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1" r:id="rId86"/>
    <p:sldId id="342" r:id="rId87"/>
    <p:sldId id="343" r:id="rId88"/>
    <p:sldId id="344" r:id="rId89"/>
    <p:sldId id="345" r:id="rId9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customXml" Target="../customXml/item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9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customXml" Target="../customXml/item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4655566" y="0"/>
                </a:moveTo>
                <a:lnTo>
                  <a:pt x="0" y="0"/>
                </a:lnTo>
                <a:lnTo>
                  <a:pt x="0" y="109537"/>
                </a:lnTo>
                <a:lnTo>
                  <a:pt x="4655566" y="109537"/>
                </a:lnTo>
                <a:lnTo>
                  <a:pt x="465556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7098" y="941273"/>
            <a:ext cx="6289802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131" y="2017909"/>
            <a:ext cx="4879975" cy="3827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0" y="2389187"/>
            <a:ext cx="7772400" cy="114935"/>
            <a:chOff x="685800" y="2389187"/>
            <a:chExt cx="7772400" cy="114935"/>
          </a:xfrm>
        </p:grpSpPr>
        <p:sp>
          <p:nvSpPr>
            <p:cNvPr id="3" name="object 3"/>
            <p:cNvSpPr/>
            <p:nvPr/>
          </p:nvSpPr>
          <p:spPr>
            <a:xfrm>
              <a:off x="685800" y="2394013"/>
              <a:ext cx="4803775" cy="109855"/>
            </a:xfrm>
            <a:custGeom>
              <a:avLst/>
              <a:gdLst/>
              <a:ahLst/>
              <a:cxnLst/>
              <a:rect l="l" t="t" r="r" b="b"/>
              <a:pathLst>
                <a:path w="4803775" h="109855">
                  <a:moveTo>
                    <a:pt x="4803394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4803394" y="109537"/>
                  </a:lnTo>
                  <a:lnTo>
                    <a:pt x="480339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2393950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75333" y="3187445"/>
            <a:ext cx="6650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Nature Of</a:t>
            </a:r>
            <a:r>
              <a:rPr sz="4000" spc="-40" dirty="0"/>
              <a:t> </a:t>
            </a:r>
            <a:r>
              <a:rPr sz="4000" spc="-10" dirty="0"/>
              <a:t>Management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0498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</a:t>
            </a:r>
            <a:r>
              <a:rPr dirty="0"/>
              <a:t>n</a:t>
            </a:r>
            <a:r>
              <a:rPr spc="-5" dirty="0"/>
              <a:t>itions</a:t>
            </a:r>
            <a:r>
              <a:rPr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Manage</a:t>
            </a:r>
            <a:r>
              <a:rPr spc="-20" dirty="0"/>
              <a:t>m</a:t>
            </a:r>
            <a:r>
              <a:rPr spc="-10" dirty="0"/>
              <a:t>ent..</a:t>
            </a:r>
            <a:r>
              <a:rPr spc="-5" dirty="0"/>
              <a:t>.</a:t>
            </a:r>
            <a:r>
              <a:rPr sz="1600" dirty="0"/>
              <a:t>C</a:t>
            </a:r>
            <a:r>
              <a:rPr sz="1600" spc="-5" dirty="0"/>
              <a:t>ontinue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7416" y="1602104"/>
            <a:ext cx="8989060" cy="5240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481455" algn="l"/>
                <a:tab pos="3595370" algn="l"/>
                <a:tab pos="4318000" algn="l"/>
                <a:tab pos="4886960" algn="l"/>
                <a:tab pos="6162675" algn="l"/>
                <a:tab pos="6704965" algn="l"/>
                <a:tab pos="7389495" algn="l"/>
                <a:tab pos="8702040" algn="l"/>
              </a:tabLst>
            </a:pPr>
            <a:r>
              <a:rPr sz="2250" spc="-5" dirty="0">
                <a:latin typeface="Verdana"/>
                <a:cs typeface="Verdana"/>
              </a:rPr>
              <a:t>Thus</a:t>
            </a:r>
            <a:r>
              <a:rPr sz="2250" dirty="0">
                <a:latin typeface="Verdana"/>
                <a:cs typeface="Verdana"/>
              </a:rPr>
              <a:t>,	</a:t>
            </a:r>
            <a:r>
              <a:rPr sz="2250" spc="5" dirty="0">
                <a:latin typeface="Verdana"/>
                <a:cs typeface="Verdana"/>
              </a:rPr>
              <a:t>m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na</a:t>
            </a:r>
            <a:r>
              <a:rPr sz="2250" spc="-15" dirty="0">
                <a:latin typeface="Verdana"/>
                <a:cs typeface="Verdana"/>
              </a:rPr>
              <a:t>g</a:t>
            </a:r>
            <a:r>
              <a:rPr sz="2250" dirty="0">
                <a:latin typeface="Verdana"/>
                <a:cs typeface="Verdana"/>
              </a:rPr>
              <a:t>e</a:t>
            </a:r>
            <a:r>
              <a:rPr sz="2250" spc="-10" dirty="0">
                <a:latin typeface="Verdana"/>
                <a:cs typeface="Verdana"/>
              </a:rPr>
              <a:t>m</a:t>
            </a:r>
            <a:r>
              <a:rPr sz="2250" dirty="0">
                <a:latin typeface="Verdana"/>
                <a:cs typeface="Verdana"/>
              </a:rPr>
              <a:t>ent	c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n	</a:t>
            </a:r>
            <a:r>
              <a:rPr sz="2250" spc="-5" dirty="0">
                <a:latin typeface="Verdana"/>
                <a:cs typeface="Verdana"/>
              </a:rPr>
              <a:t>b</a:t>
            </a:r>
            <a:r>
              <a:rPr sz="2250" dirty="0">
                <a:latin typeface="Verdana"/>
                <a:cs typeface="Verdana"/>
              </a:rPr>
              <a:t>e	</a:t>
            </a:r>
            <a:r>
              <a:rPr sz="2250" spc="-5" dirty="0">
                <a:latin typeface="Verdana"/>
                <a:cs typeface="Verdana"/>
              </a:rPr>
              <a:t>de</a:t>
            </a:r>
            <a:r>
              <a:rPr sz="2250" spc="-20" dirty="0">
                <a:latin typeface="Verdana"/>
                <a:cs typeface="Verdana"/>
              </a:rPr>
              <a:t>f</a:t>
            </a:r>
            <a:r>
              <a:rPr sz="2250" spc="-5" dirty="0">
                <a:latin typeface="Verdana"/>
                <a:cs typeface="Verdana"/>
              </a:rPr>
              <a:t>in</a:t>
            </a:r>
            <a:r>
              <a:rPr sz="2250" spc="-10" dirty="0">
                <a:latin typeface="Verdana"/>
                <a:cs typeface="Verdana"/>
              </a:rPr>
              <a:t>e</a:t>
            </a:r>
            <a:r>
              <a:rPr sz="2250" dirty="0">
                <a:latin typeface="Verdana"/>
                <a:cs typeface="Verdana"/>
              </a:rPr>
              <a:t>d	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s	</a:t>
            </a:r>
            <a:r>
              <a:rPr sz="2250" spc="-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h</a:t>
            </a:r>
            <a:r>
              <a:rPr sz="2250" dirty="0">
                <a:latin typeface="Verdana"/>
                <a:cs typeface="Verdana"/>
              </a:rPr>
              <a:t>e	</a:t>
            </a:r>
            <a:r>
              <a:rPr sz="2250" spc="-5" dirty="0">
                <a:latin typeface="Verdana"/>
                <a:cs typeface="Verdana"/>
              </a:rPr>
              <a:t>pr</a:t>
            </a:r>
            <a:r>
              <a:rPr sz="2250" spc="-20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cess	</a:t>
            </a:r>
            <a:r>
              <a:rPr sz="2250" spc="-15" dirty="0">
                <a:latin typeface="Verdana"/>
                <a:cs typeface="Verdana"/>
              </a:rPr>
              <a:t>of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b="1" spc="-5" dirty="0">
                <a:latin typeface="Verdana"/>
                <a:cs typeface="Verdana"/>
              </a:rPr>
              <a:t>getting </a:t>
            </a:r>
            <a:r>
              <a:rPr sz="2250" b="1" dirty="0">
                <a:latin typeface="Verdana"/>
                <a:cs typeface="Verdana"/>
              </a:rPr>
              <a:t>things </a:t>
            </a:r>
            <a:r>
              <a:rPr sz="2250" b="1" spc="-5" dirty="0">
                <a:latin typeface="Verdana"/>
                <a:cs typeface="Verdana"/>
              </a:rPr>
              <a:t>done by</a:t>
            </a:r>
            <a:r>
              <a:rPr sz="2250" b="1" spc="-20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others.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2583815" algn="l"/>
                <a:tab pos="3071495" algn="l"/>
                <a:tab pos="4729480" algn="l"/>
                <a:tab pos="6045200" algn="l"/>
                <a:tab pos="6626225" algn="l"/>
                <a:tab pos="7350125" algn="l"/>
                <a:tab pos="8702040" algn="l"/>
              </a:tabLst>
            </a:pPr>
            <a:r>
              <a:rPr sz="2250" dirty="0">
                <a:latin typeface="Verdana"/>
                <a:cs typeface="Verdana"/>
              </a:rPr>
              <a:t>Mana</a:t>
            </a:r>
            <a:r>
              <a:rPr sz="2250" spc="-20" dirty="0">
                <a:latin typeface="Verdana"/>
                <a:cs typeface="Verdana"/>
              </a:rPr>
              <a:t>g</a:t>
            </a:r>
            <a:r>
              <a:rPr sz="2250" spc="-15" dirty="0">
                <a:latin typeface="Verdana"/>
                <a:cs typeface="Verdana"/>
              </a:rPr>
              <a:t>em</a:t>
            </a:r>
            <a:r>
              <a:rPr sz="2250" dirty="0">
                <a:latin typeface="Verdana"/>
                <a:cs typeface="Verdana"/>
              </a:rPr>
              <a:t>ent	is	</a:t>
            </a:r>
            <a:r>
              <a:rPr sz="2250" spc="-5" dirty="0">
                <a:latin typeface="Verdana"/>
                <a:cs typeface="Verdana"/>
              </a:rPr>
              <a:t>in</a:t>
            </a:r>
            <a:r>
              <a:rPr sz="2250" spc="-10" dirty="0">
                <a:latin typeface="Verdana"/>
                <a:cs typeface="Verdana"/>
              </a:rPr>
              <a:t>v</a:t>
            </a:r>
            <a:r>
              <a:rPr sz="2250" dirty="0">
                <a:latin typeface="Verdana"/>
                <a:cs typeface="Verdana"/>
              </a:rPr>
              <a:t>ari</a:t>
            </a:r>
            <a:r>
              <a:rPr sz="2250" spc="-10" dirty="0">
                <a:latin typeface="Verdana"/>
                <a:cs typeface="Verdana"/>
              </a:rPr>
              <a:t>a</a:t>
            </a:r>
            <a:r>
              <a:rPr sz="2250" spc="-15" dirty="0">
                <a:latin typeface="Verdana"/>
                <a:cs typeface="Verdana"/>
              </a:rPr>
              <a:t>b</a:t>
            </a:r>
            <a:r>
              <a:rPr sz="2250" spc="-5" dirty="0">
                <a:latin typeface="Verdana"/>
                <a:cs typeface="Verdana"/>
              </a:rPr>
              <a:t>l</a:t>
            </a:r>
            <a:r>
              <a:rPr sz="2250" dirty="0">
                <a:latin typeface="Verdana"/>
                <a:cs typeface="Verdana"/>
              </a:rPr>
              <a:t>y	</a:t>
            </a:r>
            <a:r>
              <a:rPr sz="2250" spc="-5" dirty="0">
                <a:latin typeface="Verdana"/>
                <a:cs typeface="Verdana"/>
              </a:rPr>
              <a:t>de</a:t>
            </a:r>
            <a:r>
              <a:rPr sz="2250" spc="-20" dirty="0">
                <a:latin typeface="Verdana"/>
                <a:cs typeface="Verdana"/>
              </a:rPr>
              <a:t>f</a:t>
            </a:r>
            <a:r>
              <a:rPr sz="2250" spc="-5" dirty="0">
                <a:latin typeface="Verdana"/>
                <a:cs typeface="Verdana"/>
              </a:rPr>
              <a:t>in</a:t>
            </a:r>
            <a:r>
              <a:rPr sz="2250" spc="-10" dirty="0">
                <a:latin typeface="Verdana"/>
                <a:cs typeface="Verdana"/>
              </a:rPr>
              <a:t>e</a:t>
            </a:r>
            <a:r>
              <a:rPr sz="2250" dirty="0">
                <a:latin typeface="Verdana"/>
                <a:cs typeface="Verdana"/>
              </a:rPr>
              <a:t>d	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s	</a:t>
            </a:r>
            <a:r>
              <a:rPr sz="2250" spc="-5" dirty="0">
                <a:latin typeface="Verdana"/>
                <a:cs typeface="Verdana"/>
              </a:rPr>
              <a:t>th</a:t>
            </a:r>
            <a:r>
              <a:rPr sz="2250" dirty="0">
                <a:latin typeface="Verdana"/>
                <a:cs typeface="Verdana"/>
              </a:rPr>
              <a:t>e	</a:t>
            </a:r>
            <a:r>
              <a:rPr sz="2250" spc="-5" dirty="0">
                <a:latin typeface="Verdana"/>
                <a:cs typeface="Verdana"/>
              </a:rPr>
              <a:t>proces</a:t>
            </a:r>
            <a:r>
              <a:rPr sz="2250" dirty="0">
                <a:latin typeface="Verdana"/>
                <a:cs typeface="Verdana"/>
              </a:rPr>
              <a:t>s	</a:t>
            </a:r>
            <a:r>
              <a:rPr sz="2250" spc="-15" dirty="0">
                <a:latin typeface="Verdana"/>
                <a:cs typeface="Verdana"/>
              </a:rPr>
              <a:t>of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50" b="1" spc="-5" dirty="0">
                <a:latin typeface="Verdana"/>
                <a:cs typeface="Verdana"/>
              </a:rPr>
              <a:t>“getting </a:t>
            </a:r>
            <a:r>
              <a:rPr sz="2250" b="1" dirty="0">
                <a:latin typeface="Verdana"/>
                <a:cs typeface="Verdana"/>
              </a:rPr>
              <a:t>things done through </a:t>
            </a:r>
            <a:r>
              <a:rPr sz="2250" b="1" spc="5" dirty="0">
                <a:latin typeface="Verdana"/>
                <a:cs typeface="Verdana"/>
              </a:rPr>
              <a:t>the </a:t>
            </a:r>
            <a:r>
              <a:rPr sz="2250" b="1" dirty="0">
                <a:latin typeface="Verdana"/>
                <a:cs typeface="Verdana"/>
              </a:rPr>
              <a:t>efforts of</a:t>
            </a:r>
            <a:r>
              <a:rPr sz="2250" b="1" spc="-7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others”.</a:t>
            </a:r>
            <a:endParaRPr sz="22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2250" b="1" dirty="0">
                <a:latin typeface="Verdana"/>
                <a:cs typeface="Verdana"/>
              </a:rPr>
              <a:t>OR</a:t>
            </a:r>
            <a:endParaRPr sz="22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“getting from </a:t>
            </a:r>
            <a:r>
              <a:rPr sz="2250" b="1" spc="-10" dirty="0">
                <a:latin typeface="Verdana"/>
                <a:cs typeface="Verdana"/>
              </a:rPr>
              <a:t>what </a:t>
            </a:r>
            <a:r>
              <a:rPr sz="2250" b="1" dirty="0">
                <a:latin typeface="Verdana"/>
                <a:cs typeface="Verdana"/>
              </a:rPr>
              <a:t>we </a:t>
            </a:r>
            <a:r>
              <a:rPr sz="2250" b="1" spc="-10" dirty="0">
                <a:latin typeface="Verdana"/>
                <a:cs typeface="Verdana"/>
              </a:rPr>
              <a:t>are </a:t>
            </a:r>
            <a:r>
              <a:rPr sz="2250" b="1" dirty="0">
                <a:latin typeface="Verdana"/>
                <a:cs typeface="Verdana"/>
              </a:rPr>
              <a:t>to </a:t>
            </a:r>
            <a:r>
              <a:rPr sz="2250" b="1" spc="-5" dirty="0">
                <a:latin typeface="Verdana"/>
                <a:cs typeface="Verdana"/>
              </a:rPr>
              <a:t>where </a:t>
            </a:r>
            <a:r>
              <a:rPr sz="2250" b="1" dirty="0">
                <a:latin typeface="Verdana"/>
                <a:cs typeface="Verdana"/>
              </a:rPr>
              <a:t>we </a:t>
            </a:r>
            <a:r>
              <a:rPr sz="2250" b="1" spc="-5" dirty="0">
                <a:latin typeface="Verdana"/>
                <a:cs typeface="Verdana"/>
              </a:rPr>
              <a:t>want </a:t>
            </a:r>
            <a:r>
              <a:rPr sz="2250" b="1" dirty="0">
                <a:latin typeface="Verdana"/>
                <a:cs typeface="Verdana"/>
              </a:rPr>
              <a:t>to </a:t>
            </a:r>
            <a:r>
              <a:rPr sz="2250" b="1" spc="-10" dirty="0">
                <a:latin typeface="Verdana"/>
                <a:cs typeface="Verdana"/>
              </a:rPr>
              <a:t>be  </a:t>
            </a:r>
            <a:r>
              <a:rPr sz="2250" b="1" dirty="0">
                <a:latin typeface="Verdana"/>
                <a:cs typeface="Verdana"/>
              </a:rPr>
              <a:t>with </a:t>
            </a:r>
            <a:r>
              <a:rPr sz="2250" b="1" spc="5" dirty="0">
                <a:latin typeface="Verdana"/>
                <a:cs typeface="Verdana"/>
              </a:rPr>
              <a:t>the </a:t>
            </a:r>
            <a:r>
              <a:rPr sz="2250" b="1" dirty="0">
                <a:latin typeface="Verdana"/>
                <a:cs typeface="Verdana"/>
              </a:rPr>
              <a:t>least </a:t>
            </a:r>
            <a:r>
              <a:rPr sz="2250" b="1" spc="-5" dirty="0">
                <a:latin typeface="Verdana"/>
                <a:cs typeface="Verdana"/>
              </a:rPr>
              <a:t>expenditure </a:t>
            </a:r>
            <a:r>
              <a:rPr sz="2250" b="1" dirty="0">
                <a:latin typeface="Verdana"/>
                <a:cs typeface="Verdana"/>
              </a:rPr>
              <a:t>of time, </a:t>
            </a:r>
            <a:r>
              <a:rPr sz="2250" b="1" spc="-5" dirty="0">
                <a:latin typeface="Verdana"/>
                <a:cs typeface="Verdana"/>
              </a:rPr>
              <a:t>money, and  effort”</a:t>
            </a:r>
            <a:endParaRPr sz="22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2250" b="1" dirty="0">
                <a:latin typeface="Verdana"/>
                <a:cs typeface="Verdana"/>
              </a:rPr>
              <a:t>OR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b="1" spc="-5" dirty="0">
                <a:latin typeface="Verdana"/>
                <a:cs typeface="Verdana"/>
              </a:rPr>
              <a:t>“Coordinating</a:t>
            </a:r>
            <a:r>
              <a:rPr sz="2250" b="1" spc="455" dirty="0"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individual</a:t>
            </a:r>
            <a:r>
              <a:rPr sz="2250" b="1" spc="465" dirty="0"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and</a:t>
            </a:r>
            <a:r>
              <a:rPr sz="2250" b="1" spc="45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group</a:t>
            </a:r>
            <a:r>
              <a:rPr sz="2250" b="1" spc="450" dirty="0"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efforts</a:t>
            </a:r>
            <a:r>
              <a:rPr sz="2250" b="1" spc="46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towards</a:t>
            </a:r>
            <a:endParaRPr sz="2250">
              <a:latin typeface="Verdana"/>
              <a:cs typeface="Verdana"/>
            </a:endParaRPr>
          </a:p>
          <a:p>
            <a:pPr marL="469900" algn="just">
              <a:lnSpc>
                <a:spcPct val="100000"/>
              </a:lnSpc>
            </a:pPr>
            <a:r>
              <a:rPr sz="2250" b="1" spc="-5" dirty="0">
                <a:latin typeface="Verdana"/>
                <a:cs typeface="Verdana"/>
              </a:rPr>
              <a:t>superordinate</a:t>
            </a:r>
            <a:r>
              <a:rPr sz="2250" b="1" spc="-3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goals”</a:t>
            </a:r>
            <a:endParaRPr sz="2250">
              <a:latin typeface="Verdana"/>
              <a:cs typeface="Verdana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T</a:t>
            </a:r>
            <a:r>
              <a:rPr sz="225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hough these definitions of management </a:t>
            </a:r>
            <a:r>
              <a:rPr sz="22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as </a:t>
            </a:r>
            <a:r>
              <a:rPr sz="225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process </a:t>
            </a:r>
            <a:r>
              <a:rPr sz="22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u</a:t>
            </a:r>
            <a:r>
              <a:rPr sz="2250" dirty="0">
                <a:latin typeface="Verdana"/>
                <a:cs typeface="Verdana"/>
              </a:rPr>
              <a:t>se  </a:t>
            </a:r>
            <a:r>
              <a:rPr sz="2250" spc="-5" dirty="0">
                <a:latin typeface="Verdana"/>
                <a:cs typeface="Verdana"/>
              </a:rPr>
              <a:t>different statements, all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them convey the same </a:t>
            </a:r>
            <a:r>
              <a:rPr sz="2250" dirty="0">
                <a:latin typeface="Verdana"/>
                <a:cs typeface="Verdana"/>
              </a:rPr>
              <a:t>set </a:t>
            </a:r>
            <a:r>
              <a:rPr sz="2250" spc="-5" dirty="0">
                <a:latin typeface="Verdana"/>
                <a:cs typeface="Verdana"/>
              </a:rPr>
              <a:t>of  </a:t>
            </a:r>
            <a:r>
              <a:rPr sz="2250" spc="5" dirty="0">
                <a:latin typeface="Verdana"/>
                <a:cs typeface="Verdana"/>
              </a:rPr>
              <a:t>meaning </a:t>
            </a:r>
            <a:r>
              <a:rPr sz="2250" dirty="0">
                <a:latin typeface="Verdana"/>
                <a:cs typeface="Verdana"/>
              </a:rPr>
              <a:t>in final</a:t>
            </a:r>
            <a:r>
              <a:rPr sz="2250" spc="-14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analysis.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0498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</a:t>
            </a:r>
            <a:r>
              <a:rPr dirty="0"/>
              <a:t>n</a:t>
            </a:r>
            <a:r>
              <a:rPr spc="-5" dirty="0"/>
              <a:t>itions</a:t>
            </a:r>
            <a:r>
              <a:rPr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Manage</a:t>
            </a:r>
            <a:r>
              <a:rPr spc="-20" dirty="0"/>
              <a:t>m</a:t>
            </a:r>
            <a:r>
              <a:rPr spc="-10" dirty="0"/>
              <a:t>ent..</a:t>
            </a:r>
            <a:r>
              <a:rPr spc="-5" dirty="0"/>
              <a:t>.</a:t>
            </a:r>
            <a:r>
              <a:rPr sz="1600" dirty="0"/>
              <a:t>C</a:t>
            </a:r>
            <a:r>
              <a:rPr sz="1600" spc="-5" dirty="0"/>
              <a:t>ontinue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7416" y="1602104"/>
            <a:ext cx="8988425" cy="3250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Koontz </a:t>
            </a:r>
            <a:r>
              <a:rPr sz="2250" spc="-5" dirty="0">
                <a:latin typeface="Verdana"/>
                <a:cs typeface="Verdana"/>
              </a:rPr>
              <a:t>defines management </a:t>
            </a:r>
            <a:r>
              <a:rPr sz="2250" dirty="0">
                <a:latin typeface="Verdana"/>
                <a:cs typeface="Verdana"/>
              </a:rPr>
              <a:t>in a </a:t>
            </a:r>
            <a:r>
              <a:rPr sz="2250" spc="-5" dirty="0">
                <a:latin typeface="Verdana"/>
                <a:cs typeface="Verdana"/>
              </a:rPr>
              <a:t>very simple </a:t>
            </a:r>
            <a:r>
              <a:rPr sz="2250" dirty="0">
                <a:latin typeface="Verdana"/>
                <a:cs typeface="Verdana"/>
              </a:rPr>
              <a:t>form  </a:t>
            </a:r>
            <a:r>
              <a:rPr sz="2250" b="1" spc="-5" dirty="0">
                <a:latin typeface="Verdana"/>
                <a:cs typeface="Verdana"/>
              </a:rPr>
              <a:t>“Management </a:t>
            </a:r>
            <a:r>
              <a:rPr sz="2250" b="1" dirty="0">
                <a:latin typeface="Verdana"/>
                <a:cs typeface="Verdana"/>
              </a:rPr>
              <a:t>is the </a:t>
            </a:r>
            <a:r>
              <a:rPr sz="2250" b="1" spc="-5" dirty="0">
                <a:latin typeface="Verdana"/>
                <a:cs typeface="Verdana"/>
              </a:rPr>
              <a:t>art </a:t>
            </a:r>
            <a:r>
              <a:rPr sz="2250" b="1" dirty="0">
                <a:latin typeface="Verdana"/>
                <a:cs typeface="Verdana"/>
              </a:rPr>
              <a:t>of </a:t>
            </a:r>
            <a:r>
              <a:rPr sz="2250" b="1" spc="-5" dirty="0">
                <a:latin typeface="Verdana"/>
                <a:cs typeface="Verdana"/>
              </a:rPr>
              <a:t>getting </a:t>
            </a:r>
            <a:r>
              <a:rPr sz="2250" b="1" dirty="0">
                <a:latin typeface="Verdana"/>
                <a:cs typeface="Verdana"/>
              </a:rPr>
              <a:t>things </a:t>
            </a:r>
            <a:r>
              <a:rPr sz="2250" b="1" spc="-5" dirty="0">
                <a:latin typeface="Verdana"/>
                <a:cs typeface="Verdana"/>
              </a:rPr>
              <a:t>done  through and </a:t>
            </a:r>
            <a:r>
              <a:rPr sz="2250" b="1" dirty="0">
                <a:latin typeface="Verdana"/>
                <a:cs typeface="Verdana"/>
              </a:rPr>
              <a:t>with the </a:t>
            </a:r>
            <a:r>
              <a:rPr sz="2250" b="1" spc="-5" dirty="0">
                <a:latin typeface="Verdana"/>
                <a:cs typeface="Verdana"/>
              </a:rPr>
              <a:t>people </a:t>
            </a:r>
            <a:r>
              <a:rPr sz="2250" b="1" dirty="0">
                <a:latin typeface="Verdana"/>
                <a:cs typeface="Verdana"/>
              </a:rPr>
              <a:t>in formally </a:t>
            </a:r>
            <a:r>
              <a:rPr sz="2250" b="1" spc="-5" dirty="0">
                <a:latin typeface="Verdana"/>
                <a:cs typeface="Verdana"/>
              </a:rPr>
              <a:t>organized  </a:t>
            </a:r>
            <a:r>
              <a:rPr sz="2250" b="1" dirty="0">
                <a:latin typeface="Verdana"/>
                <a:cs typeface="Verdana"/>
              </a:rPr>
              <a:t>group”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b="1" spc="-5" dirty="0">
                <a:latin typeface="Verdana"/>
                <a:cs typeface="Verdana"/>
              </a:rPr>
              <a:t>McFarland </a:t>
            </a:r>
            <a:r>
              <a:rPr sz="2250" spc="-5" dirty="0">
                <a:latin typeface="Verdana"/>
                <a:cs typeface="Verdana"/>
              </a:rPr>
              <a:t>defines management </a:t>
            </a:r>
            <a:r>
              <a:rPr sz="2250" dirty="0">
                <a:latin typeface="Verdana"/>
                <a:cs typeface="Verdana"/>
              </a:rPr>
              <a:t>in more </a:t>
            </a:r>
            <a:r>
              <a:rPr sz="2250" spc="-10" dirty="0">
                <a:latin typeface="Verdana"/>
                <a:cs typeface="Verdana"/>
              </a:rPr>
              <a:t>elaborate </a:t>
            </a:r>
            <a:r>
              <a:rPr sz="2250" spc="-5" dirty="0">
                <a:latin typeface="Verdana"/>
                <a:cs typeface="Verdana"/>
              </a:rPr>
              <a:t>form.  According </a:t>
            </a:r>
            <a:r>
              <a:rPr sz="2250" dirty="0">
                <a:latin typeface="Verdana"/>
                <a:cs typeface="Verdana"/>
              </a:rPr>
              <a:t>to </a:t>
            </a:r>
            <a:r>
              <a:rPr sz="2250" spc="-5" dirty="0">
                <a:latin typeface="Verdana"/>
                <a:cs typeface="Verdana"/>
              </a:rPr>
              <a:t>him, </a:t>
            </a:r>
            <a:r>
              <a:rPr sz="2250" b="1" dirty="0">
                <a:latin typeface="Verdana"/>
                <a:cs typeface="Verdana"/>
              </a:rPr>
              <a:t>“Management is defined for  </a:t>
            </a:r>
            <a:r>
              <a:rPr sz="2250" b="1" spc="-5" dirty="0">
                <a:latin typeface="Verdana"/>
                <a:cs typeface="Verdana"/>
              </a:rPr>
              <a:t>conceptual, theoretical </a:t>
            </a:r>
            <a:r>
              <a:rPr sz="2250" b="1" dirty="0">
                <a:latin typeface="Verdana"/>
                <a:cs typeface="Verdana"/>
              </a:rPr>
              <a:t>and </a:t>
            </a:r>
            <a:r>
              <a:rPr sz="2250" b="1" spc="-5" dirty="0">
                <a:latin typeface="Verdana"/>
                <a:cs typeface="Verdana"/>
              </a:rPr>
              <a:t>analytical purposes </a:t>
            </a:r>
            <a:r>
              <a:rPr sz="2250" b="1" spc="5" dirty="0">
                <a:latin typeface="Verdana"/>
                <a:cs typeface="Verdana"/>
              </a:rPr>
              <a:t>as  </a:t>
            </a:r>
            <a:r>
              <a:rPr sz="2250" b="1" spc="-5" dirty="0">
                <a:latin typeface="Verdana"/>
                <a:cs typeface="Verdana"/>
              </a:rPr>
              <a:t>that </a:t>
            </a:r>
            <a:r>
              <a:rPr sz="2250" b="1" dirty="0">
                <a:latin typeface="Verdana"/>
                <a:cs typeface="Verdana"/>
              </a:rPr>
              <a:t>process </a:t>
            </a:r>
            <a:r>
              <a:rPr sz="2250" b="1" spc="-5" dirty="0">
                <a:latin typeface="Verdana"/>
                <a:cs typeface="Verdana"/>
              </a:rPr>
              <a:t>by which managers create,</a:t>
            </a:r>
            <a:r>
              <a:rPr sz="2250" b="1" spc="-160" dirty="0"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direct,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616" y="5168849"/>
            <a:ext cx="602170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71650" algn="l"/>
                <a:tab pos="4092575" algn="l"/>
              </a:tabLst>
            </a:pPr>
            <a:r>
              <a:rPr sz="2250" b="1" dirty="0">
                <a:latin typeface="Verdana"/>
                <a:cs typeface="Verdana"/>
              </a:rPr>
              <a:t>through	</a:t>
            </a:r>
            <a:r>
              <a:rPr sz="2250" b="1" spc="-5" dirty="0">
                <a:latin typeface="Verdana"/>
                <a:cs typeface="Verdana"/>
              </a:rPr>
              <a:t>systematic,	coordinated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616" y="4826000"/>
            <a:ext cx="8530590" cy="71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5"/>
              </a:spcBef>
              <a:tabLst>
                <a:tab pos="1905000" algn="l"/>
                <a:tab pos="2884805" algn="l"/>
                <a:tab pos="4511040" algn="l"/>
                <a:tab pos="6483985" algn="l"/>
              </a:tabLst>
            </a:pPr>
            <a:r>
              <a:rPr sz="2250" b="1" spc="-10" dirty="0">
                <a:latin typeface="Verdana"/>
                <a:cs typeface="Verdana"/>
              </a:rPr>
              <a:t>m</a:t>
            </a:r>
            <a:r>
              <a:rPr sz="2250" b="1" dirty="0">
                <a:latin typeface="Verdana"/>
                <a:cs typeface="Verdana"/>
              </a:rPr>
              <a:t>ai</a:t>
            </a:r>
            <a:r>
              <a:rPr sz="2250" b="1" spc="-10" dirty="0">
                <a:latin typeface="Verdana"/>
                <a:cs typeface="Verdana"/>
              </a:rPr>
              <a:t>nt</a:t>
            </a:r>
            <a:r>
              <a:rPr sz="2250" b="1" dirty="0">
                <a:latin typeface="Verdana"/>
                <a:cs typeface="Verdana"/>
              </a:rPr>
              <a:t>ain,	and	o</a:t>
            </a:r>
            <a:r>
              <a:rPr sz="2250" b="1" spc="-10" dirty="0">
                <a:latin typeface="Verdana"/>
                <a:cs typeface="Verdana"/>
              </a:rPr>
              <a:t>p</a:t>
            </a:r>
            <a:r>
              <a:rPr sz="2250" b="1" spc="-5" dirty="0">
                <a:latin typeface="Verdana"/>
                <a:cs typeface="Verdana"/>
              </a:rPr>
              <a:t>erat</a:t>
            </a:r>
            <a:r>
              <a:rPr sz="2250" b="1" dirty="0">
                <a:latin typeface="Verdana"/>
                <a:cs typeface="Verdana"/>
              </a:rPr>
              <a:t>e	</a:t>
            </a:r>
            <a:r>
              <a:rPr sz="2250" b="1" spc="-5" dirty="0">
                <a:latin typeface="Verdana"/>
                <a:cs typeface="Verdana"/>
              </a:rPr>
              <a:t>pu</a:t>
            </a:r>
            <a:r>
              <a:rPr sz="2250" b="1" spc="-10" dirty="0">
                <a:latin typeface="Verdana"/>
                <a:cs typeface="Verdana"/>
              </a:rPr>
              <a:t>r</a:t>
            </a:r>
            <a:r>
              <a:rPr sz="2250" b="1" spc="-5" dirty="0">
                <a:latin typeface="Verdana"/>
                <a:cs typeface="Verdana"/>
              </a:rPr>
              <a:t>p</a:t>
            </a:r>
            <a:r>
              <a:rPr sz="2250" b="1" spc="-10" dirty="0">
                <a:latin typeface="Verdana"/>
                <a:cs typeface="Verdana"/>
              </a:rPr>
              <a:t>o</a:t>
            </a:r>
            <a:r>
              <a:rPr sz="2250" b="1" spc="-5" dirty="0">
                <a:latin typeface="Verdana"/>
                <a:cs typeface="Verdana"/>
              </a:rPr>
              <a:t>siv</a:t>
            </a:r>
            <a:r>
              <a:rPr sz="2250" b="1" dirty="0">
                <a:latin typeface="Verdana"/>
                <a:cs typeface="Verdana"/>
              </a:rPr>
              <a:t>e	o</a:t>
            </a:r>
            <a:r>
              <a:rPr sz="2250" b="1" spc="-10" dirty="0">
                <a:latin typeface="Verdana"/>
                <a:cs typeface="Verdana"/>
              </a:rPr>
              <a:t>r</a:t>
            </a:r>
            <a:r>
              <a:rPr sz="2250" b="1" dirty="0">
                <a:latin typeface="Verdana"/>
                <a:cs typeface="Verdana"/>
              </a:rPr>
              <a:t>g</a:t>
            </a:r>
            <a:r>
              <a:rPr sz="2250" b="1" spc="-10" dirty="0">
                <a:latin typeface="Verdana"/>
                <a:cs typeface="Verdana"/>
              </a:rPr>
              <a:t>a</a:t>
            </a:r>
            <a:r>
              <a:rPr sz="2250" b="1" spc="-5" dirty="0">
                <a:latin typeface="Verdana"/>
                <a:cs typeface="Verdana"/>
              </a:rPr>
              <a:t>ni</a:t>
            </a:r>
            <a:r>
              <a:rPr sz="2250" b="1" spc="-20" dirty="0">
                <a:latin typeface="Verdana"/>
                <a:cs typeface="Verdana"/>
              </a:rPr>
              <a:t>z</a:t>
            </a:r>
            <a:r>
              <a:rPr sz="2250" b="1" dirty="0">
                <a:latin typeface="Verdana"/>
                <a:cs typeface="Verdana"/>
              </a:rPr>
              <a:t>a</a:t>
            </a:r>
            <a:r>
              <a:rPr sz="2250" b="1" spc="5" dirty="0">
                <a:latin typeface="Verdana"/>
                <a:cs typeface="Verdana"/>
              </a:rPr>
              <a:t>t</a:t>
            </a:r>
            <a:r>
              <a:rPr sz="2250" b="1" dirty="0">
                <a:latin typeface="Verdana"/>
                <a:cs typeface="Verdana"/>
              </a:rPr>
              <a:t>i</a:t>
            </a:r>
            <a:r>
              <a:rPr sz="2250" b="1" spc="-20" dirty="0">
                <a:latin typeface="Verdana"/>
                <a:cs typeface="Verdana"/>
              </a:rPr>
              <a:t>o</a:t>
            </a:r>
            <a:r>
              <a:rPr sz="2250" b="1" dirty="0">
                <a:latin typeface="Verdana"/>
                <a:cs typeface="Verdana"/>
              </a:rPr>
              <a:t>n</a:t>
            </a:r>
            <a:endParaRPr sz="22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250" b="1" dirty="0">
                <a:latin typeface="Verdana"/>
                <a:cs typeface="Verdana"/>
              </a:rPr>
              <a:t>c</a:t>
            </a:r>
            <a:r>
              <a:rPr sz="2250" b="1" spc="-5" dirty="0">
                <a:latin typeface="Verdana"/>
                <a:cs typeface="Verdana"/>
              </a:rPr>
              <a:t>o-</a:t>
            </a:r>
            <a:r>
              <a:rPr sz="2250" b="1" spc="5" dirty="0">
                <a:latin typeface="Verdana"/>
                <a:cs typeface="Verdana"/>
              </a:rPr>
              <a:t>o</a:t>
            </a:r>
            <a:r>
              <a:rPr sz="2250" b="1" spc="-5" dirty="0">
                <a:latin typeface="Verdana"/>
                <a:cs typeface="Verdana"/>
              </a:rPr>
              <a:t>perativ</a:t>
            </a:r>
            <a:r>
              <a:rPr sz="2250" b="1" spc="5" dirty="0">
                <a:latin typeface="Verdana"/>
                <a:cs typeface="Verdana"/>
              </a:rPr>
              <a:t>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616" y="5512104"/>
            <a:ext cx="229235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dirty="0">
                <a:latin typeface="Verdana"/>
                <a:cs typeface="Verdana"/>
              </a:rPr>
              <a:t>human</a:t>
            </a:r>
            <a:r>
              <a:rPr sz="2250" b="1" spc="-120" dirty="0"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effort”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0439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Features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16" y="1602104"/>
            <a:ext cx="8987790" cy="311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latin typeface="Verdana"/>
                <a:cs typeface="Verdana"/>
              </a:rPr>
              <a:t>In </a:t>
            </a:r>
            <a:r>
              <a:rPr sz="2250" spc="-5" dirty="0">
                <a:latin typeface="Verdana"/>
                <a:cs typeface="Verdana"/>
              </a:rPr>
              <a:t>light of discussed </a:t>
            </a:r>
            <a:r>
              <a:rPr sz="2250" dirty="0">
                <a:latin typeface="Verdana"/>
                <a:cs typeface="Verdana"/>
              </a:rPr>
              <a:t>above </a:t>
            </a:r>
            <a:r>
              <a:rPr sz="2250" spc="-5" dirty="0">
                <a:latin typeface="Verdana"/>
                <a:cs typeface="Verdana"/>
              </a:rPr>
              <a:t>all </a:t>
            </a:r>
            <a:r>
              <a:rPr sz="2250" spc="-10" dirty="0">
                <a:latin typeface="Verdana"/>
                <a:cs typeface="Verdana"/>
              </a:rPr>
              <a:t>definitions </a:t>
            </a:r>
            <a:r>
              <a:rPr sz="2250" spc="-5" dirty="0">
                <a:latin typeface="Verdana"/>
                <a:cs typeface="Verdana"/>
              </a:rPr>
              <a:t>and discussions,  following characteristics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management as process </a:t>
            </a:r>
            <a:r>
              <a:rPr sz="2250" dirty="0">
                <a:latin typeface="Verdana"/>
                <a:cs typeface="Verdana"/>
              </a:rPr>
              <a:t>can </a:t>
            </a:r>
            <a:r>
              <a:rPr sz="2250" spc="-15" dirty="0">
                <a:latin typeface="Verdana"/>
                <a:cs typeface="Verdana"/>
              </a:rPr>
              <a:t>be  </a:t>
            </a:r>
            <a:r>
              <a:rPr sz="2250" spc="-5" dirty="0">
                <a:latin typeface="Verdana"/>
                <a:cs typeface="Verdana"/>
              </a:rPr>
              <a:t>identified.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5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Organized</a:t>
            </a:r>
            <a:r>
              <a:rPr sz="2250" b="1" spc="-40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Activities: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250" b="1" spc="-5" dirty="0">
                <a:latin typeface="Verdana"/>
                <a:cs typeface="Verdana"/>
              </a:rPr>
              <a:t>Existence </a:t>
            </a:r>
            <a:r>
              <a:rPr sz="2250" b="1" dirty="0">
                <a:latin typeface="Verdana"/>
                <a:cs typeface="Verdana"/>
              </a:rPr>
              <a:t>of</a:t>
            </a:r>
            <a:r>
              <a:rPr sz="2250" b="1" spc="-20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Objectives: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250" b="1" spc="-5" dirty="0">
                <a:latin typeface="Verdana"/>
                <a:cs typeface="Verdana"/>
              </a:rPr>
              <a:t>Relationship </a:t>
            </a:r>
            <a:r>
              <a:rPr sz="2250" b="1" dirty="0">
                <a:latin typeface="Verdana"/>
                <a:cs typeface="Verdana"/>
              </a:rPr>
              <a:t>among</a:t>
            </a:r>
            <a:r>
              <a:rPr sz="2250" b="1" spc="-4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Resources: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Working with </a:t>
            </a:r>
            <a:r>
              <a:rPr sz="2250" b="1" spc="5" dirty="0">
                <a:latin typeface="Verdana"/>
                <a:cs typeface="Verdana"/>
              </a:rPr>
              <a:t>and </a:t>
            </a:r>
            <a:r>
              <a:rPr sz="2250" b="1" dirty="0">
                <a:latin typeface="Verdana"/>
                <a:cs typeface="Verdana"/>
              </a:rPr>
              <a:t>through</a:t>
            </a:r>
            <a:r>
              <a:rPr sz="2250" b="1" spc="-90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People: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Decision</a:t>
            </a:r>
            <a:r>
              <a:rPr sz="2250" b="1" spc="-3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Making: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5588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Nature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32000"/>
            <a:ext cx="8986520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00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Verdana"/>
                <a:cs typeface="Verdana"/>
              </a:rPr>
              <a:t>The </a:t>
            </a:r>
            <a:r>
              <a:rPr sz="2200" spc="-5" dirty="0">
                <a:latin typeface="Verdana"/>
                <a:cs typeface="Verdana"/>
              </a:rPr>
              <a:t>study and application </a:t>
            </a:r>
            <a:r>
              <a:rPr sz="2200" dirty="0">
                <a:latin typeface="Verdana"/>
                <a:cs typeface="Verdana"/>
              </a:rPr>
              <a:t>of </a:t>
            </a:r>
            <a:r>
              <a:rPr sz="2200" spc="-5" dirty="0">
                <a:latin typeface="Verdana"/>
                <a:cs typeface="Verdana"/>
              </a:rPr>
              <a:t>management techniques </a:t>
            </a:r>
            <a:r>
              <a:rPr sz="2200" spc="-10" dirty="0">
                <a:latin typeface="Verdana"/>
                <a:cs typeface="Verdana"/>
              </a:rPr>
              <a:t>in  </a:t>
            </a:r>
            <a:r>
              <a:rPr sz="2200" spc="-5" dirty="0">
                <a:latin typeface="Verdana"/>
                <a:cs typeface="Verdana"/>
              </a:rPr>
              <a:t>managing the affairs of the organization have changed its  nature over </a:t>
            </a:r>
            <a:r>
              <a:rPr sz="2200" spc="-10" dirty="0">
                <a:latin typeface="Verdana"/>
                <a:cs typeface="Verdana"/>
              </a:rPr>
              <a:t>the </a:t>
            </a:r>
            <a:r>
              <a:rPr sz="2200" spc="-5" dirty="0">
                <a:latin typeface="Verdana"/>
                <a:cs typeface="Verdana"/>
              </a:rPr>
              <a:t>period of </a:t>
            </a:r>
            <a:r>
              <a:rPr sz="2200" spc="-10" dirty="0">
                <a:latin typeface="Verdana"/>
                <a:cs typeface="Verdana"/>
              </a:rPr>
              <a:t>time. The </a:t>
            </a:r>
            <a:r>
              <a:rPr sz="2200" spc="-5" dirty="0">
                <a:latin typeface="Verdana"/>
                <a:cs typeface="Verdana"/>
              </a:rPr>
              <a:t>nature </a:t>
            </a:r>
            <a:r>
              <a:rPr sz="2200" dirty="0">
                <a:latin typeface="Verdana"/>
                <a:cs typeface="Verdana"/>
              </a:rPr>
              <a:t>of </a:t>
            </a:r>
            <a:r>
              <a:rPr sz="2200" spc="-5" dirty="0">
                <a:latin typeface="Verdana"/>
                <a:cs typeface="Verdana"/>
              </a:rPr>
              <a:t>management  can be described as</a:t>
            </a:r>
            <a:r>
              <a:rPr sz="2200" spc="8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follows:</a:t>
            </a:r>
            <a:endParaRPr sz="22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solidFill>
                  <a:srgbClr val="CC0000"/>
                </a:solidFill>
                <a:latin typeface="Verdana"/>
                <a:cs typeface="Verdana"/>
              </a:rPr>
              <a:t>1.</a:t>
            </a:r>
            <a:r>
              <a:rPr sz="2200" b="1" spc="49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Multidisciplinary:</a:t>
            </a:r>
            <a:endParaRPr sz="2200">
              <a:latin typeface="Verdana"/>
              <a:cs typeface="Verdana"/>
            </a:endParaRPr>
          </a:p>
          <a:p>
            <a:pPr marL="567055" indent="-554990" algn="just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Wingdings"/>
              <a:buChar char=""/>
              <a:tabLst>
                <a:tab pos="567690" algn="l"/>
              </a:tabLst>
            </a:pPr>
            <a:r>
              <a:rPr sz="2200" spc="-5" dirty="0">
                <a:latin typeface="Verdana"/>
                <a:cs typeface="Verdana"/>
              </a:rPr>
              <a:t>It draws the knowledge from various</a:t>
            </a:r>
            <a:r>
              <a:rPr sz="2200" spc="6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disciplines</a:t>
            </a:r>
            <a:endParaRPr sz="220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00" spc="-5" dirty="0">
                <a:latin typeface="Verdana"/>
                <a:cs typeface="Verdana"/>
              </a:rPr>
              <a:t>It </a:t>
            </a:r>
            <a:r>
              <a:rPr sz="2200" spc="-10" dirty="0">
                <a:latin typeface="Verdana"/>
                <a:cs typeface="Verdana"/>
              </a:rPr>
              <a:t>integrates the </a:t>
            </a:r>
            <a:r>
              <a:rPr sz="2200" spc="-5" dirty="0">
                <a:latin typeface="Verdana"/>
                <a:cs typeface="Verdana"/>
              </a:rPr>
              <a:t>ideas and concepts taken from different  disciplines and presents newer concepts </a:t>
            </a:r>
            <a:r>
              <a:rPr sz="2200" spc="-10" dirty="0">
                <a:latin typeface="Verdana"/>
                <a:cs typeface="Verdana"/>
              </a:rPr>
              <a:t>which </a:t>
            </a:r>
            <a:r>
              <a:rPr sz="2200" spc="-5" dirty="0">
                <a:latin typeface="Verdana"/>
                <a:cs typeface="Verdana"/>
              </a:rPr>
              <a:t>can </a:t>
            </a:r>
            <a:r>
              <a:rPr sz="2200" spc="-10" dirty="0">
                <a:latin typeface="Verdana"/>
                <a:cs typeface="Verdana"/>
              </a:rPr>
              <a:t>put into  practice </a:t>
            </a:r>
            <a:r>
              <a:rPr sz="2200" spc="-5" dirty="0">
                <a:latin typeface="Verdana"/>
                <a:cs typeface="Verdana"/>
              </a:rPr>
              <a:t>for managing </a:t>
            </a:r>
            <a:r>
              <a:rPr sz="2200" spc="-10" dirty="0">
                <a:latin typeface="Verdana"/>
                <a:cs typeface="Verdana"/>
              </a:rPr>
              <a:t>the</a:t>
            </a:r>
            <a:r>
              <a:rPr sz="2200" spc="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organization.</a:t>
            </a:r>
            <a:endParaRPr sz="220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00" spc="-5" dirty="0">
                <a:latin typeface="Verdana"/>
                <a:cs typeface="Verdana"/>
              </a:rPr>
              <a:t>In </a:t>
            </a:r>
            <a:r>
              <a:rPr sz="2200" dirty="0">
                <a:latin typeface="Verdana"/>
                <a:cs typeface="Verdana"/>
              </a:rPr>
              <a:t>fact, </a:t>
            </a:r>
            <a:r>
              <a:rPr sz="2200" spc="-5" dirty="0">
                <a:latin typeface="Verdana"/>
                <a:cs typeface="Verdana"/>
              </a:rPr>
              <a:t>Integration </a:t>
            </a:r>
            <a:r>
              <a:rPr sz="2200" dirty="0">
                <a:latin typeface="Verdana"/>
                <a:cs typeface="Verdana"/>
              </a:rPr>
              <a:t>of </a:t>
            </a:r>
            <a:r>
              <a:rPr sz="2200" spc="-5" dirty="0">
                <a:latin typeface="Verdana"/>
                <a:cs typeface="Verdana"/>
              </a:rPr>
              <a:t>knowledge of various discipline </a:t>
            </a:r>
            <a:r>
              <a:rPr sz="2200" dirty="0">
                <a:latin typeface="Verdana"/>
                <a:cs typeface="Verdana"/>
              </a:rPr>
              <a:t>is </a:t>
            </a:r>
            <a:r>
              <a:rPr sz="2200" spc="-10" dirty="0">
                <a:latin typeface="Verdana"/>
                <a:cs typeface="Verdana"/>
              </a:rPr>
              <a:t>the  </a:t>
            </a:r>
            <a:r>
              <a:rPr sz="2200" spc="-5" dirty="0">
                <a:latin typeface="Verdana"/>
                <a:cs typeface="Verdana"/>
              </a:rPr>
              <a:t>major </a:t>
            </a:r>
            <a:r>
              <a:rPr sz="2200" spc="-10" dirty="0">
                <a:latin typeface="Verdana"/>
                <a:cs typeface="Verdana"/>
              </a:rPr>
              <a:t>contribution </a:t>
            </a:r>
            <a:r>
              <a:rPr sz="2200" spc="-5" dirty="0">
                <a:latin typeface="Verdana"/>
                <a:cs typeface="Verdana"/>
              </a:rPr>
              <a:t>of Management </a:t>
            </a:r>
            <a:r>
              <a:rPr sz="2200" dirty="0">
                <a:latin typeface="Verdana"/>
                <a:cs typeface="Verdana"/>
              </a:rPr>
              <a:t>and </a:t>
            </a:r>
            <a:r>
              <a:rPr sz="2200" spc="-10" dirty="0">
                <a:latin typeface="Verdana"/>
                <a:cs typeface="Verdana"/>
              </a:rPr>
              <a:t>this integrated  discipline </a:t>
            </a:r>
            <a:r>
              <a:rPr sz="2200" spc="-5" dirty="0">
                <a:latin typeface="Verdana"/>
                <a:cs typeface="Verdana"/>
              </a:rPr>
              <a:t>is known as</a:t>
            </a:r>
            <a:r>
              <a:rPr sz="2200" spc="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management.</a:t>
            </a:r>
            <a:endParaRPr sz="2200">
              <a:latin typeface="Verdana"/>
              <a:cs typeface="Verdana"/>
            </a:endParaRPr>
          </a:p>
          <a:p>
            <a:pPr marL="469900" marR="6350" indent="-457200" algn="just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00" spc="-5" dirty="0">
                <a:latin typeface="Verdana"/>
                <a:cs typeface="Verdana"/>
              </a:rPr>
              <a:t>T</a:t>
            </a:r>
            <a:r>
              <a:rPr sz="220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herefore, the contribution on the field can be expec</a:t>
            </a:r>
            <a:r>
              <a:rPr sz="2200" spc="-5" dirty="0">
                <a:latin typeface="Verdana"/>
                <a:cs typeface="Verdana"/>
              </a:rPr>
              <a:t>ted  from any disciplines </a:t>
            </a:r>
            <a:r>
              <a:rPr sz="2200" spc="-10" dirty="0">
                <a:latin typeface="Verdana"/>
                <a:cs typeface="Verdana"/>
              </a:rPr>
              <a:t>which </a:t>
            </a:r>
            <a:r>
              <a:rPr sz="2200" spc="-5" dirty="0">
                <a:latin typeface="Verdana"/>
                <a:cs typeface="Verdana"/>
              </a:rPr>
              <a:t>deals </a:t>
            </a:r>
            <a:r>
              <a:rPr sz="2200" spc="-10" dirty="0">
                <a:latin typeface="Verdana"/>
                <a:cs typeface="Verdana"/>
              </a:rPr>
              <a:t>with </a:t>
            </a:r>
            <a:r>
              <a:rPr sz="2200" spc="-5" dirty="0">
                <a:latin typeface="Verdana"/>
                <a:cs typeface="Verdana"/>
              </a:rPr>
              <a:t>some </a:t>
            </a:r>
            <a:r>
              <a:rPr sz="2200" dirty="0">
                <a:latin typeface="Verdana"/>
                <a:cs typeface="Verdana"/>
              </a:rPr>
              <a:t>aspects </a:t>
            </a:r>
            <a:r>
              <a:rPr sz="2200" spc="-10" dirty="0">
                <a:latin typeface="Verdana"/>
                <a:cs typeface="Verdana"/>
              </a:rPr>
              <a:t>of  </a:t>
            </a:r>
            <a:r>
              <a:rPr sz="2200" spc="-5" dirty="0">
                <a:latin typeface="Verdana"/>
                <a:cs typeface="Verdana"/>
              </a:rPr>
              <a:t>human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beings.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5588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Nature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6" y="1537792"/>
            <a:ext cx="8987155" cy="36302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469265" algn="l"/>
              </a:tabLst>
            </a:pPr>
            <a:r>
              <a:rPr sz="2150" b="1" spc="-5" dirty="0">
                <a:solidFill>
                  <a:srgbClr val="CC0000"/>
                </a:solidFill>
                <a:latin typeface="Verdana"/>
                <a:cs typeface="Verdana"/>
              </a:rPr>
              <a:t>2.	</a:t>
            </a:r>
            <a:r>
              <a:rPr sz="2150" b="1" spc="-5" dirty="0">
                <a:latin typeface="Verdana"/>
                <a:cs typeface="Verdana"/>
              </a:rPr>
              <a:t>Dynamic Nature of</a:t>
            </a:r>
            <a:r>
              <a:rPr sz="2150" b="1" dirty="0">
                <a:latin typeface="Verdana"/>
                <a:cs typeface="Verdana"/>
              </a:rPr>
              <a:t> </a:t>
            </a:r>
            <a:r>
              <a:rPr sz="2150" b="1" spc="-5" dirty="0">
                <a:latin typeface="Verdana"/>
                <a:cs typeface="Verdana"/>
              </a:rPr>
              <a:t>Principles:</a:t>
            </a:r>
            <a:endParaRPr sz="215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10" dirty="0">
                <a:latin typeface="Verdana"/>
                <a:cs typeface="Verdana"/>
              </a:rPr>
              <a:t>Principle is </a:t>
            </a:r>
            <a:r>
              <a:rPr sz="2150" spc="-5" dirty="0">
                <a:latin typeface="Verdana"/>
                <a:cs typeface="Verdana"/>
              </a:rPr>
              <a:t>a fundamental truth which establishes cause and  effect relationships of a</a:t>
            </a:r>
            <a:r>
              <a:rPr sz="2150" spc="-3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function.</a:t>
            </a:r>
            <a:endParaRPr sz="21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443355" algn="l"/>
                <a:tab pos="1929764" algn="l"/>
                <a:tab pos="3563620" algn="l"/>
                <a:tab pos="4217670" algn="l"/>
                <a:tab pos="5741670" algn="l"/>
                <a:tab pos="6220460" algn="l"/>
                <a:tab pos="7522209" algn="l"/>
              </a:tabLst>
            </a:pPr>
            <a:r>
              <a:rPr sz="2150" dirty="0">
                <a:latin typeface="Verdana"/>
                <a:cs typeface="Verdana"/>
              </a:rPr>
              <a:t>Based	on	</a:t>
            </a:r>
            <a:r>
              <a:rPr sz="2150" spc="-5" dirty="0">
                <a:latin typeface="Verdana"/>
                <a:cs typeface="Verdana"/>
              </a:rPr>
              <a:t>integration	</a:t>
            </a:r>
            <a:r>
              <a:rPr sz="2150" dirty="0">
                <a:latin typeface="Verdana"/>
                <a:cs typeface="Verdana"/>
              </a:rPr>
              <a:t>and	</a:t>
            </a:r>
            <a:r>
              <a:rPr sz="2150" spc="-5" dirty="0">
                <a:latin typeface="Verdana"/>
                <a:cs typeface="Verdana"/>
              </a:rPr>
              <a:t>supported	</a:t>
            </a:r>
            <a:r>
              <a:rPr sz="2150" dirty="0">
                <a:latin typeface="Verdana"/>
                <a:cs typeface="Verdana"/>
              </a:rPr>
              <a:t>by	</a:t>
            </a:r>
            <a:r>
              <a:rPr sz="2150" spc="-5" dirty="0">
                <a:latin typeface="Verdana"/>
                <a:cs typeface="Verdana"/>
              </a:rPr>
              <a:t>practical	evidences,</a:t>
            </a:r>
            <a:endParaRPr sz="21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management has framed certain</a:t>
            </a:r>
            <a:r>
              <a:rPr sz="2150" spc="-65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principles.</a:t>
            </a:r>
            <a:endParaRPr sz="2150">
              <a:latin typeface="Verdana"/>
              <a:cs typeface="Verdana"/>
            </a:endParaRPr>
          </a:p>
          <a:p>
            <a:pPr marL="469900" marR="6350" indent="-457200" algn="just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However, </a:t>
            </a:r>
            <a:r>
              <a:rPr sz="2150" spc="-10" dirty="0">
                <a:latin typeface="Verdana"/>
                <a:cs typeface="Verdana"/>
              </a:rPr>
              <a:t>these </a:t>
            </a:r>
            <a:r>
              <a:rPr sz="2150" spc="-5" dirty="0">
                <a:latin typeface="Verdana"/>
                <a:cs typeface="Verdana"/>
              </a:rPr>
              <a:t>principles </a:t>
            </a:r>
            <a:r>
              <a:rPr sz="2150" spc="-10" dirty="0">
                <a:latin typeface="Verdana"/>
                <a:cs typeface="Verdana"/>
              </a:rPr>
              <a:t>are flexible </a:t>
            </a:r>
            <a:r>
              <a:rPr sz="2150" spc="-5" dirty="0">
                <a:latin typeface="Verdana"/>
                <a:cs typeface="Verdana"/>
              </a:rPr>
              <a:t>in nature and change  </a:t>
            </a:r>
            <a:r>
              <a:rPr sz="2150" spc="-10" dirty="0">
                <a:latin typeface="Verdana"/>
                <a:cs typeface="Verdana"/>
              </a:rPr>
              <a:t>with </a:t>
            </a:r>
            <a:r>
              <a:rPr sz="2150" spc="-5" dirty="0">
                <a:latin typeface="Verdana"/>
                <a:cs typeface="Verdana"/>
              </a:rPr>
              <a:t>changes </a:t>
            </a:r>
            <a:r>
              <a:rPr sz="2150" spc="-10" dirty="0">
                <a:latin typeface="Verdana"/>
                <a:cs typeface="Verdana"/>
              </a:rPr>
              <a:t>in </a:t>
            </a:r>
            <a:r>
              <a:rPr sz="2150" spc="-5" dirty="0">
                <a:latin typeface="Verdana"/>
                <a:cs typeface="Verdana"/>
              </a:rPr>
              <a:t>the environment </a:t>
            </a:r>
            <a:r>
              <a:rPr sz="2150" spc="-10" dirty="0">
                <a:latin typeface="Verdana"/>
                <a:cs typeface="Verdana"/>
              </a:rPr>
              <a:t>in </a:t>
            </a:r>
            <a:r>
              <a:rPr sz="2150" spc="-5" dirty="0">
                <a:latin typeface="Verdana"/>
                <a:cs typeface="Verdana"/>
              </a:rPr>
              <a:t>which </a:t>
            </a:r>
            <a:r>
              <a:rPr sz="2150" dirty="0">
                <a:latin typeface="Verdana"/>
                <a:cs typeface="Verdana"/>
              </a:rPr>
              <a:t>an </a:t>
            </a:r>
            <a:r>
              <a:rPr sz="2150" spc="-5" dirty="0">
                <a:latin typeface="Verdana"/>
                <a:cs typeface="Verdana"/>
              </a:rPr>
              <a:t>organization  exists.</a:t>
            </a:r>
            <a:endParaRPr sz="2150">
              <a:latin typeface="Verdana"/>
              <a:cs typeface="Verdana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520"/>
              </a:spcBef>
              <a:buClr>
                <a:srgbClr val="CC0000"/>
              </a:buClr>
              <a:buFont typeface="Wingdings"/>
              <a:buChar char=""/>
              <a:tabLst>
                <a:tab pos="566420" algn="l"/>
              </a:tabLst>
            </a:pPr>
            <a:r>
              <a:rPr dirty="0"/>
              <a:t>	</a:t>
            </a:r>
            <a:r>
              <a:rPr sz="2150" spc="-5" dirty="0">
                <a:latin typeface="Verdana"/>
                <a:cs typeface="Verdana"/>
              </a:rPr>
              <a:t>Because </a:t>
            </a:r>
            <a:r>
              <a:rPr sz="2150" spc="-10" dirty="0">
                <a:latin typeface="Verdana"/>
                <a:cs typeface="Verdana"/>
              </a:rPr>
              <a:t>of </a:t>
            </a:r>
            <a:r>
              <a:rPr sz="2150" spc="-5" dirty="0">
                <a:latin typeface="Verdana"/>
                <a:cs typeface="Verdana"/>
              </a:rPr>
              <a:t>the continuous development </a:t>
            </a:r>
            <a:r>
              <a:rPr sz="2150" spc="-10" dirty="0">
                <a:latin typeface="Verdana"/>
                <a:cs typeface="Verdana"/>
              </a:rPr>
              <a:t>in </a:t>
            </a:r>
            <a:r>
              <a:rPr sz="2150" spc="-5" dirty="0">
                <a:latin typeface="Verdana"/>
                <a:cs typeface="Verdana"/>
              </a:rPr>
              <a:t>the </a:t>
            </a:r>
            <a:r>
              <a:rPr sz="2150" spc="-10" dirty="0">
                <a:latin typeface="Verdana"/>
                <a:cs typeface="Verdana"/>
              </a:rPr>
              <a:t>field, </a:t>
            </a:r>
            <a:r>
              <a:rPr sz="2150" spc="-5" dirty="0">
                <a:latin typeface="Verdana"/>
                <a:cs typeface="Verdana"/>
              </a:rPr>
              <a:t>many  </a:t>
            </a:r>
            <a:r>
              <a:rPr sz="2150" spc="-10" dirty="0">
                <a:latin typeface="Verdana"/>
                <a:cs typeface="Verdana"/>
              </a:rPr>
              <a:t>principles </a:t>
            </a:r>
            <a:r>
              <a:rPr sz="2150" spc="-5" dirty="0">
                <a:latin typeface="Verdana"/>
                <a:cs typeface="Verdana"/>
              </a:rPr>
              <a:t>are being changed </a:t>
            </a:r>
            <a:r>
              <a:rPr sz="2150" dirty="0">
                <a:latin typeface="Verdana"/>
                <a:cs typeface="Verdana"/>
              </a:rPr>
              <a:t>by </a:t>
            </a:r>
            <a:r>
              <a:rPr sz="2150" spc="-5" dirty="0">
                <a:latin typeface="Verdana"/>
                <a:cs typeface="Verdana"/>
              </a:rPr>
              <a:t>new</a:t>
            </a:r>
            <a:r>
              <a:rPr sz="2150" spc="-10" dirty="0">
                <a:latin typeface="Verdana"/>
                <a:cs typeface="Verdana"/>
              </a:rPr>
              <a:t> principles.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6" y="5208473"/>
            <a:ext cx="898588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2225675" algn="l"/>
                <a:tab pos="3924935" algn="l"/>
                <a:tab pos="4586605" algn="l"/>
                <a:tab pos="5552440" algn="l"/>
                <a:tab pos="6715759" algn="l"/>
                <a:tab pos="7272020" algn="l"/>
                <a:tab pos="7762875" algn="l"/>
              </a:tabLst>
            </a:pPr>
            <a:r>
              <a:rPr sz="215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15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Verdana"/>
                <a:cs typeface="Verdana"/>
              </a:rPr>
              <a:t>Cont</a:t>
            </a:r>
            <a:r>
              <a:rPr sz="2150" spc="-1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nuo</a:t>
            </a:r>
            <a:r>
              <a:rPr sz="2150" spc="-10" dirty="0">
                <a:latin typeface="Verdana"/>
                <a:cs typeface="Verdana"/>
              </a:rPr>
              <a:t>u</a:t>
            </a:r>
            <a:r>
              <a:rPr sz="2150" dirty="0">
                <a:latin typeface="Verdana"/>
                <a:cs typeface="Verdana"/>
              </a:rPr>
              <a:t>s	re</a:t>
            </a:r>
            <a:r>
              <a:rPr sz="2150" spc="-10" dirty="0">
                <a:latin typeface="Verdana"/>
                <a:cs typeface="Verdana"/>
              </a:rPr>
              <a:t>se</a:t>
            </a:r>
            <a:r>
              <a:rPr sz="2150" dirty="0">
                <a:latin typeface="Verdana"/>
                <a:cs typeface="Verdana"/>
              </a:rPr>
              <a:t>ar</a:t>
            </a:r>
            <a:r>
              <a:rPr sz="2150" spc="-10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hes	are	</a:t>
            </a:r>
            <a:r>
              <a:rPr sz="2150" spc="-10" dirty="0">
                <a:latin typeface="Verdana"/>
                <a:cs typeface="Verdana"/>
              </a:rPr>
              <a:t>b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-1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ng	ca</a:t>
            </a:r>
            <a:r>
              <a:rPr sz="2150" spc="-1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-20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ed	on	to	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sta</a:t>
            </a:r>
            <a:r>
              <a:rPr sz="2150" spc="5" dirty="0">
                <a:latin typeface="Verdana"/>
                <a:cs typeface="Verdana"/>
              </a:rPr>
              <a:t>b</a:t>
            </a:r>
            <a:r>
              <a:rPr sz="2150" spc="-15" dirty="0">
                <a:latin typeface="Verdana"/>
                <a:cs typeface="Verdana"/>
              </a:rPr>
              <a:t>l</a:t>
            </a:r>
            <a:r>
              <a:rPr sz="2150" spc="-5" dirty="0">
                <a:latin typeface="Verdana"/>
                <a:cs typeface="Verdana"/>
              </a:rPr>
              <a:t>ish</a:t>
            </a:r>
            <a:endParaRPr sz="21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tabLst>
                <a:tab pos="1995170" algn="l"/>
                <a:tab pos="2467610" algn="l"/>
              </a:tabLst>
            </a:pPr>
            <a:r>
              <a:rPr sz="2150" spc="-10" dirty="0">
                <a:latin typeface="Verdana"/>
                <a:cs typeface="Verdana"/>
              </a:rPr>
              <a:t>principles	in	</a:t>
            </a:r>
            <a:r>
              <a:rPr sz="2150" spc="-5" dirty="0">
                <a:latin typeface="Verdana"/>
                <a:cs typeface="Verdana"/>
              </a:rPr>
              <a:t>changing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8998" y="5536488"/>
            <a:ext cx="506666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93800" algn="l"/>
                <a:tab pos="1926589" algn="l"/>
                <a:tab pos="2489200" algn="l"/>
                <a:tab pos="4015104" algn="l"/>
                <a:tab pos="4719320" algn="l"/>
              </a:tabLst>
            </a:pPr>
            <a:r>
              <a:rPr sz="2150" spc="-5" dirty="0">
                <a:latin typeface="Verdana"/>
                <a:cs typeface="Verdana"/>
              </a:rPr>
              <a:t>soc</a:t>
            </a:r>
            <a:r>
              <a:rPr sz="2150" spc="-20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-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and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n</a:t>
            </a: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pr</a:t>
            </a:r>
            <a:r>
              <a:rPr sz="2150" spc="-20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nc</a:t>
            </a:r>
            <a:r>
              <a:rPr sz="2150" spc="-20" dirty="0">
                <a:latin typeface="Verdana"/>
                <a:cs typeface="Verdana"/>
              </a:rPr>
              <a:t>i</a:t>
            </a:r>
            <a:r>
              <a:rPr sz="2150" spc="-10" dirty="0">
                <a:latin typeface="Verdana"/>
                <a:cs typeface="Verdana"/>
              </a:rPr>
              <a:t>p</a:t>
            </a:r>
            <a:r>
              <a:rPr sz="2150" spc="-15" dirty="0">
                <a:latin typeface="Verdana"/>
                <a:cs typeface="Verdana"/>
              </a:rPr>
              <a:t>l</a:t>
            </a:r>
            <a:r>
              <a:rPr sz="2150" spc="-5" dirty="0">
                <a:latin typeface="Verdana"/>
                <a:cs typeface="Verdana"/>
              </a:rPr>
              <a:t>es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can</a:t>
            </a:r>
            <a:r>
              <a:rPr sz="2150" dirty="0">
                <a:latin typeface="Verdana"/>
                <a:cs typeface="Verdana"/>
              </a:rPr>
              <a:t>	be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6" y="5798311"/>
            <a:ext cx="8988425" cy="11398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615"/>
              </a:spcBef>
              <a:tabLst>
                <a:tab pos="8065134" algn="l"/>
              </a:tabLst>
            </a:pPr>
            <a:r>
              <a:rPr sz="2150" spc="-5" dirty="0">
                <a:latin typeface="Verdana"/>
                <a:cs typeface="Verdana"/>
              </a:rPr>
              <a:t>r</a:t>
            </a:r>
            <a:r>
              <a:rPr sz="215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egarded </a:t>
            </a:r>
            <a:r>
              <a:rPr sz="21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as </a:t>
            </a:r>
            <a:r>
              <a:rPr sz="215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a final</a:t>
            </a:r>
            <a:r>
              <a:rPr sz="2150" u="sng" spc="-120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sz="215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truth.	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  <a:tabLst>
                <a:tab pos="456565" algn="l"/>
                <a:tab pos="964565" algn="l"/>
                <a:tab pos="1795145" algn="l"/>
                <a:tab pos="2738755" algn="l"/>
                <a:tab pos="3174365" algn="l"/>
                <a:tab pos="4430395" algn="l"/>
                <a:tab pos="6145530" algn="l"/>
                <a:tab pos="6611620" algn="l"/>
                <a:tab pos="7276465" algn="l"/>
                <a:tab pos="8700135" algn="l"/>
              </a:tabLst>
            </a:pPr>
            <a:r>
              <a:rPr sz="215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15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fac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-5" dirty="0">
                <a:latin typeface="Verdana"/>
                <a:cs typeface="Verdana"/>
              </a:rPr>
              <a:t>,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ther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20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s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noth</a:t>
            </a:r>
            <a:r>
              <a:rPr sz="2150" spc="-20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ng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p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manent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20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th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20" dirty="0">
                <a:latin typeface="Verdana"/>
                <a:cs typeface="Verdana"/>
              </a:rPr>
              <a:t>l</a:t>
            </a:r>
            <a:r>
              <a:rPr sz="2150" spc="-5" dirty="0">
                <a:latin typeface="Verdana"/>
                <a:cs typeface="Verdana"/>
              </a:rPr>
              <a:t>andsl</a:t>
            </a:r>
            <a:r>
              <a:rPr sz="2150" spc="-15" dirty="0">
                <a:latin typeface="Verdana"/>
                <a:cs typeface="Verdana"/>
              </a:rPr>
              <a:t>i</a:t>
            </a:r>
            <a:r>
              <a:rPr sz="2150" spc="-10" dirty="0">
                <a:latin typeface="Verdana"/>
                <a:cs typeface="Verdana"/>
              </a:rPr>
              <a:t>d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of</a:t>
            </a:r>
            <a:endParaRPr sz="2150">
              <a:latin typeface="Verdana"/>
              <a:cs typeface="Verdana"/>
            </a:endParaRPr>
          </a:p>
          <a:p>
            <a:pPr marR="6131560" algn="ctr">
              <a:lnSpc>
                <a:spcPct val="100000"/>
              </a:lnSpc>
              <a:spcBef>
                <a:spcPts val="5"/>
              </a:spcBef>
            </a:pPr>
            <a:r>
              <a:rPr sz="2150" dirty="0">
                <a:latin typeface="Verdana"/>
                <a:cs typeface="Verdana"/>
              </a:rPr>
              <a:t>management.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5588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Nature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16" y="1534439"/>
            <a:ext cx="8988425" cy="455295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3. </a:t>
            </a:r>
            <a:r>
              <a:rPr sz="2250" b="1" spc="-5" dirty="0">
                <a:latin typeface="Verdana"/>
                <a:cs typeface="Verdana"/>
              </a:rPr>
              <a:t>Relative, </a:t>
            </a:r>
            <a:r>
              <a:rPr sz="2250" b="1" dirty="0">
                <a:latin typeface="Verdana"/>
                <a:cs typeface="Verdana"/>
              </a:rPr>
              <a:t>Not </a:t>
            </a:r>
            <a:r>
              <a:rPr sz="2250" b="1" spc="-5" dirty="0">
                <a:latin typeface="Verdana"/>
                <a:cs typeface="Verdana"/>
              </a:rPr>
              <a:t>Absolute</a:t>
            </a:r>
            <a:r>
              <a:rPr sz="2250" b="1" spc="-36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Principles:</a:t>
            </a:r>
            <a:endParaRPr sz="2250">
              <a:latin typeface="Verdana"/>
              <a:cs typeface="Verdana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Management </a:t>
            </a:r>
            <a:r>
              <a:rPr sz="2250" spc="-10" dirty="0">
                <a:latin typeface="Verdana"/>
                <a:cs typeface="Verdana"/>
              </a:rPr>
              <a:t>principles </a:t>
            </a:r>
            <a:r>
              <a:rPr sz="2250" spc="-5" dirty="0">
                <a:latin typeface="Verdana"/>
                <a:cs typeface="Verdana"/>
              </a:rPr>
              <a:t>are relative, not absolute, </a:t>
            </a:r>
            <a:r>
              <a:rPr sz="2250" dirty="0">
                <a:latin typeface="Verdana"/>
                <a:cs typeface="Verdana"/>
              </a:rPr>
              <a:t>and </a:t>
            </a:r>
            <a:r>
              <a:rPr sz="2250" spc="-5" dirty="0">
                <a:latin typeface="Verdana"/>
                <a:cs typeface="Verdana"/>
              </a:rPr>
              <a:t>they  </a:t>
            </a:r>
            <a:r>
              <a:rPr sz="2250" dirty="0">
                <a:latin typeface="Verdana"/>
                <a:cs typeface="Verdana"/>
              </a:rPr>
              <a:t>should </a:t>
            </a:r>
            <a:r>
              <a:rPr sz="2250" spc="-5" dirty="0">
                <a:latin typeface="Verdana"/>
                <a:cs typeface="Verdana"/>
              </a:rPr>
              <a:t>be applied </a:t>
            </a:r>
            <a:r>
              <a:rPr sz="2250" dirty="0">
                <a:latin typeface="Verdana"/>
                <a:cs typeface="Verdana"/>
              </a:rPr>
              <a:t>according to </a:t>
            </a:r>
            <a:r>
              <a:rPr sz="2250" spc="-5" dirty="0">
                <a:latin typeface="Verdana"/>
                <a:cs typeface="Verdana"/>
              </a:rPr>
              <a:t>the need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the  organizations.</a:t>
            </a:r>
            <a:endParaRPr sz="225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54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Each organization </a:t>
            </a:r>
            <a:r>
              <a:rPr sz="2250" dirty="0">
                <a:latin typeface="Verdana"/>
                <a:cs typeface="Verdana"/>
              </a:rPr>
              <a:t>is </a:t>
            </a:r>
            <a:r>
              <a:rPr sz="2250" spc="-5" dirty="0">
                <a:latin typeface="Verdana"/>
                <a:cs typeface="Verdana"/>
              </a:rPr>
              <a:t>different than </a:t>
            </a:r>
            <a:r>
              <a:rPr sz="2250" dirty="0">
                <a:latin typeface="Verdana"/>
                <a:cs typeface="Verdana"/>
              </a:rPr>
              <a:t>others </a:t>
            </a:r>
            <a:r>
              <a:rPr sz="2250" spc="-5" dirty="0">
                <a:latin typeface="Verdana"/>
                <a:cs typeface="Verdana"/>
              </a:rPr>
              <a:t>because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10" dirty="0">
                <a:latin typeface="Verdana"/>
                <a:cs typeface="Verdana"/>
              </a:rPr>
              <a:t>time,  </a:t>
            </a:r>
            <a:r>
              <a:rPr sz="2250" spc="-5" dirty="0">
                <a:latin typeface="Verdana"/>
                <a:cs typeface="Verdana"/>
              </a:rPr>
              <a:t>place, </a:t>
            </a:r>
            <a:r>
              <a:rPr sz="2250" dirty="0">
                <a:latin typeface="Verdana"/>
                <a:cs typeface="Verdana"/>
              </a:rPr>
              <a:t>socio-cultural factors,</a:t>
            </a:r>
            <a:r>
              <a:rPr sz="2250" spc="-13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etc…</a:t>
            </a:r>
            <a:endParaRPr sz="2250">
              <a:latin typeface="Verdana"/>
              <a:cs typeface="Verdana"/>
            </a:endParaRPr>
          </a:p>
          <a:p>
            <a:pPr marL="469900" marR="6985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However, individual working within the same organizations  </a:t>
            </a:r>
            <a:r>
              <a:rPr sz="2250" dirty="0">
                <a:latin typeface="Verdana"/>
                <a:cs typeface="Verdana"/>
              </a:rPr>
              <a:t>may also</a:t>
            </a:r>
            <a:r>
              <a:rPr sz="2250" spc="-7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differ.</a:t>
            </a:r>
            <a:endParaRPr sz="225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Particular management principle </a:t>
            </a:r>
            <a:r>
              <a:rPr sz="2250" dirty="0">
                <a:latin typeface="Verdana"/>
                <a:cs typeface="Verdana"/>
              </a:rPr>
              <a:t>has </a:t>
            </a:r>
            <a:r>
              <a:rPr sz="2250" spc="-5" dirty="0">
                <a:latin typeface="Verdana"/>
                <a:cs typeface="Verdana"/>
              </a:rPr>
              <a:t>different strengths </a:t>
            </a:r>
            <a:r>
              <a:rPr sz="2250" dirty="0">
                <a:latin typeface="Verdana"/>
                <a:cs typeface="Verdana"/>
              </a:rPr>
              <a:t>in  </a:t>
            </a:r>
            <a:r>
              <a:rPr sz="2250" spc="-5" dirty="0">
                <a:latin typeface="Verdana"/>
                <a:cs typeface="Verdana"/>
              </a:rPr>
              <a:t>different</a:t>
            </a:r>
            <a:r>
              <a:rPr sz="2250" spc="-7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conditions.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Therefore,</a:t>
            </a:r>
            <a:r>
              <a:rPr sz="2250" spc="22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principles</a:t>
            </a:r>
            <a:r>
              <a:rPr sz="2250" spc="229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of</a:t>
            </a:r>
            <a:r>
              <a:rPr sz="2250" spc="229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management</a:t>
            </a:r>
            <a:r>
              <a:rPr sz="2250" spc="24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should</a:t>
            </a:r>
            <a:r>
              <a:rPr sz="2250" spc="24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be</a:t>
            </a:r>
            <a:r>
              <a:rPr sz="2250" spc="229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applied</a:t>
            </a:r>
            <a:r>
              <a:rPr sz="2250" spc="225" dirty="0">
                <a:latin typeface="Verdana"/>
                <a:cs typeface="Verdana"/>
              </a:rPr>
              <a:t> </a:t>
            </a:r>
            <a:r>
              <a:rPr sz="2250" spc="-10" dirty="0">
                <a:latin typeface="Verdana"/>
                <a:cs typeface="Verdana"/>
              </a:rPr>
              <a:t>in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spc="-5" dirty="0">
                <a:latin typeface="Verdana"/>
                <a:cs typeface="Verdana"/>
              </a:rPr>
              <a:t>the </a:t>
            </a:r>
            <a:r>
              <a:rPr sz="2250" dirty="0">
                <a:latin typeface="Verdana"/>
                <a:cs typeface="Verdana"/>
              </a:rPr>
              <a:t>light of prevailing</a:t>
            </a:r>
            <a:r>
              <a:rPr sz="2250" spc="-12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conditions.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5588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Nature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16" y="1602104"/>
            <a:ext cx="52876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4.	</a:t>
            </a:r>
            <a:r>
              <a:rPr sz="2250" b="1" dirty="0">
                <a:latin typeface="Verdana"/>
                <a:cs typeface="Verdana"/>
              </a:rPr>
              <a:t>Management : Science or</a:t>
            </a:r>
            <a:r>
              <a:rPr sz="2250" b="1" spc="-100" dirty="0"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Arts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6" y="2013584"/>
            <a:ext cx="594106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  <a:tab pos="1729739" algn="l"/>
                <a:tab pos="2336800" algn="l"/>
                <a:tab pos="458787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b="1" dirty="0">
                <a:latin typeface="Verdana"/>
                <a:cs typeface="Verdana"/>
              </a:rPr>
              <a:t>There	is	controversy	</a:t>
            </a:r>
            <a:r>
              <a:rPr sz="2250" b="1" spc="-5" dirty="0">
                <a:latin typeface="Verdana"/>
                <a:cs typeface="Verdana"/>
              </a:rPr>
              <a:t>whether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9829" y="2013584"/>
            <a:ext cx="273431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54275" algn="l"/>
              </a:tabLst>
            </a:pPr>
            <a:r>
              <a:rPr sz="2250" b="1" spc="-10" dirty="0">
                <a:latin typeface="Verdana"/>
                <a:cs typeface="Verdana"/>
              </a:rPr>
              <a:t>ma</a:t>
            </a:r>
            <a:r>
              <a:rPr sz="2250" b="1" spc="-15" dirty="0">
                <a:latin typeface="Verdana"/>
                <a:cs typeface="Verdana"/>
              </a:rPr>
              <a:t>n</a:t>
            </a:r>
            <a:r>
              <a:rPr sz="2250" b="1" dirty="0">
                <a:latin typeface="Verdana"/>
                <a:cs typeface="Verdana"/>
              </a:rPr>
              <a:t>ag</a:t>
            </a:r>
            <a:r>
              <a:rPr sz="2250" b="1" spc="-10" dirty="0">
                <a:latin typeface="Verdana"/>
                <a:cs typeface="Verdana"/>
              </a:rPr>
              <a:t>e</a:t>
            </a:r>
            <a:r>
              <a:rPr sz="2250" b="1" dirty="0">
                <a:latin typeface="Verdana"/>
                <a:cs typeface="Verdana"/>
              </a:rPr>
              <a:t>m</a:t>
            </a:r>
            <a:r>
              <a:rPr sz="2250" b="1" spc="-10" dirty="0">
                <a:latin typeface="Verdana"/>
                <a:cs typeface="Verdana"/>
              </a:rPr>
              <a:t>e</a:t>
            </a:r>
            <a:r>
              <a:rPr sz="2250" b="1" spc="-5" dirty="0">
                <a:latin typeface="Verdana"/>
                <a:cs typeface="Verdana"/>
              </a:rPr>
              <a:t>n</a:t>
            </a:r>
            <a:r>
              <a:rPr sz="2250" b="1" dirty="0">
                <a:latin typeface="Verdana"/>
                <a:cs typeface="Verdana"/>
              </a:rPr>
              <a:t>t	</a:t>
            </a:r>
            <a:r>
              <a:rPr sz="2250" b="1" spc="-5" dirty="0">
                <a:latin typeface="Verdana"/>
                <a:cs typeface="Verdana"/>
              </a:rPr>
              <a:t>is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6" y="2288814"/>
            <a:ext cx="8988425" cy="372999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69900" algn="just">
              <a:lnSpc>
                <a:spcPct val="100000"/>
              </a:lnSpc>
              <a:spcBef>
                <a:spcPts val="635"/>
              </a:spcBef>
            </a:pPr>
            <a:r>
              <a:rPr sz="2250" b="1" dirty="0">
                <a:latin typeface="Verdana"/>
                <a:cs typeface="Verdana"/>
              </a:rPr>
              <a:t>science or</a:t>
            </a:r>
            <a:r>
              <a:rPr sz="2250" b="1" spc="-30" dirty="0"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Art</a:t>
            </a:r>
            <a:endParaRPr sz="2250">
              <a:latin typeface="Verdana"/>
              <a:cs typeface="Verdana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54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The </a:t>
            </a:r>
            <a:r>
              <a:rPr sz="2250" spc="-5" dirty="0">
                <a:latin typeface="Verdana"/>
                <a:cs typeface="Verdana"/>
              </a:rPr>
              <a:t>controversy with regards to the </a:t>
            </a:r>
            <a:r>
              <a:rPr sz="2250" dirty="0">
                <a:latin typeface="Verdana"/>
                <a:cs typeface="Verdana"/>
              </a:rPr>
              <a:t>nature </a:t>
            </a:r>
            <a:r>
              <a:rPr sz="2250" spc="-15" dirty="0">
                <a:latin typeface="Verdana"/>
                <a:cs typeface="Verdana"/>
              </a:rPr>
              <a:t>of  </a:t>
            </a:r>
            <a:r>
              <a:rPr sz="2250" spc="-5" dirty="0">
                <a:latin typeface="Verdana"/>
                <a:cs typeface="Verdana"/>
              </a:rPr>
              <a:t>management, as to whether it </a:t>
            </a:r>
            <a:r>
              <a:rPr sz="2250" dirty="0">
                <a:latin typeface="Verdana"/>
                <a:cs typeface="Verdana"/>
              </a:rPr>
              <a:t>is a </a:t>
            </a:r>
            <a:r>
              <a:rPr sz="2250" spc="-5" dirty="0">
                <a:latin typeface="Verdana"/>
                <a:cs typeface="Verdana"/>
              </a:rPr>
              <a:t>science </a:t>
            </a:r>
            <a:r>
              <a:rPr sz="2250" dirty="0">
                <a:latin typeface="Verdana"/>
                <a:cs typeface="Verdana"/>
              </a:rPr>
              <a:t>or </a:t>
            </a:r>
            <a:r>
              <a:rPr sz="2250" spc="-5" dirty="0">
                <a:latin typeface="Verdana"/>
                <a:cs typeface="Verdana"/>
              </a:rPr>
              <a:t>an </a:t>
            </a:r>
            <a:r>
              <a:rPr sz="2250" dirty="0">
                <a:latin typeface="Verdana"/>
                <a:cs typeface="Verdana"/>
              </a:rPr>
              <a:t>art, is  very</a:t>
            </a:r>
            <a:r>
              <a:rPr sz="2250" spc="-2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old.</a:t>
            </a:r>
            <a:endParaRPr sz="22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Specification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exact </a:t>
            </a:r>
            <a:r>
              <a:rPr sz="2250" dirty="0">
                <a:latin typeface="Verdana"/>
                <a:cs typeface="Verdana"/>
              </a:rPr>
              <a:t>nature of </a:t>
            </a:r>
            <a:r>
              <a:rPr sz="2250" spc="-5" dirty="0">
                <a:latin typeface="Verdana"/>
                <a:cs typeface="Verdana"/>
              </a:rPr>
              <a:t>management </a:t>
            </a:r>
            <a:r>
              <a:rPr sz="2250" dirty="0">
                <a:latin typeface="Verdana"/>
                <a:cs typeface="Verdana"/>
              </a:rPr>
              <a:t>as </a:t>
            </a:r>
            <a:r>
              <a:rPr sz="2250" spc="-5" dirty="0">
                <a:latin typeface="Verdana"/>
                <a:cs typeface="Verdana"/>
              </a:rPr>
              <a:t>science or  </a:t>
            </a:r>
            <a:r>
              <a:rPr sz="2250" dirty="0">
                <a:latin typeface="Verdana"/>
                <a:cs typeface="Verdana"/>
              </a:rPr>
              <a:t>art or </a:t>
            </a:r>
            <a:r>
              <a:rPr sz="2250" spc="-5" dirty="0">
                <a:latin typeface="Verdana"/>
                <a:cs typeface="Verdana"/>
              </a:rPr>
              <a:t>both </a:t>
            </a:r>
            <a:r>
              <a:rPr sz="2250" dirty="0">
                <a:latin typeface="Verdana"/>
                <a:cs typeface="Verdana"/>
              </a:rPr>
              <a:t>is necessary to </a:t>
            </a:r>
            <a:r>
              <a:rPr sz="2250" spc="-5" dirty="0">
                <a:latin typeface="Verdana"/>
                <a:cs typeface="Verdana"/>
              </a:rPr>
              <a:t>specify the </a:t>
            </a:r>
            <a:r>
              <a:rPr sz="2250" dirty="0">
                <a:latin typeface="Verdana"/>
                <a:cs typeface="Verdana"/>
              </a:rPr>
              <a:t>process of </a:t>
            </a:r>
            <a:r>
              <a:rPr sz="2250" spc="-5" dirty="0">
                <a:latin typeface="Verdana"/>
                <a:cs typeface="Verdana"/>
              </a:rPr>
              <a:t>learning  </a:t>
            </a:r>
            <a:r>
              <a:rPr sz="2250" dirty="0">
                <a:latin typeface="Verdana"/>
                <a:cs typeface="Verdana"/>
              </a:rPr>
              <a:t>of</a:t>
            </a:r>
            <a:r>
              <a:rPr sz="2250" spc="-3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management.</a:t>
            </a:r>
            <a:endParaRPr sz="22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Learning in science basically </a:t>
            </a:r>
            <a:r>
              <a:rPr sz="2250" dirty="0">
                <a:latin typeface="Verdana"/>
                <a:cs typeface="Verdana"/>
              </a:rPr>
              <a:t>involves </a:t>
            </a:r>
            <a:r>
              <a:rPr sz="2250" spc="-5" dirty="0">
                <a:latin typeface="Verdana"/>
                <a:cs typeface="Verdana"/>
              </a:rPr>
              <a:t>the assimilation </a:t>
            </a:r>
            <a:r>
              <a:rPr sz="2250" spc="-15" dirty="0">
                <a:latin typeface="Verdana"/>
                <a:cs typeface="Verdana"/>
              </a:rPr>
              <a:t>of  </a:t>
            </a:r>
            <a:r>
              <a:rPr sz="2250" spc="-5" dirty="0">
                <a:latin typeface="Verdana"/>
                <a:cs typeface="Verdana"/>
              </a:rPr>
              <a:t>principles while learning of art involves </a:t>
            </a:r>
            <a:r>
              <a:rPr sz="2250" dirty="0">
                <a:latin typeface="Verdana"/>
                <a:cs typeface="Verdana"/>
              </a:rPr>
              <a:t>of art </a:t>
            </a:r>
            <a:r>
              <a:rPr sz="2250" spc="-5" dirty="0">
                <a:latin typeface="Verdana"/>
                <a:cs typeface="Verdana"/>
              </a:rPr>
              <a:t>involves its  </a:t>
            </a:r>
            <a:r>
              <a:rPr sz="2250" dirty="0">
                <a:latin typeface="Verdana"/>
                <a:cs typeface="Verdana"/>
              </a:rPr>
              <a:t>continuous</a:t>
            </a:r>
            <a:r>
              <a:rPr sz="2250" spc="-5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practice.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5588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Nature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6475" y="1602104"/>
            <a:ext cx="5449570" cy="71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5"/>
              </a:spcBef>
              <a:tabLst>
                <a:tab pos="1417955" algn="l"/>
                <a:tab pos="2179955" algn="l"/>
                <a:tab pos="2517140" algn="l"/>
                <a:tab pos="3333750" algn="l"/>
                <a:tab pos="3832225" algn="l"/>
                <a:tab pos="4757420" algn="l"/>
                <a:tab pos="5175250" algn="l"/>
              </a:tabLst>
            </a:pPr>
            <a:r>
              <a:rPr sz="2250" spc="-5" dirty="0">
                <a:latin typeface="Verdana"/>
                <a:cs typeface="Verdana"/>
              </a:rPr>
              <a:t>in</a:t>
            </a:r>
            <a:r>
              <a:rPr sz="2250" spc="-10" dirty="0">
                <a:latin typeface="Verdana"/>
                <a:cs typeface="Verdana"/>
              </a:rPr>
              <a:t>d</a:t>
            </a:r>
            <a:r>
              <a:rPr sz="2250" dirty="0">
                <a:latin typeface="Verdana"/>
                <a:cs typeface="Verdana"/>
              </a:rPr>
              <a:t>ustry	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nd	</a:t>
            </a:r>
            <a:r>
              <a:rPr sz="2250" spc="-15" dirty="0">
                <a:latin typeface="Verdana"/>
                <a:cs typeface="Verdana"/>
              </a:rPr>
              <a:t>ma</a:t>
            </a:r>
            <a:r>
              <a:rPr sz="2250" dirty="0">
                <a:latin typeface="Verdana"/>
                <a:cs typeface="Verdana"/>
              </a:rPr>
              <a:t>na</a:t>
            </a:r>
            <a:r>
              <a:rPr sz="2250" spc="-15" dirty="0">
                <a:latin typeface="Verdana"/>
                <a:cs typeface="Verdana"/>
              </a:rPr>
              <a:t>g</a:t>
            </a:r>
            <a:r>
              <a:rPr sz="2250" dirty="0">
                <a:latin typeface="Verdana"/>
                <a:cs typeface="Verdana"/>
              </a:rPr>
              <a:t>ers	h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ve	u</a:t>
            </a:r>
            <a:r>
              <a:rPr sz="2250" spc="-15" dirty="0">
                <a:latin typeface="Verdana"/>
                <a:cs typeface="Verdana"/>
              </a:rPr>
              <a:t>s</a:t>
            </a:r>
            <a:r>
              <a:rPr sz="2250" dirty="0">
                <a:latin typeface="Verdana"/>
                <a:cs typeface="Verdana"/>
              </a:rPr>
              <a:t>ed  c</a:t>
            </a:r>
            <a:r>
              <a:rPr sz="2250" spc="-15" dirty="0">
                <a:latin typeface="Verdana"/>
                <a:cs typeface="Verdana"/>
              </a:rPr>
              <a:t>om</a:t>
            </a:r>
            <a:r>
              <a:rPr sz="2250" spc="5" dirty="0">
                <a:latin typeface="Verdana"/>
                <a:cs typeface="Verdana"/>
              </a:rPr>
              <a:t>m</a:t>
            </a:r>
            <a:r>
              <a:rPr sz="2250" spc="-15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nsen</a:t>
            </a:r>
            <a:r>
              <a:rPr sz="2250" spc="-15" dirty="0">
                <a:latin typeface="Verdana"/>
                <a:cs typeface="Verdana"/>
              </a:rPr>
              <a:t>s</a:t>
            </a:r>
            <a:r>
              <a:rPr sz="2250" dirty="0">
                <a:latin typeface="Verdana"/>
                <a:cs typeface="Verdana"/>
              </a:rPr>
              <a:t>e,	and	ex</a:t>
            </a:r>
            <a:r>
              <a:rPr sz="2250" spc="-20" dirty="0">
                <a:latin typeface="Verdana"/>
                <a:cs typeface="Verdana"/>
              </a:rPr>
              <a:t>p</a:t>
            </a:r>
            <a:r>
              <a:rPr sz="2250" spc="-15" dirty="0">
                <a:latin typeface="Verdana"/>
                <a:cs typeface="Verdana"/>
              </a:rPr>
              <a:t>e</a:t>
            </a:r>
            <a:r>
              <a:rPr sz="2250" dirty="0">
                <a:latin typeface="Verdana"/>
                <a:cs typeface="Verdana"/>
              </a:rPr>
              <a:t>ri</a:t>
            </a:r>
            <a:r>
              <a:rPr sz="2250" spc="-10" dirty="0">
                <a:latin typeface="Verdana"/>
                <a:cs typeface="Verdana"/>
              </a:rPr>
              <a:t>e</a:t>
            </a:r>
            <a:r>
              <a:rPr sz="2250" dirty="0">
                <a:latin typeface="Verdana"/>
                <a:cs typeface="Verdana"/>
              </a:rPr>
              <a:t>nce	in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6" y="1602104"/>
            <a:ext cx="3344545" cy="105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Verdana"/>
                <a:cs typeface="Verdana"/>
              </a:rPr>
              <a:t>Earlier captains </a:t>
            </a:r>
            <a:r>
              <a:rPr sz="2250" spc="-15" dirty="0">
                <a:latin typeface="Verdana"/>
                <a:cs typeface="Verdana"/>
              </a:rPr>
              <a:t>of  </a:t>
            </a:r>
            <a:r>
              <a:rPr sz="2250" spc="-5" dirty="0">
                <a:latin typeface="Verdana"/>
                <a:cs typeface="Verdana"/>
              </a:rPr>
              <a:t>intuition, hunches,  </a:t>
            </a:r>
            <a:r>
              <a:rPr sz="2250" dirty="0">
                <a:latin typeface="Verdana"/>
                <a:cs typeface="Verdana"/>
              </a:rPr>
              <a:t>managing</a:t>
            </a:r>
            <a:r>
              <a:rPr sz="2250" spc="-8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business.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6" y="2699461"/>
            <a:ext cx="8988425" cy="3823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They </a:t>
            </a:r>
            <a:r>
              <a:rPr sz="2250" spc="-5" dirty="0">
                <a:latin typeface="Verdana"/>
                <a:cs typeface="Verdana"/>
              </a:rPr>
              <a:t>were not trained managers, although they were  brilliant and had developed commonsense through which  they </a:t>
            </a:r>
            <a:r>
              <a:rPr sz="2250" dirty="0">
                <a:latin typeface="Verdana"/>
                <a:cs typeface="Verdana"/>
              </a:rPr>
              <a:t>have managed</a:t>
            </a:r>
            <a:r>
              <a:rPr sz="2250" spc="-8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well.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Commonsense </a:t>
            </a:r>
            <a:r>
              <a:rPr sz="2250" dirty="0">
                <a:latin typeface="Verdana"/>
                <a:cs typeface="Verdana"/>
              </a:rPr>
              <a:t>and Science </a:t>
            </a:r>
            <a:r>
              <a:rPr sz="2250" spc="-5" dirty="0">
                <a:latin typeface="Verdana"/>
                <a:cs typeface="Verdana"/>
              </a:rPr>
              <a:t>differ </a:t>
            </a:r>
            <a:r>
              <a:rPr sz="2250" dirty="0">
                <a:latin typeface="Verdana"/>
                <a:cs typeface="Verdana"/>
              </a:rPr>
              <a:t>in </a:t>
            </a:r>
            <a:r>
              <a:rPr sz="2250" spc="-5" dirty="0">
                <a:latin typeface="Verdana"/>
                <a:cs typeface="Verdana"/>
              </a:rPr>
              <a:t>the </a:t>
            </a:r>
            <a:r>
              <a:rPr sz="2250" dirty="0">
                <a:latin typeface="Verdana"/>
                <a:cs typeface="Verdana"/>
              </a:rPr>
              <a:t>following</a:t>
            </a:r>
            <a:r>
              <a:rPr sz="2250" spc="-22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ways:</a:t>
            </a:r>
            <a:endParaRPr sz="2250">
              <a:latin typeface="Verdana"/>
              <a:cs typeface="Verdana"/>
            </a:endParaRPr>
          </a:p>
          <a:p>
            <a:pPr marL="858519" lvl="1" indent="-457834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7885" algn="l"/>
                <a:tab pos="858519" algn="l"/>
              </a:tabLst>
            </a:pPr>
            <a:r>
              <a:rPr sz="1950" dirty="0">
                <a:latin typeface="Verdana"/>
                <a:cs typeface="Verdana"/>
              </a:rPr>
              <a:t>CS is vague as compared to scientific</a:t>
            </a:r>
            <a:r>
              <a:rPr sz="1950" spc="-12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knowledge</a:t>
            </a:r>
            <a:endParaRPr sz="1950">
              <a:latin typeface="Verdana"/>
              <a:cs typeface="Verdana"/>
            </a:endParaRPr>
          </a:p>
          <a:p>
            <a:pPr marL="858519" marR="5715" lvl="1" indent="-457200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7885" algn="l"/>
                <a:tab pos="858519" algn="l"/>
                <a:tab pos="2694940" algn="l"/>
                <a:tab pos="3470910" algn="l"/>
                <a:tab pos="4597400" algn="l"/>
                <a:tab pos="4958080" algn="l"/>
                <a:tab pos="5435600" algn="l"/>
                <a:tab pos="6612255" algn="l"/>
                <a:tab pos="7534275" algn="l"/>
              </a:tabLst>
            </a:pPr>
            <a:r>
              <a:rPr sz="1950" dirty="0">
                <a:latin typeface="Verdana"/>
                <a:cs typeface="Verdana"/>
              </a:rPr>
              <a:t>Incon</a:t>
            </a:r>
            <a:r>
              <a:rPr sz="1950" spc="-10" dirty="0">
                <a:latin typeface="Verdana"/>
                <a:cs typeface="Verdana"/>
              </a:rPr>
              <a:t>s</a:t>
            </a:r>
            <a:r>
              <a:rPr sz="1950" spc="-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s</a:t>
            </a:r>
            <a:r>
              <a:rPr sz="1950" spc="-5" dirty="0">
                <a:latin typeface="Verdana"/>
                <a:cs typeface="Verdana"/>
              </a:rPr>
              <a:t>te</a:t>
            </a:r>
            <a:r>
              <a:rPr sz="1950" spc="-1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c</a:t>
            </a:r>
            <a:r>
              <a:rPr sz="1950" dirty="0">
                <a:latin typeface="Verdana"/>
                <a:cs typeface="Verdana"/>
              </a:rPr>
              <a:t>y	of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dirty="0">
                <a:latin typeface="Verdana"/>
                <a:cs typeface="Verdana"/>
              </a:rPr>
              <a:t>en	a</a:t>
            </a:r>
            <a:r>
              <a:rPr sz="1950" spc="-10" dirty="0">
                <a:latin typeface="Verdana"/>
                <a:cs typeface="Verdana"/>
              </a:rPr>
              <a:t>pp</a:t>
            </a:r>
            <a:r>
              <a:rPr sz="1950" dirty="0">
                <a:latin typeface="Verdana"/>
                <a:cs typeface="Verdana"/>
              </a:rPr>
              <a:t>ears	in	CS	</a:t>
            </a:r>
            <a:r>
              <a:rPr sz="1950" spc="-5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h</a:t>
            </a:r>
            <a:r>
              <a:rPr sz="1950" dirty="0">
                <a:latin typeface="Verdana"/>
                <a:cs typeface="Verdana"/>
              </a:rPr>
              <a:t>ereas	</a:t>
            </a:r>
            <a:r>
              <a:rPr sz="1950" spc="-5" dirty="0">
                <a:latin typeface="Verdana"/>
                <a:cs typeface="Verdana"/>
              </a:rPr>
              <a:t>l</a:t>
            </a:r>
            <a:r>
              <a:rPr sz="1950" spc="-10" dirty="0">
                <a:latin typeface="Verdana"/>
                <a:cs typeface="Verdana"/>
              </a:rPr>
              <a:t>og</a:t>
            </a:r>
            <a:r>
              <a:rPr sz="1950" spc="-5" dirty="0">
                <a:latin typeface="Verdana"/>
                <a:cs typeface="Verdana"/>
              </a:rPr>
              <a:t>ica</a:t>
            </a:r>
            <a:r>
              <a:rPr sz="1950" dirty="0">
                <a:latin typeface="Verdana"/>
                <a:cs typeface="Verdana"/>
              </a:rPr>
              <a:t>l	cons</a:t>
            </a:r>
            <a:r>
              <a:rPr sz="1950" spc="-10" dirty="0">
                <a:latin typeface="Verdana"/>
                <a:cs typeface="Verdana"/>
              </a:rPr>
              <a:t>i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-5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dirty="0">
                <a:latin typeface="Verdana"/>
                <a:cs typeface="Verdana"/>
              </a:rPr>
              <a:t>ncy  is </a:t>
            </a:r>
            <a:r>
              <a:rPr sz="1950" spc="-5" dirty="0">
                <a:latin typeface="Verdana"/>
                <a:cs typeface="Verdana"/>
              </a:rPr>
              <a:t>the </a:t>
            </a:r>
            <a:r>
              <a:rPr sz="1950" dirty="0">
                <a:latin typeface="Verdana"/>
                <a:cs typeface="Verdana"/>
              </a:rPr>
              <a:t>basic of</a:t>
            </a:r>
            <a:r>
              <a:rPr sz="1950" spc="-4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science.</a:t>
            </a:r>
            <a:endParaRPr sz="1950">
              <a:latin typeface="Verdana"/>
              <a:cs typeface="Verdana"/>
            </a:endParaRPr>
          </a:p>
          <a:p>
            <a:pPr marL="858519" lvl="1" indent="-457834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7885" algn="l"/>
                <a:tab pos="858519" algn="l"/>
              </a:tabLst>
            </a:pPr>
            <a:r>
              <a:rPr sz="1950" dirty="0">
                <a:latin typeface="Verdana"/>
                <a:cs typeface="Verdana"/>
              </a:rPr>
              <a:t>Science </a:t>
            </a:r>
            <a:r>
              <a:rPr sz="1950" spc="-5" dirty="0">
                <a:latin typeface="Verdana"/>
                <a:cs typeface="Verdana"/>
              </a:rPr>
              <a:t>systematically seeks </a:t>
            </a:r>
            <a:r>
              <a:rPr sz="1950" dirty="0">
                <a:latin typeface="Verdana"/>
                <a:cs typeface="Verdana"/>
              </a:rPr>
              <a:t>to explains the events </a:t>
            </a:r>
            <a:r>
              <a:rPr sz="1950" spc="-5" dirty="0">
                <a:latin typeface="Verdana"/>
                <a:cs typeface="Verdana"/>
              </a:rPr>
              <a:t>with </a:t>
            </a:r>
            <a:r>
              <a:rPr sz="1950" dirty="0">
                <a:latin typeface="Verdana"/>
                <a:cs typeface="Verdana"/>
              </a:rPr>
              <a:t>which</a:t>
            </a:r>
            <a:r>
              <a:rPr sz="1950" spc="10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it</a:t>
            </a:r>
            <a:endParaRPr sz="195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950" dirty="0">
                <a:latin typeface="Verdana"/>
                <a:cs typeface="Verdana"/>
              </a:rPr>
              <a:t>deals, CS ignores </a:t>
            </a:r>
            <a:r>
              <a:rPr sz="1950" spc="-5" dirty="0">
                <a:latin typeface="Verdana"/>
                <a:cs typeface="Verdana"/>
              </a:rPr>
              <a:t>the need </a:t>
            </a:r>
            <a:r>
              <a:rPr sz="1950" dirty="0">
                <a:latin typeface="Verdana"/>
                <a:cs typeface="Verdana"/>
              </a:rPr>
              <a:t>for</a:t>
            </a:r>
            <a:r>
              <a:rPr sz="1950" spc="-5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explanation.</a:t>
            </a:r>
            <a:endParaRPr sz="1950">
              <a:latin typeface="Verdana"/>
              <a:cs typeface="Verdana"/>
            </a:endParaRPr>
          </a:p>
          <a:p>
            <a:pPr marL="858519" marR="6985" lvl="1" indent="-457200">
              <a:lnSpc>
                <a:spcPct val="112799"/>
              </a:lnSpc>
              <a:spcBef>
                <a:spcPts val="170"/>
              </a:spcBef>
              <a:buClr>
                <a:srgbClr val="CC0000"/>
              </a:buClr>
              <a:buFont typeface="Wingdings"/>
              <a:buChar char=""/>
              <a:tabLst>
                <a:tab pos="602615" algn="l"/>
                <a:tab pos="857885" algn="l"/>
                <a:tab pos="2184400" algn="l"/>
                <a:tab pos="3467735" algn="l"/>
                <a:tab pos="4765040" algn="l"/>
                <a:tab pos="5704840" algn="l"/>
                <a:tab pos="6219190" algn="l"/>
                <a:tab pos="7240270" algn="l"/>
                <a:tab pos="8735695" algn="l"/>
              </a:tabLst>
            </a:pPr>
            <a:r>
              <a:rPr sz="19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	</a:t>
            </a:r>
            <a:r>
              <a:rPr sz="1950" u="sng" spc="-10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S</a:t>
            </a:r>
            <a:r>
              <a:rPr sz="19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cientif</a:t>
            </a:r>
            <a:r>
              <a:rPr sz="1950" u="sng" spc="-10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i</a:t>
            </a:r>
            <a:r>
              <a:rPr sz="19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c	meth</a:t>
            </a:r>
            <a:r>
              <a:rPr sz="1950" u="sng" spc="-1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o</a:t>
            </a:r>
            <a:r>
              <a:rPr sz="1950" u="sng" spc="-10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d</a:t>
            </a:r>
            <a:r>
              <a:rPr sz="19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s	</a:t>
            </a:r>
            <a:r>
              <a:rPr sz="1950" u="sng" spc="-1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c</a:t>
            </a:r>
            <a:r>
              <a:rPr sz="19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oncl</a:t>
            </a:r>
            <a:r>
              <a:rPr sz="1950" u="sng" spc="-10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u</a:t>
            </a:r>
            <a:r>
              <a:rPr sz="195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d</a:t>
            </a:r>
            <a:r>
              <a:rPr sz="19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e	</a:t>
            </a:r>
            <a:r>
              <a:rPr sz="195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b</a:t>
            </a:r>
            <a:r>
              <a:rPr sz="1950" u="sng" spc="-10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a</a:t>
            </a:r>
            <a:r>
              <a:rPr sz="19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s</a:t>
            </a:r>
            <a:r>
              <a:rPr sz="1950" u="sng" spc="-1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e</a:t>
            </a:r>
            <a:r>
              <a:rPr sz="19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d	on	</a:t>
            </a:r>
            <a:r>
              <a:rPr sz="1950" u="sng" spc="-1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c</a:t>
            </a:r>
            <a:r>
              <a:rPr sz="19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r</a:t>
            </a:r>
            <a:r>
              <a:rPr sz="1950" u="sng" spc="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i</a:t>
            </a:r>
            <a:r>
              <a:rPr sz="1950" u="sng" spc="-1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t</a:t>
            </a:r>
            <a:r>
              <a:rPr sz="195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ica</a:t>
            </a:r>
            <a:r>
              <a:rPr sz="19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l	</a:t>
            </a:r>
            <a:r>
              <a:rPr sz="1950" u="sng" spc="-1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e</a:t>
            </a:r>
            <a:r>
              <a:rPr sz="1950" u="sng" spc="-10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v</a:t>
            </a:r>
            <a:r>
              <a:rPr sz="19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alua</a:t>
            </a:r>
            <a:r>
              <a:rPr sz="1950" u="sng" spc="-1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t</a:t>
            </a:r>
            <a:r>
              <a:rPr sz="195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io</a:t>
            </a:r>
            <a:r>
              <a:rPr sz="19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n</a:t>
            </a:r>
            <a:r>
              <a:rPr sz="1950" dirty="0">
                <a:latin typeface="Verdana"/>
                <a:cs typeface="Verdana"/>
              </a:rPr>
              <a:t>	of  experimental analysis, CS methods fails to </a:t>
            </a:r>
            <a:r>
              <a:rPr sz="1950" spc="-5" dirty="0">
                <a:latin typeface="Verdana"/>
                <a:cs typeface="Verdana"/>
              </a:rPr>
              <a:t>test</a:t>
            </a:r>
            <a:r>
              <a:rPr sz="1950" spc="-11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conclusion.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5588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Nature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16" y="1602104"/>
            <a:ext cx="8988425" cy="3950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Science </a:t>
            </a:r>
            <a:r>
              <a:rPr sz="2250" spc="-5" dirty="0">
                <a:latin typeface="Verdana"/>
                <a:cs typeface="Verdana"/>
              </a:rPr>
              <a:t>is based </a:t>
            </a:r>
            <a:r>
              <a:rPr sz="2250" dirty="0">
                <a:latin typeface="Verdana"/>
                <a:cs typeface="Verdana"/>
              </a:rPr>
              <a:t>on </a:t>
            </a:r>
            <a:r>
              <a:rPr sz="2250" spc="-10" dirty="0">
                <a:latin typeface="Verdana"/>
                <a:cs typeface="Verdana"/>
              </a:rPr>
              <a:t>logical </a:t>
            </a:r>
            <a:r>
              <a:rPr sz="2250" dirty="0">
                <a:latin typeface="Verdana"/>
                <a:cs typeface="Verdana"/>
              </a:rPr>
              <a:t>consistency, </a:t>
            </a:r>
            <a:r>
              <a:rPr sz="2250" spc="-5" dirty="0">
                <a:latin typeface="Verdana"/>
                <a:cs typeface="Verdana"/>
              </a:rPr>
              <a:t>systematic  </a:t>
            </a:r>
            <a:r>
              <a:rPr sz="2250" dirty="0">
                <a:latin typeface="Verdana"/>
                <a:cs typeface="Verdana"/>
              </a:rPr>
              <a:t>explanation, critical evaluation, and experimental</a:t>
            </a:r>
            <a:r>
              <a:rPr sz="2250" spc="-21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analysis.</a:t>
            </a:r>
            <a:endParaRPr sz="2250">
              <a:latin typeface="Verdana"/>
              <a:cs typeface="Verdana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The </a:t>
            </a:r>
            <a:r>
              <a:rPr sz="2250" spc="-5" dirty="0">
                <a:latin typeface="Verdana"/>
                <a:cs typeface="Verdana"/>
              </a:rPr>
              <a:t>science </a:t>
            </a:r>
            <a:r>
              <a:rPr sz="2250" dirty="0">
                <a:latin typeface="Verdana"/>
                <a:cs typeface="Verdana"/>
              </a:rPr>
              <a:t>is </a:t>
            </a:r>
            <a:r>
              <a:rPr sz="2250" spc="-5" dirty="0">
                <a:latin typeface="Verdana"/>
                <a:cs typeface="Verdana"/>
              </a:rPr>
              <a:t>systemized </a:t>
            </a:r>
            <a:r>
              <a:rPr sz="2250" spc="-10" dirty="0">
                <a:latin typeface="Verdana"/>
                <a:cs typeface="Verdana"/>
              </a:rPr>
              <a:t>body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knowledge. </a:t>
            </a:r>
            <a:r>
              <a:rPr sz="2250" dirty="0">
                <a:latin typeface="Verdana"/>
                <a:cs typeface="Verdana"/>
              </a:rPr>
              <a:t>The </a:t>
            </a:r>
            <a:r>
              <a:rPr sz="2250" spc="-5" dirty="0">
                <a:latin typeface="Verdana"/>
                <a:cs typeface="Verdana"/>
              </a:rPr>
              <a:t>process 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scientific theory </a:t>
            </a:r>
            <a:r>
              <a:rPr sz="2250" dirty="0">
                <a:latin typeface="Verdana"/>
                <a:cs typeface="Verdana"/>
              </a:rPr>
              <a:t>construction and </a:t>
            </a:r>
            <a:r>
              <a:rPr sz="2250" spc="-5" dirty="0">
                <a:latin typeface="Verdana"/>
                <a:cs typeface="Verdana"/>
              </a:rPr>
              <a:t>confirmation </a:t>
            </a:r>
            <a:r>
              <a:rPr sz="2250" dirty="0">
                <a:latin typeface="Verdana"/>
                <a:cs typeface="Verdana"/>
              </a:rPr>
              <a:t>can </a:t>
            </a:r>
            <a:r>
              <a:rPr sz="2250" spc="-15" dirty="0">
                <a:latin typeface="Verdana"/>
                <a:cs typeface="Verdana"/>
              </a:rPr>
              <a:t>be  </a:t>
            </a:r>
            <a:r>
              <a:rPr sz="2250" dirty="0">
                <a:latin typeface="Verdana"/>
                <a:cs typeface="Verdana"/>
              </a:rPr>
              <a:t>viewed as involving </a:t>
            </a:r>
            <a:r>
              <a:rPr sz="2250" spc="-5" dirty="0">
                <a:latin typeface="Verdana"/>
                <a:cs typeface="Verdana"/>
              </a:rPr>
              <a:t>the </a:t>
            </a:r>
            <a:r>
              <a:rPr sz="2250" dirty="0">
                <a:latin typeface="Verdana"/>
                <a:cs typeface="Verdana"/>
              </a:rPr>
              <a:t>following</a:t>
            </a:r>
            <a:r>
              <a:rPr sz="2250" spc="-18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steps:</a:t>
            </a:r>
            <a:endParaRPr sz="2250">
              <a:latin typeface="Verdana"/>
              <a:cs typeface="Verdana"/>
            </a:endParaRPr>
          </a:p>
          <a:p>
            <a:pPr marL="858519" lvl="1" indent="-457834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7885" algn="l"/>
                <a:tab pos="858519" algn="l"/>
              </a:tabLst>
            </a:pPr>
            <a:r>
              <a:rPr sz="1950" spc="-5" dirty="0">
                <a:latin typeface="Verdana"/>
                <a:cs typeface="Verdana"/>
              </a:rPr>
              <a:t>The </a:t>
            </a:r>
            <a:r>
              <a:rPr sz="1950" dirty="0">
                <a:latin typeface="Verdana"/>
                <a:cs typeface="Verdana"/>
              </a:rPr>
              <a:t>formulation of</a:t>
            </a:r>
            <a:r>
              <a:rPr sz="1950" spc="-2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problem</a:t>
            </a:r>
            <a:endParaRPr sz="1950">
              <a:latin typeface="Verdana"/>
              <a:cs typeface="Verdana"/>
            </a:endParaRPr>
          </a:p>
          <a:p>
            <a:pPr marL="858519" lvl="1" indent="-457834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7885" algn="l"/>
                <a:tab pos="858519" algn="l"/>
              </a:tabLst>
            </a:pPr>
            <a:r>
              <a:rPr sz="1950" spc="-5" dirty="0">
                <a:latin typeface="Verdana"/>
                <a:cs typeface="Verdana"/>
              </a:rPr>
              <a:t>The </a:t>
            </a:r>
            <a:r>
              <a:rPr sz="1950" dirty="0">
                <a:latin typeface="Verdana"/>
                <a:cs typeface="Verdana"/>
              </a:rPr>
              <a:t>construction of </a:t>
            </a:r>
            <a:r>
              <a:rPr sz="1950" spc="-5" dirty="0">
                <a:latin typeface="Verdana"/>
                <a:cs typeface="Verdana"/>
              </a:rPr>
              <a:t>theory </a:t>
            </a:r>
            <a:r>
              <a:rPr sz="1950" dirty="0">
                <a:latin typeface="Verdana"/>
                <a:cs typeface="Verdana"/>
              </a:rPr>
              <a:t>to answer to </a:t>
            </a:r>
            <a:r>
              <a:rPr sz="1950" spc="-5" dirty="0">
                <a:latin typeface="Verdana"/>
                <a:cs typeface="Verdana"/>
              </a:rPr>
              <a:t>the</a:t>
            </a:r>
            <a:r>
              <a:rPr sz="1950" spc="-4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problem</a:t>
            </a:r>
            <a:endParaRPr sz="1950">
              <a:latin typeface="Verdana"/>
              <a:cs typeface="Verdana"/>
            </a:endParaRPr>
          </a:p>
          <a:p>
            <a:pPr marL="858519" lvl="1" indent="-457834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7885" algn="l"/>
                <a:tab pos="858519" algn="l"/>
              </a:tabLst>
            </a:pPr>
            <a:r>
              <a:rPr sz="1950" spc="-5" dirty="0">
                <a:latin typeface="Verdana"/>
                <a:cs typeface="Verdana"/>
              </a:rPr>
              <a:t>The </a:t>
            </a:r>
            <a:r>
              <a:rPr sz="1950" dirty="0">
                <a:latin typeface="Verdana"/>
                <a:cs typeface="Verdana"/>
              </a:rPr>
              <a:t>deduction of specific </a:t>
            </a:r>
            <a:r>
              <a:rPr sz="1950" spc="-5" dirty="0">
                <a:latin typeface="Verdana"/>
                <a:cs typeface="Verdana"/>
              </a:rPr>
              <a:t>hypothesis </a:t>
            </a:r>
            <a:r>
              <a:rPr sz="1950" dirty="0">
                <a:latin typeface="Verdana"/>
                <a:cs typeface="Verdana"/>
              </a:rPr>
              <a:t>from </a:t>
            </a:r>
            <a:r>
              <a:rPr sz="1950" spc="-5" dirty="0">
                <a:latin typeface="Verdana"/>
                <a:cs typeface="Verdana"/>
              </a:rPr>
              <a:t>the</a:t>
            </a:r>
            <a:r>
              <a:rPr sz="1950" spc="-45" dirty="0">
                <a:latin typeface="Verdana"/>
                <a:cs typeface="Verdana"/>
              </a:rPr>
              <a:t> </a:t>
            </a:r>
            <a:r>
              <a:rPr sz="1950" spc="-5" dirty="0">
                <a:latin typeface="Verdana"/>
                <a:cs typeface="Verdana"/>
              </a:rPr>
              <a:t>theory</a:t>
            </a:r>
            <a:endParaRPr sz="1950">
              <a:latin typeface="Verdana"/>
              <a:cs typeface="Verdana"/>
            </a:endParaRPr>
          </a:p>
          <a:p>
            <a:pPr marL="858519" lvl="1" indent="-457834">
              <a:lnSpc>
                <a:spcPct val="100000"/>
              </a:lnSpc>
              <a:spcBef>
                <a:spcPts val="465"/>
              </a:spcBef>
              <a:buClr>
                <a:srgbClr val="CC0000"/>
              </a:buClr>
              <a:buFont typeface="Wingdings"/>
              <a:buChar char=""/>
              <a:tabLst>
                <a:tab pos="857885" algn="l"/>
                <a:tab pos="858519" algn="l"/>
              </a:tabLst>
            </a:pPr>
            <a:r>
              <a:rPr sz="1950" spc="-5" dirty="0">
                <a:latin typeface="Verdana"/>
                <a:cs typeface="Verdana"/>
              </a:rPr>
              <a:t>The testing </a:t>
            </a:r>
            <a:r>
              <a:rPr sz="1950" dirty="0">
                <a:latin typeface="Verdana"/>
                <a:cs typeface="Verdana"/>
              </a:rPr>
              <a:t>of</a:t>
            </a:r>
            <a:r>
              <a:rPr sz="1950" spc="-35" dirty="0">
                <a:latin typeface="Verdana"/>
                <a:cs typeface="Verdana"/>
              </a:rPr>
              <a:t> </a:t>
            </a:r>
            <a:r>
              <a:rPr sz="1950" spc="-5" dirty="0">
                <a:latin typeface="Verdana"/>
                <a:cs typeface="Verdana"/>
              </a:rPr>
              <a:t>hypothesis</a:t>
            </a:r>
            <a:endParaRPr sz="1950">
              <a:latin typeface="Verdana"/>
              <a:cs typeface="Verdana"/>
            </a:endParaRPr>
          </a:p>
          <a:p>
            <a:pPr marL="858519" lvl="1" indent="-457834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7885" algn="l"/>
                <a:tab pos="858519" algn="l"/>
              </a:tabLst>
            </a:pPr>
            <a:r>
              <a:rPr sz="1950" spc="-5" dirty="0">
                <a:latin typeface="Verdana"/>
                <a:cs typeface="Verdana"/>
              </a:rPr>
              <a:t>The </a:t>
            </a:r>
            <a:r>
              <a:rPr sz="1950" dirty="0">
                <a:latin typeface="Verdana"/>
                <a:cs typeface="Verdana"/>
              </a:rPr>
              <a:t>devising of actual situation to </a:t>
            </a:r>
            <a:r>
              <a:rPr sz="1950" spc="-5" dirty="0">
                <a:latin typeface="Verdana"/>
                <a:cs typeface="Verdana"/>
              </a:rPr>
              <a:t>test</a:t>
            </a:r>
            <a:r>
              <a:rPr sz="1950" spc="-11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theorem</a:t>
            </a:r>
            <a:endParaRPr sz="1950">
              <a:latin typeface="Verdana"/>
              <a:cs typeface="Verdana"/>
            </a:endParaRPr>
          </a:p>
          <a:p>
            <a:pPr marL="858519" lvl="1" indent="-457834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7885" algn="l"/>
                <a:tab pos="858519" algn="l"/>
              </a:tabLst>
            </a:pPr>
            <a:r>
              <a:rPr sz="1950" dirty="0">
                <a:latin typeface="Verdana"/>
                <a:cs typeface="Verdana"/>
              </a:rPr>
              <a:t>The actual</a:t>
            </a:r>
            <a:r>
              <a:rPr sz="1950" spc="-4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testing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5588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Nature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532768"/>
            <a:ext cx="8985885" cy="475615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50" b="1" dirty="0">
                <a:latin typeface="Verdana"/>
                <a:cs typeface="Verdana"/>
              </a:rPr>
              <a:t>Management </a:t>
            </a:r>
            <a:r>
              <a:rPr sz="2250" b="1" spc="5" dirty="0">
                <a:latin typeface="Verdana"/>
                <a:cs typeface="Verdana"/>
              </a:rPr>
              <a:t>as</a:t>
            </a:r>
            <a:r>
              <a:rPr sz="2250" b="1" spc="-13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Science:</a:t>
            </a:r>
            <a:endParaRPr sz="2250">
              <a:latin typeface="Verdana"/>
              <a:cs typeface="Verdana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400" spc="-5" dirty="0">
                <a:latin typeface="Verdana"/>
                <a:cs typeface="Verdana"/>
              </a:rPr>
              <a:t>Management </a:t>
            </a:r>
            <a:r>
              <a:rPr sz="2400" dirty="0">
                <a:latin typeface="Verdana"/>
                <a:cs typeface="Verdana"/>
              </a:rPr>
              <a:t>may be viewed </a:t>
            </a:r>
            <a:r>
              <a:rPr sz="2400" spc="-5" dirty="0">
                <a:latin typeface="Verdana"/>
                <a:cs typeface="Verdana"/>
              </a:rPr>
              <a:t>as </a:t>
            </a:r>
            <a:r>
              <a:rPr sz="2400" dirty="0">
                <a:latin typeface="Verdana"/>
                <a:cs typeface="Verdana"/>
              </a:rPr>
              <a:t>science in terms of its  structures, </a:t>
            </a:r>
            <a:r>
              <a:rPr sz="2400" spc="-5" dirty="0">
                <a:latin typeface="Verdana"/>
                <a:cs typeface="Verdana"/>
              </a:rPr>
              <a:t>goals, </a:t>
            </a:r>
            <a:r>
              <a:rPr sz="2400" dirty="0">
                <a:latin typeface="Verdana"/>
                <a:cs typeface="Verdana"/>
              </a:rPr>
              <a:t>and its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methods.</a:t>
            </a:r>
            <a:endParaRPr sz="240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400" spc="-5" dirty="0">
                <a:latin typeface="Verdana"/>
                <a:cs typeface="Verdana"/>
              </a:rPr>
              <a:t>One of </a:t>
            </a:r>
            <a:r>
              <a:rPr sz="2400" dirty="0">
                <a:latin typeface="Verdana"/>
                <a:cs typeface="Verdana"/>
              </a:rPr>
              <a:t>the important rules of </a:t>
            </a:r>
            <a:r>
              <a:rPr sz="2400" spc="-5" dirty="0">
                <a:latin typeface="Verdana"/>
                <a:cs typeface="Verdana"/>
              </a:rPr>
              <a:t>science </a:t>
            </a:r>
            <a:r>
              <a:rPr sz="2400" dirty="0">
                <a:latin typeface="Verdana"/>
                <a:cs typeface="Verdana"/>
              </a:rPr>
              <a:t>is </a:t>
            </a:r>
            <a:r>
              <a:rPr sz="2400" spc="-5" dirty="0">
                <a:latin typeface="Verdana"/>
                <a:cs typeface="Verdana"/>
              </a:rPr>
              <a:t>that concepts  </a:t>
            </a:r>
            <a:r>
              <a:rPr sz="2400" dirty="0">
                <a:latin typeface="Verdana"/>
                <a:cs typeface="Verdana"/>
              </a:rPr>
              <a:t>have </a:t>
            </a:r>
            <a:r>
              <a:rPr sz="2400" spc="5" dirty="0">
                <a:latin typeface="Verdana"/>
                <a:cs typeface="Verdana"/>
              </a:rPr>
              <a:t>to be </a:t>
            </a:r>
            <a:r>
              <a:rPr sz="2400" spc="-5" dirty="0">
                <a:latin typeface="Verdana"/>
                <a:cs typeface="Verdana"/>
              </a:rPr>
              <a:t>defined </a:t>
            </a:r>
            <a:r>
              <a:rPr sz="2400" dirty="0">
                <a:latin typeface="Verdana"/>
                <a:cs typeface="Verdana"/>
              </a:rPr>
              <a:t>clearly </a:t>
            </a:r>
            <a:r>
              <a:rPr sz="2400" spc="5" dirty="0">
                <a:latin typeface="Verdana"/>
                <a:cs typeface="Verdana"/>
              </a:rPr>
              <a:t>in </a:t>
            </a:r>
            <a:r>
              <a:rPr sz="2400" spc="-5" dirty="0">
                <a:latin typeface="Verdana"/>
                <a:cs typeface="Verdana"/>
              </a:rPr>
              <a:t>terms </a:t>
            </a:r>
            <a:r>
              <a:rPr sz="2400" dirty="0">
                <a:latin typeface="Verdana"/>
                <a:cs typeface="Verdana"/>
              </a:rPr>
              <a:t>of </a:t>
            </a:r>
            <a:r>
              <a:rPr sz="2400" spc="-5" dirty="0">
                <a:latin typeface="Verdana"/>
                <a:cs typeface="Verdana"/>
              </a:rPr>
              <a:t>the procedure  involved </a:t>
            </a:r>
            <a:r>
              <a:rPr sz="2400" dirty="0">
                <a:latin typeface="Verdana"/>
                <a:cs typeface="Verdana"/>
              </a:rPr>
              <a:t>in </a:t>
            </a:r>
            <a:r>
              <a:rPr sz="2400" spc="-5" dirty="0">
                <a:latin typeface="Verdana"/>
                <a:cs typeface="Verdana"/>
              </a:rPr>
              <a:t>their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measurement.</a:t>
            </a:r>
            <a:endParaRPr sz="240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400" spc="-5" dirty="0">
                <a:latin typeface="Verdana"/>
                <a:cs typeface="Verdana"/>
              </a:rPr>
              <a:t>In </a:t>
            </a:r>
            <a:r>
              <a:rPr sz="2400" dirty="0">
                <a:latin typeface="Verdana"/>
                <a:cs typeface="Verdana"/>
              </a:rPr>
              <a:t>science, observations must be controlled </a:t>
            </a:r>
            <a:r>
              <a:rPr sz="2400" spc="-5" dirty="0">
                <a:latin typeface="Verdana"/>
                <a:cs typeface="Verdana"/>
              </a:rPr>
              <a:t>so that  </a:t>
            </a:r>
            <a:r>
              <a:rPr sz="2400" dirty="0">
                <a:latin typeface="Verdana"/>
                <a:cs typeface="Verdana"/>
              </a:rPr>
              <a:t>causation may </a:t>
            </a:r>
            <a:r>
              <a:rPr sz="2400" spc="5" dirty="0">
                <a:latin typeface="Verdana"/>
                <a:cs typeface="Verdana"/>
              </a:rPr>
              <a:t>be </a:t>
            </a:r>
            <a:r>
              <a:rPr sz="2400" spc="-5" dirty="0">
                <a:latin typeface="Verdana"/>
                <a:cs typeface="Verdana"/>
              </a:rPr>
              <a:t>imputed </a:t>
            </a:r>
            <a:r>
              <a:rPr sz="2400" dirty="0">
                <a:latin typeface="Verdana"/>
                <a:cs typeface="Verdana"/>
              </a:rPr>
              <a:t>correctly. </a:t>
            </a:r>
            <a:r>
              <a:rPr sz="2400" spc="-5" dirty="0">
                <a:latin typeface="Verdana"/>
                <a:cs typeface="Verdana"/>
              </a:rPr>
              <a:t>(by </a:t>
            </a:r>
            <a:r>
              <a:rPr sz="2400" dirty="0">
                <a:latin typeface="Verdana"/>
                <a:cs typeface="Verdana"/>
              </a:rPr>
              <a:t>holding  </a:t>
            </a:r>
            <a:r>
              <a:rPr sz="2400" spc="-5" dirty="0">
                <a:latin typeface="Verdana"/>
                <a:cs typeface="Verdana"/>
              </a:rPr>
              <a:t>constant)</a:t>
            </a:r>
            <a:endParaRPr sz="2400">
              <a:latin typeface="Verdana"/>
              <a:cs typeface="Verdana"/>
            </a:endParaRPr>
          </a:p>
          <a:p>
            <a:pPr marL="469900" marR="6350" indent="-457200" algn="just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400" spc="-10" dirty="0">
                <a:latin typeface="Verdana"/>
                <a:cs typeface="Verdana"/>
              </a:rPr>
              <a:t>Theories </a:t>
            </a:r>
            <a:r>
              <a:rPr sz="2400" spc="5" dirty="0">
                <a:latin typeface="Verdana"/>
                <a:cs typeface="Verdana"/>
              </a:rPr>
              <a:t>in </a:t>
            </a:r>
            <a:r>
              <a:rPr sz="2400" dirty="0">
                <a:latin typeface="Verdana"/>
                <a:cs typeface="Verdana"/>
              </a:rPr>
              <a:t>science </a:t>
            </a:r>
            <a:r>
              <a:rPr sz="2400" spc="-5" dirty="0">
                <a:latin typeface="Verdana"/>
                <a:cs typeface="Verdana"/>
              </a:rPr>
              <a:t>are </a:t>
            </a:r>
            <a:r>
              <a:rPr sz="2400" dirty="0">
                <a:latin typeface="Verdana"/>
                <a:cs typeface="Verdana"/>
              </a:rPr>
              <a:t>in </a:t>
            </a:r>
            <a:r>
              <a:rPr sz="2400" spc="-5" dirty="0">
                <a:latin typeface="Verdana"/>
                <a:cs typeface="Verdana"/>
              </a:rPr>
              <a:t>terms that permit empirical  </a:t>
            </a:r>
            <a:r>
              <a:rPr sz="2400" dirty="0">
                <a:latin typeface="Verdana"/>
                <a:cs typeface="Verdana"/>
              </a:rPr>
              <a:t>confirmation. Scientific statements are </a:t>
            </a:r>
            <a:r>
              <a:rPr sz="2400" spc="-5" dirty="0">
                <a:latin typeface="Verdana"/>
                <a:cs typeface="Verdana"/>
              </a:rPr>
              <a:t>testable </a:t>
            </a:r>
            <a:r>
              <a:rPr sz="2400" dirty="0">
                <a:latin typeface="Verdana"/>
                <a:cs typeface="Verdana"/>
              </a:rPr>
              <a:t>and  </a:t>
            </a:r>
            <a:r>
              <a:rPr sz="2400" spc="-5" dirty="0">
                <a:latin typeface="Verdana"/>
                <a:cs typeface="Verdana"/>
              </a:rPr>
              <a:t>the tests are </a:t>
            </a:r>
            <a:r>
              <a:rPr sz="2400" dirty="0">
                <a:latin typeface="Verdana"/>
                <a:cs typeface="Verdana"/>
              </a:rPr>
              <a:t>capable </a:t>
            </a:r>
            <a:r>
              <a:rPr sz="2400" spc="-5" dirty="0">
                <a:latin typeface="Verdana"/>
                <a:cs typeface="Verdana"/>
              </a:rPr>
              <a:t>of repetition with </a:t>
            </a:r>
            <a:r>
              <a:rPr sz="2400" dirty="0">
                <a:latin typeface="Verdana"/>
                <a:cs typeface="Verdana"/>
              </a:rPr>
              <a:t>same</a:t>
            </a:r>
            <a:r>
              <a:rPr sz="2400" spc="9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results.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116" y="941273"/>
            <a:ext cx="31057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Major</a:t>
            </a:r>
            <a:r>
              <a:rPr spc="-60" dirty="0"/>
              <a:t> </a:t>
            </a:r>
            <a:r>
              <a:rPr spc="-5" dirty="0"/>
              <a:t>Topics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526819"/>
            <a:ext cx="7781925" cy="2769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500" b="1" spc="-10" dirty="0">
                <a:latin typeface="Verdana"/>
                <a:cs typeface="Verdana"/>
              </a:rPr>
              <a:t>Definitions </a:t>
            </a:r>
            <a:r>
              <a:rPr sz="2500" b="1" spc="-5" dirty="0">
                <a:latin typeface="Verdana"/>
                <a:cs typeface="Verdana"/>
              </a:rPr>
              <a:t>of</a:t>
            </a:r>
            <a:r>
              <a:rPr sz="2500" b="1" spc="-20" dirty="0">
                <a:latin typeface="Verdana"/>
                <a:cs typeface="Verdana"/>
              </a:rPr>
              <a:t> </a:t>
            </a:r>
            <a:r>
              <a:rPr sz="2500" b="1" spc="-10" dirty="0">
                <a:latin typeface="Verdana"/>
                <a:cs typeface="Verdana"/>
              </a:rPr>
              <a:t>Management</a:t>
            </a:r>
            <a:endParaRPr sz="25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500" b="1" spc="-10" dirty="0">
                <a:latin typeface="Verdana"/>
                <a:cs typeface="Verdana"/>
              </a:rPr>
              <a:t>Features </a:t>
            </a:r>
            <a:r>
              <a:rPr sz="2500" b="1" spc="-5" dirty="0">
                <a:latin typeface="Verdana"/>
                <a:cs typeface="Verdana"/>
              </a:rPr>
              <a:t>of</a:t>
            </a:r>
            <a:r>
              <a:rPr sz="2500" b="1" spc="5" dirty="0">
                <a:latin typeface="Verdana"/>
                <a:cs typeface="Verdana"/>
              </a:rPr>
              <a:t> </a:t>
            </a:r>
            <a:r>
              <a:rPr sz="2500" b="1" spc="-5" dirty="0">
                <a:latin typeface="Verdana"/>
                <a:cs typeface="Verdana"/>
              </a:rPr>
              <a:t>Management</a:t>
            </a:r>
            <a:endParaRPr sz="25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500" b="1" spc="-5" dirty="0">
                <a:latin typeface="Verdana"/>
                <a:cs typeface="Verdana"/>
              </a:rPr>
              <a:t>Nature of</a:t>
            </a:r>
            <a:r>
              <a:rPr sz="2500" b="1" spc="-30" dirty="0">
                <a:latin typeface="Verdana"/>
                <a:cs typeface="Verdana"/>
              </a:rPr>
              <a:t> </a:t>
            </a:r>
            <a:r>
              <a:rPr sz="2500" b="1" spc="-5" dirty="0">
                <a:latin typeface="Verdana"/>
                <a:cs typeface="Verdana"/>
              </a:rPr>
              <a:t>Management</a:t>
            </a:r>
            <a:endParaRPr sz="25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500" b="1" spc="-10" dirty="0">
                <a:latin typeface="Verdana"/>
                <a:cs typeface="Verdana"/>
              </a:rPr>
              <a:t>Management </a:t>
            </a:r>
            <a:r>
              <a:rPr sz="2500" b="1" spc="-5" dirty="0">
                <a:latin typeface="Verdana"/>
                <a:cs typeface="Verdana"/>
              </a:rPr>
              <a:t>is </a:t>
            </a:r>
            <a:r>
              <a:rPr sz="2500" b="1" spc="-10" dirty="0">
                <a:latin typeface="Verdana"/>
                <a:cs typeface="Verdana"/>
              </a:rPr>
              <a:t>Science </a:t>
            </a:r>
            <a:r>
              <a:rPr sz="2500" b="1" spc="-5" dirty="0">
                <a:latin typeface="Verdana"/>
                <a:cs typeface="Verdana"/>
              </a:rPr>
              <a:t>or</a:t>
            </a:r>
            <a:r>
              <a:rPr sz="2500" b="1" spc="60" dirty="0">
                <a:latin typeface="Verdana"/>
                <a:cs typeface="Verdana"/>
              </a:rPr>
              <a:t> </a:t>
            </a:r>
            <a:r>
              <a:rPr sz="2500" b="1" spc="-10" dirty="0">
                <a:latin typeface="Verdana"/>
                <a:cs typeface="Verdana"/>
              </a:rPr>
              <a:t>Arts</a:t>
            </a:r>
            <a:endParaRPr sz="25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500" b="1" spc="-10" dirty="0">
                <a:latin typeface="Verdana"/>
                <a:cs typeface="Verdana"/>
              </a:rPr>
              <a:t>Management </a:t>
            </a:r>
            <a:r>
              <a:rPr sz="2500" b="1" spc="-5" dirty="0">
                <a:latin typeface="Verdana"/>
                <a:cs typeface="Verdana"/>
              </a:rPr>
              <a:t>and</a:t>
            </a:r>
            <a:r>
              <a:rPr sz="2500" b="1" spc="40" dirty="0">
                <a:latin typeface="Verdana"/>
                <a:cs typeface="Verdana"/>
              </a:rPr>
              <a:t> </a:t>
            </a:r>
            <a:r>
              <a:rPr sz="2500" b="1" spc="-10" dirty="0">
                <a:latin typeface="Verdana"/>
                <a:cs typeface="Verdana"/>
              </a:rPr>
              <a:t>Administration</a:t>
            </a:r>
            <a:endParaRPr sz="25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500" b="1" spc="-10" dirty="0">
                <a:latin typeface="Verdana"/>
                <a:cs typeface="Verdana"/>
              </a:rPr>
              <a:t>Applying </a:t>
            </a:r>
            <a:r>
              <a:rPr sz="2500" b="1" spc="-5" dirty="0">
                <a:latin typeface="Verdana"/>
                <a:cs typeface="Verdana"/>
              </a:rPr>
              <a:t>Management Theory in Practice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5588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Nature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602104"/>
            <a:ext cx="8988425" cy="4759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1950" b="1" dirty="0">
                <a:latin typeface="Verdana"/>
                <a:cs typeface="Verdana"/>
              </a:rPr>
              <a:t>The various </a:t>
            </a:r>
            <a:r>
              <a:rPr sz="1950" b="1" spc="-5" dirty="0">
                <a:latin typeface="Verdana"/>
                <a:cs typeface="Verdana"/>
              </a:rPr>
              <a:t>factors analyzed above suggest that  management </a:t>
            </a:r>
            <a:r>
              <a:rPr sz="1950" b="1" dirty="0">
                <a:latin typeface="Verdana"/>
                <a:cs typeface="Verdana"/>
              </a:rPr>
              <a:t>is </a:t>
            </a:r>
            <a:r>
              <a:rPr sz="1950" b="1" spc="-5" dirty="0">
                <a:latin typeface="Verdana"/>
                <a:cs typeface="Verdana"/>
              </a:rPr>
              <a:t>not </a:t>
            </a:r>
            <a:r>
              <a:rPr sz="1950" b="1" dirty="0">
                <a:latin typeface="Verdana"/>
                <a:cs typeface="Verdana"/>
              </a:rPr>
              <a:t>a pure </a:t>
            </a:r>
            <a:r>
              <a:rPr sz="1950" b="1" spc="-5" dirty="0">
                <a:latin typeface="Verdana"/>
                <a:cs typeface="Verdana"/>
              </a:rPr>
              <a:t>science but </a:t>
            </a:r>
            <a:r>
              <a:rPr sz="1950" b="1" dirty="0">
                <a:latin typeface="Verdana"/>
                <a:cs typeface="Verdana"/>
              </a:rPr>
              <a:t>it </a:t>
            </a:r>
            <a:r>
              <a:rPr sz="1950" b="1" spc="-10" dirty="0">
                <a:latin typeface="Verdana"/>
                <a:cs typeface="Verdana"/>
              </a:rPr>
              <a:t>can </a:t>
            </a:r>
            <a:r>
              <a:rPr sz="1950" b="1" dirty="0">
                <a:latin typeface="Verdana"/>
                <a:cs typeface="Verdana"/>
              </a:rPr>
              <a:t>be </a:t>
            </a:r>
            <a:r>
              <a:rPr sz="1950" b="1" spc="-5" dirty="0">
                <a:latin typeface="Verdana"/>
                <a:cs typeface="Verdana"/>
              </a:rPr>
              <a:t>simply called  </a:t>
            </a:r>
            <a:r>
              <a:rPr sz="1950" b="1" dirty="0">
                <a:latin typeface="Verdana"/>
                <a:cs typeface="Verdana"/>
              </a:rPr>
              <a:t>“”Inexact Science” or </a:t>
            </a:r>
            <a:r>
              <a:rPr sz="1950" b="1" spc="-5" dirty="0">
                <a:latin typeface="Verdana"/>
                <a:cs typeface="Verdana"/>
              </a:rPr>
              <a:t>“Pseudo</a:t>
            </a:r>
            <a:r>
              <a:rPr sz="1950" b="1" spc="-105" dirty="0">
                <a:latin typeface="Verdana"/>
                <a:cs typeface="Verdana"/>
              </a:rPr>
              <a:t> </a:t>
            </a:r>
            <a:r>
              <a:rPr sz="1950" b="1" dirty="0">
                <a:latin typeface="Verdana"/>
                <a:cs typeface="Verdana"/>
              </a:rPr>
              <a:t>Science”.</a:t>
            </a:r>
            <a:endParaRPr sz="19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Management </a:t>
            </a:r>
            <a:r>
              <a:rPr sz="2250" b="1" spc="5" dirty="0">
                <a:latin typeface="Verdana"/>
                <a:cs typeface="Verdana"/>
              </a:rPr>
              <a:t>as</a:t>
            </a:r>
            <a:r>
              <a:rPr sz="2250" b="1" spc="-20" dirty="0"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Art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Management can be regarded as an art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also.</a:t>
            </a:r>
            <a:endParaRPr sz="2250">
              <a:latin typeface="Verdana"/>
              <a:cs typeface="Verdana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54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The </a:t>
            </a:r>
            <a:r>
              <a:rPr sz="2250" spc="-5" dirty="0">
                <a:latin typeface="Verdana"/>
                <a:cs typeface="Verdana"/>
              </a:rPr>
              <a:t>meaning of </a:t>
            </a:r>
            <a:r>
              <a:rPr sz="2250" dirty="0">
                <a:latin typeface="Verdana"/>
                <a:cs typeface="Verdana"/>
              </a:rPr>
              <a:t>art </a:t>
            </a:r>
            <a:r>
              <a:rPr sz="2250" spc="-5" dirty="0">
                <a:latin typeface="Verdana"/>
                <a:cs typeface="Verdana"/>
              </a:rPr>
              <a:t>is related with the bringing </a:t>
            </a:r>
            <a:r>
              <a:rPr sz="2250" dirty="0">
                <a:latin typeface="Verdana"/>
                <a:cs typeface="Verdana"/>
              </a:rPr>
              <a:t>of a </a:t>
            </a:r>
            <a:r>
              <a:rPr sz="2250" spc="-5" dirty="0">
                <a:latin typeface="Verdana"/>
                <a:cs typeface="Verdana"/>
              </a:rPr>
              <a:t>desired  </a:t>
            </a:r>
            <a:r>
              <a:rPr sz="2250" dirty="0">
                <a:latin typeface="Verdana"/>
                <a:cs typeface="Verdana"/>
              </a:rPr>
              <a:t>result </a:t>
            </a:r>
            <a:r>
              <a:rPr sz="2250" spc="-5" dirty="0">
                <a:latin typeface="Verdana"/>
                <a:cs typeface="Verdana"/>
              </a:rPr>
              <a:t>through the </a:t>
            </a:r>
            <a:r>
              <a:rPr sz="2250" dirty="0">
                <a:latin typeface="Verdana"/>
                <a:cs typeface="Verdana"/>
              </a:rPr>
              <a:t>application of</a:t>
            </a:r>
            <a:r>
              <a:rPr sz="2250" spc="-14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skills.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Where</a:t>
            </a:r>
            <a:r>
              <a:rPr sz="2250" spc="509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as</a:t>
            </a:r>
            <a:r>
              <a:rPr sz="2250" spc="51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under</a:t>
            </a:r>
            <a:r>
              <a:rPr sz="2250" spc="509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science,</a:t>
            </a:r>
            <a:r>
              <a:rPr sz="2250" spc="50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one</a:t>
            </a:r>
            <a:r>
              <a:rPr sz="2250" spc="50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learns</a:t>
            </a:r>
            <a:r>
              <a:rPr sz="2250" spc="52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“why”</a:t>
            </a:r>
            <a:r>
              <a:rPr sz="2250" spc="52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phenomenon</a:t>
            </a:r>
            <a:endParaRPr sz="2250">
              <a:latin typeface="Verdana"/>
              <a:cs typeface="Verdana"/>
            </a:endParaRPr>
          </a:p>
          <a:p>
            <a:pPr marL="469900" algn="just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and under arts, one </a:t>
            </a:r>
            <a:r>
              <a:rPr sz="2250" spc="-5" dirty="0">
                <a:latin typeface="Verdana"/>
                <a:cs typeface="Verdana"/>
              </a:rPr>
              <a:t>learns the </a:t>
            </a:r>
            <a:r>
              <a:rPr sz="2250" dirty="0">
                <a:latin typeface="Verdana"/>
                <a:cs typeface="Verdana"/>
              </a:rPr>
              <a:t>“how” of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it.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Art</a:t>
            </a:r>
            <a:r>
              <a:rPr sz="2250" spc="42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is</a:t>
            </a:r>
            <a:r>
              <a:rPr sz="2250" spc="420" dirty="0">
                <a:latin typeface="Verdana"/>
                <a:cs typeface="Verdana"/>
              </a:rPr>
              <a:t> </a:t>
            </a:r>
            <a:r>
              <a:rPr sz="2250" spc="-10" dirty="0">
                <a:latin typeface="Verdana"/>
                <a:cs typeface="Verdana"/>
              </a:rPr>
              <a:t>thus</a:t>
            </a:r>
            <a:r>
              <a:rPr sz="2250" spc="434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understanding</a:t>
            </a:r>
            <a:r>
              <a:rPr sz="2250" spc="41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of</a:t>
            </a:r>
            <a:r>
              <a:rPr sz="2250" spc="409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how</a:t>
            </a:r>
            <a:r>
              <a:rPr sz="2250" spc="42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particular</a:t>
            </a:r>
            <a:r>
              <a:rPr sz="2250" spc="42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work</a:t>
            </a:r>
            <a:r>
              <a:rPr sz="2250" spc="41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can</a:t>
            </a:r>
            <a:r>
              <a:rPr sz="2250" spc="42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be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spc="-5" dirty="0">
                <a:latin typeface="Verdana"/>
                <a:cs typeface="Verdana"/>
              </a:rPr>
              <a:t>accomplished.</a:t>
            </a:r>
            <a:endParaRPr sz="2250">
              <a:latin typeface="Verdana"/>
              <a:cs typeface="Verdana"/>
            </a:endParaRPr>
          </a:p>
          <a:p>
            <a:pPr marL="469900" marR="635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318895" algn="l"/>
                <a:tab pos="1856739" algn="l"/>
                <a:tab pos="2469515" algn="l"/>
                <a:tab pos="3180080" algn="l"/>
                <a:tab pos="3672204" algn="l"/>
                <a:tab pos="4229735" algn="l"/>
                <a:tab pos="5042535" algn="l"/>
                <a:tab pos="6461125" algn="l"/>
                <a:tab pos="6943090" algn="l"/>
                <a:tab pos="8455025" algn="l"/>
                <a:tab pos="8681085" algn="l"/>
              </a:tabLst>
            </a:pPr>
            <a:r>
              <a:rPr sz="2250" spc="-5" dirty="0">
                <a:latin typeface="Verdana"/>
                <a:cs typeface="Verdana"/>
              </a:rPr>
              <a:t>Tha</a:t>
            </a:r>
            <a:r>
              <a:rPr sz="2250" dirty="0">
                <a:latin typeface="Verdana"/>
                <a:cs typeface="Verdana"/>
              </a:rPr>
              <a:t>t	</a:t>
            </a:r>
            <a:r>
              <a:rPr sz="2250" spc="-5" dirty="0">
                <a:latin typeface="Verdana"/>
                <a:cs typeface="Verdana"/>
              </a:rPr>
              <a:t>is</a:t>
            </a:r>
            <a:r>
              <a:rPr sz="2250" dirty="0">
                <a:latin typeface="Verdana"/>
                <a:cs typeface="Verdana"/>
              </a:rPr>
              <a:t>,	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rt	has	</a:t>
            </a:r>
            <a:r>
              <a:rPr sz="2250" spc="-5" dirty="0">
                <a:latin typeface="Verdana"/>
                <a:cs typeface="Verdana"/>
              </a:rPr>
              <a:t>t</a:t>
            </a:r>
            <a:r>
              <a:rPr sz="2250" dirty="0">
                <a:latin typeface="Verdana"/>
                <a:cs typeface="Verdana"/>
              </a:rPr>
              <a:t>o	</a:t>
            </a:r>
            <a:r>
              <a:rPr sz="2250" spc="-5" dirty="0">
                <a:latin typeface="Verdana"/>
                <a:cs typeface="Verdana"/>
              </a:rPr>
              <a:t>d</a:t>
            </a:r>
            <a:r>
              <a:rPr sz="2250" dirty="0">
                <a:latin typeface="Verdana"/>
                <a:cs typeface="Verdana"/>
              </a:rPr>
              <a:t>o	</a:t>
            </a:r>
            <a:r>
              <a:rPr sz="2250" spc="-10" dirty="0">
                <a:latin typeface="Verdana"/>
                <a:cs typeface="Verdana"/>
              </a:rPr>
              <a:t>w</a:t>
            </a:r>
            <a:r>
              <a:rPr sz="2250" spc="-5" dirty="0">
                <a:latin typeface="Verdana"/>
                <a:cs typeface="Verdana"/>
              </a:rPr>
              <a:t>it</a:t>
            </a:r>
            <a:r>
              <a:rPr sz="2250" dirty="0">
                <a:latin typeface="Verdana"/>
                <a:cs typeface="Verdana"/>
              </a:rPr>
              <a:t>h	ap</a:t>
            </a:r>
            <a:r>
              <a:rPr sz="2250" spc="-15" dirty="0">
                <a:latin typeface="Verdana"/>
                <a:cs typeface="Verdana"/>
              </a:rPr>
              <a:t>p</a:t>
            </a:r>
            <a:r>
              <a:rPr sz="2250" spc="-5" dirty="0">
                <a:latin typeface="Verdana"/>
                <a:cs typeface="Verdana"/>
              </a:rPr>
              <a:t>l</a:t>
            </a:r>
            <a:r>
              <a:rPr sz="2250" spc="-10" dirty="0">
                <a:latin typeface="Verdana"/>
                <a:cs typeface="Verdana"/>
              </a:rPr>
              <a:t>y</a:t>
            </a:r>
            <a:r>
              <a:rPr sz="2250" spc="-5" dirty="0">
                <a:latin typeface="Verdana"/>
                <a:cs typeface="Verdana"/>
              </a:rPr>
              <a:t>in</a:t>
            </a:r>
            <a:r>
              <a:rPr sz="2250" dirty="0">
                <a:latin typeface="Verdana"/>
                <a:cs typeface="Verdana"/>
              </a:rPr>
              <a:t>g	</a:t>
            </a:r>
            <a:r>
              <a:rPr sz="2250" spc="-5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f	kn</a:t>
            </a:r>
            <a:r>
              <a:rPr sz="2250" spc="-20" dirty="0">
                <a:latin typeface="Verdana"/>
                <a:cs typeface="Verdana"/>
              </a:rPr>
              <a:t>o</a:t>
            </a:r>
            <a:r>
              <a:rPr sz="2250" spc="-10" dirty="0">
                <a:latin typeface="Verdana"/>
                <a:cs typeface="Verdana"/>
              </a:rPr>
              <a:t>w</a:t>
            </a:r>
            <a:r>
              <a:rPr sz="2250" spc="-5" dirty="0">
                <a:latin typeface="Verdana"/>
                <a:cs typeface="Verdana"/>
              </a:rPr>
              <a:t>le</a:t>
            </a:r>
            <a:r>
              <a:rPr sz="2250" spc="-10" dirty="0">
                <a:latin typeface="Verdana"/>
                <a:cs typeface="Verdana"/>
              </a:rPr>
              <a:t>d</a:t>
            </a:r>
            <a:r>
              <a:rPr sz="2250" spc="-15" dirty="0">
                <a:latin typeface="Verdana"/>
                <a:cs typeface="Verdana"/>
              </a:rPr>
              <a:t>g</a:t>
            </a:r>
            <a:r>
              <a:rPr sz="2250" dirty="0">
                <a:latin typeface="Verdana"/>
                <a:cs typeface="Verdana"/>
              </a:rPr>
              <a:t>e	</a:t>
            </a:r>
            <a:r>
              <a:rPr sz="2250" spc="-15" dirty="0">
                <a:latin typeface="Verdana"/>
                <a:cs typeface="Verdana"/>
              </a:rPr>
              <a:t>or  </a:t>
            </a:r>
            <a:r>
              <a:rPr sz="2250" dirty="0">
                <a:latin typeface="Verdana"/>
                <a:cs typeface="Verdana"/>
              </a:rPr>
              <a:t>s</a:t>
            </a:r>
            <a:r>
              <a:rPr sz="2250" strike="sngStrike" dirty="0">
                <a:latin typeface="Verdana"/>
                <a:cs typeface="Verdana"/>
              </a:rPr>
              <a:t>cience or of expertness in</a:t>
            </a:r>
            <a:r>
              <a:rPr sz="2250" strike="sngStrike" spc="-170" dirty="0">
                <a:latin typeface="Verdana"/>
                <a:cs typeface="Verdana"/>
              </a:rPr>
              <a:t> </a:t>
            </a:r>
            <a:r>
              <a:rPr sz="2250" strike="sngStrike" dirty="0">
                <a:latin typeface="Verdana"/>
                <a:cs typeface="Verdana"/>
              </a:rPr>
              <a:t>performance.			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5588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Nature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602104"/>
            <a:ext cx="8989060" cy="496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715" indent="-4572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This </a:t>
            </a:r>
            <a:r>
              <a:rPr sz="2250" dirty="0">
                <a:latin typeface="Verdana"/>
                <a:cs typeface="Verdana"/>
              </a:rPr>
              <a:t>is important in </a:t>
            </a:r>
            <a:r>
              <a:rPr sz="2250" spc="-5" dirty="0">
                <a:latin typeface="Verdana"/>
                <a:cs typeface="Verdana"/>
              </a:rPr>
              <a:t>management </a:t>
            </a:r>
            <a:r>
              <a:rPr sz="2250" dirty="0">
                <a:latin typeface="Verdana"/>
                <a:cs typeface="Verdana"/>
              </a:rPr>
              <a:t>in many </a:t>
            </a:r>
            <a:r>
              <a:rPr sz="2250" spc="-5" dirty="0">
                <a:latin typeface="Verdana"/>
                <a:cs typeface="Verdana"/>
              </a:rPr>
              <a:t>instances </a:t>
            </a:r>
            <a:r>
              <a:rPr sz="2250" dirty="0">
                <a:latin typeface="Verdana"/>
                <a:cs typeface="Verdana"/>
              </a:rPr>
              <a:t>much  creativity apply in managerial</a:t>
            </a:r>
            <a:r>
              <a:rPr sz="2250" spc="-14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effort.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Ex:</a:t>
            </a:r>
            <a:r>
              <a:rPr sz="2250" b="1" spc="-30" dirty="0"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Doctor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EX: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r>
              <a:rPr sz="2250" b="1" spc="-100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Student</a:t>
            </a:r>
            <a:endParaRPr sz="2250">
              <a:latin typeface="Verdana"/>
              <a:cs typeface="Verdana"/>
            </a:endParaRPr>
          </a:p>
          <a:p>
            <a:pPr marL="469900" marR="762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2516505" algn="l"/>
                <a:tab pos="2937510" algn="l"/>
                <a:tab pos="3481704" algn="l"/>
                <a:tab pos="4081779" algn="l"/>
                <a:tab pos="4773930" algn="l"/>
                <a:tab pos="5316855" algn="l"/>
                <a:tab pos="6177915" algn="l"/>
                <a:tab pos="7044055" algn="l"/>
                <a:tab pos="7700645" algn="l"/>
              </a:tabLst>
            </a:pPr>
            <a:r>
              <a:rPr sz="2250" dirty="0">
                <a:latin typeface="Verdana"/>
                <a:cs typeface="Verdana"/>
              </a:rPr>
              <a:t>Mana</a:t>
            </a:r>
            <a:r>
              <a:rPr sz="2250" spc="-20" dirty="0">
                <a:latin typeface="Verdana"/>
                <a:cs typeface="Verdana"/>
              </a:rPr>
              <a:t>g</a:t>
            </a:r>
            <a:r>
              <a:rPr sz="2250" spc="-15" dirty="0">
                <a:latin typeface="Verdana"/>
                <a:cs typeface="Verdana"/>
              </a:rPr>
              <a:t>em</a:t>
            </a:r>
            <a:r>
              <a:rPr sz="2250" dirty="0">
                <a:latin typeface="Verdana"/>
                <a:cs typeface="Verdana"/>
              </a:rPr>
              <a:t>ent	is	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n	art	</a:t>
            </a:r>
            <a:r>
              <a:rPr sz="2250" spc="-15" dirty="0">
                <a:latin typeface="Verdana"/>
                <a:cs typeface="Verdana"/>
              </a:rPr>
              <a:t>c</a:t>
            </a:r>
            <a:r>
              <a:rPr sz="2250" dirty="0">
                <a:latin typeface="Verdana"/>
                <a:cs typeface="Verdana"/>
              </a:rPr>
              <a:t>an	</a:t>
            </a:r>
            <a:r>
              <a:rPr sz="2250" spc="-5" dirty="0">
                <a:latin typeface="Verdana"/>
                <a:cs typeface="Verdana"/>
              </a:rPr>
              <a:t>b</a:t>
            </a:r>
            <a:r>
              <a:rPr sz="2250" dirty="0">
                <a:latin typeface="Verdana"/>
                <a:cs typeface="Verdana"/>
              </a:rPr>
              <a:t>e	</a:t>
            </a:r>
            <a:r>
              <a:rPr sz="2250" spc="-15" dirty="0">
                <a:latin typeface="Verdana"/>
                <a:cs typeface="Verdana"/>
              </a:rPr>
              <a:t>se</a:t>
            </a:r>
            <a:r>
              <a:rPr sz="2250" dirty="0">
                <a:latin typeface="Verdana"/>
                <a:cs typeface="Verdana"/>
              </a:rPr>
              <a:t>en	</a:t>
            </a:r>
            <a:r>
              <a:rPr sz="2250" spc="-15" dirty="0">
                <a:latin typeface="Verdana"/>
                <a:cs typeface="Verdana"/>
              </a:rPr>
              <a:t>f</a:t>
            </a:r>
            <a:r>
              <a:rPr sz="2250" dirty="0">
                <a:latin typeface="Verdana"/>
                <a:cs typeface="Verdana"/>
              </a:rPr>
              <a:t>rom	</a:t>
            </a:r>
            <a:r>
              <a:rPr sz="2250" spc="-5" dirty="0">
                <a:latin typeface="Verdana"/>
                <a:cs typeface="Verdana"/>
              </a:rPr>
              <a:t>th</a:t>
            </a:r>
            <a:r>
              <a:rPr sz="2250" dirty="0">
                <a:latin typeface="Verdana"/>
                <a:cs typeface="Verdana"/>
              </a:rPr>
              <a:t>e	</a:t>
            </a:r>
            <a:r>
              <a:rPr sz="2250" spc="-15" dirty="0">
                <a:latin typeface="Verdana"/>
                <a:cs typeface="Verdana"/>
              </a:rPr>
              <a:t>f</a:t>
            </a:r>
            <a:r>
              <a:rPr sz="2250" dirty="0">
                <a:latin typeface="Verdana"/>
                <a:cs typeface="Verdana"/>
              </a:rPr>
              <a:t>o</a:t>
            </a:r>
            <a:r>
              <a:rPr sz="2250" spc="-10" dirty="0">
                <a:latin typeface="Verdana"/>
                <a:cs typeface="Verdana"/>
              </a:rPr>
              <a:t>l</a:t>
            </a:r>
            <a:r>
              <a:rPr sz="2250" spc="-5" dirty="0">
                <a:latin typeface="Verdana"/>
                <a:cs typeface="Verdana"/>
              </a:rPr>
              <a:t>l</a:t>
            </a:r>
            <a:r>
              <a:rPr sz="2250" spc="-25" dirty="0">
                <a:latin typeface="Verdana"/>
                <a:cs typeface="Verdana"/>
              </a:rPr>
              <a:t>o</a:t>
            </a:r>
            <a:r>
              <a:rPr sz="2250" spc="-10" dirty="0">
                <a:latin typeface="Verdana"/>
                <a:cs typeface="Verdana"/>
              </a:rPr>
              <a:t>w</a:t>
            </a:r>
            <a:r>
              <a:rPr sz="2250" spc="-5" dirty="0">
                <a:latin typeface="Verdana"/>
                <a:cs typeface="Verdana"/>
              </a:rPr>
              <a:t>ing  </a:t>
            </a:r>
            <a:r>
              <a:rPr sz="2250" dirty="0">
                <a:latin typeface="Verdana"/>
                <a:cs typeface="Verdana"/>
              </a:rPr>
              <a:t>facts: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The </a:t>
            </a:r>
            <a:r>
              <a:rPr sz="2250" spc="-5" dirty="0">
                <a:latin typeface="Verdana"/>
                <a:cs typeface="Verdana"/>
              </a:rPr>
              <a:t>process of management does involve the use </a:t>
            </a:r>
            <a:r>
              <a:rPr sz="2250" dirty="0">
                <a:latin typeface="Verdana"/>
                <a:cs typeface="Verdana"/>
              </a:rPr>
              <a:t>of</a:t>
            </a:r>
            <a:r>
              <a:rPr sz="2250" spc="4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know-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how and skills like other art such as music, painting,</a:t>
            </a:r>
            <a:r>
              <a:rPr sz="2250" spc="-25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etc…</a:t>
            </a:r>
            <a:endParaRPr sz="2250">
              <a:latin typeface="Verdana"/>
              <a:cs typeface="Verdana"/>
            </a:endParaRPr>
          </a:p>
          <a:p>
            <a:pPr marL="469900" marR="635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The </a:t>
            </a:r>
            <a:r>
              <a:rPr sz="2250" spc="-5" dirty="0">
                <a:latin typeface="Verdana"/>
                <a:cs typeface="Verdana"/>
              </a:rPr>
              <a:t>process of management is directed </a:t>
            </a:r>
            <a:r>
              <a:rPr sz="2250" dirty="0">
                <a:latin typeface="Verdana"/>
                <a:cs typeface="Verdana"/>
              </a:rPr>
              <a:t>to </a:t>
            </a:r>
            <a:r>
              <a:rPr sz="2250" spc="-5" dirty="0">
                <a:latin typeface="Verdana"/>
                <a:cs typeface="Verdana"/>
              </a:rPr>
              <a:t>achieve certain  </a:t>
            </a:r>
            <a:r>
              <a:rPr sz="2250" dirty="0">
                <a:latin typeface="Verdana"/>
                <a:cs typeface="Verdana"/>
              </a:rPr>
              <a:t>concrete results as other field of art</a:t>
            </a:r>
            <a:r>
              <a:rPr sz="2250" spc="-18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also.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Management is creative like any other</a:t>
            </a:r>
            <a:r>
              <a:rPr sz="2250" spc="-18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art.</a:t>
            </a:r>
            <a:endParaRPr sz="225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M</a:t>
            </a:r>
            <a:r>
              <a:rPr sz="225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anagement </a:t>
            </a:r>
            <a:r>
              <a:rPr sz="22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is </a:t>
            </a:r>
            <a:r>
              <a:rPr sz="225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personalized meaning </a:t>
            </a:r>
            <a:r>
              <a:rPr sz="22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thereby </a:t>
            </a:r>
            <a:r>
              <a:rPr sz="225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that ther</a:t>
            </a:r>
            <a:r>
              <a:rPr sz="2250" spc="-5" dirty="0">
                <a:latin typeface="Verdana"/>
                <a:cs typeface="Verdana"/>
              </a:rPr>
              <a:t>e </a:t>
            </a:r>
            <a:r>
              <a:rPr sz="2250" dirty="0">
                <a:latin typeface="Verdana"/>
                <a:cs typeface="Verdana"/>
              </a:rPr>
              <a:t>is  no ‘one </a:t>
            </a:r>
            <a:r>
              <a:rPr sz="2250" spc="-5" dirty="0">
                <a:latin typeface="Verdana"/>
                <a:cs typeface="Verdana"/>
              </a:rPr>
              <a:t>best </a:t>
            </a:r>
            <a:r>
              <a:rPr sz="2250" dirty="0">
                <a:latin typeface="Verdana"/>
                <a:cs typeface="Verdana"/>
              </a:rPr>
              <a:t>way of</a:t>
            </a:r>
            <a:r>
              <a:rPr sz="2250" spc="-10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managing’.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5588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Nature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34439"/>
            <a:ext cx="8986520" cy="194627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63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Management: Both Science and</a:t>
            </a:r>
            <a:r>
              <a:rPr sz="2250" b="1" spc="-75" dirty="0"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Art</a:t>
            </a:r>
            <a:endParaRPr sz="22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Thus, </a:t>
            </a:r>
            <a:r>
              <a:rPr sz="2250" dirty="0">
                <a:latin typeface="Verdana"/>
                <a:cs typeface="Verdana"/>
              </a:rPr>
              <a:t>to </a:t>
            </a:r>
            <a:r>
              <a:rPr sz="2250" spc="-5" dirty="0">
                <a:latin typeface="Verdana"/>
                <a:cs typeface="Verdana"/>
              </a:rPr>
              <a:t>be </a:t>
            </a:r>
            <a:r>
              <a:rPr sz="2250" dirty="0">
                <a:latin typeface="Verdana"/>
                <a:cs typeface="Verdana"/>
              </a:rPr>
              <a:t>a </a:t>
            </a:r>
            <a:r>
              <a:rPr sz="2250" spc="-5" dirty="0">
                <a:latin typeface="Verdana"/>
                <a:cs typeface="Verdana"/>
              </a:rPr>
              <a:t>successful manager, </a:t>
            </a:r>
            <a:r>
              <a:rPr sz="2250" dirty="0">
                <a:latin typeface="Verdana"/>
                <a:cs typeface="Verdana"/>
              </a:rPr>
              <a:t>a </a:t>
            </a:r>
            <a:r>
              <a:rPr sz="2250" spc="-5" dirty="0">
                <a:latin typeface="Verdana"/>
                <a:cs typeface="Verdana"/>
              </a:rPr>
              <a:t>person requires the  knowledge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management </a:t>
            </a:r>
            <a:r>
              <a:rPr sz="2250" spc="-10" dirty="0">
                <a:latin typeface="Verdana"/>
                <a:cs typeface="Verdana"/>
              </a:rPr>
              <a:t>principles and </a:t>
            </a:r>
            <a:r>
              <a:rPr sz="2250" spc="-5" dirty="0">
                <a:latin typeface="Verdana"/>
                <a:cs typeface="Verdana"/>
              </a:rPr>
              <a:t>also the skills of  </a:t>
            </a:r>
            <a:r>
              <a:rPr sz="2250" spc="5" dirty="0">
                <a:latin typeface="Verdana"/>
                <a:cs typeface="Verdana"/>
              </a:rPr>
              <a:t>how </a:t>
            </a:r>
            <a:r>
              <a:rPr sz="2250" dirty="0">
                <a:latin typeface="Verdana"/>
                <a:cs typeface="Verdana"/>
              </a:rPr>
              <a:t>the knowledge can be</a:t>
            </a:r>
            <a:r>
              <a:rPr sz="2250" spc="-16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utilized.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Absence of either will result</a:t>
            </a:r>
            <a:r>
              <a:rPr sz="2250" spc="-18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inefficiency.</a:t>
            </a:r>
            <a:endParaRPr sz="225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9600" y="3689350"/>
          <a:ext cx="7924800" cy="2590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025"/>
                <a:gridCol w="3048000"/>
                <a:gridCol w="3048000"/>
                <a:gridCol w="866775"/>
              </a:tblGrid>
              <a:tr h="370839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Science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Advances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Knowledge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Advances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by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Practice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</a:tr>
              <a:tr h="3657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Proves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Feels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Predicts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Guesses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Defines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Describes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</a:tr>
              <a:tr h="370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Measures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Opines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</a:tr>
              <a:tr h="2565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Impresses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Expresses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</a:tr>
              <a:tr h="11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CC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CC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5588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Nature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02104"/>
            <a:ext cx="8989060" cy="3730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864235" algn="l"/>
                <a:tab pos="1527175" algn="l"/>
                <a:tab pos="2036445" algn="l"/>
                <a:tab pos="3635375" algn="l"/>
                <a:tab pos="4374515" algn="l"/>
                <a:tab pos="6426200" algn="l"/>
                <a:tab pos="7237095" algn="l"/>
                <a:tab pos="8444230" algn="l"/>
              </a:tabLst>
            </a:pPr>
            <a:r>
              <a:rPr sz="2250" spc="-5" dirty="0">
                <a:latin typeface="Verdana"/>
                <a:cs typeface="Verdana"/>
              </a:rPr>
              <a:t>I</a:t>
            </a:r>
            <a:r>
              <a:rPr sz="2250" dirty="0">
                <a:latin typeface="Verdana"/>
                <a:cs typeface="Verdana"/>
              </a:rPr>
              <a:t>t	can	</a:t>
            </a:r>
            <a:r>
              <a:rPr sz="2250" spc="-5" dirty="0">
                <a:latin typeface="Verdana"/>
                <a:cs typeface="Verdana"/>
              </a:rPr>
              <a:t>b</a:t>
            </a:r>
            <a:r>
              <a:rPr sz="2250" dirty="0">
                <a:latin typeface="Verdana"/>
                <a:cs typeface="Verdana"/>
              </a:rPr>
              <a:t>e	con</a:t>
            </a:r>
            <a:r>
              <a:rPr sz="2250" spc="-15" dirty="0">
                <a:latin typeface="Verdana"/>
                <a:cs typeface="Verdana"/>
              </a:rPr>
              <a:t>c</a:t>
            </a:r>
            <a:r>
              <a:rPr sz="2250" spc="-5" dirty="0">
                <a:latin typeface="Verdana"/>
                <a:cs typeface="Verdana"/>
              </a:rPr>
              <a:t>lu</a:t>
            </a:r>
            <a:r>
              <a:rPr sz="2250" spc="-10" dirty="0">
                <a:latin typeface="Verdana"/>
                <a:cs typeface="Verdana"/>
              </a:rPr>
              <a:t>d</a:t>
            </a:r>
            <a:r>
              <a:rPr sz="2250" spc="-15" dirty="0">
                <a:latin typeface="Verdana"/>
                <a:cs typeface="Verdana"/>
              </a:rPr>
              <a:t>e</a:t>
            </a:r>
            <a:r>
              <a:rPr sz="2250" dirty="0">
                <a:latin typeface="Verdana"/>
                <a:cs typeface="Verdana"/>
              </a:rPr>
              <a:t>d	</a:t>
            </a:r>
            <a:r>
              <a:rPr sz="2250" spc="-5" dirty="0">
                <a:latin typeface="Verdana"/>
                <a:cs typeface="Verdana"/>
              </a:rPr>
              <a:t>tha</a:t>
            </a:r>
            <a:r>
              <a:rPr sz="2250" dirty="0">
                <a:latin typeface="Verdana"/>
                <a:cs typeface="Verdana"/>
              </a:rPr>
              <a:t>t	</a:t>
            </a:r>
            <a:r>
              <a:rPr sz="2250" spc="-15" dirty="0">
                <a:latin typeface="Verdana"/>
                <a:cs typeface="Verdana"/>
              </a:rPr>
              <a:t>ma</a:t>
            </a:r>
            <a:r>
              <a:rPr sz="2250" dirty="0">
                <a:latin typeface="Verdana"/>
                <a:cs typeface="Verdana"/>
              </a:rPr>
              <a:t>na</a:t>
            </a:r>
            <a:r>
              <a:rPr sz="2250" spc="-15" dirty="0">
                <a:latin typeface="Verdana"/>
                <a:cs typeface="Verdana"/>
              </a:rPr>
              <a:t>g</a:t>
            </a:r>
            <a:r>
              <a:rPr sz="2250" dirty="0">
                <a:latin typeface="Verdana"/>
                <a:cs typeface="Verdana"/>
              </a:rPr>
              <a:t>e</a:t>
            </a:r>
            <a:r>
              <a:rPr sz="2250" spc="-10" dirty="0">
                <a:latin typeface="Verdana"/>
                <a:cs typeface="Verdana"/>
              </a:rPr>
              <a:t>m</a:t>
            </a:r>
            <a:r>
              <a:rPr sz="2250" dirty="0">
                <a:latin typeface="Verdana"/>
                <a:cs typeface="Verdana"/>
              </a:rPr>
              <a:t>ent	uses	s</a:t>
            </a:r>
            <a:r>
              <a:rPr sz="2250" spc="-15" dirty="0">
                <a:latin typeface="Verdana"/>
                <a:cs typeface="Verdana"/>
              </a:rPr>
              <a:t>c</a:t>
            </a:r>
            <a:r>
              <a:rPr sz="2250" spc="-5" dirty="0">
                <a:latin typeface="Verdana"/>
                <a:cs typeface="Verdana"/>
              </a:rPr>
              <a:t>ie</a:t>
            </a:r>
            <a:r>
              <a:rPr sz="2250" spc="-10" dirty="0">
                <a:latin typeface="Verdana"/>
                <a:cs typeface="Verdana"/>
              </a:rPr>
              <a:t>n</a:t>
            </a:r>
            <a:r>
              <a:rPr sz="2250" dirty="0">
                <a:latin typeface="Verdana"/>
                <a:cs typeface="Verdana"/>
              </a:rPr>
              <a:t>ce	a</a:t>
            </a:r>
            <a:r>
              <a:rPr sz="2250" spc="-15" dirty="0">
                <a:latin typeface="Verdana"/>
                <a:cs typeface="Verdana"/>
              </a:rPr>
              <a:t>n</a:t>
            </a:r>
            <a:r>
              <a:rPr sz="2250" dirty="0">
                <a:latin typeface="Verdana"/>
                <a:cs typeface="Verdana"/>
              </a:rPr>
              <a:t>d  art </a:t>
            </a:r>
            <a:r>
              <a:rPr sz="2250" spc="-5" dirty="0">
                <a:latin typeface="Verdana"/>
                <a:cs typeface="Verdana"/>
              </a:rPr>
              <a:t>both </a:t>
            </a:r>
            <a:r>
              <a:rPr sz="2250" dirty="0">
                <a:latin typeface="Verdana"/>
                <a:cs typeface="Verdana"/>
              </a:rPr>
              <a:t>in managing an</a:t>
            </a:r>
            <a:r>
              <a:rPr sz="2250" spc="-13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organization.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885825" algn="l"/>
                <a:tab pos="2205355" algn="l"/>
                <a:tab pos="3641725" algn="l"/>
                <a:tab pos="4380865" algn="l"/>
                <a:tab pos="4829175" algn="l"/>
                <a:tab pos="6198870" algn="l"/>
                <a:tab pos="7468870" algn="l"/>
                <a:tab pos="8627110" algn="l"/>
              </a:tabLst>
            </a:pPr>
            <a:r>
              <a:rPr sz="2250" dirty="0">
                <a:latin typeface="Verdana"/>
                <a:cs typeface="Verdana"/>
              </a:rPr>
              <a:t>A	</a:t>
            </a:r>
            <a:r>
              <a:rPr sz="2250" spc="-5" dirty="0">
                <a:latin typeface="Verdana"/>
                <a:cs typeface="Verdana"/>
              </a:rPr>
              <a:t>b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spc="-5" dirty="0">
                <a:latin typeface="Verdana"/>
                <a:cs typeface="Verdana"/>
              </a:rPr>
              <a:t>lanc</a:t>
            </a:r>
            <a:r>
              <a:rPr sz="2250" dirty="0">
                <a:latin typeface="Verdana"/>
                <a:cs typeface="Verdana"/>
              </a:rPr>
              <a:t>e	</a:t>
            </a:r>
            <a:r>
              <a:rPr sz="2250" spc="-5" dirty="0">
                <a:latin typeface="Verdana"/>
                <a:cs typeface="Verdana"/>
              </a:rPr>
              <a:t>be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-10" dirty="0">
                <a:latin typeface="Verdana"/>
                <a:cs typeface="Verdana"/>
              </a:rPr>
              <a:t>w</a:t>
            </a:r>
            <a:r>
              <a:rPr sz="2250" dirty="0">
                <a:latin typeface="Verdana"/>
                <a:cs typeface="Verdana"/>
              </a:rPr>
              <a:t>een	</a:t>
            </a:r>
            <a:r>
              <a:rPr sz="2250" spc="-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w</a:t>
            </a:r>
            <a:r>
              <a:rPr sz="2250" dirty="0">
                <a:latin typeface="Verdana"/>
                <a:cs typeface="Verdana"/>
              </a:rPr>
              <a:t>o	is	ne</a:t>
            </a:r>
            <a:r>
              <a:rPr sz="2250" spc="-15" dirty="0">
                <a:latin typeface="Verdana"/>
                <a:cs typeface="Verdana"/>
              </a:rPr>
              <a:t>e</a:t>
            </a:r>
            <a:r>
              <a:rPr sz="2250" spc="-5" dirty="0">
                <a:latin typeface="Verdana"/>
                <a:cs typeface="Verdana"/>
              </a:rPr>
              <a:t>d</a:t>
            </a:r>
            <a:r>
              <a:rPr sz="2250" spc="-15" dirty="0">
                <a:latin typeface="Verdana"/>
                <a:cs typeface="Verdana"/>
              </a:rPr>
              <a:t>e</a:t>
            </a:r>
            <a:r>
              <a:rPr sz="2250" spc="-5" dirty="0">
                <a:latin typeface="Verdana"/>
                <a:cs typeface="Verdana"/>
              </a:rPr>
              <a:t>d</a:t>
            </a:r>
            <a:r>
              <a:rPr sz="2250" dirty="0">
                <a:latin typeface="Verdana"/>
                <a:cs typeface="Verdana"/>
              </a:rPr>
              <a:t>.	</a:t>
            </a:r>
            <a:r>
              <a:rPr sz="2250" spc="-5" dirty="0">
                <a:latin typeface="Verdana"/>
                <a:cs typeface="Verdana"/>
              </a:rPr>
              <a:t>N</a:t>
            </a:r>
            <a:r>
              <a:rPr sz="2250" spc="-10" dirty="0">
                <a:latin typeface="Verdana"/>
                <a:cs typeface="Verdana"/>
              </a:rPr>
              <a:t>e</a:t>
            </a:r>
            <a:r>
              <a:rPr sz="2250" spc="-5" dirty="0">
                <a:latin typeface="Verdana"/>
                <a:cs typeface="Verdana"/>
              </a:rPr>
              <a:t>it</a:t>
            </a:r>
            <a:r>
              <a:rPr sz="2250" spc="-10" dirty="0">
                <a:latin typeface="Verdana"/>
                <a:cs typeface="Verdana"/>
              </a:rPr>
              <a:t>h</a:t>
            </a:r>
            <a:r>
              <a:rPr sz="2250" dirty="0">
                <a:latin typeface="Verdana"/>
                <a:cs typeface="Verdana"/>
              </a:rPr>
              <a:t>er	</a:t>
            </a:r>
            <a:r>
              <a:rPr sz="2250" spc="-15" dirty="0">
                <a:latin typeface="Verdana"/>
                <a:cs typeface="Verdana"/>
              </a:rPr>
              <a:t>s</a:t>
            </a:r>
            <a:r>
              <a:rPr sz="2250" dirty="0">
                <a:latin typeface="Verdana"/>
                <a:cs typeface="Verdana"/>
              </a:rPr>
              <a:t>ho</a:t>
            </a:r>
            <a:r>
              <a:rPr sz="2250" spc="-15" dirty="0">
                <a:latin typeface="Verdana"/>
                <a:cs typeface="Verdana"/>
              </a:rPr>
              <a:t>u</a:t>
            </a:r>
            <a:r>
              <a:rPr sz="2250" spc="-5" dirty="0">
                <a:latin typeface="Verdana"/>
                <a:cs typeface="Verdana"/>
              </a:rPr>
              <a:t>l</a:t>
            </a:r>
            <a:r>
              <a:rPr sz="2250" dirty="0">
                <a:latin typeface="Verdana"/>
                <a:cs typeface="Verdana"/>
              </a:rPr>
              <a:t>d	</a:t>
            </a:r>
            <a:r>
              <a:rPr sz="2250" spc="-15" dirty="0">
                <a:latin typeface="Verdana"/>
                <a:cs typeface="Verdana"/>
              </a:rPr>
              <a:t>be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50" dirty="0">
                <a:latin typeface="Verdana"/>
                <a:cs typeface="Verdana"/>
              </a:rPr>
              <a:t>overweighed nor</a:t>
            </a:r>
            <a:r>
              <a:rPr sz="2250" spc="-7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slighted.</a:t>
            </a:r>
            <a:endParaRPr sz="225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Therefore, the </a:t>
            </a:r>
            <a:r>
              <a:rPr sz="2250" b="1" dirty="0">
                <a:latin typeface="Verdana"/>
                <a:cs typeface="Verdana"/>
              </a:rPr>
              <a:t>old </a:t>
            </a:r>
            <a:r>
              <a:rPr sz="2250" spc="-5" dirty="0">
                <a:latin typeface="Verdana"/>
                <a:cs typeface="Verdana"/>
              </a:rPr>
              <a:t>saying that </a:t>
            </a:r>
            <a:r>
              <a:rPr sz="2250" b="1" spc="-5" dirty="0">
                <a:latin typeface="Verdana"/>
                <a:cs typeface="Verdana"/>
              </a:rPr>
              <a:t>“Knowledge </a:t>
            </a:r>
            <a:r>
              <a:rPr sz="2250" b="1" dirty="0">
                <a:latin typeface="Verdana"/>
                <a:cs typeface="Verdana"/>
              </a:rPr>
              <a:t>is power” </a:t>
            </a:r>
            <a:r>
              <a:rPr sz="2250" dirty="0">
                <a:latin typeface="Verdana"/>
                <a:cs typeface="Verdana"/>
              </a:rPr>
              <a:t>is  </a:t>
            </a:r>
            <a:r>
              <a:rPr sz="2250" spc="-5" dirty="0">
                <a:latin typeface="Verdana"/>
                <a:cs typeface="Verdana"/>
              </a:rPr>
              <a:t>partly</a:t>
            </a:r>
            <a:r>
              <a:rPr sz="2250" spc="-4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true.</a:t>
            </a:r>
            <a:endParaRPr sz="2250">
              <a:latin typeface="Verdana"/>
              <a:cs typeface="Verdana"/>
            </a:endParaRPr>
          </a:p>
          <a:p>
            <a:pPr marL="469900" marR="9525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172210" algn="l"/>
                <a:tab pos="2486025" algn="l"/>
                <a:tab pos="3586479" algn="l"/>
                <a:tab pos="4702810" algn="l"/>
                <a:tab pos="5225415" algn="l"/>
                <a:tab pos="6775450" algn="l"/>
                <a:tab pos="8703945" algn="l"/>
              </a:tabLst>
            </a:pPr>
            <a:r>
              <a:rPr sz="2250" spc="-5" dirty="0">
                <a:latin typeface="Verdana"/>
                <a:cs typeface="Verdana"/>
              </a:rPr>
              <a:t>Th</a:t>
            </a:r>
            <a:r>
              <a:rPr sz="2250" dirty="0">
                <a:latin typeface="Verdana"/>
                <a:cs typeface="Verdana"/>
              </a:rPr>
              <a:t>e	</a:t>
            </a:r>
            <a:r>
              <a:rPr sz="2250" b="1" spc="-5" dirty="0">
                <a:latin typeface="Verdana"/>
                <a:cs typeface="Verdana"/>
              </a:rPr>
              <a:t>cor</a:t>
            </a:r>
            <a:r>
              <a:rPr sz="2250" b="1" spc="-10" dirty="0">
                <a:latin typeface="Verdana"/>
                <a:cs typeface="Verdana"/>
              </a:rPr>
              <a:t>re</a:t>
            </a:r>
            <a:r>
              <a:rPr sz="2250" b="1" spc="-5" dirty="0">
                <a:latin typeface="Verdana"/>
                <a:cs typeface="Verdana"/>
              </a:rPr>
              <a:t>c</a:t>
            </a:r>
            <a:r>
              <a:rPr sz="2250" b="1" dirty="0">
                <a:latin typeface="Verdana"/>
                <a:cs typeface="Verdana"/>
              </a:rPr>
              <a:t>t	</a:t>
            </a:r>
            <a:r>
              <a:rPr sz="2250" spc="-15" dirty="0">
                <a:latin typeface="Verdana"/>
                <a:cs typeface="Verdana"/>
              </a:rPr>
              <a:t>s</a:t>
            </a:r>
            <a:r>
              <a:rPr sz="2250" dirty="0">
                <a:latin typeface="Verdana"/>
                <a:cs typeface="Verdana"/>
              </a:rPr>
              <a:t>ayi</a:t>
            </a:r>
            <a:r>
              <a:rPr sz="2250" spc="-10" dirty="0">
                <a:latin typeface="Verdana"/>
                <a:cs typeface="Verdana"/>
              </a:rPr>
              <a:t>n</a:t>
            </a:r>
            <a:r>
              <a:rPr sz="2250" dirty="0">
                <a:latin typeface="Verdana"/>
                <a:cs typeface="Verdana"/>
              </a:rPr>
              <a:t>g	sho</a:t>
            </a:r>
            <a:r>
              <a:rPr sz="2250" spc="-15" dirty="0">
                <a:latin typeface="Verdana"/>
                <a:cs typeface="Verdana"/>
              </a:rPr>
              <a:t>u</a:t>
            </a:r>
            <a:r>
              <a:rPr sz="2250" spc="-5" dirty="0">
                <a:latin typeface="Verdana"/>
                <a:cs typeface="Verdana"/>
              </a:rPr>
              <a:t>l</a:t>
            </a:r>
            <a:r>
              <a:rPr sz="2250" dirty="0">
                <a:latin typeface="Verdana"/>
                <a:cs typeface="Verdana"/>
              </a:rPr>
              <a:t>d	</a:t>
            </a:r>
            <a:r>
              <a:rPr sz="2250" spc="-15" dirty="0">
                <a:latin typeface="Verdana"/>
                <a:cs typeface="Verdana"/>
              </a:rPr>
              <a:t>b</a:t>
            </a:r>
            <a:r>
              <a:rPr sz="2250" dirty="0">
                <a:latin typeface="Verdana"/>
                <a:cs typeface="Verdana"/>
              </a:rPr>
              <a:t>e	</a:t>
            </a:r>
            <a:r>
              <a:rPr sz="2250" b="1" spc="-5" dirty="0">
                <a:latin typeface="Verdana"/>
                <a:cs typeface="Verdana"/>
              </a:rPr>
              <a:t>“A</a:t>
            </a:r>
            <a:r>
              <a:rPr sz="2250" b="1" spc="-10" dirty="0">
                <a:latin typeface="Verdana"/>
                <a:cs typeface="Verdana"/>
              </a:rPr>
              <a:t>p</a:t>
            </a:r>
            <a:r>
              <a:rPr sz="2250" b="1" spc="-5" dirty="0">
                <a:latin typeface="Verdana"/>
                <a:cs typeface="Verdana"/>
              </a:rPr>
              <a:t>p</a:t>
            </a:r>
            <a:r>
              <a:rPr sz="2250" b="1" spc="-10" dirty="0">
                <a:latin typeface="Verdana"/>
                <a:cs typeface="Verdana"/>
              </a:rPr>
              <a:t>l</a:t>
            </a:r>
            <a:r>
              <a:rPr sz="2250" b="1" dirty="0">
                <a:latin typeface="Verdana"/>
                <a:cs typeface="Verdana"/>
              </a:rPr>
              <a:t>i</a:t>
            </a:r>
            <a:r>
              <a:rPr sz="2250" b="1" spc="5" dirty="0">
                <a:latin typeface="Verdana"/>
                <a:cs typeface="Verdana"/>
              </a:rPr>
              <a:t>e</a:t>
            </a:r>
            <a:r>
              <a:rPr sz="2250" b="1" dirty="0">
                <a:latin typeface="Verdana"/>
                <a:cs typeface="Verdana"/>
              </a:rPr>
              <a:t>d	knowl</a:t>
            </a:r>
            <a:r>
              <a:rPr sz="2250" b="1" spc="5" dirty="0">
                <a:latin typeface="Verdana"/>
                <a:cs typeface="Verdana"/>
              </a:rPr>
              <a:t>e</a:t>
            </a:r>
            <a:r>
              <a:rPr sz="2250" b="1" spc="-5" dirty="0">
                <a:latin typeface="Verdana"/>
                <a:cs typeface="Verdana"/>
              </a:rPr>
              <a:t>d</a:t>
            </a:r>
            <a:r>
              <a:rPr sz="2250" b="1" spc="-10" dirty="0">
                <a:latin typeface="Verdana"/>
                <a:cs typeface="Verdana"/>
              </a:rPr>
              <a:t>g</a:t>
            </a:r>
            <a:r>
              <a:rPr sz="2250" b="1" dirty="0">
                <a:latin typeface="Verdana"/>
                <a:cs typeface="Verdana"/>
              </a:rPr>
              <a:t>e	</a:t>
            </a:r>
            <a:r>
              <a:rPr sz="2250" b="1" spc="-5" dirty="0">
                <a:latin typeface="Verdana"/>
                <a:cs typeface="Verdana"/>
              </a:rPr>
              <a:t>is  </a:t>
            </a:r>
            <a:r>
              <a:rPr sz="2250" b="1" dirty="0">
                <a:latin typeface="Verdana"/>
                <a:cs typeface="Verdana"/>
              </a:rPr>
              <a:t>power.”</a:t>
            </a:r>
            <a:endParaRPr sz="2250">
              <a:latin typeface="Verdana"/>
              <a:cs typeface="Verdana"/>
            </a:endParaRPr>
          </a:p>
          <a:p>
            <a:pPr marL="469900" marR="5715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277620" algn="l"/>
                <a:tab pos="1730375" algn="l"/>
                <a:tab pos="3565525" algn="l"/>
                <a:tab pos="4376420" algn="l"/>
                <a:tab pos="4993640" algn="l"/>
                <a:tab pos="7109459" algn="l"/>
              </a:tabLst>
            </a:pPr>
            <a:r>
              <a:rPr sz="2250" spc="-5" dirty="0">
                <a:latin typeface="Verdana"/>
                <a:cs typeface="Verdana"/>
              </a:rPr>
              <a:t>T</a:t>
            </a:r>
            <a:r>
              <a:rPr sz="2250" spc="-10" dirty="0">
                <a:latin typeface="Verdana"/>
                <a:cs typeface="Verdana"/>
              </a:rPr>
              <a:t>h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dirty="0">
                <a:latin typeface="Verdana"/>
                <a:cs typeface="Verdana"/>
              </a:rPr>
              <a:t>s	is	</a:t>
            </a:r>
            <a:r>
              <a:rPr sz="2250" spc="-15" dirty="0">
                <a:latin typeface="Verdana"/>
                <a:cs typeface="Verdana"/>
              </a:rPr>
              <a:t>p</a:t>
            </a:r>
            <a:r>
              <a:rPr sz="2250" dirty="0">
                <a:latin typeface="Verdana"/>
                <a:cs typeface="Verdana"/>
              </a:rPr>
              <a:t>arti</a:t>
            </a:r>
            <a:r>
              <a:rPr sz="2250" spc="-10" dirty="0">
                <a:latin typeface="Verdana"/>
                <a:cs typeface="Verdana"/>
              </a:rPr>
              <a:t>c</a:t>
            </a:r>
            <a:r>
              <a:rPr sz="2250" spc="-15" dirty="0">
                <a:latin typeface="Verdana"/>
                <a:cs typeface="Verdana"/>
              </a:rPr>
              <a:t>u</a:t>
            </a:r>
            <a:r>
              <a:rPr sz="2250" spc="-5" dirty="0">
                <a:latin typeface="Verdana"/>
                <a:cs typeface="Verdana"/>
              </a:rPr>
              <a:t>la</a:t>
            </a:r>
            <a:r>
              <a:rPr sz="2250" spc="-10" dirty="0">
                <a:latin typeface="Verdana"/>
                <a:cs typeface="Verdana"/>
              </a:rPr>
              <a:t>r</a:t>
            </a:r>
            <a:r>
              <a:rPr sz="2250" spc="-5" dirty="0">
                <a:latin typeface="Verdana"/>
                <a:cs typeface="Verdana"/>
              </a:rPr>
              <a:t>l</a:t>
            </a:r>
            <a:r>
              <a:rPr sz="2250" dirty="0">
                <a:latin typeface="Verdana"/>
                <a:cs typeface="Verdana"/>
              </a:rPr>
              <a:t>y	</a:t>
            </a:r>
            <a:r>
              <a:rPr sz="2250" spc="-5" dirty="0">
                <a:latin typeface="Verdana"/>
                <a:cs typeface="Verdana"/>
              </a:rPr>
              <a:t>tru</a:t>
            </a:r>
            <a:r>
              <a:rPr sz="2250" dirty="0">
                <a:latin typeface="Verdana"/>
                <a:cs typeface="Verdana"/>
              </a:rPr>
              <a:t>e	</a:t>
            </a:r>
            <a:r>
              <a:rPr sz="2250" spc="-15" dirty="0">
                <a:latin typeface="Verdana"/>
                <a:cs typeface="Verdana"/>
              </a:rPr>
              <a:t>f</a:t>
            </a:r>
            <a:r>
              <a:rPr sz="2250" dirty="0">
                <a:latin typeface="Verdana"/>
                <a:cs typeface="Verdana"/>
              </a:rPr>
              <a:t>or	</a:t>
            </a:r>
            <a:r>
              <a:rPr sz="2250" spc="5" dirty="0">
                <a:latin typeface="Verdana"/>
                <a:cs typeface="Verdana"/>
              </a:rPr>
              <a:t>m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na</a:t>
            </a:r>
            <a:r>
              <a:rPr sz="2250" spc="-15" dirty="0">
                <a:latin typeface="Verdana"/>
                <a:cs typeface="Verdana"/>
              </a:rPr>
              <a:t>ge</a:t>
            </a:r>
            <a:r>
              <a:rPr sz="2250" spc="5" dirty="0">
                <a:latin typeface="Verdana"/>
                <a:cs typeface="Verdana"/>
              </a:rPr>
              <a:t>m</a:t>
            </a:r>
            <a:r>
              <a:rPr sz="2250" spc="-15" dirty="0">
                <a:latin typeface="Verdana"/>
                <a:cs typeface="Verdana"/>
              </a:rPr>
              <a:t>e</a:t>
            </a:r>
            <a:r>
              <a:rPr sz="2250" dirty="0">
                <a:latin typeface="Verdana"/>
                <a:cs typeface="Verdana"/>
              </a:rPr>
              <a:t>nt	</a:t>
            </a:r>
            <a:r>
              <a:rPr sz="2250" spc="-5" dirty="0">
                <a:latin typeface="Verdana"/>
                <a:cs typeface="Verdana"/>
              </a:rPr>
              <a:t>p</a:t>
            </a:r>
            <a:r>
              <a:rPr sz="2250" spc="-15" dirty="0">
                <a:latin typeface="Verdana"/>
                <a:cs typeface="Verdana"/>
              </a:rPr>
              <a:t>he</a:t>
            </a:r>
            <a:r>
              <a:rPr sz="2250" dirty="0">
                <a:latin typeface="Verdana"/>
                <a:cs typeface="Verdana"/>
              </a:rPr>
              <a:t>no</a:t>
            </a:r>
            <a:r>
              <a:rPr sz="2250" spc="-10" dirty="0">
                <a:latin typeface="Verdana"/>
                <a:cs typeface="Verdana"/>
              </a:rPr>
              <a:t>m</a:t>
            </a:r>
            <a:r>
              <a:rPr sz="2250" dirty="0">
                <a:latin typeface="Verdana"/>
                <a:cs typeface="Verdana"/>
              </a:rPr>
              <a:t>e</a:t>
            </a:r>
            <a:r>
              <a:rPr sz="2250" spc="-15" dirty="0">
                <a:latin typeface="Verdana"/>
                <a:cs typeface="Verdana"/>
              </a:rPr>
              <a:t>n</a:t>
            </a:r>
            <a:r>
              <a:rPr sz="2250" dirty="0">
                <a:latin typeface="Verdana"/>
                <a:cs typeface="Verdana"/>
              </a:rPr>
              <a:t>on  which is a situational</a:t>
            </a:r>
            <a:r>
              <a:rPr sz="2250" spc="-12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phenomenon.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5588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Nature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534439"/>
            <a:ext cx="8988425" cy="40043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5.	</a:t>
            </a:r>
            <a:r>
              <a:rPr sz="2250" b="1" dirty="0">
                <a:latin typeface="Verdana"/>
                <a:cs typeface="Verdana"/>
              </a:rPr>
              <a:t>Management </a:t>
            </a:r>
            <a:r>
              <a:rPr sz="2250" b="1" spc="5" dirty="0">
                <a:latin typeface="Verdana"/>
                <a:cs typeface="Verdana"/>
              </a:rPr>
              <a:t>as</a:t>
            </a:r>
            <a:r>
              <a:rPr sz="2250" b="1" spc="-20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Profession</a:t>
            </a: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46926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dirty="0">
                <a:latin typeface="Verdana"/>
                <a:cs typeface="Verdana"/>
              </a:rPr>
              <a:t>The characteristics if</a:t>
            </a:r>
            <a:r>
              <a:rPr sz="2250" spc="-9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Profession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Existence </a:t>
            </a:r>
            <a:r>
              <a:rPr sz="2250" dirty="0">
                <a:latin typeface="Verdana"/>
                <a:cs typeface="Verdana"/>
              </a:rPr>
              <a:t>of</a:t>
            </a:r>
            <a:r>
              <a:rPr sz="2250" spc="-5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Knowledge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5"/>
              </a:spcBef>
              <a:buClr>
                <a:srgbClr val="CC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Formal method of Acquisition of</a:t>
            </a:r>
            <a:r>
              <a:rPr sz="2250" spc="-19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Knowledge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Professional</a:t>
            </a:r>
            <a:r>
              <a:rPr sz="2250" spc="-5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Association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Ethical</a:t>
            </a:r>
            <a:r>
              <a:rPr sz="2250" spc="-4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codes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Service</a:t>
            </a:r>
            <a:r>
              <a:rPr sz="2250" spc="-5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Motives</a:t>
            </a:r>
            <a:endParaRPr sz="22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40"/>
              </a:spcBef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Verdana"/>
                <a:cs typeface="Verdana"/>
              </a:rPr>
              <a:t>Thus, based </a:t>
            </a:r>
            <a:r>
              <a:rPr sz="2250" dirty="0">
                <a:latin typeface="Verdana"/>
                <a:cs typeface="Verdana"/>
              </a:rPr>
              <a:t>on </a:t>
            </a:r>
            <a:r>
              <a:rPr sz="2250" spc="-5" dirty="0">
                <a:latin typeface="Verdana"/>
                <a:cs typeface="Verdana"/>
              </a:rPr>
              <a:t>discussion </a:t>
            </a:r>
            <a:r>
              <a:rPr sz="2250" dirty="0">
                <a:latin typeface="Verdana"/>
                <a:cs typeface="Verdana"/>
              </a:rPr>
              <a:t>we can </a:t>
            </a:r>
            <a:r>
              <a:rPr sz="2250" spc="-5" dirty="0">
                <a:latin typeface="Verdana"/>
                <a:cs typeface="Verdana"/>
              </a:rPr>
              <a:t>conclude that above </a:t>
            </a:r>
            <a:r>
              <a:rPr sz="2250" spc="-10" dirty="0">
                <a:latin typeface="Verdana"/>
                <a:cs typeface="Verdana"/>
              </a:rPr>
              <a:t>all  </a:t>
            </a:r>
            <a:r>
              <a:rPr sz="2250" spc="-5" dirty="0">
                <a:latin typeface="Verdana"/>
                <a:cs typeface="Verdana"/>
              </a:rPr>
              <a:t>characteristics </a:t>
            </a:r>
            <a:r>
              <a:rPr sz="2250" dirty="0">
                <a:latin typeface="Verdana"/>
                <a:cs typeface="Verdana"/>
              </a:rPr>
              <a:t>are found in </a:t>
            </a:r>
            <a:r>
              <a:rPr sz="2250" spc="-5" dirty="0">
                <a:latin typeface="Verdana"/>
                <a:cs typeface="Verdana"/>
              </a:rPr>
              <a:t>management. Hence,  </a:t>
            </a:r>
            <a:r>
              <a:rPr sz="2250" dirty="0">
                <a:latin typeface="Verdana"/>
                <a:cs typeface="Verdana"/>
              </a:rPr>
              <a:t>Management can be regarded as</a:t>
            </a:r>
            <a:r>
              <a:rPr sz="2250" spc="-15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Profession.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5588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Nature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02104"/>
            <a:ext cx="8987790" cy="3524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6.	</a:t>
            </a:r>
            <a:r>
              <a:rPr sz="2250" b="1" dirty="0">
                <a:latin typeface="Verdana"/>
                <a:cs typeface="Verdana"/>
              </a:rPr>
              <a:t>Universality of</a:t>
            </a:r>
            <a:r>
              <a:rPr sz="2250" b="1" spc="-3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However, management </a:t>
            </a:r>
            <a:r>
              <a:rPr sz="2250" spc="-10" dirty="0">
                <a:latin typeface="Verdana"/>
                <a:cs typeface="Verdana"/>
              </a:rPr>
              <a:t>principles </a:t>
            </a:r>
            <a:r>
              <a:rPr sz="2250" spc="-5" dirty="0">
                <a:latin typeface="Verdana"/>
                <a:cs typeface="Verdana"/>
              </a:rPr>
              <a:t>are </a:t>
            </a:r>
            <a:r>
              <a:rPr sz="2250" dirty="0">
                <a:latin typeface="Verdana"/>
                <a:cs typeface="Verdana"/>
              </a:rPr>
              <a:t>not </a:t>
            </a:r>
            <a:r>
              <a:rPr sz="2250" spc="-5" dirty="0">
                <a:latin typeface="Verdana"/>
                <a:cs typeface="Verdana"/>
              </a:rPr>
              <a:t>universally  applicable </a:t>
            </a:r>
            <a:r>
              <a:rPr sz="2250" dirty="0">
                <a:latin typeface="Verdana"/>
                <a:cs typeface="Verdana"/>
              </a:rPr>
              <a:t>but are to be </a:t>
            </a:r>
            <a:r>
              <a:rPr sz="2250" spc="-10" dirty="0">
                <a:latin typeface="Verdana"/>
                <a:cs typeface="Verdana"/>
              </a:rPr>
              <a:t>modified </a:t>
            </a:r>
            <a:r>
              <a:rPr sz="2250" dirty="0">
                <a:latin typeface="Verdana"/>
                <a:cs typeface="Verdana"/>
              </a:rPr>
              <a:t>as </a:t>
            </a:r>
            <a:r>
              <a:rPr sz="2250" spc="-5" dirty="0">
                <a:latin typeface="Verdana"/>
                <a:cs typeface="Verdana"/>
              </a:rPr>
              <a:t>according </a:t>
            </a:r>
            <a:r>
              <a:rPr sz="2250" dirty="0">
                <a:latin typeface="Verdana"/>
                <a:cs typeface="Verdana"/>
              </a:rPr>
              <a:t>to </a:t>
            </a:r>
            <a:r>
              <a:rPr sz="2250" spc="-5" dirty="0">
                <a:latin typeface="Verdana"/>
                <a:cs typeface="Verdana"/>
              </a:rPr>
              <a:t>the  </a:t>
            </a:r>
            <a:r>
              <a:rPr sz="2250" dirty="0">
                <a:latin typeface="Verdana"/>
                <a:cs typeface="Verdana"/>
              </a:rPr>
              <a:t>needs of</a:t>
            </a:r>
            <a:r>
              <a:rPr sz="2250" spc="-6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organization.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Arguments against</a:t>
            </a:r>
            <a:r>
              <a:rPr sz="2250" b="1" spc="-60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Universality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Arguments For</a:t>
            </a:r>
            <a:r>
              <a:rPr sz="2250" b="1" spc="-4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Universality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5588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Nature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534439"/>
            <a:ext cx="5550535" cy="4072254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6.	</a:t>
            </a:r>
            <a:r>
              <a:rPr sz="2250" b="1" dirty="0">
                <a:latin typeface="Verdana"/>
                <a:cs typeface="Verdana"/>
              </a:rPr>
              <a:t>Universality of</a:t>
            </a:r>
            <a:r>
              <a:rPr sz="2250" b="1" spc="-4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Arguments against</a:t>
            </a:r>
            <a:r>
              <a:rPr sz="2250" b="1" spc="-110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Universality</a:t>
            </a:r>
            <a:endParaRPr sz="22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585"/>
              </a:spcBef>
              <a:buClr>
                <a:srgbClr val="CC0000"/>
              </a:buClr>
              <a:buAutoNum type="arabicPeriod"/>
              <a:tabLst>
                <a:tab pos="859155" algn="l"/>
              </a:tabLst>
            </a:pPr>
            <a:r>
              <a:rPr sz="2400" dirty="0">
                <a:latin typeface="Verdana"/>
                <a:cs typeface="Verdana"/>
              </a:rPr>
              <a:t>Management is culture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bound</a:t>
            </a:r>
            <a:endParaRPr sz="2400">
              <a:latin typeface="Verdana"/>
              <a:cs typeface="Verdana"/>
            </a:endParaRPr>
          </a:p>
          <a:p>
            <a:pPr marL="1259205" lvl="2" indent="-457834">
              <a:lnSpc>
                <a:spcPct val="100000"/>
              </a:lnSpc>
              <a:spcBef>
                <a:spcPts val="595"/>
              </a:spcBef>
              <a:buClr>
                <a:srgbClr val="CC0000"/>
              </a:buClr>
              <a:buFont typeface="Wingdings"/>
              <a:buChar char=""/>
              <a:tabLst>
                <a:tab pos="1259205" algn="l"/>
                <a:tab pos="1259840" algn="l"/>
              </a:tabLst>
            </a:pPr>
            <a:r>
              <a:rPr sz="2000" spc="-5" dirty="0">
                <a:latin typeface="Verdana"/>
                <a:cs typeface="Verdana"/>
              </a:rPr>
              <a:t>Individualism </a:t>
            </a:r>
            <a:r>
              <a:rPr sz="2000" dirty="0">
                <a:latin typeface="Verdana"/>
                <a:cs typeface="Verdana"/>
              </a:rPr>
              <a:t>&amp;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Collectivism</a:t>
            </a:r>
            <a:endParaRPr sz="2000">
              <a:latin typeface="Verdana"/>
              <a:cs typeface="Verdana"/>
            </a:endParaRPr>
          </a:p>
          <a:p>
            <a:pPr marL="1259205" lvl="2" indent="-457834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1259205" algn="l"/>
                <a:tab pos="1259840" algn="l"/>
              </a:tabLst>
            </a:pPr>
            <a:r>
              <a:rPr sz="2000" spc="-5" dirty="0">
                <a:latin typeface="Verdana"/>
                <a:cs typeface="Verdana"/>
              </a:rPr>
              <a:t>Power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Distance</a:t>
            </a:r>
            <a:endParaRPr sz="2000">
              <a:latin typeface="Verdana"/>
              <a:cs typeface="Verdana"/>
            </a:endParaRPr>
          </a:p>
          <a:p>
            <a:pPr marL="1259205" lvl="2" indent="-457834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1259205" algn="l"/>
                <a:tab pos="1259840" algn="l"/>
              </a:tabLst>
            </a:pPr>
            <a:r>
              <a:rPr sz="2000" spc="-5" dirty="0">
                <a:latin typeface="Verdana"/>
                <a:cs typeface="Verdana"/>
              </a:rPr>
              <a:t>Uncertainty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Avoidance</a:t>
            </a:r>
            <a:endParaRPr sz="2000">
              <a:latin typeface="Verdana"/>
              <a:cs typeface="Verdana"/>
            </a:endParaRPr>
          </a:p>
          <a:p>
            <a:pPr marL="1259205" lvl="2" indent="-457834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1259205" algn="l"/>
                <a:tab pos="1259840" algn="l"/>
              </a:tabLst>
            </a:pPr>
            <a:r>
              <a:rPr sz="2000" spc="-5" dirty="0">
                <a:latin typeface="Verdana"/>
                <a:cs typeface="Verdana"/>
              </a:rPr>
              <a:t>Masculinity</a:t>
            </a:r>
            <a:endParaRPr sz="2000">
              <a:latin typeface="Verdana"/>
              <a:cs typeface="Verdana"/>
            </a:endParaRPr>
          </a:p>
          <a:p>
            <a:pPr marL="1259205" lvl="2" indent="-457834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1259205" algn="l"/>
                <a:tab pos="1259840" algn="l"/>
              </a:tabLst>
            </a:pPr>
            <a:r>
              <a:rPr sz="2000" spc="-5" dirty="0">
                <a:latin typeface="Verdana"/>
                <a:cs typeface="Verdana"/>
              </a:rPr>
              <a:t>Time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Orientation</a:t>
            </a:r>
            <a:endParaRPr sz="200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585"/>
              </a:spcBef>
              <a:buClr>
                <a:srgbClr val="CC0000"/>
              </a:buClr>
              <a:buAutoNum type="arabicPeriod"/>
              <a:tabLst>
                <a:tab pos="859155" algn="l"/>
              </a:tabLst>
            </a:pPr>
            <a:r>
              <a:rPr sz="2400" spc="-5" dirty="0">
                <a:latin typeface="Verdana"/>
                <a:cs typeface="Verdana"/>
              </a:rPr>
              <a:t>Objective of an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enterprise</a:t>
            </a:r>
            <a:endParaRPr sz="240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AutoNum type="arabicPeriod"/>
              <a:tabLst>
                <a:tab pos="859155" algn="l"/>
              </a:tabLst>
            </a:pPr>
            <a:r>
              <a:rPr sz="2400" spc="-5" dirty="0">
                <a:latin typeface="Verdana"/>
                <a:cs typeface="Verdana"/>
              </a:rPr>
              <a:t>Differences 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Philosophies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5588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Nature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02104"/>
            <a:ext cx="8983345" cy="3241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6.	</a:t>
            </a:r>
            <a:r>
              <a:rPr sz="2250" b="1" dirty="0">
                <a:latin typeface="Verdana"/>
                <a:cs typeface="Verdana"/>
              </a:rPr>
              <a:t>Universality of</a:t>
            </a:r>
            <a:r>
              <a:rPr sz="2250" b="1" spc="-3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Arguments </a:t>
            </a:r>
            <a:r>
              <a:rPr sz="2250" b="1" spc="-5" dirty="0">
                <a:latin typeface="Verdana"/>
                <a:cs typeface="Verdana"/>
              </a:rPr>
              <a:t>for</a:t>
            </a:r>
            <a:r>
              <a:rPr sz="2250" b="1" spc="-50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Universality</a:t>
            </a:r>
            <a:endParaRPr sz="22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585"/>
              </a:spcBef>
              <a:buClr>
                <a:srgbClr val="CC0000"/>
              </a:buClr>
              <a:buAutoNum type="arabicPeriod"/>
              <a:tabLst>
                <a:tab pos="859155" algn="l"/>
              </a:tabLst>
            </a:pPr>
            <a:r>
              <a:rPr sz="2400" dirty="0">
                <a:latin typeface="Verdana"/>
                <a:cs typeface="Verdana"/>
              </a:rPr>
              <a:t>Management </a:t>
            </a:r>
            <a:r>
              <a:rPr sz="2400" spc="-5" dirty="0">
                <a:latin typeface="Verdana"/>
                <a:cs typeface="Verdana"/>
              </a:rPr>
              <a:t>as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process</a:t>
            </a:r>
            <a:endParaRPr sz="2400">
              <a:latin typeface="Verdana"/>
              <a:cs typeface="Verdana"/>
            </a:endParaRPr>
          </a:p>
          <a:p>
            <a:pPr marL="858519" marR="5080" lvl="1" indent="-457834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AutoNum type="arabicPeriod"/>
              <a:tabLst>
                <a:tab pos="859155" algn="l"/>
              </a:tabLst>
            </a:pPr>
            <a:r>
              <a:rPr sz="2400" dirty="0">
                <a:latin typeface="Verdana"/>
                <a:cs typeface="Verdana"/>
              </a:rPr>
              <a:t>Distinction </a:t>
            </a:r>
            <a:r>
              <a:rPr sz="2400" spc="-5" dirty="0">
                <a:latin typeface="Verdana"/>
                <a:cs typeface="Verdana"/>
              </a:rPr>
              <a:t>between </a:t>
            </a:r>
            <a:r>
              <a:rPr sz="2400" dirty="0">
                <a:latin typeface="Verdana"/>
                <a:cs typeface="Verdana"/>
              </a:rPr>
              <a:t>management fundamentals and  </a:t>
            </a:r>
            <a:r>
              <a:rPr sz="2400" spc="-5" dirty="0">
                <a:latin typeface="Verdana"/>
                <a:cs typeface="Verdana"/>
              </a:rPr>
              <a:t>Techniques</a:t>
            </a:r>
            <a:endParaRPr sz="240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AutoNum type="arabicPeriod"/>
              <a:tabLst>
                <a:tab pos="859155" algn="l"/>
              </a:tabLst>
            </a:pPr>
            <a:r>
              <a:rPr sz="2400" dirty="0">
                <a:latin typeface="Verdana"/>
                <a:cs typeface="Verdana"/>
              </a:rPr>
              <a:t>Distinction </a:t>
            </a:r>
            <a:r>
              <a:rPr sz="2400" spc="-5" dirty="0">
                <a:latin typeface="Verdana"/>
                <a:cs typeface="Verdana"/>
              </a:rPr>
              <a:t>between </a:t>
            </a:r>
            <a:r>
              <a:rPr sz="2400" dirty="0">
                <a:latin typeface="Verdana"/>
                <a:cs typeface="Verdana"/>
              </a:rPr>
              <a:t>management </a:t>
            </a:r>
            <a:r>
              <a:rPr sz="2400" spc="-5" dirty="0">
                <a:latin typeface="Verdana"/>
                <a:cs typeface="Verdana"/>
              </a:rPr>
              <a:t>fundamentals</a:t>
            </a:r>
            <a:r>
              <a:rPr sz="2400" spc="7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Practices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 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8988425" cy="4398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The </a:t>
            </a:r>
            <a:r>
              <a:rPr sz="2250" spc="-5" dirty="0">
                <a:latin typeface="Verdana"/>
                <a:cs typeface="Verdana"/>
              </a:rPr>
              <a:t>general approach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studying management </a:t>
            </a:r>
            <a:r>
              <a:rPr sz="2250" dirty="0">
                <a:latin typeface="Verdana"/>
                <a:cs typeface="Verdana"/>
              </a:rPr>
              <a:t>is </a:t>
            </a:r>
            <a:r>
              <a:rPr sz="2250" spc="-5" dirty="0">
                <a:latin typeface="Verdana"/>
                <a:cs typeface="Verdana"/>
              </a:rPr>
              <a:t>to </a:t>
            </a:r>
            <a:r>
              <a:rPr sz="2250" dirty="0">
                <a:latin typeface="Verdana"/>
                <a:cs typeface="Verdana"/>
              </a:rPr>
              <a:t>treat  as a </a:t>
            </a:r>
            <a:r>
              <a:rPr sz="2250" spc="-5" dirty="0">
                <a:latin typeface="Verdana"/>
                <a:cs typeface="Verdana"/>
              </a:rPr>
              <a:t>process. Management as process </a:t>
            </a:r>
            <a:r>
              <a:rPr sz="2250" dirty="0">
                <a:latin typeface="Verdana"/>
                <a:cs typeface="Verdana"/>
              </a:rPr>
              <a:t>may </a:t>
            </a:r>
            <a:r>
              <a:rPr sz="2250" spc="-5" dirty="0">
                <a:latin typeface="Verdana"/>
                <a:cs typeface="Verdana"/>
              </a:rPr>
              <a:t>involve </a:t>
            </a:r>
            <a:r>
              <a:rPr sz="2250" dirty="0">
                <a:latin typeface="Verdana"/>
                <a:cs typeface="Verdana"/>
              </a:rPr>
              <a:t>a  number of activities or</a:t>
            </a:r>
            <a:r>
              <a:rPr sz="2250" spc="-12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elements.</a:t>
            </a:r>
            <a:endParaRPr sz="22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Management process suggest that all the managers </a:t>
            </a:r>
            <a:r>
              <a:rPr sz="2250" dirty="0">
                <a:latin typeface="Verdana"/>
                <a:cs typeface="Verdana"/>
              </a:rPr>
              <a:t>in </a:t>
            </a:r>
            <a:r>
              <a:rPr sz="2250" spc="-5" dirty="0">
                <a:latin typeface="Verdana"/>
                <a:cs typeface="Verdana"/>
              </a:rPr>
              <a:t>the  organization perform certain functions to get things done  </a:t>
            </a:r>
            <a:r>
              <a:rPr sz="2250" dirty="0">
                <a:latin typeface="Verdana"/>
                <a:cs typeface="Verdana"/>
              </a:rPr>
              <a:t>by</a:t>
            </a:r>
            <a:r>
              <a:rPr sz="2250" spc="-2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others.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Management functions varies from author to</a:t>
            </a:r>
            <a:r>
              <a:rPr sz="2250" spc="-18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author.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b="1" spc="-5" dirty="0">
                <a:latin typeface="Verdana"/>
                <a:cs typeface="Verdana"/>
              </a:rPr>
              <a:t>Henry</a:t>
            </a:r>
            <a:r>
              <a:rPr sz="2250" b="1" spc="-2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Fayol</a:t>
            </a:r>
            <a:endParaRPr sz="2250">
              <a:latin typeface="Verdana"/>
              <a:cs typeface="Verdana"/>
            </a:endParaRPr>
          </a:p>
          <a:p>
            <a:pPr marL="858519" lvl="1" indent="-458470" algn="just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9155" algn="l"/>
              </a:tabLst>
            </a:pPr>
            <a:r>
              <a:rPr sz="1950" spc="-5" dirty="0">
                <a:latin typeface="Verdana"/>
                <a:cs typeface="Verdana"/>
              </a:rPr>
              <a:t>Planning, </a:t>
            </a:r>
            <a:r>
              <a:rPr sz="1950" dirty="0">
                <a:latin typeface="Verdana"/>
                <a:cs typeface="Verdana"/>
              </a:rPr>
              <a:t>Organizing, Commanding,</a:t>
            </a:r>
            <a:r>
              <a:rPr sz="1950" spc="-7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Coordinating</a:t>
            </a:r>
            <a:endParaRPr sz="19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b="1" spc="-5" dirty="0">
                <a:latin typeface="Verdana"/>
                <a:cs typeface="Verdana"/>
              </a:rPr>
              <a:t>Gullick </a:t>
            </a:r>
            <a:r>
              <a:rPr sz="2250" b="1" spc="5" dirty="0">
                <a:latin typeface="Verdana"/>
                <a:cs typeface="Verdana"/>
              </a:rPr>
              <a:t>&amp;</a:t>
            </a:r>
            <a:r>
              <a:rPr sz="2250" b="1" spc="-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Urwick</a:t>
            </a:r>
            <a:endParaRPr sz="2250">
              <a:latin typeface="Verdana"/>
              <a:cs typeface="Verdana"/>
            </a:endParaRPr>
          </a:p>
          <a:p>
            <a:pPr marL="858519" lvl="1" indent="-458470" algn="just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9155" algn="l"/>
              </a:tabLst>
            </a:pPr>
            <a:r>
              <a:rPr sz="1950" dirty="0">
                <a:latin typeface="Verdana"/>
                <a:cs typeface="Verdana"/>
              </a:rPr>
              <a:t>POSDCORB </a:t>
            </a:r>
            <a:r>
              <a:rPr sz="1950" spc="-5" dirty="0">
                <a:latin typeface="Verdana"/>
                <a:cs typeface="Verdana"/>
              </a:rPr>
              <a:t>(Planning, Organizing, </a:t>
            </a:r>
            <a:r>
              <a:rPr sz="1950" dirty="0">
                <a:latin typeface="Verdana"/>
                <a:cs typeface="Verdana"/>
              </a:rPr>
              <a:t>Staffing,</a:t>
            </a:r>
            <a:r>
              <a:rPr sz="1950" spc="20" dirty="0">
                <a:latin typeface="Verdana"/>
                <a:cs typeface="Verdana"/>
              </a:rPr>
              <a:t> </a:t>
            </a:r>
            <a:r>
              <a:rPr sz="1950" spc="-5" dirty="0">
                <a:latin typeface="Verdana"/>
                <a:cs typeface="Verdana"/>
              </a:rPr>
              <a:t>Directing,</a:t>
            </a:r>
            <a:endParaRPr sz="1950">
              <a:latin typeface="Verdana"/>
              <a:cs typeface="Verdana"/>
            </a:endParaRPr>
          </a:p>
          <a:p>
            <a:pPr marL="858519" algn="just">
              <a:lnSpc>
                <a:spcPct val="100000"/>
              </a:lnSpc>
            </a:pPr>
            <a:r>
              <a:rPr sz="1950" dirty="0">
                <a:latin typeface="Verdana"/>
                <a:cs typeface="Verdana"/>
              </a:rPr>
              <a:t>Coordinating, Reporting, and</a:t>
            </a:r>
            <a:r>
              <a:rPr sz="1950" spc="-9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Budgeting)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 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605981"/>
            <a:ext cx="8986520" cy="23171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3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b="1" spc="-5" dirty="0">
                <a:latin typeface="Verdana"/>
                <a:cs typeface="Verdana"/>
              </a:rPr>
              <a:t>Davis</a:t>
            </a:r>
            <a:endParaRPr sz="22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1950" spc="-5" dirty="0">
                <a:latin typeface="Verdana"/>
                <a:cs typeface="Verdana"/>
              </a:rPr>
              <a:t>Planning, </a:t>
            </a:r>
            <a:r>
              <a:rPr sz="1950" dirty="0">
                <a:latin typeface="Verdana"/>
                <a:cs typeface="Verdana"/>
              </a:rPr>
              <a:t>Organizing, and</a:t>
            </a:r>
            <a:r>
              <a:rPr sz="1950" spc="-5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Controlling</a:t>
            </a:r>
            <a:endParaRPr sz="1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Brech</a:t>
            </a:r>
            <a:endParaRPr sz="22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1950" spc="-5" dirty="0">
                <a:latin typeface="Verdana"/>
                <a:cs typeface="Verdana"/>
              </a:rPr>
              <a:t>Planning, </a:t>
            </a:r>
            <a:r>
              <a:rPr sz="1950" dirty="0">
                <a:latin typeface="Verdana"/>
                <a:cs typeface="Verdana"/>
              </a:rPr>
              <a:t>Organizing, </a:t>
            </a:r>
            <a:r>
              <a:rPr sz="1950" spc="-5" dirty="0">
                <a:latin typeface="Verdana"/>
                <a:cs typeface="Verdana"/>
              </a:rPr>
              <a:t>Motivating, </a:t>
            </a:r>
            <a:r>
              <a:rPr sz="1950" dirty="0">
                <a:latin typeface="Verdana"/>
                <a:cs typeface="Verdana"/>
              </a:rPr>
              <a:t>Coordinating, and</a:t>
            </a:r>
            <a:r>
              <a:rPr sz="1950" spc="-6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Controlling)</a:t>
            </a:r>
            <a:endParaRPr sz="1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Various </a:t>
            </a:r>
            <a:r>
              <a:rPr sz="2250" dirty="0">
                <a:latin typeface="Verdana"/>
                <a:cs typeface="Verdana"/>
              </a:rPr>
              <a:t>functions of </a:t>
            </a:r>
            <a:r>
              <a:rPr sz="2250" spc="-5" dirty="0">
                <a:latin typeface="Verdana"/>
                <a:cs typeface="Verdana"/>
              </a:rPr>
              <a:t>management </a:t>
            </a:r>
            <a:r>
              <a:rPr sz="2250" dirty="0">
                <a:latin typeface="Verdana"/>
                <a:cs typeface="Verdana"/>
              </a:rPr>
              <a:t>as </a:t>
            </a:r>
            <a:r>
              <a:rPr sz="2250" spc="-5" dirty="0">
                <a:latin typeface="Verdana"/>
                <a:cs typeface="Verdana"/>
              </a:rPr>
              <a:t>suggested </a:t>
            </a:r>
            <a:r>
              <a:rPr sz="2250" dirty="0">
                <a:latin typeface="Verdana"/>
                <a:cs typeface="Verdana"/>
              </a:rPr>
              <a:t>by</a:t>
            </a:r>
            <a:r>
              <a:rPr sz="2250" spc="59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various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authors taken into account, the list</a:t>
            </a:r>
            <a:r>
              <a:rPr sz="2250" spc="-17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is:</a:t>
            </a:r>
            <a:endParaRPr sz="225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-6350" y="4208526"/>
          <a:ext cx="9144000" cy="2373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  <a:gridCol w="30480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Planning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2B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Organizing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2B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Commanding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2B1C1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Coordinating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Controlling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Investigation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</a:tr>
              <a:tr h="4103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Communicating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Formulating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Staffing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</a:tr>
              <a:tr h="4104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Directing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Leading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Motivating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</a:tr>
              <a:tr h="410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Representing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Decision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Making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Activating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</a:tr>
              <a:tr h="410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Evaluating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Administrating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and so on…..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List</a:t>
                      </a:r>
                      <a:r>
                        <a:rPr sz="1400" spc="-2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continue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116" y="941273"/>
            <a:ext cx="65646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Definitions of</a:t>
            </a:r>
            <a:r>
              <a:rPr spc="-3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359" y="2067813"/>
            <a:ext cx="8599805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200" spc="-5" dirty="0">
                <a:latin typeface="Verdana"/>
                <a:cs typeface="Verdana"/>
              </a:rPr>
              <a:t>In </a:t>
            </a:r>
            <a:r>
              <a:rPr sz="2200" spc="-10" dirty="0">
                <a:latin typeface="Verdana"/>
                <a:cs typeface="Verdana"/>
              </a:rPr>
              <a:t>the </a:t>
            </a:r>
            <a:r>
              <a:rPr sz="2200" spc="-5" dirty="0">
                <a:latin typeface="Verdana"/>
                <a:cs typeface="Verdana"/>
              </a:rPr>
              <a:t>present context, “managing” </a:t>
            </a:r>
            <a:r>
              <a:rPr sz="2200" dirty="0">
                <a:latin typeface="Verdana"/>
                <a:cs typeface="Verdana"/>
              </a:rPr>
              <a:t>has </a:t>
            </a:r>
            <a:r>
              <a:rPr sz="2200" spc="-5" dirty="0">
                <a:latin typeface="Verdana"/>
                <a:cs typeface="Verdana"/>
              </a:rPr>
              <a:t>become one </a:t>
            </a:r>
            <a:r>
              <a:rPr sz="2200" spc="15" dirty="0">
                <a:latin typeface="Verdana"/>
                <a:cs typeface="Verdana"/>
              </a:rPr>
              <a:t>of  </a:t>
            </a:r>
            <a:r>
              <a:rPr sz="2200" spc="-10" dirty="0">
                <a:latin typeface="Verdana"/>
                <a:cs typeface="Verdana"/>
              </a:rPr>
              <a:t>the </a:t>
            </a:r>
            <a:r>
              <a:rPr sz="2200" spc="-5" dirty="0">
                <a:latin typeface="Verdana"/>
                <a:cs typeface="Verdana"/>
              </a:rPr>
              <a:t>most </a:t>
            </a:r>
            <a:r>
              <a:rPr sz="2200" spc="-10" dirty="0">
                <a:latin typeface="Verdana"/>
                <a:cs typeface="Verdana"/>
              </a:rPr>
              <a:t>important </a:t>
            </a:r>
            <a:r>
              <a:rPr sz="2200" spc="-5" dirty="0">
                <a:latin typeface="Verdana"/>
                <a:cs typeface="Verdana"/>
              </a:rPr>
              <a:t>areas of Human </a:t>
            </a:r>
            <a:r>
              <a:rPr sz="2200" spc="-10" dirty="0">
                <a:latin typeface="Verdana"/>
                <a:cs typeface="Verdana"/>
              </a:rPr>
              <a:t>Activities </a:t>
            </a:r>
            <a:r>
              <a:rPr sz="2200" spc="-5" dirty="0">
                <a:latin typeface="Verdana"/>
                <a:cs typeface="Verdana"/>
              </a:rPr>
              <a:t>. .</a:t>
            </a:r>
            <a:r>
              <a:rPr sz="2200" spc="1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.</a:t>
            </a:r>
            <a:endParaRPr sz="22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200" spc="-5" dirty="0">
                <a:latin typeface="Verdana"/>
                <a:cs typeface="Verdana"/>
              </a:rPr>
              <a:t>Attention of Academicians and</a:t>
            </a:r>
            <a:r>
              <a:rPr sz="2200" spc="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Professionals</a:t>
            </a:r>
            <a:endParaRPr sz="22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200" spc="-10" dirty="0">
                <a:latin typeface="Verdana"/>
                <a:cs typeface="Verdana"/>
              </a:rPr>
              <a:t>Growing importance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spc="6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Management</a:t>
            </a:r>
            <a:endParaRPr sz="22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200" spc="-10" dirty="0">
                <a:latin typeface="Verdana"/>
                <a:cs typeface="Verdana"/>
              </a:rPr>
              <a:t>Greater expectations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spc="6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people</a:t>
            </a:r>
            <a:endParaRPr sz="22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200" spc="-5" dirty="0">
                <a:latin typeface="Verdana"/>
                <a:cs typeface="Verdana"/>
              </a:rPr>
              <a:t>In</a:t>
            </a:r>
            <a:r>
              <a:rPr sz="2200" spc="1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order</a:t>
            </a:r>
            <a:r>
              <a:rPr sz="2200" spc="10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to</a:t>
            </a:r>
            <a:r>
              <a:rPr sz="2200" spc="1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manage</a:t>
            </a:r>
            <a:r>
              <a:rPr sz="2200" spc="1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all</a:t>
            </a:r>
            <a:r>
              <a:rPr sz="2200" spc="9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well</a:t>
            </a:r>
            <a:r>
              <a:rPr sz="2200" spc="114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–</a:t>
            </a:r>
            <a:r>
              <a:rPr sz="2200" spc="10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People</a:t>
            </a:r>
            <a:r>
              <a:rPr sz="2200" spc="10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have</a:t>
            </a:r>
            <a:r>
              <a:rPr sz="2200" spc="1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been</a:t>
            </a:r>
            <a:r>
              <a:rPr sz="2200" spc="1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trying</a:t>
            </a:r>
            <a:r>
              <a:rPr sz="2200" spc="10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endParaRPr sz="2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00" spc="-5" dirty="0">
                <a:latin typeface="Verdana"/>
                <a:cs typeface="Verdana"/>
              </a:rPr>
              <a:t>evolve some methods and</a:t>
            </a:r>
            <a:r>
              <a:rPr sz="2200" spc="6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techniques</a:t>
            </a:r>
            <a:endParaRPr sz="22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200" spc="-5" dirty="0">
                <a:latin typeface="Verdana"/>
                <a:cs typeface="Verdana"/>
              </a:rPr>
              <a:t>Such attempts have given a birth to management as</a:t>
            </a:r>
            <a:r>
              <a:rPr sz="2200" spc="2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</a:t>
            </a:r>
            <a:endParaRPr sz="2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Verdana"/>
                <a:cs typeface="Verdana"/>
              </a:rPr>
              <a:t>separate</a:t>
            </a:r>
            <a:r>
              <a:rPr sz="2200" spc="2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discipline.</a:t>
            </a:r>
            <a:endParaRPr sz="22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200" spc="-5" dirty="0">
                <a:latin typeface="Verdana"/>
                <a:cs typeface="Verdana"/>
              </a:rPr>
              <a:t>Management as one of </a:t>
            </a:r>
            <a:r>
              <a:rPr sz="2200" spc="-10" dirty="0">
                <a:latin typeface="Verdana"/>
                <a:cs typeface="Verdana"/>
              </a:rPr>
              <a:t>the </a:t>
            </a:r>
            <a:r>
              <a:rPr sz="2200" spc="-5" dirty="0">
                <a:latin typeface="Verdana"/>
                <a:cs typeface="Verdana"/>
              </a:rPr>
              <a:t>most </a:t>
            </a:r>
            <a:r>
              <a:rPr sz="2200" spc="-10" dirty="0">
                <a:latin typeface="Verdana"/>
                <a:cs typeface="Verdana"/>
              </a:rPr>
              <a:t>respected</a:t>
            </a:r>
            <a:r>
              <a:rPr sz="2200" spc="14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disciplines.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 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816353"/>
            <a:ext cx="8989060" cy="3387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6985" indent="-4572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The </a:t>
            </a:r>
            <a:r>
              <a:rPr sz="2250" spc="-5" dirty="0">
                <a:latin typeface="Verdana"/>
                <a:cs typeface="Verdana"/>
              </a:rPr>
              <a:t>list </a:t>
            </a:r>
            <a:r>
              <a:rPr sz="2250" dirty="0">
                <a:latin typeface="Verdana"/>
                <a:cs typeface="Verdana"/>
              </a:rPr>
              <a:t>is very </a:t>
            </a:r>
            <a:r>
              <a:rPr sz="2250" spc="-5" dirty="0">
                <a:latin typeface="Verdana"/>
                <a:cs typeface="Verdana"/>
              </a:rPr>
              <a:t>long. However this list can be </a:t>
            </a:r>
            <a:r>
              <a:rPr sz="2250" dirty="0">
                <a:latin typeface="Verdana"/>
                <a:cs typeface="Verdana"/>
              </a:rPr>
              <a:t>shorten </a:t>
            </a:r>
            <a:r>
              <a:rPr sz="2250" spc="-15" dirty="0">
                <a:latin typeface="Verdana"/>
                <a:cs typeface="Verdana"/>
              </a:rPr>
              <a:t>by  </a:t>
            </a:r>
            <a:r>
              <a:rPr sz="2250" dirty="0">
                <a:latin typeface="Verdana"/>
                <a:cs typeface="Verdana"/>
              </a:rPr>
              <a:t>combining some functions </a:t>
            </a:r>
            <a:r>
              <a:rPr sz="2250" spc="-5" dirty="0">
                <a:latin typeface="Verdana"/>
                <a:cs typeface="Verdana"/>
              </a:rPr>
              <a:t>into </a:t>
            </a:r>
            <a:r>
              <a:rPr sz="2250" dirty="0">
                <a:latin typeface="Verdana"/>
                <a:cs typeface="Verdana"/>
              </a:rPr>
              <a:t>one major</a:t>
            </a:r>
            <a:r>
              <a:rPr sz="2250" spc="-18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function.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b="1" spc="-5" dirty="0">
                <a:latin typeface="Verdana"/>
                <a:cs typeface="Verdana"/>
              </a:rPr>
              <a:t>Directing </a:t>
            </a:r>
            <a:r>
              <a:rPr sz="2250" dirty="0">
                <a:latin typeface="Verdana"/>
                <a:cs typeface="Verdana"/>
              </a:rPr>
              <a:t>may </a:t>
            </a:r>
            <a:r>
              <a:rPr sz="2250" spc="-5" dirty="0">
                <a:latin typeface="Verdana"/>
                <a:cs typeface="Verdana"/>
              </a:rPr>
              <a:t>include leading, motivating,  </a:t>
            </a:r>
            <a:r>
              <a:rPr sz="2250" dirty="0">
                <a:latin typeface="Verdana"/>
                <a:cs typeface="Verdana"/>
              </a:rPr>
              <a:t>communicating, commanding, activating </a:t>
            </a:r>
            <a:r>
              <a:rPr sz="2250" spc="-5" dirty="0">
                <a:latin typeface="Verdana"/>
                <a:cs typeface="Verdana"/>
              </a:rPr>
              <a:t>into </a:t>
            </a:r>
            <a:r>
              <a:rPr sz="2250" dirty="0">
                <a:latin typeface="Verdana"/>
                <a:cs typeface="Verdana"/>
              </a:rPr>
              <a:t>one</a:t>
            </a:r>
            <a:r>
              <a:rPr sz="2250" spc="-17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function.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marR="5715" indent="-457200" algn="just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Thus, Managerial functions may broadly </a:t>
            </a:r>
            <a:r>
              <a:rPr sz="2250" dirty="0">
                <a:latin typeface="Verdana"/>
                <a:cs typeface="Verdana"/>
              </a:rPr>
              <a:t>be </a:t>
            </a:r>
            <a:r>
              <a:rPr sz="2250" spc="-5" dirty="0">
                <a:latin typeface="Verdana"/>
                <a:cs typeface="Verdana"/>
              </a:rPr>
              <a:t>grouped into  </a:t>
            </a:r>
            <a:r>
              <a:rPr sz="2250" b="1" spc="-5" dirty="0">
                <a:latin typeface="Verdana"/>
                <a:cs typeface="Verdana"/>
              </a:rPr>
              <a:t>planning, organizing, staffing, directing, </a:t>
            </a:r>
            <a:r>
              <a:rPr sz="2250" b="1" dirty="0">
                <a:latin typeface="Verdana"/>
                <a:cs typeface="Verdana"/>
              </a:rPr>
              <a:t>and  </a:t>
            </a:r>
            <a:r>
              <a:rPr sz="2250" b="1" spc="-5" dirty="0">
                <a:latin typeface="Verdana"/>
                <a:cs typeface="Verdana"/>
              </a:rPr>
              <a:t>controlling.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 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816353"/>
            <a:ext cx="8987155" cy="409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Planning</a:t>
            </a:r>
            <a:endParaRPr sz="22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2200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  <a:tab pos="2785110" algn="l"/>
                <a:tab pos="3170555" algn="l"/>
                <a:tab pos="4071620" algn="l"/>
                <a:tab pos="5167630" algn="l"/>
                <a:tab pos="5551170" algn="l"/>
                <a:tab pos="6579870" algn="l"/>
                <a:tab pos="6975475" algn="l"/>
                <a:tab pos="8066405" algn="l"/>
              </a:tabLst>
            </a:pPr>
            <a:r>
              <a:rPr sz="1950" dirty="0">
                <a:latin typeface="Verdana"/>
                <a:cs typeface="Verdana"/>
              </a:rPr>
              <a:t>Determination	of	future	courses	</a:t>
            </a:r>
            <a:r>
              <a:rPr sz="1950" spc="-5" dirty="0">
                <a:latin typeface="Verdana"/>
                <a:cs typeface="Verdana"/>
              </a:rPr>
              <a:t>of	</a:t>
            </a:r>
            <a:r>
              <a:rPr sz="1950" dirty="0">
                <a:latin typeface="Verdana"/>
                <a:cs typeface="Verdana"/>
              </a:rPr>
              <a:t>actions	to	achieve	</a:t>
            </a:r>
            <a:r>
              <a:rPr sz="1950" spc="-5" dirty="0">
                <a:latin typeface="Verdana"/>
                <a:cs typeface="Verdana"/>
              </a:rPr>
              <a:t>desired</a:t>
            </a:r>
            <a:endParaRPr sz="195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950" dirty="0">
                <a:latin typeface="Verdana"/>
                <a:cs typeface="Verdana"/>
              </a:rPr>
              <a:t>result</a:t>
            </a:r>
            <a:endParaRPr sz="19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465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1950" dirty="0">
                <a:latin typeface="Verdana"/>
                <a:cs typeface="Verdana"/>
              </a:rPr>
              <a:t>What one </a:t>
            </a:r>
            <a:r>
              <a:rPr sz="1950" spc="-5" dirty="0">
                <a:latin typeface="Verdana"/>
                <a:cs typeface="Verdana"/>
              </a:rPr>
              <a:t>wants </a:t>
            </a:r>
            <a:r>
              <a:rPr sz="1950" dirty="0">
                <a:latin typeface="Verdana"/>
                <a:cs typeface="Verdana"/>
              </a:rPr>
              <a:t>to</a:t>
            </a:r>
            <a:r>
              <a:rPr sz="1950" spc="-4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achieve?</a:t>
            </a:r>
            <a:endParaRPr sz="19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1950" dirty="0">
                <a:latin typeface="Verdana"/>
                <a:cs typeface="Verdana"/>
              </a:rPr>
              <a:t>When to</a:t>
            </a:r>
            <a:r>
              <a:rPr sz="1950" spc="-2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achieve?</a:t>
            </a:r>
            <a:endParaRPr sz="19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1950" dirty="0">
                <a:latin typeface="Verdana"/>
                <a:cs typeface="Verdana"/>
              </a:rPr>
              <a:t>How to</a:t>
            </a:r>
            <a:r>
              <a:rPr sz="1950" spc="-3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achieve?</a:t>
            </a:r>
            <a:endParaRPr sz="19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1950" dirty="0">
                <a:latin typeface="Verdana"/>
                <a:cs typeface="Verdana"/>
              </a:rPr>
              <a:t>Determination of</a:t>
            </a:r>
            <a:r>
              <a:rPr sz="1950" spc="-45" dirty="0">
                <a:latin typeface="Verdana"/>
                <a:cs typeface="Verdana"/>
              </a:rPr>
              <a:t> </a:t>
            </a:r>
            <a:r>
              <a:rPr sz="1950" spc="-5" dirty="0">
                <a:latin typeface="Verdana"/>
                <a:cs typeface="Verdana"/>
              </a:rPr>
              <a:t>Objectives</a:t>
            </a:r>
            <a:endParaRPr sz="19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465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1950" spc="-5" dirty="0">
                <a:latin typeface="Verdana"/>
                <a:cs typeface="Verdana"/>
              </a:rPr>
              <a:t>Setting </a:t>
            </a:r>
            <a:r>
              <a:rPr sz="1950" dirty="0">
                <a:latin typeface="Verdana"/>
                <a:cs typeface="Verdana"/>
              </a:rPr>
              <a:t>rules and</a:t>
            </a:r>
            <a:r>
              <a:rPr sz="1950" spc="-4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procedures</a:t>
            </a:r>
            <a:endParaRPr sz="19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1950" dirty="0">
                <a:latin typeface="Verdana"/>
                <a:cs typeface="Verdana"/>
              </a:rPr>
              <a:t>Determining</a:t>
            </a:r>
            <a:r>
              <a:rPr sz="1950" spc="-15" dirty="0">
                <a:latin typeface="Verdana"/>
                <a:cs typeface="Verdana"/>
              </a:rPr>
              <a:t> </a:t>
            </a:r>
            <a:r>
              <a:rPr sz="1950" spc="-5" dirty="0">
                <a:latin typeface="Verdana"/>
                <a:cs typeface="Verdana"/>
              </a:rPr>
              <a:t>Project</a:t>
            </a:r>
            <a:endParaRPr sz="19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1950" spc="-5" dirty="0">
                <a:latin typeface="Verdana"/>
                <a:cs typeface="Verdana"/>
              </a:rPr>
              <a:t>Setting </a:t>
            </a:r>
            <a:r>
              <a:rPr sz="1950" dirty="0">
                <a:latin typeface="Verdana"/>
                <a:cs typeface="Verdana"/>
              </a:rPr>
              <a:t>policies and</a:t>
            </a:r>
            <a:r>
              <a:rPr sz="1950" spc="-60" dirty="0">
                <a:latin typeface="Verdana"/>
                <a:cs typeface="Verdana"/>
              </a:rPr>
              <a:t> </a:t>
            </a:r>
            <a:r>
              <a:rPr sz="1950" spc="-5" dirty="0">
                <a:latin typeface="Verdana"/>
                <a:cs typeface="Verdana"/>
              </a:rPr>
              <a:t>Strategies</a:t>
            </a:r>
            <a:endParaRPr sz="19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465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1950" dirty="0">
                <a:latin typeface="Verdana"/>
                <a:cs typeface="Verdana"/>
              </a:rPr>
              <a:t>Budgeting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 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816353"/>
            <a:ext cx="8985885" cy="432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Organizing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Verdana"/>
              <a:buAutoNum type="arabicPeriod" startAt="2"/>
            </a:pPr>
            <a:endParaRPr sz="2350">
              <a:latin typeface="Verdana"/>
              <a:cs typeface="Verdana"/>
            </a:endParaRPr>
          </a:p>
          <a:p>
            <a:pPr marL="858519" lvl="1" indent="-458470" algn="just">
              <a:lnSpc>
                <a:spcPct val="100000"/>
              </a:lnSpc>
              <a:buClr>
                <a:srgbClr val="CC0000"/>
              </a:buClr>
              <a:buFont typeface="Wingdings"/>
              <a:buChar char=""/>
              <a:tabLst>
                <a:tab pos="859155" algn="l"/>
              </a:tabLst>
            </a:pPr>
            <a:r>
              <a:rPr sz="2400" spc="-5" dirty="0">
                <a:latin typeface="Verdana"/>
                <a:cs typeface="Verdana"/>
              </a:rPr>
              <a:t>Dividing work into </a:t>
            </a:r>
            <a:r>
              <a:rPr sz="2400" dirty="0">
                <a:latin typeface="Verdana"/>
                <a:cs typeface="Verdana"/>
              </a:rPr>
              <a:t>convenient </a:t>
            </a:r>
            <a:r>
              <a:rPr sz="2400" spc="-5" dirty="0">
                <a:latin typeface="Verdana"/>
                <a:cs typeface="Verdana"/>
              </a:rPr>
              <a:t>tasks or</a:t>
            </a:r>
            <a:r>
              <a:rPr sz="2400" spc="1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duties</a:t>
            </a:r>
            <a:endParaRPr sz="2400">
              <a:latin typeface="Verdana"/>
              <a:cs typeface="Verdana"/>
            </a:endParaRPr>
          </a:p>
          <a:p>
            <a:pPr marL="858519" lvl="1" indent="-458470" algn="just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"/>
              <a:tabLst>
                <a:tab pos="859155" algn="l"/>
              </a:tabLst>
            </a:pPr>
            <a:r>
              <a:rPr sz="2400" spc="-5" dirty="0">
                <a:latin typeface="Verdana"/>
                <a:cs typeface="Verdana"/>
              </a:rPr>
              <a:t>Grouping of </a:t>
            </a:r>
            <a:r>
              <a:rPr sz="2400" dirty="0">
                <a:latin typeface="Verdana"/>
                <a:cs typeface="Verdana"/>
              </a:rPr>
              <a:t>such </a:t>
            </a:r>
            <a:r>
              <a:rPr sz="2400" spc="-5" dirty="0">
                <a:latin typeface="Verdana"/>
                <a:cs typeface="Verdana"/>
              </a:rPr>
              <a:t>duties </a:t>
            </a:r>
            <a:r>
              <a:rPr sz="2400" dirty="0">
                <a:latin typeface="Verdana"/>
                <a:cs typeface="Verdana"/>
              </a:rPr>
              <a:t>in </a:t>
            </a:r>
            <a:r>
              <a:rPr sz="2400" spc="-5" dirty="0">
                <a:latin typeface="Verdana"/>
                <a:cs typeface="Verdana"/>
              </a:rPr>
              <a:t>the form of</a:t>
            </a:r>
            <a:r>
              <a:rPr sz="2400" spc="15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positions</a:t>
            </a:r>
            <a:endParaRPr sz="2400">
              <a:latin typeface="Verdana"/>
              <a:cs typeface="Verdana"/>
            </a:endParaRPr>
          </a:p>
          <a:p>
            <a:pPr marL="858519" marR="5080" lvl="1" indent="-457834" algn="just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"/>
              <a:tabLst>
                <a:tab pos="859155" algn="l"/>
              </a:tabLst>
            </a:pPr>
            <a:r>
              <a:rPr sz="2400" spc="-5" dirty="0">
                <a:latin typeface="Verdana"/>
                <a:cs typeface="Verdana"/>
              </a:rPr>
              <a:t>Grouping </a:t>
            </a:r>
            <a:r>
              <a:rPr sz="2400" dirty="0">
                <a:latin typeface="Verdana"/>
                <a:cs typeface="Verdana"/>
              </a:rPr>
              <a:t>of various positions into </a:t>
            </a:r>
            <a:r>
              <a:rPr sz="2400" spc="-5" dirty="0">
                <a:latin typeface="Verdana"/>
                <a:cs typeface="Verdana"/>
              </a:rPr>
              <a:t>Departments </a:t>
            </a:r>
            <a:r>
              <a:rPr sz="2400" dirty="0">
                <a:latin typeface="Verdana"/>
                <a:cs typeface="Verdana"/>
              </a:rPr>
              <a:t>and  Sections</a:t>
            </a:r>
            <a:endParaRPr sz="2400">
              <a:latin typeface="Verdana"/>
              <a:cs typeface="Verdana"/>
            </a:endParaRPr>
          </a:p>
          <a:p>
            <a:pPr marL="858519" marR="6350" lvl="1" indent="-457834" algn="just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"/>
              <a:tabLst>
                <a:tab pos="859155" algn="l"/>
              </a:tabLst>
            </a:pPr>
            <a:r>
              <a:rPr sz="2400" dirty="0">
                <a:latin typeface="Verdana"/>
                <a:cs typeface="Verdana"/>
              </a:rPr>
              <a:t>Delegating authority </a:t>
            </a:r>
            <a:r>
              <a:rPr sz="2400" spc="5" dirty="0">
                <a:latin typeface="Verdana"/>
                <a:cs typeface="Verdana"/>
              </a:rPr>
              <a:t>to </a:t>
            </a:r>
            <a:r>
              <a:rPr sz="2400" spc="-5" dirty="0">
                <a:latin typeface="Verdana"/>
                <a:cs typeface="Verdana"/>
              </a:rPr>
              <a:t>each </a:t>
            </a:r>
            <a:r>
              <a:rPr sz="2400" dirty="0">
                <a:latin typeface="Verdana"/>
                <a:cs typeface="Verdana"/>
              </a:rPr>
              <a:t>position. So, </a:t>
            </a:r>
            <a:r>
              <a:rPr sz="2400" spc="-5" dirty="0">
                <a:latin typeface="Verdana"/>
                <a:cs typeface="Verdana"/>
              </a:rPr>
              <a:t>that work  </a:t>
            </a:r>
            <a:r>
              <a:rPr sz="2400" dirty="0">
                <a:latin typeface="Verdana"/>
                <a:cs typeface="Verdana"/>
              </a:rPr>
              <a:t>is </a:t>
            </a:r>
            <a:r>
              <a:rPr sz="2400" spc="-5" dirty="0">
                <a:latin typeface="Verdana"/>
                <a:cs typeface="Verdana"/>
              </a:rPr>
              <a:t>carried </a:t>
            </a:r>
            <a:r>
              <a:rPr sz="2400" dirty="0">
                <a:latin typeface="Verdana"/>
                <a:cs typeface="Verdana"/>
              </a:rPr>
              <a:t>out </a:t>
            </a:r>
            <a:r>
              <a:rPr sz="2400" spc="-5" dirty="0">
                <a:latin typeface="Verdana"/>
                <a:cs typeface="Verdana"/>
              </a:rPr>
              <a:t>as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planned</a:t>
            </a:r>
            <a:endParaRPr sz="2400">
              <a:latin typeface="Verdana"/>
              <a:cs typeface="Verdana"/>
            </a:endParaRPr>
          </a:p>
          <a:p>
            <a:pPr marL="858519" marR="5080" lvl="1" indent="-457834" algn="just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"/>
              <a:tabLst>
                <a:tab pos="859155" algn="l"/>
              </a:tabLst>
            </a:pPr>
            <a:r>
              <a:rPr sz="2400" spc="-5" dirty="0">
                <a:latin typeface="Verdana"/>
                <a:cs typeface="Verdana"/>
              </a:rPr>
              <a:t>It </a:t>
            </a:r>
            <a:r>
              <a:rPr sz="2400" dirty="0">
                <a:latin typeface="Verdana"/>
                <a:cs typeface="Verdana"/>
              </a:rPr>
              <a:t>contributes </a:t>
            </a:r>
            <a:r>
              <a:rPr sz="2400" spc="5" dirty="0">
                <a:latin typeface="Verdana"/>
                <a:cs typeface="Verdana"/>
              </a:rPr>
              <a:t>to </a:t>
            </a:r>
            <a:r>
              <a:rPr sz="2400" dirty="0">
                <a:latin typeface="Verdana"/>
                <a:cs typeface="Verdana"/>
              </a:rPr>
              <a:t>the efficiency </a:t>
            </a:r>
            <a:r>
              <a:rPr sz="2400" spc="-5" dirty="0">
                <a:latin typeface="Verdana"/>
                <a:cs typeface="Verdana"/>
              </a:rPr>
              <a:t>of </a:t>
            </a:r>
            <a:r>
              <a:rPr sz="2400" dirty="0">
                <a:latin typeface="Verdana"/>
                <a:cs typeface="Verdana"/>
              </a:rPr>
              <a:t>the organization  by ensuring </a:t>
            </a:r>
            <a:r>
              <a:rPr sz="2400" spc="-5" dirty="0">
                <a:latin typeface="Verdana"/>
                <a:cs typeface="Verdana"/>
              </a:rPr>
              <a:t>that </a:t>
            </a:r>
            <a:r>
              <a:rPr sz="2400" dirty="0">
                <a:latin typeface="Verdana"/>
                <a:cs typeface="Verdana"/>
              </a:rPr>
              <a:t>all </a:t>
            </a:r>
            <a:r>
              <a:rPr sz="2400" spc="-5" dirty="0">
                <a:latin typeface="Verdana"/>
                <a:cs typeface="Verdana"/>
              </a:rPr>
              <a:t>necessary </a:t>
            </a:r>
            <a:r>
              <a:rPr sz="2400" dirty="0">
                <a:latin typeface="Verdana"/>
                <a:cs typeface="Verdana"/>
              </a:rPr>
              <a:t>activities </a:t>
            </a:r>
            <a:r>
              <a:rPr sz="2400" spc="-5" dirty="0">
                <a:latin typeface="Verdana"/>
                <a:cs typeface="Verdana"/>
              </a:rPr>
              <a:t>will </a:t>
            </a:r>
            <a:r>
              <a:rPr sz="2400" dirty="0">
                <a:latin typeface="Verdana"/>
                <a:cs typeface="Verdana"/>
              </a:rPr>
              <a:t>be  </a:t>
            </a:r>
            <a:r>
              <a:rPr sz="2400" spc="-5" dirty="0">
                <a:latin typeface="Verdana"/>
                <a:cs typeface="Verdana"/>
              </a:rPr>
              <a:t>performed </a:t>
            </a:r>
            <a:r>
              <a:rPr sz="2400" dirty="0">
                <a:latin typeface="Verdana"/>
                <a:cs typeface="Verdana"/>
              </a:rPr>
              <a:t>and objectives </a:t>
            </a:r>
            <a:r>
              <a:rPr sz="2400" spc="-5" dirty="0">
                <a:latin typeface="Verdana"/>
                <a:cs typeface="Verdana"/>
              </a:rPr>
              <a:t>are</a:t>
            </a:r>
            <a:r>
              <a:rPr sz="2400" spc="5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achieved.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 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816353"/>
            <a:ext cx="175323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3.	</a:t>
            </a:r>
            <a:r>
              <a:rPr sz="2250" b="1" dirty="0">
                <a:latin typeface="Verdana"/>
                <a:cs typeface="Verdana"/>
              </a:rPr>
              <a:t>Staffing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8457" y="3258439"/>
            <a:ext cx="56851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8815" algn="l"/>
                <a:tab pos="1408430" algn="l"/>
                <a:tab pos="2811145" algn="l"/>
                <a:tab pos="4498340" algn="l"/>
              </a:tabLst>
            </a:pPr>
            <a:r>
              <a:rPr sz="2200" spc="-10" dirty="0">
                <a:latin typeface="Verdana"/>
                <a:cs typeface="Verdana"/>
              </a:rPr>
              <a:t>the	</a:t>
            </a:r>
            <a:r>
              <a:rPr sz="2200" spc="-5" dirty="0">
                <a:latin typeface="Verdana"/>
                <a:cs typeface="Verdana"/>
              </a:rPr>
              <a:t>gap	between	manpower	required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5889" y="2923158"/>
            <a:ext cx="63893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95"/>
              </a:spcBef>
              <a:tabLst>
                <a:tab pos="1734185" algn="l"/>
                <a:tab pos="2411095" algn="l"/>
                <a:tab pos="4191635" algn="l"/>
                <a:tab pos="5840730" algn="l"/>
              </a:tabLst>
            </a:pPr>
            <a:r>
              <a:rPr sz="2200" spc="-10" dirty="0">
                <a:latin typeface="Verdana"/>
                <a:cs typeface="Verdana"/>
              </a:rPr>
              <a:t>invent</a:t>
            </a:r>
            <a:r>
              <a:rPr sz="2200" spc="-5" dirty="0">
                <a:latin typeface="Verdana"/>
                <a:cs typeface="Verdana"/>
              </a:rPr>
              <a:t>ory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f</a:t>
            </a:r>
            <a:r>
              <a:rPr sz="2200" dirty="0">
                <a:latin typeface="Verdana"/>
                <a:cs typeface="Verdana"/>
              </a:rPr>
              <a:t>	p</a:t>
            </a:r>
            <a:r>
              <a:rPr sz="2200" spc="-5" dirty="0">
                <a:latin typeface="Verdana"/>
                <a:cs typeface="Verdana"/>
              </a:rPr>
              <a:t>erson</a:t>
            </a:r>
            <a:r>
              <a:rPr sz="2200" dirty="0">
                <a:latin typeface="Verdana"/>
                <a:cs typeface="Verdana"/>
              </a:rPr>
              <a:t>n</a:t>
            </a:r>
            <a:r>
              <a:rPr sz="2200" spc="-5" dirty="0">
                <a:latin typeface="Verdana"/>
                <a:cs typeface="Verdana"/>
              </a:rPr>
              <a:t>el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v</a:t>
            </a:r>
            <a:r>
              <a:rPr sz="2200" spc="-5" dirty="0">
                <a:latin typeface="Verdana"/>
                <a:cs typeface="Verdana"/>
              </a:rPr>
              <a:t>ail</a:t>
            </a:r>
            <a:r>
              <a:rPr sz="2200" dirty="0">
                <a:latin typeface="Verdana"/>
                <a:cs typeface="Verdana"/>
              </a:rPr>
              <a:t>a</a:t>
            </a:r>
            <a:r>
              <a:rPr sz="2200" spc="-10" dirty="0">
                <a:latin typeface="Verdana"/>
                <a:cs typeface="Verdana"/>
              </a:rPr>
              <a:t>b</a:t>
            </a:r>
            <a:r>
              <a:rPr sz="2200" dirty="0">
                <a:latin typeface="Verdana"/>
                <a:cs typeface="Verdana"/>
              </a:rPr>
              <a:t>l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spc="20" dirty="0">
                <a:latin typeface="Verdana"/>
                <a:cs typeface="Verdana"/>
              </a:rPr>
              <a:t>n</a:t>
            </a:r>
            <a:r>
              <a:rPr sz="2200" spc="-5" dirty="0">
                <a:latin typeface="Verdana"/>
                <a:cs typeface="Verdana"/>
              </a:rPr>
              <a:t>d</a:t>
            </a:r>
            <a:endParaRPr sz="22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200" spc="-5" dirty="0">
                <a:latin typeface="Verdana"/>
                <a:cs typeface="Verdana"/>
              </a:rPr>
              <a:t>and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359" y="2452840"/>
            <a:ext cx="8433435" cy="190373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30"/>
              </a:spcBef>
              <a:buClr>
                <a:srgbClr val="CC0000"/>
              </a:buClr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sz="2200" spc="-5" dirty="0">
                <a:latin typeface="Verdana"/>
                <a:cs typeface="Verdana"/>
              </a:rPr>
              <a:t>Manning various </a:t>
            </a:r>
            <a:r>
              <a:rPr sz="2200" spc="-10" dirty="0">
                <a:latin typeface="Verdana"/>
                <a:cs typeface="Verdana"/>
              </a:rPr>
              <a:t>positions </a:t>
            </a:r>
            <a:r>
              <a:rPr sz="2200" spc="-5" dirty="0">
                <a:latin typeface="Verdana"/>
                <a:cs typeface="Verdana"/>
              </a:rPr>
              <a:t>created by organizing</a:t>
            </a:r>
            <a:r>
              <a:rPr sz="2200" spc="14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process</a:t>
            </a:r>
            <a:endParaRPr sz="2200">
              <a:latin typeface="Verdana"/>
              <a:cs typeface="Verdana"/>
            </a:endParaRPr>
          </a:p>
          <a:p>
            <a:pPr marL="469900" marR="6443980" indent="-457834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sz="2200" spc="-5" dirty="0">
                <a:latin typeface="Verdana"/>
                <a:cs typeface="Verdana"/>
              </a:rPr>
              <a:t>Preparing  Identi</a:t>
            </a:r>
            <a:r>
              <a:rPr sz="2200" spc="-15" dirty="0">
                <a:latin typeface="Verdana"/>
                <a:cs typeface="Verdana"/>
              </a:rPr>
              <a:t>f</a:t>
            </a:r>
            <a:r>
              <a:rPr sz="2200" spc="-5" dirty="0">
                <a:latin typeface="Verdana"/>
                <a:cs typeface="Verdana"/>
              </a:rPr>
              <a:t>yi</a:t>
            </a:r>
            <a:r>
              <a:rPr sz="2200" dirty="0">
                <a:latin typeface="Verdana"/>
                <a:cs typeface="Verdana"/>
              </a:rPr>
              <a:t>n</a:t>
            </a:r>
            <a:r>
              <a:rPr sz="2200" spc="-5" dirty="0">
                <a:latin typeface="Verdana"/>
                <a:cs typeface="Verdana"/>
              </a:rPr>
              <a:t>g  </a:t>
            </a:r>
            <a:r>
              <a:rPr sz="2200" spc="-10" dirty="0">
                <a:latin typeface="Verdana"/>
                <a:cs typeface="Verdana"/>
              </a:rPr>
              <a:t>available.</a:t>
            </a:r>
            <a:endParaRPr sz="22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sz="2200" spc="-5" dirty="0">
                <a:latin typeface="Verdana"/>
                <a:cs typeface="Verdana"/>
              </a:rPr>
              <a:t>Identifying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8082" y="3996309"/>
            <a:ext cx="63747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32230" algn="l"/>
                <a:tab pos="1852295" algn="l"/>
                <a:tab pos="3843020" algn="l"/>
                <a:tab pos="5332095" algn="l"/>
              </a:tabLst>
            </a:pPr>
            <a:r>
              <a:rPr sz="2200" spc="-5" dirty="0">
                <a:latin typeface="Verdana"/>
                <a:cs typeface="Verdana"/>
              </a:rPr>
              <a:t>sources	</a:t>
            </a:r>
            <a:r>
              <a:rPr sz="2200" dirty="0">
                <a:latin typeface="Verdana"/>
                <a:cs typeface="Verdana"/>
              </a:rPr>
              <a:t>of	</a:t>
            </a:r>
            <a:r>
              <a:rPr sz="2200" spc="-5" dirty="0">
                <a:latin typeface="Verdana"/>
                <a:cs typeface="Verdana"/>
              </a:rPr>
              <a:t>recruitment,	selecting	people,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4864" y="4331589"/>
            <a:ext cx="38468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98930" algn="l"/>
                <a:tab pos="2313940" algn="l"/>
              </a:tabLst>
            </a:pPr>
            <a:r>
              <a:rPr sz="2200" spc="-10" dirty="0">
                <a:latin typeface="Verdana"/>
                <a:cs typeface="Verdana"/>
              </a:rPr>
              <a:t>training	</a:t>
            </a:r>
            <a:r>
              <a:rPr sz="2200" spc="-5" dirty="0">
                <a:latin typeface="Verdana"/>
                <a:cs typeface="Verdana"/>
              </a:rPr>
              <a:t>&amp;	developing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8180" y="4331589"/>
            <a:ext cx="38055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8740" algn="l"/>
                <a:tab pos="2627630" algn="l"/>
              </a:tabLst>
            </a:pPr>
            <a:r>
              <a:rPr sz="2200" spc="-10" dirty="0">
                <a:latin typeface="Verdana"/>
                <a:cs typeface="Verdana"/>
              </a:rPr>
              <a:t>them,	</a:t>
            </a:r>
            <a:r>
              <a:rPr sz="2200" spc="-5" dirty="0">
                <a:latin typeface="Verdana"/>
                <a:cs typeface="Verdana"/>
              </a:rPr>
              <a:t>fixing	financial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4864" y="4666869"/>
            <a:ext cx="682053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compensation, apprising </a:t>
            </a:r>
            <a:r>
              <a:rPr sz="2200" spc="-10" dirty="0">
                <a:latin typeface="Verdana"/>
                <a:cs typeface="Verdana"/>
              </a:rPr>
              <a:t>them periodically,</a:t>
            </a:r>
            <a:r>
              <a:rPr sz="2200" spc="12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etc…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8093" y="5069281"/>
            <a:ext cx="2214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6930" algn="l"/>
              </a:tabLst>
            </a:pPr>
            <a:r>
              <a:rPr sz="2200" spc="-10" dirty="0">
                <a:latin typeface="Verdana"/>
                <a:cs typeface="Verdana"/>
              </a:rPr>
              <a:t>Vs.	Personnel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359" y="5069281"/>
            <a:ext cx="6019165" cy="109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"/>
              <a:tabLst>
                <a:tab pos="469900" algn="l"/>
                <a:tab pos="470534" algn="l"/>
                <a:tab pos="2309495" algn="l"/>
                <a:tab pos="3035300" algn="l"/>
                <a:tab pos="4761865" algn="l"/>
              </a:tabLst>
            </a:pPr>
            <a:r>
              <a:rPr sz="2200" spc="-5" dirty="0">
                <a:latin typeface="Verdana"/>
                <a:cs typeface="Verdana"/>
              </a:rPr>
              <a:t>Performed	by	individual	manager</a:t>
            </a:r>
            <a:endParaRPr sz="2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00" spc="-10" dirty="0">
                <a:latin typeface="Verdana"/>
                <a:cs typeface="Verdana"/>
              </a:rPr>
              <a:t>department</a:t>
            </a:r>
            <a:endParaRPr sz="22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sz="2200" spc="-5" dirty="0">
                <a:latin typeface="Verdana"/>
                <a:cs typeface="Verdana"/>
              </a:rPr>
              <a:t>Ex: Performance appraisal</a:t>
            </a:r>
            <a:r>
              <a:rPr sz="2200" spc="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system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 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816353"/>
            <a:ext cx="8987155" cy="4083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Directing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0000"/>
              </a:buClr>
              <a:buFont typeface="Verdana"/>
              <a:buAutoNum type="arabicPeriod" startAt="4"/>
            </a:pPr>
            <a:endParaRPr sz="230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2200" spc="-5" dirty="0">
                <a:latin typeface="Verdana"/>
                <a:cs typeface="Verdana"/>
              </a:rPr>
              <a:t>People</a:t>
            </a:r>
            <a:r>
              <a:rPr sz="2200" spc="2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must</a:t>
            </a:r>
            <a:r>
              <a:rPr sz="2200" spc="2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know,</a:t>
            </a:r>
            <a:r>
              <a:rPr sz="2200" spc="254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what</a:t>
            </a:r>
            <a:r>
              <a:rPr sz="2200" spc="229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they</a:t>
            </a:r>
            <a:r>
              <a:rPr sz="2200" spc="2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are</a:t>
            </a:r>
            <a:r>
              <a:rPr sz="2200" spc="2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expected</a:t>
            </a:r>
            <a:r>
              <a:rPr sz="2200" spc="2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to</a:t>
            </a:r>
            <a:r>
              <a:rPr sz="2200" spc="2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do</a:t>
            </a:r>
            <a:r>
              <a:rPr sz="2200" spc="2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</a:t>
            </a:r>
            <a:r>
              <a:rPr sz="2200" spc="229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the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2200" spc="-5" dirty="0">
                <a:latin typeface="Verdana"/>
                <a:cs typeface="Verdana"/>
              </a:rPr>
              <a:t>organization.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  <a:tab pos="2299970" algn="l"/>
                <a:tab pos="3037840" algn="l"/>
                <a:tab pos="3568700" algn="l"/>
                <a:tab pos="5694680" algn="l"/>
                <a:tab pos="6221730" algn="l"/>
                <a:tab pos="8174355" algn="l"/>
              </a:tabLst>
            </a:pPr>
            <a:r>
              <a:rPr sz="2200" spc="-5" dirty="0">
                <a:latin typeface="Verdana"/>
                <a:cs typeface="Verdana"/>
              </a:rPr>
              <a:t>Sup</a:t>
            </a:r>
            <a:r>
              <a:rPr sz="2200" spc="-15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ri</a:t>
            </a:r>
            <a:r>
              <a:rPr sz="2200" spc="-15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has</a:t>
            </a:r>
            <a:r>
              <a:rPr sz="2200" dirty="0">
                <a:latin typeface="Verdana"/>
                <a:cs typeface="Verdana"/>
              </a:rPr>
              <a:t>	t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com</a:t>
            </a:r>
            <a:r>
              <a:rPr sz="2200" spc="-15" dirty="0">
                <a:latin typeface="Verdana"/>
                <a:cs typeface="Verdana"/>
              </a:rPr>
              <a:t>m</a:t>
            </a:r>
            <a:r>
              <a:rPr sz="2200" spc="-5" dirty="0">
                <a:latin typeface="Verdana"/>
                <a:cs typeface="Verdana"/>
              </a:rPr>
              <a:t>uni</a:t>
            </a:r>
            <a:r>
              <a:rPr sz="2200" spc="-15" dirty="0">
                <a:latin typeface="Verdana"/>
                <a:cs typeface="Verdana"/>
              </a:rPr>
              <a:t>c</a:t>
            </a:r>
            <a:r>
              <a:rPr sz="2200" dirty="0">
                <a:latin typeface="Verdana"/>
                <a:cs typeface="Verdana"/>
              </a:rPr>
              <a:t>a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u</a:t>
            </a:r>
            <a:r>
              <a:rPr sz="2200" spc="-10" dirty="0">
                <a:latin typeface="Verdana"/>
                <a:cs typeface="Verdana"/>
              </a:rPr>
              <a:t>bordinat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b</a:t>
            </a:r>
            <a:r>
              <a:rPr sz="2200" spc="-5" dirty="0">
                <a:latin typeface="Verdana"/>
                <a:cs typeface="Verdana"/>
              </a:rPr>
              <a:t>out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2200" spc="-10" dirty="0">
                <a:latin typeface="Verdana"/>
                <a:cs typeface="Verdana"/>
              </a:rPr>
              <a:t>expected behavior.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Verdana"/>
              <a:cs typeface="Verdana"/>
            </a:endParaRPr>
          </a:p>
          <a:p>
            <a:pPr marL="858519" marR="6985" lvl="1" indent="-457834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  <a:tab pos="2589530" algn="l"/>
                <a:tab pos="4605020" algn="l"/>
                <a:tab pos="5034915" algn="l"/>
                <a:tab pos="6224905" algn="l"/>
                <a:tab pos="6589395" algn="l"/>
                <a:tab pos="8246109" algn="l"/>
              </a:tabLst>
            </a:pPr>
            <a:r>
              <a:rPr sz="2200" spc="-10" dirty="0">
                <a:latin typeface="Verdana"/>
                <a:cs typeface="Verdana"/>
              </a:rPr>
              <a:t>Continuou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es</a:t>
            </a:r>
            <a:r>
              <a:rPr sz="2200" spc="-10" dirty="0">
                <a:latin typeface="Verdana"/>
                <a:cs typeface="Verdana"/>
              </a:rPr>
              <a:t>po</a:t>
            </a:r>
            <a:r>
              <a:rPr sz="2200" spc="5" dirty="0">
                <a:latin typeface="Verdana"/>
                <a:cs typeface="Verdana"/>
              </a:rPr>
              <a:t>n</a:t>
            </a:r>
            <a:r>
              <a:rPr sz="2200" spc="-5" dirty="0">
                <a:latin typeface="Verdana"/>
                <a:cs typeface="Verdana"/>
              </a:rPr>
              <a:t>sibility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5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f</a:t>
            </a:r>
            <a:r>
              <a:rPr sz="2200" dirty="0">
                <a:latin typeface="Verdana"/>
                <a:cs typeface="Verdana"/>
              </a:rPr>
              <a:t>	g</a:t>
            </a:r>
            <a:r>
              <a:rPr sz="2200" spc="-5" dirty="0">
                <a:latin typeface="Verdana"/>
                <a:cs typeface="Verdana"/>
              </a:rPr>
              <a:t>uiding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&amp;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moti</a:t>
            </a:r>
            <a:r>
              <a:rPr sz="2200" spc="-15" dirty="0">
                <a:latin typeface="Verdana"/>
                <a:cs typeface="Verdana"/>
              </a:rPr>
              <a:t>v</a:t>
            </a:r>
            <a:r>
              <a:rPr sz="2200" spc="-5" dirty="0">
                <a:latin typeface="Verdana"/>
                <a:cs typeface="Verdana"/>
              </a:rPr>
              <a:t>ating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th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m  to </a:t>
            </a:r>
            <a:r>
              <a:rPr sz="2200" spc="-10" dirty="0">
                <a:latin typeface="Verdana"/>
                <a:cs typeface="Verdana"/>
              </a:rPr>
              <a:t>work with zeal </a:t>
            </a:r>
            <a:r>
              <a:rPr sz="2200" spc="-5" dirty="0">
                <a:latin typeface="Verdana"/>
                <a:cs typeface="Verdana"/>
              </a:rPr>
              <a:t>&amp;</a:t>
            </a:r>
            <a:r>
              <a:rPr sz="2200" spc="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enthusiasm.</a:t>
            </a:r>
            <a:endParaRPr sz="220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2200" spc="-5" dirty="0">
                <a:latin typeface="Verdana"/>
                <a:cs typeface="Verdana"/>
              </a:rPr>
              <a:t>Thus it </a:t>
            </a:r>
            <a:r>
              <a:rPr sz="2200" spc="-10" dirty="0">
                <a:latin typeface="Verdana"/>
                <a:cs typeface="Verdana"/>
              </a:rPr>
              <a:t>includes </a:t>
            </a:r>
            <a:r>
              <a:rPr sz="2200" spc="-5" dirty="0">
                <a:latin typeface="Verdana"/>
                <a:cs typeface="Verdana"/>
              </a:rPr>
              <a:t>communicating, motivating and</a:t>
            </a:r>
            <a:r>
              <a:rPr sz="2200" spc="9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leading.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Functions of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816353"/>
            <a:ext cx="8986520" cy="2205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AutoNum type="arabicPeriod" startAt="5"/>
              <a:tabLst>
                <a:tab pos="469265" algn="l"/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Controlling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0000"/>
              </a:buClr>
              <a:buFont typeface="Verdana"/>
              <a:buAutoNum type="arabicPeriod" startAt="5"/>
            </a:pPr>
            <a:endParaRPr sz="230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2200" spc="-5" dirty="0">
                <a:latin typeface="Verdana"/>
                <a:cs typeface="Verdana"/>
              </a:rPr>
              <a:t>Identifications of actual</a:t>
            </a:r>
            <a:r>
              <a:rPr sz="2200" spc="4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results</a:t>
            </a:r>
            <a:endParaRPr sz="2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Wingdings"/>
              <a:buChar char=""/>
            </a:pPr>
            <a:endParaRPr sz="300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2200" spc="-5" dirty="0">
                <a:latin typeface="Verdana"/>
                <a:cs typeface="Verdana"/>
              </a:rPr>
              <a:t>Comparisons</a:t>
            </a:r>
            <a:r>
              <a:rPr sz="2200" spc="36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spc="36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actual</a:t>
            </a:r>
            <a:r>
              <a:rPr sz="2200" spc="3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Vs.</a:t>
            </a:r>
            <a:r>
              <a:rPr sz="2200" spc="36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expected</a:t>
            </a:r>
            <a:r>
              <a:rPr sz="2200" spc="36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results</a:t>
            </a:r>
            <a:r>
              <a:rPr sz="2200" spc="3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by</a:t>
            </a:r>
            <a:r>
              <a:rPr sz="2200" spc="36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planning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Verdana"/>
                <a:cs typeface="Verdana"/>
              </a:rPr>
              <a:t>process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8784" y="5270753"/>
            <a:ext cx="5892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Verdana"/>
                <a:cs typeface="Verdana"/>
              </a:rPr>
              <a:t>that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9072" y="5270753"/>
            <a:ext cx="869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ac</a:t>
            </a:r>
            <a:r>
              <a:rPr sz="2200" dirty="0">
                <a:latin typeface="Verdana"/>
                <a:cs typeface="Verdana"/>
              </a:rPr>
              <a:t>t</a:t>
            </a:r>
            <a:r>
              <a:rPr sz="2200" spc="-5" dirty="0">
                <a:latin typeface="Verdana"/>
                <a:cs typeface="Verdana"/>
              </a:rPr>
              <a:t>ual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0157" y="5270753"/>
            <a:ext cx="89661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/>
                <a:cs typeface="Verdana"/>
              </a:rPr>
              <a:t>match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48293" y="5270753"/>
            <a:ext cx="616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Verdana"/>
                <a:cs typeface="Verdana"/>
              </a:rPr>
              <a:t>with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359" y="4465701"/>
            <a:ext cx="4860290" cy="1500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sz="2200" spc="-5" dirty="0">
                <a:latin typeface="Verdana"/>
                <a:cs typeface="Verdana"/>
              </a:rPr>
              <a:t>Identifying deviations, if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any.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Wingdings"/>
              <a:buChar char=""/>
            </a:pPr>
            <a:endParaRPr sz="3000">
              <a:latin typeface="Verdana"/>
              <a:cs typeface="Verdana"/>
            </a:endParaRPr>
          </a:p>
          <a:p>
            <a:pPr marL="469900" marR="5080" indent="-457834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"/>
              <a:tabLst>
                <a:tab pos="469900" algn="l"/>
                <a:tab pos="470534" algn="l"/>
                <a:tab pos="1618615" algn="l"/>
                <a:tab pos="3219450" algn="l"/>
                <a:tab pos="4530090" algn="l"/>
              </a:tabLst>
            </a:pPr>
            <a:r>
              <a:rPr sz="2200" spc="-10" dirty="0">
                <a:latin typeface="Verdana"/>
                <a:cs typeface="Verdana"/>
              </a:rPr>
              <a:t>Takin</a:t>
            </a:r>
            <a:r>
              <a:rPr sz="2200" spc="-5" dirty="0">
                <a:latin typeface="Verdana"/>
                <a:cs typeface="Verdana"/>
              </a:rPr>
              <a:t>g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corre</a:t>
            </a:r>
            <a:r>
              <a:rPr sz="2200" spc="-15" dirty="0">
                <a:latin typeface="Verdana"/>
                <a:cs typeface="Verdana"/>
              </a:rPr>
              <a:t>c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ve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5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ct</a:t>
            </a:r>
            <a:r>
              <a:rPr sz="2200" spc="-15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spc="5" dirty="0">
                <a:latin typeface="Verdana"/>
                <a:cs typeface="Verdana"/>
              </a:rPr>
              <a:t>n</a:t>
            </a:r>
            <a:r>
              <a:rPr sz="2200" spc="-5" dirty="0">
                <a:latin typeface="Verdana"/>
                <a:cs typeface="Verdana"/>
              </a:rPr>
              <a:t>s,</a:t>
            </a:r>
            <a:r>
              <a:rPr sz="2200" dirty="0">
                <a:latin typeface="Verdana"/>
                <a:cs typeface="Verdana"/>
              </a:rPr>
              <a:t>	so  </a:t>
            </a:r>
            <a:r>
              <a:rPr sz="2200" spc="-10" dirty="0">
                <a:latin typeface="Verdana"/>
                <a:cs typeface="Verdana"/>
              </a:rPr>
              <a:t>expected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results.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186" y="941273"/>
            <a:ext cx="81038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Nature of Management</a:t>
            </a:r>
            <a:r>
              <a:rPr spc="8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359" y="2128773"/>
            <a:ext cx="8598535" cy="3446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Verdana"/>
                <a:cs typeface="Verdana"/>
              </a:rPr>
              <a:t>Management functions are</a:t>
            </a:r>
            <a:r>
              <a:rPr sz="2200" spc="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universal.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Verdana"/>
              <a:buAutoNum type="arabicPeriod"/>
            </a:pPr>
            <a:endParaRPr sz="30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Verdana"/>
                <a:cs typeface="Verdana"/>
              </a:rPr>
              <a:t>Management functions have </a:t>
            </a:r>
            <a:r>
              <a:rPr sz="2200" spc="-10" dirty="0">
                <a:latin typeface="Verdana"/>
                <a:cs typeface="Verdana"/>
              </a:rPr>
              <a:t>iterative</a:t>
            </a:r>
            <a:r>
              <a:rPr sz="2200" spc="6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quality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Verdana"/>
              <a:buAutoNum type="arabicPeriod"/>
            </a:pPr>
            <a:endParaRPr sz="30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buClr>
                <a:srgbClr val="CC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Verdana"/>
                <a:cs typeface="Verdana"/>
              </a:rPr>
              <a:t>Management process </a:t>
            </a:r>
            <a:r>
              <a:rPr sz="2200" dirty="0">
                <a:latin typeface="Verdana"/>
                <a:cs typeface="Verdana"/>
              </a:rPr>
              <a:t>suggest 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spc="3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sequential arrangement</a:t>
            </a:r>
            <a:endParaRPr sz="2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00" spc="-5" dirty="0">
                <a:latin typeface="Verdana"/>
                <a:cs typeface="Verdana"/>
              </a:rPr>
              <a:t>of functions.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Verdana"/>
              <a:cs typeface="Verdana"/>
            </a:endParaRPr>
          </a:p>
          <a:p>
            <a:pPr marL="469900" marR="8255" indent="-457834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AutoNum type="arabicPeriod" startAt="4"/>
              <a:tabLst>
                <a:tab pos="469900" algn="l"/>
                <a:tab pos="470534" algn="l"/>
                <a:tab pos="1760855" algn="l"/>
                <a:tab pos="3509010" algn="l"/>
                <a:tab pos="3946525" algn="l"/>
                <a:tab pos="5965825" algn="l"/>
                <a:tab pos="7581900" algn="l"/>
                <a:tab pos="8241665" algn="l"/>
              </a:tabLst>
            </a:pPr>
            <a:r>
              <a:rPr sz="2200" spc="-10" dirty="0">
                <a:latin typeface="Verdana"/>
                <a:cs typeface="Verdana"/>
              </a:rPr>
              <a:t>Relat</a:t>
            </a:r>
            <a:r>
              <a:rPr sz="2200" spc="-15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ve</a:t>
            </a:r>
            <a:r>
              <a:rPr sz="2200" dirty="0">
                <a:latin typeface="Verdana"/>
                <a:cs typeface="Verdana"/>
              </a:rPr>
              <a:t>	i</a:t>
            </a:r>
            <a:r>
              <a:rPr sz="2200" spc="-5" dirty="0">
                <a:latin typeface="Verdana"/>
                <a:cs typeface="Verdana"/>
              </a:rPr>
              <a:t>mpor</a:t>
            </a:r>
            <a:r>
              <a:rPr sz="2200" dirty="0">
                <a:latin typeface="Verdana"/>
                <a:cs typeface="Verdana"/>
              </a:rPr>
              <a:t>t</a:t>
            </a:r>
            <a:r>
              <a:rPr sz="2200" spc="-5" dirty="0">
                <a:latin typeface="Verdana"/>
                <a:cs typeface="Verdana"/>
              </a:rPr>
              <a:t>ance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f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man</a:t>
            </a:r>
            <a:r>
              <a:rPr sz="2200" spc="5" dirty="0">
                <a:latin typeface="Verdana"/>
                <a:cs typeface="Verdana"/>
              </a:rPr>
              <a:t>a</a:t>
            </a:r>
            <a:r>
              <a:rPr sz="2200" spc="-10" dirty="0">
                <a:latin typeface="Verdana"/>
                <a:cs typeface="Verdana"/>
              </a:rPr>
              <a:t>gemen</a:t>
            </a:r>
            <a:r>
              <a:rPr sz="2200" spc="-5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f</a:t>
            </a:r>
            <a:r>
              <a:rPr sz="2200" dirty="0">
                <a:latin typeface="Verdana"/>
                <a:cs typeface="Verdana"/>
              </a:rPr>
              <a:t>u</a:t>
            </a:r>
            <a:r>
              <a:rPr sz="2200" spc="-5" dirty="0">
                <a:latin typeface="Verdana"/>
                <a:cs typeface="Verdana"/>
              </a:rPr>
              <a:t>nctions</a:t>
            </a:r>
            <a:r>
              <a:rPr sz="2200" dirty="0">
                <a:latin typeface="Verdana"/>
                <a:cs typeface="Verdana"/>
              </a:rPr>
              <a:t>	c</a:t>
            </a:r>
            <a:r>
              <a:rPr sz="2200" spc="-5" dirty="0">
                <a:latin typeface="Verdana"/>
                <a:cs typeface="Verdana"/>
              </a:rPr>
              <a:t>an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be  identified </a:t>
            </a:r>
            <a:r>
              <a:rPr sz="2200" spc="-5" dirty="0">
                <a:latin typeface="Verdana"/>
                <a:cs typeface="Verdana"/>
              </a:rPr>
              <a:t>in </a:t>
            </a:r>
            <a:r>
              <a:rPr sz="2200" spc="-10" dirty="0">
                <a:latin typeface="Verdana"/>
                <a:cs typeface="Verdana"/>
              </a:rPr>
              <a:t>the </a:t>
            </a:r>
            <a:r>
              <a:rPr sz="2200" spc="-5" dirty="0">
                <a:latin typeface="Verdana"/>
                <a:cs typeface="Verdana"/>
              </a:rPr>
              <a:t>context of management</a:t>
            </a:r>
            <a:r>
              <a:rPr sz="2200" spc="8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level.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0" y="2389187"/>
            <a:ext cx="7772400" cy="114935"/>
            <a:chOff x="685800" y="2389187"/>
            <a:chExt cx="7772400" cy="114935"/>
          </a:xfrm>
        </p:grpSpPr>
        <p:sp>
          <p:nvSpPr>
            <p:cNvPr id="3" name="object 3"/>
            <p:cNvSpPr/>
            <p:nvPr/>
          </p:nvSpPr>
          <p:spPr>
            <a:xfrm>
              <a:off x="685800" y="2394013"/>
              <a:ext cx="4803775" cy="109855"/>
            </a:xfrm>
            <a:custGeom>
              <a:avLst/>
              <a:gdLst/>
              <a:ahLst/>
              <a:cxnLst/>
              <a:rect l="l" t="t" r="r" b="b"/>
              <a:pathLst>
                <a:path w="4803775" h="109855">
                  <a:moveTo>
                    <a:pt x="4803394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4803394" y="109537"/>
                  </a:lnTo>
                  <a:lnTo>
                    <a:pt x="480339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2393950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76883" y="2606167"/>
            <a:ext cx="6251575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885" marR="1233805" algn="ctr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Verdana"/>
                <a:cs typeface="Verdana"/>
              </a:rPr>
              <a:t>Develop</a:t>
            </a:r>
            <a:r>
              <a:rPr sz="4000" b="1" spc="10" dirty="0">
                <a:latin typeface="Verdana"/>
                <a:cs typeface="Verdana"/>
              </a:rPr>
              <a:t>m</a:t>
            </a:r>
            <a:r>
              <a:rPr sz="4000" b="1" spc="-10" dirty="0">
                <a:latin typeface="Verdana"/>
                <a:cs typeface="Verdana"/>
              </a:rPr>
              <a:t>ent  </a:t>
            </a:r>
            <a:r>
              <a:rPr sz="4000" b="1" dirty="0">
                <a:latin typeface="Verdana"/>
                <a:cs typeface="Verdana"/>
              </a:rPr>
              <a:t>of</a:t>
            </a:r>
            <a:endParaRPr sz="4000">
              <a:latin typeface="Verdana"/>
              <a:cs typeface="Verdana"/>
            </a:endParaRPr>
          </a:p>
          <a:p>
            <a:pPr marL="12065" marR="5080" algn="ctr">
              <a:lnSpc>
                <a:spcPct val="100000"/>
              </a:lnSpc>
            </a:pPr>
            <a:r>
              <a:rPr sz="4000" b="1" spc="-5" dirty="0">
                <a:latin typeface="Verdana"/>
                <a:cs typeface="Verdana"/>
              </a:rPr>
              <a:t>Management</a:t>
            </a:r>
            <a:r>
              <a:rPr sz="4000" b="1" spc="-30" dirty="0">
                <a:latin typeface="Verdana"/>
                <a:cs typeface="Verdana"/>
              </a:rPr>
              <a:t> </a:t>
            </a:r>
            <a:r>
              <a:rPr sz="4000" b="1" spc="-5" dirty="0">
                <a:latin typeface="Verdana"/>
                <a:cs typeface="Verdana"/>
              </a:rPr>
              <a:t>Thought  by</a:t>
            </a:r>
            <a:endParaRPr sz="4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b="1" spc="-5" dirty="0">
                <a:latin typeface="Verdana"/>
                <a:cs typeface="Verdana"/>
              </a:rPr>
              <a:t>Management</a:t>
            </a:r>
            <a:r>
              <a:rPr sz="4000" b="1" spc="10" dirty="0">
                <a:latin typeface="Verdana"/>
                <a:cs typeface="Verdana"/>
              </a:rPr>
              <a:t> </a:t>
            </a:r>
            <a:r>
              <a:rPr sz="4000" b="1" spc="-10" dirty="0">
                <a:latin typeface="Verdana"/>
                <a:cs typeface="Verdana"/>
              </a:rPr>
              <a:t>Guru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1562163"/>
            <a:ext cx="7958455" cy="114300"/>
            <a:chOff x="609600" y="1562163"/>
            <a:chExt cx="7958455" cy="114300"/>
          </a:xfrm>
        </p:grpSpPr>
        <p:sp>
          <p:nvSpPr>
            <p:cNvPr id="3" name="object 3"/>
            <p:cNvSpPr/>
            <p:nvPr/>
          </p:nvSpPr>
          <p:spPr>
            <a:xfrm>
              <a:off x="609600" y="1566862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4655566" y="10953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1566925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201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9053" y="1860550"/>
            <a:ext cx="71526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2195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Verdana"/>
                <a:cs typeface="Verdana"/>
              </a:rPr>
              <a:t>Contribution</a:t>
            </a:r>
            <a:endParaRPr sz="5400">
              <a:latin typeface="Verdana"/>
              <a:cs typeface="Verdana"/>
            </a:endParaRPr>
          </a:p>
          <a:p>
            <a:pPr marL="12700" marR="5080" indent="3187065">
              <a:lnSpc>
                <a:spcPct val="100000"/>
              </a:lnSpc>
            </a:pPr>
            <a:r>
              <a:rPr sz="5400" b="1" dirty="0">
                <a:latin typeface="Verdana"/>
                <a:cs typeface="Verdana"/>
              </a:rPr>
              <a:t>of  </a:t>
            </a:r>
            <a:r>
              <a:rPr sz="5400" b="1" spc="-5" dirty="0">
                <a:latin typeface="Verdana"/>
                <a:cs typeface="Verdana"/>
              </a:rPr>
              <a:t>Frederick</a:t>
            </a:r>
            <a:r>
              <a:rPr sz="5400" b="1" spc="-80" dirty="0">
                <a:latin typeface="Verdana"/>
                <a:cs typeface="Verdana"/>
              </a:rPr>
              <a:t> </a:t>
            </a:r>
            <a:r>
              <a:rPr sz="5400" b="1" spc="-5" dirty="0">
                <a:latin typeface="Verdana"/>
                <a:cs typeface="Verdana"/>
              </a:rPr>
              <a:t>Winslow</a:t>
            </a:r>
            <a:endParaRPr sz="5400">
              <a:latin typeface="Verdana"/>
              <a:cs typeface="Verdana"/>
            </a:endParaRPr>
          </a:p>
          <a:p>
            <a:pPr marL="2370455">
              <a:lnSpc>
                <a:spcPct val="100000"/>
              </a:lnSpc>
              <a:spcBef>
                <a:spcPts val="5"/>
              </a:spcBef>
            </a:pPr>
            <a:r>
              <a:rPr sz="5400" b="1" dirty="0">
                <a:latin typeface="Verdana"/>
                <a:cs typeface="Verdana"/>
              </a:rPr>
              <a:t>Taylor</a:t>
            </a:r>
            <a:endParaRPr sz="5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8988425" cy="3593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Frederick Winslow </a:t>
            </a:r>
            <a:r>
              <a:rPr sz="2250" dirty="0">
                <a:latin typeface="Verdana"/>
                <a:cs typeface="Verdana"/>
              </a:rPr>
              <a:t>Taylor and other </a:t>
            </a:r>
            <a:r>
              <a:rPr sz="2250" spc="-5" dirty="0">
                <a:latin typeface="Verdana"/>
                <a:cs typeface="Verdana"/>
              </a:rPr>
              <a:t>contributors notably  </a:t>
            </a:r>
            <a:r>
              <a:rPr sz="2250" dirty="0">
                <a:latin typeface="Verdana"/>
                <a:cs typeface="Verdana"/>
              </a:rPr>
              <a:t>Frank </a:t>
            </a:r>
            <a:r>
              <a:rPr sz="2250" spc="-5" dirty="0">
                <a:latin typeface="Verdana"/>
                <a:cs typeface="Verdana"/>
              </a:rPr>
              <a:t>Gilbreth, </a:t>
            </a:r>
            <a:r>
              <a:rPr sz="2250" spc="-10" dirty="0">
                <a:latin typeface="Verdana"/>
                <a:cs typeface="Verdana"/>
              </a:rPr>
              <a:t>Lillian </a:t>
            </a:r>
            <a:r>
              <a:rPr sz="2250" spc="-5" dirty="0">
                <a:latin typeface="Verdana"/>
                <a:cs typeface="Verdana"/>
              </a:rPr>
              <a:t>Gilbreth, anf </a:t>
            </a:r>
            <a:r>
              <a:rPr sz="2250" dirty="0">
                <a:latin typeface="Verdana"/>
                <a:cs typeface="Verdana"/>
              </a:rPr>
              <a:t>Henry Gantt,  </a:t>
            </a:r>
            <a:r>
              <a:rPr sz="2250" spc="-5" dirty="0">
                <a:latin typeface="Verdana"/>
                <a:cs typeface="Verdana"/>
              </a:rPr>
              <a:t>investigated the effective </a:t>
            </a:r>
            <a:r>
              <a:rPr sz="2250" dirty="0">
                <a:latin typeface="Verdana"/>
                <a:cs typeface="Verdana"/>
              </a:rPr>
              <a:t>use </a:t>
            </a:r>
            <a:r>
              <a:rPr sz="2250" spc="-5" dirty="0">
                <a:latin typeface="Verdana"/>
                <a:cs typeface="Verdana"/>
              </a:rPr>
              <a:t>of human beings </a:t>
            </a:r>
            <a:r>
              <a:rPr sz="2250" spc="-10" dirty="0">
                <a:latin typeface="Verdana"/>
                <a:cs typeface="Verdana"/>
              </a:rPr>
              <a:t>in  </a:t>
            </a:r>
            <a:r>
              <a:rPr sz="2250" spc="-5" dirty="0">
                <a:latin typeface="Verdana"/>
                <a:cs typeface="Verdana"/>
              </a:rPr>
              <a:t>industrial organizations, particularly at the shop floor  </a:t>
            </a:r>
            <a:r>
              <a:rPr sz="2250" dirty="0">
                <a:latin typeface="Verdana"/>
                <a:cs typeface="Verdana"/>
              </a:rPr>
              <a:t>levels.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Taylor has defined the basic problem of managing </a:t>
            </a:r>
            <a:r>
              <a:rPr sz="2250" dirty="0">
                <a:latin typeface="Verdana"/>
                <a:cs typeface="Verdana"/>
              </a:rPr>
              <a:t>as </a:t>
            </a:r>
            <a:r>
              <a:rPr sz="2250" spc="-5" dirty="0">
                <a:latin typeface="Verdana"/>
                <a:cs typeface="Verdana"/>
              </a:rPr>
              <a:t>the  </a:t>
            </a:r>
            <a:r>
              <a:rPr sz="2250" dirty="0">
                <a:latin typeface="Verdana"/>
                <a:cs typeface="Verdana"/>
              </a:rPr>
              <a:t>art </a:t>
            </a:r>
            <a:r>
              <a:rPr sz="2250" spc="-5" dirty="0">
                <a:latin typeface="Verdana"/>
                <a:cs typeface="Verdana"/>
              </a:rPr>
              <a:t>of </a:t>
            </a:r>
            <a:r>
              <a:rPr sz="2250" b="1" spc="-5" dirty="0">
                <a:latin typeface="Verdana"/>
                <a:cs typeface="Verdana"/>
              </a:rPr>
              <a:t>“Knowing exactly what </a:t>
            </a:r>
            <a:r>
              <a:rPr sz="2250" b="1" dirty="0">
                <a:latin typeface="Verdana"/>
                <a:cs typeface="Verdana"/>
              </a:rPr>
              <a:t>you </a:t>
            </a:r>
            <a:r>
              <a:rPr sz="2250" b="1" spc="-5" dirty="0">
                <a:latin typeface="Verdana"/>
                <a:cs typeface="Verdana"/>
              </a:rPr>
              <a:t>want </a:t>
            </a:r>
            <a:r>
              <a:rPr sz="2250" b="1" dirty="0">
                <a:latin typeface="Verdana"/>
                <a:cs typeface="Verdana"/>
              </a:rPr>
              <a:t>men to </a:t>
            </a:r>
            <a:r>
              <a:rPr sz="2250" b="1" spc="-5" dirty="0">
                <a:latin typeface="Verdana"/>
                <a:cs typeface="Verdana"/>
              </a:rPr>
              <a:t>do  and </a:t>
            </a:r>
            <a:r>
              <a:rPr sz="2250" b="1" spc="5" dirty="0">
                <a:latin typeface="Verdana"/>
                <a:cs typeface="Verdana"/>
              </a:rPr>
              <a:t>then </a:t>
            </a:r>
            <a:r>
              <a:rPr sz="2250" b="1" dirty="0">
                <a:latin typeface="Verdana"/>
                <a:cs typeface="Verdana"/>
              </a:rPr>
              <a:t>see in </a:t>
            </a:r>
            <a:r>
              <a:rPr sz="2250" b="1" spc="-5" dirty="0">
                <a:latin typeface="Verdana"/>
                <a:cs typeface="Verdana"/>
              </a:rPr>
              <a:t>that </a:t>
            </a:r>
            <a:r>
              <a:rPr sz="2250" b="1" dirty="0">
                <a:latin typeface="Verdana"/>
                <a:cs typeface="Verdana"/>
              </a:rPr>
              <a:t>they </a:t>
            </a:r>
            <a:r>
              <a:rPr sz="2250" b="1" spc="-5" dirty="0">
                <a:latin typeface="Verdana"/>
                <a:cs typeface="Verdana"/>
              </a:rPr>
              <a:t>do it </a:t>
            </a:r>
            <a:r>
              <a:rPr sz="2250" b="1" spc="5" dirty="0">
                <a:latin typeface="Verdana"/>
                <a:cs typeface="Verdana"/>
              </a:rPr>
              <a:t>in </a:t>
            </a:r>
            <a:r>
              <a:rPr sz="2250" b="1" dirty="0">
                <a:latin typeface="Verdana"/>
                <a:cs typeface="Verdana"/>
              </a:rPr>
              <a:t>the </a:t>
            </a:r>
            <a:r>
              <a:rPr sz="2250" b="1" spc="-5" dirty="0">
                <a:latin typeface="Verdana"/>
                <a:cs typeface="Verdana"/>
              </a:rPr>
              <a:t>best and  </a:t>
            </a:r>
            <a:r>
              <a:rPr sz="2250" b="1" dirty="0">
                <a:latin typeface="Verdana"/>
                <a:cs typeface="Verdana"/>
              </a:rPr>
              <a:t>cheapest</a:t>
            </a:r>
            <a:r>
              <a:rPr sz="2250" b="1" spc="-40" dirty="0"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way”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0498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</a:t>
            </a:r>
            <a:r>
              <a:rPr dirty="0"/>
              <a:t>n</a:t>
            </a:r>
            <a:r>
              <a:rPr spc="-5" dirty="0"/>
              <a:t>itions</a:t>
            </a:r>
            <a:r>
              <a:rPr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Manage</a:t>
            </a:r>
            <a:r>
              <a:rPr spc="-20" dirty="0"/>
              <a:t>m</a:t>
            </a:r>
            <a:r>
              <a:rPr spc="-10" dirty="0"/>
              <a:t>ent..</a:t>
            </a:r>
            <a:r>
              <a:rPr spc="-5" dirty="0"/>
              <a:t>.</a:t>
            </a:r>
            <a:r>
              <a:rPr sz="1600" dirty="0"/>
              <a:t>C</a:t>
            </a:r>
            <a:r>
              <a:rPr sz="1600" spc="-5" dirty="0"/>
              <a:t>ontinue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78739" y="1603629"/>
            <a:ext cx="8986520" cy="5284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500" spc="-10" dirty="0">
                <a:latin typeface="Verdana"/>
                <a:cs typeface="Verdana"/>
              </a:rPr>
              <a:t>However </a:t>
            </a:r>
            <a:r>
              <a:rPr sz="2500" spc="-5" dirty="0">
                <a:latin typeface="Verdana"/>
                <a:cs typeface="Verdana"/>
              </a:rPr>
              <a:t>precise </a:t>
            </a:r>
            <a:r>
              <a:rPr sz="2500" dirty="0">
                <a:latin typeface="Verdana"/>
                <a:cs typeface="Verdana"/>
              </a:rPr>
              <a:t>definition </a:t>
            </a:r>
            <a:r>
              <a:rPr sz="2500" spc="-5" dirty="0">
                <a:latin typeface="Verdana"/>
                <a:cs typeface="Verdana"/>
              </a:rPr>
              <a:t>of management is</a:t>
            </a:r>
            <a:r>
              <a:rPr sz="2500" spc="5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difficult</a:t>
            </a:r>
            <a:endParaRPr sz="2500">
              <a:latin typeface="Verdana"/>
              <a:cs typeface="Verdana"/>
            </a:endParaRPr>
          </a:p>
          <a:p>
            <a:pPr marL="469900" marR="6350" lvl="1">
              <a:lnSpc>
                <a:spcPct val="100000"/>
              </a:lnSpc>
              <a:buChar char="–"/>
              <a:tabLst>
                <a:tab pos="853440" algn="l"/>
                <a:tab pos="854075" algn="l"/>
                <a:tab pos="2334895" algn="l"/>
                <a:tab pos="2821305" algn="l"/>
                <a:tab pos="4310380" algn="l"/>
                <a:tab pos="6787515" algn="l"/>
                <a:tab pos="7273925" algn="l"/>
                <a:tab pos="7822565" algn="l"/>
                <a:tab pos="8595360" algn="l"/>
              </a:tabLst>
            </a:pPr>
            <a:r>
              <a:rPr sz="2500" spc="-10" dirty="0">
                <a:latin typeface="Verdana"/>
                <a:cs typeface="Verdana"/>
              </a:rPr>
              <a:t>becau</a:t>
            </a:r>
            <a:r>
              <a:rPr sz="2500" dirty="0">
                <a:latin typeface="Verdana"/>
                <a:cs typeface="Verdana"/>
              </a:rPr>
              <a:t>s</a:t>
            </a:r>
            <a:r>
              <a:rPr sz="2500" spc="-5" dirty="0">
                <a:latin typeface="Verdana"/>
                <a:cs typeface="Verdana"/>
              </a:rPr>
              <a:t>e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o</a:t>
            </a:r>
            <a:r>
              <a:rPr sz="2500" spc="-5" dirty="0">
                <a:latin typeface="Verdana"/>
                <a:cs typeface="Verdana"/>
              </a:rPr>
              <a:t>f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bri</a:t>
            </a:r>
            <a:r>
              <a:rPr sz="2500" dirty="0">
                <a:latin typeface="Verdana"/>
                <a:cs typeface="Verdana"/>
              </a:rPr>
              <a:t>n</a:t>
            </a:r>
            <a:r>
              <a:rPr sz="2500" spc="-10" dirty="0">
                <a:latin typeface="Verdana"/>
                <a:cs typeface="Verdana"/>
              </a:rPr>
              <a:t>gi</a:t>
            </a:r>
            <a:r>
              <a:rPr sz="2500" dirty="0">
                <a:latin typeface="Verdana"/>
                <a:cs typeface="Verdana"/>
              </a:rPr>
              <a:t>n</a:t>
            </a:r>
            <a:r>
              <a:rPr sz="2500" spc="-5" dirty="0">
                <a:latin typeface="Verdana"/>
                <a:cs typeface="Verdana"/>
              </a:rPr>
              <a:t>g</a:t>
            </a:r>
            <a:r>
              <a:rPr sz="2500" dirty="0">
                <a:latin typeface="Verdana"/>
                <a:cs typeface="Verdana"/>
              </a:rPr>
              <a:t>	c</a:t>
            </a:r>
            <a:r>
              <a:rPr sz="2500" spc="-5" dirty="0">
                <a:latin typeface="Verdana"/>
                <a:cs typeface="Verdana"/>
              </a:rPr>
              <a:t>h</a:t>
            </a:r>
            <a:r>
              <a:rPr sz="2500" spc="5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racterist</a:t>
            </a:r>
            <a:r>
              <a:rPr sz="2500" dirty="0">
                <a:latin typeface="Verdana"/>
                <a:cs typeface="Verdana"/>
              </a:rPr>
              <a:t>i</a:t>
            </a:r>
            <a:r>
              <a:rPr sz="2500" spc="-5" dirty="0">
                <a:latin typeface="Verdana"/>
                <a:cs typeface="Verdana"/>
              </a:rPr>
              <a:t>cs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o</a:t>
            </a:r>
            <a:r>
              <a:rPr sz="2500" spc="-5" dirty="0">
                <a:latin typeface="Verdana"/>
                <a:cs typeface="Verdana"/>
              </a:rPr>
              <a:t>f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all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and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its  </a:t>
            </a:r>
            <a:r>
              <a:rPr sz="2500" spc="-5" dirty="0">
                <a:latin typeface="Verdana"/>
                <a:cs typeface="Verdana"/>
              </a:rPr>
              <a:t>non-standardized use of </a:t>
            </a:r>
            <a:r>
              <a:rPr sz="2500" spc="-10" dirty="0">
                <a:latin typeface="Verdana"/>
                <a:cs typeface="Verdana"/>
              </a:rPr>
              <a:t>term </a:t>
            </a:r>
            <a:r>
              <a:rPr sz="2500" spc="-5" dirty="0">
                <a:latin typeface="Verdana"/>
                <a:cs typeface="Verdana"/>
              </a:rPr>
              <a:t>of</a:t>
            </a:r>
            <a:r>
              <a:rPr sz="2500" spc="4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management.</a:t>
            </a:r>
            <a:endParaRPr sz="2500">
              <a:latin typeface="Verdana"/>
              <a:cs typeface="Verdana"/>
            </a:endParaRPr>
          </a:p>
          <a:p>
            <a:pPr marL="469900" marR="6985" indent="-4572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568450" algn="l"/>
                <a:tab pos="1964689" algn="l"/>
                <a:tab pos="2820035" algn="l"/>
                <a:tab pos="4491990" algn="l"/>
                <a:tab pos="4912995" algn="l"/>
                <a:tab pos="5674995" algn="l"/>
                <a:tab pos="6866890" algn="l"/>
              </a:tabLst>
            </a:pPr>
            <a:r>
              <a:rPr sz="2500" spc="-5" dirty="0">
                <a:latin typeface="Verdana"/>
                <a:cs typeface="Verdana"/>
              </a:rPr>
              <a:t>Being	a	new	</a:t>
            </a:r>
            <a:r>
              <a:rPr sz="2500" spc="5" dirty="0">
                <a:latin typeface="Verdana"/>
                <a:cs typeface="Verdana"/>
              </a:rPr>
              <a:t>d</a:t>
            </a:r>
            <a:r>
              <a:rPr sz="2500" spc="-10" dirty="0">
                <a:latin typeface="Verdana"/>
                <a:cs typeface="Verdana"/>
              </a:rPr>
              <a:t>is</a:t>
            </a:r>
            <a:r>
              <a:rPr sz="2500" spc="-20" dirty="0">
                <a:latin typeface="Verdana"/>
                <a:cs typeface="Verdana"/>
              </a:rPr>
              <a:t>c</a:t>
            </a:r>
            <a:r>
              <a:rPr sz="2500" dirty="0">
                <a:latin typeface="Verdana"/>
                <a:cs typeface="Verdana"/>
              </a:rPr>
              <a:t>i</a:t>
            </a:r>
            <a:r>
              <a:rPr sz="2500" spc="-10" dirty="0">
                <a:latin typeface="Verdana"/>
                <a:cs typeface="Verdana"/>
              </a:rPr>
              <a:t>plin</a:t>
            </a:r>
            <a:r>
              <a:rPr sz="2500" spc="-5" dirty="0">
                <a:latin typeface="Verdana"/>
                <a:cs typeface="Verdana"/>
              </a:rPr>
              <a:t>e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5" dirty="0">
                <a:latin typeface="Verdana"/>
                <a:cs typeface="Verdana"/>
              </a:rPr>
              <a:t>i</a:t>
            </a:r>
            <a:r>
              <a:rPr sz="2500" spc="-5" dirty="0">
                <a:latin typeface="Verdana"/>
                <a:cs typeface="Verdana"/>
              </a:rPr>
              <a:t>t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has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dra</a:t>
            </a:r>
            <a:r>
              <a:rPr sz="2500" dirty="0">
                <a:latin typeface="Verdana"/>
                <a:cs typeface="Verdana"/>
              </a:rPr>
              <a:t>w</a:t>
            </a:r>
            <a:r>
              <a:rPr sz="2500" spc="-5" dirty="0">
                <a:latin typeface="Verdana"/>
                <a:cs typeface="Verdana"/>
              </a:rPr>
              <a:t>n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mana</a:t>
            </a:r>
            <a:r>
              <a:rPr sz="2500" spc="10" dirty="0">
                <a:latin typeface="Verdana"/>
                <a:cs typeface="Verdana"/>
              </a:rPr>
              <a:t>g</a:t>
            </a:r>
            <a:r>
              <a:rPr sz="2500" spc="-5" dirty="0">
                <a:latin typeface="Verdana"/>
                <a:cs typeface="Verdana"/>
              </a:rPr>
              <a:t>e</a:t>
            </a:r>
            <a:r>
              <a:rPr sz="2500" spc="-15" dirty="0">
                <a:latin typeface="Verdana"/>
                <a:cs typeface="Verdana"/>
              </a:rPr>
              <a:t>m</a:t>
            </a:r>
            <a:r>
              <a:rPr sz="2500" spc="-5" dirty="0">
                <a:latin typeface="Verdana"/>
                <a:cs typeface="Verdana"/>
              </a:rPr>
              <a:t>e</a:t>
            </a:r>
            <a:r>
              <a:rPr sz="2500" spc="5" dirty="0">
                <a:latin typeface="Verdana"/>
                <a:cs typeface="Verdana"/>
              </a:rPr>
              <a:t>n</a:t>
            </a:r>
            <a:r>
              <a:rPr sz="2500" spc="-5" dirty="0">
                <a:latin typeface="Verdana"/>
                <a:cs typeface="Verdana"/>
              </a:rPr>
              <a:t>t  concepts and principles from </a:t>
            </a:r>
            <a:r>
              <a:rPr sz="2500" spc="-10" dirty="0">
                <a:latin typeface="Verdana"/>
                <a:cs typeface="Verdana"/>
              </a:rPr>
              <a:t>different </a:t>
            </a:r>
            <a:r>
              <a:rPr sz="2500" spc="-5" dirty="0">
                <a:latin typeface="Verdana"/>
                <a:cs typeface="Verdana"/>
              </a:rPr>
              <a:t>disciplines</a:t>
            </a:r>
            <a:r>
              <a:rPr sz="2500" spc="47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like</a:t>
            </a:r>
            <a:endParaRPr sz="2500">
              <a:latin typeface="Verdana"/>
              <a:cs typeface="Verdana"/>
            </a:endParaRPr>
          </a:p>
          <a:p>
            <a:pPr marL="469900" marR="5715" lvl="1">
              <a:lnSpc>
                <a:spcPct val="100000"/>
              </a:lnSpc>
              <a:buChar char="–"/>
              <a:tabLst>
                <a:tab pos="878205" algn="l"/>
                <a:tab pos="878840" algn="l"/>
                <a:tab pos="2867660" algn="l"/>
                <a:tab pos="4658360" algn="l"/>
                <a:tab pos="6755130" algn="l"/>
              </a:tabLst>
            </a:pPr>
            <a:r>
              <a:rPr sz="2500" spc="-5" dirty="0">
                <a:latin typeface="Verdana"/>
                <a:cs typeface="Verdana"/>
              </a:rPr>
              <a:t>econom</a:t>
            </a:r>
            <a:r>
              <a:rPr sz="2500" spc="5" dirty="0">
                <a:latin typeface="Verdana"/>
                <a:cs typeface="Verdana"/>
              </a:rPr>
              <a:t>i</a:t>
            </a:r>
            <a:r>
              <a:rPr sz="2500" spc="-5" dirty="0">
                <a:latin typeface="Verdana"/>
                <a:cs typeface="Verdana"/>
              </a:rPr>
              <a:t>c</a:t>
            </a:r>
            <a:r>
              <a:rPr sz="2500" spc="-15" dirty="0">
                <a:latin typeface="Verdana"/>
                <a:cs typeface="Verdana"/>
              </a:rPr>
              <a:t>s</a:t>
            </a:r>
            <a:r>
              <a:rPr sz="2500" spc="-5" dirty="0">
                <a:latin typeface="Verdana"/>
                <a:cs typeface="Verdana"/>
              </a:rPr>
              <a:t>,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sociology,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psycholo</a:t>
            </a:r>
            <a:r>
              <a:rPr sz="2500" dirty="0">
                <a:latin typeface="Verdana"/>
                <a:cs typeface="Verdana"/>
              </a:rPr>
              <a:t>g</a:t>
            </a:r>
            <a:r>
              <a:rPr sz="2500" spc="-5" dirty="0">
                <a:latin typeface="Verdana"/>
                <a:cs typeface="Verdana"/>
              </a:rPr>
              <a:t>y,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ant</a:t>
            </a:r>
            <a:r>
              <a:rPr sz="2500" spc="10" dirty="0">
                <a:latin typeface="Verdana"/>
                <a:cs typeface="Verdana"/>
              </a:rPr>
              <a:t>h</a:t>
            </a:r>
            <a:r>
              <a:rPr sz="2500" spc="-5" dirty="0">
                <a:latin typeface="Verdana"/>
                <a:cs typeface="Verdana"/>
              </a:rPr>
              <a:t>ropology,  history, </a:t>
            </a:r>
            <a:r>
              <a:rPr sz="2500" spc="-10" dirty="0">
                <a:latin typeface="Verdana"/>
                <a:cs typeface="Verdana"/>
              </a:rPr>
              <a:t>statistics, </a:t>
            </a:r>
            <a:r>
              <a:rPr sz="2500" spc="-5" dirty="0">
                <a:latin typeface="Verdana"/>
                <a:cs typeface="Verdana"/>
              </a:rPr>
              <a:t>and </a:t>
            </a:r>
            <a:r>
              <a:rPr sz="2500" spc="-10" dirty="0">
                <a:latin typeface="Verdana"/>
                <a:cs typeface="Verdana"/>
              </a:rPr>
              <a:t>so</a:t>
            </a:r>
            <a:r>
              <a:rPr sz="2500" spc="4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on.</a:t>
            </a:r>
            <a:endParaRPr sz="250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324610" algn="l"/>
                <a:tab pos="3288029" algn="l"/>
                <a:tab pos="4155440" algn="l"/>
                <a:tab pos="6583045" algn="l"/>
                <a:tab pos="7261859" algn="l"/>
                <a:tab pos="8669655" algn="l"/>
              </a:tabLst>
            </a:pPr>
            <a:r>
              <a:rPr sz="2500" dirty="0">
                <a:latin typeface="Verdana"/>
                <a:cs typeface="Verdana"/>
              </a:rPr>
              <a:t>E</a:t>
            </a:r>
            <a:r>
              <a:rPr sz="2500" spc="-10" dirty="0">
                <a:latin typeface="Verdana"/>
                <a:cs typeface="Verdana"/>
              </a:rPr>
              <a:t>x</a:t>
            </a:r>
            <a:r>
              <a:rPr sz="2500" spc="-5" dirty="0">
                <a:latin typeface="Verdana"/>
                <a:cs typeface="Verdana"/>
              </a:rPr>
              <a:t>: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Economis</a:t>
            </a:r>
            <a:r>
              <a:rPr sz="2500" spc="-5" dirty="0">
                <a:latin typeface="Verdana"/>
                <a:cs typeface="Verdana"/>
              </a:rPr>
              <a:t>t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see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ma</a:t>
            </a:r>
            <a:r>
              <a:rPr sz="2500" spc="5" dirty="0">
                <a:latin typeface="Verdana"/>
                <a:cs typeface="Verdana"/>
              </a:rPr>
              <a:t>n</a:t>
            </a:r>
            <a:r>
              <a:rPr sz="2500" spc="-5" dirty="0">
                <a:latin typeface="Verdana"/>
                <a:cs typeface="Verdana"/>
              </a:rPr>
              <a:t>ag</a:t>
            </a:r>
            <a:r>
              <a:rPr sz="2500" spc="10" dirty="0">
                <a:latin typeface="Verdana"/>
                <a:cs typeface="Verdana"/>
              </a:rPr>
              <a:t>e</a:t>
            </a:r>
            <a:r>
              <a:rPr sz="2500" spc="-5" dirty="0">
                <a:latin typeface="Verdana"/>
                <a:cs typeface="Verdana"/>
              </a:rPr>
              <a:t>me</a:t>
            </a:r>
            <a:r>
              <a:rPr sz="2500" spc="5" dirty="0">
                <a:latin typeface="Verdana"/>
                <a:cs typeface="Verdana"/>
              </a:rPr>
              <a:t>n</a:t>
            </a:r>
            <a:r>
              <a:rPr sz="2500" spc="-5" dirty="0">
                <a:latin typeface="Verdana"/>
                <a:cs typeface="Verdana"/>
              </a:rPr>
              <a:t>t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as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f</a:t>
            </a:r>
            <a:r>
              <a:rPr sz="2500" dirty="0">
                <a:latin typeface="Verdana"/>
                <a:cs typeface="Verdana"/>
              </a:rPr>
              <a:t>a</a:t>
            </a:r>
            <a:r>
              <a:rPr sz="2500" spc="-5" dirty="0">
                <a:latin typeface="Verdana"/>
                <a:cs typeface="Verdana"/>
              </a:rPr>
              <a:t>ctors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of  </a:t>
            </a:r>
            <a:r>
              <a:rPr sz="2500" spc="-5" dirty="0">
                <a:latin typeface="Verdana"/>
                <a:cs typeface="Verdana"/>
              </a:rPr>
              <a:t>production</a:t>
            </a:r>
            <a:endParaRPr sz="2500">
              <a:latin typeface="Verdana"/>
              <a:cs typeface="Verdana"/>
            </a:endParaRPr>
          </a:p>
          <a:p>
            <a:pPr marL="469900" marR="5715" indent="-4572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500" spc="-5" dirty="0">
                <a:latin typeface="Verdana"/>
                <a:cs typeface="Verdana"/>
              </a:rPr>
              <a:t>Ex: Sociologist see management as a class or </a:t>
            </a:r>
            <a:r>
              <a:rPr sz="2500" spc="-10" dirty="0">
                <a:latin typeface="Verdana"/>
                <a:cs typeface="Verdana"/>
              </a:rPr>
              <a:t>group  </a:t>
            </a:r>
            <a:r>
              <a:rPr sz="2500" spc="-5" dirty="0">
                <a:latin typeface="Verdana"/>
                <a:cs typeface="Verdana"/>
              </a:rPr>
              <a:t>of</a:t>
            </a:r>
            <a:r>
              <a:rPr sz="2500" spc="-2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persons</a:t>
            </a:r>
            <a:endParaRPr sz="250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313815" algn="l"/>
                <a:tab pos="3616960" algn="l"/>
                <a:tab pos="4232910" algn="l"/>
                <a:tab pos="6650355" algn="l"/>
                <a:tab pos="8115300" algn="l"/>
                <a:tab pos="8782685" algn="l"/>
              </a:tabLst>
            </a:pPr>
            <a:r>
              <a:rPr sz="2500" dirty="0">
                <a:latin typeface="Verdana"/>
                <a:cs typeface="Verdana"/>
              </a:rPr>
              <a:t>E</a:t>
            </a:r>
            <a:r>
              <a:rPr sz="2500" spc="-10" dirty="0">
                <a:latin typeface="Verdana"/>
                <a:cs typeface="Verdana"/>
              </a:rPr>
              <a:t>x</a:t>
            </a:r>
            <a:r>
              <a:rPr sz="2500" spc="-5" dirty="0">
                <a:latin typeface="Verdana"/>
                <a:cs typeface="Verdana"/>
              </a:rPr>
              <a:t>: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Practitione</a:t>
            </a:r>
            <a:r>
              <a:rPr sz="2500" dirty="0">
                <a:latin typeface="Verdana"/>
                <a:cs typeface="Verdana"/>
              </a:rPr>
              <a:t>r</a:t>
            </a:r>
            <a:r>
              <a:rPr sz="2500" spc="-5" dirty="0">
                <a:latin typeface="Verdana"/>
                <a:cs typeface="Verdana"/>
              </a:rPr>
              <a:t>s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o</a:t>
            </a:r>
            <a:r>
              <a:rPr sz="2500" spc="-5" dirty="0">
                <a:latin typeface="Verdana"/>
                <a:cs typeface="Verdana"/>
              </a:rPr>
              <a:t>f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ma</a:t>
            </a:r>
            <a:r>
              <a:rPr sz="2500" spc="5" dirty="0">
                <a:latin typeface="Verdana"/>
                <a:cs typeface="Verdana"/>
              </a:rPr>
              <a:t>n</a:t>
            </a:r>
            <a:r>
              <a:rPr sz="2500" spc="-5" dirty="0">
                <a:latin typeface="Verdana"/>
                <a:cs typeface="Verdana"/>
              </a:rPr>
              <a:t>ag</a:t>
            </a:r>
            <a:r>
              <a:rPr sz="2500" spc="10" dirty="0">
                <a:latin typeface="Verdana"/>
                <a:cs typeface="Verdana"/>
              </a:rPr>
              <a:t>e</a:t>
            </a:r>
            <a:r>
              <a:rPr sz="2500" spc="-5" dirty="0">
                <a:latin typeface="Verdana"/>
                <a:cs typeface="Verdana"/>
              </a:rPr>
              <a:t>me</a:t>
            </a:r>
            <a:r>
              <a:rPr sz="2500" spc="5" dirty="0">
                <a:latin typeface="Verdana"/>
                <a:cs typeface="Verdana"/>
              </a:rPr>
              <a:t>n</a:t>
            </a:r>
            <a:r>
              <a:rPr sz="2500" spc="-5" dirty="0">
                <a:latin typeface="Verdana"/>
                <a:cs typeface="Verdana"/>
              </a:rPr>
              <a:t>t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treate</a:t>
            </a:r>
            <a:r>
              <a:rPr sz="2500" spc="-5" dirty="0">
                <a:latin typeface="Verdana"/>
                <a:cs typeface="Verdana"/>
              </a:rPr>
              <a:t>d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as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a  </a:t>
            </a:r>
            <a:r>
              <a:rPr sz="2500" spc="-10" dirty="0">
                <a:latin typeface="Verdana"/>
                <a:cs typeface="Verdana"/>
              </a:rPr>
              <a:t>process.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744802"/>
            <a:ext cx="8989060" cy="4965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6350" indent="-4572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Since Taylor has </a:t>
            </a:r>
            <a:r>
              <a:rPr sz="2250" dirty="0">
                <a:latin typeface="Verdana"/>
                <a:cs typeface="Verdana"/>
              </a:rPr>
              <a:t>put the </a:t>
            </a:r>
            <a:r>
              <a:rPr sz="2250" spc="-5" dirty="0">
                <a:latin typeface="Verdana"/>
                <a:cs typeface="Verdana"/>
              </a:rPr>
              <a:t>problem of managing </a:t>
            </a:r>
            <a:r>
              <a:rPr sz="2250" dirty="0">
                <a:latin typeface="Verdana"/>
                <a:cs typeface="Verdana"/>
              </a:rPr>
              <a:t>on </a:t>
            </a:r>
            <a:r>
              <a:rPr sz="2250" spc="5" dirty="0">
                <a:latin typeface="Verdana"/>
                <a:cs typeface="Verdana"/>
              </a:rPr>
              <a:t>a  </a:t>
            </a:r>
            <a:r>
              <a:rPr sz="2250" spc="-5" dirty="0">
                <a:latin typeface="Verdana"/>
                <a:cs typeface="Verdana"/>
              </a:rPr>
              <a:t>scientific way, </a:t>
            </a:r>
            <a:r>
              <a:rPr sz="2250" dirty="0">
                <a:latin typeface="Verdana"/>
                <a:cs typeface="Verdana"/>
              </a:rPr>
              <a:t>he is </a:t>
            </a:r>
            <a:r>
              <a:rPr sz="2250" spc="-5" dirty="0">
                <a:latin typeface="Verdana"/>
                <a:cs typeface="Verdana"/>
              </a:rPr>
              <a:t>often known </a:t>
            </a:r>
            <a:r>
              <a:rPr sz="2250" dirty="0">
                <a:latin typeface="Verdana"/>
                <a:cs typeface="Verdana"/>
              </a:rPr>
              <a:t>as </a:t>
            </a:r>
            <a:r>
              <a:rPr sz="2250" b="1" spc="-5" dirty="0">
                <a:latin typeface="Verdana"/>
                <a:cs typeface="Verdana"/>
              </a:rPr>
              <a:t>“Father </a:t>
            </a:r>
            <a:r>
              <a:rPr sz="2250" b="1" dirty="0">
                <a:latin typeface="Verdana"/>
                <a:cs typeface="Verdana"/>
              </a:rPr>
              <a:t>of Scientific  Management” </a:t>
            </a:r>
            <a:r>
              <a:rPr sz="2250" spc="-5" dirty="0">
                <a:latin typeface="Verdana"/>
                <a:cs typeface="Verdana"/>
              </a:rPr>
              <a:t>and his contributions as the </a:t>
            </a:r>
            <a:r>
              <a:rPr sz="2250" b="1" spc="-5" dirty="0">
                <a:latin typeface="Verdana"/>
                <a:cs typeface="Verdana"/>
              </a:rPr>
              <a:t>principles  </a:t>
            </a:r>
            <a:r>
              <a:rPr sz="2250" b="1" dirty="0">
                <a:latin typeface="Verdana"/>
                <a:cs typeface="Verdana"/>
              </a:rPr>
              <a:t>of Scientific</a:t>
            </a:r>
            <a:r>
              <a:rPr sz="2250" b="1" spc="-20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Management.</a:t>
            </a:r>
            <a:endParaRPr sz="22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4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Taylor </a:t>
            </a:r>
            <a:r>
              <a:rPr sz="2250" spc="-5" dirty="0">
                <a:latin typeface="Verdana"/>
                <a:cs typeface="Verdana"/>
              </a:rPr>
              <a:t>joined Midvale Steel </a:t>
            </a:r>
            <a:r>
              <a:rPr sz="2250" dirty="0">
                <a:latin typeface="Verdana"/>
                <a:cs typeface="Verdana"/>
              </a:rPr>
              <a:t>company is </a:t>
            </a:r>
            <a:r>
              <a:rPr sz="2250" spc="-5" dirty="0">
                <a:latin typeface="Verdana"/>
                <a:cs typeface="Verdana"/>
              </a:rPr>
              <a:t>U.S.A. </a:t>
            </a:r>
            <a:r>
              <a:rPr sz="2250" dirty="0">
                <a:latin typeface="Verdana"/>
                <a:cs typeface="Verdana"/>
              </a:rPr>
              <a:t>as </a:t>
            </a:r>
            <a:r>
              <a:rPr sz="2250" spc="5" dirty="0">
                <a:latin typeface="Verdana"/>
                <a:cs typeface="Verdana"/>
              </a:rPr>
              <a:t>a  </a:t>
            </a:r>
            <a:r>
              <a:rPr sz="2250" spc="-5" dirty="0">
                <a:latin typeface="Verdana"/>
                <a:cs typeface="Verdana"/>
              </a:rPr>
              <a:t>worker and later </a:t>
            </a:r>
            <a:r>
              <a:rPr sz="2250" dirty="0">
                <a:latin typeface="Verdana"/>
                <a:cs typeface="Verdana"/>
              </a:rPr>
              <a:t>on </a:t>
            </a:r>
            <a:r>
              <a:rPr sz="2250" spc="-5" dirty="0">
                <a:latin typeface="Verdana"/>
                <a:cs typeface="Verdana"/>
              </a:rPr>
              <a:t>became supervisor. During this  period, he continued his studies </a:t>
            </a:r>
            <a:r>
              <a:rPr sz="2250" dirty="0">
                <a:latin typeface="Verdana"/>
                <a:cs typeface="Verdana"/>
              </a:rPr>
              <a:t>and </a:t>
            </a:r>
            <a:r>
              <a:rPr sz="2250" spc="-5" dirty="0">
                <a:latin typeface="Verdana"/>
                <a:cs typeface="Verdana"/>
              </a:rPr>
              <a:t>completed </a:t>
            </a:r>
            <a:r>
              <a:rPr sz="2250" dirty="0">
                <a:latin typeface="Verdana"/>
                <a:cs typeface="Verdana"/>
              </a:rPr>
              <a:t>his </a:t>
            </a:r>
            <a:r>
              <a:rPr sz="2250" spc="-5" dirty="0">
                <a:latin typeface="Verdana"/>
                <a:cs typeface="Verdana"/>
              </a:rPr>
              <a:t>ME.  </a:t>
            </a:r>
            <a:r>
              <a:rPr sz="2250" dirty="0">
                <a:latin typeface="Verdana"/>
                <a:cs typeface="Verdana"/>
              </a:rPr>
              <a:t>Subsequently he </a:t>
            </a:r>
            <a:r>
              <a:rPr sz="2250" spc="-5" dirty="0">
                <a:latin typeface="Verdana"/>
                <a:cs typeface="Verdana"/>
              </a:rPr>
              <a:t>joined Bethlehem Steel company. </a:t>
            </a:r>
            <a:r>
              <a:rPr sz="2250" spc="-10" dirty="0">
                <a:latin typeface="Verdana"/>
                <a:cs typeface="Verdana"/>
              </a:rPr>
              <a:t>At  </a:t>
            </a:r>
            <a:r>
              <a:rPr sz="2250" spc="-5" dirty="0">
                <a:latin typeface="Verdana"/>
                <a:cs typeface="Verdana"/>
              </a:rPr>
              <a:t>both places he carried out </a:t>
            </a:r>
            <a:r>
              <a:rPr sz="2250" dirty="0">
                <a:latin typeface="Verdana"/>
                <a:cs typeface="Verdana"/>
              </a:rPr>
              <a:t>some </a:t>
            </a:r>
            <a:r>
              <a:rPr sz="2250" spc="-5" dirty="0">
                <a:latin typeface="Verdana"/>
                <a:cs typeface="Verdana"/>
              </a:rPr>
              <a:t>experiments, how </a:t>
            </a:r>
            <a:r>
              <a:rPr sz="2250" spc="-15" dirty="0">
                <a:latin typeface="Verdana"/>
                <a:cs typeface="Verdana"/>
              </a:rPr>
              <a:t>to  </a:t>
            </a:r>
            <a:r>
              <a:rPr sz="2250" spc="-5" dirty="0">
                <a:latin typeface="Verdana"/>
                <a:cs typeface="Verdana"/>
              </a:rPr>
              <a:t>increase </a:t>
            </a:r>
            <a:r>
              <a:rPr sz="2250" dirty="0">
                <a:latin typeface="Verdana"/>
                <a:cs typeface="Verdana"/>
              </a:rPr>
              <a:t>human</a:t>
            </a:r>
            <a:r>
              <a:rPr sz="2250" spc="-5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efficiency.</a:t>
            </a:r>
            <a:endParaRPr sz="22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Even after </a:t>
            </a:r>
            <a:r>
              <a:rPr sz="2250" dirty="0">
                <a:latin typeface="Verdana"/>
                <a:cs typeface="Verdana"/>
              </a:rPr>
              <a:t>his </a:t>
            </a:r>
            <a:r>
              <a:rPr sz="2250" spc="-5" dirty="0">
                <a:latin typeface="Verdana"/>
                <a:cs typeface="Verdana"/>
              </a:rPr>
              <a:t>retirement, </a:t>
            </a:r>
            <a:r>
              <a:rPr sz="2250" dirty="0">
                <a:latin typeface="Verdana"/>
                <a:cs typeface="Verdana"/>
              </a:rPr>
              <a:t>he </a:t>
            </a:r>
            <a:r>
              <a:rPr sz="2250" spc="-5" dirty="0">
                <a:latin typeface="Verdana"/>
                <a:cs typeface="Verdana"/>
              </a:rPr>
              <a:t>continued to develop  scientific management. </a:t>
            </a:r>
            <a:r>
              <a:rPr sz="2250" dirty="0">
                <a:latin typeface="Verdana"/>
                <a:cs typeface="Verdana"/>
              </a:rPr>
              <a:t>On </a:t>
            </a:r>
            <a:r>
              <a:rPr sz="2250" spc="-5" dirty="0">
                <a:latin typeface="Verdana"/>
                <a:cs typeface="Verdana"/>
              </a:rPr>
              <a:t>the basis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his experiments  </a:t>
            </a:r>
            <a:r>
              <a:rPr sz="2250" dirty="0">
                <a:latin typeface="Verdana"/>
                <a:cs typeface="Verdana"/>
              </a:rPr>
              <a:t>m</a:t>
            </a:r>
            <a:r>
              <a:rPr sz="2250" strike="sngStrike" dirty="0">
                <a:latin typeface="Verdana"/>
                <a:cs typeface="Verdana"/>
              </a:rPr>
              <a:t>any </a:t>
            </a:r>
            <a:r>
              <a:rPr sz="2250" strike="sngStrike" spc="-5" dirty="0">
                <a:latin typeface="Verdana"/>
                <a:cs typeface="Verdana"/>
              </a:rPr>
              <a:t>papers and book published and his all contributi</a:t>
            </a:r>
            <a:r>
              <a:rPr sz="2250" strike="noStrike" spc="-5" dirty="0">
                <a:latin typeface="Verdana"/>
                <a:cs typeface="Verdana"/>
              </a:rPr>
              <a:t>ons  </a:t>
            </a:r>
            <a:r>
              <a:rPr sz="2250" strike="noStrike" dirty="0">
                <a:latin typeface="Verdana"/>
                <a:cs typeface="Verdana"/>
              </a:rPr>
              <a:t>compiled in a </a:t>
            </a:r>
            <a:r>
              <a:rPr sz="2250" strike="noStrike" spc="-5" dirty="0">
                <a:latin typeface="Verdana"/>
                <a:cs typeface="Verdana"/>
              </a:rPr>
              <a:t>book </a:t>
            </a:r>
            <a:r>
              <a:rPr sz="2250" b="1" strike="noStrike" dirty="0">
                <a:latin typeface="Verdana"/>
                <a:cs typeface="Verdana"/>
              </a:rPr>
              <a:t>“Scientific</a:t>
            </a:r>
            <a:r>
              <a:rPr sz="2250" b="1" strike="noStrike" spc="-114" dirty="0">
                <a:latin typeface="Verdana"/>
                <a:cs typeface="Verdana"/>
              </a:rPr>
              <a:t> </a:t>
            </a:r>
            <a:r>
              <a:rPr sz="2250" b="1" strike="noStrike" dirty="0">
                <a:latin typeface="Verdana"/>
                <a:cs typeface="Verdana"/>
              </a:rPr>
              <a:t>Management”.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7802880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spc="-5" dirty="0">
                <a:latin typeface="Verdana"/>
                <a:cs typeface="Verdana"/>
              </a:rPr>
              <a:t>Taylor’s </a:t>
            </a:r>
            <a:r>
              <a:rPr sz="2250" dirty="0">
                <a:latin typeface="Verdana"/>
                <a:cs typeface="Verdana"/>
              </a:rPr>
              <a:t>work can be </a:t>
            </a:r>
            <a:r>
              <a:rPr sz="2250" spc="-5" dirty="0">
                <a:latin typeface="Verdana"/>
                <a:cs typeface="Verdana"/>
              </a:rPr>
              <a:t>described </a:t>
            </a:r>
            <a:r>
              <a:rPr sz="2250" dirty="0">
                <a:latin typeface="Verdana"/>
                <a:cs typeface="Verdana"/>
              </a:rPr>
              <a:t>in two </a:t>
            </a:r>
            <a:r>
              <a:rPr sz="2250" spc="5" dirty="0">
                <a:latin typeface="Verdana"/>
                <a:cs typeface="Verdana"/>
              </a:rPr>
              <a:t>major</a:t>
            </a:r>
            <a:r>
              <a:rPr sz="2250" spc="-18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parts: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979496"/>
            <a:ext cx="6917690" cy="1192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50" b="1" spc="5" dirty="0">
                <a:latin typeface="Verdana"/>
                <a:cs typeface="Verdana"/>
              </a:rPr>
              <a:t>Main </a:t>
            </a:r>
            <a:r>
              <a:rPr sz="2250" b="1" dirty="0">
                <a:latin typeface="Verdana"/>
                <a:cs typeface="Verdana"/>
              </a:rPr>
              <a:t>Features of Scientific</a:t>
            </a:r>
            <a:r>
              <a:rPr sz="2250" b="1" spc="-114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Verdana"/>
              <a:buAutoNum type="arabicPeriod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Principles of Scientific</a:t>
            </a:r>
            <a:r>
              <a:rPr sz="2250" b="1" spc="-3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5325"/>
            <a:ext cx="7572375" cy="122618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46926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b="1" spc="5" dirty="0">
                <a:latin typeface="Verdana"/>
                <a:cs typeface="Verdana"/>
              </a:rPr>
              <a:t>Main </a:t>
            </a:r>
            <a:r>
              <a:rPr sz="2250" b="1" dirty="0">
                <a:latin typeface="Verdana"/>
                <a:cs typeface="Verdana"/>
              </a:rPr>
              <a:t>Features of Scientific</a:t>
            </a:r>
            <a:r>
              <a:rPr sz="2250" b="1" spc="-85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150" b="1" spc="-5" dirty="0">
                <a:solidFill>
                  <a:srgbClr val="CC0000"/>
                </a:solidFill>
                <a:latin typeface="Verdana"/>
                <a:cs typeface="Verdana"/>
              </a:rPr>
              <a:t>1.	</a:t>
            </a:r>
            <a:r>
              <a:rPr sz="2150" b="1" spc="-5" dirty="0">
                <a:latin typeface="Verdana"/>
                <a:cs typeface="Verdana"/>
              </a:rPr>
              <a:t>Separations of Planning </a:t>
            </a:r>
            <a:r>
              <a:rPr sz="2150" b="1" dirty="0">
                <a:latin typeface="Verdana"/>
                <a:cs typeface="Verdana"/>
              </a:rPr>
              <a:t>and</a:t>
            </a:r>
            <a:r>
              <a:rPr sz="2150" b="1" spc="20" dirty="0">
                <a:latin typeface="Verdana"/>
                <a:cs typeface="Verdana"/>
              </a:rPr>
              <a:t> </a:t>
            </a:r>
            <a:r>
              <a:rPr sz="2150" b="1" spc="-5" dirty="0">
                <a:latin typeface="Verdana"/>
                <a:cs typeface="Verdana"/>
              </a:rPr>
              <a:t>Doing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469265" algn="l"/>
                <a:tab pos="1175385" algn="l"/>
                <a:tab pos="2816860" algn="l"/>
                <a:tab pos="3280410" algn="l"/>
                <a:tab pos="4653280" algn="l"/>
                <a:tab pos="5888355" algn="l"/>
                <a:tab pos="6732905" algn="l"/>
              </a:tabLst>
            </a:pPr>
            <a:r>
              <a:rPr sz="215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15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Verdana"/>
                <a:cs typeface="Verdana"/>
              </a:rPr>
              <a:t>The	separation	</a:t>
            </a:r>
            <a:r>
              <a:rPr sz="2150" spc="-10" dirty="0">
                <a:latin typeface="Verdana"/>
                <a:cs typeface="Verdana"/>
              </a:rPr>
              <a:t>of	</a:t>
            </a:r>
            <a:r>
              <a:rPr sz="2150" spc="-5" dirty="0">
                <a:latin typeface="Verdana"/>
                <a:cs typeface="Verdana"/>
              </a:rPr>
              <a:t>planning	aspects	from	actual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6502" y="2548255"/>
            <a:ext cx="123952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6469" algn="l"/>
              </a:tabLst>
            </a:pPr>
            <a:r>
              <a:rPr sz="2150" spc="-10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20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ng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5" dirty="0">
                <a:latin typeface="Verdana"/>
                <a:cs typeface="Verdana"/>
              </a:rPr>
              <a:t>of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810015"/>
            <a:ext cx="8987155" cy="330327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2150" spc="-5" dirty="0">
                <a:latin typeface="Verdana"/>
                <a:cs typeface="Verdana"/>
              </a:rPr>
              <a:t>work.</a:t>
            </a:r>
            <a:endParaRPr sz="2150">
              <a:latin typeface="Verdana"/>
              <a:cs typeface="Verdana"/>
            </a:endParaRPr>
          </a:p>
          <a:p>
            <a:pPr marL="469900" marR="6350" indent="-457200">
              <a:lnSpc>
                <a:spcPct val="100000"/>
              </a:lnSpc>
              <a:spcBef>
                <a:spcPts val="52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Before </a:t>
            </a:r>
            <a:r>
              <a:rPr sz="2150" spc="-10" dirty="0">
                <a:latin typeface="Verdana"/>
                <a:cs typeface="Verdana"/>
              </a:rPr>
              <a:t>this </a:t>
            </a:r>
            <a:r>
              <a:rPr sz="2150" spc="-5" dirty="0">
                <a:latin typeface="Verdana"/>
                <a:cs typeface="Verdana"/>
              </a:rPr>
              <a:t>concept, Worker used </a:t>
            </a:r>
            <a:r>
              <a:rPr sz="2150" dirty="0">
                <a:latin typeface="Verdana"/>
                <a:cs typeface="Verdana"/>
              </a:rPr>
              <a:t>to </a:t>
            </a:r>
            <a:r>
              <a:rPr sz="2150" spc="-5" dirty="0">
                <a:latin typeface="Verdana"/>
                <a:cs typeface="Verdana"/>
              </a:rPr>
              <a:t>plan about </a:t>
            </a:r>
            <a:r>
              <a:rPr sz="2150" spc="-10" dirty="0">
                <a:latin typeface="Verdana"/>
                <a:cs typeface="Verdana"/>
              </a:rPr>
              <a:t>how </a:t>
            </a:r>
            <a:r>
              <a:rPr sz="2150" spc="-5" dirty="0">
                <a:latin typeface="Verdana"/>
                <a:cs typeface="Verdana"/>
              </a:rPr>
              <a:t>he had  </a:t>
            </a:r>
            <a:r>
              <a:rPr sz="2150" dirty="0">
                <a:latin typeface="Verdana"/>
                <a:cs typeface="Verdana"/>
              </a:rPr>
              <a:t>to </a:t>
            </a:r>
            <a:r>
              <a:rPr sz="2150" spc="-5" dirty="0">
                <a:latin typeface="Verdana"/>
                <a:cs typeface="Verdana"/>
              </a:rPr>
              <a:t>work and what </a:t>
            </a:r>
            <a:r>
              <a:rPr sz="2150" spc="-10" dirty="0">
                <a:latin typeface="Verdana"/>
                <a:cs typeface="Verdana"/>
              </a:rPr>
              <a:t>instruments were </a:t>
            </a:r>
            <a:r>
              <a:rPr sz="2150" spc="-5" dirty="0">
                <a:latin typeface="Verdana"/>
                <a:cs typeface="Verdana"/>
              </a:rPr>
              <a:t>necessary for</a:t>
            </a:r>
            <a:r>
              <a:rPr sz="2150" spc="3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that.</a:t>
            </a:r>
            <a:endParaRPr sz="21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207135" algn="l"/>
                <a:tab pos="2388235" algn="l"/>
                <a:tab pos="3152140" algn="l"/>
                <a:tab pos="3836670" algn="l"/>
                <a:tab pos="4865370" algn="l"/>
                <a:tab pos="6656070" algn="l"/>
                <a:tab pos="7152005" algn="l"/>
                <a:tab pos="7551420" algn="l"/>
              </a:tabLst>
            </a:pPr>
            <a:r>
              <a:rPr sz="2150" spc="-10" dirty="0">
                <a:latin typeface="Verdana"/>
                <a:cs typeface="Verdana"/>
              </a:rPr>
              <a:t>Th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work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wa</a:t>
            </a:r>
            <a:r>
              <a:rPr sz="2150" spc="-5" dirty="0">
                <a:latin typeface="Verdana"/>
                <a:cs typeface="Verdana"/>
              </a:rPr>
              <a:t>s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p</a:t>
            </a:r>
            <a:r>
              <a:rPr sz="2150" spc="-20" dirty="0">
                <a:latin typeface="Verdana"/>
                <a:cs typeface="Verdana"/>
              </a:rPr>
              <a:t>u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u</a:t>
            </a:r>
            <a:r>
              <a:rPr sz="2150" spc="-15" dirty="0">
                <a:latin typeface="Verdana"/>
                <a:cs typeface="Verdana"/>
              </a:rPr>
              <a:t>n</a:t>
            </a:r>
            <a:r>
              <a:rPr sz="2150" spc="-10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s</a:t>
            </a:r>
            <a:r>
              <a:rPr sz="2150" spc="-15" dirty="0">
                <a:latin typeface="Verdana"/>
                <a:cs typeface="Verdana"/>
              </a:rPr>
              <a:t>u</a:t>
            </a:r>
            <a:r>
              <a:rPr sz="2150" spc="-10" dirty="0">
                <a:latin typeface="Verdana"/>
                <a:cs typeface="Verdana"/>
              </a:rPr>
              <a:t>p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rvis</a:t>
            </a:r>
            <a:r>
              <a:rPr sz="2150" spc="-15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on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of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s</a:t>
            </a:r>
            <a:r>
              <a:rPr sz="2150" spc="-15" dirty="0">
                <a:latin typeface="Verdana"/>
                <a:cs typeface="Verdana"/>
              </a:rPr>
              <a:t>u</a:t>
            </a:r>
            <a:r>
              <a:rPr sz="2150" spc="-10" dirty="0">
                <a:latin typeface="Verdana"/>
                <a:cs typeface="Verdana"/>
              </a:rPr>
              <a:t>p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rv</a:t>
            </a:r>
            <a:r>
              <a:rPr sz="2150" spc="-25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sor</a:t>
            </a:r>
            <a:endParaRPr sz="21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commonly known </a:t>
            </a:r>
            <a:r>
              <a:rPr sz="2150" dirty="0">
                <a:latin typeface="Verdana"/>
                <a:cs typeface="Verdana"/>
              </a:rPr>
              <a:t>as </a:t>
            </a:r>
            <a:r>
              <a:rPr sz="2150" spc="-5" dirty="0">
                <a:latin typeface="Verdana"/>
                <a:cs typeface="Verdana"/>
              </a:rPr>
              <a:t>Gang</a:t>
            </a:r>
            <a:r>
              <a:rPr sz="2150" spc="-1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Boss.</a:t>
            </a:r>
            <a:endParaRPr sz="215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52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The supervisor’s job was </a:t>
            </a:r>
            <a:r>
              <a:rPr sz="2150" spc="-10" dirty="0">
                <a:latin typeface="Verdana"/>
                <a:cs typeface="Verdana"/>
              </a:rPr>
              <a:t>merely to see </a:t>
            </a:r>
            <a:r>
              <a:rPr sz="2150" spc="-5" dirty="0">
                <a:latin typeface="Verdana"/>
                <a:cs typeface="Verdana"/>
              </a:rPr>
              <a:t>how the </a:t>
            </a:r>
            <a:r>
              <a:rPr sz="2150" spc="-10" dirty="0">
                <a:latin typeface="Verdana"/>
                <a:cs typeface="Verdana"/>
              </a:rPr>
              <a:t>workers were  </a:t>
            </a:r>
            <a:r>
              <a:rPr sz="2150" spc="-5" dirty="0">
                <a:latin typeface="Verdana"/>
                <a:cs typeface="Verdana"/>
              </a:rPr>
              <a:t>performing. </a:t>
            </a:r>
            <a:r>
              <a:rPr sz="2150" spc="-10" dirty="0">
                <a:latin typeface="Verdana"/>
                <a:cs typeface="Verdana"/>
              </a:rPr>
              <a:t>This </a:t>
            </a:r>
            <a:r>
              <a:rPr sz="2150" spc="-5" dirty="0">
                <a:latin typeface="Verdana"/>
                <a:cs typeface="Verdana"/>
              </a:rPr>
              <a:t>was creating a </a:t>
            </a:r>
            <a:r>
              <a:rPr sz="2150" spc="-10" dirty="0">
                <a:latin typeface="Verdana"/>
                <a:cs typeface="Verdana"/>
              </a:rPr>
              <a:t>lot </a:t>
            </a:r>
            <a:r>
              <a:rPr sz="2150" spc="-5" dirty="0">
                <a:latin typeface="Verdana"/>
                <a:cs typeface="Verdana"/>
              </a:rPr>
              <a:t>of problems.</a:t>
            </a:r>
            <a:endParaRPr sz="215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Hence, he emphasized planning should </a:t>
            </a:r>
            <a:r>
              <a:rPr sz="2150" dirty="0">
                <a:latin typeface="Verdana"/>
                <a:cs typeface="Verdana"/>
              </a:rPr>
              <a:t>be </a:t>
            </a:r>
            <a:r>
              <a:rPr sz="2150" spc="-5" dirty="0">
                <a:latin typeface="Verdana"/>
                <a:cs typeface="Verdana"/>
              </a:rPr>
              <a:t>left </a:t>
            </a:r>
            <a:r>
              <a:rPr sz="2150" spc="-10" dirty="0">
                <a:latin typeface="Verdana"/>
                <a:cs typeface="Verdana"/>
              </a:rPr>
              <a:t>to </a:t>
            </a:r>
            <a:r>
              <a:rPr sz="2150" spc="-5" dirty="0">
                <a:latin typeface="Verdana"/>
                <a:cs typeface="Verdana"/>
              </a:rPr>
              <a:t>supervisor  and the </a:t>
            </a:r>
            <a:r>
              <a:rPr sz="2150" spc="-10" dirty="0">
                <a:latin typeface="Verdana"/>
                <a:cs typeface="Verdana"/>
              </a:rPr>
              <a:t>worker should </a:t>
            </a:r>
            <a:r>
              <a:rPr sz="2150" spc="-5" dirty="0">
                <a:latin typeface="Verdana"/>
                <a:cs typeface="Verdana"/>
              </a:rPr>
              <a:t>emphasize only operational</a:t>
            </a:r>
            <a:r>
              <a:rPr sz="2150" spc="5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work.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5325"/>
            <a:ext cx="8987155" cy="122618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46926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b="1" spc="5" dirty="0">
                <a:latin typeface="Verdana"/>
                <a:cs typeface="Verdana"/>
              </a:rPr>
              <a:t>Main </a:t>
            </a:r>
            <a:r>
              <a:rPr sz="2250" b="1" dirty="0">
                <a:latin typeface="Verdana"/>
                <a:cs typeface="Verdana"/>
              </a:rPr>
              <a:t>Features of Scientific</a:t>
            </a:r>
            <a:r>
              <a:rPr sz="2250" b="1" spc="-75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150" b="1" spc="-5" dirty="0">
                <a:solidFill>
                  <a:srgbClr val="CC0000"/>
                </a:solidFill>
                <a:latin typeface="Verdana"/>
                <a:cs typeface="Verdana"/>
              </a:rPr>
              <a:t>2.	</a:t>
            </a:r>
            <a:r>
              <a:rPr sz="2150" b="1" spc="-5" dirty="0">
                <a:latin typeface="Verdana"/>
                <a:cs typeface="Verdana"/>
              </a:rPr>
              <a:t>Functional</a:t>
            </a:r>
            <a:r>
              <a:rPr sz="2150" b="1" spc="10" dirty="0">
                <a:latin typeface="Verdana"/>
                <a:cs typeface="Verdana"/>
              </a:rPr>
              <a:t> </a:t>
            </a:r>
            <a:r>
              <a:rPr sz="2150" b="1" spc="-5" dirty="0">
                <a:latin typeface="Verdana"/>
                <a:cs typeface="Verdana"/>
              </a:rPr>
              <a:t>Foremanship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469265" algn="l"/>
                <a:tab pos="905510" algn="l"/>
                <a:tab pos="1551940" algn="l"/>
                <a:tab pos="2682875" algn="l"/>
                <a:tab pos="3517900" algn="l"/>
                <a:tab pos="4088129" algn="l"/>
                <a:tab pos="5307330" algn="l"/>
                <a:tab pos="5899150" algn="l"/>
                <a:tab pos="7190105" algn="l"/>
                <a:tab pos="7610475" algn="l"/>
                <a:tab pos="8532495" algn="l"/>
              </a:tabLst>
            </a:pPr>
            <a:r>
              <a:rPr sz="215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15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thi</a:t>
            </a:r>
            <a:r>
              <a:rPr sz="2150" spc="-5" dirty="0">
                <a:latin typeface="Verdana"/>
                <a:cs typeface="Verdana"/>
              </a:rPr>
              <a:t>s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s</a:t>
            </a:r>
            <a:r>
              <a:rPr sz="2150" dirty="0">
                <a:latin typeface="Verdana"/>
                <a:cs typeface="Verdana"/>
              </a:rPr>
              <a:t>ys</a:t>
            </a:r>
            <a:r>
              <a:rPr sz="2150" spc="-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15" dirty="0">
                <a:latin typeface="Verdana"/>
                <a:cs typeface="Verdana"/>
              </a:rPr>
              <a:t>i</a:t>
            </a:r>
            <a:r>
              <a:rPr sz="2150" spc="-10" dirty="0">
                <a:latin typeface="Verdana"/>
                <a:cs typeface="Verdana"/>
              </a:rPr>
              <a:t>gh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(</a:t>
            </a:r>
            <a:r>
              <a:rPr sz="2150" spc="-5" dirty="0">
                <a:latin typeface="Verdana"/>
                <a:cs typeface="Verdana"/>
              </a:rPr>
              <a:t>8)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pe</a:t>
            </a:r>
            <a:r>
              <a:rPr sz="2150" spc="-1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sons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spc="-2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20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nvolved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5" dirty="0">
                <a:latin typeface="Verdana"/>
                <a:cs typeface="Verdana"/>
              </a:rPr>
              <a:t>t</a:t>
            </a: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d</a:t>
            </a:r>
            <a:r>
              <a:rPr sz="2150" spc="-15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rect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t</a:t>
            </a:r>
            <a:r>
              <a:rPr sz="2150" spc="-20" dirty="0">
                <a:latin typeface="Verdana"/>
                <a:cs typeface="Verdana"/>
              </a:rPr>
              <a:t>h</a:t>
            </a:r>
            <a:r>
              <a:rPr sz="2150" spc="-5" dirty="0">
                <a:latin typeface="Verdana"/>
                <a:cs typeface="Verdana"/>
              </a:rPr>
              <a:t>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75864"/>
            <a:ext cx="287528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5" dirty="0">
                <a:latin typeface="Verdana"/>
                <a:cs typeface="Verdana"/>
              </a:rPr>
              <a:t>activities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-7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workers.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9000" y="3000425"/>
            <a:ext cx="2133600" cy="598805"/>
          </a:xfrm>
          <a:prstGeom prst="rect">
            <a:avLst/>
          </a:prstGeom>
          <a:solidFill>
            <a:srgbClr val="00AFEF"/>
          </a:solidFill>
          <a:ln w="25400">
            <a:solidFill>
              <a:srgbClr val="006FC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88950" marR="374015" indent="-106680">
              <a:lnSpc>
                <a:spcPct val="100000"/>
              </a:lnSpc>
              <a:spcBef>
                <a:spcPts val="19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WO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KS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OP  MANAGER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4122724"/>
            <a:ext cx="2133600" cy="598805"/>
          </a:xfrm>
          <a:prstGeom prst="rect">
            <a:avLst/>
          </a:prstGeom>
          <a:solidFill>
            <a:srgbClr val="00AFEF"/>
          </a:solidFill>
          <a:ln w="25400">
            <a:solidFill>
              <a:srgbClr val="006FC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Planning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In-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charge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5000" y="4122724"/>
            <a:ext cx="2133600" cy="598805"/>
          </a:xfrm>
          <a:prstGeom prst="rect">
            <a:avLst/>
          </a:prstGeom>
          <a:solidFill>
            <a:srgbClr val="00AFEF"/>
          </a:solidFill>
          <a:ln w="25400">
            <a:solidFill>
              <a:srgbClr val="006FC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Production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In-</a:t>
            </a:r>
            <a:endParaRPr sz="18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charge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" y="5394858"/>
            <a:ext cx="990600" cy="598805"/>
          </a:xfrm>
          <a:prstGeom prst="rect">
            <a:avLst/>
          </a:prstGeom>
          <a:solidFill>
            <a:srgbClr val="00AFEF"/>
          </a:solidFill>
          <a:ln w="25400">
            <a:solidFill>
              <a:srgbClr val="006FC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297180" marR="266700" indent="-24765">
              <a:lnSpc>
                <a:spcPct val="100000"/>
              </a:lnSpc>
              <a:spcBef>
                <a:spcPts val="915"/>
              </a:spcBef>
            </a:pP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Clerk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06500" y="5382158"/>
            <a:ext cx="1016000" cy="624205"/>
            <a:chOff x="1206500" y="5382158"/>
            <a:chExt cx="1016000" cy="624205"/>
          </a:xfrm>
        </p:grpSpPr>
        <p:sp>
          <p:nvSpPr>
            <p:cNvPr id="11" name="object 11"/>
            <p:cNvSpPr/>
            <p:nvPr/>
          </p:nvSpPr>
          <p:spPr>
            <a:xfrm>
              <a:off x="1219200" y="5394858"/>
              <a:ext cx="990600" cy="598805"/>
            </a:xfrm>
            <a:custGeom>
              <a:avLst/>
              <a:gdLst/>
              <a:ahLst/>
              <a:cxnLst/>
              <a:rect l="l" t="t" r="r" b="b"/>
              <a:pathLst>
                <a:path w="990600" h="598804">
                  <a:moveTo>
                    <a:pt x="990600" y="0"/>
                  </a:moveTo>
                  <a:lnTo>
                    <a:pt x="0" y="0"/>
                  </a:lnTo>
                  <a:lnTo>
                    <a:pt x="0" y="598627"/>
                  </a:lnTo>
                  <a:lnTo>
                    <a:pt x="990600" y="59862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9200" y="5394858"/>
              <a:ext cx="990600" cy="598805"/>
            </a:xfrm>
            <a:custGeom>
              <a:avLst/>
              <a:gdLst/>
              <a:ahLst/>
              <a:cxnLst/>
              <a:rect l="l" t="t" r="r" b="b"/>
              <a:pathLst>
                <a:path w="990600" h="598804">
                  <a:moveTo>
                    <a:pt x="0" y="598627"/>
                  </a:moveTo>
                  <a:lnTo>
                    <a:pt x="990600" y="598627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598627"/>
                  </a:lnTo>
                  <a:close/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31900" y="5521248"/>
            <a:ext cx="96520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9245" marR="109220" indent="-193675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Instru</a:t>
            </a:r>
            <a:r>
              <a:rPr sz="1050" spc="-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5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050" spc="-5" dirty="0">
                <a:solidFill>
                  <a:srgbClr val="FFFFFF"/>
                </a:solidFill>
                <a:latin typeface="Verdana"/>
                <a:cs typeface="Verdana"/>
              </a:rPr>
              <a:t>Clerk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2200" y="5394858"/>
            <a:ext cx="990600" cy="598805"/>
          </a:xfrm>
          <a:prstGeom prst="rect">
            <a:avLst/>
          </a:prstGeom>
          <a:solidFill>
            <a:srgbClr val="00AFEF"/>
          </a:solidFill>
          <a:ln w="25400">
            <a:solidFill>
              <a:srgbClr val="006FC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149860" marR="144145" indent="31750">
              <a:lnSpc>
                <a:spcPct val="100000"/>
              </a:lnSpc>
              <a:spcBef>
                <a:spcPts val="1100"/>
              </a:spcBef>
            </a:pP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Time and  </a:t>
            </a:r>
            <a:r>
              <a:rPr sz="1050" spc="-5" dirty="0">
                <a:solidFill>
                  <a:srgbClr val="FFFFFF"/>
                </a:solidFill>
                <a:latin typeface="Verdana"/>
                <a:cs typeface="Verdana"/>
              </a:rPr>
              <a:t>Cost</a:t>
            </a:r>
            <a:r>
              <a:rPr sz="10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Verdana"/>
                <a:cs typeface="Verdana"/>
              </a:rPr>
              <a:t>Clerk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5200" y="5394858"/>
            <a:ext cx="990600" cy="598805"/>
          </a:xfrm>
          <a:prstGeom prst="rect">
            <a:avLst/>
          </a:prstGeom>
          <a:solidFill>
            <a:srgbClr val="00AFEF"/>
          </a:solidFill>
          <a:ln w="25400">
            <a:solidFill>
              <a:srgbClr val="006FC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10489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Disciplinarian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8200" y="5394858"/>
            <a:ext cx="990600" cy="598805"/>
          </a:xfrm>
          <a:prstGeom prst="rect">
            <a:avLst/>
          </a:prstGeom>
          <a:solidFill>
            <a:srgbClr val="00AFEF"/>
          </a:solidFill>
          <a:ln w="25400">
            <a:solidFill>
              <a:srgbClr val="006FC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316865" marR="249554" indent="-59690">
              <a:lnSpc>
                <a:spcPct val="100000"/>
              </a:lnSpc>
              <a:spcBef>
                <a:spcPts val="915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Sp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eed  Boss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77200" y="5394858"/>
            <a:ext cx="1066800" cy="598805"/>
          </a:xfrm>
          <a:prstGeom prst="rect">
            <a:avLst/>
          </a:prstGeom>
          <a:solidFill>
            <a:srgbClr val="00AFEF"/>
          </a:solidFill>
          <a:ln w="25400">
            <a:solidFill>
              <a:srgbClr val="006FC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Gang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Boss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921500" y="5382158"/>
            <a:ext cx="1016000" cy="624205"/>
            <a:chOff x="6921500" y="5382158"/>
            <a:chExt cx="1016000" cy="624205"/>
          </a:xfrm>
        </p:grpSpPr>
        <p:sp>
          <p:nvSpPr>
            <p:cNvPr id="19" name="object 19"/>
            <p:cNvSpPr/>
            <p:nvPr/>
          </p:nvSpPr>
          <p:spPr>
            <a:xfrm>
              <a:off x="6934200" y="5394858"/>
              <a:ext cx="990600" cy="598805"/>
            </a:xfrm>
            <a:custGeom>
              <a:avLst/>
              <a:gdLst/>
              <a:ahLst/>
              <a:cxnLst/>
              <a:rect l="l" t="t" r="r" b="b"/>
              <a:pathLst>
                <a:path w="990600" h="598804">
                  <a:moveTo>
                    <a:pt x="990600" y="0"/>
                  </a:moveTo>
                  <a:lnTo>
                    <a:pt x="0" y="0"/>
                  </a:lnTo>
                  <a:lnTo>
                    <a:pt x="0" y="598627"/>
                  </a:lnTo>
                  <a:lnTo>
                    <a:pt x="990600" y="59862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34200" y="5394858"/>
              <a:ext cx="990600" cy="598805"/>
            </a:xfrm>
            <a:custGeom>
              <a:avLst/>
              <a:gdLst/>
              <a:ahLst/>
              <a:cxnLst/>
              <a:rect l="l" t="t" r="r" b="b"/>
              <a:pathLst>
                <a:path w="990600" h="598804">
                  <a:moveTo>
                    <a:pt x="0" y="598627"/>
                  </a:moveTo>
                  <a:lnTo>
                    <a:pt x="990600" y="598627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598627"/>
                  </a:lnTo>
                  <a:close/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46900" y="5530392"/>
            <a:ext cx="965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835" marR="71755" indent="-12192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ce 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Foreman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78500" y="5382158"/>
            <a:ext cx="1016000" cy="624205"/>
            <a:chOff x="5778500" y="5382158"/>
            <a:chExt cx="1016000" cy="624205"/>
          </a:xfrm>
        </p:grpSpPr>
        <p:sp>
          <p:nvSpPr>
            <p:cNvPr id="23" name="object 23"/>
            <p:cNvSpPr/>
            <p:nvPr/>
          </p:nvSpPr>
          <p:spPr>
            <a:xfrm>
              <a:off x="5791200" y="5394858"/>
              <a:ext cx="990600" cy="598805"/>
            </a:xfrm>
            <a:custGeom>
              <a:avLst/>
              <a:gdLst/>
              <a:ahLst/>
              <a:cxnLst/>
              <a:rect l="l" t="t" r="r" b="b"/>
              <a:pathLst>
                <a:path w="990600" h="598804">
                  <a:moveTo>
                    <a:pt x="990600" y="0"/>
                  </a:moveTo>
                  <a:lnTo>
                    <a:pt x="0" y="0"/>
                  </a:lnTo>
                  <a:lnTo>
                    <a:pt x="0" y="598627"/>
                  </a:lnTo>
                  <a:lnTo>
                    <a:pt x="990600" y="59862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91200" y="5394858"/>
              <a:ext cx="990600" cy="598805"/>
            </a:xfrm>
            <a:custGeom>
              <a:avLst/>
              <a:gdLst/>
              <a:ahLst/>
              <a:cxnLst/>
              <a:rect l="l" t="t" r="r" b="b"/>
              <a:pathLst>
                <a:path w="990600" h="598804">
                  <a:moveTo>
                    <a:pt x="0" y="598627"/>
                  </a:moveTo>
                  <a:lnTo>
                    <a:pt x="990600" y="598627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598627"/>
                  </a:lnTo>
                  <a:close/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03900" y="5589828"/>
            <a:ext cx="965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Inspector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387345" y="3599688"/>
            <a:ext cx="4522470" cy="523875"/>
            <a:chOff x="2387345" y="3599688"/>
            <a:chExt cx="4522470" cy="523875"/>
          </a:xfrm>
        </p:grpSpPr>
        <p:sp>
          <p:nvSpPr>
            <p:cNvPr id="27" name="object 27"/>
            <p:cNvSpPr/>
            <p:nvPr/>
          </p:nvSpPr>
          <p:spPr>
            <a:xfrm>
              <a:off x="2438399" y="3898265"/>
              <a:ext cx="4419600" cy="1905"/>
            </a:xfrm>
            <a:custGeom>
              <a:avLst/>
              <a:gdLst/>
              <a:ahLst/>
              <a:cxnLst/>
              <a:rect l="l" t="t" r="r" b="b"/>
              <a:pathLst>
                <a:path w="4419600" h="1904">
                  <a:moveTo>
                    <a:pt x="0" y="0"/>
                  </a:moveTo>
                  <a:lnTo>
                    <a:pt x="4419600" y="1651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43729" y="3599688"/>
              <a:ext cx="103505" cy="299720"/>
            </a:xfrm>
            <a:custGeom>
              <a:avLst/>
              <a:gdLst/>
              <a:ahLst/>
              <a:cxnLst/>
              <a:rect l="l" t="t" r="r" b="b"/>
              <a:pathLst>
                <a:path w="103504" h="299720">
                  <a:moveTo>
                    <a:pt x="7112" y="203073"/>
                  </a:moveTo>
                  <a:lnTo>
                    <a:pt x="4064" y="204850"/>
                  </a:lnTo>
                  <a:lnTo>
                    <a:pt x="1143" y="206629"/>
                  </a:lnTo>
                  <a:lnTo>
                    <a:pt x="0" y="210566"/>
                  </a:lnTo>
                  <a:lnTo>
                    <a:pt x="1778" y="213613"/>
                  </a:lnTo>
                  <a:lnTo>
                    <a:pt x="51308" y="299466"/>
                  </a:lnTo>
                  <a:lnTo>
                    <a:pt x="58717" y="286893"/>
                  </a:lnTo>
                  <a:lnTo>
                    <a:pt x="44958" y="286766"/>
                  </a:lnTo>
                  <a:lnTo>
                    <a:pt x="45083" y="263132"/>
                  </a:lnTo>
                  <a:lnTo>
                    <a:pt x="12752" y="207137"/>
                  </a:lnTo>
                  <a:lnTo>
                    <a:pt x="11049" y="204216"/>
                  </a:lnTo>
                  <a:lnTo>
                    <a:pt x="7112" y="203073"/>
                  </a:lnTo>
                  <a:close/>
                </a:path>
                <a:path w="103504" h="299720">
                  <a:moveTo>
                    <a:pt x="45083" y="263132"/>
                  </a:moveTo>
                  <a:lnTo>
                    <a:pt x="44958" y="286766"/>
                  </a:lnTo>
                  <a:lnTo>
                    <a:pt x="57658" y="286893"/>
                  </a:lnTo>
                  <a:lnTo>
                    <a:pt x="57675" y="283591"/>
                  </a:lnTo>
                  <a:lnTo>
                    <a:pt x="45847" y="283591"/>
                  </a:lnTo>
                  <a:lnTo>
                    <a:pt x="51432" y="274128"/>
                  </a:lnTo>
                  <a:lnTo>
                    <a:pt x="45083" y="263132"/>
                  </a:lnTo>
                  <a:close/>
                </a:path>
                <a:path w="103504" h="299720">
                  <a:moveTo>
                    <a:pt x="96393" y="203581"/>
                  </a:moveTo>
                  <a:lnTo>
                    <a:pt x="92456" y="204597"/>
                  </a:lnTo>
                  <a:lnTo>
                    <a:pt x="90678" y="207644"/>
                  </a:lnTo>
                  <a:lnTo>
                    <a:pt x="57783" y="263370"/>
                  </a:lnTo>
                  <a:lnTo>
                    <a:pt x="57658" y="286893"/>
                  </a:lnTo>
                  <a:lnTo>
                    <a:pt x="58717" y="286893"/>
                  </a:lnTo>
                  <a:lnTo>
                    <a:pt x="101600" y="214122"/>
                  </a:lnTo>
                  <a:lnTo>
                    <a:pt x="103505" y="211074"/>
                  </a:lnTo>
                  <a:lnTo>
                    <a:pt x="102489" y="207137"/>
                  </a:lnTo>
                  <a:lnTo>
                    <a:pt x="96393" y="203581"/>
                  </a:lnTo>
                  <a:close/>
                </a:path>
                <a:path w="103504" h="299720">
                  <a:moveTo>
                    <a:pt x="51432" y="274128"/>
                  </a:moveTo>
                  <a:lnTo>
                    <a:pt x="45847" y="283591"/>
                  </a:lnTo>
                  <a:lnTo>
                    <a:pt x="56896" y="283591"/>
                  </a:lnTo>
                  <a:lnTo>
                    <a:pt x="51432" y="274128"/>
                  </a:lnTo>
                  <a:close/>
                </a:path>
                <a:path w="103504" h="299720">
                  <a:moveTo>
                    <a:pt x="57783" y="263370"/>
                  </a:moveTo>
                  <a:lnTo>
                    <a:pt x="51432" y="274128"/>
                  </a:lnTo>
                  <a:lnTo>
                    <a:pt x="56896" y="283591"/>
                  </a:lnTo>
                  <a:lnTo>
                    <a:pt x="57675" y="283591"/>
                  </a:lnTo>
                  <a:lnTo>
                    <a:pt x="57783" y="263370"/>
                  </a:lnTo>
                  <a:close/>
                </a:path>
                <a:path w="103504" h="299720">
                  <a:moveTo>
                    <a:pt x="46482" y="0"/>
                  </a:moveTo>
                  <a:lnTo>
                    <a:pt x="45083" y="263132"/>
                  </a:lnTo>
                  <a:lnTo>
                    <a:pt x="51432" y="274128"/>
                  </a:lnTo>
                  <a:lnTo>
                    <a:pt x="57783" y="263370"/>
                  </a:lnTo>
                  <a:lnTo>
                    <a:pt x="59182" y="126"/>
                  </a:lnTo>
                  <a:lnTo>
                    <a:pt x="4648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06183" y="3899027"/>
              <a:ext cx="103377" cy="224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87345" y="3898265"/>
              <a:ext cx="103378" cy="224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71474" y="4715383"/>
            <a:ext cx="8039734" cy="2155825"/>
            <a:chOff x="571474" y="4715383"/>
            <a:chExt cx="8039734" cy="2155825"/>
          </a:xfrm>
        </p:grpSpPr>
        <p:sp>
          <p:nvSpPr>
            <p:cNvPr id="32" name="object 32"/>
            <p:cNvSpPr/>
            <p:nvPr/>
          </p:nvSpPr>
          <p:spPr>
            <a:xfrm>
              <a:off x="571474" y="4715383"/>
              <a:ext cx="3429635" cy="698500"/>
            </a:xfrm>
            <a:custGeom>
              <a:avLst/>
              <a:gdLst/>
              <a:ahLst/>
              <a:cxnLst/>
              <a:rect l="l" t="t" r="r" b="b"/>
              <a:pathLst>
                <a:path w="3429635" h="698500">
                  <a:moveTo>
                    <a:pt x="2286025" y="679450"/>
                  </a:moveTo>
                  <a:lnTo>
                    <a:pt x="2285809" y="672211"/>
                  </a:lnTo>
                  <a:lnTo>
                    <a:pt x="2283231" y="580771"/>
                  </a:lnTo>
                  <a:lnTo>
                    <a:pt x="2283104" y="576961"/>
                  </a:lnTo>
                  <a:lnTo>
                    <a:pt x="2280183" y="574167"/>
                  </a:lnTo>
                  <a:lnTo>
                    <a:pt x="2273198" y="574421"/>
                  </a:lnTo>
                  <a:lnTo>
                    <a:pt x="2270404" y="577342"/>
                  </a:lnTo>
                  <a:lnTo>
                    <a:pt x="2270531" y="580771"/>
                  </a:lnTo>
                  <a:lnTo>
                    <a:pt x="2272385" y="645629"/>
                  </a:lnTo>
                  <a:lnTo>
                    <a:pt x="1872259" y="2667"/>
                  </a:lnTo>
                  <a:lnTo>
                    <a:pt x="1866925" y="6032"/>
                  </a:lnTo>
                  <a:lnTo>
                    <a:pt x="1864766" y="0"/>
                  </a:lnTo>
                  <a:lnTo>
                    <a:pt x="31775" y="661327"/>
                  </a:lnTo>
                  <a:lnTo>
                    <a:pt x="75565" y="608965"/>
                  </a:lnTo>
                  <a:lnTo>
                    <a:pt x="75209" y="604901"/>
                  </a:lnTo>
                  <a:lnTo>
                    <a:pt x="72517" y="602615"/>
                  </a:lnTo>
                  <a:lnTo>
                    <a:pt x="69824" y="600456"/>
                  </a:lnTo>
                  <a:lnTo>
                    <a:pt x="65824" y="600837"/>
                  </a:lnTo>
                  <a:lnTo>
                    <a:pt x="0" y="679450"/>
                  </a:lnTo>
                  <a:lnTo>
                    <a:pt x="100914" y="697992"/>
                  </a:lnTo>
                  <a:lnTo>
                    <a:pt x="104228" y="695706"/>
                  </a:lnTo>
                  <a:lnTo>
                    <a:pt x="105498" y="688848"/>
                  </a:lnTo>
                  <a:lnTo>
                    <a:pt x="103212" y="685546"/>
                  </a:lnTo>
                  <a:lnTo>
                    <a:pt x="79794" y="681228"/>
                  </a:lnTo>
                  <a:lnTo>
                    <a:pt x="36245" y="673201"/>
                  </a:lnTo>
                  <a:lnTo>
                    <a:pt x="1839988" y="22440"/>
                  </a:lnTo>
                  <a:lnTo>
                    <a:pt x="1165059" y="650240"/>
                  </a:lnTo>
                  <a:lnTo>
                    <a:pt x="1183792" y="588264"/>
                  </a:lnTo>
                  <a:lnTo>
                    <a:pt x="1184808" y="584962"/>
                  </a:lnTo>
                  <a:lnTo>
                    <a:pt x="1182903" y="581406"/>
                  </a:lnTo>
                  <a:lnTo>
                    <a:pt x="1179601" y="580390"/>
                  </a:lnTo>
                  <a:lnTo>
                    <a:pt x="1176172" y="579374"/>
                  </a:lnTo>
                  <a:lnTo>
                    <a:pt x="1172616" y="581279"/>
                  </a:lnTo>
                  <a:lnTo>
                    <a:pt x="1171473" y="584962"/>
                  </a:lnTo>
                  <a:lnTo>
                    <a:pt x="1143025" y="679450"/>
                  </a:lnTo>
                  <a:lnTo>
                    <a:pt x="1160538" y="675513"/>
                  </a:lnTo>
                  <a:lnTo>
                    <a:pt x="1243101" y="656971"/>
                  </a:lnTo>
                  <a:lnTo>
                    <a:pt x="1245260" y="653542"/>
                  </a:lnTo>
                  <a:lnTo>
                    <a:pt x="1243736" y="646684"/>
                  </a:lnTo>
                  <a:lnTo>
                    <a:pt x="1240307" y="644525"/>
                  </a:lnTo>
                  <a:lnTo>
                    <a:pt x="1236878" y="645414"/>
                  </a:lnTo>
                  <a:lnTo>
                    <a:pt x="1173721" y="659599"/>
                  </a:lnTo>
                  <a:lnTo>
                    <a:pt x="1865630" y="15900"/>
                  </a:lnTo>
                  <a:lnTo>
                    <a:pt x="2261476" y="652157"/>
                  </a:lnTo>
                  <a:lnTo>
                    <a:pt x="2204364" y="621919"/>
                  </a:lnTo>
                  <a:lnTo>
                    <a:pt x="2201189" y="620395"/>
                  </a:lnTo>
                  <a:lnTo>
                    <a:pt x="2197379" y="621538"/>
                  </a:lnTo>
                  <a:lnTo>
                    <a:pt x="2195728" y="624586"/>
                  </a:lnTo>
                  <a:lnTo>
                    <a:pt x="2194077" y="627761"/>
                  </a:lnTo>
                  <a:lnTo>
                    <a:pt x="2195347" y="631571"/>
                  </a:lnTo>
                  <a:lnTo>
                    <a:pt x="2198395" y="633222"/>
                  </a:lnTo>
                  <a:lnTo>
                    <a:pt x="2286025" y="679450"/>
                  </a:lnTo>
                  <a:close/>
                </a:path>
                <a:path w="3429635" h="698500">
                  <a:moveTo>
                    <a:pt x="3429025" y="679450"/>
                  </a:moveTo>
                  <a:lnTo>
                    <a:pt x="3366160" y="598424"/>
                  </a:lnTo>
                  <a:lnTo>
                    <a:pt x="3362223" y="597916"/>
                  </a:lnTo>
                  <a:lnTo>
                    <a:pt x="3356635" y="602234"/>
                  </a:lnTo>
                  <a:lnTo>
                    <a:pt x="3356127" y="606171"/>
                  </a:lnTo>
                  <a:lnTo>
                    <a:pt x="3397999" y="660146"/>
                  </a:lnTo>
                  <a:lnTo>
                    <a:pt x="1945538" y="74930"/>
                  </a:lnTo>
                  <a:lnTo>
                    <a:pt x="1940712" y="86741"/>
                  </a:lnTo>
                  <a:lnTo>
                    <a:pt x="3393186" y="671918"/>
                  </a:lnTo>
                  <a:lnTo>
                    <a:pt x="3325647" y="681736"/>
                  </a:lnTo>
                  <a:lnTo>
                    <a:pt x="3323234" y="685038"/>
                  </a:lnTo>
                  <a:lnTo>
                    <a:pt x="3324250" y="691896"/>
                  </a:lnTo>
                  <a:lnTo>
                    <a:pt x="3327552" y="694309"/>
                  </a:lnTo>
                  <a:lnTo>
                    <a:pt x="3420351" y="680720"/>
                  </a:lnTo>
                  <a:lnTo>
                    <a:pt x="3429025" y="67945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57625" y="6297491"/>
              <a:ext cx="990600" cy="560705"/>
            </a:xfrm>
            <a:custGeom>
              <a:avLst/>
              <a:gdLst/>
              <a:ahLst/>
              <a:cxnLst/>
              <a:rect l="l" t="t" r="r" b="b"/>
              <a:pathLst>
                <a:path w="990600" h="560704">
                  <a:moveTo>
                    <a:pt x="990600" y="0"/>
                  </a:moveTo>
                  <a:lnTo>
                    <a:pt x="0" y="0"/>
                  </a:lnTo>
                  <a:lnTo>
                    <a:pt x="0" y="560506"/>
                  </a:lnTo>
                  <a:lnTo>
                    <a:pt x="990600" y="560506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57625" y="6297491"/>
              <a:ext cx="990600" cy="560705"/>
            </a:xfrm>
            <a:custGeom>
              <a:avLst/>
              <a:gdLst/>
              <a:ahLst/>
              <a:cxnLst/>
              <a:rect l="l" t="t" r="r" b="b"/>
              <a:pathLst>
                <a:path w="990600" h="560704">
                  <a:moveTo>
                    <a:pt x="990600" y="560506"/>
                  </a:moveTo>
                  <a:lnTo>
                    <a:pt x="990600" y="0"/>
                  </a:lnTo>
                  <a:lnTo>
                    <a:pt x="0" y="0"/>
                  </a:lnTo>
                  <a:lnTo>
                    <a:pt x="0" y="560506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43500" y="4715510"/>
              <a:ext cx="3467100" cy="697230"/>
            </a:xfrm>
            <a:custGeom>
              <a:avLst/>
              <a:gdLst/>
              <a:ahLst/>
              <a:cxnLst/>
              <a:rect l="l" t="t" r="r" b="b"/>
              <a:pathLst>
                <a:path w="3467100" h="697229">
                  <a:moveTo>
                    <a:pt x="3467100" y="679323"/>
                  </a:moveTo>
                  <a:lnTo>
                    <a:pt x="3404108" y="602869"/>
                  </a:lnTo>
                  <a:lnTo>
                    <a:pt x="3401822" y="600202"/>
                  </a:lnTo>
                  <a:lnTo>
                    <a:pt x="3397758" y="599821"/>
                  </a:lnTo>
                  <a:lnTo>
                    <a:pt x="3395091" y="602107"/>
                  </a:lnTo>
                  <a:lnTo>
                    <a:pt x="3392424" y="604266"/>
                  </a:lnTo>
                  <a:lnTo>
                    <a:pt x="3392043" y="608330"/>
                  </a:lnTo>
                  <a:lnTo>
                    <a:pt x="3394202" y="610997"/>
                  </a:lnTo>
                  <a:lnTo>
                    <a:pt x="3435426" y="660895"/>
                  </a:lnTo>
                  <a:lnTo>
                    <a:pt x="1640459" y="0"/>
                  </a:lnTo>
                  <a:lnTo>
                    <a:pt x="1638300" y="5905"/>
                  </a:lnTo>
                  <a:lnTo>
                    <a:pt x="1635887" y="0"/>
                  </a:lnTo>
                  <a:lnTo>
                    <a:pt x="30911" y="659765"/>
                  </a:lnTo>
                  <a:lnTo>
                    <a:pt x="70231" y="608330"/>
                  </a:lnTo>
                  <a:lnTo>
                    <a:pt x="72390" y="605536"/>
                  </a:lnTo>
                  <a:lnTo>
                    <a:pt x="71882" y="601599"/>
                  </a:lnTo>
                  <a:lnTo>
                    <a:pt x="66294" y="597281"/>
                  </a:lnTo>
                  <a:lnTo>
                    <a:pt x="62230" y="597789"/>
                  </a:lnTo>
                  <a:lnTo>
                    <a:pt x="60198" y="600583"/>
                  </a:lnTo>
                  <a:lnTo>
                    <a:pt x="0" y="679323"/>
                  </a:lnTo>
                  <a:lnTo>
                    <a:pt x="98171" y="693039"/>
                  </a:lnTo>
                  <a:lnTo>
                    <a:pt x="101600" y="693420"/>
                  </a:lnTo>
                  <a:lnTo>
                    <a:pt x="104775" y="691007"/>
                  </a:lnTo>
                  <a:lnTo>
                    <a:pt x="105791" y="684149"/>
                  </a:lnTo>
                  <a:lnTo>
                    <a:pt x="103378" y="680847"/>
                  </a:lnTo>
                  <a:lnTo>
                    <a:pt x="99822" y="680466"/>
                  </a:lnTo>
                  <a:lnTo>
                    <a:pt x="35814" y="671537"/>
                  </a:lnTo>
                  <a:lnTo>
                    <a:pt x="1619783" y="20421"/>
                  </a:lnTo>
                  <a:lnTo>
                    <a:pt x="1159217" y="646544"/>
                  </a:lnTo>
                  <a:lnTo>
                    <a:pt x="1166114" y="582168"/>
                  </a:lnTo>
                  <a:lnTo>
                    <a:pt x="1166495" y="578739"/>
                  </a:lnTo>
                  <a:lnTo>
                    <a:pt x="1163955" y="575564"/>
                  </a:lnTo>
                  <a:lnTo>
                    <a:pt x="1156970" y="574802"/>
                  </a:lnTo>
                  <a:lnTo>
                    <a:pt x="1153795" y="577342"/>
                  </a:lnTo>
                  <a:lnTo>
                    <a:pt x="1153414" y="580771"/>
                  </a:lnTo>
                  <a:lnTo>
                    <a:pt x="1143000" y="679323"/>
                  </a:lnTo>
                  <a:lnTo>
                    <a:pt x="1157655" y="672973"/>
                  </a:lnTo>
                  <a:lnTo>
                    <a:pt x="1237107" y="638556"/>
                  </a:lnTo>
                  <a:lnTo>
                    <a:pt x="1238631" y="634873"/>
                  </a:lnTo>
                  <a:lnTo>
                    <a:pt x="1237234" y="631698"/>
                  </a:lnTo>
                  <a:lnTo>
                    <a:pt x="1235837" y="628396"/>
                  </a:lnTo>
                  <a:lnTo>
                    <a:pt x="1232154" y="626999"/>
                  </a:lnTo>
                  <a:lnTo>
                    <a:pt x="1228852" y="628396"/>
                  </a:lnTo>
                  <a:lnTo>
                    <a:pt x="1169416" y="654151"/>
                  </a:lnTo>
                  <a:lnTo>
                    <a:pt x="1638922" y="15709"/>
                  </a:lnTo>
                  <a:lnTo>
                    <a:pt x="2256320" y="657758"/>
                  </a:lnTo>
                  <a:lnTo>
                    <a:pt x="2194179" y="640080"/>
                  </a:lnTo>
                  <a:lnTo>
                    <a:pt x="2190750" y="639064"/>
                  </a:lnTo>
                  <a:lnTo>
                    <a:pt x="2187321" y="641096"/>
                  </a:lnTo>
                  <a:lnTo>
                    <a:pt x="2186305" y="644398"/>
                  </a:lnTo>
                  <a:lnTo>
                    <a:pt x="2185416" y="647827"/>
                  </a:lnTo>
                  <a:lnTo>
                    <a:pt x="2187321" y="651383"/>
                  </a:lnTo>
                  <a:lnTo>
                    <a:pt x="2190750" y="652272"/>
                  </a:lnTo>
                  <a:lnTo>
                    <a:pt x="2286000" y="679323"/>
                  </a:lnTo>
                  <a:lnTo>
                    <a:pt x="2284882" y="674751"/>
                  </a:lnTo>
                  <a:lnTo>
                    <a:pt x="2262543" y="582676"/>
                  </a:lnTo>
                  <a:lnTo>
                    <a:pt x="2261870" y="579628"/>
                  </a:lnTo>
                  <a:lnTo>
                    <a:pt x="2258441" y="577596"/>
                  </a:lnTo>
                  <a:lnTo>
                    <a:pt x="2255012" y="578358"/>
                  </a:lnTo>
                  <a:lnTo>
                    <a:pt x="2251583" y="579247"/>
                  </a:lnTo>
                  <a:lnTo>
                    <a:pt x="2249551" y="582676"/>
                  </a:lnTo>
                  <a:lnTo>
                    <a:pt x="2250313" y="586105"/>
                  </a:lnTo>
                  <a:lnTo>
                    <a:pt x="2265591" y="649008"/>
                  </a:lnTo>
                  <a:lnTo>
                    <a:pt x="1661871" y="21297"/>
                  </a:lnTo>
                  <a:lnTo>
                    <a:pt x="3431095" y="672871"/>
                  </a:lnTo>
                  <a:lnTo>
                    <a:pt x="3363849" y="684784"/>
                  </a:lnTo>
                  <a:lnTo>
                    <a:pt x="3361563" y="688086"/>
                  </a:lnTo>
                  <a:lnTo>
                    <a:pt x="3362833" y="694944"/>
                  </a:lnTo>
                  <a:lnTo>
                    <a:pt x="3366135" y="697230"/>
                  </a:lnTo>
                  <a:lnTo>
                    <a:pt x="3457765" y="680974"/>
                  </a:lnTo>
                  <a:lnTo>
                    <a:pt x="3467100" y="679323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996944" y="6492646"/>
            <a:ext cx="711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KER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093" y="5987148"/>
            <a:ext cx="8040370" cy="355600"/>
          </a:xfrm>
          <a:custGeom>
            <a:avLst/>
            <a:gdLst/>
            <a:ahLst/>
            <a:cxnLst/>
            <a:rect l="l" t="t" r="r" b="b"/>
            <a:pathLst>
              <a:path w="8040370" h="355600">
                <a:moveTo>
                  <a:pt x="3786657" y="240195"/>
                </a:moveTo>
                <a:lnTo>
                  <a:pt x="3785857" y="238620"/>
                </a:lnTo>
                <a:lnTo>
                  <a:pt x="3742334" y="151549"/>
                </a:lnTo>
                <a:lnTo>
                  <a:pt x="3740810" y="148412"/>
                </a:lnTo>
                <a:lnTo>
                  <a:pt x="3737000" y="147129"/>
                </a:lnTo>
                <a:lnTo>
                  <a:pt x="3730650" y="150266"/>
                </a:lnTo>
                <a:lnTo>
                  <a:pt x="3729380" y="154076"/>
                </a:lnTo>
                <a:lnTo>
                  <a:pt x="3731031" y="157213"/>
                </a:lnTo>
                <a:lnTo>
                  <a:pt x="3759936" y="215176"/>
                </a:lnTo>
                <a:lnTo>
                  <a:pt x="3748290" y="207556"/>
                </a:lnTo>
                <a:lnTo>
                  <a:pt x="3748290" y="244208"/>
                </a:lnTo>
                <a:lnTo>
                  <a:pt x="3721722" y="256705"/>
                </a:lnTo>
                <a:lnTo>
                  <a:pt x="3707917" y="244360"/>
                </a:lnTo>
                <a:lnTo>
                  <a:pt x="3705250" y="242023"/>
                </a:lnTo>
                <a:lnTo>
                  <a:pt x="3701313" y="242252"/>
                </a:lnTo>
                <a:lnTo>
                  <a:pt x="3698900" y="244868"/>
                </a:lnTo>
                <a:lnTo>
                  <a:pt x="3696614" y="247484"/>
                </a:lnTo>
                <a:lnTo>
                  <a:pt x="3696868" y="251498"/>
                </a:lnTo>
                <a:lnTo>
                  <a:pt x="3699408" y="253834"/>
                </a:lnTo>
                <a:lnTo>
                  <a:pt x="3709212" y="262585"/>
                </a:lnTo>
                <a:lnTo>
                  <a:pt x="3688359" y="272389"/>
                </a:lnTo>
                <a:lnTo>
                  <a:pt x="3686962" y="276174"/>
                </a:lnTo>
                <a:lnTo>
                  <a:pt x="3688080" y="278511"/>
                </a:lnTo>
                <a:lnTo>
                  <a:pt x="3687978" y="278815"/>
                </a:lnTo>
                <a:lnTo>
                  <a:pt x="3689629" y="281940"/>
                </a:lnTo>
                <a:lnTo>
                  <a:pt x="3691153" y="285076"/>
                </a:lnTo>
                <a:lnTo>
                  <a:pt x="3694023" y="286029"/>
                </a:lnTo>
                <a:lnTo>
                  <a:pt x="3374872" y="221145"/>
                </a:lnTo>
                <a:lnTo>
                  <a:pt x="3748290" y="244208"/>
                </a:lnTo>
                <a:lnTo>
                  <a:pt x="3748290" y="207556"/>
                </a:lnTo>
                <a:lnTo>
                  <a:pt x="3432835" y="1028"/>
                </a:lnTo>
                <a:lnTo>
                  <a:pt x="3425977" y="11645"/>
                </a:lnTo>
                <a:lnTo>
                  <a:pt x="3694836" y="187731"/>
                </a:lnTo>
                <a:lnTo>
                  <a:pt x="3693439" y="189738"/>
                </a:lnTo>
                <a:lnTo>
                  <a:pt x="3694328" y="193687"/>
                </a:lnTo>
                <a:lnTo>
                  <a:pt x="3741305" y="225158"/>
                </a:lnTo>
                <a:lnTo>
                  <a:pt x="3684803" y="222237"/>
                </a:lnTo>
                <a:lnTo>
                  <a:pt x="3682136" y="224586"/>
                </a:lnTo>
                <a:lnTo>
                  <a:pt x="3310166" y="191681"/>
                </a:lnTo>
                <a:lnTo>
                  <a:pt x="3310166" y="204419"/>
                </a:lnTo>
                <a:lnTo>
                  <a:pt x="3284956" y="202869"/>
                </a:lnTo>
                <a:lnTo>
                  <a:pt x="3279089" y="201676"/>
                </a:lnTo>
                <a:lnTo>
                  <a:pt x="3310166" y="204419"/>
                </a:lnTo>
                <a:lnTo>
                  <a:pt x="3310166" y="191681"/>
                </a:lnTo>
                <a:lnTo>
                  <a:pt x="3168104" y="179108"/>
                </a:lnTo>
                <a:lnTo>
                  <a:pt x="2287676" y="114"/>
                </a:lnTo>
                <a:lnTo>
                  <a:pt x="2285136" y="12560"/>
                </a:lnTo>
                <a:lnTo>
                  <a:pt x="3055188" y="169125"/>
                </a:lnTo>
                <a:lnTo>
                  <a:pt x="1143914" y="12"/>
                </a:lnTo>
                <a:lnTo>
                  <a:pt x="1142898" y="12661"/>
                </a:lnTo>
                <a:lnTo>
                  <a:pt x="3166173" y="191681"/>
                </a:lnTo>
                <a:lnTo>
                  <a:pt x="3193338" y="197205"/>
                </a:lnTo>
                <a:lnTo>
                  <a:pt x="800" y="0"/>
                </a:lnTo>
                <a:lnTo>
                  <a:pt x="0" y="12674"/>
                </a:lnTo>
                <a:lnTo>
                  <a:pt x="3283254" y="215493"/>
                </a:lnTo>
                <a:lnTo>
                  <a:pt x="3745204" y="309397"/>
                </a:lnTo>
                <a:lnTo>
                  <a:pt x="3680612" y="331330"/>
                </a:lnTo>
                <a:lnTo>
                  <a:pt x="3678834" y="334937"/>
                </a:lnTo>
                <a:lnTo>
                  <a:pt x="3681120" y="341579"/>
                </a:lnTo>
                <a:lnTo>
                  <a:pt x="3684676" y="343357"/>
                </a:lnTo>
                <a:lnTo>
                  <a:pt x="3770871" y="314071"/>
                </a:lnTo>
                <a:lnTo>
                  <a:pt x="3781831" y="310349"/>
                </a:lnTo>
                <a:lnTo>
                  <a:pt x="3747770" y="279958"/>
                </a:lnTo>
                <a:lnTo>
                  <a:pt x="3747770" y="296951"/>
                </a:lnTo>
                <a:lnTo>
                  <a:pt x="3695128" y="286258"/>
                </a:lnTo>
                <a:lnTo>
                  <a:pt x="3721100" y="273189"/>
                </a:lnTo>
                <a:lnTo>
                  <a:pt x="3747770" y="296951"/>
                </a:lnTo>
                <a:lnTo>
                  <a:pt x="3747770" y="279958"/>
                </a:lnTo>
                <a:lnTo>
                  <a:pt x="3733304" y="267042"/>
                </a:lnTo>
                <a:lnTo>
                  <a:pt x="3775583" y="245770"/>
                </a:lnTo>
                <a:lnTo>
                  <a:pt x="3786632" y="240207"/>
                </a:lnTo>
                <a:close/>
              </a:path>
              <a:path w="8040370" h="355600">
                <a:moveTo>
                  <a:pt x="8040014" y="12674"/>
                </a:moveTo>
                <a:lnTo>
                  <a:pt x="8038998" y="0"/>
                </a:lnTo>
                <a:lnTo>
                  <a:pt x="4247032" y="270776"/>
                </a:lnTo>
                <a:lnTo>
                  <a:pt x="6859041" y="12649"/>
                </a:lnTo>
                <a:lnTo>
                  <a:pt x="6857771" y="12"/>
                </a:lnTo>
                <a:lnTo>
                  <a:pt x="3827932" y="299415"/>
                </a:lnTo>
                <a:lnTo>
                  <a:pt x="3954500" y="250748"/>
                </a:lnTo>
                <a:lnTo>
                  <a:pt x="4024020" y="279958"/>
                </a:lnTo>
                <a:lnTo>
                  <a:pt x="4027703" y="278434"/>
                </a:lnTo>
                <a:lnTo>
                  <a:pt x="4030497" y="271970"/>
                </a:lnTo>
                <a:lnTo>
                  <a:pt x="4028973" y="268249"/>
                </a:lnTo>
                <a:lnTo>
                  <a:pt x="3973258" y="244856"/>
                </a:lnTo>
                <a:lnTo>
                  <a:pt x="3971607" y="244170"/>
                </a:lnTo>
                <a:lnTo>
                  <a:pt x="3983799" y="239483"/>
                </a:lnTo>
                <a:lnTo>
                  <a:pt x="5716168" y="12636"/>
                </a:lnTo>
                <a:lnTo>
                  <a:pt x="5714517" y="38"/>
                </a:lnTo>
                <a:lnTo>
                  <a:pt x="4034269" y="220078"/>
                </a:lnTo>
                <a:lnTo>
                  <a:pt x="4574692" y="12268"/>
                </a:lnTo>
                <a:lnTo>
                  <a:pt x="4570120" y="406"/>
                </a:lnTo>
                <a:lnTo>
                  <a:pt x="3980586" y="227101"/>
                </a:lnTo>
                <a:lnTo>
                  <a:pt x="3964381" y="229222"/>
                </a:lnTo>
                <a:lnTo>
                  <a:pt x="4018432" y="187464"/>
                </a:lnTo>
                <a:lnTo>
                  <a:pt x="4018940" y="183476"/>
                </a:lnTo>
                <a:lnTo>
                  <a:pt x="4014622" y="177939"/>
                </a:lnTo>
                <a:lnTo>
                  <a:pt x="4010558" y="177419"/>
                </a:lnTo>
                <a:lnTo>
                  <a:pt x="4007891" y="179565"/>
                </a:lnTo>
                <a:lnTo>
                  <a:pt x="3929405" y="240195"/>
                </a:lnTo>
                <a:lnTo>
                  <a:pt x="3937584" y="243636"/>
                </a:lnTo>
                <a:lnTo>
                  <a:pt x="3855948" y="275031"/>
                </a:lnTo>
                <a:lnTo>
                  <a:pt x="3870731" y="264922"/>
                </a:lnTo>
                <a:lnTo>
                  <a:pt x="3873652" y="262953"/>
                </a:lnTo>
                <a:lnTo>
                  <a:pt x="3874414" y="259003"/>
                </a:lnTo>
                <a:lnTo>
                  <a:pt x="3872966" y="256806"/>
                </a:lnTo>
                <a:lnTo>
                  <a:pt x="3873017" y="256501"/>
                </a:lnTo>
                <a:lnTo>
                  <a:pt x="3870985" y="253657"/>
                </a:lnTo>
                <a:lnTo>
                  <a:pt x="3868826" y="250812"/>
                </a:lnTo>
                <a:lnTo>
                  <a:pt x="3864889" y="250177"/>
                </a:lnTo>
                <a:lnTo>
                  <a:pt x="3862095" y="252234"/>
                </a:lnTo>
                <a:lnTo>
                  <a:pt x="3820490" y="282359"/>
                </a:lnTo>
                <a:lnTo>
                  <a:pt x="3853713" y="240969"/>
                </a:lnTo>
                <a:lnTo>
                  <a:pt x="3855872" y="238226"/>
                </a:lnTo>
                <a:lnTo>
                  <a:pt x="3855491" y="234226"/>
                </a:lnTo>
                <a:lnTo>
                  <a:pt x="3849903" y="229844"/>
                </a:lnTo>
                <a:lnTo>
                  <a:pt x="3845966" y="230289"/>
                </a:lnTo>
                <a:lnTo>
                  <a:pt x="3843807" y="233019"/>
                </a:lnTo>
                <a:lnTo>
                  <a:pt x="3781831" y="310349"/>
                </a:lnTo>
                <a:lnTo>
                  <a:pt x="3782060" y="310476"/>
                </a:lnTo>
                <a:lnTo>
                  <a:pt x="3873906" y="355600"/>
                </a:lnTo>
                <a:lnTo>
                  <a:pt x="3877716" y="354304"/>
                </a:lnTo>
                <a:lnTo>
                  <a:pt x="3880764" y="348018"/>
                </a:lnTo>
                <a:lnTo>
                  <a:pt x="3880637" y="347675"/>
                </a:lnTo>
                <a:lnTo>
                  <a:pt x="3881780" y="345300"/>
                </a:lnTo>
                <a:lnTo>
                  <a:pt x="3880383" y="341541"/>
                </a:lnTo>
                <a:lnTo>
                  <a:pt x="3828999" y="318033"/>
                </a:lnTo>
                <a:lnTo>
                  <a:pt x="3883050" y="326796"/>
                </a:lnTo>
                <a:lnTo>
                  <a:pt x="3886352" y="324446"/>
                </a:lnTo>
                <a:lnTo>
                  <a:pt x="3886860" y="320979"/>
                </a:lnTo>
                <a:lnTo>
                  <a:pt x="3887495" y="317525"/>
                </a:lnTo>
                <a:lnTo>
                  <a:pt x="3885082" y="314261"/>
                </a:lnTo>
                <a:lnTo>
                  <a:pt x="3869652" y="311759"/>
                </a:lnTo>
                <a:lnTo>
                  <a:pt x="3864051" y="310857"/>
                </a:lnTo>
                <a:lnTo>
                  <a:pt x="8040014" y="126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5325"/>
            <a:ext cx="8743315" cy="397891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46926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b="1" spc="5" dirty="0">
                <a:latin typeface="Verdana"/>
                <a:cs typeface="Verdana"/>
              </a:rPr>
              <a:t>Main </a:t>
            </a:r>
            <a:r>
              <a:rPr sz="2250" b="1" dirty="0">
                <a:latin typeface="Verdana"/>
                <a:cs typeface="Verdana"/>
              </a:rPr>
              <a:t>Features of Scientific</a:t>
            </a:r>
            <a:r>
              <a:rPr sz="2250" b="1" spc="-75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150" b="1" spc="-5" dirty="0">
                <a:solidFill>
                  <a:srgbClr val="CC0000"/>
                </a:solidFill>
                <a:latin typeface="Verdana"/>
                <a:cs typeface="Verdana"/>
              </a:rPr>
              <a:t>3.	</a:t>
            </a:r>
            <a:r>
              <a:rPr sz="2150" b="1" spc="-5" dirty="0">
                <a:latin typeface="Verdana"/>
                <a:cs typeface="Verdana"/>
              </a:rPr>
              <a:t>Job</a:t>
            </a:r>
            <a:r>
              <a:rPr sz="2150" b="1" spc="-25" dirty="0">
                <a:latin typeface="Verdana"/>
                <a:cs typeface="Verdana"/>
              </a:rPr>
              <a:t> </a:t>
            </a:r>
            <a:r>
              <a:rPr sz="2150" b="1" spc="-5" dirty="0">
                <a:latin typeface="Verdana"/>
                <a:cs typeface="Verdana"/>
              </a:rPr>
              <a:t>Analysis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It </a:t>
            </a:r>
            <a:r>
              <a:rPr sz="2150" spc="-10" dirty="0">
                <a:latin typeface="Verdana"/>
                <a:cs typeface="Verdana"/>
              </a:rPr>
              <a:t>is </a:t>
            </a:r>
            <a:r>
              <a:rPr sz="2150" spc="-5" dirty="0">
                <a:latin typeface="Verdana"/>
                <a:cs typeface="Verdana"/>
              </a:rPr>
              <a:t>undertaken </a:t>
            </a:r>
            <a:r>
              <a:rPr sz="2150" dirty="0">
                <a:latin typeface="Verdana"/>
                <a:cs typeface="Verdana"/>
              </a:rPr>
              <a:t>to </a:t>
            </a:r>
            <a:r>
              <a:rPr sz="2150" spc="-5" dirty="0">
                <a:latin typeface="Verdana"/>
                <a:cs typeface="Verdana"/>
              </a:rPr>
              <a:t>find </a:t>
            </a:r>
            <a:r>
              <a:rPr sz="2150" dirty="0">
                <a:latin typeface="Verdana"/>
                <a:cs typeface="Verdana"/>
              </a:rPr>
              <a:t>out one </a:t>
            </a:r>
            <a:r>
              <a:rPr sz="2150" spc="-5" dirty="0">
                <a:latin typeface="Verdana"/>
                <a:cs typeface="Verdana"/>
              </a:rPr>
              <a:t>best way </a:t>
            </a:r>
            <a:r>
              <a:rPr sz="2150" dirty="0">
                <a:latin typeface="Verdana"/>
                <a:cs typeface="Verdana"/>
              </a:rPr>
              <a:t>of </a:t>
            </a:r>
            <a:r>
              <a:rPr sz="2150" spc="-5" dirty="0">
                <a:latin typeface="Verdana"/>
                <a:cs typeface="Verdana"/>
              </a:rPr>
              <a:t>doing the</a:t>
            </a:r>
            <a:r>
              <a:rPr sz="2150" spc="-11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thing.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Wingdings"/>
              <a:buChar char=""/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10" dirty="0">
                <a:latin typeface="Verdana"/>
                <a:cs typeface="Verdana"/>
              </a:rPr>
              <a:t>Time</a:t>
            </a:r>
            <a:r>
              <a:rPr sz="2150" spc="-1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Study</a:t>
            </a:r>
            <a:endParaRPr sz="21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Motion</a:t>
            </a:r>
            <a:r>
              <a:rPr sz="2150" spc="-1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Study</a:t>
            </a:r>
            <a:endParaRPr sz="21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Fatigue</a:t>
            </a:r>
            <a:r>
              <a:rPr sz="2150" spc="-2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Study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Wingdings"/>
              <a:buChar char=""/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b="1" spc="-5" dirty="0">
                <a:latin typeface="Verdana"/>
                <a:cs typeface="Verdana"/>
              </a:rPr>
              <a:t>Time – Motion – Fatigue</a:t>
            </a:r>
            <a:r>
              <a:rPr sz="2150" b="1" spc="20" dirty="0">
                <a:latin typeface="Verdana"/>
                <a:cs typeface="Verdana"/>
              </a:rPr>
              <a:t> </a:t>
            </a:r>
            <a:r>
              <a:rPr sz="2150" b="1" spc="-5" dirty="0">
                <a:latin typeface="Verdana"/>
                <a:cs typeface="Verdana"/>
              </a:rPr>
              <a:t>Study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5325"/>
            <a:ext cx="8988425" cy="4056379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46926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b="1" spc="5" dirty="0">
                <a:latin typeface="Verdana"/>
                <a:cs typeface="Verdana"/>
              </a:rPr>
              <a:t>Main </a:t>
            </a:r>
            <a:r>
              <a:rPr sz="2250" b="1" dirty="0">
                <a:latin typeface="Verdana"/>
                <a:cs typeface="Verdana"/>
              </a:rPr>
              <a:t>Features of Scientific</a:t>
            </a:r>
            <a:r>
              <a:rPr sz="2250" b="1" spc="-75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150" b="1" spc="-5" dirty="0">
                <a:solidFill>
                  <a:srgbClr val="CC0000"/>
                </a:solidFill>
                <a:latin typeface="Verdana"/>
                <a:cs typeface="Verdana"/>
              </a:rPr>
              <a:t>4.	</a:t>
            </a:r>
            <a:r>
              <a:rPr sz="2150" b="1" spc="-5" dirty="0">
                <a:latin typeface="Verdana"/>
                <a:cs typeface="Verdana"/>
              </a:rPr>
              <a:t>Standardization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Instruments </a:t>
            </a:r>
            <a:r>
              <a:rPr sz="2150" dirty="0">
                <a:latin typeface="Verdana"/>
                <a:cs typeface="Verdana"/>
              </a:rPr>
              <a:t>and</a:t>
            </a:r>
            <a:r>
              <a:rPr sz="2150" spc="-1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tools</a:t>
            </a:r>
            <a:endParaRPr sz="21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459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1950" spc="-5" dirty="0">
                <a:latin typeface="Verdana"/>
                <a:cs typeface="Verdana"/>
              </a:rPr>
              <a:t>Period </a:t>
            </a:r>
            <a:r>
              <a:rPr sz="1950" dirty="0">
                <a:latin typeface="Verdana"/>
                <a:cs typeface="Verdana"/>
              </a:rPr>
              <a:t>of</a:t>
            </a:r>
            <a:r>
              <a:rPr sz="1950" spc="-25" dirty="0">
                <a:latin typeface="Verdana"/>
                <a:cs typeface="Verdana"/>
              </a:rPr>
              <a:t> </a:t>
            </a:r>
            <a:r>
              <a:rPr sz="1950" spc="-5" dirty="0">
                <a:latin typeface="Verdana"/>
                <a:cs typeface="Verdana"/>
              </a:rPr>
              <a:t>works</a:t>
            </a:r>
            <a:endParaRPr sz="1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1950" dirty="0">
                <a:latin typeface="Verdana"/>
                <a:cs typeface="Verdana"/>
              </a:rPr>
              <a:t>Amount of</a:t>
            </a:r>
            <a:r>
              <a:rPr sz="1950" spc="-30" dirty="0">
                <a:latin typeface="Verdana"/>
                <a:cs typeface="Verdana"/>
              </a:rPr>
              <a:t> </a:t>
            </a:r>
            <a:r>
              <a:rPr sz="1950" spc="-5" dirty="0">
                <a:latin typeface="Verdana"/>
                <a:cs typeface="Verdana"/>
              </a:rPr>
              <a:t>work</a:t>
            </a:r>
            <a:endParaRPr sz="1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1950" dirty="0">
                <a:latin typeface="Verdana"/>
                <a:cs typeface="Verdana"/>
              </a:rPr>
              <a:t>Working</a:t>
            </a:r>
            <a:r>
              <a:rPr sz="1950" spc="-4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conditions</a:t>
            </a:r>
            <a:endParaRPr sz="1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1950" dirty="0">
                <a:latin typeface="Verdana"/>
                <a:cs typeface="Verdana"/>
              </a:rPr>
              <a:t>Cost of productions,</a:t>
            </a:r>
            <a:r>
              <a:rPr sz="1950" spc="-9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etc…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"/>
            </a:pPr>
            <a:endParaRPr sz="265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1950" dirty="0">
                <a:latin typeface="Verdana"/>
                <a:cs typeface="Verdana"/>
              </a:rPr>
              <a:t>These </a:t>
            </a:r>
            <a:r>
              <a:rPr sz="1950" spc="-5" dirty="0">
                <a:latin typeface="Verdana"/>
                <a:cs typeface="Verdana"/>
              </a:rPr>
              <a:t>things </a:t>
            </a:r>
            <a:r>
              <a:rPr sz="1950" dirty="0">
                <a:latin typeface="Verdana"/>
                <a:cs typeface="Verdana"/>
              </a:rPr>
              <a:t>should </a:t>
            </a:r>
            <a:r>
              <a:rPr sz="1950" spc="5" dirty="0">
                <a:latin typeface="Verdana"/>
                <a:cs typeface="Verdana"/>
              </a:rPr>
              <a:t>be </a:t>
            </a:r>
            <a:r>
              <a:rPr sz="1950" dirty="0">
                <a:latin typeface="Verdana"/>
                <a:cs typeface="Verdana"/>
              </a:rPr>
              <a:t>fixed in </a:t>
            </a:r>
            <a:r>
              <a:rPr sz="1950" spc="-5" dirty="0">
                <a:latin typeface="Verdana"/>
                <a:cs typeface="Verdana"/>
              </a:rPr>
              <a:t>advance </a:t>
            </a:r>
            <a:r>
              <a:rPr sz="1950" dirty="0">
                <a:latin typeface="Verdana"/>
                <a:cs typeface="Verdana"/>
              </a:rPr>
              <a:t>on </a:t>
            </a:r>
            <a:r>
              <a:rPr sz="1950" spc="-5" dirty="0">
                <a:latin typeface="Verdana"/>
                <a:cs typeface="Verdana"/>
              </a:rPr>
              <a:t>the basis </a:t>
            </a:r>
            <a:r>
              <a:rPr sz="1950" dirty="0">
                <a:latin typeface="Verdana"/>
                <a:cs typeface="Verdana"/>
              </a:rPr>
              <a:t>of </a:t>
            </a:r>
            <a:r>
              <a:rPr sz="1950" spc="-5" dirty="0">
                <a:latin typeface="Verdana"/>
                <a:cs typeface="Verdana"/>
              </a:rPr>
              <a:t>job </a:t>
            </a:r>
            <a:r>
              <a:rPr sz="1950" dirty="0">
                <a:latin typeface="Verdana"/>
                <a:cs typeface="Verdana"/>
              </a:rPr>
              <a:t>analysis  and various elements of costs </a:t>
            </a:r>
            <a:r>
              <a:rPr sz="1950" spc="-5" dirty="0">
                <a:latin typeface="Verdana"/>
                <a:cs typeface="Verdana"/>
              </a:rPr>
              <a:t>that </a:t>
            </a:r>
            <a:r>
              <a:rPr sz="1950" spc="5" dirty="0">
                <a:latin typeface="Verdana"/>
                <a:cs typeface="Verdana"/>
              </a:rPr>
              <a:t>go </a:t>
            </a:r>
            <a:r>
              <a:rPr sz="1950" dirty="0">
                <a:latin typeface="Verdana"/>
                <a:cs typeface="Verdana"/>
              </a:rPr>
              <a:t>in performing a</a:t>
            </a:r>
            <a:r>
              <a:rPr sz="1950" spc="-125" dirty="0">
                <a:latin typeface="Verdana"/>
                <a:cs typeface="Verdana"/>
              </a:rPr>
              <a:t> </a:t>
            </a:r>
            <a:r>
              <a:rPr sz="1950" spc="-5" dirty="0">
                <a:latin typeface="Verdana"/>
                <a:cs typeface="Verdana"/>
              </a:rPr>
              <a:t>work.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5325"/>
            <a:ext cx="8987790" cy="41300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46926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b="1" spc="5" dirty="0">
                <a:latin typeface="Verdana"/>
                <a:cs typeface="Verdana"/>
              </a:rPr>
              <a:t>Main </a:t>
            </a:r>
            <a:r>
              <a:rPr sz="2250" b="1" dirty="0">
                <a:latin typeface="Verdana"/>
                <a:cs typeface="Verdana"/>
              </a:rPr>
              <a:t>Features of Scientific</a:t>
            </a:r>
            <a:r>
              <a:rPr sz="2250" b="1" spc="-75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150" b="1" spc="-5" dirty="0">
                <a:solidFill>
                  <a:srgbClr val="CC0000"/>
                </a:solidFill>
                <a:latin typeface="Verdana"/>
                <a:cs typeface="Verdana"/>
              </a:rPr>
              <a:t>5.	</a:t>
            </a:r>
            <a:r>
              <a:rPr sz="2150" b="1" spc="-5" dirty="0">
                <a:latin typeface="Verdana"/>
                <a:cs typeface="Verdana"/>
              </a:rPr>
              <a:t>Scientific </a:t>
            </a:r>
            <a:r>
              <a:rPr sz="2150" b="1" spc="-10" dirty="0">
                <a:latin typeface="Verdana"/>
                <a:cs typeface="Verdana"/>
              </a:rPr>
              <a:t>Selection </a:t>
            </a:r>
            <a:r>
              <a:rPr sz="2150" b="1" dirty="0">
                <a:latin typeface="Verdana"/>
                <a:cs typeface="Verdana"/>
              </a:rPr>
              <a:t>and </a:t>
            </a:r>
            <a:r>
              <a:rPr sz="2150" b="1" spc="-5" dirty="0">
                <a:latin typeface="Verdana"/>
                <a:cs typeface="Verdana"/>
              </a:rPr>
              <a:t>Training of</a:t>
            </a:r>
            <a:r>
              <a:rPr sz="2150" b="1" spc="60" dirty="0">
                <a:latin typeface="Verdana"/>
                <a:cs typeface="Verdana"/>
              </a:rPr>
              <a:t> </a:t>
            </a:r>
            <a:r>
              <a:rPr sz="2150" b="1" spc="-10" dirty="0">
                <a:latin typeface="Verdana"/>
                <a:cs typeface="Verdana"/>
              </a:rPr>
              <a:t>Worker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Workers</a:t>
            </a:r>
            <a:r>
              <a:rPr sz="2150" spc="-4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education</a:t>
            </a:r>
            <a:endParaRPr sz="21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Work</a:t>
            </a:r>
            <a:r>
              <a:rPr sz="2150" spc="-3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Experience</a:t>
            </a:r>
            <a:endParaRPr sz="21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Aptitude</a:t>
            </a:r>
            <a:r>
              <a:rPr sz="2150" spc="-15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Test</a:t>
            </a:r>
            <a:endParaRPr sz="21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46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1950" spc="-5" dirty="0">
                <a:latin typeface="Verdana"/>
                <a:cs typeface="Verdana"/>
              </a:rPr>
              <a:t>Physical</a:t>
            </a:r>
            <a:r>
              <a:rPr sz="1950" spc="-35" dirty="0">
                <a:latin typeface="Verdana"/>
                <a:cs typeface="Verdana"/>
              </a:rPr>
              <a:t> </a:t>
            </a:r>
            <a:r>
              <a:rPr sz="1950" spc="-5" dirty="0">
                <a:latin typeface="Verdana"/>
                <a:cs typeface="Verdana"/>
              </a:rPr>
              <a:t>Strength</a:t>
            </a:r>
            <a:endParaRPr sz="1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1950" dirty="0">
                <a:latin typeface="Verdana"/>
                <a:cs typeface="Verdana"/>
              </a:rPr>
              <a:t>Technical </a:t>
            </a:r>
            <a:r>
              <a:rPr sz="1950" spc="-5" dirty="0">
                <a:latin typeface="Verdana"/>
                <a:cs typeface="Verdana"/>
              </a:rPr>
              <a:t>Skill </a:t>
            </a:r>
            <a:r>
              <a:rPr sz="1950" dirty="0">
                <a:latin typeface="Verdana"/>
                <a:cs typeface="Verdana"/>
              </a:rPr>
              <a:t>and</a:t>
            </a:r>
            <a:r>
              <a:rPr sz="1950" spc="-3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Knowledge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"/>
            </a:pPr>
            <a:endParaRPr sz="26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321435" algn="l"/>
                <a:tab pos="2078989" algn="l"/>
                <a:tab pos="3437254" algn="l"/>
                <a:tab pos="4431030" algn="l"/>
                <a:tab pos="5779770" algn="l"/>
                <a:tab pos="6769734" algn="l"/>
                <a:tab pos="7244715" algn="l"/>
                <a:tab pos="8090534" algn="l"/>
                <a:tab pos="8572500" algn="l"/>
              </a:tabLst>
            </a:pPr>
            <a:r>
              <a:rPr sz="1950" spc="-10" dirty="0">
                <a:latin typeface="Verdana"/>
                <a:cs typeface="Verdana"/>
              </a:rPr>
              <a:t>A</a:t>
            </a:r>
            <a:r>
              <a:rPr sz="1950" spc="-5" dirty="0">
                <a:latin typeface="Verdana"/>
                <a:cs typeface="Verdana"/>
              </a:rPr>
              <a:t>pa</a:t>
            </a:r>
            <a:r>
              <a:rPr sz="1950" spc="5" dirty="0">
                <a:latin typeface="Verdana"/>
                <a:cs typeface="Verdana"/>
              </a:rPr>
              <a:t>r</a:t>
            </a:r>
            <a:r>
              <a:rPr sz="1950" dirty="0">
                <a:latin typeface="Verdana"/>
                <a:cs typeface="Verdana"/>
              </a:rPr>
              <a:t>t	fr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5" dirty="0">
                <a:latin typeface="Verdana"/>
                <a:cs typeface="Verdana"/>
              </a:rPr>
              <a:t>m</a:t>
            </a:r>
            <a:r>
              <a:rPr sz="1950" dirty="0">
                <a:latin typeface="Verdana"/>
                <a:cs typeface="Verdana"/>
              </a:rPr>
              <a:t>	sel</a:t>
            </a:r>
            <a:r>
              <a:rPr sz="1950" spc="-10" dirty="0">
                <a:latin typeface="Verdana"/>
                <a:cs typeface="Verdana"/>
              </a:rPr>
              <a:t>e</a:t>
            </a:r>
            <a:r>
              <a:rPr sz="1950" dirty="0">
                <a:latin typeface="Verdana"/>
                <a:cs typeface="Verdana"/>
              </a:rPr>
              <a:t>ct</a:t>
            </a:r>
            <a:r>
              <a:rPr sz="1950" spc="-10" dirty="0">
                <a:latin typeface="Verdana"/>
                <a:cs typeface="Verdana"/>
              </a:rPr>
              <a:t>i</a:t>
            </a:r>
            <a:r>
              <a:rPr sz="1950" dirty="0">
                <a:latin typeface="Verdana"/>
                <a:cs typeface="Verdana"/>
              </a:rPr>
              <a:t>on,	</a:t>
            </a:r>
            <a:r>
              <a:rPr sz="1950" spc="-5" dirty="0">
                <a:latin typeface="Verdana"/>
                <a:cs typeface="Verdana"/>
              </a:rPr>
              <a:t>p</a:t>
            </a:r>
            <a:r>
              <a:rPr sz="1950" spc="5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5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e</a:t>
            </a:r>
            <a:r>
              <a:rPr sz="1950" dirty="0">
                <a:latin typeface="Verdana"/>
                <a:cs typeface="Verdana"/>
              </a:rPr>
              <a:t>r	e</a:t>
            </a:r>
            <a:r>
              <a:rPr sz="1950" spc="-10" dirty="0">
                <a:latin typeface="Verdana"/>
                <a:cs typeface="Verdana"/>
              </a:rPr>
              <a:t>mp</a:t>
            </a:r>
            <a:r>
              <a:rPr sz="1950" dirty="0">
                <a:latin typeface="Verdana"/>
                <a:cs typeface="Verdana"/>
              </a:rPr>
              <a:t>hasis	shou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dirty="0">
                <a:latin typeface="Verdana"/>
                <a:cs typeface="Verdana"/>
              </a:rPr>
              <a:t>d	</a:t>
            </a:r>
            <a:r>
              <a:rPr sz="1950" spc="5" dirty="0">
                <a:latin typeface="Verdana"/>
                <a:cs typeface="Verdana"/>
              </a:rPr>
              <a:t>b</a:t>
            </a:r>
            <a:r>
              <a:rPr sz="1950" dirty="0">
                <a:latin typeface="Verdana"/>
                <a:cs typeface="Verdana"/>
              </a:rPr>
              <a:t>e	</a:t>
            </a:r>
            <a:r>
              <a:rPr sz="1950" spc="-5" dirty="0">
                <a:latin typeface="Verdana"/>
                <a:cs typeface="Verdana"/>
              </a:rPr>
              <a:t>gi</a:t>
            </a:r>
            <a:r>
              <a:rPr sz="1950" spc="-10" dirty="0">
                <a:latin typeface="Verdana"/>
                <a:cs typeface="Verdana"/>
              </a:rPr>
              <a:t>v</a:t>
            </a:r>
            <a:r>
              <a:rPr sz="1950" dirty="0">
                <a:latin typeface="Verdana"/>
                <a:cs typeface="Verdana"/>
              </a:rPr>
              <a:t>en	on	</a:t>
            </a:r>
            <a:r>
              <a:rPr sz="1950" spc="-5" dirty="0">
                <a:latin typeface="Verdana"/>
                <a:cs typeface="Verdana"/>
              </a:rPr>
              <a:t>the</a:t>
            </a:r>
            <a:endParaRPr sz="19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950" spc="-5" dirty="0">
                <a:latin typeface="Verdana"/>
                <a:cs typeface="Verdana"/>
              </a:rPr>
              <a:t>training </a:t>
            </a:r>
            <a:r>
              <a:rPr sz="1950" dirty="0">
                <a:latin typeface="Verdana"/>
                <a:cs typeface="Verdana"/>
              </a:rPr>
              <a:t>of workers which makes them </a:t>
            </a:r>
            <a:r>
              <a:rPr sz="1950" spc="5" dirty="0">
                <a:latin typeface="Verdana"/>
                <a:cs typeface="Verdana"/>
              </a:rPr>
              <a:t>more </a:t>
            </a:r>
            <a:r>
              <a:rPr sz="1950" dirty="0">
                <a:latin typeface="Verdana"/>
                <a:cs typeface="Verdana"/>
              </a:rPr>
              <a:t>efficient </a:t>
            </a:r>
            <a:r>
              <a:rPr sz="1950" spc="5" dirty="0">
                <a:latin typeface="Verdana"/>
                <a:cs typeface="Verdana"/>
              </a:rPr>
              <a:t>and</a:t>
            </a:r>
            <a:r>
              <a:rPr sz="1950" spc="-11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effective.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5325"/>
            <a:ext cx="6917690" cy="833119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46926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b="1" spc="5" dirty="0">
                <a:latin typeface="Verdana"/>
                <a:cs typeface="Verdana"/>
              </a:rPr>
              <a:t>Main </a:t>
            </a:r>
            <a:r>
              <a:rPr sz="2250" b="1" dirty="0">
                <a:latin typeface="Verdana"/>
                <a:cs typeface="Verdana"/>
              </a:rPr>
              <a:t>Features of Scientific</a:t>
            </a:r>
            <a:r>
              <a:rPr sz="2250" b="1" spc="-114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150" b="1" spc="-5" dirty="0">
                <a:solidFill>
                  <a:srgbClr val="CC0000"/>
                </a:solidFill>
                <a:latin typeface="Verdana"/>
                <a:cs typeface="Verdana"/>
              </a:rPr>
              <a:t>6.	</a:t>
            </a:r>
            <a:r>
              <a:rPr sz="2150" b="1" spc="-5" dirty="0">
                <a:latin typeface="Verdana"/>
                <a:cs typeface="Verdana"/>
              </a:rPr>
              <a:t>Financial</a:t>
            </a:r>
            <a:r>
              <a:rPr sz="2150" b="1" spc="20" dirty="0">
                <a:latin typeface="Verdana"/>
                <a:cs typeface="Verdana"/>
              </a:rPr>
              <a:t> </a:t>
            </a:r>
            <a:r>
              <a:rPr sz="2150" b="1" spc="-5" dirty="0">
                <a:latin typeface="Verdana"/>
                <a:cs typeface="Verdana"/>
              </a:rPr>
              <a:t>Incentive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334892"/>
            <a:ext cx="8987790" cy="1795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Differential Piece Rate</a:t>
            </a:r>
            <a:r>
              <a:rPr sz="2150" spc="-1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System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Wingdings"/>
              <a:buChar char=""/>
            </a:pPr>
            <a:endParaRPr sz="29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150" spc="-10" dirty="0">
                <a:latin typeface="Verdana"/>
                <a:cs typeface="Verdana"/>
              </a:rPr>
              <a:t>Taylor </a:t>
            </a:r>
            <a:r>
              <a:rPr sz="2150" spc="-5" dirty="0">
                <a:latin typeface="Verdana"/>
                <a:cs typeface="Verdana"/>
              </a:rPr>
              <a:t>has </a:t>
            </a:r>
            <a:r>
              <a:rPr sz="2150" dirty="0">
                <a:latin typeface="Verdana"/>
                <a:cs typeface="Verdana"/>
              </a:rPr>
              <a:t>suggested </a:t>
            </a:r>
            <a:r>
              <a:rPr sz="2150" spc="-5" dirty="0">
                <a:latin typeface="Verdana"/>
                <a:cs typeface="Verdana"/>
              </a:rPr>
              <a:t>that wages should </a:t>
            </a:r>
            <a:r>
              <a:rPr sz="2150" dirty="0">
                <a:latin typeface="Verdana"/>
                <a:cs typeface="Verdana"/>
              </a:rPr>
              <a:t>be </a:t>
            </a:r>
            <a:r>
              <a:rPr sz="2150" spc="-5" dirty="0">
                <a:latin typeface="Verdana"/>
                <a:cs typeface="Verdana"/>
              </a:rPr>
              <a:t>based on  individual </a:t>
            </a:r>
            <a:r>
              <a:rPr sz="2150" spc="-10" dirty="0">
                <a:latin typeface="Verdana"/>
                <a:cs typeface="Verdana"/>
              </a:rPr>
              <a:t>performance </a:t>
            </a:r>
            <a:r>
              <a:rPr sz="2150" spc="-5" dirty="0">
                <a:latin typeface="Verdana"/>
                <a:cs typeface="Verdana"/>
              </a:rPr>
              <a:t>and </a:t>
            </a:r>
            <a:r>
              <a:rPr sz="2150" spc="-10" dirty="0">
                <a:latin typeface="Verdana"/>
                <a:cs typeface="Verdana"/>
              </a:rPr>
              <a:t>not </a:t>
            </a:r>
            <a:r>
              <a:rPr sz="2150" spc="-5" dirty="0">
                <a:latin typeface="Verdana"/>
                <a:cs typeface="Verdana"/>
              </a:rPr>
              <a:t>on the position which </a:t>
            </a:r>
            <a:r>
              <a:rPr sz="2150" spc="-10" dirty="0">
                <a:latin typeface="Verdana"/>
                <a:cs typeface="Verdana"/>
              </a:rPr>
              <a:t>he  </a:t>
            </a:r>
            <a:r>
              <a:rPr sz="2150" spc="-5" dirty="0">
                <a:latin typeface="Verdana"/>
                <a:cs typeface="Verdana"/>
              </a:rPr>
              <a:t>occupies.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5325"/>
            <a:ext cx="8987155" cy="338899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46926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b="1" spc="5" dirty="0">
                <a:latin typeface="Verdana"/>
                <a:cs typeface="Verdana"/>
              </a:rPr>
              <a:t>Main </a:t>
            </a:r>
            <a:r>
              <a:rPr sz="2250" b="1" dirty="0">
                <a:latin typeface="Verdana"/>
                <a:cs typeface="Verdana"/>
              </a:rPr>
              <a:t>Features of Scientific</a:t>
            </a:r>
            <a:r>
              <a:rPr sz="2250" b="1" spc="-75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150" b="1" spc="-5" dirty="0">
                <a:solidFill>
                  <a:srgbClr val="CC0000"/>
                </a:solidFill>
                <a:latin typeface="Verdana"/>
                <a:cs typeface="Verdana"/>
              </a:rPr>
              <a:t>7.	</a:t>
            </a:r>
            <a:r>
              <a:rPr sz="2150" b="1" spc="-10" dirty="0">
                <a:latin typeface="Verdana"/>
                <a:cs typeface="Verdana"/>
              </a:rPr>
              <a:t>Economy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Scientific management </a:t>
            </a:r>
            <a:r>
              <a:rPr sz="2150" dirty="0">
                <a:latin typeface="Verdana"/>
                <a:cs typeface="Verdana"/>
              </a:rPr>
              <a:t>not only </a:t>
            </a:r>
            <a:r>
              <a:rPr sz="2150" spc="-5" dirty="0">
                <a:latin typeface="Verdana"/>
                <a:cs typeface="Verdana"/>
              </a:rPr>
              <a:t>focuses </a:t>
            </a:r>
            <a:r>
              <a:rPr sz="2150" dirty="0">
                <a:latin typeface="Verdana"/>
                <a:cs typeface="Verdana"/>
              </a:rPr>
              <a:t>on </a:t>
            </a:r>
            <a:r>
              <a:rPr sz="2150" spc="-5" dirty="0">
                <a:latin typeface="Verdana"/>
                <a:cs typeface="Verdana"/>
              </a:rPr>
              <a:t>technical </a:t>
            </a:r>
            <a:r>
              <a:rPr sz="2150" dirty="0">
                <a:latin typeface="Verdana"/>
                <a:cs typeface="Verdana"/>
              </a:rPr>
              <a:t>and  </a:t>
            </a:r>
            <a:r>
              <a:rPr sz="2150" spc="-5" dirty="0">
                <a:latin typeface="Verdana"/>
                <a:cs typeface="Verdana"/>
              </a:rPr>
              <a:t>scientific aspects but also adequate consideration </a:t>
            </a:r>
            <a:r>
              <a:rPr sz="2150" spc="-10" dirty="0">
                <a:latin typeface="Verdana"/>
                <a:cs typeface="Verdana"/>
              </a:rPr>
              <a:t>should </a:t>
            </a:r>
            <a:r>
              <a:rPr sz="2150" spc="-15" dirty="0">
                <a:latin typeface="Verdana"/>
                <a:cs typeface="Verdana"/>
              </a:rPr>
              <a:t>be  </a:t>
            </a:r>
            <a:r>
              <a:rPr sz="2150" spc="-5" dirty="0">
                <a:latin typeface="Verdana"/>
                <a:cs typeface="Verdana"/>
              </a:rPr>
              <a:t>given </a:t>
            </a:r>
            <a:r>
              <a:rPr sz="2150" dirty="0">
                <a:latin typeface="Verdana"/>
                <a:cs typeface="Verdana"/>
              </a:rPr>
              <a:t>to </a:t>
            </a:r>
            <a:r>
              <a:rPr sz="2150" spc="-5" dirty="0">
                <a:latin typeface="Verdana"/>
                <a:cs typeface="Verdana"/>
              </a:rPr>
              <a:t>economy and</a:t>
            </a:r>
            <a:r>
              <a:rPr sz="2150" spc="-4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profit.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Wingdings"/>
              <a:buChar char=""/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2195195" algn="l"/>
                <a:tab pos="3418840" algn="l"/>
                <a:tab pos="4079240" algn="l"/>
                <a:tab pos="5114290" algn="l"/>
                <a:tab pos="6884034" algn="l"/>
                <a:tab pos="7717155" algn="l"/>
              </a:tabLst>
            </a:pPr>
            <a:r>
              <a:rPr sz="2150" spc="-5" dirty="0">
                <a:latin typeface="Verdana"/>
                <a:cs typeface="Verdana"/>
              </a:rPr>
              <a:t>Resources	should	</a:t>
            </a:r>
            <a:r>
              <a:rPr sz="2150" dirty="0">
                <a:latin typeface="Verdana"/>
                <a:cs typeface="Verdana"/>
              </a:rPr>
              <a:t>be	</a:t>
            </a:r>
            <a:r>
              <a:rPr sz="2150" spc="-5" dirty="0">
                <a:latin typeface="Verdana"/>
                <a:cs typeface="Verdana"/>
              </a:rPr>
              <a:t>more	productive	</a:t>
            </a:r>
            <a:r>
              <a:rPr sz="2150" dirty="0">
                <a:latin typeface="Verdana"/>
                <a:cs typeface="Verdana"/>
              </a:rPr>
              <a:t>and	</a:t>
            </a:r>
            <a:r>
              <a:rPr sz="2150" spc="-10" dirty="0">
                <a:latin typeface="Verdana"/>
                <a:cs typeface="Verdana"/>
              </a:rPr>
              <a:t>eliminate</a:t>
            </a:r>
            <a:endParaRPr sz="21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unnecessary</a:t>
            </a:r>
            <a:r>
              <a:rPr sz="2150" spc="-1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wastages.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5325"/>
            <a:ext cx="8988425" cy="34163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46926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b="1" spc="5" dirty="0">
                <a:latin typeface="Verdana"/>
                <a:cs typeface="Verdana"/>
              </a:rPr>
              <a:t>Main </a:t>
            </a:r>
            <a:r>
              <a:rPr sz="2250" b="1" dirty="0">
                <a:latin typeface="Verdana"/>
                <a:cs typeface="Verdana"/>
              </a:rPr>
              <a:t>Features of Scientific</a:t>
            </a:r>
            <a:r>
              <a:rPr sz="2250" b="1" spc="-75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150" b="1" spc="-5" dirty="0">
                <a:solidFill>
                  <a:srgbClr val="CC0000"/>
                </a:solidFill>
                <a:latin typeface="Verdana"/>
                <a:cs typeface="Verdana"/>
              </a:rPr>
              <a:t>8.	</a:t>
            </a:r>
            <a:r>
              <a:rPr sz="2150" b="1" dirty="0">
                <a:latin typeface="Verdana"/>
                <a:cs typeface="Verdana"/>
              </a:rPr>
              <a:t>Mental</a:t>
            </a:r>
            <a:r>
              <a:rPr sz="2150" b="1" spc="-20" dirty="0">
                <a:latin typeface="Verdana"/>
                <a:cs typeface="Verdana"/>
              </a:rPr>
              <a:t> </a:t>
            </a:r>
            <a:r>
              <a:rPr sz="2150" b="1" spc="-5" dirty="0">
                <a:latin typeface="Verdana"/>
                <a:cs typeface="Verdana"/>
              </a:rPr>
              <a:t>Revolution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Mutual co-operations between </a:t>
            </a:r>
            <a:r>
              <a:rPr sz="2150" dirty="0">
                <a:latin typeface="Verdana"/>
                <a:cs typeface="Verdana"/>
              </a:rPr>
              <a:t>management and</a:t>
            </a:r>
            <a:r>
              <a:rPr sz="2150" spc="-10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workers.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"/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10" dirty="0">
                <a:latin typeface="Verdana"/>
                <a:cs typeface="Verdana"/>
              </a:rPr>
              <a:t>Shift </a:t>
            </a:r>
            <a:r>
              <a:rPr sz="2150" spc="-5" dirty="0">
                <a:latin typeface="Verdana"/>
                <a:cs typeface="Verdana"/>
              </a:rPr>
              <a:t>must taken place from </a:t>
            </a:r>
            <a:r>
              <a:rPr sz="2150" spc="-10" dirty="0">
                <a:latin typeface="Verdana"/>
                <a:cs typeface="Verdana"/>
              </a:rPr>
              <a:t>Conflict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3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Co-operations.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"/>
            </a:pPr>
            <a:endParaRPr sz="265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1950" dirty="0">
                <a:latin typeface="Verdana"/>
                <a:cs typeface="Verdana"/>
              </a:rPr>
              <a:t>In </a:t>
            </a:r>
            <a:r>
              <a:rPr sz="1950" spc="-5" dirty="0">
                <a:latin typeface="Verdana"/>
                <a:cs typeface="Verdana"/>
              </a:rPr>
              <a:t>the absence </a:t>
            </a:r>
            <a:r>
              <a:rPr sz="1950" dirty="0">
                <a:latin typeface="Verdana"/>
                <a:cs typeface="Verdana"/>
              </a:rPr>
              <a:t>of </a:t>
            </a:r>
            <a:r>
              <a:rPr sz="1950" spc="-5" dirty="0">
                <a:latin typeface="Verdana"/>
                <a:cs typeface="Verdana"/>
              </a:rPr>
              <a:t>this, </a:t>
            </a:r>
            <a:r>
              <a:rPr sz="1950" dirty="0">
                <a:latin typeface="Verdana"/>
                <a:cs typeface="Verdana"/>
              </a:rPr>
              <a:t>no </a:t>
            </a:r>
            <a:r>
              <a:rPr sz="1950" spc="-5" dirty="0">
                <a:latin typeface="Verdana"/>
                <a:cs typeface="Verdana"/>
              </a:rPr>
              <a:t>principles </a:t>
            </a:r>
            <a:r>
              <a:rPr sz="1950" dirty="0">
                <a:latin typeface="Verdana"/>
                <a:cs typeface="Verdana"/>
              </a:rPr>
              <a:t>of </a:t>
            </a:r>
            <a:r>
              <a:rPr sz="1950" spc="-5" dirty="0">
                <a:latin typeface="Verdana"/>
                <a:cs typeface="Verdana"/>
              </a:rPr>
              <a:t>scientific </a:t>
            </a:r>
            <a:r>
              <a:rPr sz="1950" dirty="0">
                <a:latin typeface="Verdana"/>
                <a:cs typeface="Verdana"/>
              </a:rPr>
              <a:t>management can  </a:t>
            </a:r>
            <a:r>
              <a:rPr sz="1950" spc="5" dirty="0">
                <a:latin typeface="Verdana"/>
                <a:cs typeface="Verdana"/>
              </a:rPr>
              <a:t>be</a:t>
            </a:r>
            <a:r>
              <a:rPr sz="1950" spc="-3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applied.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0498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</a:t>
            </a:r>
            <a:r>
              <a:rPr dirty="0"/>
              <a:t>n</a:t>
            </a:r>
            <a:r>
              <a:rPr spc="-5" dirty="0"/>
              <a:t>itions</a:t>
            </a:r>
            <a:r>
              <a:rPr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Manage</a:t>
            </a:r>
            <a:r>
              <a:rPr spc="-20" dirty="0"/>
              <a:t>m</a:t>
            </a:r>
            <a:r>
              <a:rPr spc="-10" dirty="0"/>
              <a:t>ent..</a:t>
            </a:r>
            <a:r>
              <a:rPr spc="-5" dirty="0"/>
              <a:t>.</a:t>
            </a:r>
            <a:r>
              <a:rPr sz="1600" dirty="0"/>
              <a:t>C</a:t>
            </a:r>
            <a:r>
              <a:rPr sz="1600" spc="-5" dirty="0"/>
              <a:t>ontinue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78739" y="1603629"/>
            <a:ext cx="898461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50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5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Verdana"/>
                <a:cs typeface="Verdana"/>
              </a:rPr>
              <a:t>Management as process – practitioners view is most  prevalent.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86125"/>
            <a:ext cx="1786255" cy="1571625"/>
          </a:xfrm>
          <a:custGeom>
            <a:avLst/>
            <a:gdLst/>
            <a:ahLst/>
            <a:cxnLst/>
            <a:rect l="l" t="t" r="r" b="b"/>
            <a:pathLst>
              <a:path w="1786255" h="1571625">
                <a:moveTo>
                  <a:pt x="0" y="1571625"/>
                </a:moveTo>
                <a:lnTo>
                  <a:pt x="1785904" y="1571625"/>
                </a:lnTo>
                <a:lnTo>
                  <a:pt x="178590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7782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0" y="3298825"/>
            <a:ext cx="1773555" cy="1546225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0" tIns="223520" rIns="0" bIns="0" rtlCol="0">
            <a:spAutoFit/>
          </a:bodyPr>
          <a:lstStyle/>
          <a:p>
            <a:pPr marL="184150" indent="-165100">
              <a:lnSpc>
                <a:spcPct val="100000"/>
              </a:lnSpc>
              <a:spcBef>
                <a:spcPts val="1760"/>
              </a:spcBef>
              <a:buFont typeface="Arial"/>
              <a:buChar char="•"/>
              <a:tabLst>
                <a:tab pos="184785" algn="l"/>
              </a:tabLst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Men</a:t>
            </a:r>
            <a:endParaRPr sz="1800">
              <a:latin typeface="Verdana"/>
              <a:cs typeface="Verdana"/>
            </a:endParaRPr>
          </a:p>
          <a:p>
            <a:pPr marL="184150" indent="-16510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Materials</a:t>
            </a:r>
            <a:endParaRPr sz="1800">
              <a:latin typeface="Verdana"/>
              <a:cs typeface="Verdana"/>
            </a:endParaRPr>
          </a:p>
          <a:p>
            <a:pPr marL="184150" indent="-165100">
              <a:lnSpc>
                <a:spcPct val="100000"/>
              </a:lnSpc>
              <a:buFont typeface="Arial"/>
              <a:buChar char="•"/>
              <a:tabLst>
                <a:tab pos="184785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Machinery</a:t>
            </a:r>
            <a:endParaRPr sz="1800">
              <a:latin typeface="Verdana"/>
              <a:cs typeface="Verdana"/>
            </a:endParaRPr>
          </a:p>
          <a:p>
            <a:pPr marL="184150" indent="-1651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</a:tabLst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Money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0" y="3357626"/>
            <a:ext cx="1857375" cy="1571625"/>
          </a:xfrm>
          <a:prstGeom prst="rect">
            <a:avLst/>
          </a:prstGeom>
          <a:solidFill>
            <a:srgbClr val="CC0000"/>
          </a:solidFill>
          <a:ln w="25400">
            <a:solidFill>
              <a:srgbClr val="77828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7175" indent="-165735">
              <a:lnSpc>
                <a:spcPts val="1860"/>
              </a:lnSpc>
              <a:buFont typeface="Arial"/>
              <a:buChar char="•"/>
              <a:tabLst>
                <a:tab pos="257810" algn="l"/>
              </a:tabLst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Goods</a:t>
            </a:r>
            <a:endParaRPr sz="1800">
              <a:latin typeface="Verdana"/>
              <a:cs typeface="Verdana"/>
            </a:endParaRPr>
          </a:p>
          <a:p>
            <a:pPr marL="257175" indent="-165735">
              <a:lnSpc>
                <a:spcPct val="100000"/>
              </a:lnSpc>
              <a:buFont typeface="Arial"/>
              <a:buChar char="•"/>
              <a:tabLst>
                <a:tab pos="257810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1800">
              <a:latin typeface="Verdana"/>
              <a:cs typeface="Verdana"/>
            </a:endParaRPr>
          </a:p>
          <a:p>
            <a:pPr marL="257175" indent="-165735">
              <a:lnSpc>
                <a:spcPct val="100000"/>
              </a:lnSpc>
              <a:buFont typeface="Arial"/>
              <a:buChar char="•"/>
              <a:tabLst>
                <a:tab pos="257810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Profit</a:t>
            </a:r>
            <a:endParaRPr sz="1800">
              <a:latin typeface="Verdana"/>
              <a:cs typeface="Verdana"/>
            </a:endParaRPr>
          </a:p>
          <a:p>
            <a:pPr marL="257175" indent="-165735">
              <a:lnSpc>
                <a:spcPct val="100000"/>
              </a:lnSpc>
              <a:buFont typeface="Arial"/>
              <a:buChar char="•"/>
              <a:tabLst>
                <a:tab pos="257810" algn="l"/>
              </a:tabLst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Productivity</a:t>
            </a:r>
            <a:endParaRPr sz="1800">
              <a:latin typeface="Verdana"/>
              <a:cs typeface="Verdana"/>
            </a:endParaRPr>
          </a:p>
          <a:p>
            <a:pPr marL="257175" indent="-165735">
              <a:lnSpc>
                <a:spcPct val="100000"/>
              </a:lnSpc>
              <a:buFont typeface="Arial"/>
              <a:buChar char="•"/>
              <a:tabLst>
                <a:tab pos="257810" algn="l"/>
              </a:tabLst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endParaRPr sz="1800">
              <a:latin typeface="Verdana"/>
              <a:cs typeface="Verdana"/>
            </a:endParaRPr>
          </a:p>
          <a:p>
            <a:pPr marL="257175">
              <a:lnSpc>
                <a:spcPts val="187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Satisfaction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5873" y="3929126"/>
            <a:ext cx="5072380" cy="358775"/>
          </a:xfrm>
          <a:custGeom>
            <a:avLst/>
            <a:gdLst/>
            <a:ahLst/>
            <a:cxnLst/>
            <a:rect l="l" t="t" r="r" b="b"/>
            <a:pathLst>
              <a:path w="5072380" h="358775">
                <a:moveTo>
                  <a:pt x="0" y="0"/>
                </a:moveTo>
                <a:lnTo>
                  <a:pt x="5072126" y="1524"/>
                </a:lnTo>
              </a:path>
              <a:path w="5072380" h="358775">
                <a:moveTo>
                  <a:pt x="0" y="357124"/>
                </a:moveTo>
                <a:lnTo>
                  <a:pt x="5072126" y="358775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07870" y="3461384"/>
            <a:ext cx="790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Planning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4126" y="3439109"/>
            <a:ext cx="9906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Verdana"/>
                <a:cs typeface="Verdana"/>
              </a:rPr>
              <a:t>Org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dirty="0">
                <a:latin typeface="Verdana"/>
                <a:cs typeface="Verdana"/>
              </a:rPr>
              <a:t>n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z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dirty="0">
                <a:latin typeface="Verdana"/>
                <a:cs typeface="Verdana"/>
              </a:rPr>
              <a:t>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8753" y="3461384"/>
            <a:ext cx="723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St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f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dirty="0">
                <a:latin typeface="Verdana"/>
                <a:cs typeface="Verdana"/>
              </a:rPr>
              <a:t>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51753" y="3461384"/>
            <a:ext cx="833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Directing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2321" y="4890261"/>
            <a:ext cx="987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Controlling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9587" y="4357623"/>
            <a:ext cx="7082790" cy="1363980"/>
            <a:chOff x="709587" y="4357623"/>
            <a:chExt cx="7082790" cy="1363980"/>
          </a:xfrm>
        </p:grpSpPr>
        <p:sp>
          <p:nvSpPr>
            <p:cNvPr id="15" name="object 15"/>
            <p:cNvSpPr/>
            <p:nvPr/>
          </p:nvSpPr>
          <p:spPr>
            <a:xfrm>
              <a:off x="714349" y="4929250"/>
              <a:ext cx="7073265" cy="787400"/>
            </a:xfrm>
            <a:custGeom>
              <a:avLst/>
              <a:gdLst/>
              <a:ahLst/>
              <a:cxnLst/>
              <a:rect l="l" t="t" r="r" b="b"/>
              <a:pathLst>
                <a:path w="7073265" h="787400">
                  <a:moveTo>
                    <a:pt x="0" y="785761"/>
                  </a:moveTo>
                  <a:lnTo>
                    <a:pt x="7072401" y="787349"/>
                  </a:lnTo>
                </a:path>
                <a:path w="7073265" h="787400">
                  <a:moveTo>
                    <a:pt x="7073163" y="762"/>
                  </a:moveTo>
                  <a:lnTo>
                    <a:pt x="7071512" y="786561"/>
                  </a:lnTo>
                </a:path>
                <a:path w="7073265" h="787400">
                  <a:moveTo>
                    <a:pt x="73025" y="0"/>
                  </a:moveTo>
                  <a:lnTo>
                    <a:pt x="71437" y="785761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20312" y="4357623"/>
              <a:ext cx="104139" cy="1286510"/>
            </a:xfrm>
            <a:custGeom>
              <a:avLst/>
              <a:gdLst/>
              <a:ahLst/>
              <a:cxnLst/>
              <a:rect l="l" t="t" r="r" b="b"/>
              <a:pathLst>
                <a:path w="104139" h="1286510">
                  <a:moveTo>
                    <a:pt x="103505" y="88646"/>
                  </a:moveTo>
                  <a:lnTo>
                    <a:pt x="58928" y="12573"/>
                  </a:lnTo>
                  <a:lnTo>
                    <a:pt x="51562" y="0"/>
                  </a:lnTo>
                  <a:lnTo>
                    <a:pt x="0" y="88773"/>
                  </a:lnTo>
                  <a:lnTo>
                    <a:pt x="1016" y="92583"/>
                  </a:lnTo>
                  <a:lnTo>
                    <a:pt x="7112" y="96139"/>
                  </a:lnTo>
                  <a:lnTo>
                    <a:pt x="11049" y="95123"/>
                  </a:lnTo>
                  <a:lnTo>
                    <a:pt x="45262" y="36309"/>
                  </a:lnTo>
                  <a:lnTo>
                    <a:pt x="45339" y="12700"/>
                  </a:lnTo>
                  <a:lnTo>
                    <a:pt x="45364" y="36131"/>
                  </a:lnTo>
                  <a:lnTo>
                    <a:pt x="46101" y="570738"/>
                  </a:lnTo>
                  <a:lnTo>
                    <a:pt x="58801" y="570738"/>
                  </a:lnTo>
                  <a:lnTo>
                    <a:pt x="58064" y="36309"/>
                  </a:lnTo>
                  <a:lnTo>
                    <a:pt x="92456" y="94996"/>
                  </a:lnTo>
                  <a:lnTo>
                    <a:pt x="96393" y="96012"/>
                  </a:lnTo>
                  <a:lnTo>
                    <a:pt x="102489" y="92456"/>
                  </a:lnTo>
                  <a:lnTo>
                    <a:pt x="103505" y="88646"/>
                  </a:lnTo>
                  <a:close/>
                </a:path>
                <a:path w="104139" h="1286510">
                  <a:moveTo>
                    <a:pt x="103632" y="1197483"/>
                  </a:moveTo>
                  <a:lnTo>
                    <a:pt x="102616" y="1193673"/>
                  </a:lnTo>
                  <a:lnTo>
                    <a:pt x="96520" y="1190117"/>
                  </a:lnTo>
                  <a:lnTo>
                    <a:pt x="92710" y="1191133"/>
                  </a:lnTo>
                  <a:lnTo>
                    <a:pt x="90932" y="1194054"/>
                  </a:lnTo>
                  <a:lnTo>
                    <a:pt x="58127" y="1249908"/>
                  </a:lnTo>
                  <a:lnTo>
                    <a:pt x="58039" y="1270190"/>
                  </a:lnTo>
                  <a:lnTo>
                    <a:pt x="58102" y="1249934"/>
                  </a:lnTo>
                  <a:lnTo>
                    <a:pt x="59563" y="785876"/>
                  </a:lnTo>
                  <a:lnTo>
                    <a:pt x="46863" y="785876"/>
                  </a:lnTo>
                  <a:lnTo>
                    <a:pt x="45402" y="1249908"/>
                  </a:lnTo>
                  <a:lnTo>
                    <a:pt x="12865" y="1193673"/>
                  </a:lnTo>
                  <a:lnTo>
                    <a:pt x="11176" y="1190879"/>
                  </a:lnTo>
                  <a:lnTo>
                    <a:pt x="7366" y="1189736"/>
                  </a:lnTo>
                  <a:lnTo>
                    <a:pt x="1270" y="1193292"/>
                  </a:lnTo>
                  <a:lnTo>
                    <a:pt x="254" y="1197229"/>
                  </a:lnTo>
                  <a:lnTo>
                    <a:pt x="1905" y="1200277"/>
                  </a:lnTo>
                  <a:lnTo>
                    <a:pt x="51562" y="1285976"/>
                  </a:lnTo>
                  <a:lnTo>
                    <a:pt x="58953" y="1273403"/>
                  </a:lnTo>
                  <a:lnTo>
                    <a:pt x="101854" y="1200531"/>
                  </a:lnTo>
                  <a:lnTo>
                    <a:pt x="103632" y="1197483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5325"/>
            <a:ext cx="8987790" cy="428688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46926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b="1" dirty="0">
                <a:latin typeface="Verdana"/>
                <a:cs typeface="Verdana"/>
              </a:rPr>
              <a:t>Principles of Scientific</a:t>
            </a:r>
            <a:r>
              <a:rPr sz="2250" b="1" spc="-25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150" b="1" spc="-5" dirty="0">
                <a:solidFill>
                  <a:srgbClr val="CC0000"/>
                </a:solidFill>
                <a:latin typeface="Verdana"/>
                <a:cs typeface="Verdana"/>
              </a:rPr>
              <a:t>1.	</a:t>
            </a:r>
            <a:r>
              <a:rPr sz="2150" b="1" spc="-10" dirty="0">
                <a:latin typeface="Verdana"/>
                <a:cs typeface="Verdana"/>
              </a:rPr>
              <a:t>Replacing </a:t>
            </a:r>
            <a:r>
              <a:rPr sz="2150" b="1" spc="-5" dirty="0">
                <a:latin typeface="Verdana"/>
                <a:cs typeface="Verdana"/>
              </a:rPr>
              <a:t>Rule of Thumb with</a:t>
            </a:r>
            <a:r>
              <a:rPr sz="2150" b="1" spc="65" dirty="0">
                <a:latin typeface="Verdana"/>
                <a:cs typeface="Verdana"/>
              </a:rPr>
              <a:t> </a:t>
            </a:r>
            <a:r>
              <a:rPr sz="2150" b="1" spc="-10" dirty="0">
                <a:latin typeface="Verdana"/>
                <a:cs typeface="Verdana"/>
              </a:rPr>
              <a:t>Science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10" dirty="0">
                <a:latin typeface="Verdana"/>
                <a:cs typeface="Verdana"/>
              </a:rPr>
              <a:t>Organized </a:t>
            </a:r>
            <a:r>
              <a:rPr sz="2150" spc="-5" dirty="0">
                <a:latin typeface="Verdana"/>
                <a:cs typeface="Verdana"/>
              </a:rPr>
              <a:t>knowledge should </a:t>
            </a:r>
            <a:r>
              <a:rPr sz="2150" dirty="0">
                <a:latin typeface="Verdana"/>
                <a:cs typeface="Verdana"/>
              </a:rPr>
              <a:t>be </a:t>
            </a:r>
            <a:r>
              <a:rPr sz="2150" spc="-5" dirty="0">
                <a:latin typeface="Verdana"/>
                <a:cs typeface="Verdana"/>
              </a:rPr>
              <a:t>applied which replace </a:t>
            </a:r>
            <a:r>
              <a:rPr sz="2150" spc="-10" dirty="0">
                <a:latin typeface="Verdana"/>
                <a:cs typeface="Verdana"/>
              </a:rPr>
              <a:t>rule</a:t>
            </a:r>
            <a:r>
              <a:rPr sz="2150" spc="130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endParaRPr sz="21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thumb.</a:t>
            </a:r>
            <a:endParaRPr sz="215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936114" algn="l"/>
                <a:tab pos="3210560" algn="l"/>
                <a:tab pos="4523740" algn="l"/>
                <a:tab pos="6118225" algn="l"/>
                <a:tab pos="6597015" algn="l"/>
                <a:tab pos="8476615" algn="l"/>
              </a:tabLst>
            </a:pPr>
            <a:r>
              <a:rPr sz="2150" dirty="0">
                <a:latin typeface="Verdana"/>
                <a:cs typeface="Verdana"/>
              </a:rPr>
              <a:t>Sc</a:t>
            </a:r>
            <a:r>
              <a:rPr sz="2150" spc="-20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ent</a:t>
            </a:r>
            <a:r>
              <a:rPr sz="2150" spc="-15" dirty="0">
                <a:latin typeface="Verdana"/>
                <a:cs typeface="Verdana"/>
              </a:rPr>
              <a:t>i</a:t>
            </a:r>
            <a:r>
              <a:rPr sz="2150" spc="5" dirty="0">
                <a:latin typeface="Verdana"/>
                <a:cs typeface="Verdana"/>
              </a:rPr>
              <a:t>f</a:t>
            </a:r>
            <a:r>
              <a:rPr sz="2150" spc="-20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me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-5" dirty="0">
                <a:latin typeface="Verdana"/>
                <a:cs typeface="Verdana"/>
              </a:rPr>
              <a:t>h</a:t>
            </a:r>
            <a:r>
              <a:rPr sz="2150" spc="-2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deno</a:t>
            </a:r>
            <a:r>
              <a:rPr sz="2150" spc="-15" dirty="0">
                <a:latin typeface="Verdana"/>
                <a:cs typeface="Verdana"/>
              </a:rPr>
              <a:t>t</a:t>
            </a:r>
            <a:r>
              <a:rPr sz="2150" spc="-5" dirty="0">
                <a:latin typeface="Verdana"/>
                <a:cs typeface="Verdana"/>
              </a:rPr>
              <a:t>es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p</a:t>
            </a:r>
            <a:r>
              <a:rPr sz="2150" spc="-2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eci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-20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ons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20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de</a:t>
            </a:r>
            <a:r>
              <a:rPr sz="2150" spc="-15" dirty="0">
                <a:latin typeface="Verdana"/>
                <a:cs typeface="Verdana"/>
              </a:rPr>
              <a:t>t</a:t>
            </a:r>
            <a:r>
              <a:rPr sz="2150" spc="-5" dirty="0">
                <a:latin typeface="Verdana"/>
                <a:cs typeface="Verdana"/>
              </a:rPr>
              <a:t>erm</a:t>
            </a:r>
            <a:r>
              <a:rPr sz="2150" spc="-20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-10" dirty="0">
                <a:latin typeface="Verdana"/>
                <a:cs typeface="Verdana"/>
              </a:rPr>
              <a:t>in</a:t>
            </a:r>
            <a:r>
              <a:rPr sz="2150" spc="-5" dirty="0">
                <a:latin typeface="Verdana"/>
                <a:cs typeface="Verdana"/>
              </a:rPr>
              <a:t>g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any  aspects of </a:t>
            </a:r>
            <a:r>
              <a:rPr sz="2150" spc="-10" dirty="0">
                <a:latin typeface="Verdana"/>
                <a:cs typeface="Verdana"/>
              </a:rPr>
              <a:t>work, rule </a:t>
            </a:r>
            <a:r>
              <a:rPr sz="2150" spc="-5" dirty="0">
                <a:latin typeface="Verdana"/>
                <a:cs typeface="Verdana"/>
              </a:rPr>
              <a:t>of </a:t>
            </a:r>
            <a:r>
              <a:rPr sz="2150" spc="-10" dirty="0">
                <a:latin typeface="Verdana"/>
                <a:cs typeface="Verdana"/>
              </a:rPr>
              <a:t>thumb </a:t>
            </a:r>
            <a:r>
              <a:rPr sz="2150" spc="-5" dirty="0">
                <a:latin typeface="Verdana"/>
                <a:cs typeface="Verdana"/>
              </a:rPr>
              <a:t>emphasis on</a:t>
            </a:r>
            <a:r>
              <a:rPr sz="2150" spc="2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estimation.</a:t>
            </a:r>
            <a:endParaRPr sz="21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46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1950" dirty="0">
                <a:latin typeface="Verdana"/>
                <a:cs typeface="Verdana"/>
              </a:rPr>
              <a:t>Various aspects of work </a:t>
            </a:r>
            <a:r>
              <a:rPr sz="1950" spc="-5" dirty="0">
                <a:latin typeface="Verdana"/>
                <a:cs typeface="Verdana"/>
              </a:rPr>
              <a:t>like</a:t>
            </a:r>
            <a:r>
              <a:rPr sz="1950" spc="-95" dirty="0">
                <a:latin typeface="Verdana"/>
                <a:cs typeface="Verdana"/>
              </a:rPr>
              <a:t> </a:t>
            </a:r>
            <a:r>
              <a:rPr sz="1950" spc="5" dirty="0">
                <a:latin typeface="Verdana"/>
                <a:cs typeface="Verdana"/>
              </a:rPr>
              <a:t>–</a:t>
            </a:r>
            <a:endParaRPr sz="19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409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1650" spc="-5" dirty="0">
                <a:latin typeface="Verdana"/>
                <a:cs typeface="Verdana"/>
              </a:rPr>
              <a:t>Differential </a:t>
            </a:r>
            <a:r>
              <a:rPr sz="1650" dirty="0">
                <a:latin typeface="Verdana"/>
                <a:cs typeface="Verdana"/>
              </a:rPr>
              <a:t>piece rate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system</a:t>
            </a:r>
            <a:endParaRPr sz="16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395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1650" dirty="0">
                <a:latin typeface="Verdana"/>
                <a:cs typeface="Verdana"/>
              </a:rPr>
              <a:t>Day’s fair</a:t>
            </a:r>
            <a:r>
              <a:rPr sz="1650" spc="-8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work</a:t>
            </a:r>
            <a:endParaRPr sz="16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395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</a:tabLst>
            </a:pPr>
            <a:r>
              <a:rPr sz="1650" dirty="0">
                <a:latin typeface="Verdana"/>
                <a:cs typeface="Verdana"/>
              </a:rPr>
              <a:t>Amount of work,</a:t>
            </a:r>
            <a:r>
              <a:rPr sz="1650" spc="-9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etc…</a:t>
            </a:r>
            <a:endParaRPr sz="16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459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1950" dirty="0">
                <a:latin typeface="Verdana"/>
                <a:cs typeface="Verdana"/>
              </a:rPr>
              <a:t>These should not </a:t>
            </a:r>
            <a:r>
              <a:rPr sz="1950" spc="5" dirty="0">
                <a:latin typeface="Verdana"/>
                <a:cs typeface="Verdana"/>
              </a:rPr>
              <a:t>be </a:t>
            </a:r>
            <a:r>
              <a:rPr sz="1950" dirty="0">
                <a:latin typeface="Verdana"/>
                <a:cs typeface="Verdana"/>
              </a:rPr>
              <a:t>based on</a:t>
            </a:r>
            <a:r>
              <a:rPr sz="1950" spc="-10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estimation.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5325"/>
            <a:ext cx="7971790" cy="233235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46926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b="1" dirty="0">
                <a:latin typeface="Verdana"/>
                <a:cs typeface="Verdana"/>
              </a:rPr>
              <a:t>Principles of Scientific</a:t>
            </a:r>
            <a:r>
              <a:rPr sz="2250" b="1" spc="-30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150" b="1" spc="-5" dirty="0">
                <a:solidFill>
                  <a:srgbClr val="CC0000"/>
                </a:solidFill>
                <a:latin typeface="Verdana"/>
                <a:cs typeface="Verdana"/>
              </a:rPr>
              <a:t>2.	</a:t>
            </a:r>
            <a:r>
              <a:rPr sz="2150" b="1" spc="-5" dirty="0">
                <a:latin typeface="Verdana"/>
                <a:cs typeface="Verdana"/>
              </a:rPr>
              <a:t>Harmony in </a:t>
            </a:r>
            <a:r>
              <a:rPr sz="2150" b="1" spc="-10" dirty="0">
                <a:latin typeface="Verdana"/>
                <a:cs typeface="Verdana"/>
              </a:rPr>
              <a:t>Group</a:t>
            </a:r>
            <a:r>
              <a:rPr sz="2150" b="1" spc="15" dirty="0">
                <a:latin typeface="Verdana"/>
                <a:cs typeface="Verdana"/>
              </a:rPr>
              <a:t> </a:t>
            </a:r>
            <a:r>
              <a:rPr sz="2150" b="1" spc="-10" dirty="0">
                <a:latin typeface="Verdana"/>
                <a:cs typeface="Verdana"/>
              </a:rPr>
              <a:t>Action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Harmony </a:t>
            </a:r>
            <a:r>
              <a:rPr sz="2150" spc="-10" dirty="0">
                <a:latin typeface="Verdana"/>
                <a:cs typeface="Verdana"/>
              </a:rPr>
              <a:t>in </a:t>
            </a:r>
            <a:r>
              <a:rPr sz="2150" spc="-5" dirty="0">
                <a:latin typeface="Verdana"/>
                <a:cs typeface="Verdana"/>
              </a:rPr>
              <a:t>group action </a:t>
            </a:r>
            <a:r>
              <a:rPr sz="2150" dirty="0">
                <a:latin typeface="Verdana"/>
                <a:cs typeface="Verdana"/>
              </a:rPr>
              <a:t>rather </a:t>
            </a:r>
            <a:r>
              <a:rPr sz="2150" spc="-5" dirty="0">
                <a:latin typeface="Verdana"/>
                <a:cs typeface="Verdana"/>
              </a:rPr>
              <a:t>than discord</a:t>
            </a:r>
            <a:r>
              <a:rPr sz="2150" spc="-45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(Conflict)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"/>
            </a:pPr>
            <a:endParaRPr sz="26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1950" spc="-5" dirty="0">
                <a:latin typeface="Verdana"/>
                <a:cs typeface="Verdana"/>
              </a:rPr>
              <a:t>Mutual </a:t>
            </a:r>
            <a:r>
              <a:rPr sz="1950" dirty="0">
                <a:latin typeface="Verdana"/>
                <a:cs typeface="Verdana"/>
              </a:rPr>
              <a:t>give and </a:t>
            </a:r>
            <a:r>
              <a:rPr sz="1950" spc="-5" dirty="0">
                <a:latin typeface="Verdana"/>
                <a:cs typeface="Verdana"/>
              </a:rPr>
              <a:t>take </a:t>
            </a:r>
            <a:r>
              <a:rPr sz="1950" dirty="0">
                <a:latin typeface="Verdana"/>
                <a:cs typeface="Verdana"/>
              </a:rPr>
              <a:t>situation and proper</a:t>
            </a:r>
            <a:r>
              <a:rPr sz="1950" spc="-7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understanding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5325"/>
            <a:ext cx="8987790" cy="424116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46926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b="1" dirty="0">
                <a:latin typeface="Verdana"/>
                <a:cs typeface="Verdana"/>
              </a:rPr>
              <a:t>Principles of Scientific</a:t>
            </a:r>
            <a:r>
              <a:rPr sz="2250" b="1" spc="-25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150" b="1" spc="-5" dirty="0">
                <a:solidFill>
                  <a:srgbClr val="CC0000"/>
                </a:solidFill>
                <a:latin typeface="Verdana"/>
                <a:cs typeface="Verdana"/>
              </a:rPr>
              <a:t>3.	</a:t>
            </a:r>
            <a:r>
              <a:rPr sz="2150" b="1" spc="-5" dirty="0">
                <a:latin typeface="Verdana"/>
                <a:cs typeface="Verdana"/>
              </a:rPr>
              <a:t>Co-operations</a:t>
            </a:r>
            <a:endParaRPr sz="21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Mutual confidence, co-operations &amp; </a:t>
            </a:r>
            <a:r>
              <a:rPr sz="2150" spc="-10" dirty="0">
                <a:latin typeface="Verdana"/>
                <a:cs typeface="Verdana"/>
              </a:rPr>
              <a:t>Goodwill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Wingdings"/>
              <a:buChar char=""/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Co-operations between Management and</a:t>
            </a:r>
            <a:r>
              <a:rPr sz="2150" spc="-7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Workers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Wingdings"/>
              <a:buChar char=""/>
            </a:pPr>
            <a:endParaRPr sz="295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867410" algn="l"/>
                <a:tab pos="1521460" algn="l"/>
                <a:tab pos="2027555" algn="l"/>
                <a:tab pos="3600450" algn="l"/>
                <a:tab pos="4853305" algn="l"/>
                <a:tab pos="5984240" algn="l"/>
                <a:tab pos="8128634" algn="l"/>
                <a:tab pos="8810625" algn="l"/>
              </a:tabLst>
            </a:pPr>
            <a:r>
              <a:rPr sz="2150" spc="-10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can</a:t>
            </a:r>
            <a:r>
              <a:rPr sz="2150" dirty="0">
                <a:latin typeface="Verdana"/>
                <a:cs typeface="Verdana"/>
              </a:rPr>
              <a:t>	b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15" dirty="0">
                <a:latin typeface="Verdana"/>
                <a:cs typeface="Verdana"/>
              </a:rPr>
              <a:t>l</a:t>
            </a:r>
            <a:r>
              <a:rPr sz="2150" spc="-5" dirty="0">
                <a:latin typeface="Verdana"/>
                <a:cs typeface="Verdana"/>
              </a:rPr>
              <a:t>oped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throug</a:t>
            </a:r>
            <a:r>
              <a:rPr sz="2150" spc="-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mutual</a:t>
            </a:r>
            <a:r>
              <a:rPr sz="2150" dirty="0">
                <a:latin typeface="Verdana"/>
                <a:cs typeface="Verdana"/>
              </a:rPr>
              <a:t>	un</a:t>
            </a:r>
            <a:r>
              <a:rPr sz="2150" spc="-10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r</a:t>
            </a:r>
            <a:r>
              <a:rPr sz="2150" spc="-15" dirty="0">
                <a:latin typeface="Verdana"/>
                <a:cs typeface="Verdana"/>
              </a:rPr>
              <a:t>s</a:t>
            </a:r>
            <a:r>
              <a:rPr sz="2150" spc="-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-5" dirty="0">
                <a:latin typeface="Verdana"/>
                <a:cs typeface="Verdana"/>
              </a:rPr>
              <a:t>nd</a:t>
            </a:r>
            <a:r>
              <a:rPr sz="2150" spc="-20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ng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and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5" dirty="0">
                <a:latin typeface="Verdana"/>
                <a:cs typeface="Verdana"/>
              </a:rPr>
              <a:t>a  change </a:t>
            </a:r>
            <a:r>
              <a:rPr sz="2150" spc="-10" dirty="0">
                <a:latin typeface="Verdana"/>
                <a:cs typeface="Verdana"/>
              </a:rPr>
              <a:t>in</a:t>
            </a:r>
            <a:r>
              <a:rPr sz="2150" spc="-15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thinking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Wingdings"/>
              <a:buChar char=""/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2365375" algn="l"/>
                <a:tab pos="2867660" algn="l"/>
                <a:tab pos="3608070" algn="l"/>
                <a:tab pos="4224020" algn="l"/>
                <a:tab pos="5362575" algn="l"/>
                <a:tab pos="6616700" algn="l"/>
                <a:tab pos="7054215" algn="l"/>
                <a:tab pos="8538845" algn="l"/>
              </a:tabLst>
            </a:pPr>
            <a:r>
              <a:rPr sz="2150" spc="-5" dirty="0">
                <a:latin typeface="Verdana"/>
                <a:cs typeface="Verdana"/>
              </a:rPr>
              <a:t>Substitution	of	war	for	</a:t>
            </a:r>
            <a:r>
              <a:rPr sz="2150" spc="-10" dirty="0">
                <a:latin typeface="Verdana"/>
                <a:cs typeface="Verdana"/>
              </a:rPr>
              <a:t>peace,	</a:t>
            </a:r>
            <a:r>
              <a:rPr sz="2150" spc="-5" dirty="0">
                <a:latin typeface="Verdana"/>
                <a:cs typeface="Verdana"/>
              </a:rPr>
              <a:t>healthy	&amp;	</a:t>
            </a:r>
            <a:r>
              <a:rPr sz="2150" spc="-10" dirty="0">
                <a:latin typeface="Verdana"/>
                <a:cs typeface="Verdana"/>
              </a:rPr>
              <a:t>brotherly	</a:t>
            </a:r>
            <a:r>
              <a:rPr sz="2150" spc="-5" dirty="0">
                <a:latin typeface="Verdana"/>
                <a:cs typeface="Verdana"/>
              </a:rPr>
              <a:t>co-</a:t>
            </a:r>
            <a:endParaRPr sz="21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operations, becoming friends instead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-4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enemies.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5325"/>
            <a:ext cx="8989060" cy="38481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46926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b="1" dirty="0">
                <a:latin typeface="Verdana"/>
                <a:cs typeface="Verdana"/>
              </a:rPr>
              <a:t>Principles of Scientific</a:t>
            </a:r>
            <a:r>
              <a:rPr sz="2250" b="1" spc="-25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150" b="1" spc="-5" dirty="0">
                <a:solidFill>
                  <a:srgbClr val="CC0000"/>
                </a:solidFill>
                <a:latin typeface="Verdana"/>
                <a:cs typeface="Verdana"/>
              </a:rPr>
              <a:t>4.	</a:t>
            </a:r>
            <a:r>
              <a:rPr sz="2150" b="1" spc="-5" dirty="0">
                <a:latin typeface="Verdana"/>
                <a:cs typeface="Verdana"/>
              </a:rPr>
              <a:t>Maximum</a:t>
            </a:r>
            <a:r>
              <a:rPr sz="2150" b="1" dirty="0">
                <a:latin typeface="Verdana"/>
                <a:cs typeface="Verdana"/>
              </a:rPr>
              <a:t> </a:t>
            </a:r>
            <a:r>
              <a:rPr sz="2150" b="1" spc="-5" dirty="0">
                <a:latin typeface="Verdana"/>
                <a:cs typeface="Verdana"/>
              </a:rPr>
              <a:t>Output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975485" algn="l"/>
                <a:tab pos="3399154" algn="l"/>
                <a:tab pos="3790950" algn="l"/>
                <a:tab pos="7810500" algn="l"/>
                <a:tab pos="8642350" algn="l"/>
              </a:tabLst>
            </a:pPr>
            <a:r>
              <a:rPr sz="2150" spc="-5" dirty="0">
                <a:latin typeface="Verdana"/>
                <a:cs typeface="Verdana"/>
              </a:rPr>
              <a:t>Cont</a:t>
            </a:r>
            <a:r>
              <a:rPr sz="2150" spc="-1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nues	</a:t>
            </a:r>
            <a:r>
              <a:rPr sz="2150" spc="-1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nc</a:t>
            </a:r>
            <a:r>
              <a:rPr sz="2150" spc="-15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eases	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	</a:t>
            </a:r>
            <a:r>
              <a:rPr sz="2150" spc="-5" dirty="0">
                <a:latin typeface="Verdana"/>
                <a:cs typeface="Verdana"/>
              </a:rPr>
              <a:t>p</a:t>
            </a:r>
            <a:r>
              <a:rPr sz="2150" spc="-15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odu</a:t>
            </a:r>
            <a:r>
              <a:rPr sz="2150" spc="-1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tio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375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and</a:t>
            </a:r>
            <a:r>
              <a:rPr sz="2150" spc="37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p</a:t>
            </a:r>
            <a:r>
              <a:rPr sz="2150" spc="-15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odu</a:t>
            </a:r>
            <a:r>
              <a:rPr sz="2150" spc="-1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spc="-10" dirty="0">
                <a:latin typeface="Verdana"/>
                <a:cs typeface="Verdana"/>
              </a:rPr>
              <a:t>i</a:t>
            </a:r>
            <a:r>
              <a:rPr sz="2150" spc="5" dirty="0">
                <a:latin typeface="Verdana"/>
                <a:cs typeface="Verdana"/>
              </a:rPr>
              <a:t>v</a:t>
            </a:r>
            <a:r>
              <a:rPr sz="2150" spc="-15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	</a:t>
            </a:r>
            <a:r>
              <a:rPr sz="2150" spc="-5" dirty="0">
                <a:latin typeface="Verdana"/>
                <a:cs typeface="Verdana"/>
              </a:rPr>
              <a:t>mus</a:t>
            </a:r>
            <a:r>
              <a:rPr sz="2150" dirty="0">
                <a:latin typeface="Verdana"/>
                <a:cs typeface="Verdana"/>
              </a:rPr>
              <a:t>t	</a:t>
            </a:r>
            <a:r>
              <a:rPr sz="2150" spc="-10" dirty="0">
                <a:latin typeface="Verdana"/>
                <a:cs typeface="Verdana"/>
              </a:rPr>
              <a:t>be</a:t>
            </a:r>
            <a:endParaRPr sz="21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focused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5" dirty="0">
                <a:latin typeface="Verdana"/>
                <a:cs typeface="Verdana"/>
              </a:rPr>
              <a:t>It </a:t>
            </a:r>
            <a:r>
              <a:rPr sz="2150" spc="-10" dirty="0">
                <a:latin typeface="Verdana"/>
                <a:cs typeface="Verdana"/>
              </a:rPr>
              <a:t>is worse crime </a:t>
            </a:r>
            <a:r>
              <a:rPr sz="2150" dirty="0">
                <a:latin typeface="Verdana"/>
                <a:cs typeface="Verdana"/>
              </a:rPr>
              <a:t>to </a:t>
            </a:r>
            <a:r>
              <a:rPr sz="2150" spc="-5" dirty="0">
                <a:latin typeface="Verdana"/>
                <a:cs typeface="Verdana"/>
              </a:rPr>
              <a:t>restrict</a:t>
            </a:r>
            <a:r>
              <a:rPr sz="2150" spc="2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production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Wingdings"/>
              <a:buChar char=""/>
            </a:pPr>
            <a:endParaRPr sz="295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024255" algn="l"/>
                <a:tab pos="2208530" algn="l"/>
                <a:tab pos="3371850" algn="l"/>
                <a:tab pos="4164329" algn="l"/>
                <a:tab pos="5807710" algn="l"/>
                <a:tab pos="6445885" algn="l"/>
                <a:tab pos="7999095" algn="l"/>
              </a:tabLst>
            </a:pPr>
            <a:r>
              <a:rPr sz="2150" dirty="0">
                <a:latin typeface="Verdana"/>
                <a:cs typeface="Verdana"/>
              </a:rPr>
              <a:t>H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dec</a:t>
            </a:r>
            <a:r>
              <a:rPr sz="2150" spc="-20" dirty="0">
                <a:latin typeface="Verdana"/>
                <a:cs typeface="Verdana"/>
              </a:rPr>
              <a:t>ri</a:t>
            </a:r>
            <a:r>
              <a:rPr sz="2150" spc="-5" dirty="0">
                <a:latin typeface="Verdana"/>
                <a:cs typeface="Verdana"/>
              </a:rPr>
              <a:t>ed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qu</a:t>
            </a:r>
            <a:r>
              <a:rPr sz="2150" spc="-5" dirty="0">
                <a:latin typeface="Verdana"/>
                <a:cs typeface="Verdana"/>
              </a:rPr>
              <a:t>ar</a:t>
            </a:r>
            <a:r>
              <a:rPr sz="2150" spc="-2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el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5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ver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p</a:t>
            </a:r>
            <a:r>
              <a:rPr sz="2150" spc="-2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d</a:t>
            </a:r>
            <a:r>
              <a:rPr sz="2150" spc="-20" dirty="0">
                <a:latin typeface="Verdana"/>
                <a:cs typeface="Verdana"/>
              </a:rPr>
              <a:t>u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spc="5" dirty="0">
                <a:latin typeface="Verdana"/>
                <a:cs typeface="Verdana"/>
              </a:rPr>
              <a:t>t</a:t>
            </a:r>
            <a:r>
              <a:rPr sz="2150" spc="-20" dirty="0">
                <a:latin typeface="Verdana"/>
                <a:cs typeface="Verdana"/>
              </a:rPr>
              <a:t>i</a:t>
            </a:r>
            <a:r>
              <a:rPr sz="2150" spc="-5" dirty="0">
                <a:latin typeface="Verdana"/>
                <a:cs typeface="Verdana"/>
              </a:rPr>
              <a:t>on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bu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welcome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	</a:t>
            </a:r>
            <a:r>
              <a:rPr sz="2150" spc="-10" dirty="0">
                <a:latin typeface="Verdana"/>
                <a:cs typeface="Verdana"/>
              </a:rPr>
              <a:t>qu</a:t>
            </a:r>
            <a:r>
              <a:rPr sz="2150" spc="-5" dirty="0">
                <a:latin typeface="Verdana"/>
                <a:cs typeface="Verdana"/>
              </a:rPr>
              <a:t>ar</a:t>
            </a:r>
            <a:r>
              <a:rPr sz="2150" spc="-2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el  </a:t>
            </a:r>
            <a:r>
              <a:rPr sz="2150" dirty="0">
                <a:latin typeface="Verdana"/>
                <a:cs typeface="Verdana"/>
              </a:rPr>
              <a:t>over</a:t>
            </a:r>
            <a:r>
              <a:rPr sz="2150" spc="-45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distribution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5325"/>
            <a:ext cx="7477759" cy="397891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46926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b="1" dirty="0">
                <a:latin typeface="Verdana"/>
                <a:cs typeface="Verdana"/>
              </a:rPr>
              <a:t>Principles of Scientific</a:t>
            </a:r>
            <a:r>
              <a:rPr sz="2250" b="1" spc="-30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150" b="1" spc="-5" dirty="0">
                <a:solidFill>
                  <a:srgbClr val="CC0000"/>
                </a:solidFill>
                <a:latin typeface="Verdana"/>
                <a:cs typeface="Verdana"/>
              </a:rPr>
              <a:t>5.	</a:t>
            </a:r>
            <a:r>
              <a:rPr sz="2150" b="1" spc="-5" dirty="0">
                <a:latin typeface="Verdana"/>
                <a:cs typeface="Verdana"/>
              </a:rPr>
              <a:t>Development of</a:t>
            </a:r>
            <a:r>
              <a:rPr sz="2150" b="1" spc="5" dirty="0">
                <a:latin typeface="Verdana"/>
                <a:cs typeface="Verdana"/>
              </a:rPr>
              <a:t> </a:t>
            </a:r>
            <a:r>
              <a:rPr sz="2150" b="1" spc="-10" dirty="0">
                <a:latin typeface="Verdana"/>
                <a:cs typeface="Verdana"/>
              </a:rPr>
              <a:t>Worker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10" dirty="0">
                <a:latin typeface="Verdana"/>
                <a:cs typeface="Verdana"/>
              </a:rPr>
              <a:t>All </a:t>
            </a:r>
            <a:r>
              <a:rPr sz="2150" spc="-5" dirty="0">
                <a:latin typeface="Verdana"/>
                <a:cs typeface="Verdana"/>
              </a:rPr>
              <a:t>workers should </a:t>
            </a:r>
            <a:r>
              <a:rPr sz="2150" dirty="0">
                <a:latin typeface="Verdana"/>
                <a:cs typeface="Verdana"/>
              </a:rPr>
              <a:t>be </a:t>
            </a:r>
            <a:r>
              <a:rPr sz="2150" spc="-5" dirty="0">
                <a:latin typeface="Verdana"/>
                <a:cs typeface="Verdana"/>
              </a:rPr>
              <a:t>developed </a:t>
            </a:r>
            <a:r>
              <a:rPr sz="2150" dirty="0">
                <a:latin typeface="Verdana"/>
                <a:cs typeface="Verdana"/>
              </a:rPr>
              <a:t>to </a:t>
            </a:r>
            <a:r>
              <a:rPr sz="2150" spc="-5" dirty="0">
                <a:latin typeface="Verdana"/>
                <a:cs typeface="Verdana"/>
              </a:rPr>
              <a:t>the fullest</a:t>
            </a:r>
            <a:r>
              <a:rPr sz="2150" spc="-5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level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Wingdings"/>
              <a:buChar char=""/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10" dirty="0">
                <a:latin typeface="Verdana"/>
                <a:cs typeface="Verdana"/>
              </a:rPr>
              <a:t>Scientific</a:t>
            </a:r>
            <a:r>
              <a:rPr sz="2150" spc="2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Selection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Wingdings"/>
              <a:buChar char=""/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10" dirty="0">
                <a:latin typeface="Verdana"/>
                <a:cs typeface="Verdana"/>
              </a:rPr>
              <a:t>Providing training </a:t>
            </a:r>
            <a:r>
              <a:rPr sz="2150" dirty="0">
                <a:latin typeface="Verdana"/>
                <a:cs typeface="Verdana"/>
              </a:rPr>
              <a:t>at</a:t>
            </a:r>
            <a:r>
              <a:rPr sz="2150" spc="2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Work-place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Wingdings"/>
              <a:buChar char=""/>
            </a:pPr>
            <a:endParaRPr sz="29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150" spc="-10" dirty="0">
                <a:latin typeface="Verdana"/>
                <a:cs typeface="Verdana"/>
              </a:rPr>
              <a:t>Training </a:t>
            </a:r>
            <a:r>
              <a:rPr sz="2150" spc="-5" dirty="0">
                <a:latin typeface="Verdana"/>
                <a:cs typeface="Verdana"/>
              </a:rPr>
              <a:t>may </a:t>
            </a:r>
            <a:r>
              <a:rPr sz="2150" dirty="0">
                <a:latin typeface="Verdana"/>
                <a:cs typeface="Verdana"/>
              </a:rPr>
              <a:t>be </a:t>
            </a:r>
            <a:r>
              <a:rPr sz="2150" spc="-10" dirty="0">
                <a:latin typeface="Verdana"/>
                <a:cs typeface="Verdana"/>
              </a:rPr>
              <a:t>through </a:t>
            </a:r>
            <a:r>
              <a:rPr sz="2150" spc="-5" dirty="0">
                <a:latin typeface="Verdana"/>
                <a:cs typeface="Verdana"/>
              </a:rPr>
              <a:t>non </a:t>
            </a:r>
            <a:r>
              <a:rPr sz="2150" spc="-10" dirty="0">
                <a:latin typeface="Verdana"/>
                <a:cs typeface="Verdana"/>
              </a:rPr>
              <a:t>scientific</a:t>
            </a:r>
            <a:r>
              <a:rPr sz="2150" spc="50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methods.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2492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Taylor and Scientific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2156586"/>
            <a:ext cx="898906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The </a:t>
            </a:r>
            <a:r>
              <a:rPr sz="2250" spc="-5" dirty="0">
                <a:latin typeface="Verdana"/>
                <a:cs typeface="Verdana"/>
              </a:rPr>
              <a:t>principles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management </a:t>
            </a:r>
            <a:r>
              <a:rPr sz="2250" dirty="0">
                <a:latin typeface="Verdana"/>
                <a:cs typeface="Verdana"/>
              </a:rPr>
              <a:t>were </a:t>
            </a:r>
            <a:r>
              <a:rPr sz="2250" spc="-5" dirty="0">
                <a:latin typeface="Verdana"/>
                <a:cs typeface="Verdana"/>
              </a:rPr>
              <a:t>more concerned with  problem at the operating </a:t>
            </a:r>
            <a:r>
              <a:rPr sz="2250" dirty="0">
                <a:latin typeface="Verdana"/>
                <a:cs typeface="Verdana"/>
              </a:rPr>
              <a:t>or </a:t>
            </a:r>
            <a:r>
              <a:rPr sz="2250" spc="-5" dirty="0">
                <a:latin typeface="Verdana"/>
                <a:cs typeface="Verdana"/>
              </a:rPr>
              <a:t>shop floor levels </a:t>
            </a:r>
            <a:r>
              <a:rPr sz="2250" dirty="0">
                <a:latin typeface="Verdana"/>
                <a:cs typeface="Verdana"/>
              </a:rPr>
              <a:t>and </a:t>
            </a:r>
            <a:r>
              <a:rPr sz="2250" spc="-5" dirty="0">
                <a:latin typeface="Verdana"/>
                <a:cs typeface="Verdana"/>
              </a:rPr>
              <a:t>did not  emphasis </a:t>
            </a:r>
            <a:r>
              <a:rPr sz="2250" dirty="0">
                <a:latin typeface="Verdana"/>
                <a:cs typeface="Verdana"/>
              </a:rPr>
              <a:t>on </a:t>
            </a:r>
            <a:r>
              <a:rPr sz="2250" spc="-5" dirty="0">
                <a:latin typeface="Verdana"/>
                <a:cs typeface="Verdana"/>
              </a:rPr>
              <a:t>management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the organization </a:t>
            </a:r>
            <a:r>
              <a:rPr sz="2250" spc="-10" dirty="0">
                <a:latin typeface="Verdana"/>
                <a:cs typeface="Verdana"/>
              </a:rPr>
              <a:t>from  </a:t>
            </a:r>
            <a:r>
              <a:rPr sz="2250" dirty="0">
                <a:latin typeface="Verdana"/>
                <a:cs typeface="Verdana"/>
              </a:rPr>
              <a:t>manager’s </a:t>
            </a:r>
            <a:r>
              <a:rPr sz="2250" spc="-5" dirty="0">
                <a:latin typeface="Verdana"/>
                <a:cs typeface="Verdana"/>
              </a:rPr>
              <a:t>point </a:t>
            </a:r>
            <a:r>
              <a:rPr sz="2250" dirty="0">
                <a:latin typeface="Verdana"/>
                <a:cs typeface="Verdana"/>
              </a:rPr>
              <a:t>of</a:t>
            </a:r>
            <a:r>
              <a:rPr sz="2250" spc="-9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view.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Therefore,</a:t>
            </a:r>
            <a:r>
              <a:rPr sz="2250" spc="17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it</a:t>
            </a:r>
            <a:r>
              <a:rPr sz="2250" spc="17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was</a:t>
            </a:r>
            <a:r>
              <a:rPr sz="2250" spc="18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more</a:t>
            </a:r>
            <a:r>
              <a:rPr sz="2250" spc="18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relevant</a:t>
            </a:r>
            <a:r>
              <a:rPr sz="2250" spc="19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from</a:t>
            </a:r>
            <a:r>
              <a:rPr sz="2250" spc="18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engineering</a:t>
            </a:r>
            <a:r>
              <a:rPr sz="2250" spc="19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point</a:t>
            </a:r>
            <a:r>
              <a:rPr sz="2250" spc="18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of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view rather than management point of</a:t>
            </a:r>
            <a:r>
              <a:rPr sz="2250" spc="-19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view.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Verdana"/>
              <a:cs typeface="Verdana"/>
            </a:endParaRPr>
          </a:p>
          <a:p>
            <a:pPr marL="456565" marR="5080" indent="-456565" algn="r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56565" algn="l"/>
                <a:tab pos="457200" algn="l"/>
                <a:tab pos="973455" algn="l"/>
                <a:tab pos="1906270" algn="l"/>
                <a:tab pos="2541905" algn="l"/>
                <a:tab pos="3956685" algn="l"/>
                <a:tab pos="6017260" algn="l"/>
                <a:tab pos="6414770" algn="l"/>
                <a:tab pos="7329805" algn="l"/>
                <a:tab pos="8676005" algn="l"/>
              </a:tabLst>
            </a:pPr>
            <a:r>
              <a:rPr sz="2250" spc="5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s	su</a:t>
            </a:r>
            <a:r>
              <a:rPr sz="2250" spc="-15" dirty="0">
                <a:latin typeface="Verdana"/>
                <a:cs typeface="Verdana"/>
              </a:rPr>
              <a:t>c</a:t>
            </a:r>
            <a:r>
              <a:rPr sz="2250" dirty="0">
                <a:latin typeface="Verdana"/>
                <a:cs typeface="Verdana"/>
              </a:rPr>
              <a:t>h,	</a:t>
            </a:r>
            <a:r>
              <a:rPr sz="2250" spc="-5" dirty="0">
                <a:latin typeface="Verdana"/>
                <a:cs typeface="Verdana"/>
              </a:rPr>
              <a:t>th</a:t>
            </a:r>
            <a:r>
              <a:rPr sz="2250" dirty="0">
                <a:latin typeface="Verdana"/>
                <a:cs typeface="Verdana"/>
              </a:rPr>
              <a:t>e	s</a:t>
            </a:r>
            <a:r>
              <a:rPr sz="2250" spc="-15" dirty="0">
                <a:latin typeface="Verdana"/>
                <a:cs typeface="Verdana"/>
              </a:rPr>
              <a:t>c</a:t>
            </a:r>
            <a:r>
              <a:rPr sz="2250" spc="-5" dirty="0">
                <a:latin typeface="Verdana"/>
                <a:cs typeface="Verdana"/>
              </a:rPr>
              <a:t>ie</a:t>
            </a:r>
            <a:r>
              <a:rPr sz="2250" spc="-10" dirty="0">
                <a:latin typeface="Verdana"/>
                <a:cs typeface="Verdana"/>
              </a:rPr>
              <a:t>n</a:t>
            </a:r>
            <a:r>
              <a:rPr sz="2250" spc="-15" dirty="0">
                <a:latin typeface="Verdana"/>
                <a:cs typeface="Verdana"/>
              </a:rPr>
              <a:t>t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spc="-10" dirty="0">
                <a:latin typeface="Verdana"/>
                <a:cs typeface="Verdana"/>
              </a:rPr>
              <a:t>f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dirty="0">
                <a:latin typeface="Verdana"/>
                <a:cs typeface="Verdana"/>
              </a:rPr>
              <a:t>c	</a:t>
            </a:r>
            <a:r>
              <a:rPr sz="2250" spc="-10" dirty="0">
                <a:latin typeface="Verdana"/>
                <a:cs typeface="Verdana"/>
              </a:rPr>
              <a:t>m</a:t>
            </a:r>
            <a:r>
              <a:rPr sz="2250" dirty="0">
                <a:latin typeface="Verdana"/>
                <a:cs typeface="Verdana"/>
              </a:rPr>
              <a:t>an</a:t>
            </a:r>
            <a:r>
              <a:rPr sz="2250" spc="-15" dirty="0">
                <a:latin typeface="Verdana"/>
                <a:cs typeface="Verdana"/>
              </a:rPr>
              <a:t>ag</a:t>
            </a:r>
            <a:r>
              <a:rPr sz="2250" dirty="0">
                <a:latin typeface="Verdana"/>
                <a:cs typeface="Verdana"/>
              </a:rPr>
              <a:t>e</a:t>
            </a:r>
            <a:r>
              <a:rPr sz="2250" spc="-10" dirty="0">
                <a:latin typeface="Verdana"/>
                <a:cs typeface="Verdana"/>
              </a:rPr>
              <a:t>m</a:t>
            </a:r>
            <a:r>
              <a:rPr sz="2250" dirty="0">
                <a:latin typeface="Verdana"/>
                <a:cs typeface="Verdana"/>
              </a:rPr>
              <a:t>ent	is	mo</a:t>
            </a:r>
            <a:r>
              <a:rPr sz="2250" spc="-15" dirty="0">
                <a:latin typeface="Verdana"/>
                <a:cs typeface="Verdana"/>
              </a:rPr>
              <a:t>r</a:t>
            </a:r>
            <a:r>
              <a:rPr sz="2250" dirty="0">
                <a:latin typeface="Verdana"/>
                <a:cs typeface="Verdana"/>
              </a:rPr>
              <a:t>e	r</a:t>
            </a:r>
            <a:r>
              <a:rPr sz="2250" spc="-20" dirty="0">
                <a:latin typeface="Verdana"/>
                <a:cs typeface="Verdana"/>
              </a:rPr>
              <a:t>e</a:t>
            </a:r>
            <a:r>
              <a:rPr sz="2250" spc="-5" dirty="0">
                <a:latin typeface="Verdana"/>
                <a:cs typeface="Verdana"/>
              </a:rPr>
              <a:t>le</a:t>
            </a:r>
            <a:r>
              <a:rPr sz="2250" spc="-15" dirty="0">
                <a:latin typeface="Verdana"/>
                <a:cs typeface="Verdana"/>
              </a:rPr>
              <a:t>v</a:t>
            </a:r>
            <a:r>
              <a:rPr sz="2250" dirty="0">
                <a:latin typeface="Verdana"/>
                <a:cs typeface="Verdana"/>
              </a:rPr>
              <a:t>ant	</a:t>
            </a:r>
            <a:r>
              <a:rPr sz="2250" spc="-5" dirty="0">
                <a:latin typeface="Verdana"/>
                <a:cs typeface="Verdana"/>
              </a:rPr>
              <a:t>to</a:t>
            </a:r>
            <a:endParaRPr sz="22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250" spc="-5" dirty="0">
                <a:latin typeface="Verdana"/>
                <a:cs typeface="Verdana"/>
              </a:rPr>
              <a:t>mechanism </a:t>
            </a:r>
            <a:r>
              <a:rPr sz="2250" dirty="0">
                <a:latin typeface="Verdana"/>
                <a:cs typeface="Verdana"/>
              </a:rPr>
              <a:t>and </a:t>
            </a:r>
            <a:r>
              <a:rPr sz="2250" spc="-5" dirty="0">
                <a:latin typeface="Verdana"/>
                <a:cs typeface="Verdana"/>
              </a:rPr>
              <a:t>automation </a:t>
            </a:r>
            <a:r>
              <a:rPr sz="2250" spc="5" dirty="0">
                <a:latin typeface="Verdana"/>
                <a:cs typeface="Verdana"/>
              </a:rPr>
              <a:t>– </a:t>
            </a:r>
            <a:r>
              <a:rPr sz="2250" spc="-5" dirty="0">
                <a:latin typeface="Verdana"/>
                <a:cs typeface="Verdana"/>
              </a:rPr>
              <a:t>technical </a:t>
            </a:r>
            <a:r>
              <a:rPr sz="2250" dirty="0">
                <a:latin typeface="Verdana"/>
                <a:cs typeface="Verdana"/>
              </a:rPr>
              <a:t>aspect </a:t>
            </a:r>
            <a:r>
              <a:rPr sz="2250" spc="-5" dirty="0">
                <a:latin typeface="Verdana"/>
                <a:cs typeface="Verdana"/>
              </a:rPr>
              <a:t>of</a:t>
            </a:r>
            <a:r>
              <a:rPr sz="2250" spc="1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efficiency</a:t>
            </a:r>
            <a:endParaRPr sz="2250">
              <a:latin typeface="Verdana"/>
              <a:cs typeface="Verdana"/>
            </a:endParaRPr>
          </a:p>
          <a:p>
            <a:pPr marL="469900" marR="5715">
              <a:lnSpc>
                <a:spcPct val="100000"/>
              </a:lnSpc>
              <a:tabLst>
                <a:tab pos="931544" algn="l"/>
                <a:tab pos="1854835" algn="l"/>
                <a:tab pos="2597150" algn="l"/>
                <a:tab pos="3990340" algn="l"/>
                <a:tab pos="5348605" algn="l"/>
                <a:tab pos="5900420" algn="l"/>
                <a:tab pos="8069580" algn="l"/>
                <a:tab pos="8621395" algn="l"/>
              </a:tabLst>
            </a:pPr>
            <a:r>
              <a:rPr sz="2250" dirty="0">
                <a:latin typeface="Verdana"/>
                <a:cs typeface="Verdana"/>
              </a:rPr>
              <a:t>–	</a:t>
            </a:r>
            <a:r>
              <a:rPr sz="2250" spc="-15" dirty="0">
                <a:latin typeface="Verdana"/>
                <a:cs typeface="Verdana"/>
              </a:rPr>
              <a:t>t</a:t>
            </a:r>
            <a:r>
              <a:rPr sz="2250" dirty="0">
                <a:latin typeface="Verdana"/>
                <a:cs typeface="Verdana"/>
              </a:rPr>
              <a:t>han	</a:t>
            </a:r>
            <a:r>
              <a:rPr sz="2250" spc="-15" dirty="0">
                <a:latin typeface="Verdana"/>
                <a:cs typeface="Verdana"/>
              </a:rPr>
              <a:t>t</a:t>
            </a:r>
            <a:r>
              <a:rPr sz="2250" dirty="0">
                <a:latin typeface="Verdana"/>
                <a:cs typeface="Verdana"/>
              </a:rPr>
              <a:t>he	</a:t>
            </a:r>
            <a:r>
              <a:rPr sz="2250" spc="-5" dirty="0">
                <a:latin typeface="Verdana"/>
                <a:cs typeface="Verdana"/>
              </a:rPr>
              <a:t>b</a:t>
            </a:r>
            <a:r>
              <a:rPr sz="2250" spc="-20" dirty="0">
                <a:latin typeface="Verdana"/>
                <a:cs typeface="Verdana"/>
              </a:rPr>
              <a:t>r</a:t>
            </a:r>
            <a:r>
              <a:rPr sz="2250" dirty="0">
                <a:latin typeface="Verdana"/>
                <a:cs typeface="Verdana"/>
              </a:rPr>
              <a:t>oa</a:t>
            </a:r>
            <a:r>
              <a:rPr sz="2250" spc="-20" dirty="0">
                <a:latin typeface="Verdana"/>
                <a:cs typeface="Verdana"/>
              </a:rPr>
              <a:t>d</a:t>
            </a:r>
            <a:r>
              <a:rPr sz="2250" dirty="0">
                <a:latin typeface="Verdana"/>
                <a:cs typeface="Verdana"/>
              </a:rPr>
              <a:t>er	as</a:t>
            </a:r>
            <a:r>
              <a:rPr sz="2250" spc="-15" dirty="0">
                <a:latin typeface="Verdana"/>
                <a:cs typeface="Verdana"/>
              </a:rPr>
              <a:t>p</a:t>
            </a:r>
            <a:r>
              <a:rPr sz="2250" dirty="0">
                <a:latin typeface="Verdana"/>
                <a:cs typeface="Verdana"/>
              </a:rPr>
              <a:t>ec</a:t>
            </a:r>
            <a:r>
              <a:rPr sz="2250" spc="-15" dirty="0">
                <a:latin typeface="Verdana"/>
                <a:cs typeface="Verdana"/>
              </a:rPr>
              <a:t>t</a:t>
            </a:r>
            <a:r>
              <a:rPr sz="2250" dirty="0">
                <a:latin typeface="Verdana"/>
                <a:cs typeface="Verdana"/>
              </a:rPr>
              <a:t>s	</a:t>
            </a:r>
            <a:r>
              <a:rPr sz="2250" spc="-5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f	</a:t>
            </a:r>
            <a:r>
              <a:rPr sz="2250" spc="-15" dirty="0">
                <a:latin typeface="Verdana"/>
                <a:cs typeface="Verdana"/>
              </a:rPr>
              <a:t>ma</a:t>
            </a:r>
            <a:r>
              <a:rPr sz="2250" dirty="0">
                <a:latin typeface="Verdana"/>
                <a:cs typeface="Verdana"/>
              </a:rPr>
              <a:t>na</a:t>
            </a:r>
            <a:r>
              <a:rPr sz="2250" spc="-15" dirty="0">
                <a:latin typeface="Verdana"/>
                <a:cs typeface="Verdana"/>
              </a:rPr>
              <a:t>g</a:t>
            </a:r>
            <a:r>
              <a:rPr sz="2250" dirty="0">
                <a:latin typeface="Verdana"/>
                <a:cs typeface="Verdana"/>
              </a:rPr>
              <a:t>e</a:t>
            </a:r>
            <a:r>
              <a:rPr sz="2250" spc="-10" dirty="0">
                <a:latin typeface="Verdana"/>
                <a:cs typeface="Verdana"/>
              </a:rPr>
              <a:t>m</a:t>
            </a:r>
            <a:r>
              <a:rPr sz="2250" dirty="0">
                <a:latin typeface="Verdana"/>
                <a:cs typeface="Verdana"/>
              </a:rPr>
              <a:t>ent	</a:t>
            </a:r>
            <a:r>
              <a:rPr sz="2250" spc="-5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f	an  organization.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1562163"/>
            <a:ext cx="7958455" cy="114300"/>
            <a:chOff x="609600" y="1562163"/>
            <a:chExt cx="7958455" cy="114300"/>
          </a:xfrm>
        </p:grpSpPr>
        <p:sp>
          <p:nvSpPr>
            <p:cNvPr id="3" name="object 3"/>
            <p:cNvSpPr/>
            <p:nvPr/>
          </p:nvSpPr>
          <p:spPr>
            <a:xfrm>
              <a:off x="609600" y="1566862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4655566" y="10953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1566925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201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3777" y="2326335"/>
            <a:ext cx="496697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064" marR="120014" indent="-20320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Contribution  </a:t>
            </a:r>
            <a:r>
              <a:rPr sz="5400" spc="5" dirty="0"/>
              <a:t>of</a:t>
            </a:r>
            <a:endParaRPr sz="5400"/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5400" spc="-5" dirty="0"/>
              <a:t>Henry</a:t>
            </a:r>
            <a:r>
              <a:rPr sz="5400" spc="-65" dirty="0"/>
              <a:t> </a:t>
            </a:r>
            <a:r>
              <a:rPr sz="5400" spc="-5" dirty="0"/>
              <a:t>Fayol</a:t>
            </a:r>
            <a:endParaRPr sz="5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8989060" cy="4234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Perhaps,</a:t>
            </a:r>
            <a:r>
              <a:rPr sz="2250" spc="14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the</a:t>
            </a:r>
            <a:r>
              <a:rPr sz="2250" spc="17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real</a:t>
            </a:r>
            <a:r>
              <a:rPr sz="2250" spc="16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father</a:t>
            </a:r>
            <a:r>
              <a:rPr sz="2250" spc="16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of</a:t>
            </a:r>
            <a:r>
              <a:rPr sz="2250" spc="16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modern</a:t>
            </a:r>
            <a:r>
              <a:rPr sz="2250" spc="15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management</a:t>
            </a:r>
            <a:r>
              <a:rPr sz="2250" spc="17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theory</a:t>
            </a:r>
            <a:r>
              <a:rPr sz="2250" spc="15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is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spc="-5" dirty="0">
                <a:latin typeface="Verdana"/>
                <a:cs typeface="Verdana"/>
              </a:rPr>
              <a:t>the </a:t>
            </a:r>
            <a:r>
              <a:rPr sz="2250" dirty="0">
                <a:latin typeface="Verdana"/>
                <a:cs typeface="Verdana"/>
              </a:rPr>
              <a:t>French </a:t>
            </a:r>
            <a:r>
              <a:rPr sz="2250" spc="-5" dirty="0">
                <a:latin typeface="Verdana"/>
                <a:cs typeface="Verdana"/>
              </a:rPr>
              <a:t>industrialist </a:t>
            </a:r>
            <a:r>
              <a:rPr sz="2250" b="1" dirty="0">
                <a:latin typeface="Verdana"/>
                <a:cs typeface="Verdana"/>
              </a:rPr>
              <a:t>Henry</a:t>
            </a:r>
            <a:r>
              <a:rPr sz="2250" b="1" spc="-105" dirty="0"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Fayol.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Verdana"/>
              <a:cs typeface="Verdana"/>
            </a:endParaRPr>
          </a:p>
          <a:p>
            <a:pPr marL="469900" marR="6350" indent="-457200" algn="just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His contributions are generally termed </a:t>
            </a:r>
            <a:r>
              <a:rPr sz="2250" dirty="0">
                <a:latin typeface="Verdana"/>
                <a:cs typeface="Verdana"/>
              </a:rPr>
              <a:t>as </a:t>
            </a:r>
            <a:r>
              <a:rPr sz="2250" spc="-5" dirty="0">
                <a:latin typeface="Verdana"/>
                <a:cs typeface="Verdana"/>
              </a:rPr>
              <a:t>operational  </a:t>
            </a:r>
            <a:r>
              <a:rPr sz="2250" dirty="0">
                <a:latin typeface="Verdana"/>
                <a:cs typeface="Verdana"/>
              </a:rPr>
              <a:t>management or Administrative</a:t>
            </a:r>
            <a:r>
              <a:rPr sz="2250" spc="-13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management.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0000"/>
              </a:buClr>
              <a:buFont typeface="Wingdings"/>
              <a:buChar char=""/>
            </a:pPr>
            <a:endParaRPr sz="25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428115" algn="l"/>
                <a:tab pos="2574290" algn="l"/>
                <a:tab pos="3062605" algn="l"/>
                <a:tab pos="3728720" algn="l"/>
                <a:tab pos="5107940" algn="l"/>
                <a:tab pos="5583555" algn="l"/>
                <a:tab pos="7204075" algn="l"/>
              </a:tabLst>
            </a:pPr>
            <a:r>
              <a:rPr sz="2250" spc="-5" dirty="0">
                <a:latin typeface="Verdana"/>
                <a:cs typeface="Verdana"/>
              </a:rPr>
              <a:t>Fayol	</a:t>
            </a:r>
            <a:r>
              <a:rPr sz="2250" dirty="0">
                <a:latin typeface="Verdana"/>
                <a:cs typeface="Verdana"/>
              </a:rPr>
              <a:t>looked	at	</a:t>
            </a:r>
            <a:r>
              <a:rPr sz="2250" spc="-5" dirty="0">
                <a:latin typeface="Verdana"/>
                <a:cs typeface="Verdana"/>
              </a:rPr>
              <a:t>the	problem	of	managing	organization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50" dirty="0">
                <a:latin typeface="Verdana"/>
                <a:cs typeface="Verdana"/>
              </a:rPr>
              <a:t>from the top management point of</a:t>
            </a:r>
            <a:r>
              <a:rPr sz="2250" spc="-18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view.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Verdana"/>
              <a:cs typeface="Verdana"/>
            </a:endParaRPr>
          </a:p>
          <a:p>
            <a:pPr marL="469900" marR="5715" indent="-457200" algn="just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He has used </a:t>
            </a:r>
            <a:r>
              <a:rPr sz="2250" spc="-5" dirty="0">
                <a:latin typeface="Verdana"/>
                <a:cs typeface="Verdana"/>
              </a:rPr>
              <a:t>the term “Administration” instead </a:t>
            </a:r>
            <a:r>
              <a:rPr sz="2250" spc="-15" dirty="0">
                <a:latin typeface="Verdana"/>
                <a:cs typeface="Verdana"/>
              </a:rPr>
              <a:t>of  </a:t>
            </a:r>
            <a:r>
              <a:rPr sz="2250" dirty="0">
                <a:latin typeface="Verdana"/>
                <a:cs typeface="Verdana"/>
              </a:rPr>
              <a:t>“Management” </a:t>
            </a:r>
            <a:r>
              <a:rPr sz="2250" spc="-5" dirty="0">
                <a:latin typeface="Verdana"/>
                <a:cs typeface="Verdana"/>
              </a:rPr>
              <a:t>emphasizing that there </a:t>
            </a:r>
            <a:r>
              <a:rPr sz="2250" dirty="0">
                <a:latin typeface="Verdana"/>
                <a:cs typeface="Verdana"/>
              </a:rPr>
              <a:t>is </a:t>
            </a:r>
            <a:r>
              <a:rPr sz="2250" spc="-5" dirty="0">
                <a:latin typeface="Verdana"/>
                <a:cs typeface="Verdana"/>
              </a:rPr>
              <a:t>unity </a:t>
            </a:r>
            <a:r>
              <a:rPr sz="2250" dirty="0">
                <a:latin typeface="Verdana"/>
                <a:cs typeface="Verdana"/>
              </a:rPr>
              <a:t>of science  of</a:t>
            </a:r>
            <a:r>
              <a:rPr sz="2250" spc="-3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administration.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8988425" cy="4759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He</a:t>
            </a:r>
            <a:r>
              <a:rPr sz="2250" spc="60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has</a:t>
            </a:r>
            <a:r>
              <a:rPr sz="2250" spc="60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emphasized</a:t>
            </a:r>
            <a:r>
              <a:rPr sz="2250" spc="59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that</a:t>
            </a:r>
            <a:r>
              <a:rPr sz="2250" spc="60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principles</a:t>
            </a:r>
            <a:r>
              <a:rPr sz="2250" spc="59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of</a:t>
            </a:r>
            <a:r>
              <a:rPr sz="2250" spc="59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management</a:t>
            </a:r>
            <a:r>
              <a:rPr sz="2250" spc="58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is</a:t>
            </a:r>
            <a:r>
              <a:rPr sz="2250" spc="590" dirty="0">
                <a:latin typeface="Verdana"/>
                <a:cs typeface="Verdana"/>
              </a:rPr>
              <a:t> </a:t>
            </a:r>
            <a:r>
              <a:rPr sz="2250" spc="5" dirty="0">
                <a:latin typeface="Verdana"/>
                <a:cs typeface="Verdana"/>
              </a:rPr>
              <a:t>a</a:t>
            </a:r>
            <a:endParaRPr sz="2250">
              <a:latin typeface="Verdana"/>
              <a:cs typeface="Verdana"/>
            </a:endParaRPr>
          </a:p>
          <a:p>
            <a:pPr marL="469900" algn="just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universal</a:t>
            </a:r>
            <a:r>
              <a:rPr sz="2250" spc="-5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phenomenon.</a:t>
            </a:r>
            <a:endParaRPr sz="22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However, </a:t>
            </a:r>
            <a:r>
              <a:rPr sz="2250" dirty="0">
                <a:latin typeface="Verdana"/>
                <a:cs typeface="Verdana"/>
              </a:rPr>
              <a:t>he </a:t>
            </a:r>
            <a:r>
              <a:rPr sz="2250" spc="-5" dirty="0">
                <a:latin typeface="Verdana"/>
                <a:cs typeface="Verdana"/>
              </a:rPr>
              <a:t>has also emphasized that principles of  management </a:t>
            </a:r>
            <a:r>
              <a:rPr sz="2250" dirty="0">
                <a:latin typeface="Verdana"/>
                <a:cs typeface="Verdana"/>
              </a:rPr>
              <a:t>are </a:t>
            </a:r>
            <a:r>
              <a:rPr sz="2250" spc="-5" dirty="0">
                <a:latin typeface="Verdana"/>
                <a:cs typeface="Verdana"/>
              </a:rPr>
              <a:t>flexible and </a:t>
            </a:r>
            <a:r>
              <a:rPr sz="2250" dirty="0">
                <a:latin typeface="Verdana"/>
                <a:cs typeface="Verdana"/>
              </a:rPr>
              <a:t>not </a:t>
            </a:r>
            <a:r>
              <a:rPr sz="2250" spc="-10" dirty="0">
                <a:latin typeface="Verdana"/>
                <a:cs typeface="Verdana"/>
              </a:rPr>
              <a:t>absolute </a:t>
            </a:r>
            <a:r>
              <a:rPr sz="2250" spc="-5" dirty="0">
                <a:latin typeface="Verdana"/>
                <a:cs typeface="Verdana"/>
              </a:rPr>
              <a:t>and </a:t>
            </a:r>
            <a:r>
              <a:rPr sz="2250" dirty="0">
                <a:latin typeface="Verdana"/>
                <a:cs typeface="Verdana"/>
              </a:rPr>
              <a:t>are </a:t>
            </a:r>
            <a:r>
              <a:rPr sz="2250" spc="-5" dirty="0">
                <a:latin typeface="Verdana"/>
                <a:cs typeface="Verdana"/>
              </a:rPr>
              <a:t>usable  </a:t>
            </a:r>
            <a:r>
              <a:rPr sz="2250" dirty="0">
                <a:latin typeface="Verdana"/>
                <a:cs typeface="Verdana"/>
              </a:rPr>
              <a:t>regardless of changing and special</a:t>
            </a:r>
            <a:r>
              <a:rPr sz="2250" spc="-15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conditions.</a:t>
            </a:r>
            <a:endParaRPr sz="22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4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Fayol </a:t>
            </a:r>
            <a:r>
              <a:rPr sz="2250" dirty="0">
                <a:latin typeface="Verdana"/>
                <a:cs typeface="Verdana"/>
              </a:rPr>
              <a:t>found </a:t>
            </a:r>
            <a:r>
              <a:rPr sz="2250" spc="-5" dirty="0">
                <a:latin typeface="Verdana"/>
                <a:cs typeface="Verdana"/>
              </a:rPr>
              <a:t>that activities of </a:t>
            </a:r>
            <a:r>
              <a:rPr sz="2250" dirty="0">
                <a:latin typeface="Verdana"/>
                <a:cs typeface="Verdana"/>
              </a:rPr>
              <a:t>an </a:t>
            </a:r>
            <a:r>
              <a:rPr sz="2250" spc="-5" dirty="0">
                <a:latin typeface="Verdana"/>
                <a:cs typeface="Verdana"/>
              </a:rPr>
              <a:t>industrial organization  </a:t>
            </a:r>
            <a:r>
              <a:rPr sz="2250" dirty="0">
                <a:latin typeface="Verdana"/>
                <a:cs typeface="Verdana"/>
              </a:rPr>
              <a:t>could be </a:t>
            </a:r>
            <a:r>
              <a:rPr sz="2250" spc="-5" dirty="0">
                <a:latin typeface="Verdana"/>
                <a:cs typeface="Verdana"/>
              </a:rPr>
              <a:t>divided into </a:t>
            </a:r>
            <a:r>
              <a:rPr sz="2250" dirty="0">
                <a:latin typeface="Verdana"/>
                <a:cs typeface="Verdana"/>
              </a:rPr>
              <a:t>six</a:t>
            </a:r>
            <a:r>
              <a:rPr sz="2250" spc="-11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groups: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000" b="1" dirty="0">
                <a:latin typeface="Verdana"/>
                <a:cs typeface="Verdana"/>
              </a:rPr>
              <a:t>Technical</a:t>
            </a:r>
            <a:endParaRPr sz="200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000" b="1" dirty="0">
                <a:latin typeface="Verdana"/>
                <a:cs typeface="Verdana"/>
              </a:rPr>
              <a:t>Commercial</a:t>
            </a:r>
            <a:endParaRPr sz="200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000" b="1" spc="-5" dirty="0">
                <a:latin typeface="Verdana"/>
                <a:cs typeface="Verdana"/>
              </a:rPr>
              <a:t>Financial</a:t>
            </a:r>
            <a:endParaRPr sz="200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000" b="1" spc="-5" dirty="0">
                <a:latin typeface="Verdana"/>
                <a:cs typeface="Verdana"/>
              </a:rPr>
              <a:t>Security</a:t>
            </a:r>
            <a:endParaRPr sz="200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000" b="1" spc="-5" dirty="0">
                <a:latin typeface="Verdana"/>
                <a:cs typeface="Verdana"/>
              </a:rPr>
              <a:t>Accounting</a:t>
            </a:r>
            <a:endParaRPr sz="200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000" b="1" dirty="0">
                <a:latin typeface="Verdana"/>
                <a:cs typeface="Verdana"/>
              </a:rPr>
              <a:t>Managerial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8987790" cy="318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  <a:tab pos="1382395" algn="l"/>
                <a:tab pos="2040889" algn="l"/>
                <a:tab pos="3227070" algn="l"/>
                <a:tab pos="3790950" algn="l"/>
                <a:tab pos="5271135" algn="l"/>
                <a:tab pos="5701030" algn="l"/>
                <a:tab pos="708342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spc="-5" dirty="0">
                <a:latin typeface="Verdana"/>
                <a:cs typeface="Verdana"/>
              </a:rPr>
              <a:t>Fayol	</a:t>
            </a:r>
            <a:r>
              <a:rPr sz="2250" dirty="0">
                <a:latin typeface="Verdana"/>
                <a:cs typeface="Verdana"/>
              </a:rPr>
              <a:t>has	</a:t>
            </a:r>
            <a:r>
              <a:rPr sz="2250" spc="-5" dirty="0">
                <a:latin typeface="Verdana"/>
                <a:cs typeface="Verdana"/>
              </a:rPr>
              <a:t>divided	his	approach	of	studying	management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spc="-5" dirty="0">
                <a:latin typeface="Verdana"/>
                <a:cs typeface="Verdana"/>
              </a:rPr>
              <a:t>into three</a:t>
            </a:r>
            <a:r>
              <a:rPr sz="2250" spc="-6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parts: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Managerial</a:t>
            </a:r>
            <a:r>
              <a:rPr sz="2250" b="1" spc="-4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Qualities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Verdana"/>
              <a:buAutoNum type="arabicPeriod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50" b="1" spc="-5" dirty="0">
                <a:latin typeface="Verdana"/>
                <a:cs typeface="Verdana"/>
              </a:rPr>
              <a:t>General </a:t>
            </a:r>
            <a:r>
              <a:rPr sz="2250" b="1" dirty="0">
                <a:latin typeface="Verdana"/>
                <a:cs typeface="Verdana"/>
              </a:rPr>
              <a:t>Principles of</a:t>
            </a:r>
            <a:r>
              <a:rPr sz="2250" b="1" spc="-2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Verdana"/>
              <a:buAutoNum type="arabicPeriod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50" b="1" dirty="0">
                <a:latin typeface="Verdana"/>
                <a:cs typeface="Verdana"/>
              </a:rPr>
              <a:t>Elements of</a:t>
            </a:r>
            <a:r>
              <a:rPr sz="2250" b="1" spc="-2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0498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</a:t>
            </a:r>
            <a:r>
              <a:rPr dirty="0"/>
              <a:t>n</a:t>
            </a:r>
            <a:r>
              <a:rPr spc="-5" dirty="0"/>
              <a:t>itions</a:t>
            </a:r>
            <a:r>
              <a:rPr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Manage</a:t>
            </a:r>
            <a:r>
              <a:rPr spc="-20" dirty="0"/>
              <a:t>m</a:t>
            </a:r>
            <a:r>
              <a:rPr spc="-10" dirty="0"/>
              <a:t>ent..</a:t>
            </a:r>
            <a:r>
              <a:rPr spc="-5" dirty="0"/>
              <a:t>.</a:t>
            </a:r>
            <a:r>
              <a:rPr sz="1600" dirty="0"/>
              <a:t>C</a:t>
            </a:r>
            <a:r>
              <a:rPr sz="1600" spc="-5" dirty="0"/>
              <a:t>ontinue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78739" y="2060829"/>
            <a:ext cx="8987790" cy="3607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8255" indent="-457200" algn="just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500" b="1" spc="-5" dirty="0">
                <a:latin typeface="Verdana"/>
                <a:cs typeface="Verdana"/>
              </a:rPr>
              <a:t>Terry </a:t>
            </a:r>
            <a:r>
              <a:rPr sz="2500" dirty="0">
                <a:latin typeface="Verdana"/>
                <a:cs typeface="Verdana"/>
              </a:rPr>
              <a:t>has </a:t>
            </a:r>
            <a:r>
              <a:rPr sz="2500" spc="-5" dirty="0">
                <a:latin typeface="Verdana"/>
                <a:cs typeface="Verdana"/>
              </a:rPr>
              <a:t>observed “the word managing is probably  </a:t>
            </a:r>
            <a:r>
              <a:rPr sz="2500" spc="-10" dirty="0">
                <a:latin typeface="Verdana"/>
                <a:cs typeface="Verdana"/>
              </a:rPr>
              <a:t>more descriptive </a:t>
            </a:r>
            <a:r>
              <a:rPr sz="2500" spc="-5" dirty="0">
                <a:latin typeface="Verdana"/>
                <a:cs typeface="Verdana"/>
              </a:rPr>
              <a:t>and precise </a:t>
            </a:r>
            <a:r>
              <a:rPr sz="2500" spc="-10" dirty="0">
                <a:latin typeface="Verdana"/>
                <a:cs typeface="Verdana"/>
              </a:rPr>
              <a:t>term than  </a:t>
            </a:r>
            <a:r>
              <a:rPr sz="2500" spc="-5" dirty="0">
                <a:latin typeface="Verdana"/>
                <a:cs typeface="Verdana"/>
              </a:rPr>
              <a:t>management</a:t>
            </a:r>
            <a:r>
              <a:rPr sz="2500" spc="2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”</a:t>
            </a:r>
            <a:endParaRPr sz="250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500" spc="-5" dirty="0">
                <a:latin typeface="Verdana"/>
                <a:cs typeface="Verdana"/>
              </a:rPr>
              <a:t>Management is </a:t>
            </a:r>
            <a:r>
              <a:rPr sz="2500" dirty="0">
                <a:latin typeface="Verdana"/>
                <a:cs typeface="Verdana"/>
              </a:rPr>
              <a:t>not </a:t>
            </a:r>
            <a:r>
              <a:rPr sz="2500" spc="-5" dirty="0">
                <a:latin typeface="Verdana"/>
                <a:cs typeface="Verdana"/>
              </a:rPr>
              <a:t>people, it is an activity </a:t>
            </a:r>
            <a:r>
              <a:rPr sz="2500" spc="-10" dirty="0">
                <a:latin typeface="Verdana"/>
                <a:cs typeface="Verdana"/>
              </a:rPr>
              <a:t>like  </a:t>
            </a:r>
            <a:r>
              <a:rPr sz="2500" spc="-5" dirty="0">
                <a:latin typeface="Verdana"/>
                <a:cs typeface="Verdana"/>
              </a:rPr>
              <a:t>walking, reading, </a:t>
            </a:r>
            <a:r>
              <a:rPr sz="2500" dirty="0">
                <a:latin typeface="Verdana"/>
                <a:cs typeface="Verdana"/>
              </a:rPr>
              <a:t>swimming </a:t>
            </a:r>
            <a:r>
              <a:rPr sz="2500" spc="-5" dirty="0">
                <a:latin typeface="Verdana"/>
                <a:cs typeface="Verdana"/>
              </a:rPr>
              <a:t>or </a:t>
            </a:r>
            <a:r>
              <a:rPr sz="2500" dirty="0">
                <a:latin typeface="Verdana"/>
                <a:cs typeface="Verdana"/>
              </a:rPr>
              <a:t>running. </a:t>
            </a:r>
            <a:r>
              <a:rPr sz="2500" spc="-5" dirty="0">
                <a:latin typeface="Verdana"/>
                <a:cs typeface="Verdana"/>
              </a:rPr>
              <a:t>People </a:t>
            </a:r>
            <a:r>
              <a:rPr sz="2500" spc="-10" dirty="0">
                <a:latin typeface="Verdana"/>
                <a:cs typeface="Verdana"/>
              </a:rPr>
              <a:t>who  perform </a:t>
            </a:r>
            <a:r>
              <a:rPr sz="2500" spc="-5" dirty="0">
                <a:latin typeface="Verdana"/>
                <a:cs typeface="Verdana"/>
              </a:rPr>
              <a:t>management can be designated </a:t>
            </a:r>
            <a:r>
              <a:rPr sz="2500" spc="-10" dirty="0">
                <a:latin typeface="Verdana"/>
                <a:cs typeface="Verdana"/>
              </a:rPr>
              <a:t>as  </a:t>
            </a:r>
            <a:r>
              <a:rPr sz="2500" spc="-5" dirty="0">
                <a:latin typeface="Verdana"/>
                <a:cs typeface="Verdana"/>
              </a:rPr>
              <a:t>managers, members of management, or exclusive  leaders.</a:t>
            </a:r>
            <a:endParaRPr sz="250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500" spc="-5" dirty="0">
                <a:latin typeface="Verdana"/>
                <a:cs typeface="Verdana"/>
              </a:rPr>
              <a:t>Thus, management can be studied as a</a:t>
            </a:r>
            <a:r>
              <a:rPr sz="2500" spc="6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process.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7125"/>
            <a:ext cx="8988425" cy="40728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1.	</a:t>
            </a:r>
            <a:r>
              <a:rPr sz="2250" b="1" dirty="0">
                <a:latin typeface="Verdana"/>
                <a:cs typeface="Verdana"/>
              </a:rPr>
              <a:t>Managerial</a:t>
            </a:r>
            <a:r>
              <a:rPr sz="2250" b="1" spc="-50" dirty="0"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Qualities</a:t>
            </a:r>
            <a:endParaRPr sz="225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2028825" algn="l"/>
                <a:tab pos="2472055" algn="l"/>
                <a:tab pos="3268345" algn="l"/>
                <a:tab pos="4179570" algn="l"/>
                <a:tab pos="4799965" algn="l"/>
                <a:tab pos="5351780" algn="l"/>
                <a:tab pos="6287770" algn="l"/>
                <a:tab pos="6717665" algn="l"/>
                <a:tab pos="8067675" algn="l"/>
                <a:tab pos="8803005" algn="l"/>
              </a:tabLst>
            </a:pPr>
            <a:r>
              <a:rPr sz="2250" dirty="0">
                <a:latin typeface="Verdana"/>
                <a:cs typeface="Verdana"/>
              </a:rPr>
              <a:t>Acc</a:t>
            </a:r>
            <a:r>
              <a:rPr sz="2250" spc="-10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r</a:t>
            </a:r>
            <a:r>
              <a:rPr sz="2250" spc="-20" dirty="0">
                <a:latin typeface="Verdana"/>
                <a:cs typeface="Verdana"/>
              </a:rPr>
              <a:t>d</a:t>
            </a:r>
            <a:r>
              <a:rPr sz="2250" spc="-5" dirty="0">
                <a:latin typeface="Verdana"/>
                <a:cs typeface="Verdana"/>
              </a:rPr>
              <a:t>in</a:t>
            </a:r>
            <a:r>
              <a:rPr sz="2250" dirty="0">
                <a:latin typeface="Verdana"/>
                <a:cs typeface="Verdana"/>
              </a:rPr>
              <a:t>g	</a:t>
            </a:r>
            <a:r>
              <a:rPr sz="2250" spc="-5" dirty="0">
                <a:latin typeface="Verdana"/>
                <a:cs typeface="Verdana"/>
              </a:rPr>
              <a:t>t</a:t>
            </a:r>
            <a:r>
              <a:rPr sz="2250" dirty="0">
                <a:latin typeface="Verdana"/>
                <a:cs typeface="Verdana"/>
              </a:rPr>
              <a:t>o	</a:t>
            </a:r>
            <a:r>
              <a:rPr sz="2250" spc="-15" dirty="0">
                <a:latin typeface="Verdana"/>
                <a:cs typeface="Verdana"/>
              </a:rPr>
              <a:t>h</a:t>
            </a:r>
            <a:r>
              <a:rPr sz="2250" spc="-5" dirty="0">
                <a:latin typeface="Verdana"/>
                <a:cs typeface="Verdana"/>
              </a:rPr>
              <a:t>im</a:t>
            </a:r>
            <a:r>
              <a:rPr sz="2250" dirty="0">
                <a:latin typeface="Verdana"/>
                <a:cs typeface="Verdana"/>
              </a:rPr>
              <a:t>,	</a:t>
            </a:r>
            <a:r>
              <a:rPr sz="2250" spc="-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h</a:t>
            </a:r>
            <a:r>
              <a:rPr sz="2250" dirty="0">
                <a:latin typeface="Verdana"/>
                <a:cs typeface="Verdana"/>
              </a:rPr>
              <a:t>ere	are	</a:t>
            </a:r>
            <a:r>
              <a:rPr sz="2250" spc="-15" dirty="0">
                <a:latin typeface="Verdana"/>
                <a:cs typeface="Verdana"/>
              </a:rPr>
              <a:t>s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dirty="0">
                <a:latin typeface="Verdana"/>
                <a:cs typeface="Verdana"/>
              </a:rPr>
              <a:t>x	</a:t>
            </a:r>
            <a:r>
              <a:rPr sz="2250" spc="-5" dirty="0">
                <a:latin typeface="Verdana"/>
                <a:cs typeface="Verdana"/>
              </a:rPr>
              <a:t>type</a:t>
            </a:r>
            <a:r>
              <a:rPr sz="2250" dirty="0">
                <a:latin typeface="Verdana"/>
                <a:cs typeface="Verdana"/>
              </a:rPr>
              <a:t>s	</a:t>
            </a:r>
            <a:r>
              <a:rPr sz="2250" spc="-5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f	</a:t>
            </a:r>
            <a:r>
              <a:rPr sz="2250" spc="-5" dirty="0">
                <a:latin typeface="Verdana"/>
                <a:cs typeface="Verdana"/>
              </a:rPr>
              <a:t>q</a:t>
            </a:r>
            <a:r>
              <a:rPr sz="2250" spc="-15" dirty="0">
                <a:latin typeface="Verdana"/>
                <a:cs typeface="Verdana"/>
              </a:rPr>
              <a:t>ua</a:t>
            </a:r>
            <a:r>
              <a:rPr sz="2250" spc="-5" dirty="0">
                <a:latin typeface="Verdana"/>
                <a:cs typeface="Verdana"/>
              </a:rPr>
              <a:t>li</a:t>
            </a:r>
            <a:r>
              <a:rPr sz="2250" spc="-15" dirty="0">
                <a:latin typeface="Verdana"/>
                <a:cs typeface="Verdana"/>
              </a:rPr>
              <a:t>t</a:t>
            </a:r>
            <a:r>
              <a:rPr sz="2250" spc="-5" dirty="0">
                <a:latin typeface="Verdana"/>
                <a:cs typeface="Verdana"/>
              </a:rPr>
              <a:t>ie</a:t>
            </a:r>
            <a:r>
              <a:rPr sz="2250" dirty="0">
                <a:latin typeface="Verdana"/>
                <a:cs typeface="Verdana"/>
              </a:rPr>
              <a:t>s	</a:t>
            </a:r>
            <a:r>
              <a:rPr sz="2250" spc="-5" dirty="0">
                <a:latin typeface="Verdana"/>
                <a:cs typeface="Verdana"/>
              </a:rPr>
              <a:t>tha</a:t>
            </a:r>
            <a:r>
              <a:rPr sz="2250" dirty="0">
                <a:latin typeface="Verdana"/>
                <a:cs typeface="Verdana"/>
              </a:rPr>
              <a:t>t	a  manager</a:t>
            </a:r>
            <a:r>
              <a:rPr sz="2250" spc="-5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requires.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Physical </a:t>
            </a:r>
            <a:r>
              <a:rPr sz="2250" spc="-5" dirty="0">
                <a:latin typeface="Verdana"/>
                <a:cs typeface="Verdana"/>
              </a:rPr>
              <a:t>(health, </a:t>
            </a:r>
            <a:r>
              <a:rPr sz="2250" dirty="0">
                <a:latin typeface="Verdana"/>
                <a:cs typeface="Verdana"/>
              </a:rPr>
              <a:t>Vigor </a:t>
            </a:r>
            <a:r>
              <a:rPr sz="2250" spc="-5" dirty="0">
                <a:latin typeface="Verdana"/>
                <a:cs typeface="Verdana"/>
              </a:rPr>
              <a:t>(Energy), </a:t>
            </a:r>
            <a:r>
              <a:rPr sz="2250" dirty="0">
                <a:latin typeface="Verdana"/>
                <a:cs typeface="Verdana"/>
              </a:rPr>
              <a:t>and</a:t>
            </a:r>
            <a:r>
              <a:rPr sz="2250" spc="-13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Address)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Mental </a:t>
            </a:r>
            <a:r>
              <a:rPr sz="2250" spc="-5" dirty="0">
                <a:latin typeface="Verdana"/>
                <a:cs typeface="Verdana"/>
              </a:rPr>
              <a:t>(ability </a:t>
            </a:r>
            <a:r>
              <a:rPr sz="2250" dirty="0">
                <a:latin typeface="Verdana"/>
                <a:cs typeface="Verdana"/>
              </a:rPr>
              <a:t>to understand or </a:t>
            </a:r>
            <a:r>
              <a:rPr sz="2250" spc="-5" dirty="0">
                <a:latin typeface="Verdana"/>
                <a:cs typeface="Verdana"/>
              </a:rPr>
              <a:t>learn,</a:t>
            </a:r>
            <a:r>
              <a:rPr sz="2250" spc="-16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judgment)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Moral </a:t>
            </a:r>
            <a:r>
              <a:rPr sz="2250" spc="-5" dirty="0">
                <a:latin typeface="Verdana"/>
                <a:cs typeface="Verdana"/>
              </a:rPr>
              <a:t>(firmness, initiative, loyalty,</a:t>
            </a:r>
            <a:r>
              <a:rPr sz="2250" spc="-14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tactful)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Educational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Technical (Particular to </a:t>
            </a:r>
            <a:r>
              <a:rPr sz="2250" spc="-5" dirty="0">
                <a:latin typeface="Verdana"/>
                <a:cs typeface="Verdana"/>
              </a:rPr>
              <a:t>the </a:t>
            </a:r>
            <a:r>
              <a:rPr sz="2250" dirty="0">
                <a:latin typeface="Verdana"/>
                <a:cs typeface="Verdana"/>
              </a:rPr>
              <a:t>function </a:t>
            </a:r>
            <a:r>
              <a:rPr sz="2250" spc="-5" dirty="0">
                <a:latin typeface="Verdana"/>
                <a:cs typeface="Verdana"/>
              </a:rPr>
              <a:t>being</a:t>
            </a:r>
            <a:r>
              <a:rPr sz="2250" spc="-18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performed)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Experience </a:t>
            </a:r>
            <a:r>
              <a:rPr sz="2250" dirty="0">
                <a:latin typeface="Verdana"/>
                <a:cs typeface="Verdana"/>
              </a:rPr>
              <a:t>(Arising from </a:t>
            </a:r>
            <a:r>
              <a:rPr sz="2250" spc="-5" dirty="0">
                <a:latin typeface="Verdana"/>
                <a:cs typeface="Verdana"/>
              </a:rPr>
              <a:t>the</a:t>
            </a:r>
            <a:r>
              <a:rPr sz="2250" spc="-10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work)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7125"/>
            <a:ext cx="8988425" cy="42786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2.	</a:t>
            </a:r>
            <a:r>
              <a:rPr sz="2250" b="1" dirty="0">
                <a:latin typeface="Verdana"/>
                <a:cs typeface="Verdana"/>
              </a:rPr>
              <a:t>General Principles of</a:t>
            </a:r>
            <a:r>
              <a:rPr sz="2250" b="1" spc="-40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2656840" algn="l"/>
                <a:tab pos="4201160" algn="l"/>
                <a:tab pos="4760595" algn="l"/>
                <a:tab pos="5266690" algn="l"/>
                <a:tab pos="7400290" algn="l"/>
                <a:tab pos="8442960" algn="l"/>
              </a:tabLst>
            </a:pPr>
            <a:r>
              <a:rPr sz="2250" dirty="0">
                <a:latin typeface="Verdana"/>
                <a:cs typeface="Verdana"/>
              </a:rPr>
              <a:t>Mana</a:t>
            </a:r>
            <a:r>
              <a:rPr sz="2250" spc="-20" dirty="0">
                <a:latin typeface="Verdana"/>
                <a:cs typeface="Verdana"/>
              </a:rPr>
              <a:t>g</a:t>
            </a:r>
            <a:r>
              <a:rPr sz="2250" spc="-15" dirty="0">
                <a:latin typeface="Verdana"/>
                <a:cs typeface="Verdana"/>
              </a:rPr>
              <a:t>em</a:t>
            </a:r>
            <a:r>
              <a:rPr sz="2250" dirty="0">
                <a:latin typeface="Verdana"/>
                <a:cs typeface="Verdana"/>
              </a:rPr>
              <a:t>ent	</a:t>
            </a:r>
            <a:r>
              <a:rPr sz="2250" spc="-5" dirty="0">
                <a:latin typeface="Verdana"/>
                <a:cs typeface="Verdana"/>
              </a:rPr>
              <a:t>p</a:t>
            </a:r>
            <a:r>
              <a:rPr sz="2250" spc="-20" dirty="0">
                <a:latin typeface="Verdana"/>
                <a:cs typeface="Verdana"/>
              </a:rPr>
              <a:t>r</a:t>
            </a:r>
            <a:r>
              <a:rPr sz="2250" spc="-5" dirty="0">
                <a:latin typeface="Verdana"/>
                <a:cs typeface="Verdana"/>
              </a:rPr>
              <a:t>inci</a:t>
            </a:r>
            <a:r>
              <a:rPr sz="2250" spc="-15" dirty="0">
                <a:latin typeface="Verdana"/>
                <a:cs typeface="Verdana"/>
              </a:rPr>
              <a:t>p</a:t>
            </a:r>
            <a:r>
              <a:rPr sz="2250" spc="-5" dirty="0">
                <a:latin typeface="Verdana"/>
                <a:cs typeface="Verdana"/>
              </a:rPr>
              <a:t>l</a:t>
            </a:r>
            <a:r>
              <a:rPr sz="2250" dirty="0">
                <a:latin typeface="Verdana"/>
                <a:cs typeface="Verdana"/>
              </a:rPr>
              <a:t>e	is	a	</a:t>
            </a:r>
            <a:r>
              <a:rPr sz="2250" spc="-15" dirty="0">
                <a:latin typeface="Verdana"/>
                <a:cs typeface="Verdana"/>
              </a:rPr>
              <a:t>f</a:t>
            </a:r>
            <a:r>
              <a:rPr sz="2250" dirty="0">
                <a:latin typeface="Verdana"/>
                <a:cs typeface="Verdana"/>
              </a:rPr>
              <a:t>un</a:t>
            </a:r>
            <a:r>
              <a:rPr sz="2250" spc="-15" dirty="0">
                <a:latin typeface="Verdana"/>
                <a:cs typeface="Verdana"/>
              </a:rPr>
              <a:t>da</a:t>
            </a:r>
            <a:r>
              <a:rPr sz="2250" spc="5" dirty="0">
                <a:latin typeface="Verdana"/>
                <a:cs typeface="Verdana"/>
              </a:rPr>
              <a:t>m</a:t>
            </a:r>
            <a:r>
              <a:rPr sz="2250" spc="-15" dirty="0">
                <a:latin typeface="Verdana"/>
                <a:cs typeface="Verdana"/>
              </a:rPr>
              <a:t>e</a:t>
            </a:r>
            <a:r>
              <a:rPr sz="2250" dirty="0">
                <a:latin typeface="Verdana"/>
                <a:cs typeface="Verdana"/>
              </a:rPr>
              <a:t>nt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l	</a:t>
            </a:r>
            <a:r>
              <a:rPr sz="2250" spc="-5" dirty="0">
                <a:latin typeface="Verdana"/>
                <a:cs typeface="Verdana"/>
              </a:rPr>
              <a:t>trut</a:t>
            </a:r>
            <a:r>
              <a:rPr sz="2250" dirty="0">
                <a:latin typeface="Verdana"/>
                <a:cs typeface="Verdana"/>
              </a:rPr>
              <a:t>h	and  establishes cause-effect</a:t>
            </a:r>
            <a:r>
              <a:rPr sz="2250" spc="-11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relationship.</a:t>
            </a:r>
            <a:endParaRPr sz="2250">
              <a:latin typeface="Verdana"/>
              <a:cs typeface="Verdana"/>
            </a:endParaRPr>
          </a:p>
          <a:p>
            <a:pPr marL="469900" marR="635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Management elements denotes the function performed by  </a:t>
            </a:r>
            <a:r>
              <a:rPr sz="2250" dirty="0">
                <a:latin typeface="Verdana"/>
                <a:cs typeface="Verdana"/>
              </a:rPr>
              <a:t>a</a:t>
            </a:r>
            <a:r>
              <a:rPr sz="2250" spc="-3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manager.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He has emphasized on two</a:t>
            </a:r>
            <a:r>
              <a:rPr sz="2250" spc="-14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things: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The </a:t>
            </a:r>
            <a:r>
              <a:rPr sz="2250" spc="-5" dirty="0">
                <a:latin typeface="Verdana"/>
                <a:cs typeface="Verdana"/>
              </a:rPr>
              <a:t>list of </a:t>
            </a:r>
            <a:r>
              <a:rPr sz="2250" spc="-10" dirty="0">
                <a:latin typeface="Verdana"/>
                <a:cs typeface="Verdana"/>
              </a:rPr>
              <a:t>principles </a:t>
            </a:r>
            <a:r>
              <a:rPr sz="2250" dirty="0">
                <a:latin typeface="Verdana"/>
                <a:cs typeface="Verdana"/>
              </a:rPr>
              <a:t>is not exhaustive </a:t>
            </a:r>
            <a:r>
              <a:rPr sz="2250" spc="-5" dirty="0">
                <a:latin typeface="Verdana"/>
                <a:cs typeface="Verdana"/>
              </a:rPr>
              <a:t>(complete) but  suggestive and </a:t>
            </a:r>
            <a:r>
              <a:rPr sz="2250" dirty="0">
                <a:latin typeface="Verdana"/>
                <a:cs typeface="Verdana"/>
              </a:rPr>
              <a:t>has </a:t>
            </a:r>
            <a:r>
              <a:rPr sz="2250" spc="-5" dirty="0">
                <a:latin typeface="Verdana"/>
                <a:cs typeface="Verdana"/>
              </a:rPr>
              <a:t>discussed only those principles which  </a:t>
            </a:r>
            <a:r>
              <a:rPr sz="2250" dirty="0">
                <a:latin typeface="Verdana"/>
                <a:cs typeface="Verdana"/>
              </a:rPr>
              <a:t>he followed on most</a:t>
            </a:r>
            <a:r>
              <a:rPr sz="2250" spc="-12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occasions.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5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Principles of management are not rigid, but</a:t>
            </a:r>
            <a:r>
              <a:rPr sz="2250" spc="-22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flexible.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4060" y="2970352"/>
            <a:ext cx="99377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5" dirty="0">
                <a:latin typeface="Verdana"/>
                <a:cs typeface="Verdana"/>
              </a:rPr>
              <a:t>matters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8985" y="2970352"/>
            <a:ext cx="117729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5" dirty="0">
                <a:latin typeface="Verdana"/>
                <a:cs typeface="Verdana"/>
              </a:rPr>
              <a:t>(Demand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677125"/>
            <a:ext cx="6195695" cy="19145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1.	</a:t>
            </a:r>
            <a:r>
              <a:rPr sz="2250" b="1" spc="-5" dirty="0">
                <a:latin typeface="Verdana"/>
                <a:cs typeface="Verdana"/>
              </a:rPr>
              <a:t>Division </a:t>
            </a:r>
            <a:r>
              <a:rPr sz="2250" b="1" dirty="0">
                <a:latin typeface="Verdana"/>
                <a:cs typeface="Verdana"/>
              </a:rPr>
              <a:t>of</a:t>
            </a:r>
            <a:r>
              <a:rPr sz="2250" b="1" spc="-10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Work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To </a:t>
            </a:r>
            <a:r>
              <a:rPr sz="2250" spc="-5" dirty="0">
                <a:latin typeface="Verdana"/>
                <a:cs typeface="Verdana"/>
              </a:rPr>
              <a:t>take the </a:t>
            </a:r>
            <a:r>
              <a:rPr sz="2250" dirty="0">
                <a:latin typeface="Verdana"/>
                <a:cs typeface="Verdana"/>
              </a:rPr>
              <a:t>advantage of</a:t>
            </a:r>
            <a:r>
              <a:rPr sz="2250" spc="-12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specialization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Work on </a:t>
            </a:r>
            <a:r>
              <a:rPr sz="2250" spc="-5" dirty="0">
                <a:latin typeface="Verdana"/>
                <a:cs typeface="Verdana"/>
              </a:rPr>
              <a:t>the </a:t>
            </a:r>
            <a:r>
              <a:rPr sz="2250" dirty="0">
                <a:latin typeface="Verdana"/>
                <a:cs typeface="Verdana"/>
              </a:rPr>
              <a:t>same</a:t>
            </a:r>
            <a:r>
              <a:rPr sz="2250" spc="-8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part</a:t>
            </a:r>
            <a:endParaRPr sz="2250">
              <a:latin typeface="Verdana"/>
              <a:cs typeface="Verdana"/>
            </a:endParaRPr>
          </a:p>
          <a:p>
            <a:pPr marL="858519" lvl="1" indent="-458470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"/>
              <a:tabLst>
                <a:tab pos="858519" algn="l"/>
                <a:tab pos="859155" algn="l"/>
                <a:tab pos="1591310" algn="l"/>
                <a:tab pos="3035300" algn="l"/>
                <a:tab pos="4652010" algn="l"/>
                <a:tab pos="5513070" algn="l"/>
              </a:tabLst>
            </a:pPr>
            <a:r>
              <a:rPr sz="1950" dirty="0">
                <a:latin typeface="Verdana"/>
                <a:cs typeface="Verdana"/>
              </a:rPr>
              <a:t>i</a:t>
            </a:r>
            <a:r>
              <a:rPr sz="1950" spc="-5" dirty="0">
                <a:latin typeface="Verdana"/>
                <a:cs typeface="Verdana"/>
              </a:rPr>
              <a:t>.e</a:t>
            </a:r>
            <a:r>
              <a:rPr sz="1950" dirty="0">
                <a:latin typeface="Verdana"/>
                <a:cs typeface="Verdana"/>
              </a:rPr>
              <a:t>.	</a:t>
            </a:r>
            <a:r>
              <a:rPr sz="1950" spc="5" dirty="0">
                <a:latin typeface="Verdana"/>
                <a:cs typeface="Verdana"/>
              </a:rPr>
              <a:t>manager</a:t>
            </a:r>
            <a:r>
              <a:rPr sz="1950" dirty="0">
                <a:latin typeface="Verdana"/>
                <a:cs typeface="Verdana"/>
              </a:rPr>
              <a:t>	conc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dirty="0">
                <a:latin typeface="Verdana"/>
                <a:cs typeface="Verdana"/>
              </a:rPr>
              <a:t>rned	</a:t>
            </a:r>
            <a:r>
              <a:rPr sz="1950" spc="-5" dirty="0">
                <a:latin typeface="Verdana"/>
                <a:cs typeface="Verdana"/>
              </a:rPr>
              <a:t>wit</a:t>
            </a:r>
            <a:r>
              <a:rPr sz="1950" spc="5" dirty="0">
                <a:latin typeface="Verdana"/>
                <a:cs typeface="Verdana"/>
              </a:rPr>
              <a:t>h</a:t>
            </a:r>
            <a:r>
              <a:rPr sz="1950" dirty="0">
                <a:latin typeface="Verdana"/>
                <a:cs typeface="Verdana"/>
              </a:rPr>
              <a:t>	</a:t>
            </a:r>
            <a:r>
              <a:rPr sz="1950" spc="5" dirty="0">
                <a:latin typeface="Verdana"/>
                <a:cs typeface="Verdana"/>
              </a:rPr>
              <a:t>same</a:t>
            </a:r>
            <a:endParaRPr sz="195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950" dirty="0">
                <a:latin typeface="Verdana"/>
                <a:cs typeface="Verdana"/>
              </a:rPr>
              <a:t>forecasting)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976496"/>
            <a:ext cx="183261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5" dirty="0">
                <a:latin typeface="Verdana"/>
                <a:cs typeface="Verdana"/>
              </a:rPr>
              <a:t>their</a:t>
            </a:r>
            <a:r>
              <a:rPr sz="2250" spc="-9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output.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3484" y="4388053"/>
            <a:ext cx="1549400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27785" algn="l"/>
              </a:tabLst>
            </a:pPr>
            <a:r>
              <a:rPr sz="2250" spc="-5" dirty="0">
                <a:latin typeface="Verdana"/>
                <a:cs typeface="Verdana"/>
              </a:rPr>
              <a:t>tr</a:t>
            </a:r>
            <a:r>
              <a:rPr sz="2250" spc="-10" dirty="0">
                <a:latin typeface="Verdana"/>
                <a:cs typeface="Verdana"/>
              </a:rPr>
              <a:t>ain</a:t>
            </a:r>
            <a:r>
              <a:rPr sz="2250" spc="-5" dirty="0">
                <a:latin typeface="Verdana"/>
                <a:cs typeface="Verdana"/>
              </a:rPr>
              <a:t>in</a:t>
            </a:r>
            <a:r>
              <a:rPr sz="2250" spc="5" dirty="0">
                <a:latin typeface="Verdana"/>
                <a:cs typeface="Verdana"/>
              </a:rPr>
              <a:t>g</a:t>
            </a:r>
            <a:r>
              <a:rPr sz="2250" dirty="0">
                <a:latin typeface="Verdana"/>
                <a:cs typeface="Verdana"/>
              </a:rPr>
              <a:t>	</a:t>
            </a:r>
            <a:r>
              <a:rPr sz="2250" spc="5" dirty="0">
                <a:latin typeface="Verdana"/>
                <a:cs typeface="Verdana"/>
              </a:rPr>
              <a:t>&amp;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3633596"/>
            <a:ext cx="8987155" cy="112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  <a:tab pos="1762125" algn="l"/>
                <a:tab pos="2332355" algn="l"/>
                <a:tab pos="3517900" algn="l"/>
                <a:tab pos="5111115" algn="l"/>
                <a:tab pos="6590665" algn="l"/>
                <a:tab pos="7632065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spc="-5" dirty="0">
                <a:latin typeface="Verdana"/>
                <a:cs typeface="Verdana"/>
              </a:rPr>
              <a:t>Acquire	an	ability,	sureness,	accuracy	which	increases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tabLst>
                <a:tab pos="1456690" algn="l"/>
              </a:tabLst>
            </a:pPr>
            <a:r>
              <a:rPr sz="2250" spc="-10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do</a:t>
            </a:r>
            <a:r>
              <a:rPr sz="2250" spc="-5" dirty="0">
                <a:latin typeface="Verdana"/>
                <a:cs typeface="Verdana"/>
              </a:rPr>
              <a:t>p</a:t>
            </a:r>
            <a:r>
              <a:rPr sz="2250" spc="-15" dirty="0">
                <a:latin typeface="Verdana"/>
                <a:cs typeface="Verdana"/>
              </a:rPr>
              <a:t>t</a:t>
            </a:r>
            <a:r>
              <a:rPr sz="2250" spc="-10" dirty="0">
                <a:latin typeface="Verdana"/>
                <a:cs typeface="Verdana"/>
              </a:rPr>
              <a:t>i</a:t>
            </a:r>
            <a:r>
              <a:rPr sz="2250" spc="-15" dirty="0">
                <a:latin typeface="Verdana"/>
                <a:cs typeface="Verdana"/>
              </a:rPr>
              <a:t>o</a:t>
            </a:r>
            <a:r>
              <a:rPr sz="2250" spc="5" dirty="0">
                <a:latin typeface="Verdana"/>
                <a:cs typeface="Verdana"/>
              </a:rPr>
              <a:t>n</a:t>
            </a:r>
            <a:r>
              <a:rPr sz="2250" dirty="0">
                <a:latin typeface="Verdana"/>
                <a:cs typeface="Verdana"/>
              </a:rPr>
              <a:t>	</a:t>
            </a:r>
            <a:r>
              <a:rPr sz="2250" spc="-10" dirty="0">
                <a:latin typeface="Verdana"/>
                <a:cs typeface="Verdana"/>
              </a:rPr>
              <a:t>wh</a:t>
            </a:r>
            <a:r>
              <a:rPr sz="2250" spc="-5" dirty="0">
                <a:latin typeface="Verdana"/>
                <a:cs typeface="Verdana"/>
              </a:rPr>
              <a:t>ich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4388053"/>
            <a:ext cx="4758690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367155" algn="l"/>
                <a:tab pos="2609215" algn="l"/>
                <a:tab pos="3096260" algn="l"/>
                <a:tab pos="4007485" algn="l"/>
              </a:tabLst>
            </a:pPr>
            <a:r>
              <a:rPr sz="2250" spc="-5" dirty="0">
                <a:latin typeface="Verdana"/>
                <a:cs typeface="Verdana"/>
              </a:rPr>
              <a:t>Eac</a:t>
            </a:r>
            <a:r>
              <a:rPr sz="2250" spc="5" dirty="0">
                <a:latin typeface="Verdana"/>
                <a:cs typeface="Verdana"/>
              </a:rPr>
              <a:t>h</a:t>
            </a:r>
            <a:r>
              <a:rPr sz="2250" dirty="0">
                <a:latin typeface="Verdana"/>
                <a:cs typeface="Verdana"/>
              </a:rPr>
              <a:t>	</a:t>
            </a:r>
            <a:r>
              <a:rPr sz="2250" spc="-15" dirty="0">
                <a:latin typeface="Verdana"/>
                <a:cs typeface="Verdana"/>
              </a:rPr>
              <a:t>c</a:t>
            </a:r>
            <a:r>
              <a:rPr sz="2250" spc="5" dirty="0">
                <a:latin typeface="Verdana"/>
                <a:cs typeface="Verdana"/>
              </a:rPr>
              <a:t>h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spc="5" dirty="0">
                <a:latin typeface="Verdana"/>
                <a:cs typeface="Verdana"/>
              </a:rPr>
              <a:t>nge</a:t>
            </a:r>
            <a:r>
              <a:rPr sz="2250" dirty="0">
                <a:latin typeface="Verdana"/>
                <a:cs typeface="Verdana"/>
              </a:rPr>
              <a:t>	of	</a:t>
            </a:r>
            <a:r>
              <a:rPr sz="2250" spc="-10" dirty="0">
                <a:latin typeface="Verdana"/>
                <a:cs typeface="Verdana"/>
              </a:rPr>
              <a:t>w</a:t>
            </a:r>
            <a:r>
              <a:rPr sz="2250" spc="5" dirty="0">
                <a:latin typeface="Verdana"/>
                <a:cs typeface="Verdana"/>
              </a:rPr>
              <a:t>o</a:t>
            </a:r>
            <a:r>
              <a:rPr sz="2250" spc="-10" dirty="0">
                <a:latin typeface="Verdana"/>
                <a:cs typeface="Verdana"/>
              </a:rPr>
              <a:t>r</a:t>
            </a:r>
            <a:r>
              <a:rPr sz="2250" spc="5" dirty="0">
                <a:latin typeface="Verdana"/>
                <a:cs typeface="Verdana"/>
              </a:rPr>
              <a:t>k</a:t>
            </a:r>
            <a:r>
              <a:rPr sz="2250" dirty="0">
                <a:latin typeface="Verdana"/>
                <a:cs typeface="Verdana"/>
              </a:rPr>
              <a:t>	b</a:t>
            </a:r>
            <a:r>
              <a:rPr sz="2250" spc="-10" dirty="0">
                <a:latin typeface="Verdana"/>
                <a:cs typeface="Verdana"/>
              </a:rPr>
              <a:t>r</a:t>
            </a:r>
            <a:r>
              <a:rPr sz="2250" spc="-5" dirty="0">
                <a:latin typeface="Verdana"/>
                <a:cs typeface="Verdana"/>
              </a:rPr>
              <a:t>in</a:t>
            </a:r>
            <a:r>
              <a:rPr sz="2250" spc="5" dirty="0">
                <a:latin typeface="Verdana"/>
                <a:cs typeface="Verdana"/>
              </a:rPr>
              <a:t>g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reduces</a:t>
            </a:r>
            <a:r>
              <a:rPr sz="2250" spc="-4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output.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5" dirty="0">
                <a:latin typeface="Verdana"/>
                <a:cs typeface="Verdana"/>
              </a:rPr>
              <a:t>At </a:t>
            </a:r>
            <a:r>
              <a:rPr sz="2250" dirty="0">
                <a:latin typeface="Verdana"/>
                <a:cs typeface="Verdana"/>
              </a:rPr>
              <a:t>all </a:t>
            </a:r>
            <a:r>
              <a:rPr sz="2250" spc="-5" dirty="0">
                <a:latin typeface="Verdana"/>
                <a:cs typeface="Verdana"/>
              </a:rPr>
              <a:t>level </a:t>
            </a:r>
            <a:r>
              <a:rPr sz="2250" dirty="0">
                <a:latin typeface="Verdana"/>
                <a:cs typeface="Verdana"/>
              </a:rPr>
              <a:t>of</a:t>
            </a:r>
            <a:r>
              <a:rPr sz="2250" spc="-11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organization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8988425" cy="400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2.	</a:t>
            </a:r>
            <a:r>
              <a:rPr sz="2250" b="1" dirty="0">
                <a:latin typeface="Verdana"/>
                <a:cs typeface="Verdana"/>
              </a:rPr>
              <a:t>Authority </a:t>
            </a:r>
            <a:r>
              <a:rPr sz="2250" b="1" spc="5" dirty="0">
                <a:latin typeface="Verdana"/>
                <a:cs typeface="Verdana"/>
              </a:rPr>
              <a:t>and</a:t>
            </a:r>
            <a:r>
              <a:rPr sz="2250" b="1" spc="-60" dirty="0"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Responsibility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Official authority </a:t>
            </a:r>
            <a:r>
              <a:rPr sz="2250" spc="-5" dirty="0">
                <a:latin typeface="Verdana"/>
                <a:cs typeface="Verdana"/>
              </a:rPr>
              <a:t>derives </a:t>
            </a:r>
            <a:r>
              <a:rPr sz="2250" dirty="0">
                <a:latin typeface="Verdana"/>
                <a:cs typeface="Verdana"/>
              </a:rPr>
              <a:t>from </a:t>
            </a:r>
            <a:r>
              <a:rPr sz="2250" spc="-5" dirty="0">
                <a:latin typeface="Verdana"/>
                <a:cs typeface="Verdana"/>
              </a:rPr>
              <a:t>the </a:t>
            </a:r>
            <a:r>
              <a:rPr sz="2250" dirty="0">
                <a:latin typeface="Verdana"/>
                <a:cs typeface="Verdana"/>
              </a:rPr>
              <a:t>manager</a:t>
            </a:r>
            <a:r>
              <a:rPr sz="2250" spc="-18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position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Personal authority </a:t>
            </a:r>
            <a:r>
              <a:rPr sz="2250" dirty="0">
                <a:latin typeface="Verdana"/>
                <a:cs typeface="Verdana"/>
              </a:rPr>
              <a:t>is </a:t>
            </a:r>
            <a:r>
              <a:rPr sz="2250" spc="-5" dirty="0">
                <a:latin typeface="Verdana"/>
                <a:cs typeface="Verdana"/>
              </a:rPr>
              <a:t>derived from personal </a:t>
            </a:r>
            <a:r>
              <a:rPr sz="2250" spc="-10" dirty="0">
                <a:latin typeface="Verdana"/>
                <a:cs typeface="Verdana"/>
              </a:rPr>
              <a:t>qualities </a:t>
            </a:r>
            <a:r>
              <a:rPr sz="2250" dirty="0">
                <a:latin typeface="Verdana"/>
                <a:cs typeface="Verdana"/>
              </a:rPr>
              <a:t>such  as </a:t>
            </a:r>
            <a:r>
              <a:rPr sz="2250" spc="-5" dirty="0">
                <a:latin typeface="Verdana"/>
                <a:cs typeface="Verdana"/>
              </a:rPr>
              <a:t>intelligence, </a:t>
            </a:r>
            <a:r>
              <a:rPr sz="2250" dirty="0">
                <a:latin typeface="Verdana"/>
                <a:cs typeface="Verdana"/>
              </a:rPr>
              <a:t>experience, morality,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etc…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Responsibility </a:t>
            </a:r>
            <a:r>
              <a:rPr sz="2250" dirty="0">
                <a:latin typeface="Verdana"/>
                <a:cs typeface="Verdana"/>
              </a:rPr>
              <a:t>arrives out of assignment of</a:t>
            </a:r>
            <a:r>
              <a:rPr sz="2250" spc="-16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activity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There </a:t>
            </a:r>
            <a:r>
              <a:rPr sz="2250" dirty="0">
                <a:latin typeface="Verdana"/>
                <a:cs typeface="Verdana"/>
              </a:rPr>
              <a:t>should be </a:t>
            </a:r>
            <a:r>
              <a:rPr sz="2250" spc="-5" dirty="0">
                <a:latin typeface="Verdana"/>
                <a:cs typeface="Verdana"/>
              </a:rPr>
              <a:t>parity </a:t>
            </a:r>
            <a:r>
              <a:rPr sz="2250" dirty="0">
                <a:latin typeface="Verdana"/>
                <a:cs typeface="Verdana"/>
              </a:rPr>
              <a:t>of authority &amp;</a:t>
            </a:r>
            <a:r>
              <a:rPr sz="2250" spc="-14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responsibility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7125"/>
            <a:ext cx="8989060" cy="43929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3.	</a:t>
            </a:r>
            <a:r>
              <a:rPr sz="2250" b="1" spc="-5" dirty="0">
                <a:latin typeface="Verdana"/>
                <a:cs typeface="Verdana"/>
              </a:rPr>
              <a:t>Discipline</a:t>
            </a:r>
            <a:endParaRPr sz="2250">
              <a:latin typeface="Verdana"/>
              <a:cs typeface="Verdana"/>
            </a:endParaRPr>
          </a:p>
          <a:p>
            <a:pPr marL="469900" marR="6985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Discipline </a:t>
            </a:r>
            <a:r>
              <a:rPr sz="2250" dirty="0">
                <a:latin typeface="Verdana"/>
                <a:cs typeface="Verdana"/>
              </a:rPr>
              <a:t>is </a:t>
            </a:r>
            <a:r>
              <a:rPr sz="2250" spc="-5" dirty="0">
                <a:latin typeface="Verdana"/>
                <a:cs typeface="Verdana"/>
              </a:rPr>
              <a:t>obedience behaviors and outward </a:t>
            </a:r>
            <a:r>
              <a:rPr sz="2250" dirty="0">
                <a:latin typeface="Verdana"/>
                <a:cs typeface="Verdana"/>
              </a:rPr>
              <a:t>mark </a:t>
            </a:r>
            <a:r>
              <a:rPr sz="2250" spc="-5" dirty="0">
                <a:latin typeface="Verdana"/>
                <a:cs typeface="Verdana"/>
              </a:rPr>
              <a:t>of  </a:t>
            </a:r>
            <a:r>
              <a:rPr sz="2250" dirty="0">
                <a:latin typeface="Verdana"/>
                <a:cs typeface="Verdana"/>
              </a:rPr>
              <a:t>respect shown by</a:t>
            </a:r>
            <a:r>
              <a:rPr sz="2250" spc="-7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employees.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212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289685" algn="l"/>
                <a:tab pos="2773045" algn="l"/>
                <a:tab pos="4366895" algn="l"/>
                <a:tab pos="5679440" algn="l"/>
                <a:tab pos="6628765" algn="l"/>
                <a:tab pos="7369809" algn="l"/>
                <a:tab pos="8511540" algn="l"/>
              </a:tabLst>
            </a:pPr>
            <a:r>
              <a:rPr sz="2250" spc="5" dirty="0">
                <a:latin typeface="Verdana"/>
                <a:cs typeface="Verdana"/>
              </a:rPr>
              <a:t>S</a:t>
            </a:r>
            <a:r>
              <a:rPr sz="2250" spc="-10" dirty="0">
                <a:latin typeface="Verdana"/>
                <a:cs typeface="Verdana"/>
              </a:rPr>
              <a:t>el</a:t>
            </a:r>
            <a:r>
              <a:rPr sz="2250" dirty="0">
                <a:latin typeface="Verdana"/>
                <a:cs typeface="Verdana"/>
              </a:rPr>
              <a:t>f	</a:t>
            </a:r>
            <a:r>
              <a:rPr sz="2250" spc="-5" dirty="0">
                <a:latin typeface="Verdana"/>
                <a:cs typeface="Verdana"/>
              </a:rPr>
              <a:t>im</a:t>
            </a:r>
            <a:r>
              <a:rPr sz="2250" dirty="0">
                <a:latin typeface="Verdana"/>
                <a:cs typeface="Verdana"/>
              </a:rPr>
              <a:t>p</a:t>
            </a:r>
            <a:r>
              <a:rPr sz="2250" spc="-15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sed	</a:t>
            </a:r>
            <a:r>
              <a:rPr sz="2250" spc="-15" dirty="0">
                <a:latin typeface="Verdana"/>
                <a:cs typeface="Verdana"/>
              </a:rPr>
              <a:t>d</a:t>
            </a:r>
            <a:r>
              <a:rPr sz="2250" spc="-5" dirty="0">
                <a:latin typeface="Verdana"/>
                <a:cs typeface="Verdana"/>
              </a:rPr>
              <a:t>is</a:t>
            </a:r>
            <a:r>
              <a:rPr sz="2250" spc="-10" dirty="0">
                <a:latin typeface="Verdana"/>
                <a:cs typeface="Verdana"/>
              </a:rPr>
              <a:t>ci</a:t>
            </a:r>
            <a:r>
              <a:rPr sz="2250" dirty="0">
                <a:latin typeface="Verdana"/>
                <a:cs typeface="Verdana"/>
              </a:rPr>
              <a:t>p</a:t>
            </a:r>
            <a:r>
              <a:rPr sz="2250" spc="-10" dirty="0">
                <a:latin typeface="Verdana"/>
                <a:cs typeface="Verdana"/>
              </a:rPr>
              <a:t>li</a:t>
            </a:r>
            <a:r>
              <a:rPr sz="2250" spc="5" dirty="0">
                <a:latin typeface="Verdana"/>
                <a:cs typeface="Verdana"/>
              </a:rPr>
              <a:t>ne</a:t>
            </a:r>
            <a:r>
              <a:rPr sz="2250" dirty="0">
                <a:latin typeface="Verdana"/>
                <a:cs typeface="Verdana"/>
              </a:rPr>
              <a:t>	sp</a:t>
            </a:r>
            <a:r>
              <a:rPr sz="2250" spc="-25" dirty="0">
                <a:latin typeface="Verdana"/>
                <a:cs typeface="Verdana"/>
              </a:rPr>
              <a:t>r</a:t>
            </a:r>
            <a:r>
              <a:rPr sz="2250" spc="-10" dirty="0">
                <a:latin typeface="Verdana"/>
                <a:cs typeface="Verdana"/>
              </a:rPr>
              <a:t>i</a:t>
            </a:r>
            <a:r>
              <a:rPr sz="2250" spc="5" dirty="0">
                <a:latin typeface="Verdana"/>
                <a:cs typeface="Verdana"/>
              </a:rPr>
              <a:t>ngs</a:t>
            </a:r>
            <a:r>
              <a:rPr sz="2250" dirty="0">
                <a:latin typeface="Verdana"/>
                <a:cs typeface="Verdana"/>
              </a:rPr>
              <a:t>	f</a:t>
            </a:r>
            <a:r>
              <a:rPr sz="2250" spc="-10" dirty="0">
                <a:latin typeface="Verdana"/>
                <a:cs typeface="Verdana"/>
              </a:rPr>
              <a:t>r</a:t>
            </a:r>
            <a:r>
              <a:rPr sz="2250" spc="-15" dirty="0">
                <a:latin typeface="Verdana"/>
                <a:cs typeface="Verdana"/>
              </a:rPr>
              <a:t>o</a:t>
            </a:r>
            <a:r>
              <a:rPr sz="2250" spc="5" dirty="0">
                <a:latin typeface="Verdana"/>
                <a:cs typeface="Verdana"/>
              </a:rPr>
              <a:t>m</a:t>
            </a:r>
            <a:r>
              <a:rPr sz="2250" dirty="0">
                <a:latin typeface="Verdana"/>
                <a:cs typeface="Verdana"/>
              </a:rPr>
              <a:t>	</a:t>
            </a:r>
            <a:r>
              <a:rPr sz="2250" spc="-5" dirty="0">
                <a:latin typeface="Verdana"/>
                <a:cs typeface="Verdana"/>
              </a:rPr>
              <a:t>th</a:t>
            </a:r>
            <a:r>
              <a:rPr sz="2250" spc="5" dirty="0">
                <a:latin typeface="Verdana"/>
                <a:cs typeface="Verdana"/>
              </a:rPr>
              <a:t>e</a:t>
            </a:r>
            <a:r>
              <a:rPr sz="2250" dirty="0">
                <a:latin typeface="Verdana"/>
                <a:cs typeface="Verdana"/>
              </a:rPr>
              <a:t>	</a:t>
            </a:r>
            <a:r>
              <a:rPr sz="2250" spc="-10" dirty="0">
                <a:latin typeface="Verdana"/>
                <a:cs typeface="Verdana"/>
              </a:rPr>
              <a:t>w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spc="-10" dirty="0">
                <a:latin typeface="Verdana"/>
                <a:cs typeface="Verdana"/>
              </a:rPr>
              <a:t>t</a:t>
            </a:r>
            <a:r>
              <a:rPr sz="2250" dirty="0">
                <a:latin typeface="Verdana"/>
                <a:cs typeface="Verdana"/>
              </a:rPr>
              <a:t>hin	</a:t>
            </a:r>
            <a:r>
              <a:rPr sz="2250" spc="-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h</a:t>
            </a:r>
            <a:r>
              <a:rPr sz="2250" spc="5" dirty="0">
                <a:latin typeface="Verdana"/>
                <a:cs typeface="Verdana"/>
              </a:rPr>
              <a:t>e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individual.</a:t>
            </a:r>
            <a:endParaRPr sz="2250">
              <a:latin typeface="Verdana"/>
              <a:cs typeface="Verdana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212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Command discipline </a:t>
            </a:r>
            <a:r>
              <a:rPr sz="2250" dirty="0">
                <a:latin typeface="Verdana"/>
                <a:cs typeface="Verdana"/>
              </a:rPr>
              <a:t>stems </a:t>
            </a:r>
            <a:r>
              <a:rPr sz="2250" spc="-5" dirty="0">
                <a:latin typeface="Verdana"/>
                <a:cs typeface="Verdana"/>
              </a:rPr>
              <a:t>from </a:t>
            </a:r>
            <a:r>
              <a:rPr sz="2250" dirty="0">
                <a:latin typeface="Verdana"/>
                <a:cs typeface="Verdana"/>
              </a:rPr>
              <a:t>a </a:t>
            </a:r>
            <a:r>
              <a:rPr sz="2250" spc="-5" dirty="0">
                <a:latin typeface="Verdana"/>
                <a:cs typeface="Verdana"/>
              </a:rPr>
              <a:t>recognized authority to  </a:t>
            </a:r>
            <a:r>
              <a:rPr sz="2250" dirty="0">
                <a:latin typeface="Verdana"/>
                <a:cs typeface="Verdana"/>
              </a:rPr>
              <a:t>secure </a:t>
            </a:r>
            <a:r>
              <a:rPr sz="2250" spc="-5" dirty="0">
                <a:latin typeface="Verdana"/>
                <a:cs typeface="Verdana"/>
              </a:rPr>
              <a:t>compliance with desired action, which </a:t>
            </a:r>
            <a:r>
              <a:rPr sz="2250" dirty="0">
                <a:latin typeface="Verdana"/>
                <a:cs typeface="Verdana"/>
              </a:rPr>
              <a:t>is expressed  by established customs, rules, and</a:t>
            </a:r>
            <a:r>
              <a:rPr sz="2250" spc="-15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regulations.</a:t>
            </a:r>
            <a:endParaRPr sz="22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205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Command discipline is </a:t>
            </a:r>
            <a:r>
              <a:rPr sz="2250" dirty="0">
                <a:latin typeface="Verdana"/>
                <a:cs typeface="Verdana"/>
              </a:rPr>
              <a:t>in </a:t>
            </a:r>
            <a:r>
              <a:rPr sz="2250" spc="-5" dirty="0">
                <a:latin typeface="Verdana"/>
                <a:cs typeface="Verdana"/>
              </a:rPr>
              <a:t>form of remunerations, warnings,  </a:t>
            </a:r>
            <a:r>
              <a:rPr sz="2250" dirty="0">
                <a:latin typeface="Verdana"/>
                <a:cs typeface="Verdana"/>
              </a:rPr>
              <a:t>suspensions, and dismissals,</a:t>
            </a:r>
            <a:r>
              <a:rPr sz="2250" spc="-14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etc…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898842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4.	</a:t>
            </a:r>
            <a:r>
              <a:rPr sz="2250" b="1" spc="5" dirty="0">
                <a:latin typeface="Verdana"/>
                <a:cs typeface="Verdana"/>
              </a:rPr>
              <a:t>Unity </a:t>
            </a:r>
            <a:r>
              <a:rPr sz="2250" b="1" dirty="0">
                <a:latin typeface="Verdana"/>
                <a:cs typeface="Verdana"/>
              </a:rPr>
              <a:t>of</a:t>
            </a:r>
            <a:r>
              <a:rPr sz="2250" b="1" spc="-3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Command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A</a:t>
            </a:r>
            <a:r>
              <a:rPr sz="2250" spc="23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person</a:t>
            </a:r>
            <a:r>
              <a:rPr sz="2250" spc="229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should</a:t>
            </a:r>
            <a:r>
              <a:rPr sz="2250" spc="24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get</a:t>
            </a:r>
            <a:r>
              <a:rPr sz="2250" spc="229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order</a:t>
            </a:r>
            <a:r>
              <a:rPr sz="2250" spc="24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and</a:t>
            </a:r>
            <a:r>
              <a:rPr sz="2250" spc="229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instructions</a:t>
            </a:r>
            <a:r>
              <a:rPr sz="2250" spc="24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from</a:t>
            </a:r>
            <a:r>
              <a:rPr sz="2250" spc="229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only</a:t>
            </a:r>
            <a:r>
              <a:rPr sz="2250" spc="23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one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supervisor.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Less </a:t>
            </a:r>
            <a:r>
              <a:rPr sz="2250" spc="-5" dirty="0">
                <a:latin typeface="Verdana"/>
                <a:cs typeface="Verdana"/>
              </a:rPr>
              <a:t>number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problem </a:t>
            </a:r>
            <a:r>
              <a:rPr sz="2250" dirty="0">
                <a:latin typeface="Verdana"/>
                <a:cs typeface="Verdana"/>
              </a:rPr>
              <a:t>in </a:t>
            </a:r>
            <a:r>
              <a:rPr sz="2250" spc="-5" dirty="0">
                <a:latin typeface="Verdana"/>
                <a:cs typeface="Verdana"/>
              </a:rPr>
              <a:t>conflicts in instructions and  greater </a:t>
            </a:r>
            <a:r>
              <a:rPr sz="2250" dirty="0">
                <a:latin typeface="Verdana"/>
                <a:cs typeface="Verdana"/>
              </a:rPr>
              <a:t>is </a:t>
            </a:r>
            <a:r>
              <a:rPr sz="2250" spc="-5" dirty="0">
                <a:latin typeface="Verdana"/>
                <a:cs typeface="Verdana"/>
              </a:rPr>
              <a:t>the feeling of personal responsibilities for  </a:t>
            </a:r>
            <a:r>
              <a:rPr sz="2250" dirty="0">
                <a:latin typeface="Verdana"/>
                <a:cs typeface="Verdana"/>
              </a:rPr>
              <a:t>results.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Contrary </a:t>
            </a:r>
            <a:r>
              <a:rPr sz="2250" dirty="0">
                <a:latin typeface="Verdana"/>
                <a:cs typeface="Verdana"/>
              </a:rPr>
              <a:t>to </a:t>
            </a:r>
            <a:r>
              <a:rPr sz="2250" spc="-5" dirty="0">
                <a:latin typeface="Verdana"/>
                <a:cs typeface="Verdana"/>
              </a:rPr>
              <a:t>Taylor’s </a:t>
            </a:r>
            <a:r>
              <a:rPr sz="2250" dirty="0">
                <a:latin typeface="Verdana"/>
                <a:cs typeface="Verdana"/>
              </a:rPr>
              <a:t>Functional</a:t>
            </a:r>
            <a:r>
              <a:rPr sz="2250" spc="-9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Foremanship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8988425" cy="2701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5.	</a:t>
            </a:r>
            <a:r>
              <a:rPr sz="2250" b="1" spc="5" dirty="0">
                <a:latin typeface="Verdana"/>
                <a:cs typeface="Verdana"/>
              </a:rPr>
              <a:t>Unity </a:t>
            </a:r>
            <a:r>
              <a:rPr sz="2250" b="1" dirty="0">
                <a:latin typeface="Verdana"/>
                <a:cs typeface="Verdana"/>
              </a:rPr>
              <a:t>of</a:t>
            </a:r>
            <a:r>
              <a:rPr sz="2250" b="1" spc="-35" dirty="0"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Direction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334135" algn="l"/>
                <a:tab pos="2344420" algn="l"/>
                <a:tab pos="2799080" algn="l"/>
                <a:tab pos="4246880" algn="l"/>
                <a:tab pos="5031740" algn="l"/>
                <a:tab pos="5676265" algn="l"/>
                <a:tab pos="6625590" algn="l"/>
                <a:tab pos="8252459" algn="l"/>
              </a:tabLst>
            </a:pPr>
            <a:r>
              <a:rPr sz="2250" spc="-5" dirty="0">
                <a:latin typeface="Verdana"/>
                <a:cs typeface="Verdana"/>
              </a:rPr>
              <a:t>Eac</a:t>
            </a:r>
            <a:r>
              <a:rPr sz="2250" dirty="0">
                <a:latin typeface="Verdana"/>
                <a:cs typeface="Verdana"/>
              </a:rPr>
              <a:t>h	</a:t>
            </a:r>
            <a:r>
              <a:rPr sz="2250" spc="-5" dirty="0">
                <a:latin typeface="Verdana"/>
                <a:cs typeface="Verdana"/>
              </a:rPr>
              <a:t>gr</a:t>
            </a:r>
            <a:r>
              <a:rPr sz="2250" spc="-20" dirty="0">
                <a:latin typeface="Verdana"/>
                <a:cs typeface="Verdana"/>
              </a:rPr>
              <a:t>o</a:t>
            </a:r>
            <a:r>
              <a:rPr sz="2250" spc="-15" dirty="0">
                <a:latin typeface="Verdana"/>
                <a:cs typeface="Verdana"/>
              </a:rPr>
              <a:t>u</a:t>
            </a:r>
            <a:r>
              <a:rPr sz="2250" dirty="0">
                <a:latin typeface="Verdana"/>
                <a:cs typeface="Verdana"/>
              </a:rPr>
              <a:t>p	</a:t>
            </a:r>
            <a:r>
              <a:rPr sz="2250" spc="-5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f	ac</a:t>
            </a:r>
            <a:r>
              <a:rPr sz="2250" spc="-15" dirty="0">
                <a:latin typeface="Verdana"/>
                <a:cs typeface="Verdana"/>
              </a:rPr>
              <a:t>t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spc="-10" dirty="0">
                <a:latin typeface="Verdana"/>
                <a:cs typeface="Verdana"/>
              </a:rPr>
              <a:t>v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spc="-10" dirty="0">
                <a:latin typeface="Verdana"/>
                <a:cs typeface="Verdana"/>
              </a:rPr>
              <a:t>t</a:t>
            </a:r>
            <a:r>
              <a:rPr sz="2250" spc="-5" dirty="0">
                <a:latin typeface="Verdana"/>
                <a:cs typeface="Verdana"/>
              </a:rPr>
              <a:t>ie</a:t>
            </a:r>
            <a:r>
              <a:rPr sz="2250" dirty="0">
                <a:latin typeface="Verdana"/>
                <a:cs typeface="Verdana"/>
              </a:rPr>
              <a:t>s	</a:t>
            </a:r>
            <a:r>
              <a:rPr sz="2250" spc="-10" dirty="0">
                <a:latin typeface="Verdana"/>
                <a:cs typeface="Verdana"/>
              </a:rPr>
              <a:t>w</a:t>
            </a:r>
            <a:r>
              <a:rPr sz="2250" spc="-5" dirty="0">
                <a:latin typeface="Verdana"/>
                <a:cs typeface="Verdana"/>
              </a:rPr>
              <a:t>it</a:t>
            </a:r>
            <a:r>
              <a:rPr sz="2250" dirty="0">
                <a:latin typeface="Verdana"/>
                <a:cs typeface="Verdana"/>
              </a:rPr>
              <a:t>h	</a:t>
            </a:r>
            <a:r>
              <a:rPr sz="2250" spc="-5" dirty="0">
                <a:latin typeface="Verdana"/>
                <a:cs typeface="Verdana"/>
              </a:rPr>
              <a:t>th</a:t>
            </a:r>
            <a:r>
              <a:rPr sz="2250" dirty="0">
                <a:latin typeface="Verdana"/>
                <a:cs typeface="Verdana"/>
              </a:rPr>
              <a:t>e	s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me	</a:t>
            </a:r>
            <a:r>
              <a:rPr sz="2250" spc="-15" dirty="0">
                <a:latin typeface="Verdana"/>
                <a:cs typeface="Verdana"/>
              </a:rPr>
              <a:t>o</a:t>
            </a:r>
            <a:r>
              <a:rPr sz="2250" spc="-5" dirty="0">
                <a:latin typeface="Verdana"/>
                <a:cs typeface="Verdana"/>
              </a:rPr>
              <a:t>b</a:t>
            </a:r>
            <a:r>
              <a:rPr sz="2250" spc="-10" dirty="0">
                <a:latin typeface="Verdana"/>
                <a:cs typeface="Verdana"/>
              </a:rPr>
              <a:t>j</a:t>
            </a:r>
            <a:r>
              <a:rPr sz="2250" dirty="0">
                <a:latin typeface="Verdana"/>
                <a:cs typeface="Verdana"/>
              </a:rPr>
              <a:t>ec</a:t>
            </a:r>
            <a:r>
              <a:rPr sz="2250" spc="-15" dirty="0">
                <a:latin typeface="Verdana"/>
                <a:cs typeface="Verdana"/>
              </a:rPr>
              <a:t>t</a:t>
            </a:r>
            <a:r>
              <a:rPr sz="2250" spc="-5" dirty="0">
                <a:latin typeface="Verdana"/>
                <a:cs typeface="Verdana"/>
              </a:rPr>
              <a:t>iv</a:t>
            </a:r>
            <a:r>
              <a:rPr sz="2250" spc="-15" dirty="0">
                <a:latin typeface="Verdana"/>
                <a:cs typeface="Verdana"/>
              </a:rPr>
              <a:t>e</a:t>
            </a:r>
            <a:r>
              <a:rPr sz="2250" dirty="0">
                <a:latin typeface="Verdana"/>
                <a:cs typeface="Verdana"/>
              </a:rPr>
              <a:t>s	must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have </a:t>
            </a:r>
            <a:r>
              <a:rPr sz="2250" spc="5" dirty="0">
                <a:latin typeface="Verdana"/>
                <a:cs typeface="Verdana"/>
              </a:rPr>
              <a:t>one </a:t>
            </a:r>
            <a:r>
              <a:rPr sz="2250" dirty="0">
                <a:latin typeface="Verdana"/>
                <a:cs typeface="Verdana"/>
              </a:rPr>
              <a:t>head and </a:t>
            </a:r>
            <a:r>
              <a:rPr sz="2250" spc="5" dirty="0">
                <a:latin typeface="Verdana"/>
                <a:cs typeface="Verdana"/>
              </a:rPr>
              <a:t>one</a:t>
            </a:r>
            <a:r>
              <a:rPr sz="2250" spc="-14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plan.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Verdana"/>
              <a:cs typeface="Verdana"/>
            </a:endParaRPr>
          </a:p>
          <a:p>
            <a:pPr marL="469900" marR="6985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603375" algn="l"/>
                <a:tab pos="2258695" algn="l"/>
                <a:tab pos="3883660" algn="l"/>
                <a:tab pos="5739130" algn="l"/>
                <a:tab pos="6726555" algn="l"/>
                <a:tab pos="8702040" algn="l"/>
              </a:tabLst>
            </a:pPr>
            <a:r>
              <a:rPr sz="2250" dirty="0">
                <a:latin typeface="Verdana"/>
                <a:cs typeface="Verdana"/>
              </a:rPr>
              <a:t>U</a:t>
            </a:r>
            <a:r>
              <a:rPr sz="2250" spc="-10" dirty="0">
                <a:latin typeface="Verdana"/>
                <a:cs typeface="Verdana"/>
              </a:rPr>
              <a:t>n</a:t>
            </a:r>
            <a:r>
              <a:rPr sz="2250" spc="-5" dirty="0">
                <a:latin typeface="Verdana"/>
                <a:cs typeface="Verdana"/>
              </a:rPr>
              <a:t>it</a:t>
            </a:r>
            <a:r>
              <a:rPr sz="2250" dirty="0">
                <a:latin typeface="Verdana"/>
                <a:cs typeface="Verdana"/>
              </a:rPr>
              <a:t>y	</a:t>
            </a:r>
            <a:r>
              <a:rPr sz="2250" spc="-5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f	</a:t>
            </a:r>
            <a:r>
              <a:rPr sz="2250" spc="-5" dirty="0">
                <a:latin typeface="Verdana"/>
                <a:cs typeface="Verdana"/>
              </a:rPr>
              <a:t>di</a:t>
            </a:r>
            <a:r>
              <a:rPr sz="2250" spc="-15" dirty="0">
                <a:latin typeface="Verdana"/>
                <a:cs typeface="Verdana"/>
              </a:rPr>
              <a:t>r</a:t>
            </a:r>
            <a:r>
              <a:rPr sz="2250" dirty="0">
                <a:latin typeface="Verdana"/>
                <a:cs typeface="Verdana"/>
              </a:rPr>
              <a:t>ec</a:t>
            </a:r>
            <a:r>
              <a:rPr sz="2250" spc="-15" dirty="0">
                <a:latin typeface="Verdana"/>
                <a:cs typeface="Verdana"/>
              </a:rPr>
              <a:t>t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spc="-10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n	con</a:t>
            </a:r>
            <a:r>
              <a:rPr sz="2250" spc="-15" dirty="0">
                <a:latin typeface="Verdana"/>
                <a:cs typeface="Verdana"/>
              </a:rPr>
              <a:t>c</a:t>
            </a:r>
            <a:r>
              <a:rPr sz="2250" dirty="0">
                <a:latin typeface="Verdana"/>
                <a:cs typeface="Verdana"/>
              </a:rPr>
              <a:t>e</a:t>
            </a:r>
            <a:r>
              <a:rPr sz="2250" spc="-20" dirty="0">
                <a:latin typeface="Verdana"/>
                <a:cs typeface="Verdana"/>
              </a:rPr>
              <a:t>r</a:t>
            </a:r>
            <a:r>
              <a:rPr sz="2250" dirty="0">
                <a:latin typeface="Verdana"/>
                <a:cs typeface="Verdana"/>
              </a:rPr>
              <a:t>ned	</a:t>
            </a:r>
            <a:r>
              <a:rPr sz="2250" spc="-10" dirty="0">
                <a:latin typeface="Verdana"/>
                <a:cs typeface="Verdana"/>
              </a:rPr>
              <a:t>w</a:t>
            </a:r>
            <a:r>
              <a:rPr sz="2250" spc="-5" dirty="0">
                <a:latin typeface="Verdana"/>
                <a:cs typeface="Verdana"/>
              </a:rPr>
              <a:t>it</a:t>
            </a:r>
            <a:r>
              <a:rPr sz="2250" dirty="0">
                <a:latin typeface="Verdana"/>
                <a:cs typeface="Verdana"/>
              </a:rPr>
              <a:t>h	func</a:t>
            </a:r>
            <a:r>
              <a:rPr sz="2250" spc="-15" dirty="0">
                <a:latin typeface="Verdana"/>
                <a:cs typeface="Verdana"/>
              </a:rPr>
              <a:t>t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spc="-10" dirty="0">
                <a:latin typeface="Verdana"/>
                <a:cs typeface="Verdana"/>
              </a:rPr>
              <a:t>o</a:t>
            </a:r>
            <a:r>
              <a:rPr sz="2250" spc="-15" dirty="0">
                <a:latin typeface="Verdana"/>
                <a:cs typeface="Verdana"/>
              </a:rPr>
              <a:t>n</a:t>
            </a:r>
            <a:r>
              <a:rPr sz="2250" spc="-5" dirty="0">
                <a:latin typeface="Verdana"/>
                <a:cs typeface="Verdana"/>
              </a:rPr>
              <a:t>in</a:t>
            </a:r>
            <a:r>
              <a:rPr sz="2250" dirty="0">
                <a:latin typeface="Verdana"/>
                <a:cs typeface="Verdana"/>
              </a:rPr>
              <a:t>g	</a:t>
            </a:r>
            <a:r>
              <a:rPr sz="2250" spc="-15" dirty="0">
                <a:latin typeface="Verdana"/>
                <a:cs typeface="Verdana"/>
              </a:rPr>
              <a:t>of  </a:t>
            </a:r>
            <a:r>
              <a:rPr sz="2250" dirty="0">
                <a:latin typeface="Verdana"/>
                <a:cs typeface="Verdana"/>
              </a:rPr>
              <a:t>organization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230" y="1744802"/>
            <a:ext cx="1889760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9285" algn="l"/>
              </a:tabLst>
            </a:pPr>
            <a:r>
              <a:rPr sz="2250" b="1" dirty="0">
                <a:latin typeface="Verdana"/>
                <a:cs typeface="Verdana"/>
              </a:rPr>
              <a:t>to	</a:t>
            </a:r>
            <a:r>
              <a:rPr sz="2250" b="1" spc="-5" dirty="0">
                <a:latin typeface="Verdana"/>
                <a:cs typeface="Verdana"/>
              </a:rPr>
              <a:t>General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744802"/>
            <a:ext cx="6828790" cy="71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  <a:tab pos="3027680" algn="l"/>
                <a:tab pos="3635375" algn="l"/>
                <a:tab pos="556069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6.	</a:t>
            </a:r>
            <a:r>
              <a:rPr sz="2250" b="1" dirty="0">
                <a:latin typeface="Verdana"/>
                <a:cs typeface="Verdana"/>
              </a:rPr>
              <a:t>Subo</a:t>
            </a:r>
            <a:r>
              <a:rPr sz="2250" b="1" spc="-15" dirty="0">
                <a:latin typeface="Verdana"/>
                <a:cs typeface="Verdana"/>
              </a:rPr>
              <a:t>r</a:t>
            </a:r>
            <a:r>
              <a:rPr sz="2250" b="1" dirty="0">
                <a:latin typeface="Verdana"/>
                <a:cs typeface="Verdana"/>
              </a:rPr>
              <a:t>d</a:t>
            </a:r>
            <a:r>
              <a:rPr sz="2250" b="1" spc="-15" dirty="0">
                <a:latin typeface="Verdana"/>
                <a:cs typeface="Verdana"/>
              </a:rPr>
              <a:t>in</a:t>
            </a:r>
            <a:r>
              <a:rPr sz="2250" b="1" spc="-5" dirty="0">
                <a:latin typeface="Verdana"/>
                <a:cs typeface="Verdana"/>
              </a:rPr>
              <a:t>a</a:t>
            </a:r>
            <a:r>
              <a:rPr sz="2250" b="1" dirty="0">
                <a:latin typeface="Verdana"/>
                <a:cs typeface="Verdana"/>
              </a:rPr>
              <a:t>tion	of	</a:t>
            </a:r>
            <a:r>
              <a:rPr sz="2250" b="1" spc="5" dirty="0">
                <a:latin typeface="Verdana"/>
                <a:cs typeface="Verdana"/>
              </a:rPr>
              <a:t>Ind</a:t>
            </a:r>
            <a:r>
              <a:rPr sz="2250" b="1" spc="-10" dirty="0">
                <a:latin typeface="Verdana"/>
                <a:cs typeface="Verdana"/>
              </a:rPr>
              <a:t>i</a:t>
            </a:r>
            <a:r>
              <a:rPr sz="2250" b="1" spc="5" dirty="0">
                <a:latin typeface="Verdana"/>
                <a:cs typeface="Verdana"/>
              </a:rPr>
              <a:t>v</a:t>
            </a:r>
            <a:r>
              <a:rPr sz="2250" b="1" spc="-10" dirty="0">
                <a:latin typeface="Verdana"/>
                <a:cs typeface="Verdana"/>
              </a:rPr>
              <a:t>i</a:t>
            </a:r>
            <a:r>
              <a:rPr sz="2250" b="1" dirty="0">
                <a:latin typeface="Verdana"/>
                <a:cs typeface="Verdana"/>
              </a:rPr>
              <a:t>d</a:t>
            </a:r>
            <a:r>
              <a:rPr sz="2250" b="1" spc="-15" dirty="0">
                <a:latin typeface="Verdana"/>
                <a:cs typeface="Verdana"/>
              </a:rPr>
              <a:t>u</a:t>
            </a:r>
            <a:r>
              <a:rPr sz="2250" b="1" dirty="0">
                <a:latin typeface="Verdana"/>
                <a:cs typeface="Verdana"/>
              </a:rPr>
              <a:t>al	inte</a:t>
            </a:r>
            <a:r>
              <a:rPr sz="2250" b="1" spc="-20" dirty="0">
                <a:latin typeface="Verdana"/>
                <a:cs typeface="Verdana"/>
              </a:rPr>
              <a:t>r</a:t>
            </a:r>
            <a:r>
              <a:rPr sz="2250" b="1" spc="-5" dirty="0">
                <a:latin typeface="Verdana"/>
                <a:cs typeface="Verdana"/>
              </a:rPr>
              <a:t>est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b="1" dirty="0">
                <a:latin typeface="Verdana"/>
                <a:cs typeface="Verdana"/>
              </a:rPr>
              <a:t>Interest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664078"/>
            <a:ext cx="8988425" cy="3273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Common Interest is above individual</a:t>
            </a:r>
            <a:r>
              <a:rPr sz="2250" spc="-17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interest</a:t>
            </a:r>
            <a:endParaRPr sz="2250">
              <a:latin typeface="Verdana"/>
              <a:cs typeface="Verdana"/>
            </a:endParaRPr>
          </a:p>
          <a:p>
            <a:pPr marL="469900" marR="6350" indent="-457200">
              <a:lnSpc>
                <a:spcPct val="100000"/>
              </a:lnSpc>
              <a:spcBef>
                <a:spcPts val="212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Individual </a:t>
            </a:r>
            <a:r>
              <a:rPr sz="2250" dirty="0">
                <a:latin typeface="Verdana"/>
                <a:cs typeface="Verdana"/>
              </a:rPr>
              <a:t>interest must be </a:t>
            </a:r>
            <a:r>
              <a:rPr sz="2250" spc="-5" dirty="0">
                <a:latin typeface="Verdana"/>
                <a:cs typeface="Verdana"/>
              </a:rPr>
              <a:t>subordinate to general </a:t>
            </a:r>
            <a:r>
              <a:rPr sz="2250" dirty="0">
                <a:latin typeface="Verdana"/>
                <a:cs typeface="Verdana"/>
              </a:rPr>
              <a:t>interest  when </a:t>
            </a:r>
            <a:r>
              <a:rPr sz="2250" spc="-5" dirty="0">
                <a:latin typeface="Verdana"/>
                <a:cs typeface="Verdana"/>
              </a:rPr>
              <a:t>there </a:t>
            </a:r>
            <a:r>
              <a:rPr sz="2250" dirty="0">
                <a:latin typeface="Verdana"/>
                <a:cs typeface="Verdana"/>
              </a:rPr>
              <a:t>is conflict </a:t>
            </a:r>
            <a:r>
              <a:rPr sz="2250" spc="-5" dirty="0">
                <a:latin typeface="Verdana"/>
                <a:cs typeface="Verdana"/>
              </a:rPr>
              <a:t>between</a:t>
            </a:r>
            <a:r>
              <a:rPr sz="2250" spc="-15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two.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227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2032000" algn="l"/>
                <a:tab pos="3448050" algn="l"/>
                <a:tab pos="5130800" algn="l"/>
                <a:tab pos="6057265" algn="l"/>
                <a:tab pos="6884034" algn="l"/>
                <a:tab pos="7356475" algn="l"/>
                <a:tab pos="8509635" algn="l"/>
              </a:tabLst>
            </a:pPr>
            <a:r>
              <a:rPr sz="2250" spc="-5" dirty="0">
                <a:latin typeface="Verdana"/>
                <a:cs typeface="Verdana"/>
              </a:rPr>
              <a:t>A</a:t>
            </a:r>
            <a:r>
              <a:rPr sz="2250" spc="5" dirty="0">
                <a:latin typeface="Verdana"/>
                <a:cs typeface="Verdana"/>
              </a:rPr>
              <a:t>m</a:t>
            </a:r>
            <a:r>
              <a:rPr sz="2250" spc="-10" dirty="0">
                <a:latin typeface="Verdana"/>
                <a:cs typeface="Verdana"/>
              </a:rPr>
              <a:t>b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spc="-10" dirty="0">
                <a:latin typeface="Verdana"/>
                <a:cs typeface="Verdana"/>
              </a:rPr>
              <a:t>t</a:t>
            </a:r>
            <a:r>
              <a:rPr sz="2250" spc="-5" dirty="0">
                <a:latin typeface="Verdana"/>
                <a:cs typeface="Verdana"/>
              </a:rPr>
              <a:t>io</a:t>
            </a:r>
            <a:r>
              <a:rPr sz="2250" dirty="0">
                <a:latin typeface="Verdana"/>
                <a:cs typeface="Verdana"/>
              </a:rPr>
              <a:t>n,	</a:t>
            </a:r>
            <a:r>
              <a:rPr sz="2250" spc="-10" dirty="0">
                <a:latin typeface="Verdana"/>
                <a:cs typeface="Verdana"/>
              </a:rPr>
              <a:t>l</a:t>
            </a:r>
            <a:r>
              <a:rPr sz="2250" spc="5" dirty="0">
                <a:latin typeface="Verdana"/>
                <a:cs typeface="Verdana"/>
              </a:rPr>
              <a:t>a</a:t>
            </a:r>
            <a:r>
              <a:rPr sz="2250" spc="-15" dirty="0">
                <a:latin typeface="Verdana"/>
                <a:cs typeface="Verdana"/>
              </a:rPr>
              <a:t>z</a:t>
            </a:r>
            <a:r>
              <a:rPr sz="2250" spc="-5" dirty="0">
                <a:latin typeface="Verdana"/>
                <a:cs typeface="Verdana"/>
              </a:rPr>
              <a:t>in</a:t>
            </a:r>
            <a:r>
              <a:rPr sz="2250" dirty="0">
                <a:latin typeface="Verdana"/>
                <a:cs typeface="Verdana"/>
              </a:rPr>
              <a:t>ess,	</a:t>
            </a:r>
            <a:r>
              <a:rPr sz="2250" spc="-10" dirty="0">
                <a:latin typeface="Verdana"/>
                <a:cs typeface="Verdana"/>
              </a:rPr>
              <a:t>w</a:t>
            </a:r>
            <a:r>
              <a:rPr sz="2250" spc="5" dirty="0">
                <a:latin typeface="Verdana"/>
                <a:cs typeface="Verdana"/>
              </a:rPr>
              <a:t>ea</a:t>
            </a:r>
            <a:r>
              <a:rPr sz="2250" spc="-5" dirty="0">
                <a:latin typeface="Verdana"/>
                <a:cs typeface="Verdana"/>
              </a:rPr>
              <a:t>k</a:t>
            </a:r>
            <a:r>
              <a:rPr sz="2250" spc="-10" dirty="0">
                <a:latin typeface="Verdana"/>
                <a:cs typeface="Verdana"/>
              </a:rPr>
              <a:t>n</a:t>
            </a:r>
            <a:r>
              <a:rPr sz="2250" spc="5" dirty="0">
                <a:latin typeface="Verdana"/>
                <a:cs typeface="Verdana"/>
              </a:rPr>
              <a:t>e</a:t>
            </a:r>
            <a:r>
              <a:rPr sz="2250" spc="-15" dirty="0">
                <a:latin typeface="Verdana"/>
                <a:cs typeface="Verdana"/>
              </a:rPr>
              <a:t>s</a:t>
            </a:r>
            <a:r>
              <a:rPr sz="2250" dirty="0">
                <a:latin typeface="Verdana"/>
                <a:cs typeface="Verdana"/>
              </a:rPr>
              <a:t>s,	</a:t>
            </a:r>
            <a:r>
              <a:rPr sz="2250" spc="-5" dirty="0">
                <a:latin typeface="Verdana"/>
                <a:cs typeface="Verdana"/>
              </a:rPr>
              <a:t>et</a:t>
            </a:r>
            <a:r>
              <a:rPr sz="2250" spc="-15" dirty="0">
                <a:latin typeface="Verdana"/>
                <a:cs typeface="Verdana"/>
              </a:rPr>
              <a:t>c</a:t>
            </a:r>
            <a:r>
              <a:rPr sz="2250" spc="-10" dirty="0">
                <a:latin typeface="Verdana"/>
                <a:cs typeface="Verdana"/>
              </a:rPr>
              <a:t>..</a:t>
            </a:r>
            <a:r>
              <a:rPr sz="2250" dirty="0">
                <a:latin typeface="Verdana"/>
                <a:cs typeface="Verdana"/>
              </a:rPr>
              <a:t>.	</a:t>
            </a:r>
            <a:r>
              <a:rPr sz="2250" spc="-15" dirty="0">
                <a:latin typeface="Verdana"/>
                <a:cs typeface="Verdana"/>
              </a:rPr>
              <a:t>t</a:t>
            </a:r>
            <a:r>
              <a:rPr sz="2250" spc="5" dirty="0">
                <a:latin typeface="Verdana"/>
                <a:cs typeface="Verdana"/>
              </a:rPr>
              <a:t>end</a:t>
            </a:r>
            <a:r>
              <a:rPr sz="2250" dirty="0">
                <a:latin typeface="Verdana"/>
                <a:cs typeface="Verdana"/>
              </a:rPr>
              <a:t>	</a:t>
            </a:r>
            <a:r>
              <a:rPr sz="2250" spc="-5" dirty="0">
                <a:latin typeface="Verdana"/>
                <a:cs typeface="Verdana"/>
              </a:rPr>
              <a:t>t</a:t>
            </a:r>
            <a:r>
              <a:rPr sz="2250" spc="5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	</a:t>
            </a:r>
            <a:r>
              <a:rPr sz="2250" spc="-20" dirty="0">
                <a:latin typeface="Verdana"/>
                <a:cs typeface="Verdana"/>
              </a:rPr>
              <a:t>r</a:t>
            </a:r>
            <a:r>
              <a:rPr sz="2250" spc="-10" dirty="0">
                <a:latin typeface="Verdana"/>
                <a:cs typeface="Verdana"/>
              </a:rPr>
              <a:t>e</a:t>
            </a:r>
            <a:r>
              <a:rPr sz="2250" dirty="0">
                <a:latin typeface="Verdana"/>
                <a:cs typeface="Verdana"/>
              </a:rPr>
              <a:t>duc</a:t>
            </a:r>
            <a:r>
              <a:rPr sz="2250" spc="5" dirty="0">
                <a:latin typeface="Verdana"/>
                <a:cs typeface="Verdana"/>
              </a:rPr>
              <a:t>e</a:t>
            </a:r>
            <a:r>
              <a:rPr sz="2250" dirty="0">
                <a:latin typeface="Verdana"/>
                <a:cs typeface="Verdana"/>
              </a:rPr>
              <a:t>	</a:t>
            </a:r>
            <a:r>
              <a:rPr sz="2250" spc="-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h</a:t>
            </a:r>
            <a:r>
              <a:rPr sz="2250" spc="5" dirty="0">
                <a:latin typeface="Verdana"/>
                <a:cs typeface="Verdana"/>
              </a:rPr>
              <a:t>e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importance of </a:t>
            </a:r>
            <a:r>
              <a:rPr sz="2250" spc="-5" dirty="0">
                <a:latin typeface="Verdana"/>
                <a:cs typeface="Verdana"/>
              </a:rPr>
              <a:t>general</a:t>
            </a:r>
            <a:r>
              <a:rPr sz="2250" spc="-12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interest.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227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2399030" algn="l"/>
                <a:tab pos="3972560" algn="l"/>
                <a:tab pos="6278245" algn="l"/>
                <a:tab pos="6993255" algn="l"/>
                <a:tab pos="8442960" algn="l"/>
              </a:tabLst>
            </a:pPr>
            <a:r>
              <a:rPr sz="2250" spc="-5" dirty="0">
                <a:latin typeface="Verdana"/>
                <a:cs typeface="Verdana"/>
              </a:rPr>
              <a:t>Cont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dirty="0">
                <a:latin typeface="Verdana"/>
                <a:cs typeface="Verdana"/>
              </a:rPr>
              <a:t>nu</a:t>
            </a:r>
            <a:r>
              <a:rPr sz="2250" spc="-15" dirty="0">
                <a:latin typeface="Verdana"/>
                <a:cs typeface="Verdana"/>
              </a:rPr>
              <a:t>ou</a:t>
            </a:r>
            <a:r>
              <a:rPr sz="2250" dirty="0">
                <a:latin typeface="Verdana"/>
                <a:cs typeface="Verdana"/>
              </a:rPr>
              <a:t>s	vi</a:t>
            </a:r>
            <a:r>
              <a:rPr sz="2250" spc="-15" dirty="0">
                <a:latin typeface="Verdana"/>
                <a:cs typeface="Verdana"/>
              </a:rPr>
              <a:t>g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dirty="0">
                <a:latin typeface="Verdana"/>
                <a:cs typeface="Verdana"/>
              </a:rPr>
              <a:t>an</a:t>
            </a:r>
            <a:r>
              <a:rPr sz="2250" spc="-15" dirty="0">
                <a:latin typeface="Verdana"/>
                <a:cs typeface="Verdana"/>
              </a:rPr>
              <a:t>c</a:t>
            </a:r>
            <a:r>
              <a:rPr sz="2250" dirty="0">
                <a:latin typeface="Verdana"/>
                <a:cs typeface="Verdana"/>
              </a:rPr>
              <a:t>e	</a:t>
            </a:r>
            <a:r>
              <a:rPr sz="2250" spc="-5" dirty="0">
                <a:latin typeface="Verdana"/>
                <a:cs typeface="Verdana"/>
              </a:rPr>
              <a:t>(</a:t>
            </a:r>
            <a:r>
              <a:rPr sz="2250" spc="-15" dirty="0">
                <a:latin typeface="Verdana"/>
                <a:cs typeface="Verdana"/>
              </a:rPr>
              <a:t>w</a:t>
            </a:r>
            <a:r>
              <a:rPr sz="2250" dirty="0">
                <a:latin typeface="Verdana"/>
                <a:cs typeface="Verdana"/>
              </a:rPr>
              <a:t>atc</a:t>
            </a:r>
            <a:r>
              <a:rPr sz="2250" spc="-15" dirty="0">
                <a:latin typeface="Verdana"/>
                <a:cs typeface="Verdana"/>
              </a:rPr>
              <a:t>h</a:t>
            </a:r>
            <a:r>
              <a:rPr sz="2250" dirty="0">
                <a:latin typeface="Verdana"/>
                <a:cs typeface="Verdana"/>
              </a:rPr>
              <a:t>f</a:t>
            </a:r>
            <a:r>
              <a:rPr sz="2250" spc="-15" dirty="0">
                <a:latin typeface="Verdana"/>
                <a:cs typeface="Verdana"/>
              </a:rPr>
              <a:t>u</a:t>
            </a:r>
            <a:r>
              <a:rPr sz="2250" spc="-5" dirty="0">
                <a:latin typeface="Verdana"/>
                <a:cs typeface="Verdana"/>
              </a:rPr>
              <a:t>lnes</a:t>
            </a:r>
            <a:r>
              <a:rPr sz="2250" dirty="0">
                <a:latin typeface="Verdana"/>
                <a:cs typeface="Verdana"/>
              </a:rPr>
              <a:t>s	</a:t>
            </a:r>
            <a:r>
              <a:rPr sz="2250" spc="-15" dirty="0">
                <a:latin typeface="Verdana"/>
                <a:cs typeface="Verdana"/>
              </a:rPr>
              <a:t>f</a:t>
            </a:r>
            <a:r>
              <a:rPr sz="2250" dirty="0">
                <a:latin typeface="Verdana"/>
                <a:cs typeface="Verdana"/>
              </a:rPr>
              <a:t>or	</a:t>
            </a:r>
            <a:r>
              <a:rPr sz="2250" spc="-5" dirty="0">
                <a:latin typeface="Verdana"/>
                <a:cs typeface="Verdana"/>
              </a:rPr>
              <a:t>d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ng</a:t>
            </a:r>
            <a:r>
              <a:rPr sz="2250" spc="-15" dirty="0">
                <a:latin typeface="Verdana"/>
                <a:cs typeface="Verdana"/>
              </a:rPr>
              <a:t>e</a:t>
            </a:r>
            <a:r>
              <a:rPr sz="2250" dirty="0">
                <a:latin typeface="Verdana"/>
                <a:cs typeface="Verdana"/>
              </a:rPr>
              <a:t>r)	and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supervision is</a:t>
            </a:r>
            <a:r>
              <a:rPr sz="2250" spc="-8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desired.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4876800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7.	</a:t>
            </a:r>
            <a:r>
              <a:rPr sz="2250" b="1" dirty="0">
                <a:latin typeface="Verdana"/>
                <a:cs typeface="Verdana"/>
              </a:rPr>
              <a:t>Remuneration of</a:t>
            </a:r>
            <a:r>
              <a:rPr sz="2250" b="1" spc="-120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Personnel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0607" y="2732659"/>
            <a:ext cx="522478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39850" algn="l"/>
                <a:tab pos="3037840" algn="l"/>
                <a:tab pos="4928235" algn="l"/>
              </a:tabLst>
            </a:pPr>
            <a:r>
              <a:rPr sz="2250" spc="-5" dirty="0">
                <a:latin typeface="Verdana"/>
                <a:cs typeface="Verdana"/>
              </a:rPr>
              <a:t>P</a:t>
            </a:r>
            <a:r>
              <a:rPr sz="2250" spc="-10" dirty="0">
                <a:latin typeface="Verdana"/>
                <a:cs typeface="Verdana"/>
              </a:rPr>
              <a:t>r</a:t>
            </a:r>
            <a:r>
              <a:rPr sz="2250" dirty="0">
                <a:latin typeface="Verdana"/>
                <a:cs typeface="Verdana"/>
              </a:rPr>
              <a:t>ovi</a:t>
            </a:r>
            <a:r>
              <a:rPr sz="2250" spc="-15" dirty="0">
                <a:latin typeface="Verdana"/>
                <a:cs typeface="Verdana"/>
              </a:rPr>
              <a:t>d</a:t>
            </a:r>
            <a:r>
              <a:rPr sz="2250" dirty="0">
                <a:latin typeface="Verdana"/>
                <a:cs typeface="Verdana"/>
              </a:rPr>
              <a:t>e	</a:t>
            </a:r>
            <a:r>
              <a:rPr sz="2250" spc="-10" dirty="0">
                <a:latin typeface="Verdana"/>
                <a:cs typeface="Verdana"/>
              </a:rPr>
              <a:t>m</a:t>
            </a:r>
            <a:r>
              <a:rPr sz="2250" dirty="0">
                <a:latin typeface="Verdana"/>
                <a:cs typeface="Verdana"/>
              </a:rPr>
              <a:t>ax</a:t>
            </a:r>
            <a:r>
              <a:rPr sz="2250" spc="-10" dirty="0">
                <a:latin typeface="Verdana"/>
                <a:cs typeface="Verdana"/>
              </a:rPr>
              <a:t>i</a:t>
            </a:r>
            <a:r>
              <a:rPr sz="2250" spc="5" dirty="0">
                <a:latin typeface="Verdana"/>
                <a:cs typeface="Verdana"/>
              </a:rPr>
              <a:t>m</a:t>
            </a:r>
            <a:r>
              <a:rPr sz="2250" spc="-15" dirty="0">
                <a:latin typeface="Verdana"/>
                <a:cs typeface="Verdana"/>
              </a:rPr>
              <a:t>u</a:t>
            </a:r>
            <a:r>
              <a:rPr sz="2250" spc="5" dirty="0">
                <a:latin typeface="Verdana"/>
                <a:cs typeface="Verdana"/>
              </a:rPr>
              <a:t>m</a:t>
            </a:r>
            <a:r>
              <a:rPr sz="2250" dirty="0">
                <a:latin typeface="Verdana"/>
                <a:cs typeface="Verdana"/>
              </a:rPr>
              <a:t>	sa</a:t>
            </a:r>
            <a:r>
              <a:rPr sz="2250" spc="-15" dirty="0">
                <a:latin typeface="Verdana"/>
                <a:cs typeface="Verdana"/>
              </a:rPr>
              <a:t>t</a:t>
            </a:r>
            <a:r>
              <a:rPr sz="2250" spc="-5" dirty="0">
                <a:latin typeface="Verdana"/>
                <a:cs typeface="Verdana"/>
              </a:rPr>
              <a:t>is</a:t>
            </a:r>
            <a:r>
              <a:rPr sz="2250" spc="-10" dirty="0">
                <a:latin typeface="Verdana"/>
                <a:cs typeface="Verdana"/>
              </a:rPr>
              <a:t>f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cti</a:t>
            </a:r>
            <a:r>
              <a:rPr sz="2250" spc="-10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n	</a:t>
            </a:r>
            <a:r>
              <a:rPr sz="2250" spc="-15" dirty="0">
                <a:latin typeface="Verdana"/>
                <a:cs typeface="Verdana"/>
              </a:rPr>
              <a:t>to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732659"/>
            <a:ext cx="3778250" cy="71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  <a:tab pos="968375" algn="l"/>
                <a:tab pos="1952625" algn="l"/>
                <a:tab pos="2565400" algn="l"/>
                <a:tab pos="3302000" algn="l"/>
              </a:tabLst>
            </a:pPr>
            <a:r>
              <a:rPr sz="225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5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50" spc="-5" dirty="0">
                <a:latin typeface="Verdana"/>
                <a:cs typeface="Verdana"/>
              </a:rPr>
              <a:t>It	</a:t>
            </a:r>
            <a:r>
              <a:rPr sz="2250" dirty="0">
                <a:latin typeface="Verdana"/>
                <a:cs typeface="Verdana"/>
              </a:rPr>
              <a:t>must	be	</a:t>
            </a:r>
            <a:r>
              <a:rPr sz="2250" spc="-5" dirty="0">
                <a:latin typeface="Verdana"/>
                <a:cs typeface="Verdana"/>
              </a:rPr>
              <a:t>fair	</a:t>
            </a:r>
            <a:r>
              <a:rPr sz="2250" dirty="0">
                <a:latin typeface="Verdana"/>
                <a:cs typeface="Verdana"/>
              </a:rPr>
              <a:t>&amp;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employee </a:t>
            </a:r>
            <a:r>
              <a:rPr sz="2250" spc="5" dirty="0">
                <a:latin typeface="Verdana"/>
                <a:cs typeface="Verdana"/>
              </a:rPr>
              <a:t>&amp;</a:t>
            </a:r>
            <a:r>
              <a:rPr sz="2250" spc="-13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Employers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898772"/>
            <a:ext cx="8988425" cy="1536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113155" algn="l"/>
                <a:tab pos="1804670" algn="l"/>
                <a:tab pos="2528570" algn="l"/>
                <a:tab pos="3522979" algn="l"/>
                <a:tab pos="5735955" algn="l"/>
                <a:tab pos="6601459" algn="l"/>
                <a:tab pos="7255509" algn="l"/>
                <a:tab pos="8502015" algn="l"/>
              </a:tabLst>
            </a:pPr>
            <a:r>
              <a:rPr sz="2250" spc="-5" dirty="0">
                <a:latin typeface="Verdana"/>
                <a:cs typeface="Verdana"/>
              </a:rPr>
              <a:t>H</a:t>
            </a:r>
            <a:r>
              <a:rPr sz="2250" dirty="0">
                <a:latin typeface="Verdana"/>
                <a:cs typeface="Verdana"/>
              </a:rPr>
              <a:t>e	</a:t>
            </a:r>
            <a:r>
              <a:rPr sz="2250" spc="-15" dirty="0">
                <a:latin typeface="Verdana"/>
                <a:cs typeface="Verdana"/>
              </a:rPr>
              <a:t>d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dirty="0">
                <a:latin typeface="Verdana"/>
                <a:cs typeface="Verdana"/>
              </a:rPr>
              <a:t>d	</a:t>
            </a:r>
            <a:r>
              <a:rPr sz="2250" spc="-15" dirty="0">
                <a:latin typeface="Verdana"/>
                <a:cs typeface="Verdana"/>
              </a:rPr>
              <a:t>n</a:t>
            </a:r>
            <a:r>
              <a:rPr sz="2250" dirty="0">
                <a:latin typeface="Verdana"/>
                <a:cs typeface="Verdana"/>
              </a:rPr>
              <a:t>ot	fav</a:t>
            </a:r>
            <a:r>
              <a:rPr sz="2250" spc="-10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r	</a:t>
            </a:r>
            <a:r>
              <a:rPr sz="2250" spc="-5" dirty="0">
                <a:latin typeface="Verdana"/>
                <a:cs typeface="Verdana"/>
              </a:rPr>
              <a:t>pro</a:t>
            </a:r>
            <a:r>
              <a:rPr sz="2250" spc="-25" dirty="0">
                <a:latin typeface="Verdana"/>
                <a:cs typeface="Verdana"/>
              </a:rPr>
              <a:t>f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spc="5" dirty="0">
                <a:latin typeface="Verdana"/>
                <a:cs typeface="Verdana"/>
              </a:rPr>
              <a:t>t</a:t>
            </a:r>
            <a:r>
              <a:rPr sz="2250" spc="-5" dirty="0">
                <a:latin typeface="Verdana"/>
                <a:cs typeface="Verdana"/>
              </a:rPr>
              <a:t>-</a:t>
            </a:r>
            <a:r>
              <a:rPr sz="2250" dirty="0">
                <a:latin typeface="Verdana"/>
                <a:cs typeface="Verdana"/>
              </a:rPr>
              <a:t>sha</a:t>
            </a:r>
            <a:r>
              <a:rPr sz="2250" spc="-15" dirty="0">
                <a:latin typeface="Verdana"/>
                <a:cs typeface="Verdana"/>
              </a:rPr>
              <a:t>r</a:t>
            </a:r>
            <a:r>
              <a:rPr sz="2250" spc="-5" dirty="0">
                <a:latin typeface="Verdana"/>
                <a:cs typeface="Verdana"/>
              </a:rPr>
              <a:t>in</a:t>
            </a:r>
            <a:r>
              <a:rPr sz="2250" dirty="0">
                <a:latin typeface="Verdana"/>
                <a:cs typeface="Verdana"/>
              </a:rPr>
              <a:t>g	</a:t>
            </a:r>
            <a:r>
              <a:rPr sz="2250" spc="-15" dirty="0">
                <a:latin typeface="Verdana"/>
                <a:cs typeface="Verdana"/>
              </a:rPr>
              <a:t>p</a:t>
            </a:r>
            <a:r>
              <a:rPr sz="2250" spc="-5" dirty="0">
                <a:latin typeface="Verdana"/>
                <a:cs typeface="Verdana"/>
              </a:rPr>
              <a:t>la</a:t>
            </a:r>
            <a:r>
              <a:rPr sz="2250" dirty="0">
                <a:latin typeface="Verdana"/>
                <a:cs typeface="Verdana"/>
              </a:rPr>
              <a:t>n	</a:t>
            </a:r>
            <a:r>
              <a:rPr sz="2250" spc="-5" dirty="0">
                <a:latin typeface="Verdana"/>
                <a:cs typeface="Verdana"/>
              </a:rPr>
              <a:t>fo</a:t>
            </a:r>
            <a:r>
              <a:rPr sz="2250" dirty="0">
                <a:latin typeface="Verdana"/>
                <a:cs typeface="Verdana"/>
              </a:rPr>
              <a:t>r	</a:t>
            </a:r>
            <a:r>
              <a:rPr sz="2250" spc="-10" dirty="0">
                <a:latin typeface="Verdana"/>
                <a:cs typeface="Verdana"/>
              </a:rPr>
              <a:t>w</a:t>
            </a:r>
            <a:r>
              <a:rPr sz="2250" dirty="0">
                <a:latin typeface="Verdana"/>
                <a:cs typeface="Verdana"/>
              </a:rPr>
              <a:t>o</a:t>
            </a:r>
            <a:r>
              <a:rPr sz="2250" spc="-20" dirty="0">
                <a:latin typeface="Verdana"/>
                <a:cs typeface="Verdana"/>
              </a:rPr>
              <a:t>r</a:t>
            </a:r>
            <a:r>
              <a:rPr sz="2250" dirty="0">
                <a:latin typeface="Verdana"/>
                <a:cs typeface="Verdana"/>
              </a:rPr>
              <a:t>ker	</a:t>
            </a:r>
            <a:r>
              <a:rPr sz="2250" spc="-5" dirty="0">
                <a:latin typeface="Verdana"/>
                <a:cs typeface="Verdana"/>
              </a:rPr>
              <a:t>but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advocated it for</a:t>
            </a:r>
            <a:r>
              <a:rPr sz="2250" spc="-8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managers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Non-financial </a:t>
            </a:r>
            <a:r>
              <a:rPr sz="2250" spc="-5" dirty="0">
                <a:latin typeface="Verdana"/>
                <a:cs typeface="Verdana"/>
              </a:rPr>
              <a:t>benefits </a:t>
            </a:r>
            <a:r>
              <a:rPr sz="2250" dirty="0">
                <a:latin typeface="Verdana"/>
                <a:cs typeface="Verdana"/>
              </a:rPr>
              <a:t>must be</a:t>
            </a:r>
            <a:r>
              <a:rPr sz="2250" spc="-13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given.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744802"/>
            <a:ext cx="8987790" cy="4796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8.	</a:t>
            </a:r>
            <a:r>
              <a:rPr sz="2250" b="1" dirty="0">
                <a:latin typeface="Verdana"/>
                <a:cs typeface="Verdana"/>
              </a:rPr>
              <a:t>Centralisation</a:t>
            </a:r>
            <a:endParaRPr sz="2250">
              <a:latin typeface="Verdana"/>
              <a:cs typeface="Verdana"/>
            </a:endParaRPr>
          </a:p>
          <a:p>
            <a:pPr marL="469900" marR="6985" indent="-457200" algn="just">
              <a:lnSpc>
                <a:spcPct val="100000"/>
              </a:lnSpc>
              <a:spcBef>
                <a:spcPts val="18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Subordinates </a:t>
            </a:r>
            <a:r>
              <a:rPr sz="2250" spc="-10" dirty="0">
                <a:latin typeface="Verdana"/>
                <a:cs typeface="Verdana"/>
              </a:rPr>
              <a:t>role </a:t>
            </a:r>
            <a:r>
              <a:rPr sz="2250" spc="-5" dirty="0">
                <a:latin typeface="Verdana"/>
                <a:cs typeface="Verdana"/>
              </a:rPr>
              <a:t>increases in decentralisation and </a:t>
            </a:r>
            <a:r>
              <a:rPr sz="2250" spc="-10" dirty="0">
                <a:latin typeface="Verdana"/>
                <a:cs typeface="Verdana"/>
              </a:rPr>
              <a:t>vice  </a:t>
            </a:r>
            <a:r>
              <a:rPr sz="2250" dirty="0">
                <a:latin typeface="Verdana"/>
                <a:cs typeface="Verdana"/>
              </a:rPr>
              <a:t>versa</a:t>
            </a:r>
            <a:endParaRPr sz="22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205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In </a:t>
            </a:r>
            <a:r>
              <a:rPr sz="2250" spc="-5" dirty="0">
                <a:latin typeface="Verdana"/>
                <a:cs typeface="Verdana"/>
              </a:rPr>
              <a:t>small firm, centralisation is the natural, </a:t>
            </a:r>
            <a:r>
              <a:rPr sz="2250" dirty="0">
                <a:latin typeface="Verdana"/>
                <a:cs typeface="Verdana"/>
              </a:rPr>
              <a:t>but </a:t>
            </a:r>
            <a:r>
              <a:rPr sz="2250" spc="-5" dirty="0">
                <a:latin typeface="Verdana"/>
                <a:cs typeface="Verdana"/>
              </a:rPr>
              <a:t>in large  </a:t>
            </a:r>
            <a:r>
              <a:rPr sz="2250" dirty="0">
                <a:latin typeface="Verdana"/>
                <a:cs typeface="Verdana"/>
              </a:rPr>
              <a:t>scale firm, series of </a:t>
            </a:r>
            <a:r>
              <a:rPr sz="2250" spc="-5" dirty="0">
                <a:latin typeface="Verdana"/>
                <a:cs typeface="Verdana"/>
              </a:rPr>
              <a:t>intermediaries</a:t>
            </a:r>
            <a:r>
              <a:rPr sz="2250" spc="-15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require</a:t>
            </a:r>
            <a:endParaRPr sz="2250">
              <a:latin typeface="Verdana"/>
              <a:cs typeface="Verdana"/>
            </a:endParaRPr>
          </a:p>
          <a:p>
            <a:pPr marL="469900" marR="6350" indent="-457200" algn="just">
              <a:lnSpc>
                <a:spcPct val="100000"/>
              </a:lnSpc>
              <a:spcBef>
                <a:spcPts val="198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Share </a:t>
            </a:r>
            <a:r>
              <a:rPr sz="2250" spc="-5" dirty="0">
                <a:latin typeface="Verdana"/>
                <a:cs typeface="Verdana"/>
              </a:rPr>
              <a:t>of authority </a:t>
            </a:r>
            <a:r>
              <a:rPr sz="2250" dirty="0">
                <a:latin typeface="Verdana"/>
                <a:cs typeface="Verdana"/>
              </a:rPr>
              <a:t>&amp; </a:t>
            </a:r>
            <a:r>
              <a:rPr sz="2250" spc="-5" dirty="0">
                <a:latin typeface="Verdana"/>
                <a:cs typeface="Verdana"/>
              </a:rPr>
              <a:t>Initiative left </a:t>
            </a:r>
            <a:r>
              <a:rPr sz="2250" dirty="0">
                <a:latin typeface="Verdana"/>
                <a:cs typeface="Verdana"/>
              </a:rPr>
              <a:t>to </a:t>
            </a:r>
            <a:r>
              <a:rPr sz="2250" spc="-5" dirty="0">
                <a:latin typeface="Verdana"/>
                <a:cs typeface="Verdana"/>
              </a:rPr>
              <a:t>intermediaries  depend on the personal character of manager, his moral,  the </a:t>
            </a:r>
            <a:r>
              <a:rPr sz="2250" spc="-10" dirty="0">
                <a:latin typeface="Verdana"/>
                <a:cs typeface="Verdana"/>
              </a:rPr>
              <a:t>reliability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10" dirty="0">
                <a:latin typeface="Verdana"/>
                <a:cs typeface="Verdana"/>
              </a:rPr>
              <a:t>subordinate, </a:t>
            </a:r>
            <a:r>
              <a:rPr sz="2250" dirty="0">
                <a:latin typeface="Verdana"/>
                <a:cs typeface="Verdana"/>
              </a:rPr>
              <a:t>and </a:t>
            </a:r>
            <a:r>
              <a:rPr sz="2250" spc="-5" dirty="0">
                <a:latin typeface="Verdana"/>
                <a:cs typeface="Verdana"/>
              </a:rPr>
              <a:t>also conditions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the  business.</a:t>
            </a:r>
            <a:endParaRPr sz="2250">
              <a:latin typeface="Verdana"/>
              <a:cs typeface="Verdana"/>
            </a:endParaRPr>
          </a:p>
          <a:p>
            <a:pPr marL="469900" marR="5715" indent="-457200">
              <a:lnSpc>
                <a:spcPct val="100000"/>
              </a:lnSpc>
              <a:spcBef>
                <a:spcPts val="198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D</a:t>
            </a:r>
            <a:r>
              <a:rPr sz="225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egree </a:t>
            </a:r>
            <a:r>
              <a:rPr sz="2250" u="sng" spc="-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of centralisation and decentralisation is desira</a:t>
            </a:r>
            <a:r>
              <a:rPr sz="2250" spc="-5" dirty="0">
                <a:latin typeface="Verdana"/>
                <a:cs typeface="Verdana"/>
              </a:rPr>
              <a:t>ble,  </a:t>
            </a:r>
            <a:r>
              <a:rPr sz="2250" dirty="0">
                <a:latin typeface="Verdana"/>
                <a:cs typeface="Verdana"/>
              </a:rPr>
              <a:t>it may very</a:t>
            </a:r>
            <a:r>
              <a:rPr sz="2250" spc="-5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constantly.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0498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</a:t>
            </a:r>
            <a:r>
              <a:rPr dirty="0"/>
              <a:t>n</a:t>
            </a:r>
            <a:r>
              <a:rPr spc="-5" dirty="0"/>
              <a:t>itions</a:t>
            </a:r>
            <a:r>
              <a:rPr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Manage</a:t>
            </a:r>
            <a:r>
              <a:rPr spc="-20" dirty="0"/>
              <a:t>m</a:t>
            </a:r>
            <a:r>
              <a:rPr spc="-10" dirty="0"/>
              <a:t>ent..</a:t>
            </a:r>
            <a:r>
              <a:rPr spc="-5" dirty="0"/>
              <a:t>.</a:t>
            </a:r>
            <a:r>
              <a:rPr sz="1600" dirty="0"/>
              <a:t>C</a:t>
            </a:r>
            <a:r>
              <a:rPr sz="1600" spc="-5" dirty="0"/>
              <a:t>ontinue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085969" y="1603629"/>
            <a:ext cx="397891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95"/>
              </a:spcBef>
              <a:tabLst>
                <a:tab pos="667385" algn="l"/>
                <a:tab pos="733425" algn="l"/>
                <a:tab pos="1202690" algn="l"/>
                <a:tab pos="1829435" algn="l"/>
                <a:tab pos="2452370" algn="l"/>
                <a:tab pos="2806065" algn="l"/>
                <a:tab pos="3526790" algn="l"/>
              </a:tabLst>
            </a:pPr>
            <a:r>
              <a:rPr sz="2500" spc="-5" dirty="0">
                <a:latin typeface="Verdana"/>
                <a:cs typeface="Verdana"/>
              </a:rPr>
              <a:t>as		a	</a:t>
            </a:r>
            <a:r>
              <a:rPr sz="2500" spc="-10" dirty="0">
                <a:latin typeface="Verdana"/>
                <a:cs typeface="Verdana"/>
              </a:rPr>
              <a:t>proces</a:t>
            </a:r>
            <a:r>
              <a:rPr sz="2500" spc="-15" dirty="0">
                <a:latin typeface="Verdana"/>
                <a:cs typeface="Verdana"/>
              </a:rPr>
              <a:t>s</a:t>
            </a:r>
            <a:r>
              <a:rPr sz="2500" spc="-5" dirty="0">
                <a:latin typeface="Verdana"/>
                <a:cs typeface="Verdana"/>
              </a:rPr>
              <a:t>,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various  be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take</a:t>
            </a:r>
            <a:r>
              <a:rPr sz="2500" spc="-5" dirty="0">
                <a:latin typeface="Verdana"/>
                <a:cs typeface="Verdana"/>
              </a:rPr>
              <a:t>n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5" dirty="0">
                <a:latin typeface="Verdana"/>
                <a:cs typeface="Verdana"/>
              </a:rPr>
              <a:t>as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bas</a:t>
            </a:r>
            <a:r>
              <a:rPr sz="2500" dirty="0">
                <a:latin typeface="Verdana"/>
                <a:cs typeface="Verdana"/>
              </a:rPr>
              <a:t>i</a:t>
            </a:r>
            <a:r>
              <a:rPr sz="2500" spc="-5" dirty="0">
                <a:latin typeface="Verdana"/>
                <a:cs typeface="Verdana"/>
              </a:rPr>
              <a:t>s</a:t>
            </a:r>
            <a:r>
              <a:rPr sz="2500" dirty="0">
                <a:latin typeface="Verdana"/>
                <a:cs typeface="Verdana"/>
              </a:rPr>
              <a:t>	</a:t>
            </a:r>
            <a:r>
              <a:rPr sz="2500" spc="-10" dirty="0">
                <a:latin typeface="Verdana"/>
                <a:cs typeface="Verdana"/>
              </a:rPr>
              <a:t>for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603629"/>
            <a:ext cx="484124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500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Verdana"/>
                <a:cs typeface="Verdana"/>
              </a:rPr>
              <a:t>In </a:t>
            </a:r>
            <a:r>
              <a:rPr sz="2500" spc="-5" dirty="0">
                <a:latin typeface="Verdana"/>
                <a:cs typeface="Verdana"/>
              </a:rPr>
              <a:t>studying management  managerial activities can  </a:t>
            </a:r>
            <a:r>
              <a:rPr sz="2500" spc="-10" dirty="0">
                <a:latin typeface="Verdana"/>
                <a:cs typeface="Verdana"/>
              </a:rPr>
              <a:t>defining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management.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822905"/>
            <a:ext cx="8987790" cy="3607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581660" algn="l"/>
              </a:tabLst>
            </a:pPr>
            <a:r>
              <a:rPr dirty="0"/>
              <a:t>	</a:t>
            </a:r>
            <a:r>
              <a:rPr sz="2500" spc="-5" dirty="0">
                <a:latin typeface="Verdana"/>
                <a:cs typeface="Verdana"/>
              </a:rPr>
              <a:t>Thus, management is what a manager does.  </a:t>
            </a:r>
            <a:r>
              <a:rPr sz="2500" spc="-10" dirty="0">
                <a:latin typeface="Verdana"/>
                <a:cs typeface="Verdana"/>
              </a:rPr>
              <a:t>However, this </a:t>
            </a:r>
            <a:r>
              <a:rPr sz="2500" spc="-5" dirty="0">
                <a:latin typeface="Verdana"/>
                <a:cs typeface="Verdana"/>
              </a:rPr>
              <a:t>definition, though simple, suffers from  </a:t>
            </a:r>
            <a:r>
              <a:rPr sz="2500" spc="-10" dirty="0">
                <a:latin typeface="Verdana"/>
                <a:cs typeface="Verdana"/>
              </a:rPr>
              <a:t>two </a:t>
            </a:r>
            <a:r>
              <a:rPr sz="2500" spc="-5" dirty="0">
                <a:latin typeface="Verdana"/>
                <a:cs typeface="Verdana"/>
              </a:rPr>
              <a:t>serious </a:t>
            </a:r>
            <a:r>
              <a:rPr sz="2500" spc="-10" dirty="0">
                <a:latin typeface="Verdana"/>
                <a:cs typeface="Verdana"/>
              </a:rPr>
              <a:t>limitations.</a:t>
            </a:r>
            <a:endParaRPr sz="2500">
              <a:latin typeface="Verdana"/>
              <a:cs typeface="Verdana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500" b="1" spc="-10" dirty="0">
                <a:latin typeface="Verdana"/>
                <a:cs typeface="Verdana"/>
              </a:rPr>
              <a:t>First, </a:t>
            </a:r>
            <a:r>
              <a:rPr sz="2500" dirty="0">
                <a:latin typeface="Verdana"/>
                <a:cs typeface="Verdana"/>
              </a:rPr>
              <a:t>there </a:t>
            </a:r>
            <a:r>
              <a:rPr sz="2500" spc="-5" dirty="0">
                <a:latin typeface="Verdana"/>
                <a:cs typeface="Verdana"/>
              </a:rPr>
              <a:t>is a </a:t>
            </a:r>
            <a:r>
              <a:rPr sz="2500" dirty="0">
                <a:latin typeface="Verdana"/>
                <a:cs typeface="Verdana"/>
              </a:rPr>
              <a:t>problem </a:t>
            </a:r>
            <a:r>
              <a:rPr sz="2500" spc="-5" dirty="0">
                <a:latin typeface="Verdana"/>
                <a:cs typeface="Verdana"/>
              </a:rPr>
              <a:t>in identifying the </a:t>
            </a:r>
            <a:r>
              <a:rPr sz="2500" dirty="0">
                <a:latin typeface="Verdana"/>
                <a:cs typeface="Verdana"/>
              </a:rPr>
              <a:t>people </a:t>
            </a:r>
            <a:r>
              <a:rPr sz="2500" spc="-10" dirty="0">
                <a:latin typeface="Verdana"/>
                <a:cs typeface="Verdana"/>
              </a:rPr>
              <a:t>in  the </a:t>
            </a:r>
            <a:r>
              <a:rPr sz="2500" spc="-5" dirty="0">
                <a:latin typeface="Verdana"/>
                <a:cs typeface="Verdana"/>
              </a:rPr>
              <a:t>organization </a:t>
            </a:r>
            <a:r>
              <a:rPr sz="2500" spc="-10" dirty="0">
                <a:latin typeface="Verdana"/>
                <a:cs typeface="Verdana"/>
              </a:rPr>
              <a:t>who </a:t>
            </a:r>
            <a:r>
              <a:rPr sz="2500" spc="-5" dirty="0">
                <a:latin typeface="Verdana"/>
                <a:cs typeface="Verdana"/>
              </a:rPr>
              <a:t>can be called as managers  </a:t>
            </a:r>
            <a:r>
              <a:rPr sz="2500" spc="-10" dirty="0">
                <a:latin typeface="Verdana"/>
                <a:cs typeface="Verdana"/>
              </a:rPr>
              <a:t>because there </a:t>
            </a:r>
            <a:r>
              <a:rPr sz="2500" spc="-5" dirty="0">
                <a:latin typeface="Verdana"/>
                <a:cs typeface="Verdana"/>
              </a:rPr>
              <a:t>is no uniformity in the titles </a:t>
            </a:r>
            <a:r>
              <a:rPr sz="2500" spc="-10" dirty="0">
                <a:latin typeface="Verdana"/>
                <a:cs typeface="Verdana"/>
              </a:rPr>
              <a:t>given </a:t>
            </a:r>
            <a:r>
              <a:rPr sz="2500" spc="-5" dirty="0">
                <a:latin typeface="Verdana"/>
                <a:cs typeface="Verdana"/>
              </a:rPr>
              <a:t>to  the</a:t>
            </a:r>
            <a:r>
              <a:rPr sz="2500" spc="-2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people.</a:t>
            </a:r>
            <a:endParaRPr sz="2500">
              <a:latin typeface="Verdana"/>
              <a:cs typeface="Verdana"/>
            </a:endParaRPr>
          </a:p>
          <a:p>
            <a:pPr marL="469900" marR="8890" indent="-457200" algn="just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500" spc="-5" dirty="0">
                <a:latin typeface="Verdana"/>
                <a:cs typeface="Verdana"/>
              </a:rPr>
              <a:t>Ex: People at </a:t>
            </a:r>
            <a:r>
              <a:rPr sz="2500" spc="-10" dirty="0">
                <a:latin typeface="Verdana"/>
                <a:cs typeface="Verdana"/>
              </a:rPr>
              <a:t>top level </a:t>
            </a:r>
            <a:r>
              <a:rPr sz="2500" spc="-5" dirty="0">
                <a:latin typeface="Verdana"/>
                <a:cs typeface="Verdana"/>
              </a:rPr>
              <a:t>may be called as president,  c</a:t>
            </a:r>
            <a:r>
              <a:rPr sz="2500" strike="sngStrike" spc="-5" dirty="0">
                <a:latin typeface="Verdana"/>
                <a:cs typeface="Verdana"/>
              </a:rPr>
              <a:t>hief executive </a:t>
            </a:r>
            <a:r>
              <a:rPr sz="2500" strike="sngStrike" spc="-10" dirty="0">
                <a:latin typeface="Verdana"/>
                <a:cs typeface="Verdana"/>
              </a:rPr>
              <a:t>officer, </a:t>
            </a:r>
            <a:r>
              <a:rPr sz="2500" strike="sngStrike" spc="-5" dirty="0">
                <a:latin typeface="Verdana"/>
                <a:cs typeface="Verdana"/>
              </a:rPr>
              <a:t>managing director,</a:t>
            </a:r>
            <a:r>
              <a:rPr sz="2500" strike="sngStrike" spc="70" dirty="0">
                <a:latin typeface="Verdana"/>
                <a:cs typeface="Verdana"/>
              </a:rPr>
              <a:t> </a:t>
            </a:r>
            <a:r>
              <a:rPr sz="2500" strike="sngStrike" spc="-5" dirty="0">
                <a:latin typeface="Verdana"/>
                <a:cs typeface="Verdana"/>
              </a:rPr>
              <a:t>etc… </a:t>
            </a:r>
            <a:r>
              <a:rPr sz="2500" strike="sngStrike" spc="434" dirty="0">
                <a:latin typeface="Verdana"/>
                <a:cs typeface="Verdana"/>
              </a:rPr>
              <a:t> 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7125"/>
            <a:ext cx="8988425" cy="20148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9.	</a:t>
            </a:r>
            <a:r>
              <a:rPr sz="2250" b="1" dirty="0">
                <a:latin typeface="Verdana"/>
                <a:cs typeface="Verdana"/>
              </a:rPr>
              <a:t>Scalar</a:t>
            </a:r>
            <a:r>
              <a:rPr sz="2250" b="1" spc="-45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Chain</a:t>
            </a:r>
            <a:endParaRPr sz="225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Communication going </a:t>
            </a:r>
            <a:r>
              <a:rPr sz="2250" dirty="0">
                <a:latin typeface="Verdana"/>
                <a:cs typeface="Verdana"/>
              </a:rPr>
              <a:t>up or </a:t>
            </a:r>
            <a:r>
              <a:rPr sz="2250" spc="-5" dirty="0">
                <a:latin typeface="Verdana"/>
                <a:cs typeface="Verdana"/>
              </a:rPr>
              <a:t>down, </a:t>
            </a:r>
            <a:r>
              <a:rPr sz="2250" dirty="0">
                <a:latin typeface="Verdana"/>
                <a:cs typeface="Verdana"/>
              </a:rPr>
              <a:t>must </a:t>
            </a:r>
            <a:r>
              <a:rPr sz="2250" spc="-5" dirty="0">
                <a:latin typeface="Verdana"/>
                <a:cs typeface="Verdana"/>
              </a:rPr>
              <a:t>flow through each  position, </a:t>
            </a:r>
            <a:r>
              <a:rPr sz="2250" dirty="0">
                <a:latin typeface="Verdana"/>
                <a:cs typeface="Verdana"/>
              </a:rPr>
              <a:t>in </a:t>
            </a:r>
            <a:r>
              <a:rPr sz="2250" spc="-5" dirty="0">
                <a:latin typeface="Verdana"/>
                <a:cs typeface="Verdana"/>
              </a:rPr>
              <a:t>the </a:t>
            </a:r>
            <a:r>
              <a:rPr sz="2250" dirty="0">
                <a:latin typeface="Verdana"/>
                <a:cs typeface="Verdana"/>
              </a:rPr>
              <a:t>line of</a:t>
            </a:r>
            <a:r>
              <a:rPr sz="2250" spc="-12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authority.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Short circuited only in special</a:t>
            </a:r>
            <a:r>
              <a:rPr sz="2250" spc="-14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circumstances.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For that </a:t>
            </a:r>
            <a:r>
              <a:rPr sz="2250" dirty="0">
                <a:latin typeface="Verdana"/>
                <a:cs typeface="Verdana"/>
              </a:rPr>
              <a:t>Fayol, suggested </a:t>
            </a:r>
            <a:r>
              <a:rPr sz="2250" b="1" dirty="0">
                <a:latin typeface="Verdana"/>
                <a:cs typeface="Verdana"/>
              </a:rPr>
              <a:t>“Gang</a:t>
            </a:r>
            <a:r>
              <a:rPr sz="2250" b="1" spc="-12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Plank”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8875" y="3714773"/>
            <a:ext cx="3786251" cy="3143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7042784" cy="3415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10.</a:t>
            </a:r>
            <a:r>
              <a:rPr sz="2250" b="1" spc="-2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Order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8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Arrangements of </a:t>
            </a:r>
            <a:r>
              <a:rPr sz="2250" spc="-5" dirty="0">
                <a:latin typeface="Verdana"/>
                <a:cs typeface="Verdana"/>
              </a:rPr>
              <a:t>things </a:t>
            </a:r>
            <a:r>
              <a:rPr sz="2250" dirty="0">
                <a:latin typeface="Verdana"/>
                <a:cs typeface="Verdana"/>
              </a:rPr>
              <a:t>and</a:t>
            </a:r>
            <a:r>
              <a:rPr sz="2250" spc="-11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people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Material</a:t>
            </a:r>
            <a:r>
              <a:rPr sz="2250" spc="-4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Order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Social order </a:t>
            </a:r>
            <a:r>
              <a:rPr sz="2250" spc="-5" dirty="0">
                <a:latin typeface="Verdana"/>
                <a:cs typeface="Verdana"/>
              </a:rPr>
              <a:t>(Right </a:t>
            </a:r>
            <a:r>
              <a:rPr sz="2250" dirty="0">
                <a:latin typeface="Verdana"/>
                <a:cs typeface="Verdana"/>
              </a:rPr>
              <a:t>man at Right</a:t>
            </a:r>
            <a:r>
              <a:rPr sz="2250" spc="-16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Place)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Balance </a:t>
            </a:r>
            <a:r>
              <a:rPr sz="2250" spc="-5" dirty="0">
                <a:latin typeface="Verdana"/>
                <a:cs typeface="Verdana"/>
              </a:rPr>
              <a:t>between </a:t>
            </a:r>
            <a:r>
              <a:rPr sz="2250" dirty="0">
                <a:latin typeface="Verdana"/>
                <a:cs typeface="Verdana"/>
              </a:rPr>
              <a:t>requirements and</a:t>
            </a:r>
            <a:r>
              <a:rPr sz="2250" spc="-14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resources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8988425" cy="2935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11.</a:t>
            </a:r>
            <a:r>
              <a:rPr sz="2250" b="1" spc="-2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250" b="1" spc="-5" dirty="0">
                <a:latin typeface="Verdana"/>
                <a:cs typeface="Verdana"/>
              </a:rPr>
              <a:t>Equity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8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Combination </a:t>
            </a:r>
            <a:r>
              <a:rPr sz="2250" dirty="0">
                <a:latin typeface="Verdana"/>
                <a:cs typeface="Verdana"/>
              </a:rPr>
              <a:t>of justice and</a:t>
            </a:r>
            <a:r>
              <a:rPr sz="2250" spc="-11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kindness.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Equity</a:t>
            </a:r>
            <a:r>
              <a:rPr sz="2250" spc="23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in</a:t>
            </a:r>
            <a:r>
              <a:rPr sz="2250" spc="23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treatment</a:t>
            </a:r>
            <a:r>
              <a:rPr sz="2250" spc="210" dirty="0">
                <a:latin typeface="Verdana"/>
                <a:cs typeface="Verdana"/>
              </a:rPr>
              <a:t> </a:t>
            </a:r>
            <a:r>
              <a:rPr sz="2250" spc="5" dirty="0">
                <a:latin typeface="Verdana"/>
                <a:cs typeface="Verdana"/>
              </a:rPr>
              <a:t>&amp;</a:t>
            </a:r>
            <a:r>
              <a:rPr sz="2250" spc="24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behaviour</a:t>
            </a:r>
            <a:r>
              <a:rPr sz="2250" spc="229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is</a:t>
            </a:r>
            <a:r>
              <a:rPr sz="2250" spc="22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liked</a:t>
            </a:r>
            <a:r>
              <a:rPr sz="2250" spc="22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by</a:t>
            </a:r>
            <a:r>
              <a:rPr sz="2250" spc="23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everyone</a:t>
            </a:r>
            <a:r>
              <a:rPr sz="2250" spc="22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and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it </a:t>
            </a:r>
            <a:r>
              <a:rPr sz="2250" spc="-5" dirty="0">
                <a:latin typeface="Verdana"/>
                <a:cs typeface="Verdana"/>
              </a:rPr>
              <a:t>brings loyalty</a:t>
            </a:r>
            <a:r>
              <a:rPr sz="2250" spc="-8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Verdana"/>
              <a:cs typeface="Verdana"/>
            </a:endParaRPr>
          </a:p>
          <a:p>
            <a:pPr marL="568960" indent="-55626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568325" algn="l"/>
                <a:tab pos="568960" algn="l"/>
              </a:tabLst>
            </a:pPr>
            <a:r>
              <a:rPr sz="2250" dirty="0">
                <a:latin typeface="Verdana"/>
                <a:cs typeface="Verdana"/>
              </a:rPr>
              <a:t>Good sense, knowledge, and</a:t>
            </a:r>
            <a:r>
              <a:rPr sz="2250" spc="-14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experience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6516370" cy="259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12. </a:t>
            </a:r>
            <a:r>
              <a:rPr sz="2250" b="1" dirty="0">
                <a:latin typeface="Verdana"/>
                <a:cs typeface="Verdana"/>
              </a:rPr>
              <a:t>Stability of</a:t>
            </a:r>
            <a:r>
              <a:rPr sz="2250" b="1" spc="-30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Tenure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8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No employee should remove in short</a:t>
            </a:r>
            <a:r>
              <a:rPr sz="2250" spc="-16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time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Reasonable </a:t>
            </a:r>
            <a:r>
              <a:rPr sz="2250" dirty="0">
                <a:latin typeface="Verdana"/>
                <a:cs typeface="Verdana"/>
              </a:rPr>
              <a:t>security of</a:t>
            </a:r>
            <a:r>
              <a:rPr sz="2250" spc="-9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job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Avoid unnecessary</a:t>
            </a:r>
            <a:r>
              <a:rPr sz="2250" spc="-8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tenure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8988425" cy="2935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13.</a:t>
            </a:r>
            <a:r>
              <a:rPr sz="2250" b="1" spc="-2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Initiative</a:t>
            </a:r>
            <a:endParaRPr sz="225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18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570355" algn="l"/>
                <a:tab pos="2219325" algn="l"/>
                <a:tab pos="3178175" algn="l"/>
                <a:tab pos="3637279" algn="l"/>
                <a:tab pos="5123180" algn="l"/>
                <a:tab pos="5518150" algn="l"/>
                <a:tab pos="7701915" algn="l"/>
              </a:tabLst>
            </a:pPr>
            <a:r>
              <a:rPr sz="2250" spc="-10" dirty="0">
                <a:latin typeface="Verdana"/>
                <a:cs typeface="Verdana"/>
              </a:rPr>
              <a:t>W</a:t>
            </a:r>
            <a:r>
              <a:rPr sz="2250" spc="-5" dirty="0">
                <a:latin typeface="Verdana"/>
                <a:cs typeface="Verdana"/>
              </a:rPr>
              <a:t>it</a:t>
            </a:r>
            <a:r>
              <a:rPr sz="2250" spc="-10" dirty="0">
                <a:latin typeface="Verdana"/>
                <a:cs typeface="Verdana"/>
              </a:rPr>
              <a:t>h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dirty="0">
                <a:latin typeface="Verdana"/>
                <a:cs typeface="Verdana"/>
              </a:rPr>
              <a:t>n	</a:t>
            </a:r>
            <a:r>
              <a:rPr sz="2250" spc="-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h</a:t>
            </a:r>
            <a:r>
              <a:rPr sz="2250" dirty="0">
                <a:latin typeface="Verdana"/>
                <a:cs typeface="Verdana"/>
              </a:rPr>
              <a:t>e	</a:t>
            </a:r>
            <a:r>
              <a:rPr sz="2250" spc="-5" dirty="0">
                <a:latin typeface="Verdana"/>
                <a:cs typeface="Verdana"/>
              </a:rPr>
              <a:t>l</a:t>
            </a:r>
            <a:r>
              <a:rPr sz="2250" spc="-15" dirty="0">
                <a:latin typeface="Verdana"/>
                <a:cs typeface="Verdana"/>
              </a:rPr>
              <a:t>im</a:t>
            </a:r>
            <a:r>
              <a:rPr sz="2250" spc="-5" dirty="0">
                <a:latin typeface="Verdana"/>
                <a:cs typeface="Verdana"/>
              </a:rPr>
              <a:t>it</a:t>
            </a:r>
            <a:r>
              <a:rPr sz="2250" dirty="0">
                <a:latin typeface="Verdana"/>
                <a:cs typeface="Verdana"/>
              </a:rPr>
              <a:t>s	</a:t>
            </a:r>
            <a:r>
              <a:rPr sz="2250" spc="-15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f	aut</a:t>
            </a:r>
            <a:r>
              <a:rPr sz="2250" spc="-15" dirty="0">
                <a:latin typeface="Verdana"/>
                <a:cs typeface="Verdana"/>
              </a:rPr>
              <a:t>h</a:t>
            </a:r>
            <a:r>
              <a:rPr sz="2250" dirty="0">
                <a:latin typeface="Verdana"/>
                <a:cs typeface="Verdana"/>
              </a:rPr>
              <a:t>o</a:t>
            </a:r>
            <a:r>
              <a:rPr sz="2250" spc="-20" dirty="0">
                <a:latin typeface="Verdana"/>
                <a:cs typeface="Verdana"/>
              </a:rPr>
              <a:t>r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spc="-10" dirty="0">
                <a:latin typeface="Verdana"/>
                <a:cs typeface="Verdana"/>
              </a:rPr>
              <a:t>t</a:t>
            </a:r>
            <a:r>
              <a:rPr sz="2250" dirty="0">
                <a:latin typeface="Verdana"/>
                <a:cs typeface="Verdana"/>
              </a:rPr>
              <a:t>y	&amp;	resp</a:t>
            </a:r>
            <a:r>
              <a:rPr sz="2250" spc="-20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nsi</a:t>
            </a:r>
            <a:r>
              <a:rPr sz="2250" spc="-20" dirty="0">
                <a:latin typeface="Verdana"/>
                <a:cs typeface="Verdana"/>
              </a:rPr>
              <a:t>b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-5" dirty="0">
                <a:latin typeface="Verdana"/>
                <a:cs typeface="Verdana"/>
              </a:rPr>
              <a:t>ity</a:t>
            </a:r>
            <a:r>
              <a:rPr sz="2250" dirty="0">
                <a:latin typeface="Verdana"/>
                <a:cs typeface="Verdana"/>
              </a:rPr>
              <a:t>,	ma</a:t>
            </a:r>
            <a:r>
              <a:rPr sz="2250" spc="-15" dirty="0">
                <a:latin typeface="Verdana"/>
                <a:cs typeface="Verdana"/>
              </a:rPr>
              <a:t>n</a:t>
            </a:r>
            <a:r>
              <a:rPr sz="2250" dirty="0">
                <a:latin typeface="Verdana"/>
                <a:cs typeface="Verdana"/>
              </a:rPr>
              <a:t>a</a:t>
            </a:r>
            <a:r>
              <a:rPr sz="2250" spc="-15" dirty="0">
                <a:latin typeface="Verdana"/>
                <a:cs typeface="Verdana"/>
              </a:rPr>
              <a:t>g</a:t>
            </a:r>
            <a:r>
              <a:rPr sz="2250" dirty="0">
                <a:latin typeface="Verdana"/>
                <a:cs typeface="Verdana"/>
              </a:rPr>
              <a:t>er  should encourage </a:t>
            </a:r>
            <a:r>
              <a:rPr sz="2250" spc="-5" dirty="0">
                <a:latin typeface="Verdana"/>
                <a:cs typeface="Verdana"/>
              </a:rPr>
              <a:t>their </a:t>
            </a:r>
            <a:r>
              <a:rPr sz="2250" dirty="0">
                <a:latin typeface="Verdana"/>
                <a:cs typeface="Verdana"/>
              </a:rPr>
              <a:t>employee </a:t>
            </a:r>
            <a:r>
              <a:rPr sz="2250" spc="-5" dirty="0">
                <a:latin typeface="Verdana"/>
                <a:cs typeface="Verdana"/>
              </a:rPr>
              <a:t>for taking</a:t>
            </a:r>
            <a:r>
              <a:rPr sz="2250" spc="-15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initiative.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Thinking out &amp; </a:t>
            </a:r>
            <a:r>
              <a:rPr sz="2250" spc="-5" dirty="0">
                <a:latin typeface="Verdana"/>
                <a:cs typeface="Verdana"/>
              </a:rPr>
              <a:t>Execution </a:t>
            </a:r>
            <a:r>
              <a:rPr sz="2250" dirty="0">
                <a:latin typeface="Verdana"/>
                <a:cs typeface="Verdana"/>
              </a:rPr>
              <a:t>of</a:t>
            </a:r>
            <a:r>
              <a:rPr sz="2250" spc="-11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plan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It </a:t>
            </a:r>
            <a:r>
              <a:rPr sz="2250" spc="-5" dirty="0">
                <a:latin typeface="Verdana"/>
                <a:cs typeface="Verdana"/>
              </a:rPr>
              <a:t>increases </a:t>
            </a:r>
            <a:r>
              <a:rPr sz="2250" dirty="0">
                <a:latin typeface="Verdana"/>
                <a:cs typeface="Verdana"/>
              </a:rPr>
              <a:t>Zeal and</a:t>
            </a:r>
            <a:r>
              <a:rPr sz="2250" spc="-10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Energy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4392295" cy="1769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14. </a:t>
            </a:r>
            <a:r>
              <a:rPr sz="2250" b="1" spc="-5" dirty="0">
                <a:latin typeface="Verdana"/>
                <a:cs typeface="Verdana"/>
              </a:rPr>
              <a:t>Esprit </a:t>
            </a:r>
            <a:r>
              <a:rPr sz="2250" b="1" dirty="0">
                <a:latin typeface="Verdana"/>
                <a:cs typeface="Verdana"/>
              </a:rPr>
              <a:t>de</a:t>
            </a:r>
            <a:r>
              <a:rPr sz="2250" b="1" spc="-10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Corps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8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Union is </a:t>
            </a:r>
            <a:r>
              <a:rPr sz="2250" spc="-5" dirty="0">
                <a:latin typeface="Verdana"/>
                <a:cs typeface="Verdana"/>
              </a:rPr>
              <a:t>the </a:t>
            </a:r>
            <a:r>
              <a:rPr sz="2250" dirty="0">
                <a:latin typeface="Verdana"/>
                <a:cs typeface="Verdana"/>
              </a:rPr>
              <a:t>real</a:t>
            </a:r>
            <a:r>
              <a:rPr sz="2250" spc="-12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strength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Establishing </a:t>
            </a:r>
            <a:r>
              <a:rPr sz="2250" dirty="0">
                <a:latin typeface="Verdana"/>
                <a:cs typeface="Verdana"/>
              </a:rPr>
              <a:t>the team</a:t>
            </a:r>
            <a:r>
              <a:rPr sz="2250" spc="-14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work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67265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Contribution of </a:t>
            </a:r>
            <a:r>
              <a:rPr spc="-10" dirty="0"/>
              <a:t>Henry</a:t>
            </a:r>
            <a:r>
              <a:rPr spc="20" dirty="0"/>
              <a:t> </a:t>
            </a:r>
            <a:r>
              <a:rPr spc="-10" dirty="0"/>
              <a:t>Fayol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7125"/>
            <a:ext cx="8580120" cy="33185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69265" algn="l"/>
              </a:tabLst>
            </a:pPr>
            <a:r>
              <a:rPr sz="2250" b="1" dirty="0">
                <a:solidFill>
                  <a:srgbClr val="CC0000"/>
                </a:solidFill>
                <a:latin typeface="Verdana"/>
                <a:cs typeface="Verdana"/>
              </a:rPr>
              <a:t>3.	</a:t>
            </a:r>
            <a:r>
              <a:rPr sz="2250" b="1" spc="-5" dirty="0">
                <a:latin typeface="Verdana"/>
                <a:cs typeface="Verdana"/>
              </a:rPr>
              <a:t>Elements </a:t>
            </a:r>
            <a:r>
              <a:rPr sz="2250" b="1" dirty="0">
                <a:latin typeface="Verdana"/>
                <a:cs typeface="Verdana"/>
              </a:rPr>
              <a:t>of</a:t>
            </a:r>
            <a:r>
              <a:rPr sz="2250" b="1" spc="-25" dirty="0">
                <a:latin typeface="Verdana"/>
                <a:cs typeface="Verdana"/>
              </a:rPr>
              <a:t> </a:t>
            </a:r>
            <a:r>
              <a:rPr sz="2250" b="1" spc="5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He enlisted certain elements of management as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follows: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Planning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Organizing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Commanding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Coordinating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Controlling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1562163"/>
            <a:ext cx="7958455" cy="114300"/>
            <a:chOff x="609600" y="1562163"/>
            <a:chExt cx="7958455" cy="114300"/>
          </a:xfrm>
        </p:grpSpPr>
        <p:sp>
          <p:nvSpPr>
            <p:cNvPr id="3" name="object 3"/>
            <p:cNvSpPr/>
            <p:nvPr/>
          </p:nvSpPr>
          <p:spPr>
            <a:xfrm>
              <a:off x="609600" y="1566862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4655566" y="10953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1566925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201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99641" y="2326335"/>
            <a:ext cx="574992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33679" algn="ctr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Management  and      </a:t>
            </a:r>
            <a:r>
              <a:rPr sz="5400" spc="-5" dirty="0"/>
              <a:t>Admi</a:t>
            </a:r>
            <a:r>
              <a:rPr sz="5400" spc="10" dirty="0"/>
              <a:t>n</a:t>
            </a:r>
            <a:r>
              <a:rPr sz="5400" dirty="0"/>
              <a:t>istr</a:t>
            </a:r>
            <a:r>
              <a:rPr sz="5400" spc="15" dirty="0"/>
              <a:t>a</a:t>
            </a:r>
            <a:r>
              <a:rPr sz="5400" dirty="0"/>
              <a:t>tion</a:t>
            </a:r>
            <a:endParaRPr sz="5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849833"/>
            <a:ext cx="3628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Introduction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8989060" cy="4540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670685" algn="l"/>
                <a:tab pos="2280285" algn="l"/>
                <a:tab pos="3399154" algn="l"/>
                <a:tab pos="3954145" algn="l"/>
                <a:tab pos="6354445" algn="l"/>
                <a:tab pos="7758430" algn="l"/>
              </a:tabLst>
            </a:pPr>
            <a:r>
              <a:rPr sz="2250" spc="-5" dirty="0">
                <a:latin typeface="Verdana"/>
                <a:cs typeface="Verdana"/>
              </a:rPr>
              <a:t>There	</a:t>
            </a:r>
            <a:r>
              <a:rPr sz="2250" dirty="0">
                <a:latin typeface="Verdana"/>
                <a:cs typeface="Verdana"/>
              </a:rPr>
              <a:t>is	</a:t>
            </a:r>
            <a:r>
              <a:rPr sz="2250" spc="-5" dirty="0">
                <a:latin typeface="Verdana"/>
                <a:cs typeface="Verdana"/>
              </a:rPr>
              <a:t>often	</a:t>
            </a:r>
            <a:r>
              <a:rPr sz="2250" spc="5" dirty="0">
                <a:latin typeface="Verdana"/>
                <a:cs typeface="Verdana"/>
              </a:rPr>
              <a:t>a	</a:t>
            </a:r>
            <a:r>
              <a:rPr sz="2250" spc="-5" dirty="0">
                <a:latin typeface="Verdana"/>
                <a:cs typeface="Verdana"/>
              </a:rPr>
              <a:t>terminological	conflict	between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management and</a:t>
            </a:r>
            <a:r>
              <a:rPr sz="2250" spc="-8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administration.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Verdana"/>
              <a:cs typeface="Verdana"/>
            </a:endParaRPr>
          </a:p>
          <a:p>
            <a:pPr marL="469900" marR="6350" indent="-457200" algn="just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Some </a:t>
            </a:r>
            <a:r>
              <a:rPr sz="2250" dirty="0">
                <a:latin typeface="Verdana"/>
                <a:cs typeface="Verdana"/>
              </a:rPr>
              <a:t>authors </a:t>
            </a:r>
            <a:r>
              <a:rPr sz="2250" spc="-5" dirty="0">
                <a:latin typeface="Verdana"/>
                <a:cs typeface="Verdana"/>
              </a:rPr>
              <a:t>suggest that there </a:t>
            </a:r>
            <a:r>
              <a:rPr sz="2250" dirty="0">
                <a:latin typeface="Verdana"/>
                <a:cs typeface="Verdana"/>
              </a:rPr>
              <a:t>is </a:t>
            </a:r>
            <a:r>
              <a:rPr sz="2250" spc="-5" dirty="0">
                <a:latin typeface="Verdana"/>
                <a:cs typeface="Verdana"/>
              </a:rPr>
              <a:t>no fundamental  difference between the two exists; </a:t>
            </a:r>
            <a:r>
              <a:rPr sz="2250" dirty="0">
                <a:latin typeface="Verdana"/>
                <a:cs typeface="Verdana"/>
              </a:rPr>
              <a:t>it exists </a:t>
            </a:r>
            <a:r>
              <a:rPr sz="2250" spc="-5" dirty="0">
                <a:latin typeface="Verdana"/>
                <a:cs typeface="Verdana"/>
              </a:rPr>
              <a:t>only </a:t>
            </a:r>
            <a:r>
              <a:rPr sz="2250" dirty="0">
                <a:latin typeface="Verdana"/>
                <a:cs typeface="Verdana"/>
              </a:rPr>
              <a:t>in </a:t>
            </a:r>
            <a:r>
              <a:rPr sz="2250" spc="-5" dirty="0">
                <a:latin typeface="Verdana"/>
                <a:cs typeface="Verdana"/>
              </a:rPr>
              <a:t>terms  </a:t>
            </a:r>
            <a:r>
              <a:rPr sz="2250" dirty="0">
                <a:latin typeface="Verdana"/>
                <a:cs typeface="Verdana"/>
              </a:rPr>
              <a:t>of usage in </a:t>
            </a:r>
            <a:r>
              <a:rPr sz="2250" spc="-5" dirty="0">
                <a:latin typeface="Verdana"/>
                <a:cs typeface="Verdana"/>
              </a:rPr>
              <a:t>different </a:t>
            </a:r>
            <a:r>
              <a:rPr sz="2250" dirty="0">
                <a:latin typeface="Verdana"/>
                <a:cs typeface="Verdana"/>
              </a:rPr>
              <a:t>walks of</a:t>
            </a:r>
            <a:r>
              <a:rPr sz="2250" spc="-16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life.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</a:pPr>
            <a:endParaRPr sz="210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Other author suggests that </a:t>
            </a:r>
            <a:r>
              <a:rPr sz="2250" dirty="0">
                <a:latin typeface="Verdana"/>
                <a:cs typeface="Verdana"/>
              </a:rPr>
              <a:t>there is </a:t>
            </a:r>
            <a:r>
              <a:rPr sz="2250" spc="-5" dirty="0">
                <a:latin typeface="Verdana"/>
                <a:cs typeface="Verdana"/>
              </a:rPr>
              <a:t>difference between  these two term because both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them </a:t>
            </a:r>
            <a:r>
              <a:rPr sz="2250" dirty="0">
                <a:latin typeface="Verdana"/>
                <a:cs typeface="Verdana"/>
              </a:rPr>
              <a:t>represent </a:t>
            </a:r>
            <a:r>
              <a:rPr sz="2250" spc="-5" dirty="0">
                <a:latin typeface="Verdana"/>
                <a:cs typeface="Verdana"/>
              </a:rPr>
              <a:t>different  </a:t>
            </a:r>
            <a:r>
              <a:rPr sz="2250" dirty="0">
                <a:latin typeface="Verdana"/>
                <a:cs typeface="Verdana"/>
              </a:rPr>
              <a:t>activities.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Wingdings"/>
              <a:buChar char=""/>
            </a:pPr>
            <a:endParaRPr sz="2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Therefore,</a:t>
            </a:r>
            <a:r>
              <a:rPr sz="2250" spc="254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it</a:t>
            </a:r>
            <a:r>
              <a:rPr sz="2250" spc="254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is</a:t>
            </a:r>
            <a:r>
              <a:rPr sz="2250" spc="28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desirable</a:t>
            </a:r>
            <a:r>
              <a:rPr sz="2250" spc="27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to</a:t>
            </a:r>
            <a:r>
              <a:rPr sz="2250" spc="27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resolve</a:t>
            </a:r>
            <a:r>
              <a:rPr sz="2250" spc="280" dirty="0">
                <a:latin typeface="Verdana"/>
                <a:cs typeface="Verdana"/>
              </a:rPr>
              <a:t> </a:t>
            </a:r>
            <a:r>
              <a:rPr sz="2250" spc="-10" dirty="0">
                <a:latin typeface="Verdana"/>
                <a:cs typeface="Verdana"/>
              </a:rPr>
              <a:t>terminological</a:t>
            </a:r>
            <a:r>
              <a:rPr sz="2250" spc="28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conflict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spc="-5" dirty="0">
                <a:latin typeface="Verdana"/>
                <a:cs typeface="Verdana"/>
              </a:rPr>
              <a:t>between </a:t>
            </a:r>
            <a:r>
              <a:rPr sz="2250" dirty="0">
                <a:latin typeface="Verdana"/>
                <a:cs typeface="Verdana"/>
              </a:rPr>
              <a:t>management and</a:t>
            </a:r>
            <a:r>
              <a:rPr sz="2250" spc="-13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administration.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849833"/>
            <a:ext cx="3628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Introduction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744802"/>
            <a:ext cx="8989060" cy="460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At </a:t>
            </a:r>
            <a:r>
              <a:rPr sz="2250" spc="-5" dirty="0">
                <a:latin typeface="Verdana"/>
                <a:cs typeface="Verdana"/>
              </a:rPr>
              <a:t>the initial level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development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management  thought, no distinction between these two </a:t>
            </a:r>
            <a:r>
              <a:rPr sz="2250" dirty="0">
                <a:latin typeface="Verdana"/>
                <a:cs typeface="Verdana"/>
              </a:rPr>
              <a:t>was made </a:t>
            </a:r>
            <a:r>
              <a:rPr sz="2250" spc="-5" dirty="0">
                <a:latin typeface="Verdana"/>
                <a:cs typeface="Verdana"/>
              </a:rPr>
              <a:t>and  both terms were </a:t>
            </a:r>
            <a:r>
              <a:rPr sz="2250" dirty="0">
                <a:latin typeface="Verdana"/>
                <a:cs typeface="Verdana"/>
              </a:rPr>
              <a:t>used</a:t>
            </a:r>
            <a:r>
              <a:rPr sz="2250" spc="-7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interchangeably.</a:t>
            </a:r>
            <a:endParaRPr sz="22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205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In </a:t>
            </a:r>
            <a:r>
              <a:rPr sz="2250" spc="-5" dirty="0">
                <a:latin typeface="Verdana"/>
                <a:cs typeface="Verdana"/>
              </a:rPr>
              <a:t>1923, the terminological conflict between </a:t>
            </a:r>
            <a:r>
              <a:rPr sz="2250" dirty="0">
                <a:latin typeface="Verdana"/>
                <a:cs typeface="Verdana"/>
              </a:rPr>
              <a:t>the </a:t>
            </a:r>
            <a:r>
              <a:rPr sz="2250" spc="-5" dirty="0">
                <a:latin typeface="Verdana"/>
                <a:cs typeface="Verdana"/>
              </a:rPr>
              <a:t>two </a:t>
            </a:r>
            <a:r>
              <a:rPr sz="2250" dirty="0">
                <a:latin typeface="Verdana"/>
                <a:cs typeface="Verdana"/>
              </a:rPr>
              <a:t>was  raised </a:t>
            </a:r>
            <a:r>
              <a:rPr sz="2250" spc="-5" dirty="0">
                <a:latin typeface="Verdana"/>
                <a:cs typeface="Verdana"/>
              </a:rPr>
              <a:t>by </a:t>
            </a:r>
            <a:r>
              <a:rPr sz="2250" b="1" spc="-5" dirty="0">
                <a:latin typeface="Verdana"/>
                <a:cs typeface="Verdana"/>
              </a:rPr>
              <a:t>Oliver </a:t>
            </a:r>
            <a:r>
              <a:rPr sz="2250" b="1" dirty="0">
                <a:latin typeface="Verdana"/>
                <a:cs typeface="Verdana"/>
              </a:rPr>
              <a:t>Sheldon </a:t>
            </a:r>
            <a:r>
              <a:rPr sz="2250" dirty="0">
                <a:latin typeface="Verdana"/>
                <a:cs typeface="Verdana"/>
              </a:rPr>
              <a:t>when </a:t>
            </a:r>
            <a:r>
              <a:rPr sz="2250" spc="-5" dirty="0">
                <a:latin typeface="Verdana"/>
                <a:cs typeface="Verdana"/>
              </a:rPr>
              <a:t>he </a:t>
            </a:r>
            <a:r>
              <a:rPr sz="2250" spc="-10" dirty="0">
                <a:latin typeface="Verdana"/>
                <a:cs typeface="Verdana"/>
              </a:rPr>
              <a:t>emphasized  </a:t>
            </a:r>
            <a:r>
              <a:rPr sz="2250" spc="-5" dirty="0">
                <a:latin typeface="Verdana"/>
                <a:cs typeface="Verdana"/>
              </a:rPr>
              <a:t>administration </a:t>
            </a:r>
            <a:r>
              <a:rPr sz="2250" dirty="0">
                <a:latin typeface="Verdana"/>
                <a:cs typeface="Verdana"/>
              </a:rPr>
              <a:t>as </a:t>
            </a:r>
            <a:r>
              <a:rPr sz="2250" spc="-5" dirty="0">
                <a:latin typeface="Verdana"/>
                <a:cs typeface="Verdana"/>
              </a:rPr>
              <a:t>decision making function </a:t>
            </a:r>
            <a:r>
              <a:rPr sz="2250" dirty="0">
                <a:latin typeface="Verdana"/>
                <a:cs typeface="Verdana"/>
              </a:rPr>
              <a:t>and  </a:t>
            </a:r>
            <a:r>
              <a:rPr sz="2250" spc="-5" dirty="0">
                <a:latin typeface="Verdana"/>
                <a:cs typeface="Verdana"/>
              </a:rPr>
              <a:t>management </a:t>
            </a:r>
            <a:r>
              <a:rPr sz="2250" dirty="0">
                <a:latin typeface="Verdana"/>
                <a:cs typeface="Verdana"/>
              </a:rPr>
              <a:t>as </a:t>
            </a:r>
            <a:r>
              <a:rPr sz="2250" spc="-5" dirty="0">
                <a:latin typeface="Verdana"/>
                <a:cs typeface="Verdana"/>
              </a:rPr>
              <a:t>execution function. After that </a:t>
            </a:r>
            <a:r>
              <a:rPr sz="2250" dirty="0">
                <a:latin typeface="Verdana"/>
                <a:cs typeface="Verdana"/>
              </a:rPr>
              <a:t>a </a:t>
            </a:r>
            <a:r>
              <a:rPr sz="2250" spc="-5" dirty="0">
                <a:latin typeface="Verdana"/>
                <a:cs typeface="Verdana"/>
              </a:rPr>
              <a:t>lot </a:t>
            </a:r>
            <a:r>
              <a:rPr sz="2250" spc="-15" dirty="0">
                <a:latin typeface="Verdana"/>
                <a:cs typeface="Verdana"/>
              </a:rPr>
              <a:t>of  </a:t>
            </a:r>
            <a:r>
              <a:rPr sz="2250" dirty="0">
                <a:latin typeface="Verdana"/>
                <a:cs typeface="Verdana"/>
              </a:rPr>
              <a:t>controversies </a:t>
            </a:r>
            <a:r>
              <a:rPr sz="2250" spc="-5" dirty="0">
                <a:latin typeface="Verdana"/>
                <a:cs typeface="Verdana"/>
              </a:rPr>
              <a:t>arises between </a:t>
            </a:r>
            <a:r>
              <a:rPr sz="2250" dirty="0">
                <a:latin typeface="Verdana"/>
                <a:cs typeface="Verdana"/>
              </a:rPr>
              <a:t>these </a:t>
            </a:r>
            <a:r>
              <a:rPr sz="2250" spc="-5" dirty="0">
                <a:latin typeface="Verdana"/>
                <a:cs typeface="Verdana"/>
              </a:rPr>
              <a:t>two. It </a:t>
            </a:r>
            <a:r>
              <a:rPr sz="2250" dirty="0">
                <a:latin typeface="Verdana"/>
                <a:cs typeface="Verdana"/>
              </a:rPr>
              <a:t>covers </a:t>
            </a:r>
            <a:r>
              <a:rPr sz="2250" spc="-5" dirty="0">
                <a:latin typeface="Verdana"/>
                <a:cs typeface="Verdana"/>
              </a:rPr>
              <a:t>broadly  </a:t>
            </a:r>
            <a:r>
              <a:rPr sz="2250" dirty="0">
                <a:latin typeface="Verdana"/>
                <a:cs typeface="Verdana"/>
              </a:rPr>
              <a:t>as</a:t>
            </a:r>
            <a:r>
              <a:rPr sz="2250" spc="-2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follows: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5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Administration is above</a:t>
            </a:r>
            <a:r>
              <a:rPr sz="2250" spc="-114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Administration is </a:t>
            </a:r>
            <a:r>
              <a:rPr sz="2250" spc="5" dirty="0">
                <a:latin typeface="Verdana"/>
                <a:cs typeface="Verdana"/>
              </a:rPr>
              <a:t>a </a:t>
            </a:r>
            <a:r>
              <a:rPr sz="2250" spc="-5" dirty="0">
                <a:latin typeface="Verdana"/>
                <a:cs typeface="Verdana"/>
              </a:rPr>
              <a:t>part </a:t>
            </a:r>
            <a:r>
              <a:rPr sz="2250" dirty="0">
                <a:latin typeface="Verdana"/>
                <a:cs typeface="Verdana"/>
              </a:rPr>
              <a:t>of</a:t>
            </a:r>
            <a:r>
              <a:rPr sz="2250" spc="-13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management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AutoNum type="arabicPeriod"/>
              <a:tabLst>
                <a:tab pos="469900" algn="l"/>
                <a:tab pos="8455025" algn="l"/>
              </a:tabLst>
            </a:pPr>
            <a:r>
              <a:rPr sz="2250" dirty="0">
                <a:latin typeface="Verdana"/>
                <a:cs typeface="Verdana"/>
              </a:rPr>
              <a:t>A</a:t>
            </a:r>
            <a:r>
              <a:rPr sz="2250" strike="sngStrike" dirty="0">
                <a:latin typeface="Verdana"/>
                <a:cs typeface="Verdana"/>
              </a:rPr>
              <a:t>dministration and management are </a:t>
            </a:r>
            <a:r>
              <a:rPr sz="2250" strike="sngStrike" spc="-5" dirty="0">
                <a:latin typeface="Verdana"/>
                <a:cs typeface="Verdana"/>
              </a:rPr>
              <a:t>the</a:t>
            </a:r>
            <a:r>
              <a:rPr sz="2250" strike="sngStrike" spc="-175" dirty="0">
                <a:latin typeface="Verdana"/>
                <a:cs typeface="Verdana"/>
              </a:rPr>
              <a:t> </a:t>
            </a:r>
            <a:r>
              <a:rPr sz="2250" strike="sngStrike" dirty="0">
                <a:latin typeface="Verdana"/>
                <a:cs typeface="Verdana"/>
              </a:rPr>
              <a:t>same	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0498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</a:t>
            </a:r>
            <a:r>
              <a:rPr dirty="0"/>
              <a:t>n</a:t>
            </a:r>
            <a:r>
              <a:rPr spc="-5" dirty="0"/>
              <a:t>itions</a:t>
            </a:r>
            <a:r>
              <a:rPr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Manage</a:t>
            </a:r>
            <a:r>
              <a:rPr spc="-20" dirty="0"/>
              <a:t>m</a:t>
            </a:r>
            <a:r>
              <a:rPr spc="-10" dirty="0"/>
              <a:t>ent..</a:t>
            </a:r>
            <a:r>
              <a:rPr spc="-5" dirty="0"/>
              <a:t>.</a:t>
            </a:r>
            <a:r>
              <a:rPr sz="1600" dirty="0"/>
              <a:t>C</a:t>
            </a:r>
            <a:r>
              <a:rPr sz="1600" spc="-5" dirty="0"/>
              <a:t>ontinue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78739" y="1602105"/>
            <a:ext cx="8990330" cy="4864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6350" indent="-4572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300" spc="-5" dirty="0">
                <a:latin typeface="Verdana"/>
                <a:cs typeface="Verdana"/>
              </a:rPr>
              <a:t>People at middle level </a:t>
            </a:r>
            <a:r>
              <a:rPr sz="2300" dirty="0">
                <a:latin typeface="Verdana"/>
                <a:cs typeface="Verdana"/>
              </a:rPr>
              <a:t>may be called </a:t>
            </a:r>
            <a:r>
              <a:rPr sz="2300" spc="-5" dirty="0">
                <a:latin typeface="Verdana"/>
                <a:cs typeface="Verdana"/>
              </a:rPr>
              <a:t>as </a:t>
            </a:r>
            <a:r>
              <a:rPr sz="2300" dirty="0">
                <a:latin typeface="Verdana"/>
                <a:cs typeface="Verdana"/>
              </a:rPr>
              <a:t>executives </a:t>
            </a:r>
            <a:r>
              <a:rPr sz="2300" spc="5" dirty="0">
                <a:latin typeface="Verdana"/>
                <a:cs typeface="Verdana"/>
              </a:rPr>
              <a:t>or  </a:t>
            </a:r>
            <a:r>
              <a:rPr sz="2300" dirty="0">
                <a:latin typeface="Verdana"/>
                <a:cs typeface="Verdana"/>
              </a:rPr>
              <a:t>accountants.</a:t>
            </a:r>
            <a:endParaRPr sz="230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5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300" spc="-5" dirty="0">
                <a:latin typeface="Verdana"/>
                <a:cs typeface="Verdana"/>
              </a:rPr>
              <a:t>People at </a:t>
            </a:r>
            <a:r>
              <a:rPr sz="2300" dirty="0">
                <a:latin typeface="Verdana"/>
                <a:cs typeface="Verdana"/>
              </a:rPr>
              <a:t>lower </a:t>
            </a:r>
            <a:r>
              <a:rPr sz="2300" spc="-5" dirty="0">
                <a:latin typeface="Verdana"/>
                <a:cs typeface="Verdana"/>
              </a:rPr>
              <a:t>level termed as</a:t>
            </a:r>
            <a:r>
              <a:rPr sz="2300" spc="4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supervisors.</a:t>
            </a:r>
            <a:endParaRPr sz="230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5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300" spc="-5" dirty="0">
                <a:latin typeface="Verdana"/>
                <a:cs typeface="Verdana"/>
              </a:rPr>
              <a:t>Therefore, </a:t>
            </a:r>
            <a:r>
              <a:rPr sz="2300" dirty="0">
                <a:latin typeface="Verdana"/>
                <a:cs typeface="Verdana"/>
              </a:rPr>
              <a:t>it </a:t>
            </a:r>
            <a:r>
              <a:rPr sz="2300" spc="-5" dirty="0">
                <a:latin typeface="Verdana"/>
                <a:cs typeface="Verdana"/>
              </a:rPr>
              <a:t>becomes difficult to identify who </a:t>
            </a:r>
            <a:r>
              <a:rPr sz="2300" dirty="0">
                <a:latin typeface="Verdana"/>
                <a:cs typeface="Verdana"/>
              </a:rPr>
              <a:t>is a  manager and </a:t>
            </a:r>
            <a:r>
              <a:rPr sz="2300" spc="-5" dirty="0">
                <a:latin typeface="Verdana"/>
                <a:cs typeface="Verdana"/>
              </a:rPr>
              <a:t>who </a:t>
            </a:r>
            <a:r>
              <a:rPr sz="2300" dirty="0">
                <a:latin typeface="Verdana"/>
                <a:cs typeface="Verdana"/>
              </a:rPr>
              <a:t>is not; whose </a:t>
            </a:r>
            <a:r>
              <a:rPr sz="2300" spc="-5" dirty="0">
                <a:latin typeface="Verdana"/>
                <a:cs typeface="Verdana"/>
              </a:rPr>
              <a:t>activities should </a:t>
            </a:r>
            <a:r>
              <a:rPr sz="2300" dirty="0">
                <a:latin typeface="Verdana"/>
                <a:cs typeface="Verdana"/>
              </a:rPr>
              <a:t>be  treated as managerial and </a:t>
            </a:r>
            <a:r>
              <a:rPr sz="2300" spc="-5" dirty="0">
                <a:latin typeface="Verdana"/>
                <a:cs typeface="Verdana"/>
              </a:rPr>
              <a:t>whose activities as </a:t>
            </a:r>
            <a:r>
              <a:rPr sz="2300" dirty="0">
                <a:latin typeface="Verdana"/>
                <a:cs typeface="Verdana"/>
              </a:rPr>
              <a:t>non-  managerial.</a:t>
            </a:r>
            <a:endParaRPr sz="230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5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300" dirty="0">
                <a:latin typeface="Verdana"/>
                <a:cs typeface="Verdana"/>
              </a:rPr>
              <a:t>Thus, </a:t>
            </a:r>
            <a:r>
              <a:rPr sz="2300" spc="-5" dirty="0">
                <a:latin typeface="Verdana"/>
                <a:cs typeface="Verdana"/>
              </a:rPr>
              <a:t>what </a:t>
            </a:r>
            <a:r>
              <a:rPr sz="2300" dirty="0">
                <a:latin typeface="Verdana"/>
                <a:cs typeface="Verdana"/>
              </a:rPr>
              <a:t>should be studied is </a:t>
            </a:r>
            <a:r>
              <a:rPr sz="2300" spc="5" dirty="0">
                <a:latin typeface="Verdana"/>
                <a:cs typeface="Verdana"/>
              </a:rPr>
              <a:t>not</a:t>
            </a:r>
            <a:r>
              <a:rPr sz="2300" spc="-10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clear.</a:t>
            </a:r>
            <a:endParaRPr sz="2300">
              <a:latin typeface="Verdana"/>
              <a:cs typeface="Verdana"/>
            </a:endParaRPr>
          </a:p>
          <a:p>
            <a:pPr marL="469900" marR="6350" indent="-457200" algn="just">
              <a:lnSpc>
                <a:spcPct val="100000"/>
              </a:lnSpc>
              <a:spcBef>
                <a:spcPts val="55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300" b="1" spc="-5" dirty="0">
                <a:latin typeface="Verdana"/>
                <a:cs typeface="Verdana"/>
              </a:rPr>
              <a:t>Second, </a:t>
            </a:r>
            <a:r>
              <a:rPr sz="2300" dirty="0">
                <a:latin typeface="Verdana"/>
                <a:cs typeface="Verdana"/>
              </a:rPr>
              <a:t>even if </a:t>
            </a:r>
            <a:r>
              <a:rPr sz="2300" spc="-5" dirty="0">
                <a:latin typeface="Verdana"/>
                <a:cs typeface="Verdana"/>
              </a:rPr>
              <a:t>the problem </a:t>
            </a:r>
            <a:r>
              <a:rPr sz="2300" dirty="0">
                <a:latin typeface="Verdana"/>
                <a:cs typeface="Verdana"/>
              </a:rPr>
              <a:t>of </a:t>
            </a:r>
            <a:r>
              <a:rPr sz="2300" spc="-5" dirty="0">
                <a:latin typeface="Verdana"/>
                <a:cs typeface="Verdana"/>
              </a:rPr>
              <a:t>identifying </a:t>
            </a:r>
            <a:r>
              <a:rPr sz="2300" dirty="0">
                <a:latin typeface="Verdana"/>
                <a:cs typeface="Verdana"/>
              </a:rPr>
              <a:t>people </a:t>
            </a:r>
            <a:r>
              <a:rPr sz="2300" spc="-5" dirty="0">
                <a:latin typeface="Verdana"/>
                <a:cs typeface="Verdana"/>
              </a:rPr>
              <a:t>as  </a:t>
            </a:r>
            <a:r>
              <a:rPr sz="2300" dirty="0">
                <a:latin typeface="Verdana"/>
                <a:cs typeface="Verdana"/>
              </a:rPr>
              <a:t>manager is resolved, </a:t>
            </a:r>
            <a:r>
              <a:rPr sz="2300" spc="-5" dirty="0">
                <a:latin typeface="Verdana"/>
                <a:cs typeface="Verdana"/>
              </a:rPr>
              <a:t>the </a:t>
            </a:r>
            <a:r>
              <a:rPr sz="2300" dirty="0">
                <a:latin typeface="Verdana"/>
                <a:cs typeface="Verdana"/>
              </a:rPr>
              <a:t>problem of </a:t>
            </a:r>
            <a:r>
              <a:rPr sz="2300" spc="-5" dirty="0">
                <a:latin typeface="Verdana"/>
                <a:cs typeface="Verdana"/>
              </a:rPr>
              <a:t>identifying  </a:t>
            </a:r>
            <a:r>
              <a:rPr sz="2300" dirty="0">
                <a:latin typeface="Verdana"/>
                <a:cs typeface="Verdana"/>
              </a:rPr>
              <a:t>managerial </a:t>
            </a:r>
            <a:r>
              <a:rPr sz="2300" spc="-5" dirty="0">
                <a:latin typeface="Verdana"/>
                <a:cs typeface="Verdana"/>
              </a:rPr>
              <a:t>activities </a:t>
            </a:r>
            <a:r>
              <a:rPr sz="2300" dirty="0">
                <a:latin typeface="Verdana"/>
                <a:cs typeface="Verdana"/>
              </a:rPr>
              <a:t>remains </a:t>
            </a:r>
            <a:r>
              <a:rPr sz="2300" spc="-5" dirty="0">
                <a:latin typeface="Verdana"/>
                <a:cs typeface="Verdana"/>
              </a:rPr>
              <a:t>because people </a:t>
            </a:r>
            <a:r>
              <a:rPr sz="2300" dirty="0">
                <a:latin typeface="Verdana"/>
                <a:cs typeface="Verdana"/>
              </a:rPr>
              <a:t>known </a:t>
            </a:r>
            <a:r>
              <a:rPr sz="2300" spc="-5" dirty="0">
                <a:latin typeface="Verdana"/>
                <a:cs typeface="Verdana"/>
              </a:rPr>
              <a:t>as  </a:t>
            </a:r>
            <a:r>
              <a:rPr sz="2300" dirty="0">
                <a:latin typeface="Verdana"/>
                <a:cs typeface="Verdana"/>
              </a:rPr>
              <a:t>managers may perform </a:t>
            </a:r>
            <a:r>
              <a:rPr sz="2300" spc="-5" dirty="0">
                <a:latin typeface="Verdana"/>
                <a:cs typeface="Verdana"/>
              </a:rPr>
              <a:t>different kinds </a:t>
            </a:r>
            <a:r>
              <a:rPr sz="2300" dirty="0">
                <a:latin typeface="Verdana"/>
                <a:cs typeface="Verdana"/>
              </a:rPr>
              <a:t>of </a:t>
            </a:r>
            <a:r>
              <a:rPr sz="2300" spc="-5" dirty="0">
                <a:latin typeface="Verdana"/>
                <a:cs typeface="Verdana"/>
              </a:rPr>
              <a:t>activities </a:t>
            </a:r>
            <a:r>
              <a:rPr sz="2300" dirty="0">
                <a:latin typeface="Verdana"/>
                <a:cs typeface="Verdana"/>
              </a:rPr>
              <a:t>some  of which may </a:t>
            </a:r>
            <a:r>
              <a:rPr sz="2300" spc="5" dirty="0">
                <a:latin typeface="Verdana"/>
                <a:cs typeface="Verdana"/>
              </a:rPr>
              <a:t>not </a:t>
            </a:r>
            <a:r>
              <a:rPr sz="2300" dirty="0">
                <a:latin typeface="Verdana"/>
                <a:cs typeface="Verdana"/>
              </a:rPr>
              <a:t>really be</a:t>
            </a:r>
            <a:r>
              <a:rPr sz="2300" spc="-6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managerial.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034237"/>
            <a:ext cx="8010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</a:t>
            </a:r>
            <a:r>
              <a:rPr sz="2800" spc="-10" dirty="0"/>
              <a:t>Administration </a:t>
            </a:r>
            <a:r>
              <a:rPr sz="2800" spc="-5" dirty="0"/>
              <a:t>is above</a:t>
            </a:r>
            <a:r>
              <a:rPr sz="2800" spc="125" dirty="0"/>
              <a:t> </a:t>
            </a:r>
            <a:r>
              <a:rPr sz="2800" spc="-10" dirty="0"/>
              <a:t>management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8988425" cy="3936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The </a:t>
            </a:r>
            <a:r>
              <a:rPr sz="2250" spc="-5" dirty="0">
                <a:latin typeface="Verdana"/>
                <a:cs typeface="Verdana"/>
              </a:rPr>
              <a:t>general view </a:t>
            </a:r>
            <a:r>
              <a:rPr sz="2250" dirty="0">
                <a:latin typeface="Verdana"/>
                <a:cs typeface="Verdana"/>
              </a:rPr>
              <a:t>is that </a:t>
            </a:r>
            <a:r>
              <a:rPr sz="2250" spc="-5" dirty="0">
                <a:latin typeface="Verdana"/>
                <a:cs typeface="Verdana"/>
              </a:rPr>
              <a:t>Administration relates to policy  formulation and management relates to policy execution  </a:t>
            </a:r>
            <a:r>
              <a:rPr sz="2250" dirty="0">
                <a:latin typeface="Verdana"/>
                <a:cs typeface="Verdana"/>
              </a:rPr>
              <a:t>and </a:t>
            </a:r>
            <a:r>
              <a:rPr sz="2250" spc="-5" dirty="0">
                <a:latin typeface="Verdana"/>
                <a:cs typeface="Verdana"/>
              </a:rPr>
              <a:t>these </a:t>
            </a:r>
            <a:r>
              <a:rPr sz="2250" dirty="0">
                <a:latin typeface="Verdana"/>
                <a:cs typeface="Verdana"/>
              </a:rPr>
              <a:t>two activities are not</a:t>
            </a:r>
            <a:r>
              <a:rPr sz="2250" spc="-15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same.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According </a:t>
            </a:r>
            <a:r>
              <a:rPr sz="2250" dirty="0">
                <a:latin typeface="Verdana"/>
                <a:cs typeface="Verdana"/>
              </a:rPr>
              <a:t>to </a:t>
            </a:r>
            <a:r>
              <a:rPr sz="2250" spc="-10" dirty="0">
                <a:latin typeface="Verdana"/>
                <a:cs typeface="Verdana"/>
              </a:rPr>
              <a:t>Wiiliam Spriegel </a:t>
            </a:r>
            <a:r>
              <a:rPr sz="2250" spc="-5" dirty="0">
                <a:latin typeface="Verdana"/>
                <a:cs typeface="Verdana"/>
              </a:rPr>
              <a:t>“</a:t>
            </a:r>
            <a:r>
              <a:rPr sz="2250" b="1" spc="-5" dirty="0">
                <a:latin typeface="Verdana"/>
                <a:cs typeface="Verdana"/>
              </a:rPr>
              <a:t>Administration </a:t>
            </a:r>
            <a:r>
              <a:rPr sz="2250" dirty="0">
                <a:latin typeface="Verdana"/>
                <a:cs typeface="Verdana"/>
              </a:rPr>
              <a:t>is </a:t>
            </a:r>
            <a:r>
              <a:rPr sz="2250" spc="-10" dirty="0">
                <a:latin typeface="Verdana"/>
                <a:cs typeface="Verdana"/>
              </a:rPr>
              <a:t>that  </a:t>
            </a:r>
            <a:r>
              <a:rPr sz="2250" spc="-5" dirty="0">
                <a:latin typeface="Verdana"/>
                <a:cs typeface="Verdana"/>
              </a:rPr>
              <a:t>phase </a:t>
            </a:r>
            <a:r>
              <a:rPr sz="2250" dirty="0">
                <a:latin typeface="Verdana"/>
                <a:cs typeface="Verdana"/>
              </a:rPr>
              <a:t>of a </a:t>
            </a:r>
            <a:r>
              <a:rPr sz="2250" spc="-5" dirty="0">
                <a:latin typeface="Verdana"/>
                <a:cs typeface="Verdana"/>
              </a:rPr>
              <a:t>business enterprise that concerns itself with the  policies </a:t>
            </a:r>
            <a:r>
              <a:rPr sz="2250" dirty="0">
                <a:latin typeface="Verdana"/>
                <a:cs typeface="Verdana"/>
              </a:rPr>
              <a:t>necessary to be </a:t>
            </a:r>
            <a:r>
              <a:rPr sz="2250" spc="-5" dirty="0">
                <a:latin typeface="Verdana"/>
                <a:cs typeface="Verdana"/>
              </a:rPr>
              <a:t>followed in achieving those  objectives. </a:t>
            </a:r>
            <a:r>
              <a:rPr sz="2250" b="1" spc="-5" dirty="0">
                <a:latin typeface="Verdana"/>
                <a:cs typeface="Verdana"/>
              </a:rPr>
              <a:t>Management, </a:t>
            </a:r>
            <a:r>
              <a:rPr sz="2250" dirty="0">
                <a:latin typeface="Verdana"/>
                <a:cs typeface="Verdana"/>
              </a:rPr>
              <a:t>on </a:t>
            </a:r>
            <a:r>
              <a:rPr sz="2250" spc="-5" dirty="0">
                <a:latin typeface="Verdana"/>
                <a:cs typeface="Verdana"/>
              </a:rPr>
              <a:t>the </a:t>
            </a:r>
            <a:r>
              <a:rPr sz="2250" dirty="0">
                <a:latin typeface="Verdana"/>
                <a:cs typeface="Verdana"/>
              </a:rPr>
              <a:t>other </a:t>
            </a:r>
            <a:r>
              <a:rPr sz="2250" spc="-5" dirty="0">
                <a:latin typeface="Verdana"/>
                <a:cs typeface="Verdana"/>
              </a:rPr>
              <a:t>hand, </a:t>
            </a:r>
            <a:r>
              <a:rPr sz="2250" dirty="0">
                <a:latin typeface="Verdana"/>
                <a:cs typeface="Verdana"/>
              </a:rPr>
              <a:t>is an  </a:t>
            </a:r>
            <a:r>
              <a:rPr sz="2250" spc="-5" dirty="0">
                <a:latin typeface="Verdana"/>
                <a:cs typeface="Verdana"/>
              </a:rPr>
              <a:t>executive function which is </a:t>
            </a:r>
            <a:r>
              <a:rPr sz="2250" spc="-10" dirty="0">
                <a:latin typeface="Verdana"/>
                <a:cs typeface="Verdana"/>
              </a:rPr>
              <a:t>primarily </a:t>
            </a:r>
            <a:r>
              <a:rPr sz="2250" spc="-5" dirty="0">
                <a:latin typeface="Verdana"/>
                <a:cs typeface="Verdana"/>
              </a:rPr>
              <a:t>concerned with  </a:t>
            </a:r>
            <a:r>
              <a:rPr sz="2250" dirty="0">
                <a:latin typeface="Verdana"/>
                <a:cs typeface="Verdana"/>
              </a:rPr>
              <a:t>carrying out broad </a:t>
            </a:r>
            <a:r>
              <a:rPr sz="2250" spc="-5" dirty="0">
                <a:latin typeface="Verdana"/>
                <a:cs typeface="Verdana"/>
              </a:rPr>
              <a:t>policies laid down </a:t>
            </a:r>
            <a:r>
              <a:rPr sz="2250" dirty="0">
                <a:latin typeface="Verdana"/>
                <a:cs typeface="Verdana"/>
              </a:rPr>
              <a:t>by </a:t>
            </a:r>
            <a:r>
              <a:rPr sz="2250" spc="-5" dirty="0">
                <a:latin typeface="Verdana"/>
                <a:cs typeface="Verdana"/>
              </a:rPr>
              <a:t>the  </a:t>
            </a:r>
            <a:r>
              <a:rPr sz="2250" dirty="0">
                <a:latin typeface="Verdana"/>
                <a:cs typeface="Verdana"/>
              </a:rPr>
              <a:t>administration”.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034237"/>
            <a:ext cx="8010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</a:t>
            </a:r>
            <a:r>
              <a:rPr sz="2800" spc="-10" dirty="0"/>
              <a:t>Administration </a:t>
            </a:r>
            <a:r>
              <a:rPr sz="2800" spc="-5" dirty="0"/>
              <a:t>is above</a:t>
            </a:r>
            <a:r>
              <a:rPr sz="2800" spc="125" dirty="0"/>
              <a:t> </a:t>
            </a:r>
            <a:r>
              <a:rPr sz="2800" spc="-10" dirty="0"/>
              <a:t>management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8988425" cy="407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The </a:t>
            </a:r>
            <a:r>
              <a:rPr sz="2250" spc="-5" dirty="0">
                <a:latin typeface="Verdana"/>
                <a:cs typeface="Verdana"/>
              </a:rPr>
              <a:t>basic </a:t>
            </a:r>
            <a:r>
              <a:rPr sz="2250" dirty="0">
                <a:latin typeface="Verdana"/>
                <a:cs typeface="Verdana"/>
              </a:rPr>
              <a:t>approach of </a:t>
            </a:r>
            <a:r>
              <a:rPr sz="2250" spc="-5" dirty="0">
                <a:latin typeface="Verdana"/>
                <a:cs typeface="Verdana"/>
              </a:rPr>
              <a:t>these </a:t>
            </a:r>
            <a:r>
              <a:rPr sz="2250" dirty="0">
                <a:latin typeface="Verdana"/>
                <a:cs typeface="Verdana"/>
              </a:rPr>
              <a:t>authors is that </a:t>
            </a:r>
            <a:r>
              <a:rPr sz="2250" spc="-5" dirty="0">
                <a:latin typeface="Verdana"/>
                <a:cs typeface="Verdana"/>
              </a:rPr>
              <a:t>administration  </a:t>
            </a:r>
            <a:r>
              <a:rPr sz="2250" spc="-10" dirty="0">
                <a:latin typeface="Verdana"/>
                <a:cs typeface="Verdana"/>
              </a:rPr>
              <a:t>determines </a:t>
            </a:r>
            <a:r>
              <a:rPr sz="2250" spc="-5" dirty="0">
                <a:latin typeface="Verdana"/>
                <a:cs typeface="Verdana"/>
              </a:rPr>
              <a:t>the basic framework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the organization within  </a:t>
            </a:r>
            <a:r>
              <a:rPr sz="2250" dirty="0">
                <a:latin typeface="Verdana"/>
                <a:cs typeface="Verdana"/>
              </a:rPr>
              <a:t>which managerial functions are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taken.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However, </a:t>
            </a:r>
            <a:r>
              <a:rPr sz="2250" dirty="0">
                <a:latin typeface="Verdana"/>
                <a:cs typeface="Verdana"/>
              </a:rPr>
              <a:t>such </a:t>
            </a:r>
            <a:r>
              <a:rPr sz="2250" spc="-5" dirty="0">
                <a:latin typeface="Verdana"/>
                <a:cs typeface="Verdana"/>
              </a:rPr>
              <a:t>early </a:t>
            </a:r>
            <a:r>
              <a:rPr sz="2250" dirty="0">
                <a:latin typeface="Verdana"/>
                <a:cs typeface="Verdana"/>
              </a:rPr>
              <a:t>authors </a:t>
            </a:r>
            <a:r>
              <a:rPr sz="2250" spc="-5" dirty="0">
                <a:latin typeface="Verdana"/>
                <a:cs typeface="Verdana"/>
              </a:rPr>
              <a:t>on management appear </a:t>
            </a:r>
            <a:r>
              <a:rPr sz="2250" dirty="0">
                <a:latin typeface="Verdana"/>
                <a:cs typeface="Verdana"/>
              </a:rPr>
              <a:t>to </a:t>
            </a:r>
            <a:r>
              <a:rPr sz="2250" spc="-15" dirty="0">
                <a:latin typeface="Verdana"/>
                <a:cs typeface="Verdana"/>
              </a:rPr>
              <a:t>be  </a:t>
            </a:r>
            <a:r>
              <a:rPr sz="2250" spc="-5" dirty="0">
                <a:latin typeface="Verdana"/>
                <a:cs typeface="Verdana"/>
              </a:rPr>
              <a:t>influenced </a:t>
            </a:r>
            <a:r>
              <a:rPr sz="2250" dirty="0">
                <a:latin typeface="Verdana"/>
                <a:cs typeface="Verdana"/>
              </a:rPr>
              <a:t>by </a:t>
            </a:r>
            <a:r>
              <a:rPr sz="2250" spc="-5" dirty="0">
                <a:latin typeface="Verdana"/>
                <a:cs typeface="Verdana"/>
              </a:rPr>
              <a:t>the fact that administrative process </a:t>
            </a:r>
            <a:r>
              <a:rPr sz="2250" dirty="0">
                <a:latin typeface="Verdana"/>
                <a:cs typeface="Verdana"/>
              </a:rPr>
              <a:t>in non  </a:t>
            </a:r>
            <a:r>
              <a:rPr sz="2250" spc="-5" dirty="0">
                <a:latin typeface="Verdana"/>
                <a:cs typeface="Verdana"/>
              </a:rPr>
              <a:t>business activity </a:t>
            </a:r>
            <a:r>
              <a:rPr sz="2250" dirty="0">
                <a:latin typeface="Verdana"/>
                <a:cs typeface="Verdana"/>
              </a:rPr>
              <a:t>was </a:t>
            </a:r>
            <a:r>
              <a:rPr sz="2250" spc="-5" dirty="0">
                <a:latin typeface="Verdana"/>
                <a:cs typeface="Verdana"/>
              </a:rPr>
              <a:t>well developed </a:t>
            </a:r>
            <a:r>
              <a:rPr sz="2250" dirty="0">
                <a:latin typeface="Verdana"/>
                <a:cs typeface="Verdana"/>
              </a:rPr>
              <a:t>as </a:t>
            </a:r>
            <a:r>
              <a:rPr sz="2250" spc="-5" dirty="0">
                <a:latin typeface="Verdana"/>
                <a:cs typeface="Verdana"/>
              </a:rPr>
              <a:t>compared </a:t>
            </a:r>
            <a:r>
              <a:rPr sz="2250" spc="-15" dirty="0">
                <a:latin typeface="Verdana"/>
                <a:cs typeface="Verdana"/>
              </a:rPr>
              <a:t>to </a:t>
            </a:r>
            <a:r>
              <a:rPr sz="2250" spc="76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management.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marR="6350" indent="-457200" algn="just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Therefore, they could </a:t>
            </a:r>
            <a:r>
              <a:rPr sz="2250" dirty="0">
                <a:latin typeface="Verdana"/>
                <a:cs typeface="Verdana"/>
              </a:rPr>
              <a:t>perceive </a:t>
            </a:r>
            <a:r>
              <a:rPr sz="2250" spc="-5" dirty="0">
                <a:latin typeface="Verdana"/>
                <a:cs typeface="Verdana"/>
              </a:rPr>
              <a:t>the functions </a:t>
            </a:r>
            <a:r>
              <a:rPr sz="2250" spc="-15" dirty="0">
                <a:latin typeface="Verdana"/>
                <a:cs typeface="Verdana"/>
              </a:rPr>
              <a:t>of  </a:t>
            </a:r>
            <a:r>
              <a:rPr sz="2250" dirty="0">
                <a:latin typeface="Verdana"/>
                <a:cs typeface="Verdana"/>
              </a:rPr>
              <a:t>management as studies to lower </a:t>
            </a:r>
            <a:r>
              <a:rPr sz="2250" spc="-5" dirty="0">
                <a:latin typeface="Verdana"/>
                <a:cs typeface="Verdana"/>
              </a:rPr>
              <a:t>levels</a:t>
            </a:r>
            <a:r>
              <a:rPr sz="2250" spc="-17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only.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034237"/>
            <a:ext cx="8512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 </a:t>
            </a:r>
            <a:r>
              <a:rPr sz="2800" spc="-10" dirty="0"/>
              <a:t>Administration </a:t>
            </a:r>
            <a:r>
              <a:rPr sz="2800" spc="-5" dirty="0"/>
              <a:t>is a part of</a:t>
            </a:r>
            <a:r>
              <a:rPr sz="2800" spc="105" dirty="0"/>
              <a:t> </a:t>
            </a:r>
            <a:r>
              <a:rPr sz="2800" spc="-5" dirty="0"/>
              <a:t>management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8988425" cy="407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1385570" algn="l"/>
                <a:tab pos="3041015" algn="l"/>
                <a:tab pos="4130675" algn="l"/>
                <a:tab pos="5112385" algn="l"/>
                <a:tab pos="6021070" algn="l"/>
                <a:tab pos="8241665" algn="l"/>
                <a:tab pos="8801100" algn="l"/>
              </a:tabLst>
            </a:pPr>
            <a:r>
              <a:rPr sz="2250" dirty="0">
                <a:latin typeface="Verdana"/>
                <a:cs typeface="Verdana"/>
              </a:rPr>
              <a:t>T</a:t>
            </a:r>
            <a:r>
              <a:rPr sz="2250" spc="-10" dirty="0">
                <a:latin typeface="Verdana"/>
                <a:cs typeface="Verdana"/>
              </a:rPr>
              <a:t>h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dirty="0">
                <a:latin typeface="Verdana"/>
                <a:cs typeface="Verdana"/>
              </a:rPr>
              <a:t>s	</a:t>
            </a:r>
            <a:r>
              <a:rPr sz="2250" spc="5" dirty="0">
                <a:latin typeface="Verdana"/>
                <a:cs typeface="Verdana"/>
              </a:rPr>
              <a:t>a</a:t>
            </a:r>
            <a:r>
              <a:rPr sz="2250" spc="-10" dirty="0">
                <a:latin typeface="Verdana"/>
                <a:cs typeface="Verdana"/>
              </a:rPr>
              <a:t>p</a:t>
            </a:r>
            <a:r>
              <a:rPr sz="2250" spc="-15" dirty="0">
                <a:latin typeface="Verdana"/>
                <a:cs typeface="Verdana"/>
              </a:rPr>
              <a:t>p</a:t>
            </a:r>
            <a:r>
              <a:rPr sz="2250" dirty="0">
                <a:latin typeface="Verdana"/>
                <a:cs typeface="Verdana"/>
              </a:rPr>
              <a:t>r</a:t>
            </a:r>
            <a:r>
              <a:rPr sz="2250" spc="-5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ach	</a:t>
            </a:r>
            <a:r>
              <a:rPr sz="2250" spc="-10" dirty="0">
                <a:latin typeface="Verdana"/>
                <a:cs typeface="Verdana"/>
              </a:rPr>
              <a:t>h</a:t>
            </a:r>
            <a:r>
              <a:rPr sz="2250" spc="-15" dirty="0">
                <a:latin typeface="Verdana"/>
                <a:cs typeface="Verdana"/>
              </a:rPr>
              <a:t>o</a:t>
            </a:r>
            <a:r>
              <a:rPr sz="2250" spc="-5" dirty="0">
                <a:latin typeface="Verdana"/>
                <a:cs typeface="Verdana"/>
              </a:rPr>
              <a:t>ld</a:t>
            </a:r>
            <a:r>
              <a:rPr sz="2250" dirty="0">
                <a:latin typeface="Verdana"/>
                <a:cs typeface="Verdana"/>
              </a:rPr>
              <a:t>s	</a:t>
            </a:r>
            <a:r>
              <a:rPr sz="2250" spc="-15" dirty="0">
                <a:latin typeface="Verdana"/>
                <a:cs typeface="Verdana"/>
              </a:rPr>
              <a:t>v</a:t>
            </a:r>
            <a:r>
              <a:rPr sz="2250" spc="-5" dirty="0">
                <a:latin typeface="Verdana"/>
                <a:cs typeface="Verdana"/>
              </a:rPr>
              <a:t>ie</a:t>
            </a:r>
            <a:r>
              <a:rPr sz="2250" spc="5" dirty="0">
                <a:latin typeface="Verdana"/>
                <a:cs typeface="Verdana"/>
              </a:rPr>
              <a:t>w</a:t>
            </a:r>
            <a:r>
              <a:rPr sz="2250" dirty="0">
                <a:latin typeface="Verdana"/>
                <a:cs typeface="Verdana"/>
              </a:rPr>
              <a:t>	</a:t>
            </a:r>
            <a:r>
              <a:rPr sz="2250" spc="-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h</a:t>
            </a:r>
            <a:r>
              <a:rPr sz="2250" dirty="0">
                <a:latin typeface="Verdana"/>
                <a:cs typeface="Verdana"/>
              </a:rPr>
              <a:t>at	</a:t>
            </a:r>
            <a:r>
              <a:rPr sz="2250" spc="-10" dirty="0">
                <a:latin typeface="Verdana"/>
                <a:cs typeface="Verdana"/>
              </a:rPr>
              <a:t>m</a:t>
            </a:r>
            <a:r>
              <a:rPr sz="2250" spc="5" dirty="0">
                <a:latin typeface="Verdana"/>
                <a:cs typeface="Verdana"/>
              </a:rPr>
              <a:t>an</a:t>
            </a:r>
            <a:r>
              <a:rPr sz="2250" spc="-10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g</a:t>
            </a:r>
            <a:r>
              <a:rPr sz="2250" spc="-15" dirty="0">
                <a:latin typeface="Verdana"/>
                <a:cs typeface="Verdana"/>
              </a:rPr>
              <a:t>e</a:t>
            </a:r>
            <a:r>
              <a:rPr sz="2250" spc="5" dirty="0">
                <a:latin typeface="Verdana"/>
                <a:cs typeface="Verdana"/>
              </a:rPr>
              <a:t>m</a:t>
            </a:r>
            <a:r>
              <a:rPr sz="2250" spc="-10" dirty="0">
                <a:latin typeface="Verdana"/>
                <a:cs typeface="Verdana"/>
              </a:rPr>
              <a:t>en</a:t>
            </a:r>
            <a:r>
              <a:rPr sz="2250" dirty="0">
                <a:latin typeface="Verdana"/>
                <a:cs typeface="Verdana"/>
              </a:rPr>
              <a:t>t	is	</a:t>
            </a:r>
            <a:r>
              <a:rPr sz="2250" spc="5" dirty="0">
                <a:latin typeface="Verdana"/>
                <a:cs typeface="Verdana"/>
              </a:rPr>
              <a:t>a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comprehensive </a:t>
            </a:r>
            <a:r>
              <a:rPr sz="2250" spc="-5" dirty="0">
                <a:latin typeface="Verdana"/>
                <a:cs typeface="Verdana"/>
              </a:rPr>
              <a:t>term </a:t>
            </a:r>
            <a:r>
              <a:rPr sz="2250" dirty="0">
                <a:latin typeface="Verdana"/>
                <a:cs typeface="Verdana"/>
              </a:rPr>
              <a:t>and administration is </a:t>
            </a:r>
            <a:r>
              <a:rPr sz="2250" spc="-5" dirty="0">
                <a:latin typeface="Verdana"/>
                <a:cs typeface="Verdana"/>
              </a:rPr>
              <a:t>its</a:t>
            </a:r>
            <a:r>
              <a:rPr sz="2250" spc="-15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part.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According </a:t>
            </a:r>
            <a:r>
              <a:rPr sz="2250" dirty="0">
                <a:latin typeface="Verdana"/>
                <a:cs typeface="Verdana"/>
              </a:rPr>
              <a:t>to </a:t>
            </a:r>
            <a:r>
              <a:rPr sz="2250" spc="-5" dirty="0">
                <a:latin typeface="Verdana"/>
                <a:cs typeface="Verdana"/>
              </a:rPr>
              <a:t>Brech, Management </a:t>
            </a:r>
            <a:r>
              <a:rPr sz="2250" dirty="0">
                <a:latin typeface="Verdana"/>
                <a:cs typeface="Verdana"/>
              </a:rPr>
              <a:t>as “a </a:t>
            </a:r>
            <a:r>
              <a:rPr sz="2250" spc="-5" dirty="0">
                <a:latin typeface="Verdana"/>
                <a:cs typeface="Verdana"/>
              </a:rPr>
              <a:t>social process  entailing responsibility for the effective and economical  planning </a:t>
            </a:r>
            <a:r>
              <a:rPr sz="2250" dirty="0">
                <a:latin typeface="Verdana"/>
                <a:cs typeface="Verdana"/>
              </a:rPr>
              <a:t>and </a:t>
            </a:r>
            <a:r>
              <a:rPr sz="2250" spc="-5" dirty="0">
                <a:latin typeface="Verdana"/>
                <a:cs typeface="Verdana"/>
              </a:rPr>
              <a:t>the regulation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the operation </a:t>
            </a:r>
            <a:r>
              <a:rPr sz="2250" dirty="0">
                <a:latin typeface="Verdana"/>
                <a:cs typeface="Verdana"/>
              </a:rPr>
              <a:t>of an  enterprise, in </a:t>
            </a:r>
            <a:r>
              <a:rPr sz="2250" spc="-5" dirty="0">
                <a:latin typeface="Verdana"/>
                <a:cs typeface="Verdana"/>
              </a:rPr>
              <a:t>the fulfillment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given purpose </a:t>
            </a:r>
            <a:r>
              <a:rPr sz="2250" dirty="0">
                <a:latin typeface="Verdana"/>
                <a:cs typeface="Verdana"/>
              </a:rPr>
              <a:t>or</a:t>
            </a:r>
            <a:r>
              <a:rPr sz="2250" spc="-16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task”.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marR="5715" indent="-457200" algn="just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Administration </a:t>
            </a:r>
            <a:r>
              <a:rPr sz="2250" dirty="0">
                <a:latin typeface="Verdana"/>
                <a:cs typeface="Verdana"/>
              </a:rPr>
              <a:t>as </a:t>
            </a:r>
            <a:r>
              <a:rPr sz="2250" spc="-5" dirty="0">
                <a:latin typeface="Verdana"/>
                <a:cs typeface="Verdana"/>
              </a:rPr>
              <a:t>“that part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management </a:t>
            </a:r>
            <a:r>
              <a:rPr sz="2250" dirty="0">
                <a:latin typeface="Verdana"/>
                <a:cs typeface="Verdana"/>
              </a:rPr>
              <a:t>by </a:t>
            </a:r>
            <a:r>
              <a:rPr sz="2250" spc="-5" dirty="0">
                <a:latin typeface="Verdana"/>
                <a:cs typeface="Verdana"/>
              </a:rPr>
              <a:t>which </a:t>
            </a:r>
            <a:r>
              <a:rPr sz="2250" dirty="0">
                <a:latin typeface="Verdana"/>
                <a:cs typeface="Verdana"/>
              </a:rPr>
              <a:t>it is  </a:t>
            </a:r>
            <a:r>
              <a:rPr sz="2250" spc="-5" dirty="0">
                <a:latin typeface="Verdana"/>
                <a:cs typeface="Verdana"/>
              </a:rPr>
              <a:t>laid down </a:t>
            </a:r>
            <a:r>
              <a:rPr sz="2250" dirty="0">
                <a:latin typeface="Verdana"/>
                <a:cs typeface="Verdana"/>
              </a:rPr>
              <a:t>and </a:t>
            </a:r>
            <a:r>
              <a:rPr sz="2250" spc="-5" dirty="0">
                <a:latin typeface="Verdana"/>
                <a:cs typeface="Verdana"/>
              </a:rPr>
              <a:t>communicated and the process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activities  </a:t>
            </a:r>
            <a:r>
              <a:rPr sz="2250" dirty="0">
                <a:latin typeface="Verdana"/>
                <a:cs typeface="Verdana"/>
              </a:rPr>
              <a:t>regulated and checked against</a:t>
            </a:r>
            <a:r>
              <a:rPr sz="2250" spc="-14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plan”.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034237"/>
            <a:ext cx="8512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 </a:t>
            </a:r>
            <a:r>
              <a:rPr sz="2800" spc="-10" dirty="0"/>
              <a:t>Administration </a:t>
            </a:r>
            <a:r>
              <a:rPr sz="2800" spc="-5" dirty="0"/>
              <a:t>is a part of</a:t>
            </a:r>
            <a:r>
              <a:rPr sz="2800" spc="105" dirty="0"/>
              <a:t> </a:t>
            </a:r>
            <a:r>
              <a:rPr sz="2800" spc="-5" dirty="0"/>
              <a:t>management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8739" y="2156586"/>
            <a:ext cx="8989060" cy="272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  <a:tab pos="977265" algn="l"/>
                <a:tab pos="1783714" algn="l"/>
                <a:tab pos="2719070" algn="l"/>
                <a:tab pos="3233420" algn="l"/>
                <a:tab pos="4899025" algn="l"/>
                <a:tab pos="7249795" algn="l"/>
                <a:tab pos="8803005" algn="l"/>
              </a:tabLst>
            </a:pPr>
            <a:r>
              <a:rPr sz="2250" spc="-5" dirty="0">
                <a:latin typeface="Verdana"/>
                <a:cs typeface="Verdana"/>
              </a:rPr>
              <a:t>I</a:t>
            </a:r>
            <a:r>
              <a:rPr sz="2250" dirty="0">
                <a:latin typeface="Verdana"/>
                <a:cs typeface="Verdana"/>
              </a:rPr>
              <a:t>f	</a:t>
            </a:r>
            <a:r>
              <a:rPr sz="2250" spc="-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h</a:t>
            </a:r>
            <a:r>
              <a:rPr sz="2250" spc="-5" dirty="0">
                <a:latin typeface="Verdana"/>
                <a:cs typeface="Verdana"/>
              </a:rPr>
              <a:t>i</a:t>
            </a:r>
            <a:r>
              <a:rPr sz="2250" dirty="0">
                <a:latin typeface="Verdana"/>
                <a:cs typeface="Verdana"/>
              </a:rPr>
              <a:t>s	v</a:t>
            </a:r>
            <a:r>
              <a:rPr sz="2250" spc="-10" dirty="0">
                <a:latin typeface="Verdana"/>
                <a:cs typeface="Verdana"/>
              </a:rPr>
              <a:t>i</a:t>
            </a:r>
            <a:r>
              <a:rPr sz="2250" dirty="0">
                <a:latin typeface="Verdana"/>
                <a:cs typeface="Verdana"/>
              </a:rPr>
              <a:t>ew	is	</a:t>
            </a:r>
            <a:r>
              <a:rPr sz="2250" spc="-15" dirty="0">
                <a:latin typeface="Verdana"/>
                <a:cs typeface="Verdana"/>
              </a:rPr>
              <a:t>a</a:t>
            </a:r>
            <a:r>
              <a:rPr sz="2250" dirty="0">
                <a:latin typeface="Verdana"/>
                <a:cs typeface="Verdana"/>
              </a:rPr>
              <a:t>ccep</a:t>
            </a:r>
            <a:r>
              <a:rPr sz="2250" spc="-15" dirty="0">
                <a:latin typeface="Verdana"/>
                <a:cs typeface="Verdana"/>
              </a:rPr>
              <a:t>t</a:t>
            </a:r>
            <a:r>
              <a:rPr sz="2250" dirty="0">
                <a:latin typeface="Verdana"/>
                <a:cs typeface="Verdana"/>
              </a:rPr>
              <a:t>ed,	a</a:t>
            </a:r>
            <a:r>
              <a:rPr sz="2250" spc="-15" dirty="0">
                <a:latin typeface="Verdana"/>
                <a:cs typeface="Verdana"/>
              </a:rPr>
              <a:t>dm</a:t>
            </a:r>
            <a:r>
              <a:rPr sz="2250" spc="-5" dirty="0">
                <a:latin typeface="Verdana"/>
                <a:cs typeface="Verdana"/>
              </a:rPr>
              <a:t>inistr</a:t>
            </a:r>
            <a:r>
              <a:rPr sz="2250" spc="-20" dirty="0">
                <a:latin typeface="Verdana"/>
                <a:cs typeface="Verdana"/>
              </a:rPr>
              <a:t>a</a:t>
            </a:r>
            <a:r>
              <a:rPr sz="2250" spc="-5" dirty="0">
                <a:latin typeface="Verdana"/>
                <a:cs typeface="Verdana"/>
              </a:rPr>
              <a:t>ti</a:t>
            </a:r>
            <a:r>
              <a:rPr sz="2250" spc="-10" dirty="0">
                <a:latin typeface="Verdana"/>
                <a:cs typeface="Verdana"/>
              </a:rPr>
              <a:t>o</a:t>
            </a:r>
            <a:r>
              <a:rPr sz="2250" dirty="0">
                <a:latin typeface="Verdana"/>
                <a:cs typeface="Verdana"/>
              </a:rPr>
              <a:t>n	</a:t>
            </a:r>
            <a:r>
              <a:rPr sz="2250" spc="-5" dirty="0">
                <a:latin typeface="Verdana"/>
                <a:cs typeface="Verdana"/>
              </a:rPr>
              <a:t>be</a:t>
            </a:r>
            <a:r>
              <a:rPr sz="2250" spc="-15" dirty="0">
                <a:latin typeface="Verdana"/>
                <a:cs typeface="Verdana"/>
              </a:rPr>
              <a:t>co</a:t>
            </a:r>
            <a:r>
              <a:rPr sz="2250" dirty="0">
                <a:latin typeface="Verdana"/>
                <a:cs typeface="Verdana"/>
              </a:rPr>
              <a:t>mes	a  subordinate function of to overall management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function.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It deals with day-to-day </a:t>
            </a:r>
            <a:r>
              <a:rPr sz="2250" dirty="0">
                <a:latin typeface="Verdana"/>
                <a:cs typeface="Verdana"/>
              </a:rPr>
              <a:t>executive </a:t>
            </a:r>
            <a:r>
              <a:rPr sz="2250" spc="-5" dirty="0">
                <a:latin typeface="Verdana"/>
                <a:cs typeface="Verdana"/>
              </a:rPr>
              <a:t>routine </a:t>
            </a:r>
            <a:r>
              <a:rPr sz="2250" dirty="0">
                <a:latin typeface="Verdana"/>
                <a:cs typeface="Verdana"/>
              </a:rPr>
              <a:t>work is a </a:t>
            </a:r>
            <a:r>
              <a:rPr sz="2250" spc="-5" dirty="0">
                <a:latin typeface="Verdana"/>
                <a:cs typeface="Verdana"/>
              </a:rPr>
              <a:t>part  </a:t>
            </a:r>
            <a:r>
              <a:rPr sz="2250" dirty="0">
                <a:latin typeface="Verdana"/>
                <a:cs typeface="Verdana"/>
              </a:rPr>
              <a:t>of</a:t>
            </a:r>
            <a:r>
              <a:rPr sz="2250" spc="-3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management.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Hence, </a:t>
            </a:r>
            <a:r>
              <a:rPr sz="2400" b="1" spc="-10" dirty="0">
                <a:latin typeface="Verdana"/>
                <a:cs typeface="Verdana"/>
              </a:rPr>
              <a:t>Administration </a:t>
            </a:r>
            <a:r>
              <a:rPr sz="2400" b="1" spc="-5" dirty="0">
                <a:latin typeface="Verdana"/>
                <a:cs typeface="Verdana"/>
              </a:rPr>
              <a:t>is </a:t>
            </a:r>
            <a:r>
              <a:rPr sz="2400" b="1" dirty="0">
                <a:latin typeface="Verdana"/>
                <a:cs typeface="Verdana"/>
              </a:rPr>
              <a:t>a </a:t>
            </a:r>
            <a:r>
              <a:rPr sz="2400" b="1" spc="-5" dirty="0">
                <a:latin typeface="Verdana"/>
                <a:cs typeface="Verdana"/>
              </a:rPr>
              <a:t>part of</a:t>
            </a:r>
            <a:r>
              <a:rPr sz="2400" b="1" spc="3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management.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07567"/>
            <a:ext cx="78327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3. Management and </a:t>
            </a:r>
            <a:r>
              <a:rPr sz="2800" spc="-10" dirty="0"/>
              <a:t>Administration </a:t>
            </a:r>
            <a:r>
              <a:rPr sz="2800" spc="-5" dirty="0"/>
              <a:t>are  </a:t>
            </a:r>
            <a:r>
              <a:rPr sz="2800" spc="-10" dirty="0"/>
              <a:t>same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8739" y="1744802"/>
            <a:ext cx="8987790" cy="3936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The </a:t>
            </a:r>
            <a:r>
              <a:rPr sz="2250" spc="5" dirty="0">
                <a:latin typeface="Verdana"/>
                <a:cs typeface="Verdana"/>
              </a:rPr>
              <a:t>most </a:t>
            </a:r>
            <a:r>
              <a:rPr sz="2250" dirty="0">
                <a:latin typeface="Verdana"/>
                <a:cs typeface="Verdana"/>
              </a:rPr>
              <a:t>practical</a:t>
            </a:r>
            <a:r>
              <a:rPr sz="2250" spc="-11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approach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Both</a:t>
            </a:r>
            <a:r>
              <a:rPr sz="2250" spc="22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follows</a:t>
            </a:r>
            <a:r>
              <a:rPr sz="2250" spc="229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the</a:t>
            </a:r>
            <a:r>
              <a:rPr sz="2250" spc="23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P,</a:t>
            </a:r>
            <a:r>
              <a:rPr sz="2250" spc="22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O,</a:t>
            </a:r>
            <a:r>
              <a:rPr sz="2250" spc="22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S,</a:t>
            </a:r>
            <a:r>
              <a:rPr sz="2250" spc="22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D,</a:t>
            </a:r>
            <a:r>
              <a:rPr sz="2250" spc="225" dirty="0">
                <a:latin typeface="Verdana"/>
                <a:cs typeface="Verdana"/>
              </a:rPr>
              <a:t> </a:t>
            </a:r>
            <a:r>
              <a:rPr sz="2250" spc="-10" dirty="0">
                <a:latin typeface="Verdana"/>
                <a:cs typeface="Verdana"/>
              </a:rPr>
              <a:t>C,</a:t>
            </a:r>
            <a:r>
              <a:rPr sz="2250" spc="22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Co,</a:t>
            </a:r>
            <a:r>
              <a:rPr sz="2250" spc="22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and</a:t>
            </a:r>
            <a:r>
              <a:rPr sz="2250" spc="21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general</a:t>
            </a:r>
            <a:r>
              <a:rPr sz="2250" spc="235" dirty="0">
                <a:latin typeface="Verdana"/>
                <a:cs typeface="Verdana"/>
              </a:rPr>
              <a:t> </a:t>
            </a:r>
            <a:r>
              <a:rPr sz="2250" spc="-10" dirty="0">
                <a:latin typeface="Verdana"/>
                <a:cs typeface="Verdana"/>
              </a:rPr>
              <a:t>principles</a:t>
            </a:r>
            <a:endParaRPr sz="22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Verdana"/>
                <a:cs typeface="Verdana"/>
              </a:rPr>
              <a:t>for completing</a:t>
            </a:r>
            <a:r>
              <a:rPr sz="2250" spc="-9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tasks.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The </a:t>
            </a:r>
            <a:r>
              <a:rPr sz="2250" spc="-5" dirty="0">
                <a:latin typeface="Verdana"/>
                <a:cs typeface="Verdana"/>
              </a:rPr>
              <a:t>distinction </a:t>
            </a:r>
            <a:r>
              <a:rPr sz="2250" dirty="0">
                <a:latin typeface="Verdana"/>
                <a:cs typeface="Verdana"/>
              </a:rPr>
              <a:t>exists </a:t>
            </a:r>
            <a:r>
              <a:rPr sz="2250" spc="-5" dirty="0">
                <a:latin typeface="Verdana"/>
                <a:cs typeface="Verdana"/>
              </a:rPr>
              <a:t>between both </a:t>
            </a:r>
            <a:r>
              <a:rPr sz="2250" dirty="0">
                <a:latin typeface="Verdana"/>
                <a:cs typeface="Verdana"/>
              </a:rPr>
              <a:t>is in </a:t>
            </a:r>
            <a:r>
              <a:rPr sz="2250" spc="-5" dirty="0">
                <a:latin typeface="Verdana"/>
                <a:cs typeface="Verdana"/>
              </a:rPr>
              <a:t>only origin </a:t>
            </a:r>
            <a:r>
              <a:rPr sz="2250" dirty="0">
                <a:latin typeface="Verdana"/>
                <a:cs typeface="Verdana"/>
              </a:rPr>
              <a:t>of </a:t>
            </a:r>
            <a:r>
              <a:rPr sz="2250" spc="-5" dirty="0">
                <a:latin typeface="Verdana"/>
                <a:cs typeface="Verdana"/>
              </a:rPr>
              <a:t>the  terms.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</a:pPr>
            <a:endParaRPr sz="31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Administration: </a:t>
            </a:r>
            <a:r>
              <a:rPr sz="2250" spc="-5" dirty="0">
                <a:latin typeface="Verdana"/>
                <a:cs typeface="Verdana"/>
              </a:rPr>
              <a:t>Government </a:t>
            </a:r>
            <a:r>
              <a:rPr sz="2250" dirty="0">
                <a:latin typeface="Verdana"/>
                <a:cs typeface="Verdana"/>
              </a:rPr>
              <a:t>Structure </a:t>
            </a:r>
            <a:r>
              <a:rPr sz="2250" spc="-5" dirty="0">
                <a:latin typeface="Verdana"/>
                <a:cs typeface="Verdana"/>
              </a:rPr>
              <a:t>(Non</a:t>
            </a:r>
            <a:r>
              <a:rPr sz="2250" spc="-11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Business)</a:t>
            </a:r>
            <a:endParaRPr sz="22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250" dirty="0">
                <a:latin typeface="Verdana"/>
                <a:cs typeface="Verdana"/>
              </a:rPr>
              <a:t>Management: Business Structure</a:t>
            </a:r>
            <a:r>
              <a:rPr sz="2250" spc="-13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(Business)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0" y="2389187"/>
            <a:ext cx="7772400" cy="114935"/>
            <a:chOff x="685800" y="2389187"/>
            <a:chExt cx="7772400" cy="114935"/>
          </a:xfrm>
        </p:grpSpPr>
        <p:sp>
          <p:nvSpPr>
            <p:cNvPr id="3" name="object 3"/>
            <p:cNvSpPr/>
            <p:nvPr/>
          </p:nvSpPr>
          <p:spPr>
            <a:xfrm>
              <a:off x="685800" y="2394013"/>
              <a:ext cx="4803775" cy="109855"/>
            </a:xfrm>
            <a:custGeom>
              <a:avLst/>
              <a:gdLst/>
              <a:ahLst/>
              <a:cxnLst/>
              <a:rect l="l" t="t" r="r" b="b"/>
              <a:pathLst>
                <a:path w="4803775" h="109855">
                  <a:moveTo>
                    <a:pt x="4803394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4803394" y="109537"/>
                  </a:lnTo>
                  <a:lnTo>
                    <a:pt x="480339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2393950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49095" y="2463241"/>
            <a:ext cx="5909310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CENTRALIZATION  </a:t>
            </a:r>
            <a:r>
              <a:rPr sz="4000" spc="-10" dirty="0"/>
              <a:t>AND        DEC</a:t>
            </a:r>
            <a:r>
              <a:rPr sz="4000" spc="-20" dirty="0"/>
              <a:t>E</a:t>
            </a:r>
            <a:r>
              <a:rPr sz="4000" spc="-5" dirty="0"/>
              <a:t>NTRALIZATION  </a:t>
            </a:r>
            <a:r>
              <a:rPr sz="4000" spc="-10" dirty="0"/>
              <a:t>OF</a:t>
            </a:r>
            <a:endParaRPr sz="40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spc="-10" dirty="0"/>
              <a:t>AUTHORITY</a:t>
            </a:r>
            <a:endParaRPr sz="40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116" y="941273"/>
            <a:ext cx="30880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589174"/>
            <a:ext cx="8985885" cy="38671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spc="-5" dirty="0">
                <a:latin typeface="Verdana"/>
                <a:cs typeface="Verdana"/>
              </a:rPr>
              <a:t>Centralization: </a:t>
            </a:r>
            <a:r>
              <a:rPr sz="2800" spc="-10" dirty="0">
                <a:latin typeface="Verdana"/>
                <a:cs typeface="Verdana"/>
              </a:rPr>
              <a:t>Concentration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spc="1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Authority</a:t>
            </a:r>
            <a:endParaRPr sz="2800">
              <a:latin typeface="Verdana"/>
              <a:cs typeface="Verdana"/>
            </a:endParaRPr>
          </a:p>
          <a:p>
            <a:pPr marL="481965" indent="-46990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spc="-5" dirty="0">
                <a:latin typeface="Verdana"/>
                <a:cs typeface="Verdana"/>
              </a:rPr>
              <a:t>Decentralization: </a:t>
            </a:r>
            <a:r>
              <a:rPr sz="2800" spc="-5" dirty="0">
                <a:latin typeface="Verdana"/>
                <a:cs typeface="Verdana"/>
              </a:rPr>
              <a:t>Dispersion </a:t>
            </a:r>
            <a:r>
              <a:rPr sz="2800" spc="-10" dirty="0">
                <a:latin typeface="Verdana"/>
                <a:cs typeface="Verdana"/>
              </a:rPr>
              <a:t>of</a:t>
            </a:r>
            <a:r>
              <a:rPr sz="2800" spc="1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Authority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Wingdings"/>
              <a:buChar char=""/>
            </a:pPr>
            <a:endParaRPr sz="3850">
              <a:latin typeface="Verdana"/>
              <a:cs typeface="Verdana"/>
            </a:endParaRPr>
          </a:p>
          <a:p>
            <a:pPr marL="481965" marR="5080" indent="-469900" algn="just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sz="2800" spc="-5" dirty="0">
                <a:latin typeface="Verdana"/>
                <a:cs typeface="Verdana"/>
              </a:rPr>
              <a:t>“Centralization is 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5" dirty="0">
                <a:latin typeface="Verdana"/>
                <a:cs typeface="Verdana"/>
              </a:rPr>
              <a:t>systematic and  consistent reservation </a:t>
            </a:r>
            <a:r>
              <a:rPr sz="2800" dirty="0">
                <a:latin typeface="Verdana"/>
                <a:cs typeface="Verdana"/>
              </a:rPr>
              <a:t>of </a:t>
            </a:r>
            <a:r>
              <a:rPr sz="2800" spc="-5" dirty="0">
                <a:latin typeface="Verdana"/>
                <a:cs typeface="Verdana"/>
              </a:rPr>
              <a:t>authority at central  </a:t>
            </a:r>
            <a:r>
              <a:rPr sz="2800" spc="-10" dirty="0">
                <a:latin typeface="Verdana"/>
                <a:cs typeface="Verdana"/>
              </a:rPr>
              <a:t>point </a:t>
            </a:r>
            <a:r>
              <a:rPr sz="2800" spc="-5" dirty="0">
                <a:latin typeface="Verdana"/>
                <a:cs typeface="Verdana"/>
              </a:rPr>
              <a:t>within an</a:t>
            </a:r>
            <a:r>
              <a:rPr sz="2800" spc="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organization.”</a:t>
            </a:r>
            <a:endParaRPr sz="2800">
              <a:latin typeface="Verdana"/>
              <a:cs typeface="Verdana"/>
            </a:endParaRPr>
          </a:p>
          <a:p>
            <a:pPr marL="481965" marR="6985" indent="-469900" algn="just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sz="2800" spc="-5" dirty="0">
                <a:latin typeface="Verdana"/>
                <a:cs typeface="Verdana"/>
              </a:rPr>
              <a:t>“Decentralization applies to 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5" dirty="0">
                <a:latin typeface="Verdana"/>
                <a:cs typeface="Verdana"/>
              </a:rPr>
              <a:t>systematic  </a:t>
            </a:r>
            <a:r>
              <a:rPr sz="2800" spc="-10" dirty="0">
                <a:latin typeface="Verdana"/>
                <a:cs typeface="Verdana"/>
              </a:rPr>
              <a:t>delegation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0" dirty="0">
                <a:latin typeface="Verdana"/>
                <a:cs typeface="Verdana"/>
              </a:rPr>
              <a:t>authority </a:t>
            </a:r>
            <a:r>
              <a:rPr sz="2800" spc="-5" dirty="0">
                <a:latin typeface="Verdana"/>
                <a:cs typeface="Verdana"/>
              </a:rPr>
              <a:t>in an</a:t>
            </a:r>
            <a:r>
              <a:rPr sz="2800" spc="1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organization”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116" y="941273"/>
            <a:ext cx="30880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5002"/>
            <a:ext cx="5322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  <a:tab pos="2873375" algn="l"/>
              </a:tabLst>
            </a:pPr>
            <a:r>
              <a:rPr sz="280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Verdana"/>
                <a:cs typeface="Verdana"/>
              </a:rPr>
              <a:t>Factors	determining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6025" y="1675002"/>
            <a:ext cx="1454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Verdana"/>
                <a:cs typeface="Verdana"/>
              </a:rPr>
              <a:t>Degr</a:t>
            </a:r>
            <a:r>
              <a:rPr sz="2800" b="1" spc="10" dirty="0">
                <a:latin typeface="Verdana"/>
                <a:cs typeface="Verdana"/>
              </a:rPr>
              <a:t>e</a:t>
            </a:r>
            <a:r>
              <a:rPr sz="2800" b="1" spc="-5" dirty="0">
                <a:latin typeface="Verdana"/>
                <a:cs typeface="Verdana"/>
              </a:rPr>
              <a:t>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4890" y="1675002"/>
            <a:ext cx="4197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Verdana"/>
                <a:cs typeface="Verdana"/>
              </a:rPr>
              <a:t>of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pc="-5" dirty="0"/>
              <a:t>Decentralization:</a:t>
            </a:r>
          </a:p>
          <a:p>
            <a:pPr marL="471170" indent="-457834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AutoNum type="arabicPeriod"/>
              <a:tabLst>
                <a:tab pos="471170" algn="l"/>
                <a:tab pos="471805" algn="l"/>
              </a:tabLst>
            </a:pPr>
            <a:r>
              <a:rPr sz="2000" b="0" spc="-5" dirty="0">
                <a:latin typeface="Verdana"/>
                <a:cs typeface="Verdana"/>
              </a:rPr>
              <a:t>Size of the</a:t>
            </a:r>
            <a:r>
              <a:rPr sz="2000" b="0" spc="-50" dirty="0">
                <a:latin typeface="Verdana"/>
                <a:cs typeface="Verdana"/>
              </a:rPr>
              <a:t> </a:t>
            </a:r>
            <a:r>
              <a:rPr sz="2000" b="0" spc="-5" dirty="0">
                <a:latin typeface="Verdana"/>
                <a:cs typeface="Verdana"/>
              </a:rPr>
              <a:t>organization</a:t>
            </a:r>
            <a:endParaRPr sz="2000">
              <a:latin typeface="Verdana"/>
              <a:cs typeface="Verdana"/>
            </a:endParaRPr>
          </a:p>
          <a:p>
            <a:pPr marL="471170" indent="-457834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AutoNum type="arabicPeriod"/>
              <a:tabLst>
                <a:tab pos="471170" algn="l"/>
                <a:tab pos="471805" algn="l"/>
              </a:tabLst>
            </a:pPr>
            <a:r>
              <a:rPr sz="2000" b="0" spc="-5" dirty="0">
                <a:latin typeface="Verdana"/>
                <a:cs typeface="Verdana"/>
              </a:rPr>
              <a:t>History of the</a:t>
            </a:r>
            <a:r>
              <a:rPr sz="2000" b="0" spc="-50" dirty="0">
                <a:latin typeface="Verdana"/>
                <a:cs typeface="Verdana"/>
              </a:rPr>
              <a:t> </a:t>
            </a:r>
            <a:r>
              <a:rPr sz="2000" b="0" spc="-5" dirty="0">
                <a:latin typeface="Verdana"/>
                <a:cs typeface="Verdana"/>
              </a:rPr>
              <a:t>organization</a:t>
            </a:r>
            <a:endParaRPr sz="2000">
              <a:latin typeface="Verdana"/>
              <a:cs typeface="Verdana"/>
            </a:endParaRPr>
          </a:p>
          <a:p>
            <a:pPr marL="471170" indent="-457834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AutoNum type="arabicPeriod"/>
              <a:tabLst>
                <a:tab pos="471170" algn="l"/>
                <a:tab pos="471805" algn="l"/>
              </a:tabLst>
            </a:pPr>
            <a:r>
              <a:rPr sz="2000" b="0" dirty="0">
                <a:latin typeface="Verdana"/>
                <a:cs typeface="Verdana"/>
              </a:rPr>
              <a:t>Management</a:t>
            </a:r>
            <a:r>
              <a:rPr sz="2000" b="0" spc="-35" dirty="0">
                <a:latin typeface="Verdana"/>
                <a:cs typeface="Verdana"/>
              </a:rPr>
              <a:t> </a:t>
            </a:r>
            <a:r>
              <a:rPr sz="2000" b="0" spc="-5" dirty="0">
                <a:latin typeface="Verdana"/>
                <a:cs typeface="Verdana"/>
              </a:rPr>
              <a:t>Philosophy</a:t>
            </a:r>
            <a:endParaRPr sz="2000">
              <a:latin typeface="Verdana"/>
              <a:cs typeface="Verdana"/>
            </a:endParaRPr>
          </a:p>
          <a:p>
            <a:pPr marL="471170" indent="-457834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AutoNum type="arabicPeriod"/>
              <a:tabLst>
                <a:tab pos="471170" algn="l"/>
                <a:tab pos="471805" algn="l"/>
              </a:tabLst>
            </a:pPr>
            <a:r>
              <a:rPr sz="2000" b="0" spc="-10" dirty="0">
                <a:latin typeface="Verdana"/>
                <a:cs typeface="Verdana"/>
              </a:rPr>
              <a:t>Availability </a:t>
            </a:r>
            <a:r>
              <a:rPr sz="2000" b="0" spc="-5" dirty="0">
                <a:latin typeface="Verdana"/>
                <a:cs typeface="Verdana"/>
              </a:rPr>
              <a:t>of</a:t>
            </a:r>
            <a:r>
              <a:rPr sz="2000" b="0" spc="15" dirty="0">
                <a:latin typeface="Verdana"/>
                <a:cs typeface="Verdana"/>
              </a:rPr>
              <a:t> </a:t>
            </a:r>
            <a:r>
              <a:rPr sz="2000" b="0" dirty="0">
                <a:latin typeface="Verdana"/>
                <a:cs typeface="Verdana"/>
              </a:rPr>
              <a:t>Managers</a:t>
            </a:r>
            <a:endParaRPr sz="2000">
              <a:latin typeface="Verdana"/>
              <a:cs typeface="Verdana"/>
            </a:endParaRPr>
          </a:p>
          <a:p>
            <a:pPr marL="471170" indent="-457834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AutoNum type="arabicPeriod"/>
              <a:tabLst>
                <a:tab pos="471170" algn="l"/>
                <a:tab pos="471805" algn="l"/>
              </a:tabLst>
            </a:pPr>
            <a:r>
              <a:rPr sz="2000" b="0" spc="-5" dirty="0">
                <a:latin typeface="Verdana"/>
                <a:cs typeface="Verdana"/>
              </a:rPr>
              <a:t>Patterns of</a:t>
            </a:r>
            <a:r>
              <a:rPr sz="2000" b="0" spc="-60" dirty="0">
                <a:latin typeface="Verdana"/>
                <a:cs typeface="Verdana"/>
              </a:rPr>
              <a:t> </a:t>
            </a:r>
            <a:r>
              <a:rPr sz="2000" b="0" spc="-5" dirty="0">
                <a:latin typeface="Verdana"/>
                <a:cs typeface="Verdana"/>
              </a:rPr>
              <a:t>Planning</a:t>
            </a:r>
            <a:endParaRPr sz="2000">
              <a:latin typeface="Verdana"/>
              <a:cs typeface="Verdana"/>
            </a:endParaRPr>
          </a:p>
          <a:p>
            <a:pPr marL="471170" indent="-457834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AutoNum type="arabicPeriod"/>
              <a:tabLst>
                <a:tab pos="471170" algn="l"/>
                <a:tab pos="471805" algn="l"/>
              </a:tabLst>
            </a:pPr>
            <a:r>
              <a:rPr sz="2000" b="0" spc="-5" dirty="0">
                <a:latin typeface="Verdana"/>
                <a:cs typeface="Verdana"/>
              </a:rPr>
              <a:t>Control</a:t>
            </a:r>
            <a:r>
              <a:rPr sz="2000" b="0" spc="-35" dirty="0">
                <a:latin typeface="Verdana"/>
                <a:cs typeface="Verdana"/>
              </a:rPr>
              <a:t> </a:t>
            </a:r>
            <a:r>
              <a:rPr sz="2000" b="0" spc="-5" dirty="0">
                <a:latin typeface="Verdana"/>
                <a:cs typeface="Verdana"/>
              </a:rPr>
              <a:t>Techniques</a:t>
            </a:r>
            <a:endParaRPr sz="2000">
              <a:latin typeface="Verdana"/>
              <a:cs typeface="Verdana"/>
            </a:endParaRPr>
          </a:p>
          <a:p>
            <a:pPr marL="471170" indent="-457834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AutoNum type="arabicPeriod"/>
              <a:tabLst>
                <a:tab pos="471170" algn="l"/>
                <a:tab pos="471805" algn="l"/>
              </a:tabLst>
            </a:pPr>
            <a:r>
              <a:rPr sz="2000" b="0" spc="-5" dirty="0">
                <a:latin typeface="Verdana"/>
                <a:cs typeface="Verdana"/>
              </a:rPr>
              <a:t>Decentralized</a:t>
            </a:r>
            <a:r>
              <a:rPr sz="2000" b="0" spc="-45" dirty="0">
                <a:latin typeface="Verdana"/>
                <a:cs typeface="Verdana"/>
              </a:rPr>
              <a:t> </a:t>
            </a:r>
            <a:r>
              <a:rPr sz="2000" b="0" spc="-5" dirty="0">
                <a:latin typeface="Verdana"/>
                <a:cs typeface="Verdana"/>
              </a:rPr>
              <a:t>activities</a:t>
            </a:r>
            <a:endParaRPr sz="2000">
              <a:latin typeface="Verdana"/>
              <a:cs typeface="Verdana"/>
            </a:endParaRPr>
          </a:p>
          <a:p>
            <a:pPr marL="471170" indent="-457834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AutoNum type="arabicPeriod"/>
              <a:tabLst>
                <a:tab pos="471170" algn="l"/>
                <a:tab pos="471805" algn="l"/>
              </a:tabLst>
            </a:pPr>
            <a:r>
              <a:rPr sz="2000" b="0" spc="-5" dirty="0">
                <a:latin typeface="Verdana"/>
                <a:cs typeface="Verdana"/>
              </a:rPr>
              <a:t>Rate of </a:t>
            </a:r>
            <a:r>
              <a:rPr sz="2000" b="0" dirty="0">
                <a:latin typeface="Verdana"/>
                <a:cs typeface="Verdana"/>
              </a:rPr>
              <a:t>change </a:t>
            </a:r>
            <a:r>
              <a:rPr sz="2000" b="0" spc="-5" dirty="0">
                <a:latin typeface="Verdana"/>
                <a:cs typeface="Verdana"/>
              </a:rPr>
              <a:t>in the</a:t>
            </a:r>
            <a:r>
              <a:rPr sz="2000" b="0" spc="-110" dirty="0">
                <a:latin typeface="Verdana"/>
                <a:cs typeface="Verdana"/>
              </a:rPr>
              <a:t> </a:t>
            </a:r>
            <a:r>
              <a:rPr sz="2000" b="0" spc="-5" dirty="0">
                <a:latin typeface="Verdana"/>
                <a:cs typeface="Verdana"/>
              </a:rPr>
              <a:t>organization</a:t>
            </a:r>
            <a:endParaRPr sz="2000">
              <a:latin typeface="Verdana"/>
              <a:cs typeface="Verdana"/>
            </a:endParaRPr>
          </a:p>
          <a:p>
            <a:pPr marL="471170" indent="-457834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AutoNum type="arabicPeriod"/>
              <a:tabLst>
                <a:tab pos="471170" algn="l"/>
                <a:tab pos="471805" algn="l"/>
              </a:tabLst>
            </a:pPr>
            <a:r>
              <a:rPr sz="2000" b="0" spc="-5" dirty="0">
                <a:latin typeface="Verdana"/>
                <a:cs typeface="Verdana"/>
              </a:rPr>
              <a:t>Environment</a:t>
            </a:r>
            <a:r>
              <a:rPr sz="2000" b="0" spc="-45" dirty="0">
                <a:latin typeface="Verdana"/>
                <a:cs typeface="Verdana"/>
              </a:rPr>
              <a:t> </a:t>
            </a:r>
            <a:r>
              <a:rPr sz="2000" b="0" dirty="0">
                <a:latin typeface="Verdana"/>
                <a:cs typeface="Verdana"/>
              </a:rPr>
              <a:t>Influences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116" y="941273"/>
            <a:ext cx="30880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5002"/>
            <a:ext cx="8960485" cy="315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spc="-10" dirty="0">
                <a:latin typeface="Verdana"/>
                <a:cs typeface="Verdana"/>
              </a:rPr>
              <a:t>Rationale for</a:t>
            </a:r>
            <a:r>
              <a:rPr sz="2800" b="1" spc="65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Centralization: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Wingdings"/>
              <a:buChar char=""/>
            </a:pPr>
            <a:endParaRPr sz="37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  <a:tab pos="3059430" algn="l"/>
              </a:tabLst>
            </a:pPr>
            <a:r>
              <a:rPr sz="2000" spc="-5" dirty="0">
                <a:latin typeface="Verdana"/>
                <a:cs typeface="Verdana"/>
              </a:rPr>
              <a:t>Opportunity</a:t>
            </a:r>
            <a:r>
              <a:rPr sz="2000" dirty="0">
                <a:latin typeface="Verdana"/>
                <a:cs typeface="Verdana"/>
              </a:rPr>
              <a:t> for	</a:t>
            </a:r>
            <a:r>
              <a:rPr sz="2000" spc="-5" dirty="0">
                <a:latin typeface="Verdana"/>
                <a:cs typeface="Verdana"/>
              </a:rPr>
              <a:t>Personal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Leadership</a:t>
            </a:r>
            <a:endParaRPr sz="20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spc="-5" dirty="0">
                <a:latin typeface="Verdana"/>
                <a:cs typeface="Verdana"/>
              </a:rPr>
              <a:t>Integration of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Efforts</a:t>
            </a:r>
            <a:endParaRPr sz="20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spc="-5" dirty="0">
                <a:latin typeface="Verdana"/>
                <a:cs typeface="Verdana"/>
              </a:rPr>
              <a:t>Quick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Decision</a:t>
            </a:r>
            <a:endParaRPr sz="20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spc="-5" dirty="0">
                <a:latin typeface="Verdana"/>
                <a:cs typeface="Verdana"/>
              </a:rPr>
              <a:t>It </a:t>
            </a:r>
            <a:r>
              <a:rPr sz="2000" dirty="0">
                <a:latin typeface="Verdana"/>
                <a:cs typeface="Verdana"/>
              </a:rPr>
              <a:t>makes </a:t>
            </a:r>
            <a:r>
              <a:rPr sz="2000" spc="-5" dirty="0">
                <a:latin typeface="Verdana"/>
                <a:cs typeface="Verdana"/>
              </a:rPr>
              <a:t>communication </a:t>
            </a:r>
            <a:r>
              <a:rPr sz="2000" dirty="0">
                <a:latin typeface="Verdana"/>
                <a:cs typeface="Verdana"/>
              </a:rPr>
              <a:t>and control </a:t>
            </a:r>
            <a:r>
              <a:rPr sz="2000" spc="-5" dirty="0">
                <a:latin typeface="Verdana"/>
                <a:cs typeface="Verdana"/>
              </a:rPr>
              <a:t>easier in the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organization</a:t>
            </a:r>
            <a:endParaRPr sz="20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spc="-5" dirty="0">
                <a:latin typeface="Verdana"/>
                <a:cs typeface="Verdana"/>
              </a:rPr>
              <a:t>It helps in reducing wastages of </a:t>
            </a:r>
            <a:r>
              <a:rPr sz="2000" dirty="0">
                <a:latin typeface="Verdana"/>
                <a:cs typeface="Verdana"/>
              </a:rPr>
              <a:t>efforts </a:t>
            </a:r>
            <a:r>
              <a:rPr sz="2000" spc="-5" dirty="0">
                <a:latin typeface="Verdana"/>
                <a:cs typeface="Verdana"/>
              </a:rPr>
              <a:t>by avoiding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duplication</a:t>
            </a:r>
            <a:endParaRPr sz="20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spc="-5" dirty="0">
                <a:latin typeface="Verdana"/>
                <a:cs typeface="Verdana"/>
              </a:rPr>
              <a:t>Uniformity in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actions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116" y="941273"/>
            <a:ext cx="30880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75002"/>
            <a:ext cx="8988425" cy="3402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spc="-10" dirty="0">
                <a:latin typeface="Verdana"/>
                <a:cs typeface="Verdana"/>
              </a:rPr>
              <a:t>Rationale for</a:t>
            </a:r>
            <a:r>
              <a:rPr sz="2800" b="1" spc="60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Decentralization: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Wingdings"/>
              <a:buChar char=""/>
            </a:pPr>
            <a:endParaRPr sz="3700">
              <a:latin typeface="Verdana"/>
              <a:cs typeface="Verdana"/>
            </a:endParaRPr>
          </a:p>
          <a:p>
            <a:pPr marL="920750" marR="5080" lvl="1" indent="-43815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spc="-5" dirty="0">
                <a:latin typeface="Verdana"/>
                <a:cs typeface="Verdana"/>
              </a:rPr>
              <a:t>It reduces burden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top management, they </a:t>
            </a:r>
            <a:r>
              <a:rPr sz="2000" dirty="0">
                <a:latin typeface="Verdana"/>
                <a:cs typeface="Verdana"/>
              </a:rPr>
              <a:t>spend more </a:t>
            </a:r>
            <a:r>
              <a:rPr sz="2000" spc="-5" dirty="0">
                <a:latin typeface="Verdana"/>
                <a:cs typeface="Verdana"/>
              </a:rPr>
              <a:t>time  in strategic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management</a:t>
            </a:r>
            <a:endParaRPr sz="20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spc="-5" dirty="0">
                <a:latin typeface="Verdana"/>
                <a:cs typeface="Verdana"/>
              </a:rPr>
              <a:t>It facilitates growth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expansion</a:t>
            </a:r>
            <a:endParaRPr sz="20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a good </a:t>
            </a:r>
            <a:r>
              <a:rPr sz="2000" spc="-5" dirty="0">
                <a:latin typeface="Verdana"/>
                <a:cs typeface="Verdana"/>
              </a:rPr>
              <a:t>philosophy </a:t>
            </a:r>
            <a:r>
              <a:rPr sz="2000" dirty="0">
                <a:latin typeface="Verdana"/>
                <a:cs typeface="Verdana"/>
              </a:rPr>
              <a:t>to motivate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managers</a:t>
            </a:r>
            <a:endParaRPr sz="2000">
              <a:latin typeface="Verdana"/>
              <a:cs typeface="Verdana"/>
            </a:endParaRPr>
          </a:p>
          <a:p>
            <a:pPr marL="920750" marR="5715" lvl="1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  <a:tab pos="2776855" algn="l"/>
                <a:tab pos="4815205" algn="l"/>
                <a:tab pos="5444490" algn="l"/>
                <a:tab pos="7092315" algn="l"/>
                <a:tab pos="7787640" algn="l"/>
              </a:tabLst>
            </a:pP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nc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urag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s	</a:t>
            </a:r>
            <a:r>
              <a:rPr sz="2000" spc="-5" dirty="0">
                <a:latin typeface="Verdana"/>
                <a:cs typeface="Verdana"/>
              </a:rPr>
              <a:t>d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ve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op</a:t>
            </a:r>
            <a:r>
              <a:rPr sz="2000" spc="-10" dirty="0">
                <a:latin typeface="Verdana"/>
                <a:cs typeface="Verdana"/>
              </a:rPr>
              <a:t>me</a:t>
            </a:r>
            <a:r>
              <a:rPr sz="2000" dirty="0">
                <a:latin typeface="Verdana"/>
                <a:cs typeface="Verdana"/>
              </a:rPr>
              <a:t>nt	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f	m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nag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s	</a:t>
            </a:r>
            <a:r>
              <a:rPr sz="2000" spc="-5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y	</a:t>
            </a:r>
            <a:r>
              <a:rPr sz="2000" spc="-5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ov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spc="5" dirty="0">
                <a:latin typeface="Verdana"/>
                <a:cs typeface="Verdana"/>
              </a:rPr>
              <a:t>d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ng  </a:t>
            </a:r>
            <a:r>
              <a:rPr sz="2000" spc="-5" dirty="0">
                <a:latin typeface="Verdana"/>
                <a:cs typeface="Verdana"/>
              </a:rPr>
              <a:t>opportunities </a:t>
            </a:r>
            <a:r>
              <a:rPr sz="200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their shoulder </a:t>
            </a:r>
            <a:r>
              <a:rPr sz="2000" dirty="0">
                <a:latin typeface="Verdana"/>
                <a:cs typeface="Verdana"/>
              </a:rPr>
              <a:t>more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responsibility</a:t>
            </a:r>
            <a:endParaRPr sz="20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000" dirty="0">
                <a:latin typeface="Verdana"/>
                <a:cs typeface="Verdana"/>
              </a:rPr>
              <a:t>More result </a:t>
            </a:r>
            <a:r>
              <a:rPr sz="2000" spc="-5" dirty="0">
                <a:latin typeface="Verdana"/>
                <a:cs typeface="Verdana"/>
              </a:rPr>
              <a:t>oriented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approach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" y="941273"/>
            <a:ext cx="80498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</a:t>
            </a:r>
            <a:r>
              <a:rPr dirty="0"/>
              <a:t>n</a:t>
            </a:r>
            <a:r>
              <a:rPr spc="-5" dirty="0"/>
              <a:t>itions</a:t>
            </a:r>
            <a:r>
              <a:rPr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Manage</a:t>
            </a:r>
            <a:r>
              <a:rPr spc="-20" dirty="0"/>
              <a:t>m</a:t>
            </a:r>
            <a:r>
              <a:rPr spc="-10" dirty="0"/>
              <a:t>ent..</a:t>
            </a:r>
            <a:r>
              <a:rPr spc="-5" dirty="0"/>
              <a:t>.</a:t>
            </a:r>
            <a:r>
              <a:rPr sz="1600" dirty="0"/>
              <a:t>C</a:t>
            </a:r>
            <a:r>
              <a:rPr sz="1600" spc="-5" dirty="0"/>
              <a:t>ontinue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78739" y="1602104"/>
            <a:ext cx="8989060" cy="5033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6985" indent="-4572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Therefore, unless </a:t>
            </a:r>
            <a:r>
              <a:rPr sz="2250" dirty="0">
                <a:latin typeface="Verdana"/>
                <a:cs typeface="Verdana"/>
              </a:rPr>
              <a:t>some </a:t>
            </a:r>
            <a:r>
              <a:rPr sz="2250" spc="-5" dirty="0">
                <a:latin typeface="Verdana"/>
                <a:cs typeface="Verdana"/>
              </a:rPr>
              <a:t>yardsticks are prescribed </a:t>
            </a:r>
            <a:r>
              <a:rPr sz="2250" spc="-15" dirty="0">
                <a:latin typeface="Verdana"/>
                <a:cs typeface="Verdana"/>
              </a:rPr>
              <a:t>to  </a:t>
            </a:r>
            <a:r>
              <a:rPr sz="2250" spc="-5" dirty="0">
                <a:latin typeface="Verdana"/>
                <a:cs typeface="Verdana"/>
              </a:rPr>
              <a:t>distinguish between managerial and </a:t>
            </a:r>
            <a:r>
              <a:rPr sz="2250" dirty="0">
                <a:latin typeface="Verdana"/>
                <a:cs typeface="Verdana"/>
              </a:rPr>
              <a:t>non </a:t>
            </a:r>
            <a:r>
              <a:rPr sz="2250" spc="-5" dirty="0">
                <a:latin typeface="Verdana"/>
                <a:cs typeface="Verdana"/>
              </a:rPr>
              <a:t>managerial  </a:t>
            </a:r>
            <a:r>
              <a:rPr sz="2250" dirty="0">
                <a:latin typeface="Verdana"/>
                <a:cs typeface="Verdana"/>
              </a:rPr>
              <a:t>activities, managerial activities can not be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identified.</a:t>
            </a:r>
            <a:endParaRPr sz="225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545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Total</a:t>
            </a:r>
            <a:r>
              <a:rPr sz="2250" spc="25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activities</a:t>
            </a:r>
            <a:r>
              <a:rPr sz="2250" spc="23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of</a:t>
            </a:r>
            <a:r>
              <a:rPr sz="2250" spc="24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an</a:t>
            </a:r>
            <a:r>
              <a:rPr sz="2250" spc="24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organization</a:t>
            </a:r>
            <a:r>
              <a:rPr sz="2250" spc="254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can</a:t>
            </a:r>
            <a:r>
              <a:rPr sz="2250" spc="235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be</a:t>
            </a:r>
            <a:r>
              <a:rPr sz="2250" spc="24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divided</a:t>
            </a:r>
            <a:r>
              <a:rPr sz="2250" spc="24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into</a:t>
            </a:r>
            <a:r>
              <a:rPr sz="2250" spc="25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two</a:t>
            </a:r>
            <a:endParaRPr sz="2250">
              <a:latin typeface="Verdana"/>
              <a:cs typeface="Verdana"/>
            </a:endParaRPr>
          </a:p>
          <a:p>
            <a:pPr marL="469900" algn="just">
              <a:lnSpc>
                <a:spcPct val="100000"/>
              </a:lnSpc>
            </a:pPr>
            <a:r>
              <a:rPr sz="2250" spc="-5" dirty="0">
                <a:latin typeface="Verdana"/>
                <a:cs typeface="Verdana"/>
              </a:rPr>
              <a:t>groups: Operational </a:t>
            </a:r>
            <a:r>
              <a:rPr sz="2250" dirty="0">
                <a:latin typeface="Verdana"/>
                <a:cs typeface="Verdana"/>
              </a:rPr>
              <a:t>and</a:t>
            </a:r>
            <a:r>
              <a:rPr sz="2250" spc="-8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managerial.</a:t>
            </a:r>
            <a:endParaRPr sz="22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-5" dirty="0">
                <a:latin typeface="Verdana"/>
                <a:cs typeface="Verdana"/>
              </a:rPr>
              <a:t>Those activities which </a:t>
            </a:r>
            <a:r>
              <a:rPr sz="2250" dirty="0">
                <a:latin typeface="Verdana"/>
                <a:cs typeface="Verdana"/>
              </a:rPr>
              <a:t>are of </a:t>
            </a:r>
            <a:r>
              <a:rPr sz="2250" spc="-5" dirty="0">
                <a:latin typeface="Verdana"/>
                <a:cs typeface="Verdana"/>
              </a:rPr>
              <a:t>operative in </a:t>
            </a:r>
            <a:r>
              <a:rPr sz="2250" dirty="0">
                <a:latin typeface="Verdana"/>
                <a:cs typeface="Verdana"/>
              </a:rPr>
              <a:t>nature through  </a:t>
            </a:r>
            <a:r>
              <a:rPr sz="2250" spc="-5" dirty="0">
                <a:latin typeface="Verdana"/>
                <a:cs typeface="Verdana"/>
              </a:rPr>
              <a:t>which actual </a:t>
            </a:r>
            <a:r>
              <a:rPr sz="2250" dirty="0">
                <a:latin typeface="Verdana"/>
                <a:cs typeface="Verdana"/>
              </a:rPr>
              <a:t>work is </a:t>
            </a:r>
            <a:r>
              <a:rPr sz="2250" spc="-5" dirty="0">
                <a:latin typeface="Verdana"/>
                <a:cs typeface="Verdana"/>
              </a:rPr>
              <a:t>accomplished </a:t>
            </a:r>
            <a:r>
              <a:rPr sz="2250" dirty="0">
                <a:latin typeface="Verdana"/>
                <a:cs typeface="Verdana"/>
              </a:rPr>
              <a:t>such as </a:t>
            </a:r>
            <a:r>
              <a:rPr sz="2250" spc="-5" dirty="0">
                <a:latin typeface="Verdana"/>
                <a:cs typeface="Verdana"/>
              </a:rPr>
              <a:t>handling  machine by worker, putting materials </a:t>
            </a:r>
            <a:r>
              <a:rPr sz="2250" dirty="0">
                <a:latin typeface="Verdana"/>
                <a:cs typeface="Verdana"/>
              </a:rPr>
              <a:t>in </a:t>
            </a:r>
            <a:r>
              <a:rPr sz="2250" spc="-5" dirty="0">
                <a:latin typeface="Verdana"/>
                <a:cs typeface="Verdana"/>
              </a:rPr>
              <a:t>godown, etc… </a:t>
            </a:r>
            <a:r>
              <a:rPr sz="2250" dirty="0">
                <a:latin typeface="Verdana"/>
                <a:cs typeface="Verdana"/>
              </a:rPr>
              <a:t>are  called as </a:t>
            </a:r>
            <a:r>
              <a:rPr sz="2250" b="1" spc="-5" dirty="0">
                <a:latin typeface="Verdana"/>
                <a:cs typeface="Verdana"/>
              </a:rPr>
              <a:t>Operational</a:t>
            </a:r>
            <a:r>
              <a:rPr sz="2250" b="1" spc="-95" dirty="0">
                <a:latin typeface="Verdana"/>
                <a:cs typeface="Verdana"/>
              </a:rPr>
              <a:t> </a:t>
            </a:r>
            <a:r>
              <a:rPr sz="2250" b="1" dirty="0">
                <a:latin typeface="Verdana"/>
                <a:cs typeface="Verdana"/>
              </a:rPr>
              <a:t>activities.</a:t>
            </a:r>
            <a:endParaRPr sz="2250">
              <a:latin typeface="Verdana"/>
              <a:cs typeface="Verdana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"/>
              <a:tabLst>
                <a:tab pos="469900" algn="l"/>
              </a:tabLst>
            </a:pPr>
            <a:r>
              <a:rPr sz="2250" spc="5" dirty="0">
                <a:latin typeface="Verdana"/>
                <a:cs typeface="Verdana"/>
              </a:rPr>
              <a:t>As </a:t>
            </a:r>
            <a:r>
              <a:rPr sz="2250" spc="-5" dirty="0">
                <a:latin typeface="Verdana"/>
                <a:cs typeface="Verdana"/>
              </a:rPr>
              <a:t>against this, </a:t>
            </a:r>
            <a:r>
              <a:rPr sz="2250" dirty="0">
                <a:latin typeface="Verdana"/>
                <a:cs typeface="Verdana"/>
              </a:rPr>
              <a:t>some </a:t>
            </a:r>
            <a:r>
              <a:rPr sz="2250" spc="-5" dirty="0">
                <a:latin typeface="Verdana"/>
                <a:cs typeface="Verdana"/>
              </a:rPr>
              <a:t>activities are performed </a:t>
            </a:r>
            <a:r>
              <a:rPr sz="2250" dirty="0">
                <a:latin typeface="Verdana"/>
                <a:cs typeface="Verdana"/>
              </a:rPr>
              <a:t>to </a:t>
            </a:r>
            <a:r>
              <a:rPr sz="2250" spc="-5" dirty="0">
                <a:latin typeface="Verdana"/>
                <a:cs typeface="Verdana"/>
              </a:rPr>
              <a:t>get  </a:t>
            </a:r>
            <a:r>
              <a:rPr sz="2250" dirty="0">
                <a:latin typeface="Verdana"/>
                <a:cs typeface="Verdana"/>
              </a:rPr>
              <a:t>things </a:t>
            </a:r>
            <a:r>
              <a:rPr sz="2250" spc="-5" dirty="0">
                <a:latin typeface="Verdana"/>
                <a:cs typeface="Verdana"/>
              </a:rPr>
              <a:t>done like </a:t>
            </a:r>
            <a:r>
              <a:rPr sz="2250" spc="5" dirty="0">
                <a:latin typeface="Verdana"/>
                <a:cs typeface="Verdana"/>
              </a:rPr>
              <a:t>a </a:t>
            </a:r>
            <a:r>
              <a:rPr sz="2250" spc="-5" dirty="0">
                <a:latin typeface="Verdana"/>
                <a:cs typeface="Verdana"/>
              </a:rPr>
              <a:t>supervisor </a:t>
            </a:r>
            <a:r>
              <a:rPr sz="2250" dirty="0">
                <a:latin typeface="Verdana"/>
                <a:cs typeface="Verdana"/>
              </a:rPr>
              <a:t>instructing </a:t>
            </a:r>
            <a:r>
              <a:rPr sz="2250" spc="5" dirty="0">
                <a:latin typeface="Verdana"/>
                <a:cs typeface="Verdana"/>
              </a:rPr>
              <a:t>a </a:t>
            </a:r>
            <a:r>
              <a:rPr sz="2250" spc="-5" dirty="0">
                <a:latin typeface="Verdana"/>
                <a:cs typeface="Verdana"/>
              </a:rPr>
              <a:t>worker to do </a:t>
            </a:r>
            <a:r>
              <a:rPr sz="2250" spc="5" dirty="0">
                <a:latin typeface="Verdana"/>
                <a:cs typeface="Verdana"/>
              </a:rPr>
              <a:t>a  </a:t>
            </a:r>
            <a:r>
              <a:rPr sz="2250" spc="-5" dirty="0">
                <a:latin typeface="Verdana"/>
                <a:cs typeface="Verdana"/>
              </a:rPr>
              <a:t>particular job, </a:t>
            </a:r>
            <a:r>
              <a:rPr sz="2250" dirty="0">
                <a:latin typeface="Verdana"/>
                <a:cs typeface="Verdana"/>
              </a:rPr>
              <a:t>or marketing </a:t>
            </a:r>
            <a:r>
              <a:rPr sz="2250" spc="-5" dirty="0">
                <a:latin typeface="Verdana"/>
                <a:cs typeface="Verdana"/>
              </a:rPr>
              <a:t>manager instructing </a:t>
            </a:r>
            <a:r>
              <a:rPr sz="2250" spc="-10" dirty="0">
                <a:latin typeface="Verdana"/>
                <a:cs typeface="Verdana"/>
              </a:rPr>
              <a:t>his  </a:t>
            </a:r>
            <a:r>
              <a:rPr sz="2250" spc="-5" dirty="0">
                <a:latin typeface="Verdana"/>
                <a:cs typeface="Verdana"/>
              </a:rPr>
              <a:t>s</a:t>
            </a:r>
            <a:r>
              <a:rPr sz="2250" strike="sngStrike" spc="-5" dirty="0">
                <a:latin typeface="Verdana"/>
                <a:cs typeface="Verdana"/>
              </a:rPr>
              <a:t>alesman </a:t>
            </a:r>
            <a:r>
              <a:rPr sz="2250" strike="sngStrike" dirty="0">
                <a:latin typeface="Verdana"/>
                <a:cs typeface="Verdana"/>
              </a:rPr>
              <a:t>to contact </a:t>
            </a:r>
            <a:r>
              <a:rPr sz="2250" strike="sngStrike" spc="-5" dirty="0">
                <a:latin typeface="Verdana"/>
                <a:cs typeface="Verdana"/>
              </a:rPr>
              <a:t>new customer and </a:t>
            </a:r>
            <a:r>
              <a:rPr sz="2250" strike="sngStrike" spc="-10" dirty="0">
                <a:latin typeface="Verdana"/>
                <a:cs typeface="Verdana"/>
              </a:rPr>
              <a:t>sell </a:t>
            </a:r>
            <a:r>
              <a:rPr sz="2250" strike="sngStrike" spc="-5" dirty="0">
                <a:latin typeface="Verdana"/>
                <a:cs typeface="Verdana"/>
              </a:rPr>
              <a:t>products, e</a:t>
            </a:r>
            <a:r>
              <a:rPr sz="2250" strike="noStrike" spc="-5" dirty="0">
                <a:latin typeface="Verdana"/>
                <a:cs typeface="Verdana"/>
              </a:rPr>
              <a:t>tc…  </a:t>
            </a:r>
            <a:r>
              <a:rPr sz="2250" strike="noStrike" dirty="0">
                <a:latin typeface="Verdana"/>
                <a:cs typeface="Verdana"/>
              </a:rPr>
              <a:t>are </a:t>
            </a:r>
            <a:r>
              <a:rPr sz="2250" strike="noStrike" spc="-5" dirty="0">
                <a:latin typeface="Verdana"/>
                <a:cs typeface="Verdana"/>
              </a:rPr>
              <a:t>different than </a:t>
            </a:r>
            <a:r>
              <a:rPr sz="2250" strike="noStrike" dirty="0">
                <a:latin typeface="Verdana"/>
                <a:cs typeface="Verdana"/>
              </a:rPr>
              <a:t>first </a:t>
            </a:r>
            <a:r>
              <a:rPr sz="2250" strike="noStrike" spc="-5" dirty="0">
                <a:latin typeface="Verdana"/>
                <a:cs typeface="Verdana"/>
              </a:rPr>
              <a:t>group </a:t>
            </a:r>
            <a:r>
              <a:rPr sz="2250" strike="noStrike" dirty="0">
                <a:latin typeface="Verdana"/>
                <a:cs typeface="Verdana"/>
              </a:rPr>
              <a:t>are managerial</a:t>
            </a:r>
            <a:r>
              <a:rPr sz="2250" strike="noStrike" spc="-175" dirty="0">
                <a:latin typeface="Verdana"/>
                <a:cs typeface="Verdana"/>
              </a:rPr>
              <a:t> </a:t>
            </a:r>
            <a:r>
              <a:rPr sz="2250" strike="noStrike" dirty="0">
                <a:latin typeface="Verdana"/>
                <a:cs typeface="Verdana"/>
              </a:rPr>
              <a:t>activities.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DBE2301C6A1D4CBFE3CCF92F88E604" ma:contentTypeVersion="2" ma:contentTypeDescription="Create a new document." ma:contentTypeScope="" ma:versionID="f6f915a33b1941be9d6ad6fc106b8cd8">
  <xsd:schema xmlns:xsd="http://www.w3.org/2001/XMLSchema" xmlns:xs="http://www.w3.org/2001/XMLSchema" xmlns:p="http://schemas.microsoft.com/office/2006/metadata/properties" xmlns:ns2="e9a36cdf-3cf0-462f-869f-60fb50ca143c" targetNamespace="http://schemas.microsoft.com/office/2006/metadata/properties" ma:root="true" ma:fieldsID="d453bb90e1ea6a14e9e4ddb6855efca7" ns2:_="">
    <xsd:import namespace="e9a36cdf-3cf0-462f-869f-60fb50ca14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36cdf-3cf0-462f-869f-60fb50ca1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8C7E09-E06E-4569-9EEA-A126AC5A862D}"/>
</file>

<file path=customXml/itemProps2.xml><?xml version="1.0" encoding="utf-8"?>
<ds:datastoreItem xmlns:ds="http://schemas.openxmlformats.org/officeDocument/2006/customXml" ds:itemID="{E4C1C5D1-2CBE-4D54-B3A5-5D516ADD551C}"/>
</file>

<file path=customXml/itemProps3.xml><?xml version="1.0" encoding="utf-8"?>
<ds:datastoreItem xmlns:ds="http://schemas.openxmlformats.org/officeDocument/2006/customXml" ds:itemID="{345677E2-C04B-41C7-9ECF-819E771B77C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2896</Words>
  <Application>Microsoft Office PowerPoint</Application>
  <PresentationFormat>On-screen Show (4:3)</PresentationFormat>
  <Paragraphs>774</Paragraphs>
  <Slides>89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Theme</vt:lpstr>
      <vt:lpstr>Nature Of Management</vt:lpstr>
      <vt:lpstr>Major Topics</vt:lpstr>
      <vt:lpstr>Definitions of Management</vt:lpstr>
      <vt:lpstr>Definitions of Management...Continue</vt:lpstr>
      <vt:lpstr>Definitions of Management...Continue</vt:lpstr>
      <vt:lpstr>Definitions of Management...Continue</vt:lpstr>
      <vt:lpstr>Definitions of Management...Continue</vt:lpstr>
      <vt:lpstr>Definitions of Management...Continue</vt:lpstr>
      <vt:lpstr>Definitions of Management...Continue</vt:lpstr>
      <vt:lpstr>Definitions of Management...Continue</vt:lpstr>
      <vt:lpstr>Definitions of Management...Continue</vt:lpstr>
      <vt:lpstr>Features of Management</vt:lpstr>
      <vt:lpstr>Nature of Management</vt:lpstr>
      <vt:lpstr>Nature of Management</vt:lpstr>
      <vt:lpstr>Nature of Management</vt:lpstr>
      <vt:lpstr>Nature of Management</vt:lpstr>
      <vt:lpstr>Nature of Management</vt:lpstr>
      <vt:lpstr>Nature of Management</vt:lpstr>
      <vt:lpstr>Nature of Management</vt:lpstr>
      <vt:lpstr>Nature of Management</vt:lpstr>
      <vt:lpstr>Nature of Management</vt:lpstr>
      <vt:lpstr>Nature of Management</vt:lpstr>
      <vt:lpstr>Nature of Management</vt:lpstr>
      <vt:lpstr>Nature of Management</vt:lpstr>
      <vt:lpstr>Nature of Management</vt:lpstr>
      <vt:lpstr>Nature of Management</vt:lpstr>
      <vt:lpstr>Nature of Management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Nature of Management Functions</vt:lpstr>
      <vt:lpstr>Slide 37</vt:lpstr>
      <vt:lpstr>Slide 38</vt:lpstr>
      <vt:lpstr>Taylor and Scientific Management</vt:lpstr>
      <vt:lpstr>Taylor and Scientific Management</vt:lpstr>
      <vt:lpstr>Taylor and Scientific Management</vt:lpstr>
      <vt:lpstr>Taylor and Scientific Management</vt:lpstr>
      <vt:lpstr>Taylor and Scientific Management</vt:lpstr>
      <vt:lpstr>Taylor and Scientific Management</vt:lpstr>
      <vt:lpstr>Taylor and Scientific Management</vt:lpstr>
      <vt:lpstr>Taylor and Scientific Management</vt:lpstr>
      <vt:lpstr>Taylor and Scientific Management</vt:lpstr>
      <vt:lpstr>Taylor and Scientific Management</vt:lpstr>
      <vt:lpstr>Taylor and Scientific Management</vt:lpstr>
      <vt:lpstr>Taylor and Scientific Management</vt:lpstr>
      <vt:lpstr>Taylor and Scientific Management</vt:lpstr>
      <vt:lpstr>Taylor and Scientific Management</vt:lpstr>
      <vt:lpstr>Taylor and Scientific Management</vt:lpstr>
      <vt:lpstr>Taylor and Scientific Management</vt:lpstr>
      <vt:lpstr>Taylor and Scientific Management</vt:lpstr>
      <vt:lpstr>Contribution  of Henry Fayol</vt:lpstr>
      <vt:lpstr>Contribution of Henry Fayol</vt:lpstr>
      <vt:lpstr>Contribution of Henry Fayol</vt:lpstr>
      <vt:lpstr>Contribution of Henry Fayol</vt:lpstr>
      <vt:lpstr>Contribution of Henry Fayol</vt:lpstr>
      <vt:lpstr>Contribution of Henry Fayol</vt:lpstr>
      <vt:lpstr>Contribution of Henry Fayol</vt:lpstr>
      <vt:lpstr>Contribution of Henry Fayol</vt:lpstr>
      <vt:lpstr>Contribution of Henry Fayol</vt:lpstr>
      <vt:lpstr>Contribution of Henry Fayol</vt:lpstr>
      <vt:lpstr>Contribution of Henry Fayol</vt:lpstr>
      <vt:lpstr>Contribution of Henry Fayol</vt:lpstr>
      <vt:lpstr>Contribution of Henry Fayol</vt:lpstr>
      <vt:lpstr>Contribution of Henry Fayol</vt:lpstr>
      <vt:lpstr>Contribution of Henry Fayol</vt:lpstr>
      <vt:lpstr>Contribution of Henry Fayol</vt:lpstr>
      <vt:lpstr>Contribution of Henry Fayol</vt:lpstr>
      <vt:lpstr>Contribution of Henry Fayol</vt:lpstr>
      <vt:lpstr>Contribution of Henry Fayol</vt:lpstr>
      <vt:lpstr>Contribution of Henry Fayol</vt:lpstr>
      <vt:lpstr>Contribution of Henry Fayol</vt:lpstr>
      <vt:lpstr>Management  and      Administration</vt:lpstr>
      <vt:lpstr>Introduction</vt:lpstr>
      <vt:lpstr>Introduction</vt:lpstr>
      <vt:lpstr>1. Administration is above management</vt:lpstr>
      <vt:lpstr>1. Administration is above management</vt:lpstr>
      <vt:lpstr>2. Administration is a part of management</vt:lpstr>
      <vt:lpstr>2. Administration is a part of management</vt:lpstr>
      <vt:lpstr>3. Management and Administration are  same</vt:lpstr>
      <vt:lpstr>CENTRALIZATION  AND        DECENTRALIZATION  OF AUTHORITY</vt:lpstr>
      <vt:lpstr>Introduction</vt:lpstr>
      <vt:lpstr>Introduction</vt:lpstr>
      <vt:lpstr>Introduction</vt:lpstr>
      <vt:lpstr>Introduction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in Controlling</dc:title>
  <dc:creator>Boss</dc:creator>
  <cp:lastModifiedBy>admin</cp:lastModifiedBy>
  <cp:revision>3</cp:revision>
  <dcterms:created xsi:type="dcterms:W3CDTF">2020-12-30T06:52:30Z</dcterms:created>
  <dcterms:modified xsi:type="dcterms:W3CDTF">2021-01-11T04:57:31Z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2020-12-30T00:00:00Z</vt:filetime>
  </property>
  <property fmtid="{D5CDD505-2E9C-101B-9397-08002B2CF9AE}" pid="5" name="ContentTypeId">
    <vt:lpwstr>0x01010079DBE2301C6A1D4CBFE3CCF92F88E604</vt:lpwstr>
  </property>
</Properties>
</file>