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colors1.xml" ContentType="application/vnd.openxmlformats-officedocument.drawingml.diagramColors+xml"/>
  <Override PartName="/ppt/theme/theme2.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diagrams/drawing1.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312" r:id="rId2"/>
    <p:sldId id="313" r:id="rId3"/>
    <p:sldId id="320" r:id="rId4"/>
    <p:sldId id="314" r:id="rId5"/>
    <p:sldId id="315" r:id="rId6"/>
    <p:sldId id="316" r:id="rId7"/>
    <p:sldId id="317" r:id="rId8"/>
    <p:sldId id="318" r:id="rId9"/>
    <p:sldId id="319" r:id="rId10"/>
    <p:sldId id="339"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40" r:id="rId30"/>
    <p:sldId id="341" r:id="rId31"/>
    <p:sldId id="342" r:id="rId32"/>
    <p:sldId id="357" r:id="rId33"/>
    <p:sldId id="343" r:id="rId34"/>
    <p:sldId id="344" r:id="rId35"/>
    <p:sldId id="345" r:id="rId36"/>
    <p:sldId id="356" r:id="rId37"/>
    <p:sldId id="346" r:id="rId38"/>
    <p:sldId id="347" r:id="rId39"/>
    <p:sldId id="348" r:id="rId40"/>
    <p:sldId id="349" r:id="rId41"/>
    <p:sldId id="350" r:id="rId42"/>
    <p:sldId id="351" r:id="rId43"/>
    <p:sldId id="352" r:id="rId44"/>
    <p:sldId id="353" r:id="rId45"/>
    <p:sldId id="354" r:id="rId46"/>
    <p:sldId id="355" r:id="rId47"/>
    <p:sldId id="370" r:id="rId48"/>
    <p:sldId id="371" r:id="rId49"/>
    <p:sldId id="372" r:id="rId50"/>
    <p:sldId id="374" r:id="rId51"/>
    <p:sldId id="375" r:id="rId52"/>
    <p:sldId id="376" r:id="rId53"/>
    <p:sldId id="377" r:id="rId54"/>
    <p:sldId id="378" r:id="rId55"/>
    <p:sldId id="379" r:id="rId56"/>
    <p:sldId id="435" r:id="rId57"/>
    <p:sldId id="417" r:id="rId58"/>
    <p:sldId id="418" r:id="rId59"/>
    <p:sldId id="419" r:id="rId60"/>
    <p:sldId id="420" r:id="rId61"/>
    <p:sldId id="421" r:id="rId62"/>
    <p:sldId id="422" r:id="rId63"/>
    <p:sldId id="423" r:id="rId64"/>
    <p:sldId id="424" r:id="rId65"/>
    <p:sldId id="425" r:id="rId66"/>
    <p:sldId id="426" r:id="rId67"/>
    <p:sldId id="427" r:id="rId68"/>
  </p:sldIdLst>
  <p:sldSz cx="9144000" cy="6858000" type="screen4x3"/>
  <p:notesSz cx="6858000" cy="9144000"/>
  <p:custShowLst>
    <p:custShow name="Custom Show 1" id="0">
      <p:sldLst>
        <p:sld r:id="rId3"/>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E5B33E-BCDA-454E-B191-37829CC60DDB}" type="doc">
      <dgm:prSet loTypeId="urn:microsoft.com/office/officeart/2005/8/layout/pyramid1" loCatId="pyramid" qsTypeId="urn:microsoft.com/office/officeart/2005/8/quickstyle/simple1" qsCatId="simple" csTypeId="urn:microsoft.com/office/officeart/2005/8/colors/accent0_3" csCatId="mainScheme" phldr="1"/>
      <dgm:spPr/>
    </dgm:pt>
    <dgm:pt modelId="{2F402AC0-C753-4517-ADD4-0C1EA46BF61B}">
      <dgm:prSet phldrT="[Text]"/>
      <dgm:spPr/>
      <dgm:t>
        <a:bodyPr/>
        <a:lstStyle/>
        <a:p>
          <a:r>
            <a:rPr lang="en-US" b="1" dirty="0" smtClean="0">
              <a:solidFill>
                <a:schemeClr val="bg1"/>
              </a:solidFill>
              <a:latin typeface="Arial" pitchFamily="34" charset="0"/>
              <a:cs typeface="Arial" pitchFamily="34" charset="0"/>
            </a:rPr>
            <a:t>Socio-economic purpose</a:t>
          </a:r>
          <a:endParaRPr lang="en-IN" b="1" dirty="0">
            <a:solidFill>
              <a:schemeClr val="bg1"/>
            </a:solidFill>
            <a:latin typeface="Arial" pitchFamily="34" charset="0"/>
            <a:cs typeface="Arial" pitchFamily="34" charset="0"/>
          </a:endParaRPr>
        </a:p>
      </dgm:t>
    </dgm:pt>
    <dgm:pt modelId="{82F5D5A2-2B21-4C90-9A32-84575EBF338A}" type="parTrans" cxnId="{CED8BA40-A16F-46F6-AC39-70F0065EBED8}">
      <dgm:prSet/>
      <dgm:spPr/>
      <dgm:t>
        <a:bodyPr/>
        <a:lstStyle/>
        <a:p>
          <a:endParaRPr lang="en-IN"/>
        </a:p>
      </dgm:t>
    </dgm:pt>
    <dgm:pt modelId="{A86D385E-4660-491B-89AA-A850F2540AE3}" type="sibTrans" cxnId="{CED8BA40-A16F-46F6-AC39-70F0065EBED8}">
      <dgm:prSet/>
      <dgm:spPr/>
      <dgm:t>
        <a:bodyPr/>
        <a:lstStyle/>
        <a:p>
          <a:endParaRPr lang="en-IN"/>
        </a:p>
      </dgm:t>
    </dgm:pt>
    <dgm:pt modelId="{F6C15E84-1CA8-43EB-B1C2-586A44D94E68}">
      <dgm:prSet phldrT="[Text]"/>
      <dgm:spPr/>
      <dgm:t>
        <a:bodyPr/>
        <a:lstStyle/>
        <a:p>
          <a:r>
            <a:rPr lang="en-US" b="1" dirty="0" smtClean="0">
              <a:solidFill>
                <a:schemeClr val="bg1"/>
              </a:solidFill>
              <a:latin typeface="Arial" pitchFamily="34" charset="0"/>
              <a:cs typeface="Arial" pitchFamily="34" charset="0"/>
            </a:rPr>
            <a:t>Mission</a:t>
          </a:r>
          <a:endParaRPr lang="en-IN" b="1" dirty="0">
            <a:solidFill>
              <a:schemeClr val="bg1"/>
            </a:solidFill>
            <a:latin typeface="Arial" pitchFamily="34" charset="0"/>
            <a:cs typeface="Arial" pitchFamily="34" charset="0"/>
          </a:endParaRPr>
        </a:p>
      </dgm:t>
    </dgm:pt>
    <dgm:pt modelId="{93D21831-2D62-440A-A742-06D4176F2734}" type="parTrans" cxnId="{1C4F5105-63CA-488F-8035-59857AF02CD9}">
      <dgm:prSet/>
      <dgm:spPr/>
      <dgm:t>
        <a:bodyPr/>
        <a:lstStyle/>
        <a:p>
          <a:endParaRPr lang="en-IN"/>
        </a:p>
      </dgm:t>
    </dgm:pt>
    <dgm:pt modelId="{0A25B3CA-98BD-46C2-8C24-B8D57D27FE61}" type="sibTrans" cxnId="{1C4F5105-63CA-488F-8035-59857AF02CD9}">
      <dgm:prSet/>
      <dgm:spPr/>
      <dgm:t>
        <a:bodyPr/>
        <a:lstStyle/>
        <a:p>
          <a:endParaRPr lang="en-IN"/>
        </a:p>
      </dgm:t>
    </dgm:pt>
    <dgm:pt modelId="{F7CACFD8-36D6-460F-B44F-79159E51DD32}">
      <dgm:prSet phldrT="[Text]"/>
      <dgm:spPr/>
      <dgm:t>
        <a:bodyPr/>
        <a:lstStyle/>
        <a:p>
          <a:r>
            <a:rPr lang="en-US" b="1" dirty="0" smtClean="0">
              <a:solidFill>
                <a:schemeClr val="bg1"/>
              </a:solidFill>
              <a:latin typeface="Arial" pitchFamily="34" charset="0"/>
              <a:cs typeface="Arial" pitchFamily="34" charset="0"/>
            </a:rPr>
            <a:t>Overall organizational objectives</a:t>
          </a:r>
          <a:endParaRPr lang="en-IN" b="1" dirty="0">
            <a:solidFill>
              <a:schemeClr val="bg1"/>
            </a:solidFill>
            <a:latin typeface="Arial" pitchFamily="34" charset="0"/>
            <a:cs typeface="Arial" pitchFamily="34" charset="0"/>
          </a:endParaRPr>
        </a:p>
      </dgm:t>
    </dgm:pt>
    <dgm:pt modelId="{DD548400-1DFB-4012-B6C7-DD8735AAD3D6}" type="parTrans" cxnId="{257ED716-5D28-438F-8873-5FD6519B7939}">
      <dgm:prSet/>
      <dgm:spPr/>
      <dgm:t>
        <a:bodyPr/>
        <a:lstStyle/>
        <a:p>
          <a:endParaRPr lang="en-IN"/>
        </a:p>
      </dgm:t>
    </dgm:pt>
    <dgm:pt modelId="{675B31BB-3E94-4358-828F-084841D97D89}" type="sibTrans" cxnId="{257ED716-5D28-438F-8873-5FD6519B7939}">
      <dgm:prSet/>
      <dgm:spPr/>
      <dgm:t>
        <a:bodyPr/>
        <a:lstStyle/>
        <a:p>
          <a:endParaRPr lang="en-IN"/>
        </a:p>
      </dgm:t>
    </dgm:pt>
    <dgm:pt modelId="{A137942A-736E-44C5-B9DC-8699DD590BFC}">
      <dgm:prSet phldrT="[Text]"/>
      <dgm:spPr/>
      <dgm:t>
        <a:bodyPr/>
        <a:lstStyle/>
        <a:p>
          <a:r>
            <a:rPr lang="en-US" b="1" dirty="0" smtClean="0">
              <a:solidFill>
                <a:schemeClr val="bg1"/>
              </a:solidFill>
              <a:latin typeface="Arial" pitchFamily="34" charset="0"/>
              <a:cs typeface="Arial" pitchFamily="34" charset="0"/>
            </a:rPr>
            <a:t>Specific overall objectives</a:t>
          </a:r>
          <a:endParaRPr lang="en-IN" b="1" dirty="0">
            <a:solidFill>
              <a:schemeClr val="bg1"/>
            </a:solidFill>
            <a:latin typeface="Arial" pitchFamily="34" charset="0"/>
            <a:cs typeface="Arial" pitchFamily="34" charset="0"/>
          </a:endParaRPr>
        </a:p>
      </dgm:t>
    </dgm:pt>
    <dgm:pt modelId="{2F70EA67-5E81-44D3-925D-F3F1DB7FDA5A}" type="parTrans" cxnId="{B2484357-F784-4CCB-A584-8820E39D86DB}">
      <dgm:prSet/>
      <dgm:spPr/>
      <dgm:t>
        <a:bodyPr/>
        <a:lstStyle/>
        <a:p>
          <a:endParaRPr lang="en-IN"/>
        </a:p>
      </dgm:t>
    </dgm:pt>
    <dgm:pt modelId="{E1BA1829-F24F-478E-829B-1A3F7D719CA6}" type="sibTrans" cxnId="{B2484357-F784-4CCB-A584-8820E39D86DB}">
      <dgm:prSet/>
      <dgm:spPr/>
      <dgm:t>
        <a:bodyPr/>
        <a:lstStyle/>
        <a:p>
          <a:endParaRPr lang="en-IN"/>
        </a:p>
      </dgm:t>
    </dgm:pt>
    <dgm:pt modelId="{2D3FA251-6F19-45FB-85F9-EC0921BF1801}">
      <dgm:prSet phldrT="[Text]"/>
      <dgm:spPr/>
      <dgm:t>
        <a:bodyPr/>
        <a:lstStyle/>
        <a:p>
          <a:r>
            <a:rPr lang="en-US" b="1" dirty="0" smtClean="0">
              <a:solidFill>
                <a:schemeClr val="bg1"/>
              </a:solidFill>
              <a:latin typeface="Arial" pitchFamily="34" charset="0"/>
              <a:cs typeface="Arial" pitchFamily="34" charset="0"/>
            </a:rPr>
            <a:t>Divisional objectives</a:t>
          </a:r>
          <a:endParaRPr lang="en-IN" b="1" dirty="0">
            <a:solidFill>
              <a:schemeClr val="bg1"/>
            </a:solidFill>
            <a:latin typeface="Arial" pitchFamily="34" charset="0"/>
            <a:cs typeface="Arial" pitchFamily="34" charset="0"/>
          </a:endParaRPr>
        </a:p>
      </dgm:t>
    </dgm:pt>
    <dgm:pt modelId="{B386F278-7CA5-41B2-B442-5F45E4CBCE9E}" type="parTrans" cxnId="{27D4CA3C-D92D-4597-9960-147C6D980650}">
      <dgm:prSet/>
      <dgm:spPr/>
      <dgm:t>
        <a:bodyPr/>
        <a:lstStyle/>
        <a:p>
          <a:endParaRPr lang="en-IN"/>
        </a:p>
      </dgm:t>
    </dgm:pt>
    <dgm:pt modelId="{162C296E-94BC-47F1-BB81-816269E4792B}" type="sibTrans" cxnId="{27D4CA3C-D92D-4597-9960-147C6D980650}">
      <dgm:prSet/>
      <dgm:spPr/>
      <dgm:t>
        <a:bodyPr/>
        <a:lstStyle/>
        <a:p>
          <a:endParaRPr lang="en-IN"/>
        </a:p>
      </dgm:t>
    </dgm:pt>
    <dgm:pt modelId="{BFA389DC-44FA-40A5-B2FA-EE3651555C9A}">
      <dgm:prSet phldrT="[Text]"/>
      <dgm:spPr/>
      <dgm:t>
        <a:bodyPr/>
        <a:lstStyle/>
        <a:p>
          <a:r>
            <a:rPr lang="en-US" b="1" dirty="0" smtClean="0">
              <a:solidFill>
                <a:schemeClr val="bg1"/>
              </a:solidFill>
              <a:latin typeface="Arial" pitchFamily="34" charset="0"/>
              <a:cs typeface="Arial" pitchFamily="34" charset="0"/>
            </a:rPr>
            <a:t>Departmental and unit objectives</a:t>
          </a:r>
          <a:endParaRPr lang="en-IN" b="1" dirty="0">
            <a:solidFill>
              <a:schemeClr val="bg1"/>
            </a:solidFill>
            <a:latin typeface="Arial" pitchFamily="34" charset="0"/>
            <a:cs typeface="Arial" pitchFamily="34" charset="0"/>
          </a:endParaRPr>
        </a:p>
      </dgm:t>
    </dgm:pt>
    <dgm:pt modelId="{DC5D0335-55D8-4FB0-83CA-E7D8489D67AC}" type="parTrans" cxnId="{D2BFC750-4D91-4487-B9BB-5326520CE093}">
      <dgm:prSet/>
      <dgm:spPr/>
      <dgm:t>
        <a:bodyPr/>
        <a:lstStyle/>
        <a:p>
          <a:endParaRPr lang="en-IN"/>
        </a:p>
      </dgm:t>
    </dgm:pt>
    <dgm:pt modelId="{D6395262-8595-4A78-9AF4-3F4052DE6087}" type="sibTrans" cxnId="{D2BFC750-4D91-4487-B9BB-5326520CE093}">
      <dgm:prSet/>
      <dgm:spPr/>
      <dgm:t>
        <a:bodyPr/>
        <a:lstStyle/>
        <a:p>
          <a:endParaRPr lang="en-IN"/>
        </a:p>
      </dgm:t>
    </dgm:pt>
    <dgm:pt modelId="{B40DDFCF-A6ED-49A2-B1FB-9F07E0348907}">
      <dgm:prSet phldrT="[Text]"/>
      <dgm:spPr/>
      <dgm:t>
        <a:bodyPr/>
        <a:lstStyle/>
        <a:p>
          <a:r>
            <a:rPr lang="en-US" b="1" dirty="0" smtClean="0">
              <a:solidFill>
                <a:schemeClr val="bg1"/>
              </a:solidFill>
              <a:latin typeface="Arial" pitchFamily="34" charset="0"/>
              <a:cs typeface="Arial" pitchFamily="34" charset="0"/>
            </a:rPr>
            <a:t>Individual objectives</a:t>
          </a:r>
          <a:endParaRPr lang="en-IN" b="1" dirty="0">
            <a:solidFill>
              <a:schemeClr val="bg1"/>
            </a:solidFill>
            <a:latin typeface="Arial" pitchFamily="34" charset="0"/>
            <a:cs typeface="Arial" pitchFamily="34" charset="0"/>
          </a:endParaRPr>
        </a:p>
      </dgm:t>
    </dgm:pt>
    <dgm:pt modelId="{5A19C7FC-0C07-4514-AE2C-FCBB7E0897F0}" type="parTrans" cxnId="{3883EAAD-97AC-4358-A68E-925DADAA7B1C}">
      <dgm:prSet/>
      <dgm:spPr/>
      <dgm:t>
        <a:bodyPr/>
        <a:lstStyle/>
        <a:p>
          <a:endParaRPr lang="en-IN"/>
        </a:p>
      </dgm:t>
    </dgm:pt>
    <dgm:pt modelId="{0D9D5181-5520-4FA4-88C6-A7ECED72B257}" type="sibTrans" cxnId="{3883EAAD-97AC-4358-A68E-925DADAA7B1C}">
      <dgm:prSet/>
      <dgm:spPr/>
      <dgm:t>
        <a:bodyPr/>
        <a:lstStyle/>
        <a:p>
          <a:endParaRPr lang="en-IN"/>
        </a:p>
      </dgm:t>
    </dgm:pt>
    <dgm:pt modelId="{902CC944-0A9C-4830-A7B1-0F99992919CD}" type="pres">
      <dgm:prSet presAssocID="{ADE5B33E-BCDA-454E-B191-37829CC60DDB}" presName="Name0" presStyleCnt="0">
        <dgm:presLayoutVars>
          <dgm:dir/>
          <dgm:animLvl val="lvl"/>
          <dgm:resizeHandles val="exact"/>
        </dgm:presLayoutVars>
      </dgm:prSet>
      <dgm:spPr/>
    </dgm:pt>
    <dgm:pt modelId="{0EC4B1E8-F7F1-4836-8BAF-48EA62C8E979}" type="pres">
      <dgm:prSet presAssocID="{2F402AC0-C753-4517-ADD4-0C1EA46BF61B}" presName="Name8" presStyleCnt="0"/>
      <dgm:spPr/>
    </dgm:pt>
    <dgm:pt modelId="{B2DE3D9B-F94F-4C86-A9E1-01DD20B13FCF}" type="pres">
      <dgm:prSet presAssocID="{2F402AC0-C753-4517-ADD4-0C1EA46BF61B}" presName="level" presStyleLbl="node1" presStyleIdx="0" presStyleCnt="7">
        <dgm:presLayoutVars>
          <dgm:chMax val="1"/>
          <dgm:bulletEnabled val="1"/>
        </dgm:presLayoutVars>
      </dgm:prSet>
      <dgm:spPr/>
      <dgm:t>
        <a:bodyPr/>
        <a:lstStyle/>
        <a:p>
          <a:endParaRPr lang="en-IN"/>
        </a:p>
      </dgm:t>
    </dgm:pt>
    <dgm:pt modelId="{14712751-48AF-48F3-B62F-C1A502AC8632}" type="pres">
      <dgm:prSet presAssocID="{2F402AC0-C753-4517-ADD4-0C1EA46BF61B}" presName="levelTx" presStyleLbl="revTx" presStyleIdx="0" presStyleCnt="0">
        <dgm:presLayoutVars>
          <dgm:chMax val="1"/>
          <dgm:bulletEnabled val="1"/>
        </dgm:presLayoutVars>
      </dgm:prSet>
      <dgm:spPr/>
      <dgm:t>
        <a:bodyPr/>
        <a:lstStyle/>
        <a:p>
          <a:endParaRPr lang="en-IN"/>
        </a:p>
      </dgm:t>
    </dgm:pt>
    <dgm:pt modelId="{190D20FD-6E9F-43B6-BB07-C322EEB92348}" type="pres">
      <dgm:prSet presAssocID="{F6C15E84-1CA8-43EB-B1C2-586A44D94E68}" presName="Name8" presStyleCnt="0"/>
      <dgm:spPr/>
    </dgm:pt>
    <dgm:pt modelId="{8E3EC18A-92C6-4B4D-9BD5-AC9AFBAFA6AE}" type="pres">
      <dgm:prSet presAssocID="{F6C15E84-1CA8-43EB-B1C2-586A44D94E68}" presName="level" presStyleLbl="node1" presStyleIdx="1" presStyleCnt="7">
        <dgm:presLayoutVars>
          <dgm:chMax val="1"/>
          <dgm:bulletEnabled val="1"/>
        </dgm:presLayoutVars>
      </dgm:prSet>
      <dgm:spPr/>
      <dgm:t>
        <a:bodyPr/>
        <a:lstStyle/>
        <a:p>
          <a:endParaRPr lang="en-IN"/>
        </a:p>
      </dgm:t>
    </dgm:pt>
    <dgm:pt modelId="{CC32BC75-849C-408D-A779-03C7ABC0FFD5}" type="pres">
      <dgm:prSet presAssocID="{F6C15E84-1CA8-43EB-B1C2-586A44D94E68}" presName="levelTx" presStyleLbl="revTx" presStyleIdx="0" presStyleCnt="0">
        <dgm:presLayoutVars>
          <dgm:chMax val="1"/>
          <dgm:bulletEnabled val="1"/>
        </dgm:presLayoutVars>
      </dgm:prSet>
      <dgm:spPr/>
      <dgm:t>
        <a:bodyPr/>
        <a:lstStyle/>
        <a:p>
          <a:endParaRPr lang="en-IN"/>
        </a:p>
      </dgm:t>
    </dgm:pt>
    <dgm:pt modelId="{409B022C-6B1C-44DB-AAF9-9DD08142F96A}" type="pres">
      <dgm:prSet presAssocID="{F7CACFD8-36D6-460F-B44F-79159E51DD32}" presName="Name8" presStyleCnt="0"/>
      <dgm:spPr/>
    </dgm:pt>
    <dgm:pt modelId="{3341A669-7C27-48BA-81CC-F1739ABE49F5}" type="pres">
      <dgm:prSet presAssocID="{F7CACFD8-36D6-460F-B44F-79159E51DD32}" presName="level" presStyleLbl="node1" presStyleIdx="2" presStyleCnt="7">
        <dgm:presLayoutVars>
          <dgm:chMax val="1"/>
          <dgm:bulletEnabled val="1"/>
        </dgm:presLayoutVars>
      </dgm:prSet>
      <dgm:spPr/>
      <dgm:t>
        <a:bodyPr/>
        <a:lstStyle/>
        <a:p>
          <a:endParaRPr lang="en-IN"/>
        </a:p>
      </dgm:t>
    </dgm:pt>
    <dgm:pt modelId="{DFA59ED2-CBC2-44CD-BC88-7158D237698C}" type="pres">
      <dgm:prSet presAssocID="{F7CACFD8-36D6-460F-B44F-79159E51DD32}" presName="levelTx" presStyleLbl="revTx" presStyleIdx="0" presStyleCnt="0">
        <dgm:presLayoutVars>
          <dgm:chMax val="1"/>
          <dgm:bulletEnabled val="1"/>
        </dgm:presLayoutVars>
      </dgm:prSet>
      <dgm:spPr/>
      <dgm:t>
        <a:bodyPr/>
        <a:lstStyle/>
        <a:p>
          <a:endParaRPr lang="en-IN"/>
        </a:p>
      </dgm:t>
    </dgm:pt>
    <dgm:pt modelId="{128D768D-6B19-437C-B60F-B34EC63B06D7}" type="pres">
      <dgm:prSet presAssocID="{A137942A-736E-44C5-B9DC-8699DD590BFC}" presName="Name8" presStyleCnt="0"/>
      <dgm:spPr/>
    </dgm:pt>
    <dgm:pt modelId="{6DD9C013-A3DF-4EE3-8C48-33621C21149D}" type="pres">
      <dgm:prSet presAssocID="{A137942A-736E-44C5-B9DC-8699DD590BFC}" presName="level" presStyleLbl="node1" presStyleIdx="3" presStyleCnt="7">
        <dgm:presLayoutVars>
          <dgm:chMax val="1"/>
          <dgm:bulletEnabled val="1"/>
        </dgm:presLayoutVars>
      </dgm:prSet>
      <dgm:spPr/>
      <dgm:t>
        <a:bodyPr/>
        <a:lstStyle/>
        <a:p>
          <a:endParaRPr lang="en-IN"/>
        </a:p>
      </dgm:t>
    </dgm:pt>
    <dgm:pt modelId="{2D0B69CF-8519-4F03-847A-F164B4641F34}" type="pres">
      <dgm:prSet presAssocID="{A137942A-736E-44C5-B9DC-8699DD590BFC}" presName="levelTx" presStyleLbl="revTx" presStyleIdx="0" presStyleCnt="0">
        <dgm:presLayoutVars>
          <dgm:chMax val="1"/>
          <dgm:bulletEnabled val="1"/>
        </dgm:presLayoutVars>
      </dgm:prSet>
      <dgm:spPr/>
      <dgm:t>
        <a:bodyPr/>
        <a:lstStyle/>
        <a:p>
          <a:endParaRPr lang="en-IN"/>
        </a:p>
      </dgm:t>
    </dgm:pt>
    <dgm:pt modelId="{678DBB85-994F-4D03-8705-D0958B68B7E6}" type="pres">
      <dgm:prSet presAssocID="{2D3FA251-6F19-45FB-85F9-EC0921BF1801}" presName="Name8" presStyleCnt="0"/>
      <dgm:spPr/>
    </dgm:pt>
    <dgm:pt modelId="{46608BAB-0E55-4984-A230-E80F40AB42DD}" type="pres">
      <dgm:prSet presAssocID="{2D3FA251-6F19-45FB-85F9-EC0921BF1801}" presName="level" presStyleLbl="node1" presStyleIdx="4" presStyleCnt="7">
        <dgm:presLayoutVars>
          <dgm:chMax val="1"/>
          <dgm:bulletEnabled val="1"/>
        </dgm:presLayoutVars>
      </dgm:prSet>
      <dgm:spPr/>
      <dgm:t>
        <a:bodyPr/>
        <a:lstStyle/>
        <a:p>
          <a:endParaRPr lang="en-IN"/>
        </a:p>
      </dgm:t>
    </dgm:pt>
    <dgm:pt modelId="{A5090349-D6BE-400A-A1F8-76E9A468806E}" type="pres">
      <dgm:prSet presAssocID="{2D3FA251-6F19-45FB-85F9-EC0921BF1801}" presName="levelTx" presStyleLbl="revTx" presStyleIdx="0" presStyleCnt="0">
        <dgm:presLayoutVars>
          <dgm:chMax val="1"/>
          <dgm:bulletEnabled val="1"/>
        </dgm:presLayoutVars>
      </dgm:prSet>
      <dgm:spPr/>
      <dgm:t>
        <a:bodyPr/>
        <a:lstStyle/>
        <a:p>
          <a:endParaRPr lang="en-IN"/>
        </a:p>
      </dgm:t>
    </dgm:pt>
    <dgm:pt modelId="{9C66913D-BB68-4D07-90A0-B9E45923F809}" type="pres">
      <dgm:prSet presAssocID="{BFA389DC-44FA-40A5-B2FA-EE3651555C9A}" presName="Name8" presStyleCnt="0"/>
      <dgm:spPr/>
    </dgm:pt>
    <dgm:pt modelId="{D132D7AC-1E79-482B-A8A7-4D339C82BB51}" type="pres">
      <dgm:prSet presAssocID="{BFA389DC-44FA-40A5-B2FA-EE3651555C9A}" presName="level" presStyleLbl="node1" presStyleIdx="5" presStyleCnt="7">
        <dgm:presLayoutVars>
          <dgm:chMax val="1"/>
          <dgm:bulletEnabled val="1"/>
        </dgm:presLayoutVars>
      </dgm:prSet>
      <dgm:spPr/>
      <dgm:t>
        <a:bodyPr/>
        <a:lstStyle/>
        <a:p>
          <a:endParaRPr lang="en-IN"/>
        </a:p>
      </dgm:t>
    </dgm:pt>
    <dgm:pt modelId="{52E63E46-89D1-4A30-B34E-DCD6EED98A81}" type="pres">
      <dgm:prSet presAssocID="{BFA389DC-44FA-40A5-B2FA-EE3651555C9A}" presName="levelTx" presStyleLbl="revTx" presStyleIdx="0" presStyleCnt="0">
        <dgm:presLayoutVars>
          <dgm:chMax val="1"/>
          <dgm:bulletEnabled val="1"/>
        </dgm:presLayoutVars>
      </dgm:prSet>
      <dgm:spPr/>
      <dgm:t>
        <a:bodyPr/>
        <a:lstStyle/>
        <a:p>
          <a:endParaRPr lang="en-IN"/>
        </a:p>
      </dgm:t>
    </dgm:pt>
    <dgm:pt modelId="{2A47D1C7-065A-4E4E-B91C-FA1A6B55BB21}" type="pres">
      <dgm:prSet presAssocID="{B40DDFCF-A6ED-49A2-B1FB-9F07E0348907}" presName="Name8" presStyleCnt="0"/>
      <dgm:spPr/>
    </dgm:pt>
    <dgm:pt modelId="{E74D4182-74A0-476D-B20C-DFAEBB465F63}" type="pres">
      <dgm:prSet presAssocID="{B40DDFCF-A6ED-49A2-B1FB-9F07E0348907}" presName="level" presStyleLbl="node1" presStyleIdx="6" presStyleCnt="7">
        <dgm:presLayoutVars>
          <dgm:chMax val="1"/>
          <dgm:bulletEnabled val="1"/>
        </dgm:presLayoutVars>
      </dgm:prSet>
      <dgm:spPr/>
      <dgm:t>
        <a:bodyPr/>
        <a:lstStyle/>
        <a:p>
          <a:endParaRPr lang="en-IN"/>
        </a:p>
      </dgm:t>
    </dgm:pt>
    <dgm:pt modelId="{B5137457-92F9-4172-99B0-761242827A5D}" type="pres">
      <dgm:prSet presAssocID="{B40DDFCF-A6ED-49A2-B1FB-9F07E0348907}" presName="levelTx" presStyleLbl="revTx" presStyleIdx="0" presStyleCnt="0">
        <dgm:presLayoutVars>
          <dgm:chMax val="1"/>
          <dgm:bulletEnabled val="1"/>
        </dgm:presLayoutVars>
      </dgm:prSet>
      <dgm:spPr/>
      <dgm:t>
        <a:bodyPr/>
        <a:lstStyle/>
        <a:p>
          <a:endParaRPr lang="en-IN"/>
        </a:p>
      </dgm:t>
    </dgm:pt>
  </dgm:ptLst>
  <dgm:cxnLst>
    <dgm:cxn modelId="{427E97D1-3CFB-43E3-AB1A-FAEB2F6E075E}" type="presOf" srcId="{F6C15E84-1CA8-43EB-B1C2-586A44D94E68}" destId="{8E3EC18A-92C6-4B4D-9BD5-AC9AFBAFA6AE}" srcOrd="0" destOrd="0" presId="urn:microsoft.com/office/officeart/2005/8/layout/pyramid1"/>
    <dgm:cxn modelId="{27D4CA3C-D92D-4597-9960-147C6D980650}" srcId="{ADE5B33E-BCDA-454E-B191-37829CC60DDB}" destId="{2D3FA251-6F19-45FB-85F9-EC0921BF1801}" srcOrd="4" destOrd="0" parTransId="{B386F278-7CA5-41B2-B442-5F45E4CBCE9E}" sibTransId="{162C296E-94BC-47F1-BB81-816269E4792B}"/>
    <dgm:cxn modelId="{CED8BA40-A16F-46F6-AC39-70F0065EBED8}" srcId="{ADE5B33E-BCDA-454E-B191-37829CC60DDB}" destId="{2F402AC0-C753-4517-ADD4-0C1EA46BF61B}" srcOrd="0" destOrd="0" parTransId="{82F5D5A2-2B21-4C90-9A32-84575EBF338A}" sibTransId="{A86D385E-4660-491B-89AA-A850F2540AE3}"/>
    <dgm:cxn modelId="{4E51F778-8BEB-488E-99BB-352F41309C7F}" type="presOf" srcId="{2D3FA251-6F19-45FB-85F9-EC0921BF1801}" destId="{46608BAB-0E55-4984-A230-E80F40AB42DD}" srcOrd="0" destOrd="0" presId="urn:microsoft.com/office/officeart/2005/8/layout/pyramid1"/>
    <dgm:cxn modelId="{783A3150-AE35-475B-8664-28CF0F3A98E9}" type="presOf" srcId="{B40DDFCF-A6ED-49A2-B1FB-9F07E0348907}" destId="{B5137457-92F9-4172-99B0-761242827A5D}" srcOrd="1" destOrd="0" presId="urn:microsoft.com/office/officeart/2005/8/layout/pyramid1"/>
    <dgm:cxn modelId="{B421E357-5C21-4A86-841C-0B2872E32689}" type="presOf" srcId="{A137942A-736E-44C5-B9DC-8699DD590BFC}" destId="{2D0B69CF-8519-4F03-847A-F164B4641F34}" srcOrd="1" destOrd="0" presId="urn:microsoft.com/office/officeart/2005/8/layout/pyramid1"/>
    <dgm:cxn modelId="{D2BFC750-4D91-4487-B9BB-5326520CE093}" srcId="{ADE5B33E-BCDA-454E-B191-37829CC60DDB}" destId="{BFA389DC-44FA-40A5-B2FA-EE3651555C9A}" srcOrd="5" destOrd="0" parTransId="{DC5D0335-55D8-4FB0-83CA-E7D8489D67AC}" sibTransId="{D6395262-8595-4A78-9AF4-3F4052DE6087}"/>
    <dgm:cxn modelId="{BB925F2C-E6FB-4463-9892-46ED7663768F}" type="presOf" srcId="{A137942A-736E-44C5-B9DC-8699DD590BFC}" destId="{6DD9C013-A3DF-4EE3-8C48-33621C21149D}" srcOrd="0" destOrd="0" presId="urn:microsoft.com/office/officeart/2005/8/layout/pyramid1"/>
    <dgm:cxn modelId="{18E490ED-0CAA-48C2-B69C-58D712B28AA2}" type="presOf" srcId="{F6C15E84-1CA8-43EB-B1C2-586A44D94E68}" destId="{CC32BC75-849C-408D-A779-03C7ABC0FFD5}" srcOrd="1" destOrd="0" presId="urn:microsoft.com/office/officeart/2005/8/layout/pyramid1"/>
    <dgm:cxn modelId="{EAF474C0-A0CB-4F53-AF58-26AB5B7721CB}" type="presOf" srcId="{ADE5B33E-BCDA-454E-B191-37829CC60DDB}" destId="{902CC944-0A9C-4830-A7B1-0F99992919CD}" srcOrd="0" destOrd="0" presId="urn:microsoft.com/office/officeart/2005/8/layout/pyramid1"/>
    <dgm:cxn modelId="{7B401583-E6A9-44C2-A4CF-4E9EA437F08A}" type="presOf" srcId="{BFA389DC-44FA-40A5-B2FA-EE3651555C9A}" destId="{D132D7AC-1E79-482B-A8A7-4D339C82BB51}" srcOrd="0" destOrd="0" presId="urn:microsoft.com/office/officeart/2005/8/layout/pyramid1"/>
    <dgm:cxn modelId="{1C4F5105-63CA-488F-8035-59857AF02CD9}" srcId="{ADE5B33E-BCDA-454E-B191-37829CC60DDB}" destId="{F6C15E84-1CA8-43EB-B1C2-586A44D94E68}" srcOrd="1" destOrd="0" parTransId="{93D21831-2D62-440A-A742-06D4176F2734}" sibTransId="{0A25B3CA-98BD-46C2-8C24-B8D57D27FE61}"/>
    <dgm:cxn modelId="{B2484357-F784-4CCB-A584-8820E39D86DB}" srcId="{ADE5B33E-BCDA-454E-B191-37829CC60DDB}" destId="{A137942A-736E-44C5-B9DC-8699DD590BFC}" srcOrd="3" destOrd="0" parTransId="{2F70EA67-5E81-44D3-925D-F3F1DB7FDA5A}" sibTransId="{E1BA1829-F24F-478E-829B-1A3F7D719CA6}"/>
    <dgm:cxn modelId="{C8F06CEE-5D7A-4377-9EF4-6E72DB04DCB8}" type="presOf" srcId="{F7CACFD8-36D6-460F-B44F-79159E51DD32}" destId="{DFA59ED2-CBC2-44CD-BC88-7158D237698C}" srcOrd="1" destOrd="0" presId="urn:microsoft.com/office/officeart/2005/8/layout/pyramid1"/>
    <dgm:cxn modelId="{D09D06A4-50B6-4F18-B3F6-37D8A8C58556}" type="presOf" srcId="{2F402AC0-C753-4517-ADD4-0C1EA46BF61B}" destId="{14712751-48AF-48F3-B62F-C1A502AC8632}" srcOrd="1" destOrd="0" presId="urn:microsoft.com/office/officeart/2005/8/layout/pyramid1"/>
    <dgm:cxn modelId="{4B06C68C-3634-43D6-AB88-1F6C975A5ECF}" type="presOf" srcId="{2F402AC0-C753-4517-ADD4-0C1EA46BF61B}" destId="{B2DE3D9B-F94F-4C86-A9E1-01DD20B13FCF}" srcOrd="0" destOrd="0" presId="urn:microsoft.com/office/officeart/2005/8/layout/pyramid1"/>
    <dgm:cxn modelId="{3883EAAD-97AC-4358-A68E-925DADAA7B1C}" srcId="{ADE5B33E-BCDA-454E-B191-37829CC60DDB}" destId="{B40DDFCF-A6ED-49A2-B1FB-9F07E0348907}" srcOrd="6" destOrd="0" parTransId="{5A19C7FC-0C07-4514-AE2C-FCBB7E0897F0}" sibTransId="{0D9D5181-5520-4FA4-88C6-A7ECED72B257}"/>
    <dgm:cxn modelId="{257ED716-5D28-438F-8873-5FD6519B7939}" srcId="{ADE5B33E-BCDA-454E-B191-37829CC60DDB}" destId="{F7CACFD8-36D6-460F-B44F-79159E51DD32}" srcOrd="2" destOrd="0" parTransId="{DD548400-1DFB-4012-B6C7-DD8735AAD3D6}" sibTransId="{675B31BB-3E94-4358-828F-084841D97D89}"/>
    <dgm:cxn modelId="{EE54133B-3EC8-42DE-8C23-1ED1F299BD7B}" type="presOf" srcId="{2D3FA251-6F19-45FB-85F9-EC0921BF1801}" destId="{A5090349-D6BE-400A-A1F8-76E9A468806E}" srcOrd="1" destOrd="0" presId="urn:microsoft.com/office/officeart/2005/8/layout/pyramid1"/>
    <dgm:cxn modelId="{98FEB54E-8219-488A-AA18-A43A7D635414}" type="presOf" srcId="{BFA389DC-44FA-40A5-B2FA-EE3651555C9A}" destId="{52E63E46-89D1-4A30-B34E-DCD6EED98A81}" srcOrd="1" destOrd="0" presId="urn:microsoft.com/office/officeart/2005/8/layout/pyramid1"/>
    <dgm:cxn modelId="{F9033821-9E1C-4390-B9D3-EE2B658302DA}" type="presOf" srcId="{F7CACFD8-36D6-460F-B44F-79159E51DD32}" destId="{3341A669-7C27-48BA-81CC-F1739ABE49F5}" srcOrd="0" destOrd="0" presId="urn:microsoft.com/office/officeart/2005/8/layout/pyramid1"/>
    <dgm:cxn modelId="{2C495672-3C26-4B66-9A98-8B6877F86021}" type="presOf" srcId="{B40DDFCF-A6ED-49A2-B1FB-9F07E0348907}" destId="{E74D4182-74A0-476D-B20C-DFAEBB465F63}" srcOrd="0" destOrd="0" presId="urn:microsoft.com/office/officeart/2005/8/layout/pyramid1"/>
    <dgm:cxn modelId="{29FD55A2-FB32-48E5-914B-EF4F0E91E237}" type="presParOf" srcId="{902CC944-0A9C-4830-A7B1-0F99992919CD}" destId="{0EC4B1E8-F7F1-4836-8BAF-48EA62C8E979}" srcOrd="0" destOrd="0" presId="urn:microsoft.com/office/officeart/2005/8/layout/pyramid1"/>
    <dgm:cxn modelId="{2C282F50-DABC-429B-B04D-F79899B09454}" type="presParOf" srcId="{0EC4B1E8-F7F1-4836-8BAF-48EA62C8E979}" destId="{B2DE3D9B-F94F-4C86-A9E1-01DD20B13FCF}" srcOrd="0" destOrd="0" presId="urn:microsoft.com/office/officeart/2005/8/layout/pyramid1"/>
    <dgm:cxn modelId="{3A844C9B-FBD0-49A6-B820-0B4E994ED3FF}" type="presParOf" srcId="{0EC4B1E8-F7F1-4836-8BAF-48EA62C8E979}" destId="{14712751-48AF-48F3-B62F-C1A502AC8632}" srcOrd="1" destOrd="0" presId="urn:microsoft.com/office/officeart/2005/8/layout/pyramid1"/>
    <dgm:cxn modelId="{2610D383-ADDE-47B3-B6A3-5179A5E00F9B}" type="presParOf" srcId="{902CC944-0A9C-4830-A7B1-0F99992919CD}" destId="{190D20FD-6E9F-43B6-BB07-C322EEB92348}" srcOrd="1" destOrd="0" presId="urn:microsoft.com/office/officeart/2005/8/layout/pyramid1"/>
    <dgm:cxn modelId="{3D51B4AC-550F-41E8-A653-73533E6E2D30}" type="presParOf" srcId="{190D20FD-6E9F-43B6-BB07-C322EEB92348}" destId="{8E3EC18A-92C6-4B4D-9BD5-AC9AFBAFA6AE}" srcOrd="0" destOrd="0" presId="urn:microsoft.com/office/officeart/2005/8/layout/pyramid1"/>
    <dgm:cxn modelId="{9DABA099-E19A-4FB7-AD37-2226CDAE61AF}" type="presParOf" srcId="{190D20FD-6E9F-43B6-BB07-C322EEB92348}" destId="{CC32BC75-849C-408D-A779-03C7ABC0FFD5}" srcOrd="1" destOrd="0" presId="urn:microsoft.com/office/officeart/2005/8/layout/pyramid1"/>
    <dgm:cxn modelId="{EA71F1BE-2897-4A04-80B2-389D28FC859D}" type="presParOf" srcId="{902CC944-0A9C-4830-A7B1-0F99992919CD}" destId="{409B022C-6B1C-44DB-AAF9-9DD08142F96A}" srcOrd="2" destOrd="0" presId="urn:microsoft.com/office/officeart/2005/8/layout/pyramid1"/>
    <dgm:cxn modelId="{2BB65A06-4165-4CD2-AF8A-1A4B31344E25}" type="presParOf" srcId="{409B022C-6B1C-44DB-AAF9-9DD08142F96A}" destId="{3341A669-7C27-48BA-81CC-F1739ABE49F5}" srcOrd="0" destOrd="0" presId="urn:microsoft.com/office/officeart/2005/8/layout/pyramid1"/>
    <dgm:cxn modelId="{69CDAF2A-6241-4E6F-8AB9-E5B5C09962F5}" type="presParOf" srcId="{409B022C-6B1C-44DB-AAF9-9DD08142F96A}" destId="{DFA59ED2-CBC2-44CD-BC88-7158D237698C}" srcOrd="1" destOrd="0" presId="urn:microsoft.com/office/officeart/2005/8/layout/pyramid1"/>
    <dgm:cxn modelId="{CEBAF068-059F-4463-96C7-1E891F021D26}" type="presParOf" srcId="{902CC944-0A9C-4830-A7B1-0F99992919CD}" destId="{128D768D-6B19-437C-B60F-B34EC63B06D7}" srcOrd="3" destOrd="0" presId="urn:microsoft.com/office/officeart/2005/8/layout/pyramid1"/>
    <dgm:cxn modelId="{D84B7D82-CF9A-4798-A78D-22E42C0A990B}" type="presParOf" srcId="{128D768D-6B19-437C-B60F-B34EC63B06D7}" destId="{6DD9C013-A3DF-4EE3-8C48-33621C21149D}" srcOrd="0" destOrd="0" presId="urn:microsoft.com/office/officeart/2005/8/layout/pyramid1"/>
    <dgm:cxn modelId="{1C33C002-E953-43C1-BDA0-54123D44DE51}" type="presParOf" srcId="{128D768D-6B19-437C-B60F-B34EC63B06D7}" destId="{2D0B69CF-8519-4F03-847A-F164B4641F34}" srcOrd="1" destOrd="0" presId="urn:microsoft.com/office/officeart/2005/8/layout/pyramid1"/>
    <dgm:cxn modelId="{FC0DCF42-C703-4420-BAB5-3E799670B439}" type="presParOf" srcId="{902CC944-0A9C-4830-A7B1-0F99992919CD}" destId="{678DBB85-994F-4D03-8705-D0958B68B7E6}" srcOrd="4" destOrd="0" presId="urn:microsoft.com/office/officeart/2005/8/layout/pyramid1"/>
    <dgm:cxn modelId="{45597057-CA07-467A-BD2F-5C51E529BF15}" type="presParOf" srcId="{678DBB85-994F-4D03-8705-D0958B68B7E6}" destId="{46608BAB-0E55-4984-A230-E80F40AB42DD}" srcOrd="0" destOrd="0" presId="urn:microsoft.com/office/officeart/2005/8/layout/pyramid1"/>
    <dgm:cxn modelId="{12002AFC-2967-47CD-BC45-AD45D8C2C24B}" type="presParOf" srcId="{678DBB85-994F-4D03-8705-D0958B68B7E6}" destId="{A5090349-D6BE-400A-A1F8-76E9A468806E}" srcOrd="1" destOrd="0" presId="urn:microsoft.com/office/officeart/2005/8/layout/pyramid1"/>
    <dgm:cxn modelId="{12C27B87-5C25-4C22-962A-98B64C79F546}" type="presParOf" srcId="{902CC944-0A9C-4830-A7B1-0F99992919CD}" destId="{9C66913D-BB68-4D07-90A0-B9E45923F809}" srcOrd="5" destOrd="0" presId="urn:microsoft.com/office/officeart/2005/8/layout/pyramid1"/>
    <dgm:cxn modelId="{73F0DB50-370A-48BE-8A85-011A579AE6DD}" type="presParOf" srcId="{9C66913D-BB68-4D07-90A0-B9E45923F809}" destId="{D132D7AC-1E79-482B-A8A7-4D339C82BB51}" srcOrd="0" destOrd="0" presId="urn:microsoft.com/office/officeart/2005/8/layout/pyramid1"/>
    <dgm:cxn modelId="{A8A42941-6F6E-4D7D-9547-546B5A31ADD3}" type="presParOf" srcId="{9C66913D-BB68-4D07-90A0-B9E45923F809}" destId="{52E63E46-89D1-4A30-B34E-DCD6EED98A81}" srcOrd="1" destOrd="0" presId="urn:microsoft.com/office/officeart/2005/8/layout/pyramid1"/>
    <dgm:cxn modelId="{DA0C8E77-1166-4621-BA62-C8AAE4B4CA31}" type="presParOf" srcId="{902CC944-0A9C-4830-A7B1-0F99992919CD}" destId="{2A47D1C7-065A-4E4E-B91C-FA1A6B55BB21}" srcOrd="6" destOrd="0" presId="urn:microsoft.com/office/officeart/2005/8/layout/pyramid1"/>
    <dgm:cxn modelId="{7191AF13-D45F-430D-AFDD-F5F304E2362A}" type="presParOf" srcId="{2A47D1C7-065A-4E4E-B91C-FA1A6B55BB21}" destId="{E74D4182-74A0-476D-B20C-DFAEBB465F63}" srcOrd="0" destOrd="0" presId="urn:microsoft.com/office/officeart/2005/8/layout/pyramid1"/>
    <dgm:cxn modelId="{19D50989-A1FB-4CCC-8748-7BA9B8AC5E8B}" type="presParOf" srcId="{2A47D1C7-065A-4E4E-B91C-FA1A6B55BB21}" destId="{B5137457-92F9-4172-99B0-761242827A5D}" srcOrd="1" destOrd="0" presId="urn:microsoft.com/office/officeart/2005/8/layout/pyramid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E3D9B-F94F-4C86-A9E1-01DD20B13FCF}">
      <dsp:nvSpPr>
        <dsp:cNvPr id="0" name=""/>
        <dsp:cNvSpPr/>
      </dsp:nvSpPr>
      <dsp:spPr>
        <a:xfrm>
          <a:off x="3429000" y="0"/>
          <a:ext cx="1143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Socio-economic purpose</a:t>
          </a:r>
          <a:endParaRPr lang="en-IN" sz="1600" b="1" kern="1200" dirty="0">
            <a:solidFill>
              <a:schemeClr val="bg1"/>
            </a:solidFill>
            <a:latin typeface="Arial" pitchFamily="34" charset="0"/>
            <a:cs typeface="Arial" pitchFamily="34" charset="0"/>
          </a:endParaRPr>
        </a:p>
      </dsp:txBody>
      <dsp:txXfrm>
        <a:off x="3429000" y="0"/>
        <a:ext cx="1143000" cy="688524"/>
      </dsp:txXfrm>
    </dsp:sp>
    <dsp:sp modelId="{8E3EC18A-92C6-4B4D-9BD5-AC9AFBAFA6AE}">
      <dsp:nvSpPr>
        <dsp:cNvPr id="0" name=""/>
        <dsp:cNvSpPr/>
      </dsp:nvSpPr>
      <dsp:spPr>
        <a:xfrm>
          <a:off x="2857500" y="688524"/>
          <a:ext cx="2286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Mission</a:t>
          </a:r>
          <a:endParaRPr lang="en-IN" sz="1600" b="1" kern="1200" dirty="0">
            <a:solidFill>
              <a:schemeClr val="bg1"/>
            </a:solidFill>
            <a:latin typeface="Arial" pitchFamily="34" charset="0"/>
            <a:cs typeface="Arial" pitchFamily="34" charset="0"/>
          </a:endParaRPr>
        </a:p>
      </dsp:txBody>
      <dsp:txXfrm>
        <a:off x="3257550" y="688524"/>
        <a:ext cx="1485900" cy="688524"/>
      </dsp:txXfrm>
    </dsp:sp>
    <dsp:sp modelId="{3341A669-7C27-48BA-81CC-F1739ABE49F5}">
      <dsp:nvSpPr>
        <dsp:cNvPr id="0" name=""/>
        <dsp:cNvSpPr/>
      </dsp:nvSpPr>
      <dsp:spPr>
        <a:xfrm>
          <a:off x="2286000" y="1377049"/>
          <a:ext cx="3429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Overall organizational objectives</a:t>
          </a:r>
          <a:endParaRPr lang="en-IN" sz="1600" b="1" kern="1200" dirty="0">
            <a:solidFill>
              <a:schemeClr val="bg1"/>
            </a:solidFill>
            <a:latin typeface="Arial" pitchFamily="34" charset="0"/>
            <a:cs typeface="Arial" pitchFamily="34" charset="0"/>
          </a:endParaRPr>
        </a:p>
      </dsp:txBody>
      <dsp:txXfrm>
        <a:off x="2886074" y="1377049"/>
        <a:ext cx="2228850" cy="688524"/>
      </dsp:txXfrm>
    </dsp:sp>
    <dsp:sp modelId="{6DD9C013-A3DF-4EE3-8C48-33621C21149D}">
      <dsp:nvSpPr>
        <dsp:cNvPr id="0" name=""/>
        <dsp:cNvSpPr/>
      </dsp:nvSpPr>
      <dsp:spPr>
        <a:xfrm>
          <a:off x="1714500" y="2065573"/>
          <a:ext cx="4572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Specific overall objectives</a:t>
          </a:r>
          <a:endParaRPr lang="en-IN" sz="1600" b="1" kern="1200" dirty="0">
            <a:solidFill>
              <a:schemeClr val="bg1"/>
            </a:solidFill>
            <a:latin typeface="Arial" pitchFamily="34" charset="0"/>
            <a:cs typeface="Arial" pitchFamily="34" charset="0"/>
          </a:endParaRPr>
        </a:p>
      </dsp:txBody>
      <dsp:txXfrm>
        <a:off x="2514599" y="2065573"/>
        <a:ext cx="2971800" cy="688524"/>
      </dsp:txXfrm>
    </dsp:sp>
    <dsp:sp modelId="{46608BAB-0E55-4984-A230-E80F40AB42DD}">
      <dsp:nvSpPr>
        <dsp:cNvPr id="0" name=""/>
        <dsp:cNvSpPr/>
      </dsp:nvSpPr>
      <dsp:spPr>
        <a:xfrm>
          <a:off x="1143000" y="2754098"/>
          <a:ext cx="5715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Divisional objectives</a:t>
          </a:r>
          <a:endParaRPr lang="en-IN" sz="1600" b="1" kern="1200" dirty="0">
            <a:solidFill>
              <a:schemeClr val="bg1"/>
            </a:solidFill>
            <a:latin typeface="Arial" pitchFamily="34" charset="0"/>
            <a:cs typeface="Arial" pitchFamily="34" charset="0"/>
          </a:endParaRPr>
        </a:p>
      </dsp:txBody>
      <dsp:txXfrm>
        <a:off x="2143124" y="2754098"/>
        <a:ext cx="3714750" cy="688524"/>
      </dsp:txXfrm>
    </dsp:sp>
    <dsp:sp modelId="{D132D7AC-1E79-482B-A8A7-4D339C82BB51}">
      <dsp:nvSpPr>
        <dsp:cNvPr id="0" name=""/>
        <dsp:cNvSpPr/>
      </dsp:nvSpPr>
      <dsp:spPr>
        <a:xfrm>
          <a:off x="571500" y="3442622"/>
          <a:ext cx="6858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Departmental and unit objectives</a:t>
          </a:r>
          <a:endParaRPr lang="en-IN" sz="1600" b="1" kern="1200" dirty="0">
            <a:solidFill>
              <a:schemeClr val="bg1"/>
            </a:solidFill>
            <a:latin typeface="Arial" pitchFamily="34" charset="0"/>
            <a:cs typeface="Arial" pitchFamily="34" charset="0"/>
          </a:endParaRPr>
        </a:p>
      </dsp:txBody>
      <dsp:txXfrm>
        <a:off x="1771649" y="3442622"/>
        <a:ext cx="4457700" cy="688524"/>
      </dsp:txXfrm>
    </dsp:sp>
    <dsp:sp modelId="{E74D4182-74A0-476D-B20C-DFAEBB465F63}">
      <dsp:nvSpPr>
        <dsp:cNvPr id="0" name=""/>
        <dsp:cNvSpPr/>
      </dsp:nvSpPr>
      <dsp:spPr>
        <a:xfrm>
          <a:off x="0" y="4131147"/>
          <a:ext cx="8001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Individual objectives</a:t>
          </a:r>
          <a:endParaRPr lang="en-IN" sz="1600" b="1" kern="1200" dirty="0">
            <a:solidFill>
              <a:schemeClr val="bg1"/>
            </a:solidFill>
            <a:latin typeface="Arial" pitchFamily="34" charset="0"/>
            <a:cs typeface="Arial" pitchFamily="34" charset="0"/>
          </a:endParaRPr>
        </a:p>
      </dsp:txBody>
      <dsp:txXfrm>
        <a:off x="1400174" y="4131147"/>
        <a:ext cx="5200650" cy="68852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4F984-0E7A-4BBE-9F25-0D0504DE8CFE}" type="datetimeFigureOut">
              <a:rPr lang="en-US" smtClean="0"/>
              <a:pPr/>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D54E9-54A6-408C-BFD9-82B780A65F57}" type="slidenum">
              <a:rPr lang="en-US" smtClean="0"/>
              <a:pPr/>
              <a:t>‹#›</a:t>
            </a:fld>
            <a:endParaRPr lang="en-US"/>
          </a:p>
        </p:txBody>
      </p:sp>
    </p:spTree>
    <p:extLst>
      <p:ext uri="{BB962C8B-B14F-4D97-AF65-F5344CB8AC3E}">
        <p14:creationId xmlns="" xmlns:p14="http://schemas.microsoft.com/office/powerpoint/2010/main" val="119905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6866" name="Rectangle 2"/>
          <p:cNvSpPr>
            <a:spLocks noGrp="1" noChangeArrowheads="1"/>
          </p:cNvSpPr>
          <p:nvPr>
            <p:ph type="ctrTitle"/>
          </p:nvPr>
        </p:nvSpPr>
        <p:spPr>
          <a:xfrm>
            <a:off x="685800" y="990600"/>
            <a:ext cx="7772400" cy="1371600"/>
          </a:xfrm>
        </p:spPr>
        <p:txBody>
          <a:bodyPr/>
          <a:lstStyle>
            <a:lvl1pPr>
              <a:defRPr sz="4000"/>
            </a:lvl1pPr>
          </a:lstStyle>
          <a:p>
            <a:r>
              <a:rPr lang="en-IN"/>
              <a:t>Click to edit Master title style</a:t>
            </a:r>
          </a:p>
        </p:txBody>
      </p:sp>
      <p:sp>
        <p:nvSpPr>
          <p:cNvPr id="368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I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I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I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7515D93-AE6E-431D-BF60-877B2B163B8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81346C73-AF45-46C5-84D6-04F74AFE44E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49C36F9-B883-4189-A3EC-912684D6A2F6}"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7DDE1261-AA59-4B5F-AC7D-3066B149D776}"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97EC660-4BCC-45BA-B972-982DBEB1AE97}"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1EA143B-E0E2-4684-8572-467FDAF44E7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IN"/>
          </a:p>
        </p:txBody>
      </p:sp>
      <p:sp>
        <p:nvSpPr>
          <p:cNvPr id="8" name="Rectangle 7"/>
          <p:cNvSpPr>
            <a:spLocks noGrp="1" noChangeArrowheads="1"/>
          </p:cNvSpPr>
          <p:nvPr>
            <p:ph type="ftr" sz="quarter" idx="11"/>
          </p:nvPr>
        </p:nvSpPr>
        <p:spPr>
          <a:ln/>
        </p:spPr>
        <p:txBody>
          <a:bodyPr/>
          <a:lstStyle>
            <a:lvl1pPr>
              <a:defRPr/>
            </a:lvl1pPr>
          </a:lstStyle>
          <a:p>
            <a:pPr>
              <a:defRPr/>
            </a:pPr>
            <a:endParaRPr lang="en-IN"/>
          </a:p>
        </p:txBody>
      </p:sp>
      <p:sp>
        <p:nvSpPr>
          <p:cNvPr id="9" name="Rectangle 8"/>
          <p:cNvSpPr>
            <a:spLocks noGrp="1" noChangeArrowheads="1"/>
          </p:cNvSpPr>
          <p:nvPr>
            <p:ph type="sldNum" sz="quarter" idx="12"/>
          </p:nvPr>
        </p:nvSpPr>
        <p:spPr>
          <a:ln/>
        </p:spPr>
        <p:txBody>
          <a:bodyPr/>
          <a:lstStyle>
            <a:lvl1pPr>
              <a:defRPr/>
            </a:lvl1pPr>
          </a:lstStyle>
          <a:p>
            <a:pPr>
              <a:defRPr/>
            </a:pPr>
            <a:fld id="{FC8F00CB-AFFF-4A5B-8685-B648B8258881}"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IN"/>
          </a:p>
        </p:txBody>
      </p:sp>
      <p:sp>
        <p:nvSpPr>
          <p:cNvPr id="4" name="Rectangle 7"/>
          <p:cNvSpPr>
            <a:spLocks noGrp="1" noChangeArrowheads="1"/>
          </p:cNvSpPr>
          <p:nvPr>
            <p:ph type="ftr" sz="quarter" idx="11"/>
          </p:nvPr>
        </p:nvSpPr>
        <p:spPr>
          <a:ln/>
        </p:spPr>
        <p:txBody>
          <a:bodyPr/>
          <a:lstStyle>
            <a:lvl1pPr>
              <a:defRPr/>
            </a:lvl1pPr>
          </a:lstStyle>
          <a:p>
            <a:pPr>
              <a:defRPr/>
            </a:pPr>
            <a:endParaRPr lang="en-IN"/>
          </a:p>
        </p:txBody>
      </p:sp>
      <p:sp>
        <p:nvSpPr>
          <p:cNvPr id="5" name="Rectangle 8"/>
          <p:cNvSpPr>
            <a:spLocks noGrp="1" noChangeArrowheads="1"/>
          </p:cNvSpPr>
          <p:nvPr>
            <p:ph type="sldNum" sz="quarter" idx="12"/>
          </p:nvPr>
        </p:nvSpPr>
        <p:spPr>
          <a:ln/>
        </p:spPr>
        <p:txBody>
          <a:bodyPr/>
          <a:lstStyle>
            <a:lvl1pPr>
              <a:defRPr/>
            </a:lvl1pPr>
          </a:lstStyle>
          <a:p>
            <a:pPr>
              <a:defRPr/>
            </a:pPr>
            <a:fld id="{C2B967EB-31DD-46EB-BE45-D1FD30E8FC5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IN"/>
          </a:p>
        </p:txBody>
      </p:sp>
      <p:sp>
        <p:nvSpPr>
          <p:cNvPr id="3" name="Rectangle 7"/>
          <p:cNvSpPr>
            <a:spLocks noGrp="1" noChangeArrowheads="1"/>
          </p:cNvSpPr>
          <p:nvPr>
            <p:ph type="ftr" sz="quarter" idx="11"/>
          </p:nvPr>
        </p:nvSpPr>
        <p:spPr>
          <a:ln/>
        </p:spPr>
        <p:txBody>
          <a:bodyPr/>
          <a:lstStyle>
            <a:lvl1pPr>
              <a:defRPr/>
            </a:lvl1pPr>
          </a:lstStyle>
          <a:p>
            <a:pPr>
              <a:defRPr/>
            </a:pPr>
            <a:endParaRPr lang="en-IN"/>
          </a:p>
        </p:txBody>
      </p:sp>
      <p:sp>
        <p:nvSpPr>
          <p:cNvPr id="4" name="Rectangle 8"/>
          <p:cNvSpPr>
            <a:spLocks noGrp="1" noChangeArrowheads="1"/>
          </p:cNvSpPr>
          <p:nvPr>
            <p:ph type="sldNum" sz="quarter" idx="12"/>
          </p:nvPr>
        </p:nvSpPr>
        <p:spPr>
          <a:ln/>
        </p:spPr>
        <p:txBody>
          <a:bodyPr/>
          <a:lstStyle>
            <a:lvl1pPr>
              <a:defRPr/>
            </a:lvl1pPr>
          </a:lstStyle>
          <a:p>
            <a:pPr>
              <a:defRPr/>
            </a:pPr>
            <a:fld id="{BDBFBC7A-30D6-4F01-ABF5-D472F1C3E36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7AC4D4E2-937A-4940-918C-3B17D124E35A}"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7A13753-55BC-49EB-8163-088720E4A11D}"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N" smtClean="0"/>
              <a:t>Click to edit Master title style</a:t>
            </a:r>
          </a:p>
        </p:txBody>
      </p:sp>
      <p:sp>
        <p:nvSpPr>
          <p:cNvPr id="3584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3584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584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IN"/>
          </a:p>
        </p:txBody>
      </p:sp>
      <p:sp>
        <p:nvSpPr>
          <p:cNvPr id="3584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N"/>
          </a:p>
        </p:txBody>
      </p:sp>
      <p:sp>
        <p:nvSpPr>
          <p:cNvPr id="3584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IN"/>
          </a:p>
        </p:txBody>
      </p:sp>
      <p:sp>
        <p:nvSpPr>
          <p:cNvPr id="3584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E6FFBA9-278D-4564-8C7B-8787EA58949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20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2000"/>
                                        <p:tgtEl>
                                          <p:spTgt spid="3584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Effect transition="in" filter="fade">
                                      <p:cBhvr>
                                        <p:cTn id="21" dur="2000"/>
                                        <p:tgtEl>
                                          <p:spTgt spid="358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Effect transition="in" filter="fade">
                                      <p:cBhvr>
                                        <p:cTn id="24" dur="20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tmplLst>
          <p:tmpl lvl="1">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Lst>
      </p:bldP>
    </p:bld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14375" y="2643188"/>
            <a:ext cx="7772400" cy="1214437"/>
          </a:xfrm>
        </p:spPr>
        <p:txBody>
          <a:bodyPr/>
          <a:lstStyle/>
          <a:p>
            <a:pPr algn="ctr" eaLnBrk="1" hangingPunct="1"/>
            <a:r>
              <a:rPr lang="en-US" b="1" dirty="0" smtClean="0"/>
              <a:t>MODULE 2</a:t>
            </a:r>
            <a:endParaRPr lang="en-IN"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Purpose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algn="just"/>
            <a:r>
              <a:rPr lang="en-SG" sz="2400" dirty="0" smtClean="0"/>
              <a:t>Planning also provides a </a:t>
            </a:r>
            <a:r>
              <a:rPr lang="en-SG" sz="2400" b="1" dirty="0" smtClean="0"/>
              <a:t>basis for teamwork</a:t>
            </a:r>
            <a:r>
              <a:rPr lang="en-SG" sz="2400" dirty="0" smtClean="0"/>
              <a:t> as when the goals are properly defined assignments can be fixed and all the members can start contributing in the achievement of these objectives. </a:t>
            </a:r>
          </a:p>
          <a:p>
            <a:pPr algn="just"/>
            <a:endParaRPr lang="en-SG" sz="2400" dirty="0" smtClean="0"/>
          </a:p>
          <a:p>
            <a:pPr algn="just"/>
            <a:r>
              <a:rPr lang="en-SG" sz="2400" dirty="0" smtClean="0"/>
              <a:t>Planning gives a sense of </a:t>
            </a:r>
            <a:r>
              <a:rPr lang="en-SG" sz="2400" b="1" dirty="0" smtClean="0"/>
              <a:t>direction</a:t>
            </a:r>
            <a:r>
              <a:rPr lang="en-SG" sz="2400" dirty="0" smtClean="0"/>
              <a:t> and ensured that efforts are being put to useful purpose instead of being wasted. </a:t>
            </a:r>
          </a:p>
          <a:p>
            <a:pPr algn="just"/>
            <a:endParaRPr lang="en-SG" sz="2400" dirty="0" smtClean="0"/>
          </a:p>
          <a:p>
            <a:pPr algn="just"/>
            <a:r>
              <a:rPr lang="en-SG" sz="2400" dirty="0" smtClean="0"/>
              <a:t>Planning also facilitate </a:t>
            </a:r>
            <a:r>
              <a:rPr lang="en-SG" sz="2400" b="1" dirty="0" smtClean="0"/>
              <a:t>control</a:t>
            </a:r>
            <a:r>
              <a:rPr lang="en-SG" sz="2400" dirty="0" smtClean="0"/>
              <a:t> because without planning there will be nothing to control. </a:t>
            </a:r>
            <a:endParaRPr lang="en-SG"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STEPS IN PLANNING</a:t>
            </a:r>
            <a:endParaRPr lang="en-IN" sz="4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STEPS IN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Steps in planning includes</a:t>
            </a:r>
            <a:endParaRPr lang="en-US" sz="2400" b="1" dirty="0" smtClean="0"/>
          </a:p>
          <a:p>
            <a:pPr marL="457200" lvl="2" indent="-457200" algn="just" defTabSz="450850" eaLnBrk="1" hangingPunct="1">
              <a:buFont typeface="+mj-lt"/>
              <a:buAutoNum type="arabicPeriod"/>
            </a:pPr>
            <a:r>
              <a:rPr lang="en-US" sz="2400" b="1" dirty="0" smtClean="0"/>
              <a:t>Establishing verifiable Goals or Set Goals to be achieved</a:t>
            </a:r>
          </a:p>
          <a:p>
            <a:pPr marL="457200" lvl="2" indent="-457200" algn="just" defTabSz="450850" eaLnBrk="1" hangingPunct="1">
              <a:buFont typeface="+mj-lt"/>
              <a:buAutoNum type="arabicPeriod"/>
            </a:pPr>
            <a:r>
              <a:rPr lang="en-US" sz="2400" b="1" dirty="0" smtClean="0"/>
              <a:t>Establishing planning premises</a:t>
            </a:r>
          </a:p>
          <a:p>
            <a:pPr marL="846138" lvl="3" indent="-457200" algn="just" defTabSz="450850" eaLnBrk="1" hangingPunct="1">
              <a:buFont typeface="+mj-lt"/>
              <a:buAutoNum type="arabicPeriod"/>
            </a:pPr>
            <a:r>
              <a:rPr lang="en-US" dirty="0" smtClean="0"/>
              <a:t>Internal and External Premises</a:t>
            </a:r>
          </a:p>
          <a:p>
            <a:pPr marL="846138" lvl="3" indent="-457200" algn="just" defTabSz="450850" eaLnBrk="1" hangingPunct="1">
              <a:buFont typeface="+mj-lt"/>
              <a:buAutoNum type="arabicPeriod"/>
            </a:pPr>
            <a:r>
              <a:rPr lang="en-US" dirty="0" smtClean="0"/>
              <a:t>Tangible and Intangible Premises</a:t>
            </a:r>
          </a:p>
          <a:p>
            <a:pPr marL="846138" lvl="3" indent="-457200" algn="just" defTabSz="450850" eaLnBrk="1" hangingPunct="1">
              <a:buFont typeface="+mj-lt"/>
              <a:buAutoNum type="arabicPeriod"/>
            </a:pPr>
            <a:r>
              <a:rPr lang="en-US" dirty="0" smtClean="0"/>
              <a:t>Controllable and Non-controllable Premises</a:t>
            </a:r>
          </a:p>
          <a:p>
            <a:pPr marL="457200" lvl="2" indent="-457200" algn="just" defTabSz="450850" eaLnBrk="1" hangingPunct="1">
              <a:buFont typeface="+mj-lt"/>
              <a:buAutoNum type="arabicPeriod"/>
            </a:pPr>
            <a:r>
              <a:rPr lang="en-US" sz="2400" b="1" dirty="0" smtClean="0"/>
              <a:t>Deciding the Planning Period</a:t>
            </a:r>
          </a:p>
          <a:p>
            <a:pPr marL="457200" lvl="2" indent="-457200" algn="just" defTabSz="450850" eaLnBrk="1" hangingPunct="1">
              <a:buFont typeface="+mj-lt"/>
              <a:buAutoNum type="arabicPeriod"/>
            </a:pPr>
            <a:r>
              <a:rPr lang="en-US" sz="2400" b="1" dirty="0" smtClean="0"/>
              <a:t>Finding Alternative Courses of Action</a:t>
            </a:r>
          </a:p>
          <a:p>
            <a:pPr marL="457200" lvl="2" indent="-457200" algn="just" defTabSz="450850" eaLnBrk="1" hangingPunct="1">
              <a:buFont typeface="+mj-lt"/>
              <a:buAutoNum type="arabicPeriod"/>
            </a:pPr>
            <a:r>
              <a:rPr lang="en-US" sz="2400" b="1" dirty="0" smtClean="0"/>
              <a:t>Evaluating and Selecting Courses of Action</a:t>
            </a:r>
          </a:p>
          <a:p>
            <a:pPr marL="457200" lvl="2" indent="-457200" algn="just" defTabSz="450850" eaLnBrk="1" hangingPunct="1">
              <a:buFont typeface="+mj-lt"/>
              <a:buAutoNum type="arabicPeriod"/>
            </a:pPr>
            <a:r>
              <a:rPr lang="en-US" sz="2400" b="1" dirty="0" smtClean="0"/>
              <a:t>Developing Derivative Plans</a:t>
            </a:r>
          </a:p>
          <a:p>
            <a:pPr marL="457200" lvl="2" indent="-457200" algn="just" defTabSz="450850" eaLnBrk="1" hangingPunct="1">
              <a:buFont typeface="+mj-lt"/>
              <a:buAutoNum type="arabicPeriod"/>
            </a:pPr>
            <a:r>
              <a:rPr lang="en-US" sz="2400" b="1" dirty="0" smtClean="0"/>
              <a:t>Measuring and Controlling the Progress</a:t>
            </a:r>
          </a:p>
          <a:p>
            <a:pPr marL="457200" lvl="2" indent="-457200" algn="just" defTabSz="450850" eaLnBrk="1" hangingPunct="1">
              <a:buNone/>
            </a:pPr>
            <a:endParaRPr lang="en-US" sz="25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1. Establishing verifiable Goals or Set Goals to be achieved</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Top Management usually set the Goal for the organization.</a:t>
            </a:r>
          </a:p>
          <a:p>
            <a:pPr marL="457200" lvl="2" indent="-457200" algn="just" defTabSz="450850" eaLnBrk="1" hangingPunct="1"/>
            <a:r>
              <a:rPr lang="en-US" sz="2500" dirty="0" smtClean="0"/>
              <a:t>The first step in planning is to determine the enterprises objectives</a:t>
            </a:r>
          </a:p>
          <a:p>
            <a:pPr marL="457200" lvl="2" indent="-457200" algn="just" defTabSz="450850" eaLnBrk="1" hangingPunct="1"/>
            <a:r>
              <a:rPr lang="en-US" sz="2500" dirty="0" smtClean="0"/>
              <a:t>Various types of objectives</a:t>
            </a:r>
          </a:p>
          <a:p>
            <a:pPr marL="846138" lvl="3" indent="-457200" algn="just" defTabSz="450850" eaLnBrk="1" hangingPunct="1"/>
            <a:r>
              <a:rPr lang="en-US" sz="2200" dirty="0" smtClean="0"/>
              <a:t>i.e. Desired sales volume, Growth rate, Development of New Product or Service</a:t>
            </a:r>
          </a:p>
          <a:p>
            <a:pPr marL="457200" lvl="2" indent="-457200" algn="just" defTabSz="450850" eaLnBrk="1" hangingPunct="1"/>
            <a:r>
              <a:rPr lang="en-US" sz="2500" dirty="0" smtClean="0"/>
              <a:t>Type of Goal selected depend on factors like-</a:t>
            </a:r>
          </a:p>
          <a:p>
            <a:pPr marL="846138" lvl="3" indent="-457200" algn="just" defTabSz="450850" eaLnBrk="1" hangingPunct="1"/>
            <a:r>
              <a:rPr lang="en-US" sz="2200" dirty="0" smtClean="0"/>
              <a:t>Basic Mission of the organization</a:t>
            </a:r>
          </a:p>
          <a:p>
            <a:pPr marL="846138" lvl="3" indent="-457200" algn="just" defTabSz="450850" eaLnBrk="1" hangingPunct="1"/>
            <a:r>
              <a:rPr lang="en-US" sz="2200" dirty="0" smtClean="0"/>
              <a:t>Values that management holds</a:t>
            </a:r>
          </a:p>
          <a:p>
            <a:pPr marL="846138" lvl="3" indent="-457200" algn="just" defTabSz="450850" eaLnBrk="1" hangingPunct="1"/>
            <a:r>
              <a:rPr lang="en-US" sz="2200" dirty="0" smtClean="0"/>
              <a:t>Actual &amp; Potential abilities of the organization</a:t>
            </a:r>
          </a:p>
          <a:p>
            <a:pPr marL="846138" lvl="3" indent="-457200" algn="just" defTabSz="450850" eaLnBrk="1" hangingPunct="1"/>
            <a:endParaRPr 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Planning premises means “the conditions under which planning activities will be undertaken”</a:t>
            </a:r>
          </a:p>
          <a:p>
            <a:pPr marL="457200" lvl="2" indent="-457200" algn="just" defTabSz="450850" eaLnBrk="1" hangingPunct="1"/>
            <a:endParaRPr lang="en-US" sz="1400" dirty="0" smtClean="0"/>
          </a:p>
          <a:p>
            <a:pPr marL="457200" lvl="2" indent="-457200" algn="just" defTabSz="450850" eaLnBrk="1" hangingPunct="1"/>
            <a:r>
              <a:rPr lang="en-US" sz="2500" dirty="0" smtClean="0"/>
              <a:t>“Certain assumption about future” – on that basis plan will be ultimately formulated.</a:t>
            </a:r>
          </a:p>
          <a:p>
            <a:pPr marL="457200" lvl="2" indent="-457200" algn="just" defTabSz="450850" eaLnBrk="1" hangingPunct="1"/>
            <a:endParaRPr lang="en-US" sz="1400" dirty="0" smtClean="0"/>
          </a:p>
          <a:p>
            <a:pPr marL="457200" lvl="2" indent="-457200" algn="just" defTabSz="450850" eaLnBrk="1" hangingPunct="1"/>
            <a:r>
              <a:rPr lang="en-US" sz="2500" dirty="0" smtClean="0"/>
              <a:t>Planning premises are vital to success of planning as they supply pertinent facts and information.</a:t>
            </a:r>
          </a:p>
          <a:p>
            <a:pPr marL="457200" lvl="2" indent="-457200" algn="just" defTabSz="450850" eaLnBrk="1" hangingPunct="1"/>
            <a:endParaRPr lang="en-US" sz="1400" dirty="0" smtClean="0"/>
          </a:p>
          <a:p>
            <a:pPr marL="457200" lvl="2" indent="-457200" algn="just" defTabSz="450850" eaLnBrk="1" hangingPunct="1"/>
            <a:r>
              <a:rPr lang="en-US" sz="2500" dirty="0" smtClean="0"/>
              <a:t>Planning premises can be variously classified as under:-</a:t>
            </a:r>
            <a:endParaRPr 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6" name="TextBox 5"/>
          <p:cNvSpPr txBox="1"/>
          <p:nvPr/>
        </p:nvSpPr>
        <p:spPr>
          <a:xfrm>
            <a:off x="0" y="1750063"/>
            <a:ext cx="4357686" cy="4893647"/>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Internal Premises</a:t>
            </a:r>
          </a:p>
          <a:p>
            <a:pPr marL="342900" indent="-342900">
              <a:buFont typeface="Wingdings" pitchFamily="2" charset="2"/>
              <a:buChar char="q"/>
            </a:pPr>
            <a:r>
              <a:rPr lang="en-US" sz="2400" dirty="0" smtClean="0"/>
              <a:t>Policies &amp; Programs of the organization</a:t>
            </a:r>
          </a:p>
          <a:p>
            <a:pPr marL="342900" indent="-342900">
              <a:buFont typeface="Wingdings" pitchFamily="2" charset="2"/>
              <a:buChar char="q"/>
            </a:pPr>
            <a:r>
              <a:rPr lang="en-US" sz="2400" dirty="0" smtClean="0"/>
              <a:t>Capital Investment in plant &amp; Equipment</a:t>
            </a:r>
          </a:p>
          <a:p>
            <a:pPr marL="342900" indent="-342900">
              <a:buFont typeface="Wingdings" pitchFamily="2" charset="2"/>
              <a:buChar char="q"/>
            </a:pPr>
            <a:r>
              <a:rPr lang="en-US" sz="2400" dirty="0" smtClean="0"/>
              <a:t>Competence of Management</a:t>
            </a:r>
          </a:p>
          <a:p>
            <a:pPr marL="342900" indent="-342900">
              <a:buFont typeface="Wingdings" pitchFamily="2" charset="2"/>
              <a:buChar char="q"/>
            </a:pPr>
            <a:r>
              <a:rPr lang="en-US" sz="2400" dirty="0" smtClean="0"/>
              <a:t>Skills of the labor force</a:t>
            </a:r>
          </a:p>
          <a:p>
            <a:pPr marL="342900" indent="-342900">
              <a:buFont typeface="Wingdings" pitchFamily="2" charset="2"/>
              <a:buChar char="q"/>
            </a:pPr>
            <a:r>
              <a:rPr lang="en-US" sz="2400" dirty="0" smtClean="0"/>
              <a:t>Resources &amp; Abilities of organizations</a:t>
            </a:r>
          </a:p>
          <a:p>
            <a:pPr marL="342900" indent="-342900">
              <a:buFont typeface="Wingdings" pitchFamily="2" charset="2"/>
              <a:buChar char="q"/>
            </a:pPr>
            <a:r>
              <a:rPr lang="en-US" sz="2400" dirty="0" smtClean="0"/>
              <a:t>Sales Forecasts</a:t>
            </a:r>
          </a:p>
          <a:p>
            <a:pPr marL="342900" indent="-342900">
              <a:buFont typeface="Wingdings" pitchFamily="2" charset="2"/>
              <a:buChar char="q"/>
            </a:pPr>
            <a:r>
              <a:rPr lang="en-US" sz="2400" dirty="0" smtClean="0"/>
              <a:t>Beliefs, behaviour &amp; values</a:t>
            </a:r>
            <a:endParaRPr lang="en-SG" sz="2400" dirty="0"/>
          </a:p>
        </p:txBody>
      </p:sp>
      <p:sp>
        <p:nvSpPr>
          <p:cNvPr id="7" name="TextBox 6"/>
          <p:cNvSpPr txBox="1"/>
          <p:nvPr/>
        </p:nvSpPr>
        <p:spPr>
          <a:xfrm>
            <a:off x="4572000" y="1750062"/>
            <a:ext cx="4286248" cy="4154984"/>
          </a:xfrm>
          <a:prstGeom prst="rect">
            <a:avLst/>
          </a:prstGeom>
          <a:noFill/>
          <a:ln>
            <a:solidFill>
              <a:schemeClr val="tx1"/>
            </a:solidFill>
          </a:ln>
        </p:spPr>
        <p:txBody>
          <a:bodyPr wrap="square" rtlCol="0">
            <a:spAutoFit/>
          </a:bodyPr>
          <a:lstStyle/>
          <a:p>
            <a:r>
              <a:rPr lang="en-US" sz="2400" b="1" dirty="0" smtClean="0"/>
              <a:t>2. External Premises</a:t>
            </a:r>
          </a:p>
          <a:p>
            <a:pPr marL="355600" indent="-355600">
              <a:buFont typeface="Wingdings" pitchFamily="2" charset="2"/>
              <a:buChar char="q"/>
            </a:pPr>
            <a:r>
              <a:rPr lang="en-US" sz="2400" dirty="0" smtClean="0"/>
              <a:t>General Business &amp; Economic Environment</a:t>
            </a:r>
          </a:p>
          <a:p>
            <a:pPr marL="355600" indent="-355600">
              <a:buFont typeface="Wingdings" pitchFamily="2" charset="2"/>
              <a:buChar char="q"/>
            </a:pPr>
            <a:r>
              <a:rPr lang="en-US" sz="2400" dirty="0" smtClean="0"/>
              <a:t>Technological Changes</a:t>
            </a:r>
          </a:p>
          <a:p>
            <a:pPr marL="355600" indent="-355600">
              <a:buFont typeface="Wingdings" pitchFamily="2" charset="2"/>
              <a:buChar char="q"/>
            </a:pPr>
            <a:r>
              <a:rPr lang="en-US" sz="2400" dirty="0" smtClean="0"/>
              <a:t>Government Policies &amp; Regulations</a:t>
            </a:r>
          </a:p>
          <a:p>
            <a:pPr marL="355600" indent="-355600">
              <a:buFont typeface="Wingdings" pitchFamily="2" charset="2"/>
              <a:buChar char="q"/>
            </a:pPr>
            <a:r>
              <a:rPr lang="en-US" sz="2400" dirty="0" smtClean="0"/>
              <a:t>Political Stability</a:t>
            </a:r>
          </a:p>
          <a:p>
            <a:pPr marL="355600" indent="-355600">
              <a:buFont typeface="Wingdings" pitchFamily="2" charset="2"/>
              <a:buChar char="q"/>
            </a:pPr>
            <a:r>
              <a:rPr lang="en-US" sz="2400" dirty="0" smtClean="0"/>
              <a:t>Population Growth</a:t>
            </a:r>
          </a:p>
          <a:p>
            <a:pPr marL="355600" indent="-355600">
              <a:buFont typeface="Wingdings" pitchFamily="2" charset="2"/>
              <a:buChar char="q"/>
            </a:pPr>
            <a:r>
              <a:rPr lang="en-US" sz="2400" dirty="0" smtClean="0"/>
              <a:t>Sociological factors</a:t>
            </a:r>
          </a:p>
          <a:p>
            <a:pPr marL="355600" indent="-355600">
              <a:buFont typeface="Wingdings" pitchFamily="2" charset="2"/>
              <a:buChar char="q"/>
            </a:pPr>
            <a:r>
              <a:rPr lang="en-US" sz="2400" dirty="0" smtClean="0"/>
              <a:t>Demand for Industry’s product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6" name="TextBox 5"/>
          <p:cNvSpPr txBox="1"/>
          <p:nvPr/>
        </p:nvSpPr>
        <p:spPr>
          <a:xfrm>
            <a:off x="0" y="1750063"/>
            <a:ext cx="4357686" cy="1938992"/>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Tangible Premises</a:t>
            </a:r>
          </a:p>
          <a:p>
            <a:pPr marL="342900" indent="-342900">
              <a:buFont typeface="Wingdings" pitchFamily="2" charset="2"/>
              <a:buChar char="q"/>
            </a:pPr>
            <a:r>
              <a:rPr lang="en-US" sz="2400" dirty="0" smtClean="0"/>
              <a:t>Population Growth</a:t>
            </a:r>
          </a:p>
          <a:p>
            <a:pPr marL="342900" indent="-342900">
              <a:buFont typeface="Wingdings" pitchFamily="2" charset="2"/>
              <a:buChar char="q"/>
            </a:pPr>
            <a:r>
              <a:rPr lang="en-US" sz="2400" dirty="0" smtClean="0"/>
              <a:t>Industry Demand</a:t>
            </a:r>
          </a:p>
          <a:p>
            <a:pPr marL="342900" indent="-342900">
              <a:buFont typeface="Wingdings" pitchFamily="2" charset="2"/>
              <a:buChar char="q"/>
            </a:pPr>
            <a:r>
              <a:rPr lang="en-US" sz="2400" dirty="0" smtClean="0"/>
              <a:t>Capital &amp; Resource</a:t>
            </a:r>
          </a:p>
          <a:p>
            <a:pPr marL="342900" indent="-342900">
              <a:buFont typeface="Wingdings" pitchFamily="2" charset="2"/>
              <a:buChar char="q"/>
            </a:pPr>
            <a:endParaRPr lang="en-SG" sz="2400" dirty="0"/>
          </a:p>
        </p:txBody>
      </p:sp>
      <p:sp>
        <p:nvSpPr>
          <p:cNvPr id="7" name="TextBox 6"/>
          <p:cNvSpPr txBox="1"/>
          <p:nvPr/>
        </p:nvSpPr>
        <p:spPr>
          <a:xfrm>
            <a:off x="4572000" y="1750062"/>
            <a:ext cx="4286248" cy="1938992"/>
          </a:xfrm>
          <a:prstGeom prst="rect">
            <a:avLst/>
          </a:prstGeom>
          <a:noFill/>
          <a:ln>
            <a:solidFill>
              <a:schemeClr val="tx1"/>
            </a:solidFill>
          </a:ln>
        </p:spPr>
        <p:txBody>
          <a:bodyPr wrap="square" rtlCol="0">
            <a:spAutoFit/>
          </a:bodyPr>
          <a:lstStyle/>
          <a:p>
            <a:r>
              <a:rPr lang="en-US" sz="2400" b="1" dirty="0" smtClean="0"/>
              <a:t>2. Intangible Premises</a:t>
            </a:r>
          </a:p>
          <a:p>
            <a:pPr marL="355600" indent="-355600">
              <a:buFont typeface="Wingdings" pitchFamily="2" charset="2"/>
              <a:buChar char="q"/>
            </a:pPr>
            <a:r>
              <a:rPr lang="en-US" sz="2400" dirty="0" smtClean="0"/>
              <a:t>Political Stability</a:t>
            </a:r>
          </a:p>
          <a:p>
            <a:pPr marL="355600" indent="-355600">
              <a:buFont typeface="Wingdings" pitchFamily="2" charset="2"/>
              <a:buChar char="q"/>
            </a:pPr>
            <a:r>
              <a:rPr lang="en-US" sz="2400" dirty="0" smtClean="0"/>
              <a:t>Sociological Factor</a:t>
            </a:r>
          </a:p>
          <a:p>
            <a:pPr marL="355600" indent="-355600">
              <a:buFont typeface="Wingdings" pitchFamily="2" charset="2"/>
              <a:buChar char="q"/>
            </a:pPr>
            <a:r>
              <a:rPr lang="en-US" sz="2400" dirty="0" smtClean="0"/>
              <a:t>Business &amp; Economic Environment</a:t>
            </a:r>
          </a:p>
        </p:txBody>
      </p:sp>
      <p:sp>
        <p:nvSpPr>
          <p:cNvPr id="5" name="TextBox 4"/>
          <p:cNvSpPr txBox="1"/>
          <p:nvPr/>
        </p:nvSpPr>
        <p:spPr>
          <a:xfrm>
            <a:off x="0" y="4143380"/>
            <a:ext cx="4357686" cy="2677656"/>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Controllable Premises</a:t>
            </a:r>
          </a:p>
          <a:p>
            <a:pPr marL="342900" indent="-342900">
              <a:buFont typeface="Wingdings" pitchFamily="2" charset="2"/>
              <a:buChar char="q"/>
            </a:pPr>
            <a:r>
              <a:rPr lang="en-US" sz="2400" dirty="0" smtClean="0"/>
              <a:t>Company’s Policies</a:t>
            </a:r>
          </a:p>
          <a:p>
            <a:pPr marL="342900" indent="-342900">
              <a:buFont typeface="Wingdings" pitchFamily="2" charset="2"/>
              <a:buChar char="q"/>
            </a:pPr>
            <a:r>
              <a:rPr lang="en-US" sz="2400" dirty="0" smtClean="0"/>
              <a:t>Competence of Management</a:t>
            </a:r>
          </a:p>
          <a:p>
            <a:pPr marL="342900" indent="-342900">
              <a:buFont typeface="Wingdings" pitchFamily="2" charset="2"/>
              <a:buChar char="q"/>
            </a:pPr>
            <a:r>
              <a:rPr lang="en-US" sz="2400" dirty="0" smtClean="0"/>
              <a:t>Skills of labor force</a:t>
            </a:r>
          </a:p>
          <a:p>
            <a:pPr marL="342900" indent="-342900">
              <a:buFont typeface="Wingdings" pitchFamily="2" charset="2"/>
              <a:buChar char="q"/>
            </a:pPr>
            <a:r>
              <a:rPr lang="en-US" sz="2400" dirty="0" smtClean="0"/>
              <a:t>Availability of Resources</a:t>
            </a:r>
          </a:p>
          <a:p>
            <a:pPr marL="342900" indent="-342900">
              <a:buFont typeface="Wingdings" pitchFamily="2" charset="2"/>
              <a:buChar char="q"/>
            </a:pPr>
            <a:endParaRPr lang="en-SG" sz="2400" dirty="0"/>
          </a:p>
        </p:txBody>
      </p:sp>
      <p:sp>
        <p:nvSpPr>
          <p:cNvPr id="8" name="TextBox 7"/>
          <p:cNvSpPr txBox="1"/>
          <p:nvPr/>
        </p:nvSpPr>
        <p:spPr>
          <a:xfrm>
            <a:off x="4572000" y="4143379"/>
            <a:ext cx="4286248" cy="2308324"/>
          </a:xfrm>
          <a:prstGeom prst="rect">
            <a:avLst/>
          </a:prstGeom>
          <a:noFill/>
          <a:ln>
            <a:solidFill>
              <a:schemeClr val="tx1"/>
            </a:solidFill>
          </a:ln>
        </p:spPr>
        <p:txBody>
          <a:bodyPr wrap="square" rtlCol="0">
            <a:spAutoFit/>
          </a:bodyPr>
          <a:lstStyle/>
          <a:p>
            <a:r>
              <a:rPr lang="en-US" sz="2400" b="1" dirty="0" smtClean="0"/>
              <a:t>2. Non-controllable Premises</a:t>
            </a:r>
          </a:p>
          <a:p>
            <a:pPr marL="355600" indent="-355600">
              <a:buFont typeface="Wingdings" pitchFamily="2" charset="2"/>
              <a:buChar char="q"/>
            </a:pPr>
            <a:r>
              <a:rPr lang="en-US" sz="2400" dirty="0" smtClean="0"/>
              <a:t>Strikes, wars, Natural calamities</a:t>
            </a:r>
          </a:p>
          <a:p>
            <a:pPr marL="355600" indent="-355600">
              <a:buFont typeface="Wingdings" pitchFamily="2" charset="2"/>
              <a:buChar char="q"/>
            </a:pPr>
            <a:r>
              <a:rPr lang="en-US" sz="2400" dirty="0" smtClean="0"/>
              <a:t>Emergency</a:t>
            </a:r>
          </a:p>
          <a:p>
            <a:pPr marL="355600" indent="-355600">
              <a:buFont typeface="Wingdings" pitchFamily="2" charset="2"/>
              <a:buChar char="q"/>
            </a:pPr>
            <a:r>
              <a:rPr lang="en-US" sz="2400" dirty="0" smtClean="0"/>
              <a:t>Legislation,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3. Deciding the Planning Period</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Companies generally base their period on a future that can reasonably be anticipated.</a:t>
            </a:r>
          </a:p>
          <a:p>
            <a:pPr marL="457200" lvl="2" indent="-457200" algn="just" defTabSz="450850" eaLnBrk="1" hangingPunct="1"/>
            <a:endParaRPr lang="en-US" sz="2500" dirty="0" smtClean="0"/>
          </a:p>
          <a:p>
            <a:pPr marL="457200" lvl="2" indent="-457200" algn="just" defTabSz="450850" eaLnBrk="1" hangingPunct="1"/>
            <a:r>
              <a:rPr lang="en-US" sz="2200" dirty="0" smtClean="0"/>
              <a:t>Other factors which influence the choice of a period are as follows:-</a:t>
            </a:r>
          </a:p>
          <a:p>
            <a:pPr marL="846138" lvl="3" indent="-457200" algn="just" defTabSz="450850" eaLnBrk="1" hangingPunct="1"/>
            <a:r>
              <a:rPr lang="en-US" dirty="0" smtClean="0"/>
              <a:t>Lead time in development and commercialization of new product</a:t>
            </a:r>
          </a:p>
          <a:p>
            <a:pPr marL="846138" lvl="3" indent="-457200" algn="just" defTabSz="450850" eaLnBrk="1" hangingPunct="1"/>
            <a:r>
              <a:rPr lang="en-US" dirty="0" smtClean="0"/>
              <a:t>Time required to recover capital investment or The pay back</a:t>
            </a:r>
          </a:p>
          <a:p>
            <a:pPr marL="846138" lvl="3" indent="-457200" algn="just" defTabSz="450850" eaLnBrk="1" hangingPunct="1"/>
            <a:r>
              <a:rPr lang="en-US" dirty="0" smtClean="0"/>
              <a:t>Length of commitments already made</a:t>
            </a:r>
          </a:p>
          <a:p>
            <a:pPr marL="457200" lvl="2" indent="-457200" algn="just" defTabSz="450850" eaLnBrk="1" hangingPunct="1"/>
            <a:endParaRPr lang="en-US" sz="2200" dirty="0" smtClean="0"/>
          </a:p>
          <a:p>
            <a:pPr marL="457200" lvl="2" indent="-457200" algn="just" defTabSz="450850" eaLnBrk="1" hangingPunct="1"/>
            <a:endParaRPr lang="en-US" sz="2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4. Finding Alternative Courses of Action</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Based on organization objectives and planning premises, various alternatives suggest that a particular objective can be achieved through various actions.</a:t>
            </a:r>
          </a:p>
          <a:p>
            <a:pPr marL="457200" lvl="2" indent="-457200" algn="just" defTabSz="450850" eaLnBrk="1" hangingPunct="1"/>
            <a:r>
              <a:rPr lang="en-US" sz="2500" dirty="0" smtClean="0"/>
              <a:t>i.e. Objectives to grow further may be achieved by-</a:t>
            </a:r>
          </a:p>
          <a:p>
            <a:pPr marL="846138" lvl="3" indent="-457200" algn="just" defTabSz="450850" eaLnBrk="1" hangingPunct="1"/>
            <a:endParaRPr lang="en-US" sz="1900" dirty="0" smtClean="0"/>
          </a:p>
          <a:p>
            <a:pPr marL="846138" lvl="3" indent="-457200" algn="just" defTabSz="450850" eaLnBrk="1" hangingPunct="1"/>
            <a:r>
              <a:rPr lang="en-US" sz="1900" dirty="0" smtClean="0"/>
              <a:t>Expanding the business in same field</a:t>
            </a:r>
          </a:p>
          <a:p>
            <a:pPr marL="846138" lvl="3" indent="-457200" algn="just" defTabSz="450850" eaLnBrk="1" hangingPunct="1"/>
            <a:r>
              <a:rPr lang="en-US" sz="1900" dirty="0" smtClean="0"/>
              <a:t>Diversification</a:t>
            </a:r>
          </a:p>
          <a:p>
            <a:pPr marL="846138" lvl="3" indent="-457200" algn="just" defTabSz="450850" eaLnBrk="1" hangingPunct="1"/>
            <a:r>
              <a:rPr lang="en-US" sz="1900" dirty="0" smtClean="0"/>
              <a:t>Joining Hands (M&amp;A)</a:t>
            </a:r>
          </a:p>
          <a:p>
            <a:pPr marL="846138" lvl="3" indent="-457200" algn="just" defTabSz="450850" eaLnBrk="1" hangingPunct="1"/>
            <a:r>
              <a:rPr lang="en-US" sz="1900" dirty="0" smtClean="0"/>
              <a:t>Taking over other organizations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5. Evaluating and Selecting Alternative Course of Action</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Evaluate alternative Course of Action</a:t>
            </a:r>
          </a:p>
          <a:p>
            <a:pPr marL="457200" lvl="2" indent="-457200" algn="just" defTabSz="450850" eaLnBrk="1" hangingPunct="1"/>
            <a:endParaRPr lang="en-US" sz="2500" dirty="0" smtClean="0"/>
          </a:p>
          <a:p>
            <a:pPr marL="457200" lvl="2" indent="-457200" algn="just" defTabSz="450850" eaLnBrk="1" hangingPunct="1"/>
            <a:r>
              <a:rPr lang="en-US" sz="2500" dirty="0" smtClean="0"/>
              <a:t>Evaluate in lights of Premises and Goals</a:t>
            </a:r>
          </a:p>
          <a:p>
            <a:pPr marL="457200" lvl="2" indent="-457200" algn="just" defTabSz="450850" eaLnBrk="1" hangingPunct="1"/>
            <a:endParaRPr lang="en-US" sz="2500" dirty="0" smtClean="0"/>
          </a:p>
          <a:p>
            <a:pPr marL="457200" lvl="2" indent="-457200" algn="just" defTabSz="450850" eaLnBrk="1" hangingPunct="1"/>
            <a:r>
              <a:rPr lang="en-US" sz="2500" dirty="0" smtClean="0"/>
              <a:t>Evaluate in terms of available resources and constraints</a:t>
            </a:r>
          </a:p>
          <a:p>
            <a:pPr marL="457200" lvl="2" indent="-457200" algn="just" defTabSz="450850" eaLnBrk="1" hangingPunct="1"/>
            <a:endParaRPr lang="en-US" sz="2500" dirty="0" smtClean="0"/>
          </a:p>
          <a:p>
            <a:pPr marL="457200" lvl="2" indent="-457200" algn="just" defTabSz="450850" eaLnBrk="1" hangingPunct="1"/>
            <a:r>
              <a:rPr lang="en-US" sz="2500" dirty="0" smtClean="0"/>
              <a:t>Evaluate from benefits Vs. Risk</a:t>
            </a:r>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Major Topics</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Nature and Purpose of Planning</a:t>
            </a:r>
          </a:p>
          <a:p>
            <a:pPr marL="457200" lvl="2" indent="-457200" algn="just" defTabSz="450850" eaLnBrk="1" hangingPunct="1"/>
            <a:r>
              <a:rPr lang="en-US" sz="2500" b="1" dirty="0" smtClean="0"/>
              <a:t>Steps in Planning</a:t>
            </a:r>
          </a:p>
          <a:p>
            <a:pPr marL="457200" lvl="2" indent="-457200" algn="just" defTabSz="450850" eaLnBrk="1" hangingPunct="1"/>
            <a:r>
              <a:rPr lang="en-US" sz="2500" b="1" dirty="0" smtClean="0"/>
              <a:t>Forms of Planning</a:t>
            </a:r>
          </a:p>
          <a:p>
            <a:pPr marL="457200" lvl="2" indent="-457200" algn="just" defTabSz="450850" eaLnBrk="1" hangingPunct="1"/>
            <a:r>
              <a:rPr lang="en-US" sz="2500" b="1" dirty="0" smtClean="0"/>
              <a:t>Types of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6. Developing Derivative Plans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Goals must be translated into day-to-day operations</a:t>
            </a:r>
          </a:p>
          <a:p>
            <a:pPr marL="457200" lvl="2" indent="-457200" algn="just" defTabSz="450850" eaLnBrk="1" hangingPunct="1"/>
            <a:endParaRPr lang="en-US" sz="2500" dirty="0" smtClean="0"/>
          </a:p>
          <a:p>
            <a:pPr marL="457200" lvl="2" indent="-457200" algn="just" defTabSz="450850" eaLnBrk="1" hangingPunct="1"/>
            <a:r>
              <a:rPr lang="en-US" sz="2500" dirty="0" smtClean="0"/>
              <a:t>Middle &amp; lower level managers must draw up the appropriate plans, programmes and budgets for their sub-units.</a:t>
            </a:r>
          </a:p>
          <a:p>
            <a:pPr marL="457200" lvl="2" indent="-457200" algn="just" defTabSz="450850" eaLnBrk="1" hangingPunct="1"/>
            <a:endParaRPr lang="en-US" sz="2500" dirty="0" smtClean="0"/>
          </a:p>
          <a:p>
            <a:pPr marL="457200" lvl="2" indent="-457200" algn="just" defTabSz="450850" eaLnBrk="1" hangingPunct="1"/>
            <a:r>
              <a:rPr lang="en-US" sz="2500" dirty="0" smtClean="0"/>
              <a:t>These are called “Derivative Plans”</a:t>
            </a:r>
          </a:p>
          <a:p>
            <a:pPr marL="457200" lvl="2" indent="-457200" algn="just" defTabSz="450850" eaLnBrk="1" hangingPunct="1"/>
            <a:endParaRPr lang="en-US" sz="2500" dirty="0" smtClean="0"/>
          </a:p>
          <a:p>
            <a:pPr marL="457200" lvl="2" indent="-457200" algn="just" defTabSz="450850" eaLnBrk="1" hangingPunct="1"/>
            <a:r>
              <a:rPr lang="en-US" sz="2500" dirty="0" smtClean="0"/>
              <a:t>Selecting Goals for their Sub-units.</a:t>
            </a:r>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 y="285728"/>
            <a:ext cx="9144000" cy="1216025"/>
          </a:xfrm>
        </p:spPr>
        <p:txBody>
          <a:bodyPr/>
          <a:lstStyle/>
          <a:p>
            <a:pPr marL="457200" lvl="2" indent="-457200" defTabSz="450850" eaLnBrk="1" hangingPunct="1"/>
            <a:r>
              <a:rPr lang="en-US" sz="2400" b="1" dirty="0" smtClean="0"/>
              <a:t>7. Measuring &amp; Controlling the Progress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It measures the progress of the plan which is executed or implemented</a:t>
            </a:r>
          </a:p>
          <a:p>
            <a:pPr marL="457200" lvl="2" indent="-457200" algn="just" defTabSz="450850" eaLnBrk="1" hangingPunct="1"/>
            <a:endParaRPr lang="en-US" sz="2500" dirty="0" smtClean="0"/>
          </a:p>
          <a:p>
            <a:pPr marL="457200" lvl="2" indent="-457200" algn="just" defTabSz="450850" eaLnBrk="1" hangingPunct="1"/>
            <a:r>
              <a:rPr lang="en-US" sz="2500" dirty="0" smtClean="0"/>
              <a:t>Hence, it’s critical part of for any plan.</a:t>
            </a:r>
          </a:p>
          <a:p>
            <a:pPr marL="457200" lvl="2" indent="-457200" algn="just" defTabSz="450850" eaLnBrk="1" hangingPunct="1"/>
            <a:endParaRPr lang="en-US" sz="2500" dirty="0" smtClean="0"/>
          </a:p>
          <a:p>
            <a:pPr marL="457200" lvl="2" indent="-457200" algn="just" defTabSz="450850" eaLnBrk="1" hangingPunct="1"/>
            <a:r>
              <a:rPr lang="en-US" sz="2500" dirty="0" smtClean="0"/>
              <a:t>They can compare with actual result Vs. Planned result and take necessary remedial actions.</a:t>
            </a:r>
          </a:p>
          <a:p>
            <a:pPr marL="457200" lvl="2" indent="-457200" algn="just" defTabSz="450850" eaLnBrk="1" hangingPunct="1"/>
            <a:endParaRPr lang="en-US" sz="2500" dirty="0" smtClean="0"/>
          </a:p>
          <a:p>
            <a:pPr marL="457200" lvl="2" indent="-457200" algn="just" defTabSz="450850" eaLnBrk="1" hangingPunct="1"/>
            <a:r>
              <a:rPr lang="en-US" sz="2500" dirty="0" smtClean="0"/>
              <a:t>Changes can be made or accommodate in plan.</a:t>
            </a:r>
          </a:p>
          <a:p>
            <a:pPr marL="457200" lvl="2" indent="-457200" algn="just" defTabSz="450850" eaLnBrk="1" hangingPunct="1"/>
            <a:endParaRPr lang="en-US" sz="2500" dirty="0" smtClean="0"/>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FORMS OF PLANNING</a:t>
            </a:r>
            <a:endParaRPr lang="en-IN" sz="4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FORMS OF PLANNING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However, one useful way of classifying them is to distinguish between strategic and tactical planning.</a:t>
            </a:r>
          </a:p>
          <a:p>
            <a:pPr marL="457200" lvl="2" indent="-457200" algn="just" defTabSz="450850" eaLnBrk="1" hangingPunct="1"/>
            <a:r>
              <a:rPr lang="en-US" sz="2500" b="1" dirty="0" smtClean="0"/>
              <a:t>Strategic Planning</a:t>
            </a:r>
          </a:p>
          <a:p>
            <a:pPr marL="457200" lvl="2" indent="-457200" algn="just" defTabSz="450850" eaLnBrk="1" hangingPunct="1"/>
            <a:r>
              <a:rPr lang="en-US" sz="2400" dirty="0" smtClean="0"/>
              <a:t>It decides the major goals and policies of organization and also allocation of resources to achieve these goals.</a:t>
            </a:r>
          </a:p>
          <a:p>
            <a:pPr marL="457200" lvl="2" indent="-457200" algn="just" defTabSz="450850" eaLnBrk="1" hangingPunct="1"/>
            <a:r>
              <a:rPr lang="en-US" sz="2400" dirty="0" smtClean="0"/>
              <a:t>It’s done at higher (top) level management.</a:t>
            </a:r>
          </a:p>
          <a:p>
            <a:pPr marL="457200" lvl="2" indent="-457200" algn="just" defTabSz="450850" eaLnBrk="1" hangingPunct="1"/>
            <a:r>
              <a:rPr lang="en-US" sz="2400" dirty="0" smtClean="0"/>
              <a:t>It is for long term period.</a:t>
            </a:r>
          </a:p>
          <a:p>
            <a:pPr marL="457200" lvl="2" indent="-457200" algn="just" defTabSz="450850" eaLnBrk="1" hangingPunct="1"/>
            <a:r>
              <a:rPr lang="en-US" sz="2400" dirty="0" smtClean="0"/>
              <a:t>It is generally based on long-term forecasts about technology, political environment, etc… and is more uncertain.</a:t>
            </a:r>
          </a:p>
          <a:p>
            <a:pPr marL="457200" lvl="2" indent="-457200" algn="just" defTabSz="450850" eaLnBrk="1" hangingPunct="1"/>
            <a:r>
              <a:rPr lang="en-US" sz="2400" dirty="0" smtClean="0"/>
              <a:t>It is in less detailed because it does not involve day-to-day operations of the organization.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FORMS OF PLANNING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500" b="1" dirty="0" smtClean="0"/>
              <a:t>Tactical Planning</a:t>
            </a:r>
          </a:p>
          <a:p>
            <a:pPr marL="457200" lvl="2" indent="-457200" algn="just" defTabSz="450850" eaLnBrk="1" hangingPunct="1"/>
            <a:r>
              <a:rPr lang="en-US" sz="2400" dirty="0" smtClean="0"/>
              <a:t>It decides the detailed use of resources for achieving each goal.</a:t>
            </a:r>
          </a:p>
          <a:p>
            <a:pPr marL="457200" lvl="2" indent="-457200" algn="just" defTabSz="450850" eaLnBrk="1" hangingPunct="1"/>
            <a:r>
              <a:rPr lang="en-US" sz="2400" dirty="0" smtClean="0"/>
              <a:t>It is done at lower levels of management.</a:t>
            </a:r>
          </a:p>
          <a:p>
            <a:pPr marL="457200" lvl="2" indent="-457200" algn="just" defTabSz="450850" eaLnBrk="1" hangingPunct="1"/>
            <a:r>
              <a:rPr lang="en-US" sz="2400" dirty="0" smtClean="0"/>
              <a:t>It is for short term period.</a:t>
            </a:r>
          </a:p>
          <a:p>
            <a:pPr marL="457200" lvl="2" indent="-457200" algn="just" defTabSz="450850" eaLnBrk="1" hangingPunct="1"/>
            <a:r>
              <a:rPr lang="en-US" sz="2400" dirty="0" smtClean="0"/>
              <a:t>It is based on the past performance of the organization and is more certain.</a:t>
            </a:r>
          </a:p>
          <a:p>
            <a:pPr marL="457200" lvl="2" indent="-457200" algn="just" defTabSz="450850" eaLnBrk="1" hangingPunct="1"/>
            <a:r>
              <a:rPr lang="en-US" sz="2400" dirty="0" smtClean="0"/>
              <a:t>It is in more detailed because it involves with day-to-day operations of the organizations.</a:t>
            </a:r>
          </a:p>
          <a:p>
            <a:pPr marL="457200" lvl="2" indent="-457200" algn="just" defTabSz="450850" eaLnBrk="1" hangingPunct="1"/>
            <a:endParaRPr lang="en-US" sz="2400" dirty="0" smtClean="0"/>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TYPES OF PLANS</a:t>
            </a:r>
            <a:endParaRPr lang="en-IN" sz="48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A plan is a commitment to a particular courses of action believed necessary to achieve specific result.</a:t>
            </a:r>
          </a:p>
          <a:p>
            <a:pPr marL="457200" lvl="2" indent="-457200" algn="just" defTabSz="450850" eaLnBrk="1" hangingPunct="1"/>
            <a:endParaRPr lang="en-US" sz="1100" dirty="0" smtClean="0"/>
          </a:p>
          <a:p>
            <a:pPr marL="457200" lvl="2" indent="-457200" algn="just" defTabSz="450850" eaLnBrk="1" hangingPunct="1"/>
            <a:r>
              <a:rPr lang="en-US" sz="2400" dirty="0" smtClean="0"/>
              <a:t>There are two-types of plans:</a:t>
            </a:r>
          </a:p>
          <a:p>
            <a:pPr marL="846138" lvl="3" indent="-457200" algn="just" defTabSz="450850" eaLnBrk="1" hangingPunct="1">
              <a:buFont typeface="+mj-lt"/>
              <a:buAutoNum type="arabicPeriod"/>
            </a:pPr>
            <a:r>
              <a:rPr lang="en-US" sz="2100" b="1" dirty="0" smtClean="0"/>
              <a:t>Single-use plans</a:t>
            </a:r>
          </a:p>
          <a:p>
            <a:pPr marL="846138" lvl="3" indent="-457200" algn="just" defTabSz="450850" eaLnBrk="1" hangingPunct="1">
              <a:buFont typeface="+mj-lt"/>
              <a:buAutoNum type="arabicPeriod"/>
            </a:pPr>
            <a:r>
              <a:rPr lang="en-US" sz="2100" b="1" dirty="0" smtClean="0"/>
              <a:t>Standing plans</a:t>
            </a:r>
          </a:p>
          <a:p>
            <a:pPr marL="457200" lvl="2" indent="-457200" algn="just" defTabSz="450850" eaLnBrk="1" hangingPunct="1"/>
            <a:endParaRPr lang="en-US" sz="1200" dirty="0" smtClean="0"/>
          </a:p>
          <a:p>
            <a:pPr marL="457200" lvl="2" indent="-457200" algn="just" defTabSz="450850" eaLnBrk="1" hangingPunct="1"/>
            <a:r>
              <a:rPr lang="en-US" sz="2400" dirty="0" smtClean="0"/>
              <a:t>The basic difference between standing plan and single-use plan, thus, lies in their use over a period of time.</a:t>
            </a:r>
          </a:p>
          <a:p>
            <a:pPr marL="457200" lvl="2" indent="-457200" algn="just" defTabSz="450850" eaLnBrk="1" hangingPunct="1"/>
            <a:endParaRPr lang="en-US" sz="1100" i="1" dirty="0" smtClean="0"/>
          </a:p>
          <a:p>
            <a:pPr marL="457200" lvl="2" indent="-457200" algn="just" defTabSz="450850" eaLnBrk="1" hangingPunct="1"/>
            <a:r>
              <a:rPr lang="en-US" sz="2400" dirty="0" smtClean="0"/>
              <a:t>Standing plans are used over a period of time and single-use plans are used for only specific period.</a:t>
            </a:r>
          </a:p>
          <a:p>
            <a:pPr marL="457200" lvl="2" indent="-457200" algn="just" defTabSz="450850" eaLnBrk="1" hangingPunct="1"/>
            <a:endParaRPr lang="en-US" sz="2400" dirty="0" smtClean="0"/>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Single-use plans, as their name suggests, are developed to achieve a specific end; when the end is reached, the plan is dissolved.</a:t>
            </a:r>
          </a:p>
          <a:p>
            <a:pPr marL="457200" lvl="2" indent="-457200" algn="just" defTabSz="450850" eaLnBrk="1" hangingPunct="1"/>
            <a:endParaRPr lang="en-US" sz="1100" dirty="0" smtClean="0"/>
          </a:p>
          <a:p>
            <a:pPr marL="457200" lvl="2" indent="-457200" algn="just" defTabSz="450850" eaLnBrk="1" hangingPunct="1"/>
            <a:r>
              <a:rPr lang="en-US" sz="2400" dirty="0" smtClean="0"/>
              <a:t>Budgets, targets,  Quotas, are single-use plans because once these are achieved, these are to be formulated again.</a:t>
            </a:r>
          </a:p>
          <a:p>
            <a:pPr marL="457200" lvl="2" indent="-457200" algn="just" defTabSz="450850" eaLnBrk="1" hangingPunct="1"/>
            <a:endParaRPr lang="en-US" sz="1050" dirty="0" smtClean="0"/>
          </a:p>
          <a:p>
            <a:pPr marL="457200" lvl="2" indent="-457200" algn="just" defTabSz="450850" eaLnBrk="1" hangingPunct="1"/>
            <a:r>
              <a:rPr lang="en-US" sz="2400" dirty="0" smtClean="0"/>
              <a:t>Standing plan, on the other hand are designed for situation long-time period.</a:t>
            </a:r>
          </a:p>
          <a:p>
            <a:pPr marL="457200" lvl="2" indent="-457200" algn="just" defTabSz="450850" eaLnBrk="1" hangingPunct="1"/>
            <a:endParaRPr lang="en-US" sz="1050" dirty="0" smtClean="0"/>
          </a:p>
          <a:p>
            <a:pPr marL="457200" lvl="2" indent="-457200" algn="just" defTabSz="450850" eaLnBrk="1" hangingPunct="1"/>
            <a:r>
              <a:rPr lang="en-US" sz="2400" dirty="0" smtClean="0"/>
              <a:t>Mission, objectives, strategies, policies, rules &amp; procedures are planned for long-period of time in an organizations.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5" name="Trapezoid 4"/>
          <p:cNvSpPr/>
          <p:nvPr/>
        </p:nvSpPr>
        <p:spPr>
          <a:xfrm>
            <a:off x="285720" y="1857364"/>
            <a:ext cx="5072098" cy="4143404"/>
          </a:xfrm>
          <a:prstGeom prst="trapezoid">
            <a:avLst/>
          </a:prstGeom>
          <a:ln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500166" y="1928802"/>
            <a:ext cx="2643206" cy="369332"/>
          </a:xfrm>
          <a:prstGeom prst="rect">
            <a:avLst/>
          </a:prstGeom>
          <a:noFill/>
        </p:spPr>
        <p:txBody>
          <a:bodyPr wrap="square" rtlCol="0">
            <a:spAutoFit/>
          </a:bodyPr>
          <a:lstStyle/>
          <a:p>
            <a:pPr algn="ctr"/>
            <a:r>
              <a:rPr lang="en-US" b="1" dirty="0" smtClean="0"/>
              <a:t>Purpose or Mission</a:t>
            </a:r>
            <a:endParaRPr lang="en-SG" b="1" dirty="0"/>
          </a:p>
        </p:txBody>
      </p:sp>
      <p:sp>
        <p:nvSpPr>
          <p:cNvPr id="7" name="TextBox 6"/>
          <p:cNvSpPr txBox="1"/>
          <p:nvPr/>
        </p:nvSpPr>
        <p:spPr>
          <a:xfrm>
            <a:off x="1428728" y="2500306"/>
            <a:ext cx="2643206" cy="369332"/>
          </a:xfrm>
          <a:prstGeom prst="rect">
            <a:avLst/>
          </a:prstGeom>
          <a:noFill/>
        </p:spPr>
        <p:txBody>
          <a:bodyPr wrap="square" rtlCol="0">
            <a:spAutoFit/>
          </a:bodyPr>
          <a:lstStyle/>
          <a:p>
            <a:pPr algn="ctr"/>
            <a:r>
              <a:rPr lang="en-US" b="1" dirty="0" smtClean="0"/>
              <a:t>Objectives</a:t>
            </a:r>
            <a:endParaRPr lang="en-SG" b="1" dirty="0"/>
          </a:p>
        </p:txBody>
      </p:sp>
      <p:sp>
        <p:nvSpPr>
          <p:cNvPr id="8" name="TextBox 7"/>
          <p:cNvSpPr txBox="1"/>
          <p:nvPr/>
        </p:nvSpPr>
        <p:spPr>
          <a:xfrm>
            <a:off x="1500166" y="3143248"/>
            <a:ext cx="2643206" cy="369332"/>
          </a:xfrm>
          <a:prstGeom prst="rect">
            <a:avLst/>
          </a:prstGeom>
          <a:noFill/>
        </p:spPr>
        <p:txBody>
          <a:bodyPr wrap="square" rtlCol="0">
            <a:spAutoFit/>
          </a:bodyPr>
          <a:lstStyle/>
          <a:p>
            <a:pPr algn="ctr"/>
            <a:r>
              <a:rPr lang="en-US" b="1" dirty="0" smtClean="0"/>
              <a:t>Strategies</a:t>
            </a:r>
            <a:endParaRPr lang="en-SG" b="1" dirty="0"/>
          </a:p>
        </p:txBody>
      </p:sp>
      <p:sp>
        <p:nvSpPr>
          <p:cNvPr id="9" name="TextBox 8"/>
          <p:cNvSpPr txBox="1"/>
          <p:nvPr/>
        </p:nvSpPr>
        <p:spPr>
          <a:xfrm>
            <a:off x="1500166" y="3714752"/>
            <a:ext cx="2643206" cy="369332"/>
          </a:xfrm>
          <a:prstGeom prst="rect">
            <a:avLst/>
          </a:prstGeom>
          <a:noFill/>
        </p:spPr>
        <p:txBody>
          <a:bodyPr wrap="square" rtlCol="0">
            <a:spAutoFit/>
          </a:bodyPr>
          <a:lstStyle/>
          <a:p>
            <a:pPr algn="ctr"/>
            <a:r>
              <a:rPr lang="en-US" b="1" dirty="0" smtClean="0"/>
              <a:t>Policies</a:t>
            </a:r>
            <a:endParaRPr lang="en-SG" b="1" dirty="0"/>
          </a:p>
        </p:txBody>
      </p:sp>
      <p:sp>
        <p:nvSpPr>
          <p:cNvPr id="10" name="TextBox 9"/>
          <p:cNvSpPr txBox="1"/>
          <p:nvPr/>
        </p:nvSpPr>
        <p:spPr>
          <a:xfrm>
            <a:off x="1285852" y="4274114"/>
            <a:ext cx="3143272" cy="369332"/>
          </a:xfrm>
          <a:prstGeom prst="rect">
            <a:avLst/>
          </a:prstGeom>
          <a:noFill/>
        </p:spPr>
        <p:txBody>
          <a:bodyPr wrap="square" rtlCol="0">
            <a:spAutoFit/>
          </a:bodyPr>
          <a:lstStyle/>
          <a:p>
            <a:pPr algn="ctr"/>
            <a:r>
              <a:rPr lang="en-US" b="1" dirty="0" smtClean="0"/>
              <a:t>Rules &amp; Procedures</a:t>
            </a:r>
            <a:endParaRPr lang="en-SG" b="1" dirty="0"/>
          </a:p>
        </p:txBody>
      </p:sp>
      <p:sp>
        <p:nvSpPr>
          <p:cNvPr id="11" name="TextBox 10"/>
          <p:cNvSpPr txBox="1"/>
          <p:nvPr/>
        </p:nvSpPr>
        <p:spPr>
          <a:xfrm>
            <a:off x="1214414" y="4845618"/>
            <a:ext cx="3357586" cy="369332"/>
          </a:xfrm>
          <a:prstGeom prst="rect">
            <a:avLst/>
          </a:prstGeom>
          <a:noFill/>
        </p:spPr>
        <p:txBody>
          <a:bodyPr wrap="square" rtlCol="0">
            <a:spAutoFit/>
          </a:bodyPr>
          <a:lstStyle/>
          <a:p>
            <a:pPr algn="ctr"/>
            <a:r>
              <a:rPr lang="en-US" b="1" dirty="0" smtClean="0"/>
              <a:t>Programmes or Projects</a:t>
            </a:r>
            <a:endParaRPr lang="en-SG" b="1" dirty="0"/>
          </a:p>
        </p:txBody>
      </p:sp>
      <p:sp>
        <p:nvSpPr>
          <p:cNvPr id="12" name="TextBox 11"/>
          <p:cNvSpPr txBox="1"/>
          <p:nvPr/>
        </p:nvSpPr>
        <p:spPr>
          <a:xfrm>
            <a:off x="1214414" y="5500702"/>
            <a:ext cx="3357586" cy="369332"/>
          </a:xfrm>
          <a:prstGeom prst="rect">
            <a:avLst/>
          </a:prstGeom>
          <a:noFill/>
        </p:spPr>
        <p:txBody>
          <a:bodyPr wrap="square" rtlCol="0">
            <a:spAutoFit/>
          </a:bodyPr>
          <a:lstStyle/>
          <a:p>
            <a:pPr algn="ctr"/>
            <a:r>
              <a:rPr lang="en-US" b="1" dirty="0" smtClean="0"/>
              <a:t>Budgets</a:t>
            </a:r>
            <a:endParaRPr lang="en-SG" b="1" dirty="0"/>
          </a:p>
        </p:txBody>
      </p:sp>
      <p:cxnSp>
        <p:nvCxnSpPr>
          <p:cNvPr id="14" name="Straight Connector 13"/>
          <p:cNvCxnSpPr/>
          <p:nvPr/>
        </p:nvCxnSpPr>
        <p:spPr>
          <a:xfrm>
            <a:off x="1214414" y="2357430"/>
            <a:ext cx="321471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538" y="2928934"/>
            <a:ext cx="35004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28662" y="3571876"/>
            <a:ext cx="38576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5786" y="4143380"/>
            <a:ext cx="407196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472" y="4714884"/>
            <a:ext cx="442915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8596" y="5429264"/>
            <a:ext cx="478634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a:off x="5072066" y="1857364"/>
            <a:ext cx="1000132" cy="2857520"/>
          </a:xfrm>
          <a:prstGeom prst="rightBrace">
            <a:avLst>
              <a:gd name="adj1" fmla="val 0"/>
              <a:gd name="adj2" fmla="val 50955"/>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7" name="TextBox 26"/>
          <p:cNvSpPr txBox="1"/>
          <p:nvPr/>
        </p:nvSpPr>
        <p:spPr>
          <a:xfrm>
            <a:off x="6215074" y="2760645"/>
            <a:ext cx="2786082" cy="954107"/>
          </a:xfrm>
          <a:prstGeom prst="rect">
            <a:avLst/>
          </a:prstGeom>
          <a:noFill/>
        </p:spPr>
        <p:txBody>
          <a:bodyPr wrap="square" rtlCol="0">
            <a:spAutoFit/>
          </a:bodyPr>
          <a:lstStyle/>
          <a:p>
            <a:r>
              <a:rPr lang="en-US" sz="2800" b="1" dirty="0" smtClean="0"/>
              <a:t>Standing Plans</a:t>
            </a:r>
            <a:endParaRPr lang="en-SG" sz="2800" b="1" dirty="0"/>
          </a:p>
        </p:txBody>
      </p:sp>
      <p:sp>
        <p:nvSpPr>
          <p:cNvPr id="28" name="Right Brace 27"/>
          <p:cNvSpPr/>
          <p:nvPr/>
        </p:nvSpPr>
        <p:spPr>
          <a:xfrm>
            <a:off x="5715008" y="4714884"/>
            <a:ext cx="928694" cy="1214446"/>
          </a:xfrm>
          <a:prstGeom prst="rightBrace">
            <a:avLst>
              <a:gd name="adj1" fmla="val 0"/>
              <a:gd name="adj2" fmla="val 50955"/>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9" name="TextBox 28"/>
          <p:cNvSpPr txBox="1"/>
          <p:nvPr/>
        </p:nvSpPr>
        <p:spPr>
          <a:xfrm>
            <a:off x="6715140" y="4929198"/>
            <a:ext cx="2786082" cy="954107"/>
          </a:xfrm>
          <a:prstGeom prst="rect">
            <a:avLst/>
          </a:prstGeom>
          <a:noFill/>
        </p:spPr>
        <p:txBody>
          <a:bodyPr wrap="square" rtlCol="0">
            <a:spAutoFit/>
          </a:bodyPr>
          <a:lstStyle/>
          <a:p>
            <a:r>
              <a:rPr lang="en-US" sz="2800" b="1" dirty="0" smtClean="0"/>
              <a:t>Single-use Plans</a:t>
            </a:r>
            <a:endParaRPr lang="en-SG"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OBJECTIVES</a:t>
            </a:r>
            <a:endParaRPr lang="en-IN" sz="4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285992"/>
            <a:ext cx="9144000" cy="2571768"/>
          </a:xfrm>
        </p:spPr>
        <p:txBody>
          <a:bodyPr/>
          <a:lstStyle/>
          <a:p>
            <a:pPr algn="ctr" eaLnBrk="1" hangingPunct="1"/>
            <a:r>
              <a:rPr lang="en-US" sz="4800" b="1" dirty="0" smtClean="0"/>
              <a:t>NATURE AND PURPOSE </a:t>
            </a:r>
            <a:br>
              <a:rPr lang="en-US" sz="4800" b="1" dirty="0" smtClean="0"/>
            </a:br>
            <a:r>
              <a:rPr lang="en-US" sz="4800" b="1" dirty="0" smtClean="0"/>
              <a:t>OF </a:t>
            </a:r>
            <a:br>
              <a:rPr lang="en-US" sz="4800" b="1" dirty="0" smtClean="0"/>
            </a:br>
            <a:r>
              <a:rPr lang="en-US" sz="4800" b="1" dirty="0" smtClean="0"/>
              <a:t>PLANNING</a:t>
            </a:r>
            <a:endParaRPr lang="en-IN" sz="48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Objectives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Objectives are the end results which organizations want to achieve.</a:t>
            </a:r>
          </a:p>
          <a:p>
            <a:pPr marL="457200" lvl="2" indent="-457200" algn="just" defTabSz="450850" eaLnBrk="1" hangingPunct="1"/>
            <a:endParaRPr lang="en-US" sz="1100" dirty="0" smtClean="0"/>
          </a:p>
          <a:p>
            <a:pPr marL="457200" lvl="2" indent="-457200" algn="just" defTabSz="450850" eaLnBrk="1" hangingPunct="1"/>
            <a:r>
              <a:rPr lang="en-US" sz="2400" dirty="0" smtClean="0"/>
              <a:t>Goals and objectives are interchangeably used. </a:t>
            </a:r>
          </a:p>
          <a:p>
            <a:pPr marL="457200" lvl="2" indent="-457200" algn="just" defTabSz="450850" eaLnBrk="1" hangingPunct="1"/>
            <a:endParaRPr lang="en-US" sz="1100" dirty="0" smtClean="0"/>
          </a:p>
          <a:p>
            <a:pPr marL="457200" lvl="2" indent="-457200" algn="just" defTabSz="450850" eaLnBrk="1" hangingPunct="1"/>
            <a:r>
              <a:rPr lang="en-US" sz="2400" dirty="0" smtClean="0"/>
              <a:t>According to McFarland – “Objectives are goals, aims, or purpose that organizations wish over varying periods of time”</a:t>
            </a:r>
          </a:p>
          <a:p>
            <a:pPr marL="457200" lvl="2" indent="-457200" algn="just" defTabSz="450850" eaLnBrk="1" hangingPunct="1"/>
            <a:endParaRPr lang="en-US" sz="1000" dirty="0" smtClean="0"/>
          </a:p>
          <a:p>
            <a:pPr marL="457200" lvl="2" indent="-457200" algn="just" defTabSz="450850" eaLnBrk="1" hangingPunct="1"/>
            <a:r>
              <a:rPr lang="en-US" sz="2400" dirty="0" smtClean="0"/>
              <a:t>According to Terry and Franklin – “A managerial objective is the intended goal that prescribes definite scope and suggest direction to the planning efforts of a manager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Features of objectives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Each organization, or group of individuals, has some objectives.</a:t>
            </a:r>
          </a:p>
          <a:p>
            <a:pPr marL="457200" lvl="2" indent="-457200" algn="just" defTabSz="450850" eaLnBrk="1" hangingPunct="1"/>
            <a:r>
              <a:rPr lang="en-US" sz="2400" dirty="0" smtClean="0"/>
              <a:t>Objectives may be broad or they may be specifically mentioned.</a:t>
            </a:r>
          </a:p>
          <a:p>
            <a:pPr marL="457200" lvl="2" indent="-457200" algn="just" defTabSz="450850" eaLnBrk="1" hangingPunct="1"/>
            <a:r>
              <a:rPr lang="en-US" sz="2400" dirty="0" smtClean="0"/>
              <a:t>Objectives may be clearly defined, which may provide clear directions.</a:t>
            </a:r>
          </a:p>
          <a:p>
            <a:pPr marL="457200" lvl="2" indent="-457200" algn="just" defTabSz="450850" eaLnBrk="1" hangingPunct="1"/>
            <a:r>
              <a:rPr lang="en-US" sz="2400" dirty="0" smtClean="0"/>
              <a:t>Organizational objectives have social sanction.</a:t>
            </a:r>
          </a:p>
          <a:p>
            <a:pPr marL="457200" lvl="2" indent="-457200" algn="just" defTabSz="450850" eaLnBrk="1" hangingPunct="1"/>
            <a:r>
              <a:rPr lang="en-US" sz="2400" dirty="0" smtClean="0"/>
              <a:t>An organizational may have multiple objectives.</a:t>
            </a:r>
          </a:p>
          <a:p>
            <a:pPr marL="457200" lvl="2" indent="-457200" algn="just" defTabSz="450850" eaLnBrk="1" hangingPunct="1"/>
            <a:r>
              <a:rPr lang="en-US" sz="2400" dirty="0" smtClean="0"/>
              <a:t>An organizational objectives may be changed.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2800" b="1" dirty="0" smtClean="0"/>
              <a:t>Guideline for Objective Setting</a:t>
            </a:r>
            <a:endParaRPr lang="en-IN" sz="28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Objectives must be clearly specified</a:t>
            </a:r>
          </a:p>
          <a:p>
            <a:pPr marL="457200" lvl="2" indent="-457200" algn="just" defTabSz="450850" eaLnBrk="1" hangingPunct="1"/>
            <a:r>
              <a:rPr lang="en-US" sz="2400" dirty="0" smtClean="0"/>
              <a:t>It must taken into account all factors affecting their achievement</a:t>
            </a:r>
          </a:p>
          <a:p>
            <a:pPr marL="457200" lvl="2" indent="-457200" algn="just" defTabSz="450850" eaLnBrk="1" hangingPunct="1"/>
            <a:r>
              <a:rPr lang="en-US" sz="2400" dirty="0" smtClean="0"/>
              <a:t>It should be consistent with mission of the organization</a:t>
            </a:r>
          </a:p>
          <a:p>
            <a:pPr marL="457200" lvl="2" indent="-457200" algn="just" defTabSz="450850" eaLnBrk="1" hangingPunct="1"/>
            <a:r>
              <a:rPr lang="en-US" sz="2400" dirty="0" smtClean="0"/>
              <a:t>It should be rational, realistic, rather than idealistic</a:t>
            </a:r>
          </a:p>
          <a:p>
            <a:pPr marL="457200" lvl="2" indent="-457200" algn="just" defTabSz="450850" eaLnBrk="1" hangingPunct="1"/>
            <a:r>
              <a:rPr lang="en-US" sz="2400" dirty="0" smtClean="0"/>
              <a:t>It must be achievable</a:t>
            </a:r>
          </a:p>
          <a:p>
            <a:pPr marL="457200" lvl="2" indent="-457200" algn="just" defTabSz="450850" eaLnBrk="1" hangingPunct="1"/>
            <a:r>
              <a:rPr lang="en-US" sz="2400" dirty="0" smtClean="0"/>
              <a:t>It must yield specific result when achieved</a:t>
            </a:r>
          </a:p>
          <a:p>
            <a:pPr marL="457200" lvl="2" indent="-457200" algn="just" defTabSz="450850" eaLnBrk="1" hangingPunct="1"/>
            <a:r>
              <a:rPr lang="en-US" sz="2400" dirty="0" smtClean="0"/>
              <a:t>It must be desirable for those who are responsible for the achievement</a:t>
            </a:r>
          </a:p>
          <a:p>
            <a:pPr marL="457200" lvl="2" indent="-457200" algn="just" defTabSz="450850" eaLnBrk="1" hangingPunct="1"/>
            <a:r>
              <a:rPr lang="en-US" sz="2400" dirty="0" smtClean="0"/>
              <a:t>It must be consistent over a period of time</a:t>
            </a:r>
          </a:p>
          <a:p>
            <a:pPr marL="457200" lvl="2" indent="-457200" algn="just" defTabSz="450850" eaLnBrk="1" hangingPunct="1"/>
            <a:r>
              <a:rPr lang="en-US" sz="2400" dirty="0" smtClean="0"/>
              <a:t>They must be periodically reviewed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Management By Objectives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Management by objective (MBO) or Management by Result (MBR), has drawn considerable attention of both academicians as well as practitioners because of two reasons.</a:t>
            </a:r>
          </a:p>
          <a:p>
            <a:pPr marL="457200" lvl="2" indent="-457200" algn="just" defTabSz="450850" eaLnBrk="1" hangingPunct="1"/>
            <a:r>
              <a:rPr lang="en-US" sz="2400" dirty="0" smtClean="0"/>
              <a:t>First, It focuses sharply on the objectives or results which a manager is expected to achieve within a specified period.</a:t>
            </a:r>
          </a:p>
          <a:p>
            <a:pPr marL="457200" lvl="2" indent="-457200" algn="just" defTabSz="450850" eaLnBrk="1" hangingPunct="1"/>
            <a:endParaRPr lang="en-US" sz="2400" dirty="0" smtClean="0"/>
          </a:p>
          <a:p>
            <a:pPr marL="457200" lvl="2" indent="-457200" algn="just" defTabSz="450850" eaLnBrk="1" hangingPunct="1"/>
            <a:r>
              <a:rPr lang="en-US" sz="2400" dirty="0" smtClean="0"/>
              <a:t>Second, It emphasis participative management, an approach provides high motivation to individuals in an organization.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Management By Objectives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The term MBO was coined by Peter </a:t>
            </a:r>
            <a:r>
              <a:rPr lang="en-US" sz="2400" dirty="0" err="1" smtClean="0"/>
              <a:t>Drucker</a:t>
            </a:r>
            <a:r>
              <a:rPr lang="en-US" sz="2400" dirty="0" smtClean="0"/>
              <a:t> in 1954 when he emphasized the concept of Management by Objective.</a:t>
            </a:r>
          </a:p>
          <a:p>
            <a:pPr marL="457200" lvl="2" indent="-457200" algn="just" defTabSz="450850" eaLnBrk="1" hangingPunct="1"/>
            <a:endParaRPr lang="en-US" sz="2400" dirty="0" smtClean="0"/>
          </a:p>
          <a:p>
            <a:pPr marL="457200" lvl="2" indent="-457200" algn="just" defTabSz="450850" eaLnBrk="1" hangingPunct="1"/>
            <a:r>
              <a:rPr lang="en-US" sz="2400" dirty="0" smtClean="0"/>
              <a:t>“MBO is a comprehensive managerial system that integrates many key managerial activities in a systematic manner, consciously directed towards the effective and efficient achievement of organizational objectives.”</a:t>
            </a:r>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Features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MBO is an approach and philosophy to management and not merely a technique.</a:t>
            </a:r>
          </a:p>
          <a:p>
            <a:pPr marL="457200" lvl="2" indent="-457200" algn="just" defTabSz="450850" eaLnBrk="1" hangingPunct="1"/>
            <a:r>
              <a:rPr lang="en-US" sz="2400" dirty="0" smtClean="0"/>
              <a:t>As an approach to management, with objective orientation as its essence, MBO is bound to have some relationship with every management technique.</a:t>
            </a:r>
          </a:p>
          <a:p>
            <a:pPr marL="457200" lvl="2" indent="-457200" algn="just" defTabSz="450850" eaLnBrk="1" hangingPunct="1"/>
            <a:r>
              <a:rPr lang="en-US" sz="2400" dirty="0" smtClean="0"/>
              <a:t>The basic emphasis of MBO is on objectives.</a:t>
            </a:r>
          </a:p>
          <a:p>
            <a:pPr marL="457200" lvl="2" indent="-457200" algn="just" defTabSz="450850" eaLnBrk="1" hangingPunct="1"/>
            <a:r>
              <a:rPr lang="en-US" sz="2400" dirty="0" smtClean="0"/>
              <a:t>The MBO is characterized by the participation of concerned managers in objective setting and performance reviews.</a:t>
            </a:r>
          </a:p>
          <a:p>
            <a:pPr marL="457200" lvl="2" indent="-457200" algn="just" defTabSz="450850" eaLnBrk="1" hangingPunct="1"/>
            <a:r>
              <a:rPr lang="en-US" sz="2400" dirty="0" smtClean="0"/>
              <a:t>Periodic review of performance is an important feature of MBO.</a:t>
            </a:r>
          </a:p>
          <a:p>
            <a:pPr marL="457200" lvl="2" indent="-457200" algn="just" defTabSz="450850" eaLnBrk="1" hangingPunct="1"/>
            <a:r>
              <a:rPr lang="en-US" sz="2400" dirty="0" smtClean="0"/>
              <a:t>Objectives in MBO provide guidelines for appropriate system and procedures.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grpSp>
        <p:nvGrpSpPr>
          <p:cNvPr id="55" name="Group 54"/>
          <p:cNvGrpSpPr/>
          <p:nvPr/>
        </p:nvGrpSpPr>
        <p:grpSpPr>
          <a:xfrm>
            <a:off x="285752" y="1756368"/>
            <a:ext cx="8715404" cy="5030218"/>
            <a:chOff x="0" y="1785926"/>
            <a:chExt cx="8929686" cy="5313636"/>
          </a:xfrm>
        </p:grpSpPr>
        <p:sp>
          <p:nvSpPr>
            <p:cNvPr id="5" name="TextBox 4"/>
            <p:cNvSpPr txBox="1"/>
            <p:nvPr/>
          </p:nvSpPr>
          <p:spPr>
            <a:xfrm>
              <a:off x="0" y="1785926"/>
              <a:ext cx="4857752" cy="325118"/>
            </a:xfrm>
            <a:prstGeom prst="rect">
              <a:avLst/>
            </a:prstGeom>
            <a:noFill/>
            <a:ln>
              <a:solidFill>
                <a:schemeClr val="tx1"/>
              </a:solidFill>
            </a:ln>
          </p:spPr>
          <p:txBody>
            <a:bodyPr wrap="square" rtlCol="0">
              <a:spAutoFit/>
            </a:bodyPr>
            <a:lstStyle/>
            <a:p>
              <a:pPr algn="ctr"/>
              <a:r>
                <a:rPr lang="en-US" sz="1400" b="1" dirty="0" smtClean="0"/>
                <a:t>Organizational Purpose &amp;Objectives</a:t>
              </a:r>
              <a:endParaRPr lang="en-SG" sz="1400" b="1" dirty="0"/>
            </a:p>
          </p:txBody>
        </p:sp>
        <p:sp>
          <p:nvSpPr>
            <p:cNvPr id="6" name="TextBox 5"/>
            <p:cNvSpPr txBox="1"/>
            <p:nvPr/>
          </p:nvSpPr>
          <p:spPr>
            <a:xfrm>
              <a:off x="5072066" y="1785926"/>
              <a:ext cx="3857620" cy="325118"/>
            </a:xfrm>
            <a:prstGeom prst="rect">
              <a:avLst/>
            </a:prstGeom>
            <a:noFill/>
            <a:ln>
              <a:solidFill>
                <a:schemeClr val="tx1"/>
              </a:solidFill>
            </a:ln>
          </p:spPr>
          <p:txBody>
            <a:bodyPr wrap="square" rtlCol="0">
              <a:spAutoFit/>
            </a:bodyPr>
            <a:lstStyle/>
            <a:p>
              <a:pPr algn="ctr"/>
              <a:r>
                <a:rPr lang="en-US" sz="1400" b="1" dirty="0" smtClean="0"/>
                <a:t>Planning Premises</a:t>
              </a:r>
              <a:endParaRPr lang="en-SG" sz="1400" b="1" dirty="0"/>
            </a:p>
          </p:txBody>
        </p:sp>
        <p:cxnSp>
          <p:nvCxnSpPr>
            <p:cNvPr id="8" name="Straight Connector 7"/>
            <p:cNvCxnSpPr/>
            <p:nvPr/>
          </p:nvCxnSpPr>
          <p:spPr>
            <a:xfrm>
              <a:off x="2357422" y="2428868"/>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220625" y="2292055"/>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792657" y="227991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506641" y="2565665"/>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28926" y="2714619"/>
              <a:ext cx="3643338" cy="325118"/>
            </a:xfrm>
            <a:prstGeom prst="rect">
              <a:avLst/>
            </a:prstGeom>
            <a:noFill/>
            <a:ln>
              <a:solidFill>
                <a:schemeClr val="tx1"/>
              </a:solidFill>
            </a:ln>
          </p:spPr>
          <p:txBody>
            <a:bodyPr wrap="square" rtlCol="0">
              <a:spAutoFit/>
            </a:bodyPr>
            <a:lstStyle/>
            <a:p>
              <a:pPr algn="ctr"/>
              <a:r>
                <a:rPr lang="en-US" sz="1400" b="1" dirty="0" smtClean="0"/>
                <a:t>Key Result Areas</a:t>
              </a:r>
              <a:endParaRPr lang="en-SG" sz="1400" b="1" dirty="0"/>
            </a:p>
          </p:txBody>
        </p:sp>
        <p:cxnSp>
          <p:nvCxnSpPr>
            <p:cNvPr id="15" name="Straight Arrow Connector 14"/>
            <p:cNvCxnSpPr/>
            <p:nvPr/>
          </p:nvCxnSpPr>
          <p:spPr>
            <a:xfrm rot="5400000">
              <a:off x="4506641" y="3208607"/>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28926" y="3357562"/>
              <a:ext cx="3643338" cy="325118"/>
            </a:xfrm>
            <a:prstGeom prst="rect">
              <a:avLst/>
            </a:prstGeom>
            <a:noFill/>
            <a:ln>
              <a:solidFill>
                <a:schemeClr val="tx1"/>
              </a:solidFill>
            </a:ln>
          </p:spPr>
          <p:txBody>
            <a:bodyPr wrap="square" rtlCol="0">
              <a:spAutoFit/>
            </a:bodyPr>
            <a:lstStyle/>
            <a:p>
              <a:pPr algn="ctr"/>
              <a:r>
                <a:rPr lang="en-US" sz="1400" b="1" dirty="0" smtClean="0"/>
                <a:t>Superiors Objective</a:t>
              </a:r>
              <a:endParaRPr lang="en-SG" sz="1400" b="1" dirty="0"/>
            </a:p>
          </p:txBody>
        </p:sp>
        <p:cxnSp>
          <p:nvCxnSpPr>
            <p:cNvPr id="19" name="Straight Arrow Connector 18"/>
            <p:cNvCxnSpPr/>
            <p:nvPr/>
          </p:nvCxnSpPr>
          <p:spPr>
            <a:xfrm rot="5400000">
              <a:off x="4506641" y="385154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57422" y="4000504"/>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20625" y="414944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792657" y="4137301"/>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4286256"/>
              <a:ext cx="4857752" cy="552700"/>
            </a:xfrm>
            <a:prstGeom prst="rect">
              <a:avLst/>
            </a:prstGeom>
            <a:noFill/>
            <a:ln>
              <a:solidFill>
                <a:schemeClr val="tx1"/>
              </a:solidFill>
            </a:ln>
          </p:spPr>
          <p:txBody>
            <a:bodyPr wrap="square" rtlCol="0">
              <a:spAutoFit/>
            </a:bodyPr>
            <a:lstStyle/>
            <a:p>
              <a:pPr algn="ctr"/>
              <a:r>
                <a:rPr lang="en-US" sz="1400" b="1" dirty="0" smtClean="0"/>
                <a:t>Superior’s recommendation for Subordinates Objectives</a:t>
              </a:r>
              <a:endParaRPr lang="en-SG" sz="1400" b="1" dirty="0"/>
            </a:p>
          </p:txBody>
        </p:sp>
        <p:sp>
          <p:nvSpPr>
            <p:cNvPr id="24" name="TextBox 23"/>
            <p:cNvSpPr txBox="1"/>
            <p:nvPr/>
          </p:nvSpPr>
          <p:spPr>
            <a:xfrm>
              <a:off x="5072066" y="4286256"/>
              <a:ext cx="3857620" cy="552700"/>
            </a:xfrm>
            <a:prstGeom prst="rect">
              <a:avLst/>
            </a:prstGeom>
            <a:noFill/>
            <a:ln>
              <a:solidFill>
                <a:schemeClr val="tx1"/>
              </a:solidFill>
            </a:ln>
          </p:spPr>
          <p:txBody>
            <a:bodyPr wrap="square" rtlCol="0">
              <a:spAutoFit/>
            </a:bodyPr>
            <a:lstStyle/>
            <a:p>
              <a:pPr algn="ctr"/>
              <a:r>
                <a:rPr lang="en-US" sz="1400" b="1" dirty="0" smtClean="0"/>
                <a:t>Subordinates Statements of his objectives</a:t>
              </a:r>
              <a:endParaRPr lang="en-SG" sz="1400" b="1" dirty="0"/>
            </a:p>
          </p:txBody>
        </p:sp>
        <p:cxnSp>
          <p:nvCxnSpPr>
            <p:cNvPr id="27" name="Straight Connector 26"/>
            <p:cNvCxnSpPr/>
            <p:nvPr/>
          </p:nvCxnSpPr>
          <p:spPr>
            <a:xfrm>
              <a:off x="2428860" y="5227092"/>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292063" y="509027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6864095" y="5078137"/>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578079" y="536388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57422" y="5500702"/>
              <a:ext cx="4714908" cy="325118"/>
            </a:xfrm>
            <a:prstGeom prst="rect">
              <a:avLst/>
            </a:prstGeom>
            <a:noFill/>
            <a:ln>
              <a:solidFill>
                <a:schemeClr val="tx1"/>
              </a:solidFill>
            </a:ln>
          </p:spPr>
          <p:txBody>
            <a:bodyPr wrap="square" rtlCol="0">
              <a:spAutoFit/>
            </a:bodyPr>
            <a:lstStyle/>
            <a:p>
              <a:pPr algn="ctr"/>
              <a:r>
                <a:rPr lang="en-US" sz="1400" b="1" dirty="0" smtClean="0"/>
                <a:t>Subordinates agreed objectives</a:t>
              </a:r>
              <a:endParaRPr lang="en-SG" sz="1400" b="1" dirty="0"/>
            </a:p>
          </p:txBody>
        </p:sp>
        <p:cxnSp>
          <p:nvCxnSpPr>
            <p:cNvPr id="32" name="Straight Arrow Connector 31"/>
            <p:cNvCxnSpPr/>
            <p:nvPr/>
          </p:nvCxnSpPr>
          <p:spPr>
            <a:xfrm rot="5400000">
              <a:off x="4578079" y="599468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57422" y="6155786"/>
              <a:ext cx="4714908" cy="325118"/>
            </a:xfrm>
            <a:prstGeom prst="rect">
              <a:avLst/>
            </a:prstGeom>
            <a:noFill/>
            <a:ln>
              <a:solidFill>
                <a:schemeClr val="tx1"/>
              </a:solidFill>
            </a:ln>
          </p:spPr>
          <p:txBody>
            <a:bodyPr wrap="square" rtlCol="0">
              <a:spAutoFit/>
            </a:bodyPr>
            <a:lstStyle/>
            <a:p>
              <a:pPr algn="ctr"/>
              <a:r>
                <a:rPr lang="en-US" sz="1400" b="1" dirty="0" smtClean="0"/>
                <a:t>Subordinates Performance</a:t>
              </a:r>
              <a:endParaRPr lang="en-SG" sz="1400" b="1" dirty="0"/>
            </a:p>
          </p:txBody>
        </p:sp>
        <p:cxnSp>
          <p:nvCxnSpPr>
            <p:cNvPr id="34" name="Straight Arrow Connector 33"/>
            <p:cNvCxnSpPr/>
            <p:nvPr/>
          </p:nvCxnSpPr>
          <p:spPr>
            <a:xfrm rot="5400000">
              <a:off x="4578079" y="664977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57422" y="6774444"/>
              <a:ext cx="4714908" cy="325118"/>
            </a:xfrm>
            <a:prstGeom prst="rect">
              <a:avLst/>
            </a:prstGeom>
            <a:noFill/>
            <a:ln>
              <a:solidFill>
                <a:schemeClr val="tx1"/>
              </a:solidFill>
            </a:ln>
          </p:spPr>
          <p:txBody>
            <a:bodyPr wrap="square" rtlCol="0">
              <a:spAutoFit/>
            </a:bodyPr>
            <a:lstStyle/>
            <a:p>
              <a:pPr algn="ctr"/>
              <a:r>
                <a:rPr lang="en-US" sz="1400" b="1" dirty="0" smtClean="0"/>
                <a:t>Performance Review &amp; Appraisal</a:t>
              </a:r>
              <a:endParaRPr lang="en-SG" sz="1400" b="1" dirty="0"/>
            </a:p>
          </p:txBody>
        </p:sp>
        <p:cxnSp>
          <p:nvCxnSpPr>
            <p:cNvPr id="47" name="Straight Connector 46"/>
            <p:cNvCxnSpPr/>
            <p:nvPr/>
          </p:nvCxnSpPr>
          <p:spPr>
            <a:xfrm rot="5400000">
              <a:off x="6893747" y="6250789"/>
              <a:ext cx="12144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72330" y="6858000"/>
              <a:ext cx="428628" cy="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7215206" y="5643578"/>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Font typeface="+mj-lt"/>
              <a:buAutoNum type="arabicPeriod"/>
            </a:pPr>
            <a:r>
              <a:rPr lang="en-US" sz="2400" b="1" dirty="0" smtClean="0"/>
              <a:t>Setting of organizational purpose and objectives</a:t>
            </a:r>
          </a:p>
          <a:p>
            <a:pPr marL="457200" lvl="2" indent="-457200" algn="just" defTabSz="450850" eaLnBrk="1" hangingPunct="1"/>
            <a:r>
              <a:rPr lang="en-US" sz="2400" dirty="0" smtClean="0"/>
              <a:t>It must ask certain question as, </a:t>
            </a:r>
            <a:r>
              <a:rPr lang="en-US" sz="2400" b="1" dirty="0" smtClean="0"/>
              <a:t>Why does the organization exist?</a:t>
            </a:r>
          </a:p>
          <a:p>
            <a:pPr marL="457200" lvl="2" indent="-457200" algn="just" defTabSz="450850" eaLnBrk="1" hangingPunct="1"/>
            <a:r>
              <a:rPr lang="en-US" sz="2400" b="1" dirty="0" smtClean="0"/>
              <a:t>What should be our business?</a:t>
            </a:r>
          </a:p>
          <a:p>
            <a:pPr marL="457200" lvl="2" indent="-457200" algn="just" defTabSz="450850" eaLnBrk="1" hangingPunct="1"/>
            <a:r>
              <a:rPr lang="en-US" sz="2400" dirty="0" smtClean="0"/>
              <a:t>It provides guidelines for the statement of purpose.</a:t>
            </a:r>
          </a:p>
          <a:p>
            <a:pPr marL="457200" lvl="2" indent="-457200" algn="just" defTabSz="450850" eaLnBrk="1" hangingPunct="1"/>
            <a:r>
              <a:rPr lang="en-US" sz="2400" dirty="0" smtClean="0"/>
              <a:t>Thus, an interaction with external factors, then determines the long term strategic objectives like-</a:t>
            </a:r>
          </a:p>
          <a:p>
            <a:pPr marL="846138" lvl="3" indent="-457200" algn="just" defTabSz="450850" eaLnBrk="1" hangingPunct="1"/>
            <a:r>
              <a:rPr lang="en-US" sz="2100" dirty="0" smtClean="0"/>
              <a:t>Whether to achieve growth through expansion of business in same line or diversify.</a:t>
            </a:r>
          </a:p>
          <a:p>
            <a:pPr marL="846138" lvl="3" indent="-457200" algn="just" defTabSz="450850" eaLnBrk="1" hangingPunct="1"/>
            <a:r>
              <a:rPr lang="en-US" sz="2100" dirty="0" smtClean="0"/>
              <a:t>What should be vertical integrations in our business?</a:t>
            </a:r>
          </a:p>
          <a:p>
            <a:pPr marL="457200" lvl="2" indent="-457200" algn="just" defTabSz="450850" eaLnBrk="1" hangingPunct="1"/>
            <a:r>
              <a:rPr lang="en-US" sz="2400" dirty="0" smtClean="0"/>
              <a:t>Objectives start from top level management and reach to bottom level.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Key Result Area</a:t>
            </a:r>
          </a:p>
          <a:p>
            <a:pPr marL="457200" lvl="2" indent="-457200" algn="just" defTabSz="450850" eaLnBrk="1" hangingPunct="1"/>
            <a:r>
              <a:rPr lang="en-US" sz="2400" dirty="0" smtClean="0"/>
              <a:t>Organizational objectives and planning premises together provide the basis for the identification of Key Result Area(KRA).</a:t>
            </a:r>
          </a:p>
          <a:p>
            <a:pPr marL="457200" lvl="2" indent="-457200" algn="just" defTabSz="450850" eaLnBrk="1" hangingPunct="1"/>
            <a:r>
              <a:rPr lang="en-US" sz="2400" dirty="0" smtClean="0"/>
              <a:t>KRA also indicate present state of an organizations health and top management perspectives for the future.</a:t>
            </a:r>
          </a:p>
          <a:p>
            <a:pPr marL="457200" lvl="2" indent="-457200" algn="just" defTabSz="450850" eaLnBrk="1" hangingPunct="1"/>
            <a:r>
              <a:rPr lang="en-US" sz="2400" dirty="0" smtClean="0"/>
              <a:t>Examples of KRA’s to most of business organizations are- Profitability, market standing, innovation, productivity, worker performance, financial and physical resources, manager performance, and public responsibility.</a:t>
            </a:r>
          </a:p>
          <a:p>
            <a:pPr marL="457200" lvl="2" indent="-457200" algn="just" defTabSz="450850" eaLnBrk="1" hangingPunct="1">
              <a:buNone/>
            </a:pPr>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Setting Subordinate Objective</a:t>
            </a:r>
          </a:p>
          <a:p>
            <a:pPr marL="457200" lvl="2" indent="-457200" algn="just" defTabSz="450850" eaLnBrk="1" hangingPunct="1"/>
            <a:r>
              <a:rPr lang="en-US" sz="2400" dirty="0" smtClean="0"/>
              <a:t>Each individual manager must know what he is expected to achieve.</a:t>
            </a:r>
          </a:p>
          <a:p>
            <a:pPr marL="457200" lvl="2" indent="-457200" algn="just" defTabSz="450850" eaLnBrk="1" hangingPunct="1"/>
            <a:r>
              <a:rPr lang="en-US" sz="2400" dirty="0" smtClean="0"/>
              <a:t>Superior and subordinate seat together for objective setting process.</a:t>
            </a:r>
          </a:p>
          <a:p>
            <a:pPr marL="457200" lvl="2" indent="-457200" algn="just" defTabSz="450850" eaLnBrk="1" hangingPunct="1"/>
            <a:r>
              <a:rPr lang="en-US" sz="2400" dirty="0" smtClean="0"/>
              <a:t>Superior state the objectives to subordinate.</a:t>
            </a:r>
          </a:p>
          <a:p>
            <a:pPr marL="457200" lvl="2" indent="-457200" algn="just" defTabSz="450850" eaLnBrk="1" hangingPunct="1"/>
            <a:r>
              <a:rPr lang="en-US" sz="2400" dirty="0" smtClean="0"/>
              <a:t>There may be wide gap between recommended objectives by superior and suggested objectives by subordinate.</a:t>
            </a:r>
          </a:p>
          <a:p>
            <a:pPr marL="457200" lvl="2" indent="-457200" algn="just" defTabSz="450850" eaLnBrk="1" hangingPunct="1"/>
            <a:r>
              <a:rPr lang="en-US" sz="2400" dirty="0" smtClean="0"/>
              <a:t>Mutual negotiation happens between both of them.</a:t>
            </a:r>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Introduction</a:t>
            </a:r>
          </a:p>
          <a:p>
            <a:pPr marL="457200" lvl="2" indent="-457200" algn="just" defTabSz="450850" eaLnBrk="1" hangingPunct="1"/>
            <a:endParaRPr lang="en-US" sz="2500" dirty="0" smtClean="0"/>
          </a:p>
          <a:p>
            <a:pPr marL="457200" lvl="2" indent="-457200" algn="just" defTabSz="450850" eaLnBrk="1" hangingPunct="1"/>
            <a:r>
              <a:rPr lang="en-US" sz="2500" dirty="0" smtClean="0"/>
              <a:t>Planning is the beginning of the process of management. Because, planning set all other functions into action, it can be seen as the most basic function of management.</a:t>
            </a:r>
          </a:p>
          <a:p>
            <a:pPr marL="457200" lvl="2" indent="-457200" algn="just" defTabSz="450850" eaLnBrk="1" hangingPunct="1"/>
            <a:endParaRPr lang="en-US" sz="2500" dirty="0" smtClean="0"/>
          </a:p>
          <a:p>
            <a:pPr marL="457200" lvl="2" indent="-457200" algn="just" defTabSz="450850" eaLnBrk="1" hangingPunct="1"/>
            <a:r>
              <a:rPr lang="en-US" sz="2500" dirty="0" smtClean="0"/>
              <a:t>Planning is an intellectual process which require a manager to think before acting. It is thinking in advance.</a:t>
            </a:r>
          </a:p>
          <a:p>
            <a:pPr marL="457200" lvl="2" indent="-457200" algn="just" defTabSz="450850" eaLnBrk="1" hangingPunct="1"/>
            <a:endParaRPr lang="en-US" sz="25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Matching resources with Objectives.</a:t>
            </a:r>
          </a:p>
          <a:p>
            <a:pPr marL="457200" lvl="2" indent="-457200" algn="just" defTabSz="450850" eaLnBrk="1" hangingPunct="1"/>
            <a:r>
              <a:rPr lang="en-US" sz="2400" dirty="0" smtClean="0"/>
              <a:t>Resource availability becomes important aspects of objective setting because it is the proper application of resources which ensures objective achievement.</a:t>
            </a:r>
          </a:p>
          <a:p>
            <a:pPr marL="457200" lvl="2" indent="-457200" algn="just" defTabSz="450850" eaLnBrk="1" hangingPunct="1">
              <a:buNone/>
            </a:pPr>
            <a:endParaRPr lang="en-US" sz="2400" b="1" dirty="0" smtClean="0"/>
          </a:p>
          <a:p>
            <a:pPr marL="457200" lvl="2" indent="-457200" algn="just" defTabSz="450850" eaLnBrk="1" hangingPunct="1">
              <a:buNone/>
            </a:pPr>
            <a:r>
              <a:rPr lang="en-US" sz="2400" b="1" dirty="0" smtClean="0"/>
              <a:t>5. Appraisal</a:t>
            </a:r>
          </a:p>
          <a:p>
            <a:pPr marL="457200" lvl="2" indent="-457200" algn="just" defTabSz="450850" eaLnBrk="1" hangingPunct="1"/>
            <a:r>
              <a:rPr lang="en-US" sz="2400" dirty="0" smtClean="0"/>
              <a:t>It checks whether the subordinate is achieving his objectives or not. </a:t>
            </a:r>
          </a:p>
          <a:p>
            <a:pPr marL="457200" lvl="2" indent="-457200" algn="just" defTabSz="450850" eaLnBrk="1" hangingPunct="1"/>
            <a:r>
              <a:rPr lang="en-US" sz="2400" dirty="0" smtClean="0"/>
              <a:t>If not, what are problems and how these problems can be overcome.</a:t>
            </a:r>
          </a:p>
          <a:p>
            <a:pPr marL="457200" lvl="2" indent="-457200" algn="just" defTabSz="450850" eaLnBrk="1" hangingPunct="1"/>
            <a:r>
              <a:rPr lang="en-US" sz="2400" dirty="0" smtClean="0"/>
              <a:t>Appraisal must be undertaken as an on-going process.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2143140"/>
          </a:xfrm>
        </p:spPr>
        <p:txBody>
          <a:bodyPr/>
          <a:lstStyle/>
          <a:p>
            <a:pPr marL="457200" lvl="2" indent="-457200" algn="just" defTabSz="450850" eaLnBrk="1" hangingPunct="1">
              <a:buNone/>
            </a:pPr>
            <a:r>
              <a:rPr lang="en-US" sz="2400" b="1" dirty="0" smtClean="0"/>
              <a:t>6. Recycling</a:t>
            </a:r>
          </a:p>
          <a:p>
            <a:pPr marL="457200" lvl="2" indent="-457200" algn="just" defTabSz="450850" eaLnBrk="1" hangingPunct="1"/>
            <a:r>
              <a:rPr lang="en-US" sz="2000" dirty="0" smtClean="0"/>
              <a:t>It is used as an input for recycling objectives and other actions.</a:t>
            </a:r>
          </a:p>
          <a:p>
            <a:pPr marL="457200" lvl="2" indent="-457200" algn="just" defTabSz="450850" eaLnBrk="1" hangingPunct="1"/>
            <a:r>
              <a:rPr lang="en-US" sz="2000" dirty="0" smtClean="0"/>
              <a:t>Objectives are neither set at the top and communicated to the bottom nor are they set at the bottom and go up.</a:t>
            </a:r>
          </a:p>
          <a:p>
            <a:pPr marL="457200" lvl="2" indent="-457200" algn="just" defTabSz="450850" eaLnBrk="1" hangingPunct="1"/>
            <a:r>
              <a:rPr lang="en-US" sz="2000" dirty="0" smtClean="0"/>
              <a:t>Objective setting is a joint process through interaction between superior and subordinate.</a:t>
            </a:r>
          </a:p>
        </p:txBody>
      </p:sp>
      <p:sp>
        <p:nvSpPr>
          <p:cNvPr id="4" name="TextBox 3"/>
          <p:cNvSpPr txBox="1"/>
          <p:nvPr/>
        </p:nvSpPr>
        <p:spPr>
          <a:xfrm>
            <a:off x="3143240" y="4000504"/>
            <a:ext cx="2786082" cy="369332"/>
          </a:xfrm>
          <a:prstGeom prst="rect">
            <a:avLst/>
          </a:prstGeom>
          <a:noFill/>
          <a:ln>
            <a:solidFill>
              <a:schemeClr val="tx1"/>
            </a:solidFill>
          </a:ln>
        </p:spPr>
        <p:txBody>
          <a:bodyPr wrap="square" rtlCol="0">
            <a:spAutoFit/>
          </a:bodyPr>
          <a:lstStyle/>
          <a:p>
            <a:r>
              <a:rPr lang="en-US" b="1" dirty="0" smtClean="0"/>
              <a:t>Objective Setting</a:t>
            </a:r>
            <a:endParaRPr lang="en-SG" b="1" dirty="0"/>
          </a:p>
        </p:txBody>
      </p:sp>
      <p:sp>
        <p:nvSpPr>
          <p:cNvPr id="5" name="TextBox 4"/>
          <p:cNvSpPr txBox="1"/>
          <p:nvPr/>
        </p:nvSpPr>
        <p:spPr>
          <a:xfrm>
            <a:off x="3143240" y="4714884"/>
            <a:ext cx="2857520" cy="369332"/>
          </a:xfrm>
          <a:prstGeom prst="rect">
            <a:avLst/>
          </a:prstGeom>
          <a:noFill/>
          <a:ln>
            <a:solidFill>
              <a:schemeClr val="tx1"/>
            </a:solidFill>
          </a:ln>
        </p:spPr>
        <p:txBody>
          <a:bodyPr wrap="square" rtlCol="0">
            <a:spAutoFit/>
          </a:bodyPr>
          <a:lstStyle/>
          <a:p>
            <a:pPr algn="ctr"/>
            <a:r>
              <a:rPr lang="en-US" b="1" dirty="0" smtClean="0"/>
              <a:t>Action Planning</a:t>
            </a:r>
            <a:endParaRPr lang="en-SG" b="1" dirty="0"/>
          </a:p>
        </p:txBody>
      </p:sp>
      <p:sp>
        <p:nvSpPr>
          <p:cNvPr id="6" name="TextBox 5"/>
          <p:cNvSpPr txBox="1"/>
          <p:nvPr/>
        </p:nvSpPr>
        <p:spPr>
          <a:xfrm>
            <a:off x="3143240" y="5429264"/>
            <a:ext cx="2857520" cy="369332"/>
          </a:xfrm>
          <a:prstGeom prst="rect">
            <a:avLst/>
          </a:prstGeom>
          <a:noFill/>
          <a:ln>
            <a:solidFill>
              <a:schemeClr val="tx1"/>
            </a:solidFill>
          </a:ln>
        </p:spPr>
        <p:txBody>
          <a:bodyPr wrap="square" rtlCol="0">
            <a:spAutoFit/>
          </a:bodyPr>
          <a:lstStyle/>
          <a:p>
            <a:r>
              <a:rPr lang="en-US" b="1" dirty="0" smtClean="0"/>
              <a:t>Performance Review</a:t>
            </a:r>
            <a:endParaRPr lang="en-SG" b="1" dirty="0"/>
          </a:p>
        </p:txBody>
      </p:sp>
      <p:cxnSp>
        <p:nvCxnSpPr>
          <p:cNvPr id="8" name="Straight Connector 7"/>
          <p:cNvCxnSpPr/>
          <p:nvPr/>
        </p:nvCxnSpPr>
        <p:spPr>
          <a:xfrm rot="5400000">
            <a:off x="1714480" y="4929198"/>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1"/>
          </p:cNvCxnSpPr>
          <p:nvPr/>
        </p:nvCxnSpPr>
        <p:spPr>
          <a:xfrm flipV="1">
            <a:off x="2428860" y="4185170"/>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28860" y="4899550"/>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28860" y="5643578"/>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57356" y="4000504"/>
            <a:ext cx="428628" cy="2031325"/>
          </a:xfrm>
          <a:prstGeom prst="rect">
            <a:avLst/>
          </a:prstGeom>
          <a:noFill/>
        </p:spPr>
        <p:txBody>
          <a:bodyPr wrap="square" rtlCol="0">
            <a:spAutoFit/>
          </a:bodyPr>
          <a:lstStyle/>
          <a:p>
            <a:r>
              <a:rPr lang="en-US" b="1" dirty="0" smtClean="0"/>
              <a:t>RECYCLE</a:t>
            </a:r>
            <a:endParaRPr lang="en-SG"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Benefits of MBO</a:t>
            </a:r>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Better Management</a:t>
            </a:r>
          </a:p>
          <a:p>
            <a:pPr marL="846138" lvl="3" indent="-457200" algn="just" defTabSz="450850" eaLnBrk="1" hangingPunct="1"/>
            <a:r>
              <a:rPr lang="en-US" sz="2400" dirty="0" smtClean="0"/>
              <a:t>Resources are put in such manner that they result into better performance.</a:t>
            </a:r>
          </a:p>
          <a:p>
            <a:pPr marL="846138" lvl="3" indent="-457200" algn="just" defTabSz="450850" eaLnBrk="1" hangingPunct="1"/>
            <a:r>
              <a:rPr lang="en-US" sz="2400" dirty="0" smtClean="0"/>
              <a:t>Better management by clarity in objectives, role clarity, periodic feedback of performance, participation by managers in the management process, realisation that there is always scope for improvement, etc…</a:t>
            </a:r>
          </a:p>
          <a:p>
            <a:pPr marL="457200" lvl="2" indent="-457200" algn="just" defTabSz="450850" eaLnBrk="1" hangingPunct="1"/>
            <a:r>
              <a:rPr lang="en-US" sz="2400" b="1" dirty="0" smtClean="0"/>
              <a:t>Clarity in Organizational action</a:t>
            </a:r>
          </a:p>
          <a:p>
            <a:pPr marL="846138" lvl="3" indent="-457200" algn="just" defTabSz="450850" eaLnBrk="1" hangingPunct="1"/>
            <a:r>
              <a:rPr lang="en-US" sz="2400" dirty="0" smtClean="0"/>
              <a:t>It provides Key Result Area(KRA) where organizational efforts are required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Benefits of MBO</a:t>
            </a:r>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endParaRPr lang="en-US" sz="2000" b="1" dirty="0" smtClean="0"/>
          </a:p>
          <a:p>
            <a:pPr marL="457200" lvl="2" indent="-457200" algn="just" defTabSz="450850" eaLnBrk="1" hangingPunct="1"/>
            <a:r>
              <a:rPr lang="en-US" sz="2000" b="1" dirty="0" smtClean="0"/>
              <a:t>Personal Satisfaction</a:t>
            </a:r>
          </a:p>
          <a:p>
            <a:pPr marL="846138" lvl="3" indent="-457200" algn="just" defTabSz="450850" eaLnBrk="1" hangingPunct="1"/>
            <a:r>
              <a:rPr lang="en-US" dirty="0" smtClean="0"/>
              <a:t>This is because of two closely related phenomena: 	</a:t>
            </a:r>
          </a:p>
          <a:p>
            <a:pPr marL="846138" lvl="3" indent="-457200" algn="just" defTabSz="450850" eaLnBrk="1" hangingPunct="1">
              <a:buNone/>
            </a:pPr>
            <a:r>
              <a:rPr lang="en-US" dirty="0" smtClean="0"/>
              <a:t>	(1) Participation in objective setting </a:t>
            </a:r>
          </a:p>
          <a:p>
            <a:pPr marL="846138" lvl="3" indent="-457200" algn="just" defTabSz="450850" eaLnBrk="1" hangingPunct="1">
              <a:buNone/>
            </a:pPr>
            <a:r>
              <a:rPr lang="en-US" dirty="0" smtClean="0"/>
              <a:t>	(2) Rational performance appraisal.</a:t>
            </a:r>
            <a:endParaRPr lang="en-US" sz="2100" dirty="0" smtClean="0"/>
          </a:p>
          <a:p>
            <a:pPr marL="457200" lvl="2" indent="-457200" algn="just" defTabSz="450850" eaLnBrk="1" hangingPunct="1"/>
            <a:endParaRPr lang="en-US" sz="2400" b="1" dirty="0" smtClean="0"/>
          </a:p>
          <a:p>
            <a:pPr marL="457200" lvl="2" indent="-457200" algn="just" defTabSz="450850" eaLnBrk="1" hangingPunct="1"/>
            <a:r>
              <a:rPr lang="en-US" sz="2400" b="1" dirty="0" smtClean="0"/>
              <a:t>Basis for Organizational Change</a:t>
            </a:r>
          </a:p>
          <a:p>
            <a:pPr marL="846138" lvl="3" indent="-457200" algn="just" defTabSz="450850" eaLnBrk="1" hangingPunct="1"/>
            <a:r>
              <a:rPr lang="en-US" sz="2100" dirty="0" smtClean="0"/>
              <a:t>MBO stimulates the changes, and provides  a framework and guidelines for planned change, enabling management to initiate, plan, direct and control the direction and speed of change.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2000" b="1" dirty="0" smtClean="0"/>
              <a:t>Time and Cost</a:t>
            </a:r>
            <a:endParaRPr lang="en-US" sz="2400" b="1" dirty="0" smtClean="0"/>
          </a:p>
          <a:p>
            <a:pPr marL="846138" lvl="3" indent="-457200" algn="just" defTabSz="450850" eaLnBrk="1" hangingPunct="1"/>
            <a:r>
              <a:rPr lang="en-US" sz="2100" dirty="0" smtClean="0"/>
              <a:t>It is not as simple as it looks to be.</a:t>
            </a:r>
          </a:p>
          <a:p>
            <a:pPr marL="846138" lvl="3" indent="-457200" algn="just" defTabSz="450850" eaLnBrk="1" hangingPunct="1"/>
            <a:r>
              <a:rPr lang="en-US" sz="2100" dirty="0" smtClean="0"/>
              <a:t>It requires large amount of scarce resources like time of senior managers</a:t>
            </a:r>
          </a:p>
          <a:p>
            <a:pPr marL="846138" lvl="3" indent="-457200" algn="just" defTabSz="450850" eaLnBrk="1" hangingPunct="1"/>
            <a:r>
              <a:rPr lang="en-US" sz="2100" dirty="0" smtClean="0"/>
              <a:t>It is something over and above some normal work</a:t>
            </a:r>
          </a:p>
          <a:p>
            <a:pPr marL="846138" lvl="3" indent="-457200" algn="just" defTabSz="450850" eaLnBrk="1" hangingPunct="1"/>
            <a:r>
              <a:rPr lang="en-US" sz="2100" dirty="0" smtClean="0"/>
              <a:t>It also generates grater paper work as so many forms are need to be filled by both.</a:t>
            </a:r>
          </a:p>
          <a:p>
            <a:pPr marL="846138" lvl="3" indent="-457200" algn="just" defTabSz="450850" eaLnBrk="1" hangingPunct="1"/>
            <a:r>
              <a:rPr lang="en-US" sz="2100" dirty="0" smtClean="0"/>
              <a:t>It creates only in the initial phase of MBO and organization over a period of time it may be disappear.</a:t>
            </a:r>
          </a:p>
          <a:p>
            <a:pPr marL="457200" lvl="2" indent="-457200" algn="just" defTabSz="450850" eaLnBrk="1" hangingPunct="1"/>
            <a:r>
              <a:rPr lang="en-US" sz="2000" b="1" dirty="0" smtClean="0"/>
              <a:t>Failure to teach MBO philosophy</a:t>
            </a:r>
          </a:p>
          <a:p>
            <a:pPr marL="846138" lvl="3" indent="-457200" algn="just" defTabSz="450850" eaLnBrk="1" hangingPunct="1"/>
            <a:r>
              <a:rPr lang="en-US" dirty="0" smtClean="0"/>
              <a:t>Managers fail to understand and appreciate the new approach by creating doubt in their mind like – </a:t>
            </a:r>
          </a:p>
          <a:p>
            <a:pPr marL="1246188" lvl="4" indent="-457200" algn="just" defTabSz="450850" eaLnBrk="1" hangingPunct="1"/>
            <a:r>
              <a:rPr lang="en-US" sz="1800" dirty="0" smtClean="0"/>
              <a:t>What purpose it served by MBO?</a:t>
            </a:r>
          </a:p>
          <a:p>
            <a:pPr marL="1246188" lvl="4" indent="-457200" algn="just" defTabSz="450850" eaLnBrk="1" hangingPunct="1"/>
            <a:r>
              <a:rPr lang="en-US" sz="1800" dirty="0" smtClean="0"/>
              <a:t>How the performance is to be appraised?</a:t>
            </a:r>
          </a:p>
          <a:p>
            <a:pPr marL="1246188" lvl="4" indent="-457200" algn="just" defTabSz="450850" eaLnBrk="1" hangingPunct="1"/>
            <a:r>
              <a:rPr lang="en-US" sz="1800" dirty="0" smtClean="0"/>
              <a:t>How organization will benefit?</a:t>
            </a:r>
          </a:p>
          <a:p>
            <a:pPr marL="457200" lvl="2" indent="-457200" algn="just" defTabSz="450850" eaLnBrk="1" hangingPunct="1">
              <a:buNone/>
            </a:pPr>
            <a:endParaRPr lang="en-US"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2400" b="1" dirty="0" smtClean="0"/>
              <a:t>Problems in objective setting</a:t>
            </a:r>
          </a:p>
          <a:p>
            <a:pPr marL="846138" lvl="3" indent="-457200" algn="just" defTabSz="450850" eaLnBrk="1" hangingPunct="1"/>
            <a:r>
              <a:rPr lang="en-US" sz="2100" dirty="0" smtClean="0"/>
              <a:t>It requires objective must be set out in verifiable terms, against which performance can be measured.</a:t>
            </a:r>
          </a:p>
          <a:p>
            <a:pPr marL="846138" lvl="3" indent="-457200" algn="just" defTabSz="450850" eaLnBrk="1" hangingPunct="1"/>
            <a:r>
              <a:rPr lang="en-US" sz="2100" dirty="0" smtClean="0"/>
              <a:t>It is again difficult to set in at least some of the area like innovation, technology, etc…</a:t>
            </a:r>
          </a:p>
          <a:p>
            <a:pPr marL="457200" lvl="2" indent="-457200" algn="just" defTabSz="450850" eaLnBrk="1" hangingPunct="1"/>
            <a:endParaRPr lang="en-US" sz="2400" b="1" dirty="0" smtClean="0"/>
          </a:p>
          <a:p>
            <a:pPr marL="457200" lvl="2" indent="-457200" algn="just" defTabSz="450850" eaLnBrk="1" hangingPunct="1"/>
            <a:r>
              <a:rPr lang="en-US" sz="2400" b="1" dirty="0" smtClean="0"/>
              <a:t>Emphasis on short term objectives</a:t>
            </a:r>
          </a:p>
          <a:p>
            <a:pPr marL="846138" lvl="3" indent="-457200" algn="just" defTabSz="450850" eaLnBrk="1" hangingPunct="1"/>
            <a:r>
              <a:rPr lang="en-US" sz="2100" dirty="0" smtClean="0"/>
              <a:t>It is very well suitable and dealt with short term objective its preciseness around for a year or even less.</a:t>
            </a:r>
          </a:p>
          <a:p>
            <a:pPr marL="846138" lvl="3" indent="-457200" algn="just" defTabSz="450850" eaLnBrk="1" hangingPunct="1"/>
            <a:r>
              <a:rPr lang="en-US" sz="2100" dirty="0" smtClean="0"/>
              <a:t>It is danger to emphasis on short term objectives at the cost of long term objectives.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1900" b="1" dirty="0" smtClean="0"/>
              <a:t>Inflexibility</a:t>
            </a:r>
          </a:p>
          <a:p>
            <a:pPr marL="846138" lvl="3" indent="-457200" algn="just" defTabSz="450850" eaLnBrk="1" hangingPunct="1"/>
            <a:r>
              <a:rPr lang="en-US" sz="1900" dirty="0" smtClean="0"/>
              <a:t>In a dynamic environment, a particularly objectives may not be valid forever. In the context of revised objectives, changed premises or modifies policies, it is useless to follow old objectives.</a:t>
            </a:r>
          </a:p>
          <a:p>
            <a:pPr marL="846138" lvl="3" indent="-457200" algn="just" defTabSz="450850" eaLnBrk="1" hangingPunct="1"/>
            <a:r>
              <a:rPr lang="en-US" sz="1900" dirty="0" smtClean="0"/>
              <a:t>However, many managers often hesitate to change objectives during a period of time. Thus, inflexibility can really cause harm to the organization. </a:t>
            </a:r>
          </a:p>
          <a:p>
            <a:pPr marL="457200" lvl="2" indent="-457200" algn="just" defTabSz="450850" eaLnBrk="1" hangingPunct="1"/>
            <a:r>
              <a:rPr lang="en-US" sz="1900" b="1" dirty="0" smtClean="0"/>
              <a:t>Frustration</a:t>
            </a:r>
          </a:p>
          <a:p>
            <a:pPr marL="846138" lvl="3" indent="-457200" algn="just" defTabSz="450850" eaLnBrk="1" hangingPunct="1"/>
            <a:r>
              <a:rPr lang="en-US" sz="1900" dirty="0" smtClean="0"/>
              <a:t>It may be because of two reasons:</a:t>
            </a:r>
          </a:p>
          <a:p>
            <a:pPr marL="809625" lvl="4" indent="-457200" algn="just" defTabSz="450850" eaLnBrk="1" hangingPunct="1">
              <a:buFont typeface="+mj-lt"/>
              <a:buAutoNum type="arabicPeriod"/>
            </a:pPr>
            <a:r>
              <a:rPr lang="en-US" sz="1900" dirty="0" smtClean="0"/>
              <a:t>As lack of experiences, many organization could not implement MBO properly.</a:t>
            </a:r>
          </a:p>
          <a:p>
            <a:pPr marL="809625" lvl="4" indent="-457200" algn="just" defTabSz="450850" eaLnBrk="1" hangingPunct="1">
              <a:buFont typeface="+mj-lt"/>
              <a:buAutoNum type="arabicPeriod"/>
            </a:pPr>
            <a:r>
              <a:rPr lang="en-US" sz="1900" dirty="0" smtClean="0"/>
              <a:t>Introduction to MBO tends to arouse high expectations for rapid change particularly among young junior managers  in terms of organizations growth, profitability and in themselves in their career advancement. If rate of changes is slower than expected due to any reason, managers begin to feel frustration.</a:t>
            </a:r>
          </a:p>
          <a:p>
            <a:pPr marL="809625" lvl="2" indent="-457200" algn="just" defTabSz="450850" eaLnBrk="1" hangingPunct="1">
              <a:buNone/>
            </a:pPr>
            <a:endParaRPr lang="en-US" sz="1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Decision Making</a:t>
            </a:r>
            <a:endParaRPr lang="en-IN" sz="48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endParaRPr lang="en-US" sz="2400" dirty="0" smtClean="0"/>
          </a:p>
          <a:p>
            <a:pPr marL="457200" lvl="2" indent="-457200" algn="just" defTabSz="450850" eaLnBrk="1" hangingPunct="1"/>
            <a:r>
              <a:rPr lang="en-US" sz="2400" dirty="0" smtClean="0"/>
              <a:t>The word ‘decision’ has been derived from the Latin word ‘</a:t>
            </a:r>
            <a:r>
              <a:rPr lang="en-US" sz="2400" dirty="0" err="1" smtClean="0"/>
              <a:t>decidere</a:t>
            </a:r>
            <a:r>
              <a:rPr lang="en-US" sz="2400" dirty="0" smtClean="0"/>
              <a:t>’ which means a cutting away or cutting off.</a:t>
            </a:r>
          </a:p>
          <a:p>
            <a:pPr marL="457200" lvl="2" indent="-457200" algn="just" defTabSz="450850" eaLnBrk="1" hangingPunct="1"/>
            <a:endParaRPr lang="en-US" sz="2400" dirty="0" smtClean="0"/>
          </a:p>
          <a:p>
            <a:pPr marL="457200" lvl="2" indent="-457200" algn="just" defTabSz="450850" eaLnBrk="1" hangingPunct="1"/>
            <a:r>
              <a:rPr lang="en-US" sz="2400" dirty="0" smtClean="0"/>
              <a:t>Thus, decision involves a cut of alternatives between those that are desirable and those that are not desirable.</a:t>
            </a:r>
          </a:p>
          <a:p>
            <a:pPr marL="457200" lvl="2" indent="-457200" algn="just" defTabSz="450850" eaLnBrk="1" hangingPunct="1"/>
            <a:endParaRPr lang="en-US" sz="2400" dirty="0" smtClean="0"/>
          </a:p>
          <a:p>
            <a:pPr marL="457200" lvl="2" indent="-457200" algn="just" defTabSz="450850" eaLnBrk="1" hangingPunct="1"/>
            <a:r>
              <a:rPr lang="en-US" sz="2400" dirty="0" smtClean="0"/>
              <a:t>The decision is a kind of choice of a desirable alternative.</a:t>
            </a:r>
          </a:p>
          <a:p>
            <a:pPr marL="457200" lvl="2" indent="-457200" algn="just" defTabSz="450850" eaLnBrk="1" hangingPunct="1"/>
            <a:endParaRPr lang="en-US" sz="1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3200" b="1" dirty="0" smtClean="0"/>
              <a:t>Decision</a:t>
            </a:r>
          </a:p>
          <a:p>
            <a:pPr marL="457200" lvl="2" indent="-457200" algn="just" defTabSz="450850" eaLnBrk="1" hangingPunct="1"/>
            <a:r>
              <a:rPr lang="en-US" sz="2800" dirty="0" smtClean="0"/>
              <a:t>According to Lopez –</a:t>
            </a:r>
            <a:r>
              <a:rPr lang="en-US" sz="3200" dirty="0" smtClean="0"/>
              <a:t> </a:t>
            </a:r>
          </a:p>
          <a:p>
            <a:pPr marL="457200" lvl="2" indent="-457200" algn="just" defTabSz="450850" eaLnBrk="1" hangingPunct="1"/>
            <a:endParaRPr lang="en-US" sz="3200" b="1" dirty="0" smtClean="0"/>
          </a:p>
          <a:p>
            <a:pPr marL="457200" lvl="2" indent="-457200" algn="just" defTabSz="450850" eaLnBrk="1" hangingPunct="1"/>
            <a:r>
              <a:rPr lang="en-US" sz="2800" b="1" dirty="0" smtClean="0"/>
              <a:t>“A decision represents a judgment; a final resolution of a conflict of needs, means, or goals; and a commitment to action made in face of uncertainty, complexity, and even irrationality”</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It is by planning that managers of organizations decide:-</a:t>
            </a:r>
          </a:p>
          <a:p>
            <a:pPr marL="846138" lvl="3" indent="-457200" algn="just" defTabSz="450850" eaLnBrk="1" hangingPunct="1"/>
            <a:r>
              <a:rPr lang="en-US" sz="2200" dirty="0" smtClean="0"/>
              <a:t>What is to be done?</a:t>
            </a:r>
          </a:p>
          <a:p>
            <a:pPr marL="846138" lvl="3" indent="-457200" algn="just" defTabSz="450850" eaLnBrk="1" hangingPunct="1"/>
            <a:r>
              <a:rPr lang="en-US" sz="2200" dirty="0" smtClean="0"/>
              <a:t>When it is to be done?</a:t>
            </a:r>
          </a:p>
          <a:p>
            <a:pPr marL="846138" lvl="3" indent="-457200" algn="just" defTabSz="450850" eaLnBrk="1" hangingPunct="1"/>
            <a:r>
              <a:rPr lang="en-US" sz="2200" dirty="0" smtClean="0"/>
              <a:t>How it is to be done? And</a:t>
            </a:r>
          </a:p>
          <a:p>
            <a:pPr marL="846138" lvl="3" indent="-457200" algn="just" defTabSz="450850" eaLnBrk="1" hangingPunct="1"/>
            <a:r>
              <a:rPr lang="en-US" sz="2200" dirty="0" smtClean="0"/>
              <a:t>Who has to do it?</a:t>
            </a:r>
          </a:p>
          <a:p>
            <a:pPr marL="457200" lvl="2" indent="-457200" algn="just" defTabSz="450850" eaLnBrk="1" hangingPunct="1"/>
            <a:r>
              <a:rPr lang="en-US" sz="2500" dirty="0" smtClean="0"/>
              <a:t>Thus, decision making is an integral part of planning. </a:t>
            </a:r>
          </a:p>
          <a:p>
            <a:pPr marL="457200" lvl="2" indent="-457200" algn="just" defTabSz="450850" eaLnBrk="1" hangingPunct="1"/>
            <a:r>
              <a:rPr lang="en-US" sz="2500" dirty="0" smtClean="0"/>
              <a:t>It is defined as the process of choosing among alternatives. Obviously, decision-making will occur at many points in the planning process.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Features of Decision Making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Decision making implies that there are various alternatives and the most desirable alternative is chosen to solve the problem or to arrive at expected result.</a:t>
            </a:r>
          </a:p>
          <a:p>
            <a:pPr marL="457200" lvl="2" indent="-457200" algn="just" defTabSz="450850" eaLnBrk="1" hangingPunct="1"/>
            <a:r>
              <a:rPr lang="en-US" sz="2400" dirty="0" smtClean="0"/>
              <a:t>Existence of alternatives suggests that the decision maker has freedom to choose alternative.</a:t>
            </a:r>
          </a:p>
          <a:p>
            <a:pPr marL="457200" lvl="2" indent="-457200" algn="just" defTabSz="450850" eaLnBrk="1" hangingPunct="1"/>
            <a:r>
              <a:rPr lang="en-US" sz="2400" dirty="0" smtClean="0"/>
              <a:t>Decision may not be completely rational but may be judgmental and emotional in which personal preferences and values of the decision maker play significant role.</a:t>
            </a:r>
          </a:p>
          <a:p>
            <a:pPr marL="457200" lvl="2" indent="-457200" algn="just" defTabSz="450850" eaLnBrk="1" hangingPunct="1"/>
            <a:r>
              <a:rPr lang="en-US" sz="2400" dirty="0" smtClean="0"/>
              <a:t>Decision making, like any other management process, is goal oriented. </a:t>
            </a:r>
            <a:endParaRPr lang="en-US" sz="26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There are different types of decisions which are made by managers in organizations and for each type of decisions.</a:t>
            </a:r>
          </a:p>
          <a:p>
            <a:pPr marL="457200" lvl="2" indent="-457200" algn="just" defTabSz="450850" eaLnBrk="1" hangingPunct="1"/>
            <a:r>
              <a:rPr lang="en-US" sz="2400" dirty="0" smtClean="0"/>
              <a:t>There are different ways in which organizational decisions may be classified.</a:t>
            </a:r>
          </a:p>
          <a:p>
            <a:pPr marL="457200" lvl="2" indent="-457200" algn="just" defTabSz="450850" eaLnBrk="1" hangingPunct="1"/>
            <a:r>
              <a:rPr lang="en-US" sz="2400" dirty="0" smtClean="0"/>
              <a:t>Herbert Simon has grouped organizational decisions into two categories based on the decision factors which are taken into considerations.</a:t>
            </a:r>
          </a:p>
          <a:p>
            <a:pPr marL="846138" lvl="3" indent="-457200" algn="just" defTabSz="450850" eaLnBrk="1" hangingPunct="1"/>
            <a:r>
              <a:rPr lang="en-US" b="1" dirty="0" smtClean="0"/>
              <a:t>Programmed Decisions</a:t>
            </a:r>
          </a:p>
          <a:p>
            <a:pPr marL="846138" lvl="3" indent="-457200" algn="just" defTabSz="450850" eaLnBrk="1" hangingPunct="1"/>
            <a:r>
              <a:rPr lang="en-US" b="1" dirty="0" smtClean="0"/>
              <a:t>Non-programmed Decisions</a:t>
            </a:r>
          </a:p>
          <a:p>
            <a:pPr marL="457200" lvl="2" indent="-457200" algn="just" defTabSz="450850" eaLnBrk="1" hangingPunct="1"/>
            <a:r>
              <a:rPr lang="en-US" sz="2600" dirty="0" smtClean="0"/>
              <a:t>Organizational decisions are classified as-</a:t>
            </a:r>
          </a:p>
          <a:p>
            <a:pPr marL="846138" lvl="3" indent="-457200" algn="just" defTabSz="450850" eaLnBrk="1" hangingPunct="1"/>
            <a:r>
              <a:rPr lang="en-US" b="1" dirty="0" smtClean="0"/>
              <a:t>Strategic Decisions</a:t>
            </a:r>
          </a:p>
          <a:p>
            <a:pPr marL="846138" lvl="3" indent="-457200" algn="just" defTabSz="450850" eaLnBrk="1" hangingPunct="1"/>
            <a:r>
              <a:rPr lang="en-US" b="1" dirty="0" smtClean="0"/>
              <a:t>Tactical or Operational Decisions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Programmed Decisions</a:t>
            </a:r>
          </a:p>
          <a:p>
            <a:pPr marL="457200" lvl="2" indent="-457200" algn="just" defTabSz="450850" eaLnBrk="1" hangingPunct="1"/>
            <a:r>
              <a:rPr lang="en-US" sz="2400" dirty="0" smtClean="0"/>
              <a:t>They are routine and repetitive and are made within the framework of organizational policies and rules.</a:t>
            </a:r>
          </a:p>
          <a:p>
            <a:pPr marL="457200" lvl="2" indent="-457200" algn="just" defTabSz="450850" eaLnBrk="1" hangingPunct="1"/>
            <a:r>
              <a:rPr lang="en-US" sz="2400" dirty="0" smtClean="0"/>
              <a:t>These policies and rules are established well in advance to solve recurring (frequent) problem.</a:t>
            </a:r>
          </a:p>
          <a:p>
            <a:pPr marL="457200" lvl="2" indent="-457200" algn="just" defTabSz="450850" eaLnBrk="1" hangingPunct="1"/>
            <a:r>
              <a:rPr lang="en-US" sz="2400" dirty="0" smtClean="0"/>
              <a:t>Ex: Promotion of an employee</a:t>
            </a:r>
          </a:p>
          <a:p>
            <a:pPr marL="457200" lvl="2" indent="-457200" algn="just" defTabSz="450850" eaLnBrk="1" hangingPunct="1"/>
            <a:r>
              <a:rPr lang="en-US" sz="2400" dirty="0" smtClean="0"/>
              <a:t>These decisions are comparatively easy to make as these are relate to the problems which are solved by considering internal organizational factors.</a:t>
            </a:r>
          </a:p>
          <a:p>
            <a:pPr marL="457200" lvl="2" indent="-457200" algn="just" defTabSz="450850" eaLnBrk="1" hangingPunct="1"/>
            <a:r>
              <a:rPr lang="en-US" sz="2400" dirty="0" smtClean="0"/>
              <a:t>These are made by personnel at lower levels in the organizations.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Non-programmed Decisions</a:t>
            </a:r>
          </a:p>
          <a:p>
            <a:pPr marL="457200" lvl="2" indent="-457200" algn="just" defTabSz="450850" eaLnBrk="1" hangingPunct="1"/>
            <a:r>
              <a:rPr lang="en-US" sz="2400" dirty="0" smtClean="0"/>
              <a:t>They are relevant for solving unique/unusual problems.</a:t>
            </a:r>
          </a:p>
          <a:p>
            <a:pPr marL="457200" lvl="2" indent="-457200" algn="just" defTabSz="450850" eaLnBrk="1" hangingPunct="1"/>
            <a:r>
              <a:rPr lang="en-US" sz="2400" dirty="0" smtClean="0"/>
              <a:t>In which alternatives can not be determined well in advance.</a:t>
            </a:r>
          </a:p>
          <a:p>
            <a:pPr marL="457200" lvl="2" indent="-457200" algn="just" defTabSz="450850" eaLnBrk="1" hangingPunct="1"/>
            <a:r>
              <a:rPr lang="en-US" sz="2400" dirty="0" smtClean="0"/>
              <a:t>The situation is not well structured and the outcomes of various alternatives cannot be arranged in advance.</a:t>
            </a:r>
          </a:p>
          <a:p>
            <a:pPr marL="457200" lvl="2" indent="-457200" algn="just" defTabSz="450850" eaLnBrk="1" hangingPunct="1"/>
            <a:r>
              <a:rPr lang="en-US" sz="2400" dirty="0" smtClean="0"/>
              <a:t>Ex: Organization wants to take actions for growth</a:t>
            </a:r>
          </a:p>
          <a:p>
            <a:pPr marL="457200" lvl="2" indent="-457200" algn="just" defTabSz="450850" eaLnBrk="1" hangingPunct="1"/>
            <a:r>
              <a:rPr lang="en-US" sz="2400" dirty="0" smtClean="0"/>
              <a:t>They are non-recurring and, therefore, readymade solutions are not available.</a:t>
            </a:r>
          </a:p>
          <a:p>
            <a:pPr marL="457200" lvl="2" indent="-457200" algn="just" defTabSz="450850" eaLnBrk="1" hangingPunct="1"/>
            <a:r>
              <a:rPr lang="en-US" sz="2400" dirty="0" smtClean="0"/>
              <a:t>These decisions are of high importance because of their long term impact, they are made by top level managers.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Strategic Decisions</a:t>
            </a:r>
          </a:p>
          <a:p>
            <a:pPr marL="457200" lvl="2" indent="-457200" algn="just" defTabSz="450850" eaLnBrk="1" hangingPunct="1"/>
            <a:r>
              <a:rPr lang="en-US" sz="2400" dirty="0" smtClean="0"/>
              <a:t>The concept is based on strategy.</a:t>
            </a:r>
          </a:p>
          <a:p>
            <a:pPr marL="457200" lvl="2" indent="-457200" algn="just" defTabSz="450850" eaLnBrk="1" hangingPunct="1"/>
            <a:r>
              <a:rPr lang="en-US" sz="2400" dirty="0" smtClean="0"/>
              <a:t>“Strategic decision is a major choice of actions concerning allocation of resources and contribution to the achievement of organizational objectives”</a:t>
            </a:r>
          </a:p>
          <a:p>
            <a:pPr marL="457200" lvl="2" indent="-457200" algn="just" defTabSz="450850" eaLnBrk="1" hangingPunct="1"/>
            <a:r>
              <a:rPr lang="en-US" sz="2400" b="1" dirty="0" smtClean="0"/>
              <a:t>Tactical decisions</a:t>
            </a:r>
          </a:p>
          <a:p>
            <a:pPr marL="457200" lvl="2" indent="-457200" algn="just" defTabSz="450850" eaLnBrk="1" hangingPunct="1"/>
            <a:r>
              <a:rPr lang="en-US" sz="2400" dirty="0" smtClean="0"/>
              <a:t>Tactical or operational decisions are derived out of strategic decisions. </a:t>
            </a:r>
          </a:p>
          <a:p>
            <a:pPr marL="457200" lvl="2" indent="-457200" algn="just" defTabSz="450850" eaLnBrk="1" hangingPunct="1"/>
            <a:r>
              <a:rPr lang="en-US" sz="2400" dirty="0" smtClean="0"/>
              <a:t>It relates to day-to-day working of the organization and is made in context of well set policies and procedures.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3600" b="1" dirty="0" smtClean="0">
                <a:solidFill>
                  <a:srgbClr val="000000"/>
                </a:solidFill>
                <a:latin typeface="Verdana"/>
                <a:ea typeface="+mj-ea"/>
                <a:cs typeface="Arial"/>
              </a:rPr>
              <a:t>Types of Decisions</a:t>
            </a:r>
            <a:endParaRPr lang="en-US" sz="2400" b="1" dirty="0" smtClean="0"/>
          </a:p>
        </p:txBody>
      </p:sp>
      <p:sp>
        <p:nvSpPr>
          <p:cNvPr id="6" name="TextBox 5"/>
          <p:cNvSpPr txBox="1"/>
          <p:nvPr/>
        </p:nvSpPr>
        <p:spPr>
          <a:xfrm>
            <a:off x="0" y="1750063"/>
            <a:ext cx="4357686" cy="4616648"/>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Strategic Premises</a:t>
            </a:r>
          </a:p>
          <a:p>
            <a:pPr marL="342900" indent="-342900">
              <a:buFont typeface="Wingdings" pitchFamily="2" charset="2"/>
              <a:buChar char="q"/>
            </a:pPr>
            <a:r>
              <a:rPr lang="en-US" sz="2400" dirty="0" smtClean="0"/>
              <a:t>It is a major decision which affects the major part of the organization</a:t>
            </a:r>
          </a:p>
          <a:p>
            <a:pPr marL="342900" indent="-342900">
              <a:buFont typeface="Wingdings" pitchFamily="2" charset="2"/>
              <a:buChar char="q"/>
            </a:pPr>
            <a:r>
              <a:rPr lang="en-US" sz="2400" dirty="0" smtClean="0"/>
              <a:t>It directly contributes in achievement of organizational objectives</a:t>
            </a:r>
          </a:p>
          <a:p>
            <a:pPr marL="342900" indent="-342900">
              <a:buFont typeface="Wingdings" pitchFamily="2" charset="2"/>
              <a:buChar char="q"/>
            </a:pPr>
            <a:r>
              <a:rPr lang="en-US" sz="2400" dirty="0" smtClean="0"/>
              <a:t>Three elements:</a:t>
            </a:r>
          </a:p>
          <a:p>
            <a:pPr marL="800100" lvl="1" indent="-342900">
              <a:buFont typeface="Wingdings" pitchFamily="2" charset="2"/>
              <a:buChar char="§"/>
            </a:pPr>
            <a:r>
              <a:rPr lang="en-US" dirty="0" smtClean="0"/>
              <a:t>A course of actions or plan</a:t>
            </a:r>
          </a:p>
          <a:p>
            <a:pPr marL="800100" lvl="1" indent="-342900">
              <a:buFont typeface="Wingdings" pitchFamily="2" charset="2"/>
              <a:buChar char="§"/>
            </a:pPr>
            <a:r>
              <a:rPr lang="en-US" dirty="0" smtClean="0"/>
              <a:t>A desired result or objective</a:t>
            </a:r>
          </a:p>
          <a:p>
            <a:pPr marL="800100" lvl="1" indent="-342900">
              <a:buFont typeface="Wingdings" pitchFamily="2" charset="2"/>
              <a:buChar char="§"/>
            </a:pPr>
            <a:r>
              <a:rPr lang="en-US" dirty="0" smtClean="0"/>
              <a:t>A commitment </a:t>
            </a:r>
          </a:p>
          <a:p>
            <a:pPr marL="342900" indent="-342900">
              <a:buFont typeface="Wingdings" pitchFamily="2" charset="2"/>
              <a:buChar char="q"/>
            </a:pPr>
            <a:r>
              <a:rPr lang="en-US" sz="2400" dirty="0" smtClean="0"/>
              <a:t>They are non-programmed decision</a:t>
            </a:r>
            <a:endParaRPr lang="en-SG" sz="2400" dirty="0"/>
          </a:p>
        </p:txBody>
      </p:sp>
      <p:sp>
        <p:nvSpPr>
          <p:cNvPr id="7" name="TextBox 6"/>
          <p:cNvSpPr txBox="1"/>
          <p:nvPr/>
        </p:nvSpPr>
        <p:spPr>
          <a:xfrm>
            <a:off x="4572000" y="1750063"/>
            <a:ext cx="4286248" cy="4708981"/>
          </a:xfrm>
          <a:prstGeom prst="rect">
            <a:avLst/>
          </a:prstGeom>
          <a:noFill/>
          <a:ln>
            <a:solidFill>
              <a:schemeClr val="tx1"/>
            </a:solidFill>
          </a:ln>
        </p:spPr>
        <p:txBody>
          <a:bodyPr wrap="square" rtlCol="0">
            <a:spAutoFit/>
          </a:bodyPr>
          <a:lstStyle/>
          <a:p>
            <a:pPr algn="just"/>
            <a:r>
              <a:rPr lang="en-US" sz="2400" b="1" dirty="0" smtClean="0"/>
              <a:t>2. Tactical Premises</a:t>
            </a:r>
          </a:p>
          <a:p>
            <a:pPr marL="355600" indent="-355600" algn="just">
              <a:buFont typeface="Wingdings" pitchFamily="2" charset="2"/>
              <a:buChar char="q"/>
            </a:pPr>
            <a:r>
              <a:rPr lang="en-US" sz="2300" dirty="0" smtClean="0"/>
              <a:t>The outcome affects narrow part of the organization</a:t>
            </a:r>
          </a:p>
          <a:p>
            <a:pPr marL="355600" indent="-355600" algn="just">
              <a:buFont typeface="Wingdings" pitchFamily="2" charset="2"/>
              <a:buChar char="q"/>
            </a:pPr>
            <a:r>
              <a:rPr lang="en-US" sz="2300" dirty="0" smtClean="0"/>
              <a:t>Its relates to day-to-day operations and taken frequently</a:t>
            </a:r>
          </a:p>
          <a:p>
            <a:pPr marL="355600" indent="-355600" algn="just">
              <a:buFont typeface="Wingdings" pitchFamily="2" charset="2"/>
              <a:buChar char="q"/>
            </a:pPr>
            <a:r>
              <a:rPr lang="en-US" sz="2300" dirty="0" smtClean="0"/>
              <a:t>The authority for making decisions can be delegated to bottom level managers</a:t>
            </a:r>
          </a:p>
          <a:p>
            <a:pPr marL="355600" indent="-355600" algn="just">
              <a:buFont typeface="Wingdings" pitchFamily="2" charset="2"/>
              <a:buChar char="q"/>
            </a:pPr>
            <a:r>
              <a:rPr lang="en-US" sz="2300" dirty="0" smtClean="0"/>
              <a:t>They are mostly programmed decision.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charset="0"/>
                <a:cs typeface="Arial" charset="0"/>
              </a:rPr>
              <a:t>Hierarchy of Objective</a:t>
            </a:r>
            <a:endParaRPr lang="en-US" dirty="0"/>
          </a:p>
        </p:txBody>
      </p:sp>
      <p:graphicFrame>
        <p:nvGraphicFramePr>
          <p:cNvPr id="4" name="Content Placeholder 3"/>
          <p:cNvGraphicFramePr>
            <a:graphicFrameLocks noGrp="1"/>
          </p:cNvGraphicFramePr>
          <p:nvPr>
            <p:ph idx="1"/>
          </p:nvPr>
        </p:nvGraphicFramePr>
        <p:xfrm>
          <a:off x="566738" y="1752600"/>
          <a:ext cx="8001000" cy="481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Straight Arrow Connector 18"/>
          <p:cNvCxnSpPr/>
          <p:nvPr/>
        </p:nvCxnSpPr>
        <p:spPr>
          <a:xfrm>
            <a:off x="2857500" y="1500188"/>
            <a:ext cx="1643063" cy="15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00188" y="3643313"/>
            <a:ext cx="1785937" cy="15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TextBox 8"/>
          <p:cNvSpPr txBox="1">
            <a:spLocks noChangeArrowheads="1"/>
          </p:cNvSpPr>
          <p:nvPr/>
        </p:nvSpPr>
        <p:spPr bwMode="auto">
          <a:xfrm>
            <a:off x="2571750" y="2143125"/>
            <a:ext cx="1425390" cy="369332"/>
          </a:xfrm>
          <a:prstGeom prst="rect">
            <a:avLst/>
          </a:prstGeom>
          <a:noFill/>
          <a:ln w="9525">
            <a:solidFill>
              <a:schemeClr val="accent2"/>
            </a:solidFill>
            <a:miter lim="800000"/>
            <a:headEnd/>
            <a:tailEnd/>
          </a:ln>
        </p:spPr>
        <p:txBody>
          <a:bodyPr wrap="none">
            <a:spAutoFit/>
          </a:bodyPr>
          <a:lstStyle/>
          <a:p>
            <a:r>
              <a:rPr lang="en-US" b="1" dirty="0">
                <a:solidFill>
                  <a:schemeClr val="accent2"/>
                </a:solidFill>
              </a:rPr>
              <a:t>Top Level</a:t>
            </a:r>
            <a:endParaRPr lang="en-IN" b="1" dirty="0">
              <a:solidFill>
                <a:schemeClr val="accent2"/>
              </a:solidFill>
            </a:endParaRPr>
          </a:p>
        </p:txBody>
      </p:sp>
      <p:cxnSp>
        <p:nvCxnSpPr>
          <p:cNvPr id="22" name="Straight Connector 21"/>
          <p:cNvCxnSpPr/>
          <p:nvPr/>
        </p:nvCxnSpPr>
        <p:spPr>
          <a:xfrm rot="5400000">
            <a:off x="2570956" y="1856582"/>
            <a:ext cx="714375"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358232" y="3071019"/>
            <a:ext cx="1143000" cy="15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4438" y="5857875"/>
            <a:ext cx="642937"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143794" y="5285581"/>
            <a:ext cx="1143000"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Box 16"/>
          <p:cNvSpPr txBox="1">
            <a:spLocks noChangeArrowheads="1"/>
          </p:cNvSpPr>
          <p:nvPr/>
        </p:nvSpPr>
        <p:spPr bwMode="auto">
          <a:xfrm>
            <a:off x="1214438" y="4273550"/>
            <a:ext cx="1800493" cy="369332"/>
          </a:xfrm>
          <a:prstGeom prst="rect">
            <a:avLst/>
          </a:prstGeom>
          <a:noFill/>
          <a:ln w="9525">
            <a:solidFill>
              <a:schemeClr val="accent2"/>
            </a:solidFill>
            <a:miter lim="800000"/>
            <a:headEnd/>
            <a:tailEnd/>
          </a:ln>
        </p:spPr>
        <p:txBody>
          <a:bodyPr wrap="none">
            <a:spAutoFit/>
          </a:bodyPr>
          <a:lstStyle/>
          <a:p>
            <a:r>
              <a:rPr lang="en-US" b="1">
                <a:solidFill>
                  <a:schemeClr val="accent2"/>
                </a:solidFill>
              </a:rPr>
              <a:t>Middle Level</a:t>
            </a:r>
            <a:endParaRPr lang="en-IN" b="1">
              <a:solidFill>
                <a:schemeClr val="accent2"/>
              </a:solidFill>
            </a:endParaRPr>
          </a:p>
        </p:txBody>
      </p:sp>
      <p:cxnSp>
        <p:nvCxnSpPr>
          <p:cNvPr id="27" name="Straight Connector 26"/>
          <p:cNvCxnSpPr/>
          <p:nvPr/>
        </p:nvCxnSpPr>
        <p:spPr>
          <a:xfrm rot="5400000">
            <a:off x="1320800" y="3965575"/>
            <a:ext cx="64293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72250" y="4357688"/>
            <a:ext cx="2071688" cy="1587"/>
          </a:xfrm>
          <a:prstGeom prst="straightConnector1">
            <a:avLst/>
          </a:prstGeom>
          <a:ln>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929563" y="6572250"/>
            <a:ext cx="704850" cy="9525"/>
          </a:xfrm>
          <a:prstGeom prst="straightConnector1">
            <a:avLst/>
          </a:prstGeom>
          <a:ln>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714457" y="4787106"/>
            <a:ext cx="857250" cy="15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26"/>
          <p:cNvSpPr txBox="1">
            <a:spLocks noChangeArrowheads="1"/>
          </p:cNvSpPr>
          <p:nvPr/>
        </p:nvSpPr>
        <p:spPr bwMode="auto">
          <a:xfrm>
            <a:off x="7431088" y="5143500"/>
            <a:ext cx="1749197" cy="369332"/>
          </a:xfrm>
          <a:prstGeom prst="rect">
            <a:avLst/>
          </a:prstGeom>
          <a:noFill/>
          <a:ln w="9525">
            <a:solidFill>
              <a:schemeClr val="accent2"/>
            </a:solidFill>
            <a:miter lim="800000"/>
            <a:headEnd/>
            <a:tailEnd/>
          </a:ln>
        </p:spPr>
        <p:txBody>
          <a:bodyPr wrap="none">
            <a:spAutoFit/>
          </a:bodyPr>
          <a:lstStyle/>
          <a:p>
            <a:r>
              <a:rPr lang="en-US" b="1">
                <a:solidFill>
                  <a:schemeClr val="accent2"/>
                </a:solidFill>
              </a:rPr>
              <a:t>Lower Level</a:t>
            </a:r>
            <a:endParaRPr lang="en-IN" b="1">
              <a:solidFill>
                <a:schemeClr val="accent2"/>
              </a:solidFill>
            </a:endParaRPr>
          </a:p>
        </p:txBody>
      </p:sp>
      <p:cxnSp>
        <p:nvCxnSpPr>
          <p:cNvPr id="32" name="Straight Connector 31"/>
          <p:cNvCxnSpPr/>
          <p:nvPr/>
        </p:nvCxnSpPr>
        <p:spPr>
          <a:xfrm rot="5400000">
            <a:off x="7716044" y="6142831"/>
            <a:ext cx="857250"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428628"/>
          </a:xfrm>
          <a:ln>
            <a:solidFill>
              <a:schemeClr val="tx1"/>
            </a:solidFill>
          </a:ln>
        </p:spPr>
        <p:txBody>
          <a:bodyPr/>
          <a:lstStyle/>
          <a:p>
            <a:pPr marL="457200" lvl="2" indent="-457200" algn="just" defTabSz="450850" eaLnBrk="1" hangingPunct="1"/>
            <a:r>
              <a:rPr lang="en-US" sz="2400" dirty="0" smtClean="0"/>
              <a:t>Decision making process depicted in following figure:</a:t>
            </a:r>
          </a:p>
        </p:txBody>
      </p:sp>
      <p:sp>
        <p:nvSpPr>
          <p:cNvPr id="4" name="Rectangle 3"/>
          <p:cNvSpPr/>
          <p:nvPr/>
        </p:nvSpPr>
        <p:spPr>
          <a:xfrm>
            <a:off x="214282" y="2500306"/>
            <a:ext cx="1857388"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Specific Objectives</a:t>
            </a:r>
            <a:endParaRPr lang="en-SG" b="1" dirty="0"/>
          </a:p>
        </p:txBody>
      </p:sp>
      <p:sp>
        <p:nvSpPr>
          <p:cNvPr id="5" name="Rectangle 4"/>
          <p:cNvSpPr/>
          <p:nvPr/>
        </p:nvSpPr>
        <p:spPr>
          <a:xfrm>
            <a:off x="2357422"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Identification of </a:t>
            </a:r>
          </a:p>
          <a:p>
            <a:pPr algn="ctr"/>
            <a:r>
              <a:rPr lang="en-US" b="1" dirty="0" smtClean="0"/>
              <a:t>Problems</a:t>
            </a:r>
            <a:endParaRPr lang="en-SG" b="1" dirty="0"/>
          </a:p>
        </p:txBody>
      </p:sp>
      <p:sp>
        <p:nvSpPr>
          <p:cNvPr id="6" name="Rectangle 5"/>
          <p:cNvSpPr/>
          <p:nvPr/>
        </p:nvSpPr>
        <p:spPr>
          <a:xfrm>
            <a:off x="4714876"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Search </a:t>
            </a:r>
          </a:p>
          <a:p>
            <a:pPr algn="ctr"/>
            <a:r>
              <a:rPr lang="en-US" b="1" dirty="0" smtClean="0"/>
              <a:t>for Alternatives</a:t>
            </a:r>
            <a:endParaRPr lang="en-SG" b="1" dirty="0"/>
          </a:p>
        </p:txBody>
      </p:sp>
      <p:sp>
        <p:nvSpPr>
          <p:cNvPr id="7" name="Rectangle 6"/>
          <p:cNvSpPr/>
          <p:nvPr/>
        </p:nvSpPr>
        <p:spPr>
          <a:xfrm>
            <a:off x="7072330"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Evaluation </a:t>
            </a:r>
          </a:p>
          <a:p>
            <a:pPr algn="ctr"/>
            <a:r>
              <a:rPr lang="en-US" b="1" dirty="0" smtClean="0"/>
              <a:t>of Alternatives</a:t>
            </a:r>
            <a:endParaRPr lang="en-SG" b="1" dirty="0"/>
          </a:p>
        </p:txBody>
      </p:sp>
      <p:sp>
        <p:nvSpPr>
          <p:cNvPr id="8" name="Rectangle 7"/>
          <p:cNvSpPr/>
          <p:nvPr/>
        </p:nvSpPr>
        <p:spPr>
          <a:xfrm>
            <a:off x="7072330" y="4500570"/>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Choice</a:t>
            </a:r>
          </a:p>
          <a:p>
            <a:pPr algn="ctr"/>
            <a:r>
              <a:rPr lang="en-US" b="1" dirty="0" smtClean="0"/>
              <a:t>of Alternatives</a:t>
            </a:r>
            <a:endParaRPr lang="en-SG" b="1" dirty="0"/>
          </a:p>
        </p:txBody>
      </p:sp>
      <p:sp>
        <p:nvSpPr>
          <p:cNvPr id="9" name="Rectangle 8"/>
          <p:cNvSpPr/>
          <p:nvPr/>
        </p:nvSpPr>
        <p:spPr>
          <a:xfrm>
            <a:off x="3643306" y="4500570"/>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Action</a:t>
            </a:r>
            <a:endParaRPr lang="en-SG" b="1" dirty="0"/>
          </a:p>
        </p:txBody>
      </p:sp>
      <p:sp>
        <p:nvSpPr>
          <p:cNvPr id="10" name="Rectangle 9"/>
          <p:cNvSpPr/>
          <p:nvPr/>
        </p:nvSpPr>
        <p:spPr>
          <a:xfrm>
            <a:off x="214282" y="4500570"/>
            <a:ext cx="1857388"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Results</a:t>
            </a:r>
            <a:endParaRPr lang="en-SG" b="1" dirty="0"/>
          </a:p>
        </p:txBody>
      </p:sp>
      <p:sp>
        <p:nvSpPr>
          <p:cNvPr id="11" name="TextBox 10"/>
          <p:cNvSpPr txBox="1"/>
          <p:nvPr/>
        </p:nvSpPr>
        <p:spPr>
          <a:xfrm>
            <a:off x="1214414" y="3857628"/>
            <a:ext cx="1428760" cy="369332"/>
          </a:xfrm>
          <a:prstGeom prst="rect">
            <a:avLst/>
          </a:prstGeom>
          <a:noFill/>
        </p:spPr>
        <p:txBody>
          <a:bodyPr wrap="square" rtlCol="0">
            <a:spAutoFit/>
          </a:bodyPr>
          <a:lstStyle/>
          <a:p>
            <a:r>
              <a:rPr lang="en-US" b="1" dirty="0" smtClean="0"/>
              <a:t>Feedback</a:t>
            </a:r>
            <a:endParaRPr lang="en-SG" b="1" dirty="0"/>
          </a:p>
        </p:txBody>
      </p:sp>
      <p:cxnSp>
        <p:nvCxnSpPr>
          <p:cNvPr id="13" name="Straight Arrow Connector 12"/>
          <p:cNvCxnSpPr>
            <a:stCxn id="4" idx="3"/>
            <a:endCxn id="5" idx="1"/>
          </p:cNvCxnSpPr>
          <p:nvPr/>
        </p:nvCxnSpPr>
        <p:spPr>
          <a:xfrm>
            <a:off x="2071670" y="2964653"/>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57686" y="3000372"/>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15140" y="3000372"/>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5400000">
            <a:off x="7536677" y="3964785"/>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a:endCxn id="9" idx="3"/>
          </p:cNvCxnSpPr>
          <p:nvPr/>
        </p:nvCxnSpPr>
        <p:spPr>
          <a:xfrm rot="10800000">
            <a:off x="5643570" y="4964917"/>
            <a:ext cx="142876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071670" y="5000637"/>
            <a:ext cx="1571636"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607191" y="3963991"/>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1. Specific Objectives</a:t>
            </a:r>
          </a:p>
          <a:p>
            <a:pPr marL="457200" lvl="2" indent="-457200" algn="just" defTabSz="450850" eaLnBrk="1" hangingPunct="1"/>
            <a:r>
              <a:rPr lang="en-US" sz="2400" dirty="0" smtClean="0"/>
              <a:t>The need for decision making arises in order to achieve certain objectives.</a:t>
            </a:r>
          </a:p>
          <a:p>
            <a:pPr marL="457200" lvl="2" indent="-457200" algn="just" defTabSz="450850" eaLnBrk="1" hangingPunct="1"/>
            <a:r>
              <a:rPr lang="en-US" sz="2400" dirty="0" smtClean="0"/>
              <a:t>Every action of human being is goal directed.</a:t>
            </a:r>
          </a:p>
          <a:p>
            <a:pPr marL="457200" lvl="2" indent="-457200" algn="just" defTabSz="450850" eaLnBrk="1" hangingPunct="1"/>
            <a:r>
              <a:rPr lang="en-US" sz="2400" dirty="0" smtClean="0"/>
              <a:t>Decision making is also an action, hence, objectives are need to be referred.</a:t>
            </a:r>
          </a:p>
          <a:p>
            <a:pPr marL="457200" lvl="2" indent="-457200" algn="just" defTabSz="450850" eaLnBrk="1" hangingPunct="1"/>
            <a:r>
              <a:rPr lang="en-US" sz="2400" dirty="0" smtClean="0"/>
              <a:t>However, objective setting is an outcome of earlier decisions, this may not be truly first step but it provides framework for the decision.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Problem Identification</a:t>
            </a:r>
          </a:p>
          <a:p>
            <a:pPr marL="457200" lvl="2" indent="-457200" algn="just" defTabSz="450850" eaLnBrk="1" hangingPunct="1"/>
            <a:r>
              <a:rPr lang="en-US" sz="2400" dirty="0" smtClean="0"/>
              <a:t>Identification of problem is the real beginning of decision making process.</a:t>
            </a:r>
          </a:p>
          <a:p>
            <a:pPr marL="457200" lvl="2" indent="-457200" algn="just" defTabSz="450850" eaLnBrk="1" hangingPunct="1"/>
            <a:r>
              <a:rPr lang="en-US" sz="2400" dirty="0" smtClean="0"/>
              <a:t>A problem can be identified much clearly, if managers go through diagnosis and analysis  of the problem.</a:t>
            </a:r>
          </a:p>
          <a:p>
            <a:pPr marL="457200" lvl="2" indent="-457200" algn="just" defTabSz="450850" eaLnBrk="1" hangingPunct="1">
              <a:buNone/>
            </a:pPr>
            <a:r>
              <a:rPr lang="en-US" sz="2000" b="1" dirty="0" smtClean="0"/>
              <a:t>a. Diagnosis</a:t>
            </a:r>
            <a:endParaRPr lang="en-US" sz="2400" b="1" dirty="0" smtClean="0"/>
          </a:p>
          <a:p>
            <a:pPr marL="457200" lvl="2" indent="-457200" algn="just" defTabSz="450850" eaLnBrk="1" hangingPunct="1"/>
            <a:r>
              <a:rPr lang="en-US" sz="2000" dirty="0" smtClean="0"/>
              <a:t>The term has derived from medical science where it is used as the process of identifying dieses from its sign and symptoms.</a:t>
            </a:r>
          </a:p>
          <a:p>
            <a:pPr marL="457200" lvl="2" indent="-457200" algn="just" defTabSz="450850" eaLnBrk="1" hangingPunct="1"/>
            <a:r>
              <a:rPr lang="en-US" sz="2000" dirty="0" smtClean="0"/>
              <a:t>A symptom is a condition or set of conditions that indicates the existence of problem.</a:t>
            </a:r>
          </a:p>
          <a:p>
            <a:pPr marL="457200" lvl="2" indent="-457200" algn="just" defTabSz="450850" eaLnBrk="1" hangingPunct="1"/>
            <a:r>
              <a:rPr lang="en-US" sz="2000" dirty="0" smtClean="0"/>
              <a:t>Ex: If an organization has high turnover ratio of it employee, it indicates something is wrong.</a:t>
            </a:r>
          </a:p>
          <a:p>
            <a:pPr marL="457200" lvl="2" indent="-457200" algn="just" defTabSz="450850" eaLnBrk="1" hangingPunct="1"/>
            <a:r>
              <a:rPr lang="en-US" sz="2000" dirty="0" smtClean="0"/>
              <a:t>The symptom of (“security of job”) of high turnover may provide a real problem to the manager.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Planning is a continuous process manager should constantly watch the progress of the plans. He must constantly monitor the conditions, both within and outside the organizations to determine if changes are required in his plans.</a:t>
            </a:r>
          </a:p>
          <a:p>
            <a:pPr marL="457200" lvl="2" indent="-457200" algn="just" defTabSz="450850" eaLnBrk="1" hangingPunct="1"/>
            <a:endParaRPr lang="en-US" sz="1050" dirty="0" smtClean="0"/>
          </a:p>
          <a:p>
            <a:pPr marL="457200" lvl="2" indent="-457200" algn="just" defTabSz="450850" eaLnBrk="1" hangingPunct="1"/>
            <a:r>
              <a:rPr lang="en-US" sz="2500" dirty="0" smtClean="0"/>
              <a:t>Plan must be flexible, by flexibility of plan is meant is ability to change direction to adapt to changing situations without undue cost.</a:t>
            </a:r>
          </a:p>
          <a:p>
            <a:pPr marL="457200" lvl="2" indent="-457200" algn="just" defTabSz="450850" eaLnBrk="1" hangingPunct="1"/>
            <a:endParaRPr lang="en-US" sz="1100" dirty="0" smtClean="0"/>
          </a:p>
          <a:p>
            <a:pPr marL="457200" lvl="2" indent="-457200" algn="just" defTabSz="450850" eaLnBrk="1" hangingPunct="1"/>
            <a:r>
              <a:rPr lang="en-US" sz="2500" dirty="0" smtClean="0"/>
              <a:t>It is simple common sense that a plan must provide as many as contingencies as possible.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Problem Identification</a:t>
            </a:r>
          </a:p>
          <a:p>
            <a:pPr marL="457200" lvl="2" indent="-457200" algn="just" defTabSz="450850" eaLnBrk="1" hangingPunct="1">
              <a:buNone/>
            </a:pPr>
            <a:r>
              <a:rPr lang="en-US" sz="2000" b="1" dirty="0" smtClean="0"/>
              <a:t>a. Diagnosis</a:t>
            </a:r>
            <a:endParaRPr lang="en-US" sz="2400" b="1" dirty="0" smtClean="0"/>
          </a:p>
          <a:p>
            <a:pPr marL="457200" lvl="2" indent="-457200" algn="just" defTabSz="450850" eaLnBrk="1" hangingPunct="1"/>
            <a:r>
              <a:rPr lang="en-US" sz="2000" dirty="0" smtClean="0"/>
              <a:t>Diagnosing the real problem implies the gap between what is and what aught to be, identifying the reasons or gap, and understanding the problem.  </a:t>
            </a:r>
          </a:p>
          <a:p>
            <a:pPr marL="457200" lvl="2" indent="-457200" algn="just" defTabSz="450850" eaLnBrk="1" hangingPunct="1">
              <a:buNone/>
            </a:pPr>
            <a:r>
              <a:rPr lang="en-US" sz="2000" b="1" dirty="0" smtClean="0"/>
              <a:t>b. Analysis</a:t>
            </a:r>
            <a:endParaRPr lang="en-US" sz="2000" dirty="0" smtClean="0"/>
          </a:p>
          <a:p>
            <a:pPr marL="457200" lvl="2" indent="-457200" algn="just" defTabSz="450850" eaLnBrk="1" hangingPunct="1"/>
            <a:r>
              <a:rPr lang="en-US" sz="2000" dirty="0" smtClean="0"/>
              <a:t>The analysis of the problem requires to find out-</a:t>
            </a:r>
          </a:p>
          <a:p>
            <a:pPr marL="846138" lvl="3" indent="-457200" algn="just" defTabSz="450850" eaLnBrk="1" hangingPunct="1"/>
            <a:r>
              <a:rPr lang="en-US" sz="1700" dirty="0" smtClean="0"/>
              <a:t>Who would make decision?</a:t>
            </a:r>
          </a:p>
          <a:p>
            <a:pPr marL="846138" lvl="3" indent="-457200" algn="just" defTabSz="450850" eaLnBrk="1" hangingPunct="1"/>
            <a:r>
              <a:rPr lang="en-US" sz="1700" dirty="0" smtClean="0"/>
              <a:t>What information would be needed?</a:t>
            </a:r>
          </a:p>
          <a:p>
            <a:pPr marL="846138" lvl="3" indent="-457200" algn="just" defTabSz="450850" eaLnBrk="1" hangingPunct="1"/>
            <a:r>
              <a:rPr lang="en-US" sz="1700" dirty="0" smtClean="0"/>
              <a:t>Where the information is available?</a:t>
            </a:r>
          </a:p>
          <a:p>
            <a:pPr marL="457200" lvl="2" indent="-457200" algn="just" defTabSz="450850" eaLnBrk="1" hangingPunct="1"/>
            <a:r>
              <a:rPr lang="en-US" sz="2000" dirty="0" smtClean="0"/>
              <a:t>It provides revealing circumstances that help to gain insight of the problem.</a:t>
            </a:r>
          </a:p>
          <a:p>
            <a:pPr marL="457200" lvl="2" indent="-457200" algn="just" defTabSz="450850" eaLnBrk="1" hangingPunct="1"/>
            <a:r>
              <a:rPr lang="en-US" sz="2000" dirty="0" smtClean="0"/>
              <a:t>This step helps in knowing “What is needed” and “Where the alternatives for doing the thing”. </a:t>
            </a:r>
          </a:p>
          <a:p>
            <a:pPr marL="457200" lvl="2" indent="-457200" algn="just" defTabSz="450850" eaLnBrk="1" hangingPunct="1"/>
            <a:endParaRPr lang="en-US" sz="2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Search for Alternatives</a:t>
            </a:r>
          </a:p>
          <a:p>
            <a:pPr marL="457200" lvl="2" indent="-457200" algn="just" defTabSz="450850" eaLnBrk="1" hangingPunct="1"/>
            <a:r>
              <a:rPr lang="en-US" sz="2400" dirty="0" smtClean="0"/>
              <a:t>A problems can be solved in several ways, however, all the ways can not be equally satisfying.</a:t>
            </a:r>
          </a:p>
          <a:p>
            <a:pPr marL="457200" lvl="2" indent="-457200" algn="just" defTabSz="450850" eaLnBrk="1" hangingPunct="1"/>
            <a:r>
              <a:rPr lang="en-US" sz="2400" dirty="0" smtClean="0"/>
              <a:t>If there is only one way of solving a problem, no question of decision arises.</a:t>
            </a:r>
          </a:p>
          <a:p>
            <a:pPr marL="457200" lvl="2" indent="-457200" algn="just" defTabSz="450850" eaLnBrk="1" hangingPunct="1"/>
            <a:r>
              <a:rPr lang="en-US" sz="2400" dirty="0" smtClean="0"/>
              <a:t>Therefore, the decision makers has to find out more alternatives through which same problem can be solved.</a:t>
            </a:r>
          </a:p>
          <a:p>
            <a:pPr marL="457200" lvl="2" indent="-457200" algn="just" defTabSz="450850" eaLnBrk="1" hangingPunct="1"/>
            <a:r>
              <a:rPr lang="en-US" sz="2400" dirty="0" smtClean="0"/>
              <a:t>It is not possible to consider all alternatives because of limitations of the decision maker or information related to all alternatives may not available.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Search for Alternatives</a:t>
            </a:r>
          </a:p>
          <a:p>
            <a:pPr marL="457200" lvl="2" indent="-457200" algn="just" defTabSz="450850" eaLnBrk="1" hangingPunct="1"/>
            <a:endParaRPr lang="en-US" sz="2400" dirty="0" smtClean="0"/>
          </a:p>
          <a:p>
            <a:pPr marL="457200" lvl="2" indent="-457200" algn="just" defTabSz="450850" eaLnBrk="1" hangingPunct="1"/>
            <a:r>
              <a:rPr lang="en-US" sz="2400" dirty="0" smtClean="0"/>
              <a:t>Therefore, while generating alternatives, concept of limiting factor must be considered.</a:t>
            </a:r>
          </a:p>
          <a:p>
            <a:pPr marL="457200" lvl="2" indent="-457200" algn="just" defTabSz="450850" eaLnBrk="1" hangingPunct="1"/>
            <a:endParaRPr lang="en-US" sz="2400" dirty="0" smtClean="0"/>
          </a:p>
          <a:p>
            <a:pPr marL="457200" lvl="2" indent="-457200" algn="just" defTabSz="450850" eaLnBrk="1" hangingPunct="1"/>
            <a:r>
              <a:rPr lang="en-US" sz="2400" dirty="0" smtClean="0"/>
              <a:t>A decision maker can make use of several sources for generating of alternatives:</a:t>
            </a:r>
          </a:p>
          <a:p>
            <a:pPr marL="846138" lvl="3" indent="-457200" algn="just" defTabSz="450850" eaLnBrk="1" hangingPunct="1"/>
            <a:r>
              <a:rPr lang="en-US" sz="2100" dirty="0" smtClean="0"/>
              <a:t>Past experiences</a:t>
            </a:r>
          </a:p>
          <a:p>
            <a:pPr marL="846138" lvl="3" indent="-457200" algn="just" defTabSz="450850" eaLnBrk="1" hangingPunct="1"/>
            <a:r>
              <a:rPr lang="en-US" sz="2100" dirty="0" smtClean="0"/>
              <a:t>Practices followed by others</a:t>
            </a:r>
          </a:p>
          <a:p>
            <a:pPr marL="846138" lvl="3" indent="-457200" algn="just" defTabSz="450850" eaLnBrk="1" hangingPunct="1"/>
            <a:r>
              <a:rPr lang="en-US" sz="2100" dirty="0" smtClean="0"/>
              <a:t>Using creative techniques, etc…</a:t>
            </a:r>
          </a:p>
          <a:p>
            <a:pPr marL="457200" lvl="2" indent="-457200" algn="just" defTabSz="450850" eaLnBrk="1" hangingPunct="1"/>
            <a:endParaRPr lang="en-US" sz="20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Evaluation of Alternatives</a:t>
            </a:r>
          </a:p>
          <a:p>
            <a:pPr marL="457200" lvl="2" indent="-457200" algn="just" defTabSz="450850" eaLnBrk="1" hangingPunct="1"/>
            <a:r>
              <a:rPr lang="en-US" sz="2400" dirty="0" smtClean="0"/>
              <a:t>However, all alternatives available for the decision making will not be undertaken for detailed evaluation because of limitations of manager in evaluation of alternative.</a:t>
            </a:r>
          </a:p>
          <a:p>
            <a:pPr marL="457200" lvl="2" indent="-457200" algn="just" defTabSz="450850" eaLnBrk="1" hangingPunct="1"/>
            <a:r>
              <a:rPr lang="en-US" sz="2000" dirty="0" smtClean="0"/>
              <a:t>In narrow down the list of alternatives two approach can be useful:</a:t>
            </a:r>
          </a:p>
          <a:p>
            <a:pPr marL="846138" lvl="3" indent="-457200" algn="just" defTabSz="450850" eaLnBrk="1" hangingPunct="1">
              <a:buNone/>
            </a:pPr>
            <a:endParaRPr lang="en-US" sz="1050" b="1" dirty="0" smtClean="0"/>
          </a:p>
          <a:p>
            <a:pPr marL="846138" lvl="3" indent="-457200" algn="just" defTabSz="450850" eaLnBrk="1" hangingPunct="1"/>
            <a:r>
              <a:rPr lang="en-US" sz="1700" b="1" dirty="0" smtClean="0"/>
              <a:t>Constraints on alternatives </a:t>
            </a:r>
            <a:r>
              <a:rPr lang="en-US" sz="1700" dirty="0" smtClean="0"/>
              <a:t>(i.e. list of criteria must match in alternative)</a:t>
            </a:r>
          </a:p>
          <a:p>
            <a:pPr marL="846138" lvl="3" indent="-457200" algn="just" defTabSz="450850" eaLnBrk="1" hangingPunct="1"/>
            <a:endParaRPr lang="en-US" sz="1700" dirty="0" smtClean="0"/>
          </a:p>
          <a:p>
            <a:pPr marL="846138" lvl="3" indent="-457200" algn="just" defTabSz="450850" eaLnBrk="1" hangingPunct="1"/>
            <a:r>
              <a:rPr lang="en-US" sz="1700" b="1" dirty="0" smtClean="0"/>
              <a:t>Grouping of alternatives of similar nature </a:t>
            </a:r>
            <a:r>
              <a:rPr lang="en-US" sz="1700" dirty="0" smtClean="0"/>
              <a:t>(i.e. producing outside the company and producing on contract basis can be grouped together)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Evaluation of Alternatives</a:t>
            </a:r>
          </a:p>
          <a:p>
            <a:pPr marL="457200" lvl="2" indent="-457200" algn="just" defTabSz="450850" eaLnBrk="1" hangingPunct="1"/>
            <a:r>
              <a:rPr lang="en-US" sz="2400" dirty="0" smtClean="0"/>
              <a:t>After narrowed list of alternatives, each one is evaluated in the lights of contribution of them in achieving of objectives.</a:t>
            </a:r>
          </a:p>
          <a:p>
            <a:pPr marL="457200" lvl="2" indent="-457200" algn="just" defTabSz="450850" eaLnBrk="1" hangingPunct="1"/>
            <a:r>
              <a:rPr lang="en-US" sz="2400" dirty="0" smtClean="0"/>
              <a:t>Tangible factors like -</a:t>
            </a:r>
          </a:p>
          <a:p>
            <a:pPr marL="846138" lvl="3" indent="-457200" algn="just" defTabSz="450850" eaLnBrk="1" hangingPunct="1"/>
            <a:r>
              <a:rPr lang="en-US" sz="2100" dirty="0" smtClean="0"/>
              <a:t>Cost (investment required), benefits (output to be received)</a:t>
            </a:r>
          </a:p>
          <a:p>
            <a:pPr marL="457200" lvl="2" indent="-457200" algn="just" defTabSz="450850" eaLnBrk="1" hangingPunct="1"/>
            <a:r>
              <a:rPr lang="en-US" sz="2400" dirty="0" smtClean="0"/>
              <a:t>Intangible factors like –</a:t>
            </a:r>
          </a:p>
          <a:p>
            <a:pPr marL="846138" lvl="3" indent="-457200" algn="just" defTabSz="450850" eaLnBrk="1" hangingPunct="1"/>
            <a:r>
              <a:rPr lang="en-US" sz="2100" dirty="0" smtClean="0"/>
              <a:t>Qualitative factors </a:t>
            </a:r>
            <a:r>
              <a:rPr lang="en-US" sz="2100" dirty="0" smtClean="0"/>
              <a:t>like </a:t>
            </a:r>
            <a:r>
              <a:rPr lang="en-US" sz="2100" dirty="0" smtClean="0"/>
              <a:t>ecological balance, etc… </a:t>
            </a:r>
          </a:p>
          <a:p>
            <a:pPr marL="457200" lvl="2" indent="-457200" algn="just" defTabSz="450850" eaLnBrk="1" hangingPunct="1"/>
            <a:r>
              <a:rPr lang="en-US" sz="2400" dirty="0" smtClean="0"/>
              <a:t>In evaluating alternatives, both of these factors taken into consideration.</a:t>
            </a:r>
          </a:p>
          <a:p>
            <a:pPr marL="846138" lvl="3" indent="-457200" algn="just" defTabSz="450850" eaLnBrk="1" hangingPunct="1">
              <a:buNone/>
            </a:pPr>
            <a:endParaRPr lang="en-US" sz="2100" dirty="0" smtClean="0"/>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5. Choice of Alternatives</a:t>
            </a:r>
          </a:p>
          <a:p>
            <a:pPr marL="457200" lvl="2" indent="-457200" algn="just" defTabSz="450850" eaLnBrk="1" hangingPunct="1"/>
            <a:r>
              <a:rPr lang="en-US" sz="2400" dirty="0" smtClean="0"/>
              <a:t>Choice aspects of decision making is related to deciding the most acceptable alternatives which fits with the organizational objectives.</a:t>
            </a:r>
          </a:p>
          <a:p>
            <a:pPr marL="457200" lvl="2" indent="-457200" algn="just" defTabSz="450850" eaLnBrk="1" hangingPunct="1"/>
            <a:r>
              <a:rPr lang="en-US" sz="2400" dirty="0" smtClean="0"/>
              <a:t>Thus, it is not necessary that chosen alternative is the best one alternative.</a:t>
            </a:r>
          </a:p>
          <a:p>
            <a:pPr marL="457200" lvl="2" indent="-457200" algn="just" defTabSz="450850" eaLnBrk="1" hangingPunct="1"/>
            <a:r>
              <a:rPr lang="en-US" sz="2400" dirty="0" smtClean="0"/>
              <a:t>In choosing an alternative, the decision maker can go through three approaches:</a:t>
            </a:r>
          </a:p>
          <a:p>
            <a:pPr marL="457200" lvl="2" indent="-457200" algn="just" defTabSz="450850" eaLnBrk="1" hangingPunct="1">
              <a:buFont typeface="+mj-lt"/>
              <a:buAutoNum type="arabicPeriod"/>
            </a:pPr>
            <a:r>
              <a:rPr lang="en-US" sz="2400" b="1" dirty="0" smtClean="0"/>
              <a:t>Experience</a:t>
            </a:r>
          </a:p>
          <a:p>
            <a:pPr marL="457200" lvl="2" indent="-457200" algn="just" defTabSz="450850" eaLnBrk="1" hangingPunct="1">
              <a:buFont typeface="+mj-lt"/>
              <a:buAutoNum type="arabicPeriod"/>
            </a:pPr>
            <a:r>
              <a:rPr lang="en-US" sz="2400" b="1" dirty="0" smtClean="0"/>
              <a:t>Experimentations</a:t>
            </a:r>
          </a:p>
          <a:p>
            <a:pPr marL="457200" lvl="2" indent="-457200" algn="just" defTabSz="450850" eaLnBrk="1" hangingPunct="1">
              <a:buFont typeface="+mj-lt"/>
              <a:buAutoNum type="arabicPeriod"/>
            </a:pPr>
            <a:r>
              <a:rPr lang="en-US" sz="2400" b="1" dirty="0" smtClean="0"/>
              <a:t>Research and Analysis</a:t>
            </a:r>
          </a:p>
          <a:p>
            <a:pPr marL="457200" lvl="2" indent="-457200" algn="just" defTabSz="450850" eaLnBrk="1" hangingPunct="1">
              <a:buNone/>
            </a:pPr>
            <a:endParaRPr lang="en-US" sz="2400" dirty="0" smtClean="0"/>
          </a:p>
          <a:p>
            <a:pPr marL="457200" lvl="2" indent="-457200" algn="just" defTabSz="450850" eaLnBrk="1" hangingPunct="1">
              <a:buNone/>
            </a:pPr>
            <a:endParaRPr lang="en-US" sz="17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6. Action</a:t>
            </a:r>
          </a:p>
          <a:p>
            <a:pPr marL="457200" lvl="2" indent="-457200" algn="just" defTabSz="450850" eaLnBrk="1" hangingPunct="1"/>
            <a:r>
              <a:rPr lang="en-US" sz="2400" dirty="0" smtClean="0"/>
              <a:t>Once alternative is selected, it is put into action.</a:t>
            </a:r>
          </a:p>
          <a:p>
            <a:pPr marL="457200" lvl="2" indent="-457200" algn="just" defTabSz="450850" eaLnBrk="1" hangingPunct="1"/>
            <a:r>
              <a:rPr lang="en-US" sz="2400" dirty="0" smtClean="0"/>
              <a:t>By implementation of alternative, manager can come to know whether objectives are achieved or not by choosing an alternative.</a:t>
            </a:r>
          </a:p>
          <a:p>
            <a:pPr marL="457200" lvl="2" indent="-457200" algn="just" defTabSz="450850" eaLnBrk="1" hangingPunct="1"/>
            <a:r>
              <a:rPr lang="en-US" sz="2400" dirty="0" smtClean="0"/>
              <a:t>Implementation requires, the communication to subordinates, getting acceptance of subordinates, getting their support in putting decision into action.</a:t>
            </a:r>
          </a:p>
          <a:p>
            <a:pPr marL="457200" lvl="2" indent="-457200" algn="just" defTabSz="450850" eaLnBrk="1" hangingPunct="1"/>
            <a:r>
              <a:rPr lang="en-US" sz="2400" dirty="0" smtClean="0"/>
              <a:t>The effectiveness of action is important, because right decision may fail to achieve desired result if action (right implementation) is failed.</a:t>
            </a:r>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7. Results</a:t>
            </a:r>
          </a:p>
          <a:p>
            <a:pPr marL="457200" lvl="2" indent="-457200" algn="just" defTabSz="450850" eaLnBrk="1" hangingPunct="1"/>
            <a:r>
              <a:rPr lang="en-US" sz="2400" dirty="0" smtClean="0"/>
              <a:t>It decision put into action, it brings certain results.</a:t>
            </a:r>
          </a:p>
          <a:p>
            <a:pPr marL="457200" lvl="2" indent="-457200" algn="just" defTabSz="450850" eaLnBrk="1" hangingPunct="1"/>
            <a:r>
              <a:rPr lang="en-US" sz="2400" dirty="0" smtClean="0"/>
              <a:t>These results must be corresponding to objectives, hence, it must be compared with those objectives.</a:t>
            </a:r>
          </a:p>
          <a:p>
            <a:pPr marL="457200" lvl="2" indent="-457200" algn="just" defTabSz="450850" eaLnBrk="1" hangingPunct="1"/>
            <a:r>
              <a:rPr lang="en-US" sz="2400" dirty="0" smtClean="0"/>
              <a:t>It indicated whether proper implementation has taken place or not.</a:t>
            </a:r>
          </a:p>
          <a:p>
            <a:pPr marL="457200" lvl="2" indent="-457200" algn="just" defTabSz="450850" eaLnBrk="1" hangingPunct="1"/>
            <a:r>
              <a:rPr lang="en-US" sz="2400" dirty="0" smtClean="0"/>
              <a:t>Manager can take necessary follow-up actions in the light of feedback received from results. </a:t>
            </a:r>
          </a:p>
          <a:p>
            <a:pPr marL="457200" lvl="2" indent="-457200" algn="just" defTabSz="450850" eaLnBrk="1" hangingPunct="1"/>
            <a:r>
              <a:rPr lang="en-US" sz="2400" dirty="0" smtClean="0"/>
              <a:t>If there is any deviation between results and objectives, this should be analyzed and modified as need arises.</a:t>
            </a:r>
          </a:p>
          <a:p>
            <a:pPr marL="457200" lvl="2" indent="-457200" algn="just" defTabSz="450850" eaLnBrk="1" hangingPunct="1"/>
            <a:r>
              <a:rPr lang="en-US" sz="2400" dirty="0" smtClean="0"/>
              <a:t>Hence, its continuous  or on-going process.   </a:t>
            </a:r>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It needs to possess a built in flexibility in at least five major areas: Technology, Market, Finance, Personnel, and Organization.</a:t>
            </a:r>
          </a:p>
          <a:p>
            <a:pPr marL="457200" lvl="2" indent="-457200" algn="just" defTabSz="450850" eaLnBrk="1" hangingPunct="1"/>
            <a:endParaRPr lang="en-US" sz="1100" dirty="0" smtClean="0"/>
          </a:p>
          <a:p>
            <a:pPr marL="457200" lvl="2" indent="-457200" algn="just" defTabSz="450850" eaLnBrk="1" hangingPunct="1"/>
            <a:r>
              <a:rPr lang="en-US" sz="2500" dirty="0" smtClean="0"/>
              <a:t>Flexibility is possible only within limits. It is almost invariably true that it involves extra cost. Sometimes it may be so expensive that its benefits may not be worth against the cost.</a:t>
            </a:r>
          </a:p>
          <a:p>
            <a:pPr marL="457200" lvl="2" indent="-457200" algn="just" defTabSz="450850" eaLnBrk="1" hangingPunct="1"/>
            <a:endParaRPr lang="en-US" sz="1100" dirty="0" smtClean="0"/>
          </a:p>
          <a:p>
            <a:pPr marL="457200" lvl="2" indent="-457200" algn="just" defTabSz="450850" eaLnBrk="1" hangingPunct="1"/>
            <a:r>
              <a:rPr lang="en-US" sz="2500" dirty="0" smtClean="0"/>
              <a:t>Planning is all-pervasive function. Planning is important to all managers regardless of their level in the organization.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One major difference</a:t>
            </a:r>
            <a:r>
              <a:rPr lang="en-US" sz="2500" dirty="0" smtClean="0"/>
              <a:t> concerned the time period covered. Top level managers are generally concerned with their longer-time period (six months to five years or later).  Lower level managers are more concerned with planning activities for the day, week, or the month.</a:t>
            </a:r>
          </a:p>
          <a:p>
            <a:pPr marL="457200" lvl="2" indent="-457200" algn="just" defTabSz="450850" eaLnBrk="1" hangingPunct="1"/>
            <a:endParaRPr lang="en-US" sz="2500" dirty="0" smtClean="0"/>
          </a:p>
          <a:p>
            <a:pPr marL="457200" lvl="2" indent="-457200" algn="just" defTabSz="450850" eaLnBrk="1" hangingPunct="1"/>
            <a:r>
              <a:rPr lang="en-US" sz="2500" b="1" dirty="0" smtClean="0"/>
              <a:t>Second,</a:t>
            </a:r>
            <a:r>
              <a:rPr lang="en-US" sz="2500" dirty="0" smtClean="0"/>
              <a:t> major difference concerned the time spent on planning. Top level managers spent more time in planning whereas lower level managers spent less time in planning.</a:t>
            </a:r>
          </a:p>
          <a:p>
            <a:pPr marL="457200" lvl="2" indent="-457200" algn="just" defTabSz="450850" eaLnBrk="1" hangingPunct="1"/>
            <a:endParaRPr lang="en-US" sz="2500" dirty="0" smtClean="0"/>
          </a:p>
          <a:p>
            <a:pPr marL="457200" lvl="2" indent="-457200" algn="just" defTabSz="450850" eaLnBrk="1" hangingPunct="1"/>
            <a:endParaRPr lang="en-US" sz="25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Purpose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algn="just"/>
            <a:r>
              <a:rPr lang="en-SG" sz="2400" dirty="0" smtClean="0"/>
              <a:t>The planning done by managers is aimed at </a:t>
            </a:r>
            <a:r>
              <a:rPr lang="en-SG" sz="2400" b="1" dirty="0" smtClean="0"/>
              <a:t>achieving the organizational goals</a:t>
            </a:r>
            <a:r>
              <a:rPr lang="en-SG" sz="2400" dirty="0" smtClean="0"/>
              <a:t>. </a:t>
            </a:r>
          </a:p>
          <a:p>
            <a:pPr algn="just"/>
            <a:endParaRPr lang="en-SG" sz="1000" dirty="0" smtClean="0"/>
          </a:p>
          <a:p>
            <a:pPr algn="just"/>
            <a:r>
              <a:rPr lang="en-SG" sz="2400" dirty="0" smtClean="0"/>
              <a:t>The planning helps people in </a:t>
            </a:r>
            <a:r>
              <a:rPr lang="en-SG" sz="2400" b="1" dirty="0" smtClean="0"/>
              <a:t>concentrating their efforts</a:t>
            </a:r>
            <a:r>
              <a:rPr lang="en-SG" sz="2400" dirty="0" smtClean="0"/>
              <a:t> on the most important jobs rather than wasting time on the lesser important work. </a:t>
            </a:r>
          </a:p>
          <a:p>
            <a:pPr algn="just"/>
            <a:endParaRPr lang="en-SG" sz="1100" dirty="0" smtClean="0"/>
          </a:p>
          <a:p>
            <a:pPr algn="just"/>
            <a:r>
              <a:rPr lang="en-SG" sz="2400" dirty="0" smtClean="0"/>
              <a:t>The purpose of planning is also to </a:t>
            </a:r>
            <a:r>
              <a:rPr lang="en-SG" sz="2400" b="1" dirty="0" smtClean="0"/>
              <a:t>minimize the cost</a:t>
            </a:r>
            <a:r>
              <a:rPr lang="en-SG" sz="2400" dirty="0" smtClean="0"/>
              <a:t> of performance and </a:t>
            </a:r>
            <a:r>
              <a:rPr lang="en-SG" sz="2400" b="1" dirty="0" smtClean="0"/>
              <a:t>eliminate unproductive</a:t>
            </a:r>
            <a:r>
              <a:rPr lang="en-SG" sz="2400" dirty="0" smtClean="0"/>
              <a:t> efforts. </a:t>
            </a:r>
          </a:p>
          <a:p>
            <a:pPr algn="just"/>
            <a:endParaRPr lang="en-SG" sz="1050" dirty="0" smtClean="0"/>
          </a:p>
          <a:p>
            <a:pPr algn="just"/>
            <a:r>
              <a:rPr lang="en-SG" sz="2400" dirty="0" smtClean="0"/>
              <a:t>It also helps the management in adopting and </a:t>
            </a:r>
            <a:r>
              <a:rPr lang="en-SG" sz="2400" b="1" dirty="0" smtClean="0"/>
              <a:t>adjusting</a:t>
            </a:r>
            <a:r>
              <a:rPr lang="en-SG" sz="2400" dirty="0" smtClean="0"/>
              <a:t> according to the </a:t>
            </a:r>
            <a:r>
              <a:rPr lang="en-SG" sz="2400" b="1" dirty="0" smtClean="0"/>
              <a:t>changes</a:t>
            </a:r>
            <a:r>
              <a:rPr lang="en-SG" sz="2400" dirty="0" smtClean="0"/>
              <a:t> that take place in the environment.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EB9767-4AEE-4836-9307-00537168174C}"/>
</file>

<file path=customXml/itemProps2.xml><?xml version="1.0" encoding="utf-8"?>
<ds:datastoreItem xmlns:ds="http://schemas.openxmlformats.org/officeDocument/2006/customXml" ds:itemID="{155ED31E-A43E-4C09-A857-3016C9B16DBE}"/>
</file>

<file path=customXml/itemProps3.xml><?xml version="1.0" encoding="utf-8"?>
<ds:datastoreItem xmlns:ds="http://schemas.openxmlformats.org/officeDocument/2006/customXml" ds:itemID="{D32E5B9B-9943-4A9D-AFB5-B8373B331C0B}"/>
</file>

<file path=docProps/app.xml><?xml version="1.0" encoding="utf-8"?>
<Properties xmlns="http://schemas.openxmlformats.org/officeDocument/2006/extended-properties" xmlns:vt="http://schemas.openxmlformats.org/officeDocument/2006/docPropsVTypes">
  <TotalTime>14907</TotalTime>
  <Words>4121</Words>
  <Application>Microsoft Office PowerPoint</Application>
  <PresentationFormat>On-screen Show (4:3)</PresentationFormat>
  <Paragraphs>500</Paragraphs>
  <Slides>67</Slides>
  <Notes>0</Notes>
  <HiddenSlides>0</HiddenSlides>
  <MMClips>0</MMClips>
  <ScaleCrop>false</ScaleCrop>
  <HeadingPairs>
    <vt:vector size="6" baseType="variant">
      <vt:variant>
        <vt:lpstr>Theme</vt:lpstr>
      </vt:variant>
      <vt:variant>
        <vt:i4>1</vt:i4>
      </vt:variant>
      <vt:variant>
        <vt:lpstr>Slide Titles</vt:lpstr>
      </vt:variant>
      <vt:variant>
        <vt:i4>67</vt:i4>
      </vt:variant>
      <vt:variant>
        <vt:lpstr>Custom Shows</vt:lpstr>
      </vt:variant>
      <vt:variant>
        <vt:i4>1</vt:i4>
      </vt:variant>
    </vt:vector>
  </HeadingPairs>
  <TitlesOfParts>
    <vt:vector size="69" baseType="lpstr">
      <vt:lpstr>Profile</vt:lpstr>
      <vt:lpstr>MODULE 2</vt:lpstr>
      <vt:lpstr>Major Topics</vt:lpstr>
      <vt:lpstr>NATURE AND PURPOSE  OF  PLANNING</vt:lpstr>
      <vt:lpstr>Nature of Planning</vt:lpstr>
      <vt:lpstr>Nature of Planning</vt:lpstr>
      <vt:lpstr>Nature of Planning</vt:lpstr>
      <vt:lpstr>Nature of Planning</vt:lpstr>
      <vt:lpstr>Nature of Planning</vt:lpstr>
      <vt:lpstr>Purpose of Planning</vt:lpstr>
      <vt:lpstr>Purpose of Planning</vt:lpstr>
      <vt:lpstr>STEPS IN PLANNING</vt:lpstr>
      <vt:lpstr>STEPS IN PLANNING</vt:lpstr>
      <vt:lpstr>1. Establishing verifiable Goals or Set Goals to be achieved</vt:lpstr>
      <vt:lpstr>2. Establishing Planning Premises</vt:lpstr>
      <vt:lpstr>2. Establishing Planning Premises</vt:lpstr>
      <vt:lpstr>2. Establishing Planning Premises</vt:lpstr>
      <vt:lpstr>3. Deciding the Planning Period</vt:lpstr>
      <vt:lpstr>4. Finding Alternative Courses of Action</vt:lpstr>
      <vt:lpstr>5. Evaluating and Selecting Alternative Course of Action</vt:lpstr>
      <vt:lpstr>6. Developing Derivative Plans</vt:lpstr>
      <vt:lpstr>7. Measuring &amp; Controlling the Progress</vt:lpstr>
      <vt:lpstr>FORMS OF PLANNING</vt:lpstr>
      <vt:lpstr>FORMS OF PLANNING</vt:lpstr>
      <vt:lpstr>FORMS OF PLANNING</vt:lpstr>
      <vt:lpstr>TYPES OF PLANS</vt:lpstr>
      <vt:lpstr>TYPES OF PLANS</vt:lpstr>
      <vt:lpstr>TYPES OF PLANS</vt:lpstr>
      <vt:lpstr>TYPES OF PLANS</vt:lpstr>
      <vt:lpstr>OBJECTIVES</vt:lpstr>
      <vt:lpstr>Objectives</vt:lpstr>
      <vt:lpstr>Features of objectives</vt:lpstr>
      <vt:lpstr>Guideline for Objective Setting</vt:lpstr>
      <vt:lpstr>Management By Objectives (MBO)</vt:lpstr>
      <vt:lpstr>Management By Objectives (MBO)</vt:lpstr>
      <vt:lpstr>Features of MBO</vt:lpstr>
      <vt:lpstr>Process of MBO</vt:lpstr>
      <vt:lpstr>Process of MBO</vt:lpstr>
      <vt:lpstr>Process of MBO</vt:lpstr>
      <vt:lpstr>Process of MBO</vt:lpstr>
      <vt:lpstr>Process of MBO</vt:lpstr>
      <vt:lpstr>Process of MBO</vt:lpstr>
      <vt:lpstr>Benefits of MBO</vt:lpstr>
      <vt:lpstr>Benefits of MBO</vt:lpstr>
      <vt:lpstr>Limitations of MBO</vt:lpstr>
      <vt:lpstr>Limitations of MBO</vt:lpstr>
      <vt:lpstr>Limitations of MBO</vt:lpstr>
      <vt:lpstr>Decision Making</vt:lpstr>
      <vt:lpstr>Decision</vt:lpstr>
      <vt:lpstr>Decision</vt:lpstr>
      <vt:lpstr>Features of Decision Making</vt:lpstr>
      <vt:lpstr>Types of Decisions</vt:lpstr>
      <vt:lpstr>Types of Decisions</vt:lpstr>
      <vt:lpstr>Types of Decisions</vt:lpstr>
      <vt:lpstr>Types of Decisions</vt:lpstr>
      <vt:lpstr>Types of Decisions</vt:lpstr>
      <vt:lpstr>Hierarchy of Objective</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Custom Show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 Controlling</dc:title>
  <dc:creator>Boss</dc:creator>
  <cp:lastModifiedBy>admin</cp:lastModifiedBy>
  <cp:revision>329</cp:revision>
  <dcterms:created xsi:type="dcterms:W3CDTF">2012-11-01T06:55:40Z</dcterms:created>
  <dcterms:modified xsi:type="dcterms:W3CDTF">2021-02-05T09:24:09Z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