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D07B-FDD7-4519-81AD-3914CC29F64A}"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2204-A1D8-465B-8F61-4DA51EFA29C0}" type="slidenum">
              <a:rPr lang="en-IN" smtClean="0"/>
              <a:t>‹#›</a:t>
            </a:fld>
            <a:endParaRPr lang="en-IN"/>
          </a:p>
        </p:txBody>
      </p:sp>
    </p:spTree>
    <p:extLst>
      <p:ext uri="{BB962C8B-B14F-4D97-AF65-F5344CB8AC3E}">
        <p14:creationId xmlns:p14="http://schemas.microsoft.com/office/powerpoint/2010/main" val="103076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B5D0-DF51-45E3-BC5D-6B585F5B91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A0E6B5-E906-4A86-8762-44685E68A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A14536-39E6-48CD-A99A-CDC24F03F5F0}"/>
              </a:ext>
            </a:extLst>
          </p:cNvPr>
          <p:cNvSpPr>
            <a:spLocks noGrp="1"/>
          </p:cNvSpPr>
          <p:nvPr>
            <p:ph type="dt" sz="half" idx="10"/>
          </p:nvPr>
        </p:nvSpPr>
        <p:spPr/>
        <p:txBody>
          <a:bodyPr/>
          <a:lstStyle/>
          <a:p>
            <a:fld id="{CD7790C5-1B98-4080-B5A8-15666A48EAB4}" type="datetime1">
              <a:rPr lang="en-IN" smtClean="0"/>
              <a:t>17-08-2020</a:t>
            </a:fld>
            <a:endParaRPr lang="en-IN"/>
          </a:p>
        </p:txBody>
      </p:sp>
      <p:sp>
        <p:nvSpPr>
          <p:cNvPr id="5" name="Footer Placeholder 4">
            <a:extLst>
              <a:ext uri="{FF2B5EF4-FFF2-40B4-BE49-F238E27FC236}">
                <a16:creationId xmlns:a16="http://schemas.microsoft.com/office/drawing/2014/main" id="{962A6A0A-1E65-4FD7-8721-85179AA70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1BF5D9-1DD1-4C22-ACEF-6FD5ED01A4A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38210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661D-8E48-42FD-A25E-393FA0CBE4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E037EF-BA28-4487-ACE3-851152FDA9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E049B2-004E-43C7-A042-BE515A82DEDB}"/>
              </a:ext>
            </a:extLst>
          </p:cNvPr>
          <p:cNvSpPr>
            <a:spLocks noGrp="1"/>
          </p:cNvSpPr>
          <p:nvPr>
            <p:ph type="dt" sz="half" idx="10"/>
          </p:nvPr>
        </p:nvSpPr>
        <p:spPr/>
        <p:txBody>
          <a:bodyPr/>
          <a:lstStyle/>
          <a:p>
            <a:fld id="{F4BCC1B5-B0B7-428A-A658-D23BB5409737}" type="datetime1">
              <a:rPr lang="en-IN" smtClean="0"/>
              <a:t>17-08-2020</a:t>
            </a:fld>
            <a:endParaRPr lang="en-IN"/>
          </a:p>
        </p:txBody>
      </p:sp>
      <p:sp>
        <p:nvSpPr>
          <p:cNvPr id="5" name="Footer Placeholder 4">
            <a:extLst>
              <a:ext uri="{FF2B5EF4-FFF2-40B4-BE49-F238E27FC236}">
                <a16:creationId xmlns:a16="http://schemas.microsoft.com/office/drawing/2014/main" id="{B4695EFD-7EDC-4B2E-8E0D-B657C3964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237CC-B14E-4037-9ECD-C8CE95890AB6}"/>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9071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17937-C93E-47B5-92D4-9ED882F65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435441-A6AF-4204-B242-BB65288598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D4511-C0A8-4E73-A43F-1D5025B15018}"/>
              </a:ext>
            </a:extLst>
          </p:cNvPr>
          <p:cNvSpPr>
            <a:spLocks noGrp="1"/>
          </p:cNvSpPr>
          <p:nvPr>
            <p:ph type="dt" sz="half" idx="10"/>
          </p:nvPr>
        </p:nvSpPr>
        <p:spPr/>
        <p:txBody>
          <a:bodyPr/>
          <a:lstStyle/>
          <a:p>
            <a:fld id="{95D234FA-184F-4F2E-8FBE-A08F1A205906}" type="datetime1">
              <a:rPr lang="en-IN" smtClean="0"/>
              <a:t>17-08-2020</a:t>
            </a:fld>
            <a:endParaRPr lang="en-IN"/>
          </a:p>
        </p:txBody>
      </p:sp>
      <p:sp>
        <p:nvSpPr>
          <p:cNvPr id="5" name="Footer Placeholder 4">
            <a:extLst>
              <a:ext uri="{FF2B5EF4-FFF2-40B4-BE49-F238E27FC236}">
                <a16:creationId xmlns:a16="http://schemas.microsoft.com/office/drawing/2014/main" id="{F86887BD-7D15-4D98-AAF3-A4822AF4A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0AE33-A386-47CB-A0AB-5324E27A0FAD}"/>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0125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4B36-83C9-4CD2-B5B2-958738705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BD666-7B2F-4F5A-9281-5D6B413BC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6CB87-EF41-4122-997D-472A2B09FE82}"/>
              </a:ext>
            </a:extLst>
          </p:cNvPr>
          <p:cNvSpPr>
            <a:spLocks noGrp="1"/>
          </p:cNvSpPr>
          <p:nvPr>
            <p:ph type="dt" sz="half" idx="10"/>
          </p:nvPr>
        </p:nvSpPr>
        <p:spPr/>
        <p:txBody>
          <a:bodyPr/>
          <a:lstStyle/>
          <a:p>
            <a:fld id="{01CCBF7D-920B-4E94-9860-77F2E1BAF998}" type="datetime1">
              <a:rPr lang="en-IN" smtClean="0"/>
              <a:t>17-08-2020</a:t>
            </a:fld>
            <a:endParaRPr lang="en-IN"/>
          </a:p>
        </p:txBody>
      </p:sp>
      <p:sp>
        <p:nvSpPr>
          <p:cNvPr id="5" name="Footer Placeholder 4">
            <a:extLst>
              <a:ext uri="{FF2B5EF4-FFF2-40B4-BE49-F238E27FC236}">
                <a16:creationId xmlns:a16="http://schemas.microsoft.com/office/drawing/2014/main" id="{6DE4F029-C3F0-47DF-9D9A-F16FD3970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30A30-73EC-4A1D-84B8-97874A19A298}"/>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64914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11EA-9EF1-455A-BAB5-448559E16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964A67-59AD-473D-8BA4-0E830A9C4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CAE22-01CD-4666-927B-31F6C8777972}"/>
              </a:ext>
            </a:extLst>
          </p:cNvPr>
          <p:cNvSpPr>
            <a:spLocks noGrp="1"/>
          </p:cNvSpPr>
          <p:nvPr>
            <p:ph type="dt" sz="half" idx="10"/>
          </p:nvPr>
        </p:nvSpPr>
        <p:spPr/>
        <p:txBody>
          <a:bodyPr/>
          <a:lstStyle/>
          <a:p>
            <a:fld id="{BF9735D9-A83F-463A-8075-7AB297E0B51A}" type="datetime1">
              <a:rPr lang="en-IN" smtClean="0"/>
              <a:t>17-08-2020</a:t>
            </a:fld>
            <a:endParaRPr lang="en-IN"/>
          </a:p>
        </p:txBody>
      </p:sp>
      <p:sp>
        <p:nvSpPr>
          <p:cNvPr id="5" name="Footer Placeholder 4">
            <a:extLst>
              <a:ext uri="{FF2B5EF4-FFF2-40B4-BE49-F238E27FC236}">
                <a16:creationId xmlns:a16="http://schemas.microsoft.com/office/drawing/2014/main" id="{1F027F15-0316-4961-B740-E644EB037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EFC1E-DB16-4795-A45D-31EBF558193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11827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FA34-44C8-4A96-A0B1-64891A4C1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DB7CB-EAD8-4CC6-86A8-E038B4390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BE6F8-235D-4A38-808F-0FE5D2C4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9CDB5-2130-4E74-9922-66CB72AC8483}"/>
              </a:ext>
            </a:extLst>
          </p:cNvPr>
          <p:cNvSpPr>
            <a:spLocks noGrp="1"/>
          </p:cNvSpPr>
          <p:nvPr>
            <p:ph type="dt" sz="half" idx="10"/>
          </p:nvPr>
        </p:nvSpPr>
        <p:spPr/>
        <p:txBody>
          <a:bodyPr/>
          <a:lstStyle/>
          <a:p>
            <a:fld id="{91B8B6DE-30C8-4CC3-BC10-E687DB9AB9A9}" type="datetime1">
              <a:rPr lang="en-IN" smtClean="0"/>
              <a:t>17-08-2020</a:t>
            </a:fld>
            <a:endParaRPr lang="en-IN"/>
          </a:p>
        </p:txBody>
      </p:sp>
      <p:sp>
        <p:nvSpPr>
          <p:cNvPr id="6" name="Footer Placeholder 5">
            <a:extLst>
              <a:ext uri="{FF2B5EF4-FFF2-40B4-BE49-F238E27FC236}">
                <a16:creationId xmlns:a16="http://schemas.microsoft.com/office/drawing/2014/main" id="{A758DD48-A469-48DA-B154-30F1236AD9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347D6B-84C1-4235-ACF8-503AE36E6A1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4485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ED76-1747-412C-9BD8-04AA4B00AF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D2635-2060-4853-B732-18D0E571C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837B0-B026-4D7C-9AB4-5F9D7520EC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C325B-2D3A-4947-A780-EA3000871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95BA4-655D-4E4C-8D92-B43D79AB5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B77B5-8C92-42D7-9686-F55E8DC8061A}"/>
              </a:ext>
            </a:extLst>
          </p:cNvPr>
          <p:cNvSpPr>
            <a:spLocks noGrp="1"/>
          </p:cNvSpPr>
          <p:nvPr>
            <p:ph type="dt" sz="half" idx="10"/>
          </p:nvPr>
        </p:nvSpPr>
        <p:spPr/>
        <p:txBody>
          <a:bodyPr/>
          <a:lstStyle/>
          <a:p>
            <a:fld id="{3C1FDA41-3ADC-4CFC-AD25-E0465DE58F29}" type="datetime1">
              <a:rPr lang="en-IN" smtClean="0"/>
              <a:t>17-08-2020</a:t>
            </a:fld>
            <a:endParaRPr lang="en-IN"/>
          </a:p>
        </p:txBody>
      </p:sp>
      <p:sp>
        <p:nvSpPr>
          <p:cNvPr id="8" name="Footer Placeholder 7">
            <a:extLst>
              <a:ext uri="{FF2B5EF4-FFF2-40B4-BE49-F238E27FC236}">
                <a16:creationId xmlns:a16="http://schemas.microsoft.com/office/drawing/2014/main" id="{C625558C-B88B-4FAC-B593-4B4A9380D8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A72A66-9C0D-46D1-AE21-204B4BF2F7E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3883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6D6A-0D7C-4AE7-B267-FB47AE7D2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8CCC2D-26F7-4BD5-A2ED-858040F47A14}"/>
              </a:ext>
            </a:extLst>
          </p:cNvPr>
          <p:cNvSpPr>
            <a:spLocks noGrp="1"/>
          </p:cNvSpPr>
          <p:nvPr>
            <p:ph type="dt" sz="half" idx="10"/>
          </p:nvPr>
        </p:nvSpPr>
        <p:spPr/>
        <p:txBody>
          <a:bodyPr/>
          <a:lstStyle/>
          <a:p>
            <a:fld id="{1790EBAC-58A3-4FF8-AF9A-EC2CCB9C32C1}" type="datetime1">
              <a:rPr lang="en-IN" smtClean="0"/>
              <a:t>17-08-2020</a:t>
            </a:fld>
            <a:endParaRPr lang="en-IN"/>
          </a:p>
        </p:txBody>
      </p:sp>
      <p:sp>
        <p:nvSpPr>
          <p:cNvPr id="4" name="Footer Placeholder 3">
            <a:extLst>
              <a:ext uri="{FF2B5EF4-FFF2-40B4-BE49-F238E27FC236}">
                <a16:creationId xmlns:a16="http://schemas.microsoft.com/office/drawing/2014/main" id="{A8F4C615-BAD7-4C79-A3EC-BA5A839A36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ABA16-740D-4EB6-8442-179410C15325}"/>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300028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94C1A-16D2-420F-A0E0-1CECF472B8C9}"/>
              </a:ext>
            </a:extLst>
          </p:cNvPr>
          <p:cNvSpPr>
            <a:spLocks noGrp="1"/>
          </p:cNvSpPr>
          <p:nvPr>
            <p:ph type="dt" sz="half" idx="10"/>
          </p:nvPr>
        </p:nvSpPr>
        <p:spPr/>
        <p:txBody>
          <a:bodyPr/>
          <a:lstStyle/>
          <a:p>
            <a:fld id="{3DE21CB6-573C-4C4F-9D07-35EB5F5CEC6B}" type="datetime1">
              <a:rPr lang="en-IN" smtClean="0"/>
              <a:t>17-08-2020</a:t>
            </a:fld>
            <a:endParaRPr lang="en-IN"/>
          </a:p>
        </p:txBody>
      </p:sp>
      <p:sp>
        <p:nvSpPr>
          <p:cNvPr id="3" name="Footer Placeholder 2">
            <a:extLst>
              <a:ext uri="{FF2B5EF4-FFF2-40B4-BE49-F238E27FC236}">
                <a16:creationId xmlns:a16="http://schemas.microsoft.com/office/drawing/2014/main" id="{928E414D-3BF8-42BB-AC5F-CC7D607D2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8ECE20-C41B-4092-94DA-B8F0ED33AC04}"/>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2852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61A9-F63E-41DB-A89D-E92D67883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54CF6-AB90-4974-83C2-87648B0CB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38870A-7EA1-402D-AAF7-88C5C1FC8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45293-9412-42F5-9F78-34AC9C33BAFE}"/>
              </a:ext>
            </a:extLst>
          </p:cNvPr>
          <p:cNvSpPr>
            <a:spLocks noGrp="1"/>
          </p:cNvSpPr>
          <p:nvPr>
            <p:ph type="dt" sz="half" idx="10"/>
          </p:nvPr>
        </p:nvSpPr>
        <p:spPr/>
        <p:txBody>
          <a:bodyPr/>
          <a:lstStyle/>
          <a:p>
            <a:fld id="{BD83D3CB-5F2C-4F87-9C0D-389BFA9E8806}" type="datetime1">
              <a:rPr lang="en-IN" smtClean="0"/>
              <a:t>17-08-2020</a:t>
            </a:fld>
            <a:endParaRPr lang="en-IN"/>
          </a:p>
        </p:txBody>
      </p:sp>
      <p:sp>
        <p:nvSpPr>
          <p:cNvPr id="6" name="Footer Placeholder 5">
            <a:extLst>
              <a:ext uri="{FF2B5EF4-FFF2-40B4-BE49-F238E27FC236}">
                <a16:creationId xmlns:a16="http://schemas.microsoft.com/office/drawing/2014/main" id="{5AD84E4F-5A7F-4204-AE13-7A06D1A0B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D59FD-3215-425C-9EC0-B1A37C3B2B33}"/>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261295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1659-0A28-4DAC-83F6-49296686B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219364-3368-4839-B584-3B1AF7A97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187BC3-8D8F-4F4D-B0DB-20B9718C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CFF11-863D-4CC4-A04C-85A71EA8C431}"/>
              </a:ext>
            </a:extLst>
          </p:cNvPr>
          <p:cNvSpPr>
            <a:spLocks noGrp="1"/>
          </p:cNvSpPr>
          <p:nvPr>
            <p:ph type="dt" sz="half" idx="10"/>
          </p:nvPr>
        </p:nvSpPr>
        <p:spPr/>
        <p:txBody>
          <a:bodyPr/>
          <a:lstStyle/>
          <a:p>
            <a:fld id="{8B699D4C-996C-4C7D-B869-3EEC3A12D549}" type="datetime1">
              <a:rPr lang="en-IN" smtClean="0"/>
              <a:t>17-08-2020</a:t>
            </a:fld>
            <a:endParaRPr lang="en-IN"/>
          </a:p>
        </p:txBody>
      </p:sp>
      <p:sp>
        <p:nvSpPr>
          <p:cNvPr id="6" name="Footer Placeholder 5">
            <a:extLst>
              <a:ext uri="{FF2B5EF4-FFF2-40B4-BE49-F238E27FC236}">
                <a16:creationId xmlns:a16="http://schemas.microsoft.com/office/drawing/2014/main" id="{43C6F5FF-53C2-4BDF-B5A1-FD7E4BE36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0A87E-5211-4373-850B-2331539A04D1}"/>
              </a:ext>
            </a:extLst>
          </p:cNvPr>
          <p:cNvSpPr>
            <a:spLocks noGrp="1"/>
          </p:cNvSpPr>
          <p:nvPr>
            <p:ph type="sldNum" sz="quarter" idx="12"/>
          </p:nvPr>
        </p:nvSpPr>
        <p:spPr/>
        <p:txBody>
          <a:bodyPr/>
          <a:lstStyle/>
          <a:p>
            <a:fld id="{D1D6BF03-3A4D-496C-A26C-1642DADE5B3B}" type="slidenum">
              <a:rPr lang="en-IN" smtClean="0"/>
              <a:t>‹#›</a:t>
            </a:fld>
            <a:endParaRPr lang="en-IN"/>
          </a:p>
        </p:txBody>
      </p:sp>
    </p:spTree>
    <p:extLst>
      <p:ext uri="{BB962C8B-B14F-4D97-AF65-F5344CB8AC3E}">
        <p14:creationId xmlns:p14="http://schemas.microsoft.com/office/powerpoint/2010/main" val="115848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FABA2-5874-489F-96CF-947555B57D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F7CC0-1BC6-4593-B6B0-143FC7D81F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20E4E-2993-44BB-9515-10023D2DB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C38DF-DE08-4505-9797-33A547FA54B4}" type="datetime1">
              <a:rPr lang="en-IN" smtClean="0"/>
              <a:t>17-08-2020</a:t>
            </a:fld>
            <a:endParaRPr lang="en-IN"/>
          </a:p>
        </p:txBody>
      </p:sp>
      <p:sp>
        <p:nvSpPr>
          <p:cNvPr id="5" name="Footer Placeholder 4">
            <a:extLst>
              <a:ext uri="{FF2B5EF4-FFF2-40B4-BE49-F238E27FC236}">
                <a16:creationId xmlns:a16="http://schemas.microsoft.com/office/drawing/2014/main" id="{CFB2D963-05F5-4BF4-9C3C-48835EF7C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E4EB48-5506-49B0-94C7-23D88B095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6BF03-3A4D-496C-A26C-1642DADE5B3B}" type="slidenum">
              <a:rPr lang="en-IN" smtClean="0"/>
              <a:t>‹#›</a:t>
            </a:fld>
            <a:endParaRPr lang="en-IN"/>
          </a:p>
        </p:txBody>
      </p:sp>
    </p:spTree>
    <p:extLst>
      <p:ext uri="{BB962C8B-B14F-4D97-AF65-F5344CB8AC3E}">
        <p14:creationId xmlns:p14="http://schemas.microsoft.com/office/powerpoint/2010/main" val="310619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1D84-67EC-4B3F-9358-750825BE9326}"/>
              </a:ext>
            </a:extLst>
          </p:cNvPr>
          <p:cNvSpPr>
            <a:spLocks noGrp="1"/>
          </p:cNvSpPr>
          <p:nvPr>
            <p:ph type="ctrTitle"/>
          </p:nvPr>
        </p:nvSpPr>
        <p:spPr/>
        <p:txBody>
          <a:bodyPr>
            <a:normAutofit/>
          </a:bodyPr>
          <a:lstStyle/>
          <a:p>
            <a:r>
              <a:rPr lang="en-US" sz="4400" dirty="0"/>
              <a:t>Introduction to Personnel Management</a:t>
            </a:r>
            <a:endParaRPr lang="en-IN" sz="4400" dirty="0"/>
          </a:p>
        </p:txBody>
      </p:sp>
      <p:sp>
        <p:nvSpPr>
          <p:cNvPr id="3" name="Slide Number Placeholder 2">
            <a:extLst>
              <a:ext uri="{FF2B5EF4-FFF2-40B4-BE49-F238E27FC236}">
                <a16:creationId xmlns:a16="http://schemas.microsoft.com/office/drawing/2014/main" id="{F4645527-5341-479B-813B-275B618C3332}"/>
              </a:ext>
            </a:extLst>
          </p:cNvPr>
          <p:cNvSpPr>
            <a:spLocks noGrp="1"/>
          </p:cNvSpPr>
          <p:nvPr>
            <p:ph type="sldNum" sz="quarter" idx="12"/>
          </p:nvPr>
        </p:nvSpPr>
        <p:spPr/>
        <p:txBody>
          <a:bodyPr/>
          <a:lstStyle/>
          <a:p>
            <a:fld id="{D1D6BF03-3A4D-496C-A26C-1642DADE5B3B}" type="slidenum">
              <a:rPr lang="en-IN" smtClean="0"/>
              <a:t>1</a:t>
            </a:fld>
            <a:endParaRPr lang="en-IN"/>
          </a:p>
        </p:txBody>
      </p:sp>
    </p:spTree>
    <p:extLst>
      <p:ext uri="{BB962C8B-B14F-4D97-AF65-F5344CB8AC3E}">
        <p14:creationId xmlns:p14="http://schemas.microsoft.com/office/powerpoint/2010/main" val="397304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75F6C-E339-4797-AEA2-877DB7A9DF37}"/>
              </a:ext>
            </a:extLst>
          </p:cNvPr>
          <p:cNvSpPr>
            <a:spLocks noGrp="1"/>
          </p:cNvSpPr>
          <p:nvPr>
            <p:ph idx="1"/>
          </p:nvPr>
        </p:nvSpPr>
        <p:spPr>
          <a:xfrm>
            <a:off x="838200" y="323850"/>
            <a:ext cx="10515600" cy="5853113"/>
          </a:xfrm>
        </p:spPr>
        <p:txBody>
          <a:bodyPr/>
          <a:lstStyle/>
          <a:p>
            <a:pPr marL="0" indent="0">
              <a:buNone/>
            </a:pPr>
            <a:r>
              <a:rPr lang="en-US" b="1" dirty="0"/>
              <a:t>4. Performance Appraisal and Promotion</a:t>
            </a:r>
          </a:p>
          <a:p>
            <a:pPr marL="0" indent="0">
              <a:buNone/>
            </a:pPr>
            <a:endParaRPr lang="en-US" dirty="0"/>
          </a:p>
          <a:p>
            <a:pPr marL="0" indent="0">
              <a:buNone/>
            </a:pPr>
            <a:r>
              <a:rPr lang="en-US" sz="2400" dirty="0"/>
              <a:t>(</a:t>
            </a:r>
            <a:r>
              <a:rPr lang="en-US" sz="2400" dirty="0" err="1"/>
              <a:t>i</a:t>
            </a:r>
            <a:r>
              <a:rPr lang="en-US" sz="2400" dirty="0"/>
              <a:t>)  To arrange for annual or semi-annual appraisals of all personnel.</a:t>
            </a:r>
          </a:p>
          <a:p>
            <a:pPr marL="0" indent="0">
              <a:buNone/>
            </a:pPr>
            <a:endParaRPr lang="en-US" sz="2400" dirty="0"/>
          </a:p>
          <a:p>
            <a:pPr marL="0" indent="0">
              <a:buNone/>
            </a:pPr>
            <a:r>
              <a:rPr lang="en-US" sz="2400" dirty="0"/>
              <a:t>(ii) To devise appropriate appraisal forms for each class of employees.</a:t>
            </a:r>
          </a:p>
          <a:p>
            <a:pPr marL="0" indent="0">
              <a:buNone/>
            </a:pPr>
            <a:endParaRPr lang="en-US" sz="2400" dirty="0"/>
          </a:p>
          <a:p>
            <a:pPr marL="0" indent="0">
              <a:buNone/>
            </a:pPr>
            <a:r>
              <a:rPr lang="en-US" sz="2400" dirty="0"/>
              <a:t>(iii) To work out promotional charts with lines of advertisement clearly defined.</a:t>
            </a:r>
          </a:p>
          <a:p>
            <a:pPr marL="0" indent="0">
              <a:buNone/>
            </a:pPr>
            <a:endParaRPr lang="en-US" sz="2400" dirty="0"/>
          </a:p>
          <a:p>
            <a:pPr marL="0" indent="0">
              <a:buNone/>
            </a:pPr>
            <a:r>
              <a:rPr lang="en-US" sz="2400" dirty="0"/>
              <a:t>(iv) To develop a promotion policy based on periodic reviews of employees records.</a:t>
            </a:r>
          </a:p>
          <a:p>
            <a:pPr marL="0" indent="0">
              <a:buNone/>
            </a:pPr>
            <a:endParaRPr lang="en-IN" dirty="0"/>
          </a:p>
        </p:txBody>
      </p:sp>
      <p:sp>
        <p:nvSpPr>
          <p:cNvPr id="2" name="Slide Number Placeholder 1">
            <a:extLst>
              <a:ext uri="{FF2B5EF4-FFF2-40B4-BE49-F238E27FC236}">
                <a16:creationId xmlns:a16="http://schemas.microsoft.com/office/drawing/2014/main" id="{52E6DF78-7748-4CC1-9B04-E5DA21B4F366}"/>
              </a:ext>
            </a:extLst>
          </p:cNvPr>
          <p:cNvSpPr>
            <a:spLocks noGrp="1"/>
          </p:cNvSpPr>
          <p:nvPr>
            <p:ph type="sldNum" sz="quarter" idx="12"/>
          </p:nvPr>
        </p:nvSpPr>
        <p:spPr/>
        <p:txBody>
          <a:bodyPr/>
          <a:lstStyle/>
          <a:p>
            <a:fld id="{D1D6BF03-3A4D-496C-A26C-1642DADE5B3B}" type="slidenum">
              <a:rPr lang="en-IN" smtClean="0"/>
              <a:t>10</a:t>
            </a:fld>
            <a:endParaRPr lang="en-IN"/>
          </a:p>
        </p:txBody>
      </p:sp>
    </p:spTree>
    <p:extLst>
      <p:ext uri="{BB962C8B-B14F-4D97-AF65-F5344CB8AC3E}">
        <p14:creationId xmlns:p14="http://schemas.microsoft.com/office/powerpoint/2010/main" val="200497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A2CB-CB9B-4FDA-817F-6831B312DD91}"/>
              </a:ext>
            </a:extLst>
          </p:cNvPr>
          <p:cNvSpPr>
            <a:spLocks noGrp="1"/>
          </p:cNvSpPr>
          <p:nvPr>
            <p:ph type="title"/>
          </p:nvPr>
        </p:nvSpPr>
        <p:spPr>
          <a:xfrm>
            <a:off x="838200" y="365125"/>
            <a:ext cx="6505575" cy="682625"/>
          </a:xfrm>
        </p:spPr>
        <p:txBody>
          <a:bodyPr>
            <a:normAutofit/>
          </a:bodyPr>
          <a:lstStyle/>
          <a:p>
            <a:r>
              <a:rPr lang="en-US" sz="2800" b="1" u="sng" dirty="0"/>
              <a:t>C. Compensation (Wages and Incentives)</a:t>
            </a:r>
            <a:endParaRPr lang="en-IN" sz="2800" b="1" u="sng" dirty="0"/>
          </a:p>
        </p:txBody>
      </p:sp>
      <p:sp>
        <p:nvSpPr>
          <p:cNvPr id="3" name="Content Placeholder 2">
            <a:extLst>
              <a:ext uri="{FF2B5EF4-FFF2-40B4-BE49-F238E27FC236}">
                <a16:creationId xmlns:a16="http://schemas.microsoft.com/office/drawing/2014/main" id="{9445009D-152C-4213-B1BC-5A35231EF258}"/>
              </a:ext>
            </a:extLst>
          </p:cNvPr>
          <p:cNvSpPr>
            <a:spLocks noGrp="1"/>
          </p:cNvSpPr>
          <p:nvPr>
            <p:ph idx="1"/>
          </p:nvPr>
        </p:nvSpPr>
        <p:spPr>
          <a:xfrm>
            <a:off x="838200" y="1047750"/>
            <a:ext cx="10515600" cy="5129213"/>
          </a:xfrm>
        </p:spPr>
        <p:txBody>
          <a:bodyPr>
            <a:normAutofit/>
          </a:bodyPr>
          <a:lstStyle/>
          <a:p>
            <a:pPr marL="514350" indent="-514350">
              <a:buAutoNum type="romanLcParenBoth"/>
            </a:pPr>
            <a:r>
              <a:rPr lang="en-US" sz="2000" dirty="0"/>
              <a:t>To grade jobs in relationship to each other, to some established base or to similar jobs in other plants with frequent examination of results.</a:t>
            </a:r>
          </a:p>
          <a:p>
            <a:pPr marL="514350" indent="-514350">
              <a:buAutoNum type="romanLcParenBoth"/>
            </a:pPr>
            <a:r>
              <a:rPr lang="en-US" sz="2000" dirty="0"/>
              <a:t>To formulate wage scales for each job classification.</a:t>
            </a:r>
          </a:p>
          <a:p>
            <a:pPr marL="514350" indent="-514350">
              <a:buAutoNum type="romanLcParenBoth"/>
            </a:pPr>
            <a:r>
              <a:rPr lang="en-US" sz="2000" dirty="0"/>
              <a:t>To consider payment of bonus to supervisory personnel.</a:t>
            </a:r>
          </a:p>
          <a:p>
            <a:pPr marL="514350" indent="-514350">
              <a:buAutoNum type="romanLcParenBoth"/>
            </a:pPr>
            <a:r>
              <a:rPr lang="en-US" sz="2000" dirty="0"/>
              <a:t>To consider effective means of stimulating and rewarding executives.</a:t>
            </a:r>
          </a:p>
          <a:p>
            <a:pPr marL="514350" indent="-514350">
              <a:buAutoNum type="romanLcParenBoth"/>
            </a:pPr>
            <a:r>
              <a:rPr lang="en-US" sz="2000" dirty="0"/>
              <a:t>To provide for stability of employment, so far as possible, through careful scheduling of operations and financial planning.</a:t>
            </a:r>
            <a:endParaRPr lang="en-IN" sz="2000" dirty="0"/>
          </a:p>
        </p:txBody>
      </p:sp>
      <p:sp>
        <p:nvSpPr>
          <p:cNvPr id="4" name="Slide Number Placeholder 3">
            <a:extLst>
              <a:ext uri="{FF2B5EF4-FFF2-40B4-BE49-F238E27FC236}">
                <a16:creationId xmlns:a16="http://schemas.microsoft.com/office/drawing/2014/main" id="{AB88DDAB-6FC6-429D-8F9C-405FCD715211}"/>
              </a:ext>
            </a:extLst>
          </p:cNvPr>
          <p:cNvSpPr>
            <a:spLocks noGrp="1"/>
          </p:cNvSpPr>
          <p:nvPr>
            <p:ph type="sldNum" sz="quarter" idx="12"/>
          </p:nvPr>
        </p:nvSpPr>
        <p:spPr/>
        <p:txBody>
          <a:bodyPr/>
          <a:lstStyle/>
          <a:p>
            <a:fld id="{D1D6BF03-3A4D-496C-A26C-1642DADE5B3B}" type="slidenum">
              <a:rPr lang="en-IN" smtClean="0"/>
              <a:t>11</a:t>
            </a:fld>
            <a:endParaRPr lang="en-IN"/>
          </a:p>
        </p:txBody>
      </p:sp>
    </p:spTree>
    <p:extLst>
      <p:ext uri="{BB962C8B-B14F-4D97-AF65-F5344CB8AC3E}">
        <p14:creationId xmlns:p14="http://schemas.microsoft.com/office/powerpoint/2010/main" val="22055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FFD0-168C-4D31-ABE4-A6E9E81A2C79}"/>
              </a:ext>
            </a:extLst>
          </p:cNvPr>
          <p:cNvSpPr>
            <a:spLocks noGrp="1"/>
          </p:cNvSpPr>
          <p:nvPr>
            <p:ph type="title"/>
          </p:nvPr>
        </p:nvSpPr>
        <p:spPr>
          <a:xfrm>
            <a:off x="838200" y="365126"/>
            <a:ext cx="3781425" cy="730250"/>
          </a:xfrm>
        </p:spPr>
        <p:txBody>
          <a:bodyPr>
            <a:normAutofit/>
          </a:bodyPr>
          <a:lstStyle/>
          <a:p>
            <a:r>
              <a:rPr lang="en-US" sz="2800" b="1" dirty="0"/>
              <a:t>D. Integration</a:t>
            </a:r>
            <a:endParaRPr lang="en-IN" sz="2800" b="1" dirty="0"/>
          </a:p>
        </p:txBody>
      </p:sp>
      <p:sp>
        <p:nvSpPr>
          <p:cNvPr id="3" name="Content Placeholder 2">
            <a:extLst>
              <a:ext uri="{FF2B5EF4-FFF2-40B4-BE49-F238E27FC236}">
                <a16:creationId xmlns:a16="http://schemas.microsoft.com/office/drawing/2014/main" id="{78A7622C-8D64-4ECF-B410-D54C9C79EFBD}"/>
              </a:ext>
            </a:extLst>
          </p:cNvPr>
          <p:cNvSpPr>
            <a:spLocks noGrp="1"/>
          </p:cNvSpPr>
          <p:nvPr>
            <p:ph idx="1"/>
          </p:nvPr>
        </p:nvSpPr>
        <p:spPr>
          <a:xfrm>
            <a:off x="466725" y="1019175"/>
            <a:ext cx="10934700" cy="5205413"/>
          </a:xfrm>
        </p:spPr>
        <p:txBody>
          <a:bodyPr>
            <a:normAutofit/>
          </a:bodyPr>
          <a:lstStyle/>
          <a:p>
            <a:pPr marL="457200" indent="-457200">
              <a:buAutoNum type="arabicPeriod"/>
            </a:pPr>
            <a:r>
              <a:rPr lang="en-US" sz="2400" dirty="0"/>
              <a:t>DISCIPLINE AND GRIEVANCES</a:t>
            </a:r>
          </a:p>
          <a:p>
            <a:pPr marL="514350" indent="-514350">
              <a:buAutoNum type="romanLcParenBoth"/>
            </a:pPr>
            <a:r>
              <a:rPr lang="en-IN" sz="2400" dirty="0"/>
              <a:t>To provide for uniformity in disciplinary action for similar infractions.</a:t>
            </a:r>
          </a:p>
          <a:p>
            <a:pPr marL="514350" indent="-514350">
              <a:buAutoNum type="romanLcParenBoth"/>
            </a:pPr>
            <a:r>
              <a:rPr lang="en-IN" sz="2400" dirty="0"/>
              <a:t>To render special assistance on problem cases referred to personnel department</a:t>
            </a:r>
          </a:p>
          <a:p>
            <a:pPr marL="514350" indent="-514350">
              <a:buAutoNum type="romanLcParenBoth"/>
            </a:pPr>
            <a:r>
              <a:rPr lang="en-IN" sz="2400" dirty="0"/>
              <a:t>To establish an efficient mechanism for the adjustment of individual complaints.</a:t>
            </a:r>
          </a:p>
          <a:p>
            <a:pPr marL="0" indent="0">
              <a:buNone/>
            </a:pPr>
            <a:endParaRPr lang="en-IN" sz="2400" dirty="0"/>
          </a:p>
          <a:p>
            <a:pPr marL="0" indent="0">
              <a:buNone/>
            </a:pPr>
            <a:r>
              <a:rPr lang="en-IN" sz="2400" dirty="0"/>
              <a:t>2. DISCHARGES, “QUITS”, LAYOFFS, RE-HIRINGS</a:t>
            </a:r>
          </a:p>
          <a:p>
            <a:pPr marL="514350" indent="-514350">
              <a:buAutoNum type="romanLcParenBoth"/>
            </a:pPr>
            <a:r>
              <a:rPr lang="en-IN" sz="2400" dirty="0"/>
              <a:t>To establish leaving or “Exit” interview as standard practice to determine all the real facts leading to involuntary termination.</a:t>
            </a:r>
          </a:p>
          <a:p>
            <a:pPr marL="514350" indent="-514350">
              <a:buAutoNum type="romanLcParenBoth"/>
            </a:pPr>
            <a:r>
              <a:rPr lang="en-IN" sz="2400" dirty="0"/>
              <a:t>To determine relative weight of factors in deciding on layoffs.</a:t>
            </a:r>
          </a:p>
          <a:p>
            <a:pPr marL="514350" indent="-514350">
              <a:buAutoNum type="romanLcParenBoth"/>
            </a:pPr>
            <a:r>
              <a:rPr lang="en-IN" sz="2400" dirty="0"/>
              <a:t>To determine policy with respect to re-hiring.</a:t>
            </a:r>
            <a:endParaRPr lang="en-US" sz="2400" dirty="0"/>
          </a:p>
        </p:txBody>
      </p:sp>
      <p:sp>
        <p:nvSpPr>
          <p:cNvPr id="4" name="Slide Number Placeholder 3">
            <a:extLst>
              <a:ext uri="{FF2B5EF4-FFF2-40B4-BE49-F238E27FC236}">
                <a16:creationId xmlns:a16="http://schemas.microsoft.com/office/drawing/2014/main" id="{0C4BA232-C120-481A-BB98-735CF3A54113}"/>
              </a:ext>
            </a:extLst>
          </p:cNvPr>
          <p:cNvSpPr>
            <a:spLocks noGrp="1"/>
          </p:cNvSpPr>
          <p:nvPr>
            <p:ph type="sldNum" sz="quarter" idx="12"/>
          </p:nvPr>
        </p:nvSpPr>
        <p:spPr/>
        <p:txBody>
          <a:bodyPr/>
          <a:lstStyle/>
          <a:p>
            <a:fld id="{D1D6BF03-3A4D-496C-A26C-1642DADE5B3B}" type="slidenum">
              <a:rPr lang="en-IN" smtClean="0"/>
              <a:t>12</a:t>
            </a:fld>
            <a:endParaRPr lang="en-IN"/>
          </a:p>
        </p:txBody>
      </p:sp>
    </p:spTree>
    <p:extLst>
      <p:ext uri="{BB962C8B-B14F-4D97-AF65-F5344CB8AC3E}">
        <p14:creationId xmlns:p14="http://schemas.microsoft.com/office/powerpoint/2010/main" val="83297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75B5F-71BB-46C9-8985-A36D0E792803}"/>
              </a:ext>
            </a:extLst>
          </p:cNvPr>
          <p:cNvSpPr>
            <a:spLocks noGrp="1"/>
          </p:cNvSpPr>
          <p:nvPr>
            <p:ph idx="1"/>
          </p:nvPr>
        </p:nvSpPr>
        <p:spPr>
          <a:xfrm>
            <a:off x="523875" y="266700"/>
            <a:ext cx="10829925" cy="5910263"/>
          </a:xfrm>
        </p:spPr>
        <p:txBody>
          <a:bodyPr>
            <a:normAutofit/>
          </a:bodyPr>
          <a:lstStyle/>
          <a:p>
            <a:pPr marL="0" indent="0">
              <a:buNone/>
            </a:pPr>
            <a:r>
              <a:rPr lang="en-US" sz="2400" dirty="0"/>
              <a:t>3. LABOUR-MANAGEMENT RELATIONS</a:t>
            </a:r>
          </a:p>
          <a:p>
            <a:pPr marL="0" indent="0">
              <a:buNone/>
            </a:pPr>
            <a:endParaRPr lang="en-US" sz="2400" dirty="0"/>
          </a:p>
          <a:p>
            <a:pPr marL="514350" indent="-514350">
              <a:buAutoNum type="romanLcParenBoth"/>
            </a:pPr>
            <a:r>
              <a:rPr lang="en-IN" sz="2400" dirty="0"/>
              <a:t>To establish a realistic, positive and clear-cut philosophy of labour-management relations.</a:t>
            </a:r>
          </a:p>
          <a:p>
            <a:pPr marL="514350" indent="-514350">
              <a:buAutoNum type="romanLcParenBoth"/>
            </a:pPr>
            <a:r>
              <a:rPr lang="en-IN" sz="2400" dirty="0"/>
              <a:t>To analyse thoroughly the existing labour agreement with measurements as precise as possible of its costs, both actual and potential.</a:t>
            </a:r>
          </a:p>
          <a:p>
            <a:pPr marL="514350" indent="-514350">
              <a:buAutoNum type="romanLcParenBoth"/>
            </a:pPr>
            <a:endParaRPr lang="en-IN" sz="2400" dirty="0"/>
          </a:p>
          <a:p>
            <a:pPr marL="0" indent="0">
              <a:buNone/>
            </a:pPr>
            <a:r>
              <a:rPr lang="en-IN" sz="2400" dirty="0"/>
              <a:t>4. RELATIONS WITH INDUSTRIAL COMMUNITY</a:t>
            </a:r>
          </a:p>
          <a:p>
            <a:pPr marL="0" indent="0">
              <a:buNone/>
            </a:pPr>
            <a:endParaRPr lang="en-IN" sz="2400" dirty="0"/>
          </a:p>
          <a:p>
            <a:pPr marL="0" indent="0">
              <a:buNone/>
            </a:pPr>
            <a:r>
              <a:rPr lang="en-IN" sz="2400" dirty="0"/>
              <a:t>To establish good relations with government agencies, citizens organisations, newspapers, industrial individuals and educational institutions. </a:t>
            </a:r>
            <a:endParaRPr lang="en-US" sz="2400" dirty="0"/>
          </a:p>
        </p:txBody>
      </p:sp>
      <p:sp>
        <p:nvSpPr>
          <p:cNvPr id="2" name="Slide Number Placeholder 1">
            <a:extLst>
              <a:ext uri="{FF2B5EF4-FFF2-40B4-BE49-F238E27FC236}">
                <a16:creationId xmlns:a16="http://schemas.microsoft.com/office/drawing/2014/main" id="{D98F9C6A-F6A6-4324-86AE-4C875403DD6F}"/>
              </a:ext>
            </a:extLst>
          </p:cNvPr>
          <p:cNvSpPr>
            <a:spLocks noGrp="1"/>
          </p:cNvSpPr>
          <p:nvPr>
            <p:ph type="sldNum" sz="quarter" idx="12"/>
          </p:nvPr>
        </p:nvSpPr>
        <p:spPr/>
        <p:txBody>
          <a:bodyPr/>
          <a:lstStyle/>
          <a:p>
            <a:fld id="{D1D6BF03-3A4D-496C-A26C-1642DADE5B3B}" type="slidenum">
              <a:rPr lang="en-IN" smtClean="0"/>
              <a:t>13</a:t>
            </a:fld>
            <a:endParaRPr lang="en-IN"/>
          </a:p>
        </p:txBody>
      </p:sp>
    </p:spTree>
    <p:extLst>
      <p:ext uri="{BB962C8B-B14F-4D97-AF65-F5344CB8AC3E}">
        <p14:creationId xmlns:p14="http://schemas.microsoft.com/office/powerpoint/2010/main" val="145049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F8A7-A69C-4A65-913C-AE4FFA31DDAA}"/>
              </a:ext>
            </a:extLst>
          </p:cNvPr>
          <p:cNvSpPr>
            <a:spLocks noGrp="1"/>
          </p:cNvSpPr>
          <p:nvPr>
            <p:ph type="title"/>
          </p:nvPr>
        </p:nvSpPr>
        <p:spPr>
          <a:xfrm>
            <a:off x="838200" y="365126"/>
            <a:ext cx="7419975" cy="749300"/>
          </a:xfrm>
        </p:spPr>
        <p:txBody>
          <a:bodyPr>
            <a:normAutofit/>
          </a:bodyPr>
          <a:lstStyle/>
          <a:p>
            <a:r>
              <a:rPr lang="en-US" sz="2800" b="1" u="sng" dirty="0"/>
              <a:t>E. Maintenance (Health, Safety and Security)</a:t>
            </a:r>
            <a:endParaRPr lang="en-IN" sz="2800" b="1" u="sng" dirty="0"/>
          </a:p>
        </p:txBody>
      </p:sp>
      <p:sp>
        <p:nvSpPr>
          <p:cNvPr id="3" name="Content Placeholder 2">
            <a:extLst>
              <a:ext uri="{FF2B5EF4-FFF2-40B4-BE49-F238E27FC236}">
                <a16:creationId xmlns:a16="http://schemas.microsoft.com/office/drawing/2014/main" id="{C5BC977D-68AF-448A-8FB5-7BF22E9CA922}"/>
              </a:ext>
            </a:extLst>
          </p:cNvPr>
          <p:cNvSpPr>
            <a:spLocks noGrp="1"/>
          </p:cNvSpPr>
          <p:nvPr>
            <p:ph idx="1"/>
          </p:nvPr>
        </p:nvSpPr>
        <p:spPr>
          <a:xfrm>
            <a:off x="561975" y="1543050"/>
            <a:ext cx="10658475" cy="5186363"/>
          </a:xfrm>
        </p:spPr>
        <p:txBody>
          <a:bodyPr>
            <a:normAutofit/>
          </a:bodyPr>
          <a:lstStyle/>
          <a:p>
            <a:pPr marL="514350" indent="-514350">
              <a:buAutoNum type="romanLcParenBoth"/>
            </a:pPr>
            <a:r>
              <a:rPr lang="en-US" sz="2400" dirty="0"/>
              <a:t>To provide for adequate facilities in respect of legal advice, canteen, recreation, first-aid, etc.</a:t>
            </a:r>
          </a:p>
          <a:p>
            <a:pPr marL="514350" indent="-514350">
              <a:buAutoNum type="romanLcParenBoth"/>
            </a:pPr>
            <a:r>
              <a:rPr lang="en-US" sz="2400" dirty="0"/>
              <a:t>To introduce effective rest pauses.</a:t>
            </a:r>
          </a:p>
          <a:p>
            <a:pPr marL="514350" indent="-514350">
              <a:buAutoNum type="romanLcParenBoth"/>
            </a:pPr>
            <a:r>
              <a:rPr lang="en-US" sz="2400" dirty="0"/>
              <a:t>To educate employees in safety and health.</a:t>
            </a:r>
          </a:p>
          <a:p>
            <a:pPr marL="514350" indent="-514350">
              <a:buAutoNum type="romanLcParenBoth"/>
            </a:pPr>
            <a:r>
              <a:rPr lang="en-US" sz="2400" dirty="0"/>
              <a:t>To provide for sickness, disability, accident and retirement benefits through insurance and other schemes.</a:t>
            </a:r>
          </a:p>
        </p:txBody>
      </p:sp>
      <p:sp>
        <p:nvSpPr>
          <p:cNvPr id="4" name="Slide Number Placeholder 3">
            <a:extLst>
              <a:ext uri="{FF2B5EF4-FFF2-40B4-BE49-F238E27FC236}">
                <a16:creationId xmlns:a16="http://schemas.microsoft.com/office/drawing/2014/main" id="{F1AACCBC-AFEA-464F-874A-487BEA245A99}"/>
              </a:ext>
            </a:extLst>
          </p:cNvPr>
          <p:cNvSpPr>
            <a:spLocks noGrp="1"/>
          </p:cNvSpPr>
          <p:nvPr>
            <p:ph type="sldNum" sz="quarter" idx="12"/>
          </p:nvPr>
        </p:nvSpPr>
        <p:spPr/>
        <p:txBody>
          <a:bodyPr/>
          <a:lstStyle/>
          <a:p>
            <a:fld id="{D1D6BF03-3A4D-496C-A26C-1642DADE5B3B}" type="slidenum">
              <a:rPr lang="en-IN" smtClean="0"/>
              <a:t>14</a:t>
            </a:fld>
            <a:endParaRPr lang="en-IN"/>
          </a:p>
        </p:txBody>
      </p:sp>
    </p:spTree>
    <p:extLst>
      <p:ext uri="{BB962C8B-B14F-4D97-AF65-F5344CB8AC3E}">
        <p14:creationId xmlns:p14="http://schemas.microsoft.com/office/powerpoint/2010/main" val="127983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14A8-C339-4FDA-87A9-3931D2678492}"/>
              </a:ext>
            </a:extLst>
          </p:cNvPr>
          <p:cNvSpPr>
            <a:spLocks noGrp="1"/>
          </p:cNvSpPr>
          <p:nvPr>
            <p:ph type="title"/>
          </p:nvPr>
        </p:nvSpPr>
        <p:spPr>
          <a:xfrm>
            <a:off x="838200" y="365125"/>
            <a:ext cx="6448425" cy="854075"/>
          </a:xfrm>
        </p:spPr>
        <p:txBody>
          <a:bodyPr>
            <a:normAutofit/>
          </a:bodyPr>
          <a:lstStyle/>
          <a:p>
            <a:r>
              <a:rPr lang="en-US" sz="2800" b="1" dirty="0"/>
              <a:t>F.  Records, Audits and Research</a:t>
            </a:r>
            <a:endParaRPr lang="en-IN" sz="2800" b="1" dirty="0"/>
          </a:p>
        </p:txBody>
      </p:sp>
      <p:sp>
        <p:nvSpPr>
          <p:cNvPr id="3" name="Content Placeholder 2">
            <a:extLst>
              <a:ext uri="{FF2B5EF4-FFF2-40B4-BE49-F238E27FC236}">
                <a16:creationId xmlns:a16="http://schemas.microsoft.com/office/drawing/2014/main" id="{91924D66-2B22-4635-9BDF-E20F4C113BDB}"/>
              </a:ext>
            </a:extLst>
          </p:cNvPr>
          <p:cNvSpPr>
            <a:spLocks noGrp="1"/>
          </p:cNvSpPr>
          <p:nvPr>
            <p:ph idx="1"/>
          </p:nvPr>
        </p:nvSpPr>
        <p:spPr>
          <a:xfrm>
            <a:off x="514350" y="1095375"/>
            <a:ext cx="10515600" cy="5148263"/>
          </a:xfrm>
        </p:spPr>
        <p:txBody>
          <a:bodyPr>
            <a:normAutofit/>
          </a:bodyPr>
          <a:lstStyle/>
          <a:p>
            <a:pPr marL="514350" indent="-514350">
              <a:buAutoNum type="romanLcParenBoth"/>
            </a:pPr>
            <a:r>
              <a:rPr lang="en-US" sz="2400" dirty="0"/>
              <a:t>To develop a good system of record keeping.</a:t>
            </a:r>
          </a:p>
          <a:p>
            <a:pPr marL="514350" indent="-514350">
              <a:buAutoNum type="romanLcParenBoth"/>
            </a:pPr>
            <a:r>
              <a:rPr lang="en-US" sz="2400" dirty="0"/>
              <a:t>To formulate a checklist for carrying out annual personnel audit.</a:t>
            </a:r>
          </a:p>
          <a:p>
            <a:pPr marL="514350" indent="-514350">
              <a:buAutoNum type="romanLcParenBoth"/>
            </a:pPr>
            <a:r>
              <a:rPr lang="en-US" sz="2400" dirty="0"/>
              <a:t>To carry out research on various subjects of interest to the organization.</a:t>
            </a:r>
          </a:p>
          <a:p>
            <a:pPr marL="514350" indent="-514350">
              <a:buAutoNum type="romanLcParenBoth"/>
            </a:pPr>
            <a:r>
              <a:rPr lang="en-US" sz="2400" dirty="0"/>
              <a:t>To make contacts with professional management </a:t>
            </a:r>
            <a:r>
              <a:rPr lang="en-US" sz="2400" dirty="0" err="1"/>
              <a:t>organisations</a:t>
            </a:r>
            <a:r>
              <a:rPr lang="en-US" sz="2400" dirty="0"/>
              <a:t> which serve as source of research material.</a:t>
            </a:r>
            <a:endParaRPr lang="en-IN" sz="2400" dirty="0"/>
          </a:p>
        </p:txBody>
      </p:sp>
      <p:sp>
        <p:nvSpPr>
          <p:cNvPr id="4" name="Slide Number Placeholder 3">
            <a:extLst>
              <a:ext uri="{FF2B5EF4-FFF2-40B4-BE49-F238E27FC236}">
                <a16:creationId xmlns:a16="http://schemas.microsoft.com/office/drawing/2014/main" id="{BE09DAE8-6481-43DD-A2D3-FB21E4ECF648}"/>
              </a:ext>
            </a:extLst>
          </p:cNvPr>
          <p:cNvSpPr>
            <a:spLocks noGrp="1"/>
          </p:cNvSpPr>
          <p:nvPr>
            <p:ph type="sldNum" sz="quarter" idx="12"/>
          </p:nvPr>
        </p:nvSpPr>
        <p:spPr/>
        <p:txBody>
          <a:bodyPr/>
          <a:lstStyle/>
          <a:p>
            <a:fld id="{D1D6BF03-3A4D-496C-A26C-1642DADE5B3B}" type="slidenum">
              <a:rPr lang="en-IN" smtClean="0"/>
              <a:t>15</a:t>
            </a:fld>
            <a:endParaRPr lang="en-IN"/>
          </a:p>
        </p:txBody>
      </p:sp>
    </p:spTree>
    <p:extLst>
      <p:ext uri="{BB962C8B-B14F-4D97-AF65-F5344CB8AC3E}">
        <p14:creationId xmlns:p14="http://schemas.microsoft.com/office/powerpoint/2010/main" val="236790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E9C9-2CCC-4D45-ADDF-4D47B154E602}"/>
              </a:ext>
            </a:extLst>
          </p:cNvPr>
          <p:cNvSpPr>
            <a:spLocks noGrp="1"/>
          </p:cNvSpPr>
          <p:nvPr>
            <p:ph type="title"/>
          </p:nvPr>
        </p:nvSpPr>
        <p:spPr>
          <a:xfrm>
            <a:off x="838200" y="365125"/>
            <a:ext cx="9372600" cy="682625"/>
          </a:xfrm>
        </p:spPr>
        <p:txBody>
          <a:bodyPr>
            <a:normAutofit/>
          </a:bodyPr>
          <a:lstStyle/>
          <a:p>
            <a:r>
              <a:rPr lang="en-US" sz="3200" b="1" dirty="0"/>
              <a:t>Definitions of Personnel Management</a:t>
            </a:r>
            <a:endParaRPr lang="en-IN" sz="3200" b="1" dirty="0"/>
          </a:p>
        </p:txBody>
      </p:sp>
      <p:sp>
        <p:nvSpPr>
          <p:cNvPr id="3" name="Content Placeholder 2">
            <a:extLst>
              <a:ext uri="{FF2B5EF4-FFF2-40B4-BE49-F238E27FC236}">
                <a16:creationId xmlns:a16="http://schemas.microsoft.com/office/drawing/2014/main" id="{FF97AE26-5C82-44B1-AF0F-026CB9DD5E34}"/>
              </a:ext>
            </a:extLst>
          </p:cNvPr>
          <p:cNvSpPr>
            <a:spLocks noGrp="1"/>
          </p:cNvSpPr>
          <p:nvPr>
            <p:ph idx="1"/>
          </p:nvPr>
        </p:nvSpPr>
        <p:spPr>
          <a:xfrm>
            <a:off x="838200" y="1162050"/>
            <a:ext cx="10515600" cy="5014913"/>
          </a:xfrm>
        </p:spPr>
        <p:txBody>
          <a:bodyPr>
            <a:normAutofit/>
          </a:bodyPr>
          <a:lstStyle/>
          <a:p>
            <a:r>
              <a:rPr lang="en-US" sz="2000" dirty="0"/>
              <a:t>“Manpower management effectively describes the processes of planning and directing the application, development, and utilization of human resources in employment.”</a:t>
            </a:r>
          </a:p>
          <a:p>
            <a:pPr marL="0" indent="0">
              <a:buNone/>
            </a:pPr>
            <a:r>
              <a:rPr lang="en-US" sz="2000" dirty="0"/>
              <a:t>                                                            - Dale Yoder</a:t>
            </a:r>
            <a:r>
              <a:rPr lang="en-US" sz="2000" i="1" dirty="0"/>
              <a:t>, Personnel Management and Industrial Relations</a:t>
            </a:r>
          </a:p>
          <a:p>
            <a:r>
              <a:rPr lang="en-IN" sz="2000" i="1" dirty="0"/>
              <a:t>“</a:t>
            </a:r>
            <a:r>
              <a:rPr lang="en-IN" sz="2000" dirty="0"/>
              <a:t>Personnel Administration is a method of developing the potentialities of employees so that they get maximum satisfaction out of their work and give their best efforts to the organisations.”</a:t>
            </a:r>
          </a:p>
          <a:p>
            <a:pPr marL="0" indent="0">
              <a:buNone/>
            </a:pPr>
            <a:r>
              <a:rPr lang="en-IN" sz="2000" i="1" dirty="0"/>
              <a:t>                                                                                        - </a:t>
            </a:r>
            <a:r>
              <a:rPr lang="en-IN" sz="2000" dirty="0" err="1"/>
              <a:t>Pigors</a:t>
            </a:r>
            <a:r>
              <a:rPr lang="en-IN" sz="2000" dirty="0"/>
              <a:t> and </a:t>
            </a:r>
            <a:r>
              <a:rPr lang="en-IN" sz="2000" dirty="0" err="1"/>
              <a:t>Myres</a:t>
            </a:r>
            <a:r>
              <a:rPr lang="en-IN" sz="2000" dirty="0"/>
              <a:t>, </a:t>
            </a:r>
            <a:r>
              <a:rPr lang="en-IN" sz="2000" i="1" dirty="0"/>
              <a:t>Personnel Administration</a:t>
            </a:r>
          </a:p>
          <a:p>
            <a:r>
              <a:rPr lang="en-IN" sz="2000" i="1" dirty="0"/>
              <a:t>“</a:t>
            </a:r>
            <a:r>
              <a:rPr lang="en-IN" sz="2000" dirty="0"/>
              <a:t>The personnel function is concerned with the procurement, development, compensation, integration, and maintenance of the personnel of an organisation for the purpose of contributing towards the accomplishment of that organisation’s major goals or objectives. Therefore, personnel management is the planning, organising, directing, and controlling of the performance of those operative functions”</a:t>
            </a:r>
          </a:p>
          <a:p>
            <a:pPr marL="0" indent="0">
              <a:buNone/>
            </a:pPr>
            <a:r>
              <a:rPr lang="en-IN" sz="2000" i="1" dirty="0"/>
              <a:t>                                                                              - Edwin B. </a:t>
            </a:r>
            <a:r>
              <a:rPr lang="en-IN" sz="2000" i="1" dirty="0" err="1"/>
              <a:t>Flippo</a:t>
            </a:r>
            <a:r>
              <a:rPr lang="en-IN" sz="2000" i="1" dirty="0"/>
              <a:t>, Principles of Personnel Management</a:t>
            </a:r>
          </a:p>
          <a:p>
            <a:pPr marL="0" indent="0">
              <a:buNone/>
            </a:pPr>
            <a:endParaRPr lang="en-IN" sz="2000" i="1" dirty="0"/>
          </a:p>
        </p:txBody>
      </p:sp>
      <p:sp>
        <p:nvSpPr>
          <p:cNvPr id="4" name="Slide Number Placeholder 3">
            <a:extLst>
              <a:ext uri="{FF2B5EF4-FFF2-40B4-BE49-F238E27FC236}">
                <a16:creationId xmlns:a16="http://schemas.microsoft.com/office/drawing/2014/main" id="{6490EEB8-AA20-458B-AF8A-F3A698B7C022}"/>
              </a:ext>
            </a:extLst>
          </p:cNvPr>
          <p:cNvSpPr>
            <a:spLocks noGrp="1"/>
          </p:cNvSpPr>
          <p:nvPr>
            <p:ph type="sldNum" sz="quarter" idx="12"/>
          </p:nvPr>
        </p:nvSpPr>
        <p:spPr/>
        <p:txBody>
          <a:bodyPr/>
          <a:lstStyle/>
          <a:p>
            <a:fld id="{D1D6BF03-3A4D-496C-A26C-1642DADE5B3B}" type="slidenum">
              <a:rPr lang="en-IN" smtClean="0"/>
              <a:t>2</a:t>
            </a:fld>
            <a:endParaRPr lang="en-IN"/>
          </a:p>
        </p:txBody>
      </p:sp>
    </p:spTree>
    <p:extLst>
      <p:ext uri="{BB962C8B-B14F-4D97-AF65-F5344CB8AC3E}">
        <p14:creationId xmlns:p14="http://schemas.microsoft.com/office/powerpoint/2010/main" val="390754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2FA7-2F4C-4C49-9616-49B0C882D621}"/>
              </a:ext>
            </a:extLst>
          </p:cNvPr>
          <p:cNvSpPr>
            <a:spLocks noGrp="1"/>
          </p:cNvSpPr>
          <p:nvPr>
            <p:ph type="title"/>
          </p:nvPr>
        </p:nvSpPr>
        <p:spPr>
          <a:xfrm>
            <a:off x="838200" y="365125"/>
            <a:ext cx="6324600" cy="739775"/>
          </a:xfrm>
        </p:spPr>
        <p:txBody>
          <a:bodyPr>
            <a:normAutofit/>
          </a:bodyPr>
          <a:lstStyle/>
          <a:p>
            <a:r>
              <a:rPr lang="en-US" sz="2800" b="1" u="sng" dirty="0"/>
              <a:t>Characteristics of Personnel Management</a:t>
            </a:r>
            <a:endParaRPr lang="en-IN" sz="2800" b="1" u="sng" dirty="0"/>
          </a:p>
        </p:txBody>
      </p:sp>
      <p:sp>
        <p:nvSpPr>
          <p:cNvPr id="3" name="Content Placeholder 2">
            <a:extLst>
              <a:ext uri="{FF2B5EF4-FFF2-40B4-BE49-F238E27FC236}">
                <a16:creationId xmlns:a16="http://schemas.microsoft.com/office/drawing/2014/main" id="{FCDEED43-B463-4377-99FD-6782F0DE8DDE}"/>
              </a:ext>
            </a:extLst>
          </p:cNvPr>
          <p:cNvSpPr>
            <a:spLocks noGrp="1"/>
          </p:cNvSpPr>
          <p:nvPr>
            <p:ph idx="1"/>
          </p:nvPr>
        </p:nvSpPr>
        <p:spPr>
          <a:xfrm>
            <a:off x="838200" y="1104900"/>
            <a:ext cx="10515600" cy="5119688"/>
          </a:xfrm>
        </p:spPr>
        <p:txBody>
          <a:bodyPr>
            <a:normAutofit/>
          </a:bodyPr>
          <a:lstStyle/>
          <a:p>
            <a:r>
              <a:rPr lang="en-US" sz="2000" dirty="0">
                <a:solidFill>
                  <a:srgbClr val="424142"/>
                </a:solidFill>
                <a:latin typeface="Georgia" panose="02040502050405020303" pitchFamily="18" charset="0"/>
              </a:rPr>
              <a:t>It</a:t>
            </a:r>
            <a:r>
              <a:rPr lang="en-US" sz="2000" b="0" i="0" dirty="0">
                <a:solidFill>
                  <a:srgbClr val="424142"/>
                </a:solidFill>
                <a:effectLst/>
                <a:latin typeface="Georgia" panose="02040502050405020303" pitchFamily="18" charset="0"/>
              </a:rPr>
              <a:t> is a </a:t>
            </a:r>
            <a:r>
              <a:rPr lang="en-US" sz="2000" b="0" i="0" dirty="0" err="1">
                <a:solidFill>
                  <a:srgbClr val="424142"/>
                </a:solidFill>
                <a:effectLst/>
                <a:latin typeface="Georgia" panose="02040502050405020303" pitchFamily="18" charset="0"/>
              </a:rPr>
              <a:t>specialised</a:t>
            </a:r>
            <a:r>
              <a:rPr lang="en-US" sz="2000" b="0" i="0" dirty="0">
                <a:solidFill>
                  <a:srgbClr val="424142"/>
                </a:solidFill>
                <a:effectLst/>
                <a:latin typeface="Georgia" panose="02040502050405020303" pitchFamily="18" charset="0"/>
              </a:rPr>
              <a:t> branch of management and hence all the principles of general management (as well as functions of management) are applicable to personnel management.</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human resources. It advocates the ways to get best possible results by managing the scarcely available human resources effectively and efficiently.</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is concerned with relationship between employer and employee; between employee and employee; and among employees. By the term employee we mean to include blue-collar as well as white-collar workers.</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concentrates on the development of individual and group in an </a:t>
            </a:r>
            <a:r>
              <a:rPr lang="en-US" sz="2000" b="0" dirty="0" err="1">
                <a:solidFill>
                  <a:srgbClr val="424142"/>
                </a:solidFill>
                <a:effectLst/>
                <a:latin typeface="Georgia" panose="02040502050405020303" pitchFamily="18" charset="0"/>
              </a:rPr>
              <a:t>organisation</a:t>
            </a:r>
            <a:r>
              <a:rPr lang="en-US" sz="2000" b="0" dirty="0">
                <a:solidFill>
                  <a:srgbClr val="424142"/>
                </a:solidFill>
                <a:effectLst/>
                <a:latin typeface="Georgia" panose="02040502050405020303" pitchFamily="18" charset="0"/>
              </a:rPr>
              <a:t> for achieving better results.</a:t>
            </a:r>
          </a:p>
          <a:p>
            <a:pPr algn="l" fontAlgn="base"/>
            <a:r>
              <a:rPr lang="en-US" sz="2000" dirty="0">
                <a:solidFill>
                  <a:srgbClr val="424142"/>
                </a:solidFill>
                <a:latin typeface="Georgia" panose="02040502050405020303" pitchFamily="18" charset="0"/>
              </a:rPr>
              <a:t>It</a:t>
            </a:r>
            <a:r>
              <a:rPr lang="en-US" sz="2000" b="0" dirty="0">
                <a:solidFill>
                  <a:srgbClr val="424142"/>
                </a:solidFill>
                <a:effectLst/>
                <a:latin typeface="Georgia" panose="02040502050405020303" pitchFamily="18" charset="0"/>
              </a:rPr>
              <a:t> focuses on employment planning.</a:t>
            </a:r>
          </a:p>
          <a:p>
            <a:pPr algn="l" fontAlgn="base"/>
            <a:r>
              <a:rPr lang="en-US" sz="2000" dirty="0">
                <a:solidFill>
                  <a:srgbClr val="424142"/>
                </a:solidFill>
                <a:latin typeface="Georgia" panose="02040502050405020303" pitchFamily="18" charset="0"/>
              </a:rPr>
              <a:t>It </a:t>
            </a:r>
            <a:r>
              <a:rPr lang="en-US" sz="2000" b="0" dirty="0">
                <a:solidFill>
                  <a:srgbClr val="424142"/>
                </a:solidFill>
                <a:effectLst/>
                <a:latin typeface="Georgia" panose="02040502050405020303" pitchFamily="18" charset="0"/>
              </a:rPr>
              <a:t>gives adequate direction to the developmental activities—of lower-level employees as well as executives.</a:t>
            </a:r>
          </a:p>
          <a:p>
            <a:pPr algn="l" fontAlgn="base"/>
            <a:endParaRPr lang="en-US" sz="2000" b="0" dirty="0">
              <a:solidFill>
                <a:srgbClr val="424142"/>
              </a:solidFill>
              <a:effectLst/>
              <a:latin typeface="Georgia" panose="02040502050405020303" pitchFamily="18" charset="0"/>
            </a:endParaRPr>
          </a:p>
          <a:p>
            <a:endParaRPr lang="en-IN" sz="2000" dirty="0"/>
          </a:p>
        </p:txBody>
      </p:sp>
      <p:sp>
        <p:nvSpPr>
          <p:cNvPr id="4" name="Slide Number Placeholder 3">
            <a:extLst>
              <a:ext uri="{FF2B5EF4-FFF2-40B4-BE49-F238E27FC236}">
                <a16:creationId xmlns:a16="http://schemas.microsoft.com/office/drawing/2014/main" id="{BF846E2D-A416-4345-BA7E-E5D556A8F5DD}"/>
              </a:ext>
            </a:extLst>
          </p:cNvPr>
          <p:cNvSpPr>
            <a:spLocks noGrp="1"/>
          </p:cNvSpPr>
          <p:nvPr>
            <p:ph type="sldNum" sz="quarter" idx="12"/>
          </p:nvPr>
        </p:nvSpPr>
        <p:spPr/>
        <p:txBody>
          <a:bodyPr/>
          <a:lstStyle/>
          <a:p>
            <a:fld id="{D1D6BF03-3A4D-496C-A26C-1642DADE5B3B}" type="slidenum">
              <a:rPr lang="en-IN" smtClean="0"/>
              <a:t>3</a:t>
            </a:fld>
            <a:endParaRPr lang="en-IN"/>
          </a:p>
        </p:txBody>
      </p:sp>
    </p:spTree>
    <p:extLst>
      <p:ext uri="{BB962C8B-B14F-4D97-AF65-F5344CB8AC3E}">
        <p14:creationId xmlns:p14="http://schemas.microsoft.com/office/powerpoint/2010/main" val="295675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9EB8-69A8-4E97-A1EE-3564791F6A1F}"/>
              </a:ext>
            </a:extLst>
          </p:cNvPr>
          <p:cNvSpPr>
            <a:spLocks noGrp="1"/>
          </p:cNvSpPr>
          <p:nvPr>
            <p:ph type="title"/>
          </p:nvPr>
        </p:nvSpPr>
        <p:spPr>
          <a:xfrm>
            <a:off x="838200" y="365126"/>
            <a:ext cx="6267450" cy="711200"/>
          </a:xfrm>
        </p:spPr>
        <p:txBody>
          <a:bodyPr>
            <a:normAutofit/>
          </a:bodyPr>
          <a:lstStyle/>
          <a:p>
            <a:r>
              <a:rPr lang="en-US" sz="2800" b="1" u="sng" dirty="0"/>
              <a:t>Functions of Personnel Management</a:t>
            </a:r>
            <a:endParaRPr lang="en-IN" sz="2800" b="1" u="sng" dirty="0"/>
          </a:p>
        </p:txBody>
      </p:sp>
      <p:sp>
        <p:nvSpPr>
          <p:cNvPr id="3" name="Content Placeholder 2">
            <a:extLst>
              <a:ext uri="{FF2B5EF4-FFF2-40B4-BE49-F238E27FC236}">
                <a16:creationId xmlns:a16="http://schemas.microsoft.com/office/drawing/2014/main" id="{2A59A65A-540B-4F0C-8F54-4AA431508C03}"/>
              </a:ext>
            </a:extLst>
          </p:cNvPr>
          <p:cNvSpPr>
            <a:spLocks noGrp="1"/>
          </p:cNvSpPr>
          <p:nvPr>
            <p:ph idx="1"/>
          </p:nvPr>
        </p:nvSpPr>
        <p:spPr>
          <a:xfrm>
            <a:off x="838200" y="1076326"/>
            <a:ext cx="10515600" cy="5100637"/>
          </a:xfrm>
        </p:spPr>
        <p:txBody>
          <a:bodyPr>
            <a:normAutofit/>
          </a:bodyPr>
          <a:lstStyle/>
          <a:p>
            <a:r>
              <a:rPr lang="en-US" sz="2000" dirty="0"/>
              <a:t>Basic managerial functions- planning, organizing, motivating and controlling- are common to all managers including personnel managers and are performed by all of them. That is why it is said that general management and personnel management are one and the same.</a:t>
            </a:r>
          </a:p>
          <a:p>
            <a:pPr marL="0" indent="0">
              <a:buNone/>
            </a:pPr>
            <a:endParaRPr lang="en-US" sz="2000" dirty="0"/>
          </a:p>
          <a:p>
            <a:r>
              <a:rPr lang="en-US" sz="2000" b="1" dirty="0"/>
              <a:t>Planning</a:t>
            </a:r>
            <a:r>
              <a:rPr lang="en-US" sz="2000" dirty="0"/>
              <a:t> – Pertains to the steps taken in determining a course of action.</a:t>
            </a:r>
          </a:p>
          <a:p>
            <a:pPr marL="0" indent="0">
              <a:buNone/>
            </a:pPr>
            <a:endParaRPr lang="en-US" sz="2000" dirty="0"/>
          </a:p>
          <a:p>
            <a:r>
              <a:rPr lang="en-US" sz="2000" b="1" dirty="0" err="1"/>
              <a:t>Organistion</a:t>
            </a:r>
            <a:r>
              <a:rPr lang="en-US" sz="2000" dirty="0"/>
              <a:t>- The personnel manager must establish an organization to carry them out. This function, therefore, calls for grouping of personnel activities.</a:t>
            </a:r>
          </a:p>
          <a:p>
            <a:pPr marL="0" indent="0">
              <a:buNone/>
            </a:pPr>
            <a:endParaRPr lang="en-US" sz="2000" dirty="0"/>
          </a:p>
          <a:p>
            <a:r>
              <a:rPr lang="en-US" sz="2000" b="1" dirty="0"/>
              <a:t>Motivation</a:t>
            </a:r>
            <a:r>
              <a:rPr lang="en-US" sz="2000" dirty="0"/>
              <a:t> – It involved guiding and supervising the personnel.</a:t>
            </a:r>
          </a:p>
          <a:p>
            <a:endParaRPr lang="en-US" sz="2000" dirty="0"/>
          </a:p>
          <a:p>
            <a:r>
              <a:rPr lang="en-US" sz="2000" b="1" dirty="0"/>
              <a:t>Control –</a:t>
            </a:r>
            <a:r>
              <a:rPr lang="en-US" sz="2000" dirty="0"/>
              <a:t> It involves measuring performance, correcting negative deviations and assuring the accomplishment of plans. </a:t>
            </a:r>
            <a:endParaRPr lang="en-IN" sz="2000" dirty="0"/>
          </a:p>
        </p:txBody>
      </p:sp>
      <p:sp>
        <p:nvSpPr>
          <p:cNvPr id="4" name="Slide Number Placeholder 3">
            <a:extLst>
              <a:ext uri="{FF2B5EF4-FFF2-40B4-BE49-F238E27FC236}">
                <a16:creationId xmlns:a16="http://schemas.microsoft.com/office/drawing/2014/main" id="{1B7D7E0E-326B-41F4-A375-C1A452120933}"/>
              </a:ext>
            </a:extLst>
          </p:cNvPr>
          <p:cNvSpPr>
            <a:spLocks noGrp="1"/>
          </p:cNvSpPr>
          <p:nvPr>
            <p:ph type="sldNum" sz="quarter" idx="12"/>
          </p:nvPr>
        </p:nvSpPr>
        <p:spPr/>
        <p:txBody>
          <a:bodyPr/>
          <a:lstStyle/>
          <a:p>
            <a:fld id="{D1D6BF03-3A4D-496C-A26C-1642DADE5B3B}" type="slidenum">
              <a:rPr lang="en-IN" smtClean="0"/>
              <a:t>4</a:t>
            </a:fld>
            <a:endParaRPr lang="en-IN"/>
          </a:p>
        </p:txBody>
      </p:sp>
    </p:spTree>
    <p:extLst>
      <p:ext uri="{BB962C8B-B14F-4D97-AF65-F5344CB8AC3E}">
        <p14:creationId xmlns:p14="http://schemas.microsoft.com/office/powerpoint/2010/main" val="27680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A0A8-8013-44FC-8688-FAAE1FC5AE88}"/>
              </a:ext>
            </a:extLst>
          </p:cNvPr>
          <p:cNvSpPr>
            <a:spLocks noGrp="1"/>
          </p:cNvSpPr>
          <p:nvPr>
            <p:ph type="title"/>
          </p:nvPr>
        </p:nvSpPr>
        <p:spPr>
          <a:xfrm>
            <a:off x="200025" y="241300"/>
            <a:ext cx="10515600" cy="1325563"/>
          </a:xfrm>
        </p:spPr>
        <p:txBody>
          <a:bodyPr>
            <a:normAutofit/>
          </a:bodyPr>
          <a:lstStyle/>
          <a:p>
            <a:r>
              <a:rPr lang="en-US" sz="2800" b="1" u="sng" dirty="0"/>
              <a:t>Detailed List of Operative Functions of a Personnel Manager</a:t>
            </a:r>
            <a:endParaRPr lang="en-IN" sz="2800" b="1" u="sng" dirty="0"/>
          </a:p>
        </p:txBody>
      </p:sp>
      <p:sp>
        <p:nvSpPr>
          <p:cNvPr id="3" name="Content Placeholder 2">
            <a:extLst>
              <a:ext uri="{FF2B5EF4-FFF2-40B4-BE49-F238E27FC236}">
                <a16:creationId xmlns:a16="http://schemas.microsoft.com/office/drawing/2014/main" id="{4848497E-EDA3-448E-9E20-736B1B168E40}"/>
              </a:ext>
            </a:extLst>
          </p:cNvPr>
          <p:cNvSpPr>
            <a:spLocks noGrp="1"/>
          </p:cNvSpPr>
          <p:nvPr>
            <p:ph idx="1"/>
          </p:nvPr>
        </p:nvSpPr>
        <p:spPr>
          <a:xfrm>
            <a:off x="419099" y="1435100"/>
            <a:ext cx="10715625" cy="4737100"/>
          </a:xfrm>
        </p:spPr>
        <p:txBody>
          <a:bodyPr>
            <a:normAutofit/>
          </a:bodyPr>
          <a:lstStyle/>
          <a:p>
            <a:pPr marL="457200" indent="-457200">
              <a:buAutoNum type="alphaUcPeriod"/>
            </a:pPr>
            <a:r>
              <a:rPr lang="en-US" sz="2400" b="1" dirty="0"/>
              <a:t>Procurement</a:t>
            </a:r>
          </a:p>
          <a:p>
            <a:pPr marL="457200" indent="-457200">
              <a:buAutoNum type="arabicPeriod"/>
            </a:pPr>
            <a:r>
              <a:rPr lang="en-US" sz="2400" dirty="0"/>
              <a:t>Determination of Manpower Needs</a:t>
            </a:r>
          </a:p>
          <a:p>
            <a:pPr marL="0" indent="0">
              <a:buNone/>
            </a:pPr>
            <a:endParaRPr lang="en-US" sz="2400" dirty="0"/>
          </a:p>
          <a:p>
            <a:pPr marL="514350" indent="-514350">
              <a:buAutoNum type="romanLcParenBoth"/>
            </a:pPr>
            <a:r>
              <a:rPr lang="en-US" sz="2400" dirty="0"/>
              <a:t>To </a:t>
            </a:r>
            <a:r>
              <a:rPr lang="en-US" sz="2400" dirty="0" err="1"/>
              <a:t>analyse</a:t>
            </a:r>
            <a:r>
              <a:rPr lang="en-US" sz="2400" dirty="0"/>
              <a:t> each job to determine the nature of the work; the qualifications necessity; nature and amount of training required; the amount of supervisions necessary; etc.</a:t>
            </a:r>
          </a:p>
          <a:p>
            <a:pPr marL="514350" indent="-514350">
              <a:buAutoNum type="romanLcParenBoth"/>
            </a:pPr>
            <a:r>
              <a:rPr lang="en-US" sz="2400" dirty="0"/>
              <a:t>To derive from the job analysis job specifications containing in condensed form the most pertinent points relating to the position and the worker, to be used by employment interviews to facilitate the work of selection and placement.</a:t>
            </a:r>
          </a:p>
          <a:p>
            <a:pPr marL="514350" indent="-514350">
              <a:buAutoNum type="romanLcParenBoth"/>
            </a:pPr>
            <a:r>
              <a:rPr lang="en-US" sz="2400" dirty="0"/>
              <a:t>To determine the manpower needs of the organization.</a:t>
            </a:r>
          </a:p>
        </p:txBody>
      </p:sp>
      <p:sp>
        <p:nvSpPr>
          <p:cNvPr id="4" name="Slide Number Placeholder 3">
            <a:extLst>
              <a:ext uri="{FF2B5EF4-FFF2-40B4-BE49-F238E27FC236}">
                <a16:creationId xmlns:a16="http://schemas.microsoft.com/office/drawing/2014/main" id="{95F8CD31-A1A6-44DE-BE52-CFDAFCCC61A8}"/>
              </a:ext>
            </a:extLst>
          </p:cNvPr>
          <p:cNvSpPr>
            <a:spLocks noGrp="1"/>
          </p:cNvSpPr>
          <p:nvPr>
            <p:ph type="sldNum" sz="quarter" idx="12"/>
          </p:nvPr>
        </p:nvSpPr>
        <p:spPr/>
        <p:txBody>
          <a:bodyPr/>
          <a:lstStyle/>
          <a:p>
            <a:fld id="{D1D6BF03-3A4D-496C-A26C-1642DADE5B3B}" type="slidenum">
              <a:rPr lang="en-IN" smtClean="0"/>
              <a:t>5</a:t>
            </a:fld>
            <a:endParaRPr lang="en-IN"/>
          </a:p>
        </p:txBody>
      </p:sp>
    </p:spTree>
    <p:extLst>
      <p:ext uri="{BB962C8B-B14F-4D97-AF65-F5344CB8AC3E}">
        <p14:creationId xmlns:p14="http://schemas.microsoft.com/office/powerpoint/2010/main" val="196722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E3B125-20BA-4B57-B5B3-F04A89E09CBE}"/>
              </a:ext>
            </a:extLst>
          </p:cNvPr>
          <p:cNvSpPr>
            <a:spLocks noGrp="1"/>
          </p:cNvSpPr>
          <p:nvPr>
            <p:ph idx="1"/>
          </p:nvPr>
        </p:nvSpPr>
        <p:spPr>
          <a:xfrm>
            <a:off x="838200" y="771525"/>
            <a:ext cx="10515600" cy="5834063"/>
          </a:xfrm>
        </p:spPr>
        <p:txBody>
          <a:bodyPr/>
          <a:lstStyle/>
          <a:p>
            <a:pPr marL="0" indent="0">
              <a:buNone/>
            </a:pPr>
            <a:r>
              <a:rPr lang="en-US" dirty="0"/>
              <a:t>2. </a:t>
            </a:r>
            <a:r>
              <a:rPr lang="en-US" b="1" dirty="0"/>
              <a:t>Recruitment and Selection</a:t>
            </a:r>
          </a:p>
          <a:p>
            <a:pPr marL="0" indent="0">
              <a:buNone/>
            </a:pPr>
            <a:endParaRPr lang="en-US" b="1" dirty="0"/>
          </a:p>
          <a:p>
            <a:pPr marL="571500" indent="-571500">
              <a:buAutoNum type="romanLcParenBoth"/>
            </a:pPr>
            <a:r>
              <a:rPr lang="en-IN" sz="2400" dirty="0"/>
              <a:t>To develop different sources of supply of applicants for different jobs.</a:t>
            </a:r>
          </a:p>
          <a:p>
            <a:pPr marL="571500" indent="-571500">
              <a:buAutoNum type="romanLcParenBoth"/>
            </a:pPr>
            <a:r>
              <a:rPr lang="en-IN" sz="2400" dirty="0"/>
              <a:t>To design a standard requisition blank for use by operating department in requesting personnel.</a:t>
            </a:r>
          </a:p>
          <a:p>
            <a:pPr marL="571500" indent="-571500">
              <a:buAutoNum type="romanLcParenBoth"/>
            </a:pPr>
            <a:r>
              <a:rPr lang="en-IN" sz="2400" dirty="0"/>
              <a:t>To design an application blank for each category of employees.</a:t>
            </a:r>
          </a:p>
          <a:p>
            <a:pPr marL="571500" indent="-571500">
              <a:buAutoNum type="romanLcParenBoth"/>
            </a:pPr>
            <a:r>
              <a:rPr lang="en-IN" sz="2400" dirty="0"/>
              <a:t>To interview applicants by a trained interviewer.</a:t>
            </a:r>
          </a:p>
          <a:p>
            <a:pPr marL="571500" indent="-571500">
              <a:buAutoNum type="romanLcParenBoth"/>
            </a:pPr>
            <a:r>
              <a:rPr lang="en-IN" sz="2400" dirty="0"/>
              <a:t>To introduce (after a careful study) a testing programme to supplement the interview.</a:t>
            </a:r>
          </a:p>
          <a:p>
            <a:pPr marL="571500" indent="-571500">
              <a:buAutoNum type="romanLcParenBoth"/>
            </a:pPr>
            <a:r>
              <a:rPr lang="en-IN" sz="2400" dirty="0"/>
              <a:t>To thoroughly investigate and medically examine successful applicants prior to employment.</a:t>
            </a:r>
            <a:endParaRPr lang="en-US" sz="2400" dirty="0"/>
          </a:p>
        </p:txBody>
      </p:sp>
      <p:sp>
        <p:nvSpPr>
          <p:cNvPr id="2" name="Slide Number Placeholder 1">
            <a:extLst>
              <a:ext uri="{FF2B5EF4-FFF2-40B4-BE49-F238E27FC236}">
                <a16:creationId xmlns:a16="http://schemas.microsoft.com/office/drawing/2014/main" id="{61FBEACD-7884-439D-920F-DC80B469C35F}"/>
              </a:ext>
            </a:extLst>
          </p:cNvPr>
          <p:cNvSpPr>
            <a:spLocks noGrp="1"/>
          </p:cNvSpPr>
          <p:nvPr>
            <p:ph type="sldNum" sz="quarter" idx="12"/>
          </p:nvPr>
        </p:nvSpPr>
        <p:spPr/>
        <p:txBody>
          <a:bodyPr/>
          <a:lstStyle/>
          <a:p>
            <a:fld id="{D1D6BF03-3A4D-496C-A26C-1642DADE5B3B}" type="slidenum">
              <a:rPr lang="en-IN" smtClean="0"/>
              <a:t>6</a:t>
            </a:fld>
            <a:endParaRPr lang="en-IN"/>
          </a:p>
        </p:txBody>
      </p:sp>
    </p:spTree>
    <p:extLst>
      <p:ext uri="{BB962C8B-B14F-4D97-AF65-F5344CB8AC3E}">
        <p14:creationId xmlns:p14="http://schemas.microsoft.com/office/powerpoint/2010/main" val="265422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41B53-924C-449F-9CF1-565D4FB54649}"/>
              </a:ext>
            </a:extLst>
          </p:cNvPr>
          <p:cNvSpPr>
            <a:spLocks noGrp="1"/>
          </p:cNvSpPr>
          <p:nvPr>
            <p:ph idx="1"/>
          </p:nvPr>
        </p:nvSpPr>
        <p:spPr>
          <a:xfrm>
            <a:off x="838200" y="447675"/>
            <a:ext cx="10515600" cy="5729288"/>
          </a:xfrm>
        </p:spPr>
        <p:txBody>
          <a:bodyPr/>
          <a:lstStyle/>
          <a:p>
            <a:pPr marL="0" indent="0">
              <a:buNone/>
            </a:pPr>
            <a:r>
              <a:rPr lang="en-US" sz="2400" b="1" dirty="0"/>
              <a:t>3. Placement</a:t>
            </a:r>
          </a:p>
          <a:p>
            <a:pPr marL="514350" indent="-514350">
              <a:buAutoNum type="romanLcParenBoth"/>
            </a:pPr>
            <a:r>
              <a:rPr lang="en-US" sz="2000" dirty="0"/>
              <a:t>To assign employees to jobs for which they appear best qualified on the basis of the selection techniques.</a:t>
            </a:r>
          </a:p>
          <a:p>
            <a:pPr marL="514350" indent="-514350">
              <a:buAutoNum type="romanLcParenBoth"/>
            </a:pPr>
            <a:r>
              <a:rPr lang="en-US" sz="2000" dirty="0"/>
              <a:t>To introduce a uniform procedure for introducing new employees to the company and to the respective department.</a:t>
            </a:r>
          </a:p>
          <a:p>
            <a:pPr marL="0" indent="0">
              <a:buNone/>
            </a:pPr>
            <a:endParaRPr lang="en-US" sz="2000" dirty="0"/>
          </a:p>
          <a:p>
            <a:pPr marL="457200" indent="-457200">
              <a:buAutoNum type="arabicPeriod"/>
            </a:pPr>
            <a:r>
              <a:rPr lang="en-US" sz="2000" dirty="0"/>
              <a:t>Copy of rules and regulations is to be given to each employee, supplemented by a short discussion about the company, its products, etc.</a:t>
            </a:r>
          </a:p>
          <a:p>
            <a:pPr marL="0" indent="0">
              <a:buNone/>
            </a:pPr>
            <a:endParaRPr lang="en-US" sz="2000" dirty="0"/>
          </a:p>
          <a:p>
            <a:pPr marL="457200" indent="-457200">
              <a:buAutoNum type="arabicPeriod" startAt="2"/>
            </a:pPr>
            <a:r>
              <a:rPr lang="en-US" sz="2000" dirty="0"/>
              <a:t>To introduce a uniform procedure for introducing new employees to the company and to the respective departments.</a:t>
            </a:r>
          </a:p>
          <a:p>
            <a:pPr marL="0" indent="0">
              <a:buNone/>
            </a:pPr>
            <a:r>
              <a:rPr lang="en-US" sz="2000" dirty="0"/>
              <a:t>        1. Copy of rules and regulations is to be given to each employee, supplemented by a short discussion about the company, its products, etc.</a:t>
            </a:r>
          </a:p>
          <a:p>
            <a:pPr marL="0" indent="0">
              <a:buNone/>
            </a:pPr>
            <a:r>
              <a:rPr lang="en-US" sz="2000" dirty="0"/>
              <a:t>       2.  Department head is to designate a fellow employee to escort newcomer during first several</a:t>
            </a:r>
          </a:p>
          <a:p>
            <a:pPr marL="0" indent="0">
              <a:buNone/>
            </a:pPr>
            <a:r>
              <a:rPr lang="en-US" sz="2000" dirty="0"/>
              <a:t>            days and to act as his “sponsor”.</a:t>
            </a:r>
          </a:p>
          <a:p>
            <a:pPr marL="0" indent="0">
              <a:buNone/>
            </a:pPr>
            <a:endParaRPr lang="en-US" dirty="0"/>
          </a:p>
        </p:txBody>
      </p:sp>
      <p:sp>
        <p:nvSpPr>
          <p:cNvPr id="2" name="Slide Number Placeholder 1">
            <a:extLst>
              <a:ext uri="{FF2B5EF4-FFF2-40B4-BE49-F238E27FC236}">
                <a16:creationId xmlns:a16="http://schemas.microsoft.com/office/drawing/2014/main" id="{254259F6-5E1F-4DE2-AAE2-4D68DA7A5006}"/>
              </a:ext>
            </a:extLst>
          </p:cNvPr>
          <p:cNvSpPr>
            <a:spLocks noGrp="1"/>
          </p:cNvSpPr>
          <p:nvPr>
            <p:ph type="sldNum" sz="quarter" idx="12"/>
          </p:nvPr>
        </p:nvSpPr>
        <p:spPr/>
        <p:txBody>
          <a:bodyPr/>
          <a:lstStyle/>
          <a:p>
            <a:fld id="{D1D6BF03-3A4D-496C-A26C-1642DADE5B3B}" type="slidenum">
              <a:rPr lang="en-IN" smtClean="0"/>
              <a:t>7</a:t>
            </a:fld>
            <a:endParaRPr lang="en-IN"/>
          </a:p>
        </p:txBody>
      </p:sp>
    </p:spTree>
    <p:extLst>
      <p:ext uri="{BB962C8B-B14F-4D97-AF65-F5344CB8AC3E}">
        <p14:creationId xmlns:p14="http://schemas.microsoft.com/office/powerpoint/2010/main" val="20961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8D8-133A-4B78-8760-EC13CA6B3E86}"/>
              </a:ext>
            </a:extLst>
          </p:cNvPr>
          <p:cNvSpPr>
            <a:spLocks noGrp="1"/>
          </p:cNvSpPr>
          <p:nvPr>
            <p:ph type="title"/>
          </p:nvPr>
        </p:nvSpPr>
        <p:spPr>
          <a:xfrm>
            <a:off x="838200" y="365125"/>
            <a:ext cx="4705350" cy="663575"/>
          </a:xfrm>
        </p:spPr>
        <p:txBody>
          <a:bodyPr>
            <a:normAutofit/>
          </a:bodyPr>
          <a:lstStyle/>
          <a:p>
            <a:r>
              <a:rPr lang="en-US" sz="2800" b="1" dirty="0"/>
              <a:t>B. DEVELOPMENT</a:t>
            </a:r>
            <a:endParaRPr lang="en-IN" sz="2800" b="1" dirty="0"/>
          </a:p>
        </p:txBody>
      </p:sp>
      <p:sp>
        <p:nvSpPr>
          <p:cNvPr id="3" name="Content Placeholder 2">
            <a:extLst>
              <a:ext uri="{FF2B5EF4-FFF2-40B4-BE49-F238E27FC236}">
                <a16:creationId xmlns:a16="http://schemas.microsoft.com/office/drawing/2014/main" id="{76C8D81E-7C1D-414B-B3E2-78F29B84D9CA}"/>
              </a:ext>
            </a:extLst>
          </p:cNvPr>
          <p:cNvSpPr>
            <a:spLocks noGrp="1"/>
          </p:cNvSpPr>
          <p:nvPr>
            <p:ph idx="1"/>
          </p:nvPr>
        </p:nvSpPr>
        <p:spPr>
          <a:xfrm>
            <a:off x="838200" y="1028700"/>
            <a:ext cx="10515600" cy="5148263"/>
          </a:xfrm>
        </p:spPr>
        <p:txBody>
          <a:bodyPr>
            <a:normAutofit/>
          </a:bodyPr>
          <a:lstStyle/>
          <a:p>
            <a:pPr marL="457200" indent="-457200">
              <a:buAutoNum type="arabicPeriod"/>
            </a:pPr>
            <a:endParaRPr lang="en-US" sz="2000" dirty="0"/>
          </a:p>
          <a:p>
            <a:pPr marL="457200" indent="-457200">
              <a:buAutoNum type="arabicPeriod"/>
            </a:pPr>
            <a:r>
              <a:rPr lang="en-US" sz="2000" dirty="0"/>
              <a:t>Training and Education</a:t>
            </a:r>
          </a:p>
          <a:p>
            <a:pPr marL="0" indent="0">
              <a:buNone/>
            </a:pPr>
            <a:endParaRPr lang="en-US" sz="2000" dirty="0"/>
          </a:p>
          <a:p>
            <a:pPr marL="514350" indent="-514350">
              <a:buAutoNum type="romanLcParenBoth"/>
            </a:pPr>
            <a:r>
              <a:rPr lang="en-IN" sz="2000" dirty="0"/>
              <a:t>To develop pre-job and service training programmes for operatives.</a:t>
            </a:r>
          </a:p>
          <a:p>
            <a:pPr marL="514350" indent="-514350">
              <a:buAutoNum type="romanLcParenBoth"/>
            </a:pPr>
            <a:r>
              <a:rPr lang="en-IN" sz="2000" dirty="0"/>
              <a:t>To develop programmes for the training of understudies – Junior executives.</a:t>
            </a:r>
          </a:p>
          <a:p>
            <a:pPr marL="514350" indent="-514350">
              <a:buAutoNum type="romanLcParenBoth"/>
            </a:pPr>
            <a:r>
              <a:rPr lang="en-IN" sz="2000" dirty="0"/>
              <a:t>To develop programmes of lectures and classes for clerical personnel.</a:t>
            </a:r>
          </a:p>
          <a:p>
            <a:pPr marL="514350" indent="-514350">
              <a:buAutoNum type="romanLcParenBoth"/>
            </a:pPr>
            <a:r>
              <a:rPr lang="en-IN" sz="2000" dirty="0"/>
              <a:t>To organise supervisory training programmes with emphasis on techniques of handling problems of human relationships.</a:t>
            </a:r>
          </a:p>
          <a:p>
            <a:pPr marL="514350" indent="-514350">
              <a:buAutoNum type="romanLcParenBoth"/>
            </a:pPr>
            <a:r>
              <a:rPr lang="en-IN" sz="2000" dirty="0"/>
              <a:t>To develop company library to include books, pamphlets, magazines, etc. of interest to all classes of personnel.</a:t>
            </a:r>
            <a:endParaRPr lang="en-US" sz="2000" dirty="0"/>
          </a:p>
        </p:txBody>
      </p:sp>
      <p:sp>
        <p:nvSpPr>
          <p:cNvPr id="4" name="Slide Number Placeholder 3">
            <a:extLst>
              <a:ext uri="{FF2B5EF4-FFF2-40B4-BE49-F238E27FC236}">
                <a16:creationId xmlns:a16="http://schemas.microsoft.com/office/drawing/2014/main" id="{BE9845B4-2DBE-4EDA-BEAA-0931F51E57C0}"/>
              </a:ext>
            </a:extLst>
          </p:cNvPr>
          <p:cNvSpPr>
            <a:spLocks noGrp="1"/>
          </p:cNvSpPr>
          <p:nvPr>
            <p:ph type="sldNum" sz="quarter" idx="12"/>
          </p:nvPr>
        </p:nvSpPr>
        <p:spPr/>
        <p:txBody>
          <a:bodyPr/>
          <a:lstStyle/>
          <a:p>
            <a:fld id="{D1D6BF03-3A4D-496C-A26C-1642DADE5B3B}" type="slidenum">
              <a:rPr lang="en-IN" smtClean="0"/>
              <a:t>8</a:t>
            </a:fld>
            <a:endParaRPr lang="en-IN"/>
          </a:p>
        </p:txBody>
      </p:sp>
    </p:spTree>
    <p:extLst>
      <p:ext uri="{BB962C8B-B14F-4D97-AF65-F5344CB8AC3E}">
        <p14:creationId xmlns:p14="http://schemas.microsoft.com/office/powerpoint/2010/main" val="94289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228A6A-B889-4D27-945E-B04907D7813E}"/>
              </a:ext>
            </a:extLst>
          </p:cNvPr>
          <p:cNvSpPr>
            <a:spLocks noGrp="1"/>
          </p:cNvSpPr>
          <p:nvPr>
            <p:ph idx="1"/>
          </p:nvPr>
        </p:nvSpPr>
        <p:spPr>
          <a:xfrm>
            <a:off x="838200" y="457200"/>
            <a:ext cx="10515600" cy="5719763"/>
          </a:xfrm>
        </p:spPr>
        <p:txBody>
          <a:bodyPr>
            <a:normAutofit/>
          </a:bodyPr>
          <a:lstStyle/>
          <a:p>
            <a:pPr marL="0" indent="0">
              <a:buNone/>
            </a:pPr>
            <a:r>
              <a:rPr lang="en-US" sz="2000" dirty="0"/>
              <a:t>2. Suggestions System</a:t>
            </a:r>
          </a:p>
          <a:p>
            <a:pPr marL="514350" indent="-514350">
              <a:buAutoNum type="romanLcParenBoth"/>
            </a:pPr>
            <a:r>
              <a:rPr lang="en-IN" sz="2000" dirty="0"/>
              <a:t>To organise a suggestions system which attracts, offers rewards commensurate with the value of suggestions, and in general serves as a clearing house for ideas. (Suggestions may be for the improvement of methods, machinery, processes, employee relations, etc.)</a:t>
            </a:r>
          </a:p>
          <a:p>
            <a:pPr marL="0" indent="0">
              <a:buNone/>
            </a:pPr>
            <a:endParaRPr lang="en-IN" sz="2000" dirty="0"/>
          </a:p>
          <a:p>
            <a:pPr marL="514350" indent="-514350">
              <a:buAutoNum type="romanLcParenBoth" startAt="2"/>
            </a:pPr>
            <a:r>
              <a:rPr lang="en-IN" sz="2000" dirty="0"/>
              <a:t>To tie the suggestions system to the supervisory training programme and to “Sell” it to the      supervisory personnel through that medium.</a:t>
            </a:r>
          </a:p>
          <a:p>
            <a:pPr marL="0" indent="0">
              <a:buNone/>
            </a:pPr>
            <a:endParaRPr lang="en-IN" sz="2000" dirty="0"/>
          </a:p>
          <a:p>
            <a:pPr marL="0" indent="0">
              <a:buNone/>
            </a:pPr>
            <a:r>
              <a:rPr lang="en-IN" sz="2000" dirty="0"/>
              <a:t>3. Communication</a:t>
            </a:r>
          </a:p>
          <a:p>
            <a:pPr marL="514350" indent="-514350">
              <a:buAutoNum type="romanLcParenBoth"/>
            </a:pPr>
            <a:r>
              <a:rPr lang="en-IN" sz="2000" dirty="0"/>
              <a:t>To compile and publish in tentative form an employee hand book subject to periodic revision, containing details of company history and a clear and concise outline of company policy with respect to such items as “employment”, “security plans”, “vacation”, etc.</a:t>
            </a:r>
          </a:p>
          <a:p>
            <a:pPr marL="514350" indent="-514350">
              <a:buAutoNum type="romanLcParenBoth"/>
            </a:pPr>
            <a:r>
              <a:rPr lang="en-IN" sz="2000" dirty="0"/>
              <a:t>To develop a company organisation chart showing the relationship of the departments and divisions to each other and the lines of responsibility and authority.</a:t>
            </a:r>
          </a:p>
          <a:p>
            <a:pPr marL="514350" indent="-514350">
              <a:buAutoNum type="romanLcParenBoth"/>
            </a:pPr>
            <a:r>
              <a:rPr lang="en-IN" sz="2000" dirty="0"/>
              <a:t>To develop a detailed personnel department organisation chart.</a:t>
            </a:r>
          </a:p>
        </p:txBody>
      </p:sp>
      <p:sp>
        <p:nvSpPr>
          <p:cNvPr id="2" name="Slide Number Placeholder 1">
            <a:extLst>
              <a:ext uri="{FF2B5EF4-FFF2-40B4-BE49-F238E27FC236}">
                <a16:creationId xmlns:a16="http://schemas.microsoft.com/office/drawing/2014/main" id="{19BC8D2F-9AC2-4113-9910-55286FD067DE}"/>
              </a:ext>
            </a:extLst>
          </p:cNvPr>
          <p:cNvSpPr>
            <a:spLocks noGrp="1"/>
          </p:cNvSpPr>
          <p:nvPr>
            <p:ph type="sldNum" sz="quarter" idx="12"/>
          </p:nvPr>
        </p:nvSpPr>
        <p:spPr/>
        <p:txBody>
          <a:bodyPr/>
          <a:lstStyle/>
          <a:p>
            <a:fld id="{D1D6BF03-3A4D-496C-A26C-1642DADE5B3B}" type="slidenum">
              <a:rPr lang="en-IN" smtClean="0"/>
              <a:t>9</a:t>
            </a:fld>
            <a:endParaRPr lang="en-IN"/>
          </a:p>
        </p:txBody>
      </p:sp>
    </p:spTree>
    <p:extLst>
      <p:ext uri="{BB962C8B-B14F-4D97-AF65-F5344CB8AC3E}">
        <p14:creationId xmlns:p14="http://schemas.microsoft.com/office/powerpoint/2010/main" val="518428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5CB5EB-A813-45D3-A3DF-6CDA8BA30AC8}"/>
</file>

<file path=customXml/itemProps2.xml><?xml version="1.0" encoding="utf-8"?>
<ds:datastoreItem xmlns:ds="http://schemas.openxmlformats.org/officeDocument/2006/customXml" ds:itemID="{ADB93412-6A86-47FC-AE1D-3AB2FC59A5E5}"/>
</file>

<file path=customXml/itemProps3.xml><?xml version="1.0" encoding="utf-8"?>
<ds:datastoreItem xmlns:ds="http://schemas.openxmlformats.org/officeDocument/2006/customXml" ds:itemID="{FB2045ED-5933-4384-9154-E110AEE8BE09}"/>
</file>

<file path=docProps/app.xml><?xml version="1.0" encoding="utf-8"?>
<Properties xmlns="http://schemas.openxmlformats.org/officeDocument/2006/extended-properties" xmlns:vt="http://schemas.openxmlformats.org/officeDocument/2006/docPropsVTypes">
  <Template/>
  <TotalTime>125</TotalTime>
  <Words>1386</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Georgia</vt:lpstr>
      <vt:lpstr>Office Theme</vt:lpstr>
      <vt:lpstr>Introduction to Personnel Management</vt:lpstr>
      <vt:lpstr>Definitions of Personnel Management</vt:lpstr>
      <vt:lpstr>Characteristics of Personnel Management</vt:lpstr>
      <vt:lpstr>Functions of Personnel Management</vt:lpstr>
      <vt:lpstr>Detailed List of Operative Functions of a Personnel Manager</vt:lpstr>
      <vt:lpstr>PowerPoint Presentation</vt:lpstr>
      <vt:lpstr>PowerPoint Presentation</vt:lpstr>
      <vt:lpstr>B. DEVELOPMENT</vt:lpstr>
      <vt:lpstr>PowerPoint Presentation</vt:lpstr>
      <vt:lpstr>PowerPoint Presentation</vt:lpstr>
      <vt:lpstr>C. Compensation (Wages and Incentives)</vt:lpstr>
      <vt:lpstr>D. Integration</vt:lpstr>
      <vt:lpstr>PowerPoint Presentation</vt:lpstr>
      <vt:lpstr>E. Maintenance (Health, Safety and Security)</vt:lpstr>
      <vt:lpstr>F.  Records, Audits and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Personnel Management</dc:title>
  <dc:creator>Himanshu Bagdi</dc:creator>
  <cp:lastModifiedBy>Himanshu Bagdi</cp:lastModifiedBy>
  <cp:revision>10</cp:revision>
  <dcterms:created xsi:type="dcterms:W3CDTF">2020-08-17T13:02:00Z</dcterms:created>
  <dcterms:modified xsi:type="dcterms:W3CDTF">2020-08-17T16:42:26Z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