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258" r:id="rId3"/>
    <p:sldId id="259" r:id="rId4"/>
    <p:sldId id="260" r:id="rId5"/>
    <p:sldId id="261" r:id="rId6"/>
    <p:sldId id="278" r:id="rId7"/>
    <p:sldId id="279" r:id="rId8"/>
    <p:sldId id="280" r:id="rId9"/>
    <p:sldId id="281" r:id="rId10"/>
    <p:sldId id="268" r:id="rId11"/>
    <p:sldId id="265" r:id="rId12"/>
    <p:sldId id="266" r:id="rId13"/>
    <p:sldId id="267" r:id="rId14"/>
    <p:sldId id="269" r:id="rId15"/>
    <p:sldId id="270" r:id="rId16"/>
    <p:sldId id="273" r:id="rId17"/>
    <p:sldId id="274"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34EBD-D0EF-4839-B464-8EED4E360BE6}" type="datetimeFigureOut">
              <a:rPr lang="en-IN" smtClean="0"/>
              <a:t>17-08-2020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40A0E-54E0-4809-9F59-23A0EAD4E0D7}" type="slidenum">
              <a:rPr lang="en-IN" smtClean="0"/>
              <a:t>‹#›</a:t>
            </a:fld>
            <a:endParaRPr lang="en-IN"/>
          </a:p>
        </p:txBody>
      </p:sp>
    </p:spTree>
    <p:extLst>
      <p:ext uri="{BB962C8B-B14F-4D97-AF65-F5344CB8AC3E}">
        <p14:creationId xmlns:p14="http://schemas.microsoft.com/office/powerpoint/2010/main" val="3421035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6289E88-ABFA-4C26-92CF-96E3409091E8}" type="datetime1">
              <a:rPr lang="en-IN" smtClean="0"/>
              <a:t>17-08-2020</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945570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1605E-DF63-46AE-ABBF-695ADC9FF774}"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51433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2EB0B0-F4E0-4FC9-AEF1-A60F4FDB9290}"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579827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E712FF-6B0B-438B-AAEB-5A53824250E3}"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07504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E5B9D-D5EB-4FC7-AFFB-F5C5C562545D}"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79624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EE6ADA9-BE08-4E28-AD3B-C0EE5E8AE442}" type="datetime1">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538098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85CD191-484E-48FF-AE62-B7B85FAFE473}" type="datetime1">
              <a:rPr lang="en-IN" smtClean="0"/>
              <a:t>17-08-2020</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895102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8FA6946-4353-407C-9A8B-C7119A6E1293}"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242529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72F9F08-00F3-4101-9B4E-E6821B18D4AC}"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946755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DB87EF-A7B1-4B19-8983-3BACC6B6DE53}"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302324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EBCDB-E02E-4204-AE5D-15C7D3FCCF39}" type="datetime1">
              <a:rPr lang="en-IN" smtClean="0"/>
              <a:t>17-08-2020</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32916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6A8ADA-6068-4D10-99A7-66E55D9E8E4D}"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315003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594AA3-D808-4D6B-A9E7-DAA70779CBE4}" type="datetime1">
              <a:rPr lang="en-IN" smtClean="0"/>
              <a:t>17-08-2020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69226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6FBC7-8CBD-4A24-B275-CCC62BC40CE6}" type="datetime1">
              <a:rPr lang="en-IN" smtClean="0"/>
              <a:t>17-08-2020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335754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3DB102-9B6B-4D91-B13F-219F122F81FA}" type="datetime1">
              <a:rPr lang="en-IN" smtClean="0"/>
              <a:t>17-08-2020</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06052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39DA2-9A03-4AC1-83F4-4F0B47436DDD}"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240639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7EE84-46B0-4B09-952A-ED358B67C4C0}" type="datetime1">
              <a:rPr lang="en-IN" smtClean="0"/>
              <a:t>17-08-2020</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65125E9-A597-4209-9D31-57BD67726AF3}" type="slidenum">
              <a:rPr lang="en-IN" smtClean="0"/>
              <a:t>‹#›</a:t>
            </a:fld>
            <a:endParaRPr lang="en-IN"/>
          </a:p>
        </p:txBody>
      </p:sp>
    </p:spTree>
    <p:extLst>
      <p:ext uri="{BB962C8B-B14F-4D97-AF65-F5344CB8AC3E}">
        <p14:creationId xmlns:p14="http://schemas.microsoft.com/office/powerpoint/2010/main" val="183837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A207D8-CFB1-469D-B7BA-78F33521E78D}" type="datetime1">
              <a:rPr lang="en-IN" smtClean="0"/>
              <a:t>17-08-2020</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65125E9-A597-4209-9D31-57BD67726AF3}" type="slidenum">
              <a:rPr lang="en-IN" smtClean="0"/>
              <a:t>‹#›</a:t>
            </a:fld>
            <a:endParaRPr lang="en-IN"/>
          </a:p>
        </p:txBody>
      </p:sp>
    </p:spTree>
    <p:extLst>
      <p:ext uri="{BB962C8B-B14F-4D97-AF65-F5344CB8AC3E}">
        <p14:creationId xmlns:p14="http://schemas.microsoft.com/office/powerpoint/2010/main" val="399944394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54307-D88F-48B4-883A-85B3DD0C253B}"/>
              </a:ext>
            </a:extLst>
          </p:cNvPr>
          <p:cNvSpPr>
            <a:spLocks noGrp="1"/>
          </p:cNvSpPr>
          <p:nvPr>
            <p:ph type="ctrTitle"/>
          </p:nvPr>
        </p:nvSpPr>
        <p:spPr/>
        <p:txBody>
          <a:bodyPr/>
          <a:lstStyle/>
          <a:p>
            <a:r>
              <a:rPr lang="en-IN" dirty="0"/>
              <a:t>   </a:t>
            </a:r>
            <a:r>
              <a:rPr lang="en-IN" sz="8800" dirty="0"/>
              <a:t>Recruitment</a:t>
            </a:r>
          </a:p>
        </p:txBody>
      </p:sp>
      <p:sp>
        <p:nvSpPr>
          <p:cNvPr id="3" name="Slide Number Placeholder 2">
            <a:extLst>
              <a:ext uri="{FF2B5EF4-FFF2-40B4-BE49-F238E27FC236}">
                <a16:creationId xmlns:a16="http://schemas.microsoft.com/office/drawing/2014/main" id="{66614819-00D1-4A01-97A0-22F07F51F896}"/>
              </a:ext>
            </a:extLst>
          </p:cNvPr>
          <p:cNvSpPr>
            <a:spLocks noGrp="1"/>
          </p:cNvSpPr>
          <p:nvPr>
            <p:ph type="sldNum" sz="quarter" idx="12"/>
          </p:nvPr>
        </p:nvSpPr>
        <p:spPr/>
        <p:txBody>
          <a:bodyPr/>
          <a:lstStyle/>
          <a:p>
            <a:fld id="{065125E9-A597-4209-9D31-57BD67726AF3}" type="slidenum">
              <a:rPr lang="en-IN" smtClean="0"/>
              <a:t>1</a:t>
            </a:fld>
            <a:endParaRPr lang="en-IN"/>
          </a:p>
        </p:txBody>
      </p:sp>
    </p:spTree>
    <p:extLst>
      <p:ext uri="{BB962C8B-B14F-4D97-AF65-F5344CB8AC3E}">
        <p14:creationId xmlns:p14="http://schemas.microsoft.com/office/powerpoint/2010/main" val="867502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Why internal recruitment is&#10;useful&#10;Many organisations have started to realise the benefits of&#10;looking internally before th...">
            <a:extLst>
              <a:ext uri="{FF2B5EF4-FFF2-40B4-BE49-F238E27FC236}">
                <a16:creationId xmlns:a16="http://schemas.microsoft.com/office/drawing/2014/main" id="{A7567FBB-C128-44C1-89AE-755C3D592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77078"/>
            <a:ext cx="11237844" cy="58972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28A40FE-1BCD-4B83-A1BC-65BF8030A52C}"/>
              </a:ext>
            </a:extLst>
          </p:cNvPr>
          <p:cNvSpPr>
            <a:spLocks noGrp="1"/>
          </p:cNvSpPr>
          <p:nvPr>
            <p:ph type="sldNum" sz="quarter" idx="12"/>
          </p:nvPr>
        </p:nvSpPr>
        <p:spPr/>
        <p:txBody>
          <a:bodyPr/>
          <a:lstStyle/>
          <a:p>
            <a:fld id="{065125E9-A597-4209-9D31-57BD67726AF3}" type="slidenum">
              <a:rPr lang="en-IN" smtClean="0"/>
              <a:t>10</a:t>
            </a:fld>
            <a:endParaRPr lang="en-IN"/>
          </a:p>
        </p:txBody>
      </p:sp>
    </p:spTree>
    <p:extLst>
      <p:ext uri="{BB962C8B-B14F-4D97-AF65-F5344CB8AC3E}">
        <p14:creationId xmlns:p14="http://schemas.microsoft.com/office/powerpoint/2010/main" val="424919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6. Self-Development:&#10;It encourages self-development among the employees as they&#10;can look forward to occupy higher posts.&#10; ">
            <a:extLst>
              <a:ext uri="{FF2B5EF4-FFF2-40B4-BE49-F238E27FC236}">
                <a16:creationId xmlns:a16="http://schemas.microsoft.com/office/drawing/2014/main" id="{745B53C1-3D88-4BCC-8D20-140B9BA36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90330"/>
            <a:ext cx="11237844" cy="583095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02876D4-D272-4DBC-9509-78B44B8C12FB}"/>
              </a:ext>
            </a:extLst>
          </p:cNvPr>
          <p:cNvSpPr>
            <a:spLocks noGrp="1"/>
          </p:cNvSpPr>
          <p:nvPr>
            <p:ph type="sldNum" sz="quarter" idx="12"/>
          </p:nvPr>
        </p:nvSpPr>
        <p:spPr/>
        <p:txBody>
          <a:bodyPr/>
          <a:lstStyle/>
          <a:p>
            <a:fld id="{065125E9-A597-4209-9D31-57BD67726AF3}" type="slidenum">
              <a:rPr lang="en-IN" smtClean="0"/>
              <a:t>11</a:t>
            </a:fld>
            <a:endParaRPr lang="en-IN"/>
          </a:p>
        </p:txBody>
      </p:sp>
    </p:spTree>
    <p:extLst>
      <p:ext uri="{BB962C8B-B14F-4D97-AF65-F5344CB8AC3E}">
        <p14:creationId xmlns:p14="http://schemas.microsoft.com/office/powerpoint/2010/main" val="1136266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sadvantages of Internal recruitment&#10;Sources:• (i) It discourages capable persons from outside to join the&#10;concern.&#10;• (ii...">
            <a:extLst>
              <a:ext uri="{FF2B5EF4-FFF2-40B4-BE49-F238E27FC236}">
                <a16:creationId xmlns:a16="http://schemas.microsoft.com/office/drawing/2014/main" id="{9F394484-891C-484F-ADDA-B41813AB6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82" y="490330"/>
            <a:ext cx="11198087" cy="588396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475EE77-4198-4C55-B021-E68431E78A7F}"/>
              </a:ext>
            </a:extLst>
          </p:cNvPr>
          <p:cNvSpPr>
            <a:spLocks noGrp="1"/>
          </p:cNvSpPr>
          <p:nvPr>
            <p:ph type="sldNum" sz="quarter" idx="12"/>
          </p:nvPr>
        </p:nvSpPr>
        <p:spPr/>
        <p:txBody>
          <a:bodyPr/>
          <a:lstStyle/>
          <a:p>
            <a:fld id="{065125E9-A597-4209-9D31-57BD67726AF3}" type="slidenum">
              <a:rPr lang="en-IN" smtClean="0"/>
              <a:t>12</a:t>
            </a:fld>
            <a:endParaRPr lang="en-IN"/>
          </a:p>
        </p:txBody>
      </p:sp>
    </p:spTree>
    <p:extLst>
      <p:ext uri="{BB962C8B-B14F-4D97-AF65-F5344CB8AC3E}">
        <p14:creationId xmlns:p14="http://schemas.microsoft.com/office/powerpoint/2010/main" val="141915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nternal recruitment">
            <a:extLst>
              <a:ext uri="{FF2B5EF4-FFF2-40B4-BE49-F238E27FC236}">
                <a16:creationId xmlns:a16="http://schemas.microsoft.com/office/drawing/2014/main" id="{548222B6-BC8E-40D4-A7EC-B1F6ACF31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90330"/>
            <a:ext cx="11198087" cy="589721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06E3EA99-6259-4963-AD38-699FC8961674}"/>
              </a:ext>
            </a:extLst>
          </p:cNvPr>
          <p:cNvSpPr>
            <a:spLocks noGrp="1"/>
          </p:cNvSpPr>
          <p:nvPr>
            <p:ph type="sldNum" sz="quarter" idx="12"/>
          </p:nvPr>
        </p:nvSpPr>
        <p:spPr/>
        <p:txBody>
          <a:bodyPr/>
          <a:lstStyle/>
          <a:p>
            <a:fld id="{065125E9-A597-4209-9D31-57BD67726AF3}" type="slidenum">
              <a:rPr lang="en-IN" smtClean="0"/>
              <a:t>13</a:t>
            </a:fld>
            <a:endParaRPr lang="en-IN"/>
          </a:p>
        </p:txBody>
      </p:sp>
    </p:spTree>
    <p:extLst>
      <p:ext uri="{BB962C8B-B14F-4D97-AF65-F5344CB8AC3E}">
        <p14:creationId xmlns:p14="http://schemas.microsoft.com/office/powerpoint/2010/main" val="3240610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Internal recruitment">
            <a:extLst>
              <a:ext uri="{FF2B5EF4-FFF2-40B4-BE49-F238E27FC236}">
                <a16:creationId xmlns:a16="http://schemas.microsoft.com/office/drawing/2014/main" id="{A948E268-7487-4AC9-8CFB-6EC1400D32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078" y="477079"/>
            <a:ext cx="11237844" cy="588396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7BBCD35-4C17-4C02-AD61-E6EB0A516452}"/>
              </a:ext>
            </a:extLst>
          </p:cNvPr>
          <p:cNvSpPr>
            <a:spLocks noGrp="1"/>
          </p:cNvSpPr>
          <p:nvPr>
            <p:ph type="sldNum" sz="quarter" idx="12"/>
          </p:nvPr>
        </p:nvSpPr>
        <p:spPr/>
        <p:txBody>
          <a:bodyPr/>
          <a:lstStyle/>
          <a:p>
            <a:fld id="{065125E9-A597-4209-9D31-57BD67726AF3}" type="slidenum">
              <a:rPr lang="en-IN" smtClean="0"/>
              <a:t>14</a:t>
            </a:fld>
            <a:endParaRPr lang="en-IN"/>
          </a:p>
        </p:txBody>
      </p:sp>
    </p:spTree>
    <p:extLst>
      <p:ext uri="{BB962C8B-B14F-4D97-AF65-F5344CB8AC3E}">
        <p14:creationId xmlns:p14="http://schemas.microsoft.com/office/powerpoint/2010/main" val="16721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nternal recruitment">
            <a:extLst>
              <a:ext uri="{FF2B5EF4-FFF2-40B4-BE49-F238E27FC236}">
                <a16:creationId xmlns:a16="http://schemas.microsoft.com/office/drawing/2014/main" id="{59967E42-211E-40B7-8447-9DEA97534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330" y="477078"/>
            <a:ext cx="11198087" cy="592372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E86E299-FB5F-4DAE-A5F7-F74C37A7C2A5}"/>
              </a:ext>
            </a:extLst>
          </p:cNvPr>
          <p:cNvSpPr>
            <a:spLocks noGrp="1"/>
          </p:cNvSpPr>
          <p:nvPr>
            <p:ph type="sldNum" sz="quarter" idx="12"/>
          </p:nvPr>
        </p:nvSpPr>
        <p:spPr/>
        <p:txBody>
          <a:bodyPr/>
          <a:lstStyle/>
          <a:p>
            <a:fld id="{065125E9-A597-4209-9D31-57BD67726AF3}" type="slidenum">
              <a:rPr lang="en-IN" smtClean="0"/>
              <a:t>15</a:t>
            </a:fld>
            <a:endParaRPr lang="en-IN"/>
          </a:p>
        </p:txBody>
      </p:sp>
    </p:spTree>
    <p:extLst>
      <p:ext uri="{BB962C8B-B14F-4D97-AF65-F5344CB8AC3E}">
        <p14:creationId xmlns:p14="http://schemas.microsoft.com/office/powerpoint/2010/main" val="4258433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D900-91BC-4ED6-9B93-9A4BCCB1D634}"/>
              </a:ext>
            </a:extLst>
          </p:cNvPr>
          <p:cNvSpPr>
            <a:spLocks noGrp="1"/>
          </p:cNvSpPr>
          <p:nvPr>
            <p:ph type="title"/>
          </p:nvPr>
        </p:nvSpPr>
        <p:spPr/>
        <p:txBody>
          <a:bodyPr>
            <a:normAutofit fontScale="90000"/>
          </a:bodyPr>
          <a:lstStyle/>
          <a:p>
            <a:r>
              <a:rPr lang="en-IN" b="1" i="0" dirty="0">
                <a:solidFill>
                  <a:srgbClr val="FFFF00"/>
                </a:solidFill>
                <a:effectLst/>
                <a:latin typeface="roboto"/>
              </a:rPr>
              <a:t>External sources of recruitment</a:t>
            </a:r>
            <a:br>
              <a:rPr lang="en-IN" b="0" i="0" dirty="0">
                <a:solidFill>
                  <a:srgbClr val="111111"/>
                </a:solidFill>
                <a:effectLst/>
                <a:latin typeface="roboto"/>
              </a:rPr>
            </a:br>
            <a:endParaRPr lang="en-IN" dirty="0"/>
          </a:p>
        </p:txBody>
      </p:sp>
      <p:pic>
        <p:nvPicPr>
          <p:cNvPr id="15362" name="Picture 2">
            <a:extLst>
              <a:ext uri="{FF2B5EF4-FFF2-40B4-BE49-F238E27FC236}">
                <a16:creationId xmlns:a16="http://schemas.microsoft.com/office/drawing/2014/main" id="{8A4FB5E7-1C86-41CE-ACE6-4A0CA6B7D8D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8627" y="1855304"/>
            <a:ext cx="10601738" cy="42539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744AD53-8B27-4EE7-8316-413513D5E40D}"/>
              </a:ext>
            </a:extLst>
          </p:cNvPr>
          <p:cNvSpPr>
            <a:spLocks noGrp="1"/>
          </p:cNvSpPr>
          <p:nvPr>
            <p:ph type="sldNum" sz="quarter" idx="12"/>
          </p:nvPr>
        </p:nvSpPr>
        <p:spPr/>
        <p:txBody>
          <a:bodyPr/>
          <a:lstStyle/>
          <a:p>
            <a:fld id="{065125E9-A597-4209-9D31-57BD67726AF3}" type="slidenum">
              <a:rPr lang="en-IN" smtClean="0"/>
              <a:t>16</a:t>
            </a:fld>
            <a:endParaRPr lang="en-IN"/>
          </a:p>
        </p:txBody>
      </p:sp>
    </p:spTree>
    <p:extLst>
      <p:ext uri="{BB962C8B-B14F-4D97-AF65-F5344CB8AC3E}">
        <p14:creationId xmlns:p14="http://schemas.microsoft.com/office/powerpoint/2010/main" val="102097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C7A0D-D4AE-4372-8956-6D5B6C82C682}"/>
              </a:ext>
            </a:extLst>
          </p:cNvPr>
          <p:cNvSpPr txBox="1"/>
          <p:nvPr/>
        </p:nvSpPr>
        <p:spPr>
          <a:xfrm>
            <a:off x="755374" y="1308655"/>
            <a:ext cx="10694504" cy="4985980"/>
          </a:xfrm>
          <a:prstGeom prst="rect">
            <a:avLst/>
          </a:prstGeom>
          <a:noFill/>
        </p:spPr>
        <p:txBody>
          <a:bodyPr wrap="square">
            <a:spAutoFit/>
          </a:bodyPr>
          <a:lstStyle/>
          <a:p>
            <a:pPr algn="just"/>
            <a:r>
              <a:rPr lang="en-US" sz="2000" b="1" i="0" dirty="0">
                <a:solidFill>
                  <a:srgbClr val="111111"/>
                </a:solidFill>
                <a:effectLst/>
                <a:latin typeface="roboto"/>
              </a:rPr>
              <a:t>1.Advertisements</a:t>
            </a:r>
            <a:endParaRPr lang="en-US" sz="2000" b="0" i="0" dirty="0">
              <a:solidFill>
                <a:srgbClr val="111111"/>
              </a:solidFill>
              <a:effectLst/>
              <a:latin typeface="roboto"/>
            </a:endParaRPr>
          </a:p>
          <a:p>
            <a:pPr algn="just"/>
            <a:r>
              <a:rPr lang="en-US" sz="2000" b="0" i="0" dirty="0">
                <a:solidFill>
                  <a:srgbClr val="222222"/>
                </a:solidFill>
                <a:effectLst/>
                <a:latin typeface="Open Sans"/>
              </a:rPr>
              <a:t>To find the skilled and more efficient manpower giving advertisement for the vacant job position is the better way. Advertisements help in attracting the right candidates and in maximizing brand image. Advertisements may be given in print media or electronic media, it gives better results and it is cheaper than approaching third parties.</a:t>
            </a:r>
          </a:p>
          <a:p>
            <a:pPr algn="just"/>
            <a:r>
              <a:rPr lang="en-US" sz="2000" b="1" i="0" dirty="0">
                <a:solidFill>
                  <a:srgbClr val="111111"/>
                </a:solidFill>
                <a:effectLst/>
                <a:latin typeface="roboto"/>
              </a:rPr>
              <a:t>2.Job portals</a:t>
            </a:r>
            <a:endParaRPr lang="en-US" sz="2000" b="0" i="0" dirty="0">
              <a:solidFill>
                <a:srgbClr val="111111"/>
              </a:solidFill>
              <a:effectLst/>
              <a:latin typeface="roboto"/>
            </a:endParaRPr>
          </a:p>
          <a:p>
            <a:pPr algn="just"/>
            <a:r>
              <a:rPr lang="en-US" sz="2000" b="0" i="0" dirty="0">
                <a:solidFill>
                  <a:srgbClr val="222222"/>
                </a:solidFill>
                <a:effectLst/>
                <a:latin typeface="Open Sans"/>
              </a:rPr>
              <a:t>With the growing technology and internet usage, job portals are playing a major role in finding right candidates for right jobs. Job portals can inform up to date job alerts to the candidates and offer attractive benefits and packages to the employers. The tools and techniques used by the job portals highly reduce the efforts in finding the skilled candidates.</a:t>
            </a:r>
          </a:p>
          <a:p>
            <a:pPr algn="just"/>
            <a:r>
              <a:rPr lang="en-US" sz="2000" b="1" i="0" dirty="0">
                <a:solidFill>
                  <a:srgbClr val="111111"/>
                </a:solidFill>
                <a:effectLst/>
                <a:latin typeface="roboto"/>
              </a:rPr>
              <a:t>3.Company’s websites</a:t>
            </a:r>
            <a:endParaRPr lang="en-US" sz="2000" b="0" i="0" dirty="0">
              <a:solidFill>
                <a:srgbClr val="111111"/>
              </a:solidFill>
              <a:effectLst/>
              <a:latin typeface="roboto"/>
            </a:endParaRPr>
          </a:p>
          <a:p>
            <a:pPr algn="just"/>
            <a:r>
              <a:rPr lang="en-US" sz="2000" b="0" i="0" dirty="0">
                <a:solidFill>
                  <a:srgbClr val="222222"/>
                </a:solidFill>
                <a:effectLst/>
                <a:latin typeface="Open Sans"/>
              </a:rPr>
              <a:t>With the increase in business operations and globalization, the need for human resources is also increasing day by day. To face a severe competition and to reduce the cost during the long run, many companies are setting up their own websites for finding and attracting candidates with competitive skills.</a:t>
            </a:r>
          </a:p>
          <a:p>
            <a:pPr algn="l"/>
            <a:endParaRPr lang="en-US" b="0" i="0" dirty="0">
              <a:solidFill>
                <a:srgbClr val="222222"/>
              </a:solidFill>
              <a:effectLst/>
              <a:latin typeface="Open Sans"/>
            </a:endParaRPr>
          </a:p>
        </p:txBody>
      </p:sp>
      <p:sp>
        <p:nvSpPr>
          <p:cNvPr id="2" name="Slide Number Placeholder 1">
            <a:extLst>
              <a:ext uri="{FF2B5EF4-FFF2-40B4-BE49-F238E27FC236}">
                <a16:creationId xmlns:a16="http://schemas.microsoft.com/office/drawing/2014/main" id="{AF207F69-3BCD-4BE9-92C8-DD90FBA61286}"/>
              </a:ext>
            </a:extLst>
          </p:cNvPr>
          <p:cNvSpPr>
            <a:spLocks noGrp="1"/>
          </p:cNvSpPr>
          <p:nvPr>
            <p:ph type="sldNum" sz="quarter" idx="12"/>
          </p:nvPr>
        </p:nvSpPr>
        <p:spPr/>
        <p:txBody>
          <a:bodyPr/>
          <a:lstStyle/>
          <a:p>
            <a:fld id="{065125E9-A597-4209-9D31-57BD67726AF3}" type="slidenum">
              <a:rPr lang="en-IN" smtClean="0"/>
              <a:t>17</a:t>
            </a:fld>
            <a:endParaRPr lang="en-IN"/>
          </a:p>
        </p:txBody>
      </p:sp>
    </p:spTree>
    <p:extLst>
      <p:ext uri="{BB962C8B-B14F-4D97-AF65-F5344CB8AC3E}">
        <p14:creationId xmlns:p14="http://schemas.microsoft.com/office/powerpoint/2010/main" val="319656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D05FD2-6041-481C-BB88-77C93C045E45}"/>
              </a:ext>
            </a:extLst>
          </p:cNvPr>
          <p:cNvSpPr txBox="1"/>
          <p:nvPr/>
        </p:nvSpPr>
        <p:spPr>
          <a:xfrm>
            <a:off x="742122" y="1031656"/>
            <a:ext cx="10668000" cy="5601533"/>
          </a:xfrm>
          <a:prstGeom prst="rect">
            <a:avLst/>
          </a:prstGeom>
          <a:noFill/>
        </p:spPr>
        <p:txBody>
          <a:bodyPr wrap="square">
            <a:spAutoFit/>
          </a:bodyPr>
          <a:lstStyle/>
          <a:p>
            <a:pPr algn="just"/>
            <a:r>
              <a:rPr lang="en-US" sz="2000" b="1" i="0" dirty="0">
                <a:solidFill>
                  <a:srgbClr val="111111"/>
                </a:solidFill>
                <a:effectLst/>
                <a:latin typeface="roboto"/>
              </a:rPr>
              <a:t>4.Social networking sites</a:t>
            </a:r>
            <a:endParaRPr lang="en-US" sz="2000" b="0" i="0" dirty="0">
              <a:solidFill>
                <a:srgbClr val="111111"/>
              </a:solidFill>
              <a:effectLst/>
              <a:latin typeface="roboto"/>
            </a:endParaRPr>
          </a:p>
          <a:p>
            <a:pPr algn="just"/>
            <a:r>
              <a:rPr lang="en-US" sz="2000" b="0" i="0" dirty="0">
                <a:solidFill>
                  <a:srgbClr val="222222"/>
                </a:solidFill>
                <a:effectLst/>
                <a:latin typeface="Open Sans"/>
              </a:rPr>
              <a:t>Communicating about vacant positions of the organization through social networking sites help in motivation and attracting the highly skilled and more efficient candidates to apply for the jobs.</a:t>
            </a:r>
          </a:p>
          <a:p>
            <a:pPr algn="just"/>
            <a:r>
              <a:rPr lang="en-US" sz="2000" b="1" i="0" dirty="0">
                <a:solidFill>
                  <a:srgbClr val="111111"/>
                </a:solidFill>
                <a:effectLst/>
                <a:latin typeface="roboto"/>
              </a:rPr>
              <a:t>5.Placement agencies</a:t>
            </a:r>
            <a:endParaRPr lang="en-US" sz="2000" b="0" i="0" dirty="0">
              <a:solidFill>
                <a:srgbClr val="111111"/>
              </a:solidFill>
              <a:effectLst/>
              <a:latin typeface="roboto"/>
            </a:endParaRPr>
          </a:p>
          <a:p>
            <a:pPr algn="just"/>
            <a:r>
              <a:rPr lang="en-US" sz="2000" b="0" i="0" dirty="0">
                <a:solidFill>
                  <a:srgbClr val="222222"/>
                </a:solidFill>
                <a:effectLst/>
                <a:latin typeface="Open Sans"/>
              </a:rPr>
              <a:t>Approaching placement agencies reduces the time and efforts to find the right candidates from the pool of skilled candidates. They use various tools and techniques to filter the resumes and they send it to the companies for further processing. The main drawback of this method is commission basis on hiring the candidates.</a:t>
            </a:r>
          </a:p>
          <a:p>
            <a:pPr algn="just"/>
            <a:r>
              <a:rPr lang="en-US" sz="2000" b="1" i="0" dirty="0">
                <a:solidFill>
                  <a:srgbClr val="111111"/>
                </a:solidFill>
                <a:effectLst/>
                <a:latin typeface="roboto"/>
              </a:rPr>
              <a:t>6.Job fairs and walk in interviews</a:t>
            </a:r>
            <a:endParaRPr lang="en-US" sz="2000" b="0" i="0" dirty="0">
              <a:solidFill>
                <a:srgbClr val="111111"/>
              </a:solidFill>
              <a:effectLst/>
              <a:latin typeface="roboto"/>
            </a:endParaRPr>
          </a:p>
          <a:p>
            <a:pPr algn="just"/>
            <a:r>
              <a:rPr lang="en-US" sz="2000" b="0" i="0" dirty="0">
                <a:solidFill>
                  <a:srgbClr val="222222"/>
                </a:solidFill>
                <a:effectLst/>
                <a:latin typeface="Open Sans"/>
              </a:rPr>
              <a:t>Walk in interviews and job fairs are declared and conducted by companies to find the skilled candidates. Following this method highly reduces efforts in finding more efficient human resources for the bulk requirement.</a:t>
            </a:r>
          </a:p>
          <a:p>
            <a:pPr algn="just"/>
            <a:r>
              <a:rPr lang="en-US" sz="2000" b="1" i="0" dirty="0">
                <a:solidFill>
                  <a:srgbClr val="111111"/>
                </a:solidFill>
                <a:effectLst/>
                <a:latin typeface="roboto"/>
              </a:rPr>
              <a:t>7.Campus interviews</a:t>
            </a:r>
            <a:endParaRPr lang="en-US" sz="2000" b="0" i="0" dirty="0">
              <a:solidFill>
                <a:srgbClr val="111111"/>
              </a:solidFill>
              <a:effectLst/>
              <a:latin typeface="roboto"/>
            </a:endParaRPr>
          </a:p>
          <a:p>
            <a:pPr algn="just"/>
            <a:r>
              <a:rPr lang="en-US" sz="2000" b="0" i="0" dirty="0">
                <a:solidFill>
                  <a:srgbClr val="222222"/>
                </a:solidFill>
                <a:effectLst/>
                <a:latin typeface="Open Sans"/>
              </a:rPr>
              <a:t>This is an easy and economical method helps in finding eligible candidates, through this method organization can find energetic and more competitive candidates for suitable vacancies, this method is beneficial for both the candidates and companies.</a:t>
            </a:r>
          </a:p>
          <a:p>
            <a:pPr algn="just"/>
            <a:endParaRPr lang="en-US" b="0" i="0" dirty="0">
              <a:solidFill>
                <a:srgbClr val="222222"/>
              </a:solidFill>
              <a:effectLst/>
              <a:latin typeface="Open Sans"/>
            </a:endParaRPr>
          </a:p>
        </p:txBody>
      </p:sp>
      <p:sp>
        <p:nvSpPr>
          <p:cNvPr id="2" name="Slide Number Placeholder 1">
            <a:extLst>
              <a:ext uri="{FF2B5EF4-FFF2-40B4-BE49-F238E27FC236}">
                <a16:creationId xmlns:a16="http://schemas.microsoft.com/office/drawing/2014/main" id="{3634AF2A-8C36-46E9-8CAA-651495937A0D}"/>
              </a:ext>
            </a:extLst>
          </p:cNvPr>
          <p:cNvSpPr>
            <a:spLocks noGrp="1"/>
          </p:cNvSpPr>
          <p:nvPr>
            <p:ph type="sldNum" sz="quarter" idx="12"/>
          </p:nvPr>
        </p:nvSpPr>
        <p:spPr/>
        <p:txBody>
          <a:bodyPr/>
          <a:lstStyle/>
          <a:p>
            <a:fld id="{065125E9-A597-4209-9D31-57BD67726AF3}" type="slidenum">
              <a:rPr lang="en-IN" smtClean="0"/>
              <a:t>18</a:t>
            </a:fld>
            <a:endParaRPr lang="en-IN"/>
          </a:p>
        </p:txBody>
      </p:sp>
    </p:spTree>
    <p:extLst>
      <p:ext uri="{BB962C8B-B14F-4D97-AF65-F5344CB8AC3E}">
        <p14:creationId xmlns:p14="http://schemas.microsoft.com/office/powerpoint/2010/main" val="835662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C4A99D-6543-4CEF-913F-5C85BC465AE8}"/>
              </a:ext>
            </a:extLst>
          </p:cNvPr>
          <p:cNvSpPr txBox="1"/>
          <p:nvPr/>
        </p:nvSpPr>
        <p:spPr>
          <a:xfrm>
            <a:off x="702366" y="844322"/>
            <a:ext cx="10694504" cy="5601533"/>
          </a:xfrm>
          <a:prstGeom prst="rect">
            <a:avLst/>
          </a:prstGeom>
          <a:noFill/>
        </p:spPr>
        <p:txBody>
          <a:bodyPr wrap="square">
            <a:spAutoFit/>
          </a:bodyPr>
          <a:lstStyle/>
          <a:p>
            <a:pPr algn="just"/>
            <a:r>
              <a:rPr lang="en-US" sz="2000" b="1" i="0" dirty="0">
                <a:solidFill>
                  <a:srgbClr val="3366FF"/>
                </a:solidFill>
                <a:effectLst/>
                <a:latin typeface="Playfair Display"/>
              </a:rPr>
              <a:t>Advantages of External Recruitment Process:</a:t>
            </a:r>
            <a:endParaRPr lang="en-US" sz="2000" b="1" i="0" dirty="0">
              <a:solidFill>
                <a:srgbClr val="111111"/>
              </a:solidFill>
              <a:effectLst/>
              <a:latin typeface="Playfair Display"/>
            </a:endParaRPr>
          </a:p>
          <a:p>
            <a:pPr algn="just"/>
            <a:r>
              <a:rPr lang="en-US" sz="2000" b="0" i="0" dirty="0">
                <a:solidFill>
                  <a:srgbClr val="222222"/>
                </a:solidFill>
                <a:effectLst/>
                <a:latin typeface="Georgia" panose="02040502050405020303" pitchFamily="18" charset="0"/>
              </a:rPr>
              <a:t>In an external recruitment process, the company posts a job and invites different candidates suitable for the job outside the company.</a:t>
            </a:r>
          </a:p>
          <a:p>
            <a:pPr algn="just"/>
            <a:endParaRPr lang="en-US" sz="2000" dirty="0">
              <a:solidFill>
                <a:srgbClr val="222222"/>
              </a:solidFill>
              <a:latin typeface="Georgia" panose="02040502050405020303" pitchFamily="18" charset="0"/>
            </a:endParaRPr>
          </a:p>
          <a:p>
            <a:pPr algn="just"/>
            <a:r>
              <a:rPr lang="en-US" sz="2000" b="0" i="0" dirty="0">
                <a:solidFill>
                  <a:srgbClr val="008080"/>
                </a:solidFill>
                <a:effectLst/>
                <a:latin typeface="Trebuchet"/>
              </a:rPr>
              <a:t>1. Increased chances: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In this increased chance, the company receives a variety and number of candidates who owns knowledge and ability to handle that job.</a:t>
            </a:r>
          </a:p>
          <a:p>
            <a:pPr algn="just"/>
            <a:r>
              <a:rPr lang="en-US" sz="2000" b="0" i="0" dirty="0">
                <a:solidFill>
                  <a:srgbClr val="008080"/>
                </a:solidFill>
                <a:effectLst/>
                <a:latin typeface="Trebuchet"/>
              </a:rPr>
              <a:t>2. Fresher skill and input:</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company goes with an external recruitment method, there is a quite better possibility of finding and identifying a fresher candidate who is capable of </a:t>
            </a:r>
            <a:r>
              <a:rPr lang="en-US" sz="2000" b="1" i="0" dirty="0">
                <a:solidFill>
                  <a:srgbClr val="222222"/>
                </a:solidFill>
                <a:effectLst/>
                <a:latin typeface="Georgia" panose="02040502050405020303" pitchFamily="18" charset="0"/>
              </a:rPr>
              <a:t>delivering new skills and inputs</a:t>
            </a:r>
            <a:r>
              <a:rPr lang="en-US" sz="2000" b="0" i="0" dirty="0">
                <a:solidFill>
                  <a:srgbClr val="222222"/>
                </a:solidFill>
                <a:effectLst/>
                <a:latin typeface="Georgia" panose="02040502050405020303" pitchFamily="18" charset="0"/>
              </a:rPr>
              <a:t> for the betterment of the company.</a:t>
            </a:r>
          </a:p>
          <a:p>
            <a:pPr algn="just"/>
            <a:r>
              <a:rPr lang="en-US" sz="2000" b="0" i="0" dirty="0">
                <a:solidFill>
                  <a:srgbClr val="008080"/>
                </a:solidFill>
                <a:effectLst/>
                <a:latin typeface="Trebuchet"/>
              </a:rPr>
              <a:t>3. Qualified candidates: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Nowadays, when a company posts an advertisement in social media or newspaper. One common thing they look for is </a:t>
            </a:r>
            <a:r>
              <a:rPr lang="en-US" sz="2000" b="1" i="0" dirty="0">
                <a:solidFill>
                  <a:srgbClr val="222222"/>
                </a:solidFill>
                <a:effectLst/>
                <a:latin typeface="Georgia" panose="02040502050405020303" pitchFamily="18" charset="0"/>
              </a:rPr>
              <a:t>a well experienced and qualified candidate</a:t>
            </a:r>
            <a:r>
              <a:rPr lang="en-US" sz="2000" b="0" i="0" dirty="0">
                <a:solidFill>
                  <a:srgbClr val="222222"/>
                </a:solidFill>
                <a:effectLst/>
                <a:latin typeface="Georgia" panose="02040502050405020303" pitchFamily="18" charset="0"/>
              </a:rPr>
              <a:t>.</a:t>
            </a:r>
          </a:p>
          <a:p>
            <a:pPr algn="just"/>
            <a:r>
              <a:rPr lang="en-US" sz="2000" b="0" i="0" dirty="0">
                <a:solidFill>
                  <a:srgbClr val="008080"/>
                </a:solidFill>
                <a:effectLst/>
                <a:latin typeface="Trebuchet"/>
              </a:rPr>
              <a:t>4. Better competition:</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In the external recruitment process, there will be a chance of facing better competition in terms of hiring new talent.</a:t>
            </a:r>
          </a:p>
          <a:p>
            <a:pPr algn="l"/>
            <a:endParaRPr lang="en-US" b="0" i="0" dirty="0">
              <a:solidFill>
                <a:srgbClr val="222222"/>
              </a:solidFill>
              <a:effectLst/>
              <a:latin typeface="Georgia" panose="02040502050405020303" pitchFamily="18" charset="0"/>
            </a:endParaRPr>
          </a:p>
        </p:txBody>
      </p:sp>
      <p:sp>
        <p:nvSpPr>
          <p:cNvPr id="2" name="Slide Number Placeholder 1">
            <a:extLst>
              <a:ext uri="{FF2B5EF4-FFF2-40B4-BE49-F238E27FC236}">
                <a16:creationId xmlns:a16="http://schemas.microsoft.com/office/drawing/2014/main" id="{426D4DAD-A7F0-464F-86FF-938260C5E3E6}"/>
              </a:ext>
            </a:extLst>
          </p:cNvPr>
          <p:cNvSpPr>
            <a:spLocks noGrp="1"/>
          </p:cNvSpPr>
          <p:nvPr>
            <p:ph type="sldNum" sz="quarter" idx="12"/>
          </p:nvPr>
        </p:nvSpPr>
        <p:spPr/>
        <p:txBody>
          <a:bodyPr/>
          <a:lstStyle/>
          <a:p>
            <a:fld id="{065125E9-A597-4209-9D31-57BD67726AF3}" type="slidenum">
              <a:rPr lang="en-IN" smtClean="0"/>
              <a:t>19</a:t>
            </a:fld>
            <a:endParaRPr lang="en-IN"/>
          </a:p>
        </p:txBody>
      </p:sp>
    </p:spTree>
    <p:extLst>
      <p:ext uri="{BB962C8B-B14F-4D97-AF65-F5344CB8AC3E}">
        <p14:creationId xmlns:p14="http://schemas.microsoft.com/office/powerpoint/2010/main" val="1787232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CCC58F-B9A1-430D-82D4-65B41DF90B54}"/>
              </a:ext>
            </a:extLst>
          </p:cNvPr>
          <p:cNvSpPr txBox="1"/>
          <p:nvPr/>
        </p:nvSpPr>
        <p:spPr>
          <a:xfrm>
            <a:off x="556591" y="1192122"/>
            <a:ext cx="11078818" cy="4801314"/>
          </a:xfrm>
          <a:prstGeom prst="rect">
            <a:avLst/>
          </a:prstGeom>
          <a:noFill/>
        </p:spPr>
        <p:txBody>
          <a:bodyPr wrap="square">
            <a:spAutoFit/>
          </a:bodyPr>
          <a:lstStyle/>
          <a:p>
            <a:pPr algn="just"/>
            <a:r>
              <a:rPr lang="en-US" sz="2400" dirty="0"/>
              <a:t>Recruitment is a process of identifying, screening, shortlisting and hiring potential resource for filling up the vacant positions in an organization. It is a core function of Human Resource Management.</a:t>
            </a:r>
          </a:p>
          <a:p>
            <a:pPr algn="just"/>
            <a:endParaRPr lang="en-US" sz="2400" dirty="0"/>
          </a:p>
          <a:p>
            <a:pPr algn="just"/>
            <a:r>
              <a:rPr lang="en-US" sz="2400" dirty="0"/>
              <a:t>Recruitment is the process of choosing the right person for the right position and at the right time. Recruitment also refers to the process of attracting, selecting, and appointing potential candidates to meet the organization’s resource requirements. </a:t>
            </a:r>
          </a:p>
          <a:p>
            <a:pPr algn="just"/>
            <a:endParaRPr lang="en-US" sz="2400" dirty="0"/>
          </a:p>
          <a:p>
            <a:pPr algn="just"/>
            <a:r>
              <a:rPr lang="en-US" sz="2400" dirty="0"/>
              <a:t>The hiring of the candidates can be done internally i.e., within the organization, or from external sources. And the process should be performed within a time constraint and it should be cost effective</a:t>
            </a:r>
          </a:p>
          <a:p>
            <a:endParaRPr lang="en-IN" dirty="0"/>
          </a:p>
        </p:txBody>
      </p:sp>
      <p:sp>
        <p:nvSpPr>
          <p:cNvPr id="2" name="Slide Number Placeholder 1">
            <a:extLst>
              <a:ext uri="{FF2B5EF4-FFF2-40B4-BE49-F238E27FC236}">
                <a16:creationId xmlns:a16="http://schemas.microsoft.com/office/drawing/2014/main" id="{EEAEC3AF-F9CE-46D4-B310-07C39AC120C3}"/>
              </a:ext>
            </a:extLst>
          </p:cNvPr>
          <p:cNvSpPr>
            <a:spLocks noGrp="1"/>
          </p:cNvSpPr>
          <p:nvPr>
            <p:ph type="sldNum" sz="quarter" idx="12"/>
          </p:nvPr>
        </p:nvSpPr>
        <p:spPr/>
        <p:txBody>
          <a:bodyPr/>
          <a:lstStyle/>
          <a:p>
            <a:fld id="{065125E9-A597-4209-9D31-57BD67726AF3}" type="slidenum">
              <a:rPr lang="en-IN" smtClean="0"/>
              <a:t>2</a:t>
            </a:fld>
            <a:endParaRPr lang="en-IN"/>
          </a:p>
        </p:txBody>
      </p:sp>
    </p:spTree>
    <p:extLst>
      <p:ext uri="{BB962C8B-B14F-4D97-AF65-F5344CB8AC3E}">
        <p14:creationId xmlns:p14="http://schemas.microsoft.com/office/powerpoint/2010/main" val="30324348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9ED0AC-47A3-42C5-A723-80E1B6072F99}"/>
              </a:ext>
            </a:extLst>
          </p:cNvPr>
          <p:cNvSpPr txBox="1"/>
          <p:nvPr/>
        </p:nvSpPr>
        <p:spPr>
          <a:xfrm>
            <a:off x="813351" y="640913"/>
            <a:ext cx="10565297" cy="6217087"/>
          </a:xfrm>
          <a:prstGeom prst="rect">
            <a:avLst/>
          </a:prstGeom>
          <a:noFill/>
        </p:spPr>
        <p:txBody>
          <a:bodyPr wrap="square">
            <a:spAutoFit/>
          </a:bodyPr>
          <a:lstStyle/>
          <a:p>
            <a:pPr algn="just"/>
            <a:r>
              <a:rPr lang="en-US" sz="2000" b="1" i="0" dirty="0">
                <a:solidFill>
                  <a:srgbClr val="3366FF"/>
                </a:solidFill>
                <a:effectLst/>
                <a:latin typeface="Playfair Display"/>
              </a:rPr>
              <a:t>Disadvantages of External Recruitment Process:</a:t>
            </a:r>
          </a:p>
          <a:p>
            <a:pPr algn="just"/>
            <a:r>
              <a:rPr lang="en-US" sz="2000" b="0" i="0" dirty="0">
                <a:solidFill>
                  <a:srgbClr val="008080"/>
                </a:solidFill>
                <a:effectLst/>
                <a:latin typeface="Trebuchet"/>
              </a:rPr>
              <a:t>1. A limited understanding of the company:</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candidate is selected from an external recruitment process, there is a possibility that the candidate might have </a:t>
            </a:r>
            <a:r>
              <a:rPr lang="en-US" sz="2000" b="1" i="0" dirty="0">
                <a:solidFill>
                  <a:srgbClr val="222222"/>
                </a:solidFill>
                <a:effectLst/>
                <a:latin typeface="Georgia" panose="02040502050405020303" pitchFamily="18" charset="0"/>
              </a:rPr>
              <a:t>less chance of understanding the environment of the company</a:t>
            </a:r>
            <a:r>
              <a:rPr lang="en-US" sz="2000" b="0" i="0" dirty="0">
                <a:solidFill>
                  <a:srgbClr val="222222"/>
                </a:solidFill>
                <a:effectLst/>
                <a:latin typeface="Georgia" panose="02040502050405020303" pitchFamily="18" charset="0"/>
              </a:rPr>
              <a:t>. </a:t>
            </a:r>
          </a:p>
          <a:p>
            <a:pPr algn="just"/>
            <a:r>
              <a:rPr lang="en-US" sz="2000" b="0" i="0" dirty="0">
                <a:solidFill>
                  <a:srgbClr val="008080"/>
                </a:solidFill>
                <a:effectLst/>
                <a:latin typeface="Trebuchet"/>
              </a:rPr>
              <a:t>2. Higher risk:</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There is a possibility that the candidate selected for the post is </a:t>
            </a:r>
            <a:r>
              <a:rPr lang="en-US" sz="2000" b="1" i="0" dirty="0">
                <a:solidFill>
                  <a:srgbClr val="222222"/>
                </a:solidFill>
                <a:effectLst/>
                <a:latin typeface="Georgia" panose="02040502050405020303" pitchFamily="18" charset="0"/>
              </a:rPr>
              <a:t>not worthy of the position offered</a:t>
            </a:r>
            <a:r>
              <a:rPr lang="en-US" sz="2000" b="0" i="0" dirty="0">
                <a:solidFill>
                  <a:srgbClr val="222222"/>
                </a:solidFill>
                <a:effectLst/>
                <a:latin typeface="Georgia" panose="02040502050405020303" pitchFamily="18" charset="0"/>
              </a:rPr>
              <a:t> and he/she can take advantage of their position in the company.</a:t>
            </a:r>
          </a:p>
          <a:p>
            <a:pPr algn="just"/>
            <a:r>
              <a:rPr lang="en-US" sz="2000" b="0" i="0" dirty="0">
                <a:solidFill>
                  <a:srgbClr val="008080"/>
                </a:solidFill>
                <a:effectLst/>
                <a:latin typeface="Trebuchet"/>
              </a:rPr>
              <a:t>3. Time-consuming:</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The main disadvantages of external recruitment are that it is </a:t>
            </a:r>
            <a:r>
              <a:rPr lang="en-US" sz="2000" b="1" i="0" dirty="0">
                <a:solidFill>
                  <a:srgbClr val="222222"/>
                </a:solidFill>
                <a:effectLst/>
                <a:latin typeface="Georgia" panose="02040502050405020303" pitchFamily="18" charset="0"/>
              </a:rPr>
              <a:t>time-consuming</a:t>
            </a:r>
            <a:r>
              <a:rPr lang="en-US" sz="2000" b="0" i="0" dirty="0">
                <a:solidFill>
                  <a:srgbClr val="222222"/>
                </a:solidFill>
                <a:effectLst/>
                <a:latin typeface="Georgia" panose="02040502050405020303" pitchFamily="18" charset="0"/>
              </a:rPr>
              <a:t> as most of the companies post an advertisement for their company recruitment drive.</a:t>
            </a:r>
          </a:p>
          <a:p>
            <a:pPr algn="just"/>
            <a:r>
              <a:rPr lang="en-US" sz="2000" b="0" i="0" dirty="0">
                <a:solidFill>
                  <a:srgbClr val="008080"/>
                </a:solidFill>
                <a:effectLst/>
                <a:latin typeface="Trebuchet"/>
              </a:rPr>
              <a:t>4. High costs: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As most part of the external recruitment process mainly deals with complete new candidates then the company needs to come up with a pay scale for that candidate which should value his/her skill and ability.</a:t>
            </a:r>
          </a:p>
          <a:p>
            <a:pPr algn="just"/>
            <a:r>
              <a:rPr lang="en-US" sz="2000" b="0" i="0" dirty="0">
                <a:solidFill>
                  <a:srgbClr val="008080"/>
                </a:solidFill>
                <a:effectLst/>
                <a:latin typeface="Trebuchet"/>
              </a:rPr>
              <a:t>5. Internal disputes with existing employees:</a:t>
            </a:r>
            <a:endParaRPr lang="en-US" sz="2000" b="0" i="0" dirty="0">
              <a:solidFill>
                <a:srgbClr val="111111"/>
              </a:solidFill>
              <a:effectLst/>
              <a:latin typeface="Trebuchet"/>
            </a:endParaRPr>
          </a:p>
          <a:p>
            <a:pPr algn="just"/>
            <a:r>
              <a:rPr lang="en-US" sz="2000" b="0" i="0" dirty="0">
                <a:solidFill>
                  <a:srgbClr val="222222"/>
                </a:solidFill>
                <a:effectLst/>
                <a:latin typeface="Georgia" panose="02040502050405020303" pitchFamily="18" charset="0"/>
              </a:rPr>
              <a:t>When a company considers a fresh candidate for the higher post than the existing candidates, then there is a higher possibility that the company existing employees might show some sort of </a:t>
            </a:r>
            <a:r>
              <a:rPr lang="en-US" sz="2000" b="1" i="0" dirty="0">
                <a:solidFill>
                  <a:srgbClr val="222222"/>
                </a:solidFill>
                <a:effectLst/>
                <a:latin typeface="Georgia" panose="02040502050405020303" pitchFamily="18" charset="0"/>
              </a:rPr>
              <a:t>internal dispute among the officials of the company</a:t>
            </a:r>
            <a:r>
              <a:rPr lang="en-US" sz="2000" b="0" i="0" dirty="0">
                <a:solidFill>
                  <a:srgbClr val="222222"/>
                </a:solidFill>
                <a:effectLst/>
                <a:latin typeface="Georgia" panose="02040502050405020303" pitchFamily="18" charset="0"/>
              </a:rPr>
              <a:t>.</a:t>
            </a:r>
          </a:p>
          <a:p>
            <a:pPr algn="l"/>
            <a:endParaRPr lang="en-US" b="1" i="0" dirty="0">
              <a:solidFill>
                <a:srgbClr val="111111"/>
              </a:solidFill>
              <a:effectLst/>
              <a:latin typeface="Playfair Display"/>
            </a:endParaRPr>
          </a:p>
        </p:txBody>
      </p:sp>
      <p:sp>
        <p:nvSpPr>
          <p:cNvPr id="2" name="Slide Number Placeholder 1">
            <a:extLst>
              <a:ext uri="{FF2B5EF4-FFF2-40B4-BE49-F238E27FC236}">
                <a16:creationId xmlns:a16="http://schemas.microsoft.com/office/drawing/2014/main" id="{E6B750EB-AFB1-434D-B658-8C988524A3C8}"/>
              </a:ext>
            </a:extLst>
          </p:cNvPr>
          <p:cNvSpPr>
            <a:spLocks noGrp="1"/>
          </p:cNvSpPr>
          <p:nvPr>
            <p:ph type="sldNum" sz="quarter" idx="12"/>
          </p:nvPr>
        </p:nvSpPr>
        <p:spPr/>
        <p:txBody>
          <a:bodyPr/>
          <a:lstStyle/>
          <a:p>
            <a:fld id="{065125E9-A597-4209-9D31-57BD67726AF3}" type="slidenum">
              <a:rPr lang="en-IN" smtClean="0"/>
              <a:t>20</a:t>
            </a:fld>
            <a:endParaRPr lang="en-IN"/>
          </a:p>
        </p:txBody>
      </p:sp>
    </p:spTree>
    <p:extLst>
      <p:ext uri="{BB962C8B-B14F-4D97-AF65-F5344CB8AC3E}">
        <p14:creationId xmlns:p14="http://schemas.microsoft.com/office/powerpoint/2010/main" val="84329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60B1CA-8DC3-4FCE-9F94-B2B46A501BB7}"/>
              </a:ext>
            </a:extLst>
          </p:cNvPr>
          <p:cNvSpPr txBox="1"/>
          <p:nvPr/>
        </p:nvSpPr>
        <p:spPr>
          <a:xfrm>
            <a:off x="1086678" y="903364"/>
            <a:ext cx="10018644" cy="5663089"/>
          </a:xfrm>
          <a:prstGeom prst="rect">
            <a:avLst/>
          </a:prstGeom>
          <a:noFill/>
        </p:spPr>
        <p:txBody>
          <a:bodyPr wrap="square">
            <a:spAutoFit/>
          </a:bodyPr>
          <a:lstStyle/>
          <a:p>
            <a:pPr algn="just"/>
            <a:r>
              <a:rPr lang="en-US" sz="2800" u="sng" dirty="0"/>
              <a:t>Importance of Recruitment </a:t>
            </a:r>
          </a:p>
          <a:p>
            <a:pPr algn="just"/>
            <a:endParaRPr lang="en-US" sz="2800" dirty="0"/>
          </a:p>
          <a:p>
            <a:pPr algn="just"/>
            <a:r>
              <a:rPr lang="en-US" sz="2800" dirty="0"/>
              <a:t>Recruitment is one of the most fundamental activities of the HR team. If the recruitment process is efficient, then –</a:t>
            </a:r>
          </a:p>
          <a:p>
            <a:pPr algn="just"/>
            <a:endParaRPr lang="en-US" sz="2800" dirty="0"/>
          </a:p>
          <a:p>
            <a:pPr marL="285750" indent="-285750" algn="just">
              <a:buFont typeface="Arial" panose="020B0604020202020204" pitchFamily="34" charset="0"/>
              <a:buChar char="•"/>
            </a:pPr>
            <a:r>
              <a:rPr lang="en-US" sz="2800" dirty="0"/>
              <a:t> The organization gets happier and more productive employees </a:t>
            </a:r>
          </a:p>
          <a:p>
            <a:pPr marL="285750" indent="-285750" algn="just">
              <a:buFont typeface="Arial" panose="020B0604020202020204" pitchFamily="34" charset="0"/>
              <a:buChar char="•"/>
            </a:pPr>
            <a:r>
              <a:rPr lang="en-US" sz="2800" dirty="0"/>
              <a:t>Attrition rate reduces. </a:t>
            </a:r>
          </a:p>
          <a:p>
            <a:pPr marL="285750" indent="-285750" algn="just">
              <a:buFont typeface="Arial" panose="020B0604020202020204" pitchFamily="34" charset="0"/>
              <a:buChar char="•"/>
            </a:pPr>
            <a:r>
              <a:rPr lang="en-US" sz="2800" dirty="0"/>
              <a:t> It builds a good workplace environment with good employee relationships. </a:t>
            </a:r>
          </a:p>
          <a:p>
            <a:pPr marL="285750" indent="-285750" algn="just">
              <a:buFont typeface="Arial" panose="020B0604020202020204" pitchFamily="34" charset="0"/>
              <a:buChar char="•"/>
            </a:pPr>
            <a:r>
              <a:rPr lang="en-US" sz="2800" dirty="0"/>
              <a:t>It results in overall growth of the organization. </a:t>
            </a:r>
          </a:p>
          <a:p>
            <a:endParaRPr lang="en-US" dirty="0"/>
          </a:p>
          <a:p>
            <a:endParaRPr lang="en-US" dirty="0"/>
          </a:p>
          <a:p>
            <a:endParaRPr lang="en-IN" dirty="0"/>
          </a:p>
        </p:txBody>
      </p:sp>
      <p:sp>
        <p:nvSpPr>
          <p:cNvPr id="2" name="Slide Number Placeholder 1">
            <a:extLst>
              <a:ext uri="{FF2B5EF4-FFF2-40B4-BE49-F238E27FC236}">
                <a16:creationId xmlns:a16="http://schemas.microsoft.com/office/drawing/2014/main" id="{59945604-8004-415C-BCF4-0E4DAAD4594F}"/>
              </a:ext>
            </a:extLst>
          </p:cNvPr>
          <p:cNvSpPr>
            <a:spLocks noGrp="1"/>
          </p:cNvSpPr>
          <p:nvPr>
            <p:ph type="sldNum" sz="quarter" idx="12"/>
          </p:nvPr>
        </p:nvSpPr>
        <p:spPr/>
        <p:txBody>
          <a:bodyPr/>
          <a:lstStyle/>
          <a:p>
            <a:fld id="{065125E9-A597-4209-9D31-57BD67726AF3}" type="slidenum">
              <a:rPr lang="en-IN" smtClean="0"/>
              <a:t>3</a:t>
            </a:fld>
            <a:endParaRPr lang="en-IN"/>
          </a:p>
        </p:txBody>
      </p:sp>
    </p:spTree>
    <p:extLst>
      <p:ext uri="{BB962C8B-B14F-4D97-AF65-F5344CB8AC3E}">
        <p14:creationId xmlns:p14="http://schemas.microsoft.com/office/powerpoint/2010/main" val="238483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5FA9-8651-4399-B89F-AA210A8C2967}"/>
              </a:ext>
            </a:extLst>
          </p:cNvPr>
          <p:cNvSpPr>
            <a:spLocks noGrp="1"/>
          </p:cNvSpPr>
          <p:nvPr>
            <p:ph type="title"/>
          </p:nvPr>
        </p:nvSpPr>
        <p:spPr/>
        <p:txBody>
          <a:bodyPr/>
          <a:lstStyle/>
          <a:p>
            <a:r>
              <a:rPr lang="en-US" dirty="0"/>
              <a:t>Factors that influence the recruitment process.</a:t>
            </a:r>
            <a:endParaRPr lang="en-IN" dirty="0"/>
          </a:p>
        </p:txBody>
      </p:sp>
      <p:sp>
        <p:nvSpPr>
          <p:cNvPr id="5" name="TextBox 4">
            <a:extLst>
              <a:ext uri="{FF2B5EF4-FFF2-40B4-BE49-F238E27FC236}">
                <a16:creationId xmlns:a16="http://schemas.microsoft.com/office/drawing/2014/main" id="{C0413029-518B-46EA-964B-1470F9066261}"/>
              </a:ext>
            </a:extLst>
          </p:cNvPr>
          <p:cNvSpPr txBox="1"/>
          <p:nvPr/>
        </p:nvSpPr>
        <p:spPr>
          <a:xfrm>
            <a:off x="1033669" y="2687023"/>
            <a:ext cx="10151165" cy="3539430"/>
          </a:xfrm>
          <a:prstGeom prst="rect">
            <a:avLst/>
          </a:prstGeom>
          <a:noFill/>
        </p:spPr>
        <p:txBody>
          <a:bodyPr wrap="square">
            <a:spAutoFit/>
          </a:bodyPr>
          <a:lstStyle/>
          <a:p>
            <a:r>
              <a:rPr lang="en-US" sz="2800" u="sng" dirty="0"/>
              <a:t>Internal Factors </a:t>
            </a:r>
            <a:r>
              <a:rPr lang="en-US" sz="2800" dirty="0"/>
              <a:t>Organizations have control over the internal factors that affect their recruitment functions.</a:t>
            </a:r>
          </a:p>
          <a:p>
            <a:endParaRPr lang="en-US" sz="2800" dirty="0"/>
          </a:p>
          <a:p>
            <a:r>
              <a:rPr lang="en-US" sz="2800" dirty="0"/>
              <a:t> The internal factors are: </a:t>
            </a:r>
          </a:p>
          <a:p>
            <a:pPr marL="285750" indent="-285750">
              <a:buFont typeface="Arial" panose="020B0604020202020204" pitchFamily="34" charset="0"/>
              <a:buChar char="•"/>
            </a:pPr>
            <a:r>
              <a:rPr lang="en-US" sz="2800" dirty="0"/>
              <a:t> Size of organization</a:t>
            </a:r>
          </a:p>
          <a:p>
            <a:pPr marL="285750" indent="-285750">
              <a:buFont typeface="Arial" panose="020B0604020202020204" pitchFamily="34" charset="0"/>
              <a:buChar char="•"/>
            </a:pPr>
            <a:r>
              <a:rPr lang="en-US" sz="2800" dirty="0"/>
              <a:t>Recruiting policy </a:t>
            </a:r>
          </a:p>
          <a:p>
            <a:pPr marL="285750" indent="-285750">
              <a:buFont typeface="Arial" panose="020B0604020202020204" pitchFamily="34" charset="0"/>
              <a:buChar char="•"/>
            </a:pPr>
            <a:r>
              <a:rPr lang="en-US" sz="2800" dirty="0"/>
              <a:t> Image of organization </a:t>
            </a:r>
          </a:p>
          <a:p>
            <a:pPr marL="285750" indent="-285750">
              <a:buFont typeface="Arial" panose="020B0604020202020204" pitchFamily="34" charset="0"/>
              <a:buChar char="•"/>
            </a:pPr>
            <a:r>
              <a:rPr lang="en-US" sz="2800" dirty="0"/>
              <a:t> Image of job </a:t>
            </a:r>
            <a:endParaRPr lang="en-IN" sz="2800" dirty="0"/>
          </a:p>
        </p:txBody>
      </p:sp>
      <p:sp>
        <p:nvSpPr>
          <p:cNvPr id="3" name="Slide Number Placeholder 2">
            <a:extLst>
              <a:ext uri="{FF2B5EF4-FFF2-40B4-BE49-F238E27FC236}">
                <a16:creationId xmlns:a16="http://schemas.microsoft.com/office/drawing/2014/main" id="{D726C674-4170-46DD-ACC1-B680E49EAB45}"/>
              </a:ext>
            </a:extLst>
          </p:cNvPr>
          <p:cNvSpPr>
            <a:spLocks noGrp="1"/>
          </p:cNvSpPr>
          <p:nvPr>
            <p:ph type="sldNum" sz="quarter" idx="12"/>
          </p:nvPr>
        </p:nvSpPr>
        <p:spPr/>
        <p:txBody>
          <a:bodyPr/>
          <a:lstStyle/>
          <a:p>
            <a:fld id="{065125E9-A597-4209-9D31-57BD67726AF3}" type="slidenum">
              <a:rPr lang="en-IN" smtClean="0"/>
              <a:t>4</a:t>
            </a:fld>
            <a:endParaRPr lang="en-IN"/>
          </a:p>
        </p:txBody>
      </p:sp>
    </p:spTree>
    <p:extLst>
      <p:ext uri="{BB962C8B-B14F-4D97-AF65-F5344CB8AC3E}">
        <p14:creationId xmlns:p14="http://schemas.microsoft.com/office/powerpoint/2010/main" val="2154717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CEBA8-C9D2-4394-A281-F5BE5C0101A4}"/>
              </a:ext>
            </a:extLst>
          </p:cNvPr>
          <p:cNvSpPr>
            <a:spLocks noGrp="1"/>
          </p:cNvSpPr>
          <p:nvPr>
            <p:ph idx="4294967295"/>
          </p:nvPr>
        </p:nvSpPr>
        <p:spPr>
          <a:xfrm>
            <a:off x="569844" y="1246188"/>
            <a:ext cx="10919792" cy="3910012"/>
          </a:xfrm>
        </p:spPr>
        <p:txBody>
          <a:bodyPr>
            <a:noAutofit/>
          </a:bodyPr>
          <a:lstStyle/>
          <a:p>
            <a:pPr marL="0" indent="0" algn="just">
              <a:buNone/>
            </a:pPr>
            <a:r>
              <a:rPr lang="en-US" sz="2000" b="1" u="sng" dirty="0"/>
              <a:t>External factors </a:t>
            </a:r>
            <a:r>
              <a:rPr lang="en-US" sz="2000" dirty="0"/>
              <a:t>are those that cannot be controlled by an organization. The external factors that affect the recruitment process include the following: </a:t>
            </a:r>
          </a:p>
          <a:p>
            <a:pPr algn="just"/>
            <a:r>
              <a:rPr lang="en-US" sz="2000" dirty="0"/>
              <a:t> Demographic factors – Demographic factors are related to the attributes of potential employees such as their age, religion, literacy level, gender, occupation, economic status, etc. </a:t>
            </a:r>
          </a:p>
          <a:p>
            <a:pPr algn="just"/>
            <a:r>
              <a:rPr lang="en-US" sz="2000" dirty="0"/>
              <a:t>Labor market – Labor market controls the demand and supply of labor. For example, if the supply of people having a specific skill is less than the demand, then the hiring will need more efforts. On the other hand, if the demand is less than the supply, the hiring will be relative easier. </a:t>
            </a:r>
          </a:p>
          <a:p>
            <a:pPr algn="just"/>
            <a:r>
              <a:rPr lang="en-US" sz="2000" dirty="0"/>
              <a:t> Unemployment rate – If the unemployment rate is high in a specific area, hiring of resources will be simple and easier, as the number of applicants is very high. In contrast, if the unemployment rate is low, then recruiting tends to be very difficult due to less number of resources</a:t>
            </a:r>
            <a:endParaRPr lang="en-IN" sz="2000" dirty="0"/>
          </a:p>
        </p:txBody>
      </p:sp>
      <p:sp>
        <p:nvSpPr>
          <p:cNvPr id="2" name="Slide Number Placeholder 1">
            <a:extLst>
              <a:ext uri="{FF2B5EF4-FFF2-40B4-BE49-F238E27FC236}">
                <a16:creationId xmlns:a16="http://schemas.microsoft.com/office/drawing/2014/main" id="{987EA611-8536-4652-871E-E39BBD6E52E3}"/>
              </a:ext>
            </a:extLst>
          </p:cNvPr>
          <p:cNvSpPr>
            <a:spLocks noGrp="1"/>
          </p:cNvSpPr>
          <p:nvPr>
            <p:ph type="sldNum" sz="quarter" idx="12"/>
          </p:nvPr>
        </p:nvSpPr>
        <p:spPr/>
        <p:txBody>
          <a:bodyPr/>
          <a:lstStyle/>
          <a:p>
            <a:fld id="{065125E9-A597-4209-9D31-57BD67726AF3}" type="slidenum">
              <a:rPr lang="en-IN" smtClean="0"/>
              <a:t>5</a:t>
            </a:fld>
            <a:endParaRPr lang="en-IN"/>
          </a:p>
        </p:txBody>
      </p:sp>
    </p:spTree>
    <p:extLst>
      <p:ext uri="{BB962C8B-B14F-4D97-AF65-F5344CB8AC3E}">
        <p14:creationId xmlns:p14="http://schemas.microsoft.com/office/powerpoint/2010/main" val="1085141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37C2A4-EC27-4B12-A8C4-3B9EA07046F6}"/>
              </a:ext>
            </a:extLst>
          </p:cNvPr>
          <p:cNvSpPr txBox="1"/>
          <p:nvPr/>
        </p:nvSpPr>
        <p:spPr>
          <a:xfrm>
            <a:off x="742121" y="1382286"/>
            <a:ext cx="10442714" cy="4093428"/>
          </a:xfrm>
          <a:prstGeom prst="rect">
            <a:avLst/>
          </a:prstGeom>
          <a:noFill/>
        </p:spPr>
        <p:txBody>
          <a:bodyPr wrap="square">
            <a:spAutoFit/>
          </a:bodyPr>
          <a:lstStyle/>
          <a:p>
            <a:pPr algn="just"/>
            <a:r>
              <a:rPr lang="en-US" sz="2000" dirty="0"/>
              <a:t>Labor laws – Labor laws reflect the social and political environment of a market, which are created by the central and state governments. These laws dictate the compensation, working environment, safety and health regulations, etc., for different types of employments. As the government changes, the laws too change.</a:t>
            </a:r>
          </a:p>
          <a:p>
            <a:pPr algn="just"/>
            <a:endParaRPr lang="en-US" sz="2000" dirty="0"/>
          </a:p>
          <a:p>
            <a:pPr algn="just"/>
            <a:r>
              <a:rPr lang="en-US" sz="2000" dirty="0"/>
              <a:t>  Legal considerations – Job reservations for different castes such as STs, SCs, OBCs are best examples of legal considerations. These considerations, passed by government, will have a positive or negative impact on the recruitment policies of the organizations. </a:t>
            </a:r>
          </a:p>
          <a:p>
            <a:pPr algn="just"/>
            <a:endParaRPr lang="en-US" sz="2000" dirty="0"/>
          </a:p>
          <a:p>
            <a:pPr algn="just"/>
            <a:r>
              <a:rPr lang="en-US" sz="2000" dirty="0"/>
              <a:t> Competitors – When organizations in the same industry are competing for the best qualified resources, there is a need to analyze the competition and offer the resources packages that are best in terms of industry standards.</a:t>
            </a:r>
            <a:endParaRPr lang="en-IN" sz="2000" dirty="0"/>
          </a:p>
        </p:txBody>
      </p:sp>
      <p:sp>
        <p:nvSpPr>
          <p:cNvPr id="2" name="Slide Number Placeholder 1">
            <a:extLst>
              <a:ext uri="{FF2B5EF4-FFF2-40B4-BE49-F238E27FC236}">
                <a16:creationId xmlns:a16="http://schemas.microsoft.com/office/drawing/2014/main" id="{369C2EE3-FEFC-4782-A225-37EE190F2BF0}"/>
              </a:ext>
            </a:extLst>
          </p:cNvPr>
          <p:cNvSpPr>
            <a:spLocks noGrp="1"/>
          </p:cNvSpPr>
          <p:nvPr>
            <p:ph type="sldNum" sz="quarter" idx="12"/>
          </p:nvPr>
        </p:nvSpPr>
        <p:spPr/>
        <p:txBody>
          <a:bodyPr/>
          <a:lstStyle/>
          <a:p>
            <a:fld id="{065125E9-A597-4209-9D31-57BD67726AF3}" type="slidenum">
              <a:rPr lang="en-IN" smtClean="0"/>
              <a:t>6</a:t>
            </a:fld>
            <a:endParaRPr lang="en-IN"/>
          </a:p>
        </p:txBody>
      </p:sp>
    </p:spTree>
    <p:extLst>
      <p:ext uri="{BB962C8B-B14F-4D97-AF65-F5344CB8AC3E}">
        <p14:creationId xmlns:p14="http://schemas.microsoft.com/office/powerpoint/2010/main" val="4049640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90B13-DE62-44C6-9A2D-4A9283A49E6B}"/>
              </a:ext>
            </a:extLst>
          </p:cNvPr>
          <p:cNvSpPr>
            <a:spLocks noGrp="1"/>
          </p:cNvSpPr>
          <p:nvPr>
            <p:ph type="title"/>
          </p:nvPr>
        </p:nvSpPr>
        <p:spPr/>
        <p:txBody>
          <a:bodyPr/>
          <a:lstStyle/>
          <a:p>
            <a:r>
              <a:rPr lang="en-IN" dirty="0"/>
              <a:t>Recruitment Process </a:t>
            </a:r>
          </a:p>
        </p:txBody>
      </p:sp>
      <p:pic>
        <p:nvPicPr>
          <p:cNvPr id="16386" name="Picture 2" descr="Recruitment Process - Tutorialspoint">
            <a:extLst>
              <a:ext uri="{FF2B5EF4-FFF2-40B4-BE49-F238E27FC236}">
                <a16:creationId xmlns:a16="http://schemas.microsoft.com/office/drawing/2014/main" id="{1AB68376-4F03-4C1C-9B42-4301BDF59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96" y="675861"/>
            <a:ext cx="11131826" cy="60297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56D3354-EABC-4D02-8240-0753F0C48807}"/>
              </a:ext>
            </a:extLst>
          </p:cNvPr>
          <p:cNvSpPr>
            <a:spLocks noGrp="1"/>
          </p:cNvSpPr>
          <p:nvPr>
            <p:ph type="sldNum" sz="quarter" idx="12"/>
          </p:nvPr>
        </p:nvSpPr>
        <p:spPr/>
        <p:txBody>
          <a:bodyPr/>
          <a:lstStyle/>
          <a:p>
            <a:fld id="{065125E9-A597-4209-9D31-57BD67726AF3}" type="slidenum">
              <a:rPr lang="en-IN" smtClean="0"/>
              <a:t>7</a:t>
            </a:fld>
            <a:endParaRPr lang="en-IN"/>
          </a:p>
        </p:txBody>
      </p:sp>
    </p:spTree>
    <p:extLst>
      <p:ext uri="{BB962C8B-B14F-4D97-AF65-F5344CB8AC3E}">
        <p14:creationId xmlns:p14="http://schemas.microsoft.com/office/powerpoint/2010/main" val="2002806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DC22B3-DF84-4018-A1A4-424C55A9DAA3}"/>
              </a:ext>
            </a:extLst>
          </p:cNvPr>
          <p:cNvSpPr txBox="1"/>
          <p:nvPr/>
        </p:nvSpPr>
        <p:spPr>
          <a:xfrm>
            <a:off x="662610" y="1004292"/>
            <a:ext cx="9846365" cy="5355312"/>
          </a:xfrm>
          <a:prstGeom prst="rect">
            <a:avLst/>
          </a:prstGeom>
          <a:noFill/>
        </p:spPr>
        <p:txBody>
          <a:bodyPr wrap="square">
            <a:spAutoFit/>
          </a:bodyPr>
          <a:lstStyle/>
          <a:p>
            <a:pPr marL="342900" indent="-342900" algn="just">
              <a:buFont typeface="+mj-lt"/>
              <a:buAutoNum type="arabicPeriod"/>
            </a:pPr>
            <a:r>
              <a:rPr lang="en-US" dirty="0"/>
              <a:t>Recruitment planning is the first step of the recruitment process, where the vacant positions are analyzed and described. It includes job specifications and its nature, experience, qualifications and skills required for the job, etc.</a:t>
            </a:r>
          </a:p>
          <a:p>
            <a:pPr marL="342900" indent="-342900" algn="just">
              <a:buFont typeface="+mj-lt"/>
              <a:buAutoNum type="arabicPeriod"/>
            </a:pPr>
            <a:r>
              <a:rPr lang="en-US" dirty="0"/>
              <a:t>Recruitment strategy is the second step of the recruitment process, where a strategy is prepared for hiring the resources. After completing the preparation of job descriptions and job specifications, the next step is to decide which strategy to adopt for recruiting the potential candidates for the organization.</a:t>
            </a:r>
          </a:p>
          <a:p>
            <a:pPr marL="342900" indent="-342900" algn="just">
              <a:buFont typeface="+mj-lt"/>
              <a:buAutoNum type="arabicPeriod"/>
            </a:pPr>
            <a:r>
              <a:rPr lang="en-US" dirty="0"/>
              <a:t>Searching is the process of recruitment where the resources are sourced depending upon the requirement of the job. After the recruitment strategy is done, the searching of candidates will be initialized. </a:t>
            </a:r>
            <a:endParaRPr lang="en-US" b="1" dirty="0"/>
          </a:p>
          <a:p>
            <a:pPr marL="342900" indent="-342900" algn="just">
              <a:buFont typeface="+mj-lt"/>
              <a:buAutoNum type="arabicPeriod"/>
            </a:pPr>
            <a:r>
              <a:rPr lang="en-US" dirty="0"/>
              <a:t>Screening starts after completion of the process of sourcing the candidates. Screening is the process of filtering the applications of the candidates for further selection process.</a:t>
            </a:r>
          </a:p>
          <a:p>
            <a:pPr marL="342900" indent="-342900" algn="just">
              <a:buFont typeface="+mj-lt"/>
              <a:buAutoNum type="arabicPeriod"/>
            </a:pPr>
            <a:r>
              <a:rPr lang="en-US" dirty="0"/>
              <a:t>Evaluation and control is the last stage in the process of recruitment. In this process, the effectiveness and the validity of the process and methods are assessed. Recruitment is a costly process, hence it is important that the performance of the recruitment process is thoroughly evaluated. </a:t>
            </a:r>
            <a:endParaRPr lang="en-US" b="1" dirty="0"/>
          </a:p>
          <a:p>
            <a:pPr algn="just"/>
            <a:endParaRPr lang="en-US" b="1" dirty="0"/>
          </a:p>
          <a:p>
            <a:pPr algn="just"/>
            <a:endParaRPr lang="en-IN" dirty="0"/>
          </a:p>
        </p:txBody>
      </p:sp>
      <p:sp>
        <p:nvSpPr>
          <p:cNvPr id="2" name="Slide Number Placeholder 1">
            <a:extLst>
              <a:ext uri="{FF2B5EF4-FFF2-40B4-BE49-F238E27FC236}">
                <a16:creationId xmlns:a16="http://schemas.microsoft.com/office/drawing/2014/main" id="{B53D4F6B-C586-4C9F-9A4A-6189247D5B3F}"/>
              </a:ext>
            </a:extLst>
          </p:cNvPr>
          <p:cNvSpPr>
            <a:spLocks noGrp="1"/>
          </p:cNvSpPr>
          <p:nvPr>
            <p:ph type="sldNum" sz="quarter" idx="12"/>
          </p:nvPr>
        </p:nvSpPr>
        <p:spPr/>
        <p:txBody>
          <a:bodyPr/>
          <a:lstStyle/>
          <a:p>
            <a:fld id="{065125E9-A597-4209-9D31-57BD67726AF3}" type="slidenum">
              <a:rPr lang="en-IN" smtClean="0"/>
              <a:t>8</a:t>
            </a:fld>
            <a:endParaRPr lang="en-IN"/>
          </a:p>
        </p:txBody>
      </p:sp>
    </p:spTree>
    <p:extLst>
      <p:ext uri="{BB962C8B-B14F-4D97-AF65-F5344CB8AC3E}">
        <p14:creationId xmlns:p14="http://schemas.microsoft.com/office/powerpoint/2010/main" val="1005793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ypes of Recruitment - Tutorialspoint">
            <a:extLst>
              <a:ext uri="{FF2B5EF4-FFF2-40B4-BE49-F238E27FC236}">
                <a16:creationId xmlns:a16="http://schemas.microsoft.com/office/drawing/2014/main" id="{9A4B782E-0B8E-43F9-8592-B6030A4B7D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609" y="1495425"/>
            <a:ext cx="10641495" cy="486561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283FF2E0-812C-4F62-8E5C-2841CB8A034C}"/>
              </a:ext>
            </a:extLst>
          </p:cNvPr>
          <p:cNvSpPr>
            <a:spLocks noGrp="1"/>
          </p:cNvSpPr>
          <p:nvPr>
            <p:ph type="sldNum" sz="quarter" idx="12"/>
          </p:nvPr>
        </p:nvSpPr>
        <p:spPr/>
        <p:txBody>
          <a:bodyPr/>
          <a:lstStyle/>
          <a:p>
            <a:fld id="{065125E9-A597-4209-9D31-57BD67726AF3}" type="slidenum">
              <a:rPr lang="en-IN" smtClean="0"/>
              <a:t>9</a:t>
            </a:fld>
            <a:endParaRPr lang="en-IN"/>
          </a:p>
        </p:txBody>
      </p:sp>
    </p:spTree>
    <p:extLst>
      <p:ext uri="{BB962C8B-B14F-4D97-AF65-F5344CB8AC3E}">
        <p14:creationId xmlns:p14="http://schemas.microsoft.com/office/powerpoint/2010/main" val="11778735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DBE2301C6A1D4CBFE3CCF92F88E604" ma:contentTypeVersion="2" ma:contentTypeDescription="Create a new document." ma:contentTypeScope="" ma:versionID="f6f915a33b1941be9d6ad6fc106b8cd8">
  <xsd:schema xmlns:xsd="http://www.w3.org/2001/XMLSchema" xmlns:xs="http://www.w3.org/2001/XMLSchema" xmlns:p="http://schemas.microsoft.com/office/2006/metadata/properties" xmlns:ns2="e9a36cdf-3cf0-462f-869f-60fb50ca143c" targetNamespace="http://schemas.microsoft.com/office/2006/metadata/properties" ma:root="true" ma:fieldsID="d453bb90e1ea6a14e9e4ddb6855efca7" ns2:_="">
    <xsd:import namespace="e9a36cdf-3cf0-462f-869f-60fb50ca143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a36cdf-3cf0-462f-869f-60fb50ca14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B47E04-70C6-45CC-952F-F52EEA7E77B5}"/>
</file>

<file path=customXml/itemProps2.xml><?xml version="1.0" encoding="utf-8"?>
<ds:datastoreItem xmlns:ds="http://schemas.openxmlformats.org/officeDocument/2006/customXml" ds:itemID="{4B0B1476-4A2C-4F35-8B79-A07E03129DED}"/>
</file>

<file path=customXml/itemProps3.xml><?xml version="1.0" encoding="utf-8"?>
<ds:datastoreItem xmlns:ds="http://schemas.openxmlformats.org/officeDocument/2006/customXml" ds:itemID="{2588A433-E31F-435A-B454-FD6E6B6C5297}"/>
</file>

<file path=docProps/app.xml><?xml version="1.0" encoding="utf-8"?>
<Properties xmlns="http://schemas.openxmlformats.org/officeDocument/2006/extended-properties" xmlns:vt="http://schemas.openxmlformats.org/officeDocument/2006/docPropsVTypes">
  <Template>Ion Boardroom</Template>
  <TotalTime>134</TotalTime>
  <Words>1492</Words>
  <Application>Microsoft Office PowerPoint</Application>
  <PresentationFormat>Widescreen</PresentationFormat>
  <Paragraphs>95</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Century Gothic</vt:lpstr>
      <vt:lpstr>Georgia</vt:lpstr>
      <vt:lpstr>Open Sans</vt:lpstr>
      <vt:lpstr>Playfair Display</vt:lpstr>
      <vt:lpstr>roboto</vt:lpstr>
      <vt:lpstr>Trebuchet</vt:lpstr>
      <vt:lpstr>Wingdings 3</vt:lpstr>
      <vt:lpstr>Ion Boardroom</vt:lpstr>
      <vt:lpstr>   Recruitment</vt:lpstr>
      <vt:lpstr>PowerPoint Presentation</vt:lpstr>
      <vt:lpstr>PowerPoint Presentation</vt:lpstr>
      <vt:lpstr>Factors that influence the recruitment process.</vt:lpstr>
      <vt:lpstr>PowerPoint Presentation</vt:lpstr>
      <vt:lpstr>PowerPoint Presentation</vt:lpstr>
      <vt:lpstr>Recruitment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External sources of recruitment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dc:title>
  <dc:creator>Latika Sharma</dc:creator>
  <cp:lastModifiedBy>Latika Sharma</cp:lastModifiedBy>
  <cp:revision>14</cp:revision>
  <dcterms:created xsi:type="dcterms:W3CDTF">2020-08-17T12:33:40Z</dcterms:created>
  <dcterms:modified xsi:type="dcterms:W3CDTF">2020-08-17T16:41:31Z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0x01010079DBE2301C6A1D4CBFE3CCF92F88E604</vt:lpwstr>
  </property>
</Properties>
</file>