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ink/ink1.xml" ContentType="application/inkml+xml"/>
  <Override PartName="/ppt/notesSlides/notesSlide42.xml" ContentType="application/vnd.openxmlformats-officedocument.presentationml.notesSlide+xml"/>
  <Override PartName="/ppt/ink/ink2.xml" ContentType="application/inkml+xml"/>
  <Override PartName="/ppt/ink/ink3.xml" ContentType="application/inkml+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6858000" type="screen4x3"/>
  <p:notesSz cx="6858000" cy="9144000"/>
  <p:embeddedFontLst>
    <p:embeddedFont>
      <p:font typeface="Tahoma" panose="020B0604030504040204" pitchFamily="34" charset="0"/>
      <p:regular r:id="rId59"/>
      <p:bold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92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4" roundtripDataSignature="AMtx7milikq85AYCymzGt95JXs2rOorOe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94660"/>
  </p:normalViewPr>
  <p:slideViewPr>
    <p:cSldViewPr snapToGrid="0">
      <p:cViewPr varScale="1">
        <p:scale>
          <a:sx n="83" d="100"/>
          <a:sy n="83" d="100"/>
        </p:scale>
        <p:origin x="1430" y="48"/>
      </p:cViewPr>
      <p:guideLst>
        <p:guide orient="horz" pos="192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customschemas.google.com/relationships/presentationmetadata" Target="meta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4-25T10:02:55.820"/>
    </inkml:context>
    <inkml:brush xml:id="br0">
      <inkml:brushProperty name="width" value="0.33333" units="cm"/>
      <inkml:brushProperty name="height" value="0.66667" units="cm"/>
      <inkml:brushProperty name="color" value="#FFFF00"/>
      <inkml:brushProperty name="tip" value="rectangle"/>
      <inkml:brushProperty name="rasterOp" value="maskPen"/>
      <inkml:brushProperty name="fitToCurve" value="1"/>
    </inkml:brush>
  </inkml:definitions>
  <inkml:trace contextRef="#ctx0" brushRef="#br0">1 51 0,'77'0'125,"-51"0"-125,77 0 15,-1 0-15,-76 0 16,76 0-16,-50 0 15,-1 0-15,0 0 16,26 0-16,-51 0 16,51 0-16,-51 0 15,25 0-15,-25 0 16,51 0 0,-26 0-1,0 0 1,-25 0-1,25 0-15,0 0 16,26 0-16,-51 0 16,77 0-16,-52 0 15,26 0-15,26 0 16,-52 0-16,0 0 16,1 0-16,-1 0 15,-25 0 1,-1 0-16,27 0 15,-1 0-15,0 0 16,0 0-16,52 0 16,-52 0-16,1 0 15,25 0-15,-52 0 16,1 0-16,25 0 16,-25 0-1,0 0 1,-1 0-1,1 0-15,0 0 16,25 0-16,-25 0 16,-1 0-1,27 0-15,-27 0 16,52 0 0,-51 0-1,25 0-15,26 0 16,0 0-16,-51 0 15,76 0-15,-25 0 16,-51 0-16,77 0 16,-52 0-16,0 0 15,1 0-15,25 0 16,-26 0-16,26 0 16,0 0-16,-52 0 15,1 0-15,25 0 16,-25 0-16,25 0 15,-25 0-15,0 0 16,25 0-16,0 0 16,26 0-16,52 0 15,-1 0-15,-26 0 16,-25 0-16,26 0 16,0 0-16,-26 0 15,-26 0-15,26 0 16,-51 0-16,-1 0 15,27 0 1,-27 0-16,1 0 16,0 0-16,-1 0 15,1 0-15,0 0 16,-1 0 0,1 0-1,-1 0 16,27 0-15,-27 0 15,1 0-15,0 0 0,-1 0-1,1 0-15,25 0 16,-25 0-1,0 0 1,25 0 0,0 0-1,1 0 1,-27 0 31,1 0-32,0 0 1,-1 0-16,1 0 16,25 0-1,-25 0 17,0 0-17,-1 0 1,1 0-16,0 0 15,-1 0 1,1 0 0,-1 0-1,1 0 17,25 0-1,1 0-16,-27-26 1,1 26 15,0 0-31,-1 0 16,1 0 0,0 0-1,25-25 1,-25 25-1,-1 0 32,1 0-15,0 0-32,-1 0 31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4-25T10:03:10.839"/>
    </inkml:context>
    <inkml:brush xml:id="br0">
      <inkml:brushProperty name="width" value="0.33333" units="cm"/>
      <inkml:brushProperty name="height" value="0.66667" units="cm"/>
      <inkml:brushProperty name="color" value="#FFFF00"/>
      <inkml:brushProperty name="tip" value="rectangle"/>
      <inkml:brushProperty name="rasterOp" value="maskPen"/>
      <inkml:brushProperty name="fitToCurve" value="1"/>
    </inkml:brush>
  </inkml:definitions>
  <inkml:trace contextRef="#ctx0" brushRef="#br0">0 0 0,'25'0'422,"1"0"-406,0 0-16,-1 0 15,1 0 1,0 0 46,-1 0-46,1 0 15,25 0-31,1 0 16,-27 0-1,1 0 1,0 0-16,25 0 16,-25 0-1,-1 0 1,104 26 0,-52-1-16,-1-25 15,1 0-15,26 0 16,25 0-16,1 0 15,-27 0-15,-25 0 16,0 26-16,26-26 16,-26 0-1,-26 0-15,26 0 16,-26 26-16,1-26 16,-27 0-1,1 0-15,0 0 16,-1 0-16,1 0 15,25 0 17,-25 0-17,51 0 17,26 0-17,-78 0 1,52 0-16,0 0 15,-26 0-15,52 0 16,-52 0-16,1 0 16,-1 25-16,26-25 15,-51 0-15,51 0 16,0 0-16,-26 0 16,52 0-16,-26 0 15,25 52-15,1-52 16,-78 0-1,52 0-15,0 0 16,-51 0 0,0 0-1,25 0-15,-25 0 32,-1 0-17,1 0-15,0 0 16,-1 0-1,27 0 1,-27 0 0,1 0-16,25 0 15,-25 0 1,0 0 0,25 0-16,-25 0 15,-1 0-15,1 0 16,-1 0-16,1 0 15,25 0 1,-25 0-16,0 0 16,51 25-16,-52-25 15,1 0 1,25 0 0,1 26-16,-1-26 15,-25 0 1,-1 0-16,27 0 15,-1 0-15,0 0 16,-25 0-16,0 0 16,-1 0-16,1 0 15,25 0 1,-25 0 0,-1 0-16,27 0 31,-27 0-16,1 0 1,0 0 0,-1 0-16,27 0 15,-1 0-15,0 0 16,-25 0-16,0 0 16,-1 0-1,1 0-15,0 0 16,-1 0-16,1 0 15,25 0 32,-25 0-15,0 0-17,-1 0 16,1 0-31,0 0 16,-1 0 0,-25 26-16,26-26 15</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4-25T10:03:13.636"/>
    </inkml:context>
    <inkml:brush xml:id="br0">
      <inkml:brushProperty name="width" value="0.33333" units="cm"/>
      <inkml:brushProperty name="height" value="0.66667" units="cm"/>
      <inkml:brushProperty name="color" value="#FFFF00"/>
      <inkml:brushProperty name="tip" value="rectangle"/>
      <inkml:brushProperty name="rasterOp" value="maskPen"/>
      <inkml:brushProperty name="fitToCurve" value="1"/>
    </inkml:brush>
  </inkml:definitions>
  <inkml:trace contextRef="#ctx0" brushRef="#br0">0 307 0,'25'0'156,"1"0"-140,0 0-1,51 0-15,0 0 16,-26 0-16,0 0 16,52 0-16,-52 0 15,0 0-15,26 0 16,-25 0-16,25 0 16,25 0-16,-76 0 15,0 0-15,51 0 16,-52 0-16,27-26 15,-27 26-15,52 0 16,-25 0-16,-27-26 16,27 26-1,-27 0-15,26 0 16,-25 0-16,0-51 16,51 51-1,-52 0-15,27 0 16,-1-26-1,0 26-15,-25 0 16,0 0-16,25 0 16,-25 0-1,-1 0-15,52 0 16,-51 0 0,25 0-16,1 0 15,-1 0-15,-25 0 16,25 0-16,0 0 15,0 0-15,26 0 16,-51 0-16,51 0 16,-51 0-16,51 0 15,25 0-15,-76 0 16,51 0-16,-26 0 16,1 0-16,-1 0 15,26 0-15,-52 0 16,52 0-16,-51 0 15,51 0-15,0 0 16,26 0-16,-26 0 16,51 0-16,-25 0 15,25 0-15,-51 0 16,51 0-16,0 0 16,1 0-16,-1 0 15,0 0-15,-25 0 16,25 0-16,-25 0 15,25 0-15,0 0 16,1 0-16,50 0 16,-51-25-1,52 25-15,-52 0 16,1 0-16,-1 0 16,26 0-16,-26 0 15,-25 0-15,-26 0 16,25 0-16,-25 0 15,0 0-15,0 0 16,0 0-16,-51 0 16,25 0-16,-25 0 15,0 0-15,-1 0 16,1 0-16,25 0 16,-25 0-1,-1 0-15,78 0 16,-26 0-16,-51 0 15,76 0-15,-25-52 16,-51 52-16,25 0 16,26 0-16,-51 0 15,51 0-15,-51 0 16,51 0-16,-52 0 16,52 0-16,-51 0 15,-1 0-15,1 0 16,25 0-1,26 0 1,0 0-16,0 0 16,0 0-16,26 0 15,-26 0-15,26 0 16,25 0-16,-51 0 16,0 0-16,-26 0 15,-25 0-15,25 0 16,0 0-1,-25 0-15,0 0 16,-1 0 0,27 0-1,-27 0-15,52 0 16,-51 0 0,0 0-16,51 0 15,-52 0-15,52 0 16,-26 0-16,1 0 15,-1 0-15,-25 0 16,25 0-16,-25 0 16,25 0-16,-25 0 15,-1 0-15,1 0 16,0 0-16,-1-25 31,27 25-15,-27 0-1,1 0 1,0 0-16,-1 0 16,1 0-1,25 0 1,-25 0-16,-26-26 16,26 26-1,51 0 1,-52 0 15,1 0-31,25-51 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strike="noStrike" cap="none">
                <a:solidFill>
                  <a:srgbClr val="000000"/>
                </a:solidFill>
                <a:latin typeface="Arial"/>
                <a:ea typeface="Arial"/>
                <a:cs typeface="Arial"/>
                <a:sym typeface="Arial"/>
              </a:rPr>
              <a:t>‹#›</a:t>
            </a:fld>
            <a:endParaRPr/>
          </a:p>
        </p:txBody>
      </p:sp>
      <p:sp>
        <p:nvSpPr>
          <p:cNvPr id="4" name="Google Shape;4;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200" b="0" i="0" u="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5" name="Google Shape;5;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6" name="Google Shape;6;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 name="Google Shape;7;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200" b="0" i="0" u="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9" name="Google Shape;9;n"/>
          <p:cNvSpPr txBox="1">
            <a:spLocks noGrp="1"/>
          </p:cNvSpPr>
          <p:nvPr>
            <p:ph type="sldNum" idx="4"/>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a:t>
            </a:fld>
            <a:endParaRPr/>
          </a:p>
        </p:txBody>
      </p:sp>
      <p:sp>
        <p:nvSpPr>
          <p:cNvPr id="43" name="Google Shape;4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4" name="Google Shape;44;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0: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10</a:t>
            </a:fld>
            <a:endParaRPr/>
          </a:p>
        </p:txBody>
      </p:sp>
      <p:sp>
        <p:nvSpPr>
          <p:cNvPr id="114" name="Google Shape;11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15" name="Google Shape;115;p1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11</a:t>
            </a:fld>
            <a:endParaRPr/>
          </a:p>
        </p:txBody>
      </p:sp>
      <p:sp>
        <p:nvSpPr>
          <p:cNvPr id="122" name="Google Shape;12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23" name="Google Shape;123;p1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12</a:t>
            </a:fld>
            <a:endParaRPr/>
          </a:p>
        </p:txBody>
      </p:sp>
      <p:sp>
        <p:nvSpPr>
          <p:cNvPr id="130" name="Google Shape;13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31" name="Google Shape;131;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3: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13</a:t>
            </a:fld>
            <a:endParaRPr/>
          </a:p>
        </p:txBody>
      </p:sp>
      <p:sp>
        <p:nvSpPr>
          <p:cNvPr id="138" name="Google Shape;13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39" name="Google Shape;139;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4: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14</a:t>
            </a:fld>
            <a:endParaRPr/>
          </a:p>
        </p:txBody>
      </p:sp>
      <p:sp>
        <p:nvSpPr>
          <p:cNvPr id="146" name="Google Shape;146;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47" name="Google Shape;147;p1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5: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15</a:t>
            </a:fld>
            <a:endParaRPr/>
          </a:p>
        </p:txBody>
      </p:sp>
      <p:sp>
        <p:nvSpPr>
          <p:cNvPr id="154" name="Google Shape;15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55" name="Google Shape;155;p1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16</a:t>
            </a:fld>
            <a:endParaRPr/>
          </a:p>
        </p:txBody>
      </p:sp>
      <p:sp>
        <p:nvSpPr>
          <p:cNvPr id="162" name="Google Shape;16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63" name="Google Shape;163;p1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7: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17</a:t>
            </a:fld>
            <a:endParaRPr/>
          </a:p>
        </p:txBody>
      </p:sp>
      <p:sp>
        <p:nvSpPr>
          <p:cNvPr id="170" name="Google Shape;170;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71" name="Google Shape;171;p1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8: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18</a:t>
            </a:fld>
            <a:endParaRPr/>
          </a:p>
        </p:txBody>
      </p:sp>
      <p:sp>
        <p:nvSpPr>
          <p:cNvPr id="178" name="Google Shape;178;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79" name="Google Shape;179;p1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9: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19</a:t>
            </a:fld>
            <a:endParaRPr/>
          </a:p>
        </p:txBody>
      </p:sp>
      <p:sp>
        <p:nvSpPr>
          <p:cNvPr id="186" name="Google Shape;18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87" name="Google Shape;187;p1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a:t>
            </a:fld>
            <a:endParaRPr/>
          </a:p>
        </p:txBody>
      </p:sp>
      <p:sp>
        <p:nvSpPr>
          <p:cNvPr id="51" name="Google Shape;5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52" name="Google Shape;52;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0: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20</a:t>
            </a:fld>
            <a:endParaRPr/>
          </a:p>
        </p:txBody>
      </p:sp>
      <p:sp>
        <p:nvSpPr>
          <p:cNvPr id="194" name="Google Shape;194;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95" name="Google Shape;195;p2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21</a:t>
            </a:fld>
            <a:endParaRPr/>
          </a:p>
        </p:txBody>
      </p:sp>
      <p:sp>
        <p:nvSpPr>
          <p:cNvPr id="202" name="Google Shape;202;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03" name="Google Shape;203;p2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22</a:t>
            </a:fld>
            <a:endParaRPr/>
          </a:p>
        </p:txBody>
      </p:sp>
      <p:sp>
        <p:nvSpPr>
          <p:cNvPr id="210" name="Google Shape;21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11" name="Google Shape;211;p2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3: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23</a:t>
            </a:fld>
            <a:endParaRPr/>
          </a:p>
        </p:txBody>
      </p:sp>
      <p:sp>
        <p:nvSpPr>
          <p:cNvPr id="218" name="Google Shape;218;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19" name="Google Shape;219;p2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4: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24</a:t>
            </a:fld>
            <a:endParaRPr/>
          </a:p>
        </p:txBody>
      </p:sp>
      <p:sp>
        <p:nvSpPr>
          <p:cNvPr id="226" name="Google Shape;226;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27" name="Google Shape;227;p2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5: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25</a:t>
            </a:fld>
            <a:endParaRPr/>
          </a:p>
        </p:txBody>
      </p:sp>
      <p:sp>
        <p:nvSpPr>
          <p:cNvPr id="234" name="Google Shape;234;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35" name="Google Shape;235;p2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26</a:t>
            </a:fld>
            <a:endParaRPr/>
          </a:p>
        </p:txBody>
      </p:sp>
      <p:sp>
        <p:nvSpPr>
          <p:cNvPr id="242" name="Google Shape;242;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43" name="Google Shape;243;p2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7: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27</a:t>
            </a:fld>
            <a:endParaRPr/>
          </a:p>
        </p:txBody>
      </p:sp>
      <p:sp>
        <p:nvSpPr>
          <p:cNvPr id="250" name="Google Shape;250;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51" name="Google Shape;251;p2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8: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28</a:t>
            </a:fld>
            <a:endParaRPr/>
          </a:p>
        </p:txBody>
      </p:sp>
      <p:sp>
        <p:nvSpPr>
          <p:cNvPr id="258" name="Google Shape;258;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59" name="Google Shape;259;p2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9: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29</a:t>
            </a:fld>
            <a:endParaRPr/>
          </a:p>
        </p:txBody>
      </p:sp>
      <p:sp>
        <p:nvSpPr>
          <p:cNvPr id="266" name="Google Shape;266;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67" name="Google Shape;267;p2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3: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a:t>
            </a:fld>
            <a:endParaRPr/>
          </a:p>
        </p:txBody>
      </p:sp>
      <p:sp>
        <p:nvSpPr>
          <p:cNvPr id="58" name="Google Shape;5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59" name="Google Shape;59;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30: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30</a:t>
            </a:fld>
            <a:endParaRPr/>
          </a:p>
        </p:txBody>
      </p:sp>
      <p:sp>
        <p:nvSpPr>
          <p:cNvPr id="274" name="Google Shape;274;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75" name="Google Shape;275;p3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31</a:t>
            </a:fld>
            <a:endParaRPr/>
          </a:p>
        </p:txBody>
      </p:sp>
      <p:sp>
        <p:nvSpPr>
          <p:cNvPr id="282" name="Google Shape;282;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83" name="Google Shape;283;p3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3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32</a:t>
            </a:fld>
            <a:endParaRPr/>
          </a:p>
        </p:txBody>
      </p:sp>
      <p:sp>
        <p:nvSpPr>
          <p:cNvPr id="290" name="Google Shape;290;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91" name="Google Shape;291;p3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33: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33</a:t>
            </a:fld>
            <a:endParaRPr/>
          </a:p>
        </p:txBody>
      </p:sp>
      <p:sp>
        <p:nvSpPr>
          <p:cNvPr id="298" name="Google Shape;298;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99" name="Google Shape;299;p3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34</a:t>
            </a:fld>
            <a:endParaRPr/>
          </a:p>
        </p:txBody>
      </p:sp>
      <p:sp>
        <p:nvSpPr>
          <p:cNvPr id="306" name="Google Shape;306;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07" name="Google Shape;307;p3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35: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35</a:t>
            </a:fld>
            <a:endParaRPr/>
          </a:p>
        </p:txBody>
      </p:sp>
      <p:sp>
        <p:nvSpPr>
          <p:cNvPr id="314" name="Google Shape;314;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15" name="Google Shape;315;p3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3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36</a:t>
            </a:fld>
            <a:endParaRPr/>
          </a:p>
        </p:txBody>
      </p:sp>
      <p:sp>
        <p:nvSpPr>
          <p:cNvPr id="322" name="Google Shape;322;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23" name="Google Shape;323;p3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7: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37</a:t>
            </a:fld>
            <a:endParaRPr/>
          </a:p>
        </p:txBody>
      </p:sp>
      <p:sp>
        <p:nvSpPr>
          <p:cNvPr id="330" name="Google Shape;330;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31" name="Google Shape;331;p3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38: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38</a:t>
            </a:fld>
            <a:endParaRPr/>
          </a:p>
        </p:txBody>
      </p:sp>
      <p:sp>
        <p:nvSpPr>
          <p:cNvPr id="338" name="Google Shape;338;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39" name="Google Shape;339;p3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9: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39</a:t>
            </a:fld>
            <a:endParaRPr/>
          </a:p>
        </p:txBody>
      </p:sp>
      <p:sp>
        <p:nvSpPr>
          <p:cNvPr id="346" name="Google Shape;346;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47" name="Google Shape;347;p3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4: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a:t>
            </a:fld>
            <a:endParaRPr/>
          </a:p>
        </p:txBody>
      </p:sp>
      <p:sp>
        <p:nvSpPr>
          <p:cNvPr id="66" name="Google Shape;6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67" name="Google Shape;67;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40: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40</a:t>
            </a:fld>
            <a:endParaRPr/>
          </a:p>
        </p:txBody>
      </p:sp>
      <p:sp>
        <p:nvSpPr>
          <p:cNvPr id="354" name="Google Shape;354;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55" name="Google Shape;355;p4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4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41</a:t>
            </a:fld>
            <a:endParaRPr/>
          </a:p>
        </p:txBody>
      </p:sp>
      <p:sp>
        <p:nvSpPr>
          <p:cNvPr id="362" name="Google Shape;362;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63" name="Google Shape;363;p4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4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42</a:t>
            </a:fld>
            <a:endParaRPr/>
          </a:p>
        </p:txBody>
      </p:sp>
      <p:sp>
        <p:nvSpPr>
          <p:cNvPr id="370" name="Google Shape;370;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71" name="Google Shape;371;p4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43: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43</a:t>
            </a:fld>
            <a:endParaRPr/>
          </a:p>
        </p:txBody>
      </p:sp>
      <p:sp>
        <p:nvSpPr>
          <p:cNvPr id="378" name="Google Shape;378;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79" name="Google Shape;379;p4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44: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44</a:t>
            </a:fld>
            <a:endParaRPr/>
          </a:p>
        </p:txBody>
      </p:sp>
      <p:sp>
        <p:nvSpPr>
          <p:cNvPr id="386" name="Google Shape;386;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87" name="Google Shape;387;p4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45: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45</a:t>
            </a:fld>
            <a:endParaRPr/>
          </a:p>
        </p:txBody>
      </p:sp>
      <p:sp>
        <p:nvSpPr>
          <p:cNvPr id="394" name="Google Shape;394;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95" name="Google Shape;395;p4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4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46</a:t>
            </a:fld>
            <a:endParaRPr/>
          </a:p>
        </p:txBody>
      </p:sp>
      <p:sp>
        <p:nvSpPr>
          <p:cNvPr id="402" name="Google Shape;402;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03" name="Google Shape;403;p4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47: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47</a:t>
            </a:fld>
            <a:endParaRPr/>
          </a:p>
        </p:txBody>
      </p:sp>
      <p:sp>
        <p:nvSpPr>
          <p:cNvPr id="410" name="Google Shape;410;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11" name="Google Shape;411;p4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48: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48</a:t>
            </a:fld>
            <a:endParaRPr/>
          </a:p>
        </p:txBody>
      </p:sp>
      <p:sp>
        <p:nvSpPr>
          <p:cNvPr id="418" name="Google Shape;418;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19" name="Google Shape;419;p4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49: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49</a:t>
            </a:fld>
            <a:endParaRPr/>
          </a:p>
        </p:txBody>
      </p:sp>
      <p:sp>
        <p:nvSpPr>
          <p:cNvPr id="426" name="Google Shape;426;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27" name="Google Shape;427;p4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5: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5</a:t>
            </a:fld>
            <a:endParaRPr/>
          </a:p>
        </p:txBody>
      </p:sp>
      <p:sp>
        <p:nvSpPr>
          <p:cNvPr id="74" name="Google Shape;7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75" name="Google Shape;75;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50: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50</a:t>
            </a:fld>
            <a:endParaRPr/>
          </a:p>
        </p:txBody>
      </p:sp>
      <p:sp>
        <p:nvSpPr>
          <p:cNvPr id="434" name="Google Shape;434;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35" name="Google Shape;435;p5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5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51</a:t>
            </a:fld>
            <a:endParaRPr/>
          </a:p>
        </p:txBody>
      </p:sp>
      <p:sp>
        <p:nvSpPr>
          <p:cNvPr id="442" name="Google Shape;442;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43" name="Google Shape;443;p5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5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52</a:t>
            </a:fld>
            <a:endParaRPr/>
          </a:p>
        </p:txBody>
      </p:sp>
      <p:sp>
        <p:nvSpPr>
          <p:cNvPr id="450" name="Google Shape;450;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51" name="Google Shape;451;p5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53: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53</a:t>
            </a:fld>
            <a:endParaRPr/>
          </a:p>
        </p:txBody>
      </p:sp>
      <p:sp>
        <p:nvSpPr>
          <p:cNvPr id="458" name="Google Shape;458;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59" name="Google Shape;459;p5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54: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54</a:t>
            </a:fld>
            <a:endParaRPr/>
          </a:p>
        </p:txBody>
      </p:sp>
      <p:sp>
        <p:nvSpPr>
          <p:cNvPr id="466" name="Google Shape;466;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67" name="Google Shape;467;p5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55: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55</a:t>
            </a:fld>
            <a:endParaRPr/>
          </a:p>
        </p:txBody>
      </p:sp>
      <p:sp>
        <p:nvSpPr>
          <p:cNvPr id="474" name="Google Shape;474;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75" name="Google Shape;475;p5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5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56</a:t>
            </a:fld>
            <a:endParaRPr/>
          </a:p>
        </p:txBody>
      </p:sp>
      <p:sp>
        <p:nvSpPr>
          <p:cNvPr id="482" name="Google Shape;482;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83" name="Google Shape;483;p5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6</a:t>
            </a:fld>
            <a:endParaRPr/>
          </a:p>
        </p:txBody>
      </p:sp>
      <p:sp>
        <p:nvSpPr>
          <p:cNvPr id="82" name="Google Shape;8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83" name="Google Shape;83;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7: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7</a:t>
            </a:fld>
            <a:endParaRPr/>
          </a:p>
        </p:txBody>
      </p:sp>
      <p:sp>
        <p:nvSpPr>
          <p:cNvPr id="90" name="Google Shape;9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91" name="Google Shape;91;p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8: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8</a:t>
            </a:fld>
            <a:endParaRPr/>
          </a:p>
        </p:txBody>
      </p:sp>
      <p:sp>
        <p:nvSpPr>
          <p:cNvPr id="98" name="Google Shape;9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99" name="Google Shape;99;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9: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9</a:t>
            </a:fld>
            <a:endParaRPr/>
          </a:p>
        </p:txBody>
      </p:sp>
      <p:sp>
        <p:nvSpPr>
          <p:cNvPr id="106" name="Google Shape;10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07" name="Google Shape;107;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72"/>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2"/>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24" name="Google Shape;24;p72"/>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25" name="Google Shape;25;p72"/>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None/>
              <a:defRPr sz="1400" b="1">
                <a:solidFill>
                  <a:srgbClr val="990033"/>
                </a:solidFill>
              </a:defRPr>
            </a:lvl1pPr>
            <a:lvl2pPr marL="0" lvl="1" indent="0" algn="r">
              <a:lnSpc>
                <a:spcPct val="100000"/>
              </a:lnSpc>
              <a:spcBef>
                <a:spcPts val="0"/>
              </a:spcBef>
              <a:spcAft>
                <a:spcPts val="0"/>
              </a:spcAft>
              <a:buNone/>
              <a:defRPr sz="1400" b="1">
                <a:solidFill>
                  <a:srgbClr val="990033"/>
                </a:solidFill>
              </a:defRPr>
            </a:lvl2pPr>
            <a:lvl3pPr marL="0" lvl="2" indent="0" algn="r">
              <a:lnSpc>
                <a:spcPct val="100000"/>
              </a:lnSpc>
              <a:spcBef>
                <a:spcPts val="0"/>
              </a:spcBef>
              <a:spcAft>
                <a:spcPts val="0"/>
              </a:spcAft>
              <a:buNone/>
              <a:defRPr sz="1400" b="1">
                <a:solidFill>
                  <a:srgbClr val="990033"/>
                </a:solidFill>
              </a:defRPr>
            </a:lvl3pPr>
            <a:lvl4pPr marL="0" lvl="3" indent="0" algn="r">
              <a:lnSpc>
                <a:spcPct val="100000"/>
              </a:lnSpc>
              <a:spcBef>
                <a:spcPts val="0"/>
              </a:spcBef>
              <a:spcAft>
                <a:spcPts val="0"/>
              </a:spcAft>
              <a:buNone/>
              <a:defRPr sz="1400" b="1">
                <a:solidFill>
                  <a:srgbClr val="990033"/>
                </a:solidFill>
              </a:defRPr>
            </a:lvl4pPr>
            <a:lvl5pPr marL="0" lvl="4" indent="0" algn="r">
              <a:lnSpc>
                <a:spcPct val="100000"/>
              </a:lnSpc>
              <a:spcBef>
                <a:spcPts val="0"/>
              </a:spcBef>
              <a:spcAft>
                <a:spcPts val="0"/>
              </a:spcAft>
              <a:buNone/>
              <a:defRPr sz="1400" b="1">
                <a:solidFill>
                  <a:srgbClr val="990033"/>
                </a:solidFill>
              </a:defRPr>
            </a:lvl5pPr>
            <a:lvl6pPr marL="0" lvl="5" indent="0" algn="r">
              <a:lnSpc>
                <a:spcPct val="100000"/>
              </a:lnSpc>
              <a:spcBef>
                <a:spcPts val="0"/>
              </a:spcBef>
              <a:spcAft>
                <a:spcPts val="0"/>
              </a:spcAft>
              <a:buNone/>
              <a:defRPr sz="1400" b="1">
                <a:solidFill>
                  <a:srgbClr val="990033"/>
                </a:solidFill>
              </a:defRPr>
            </a:lvl6pPr>
            <a:lvl7pPr marL="0" lvl="6" indent="0" algn="r">
              <a:lnSpc>
                <a:spcPct val="100000"/>
              </a:lnSpc>
              <a:spcBef>
                <a:spcPts val="0"/>
              </a:spcBef>
              <a:spcAft>
                <a:spcPts val="0"/>
              </a:spcAft>
              <a:buNone/>
              <a:defRPr sz="1400" b="1">
                <a:solidFill>
                  <a:srgbClr val="990033"/>
                </a:solidFill>
              </a:defRPr>
            </a:lvl7pPr>
            <a:lvl8pPr marL="0" lvl="7" indent="0" algn="r">
              <a:lnSpc>
                <a:spcPct val="100000"/>
              </a:lnSpc>
              <a:spcBef>
                <a:spcPts val="0"/>
              </a:spcBef>
              <a:spcAft>
                <a:spcPts val="0"/>
              </a:spcAft>
              <a:buNone/>
              <a:defRPr sz="1400" b="1">
                <a:solidFill>
                  <a:srgbClr val="990033"/>
                </a:solidFill>
              </a:defRPr>
            </a:lvl8pPr>
            <a:lvl9pPr marL="0" lvl="8" indent="0" algn="r">
              <a:lnSpc>
                <a:spcPct val="100000"/>
              </a:lnSpc>
              <a:spcBef>
                <a:spcPts val="0"/>
              </a:spcBef>
              <a:spcAft>
                <a:spcPts val="0"/>
              </a:spcAft>
              <a:buNone/>
              <a:defRPr sz="1400" b="1">
                <a:solidFill>
                  <a:srgbClr val="990033"/>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lt1"/>
        </a:solidFill>
        <a:effectLst/>
      </p:bgPr>
    </p:bg>
    <p:spTree>
      <p:nvGrpSpPr>
        <p:cNvPr id="1" name="Shape 26"/>
        <p:cNvGrpSpPr/>
        <p:nvPr/>
      </p:nvGrpSpPr>
      <p:grpSpPr>
        <a:xfrm>
          <a:off x="0" y="0"/>
          <a:ext cx="0" cy="0"/>
          <a:chOff x="0" y="0"/>
          <a:chExt cx="0" cy="0"/>
        </a:xfrm>
      </p:grpSpPr>
      <p:sp>
        <p:nvSpPr>
          <p:cNvPr id="27" name="Google Shape;27;p73"/>
          <p:cNvSpPr/>
          <p:nvPr/>
        </p:nvSpPr>
        <p:spPr>
          <a:xfrm>
            <a:off x="8305800" y="0"/>
            <a:ext cx="609600" cy="6858000"/>
          </a:xfrm>
          <a:prstGeom prst="rect">
            <a:avLst/>
          </a:prstGeom>
          <a:gradFill>
            <a:gsLst>
              <a:gs pos="0">
                <a:srgbClr val="677228">
                  <a:alpha val="43921"/>
                </a:srgbClr>
              </a:gs>
              <a:gs pos="100000">
                <a:srgbClr val="616B25"/>
              </a:gs>
            </a:gsLst>
            <a:lin ang="54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28" name="Google Shape;28;p73"/>
          <p:cNvSpPr/>
          <p:nvPr/>
        </p:nvSpPr>
        <p:spPr>
          <a:xfrm rot="-5400000">
            <a:off x="3500437" y="-985837"/>
            <a:ext cx="2143125" cy="9144000"/>
          </a:xfrm>
          <a:prstGeom prst="rect">
            <a:avLst/>
          </a:prstGeom>
          <a:solidFill>
            <a:srgbClr val="677228">
              <a:alpha val="43921"/>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29" name="Google Shape;29;p73"/>
          <p:cNvSpPr/>
          <p:nvPr/>
        </p:nvSpPr>
        <p:spPr>
          <a:xfrm>
            <a:off x="7315200" y="2438400"/>
            <a:ext cx="1828800" cy="2290762"/>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30" name="Google Shape;30;p73"/>
          <p:cNvSpPr txBox="1">
            <a:spLocks noGrp="1"/>
          </p:cNvSpPr>
          <p:nvPr>
            <p:ph type="ftr" idx="11"/>
          </p:nvPr>
        </p:nvSpPr>
        <p:spPr>
          <a:xfrm>
            <a:off x="838200" y="6397625"/>
            <a:ext cx="4495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9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31" name="Google Shape;31;p73"/>
          <p:cNvSpPr txBox="1">
            <a:spLocks noGrp="1"/>
          </p:cNvSpPr>
          <p:nvPr>
            <p:ph type="ctrTitle"/>
          </p:nvPr>
        </p:nvSpPr>
        <p:spPr>
          <a:xfrm>
            <a:off x="228600" y="152400"/>
            <a:ext cx="7086600" cy="2286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32" name="Google Shape;32;p73"/>
          <p:cNvPicPr preferRelativeResize="0"/>
          <p:nvPr/>
        </p:nvPicPr>
        <p:blipFill rotWithShape="1">
          <a:blip r:embed="rId2">
            <a:alphaModFix/>
          </a:blip>
          <a:srcRect/>
          <a:stretch/>
        </p:blipFill>
        <p:spPr>
          <a:xfrm>
            <a:off x="76200" y="5949950"/>
            <a:ext cx="684212" cy="831850"/>
          </a:xfrm>
          <a:prstGeom prst="rect">
            <a:avLst/>
          </a:prstGeom>
          <a:noFill/>
          <a:ln>
            <a:noFill/>
          </a:ln>
        </p:spPr>
      </p:pic>
      <p:sp>
        <p:nvSpPr>
          <p:cNvPr id="33" name="Google Shape;33;p73"/>
          <p:cNvSpPr txBox="1">
            <a:spLocks noGrp="1"/>
          </p:cNvSpPr>
          <p:nvPr>
            <p:ph type="subTitle" idx="1"/>
          </p:nvPr>
        </p:nvSpPr>
        <p:spPr>
          <a:xfrm>
            <a:off x="304800" y="2590800"/>
            <a:ext cx="6629400" cy="1905000"/>
          </a:xfrm>
          <a:prstGeom prst="rect">
            <a:avLst/>
          </a:prstGeom>
          <a:noFill/>
          <a:ln>
            <a:noFill/>
          </a:ln>
        </p:spPr>
        <p:txBody>
          <a:bodyPr spcFirstLastPara="1" wrap="square" lIns="91425" tIns="45700" rIns="0" bIns="45700" anchor="t" anchorCtr="0">
            <a:noAutofit/>
          </a:bodyPr>
          <a:lstStyle>
            <a:lvl1pPr lvl="0" algn="l">
              <a:lnSpc>
                <a:spcPct val="100000"/>
              </a:lnSpc>
              <a:spcBef>
                <a:spcPts val="360"/>
              </a:spcBef>
              <a:spcAft>
                <a:spcPts val="0"/>
              </a:spcAft>
              <a:buSzPts val="1080"/>
              <a:buChar char="■"/>
              <a:defRPr/>
            </a:lvl1pPr>
            <a:lvl2pPr lvl="1" algn="l">
              <a:lnSpc>
                <a:spcPct val="100000"/>
              </a:lnSpc>
              <a:spcBef>
                <a:spcPts val="360"/>
              </a:spcBef>
              <a:spcAft>
                <a:spcPts val="0"/>
              </a:spcAft>
              <a:buSzPts val="990"/>
              <a:buChar char="■"/>
              <a:defRPr/>
            </a:lvl2pPr>
            <a:lvl3pPr lvl="2" algn="l">
              <a:lnSpc>
                <a:spcPct val="100000"/>
              </a:lnSpc>
              <a:spcBef>
                <a:spcPts val="360"/>
              </a:spcBef>
              <a:spcAft>
                <a:spcPts val="0"/>
              </a:spcAft>
              <a:buSzPts val="900"/>
              <a:buChar char="■"/>
              <a:defRPr/>
            </a:lvl3pPr>
            <a:lvl4pPr lvl="3" algn="l">
              <a:lnSpc>
                <a:spcPct val="100000"/>
              </a:lnSpc>
              <a:spcBef>
                <a:spcPts val="360"/>
              </a:spcBef>
              <a:spcAft>
                <a:spcPts val="0"/>
              </a:spcAft>
              <a:buSzPts val="990"/>
              <a:buChar char="■"/>
              <a:defRPr/>
            </a:lvl4pPr>
            <a:lvl5pPr lvl="4" algn="l">
              <a:lnSpc>
                <a:spcPct val="100000"/>
              </a:lnSpc>
              <a:spcBef>
                <a:spcPts val="360"/>
              </a:spcBef>
              <a:spcAft>
                <a:spcPts val="0"/>
              </a:spcAft>
              <a:buSzPts val="900"/>
              <a:buChar char="■"/>
              <a:defRPr/>
            </a:lvl5pPr>
            <a:lvl6pPr lvl="5" algn="l">
              <a:lnSpc>
                <a:spcPct val="100000"/>
              </a:lnSpc>
              <a:spcBef>
                <a:spcPts val="360"/>
              </a:spcBef>
              <a:spcAft>
                <a:spcPts val="0"/>
              </a:spcAft>
              <a:buSzPts val="900"/>
              <a:buChar char="■"/>
              <a:defRPr/>
            </a:lvl6pPr>
            <a:lvl7pPr lvl="6" algn="l">
              <a:lnSpc>
                <a:spcPct val="100000"/>
              </a:lnSpc>
              <a:spcBef>
                <a:spcPts val="360"/>
              </a:spcBef>
              <a:spcAft>
                <a:spcPts val="0"/>
              </a:spcAft>
              <a:buSzPts val="900"/>
              <a:buChar char="■"/>
              <a:defRPr/>
            </a:lvl7pPr>
            <a:lvl8pPr lvl="7" algn="l">
              <a:lnSpc>
                <a:spcPct val="100000"/>
              </a:lnSpc>
              <a:spcBef>
                <a:spcPts val="360"/>
              </a:spcBef>
              <a:spcAft>
                <a:spcPts val="0"/>
              </a:spcAft>
              <a:buSzPts val="900"/>
              <a:buChar char="■"/>
              <a:defRPr/>
            </a:lvl8pPr>
            <a:lvl9pPr lvl="8" algn="l">
              <a:lnSpc>
                <a:spcPct val="100000"/>
              </a:lnSpc>
              <a:spcBef>
                <a:spcPts val="360"/>
              </a:spcBef>
              <a:spcAft>
                <a:spcPts val="0"/>
              </a:spcAft>
              <a:buSzPts val="900"/>
              <a:buChar char="■"/>
              <a:defRPr/>
            </a:lvl9pPr>
          </a:lstStyle>
          <a:p>
            <a:endParaRPr/>
          </a:p>
        </p:txBody>
      </p:sp>
      <p:pic>
        <p:nvPicPr>
          <p:cNvPr id="34" name="Google Shape;34;p73"/>
          <p:cNvPicPr preferRelativeResize="0"/>
          <p:nvPr/>
        </p:nvPicPr>
        <p:blipFill rotWithShape="1">
          <a:blip r:embed="rId3">
            <a:alphaModFix/>
          </a:blip>
          <a:srcRect/>
          <a:stretch/>
        </p:blipFill>
        <p:spPr>
          <a:xfrm>
            <a:off x="7419975" y="2514600"/>
            <a:ext cx="1724025" cy="21431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35"/>
        <p:cNvGrpSpPr/>
        <p:nvPr/>
      </p:nvGrpSpPr>
      <p:grpSpPr>
        <a:xfrm>
          <a:off x="0" y="0"/>
          <a:ext cx="0" cy="0"/>
          <a:chOff x="0" y="0"/>
          <a:chExt cx="0" cy="0"/>
        </a:xfrm>
      </p:grpSpPr>
      <p:sp>
        <p:nvSpPr>
          <p:cNvPr id="36" name="Google Shape;36;p74"/>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74"/>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4"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285750" algn="l">
              <a:lnSpc>
                <a:spcPct val="100000"/>
              </a:lnSpc>
              <a:spcBef>
                <a:spcPts val="360"/>
              </a:spcBef>
              <a:spcAft>
                <a:spcPts val="0"/>
              </a:spcAft>
              <a:buSzPts val="900"/>
              <a:buChar char="■"/>
              <a:defRPr/>
            </a:lvl6pPr>
            <a:lvl7pPr marL="3200400" lvl="6" indent="-285750" algn="l">
              <a:lnSpc>
                <a:spcPct val="100000"/>
              </a:lnSpc>
              <a:spcBef>
                <a:spcPts val="360"/>
              </a:spcBef>
              <a:spcAft>
                <a:spcPts val="0"/>
              </a:spcAft>
              <a:buSzPts val="900"/>
              <a:buChar char="■"/>
              <a:defRPr/>
            </a:lvl7pPr>
            <a:lvl8pPr marL="3657600" lvl="7" indent="-285750" algn="l">
              <a:lnSpc>
                <a:spcPct val="100000"/>
              </a:lnSpc>
              <a:spcBef>
                <a:spcPts val="360"/>
              </a:spcBef>
              <a:spcAft>
                <a:spcPts val="0"/>
              </a:spcAft>
              <a:buSzPts val="900"/>
              <a:buChar char="■"/>
              <a:defRPr/>
            </a:lvl8pPr>
            <a:lvl9pPr marL="4114800" lvl="8" indent="-285750" algn="l">
              <a:lnSpc>
                <a:spcPct val="100000"/>
              </a:lnSpc>
              <a:spcBef>
                <a:spcPts val="360"/>
              </a:spcBef>
              <a:spcAft>
                <a:spcPts val="0"/>
              </a:spcAft>
              <a:buSzPts val="900"/>
              <a:buChar char="■"/>
              <a:defRPr/>
            </a:lvl9pPr>
          </a:lstStyle>
          <a:p>
            <a:endParaRPr/>
          </a:p>
        </p:txBody>
      </p:sp>
      <p:sp>
        <p:nvSpPr>
          <p:cNvPr id="38" name="Google Shape;38;p7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39" name="Google Shape;39;p7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40" name="Google Shape;40;p74"/>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None/>
              <a:defRPr sz="1400" b="1">
                <a:solidFill>
                  <a:srgbClr val="990033"/>
                </a:solidFill>
              </a:defRPr>
            </a:lvl1pPr>
            <a:lvl2pPr marL="0" lvl="1" indent="0" algn="r">
              <a:lnSpc>
                <a:spcPct val="100000"/>
              </a:lnSpc>
              <a:spcBef>
                <a:spcPts val="0"/>
              </a:spcBef>
              <a:spcAft>
                <a:spcPts val="0"/>
              </a:spcAft>
              <a:buNone/>
              <a:defRPr sz="1400" b="1">
                <a:solidFill>
                  <a:srgbClr val="990033"/>
                </a:solidFill>
              </a:defRPr>
            </a:lvl2pPr>
            <a:lvl3pPr marL="0" lvl="2" indent="0" algn="r">
              <a:lnSpc>
                <a:spcPct val="100000"/>
              </a:lnSpc>
              <a:spcBef>
                <a:spcPts val="0"/>
              </a:spcBef>
              <a:spcAft>
                <a:spcPts val="0"/>
              </a:spcAft>
              <a:buNone/>
              <a:defRPr sz="1400" b="1">
                <a:solidFill>
                  <a:srgbClr val="990033"/>
                </a:solidFill>
              </a:defRPr>
            </a:lvl3pPr>
            <a:lvl4pPr marL="0" lvl="3" indent="0" algn="r">
              <a:lnSpc>
                <a:spcPct val="100000"/>
              </a:lnSpc>
              <a:spcBef>
                <a:spcPts val="0"/>
              </a:spcBef>
              <a:spcAft>
                <a:spcPts val="0"/>
              </a:spcAft>
              <a:buNone/>
              <a:defRPr sz="1400" b="1">
                <a:solidFill>
                  <a:srgbClr val="990033"/>
                </a:solidFill>
              </a:defRPr>
            </a:lvl4pPr>
            <a:lvl5pPr marL="0" lvl="4" indent="0" algn="r">
              <a:lnSpc>
                <a:spcPct val="100000"/>
              </a:lnSpc>
              <a:spcBef>
                <a:spcPts val="0"/>
              </a:spcBef>
              <a:spcAft>
                <a:spcPts val="0"/>
              </a:spcAft>
              <a:buNone/>
              <a:defRPr sz="1400" b="1">
                <a:solidFill>
                  <a:srgbClr val="990033"/>
                </a:solidFill>
              </a:defRPr>
            </a:lvl5pPr>
            <a:lvl6pPr marL="0" lvl="5" indent="0" algn="r">
              <a:lnSpc>
                <a:spcPct val="100000"/>
              </a:lnSpc>
              <a:spcBef>
                <a:spcPts val="0"/>
              </a:spcBef>
              <a:spcAft>
                <a:spcPts val="0"/>
              </a:spcAft>
              <a:buNone/>
              <a:defRPr sz="1400" b="1">
                <a:solidFill>
                  <a:srgbClr val="990033"/>
                </a:solidFill>
              </a:defRPr>
            </a:lvl6pPr>
            <a:lvl7pPr marL="0" lvl="6" indent="0" algn="r">
              <a:lnSpc>
                <a:spcPct val="100000"/>
              </a:lnSpc>
              <a:spcBef>
                <a:spcPts val="0"/>
              </a:spcBef>
              <a:spcAft>
                <a:spcPts val="0"/>
              </a:spcAft>
              <a:buNone/>
              <a:defRPr sz="1400" b="1">
                <a:solidFill>
                  <a:srgbClr val="990033"/>
                </a:solidFill>
              </a:defRPr>
            </a:lvl7pPr>
            <a:lvl8pPr marL="0" lvl="7" indent="0" algn="r">
              <a:lnSpc>
                <a:spcPct val="100000"/>
              </a:lnSpc>
              <a:spcBef>
                <a:spcPts val="0"/>
              </a:spcBef>
              <a:spcAft>
                <a:spcPts val="0"/>
              </a:spcAft>
              <a:buNone/>
              <a:defRPr sz="1400" b="1">
                <a:solidFill>
                  <a:srgbClr val="990033"/>
                </a:solidFill>
              </a:defRPr>
            </a:lvl8pPr>
            <a:lvl9pPr marL="0" lvl="8" indent="0" algn="r">
              <a:lnSpc>
                <a:spcPct val="100000"/>
              </a:lnSpc>
              <a:spcBef>
                <a:spcPts val="0"/>
              </a:spcBef>
              <a:spcAft>
                <a:spcPts val="0"/>
              </a:spcAft>
              <a:buNone/>
              <a:defRPr sz="1400" b="1">
                <a:solidFill>
                  <a:srgbClr val="990033"/>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grpSp>
        <p:nvGrpSpPr>
          <p:cNvPr id="11" name="Google Shape;11;p71"/>
          <p:cNvGrpSpPr/>
          <p:nvPr/>
        </p:nvGrpSpPr>
        <p:grpSpPr>
          <a:xfrm>
            <a:off x="8936037" y="1449387"/>
            <a:ext cx="207962" cy="5408612"/>
            <a:chOff x="5606" y="889"/>
            <a:chExt cx="154" cy="3431"/>
          </a:xfrm>
        </p:grpSpPr>
        <p:sp>
          <p:nvSpPr>
            <p:cNvPr id="12" name="Google Shape;12;p71"/>
            <p:cNvSpPr txBox="1"/>
            <p:nvPr/>
          </p:nvSpPr>
          <p:spPr>
            <a:xfrm flipH="1">
              <a:off x="5685" y="889"/>
              <a:ext cx="75" cy="3431"/>
            </a:xfrm>
            <a:prstGeom prst="rect">
              <a:avLst/>
            </a:prstGeom>
            <a:solidFill>
              <a:srgbClr val="67722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grpSp>
          <p:nvGrpSpPr>
            <p:cNvPr id="13" name="Google Shape;13;p71"/>
            <p:cNvGrpSpPr/>
            <p:nvPr/>
          </p:nvGrpSpPr>
          <p:grpSpPr>
            <a:xfrm>
              <a:off x="5606" y="889"/>
              <a:ext cx="106" cy="3431"/>
              <a:chOff x="5606" y="889"/>
              <a:chExt cx="106" cy="3431"/>
            </a:xfrm>
          </p:grpSpPr>
          <p:sp>
            <p:nvSpPr>
              <p:cNvPr id="14" name="Google Shape;14;p71"/>
              <p:cNvSpPr txBox="1"/>
              <p:nvPr/>
            </p:nvSpPr>
            <p:spPr>
              <a:xfrm rot="10800000" flipH="1">
                <a:off x="5606" y="889"/>
                <a:ext cx="58" cy="3431"/>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5" name="Google Shape;15;p71"/>
              <p:cNvSpPr txBox="1"/>
              <p:nvPr/>
            </p:nvSpPr>
            <p:spPr>
              <a:xfrm rot="10800000" flipH="1">
                <a:off x="5654" y="889"/>
                <a:ext cx="58" cy="3431"/>
              </a:xfrm>
              <a:prstGeom prst="rect">
                <a:avLst/>
              </a:prstGeom>
              <a:solidFill>
                <a:srgbClr val="9900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grpSp>
      </p:grpSp>
      <p:sp>
        <p:nvSpPr>
          <p:cNvPr id="16" name="Google Shape;16;p71"/>
          <p:cNvSpPr txBox="1"/>
          <p:nvPr/>
        </p:nvSpPr>
        <p:spPr>
          <a:xfrm rot="-5400000">
            <a:off x="3845718" y="-3845718"/>
            <a:ext cx="1449387" cy="9140825"/>
          </a:xfrm>
          <a:prstGeom prst="rect">
            <a:avLst/>
          </a:prstGeom>
          <a:solidFill>
            <a:srgbClr val="677228">
              <a:alpha val="35686"/>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7" name="Google Shape;17;p71"/>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3600" b="0" i="0" u="none" strike="noStrike" cap="none">
                <a:solidFill>
                  <a:srgbClr val="800000"/>
                </a:solidFill>
                <a:latin typeface="Arial"/>
                <a:ea typeface="Arial"/>
                <a:cs typeface="Arial"/>
                <a:sym typeface="Arial"/>
              </a:defRPr>
            </a:lvl1pPr>
            <a:lvl2pPr marR="0" lvl="1" algn="l" rtl="0">
              <a:lnSpc>
                <a:spcPct val="100000"/>
              </a:lnSpc>
              <a:spcBef>
                <a:spcPts val="0"/>
              </a:spcBef>
              <a:spcAft>
                <a:spcPts val="0"/>
              </a:spcAft>
              <a:buSzPts val="1400"/>
              <a:buNone/>
              <a:defRPr sz="3600" b="0" i="0" u="none" strike="noStrike" cap="none">
                <a:solidFill>
                  <a:srgbClr val="800000"/>
                </a:solidFill>
                <a:latin typeface="Arial"/>
                <a:ea typeface="Arial"/>
                <a:cs typeface="Arial"/>
                <a:sym typeface="Arial"/>
              </a:defRPr>
            </a:lvl2pPr>
            <a:lvl3pPr marR="0" lvl="2" algn="l" rtl="0">
              <a:lnSpc>
                <a:spcPct val="100000"/>
              </a:lnSpc>
              <a:spcBef>
                <a:spcPts val="0"/>
              </a:spcBef>
              <a:spcAft>
                <a:spcPts val="0"/>
              </a:spcAft>
              <a:buSzPts val="1400"/>
              <a:buNone/>
              <a:defRPr sz="3600" b="0" i="0" u="none" strike="noStrike" cap="none">
                <a:solidFill>
                  <a:srgbClr val="800000"/>
                </a:solidFill>
                <a:latin typeface="Arial"/>
                <a:ea typeface="Arial"/>
                <a:cs typeface="Arial"/>
                <a:sym typeface="Arial"/>
              </a:defRPr>
            </a:lvl3pPr>
            <a:lvl4pPr marR="0" lvl="3" algn="l" rtl="0">
              <a:lnSpc>
                <a:spcPct val="100000"/>
              </a:lnSpc>
              <a:spcBef>
                <a:spcPts val="0"/>
              </a:spcBef>
              <a:spcAft>
                <a:spcPts val="0"/>
              </a:spcAft>
              <a:buSzPts val="1400"/>
              <a:buNone/>
              <a:defRPr sz="3600" b="0" i="0" u="none" strike="noStrike" cap="none">
                <a:solidFill>
                  <a:srgbClr val="800000"/>
                </a:solidFill>
                <a:latin typeface="Arial"/>
                <a:ea typeface="Arial"/>
                <a:cs typeface="Arial"/>
                <a:sym typeface="Arial"/>
              </a:defRPr>
            </a:lvl4pPr>
            <a:lvl5pPr marR="0" lvl="4" algn="l" rtl="0">
              <a:lnSpc>
                <a:spcPct val="100000"/>
              </a:lnSpc>
              <a:spcBef>
                <a:spcPts val="0"/>
              </a:spcBef>
              <a:spcAft>
                <a:spcPts val="0"/>
              </a:spcAft>
              <a:buSzPts val="1400"/>
              <a:buNone/>
              <a:defRPr sz="3600" b="0" i="0" u="none" strike="noStrike" cap="none">
                <a:solidFill>
                  <a:srgbClr val="800000"/>
                </a:solidFill>
                <a:latin typeface="Arial"/>
                <a:ea typeface="Arial"/>
                <a:cs typeface="Arial"/>
                <a:sym typeface="Arial"/>
              </a:defRPr>
            </a:lvl5pPr>
            <a:lvl6pPr marR="0" lvl="5" algn="l" rtl="0">
              <a:lnSpc>
                <a:spcPct val="100000"/>
              </a:lnSpc>
              <a:spcBef>
                <a:spcPts val="0"/>
              </a:spcBef>
              <a:spcAft>
                <a:spcPts val="0"/>
              </a:spcAft>
              <a:buSzPts val="1400"/>
              <a:buNone/>
              <a:defRPr sz="3600" b="0" i="0" u="none" strike="noStrike" cap="none">
                <a:solidFill>
                  <a:srgbClr val="800000"/>
                </a:solidFill>
                <a:latin typeface="Arial"/>
                <a:ea typeface="Arial"/>
                <a:cs typeface="Arial"/>
                <a:sym typeface="Arial"/>
              </a:defRPr>
            </a:lvl6pPr>
            <a:lvl7pPr marR="0" lvl="6" algn="l" rtl="0">
              <a:lnSpc>
                <a:spcPct val="100000"/>
              </a:lnSpc>
              <a:spcBef>
                <a:spcPts val="0"/>
              </a:spcBef>
              <a:spcAft>
                <a:spcPts val="0"/>
              </a:spcAft>
              <a:buSzPts val="1400"/>
              <a:buNone/>
              <a:defRPr sz="3600" b="0" i="0" u="none" strike="noStrike" cap="none">
                <a:solidFill>
                  <a:srgbClr val="800000"/>
                </a:solidFill>
                <a:latin typeface="Arial"/>
                <a:ea typeface="Arial"/>
                <a:cs typeface="Arial"/>
                <a:sym typeface="Arial"/>
              </a:defRPr>
            </a:lvl7pPr>
            <a:lvl8pPr marR="0" lvl="7" algn="l" rtl="0">
              <a:lnSpc>
                <a:spcPct val="100000"/>
              </a:lnSpc>
              <a:spcBef>
                <a:spcPts val="0"/>
              </a:spcBef>
              <a:spcAft>
                <a:spcPts val="0"/>
              </a:spcAft>
              <a:buSzPts val="1400"/>
              <a:buNone/>
              <a:defRPr sz="3600" b="0" i="0" u="none" strike="noStrike" cap="none">
                <a:solidFill>
                  <a:srgbClr val="800000"/>
                </a:solidFill>
                <a:latin typeface="Arial"/>
                <a:ea typeface="Arial"/>
                <a:cs typeface="Arial"/>
                <a:sym typeface="Arial"/>
              </a:defRPr>
            </a:lvl8pPr>
            <a:lvl9pPr marR="0" lvl="8" algn="l" rtl="0">
              <a:lnSpc>
                <a:spcPct val="100000"/>
              </a:lnSpc>
              <a:spcBef>
                <a:spcPts val="0"/>
              </a:spcBef>
              <a:spcAft>
                <a:spcPts val="0"/>
              </a:spcAft>
              <a:buSzPts val="1400"/>
              <a:buNone/>
              <a:defRPr sz="3600" b="0" i="0" u="none" strike="noStrike" cap="none">
                <a:solidFill>
                  <a:srgbClr val="800000"/>
                </a:solidFill>
                <a:latin typeface="Arial"/>
                <a:ea typeface="Arial"/>
                <a:cs typeface="Arial"/>
                <a:sym typeface="Arial"/>
              </a:defRPr>
            </a:lvl9pPr>
          </a:lstStyle>
          <a:p>
            <a:endParaRPr/>
          </a:p>
        </p:txBody>
      </p:sp>
      <p:sp>
        <p:nvSpPr>
          <p:cNvPr id="18" name="Google Shape;18;p71"/>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23- </a:t>
            </a:r>
            <a:fld id="{00000000-1234-1234-1234-123412341234}" type="slidenum">
              <a:rPr lang="en-US"/>
              <a:t>‹#›</a:t>
            </a:fld>
            <a:endParaRPr b="0">
              <a:solidFill>
                <a:srgbClr val="000000"/>
              </a:solidFill>
            </a:endParaRPr>
          </a:p>
        </p:txBody>
      </p:sp>
      <p:sp>
        <p:nvSpPr>
          <p:cNvPr id="19" name="Google Shape;19;p71"/>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lvl1pPr marL="457200" marR="0" lvl="0" indent="-335280" algn="l" rtl="0">
              <a:lnSpc>
                <a:spcPct val="100000"/>
              </a:lnSpc>
              <a:spcBef>
                <a:spcPts val="560"/>
              </a:spcBef>
              <a:spcAft>
                <a:spcPts val="0"/>
              </a:spcAft>
              <a:buClr>
                <a:srgbClr val="990033"/>
              </a:buClr>
              <a:buSzPts val="1680"/>
              <a:buFont typeface="Noto Sans Symbols"/>
              <a:buChar char="■"/>
              <a:defRPr sz="2800" b="0" i="0" u="none" strike="noStrike" cap="none">
                <a:solidFill>
                  <a:schemeClr val="dk2"/>
                </a:solidFill>
                <a:latin typeface="Arial"/>
                <a:ea typeface="Arial"/>
                <a:cs typeface="Arial"/>
                <a:sym typeface="Arial"/>
              </a:defRPr>
            </a:lvl1pPr>
            <a:lvl2pPr marL="914400" marR="0" lvl="1" indent="-319405" algn="l" rtl="0">
              <a:lnSpc>
                <a:spcPct val="100000"/>
              </a:lnSpc>
              <a:spcBef>
                <a:spcPts val="520"/>
              </a:spcBef>
              <a:spcAft>
                <a:spcPts val="0"/>
              </a:spcAft>
              <a:buClr>
                <a:schemeClr val="dk2"/>
              </a:buClr>
              <a:buSzPts val="1430"/>
              <a:buFont typeface="Noto Sans Symbols"/>
              <a:buChar char="■"/>
              <a:defRPr sz="2600" b="0" i="0" u="none" strike="noStrike" cap="none">
                <a:solidFill>
                  <a:srgbClr val="800000"/>
                </a:solidFill>
                <a:latin typeface="Arial"/>
                <a:ea typeface="Arial"/>
                <a:cs typeface="Arial"/>
                <a:sym typeface="Arial"/>
              </a:defRPr>
            </a:lvl2pPr>
            <a:lvl3pPr marL="1371600" marR="0" lvl="2" indent="-304800" algn="l" rtl="0">
              <a:lnSpc>
                <a:spcPct val="100000"/>
              </a:lnSpc>
              <a:spcBef>
                <a:spcPts val="480"/>
              </a:spcBef>
              <a:spcAft>
                <a:spcPts val="0"/>
              </a:spcAft>
              <a:buClr>
                <a:srgbClr val="990033"/>
              </a:buClr>
              <a:buSzPts val="1200"/>
              <a:buFont typeface="Noto Sans Symbols"/>
              <a:buChar char="■"/>
              <a:defRPr sz="2400" b="0" i="0" u="none" strike="noStrike" cap="none">
                <a:solidFill>
                  <a:schemeClr val="dk2"/>
                </a:solidFill>
                <a:latin typeface="Arial"/>
                <a:ea typeface="Arial"/>
                <a:cs typeface="Arial"/>
                <a:sym typeface="Arial"/>
              </a:defRPr>
            </a:lvl3pPr>
            <a:lvl4pPr marL="1828800" marR="0" lvl="3" indent="-298450" algn="l" rtl="0">
              <a:lnSpc>
                <a:spcPct val="100000"/>
              </a:lnSpc>
              <a:spcBef>
                <a:spcPts val="400"/>
              </a:spcBef>
              <a:spcAft>
                <a:spcPts val="0"/>
              </a:spcAft>
              <a:buClr>
                <a:schemeClr val="dk2"/>
              </a:buClr>
              <a:buSzPts val="1100"/>
              <a:buFont typeface="Noto Sans Symbols"/>
              <a:buChar char="■"/>
              <a:defRPr sz="2000" b="0" i="0" u="none" strike="noStrike" cap="none">
                <a:solidFill>
                  <a:srgbClr val="800000"/>
                </a:solidFill>
                <a:latin typeface="Arial"/>
                <a:ea typeface="Arial"/>
                <a:cs typeface="Arial"/>
                <a:sym typeface="Arial"/>
              </a:defRPr>
            </a:lvl4pPr>
            <a:lvl5pPr marL="2286000" marR="0" lvl="4" indent="-292100" algn="l" rtl="0">
              <a:lnSpc>
                <a:spcPct val="100000"/>
              </a:lnSpc>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5pPr>
            <a:lvl6pPr marL="2743200" marR="0" lvl="5" indent="-292100" algn="l" rtl="0">
              <a:lnSpc>
                <a:spcPct val="100000"/>
              </a:lnSpc>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6pPr>
            <a:lvl7pPr marL="3200400" marR="0" lvl="6" indent="-292100" algn="l" rtl="0">
              <a:lnSpc>
                <a:spcPct val="100000"/>
              </a:lnSpc>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7pPr>
            <a:lvl8pPr marL="3657600" marR="0" lvl="7" indent="-292100" algn="l" rtl="0">
              <a:lnSpc>
                <a:spcPct val="100000"/>
              </a:lnSpc>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8pPr>
            <a:lvl9pPr marL="4114800" marR="0" lvl="8" indent="-292100" algn="l" rtl="0">
              <a:lnSpc>
                <a:spcPct val="100000"/>
              </a:lnSpc>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9pPr>
          </a:lstStyle>
          <a:p>
            <a:endParaRPr/>
          </a:p>
        </p:txBody>
      </p:sp>
      <p:sp>
        <p:nvSpPr>
          <p:cNvPr id="20" name="Google Shape;20;p71"/>
          <p:cNvSpPr txBox="1"/>
          <p:nvPr/>
        </p:nvSpPr>
        <p:spPr>
          <a:xfrm>
            <a:off x="838200" y="6397625"/>
            <a:ext cx="4495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900"/>
              <a:buFont typeface="Arial"/>
              <a:buNone/>
            </a:pPr>
            <a:r>
              <a:rPr lang="en-US" sz="900" b="0" i="0" u="none">
                <a:solidFill>
                  <a:schemeClr val="dk1"/>
                </a:solidFill>
                <a:latin typeface="Arial"/>
                <a:ea typeface="Arial"/>
                <a:cs typeface="Arial"/>
                <a:sym typeface="Arial"/>
              </a:rPr>
              <a:t>Copyright © 2007 </a:t>
            </a:r>
            <a:r>
              <a:rPr lang="en-US" sz="900" b="0" i="0" u="none">
                <a:solidFill>
                  <a:srgbClr val="000000"/>
                </a:solidFill>
                <a:latin typeface="Arial"/>
                <a:ea typeface="Arial"/>
                <a:cs typeface="Arial"/>
                <a:sym typeface="Arial"/>
              </a:rPr>
              <a:t>Ramez Elmasri and Shamkant B. Navathe</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5.emf"/></Relationships>
</file>

<file path=ppt/slides/_rels/slide4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image" Target="../media/image7.emf"/><Relationship Id="rId5" Type="http://schemas.openxmlformats.org/officeDocument/2006/relationships/customXml" Target="../ink/ink3.xml"/><Relationship Id="rId4" Type="http://schemas.openxmlformats.org/officeDocument/2006/relationships/image" Target="../media/image6.e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
        <p:cNvGrpSpPr/>
        <p:nvPr/>
      </p:nvGrpSpPr>
      <p:grpSpPr>
        <a:xfrm>
          <a:off x="0" y="0"/>
          <a:ext cx="0" cy="0"/>
          <a:chOff x="0" y="0"/>
          <a:chExt cx="0" cy="0"/>
        </a:xfrm>
      </p:grpSpPr>
      <p:sp>
        <p:nvSpPr>
          <p:cNvPr id="46" name="Google Shape;46;p1"/>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1</a:t>
            </a:fld>
            <a:endParaRPr/>
          </a:p>
        </p:txBody>
      </p:sp>
      <p:sp>
        <p:nvSpPr>
          <p:cNvPr id="47" name="Google Shape;47;p1"/>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endParaRPr sz="3600" b="0" i="0" u="none">
              <a:solidFill>
                <a:srgbClr val="800000"/>
              </a:solidFill>
              <a:latin typeface="Arial"/>
              <a:ea typeface="Arial"/>
              <a:cs typeface="Arial"/>
              <a:sym typeface="Arial"/>
            </a:endParaRPr>
          </a:p>
        </p:txBody>
      </p:sp>
      <p:pic>
        <p:nvPicPr>
          <p:cNvPr id="48" name="Google Shape;48;p1"/>
          <p:cNvPicPr preferRelativeResize="0"/>
          <p:nvPr/>
        </p:nvPicPr>
        <p:blipFill rotWithShape="1">
          <a:blip r:embed="rId3">
            <a:alphaModFix/>
          </a:blip>
          <a:srcRect/>
          <a:stretch/>
        </p:blipFill>
        <p:spPr>
          <a:xfrm>
            <a:off x="0" y="0"/>
            <a:ext cx="9144000"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6"/>
        <p:cNvGrpSpPr/>
        <p:nvPr/>
      </p:nvGrpSpPr>
      <p:grpSpPr>
        <a:xfrm>
          <a:off x="0" y="0"/>
          <a:ext cx="0" cy="0"/>
          <a:chOff x="0" y="0"/>
          <a:chExt cx="0" cy="0"/>
        </a:xfrm>
      </p:grpSpPr>
      <p:sp>
        <p:nvSpPr>
          <p:cNvPr id="117" name="Google Shape;117;p10"/>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10</a:t>
            </a:fld>
            <a:endParaRPr/>
          </a:p>
        </p:txBody>
      </p:sp>
      <p:sp>
        <p:nvSpPr>
          <p:cNvPr id="118" name="Google Shape;118;p10"/>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Introduction to Database</a:t>
            </a:r>
            <a:br>
              <a:rPr lang="en-US" sz="3200" b="0" i="0" u="none">
                <a:solidFill>
                  <a:srgbClr val="800000"/>
                </a:solidFill>
                <a:latin typeface="Arial"/>
                <a:ea typeface="Arial"/>
                <a:cs typeface="Arial"/>
                <a:sym typeface="Arial"/>
              </a:rPr>
            </a:br>
            <a:r>
              <a:rPr lang="en-US" sz="3200" b="0" i="0" u="none">
                <a:solidFill>
                  <a:srgbClr val="800000"/>
                </a:solidFill>
                <a:latin typeface="Arial"/>
                <a:ea typeface="Arial"/>
                <a:cs typeface="Arial"/>
                <a:sym typeface="Arial"/>
              </a:rPr>
              <a:t>Security Issues (6)</a:t>
            </a:r>
            <a:endParaRPr/>
          </a:p>
        </p:txBody>
      </p:sp>
      <p:sp>
        <p:nvSpPr>
          <p:cNvPr id="119" name="Google Shape;119;p10"/>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Another security is that of </a:t>
            </a:r>
            <a:r>
              <a:rPr lang="en-US" sz="2800" b="1" i="0" u="none">
                <a:solidFill>
                  <a:schemeClr val="dk2"/>
                </a:solidFill>
                <a:latin typeface="Arial"/>
                <a:ea typeface="Arial"/>
                <a:cs typeface="Arial"/>
                <a:sym typeface="Arial"/>
              </a:rPr>
              <a:t>flow control</a:t>
            </a:r>
            <a:r>
              <a:rPr lang="en-US" sz="2800" b="0" i="0" u="none">
                <a:solidFill>
                  <a:schemeClr val="dk2"/>
                </a:solidFill>
                <a:latin typeface="Arial"/>
                <a:ea typeface="Arial"/>
                <a:cs typeface="Arial"/>
                <a:sym typeface="Arial"/>
              </a:rPr>
              <a:t>, which prevents information from flowing in such a way that it reaches unauthorized users.</a:t>
            </a:r>
            <a:endParaRPr/>
          </a:p>
          <a:p>
            <a:pPr marL="342900" marR="0" lvl="0" indent="-236220" algn="l" rtl="0">
              <a:lnSpc>
                <a:spcPct val="100000"/>
              </a:lnSpc>
              <a:spcBef>
                <a:spcPts val="560"/>
              </a:spcBef>
              <a:spcAft>
                <a:spcPts val="0"/>
              </a:spcAft>
              <a:buClr>
                <a:srgbClr val="990033"/>
              </a:buClr>
              <a:buSzPts val="1680"/>
              <a:buFont typeface="Noto Sans Symbols"/>
              <a:buNone/>
            </a:pPr>
            <a:endParaRPr sz="2800" b="0" i="0" u="none">
              <a:solidFill>
                <a:schemeClr val="dk2"/>
              </a:solidFill>
              <a:latin typeface="Arial"/>
              <a:ea typeface="Arial"/>
              <a:cs typeface="Arial"/>
              <a:sym typeface="Arial"/>
            </a:endParaRPr>
          </a:p>
          <a:p>
            <a:pPr marL="342900" marR="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Channels that are pathways for information to flow implicitly in ways that violate the security policy of an organization are called </a:t>
            </a:r>
            <a:r>
              <a:rPr lang="en-US" sz="2800" b="1" i="0" u="none">
                <a:solidFill>
                  <a:schemeClr val="dk2"/>
                </a:solidFill>
                <a:latin typeface="Arial"/>
                <a:ea typeface="Arial"/>
                <a:cs typeface="Arial"/>
                <a:sym typeface="Arial"/>
              </a:rPr>
              <a:t>covert channels</a:t>
            </a:r>
            <a:r>
              <a:rPr lang="en-US" sz="2800" b="0" i="0" u="none">
                <a:solidFill>
                  <a:schemeClr val="dk2"/>
                </a:solidFill>
                <a:latin typeface="Arial"/>
                <a:ea typeface="Arial"/>
                <a:cs typeface="Arial"/>
                <a:sym typeface="Arial"/>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4"/>
        <p:cNvGrpSpPr/>
        <p:nvPr/>
      </p:nvGrpSpPr>
      <p:grpSpPr>
        <a:xfrm>
          <a:off x="0" y="0"/>
          <a:ext cx="0" cy="0"/>
          <a:chOff x="0" y="0"/>
          <a:chExt cx="0" cy="0"/>
        </a:xfrm>
      </p:grpSpPr>
      <p:sp>
        <p:nvSpPr>
          <p:cNvPr id="125" name="Google Shape;125;p11"/>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11</a:t>
            </a:fld>
            <a:endParaRPr/>
          </a:p>
        </p:txBody>
      </p:sp>
      <p:sp>
        <p:nvSpPr>
          <p:cNvPr id="126" name="Google Shape;126;p11"/>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Introduction to Database</a:t>
            </a:r>
            <a:br>
              <a:rPr lang="en-US" sz="3200" b="0" i="0" u="none">
                <a:solidFill>
                  <a:srgbClr val="800000"/>
                </a:solidFill>
                <a:latin typeface="Arial"/>
                <a:ea typeface="Arial"/>
                <a:cs typeface="Arial"/>
                <a:sym typeface="Arial"/>
              </a:rPr>
            </a:br>
            <a:r>
              <a:rPr lang="en-US" sz="3200" b="0" i="0" u="none">
                <a:solidFill>
                  <a:srgbClr val="800000"/>
                </a:solidFill>
                <a:latin typeface="Arial"/>
                <a:ea typeface="Arial"/>
                <a:cs typeface="Arial"/>
                <a:sym typeface="Arial"/>
              </a:rPr>
              <a:t>Security Issues (7)</a:t>
            </a:r>
            <a:endParaRPr/>
          </a:p>
        </p:txBody>
      </p:sp>
      <p:sp>
        <p:nvSpPr>
          <p:cNvPr id="127" name="Google Shape;127;p11"/>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A final security issue is </a:t>
            </a:r>
            <a:r>
              <a:rPr lang="en-US" sz="2800" b="1" i="0" u="none">
                <a:solidFill>
                  <a:schemeClr val="dk2"/>
                </a:solidFill>
                <a:latin typeface="Arial"/>
                <a:ea typeface="Arial"/>
                <a:cs typeface="Arial"/>
                <a:sym typeface="Arial"/>
              </a:rPr>
              <a:t>data encryption</a:t>
            </a:r>
            <a:r>
              <a:rPr lang="en-US" sz="2800" b="0" i="0" u="none">
                <a:solidFill>
                  <a:schemeClr val="dk2"/>
                </a:solidFill>
                <a:latin typeface="Arial"/>
                <a:ea typeface="Arial"/>
                <a:cs typeface="Arial"/>
                <a:sym typeface="Arial"/>
              </a:rPr>
              <a:t>, which is used to protect sensitive data (such as credit card numbers) that is being transmitted via some type communication network.</a:t>
            </a:r>
            <a:endParaRPr/>
          </a:p>
          <a:p>
            <a:pPr marL="342900" marR="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 data is </a:t>
            </a:r>
            <a:r>
              <a:rPr lang="en-US" sz="2800" b="1" i="0" u="none">
                <a:solidFill>
                  <a:schemeClr val="dk2"/>
                </a:solidFill>
                <a:latin typeface="Arial"/>
                <a:ea typeface="Arial"/>
                <a:cs typeface="Arial"/>
                <a:sym typeface="Arial"/>
              </a:rPr>
              <a:t>encoded</a:t>
            </a:r>
            <a:r>
              <a:rPr lang="en-US" sz="2800" b="0" i="0" u="none">
                <a:solidFill>
                  <a:schemeClr val="dk2"/>
                </a:solidFill>
                <a:latin typeface="Arial"/>
                <a:ea typeface="Arial"/>
                <a:cs typeface="Arial"/>
                <a:sym typeface="Arial"/>
              </a:rPr>
              <a:t> using some </a:t>
            </a:r>
            <a:r>
              <a:rPr lang="en-US" sz="2800" b="1" i="0" u="none">
                <a:solidFill>
                  <a:schemeClr val="dk2"/>
                </a:solidFill>
                <a:latin typeface="Arial"/>
                <a:ea typeface="Arial"/>
                <a:cs typeface="Arial"/>
                <a:sym typeface="Arial"/>
              </a:rPr>
              <a:t>encoding algorithm</a:t>
            </a:r>
            <a:r>
              <a:rPr lang="en-US" sz="2800" b="0" i="0" u="none">
                <a:solidFill>
                  <a:schemeClr val="dk2"/>
                </a:solidFill>
                <a:latin typeface="Arial"/>
                <a:ea typeface="Arial"/>
                <a:cs typeface="Arial"/>
                <a:sym typeface="Arial"/>
              </a:rPr>
              <a:t>.</a:t>
            </a:r>
            <a:endParaRPr/>
          </a:p>
          <a:p>
            <a:pPr marL="742950" marR="0" lvl="1" indent="-285750" algn="l" rtl="0">
              <a:lnSpc>
                <a:spcPct val="100000"/>
              </a:lnSpc>
              <a:spcBef>
                <a:spcPts val="520"/>
              </a:spcBef>
              <a:spcAft>
                <a:spcPts val="0"/>
              </a:spcAft>
              <a:buClr>
                <a:schemeClr val="dk2"/>
              </a:buClr>
              <a:buSzPts val="1430"/>
              <a:buFont typeface="Noto Sans Symbols"/>
              <a:buChar char="■"/>
            </a:pPr>
            <a:r>
              <a:rPr lang="en-US" sz="2600" b="0" i="0" u="none" strike="noStrike" cap="none">
                <a:solidFill>
                  <a:srgbClr val="800000"/>
                </a:solidFill>
                <a:latin typeface="Arial"/>
                <a:ea typeface="Arial"/>
                <a:cs typeface="Arial"/>
                <a:sym typeface="Arial"/>
              </a:rPr>
              <a:t>An unauthorized user who access encoded data will have difficulty deciphering it, but authorized users are given decoding or decrypting algorithms (or keys) to decipher data.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2"/>
        <p:cNvGrpSpPr/>
        <p:nvPr/>
      </p:nvGrpSpPr>
      <p:grpSpPr>
        <a:xfrm>
          <a:off x="0" y="0"/>
          <a:ext cx="0" cy="0"/>
          <a:chOff x="0" y="0"/>
          <a:chExt cx="0" cy="0"/>
        </a:xfrm>
      </p:grpSpPr>
      <p:sp>
        <p:nvSpPr>
          <p:cNvPr id="133" name="Google Shape;133;p12"/>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12</a:t>
            </a:fld>
            <a:endParaRPr/>
          </a:p>
        </p:txBody>
      </p:sp>
      <p:sp>
        <p:nvSpPr>
          <p:cNvPr id="134" name="Google Shape;134;p12"/>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1.2 Database Security and the DBA </a:t>
            </a:r>
            <a:endParaRPr/>
          </a:p>
        </p:txBody>
      </p:sp>
      <p:sp>
        <p:nvSpPr>
          <p:cNvPr id="135" name="Google Shape;135;p12"/>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 database administrator (</a:t>
            </a:r>
            <a:r>
              <a:rPr lang="en-US" sz="2800" b="1" i="0" u="none">
                <a:solidFill>
                  <a:schemeClr val="dk2"/>
                </a:solidFill>
                <a:latin typeface="Arial"/>
                <a:ea typeface="Arial"/>
                <a:cs typeface="Arial"/>
                <a:sym typeface="Arial"/>
              </a:rPr>
              <a:t>DBA</a:t>
            </a:r>
            <a:r>
              <a:rPr lang="en-US" sz="2800" b="0" i="0" u="none">
                <a:solidFill>
                  <a:schemeClr val="dk2"/>
                </a:solidFill>
                <a:latin typeface="Arial"/>
                <a:ea typeface="Arial"/>
                <a:cs typeface="Arial"/>
                <a:sym typeface="Arial"/>
              </a:rPr>
              <a:t>) is the central authority for managing a database system.</a:t>
            </a:r>
            <a:endParaRPr/>
          </a:p>
          <a:p>
            <a:pPr marL="742950" marR="0" lvl="1" indent="-285750" algn="l" rtl="0">
              <a:lnSpc>
                <a:spcPct val="100000"/>
              </a:lnSpc>
              <a:spcBef>
                <a:spcPts val="520"/>
              </a:spcBef>
              <a:spcAft>
                <a:spcPts val="0"/>
              </a:spcAft>
              <a:buClr>
                <a:schemeClr val="dk2"/>
              </a:buClr>
              <a:buSzPts val="1430"/>
              <a:buFont typeface="Noto Sans Symbols"/>
              <a:buChar char="■"/>
            </a:pPr>
            <a:r>
              <a:rPr lang="en-US" sz="2600" b="0" i="0" u="none" strike="noStrike" cap="none">
                <a:solidFill>
                  <a:srgbClr val="800000"/>
                </a:solidFill>
                <a:latin typeface="Arial"/>
                <a:ea typeface="Arial"/>
                <a:cs typeface="Arial"/>
                <a:sym typeface="Arial"/>
              </a:rPr>
              <a:t>The DBA’s responsibilities include</a:t>
            </a:r>
            <a:endParaRPr/>
          </a:p>
          <a:p>
            <a:pPr marL="1143000" marR="0" lvl="2" indent="-228600" algn="l" rtl="0">
              <a:lnSpc>
                <a:spcPct val="100000"/>
              </a:lnSpc>
              <a:spcBef>
                <a:spcPts val="480"/>
              </a:spcBef>
              <a:spcAft>
                <a:spcPts val="0"/>
              </a:spcAft>
              <a:buClr>
                <a:srgbClr val="990033"/>
              </a:buClr>
              <a:buSzPts val="1200"/>
              <a:buFont typeface="Noto Sans Symbols"/>
              <a:buChar char="■"/>
            </a:pPr>
            <a:r>
              <a:rPr lang="en-US" sz="2400" b="0" i="0" u="none" strike="noStrike" cap="none">
                <a:solidFill>
                  <a:schemeClr val="dk2"/>
                </a:solidFill>
                <a:latin typeface="Arial"/>
                <a:ea typeface="Arial"/>
                <a:cs typeface="Arial"/>
                <a:sym typeface="Arial"/>
              </a:rPr>
              <a:t>granting privileges to users who need to use the system</a:t>
            </a:r>
            <a:endParaRPr/>
          </a:p>
          <a:p>
            <a:pPr marL="1143000" marR="0" lvl="2" indent="-228600" algn="l" rtl="0">
              <a:lnSpc>
                <a:spcPct val="100000"/>
              </a:lnSpc>
              <a:spcBef>
                <a:spcPts val="480"/>
              </a:spcBef>
              <a:spcAft>
                <a:spcPts val="0"/>
              </a:spcAft>
              <a:buClr>
                <a:srgbClr val="990033"/>
              </a:buClr>
              <a:buSzPts val="1200"/>
              <a:buFont typeface="Noto Sans Symbols"/>
              <a:buChar char="■"/>
            </a:pPr>
            <a:r>
              <a:rPr lang="en-US" sz="2400" b="0" i="0" u="none" strike="noStrike" cap="none">
                <a:solidFill>
                  <a:schemeClr val="dk2"/>
                </a:solidFill>
                <a:latin typeface="Arial"/>
                <a:ea typeface="Arial"/>
                <a:cs typeface="Arial"/>
                <a:sym typeface="Arial"/>
              </a:rPr>
              <a:t>classifying users and data in accordance with the policy of the organization</a:t>
            </a:r>
            <a:endParaRPr/>
          </a:p>
          <a:p>
            <a:pPr marL="342900" marR="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 DBA is responsible for the overall security of the database system.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
        <p:cNvGrpSpPr/>
        <p:nvPr/>
      </p:nvGrpSpPr>
      <p:grpSpPr>
        <a:xfrm>
          <a:off x="0" y="0"/>
          <a:ext cx="0" cy="0"/>
          <a:chOff x="0" y="0"/>
          <a:chExt cx="0" cy="0"/>
        </a:xfrm>
      </p:grpSpPr>
      <p:sp>
        <p:nvSpPr>
          <p:cNvPr id="141" name="Google Shape;141;p13"/>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13</a:t>
            </a:fld>
            <a:endParaRPr/>
          </a:p>
        </p:txBody>
      </p:sp>
      <p:sp>
        <p:nvSpPr>
          <p:cNvPr id="142" name="Google Shape;142;p13"/>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1.2 Database Security and the DBA (2)</a:t>
            </a:r>
            <a:endParaRPr/>
          </a:p>
        </p:txBody>
      </p:sp>
      <p:sp>
        <p:nvSpPr>
          <p:cNvPr id="143" name="Google Shape;143;p13"/>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The DBA has a DBA account in the DBMS</a:t>
            </a:r>
            <a:endParaRPr/>
          </a:p>
          <a:p>
            <a:pPr marL="742950" marR="0" lvl="1" indent="-285750" algn="l" rtl="0">
              <a:lnSpc>
                <a:spcPct val="10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Sometimes these are called a system or superuser account</a:t>
            </a:r>
            <a:endParaRPr/>
          </a:p>
          <a:p>
            <a:pPr marL="742950" marR="0" lvl="1" indent="-285750" algn="l" rtl="0">
              <a:lnSpc>
                <a:spcPct val="10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These accounts provide powerful capabilities such as:</a:t>
            </a:r>
            <a:endParaRPr/>
          </a:p>
          <a:p>
            <a:pPr marL="1143000" marR="0" lvl="2" indent="-228600" algn="l" rtl="0">
              <a:lnSpc>
                <a:spcPct val="100000"/>
              </a:lnSpc>
              <a:spcBef>
                <a:spcPts val="400"/>
              </a:spcBef>
              <a:spcAft>
                <a:spcPts val="0"/>
              </a:spcAft>
              <a:buClr>
                <a:srgbClr val="990033"/>
              </a:buClr>
              <a:buSzPts val="1000"/>
              <a:buFont typeface="Noto Sans Symbols"/>
              <a:buChar char="■"/>
            </a:pPr>
            <a:r>
              <a:rPr lang="en-US" sz="2000" b="0" i="0" u="none" strike="noStrike" cap="none">
                <a:solidFill>
                  <a:schemeClr val="dk2"/>
                </a:solidFill>
                <a:latin typeface="Arial"/>
                <a:ea typeface="Arial"/>
                <a:cs typeface="Arial"/>
                <a:sym typeface="Arial"/>
              </a:rPr>
              <a:t>1. Account creation</a:t>
            </a:r>
            <a:endParaRPr/>
          </a:p>
          <a:p>
            <a:pPr marL="1143000" marR="0" lvl="2" indent="-228600" algn="l" rtl="0">
              <a:lnSpc>
                <a:spcPct val="100000"/>
              </a:lnSpc>
              <a:spcBef>
                <a:spcPts val="400"/>
              </a:spcBef>
              <a:spcAft>
                <a:spcPts val="0"/>
              </a:spcAft>
              <a:buClr>
                <a:srgbClr val="990033"/>
              </a:buClr>
              <a:buSzPts val="1000"/>
              <a:buFont typeface="Noto Sans Symbols"/>
              <a:buChar char="■"/>
            </a:pPr>
            <a:r>
              <a:rPr lang="en-US" sz="2000" b="0" i="0" u="none" strike="noStrike" cap="none">
                <a:solidFill>
                  <a:schemeClr val="dk2"/>
                </a:solidFill>
                <a:latin typeface="Arial"/>
                <a:ea typeface="Arial"/>
                <a:cs typeface="Arial"/>
                <a:sym typeface="Arial"/>
              </a:rPr>
              <a:t>2. Privilege granting</a:t>
            </a:r>
            <a:endParaRPr/>
          </a:p>
          <a:p>
            <a:pPr marL="1143000" marR="0" lvl="2" indent="-228600" algn="l" rtl="0">
              <a:lnSpc>
                <a:spcPct val="100000"/>
              </a:lnSpc>
              <a:spcBef>
                <a:spcPts val="400"/>
              </a:spcBef>
              <a:spcAft>
                <a:spcPts val="0"/>
              </a:spcAft>
              <a:buClr>
                <a:srgbClr val="990033"/>
              </a:buClr>
              <a:buSzPts val="1000"/>
              <a:buFont typeface="Noto Sans Symbols"/>
              <a:buChar char="■"/>
            </a:pPr>
            <a:r>
              <a:rPr lang="en-US" sz="2000" b="0" i="0" u="none" strike="noStrike" cap="none">
                <a:solidFill>
                  <a:schemeClr val="dk2"/>
                </a:solidFill>
                <a:latin typeface="Arial"/>
                <a:ea typeface="Arial"/>
                <a:cs typeface="Arial"/>
                <a:sym typeface="Arial"/>
              </a:rPr>
              <a:t>3. Privilege revocation</a:t>
            </a:r>
            <a:endParaRPr/>
          </a:p>
          <a:p>
            <a:pPr marL="1143000" marR="0" lvl="2" indent="-228600" algn="l" rtl="0">
              <a:lnSpc>
                <a:spcPct val="100000"/>
              </a:lnSpc>
              <a:spcBef>
                <a:spcPts val="400"/>
              </a:spcBef>
              <a:spcAft>
                <a:spcPts val="0"/>
              </a:spcAft>
              <a:buClr>
                <a:srgbClr val="990033"/>
              </a:buClr>
              <a:buSzPts val="1000"/>
              <a:buFont typeface="Noto Sans Symbols"/>
              <a:buChar char="■"/>
            </a:pPr>
            <a:r>
              <a:rPr lang="en-US" sz="2000" b="0" i="0" u="none" strike="noStrike" cap="none">
                <a:solidFill>
                  <a:schemeClr val="dk2"/>
                </a:solidFill>
                <a:latin typeface="Arial"/>
                <a:ea typeface="Arial"/>
                <a:cs typeface="Arial"/>
                <a:sym typeface="Arial"/>
              </a:rPr>
              <a:t>4. Security level assignment</a:t>
            </a:r>
            <a:endParaRPr/>
          </a:p>
          <a:p>
            <a:pPr marL="742950" marR="0" lvl="1" indent="-285750" algn="l" rtl="0">
              <a:lnSpc>
                <a:spcPct val="10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Action 1 is access control, whereas 2 and 3 are discretionarym and 4 is used to control mandatory authorization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8"/>
        <p:cNvGrpSpPr/>
        <p:nvPr/>
      </p:nvGrpSpPr>
      <p:grpSpPr>
        <a:xfrm>
          <a:off x="0" y="0"/>
          <a:ext cx="0" cy="0"/>
          <a:chOff x="0" y="0"/>
          <a:chExt cx="0" cy="0"/>
        </a:xfrm>
      </p:grpSpPr>
      <p:sp>
        <p:nvSpPr>
          <p:cNvPr id="149" name="Google Shape;149;p14"/>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14</a:t>
            </a:fld>
            <a:endParaRPr/>
          </a:p>
        </p:txBody>
      </p:sp>
      <p:sp>
        <p:nvSpPr>
          <p:cNvPr id="150" name="Google Shape;150;p14"/>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1.3 Access Protection, User Accounts, and Database Audits</a:t>
            </a:r>
            <a:endParaRPr/>
          </a:p>
        </p:txBody>
      </p:sp>
      <p:sp>
        <p:nvSpPr>
          <p:cNvPr id="151" name="Google Shape;151;p14"/>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Whenever a person or group of person s need to access a database system, the individual or group must first apply for a user account.</a:t>
            </a:r>
            <a:endParaRPr/>
          </a:p>
          <a:p>
            <a:pPr marL="742950" marR="0" lvl="1" indent="-285750" algn="l" rtl="0">
              <a:lnSpc>
                <a:spcPct val="100000"/>
              </a:lnSpc>
              <a:spcBef>
                <a:spcPts val="520"/>
              </a:spcBef>
              <a:spcAft>
                <a:spcPts val="0"/>
              </a:spcAft>
              <a:buClr>
                <a:schemeClr val="dk2"/>
              </a:buClr>
              <a:buSzPts val="1430"/>
              <a:buFont typeface="Noto Sans Symbols"/>
              <a:buChar char="■"/>
            </a:pPr>
            <a:r>
              <a:rPr lang="en-US" sz="2600" b="0" i="0" u="none" strike="noStrike" cap="none">
                <a:solidFill>
                  <a:srgbClr val="800000"/>
                </a:solidFill>
                <a:latin typeface="Arial"/>
                <a:ea typeface="Arial"/>
                <a:cs typeface="Arial"/>
                <a:sym typeface="Arial"/>
              </a:rPr>
              <a:t>The DBA will then create a new </a:t>
            </a:r>
            <a:r>
              <a:rPr lang="en-US" sz="2600" b="1" i="0" u="none" strike="noStrike" cap="none">
                <a:solidFill>
                  <a:srgbClr val="800000"/>
                </a:solidFill>
                <a:latin typeface="Arial"/>
                <a:ea typeface="Arial"/>
                <a:cs typeface="Arial"/>
                <a:sym typeface="Arial"/>
              </a:rPr>
              <a:t>account id</a:t>
            </a:r>
            <a:r>
              <a:rPr lang="en-US" sz="2600" b="0" i="0" u="none" strike="noStrike" cap="none">
                <a:solidFill>
                  <a:srgbClr val="800000"/>
                </a:solidFill>
                <a:latin typeface="Arial"/>
                <a:ea typeface="Arial"/>
                <a:cs typeface="Arial"/>
                <a:sym typeface="Arial"/>
              </a:rPr>
              <a:t> and </a:t>
            </a:r>
            <a:r>
              <a:rPr lang="en-US" sz="2600" b="1" i="0" u="none" strike="noStrike" cap="none">
                <a:solidFill>
                  <a:srgbClr val="800000"/>
                </a:solidFill>
                <a:latin typeface="Arial"/>
                <a:ea typeface="Arial"/>
                <a:cs typeface="Arial"/>
                <a:sym typeface="Arial"/>
              </a:rPr>
              <a:t>password</a:t>
            </a:r>
            <a:r>
              <a:rPr lang="en-US" sz="2600" b="0" i="0" u="none" strike="noStrike" cap="none">
                <a:solidFill>
                  <a:srgbClr val="800000"/>
                </a:solidFill>
                <a:latin typeface="Arial"/>
                <a:ea typeface="Arial"/>
                <a:cs typeface="Arial"/>
                <a:sym typeface="Arial"/>
              </a:rPr>
              <a:t> for the user if he/she deems there is a legitimate need to access the database</a:t>
            </a:r>
            <a:endParaRPr/>
          </a:p>
          <a:p>
            <a:pPr marL="342900" marR="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 user must log in to the DBMS by entering account id and password whenever database access is needed.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6"/>
        <p:cNvGrpSpPr/>
        <p:nvPr/>
      </p:nvGrpSpPr>
      <p:grpSpPr>
        <a:xfrm>
          <a:off x="0" y="0"/>
          <a:ext cx="0" cy="0"/>
          <a:chOff x="0" y="0"/>
          <a:chExt cx="0" cy="0"/>
        </a:xfrm>
      </p:grpSpPr>
      <p:sp>
        <p:nvSpPr>
          <p:cNvPr id="157" name="Google Shape;157;p15"/>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15</a:t>
            </a:fld>
            <a:endParaRPr/>
          </a:p>
        </p:txBody>
      </p:sp>
      <p:sp>
        <p:nvSpPr>
          <p:cNvPr id="158" name="Google Shape;158;p15"/>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1.3 Access Protection, User Accounts, and Database Audits(2)</a:t>
            </a:r>
            <a:endParaRPr/>
          </a:p>
        </p:txBody>
      </p:sp>
      <p:sp>
        <p:nvSpPr>
          <p:cNvPr id="159" name="Google Shape;159;p15"/>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 database system must also keep </a:t>
            </a:r>
            <a:r>
              <a:rPr lang="en-US" sz="2800" b="1" i="0" u="none">
                <a:solidFill>
                  <a:schemeClr val="dk2"/>
                </a:solidFill>
                <a:latin typeface="Arial"/>
                <a:ea typeface="Arial"/>
                <a:cs typeface="Arial"/>
                <a:sym typeface="Arial"/>
              </a:rPr>
              <a:t>track of all operations</a:t>
            </a:r>
            <a:r>
              <a:rPr lang="en-US" sz="2800" b="0" i="0" u="none">
                <a:solidFill>
                  <a:schemeClr val="dk2"/>
                </a:solidFill>
                <a:latin typeface="Arial"/>
                <a:ea typeface="Arial"/>
                <a:cs typeface="Arial"/>
                <a:sym typeface="Arial"/>
              </a:rPr>
              <a:t> on the database that are applied by a certain user throughout </a:t>
            </a:r>
            <a:r>
              <a:rPr lang="en-US" sz="2800" b="1" i="0" u="none">
                <a:solidFill>
                  <a:schemeClr val="dk2"/>
                </a:solidFill>
                <a:latin typeface="Arial"/>
                <a:ea typeface="Arial"/>
                <a:cs typeface="Arial"/>
                <a:sym typeface="Arial"/>
              </a:rPr>
              <a:t>each login session</a:t>
            </a:r>
            <a:r>
              <a:rPr lang="en-US" sz="2800" b="0" i="0" u="none">
                <a:solidFill>
                  <a:schemeClr val="dk2"/>
                </a:solidFill>
                <a:latin typeface="Arial"/>
                <a:ea typeface="Arial"/>
                <a:cs typeface="Arial"/>
                <a:sym typeface="Arial"/>
              </a:rPr>
              <a:t>.</a:t>
            </a:r>
            <a:endParaRPr/>
          </a:p>
          <a:p>
            <a:pPr marL="742950" marR="0" lvl="1" indent="-285750" algn="l" rtl="0">
              <a:lnSpc>
                <a:spcPct val="100000"/>
              </a:lnSpc>
              <a:spcBef>
                <a:spcPts val="520"/>
              </a:spcBef>
              <a:spcAft>
                <a:spcPts val="0"/>
              </a:spcAft>
              <a:buClr>
                <a:schemeClr val="dk2"/>
              </a:buClr>
              <a:buSzPts val="1430"/>
              <a:buFont typeface="Noto Sans Symbols"/>
              <a:buChar char="■"/>
            </a:pPr>
            <a:r>
              <a:rPr lang="en-US" sz="2600" b="0" i="0" u="none" strike="noStrike" cap="none">
                <a:solidFill>
                  <a:srgbClr val="800000"/>
                </a:solidFill>
                <a:latin typeface="Arial"/>
                <a:ea typeface="Arial"/>
                <a:cs typeface="Arial"/>
                <a:sym typeface="Arial"/>
              </a:rPr>
              <a:t>To keep a record of all updates applied to the database and of the particular user who applied each update, we can modify </a:t>
            </a:r>
            <a:r>
              <a:rPr lang="en-US" sz="2600" b="1" i="0" u="none" strike="noStrike" cap="none">
                <a:solidFill>
                  <a:srgbClr val="800000"/>
                </a:solidFill>
                <a:latin typeface="Arial"/>
                <a:ea typeface="Arial"/>
                <a:cs typeface="Arial"/>
                <a:sym typeface="Arial"/>
              </a:rPr>
              <a:t>system log</a:t>
            </a:r>
            <a:r>
              <a:rPr lang="en-US" sz="2600" b="0" i="0" u="none" strike="noStrike" cap="none">
                <a:solidFill>
                  <a:srgbClr val="800000"/>
                </a:solidFill>
                <a:latin typeface="Arial"/>
                <a:ea typeface="Arial"/>
                <a:cs typeface="Arial"/>
                <a:sym typeface="Arial"/>
              </a:rPr>
              <a:t>, which includes an entry for each operation applied to the database that may be required for recovery from a transaction failure or system crash.</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4"/>
        <p:cNvGrpSpPr/>
        <p:nvPr/>
      </p:nvGrpSpPr>
      <p:grpSpPr>
        <a:xfrm>
          <a:off x="0" y="0"/>
          <a:ext cx="0" cy="0"/>
          <a:chOff x="0" y="0"/>
          <a:chExt cx="0" cy="0"/>
        </a:xfrm>
      </p:grpSpPr>
      <p:sp>
        <p:nvSpPr>
          <p:cNvPr id="165" name="Google Shape;165;p16"/>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16</a:t>
            </a:fld>
            <a:endParaRPr/>
          </a:p>
        </p:txBody>
      </p:sp>
      <p:sp>
        <p:nvSpPr>
          <p:cNvPr id="166" name="Google Shape;166;p16"/>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1.3 Access Protection, User Accounts, and Database Audits(3)</a:t>
            </a:r>
            <a:endParaRPr/>
          </a:p>
        </p:txBody>
      </p:sp>
      <p:sp>
        <p:nvSpPr>
          <p:cNvPr id="167" name="Google Shape;167;p16"/>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If any tampering with the database is suspected, a </a:t>
            </a:r>
            <a:r>
              <a:rPr lang="en-US" sz="2800" b="1" i="0" u="none">
                <a:solidFill>
                  <a:schemeClr val="dk2"/>
                </a:solidFill>
                <a:latin typeface="Arial"/>
                <a:ea typeface="Arial"/>
                <a:cs typeface="Arial"/>
                <a:sym typeface="Arial"/>
              </a:rPr>
              <a:t>database audit</a:t>
            </a:r>
            <a:r>
              <a:rPr lang="en-US" sz="2800" b="0" i="0" u="none">
                <a:solidFill>
                  <a:schemeClr val="dk2"/>
                </a:solidFill>
                <a:latin typeface="Arial"/>
                <a:ea typeface="Arial"/>
                <a:cs typeface="Arial"/>
                <a:sym typeface="Arial"/>
              </a:rPr>
              <a:t> is performed</a:t>
            </a:r>
            <a:endParaRPr/>
          </a:p>
          <a:p>
            <a:pPr marL="742950" marR="0" lvl="1" indent="-285750" algn="l" rtl="0">
              <a:lnSpc>
                <a:spcPct val="100000"/>
              </a:lnSpc>
              <a:spcBef>
                <a:spcPts val="520"/>
              </a:spcBef>
              <a:spcAft>
                <a:spcPts val="0"/>
              </a:spcAft>
              <a:buClr>
                <a:schemeClr val="dk2"/>
              </a:buClr>
              <a:buSzPts val="1430"/>
              <a:buFont typeface="Noto Sans Symbols"/>
              <a:buChar char="■"/>
            </a:pPr>
            <a:r>
              <a:rPr lang="en-US" sz="2600" b="0" i="0" u="none" strike="noStrike" cap="none">
                <a:solidFill>
                  <a:srgbClr val="800000"/>
                </a:solidFill>
                <a:latin typeface="Arial"/>
                <a:ea typeface="Arial"/>
                <a:cs typeface="Arial"/>
                <a:sym typeface="Arial"/>
              </a:rPr>
              <a:t>A database audit consists of reviewing the log to examine all accesses and operations applied to the database during a certain time period.</a:t>
            </a:r>
            <a:endParaRPr/>
          </a:p>
          <a:p>
            <a:pPr marL="342900" marR="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A database log that is used mainly for security purposes is sometimes called an </a:t>
            </a:r>
            <a:r>
              <a:rPr lang="en-US" sz="2800" b="1" i="0" u="none">
                <a:solidFill>
                  <a:schemeClr val="dk2"/>
                </a:solidFill>
                <a:latin typeface="Arial"/>
                <a:ea typeface="Arial"/>
                <a:cs typeface="Arial"/>
                <a:sym typeface="Arial"/>
              </a:rPr>
              <a:t>audit trail</a:t>
            </a:r>
            <a:r>
              <a:rPr lang="en-US" sz="2800" b="0" i="0" u="none">
                <a:solidFill>
                  <a:schemeClr val="dk2"/>
                </a:solidFill>
                <a:latin typeface="Arial"/>
                <a:ea typeface="Arial"/>
                <a:cs typeface="Arial"/>
                <a:sym typeface="Arial"/>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2"/>
        <p:cNvGrpSpPr/>
        <p:nvPr/>
      </p:nvGrpSpPr>
      <p:grpSpPr>
        <a:xfrm>
          <a:off x="0" y="0"/>
          <a:ext cx="0" cy="0"/>
          <a:chOff x="0" y="0"/>
          <a:chExt cx="0" cy="0"/>
        </a:xfrm>
      </p:grpSpPr>
      <p:sp>
        <p:nvSpPr>
          <p:cNvPr id="173" name="Google Shape;173;p17"/>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17</a:t>
            </a:fld>
            <a:endParaRPr/>
          </a:p>
        </p:txBody>
      </p:sp>
      <p:sp>
        <p:nvSpPr>
          <p:cNvPr id="174" name="Google Shape;174;p17"/>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Discretionary Access Control Based on Granting and Revoking Privileges</a:t>
            </a:r>
            <a:endParaRPr/>
          </a:p>
        </p:txBody>
      </p:sp>
      <p:sp>
        <p:nvSpPr>
          <p:cNvPr id="175" name="Google Shape;175;p17"/>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 typical method of enforcing</a:t>
            </a:r>
            <a:r>
              <a:rPr lang="en-US" sz="2800" b="1" i="0" u="none">
                <a:solidFill>
                  <a:schemeClr val="dk2"/>
                </a:solidFill>
                <a:latin typeface="Arial"/>
                <a:ea typeface="Arial"/>
                <a:cs typeface="Arial"/>
                <a:sym typeface="Arial"/>
              </a:rPr>
              <a:t> discretionary access control </a:t>
            </a:r>
            <a:r>
              <a:rPr lang="en-US" sz="2800" b="0" i="0" u="none">
                <a:solidFill>
                  <a:schemeClr val="dk2"/>
                </a:solidFill>
                <a:latin typeface="Arial"/>
                <a:ea typeface="Arial"/>
                <a:cs typeface="Arial"/>
                <a:sym typeface="Arial"/>
              </a:rPr>
              <a:t>in a database system is based on the </a:t>
            </a:r>
            <a:r>
              <a:rPr lang="en-US" sz="2800" b="1" i="0" u="none">
                <a:solidFill>
                  <a:schemeClr val="dk2"/>
                </a:solidFill>
                <a:latin typeface="Arial"/>
                <a:ea typeface="Arial"/>
                <a:cs typeface="Arial"/>
                <a:sym typeface="Arial"/>
              </a:rPr>
              <a:t>granting</a:t>
            </a:r>
            <a:r>
              <a:rPr lang="en-US" sz="2800" b="0" i="0" u="none">
                <a:solidFill>
                  <a:schemeClr val="dk2"/>
                </a:solidFill>
                <a:latin typeface="Arial"/>
                <a:ea typeface="Arial"/>
                <a:cs typeface="Arial"/>
                <a:sym typeface="Arial"/>
              </a:rPr>
              <a:t> and </a:t>
            </a:r>
            <a:r>
              <a:rPr lang="en-US" sz="2800" b="1" i="0" u="none">
                <a:solidFill>
                  <a:schemeClr val="dk2"/>
                </a:solidFill>
                <a:latin typeface="Arial"/>
                <a:ea typeface="Arial"/>
                <a:cs typeface="Arial"/>
                <a:sym typeface="Arial"/>
              </a:rPr>
              <a:t>revoking</a:t>
            </a:r>
            <a:r>
              <a:rPr lang="en-US" sz="2800" b="0" i="0" u="none">
                <a:solidFill>
                  <a:schemeClr val="dk2"/>
                </a:solidFill>
                <a:latin typeface="Arial"/>
                <a:ea typeface="Arial"/>
                <a:cs typeface="Arial"/>
                <a:sym typeface="Arial"/>
              </a:rPr>
              <a:t> </a:t>
            </a:r>
            <a:r>
              <a:rPr lang="en-US" sz="2800" b="1" i="0" u="none">
                <a:solidFill>
                  <a:schemeClr val="dk2"/>
                </a:solidFill>
                <a:latin typeface="Arial"/>
                <a:ea typeface="Arial"/>
                <a:cs typeface="Arial"/>
                <a:sym typeface="Arial"/>
              </a:rPr>
              <a:t>privileges</a:t>
            </a:r>
            <a:r>
              <a:rPr lang="en-US" sz="2800" b="0" i="0" u="none">
                <a:solidFill>
                  <a:schemeClr val="dk2"/>
                </a:solidFill>
                <a:latin typeface="Arial"/>
                <a:ea typeface="Arial"/>
                <a:cs typeface="Arial"/>
                <a:sym typeface="Arial"/>
              </a:rPr>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0"/>
        <p:cNvGrpSpPr/>
        <p:nvPr/>
      </p:nvGrpSpPr>
      <p:grpSpPr>
        <a:xfrm>
          <a:off x="0" y="0"/>
          <a:ext cx="0" cy="0"/>
          <a:chOff x="0" y="0"/>
          <a:chExt cx="0" cy="0"/>
        </a:xfrm>
      </p:grpSpPr>
      <p:sp>
        <p:nvSpPr>
          <p:cNvPr id="181" name="Google Shape;181;p18"/>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18</a:t>
            </a:fld>
            <a:endParaRPr/>
          </a:p>
        </p:txBody>
      </p:sp>
      <p:sp>
        <p:nvSpPr>
          <p:cNvPr id="182" name="Google Shape;182;p18"/>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2.1Types of Discretionary Privileges</a:t>
            </a:r>
            <a:endParaRPr/>
          </a:p>
        </p:txBody>
      </p:sp>
      <p:sp>
        <p:nvSpPr>
          <p:cNvPr id="183" name="Google Shape;183;p18"/>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 </a:t>
            </a:r>
            <a:r>
              <a:rPr lang="en-US" sz="2800" b="1" i="0" u="none">
                <a:solidFill>
                  <a:schemeClr val="dk2"/>
                </a:solidFill>
                <a:latin typeface="Arial"/>
                <a:ea typeface="Arial"/>
                <a:cs typeface="Arial"/>
                <a:sym typeface="Arial"/>
              </a:rPr>
              <a:t>account level</a:t>
            </a:r>
            <a:r>
              <a:rPr lang="en-US" sz="2800" b="0" i="0" u="none">
                <a:solidFill>
                  <a:schemeClr val="dk2"/>
                </a:solidFill>
                <a:latin typeface="Arial"/>
                <a:ea typeface="Arial"/>
                <a:cs typeface="Arial"/>
                <a:sym typeface="Arial"/>
              </a:rPr>
              <a:t>:</a:t>
            </a:r>
            <a:endParaRPr/>
          </a:p>
          <a:p>
            <a:pPr marL="742950" marR="0" lvl="1" indent="-285750" algn="l" rtl="0">
              <a:lnSpc>
                <a:spcPct val="100000"/>
              </a:lnSpc>
              <a:spcBef>
                <a:spcPts val="520"/>
              </a:spcBef>
              <a:spcAft>
                <a:spcPts val="0"/>
              </a:spcAft>
              <a:buClr>
                <a:schemeClr val="dk2"/>
              </a:buClr>
              <a:buSzPts val="1430"/>
              <a:buFont typeface="Noto Sans Symbols"/>
              <a:buChar char="■"/>
            </a:pPr>
            <a:r>
              <a:rPr lang="en-US" sz="2600" b="0" i="0" u="none" strike="noStrike" cap="none">
                <a:solidFill>
                  <a:srgbClr val="800000"/>
                </a:solidFill>
                <a:latin typeface="Arial"/>
                <a:ea typeface="Arial"/>
                <a:cs typeface="Arial"/>
                <a:sym typeface="Arial"/>
              </a:rPr>
              <a:t>At this level, the DBA specifies the particular privileges that each account holds independently of the relations in the database.</a:t>
            </a:r>
            <a:endParaRPr/>
          </a:p>
          <a:p>
            <a:pPr marL="342900" marR="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 </a:t>
            </a:r>
            <a:r>
              <a:rPr lang="en-US" sz="2800" b="1" i="0" u="none">
                <a:solidFill>
                  <a:schemeClr val="dk2"/>
                </a:solidFill>
                <a:latin typeface="Arial"/>
                <a:ea typeface="Arial"/>
                <a:cs typeface="Arial"/>
                <a:sym typeface="Arial"/>
              </a:rPr>
              <a:t>relation level</a:t>
            </a:r>
            <a:r>
              <a:rPr lang="en-US" sz="2800" b="0" i="0" u="none">
                <a:solidFill>
                  <a:schemeClr val="dk2"/>
                </a:solidFill>
                <a:latin typeface="Arial"/>
                <a:ea typeface="Arial"/>
                <a:cs typeface="Arial"/>
                <a:sym typeface="Arial"/>
              </a:rPr>
              <a:t> (or </a:t>
            </a:r>
            <a:r>
              <a:rPr lang="en-US" sz="2800" b="1" i="0" u="none">
                <a:solidFill>
                  <a:schemeClr val="dk2"/>
                </a:solidFill>
                <a:latin typeface="Arial"/>
                <a:ea typeface="Arial"/>
                <a:cs typeface="Arial"/>
                <a:sym typeface="Arial"/>
              </a:rPr>
              <a:t>table level</a:t>
            </a:r>
            <a:r>
              <a:rPr lang="en-US" sz="2800" b="0" i="0" u="none">
                <a:solidFill>
                  <a:schemeClr val="dk2"/>
                </a:solidFill>
                <a:latin typeface="Arial"/>
                <a:ea typeface="Arial"/>
                <a:cs typeface="Arial"/>
                <a:sym typeface="Arial"/>
              </a:rPr>
              <a:t>):</a:t>
            </a:r>
            <a:endParaRPr/>
          </a:p>
          <a:p>
            <a:pPr marL="742950" marR="0" lvl="1" indent="-285750" algn="l" rtl="0">
              <a:lnSpc>
                <a:spcPct val="100000"/>
              </a:lnSpc>
              <a:spcBef>
                <a:spcPts val="520"/>
              </a:spcBef>
              <a:spcAft>
                <a:spcPts val="0"/>
              </a:spcAft>
              <a:buClr>
                <a:schemeClr val="dk2"/>
              </a:buClr>
              <a:buSzPts val="1430"/>
              <a:buFont typeface="Noto Sans Symbols"/>
              <a:buChar char="■"/>
            </a:pPr>
            <a:r>
              <a:rPr lang="en-US" sz="2600" b="0" i="0" u="none" strike="noStrike" cap="none">
                <a:solidFill>
                  <a:srgbClr val="800000"/>
                </a:solidFill>
                <a:latin typeface="Arial"/>
                <a:ea typeface="Arial"/>
                <a:cs typeface="Arial"/>
                <a:sym typeface="Arial"/>
              </a:rPr>
              <a:t>At this level, the DBA can control the privilege to access each individual relation or view in the database.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8"/>
        <p:cNvGrpSpPr/>
        <p:nvPr/>
      </p:nvGrpSpPr>
      <p:grpSpPr>
        <a:xfrm>
          <a:off x="0" y="0"/>
          <a:ext cx="0" cy="0"/>
          <a:chOff x="0" y="0"/>
          <a:chExt cx="0" cy="0"/>
        </a:xfrm>
      </p:grpSpPr>
      <p:sp>
        <p:nvSpPr>
          <p:cNvPr id="189" name="Google Shape;189;p19"/>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19</a:t>
            </a:fld>
            <a:endParaRPr/>
          </a:p>
        </p:txBody>
      </p:sp>
      <p:sp>
        <p:nvSpPr>
          <p:cNvPr id="190" name="Google Shape;190;p19"/>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2.1Types of Discretionary Privileges(2)</a:t>
            </a:r>
            <a:endParaRPr/>
          </a:p>
        </p:txBody>
      </p:sp>
      <p:sp>
        <p:nvSpPr>
          <p:cNvPr id="191" name="Google Shape;191;p19"/>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The privileges at the </a:t>
            </a:r>
            <a:r>
              <a:rPr lang="en-US" sz="2400" b="1" i="0" u="none">
                <a:solidFill>
                  <a:schemeClr val="dk2"/>
                </a:solidFill>
                <a:latin typeface="Arial"/>
                <a:ea typeface="Arial"/>
                <a:cs typeface="Arial"/>
                <a:sym typeface="Arial"/>
              </a:rPr>
              <a:t>account level</a:t>
            </a:r>
            <a:r>
              <a:rPr lang="en-US" sz="2400" b="0" i="0" u="none">
                <a:solidFill>
                  <a:schemeClr val="dk2"/>
                </a:solidFill>
                <a:latin typeface="Arial"/>
                <a:ea typeface="Arial"/>
                <a:cs typeface="Arial"/>
                <a:sym typeface="Arial"/>
              </a:rPr>
              <a:t> apply to the capabilities provided to the account itself and can include</a:t>
            </a:r>
            <a:endParaRPr/>
          </a:p>
          <a:p>
            <a:pPr marL="742950" marR="0" lvl="1" indent="-285750" algn="l" rtl="0">
              <a:lnSpc>
                <a:spcPct val="10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the </a:t>
            </a:r>
            <a:r>
              <a:rPr lang="en-US" sz="2200" b="1" i="0" u="none" strike="noStrike" cap="none">
                <a:solidFill>
                  <a:srgbClr val="800000"/>
                </a:solidFill>
                <a:latin typeface="Arial"/>
                <a:ea typeface="Arial"/>
                <a:cs typeface="Arial"/>
                <a:sym typeface="Arial"/>
              </a:rPr>
              <a:t>CREATE SCHEMA</a:t>
            </a:r>
            <a:r>
              <a:rPr lang="en-US" sz="2200" b="0" i="0" u="none" strike="noStrike" cap="none">
                <a:solidFill>
                  <a:srgbClr val="800000"/>
                </a:solidFill>
                <a:latin typeface="Arial"/>
                <a:ea typeface="Arial"/>
                <a:cs typeface="Arial"/>
                <a:sym typeface="Arial"/>
              </a:rPr>
              <a:t> or </a:t>
            </a:r>
            <a:r>
              <a:rPr lang="en-US" sz="2200" b="1" i="0" u="none" strike="noStrike" cap="none">
                <a:solidFill>
                  <a:srgbClr val="800000"/>
                </a:solidFill>
                <a:latin typeface="Arial"/>
                <a:ea typeface="Arial"/>
                <a:cs typeface="Arial"/>
                <a:sym typeface="Arial"/>
              </a:rPr>
              <a:t>CREATE TABLE</a:t>
            </a:r>
            <a:r>
              <a:rPr lang="en-US" sz="2200" b="0" i="0" u="none" strike="noStrike" cap="none">
                <a:solidFill>
                  <a:srgbClr val="800000"/>
                </a:solidFill>
                <a:latin typeface="Arial"/>
                <a:ea typeface="Arial"/>
                <a:cs typeface="Arial"/>
                <a:sym typeface="Arial"/>
              </a:rPr>
              <a:t> privilege, to create a schema or base relation;</a:t>
            </a:r>
            <a:endParaRPr/>
          </a:p>
          <a:p>
            <a:pPr marL="742950" marR="0" lvl="1" indent="-285750" algn="l" rtl="0">
              <a:lnSpc>
                <a:spcPct val="10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the </a:t>
            </a:r>
            <a:r>
              <a:rPr lang="en-US" sz="2200" b="1" i="0" u="none" strike="noStrike" cap="none">
                <a:solidFill>
                  <a:srgbClr val="800000"/>
                </a:solidFill>
                <a:latin typeface="Arial"/>
                <a:ea typeface="Arial"/>
                <a:cs typeface="Arial"/>
                <a:sym typeface="Arial"/>
              </a:rPr>
              <a:t>CREATE VIEW</a:t>
            </a:r>
            <a:r>
              <a:rPr lang="en-US" sz="2200" b="0" i="0" u="none" strike="noStrike" cap="none">
                <a:solidFill>
                  <a:srgbClr val="800000"/>
                </a:solidFill>
                <a:latin typeface="Arial"/>
                <a:ea typeface="Arial"/>
                <a:cs typeface="Arial"/>
                <a:sym typeface="Arial"/>
              </a:rPr>
              <a:t> privilege;</a:t>
            </a:r>
            <a:endParaRPr/>
          </a:p>
          <a:p>
            <a:pPr marL="742950" marR="0" lvl="1" indent="-285750" algn="l" rtl="0">
              <a:lnSpc>
                <a:spcPct val="10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the </a:t>
            </a:r>
            <a:r>
              <a:rPr lang="en-US" sz="2200" b="1" i="0" u="none" strike="noStrike" cap="none">
                <a:solidFill>
                  <a:srgbClr val="800000"/>
                </a:solidFill>
                <a:latin typeface="Arial"/>
                <a:ea typeface="Arial"/>
                <a:cs typeface="Arial"/>
                <a:sym typeface="Arial"/>
              </a:rPr>
              <a:t>ALTER</a:t>
            </a:r>
            <a:r>
              <a:rPr lang="en-US" sz="2200" b="0" i="0" u="none" strike="noStrike" cap="none">
                <a:solidFill>
                  <a:srgbClr val="800000"/>
                </a:solidFill>
                <a:latin typeface="Arial"/>
                <a:ea typeface="Arial"/>
                <a:cs typeface="Arial"/>
                <a:sym typeface="Arial"/>
              </a:rPr>
              <a:t> privilege, to apply schema changes such adding or removing attributes from relations;</a:t>
            </a:r>
            <a:endParaRPr/>
          </a:p>
          <a:p>
            <a:pPr marL="742950" marR="0" lvl="1" indent="-285750" algn="l" rtl="0">
              <a:lnSpc>
                <a:spcPct val="10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the </a:t>
            </a:r>
            <a:r>
              <a:rPr lang="en-US" sz="2200" b="1" i="0" u="none" strike="noStrike" cap="none">
                <a:solidFill>
                  <a:srgbClr val="800000"/>
                </a:solidFill>
                <a:latin typeface="Arial"/>
                <a:ea typeface="Arial"/>
                <a:cs typeface="Arial"/>
                <a:sym typeface="Arial"/>
              </a:rPr>
              <a:t>DROP</a:t>
            </a:r>
            <a:r>
              <a:rPr lang="en-US" sz="2200" b="0" i="0" u="none" strike="noStrike" cap="none">
                <a:solidFill>
                  <a:srgbClr val="800000"/>
                </a:solidFill>
                <a:latin typeface="Arial"/>
                <a:ea typeface="Arial"/>
                <a:cs typeface="Arial"/>
                <a:sym typeface="Arial"/>
              </a:rPr>
              <a:t> privilege, to delete relations or views;</a:t>
            </a:r>
            <a:endParaRPr/>
          </a:p>
          <a:p>
            <a:pPr marL="742950" marR="0" lvl="1" indent="-285750" algn="l" rtl="0">
              <a:lnSpc>
                <a:spcPct val="10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the </a:t>
            </a:r>
            <a:r>
              <a:rPr lang="en-US" sz="2200" b="1" i="0" u="none" strike="noStrike" cap="none">
                <a:solidFill>
                  <a:srgbClr val="800000"/>
                </a:solidFill>
                <a:latin typeface="Arial"/>
                <a:ea typeface="Arial"/>
                <a:cs typeface="Arial"/>
                <a:sym typeface="Arial"/>
              </a:rPr>
              <a:t>MODIFY</a:t>
            </a:r>
            <a:r>
              <a:rPr lang="en-US" sz="2200" b="0" i="0" u="none" strike="noStrike" cap="none">
                <a:solidFill>
                  <a:srgbClr val="800000"/>
                </a:solidFill>
                <a:latin typeface="Arial"/>
                <a:ea typeface="Arial"/>
                <a:cs typeface="Arial"/>
                <a:sym typeface="Arial"/>
              </a:rPr>
              <a:t> privilege, to insert, delete, or update tuples;</a:t>
            </a:r>
            <a:endParaRPr/>
          </a:p>
          <a:p>
            <a:pPr marL="742950" marR="0" lvl="1" indent="-285750" algn="l" rtl="0">
              <a:lnSpc>
                <a:spcPct val="10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and the </a:t>
            </a:r>
            <a:r>
              <a:rPr lang="en-US" sz="2200" b="1" i="0" u="none" strike="noStrike" cap="none">
                <a:solidFill>
                  <a:srgbClr val="800000"/>
                </a:solidFill>
                <a:latin typeface="Arial"/>
                <a:ea typeface="Arial"/>
                <a:cs typeface="Arial"/>
                <a:sym typeface="Arial"/>
              </a:rPr>
              <a:t>SELECT</a:t>
            </a:r>
            <a:r>
              <a:rPr lang="en-US" sz="2200" b="0" i="0" u="none" strike="noStrike" cap="none">
                <a:solidFill>
                  <a:srgbClr val="800000"/>
                </a:solidFill>
                <a:latin typeface="Arial"/>
                <a:ea typeface="Arial"/>
                <a:cs typeface="Arial"/>
                <a:sym typeface="Arial"/>
              </a:rPr>
              <a:t> privilege, to retrieve information from the database by using a </a:t>
            </a:r>
            <a:r>
              <a:rPr lang="en-US" sz="2200" b="1" i="0" u="none" strike="noStrike" cap="none">
                <a:solidFill>
                  <a:srgbClr val="800000"/>
                </a:solidFill>
                <a:latin typeface="Arial"/>
                <a:ea typeface="Arial"/>
                <a:cs typeface="Arial"/>
                <a:sym typeface="Arial"/>
              </a:rPr>
              <a:t>SELECT</a:t>
            </a:r>
            <a:r>
              <a:rPr lang="en-US" sz="2200" b="0" i="0" u="none" strike="noStrike" cap="none">
                <a:solidFill>
                  <a:srgbClr val="800000"/>
                </a:solidFill>
                <a:latin typeface="Arial"/>
                <a:ea typeface="Arial"/>
                <a:cs typeface="Arial"/>
                <a:sym typeface="Arial"/>
              </a:rPr>
              <a:t> query.</a:t>
            </a:r>
            <a:endParaRPr/>
          </a:p>
          <a:p>
            <a:pPr marL="342900" marR="0" lvl="0" indent="-259080" algn="l" rtl="0">
              <a:lnSpc>
                <a:spcPct val="100000"/>
              </a:lnSpc>
              <a:spcBef>
                <a:spcPts val="440"/>
              </a:spcBef>
              <a:spcAft>
                <a:spcPts val="0"/>
              </a:spcAft>
              <a:buClr>
                <a:srgbClr val="990033"/>
              </a:buClr>
              <a:buSzPts val="1320"/>
              <a:buFont typeface="Noto Sans Symbols"/>
              <a:buNone/>
            </a:pPr>
            <a:endParaRPr sz="2200" b="0" i="0" u="none" strike="noStrike" cap="none">
              <a:solidFill>
                <a:srgbClr val="8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
        <p:cNvGrpSpPr/>
        <p:nvPr/>
      </p:nvGrpSpPr>
      <p:grpSpPr>
        <a:xfrm>
          <a:off x="0" y="0"/>
          <a:ext cx="0" cy="0"/>
          <a:chOff x="0" y="0"/>
          <a:chExt cx="0" cy="0"/>
        </a:xfrm>
      </p:grpSpPr>
      <p:sp>
        <p:nvSpPr>
          <p:cNvPr id="54" name="Google Shape;54;p2"/>
          <p:cNvSpPr txBox="1">
            <a:spLocks noGrp="1"/>
          </p:cNvSpPr>
          <p:nvPr>
            <p:ph type="ctrTitle"/>
          </p:nvPr>
        </p:nvSpPr>
        <p:spPr>
          <a:xfrm>
            <a:off x="228600" y="152400"/>
            <a:ext cx="7086600" cy="2286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990033"/>
              </a:buClr>
              <a:buSzPts val="6600"/>
              <a:buFont typeface="Arial"/>
              <a:buNone/>
            </a:pPr>
            <a:r>
              <a:rPr lang="en-US" sz="6600" b="0" i="0" u="none">
                <a:solidFill>
                  <a:srgbClr val="990033"/>
                </a:solidFill>
                <a:latin typeface="Arial"/>
                <a:ea typeface="Arial"/>
                <a:cs typeface="Arial"/>
                <a:sym typeface="Arial"/>
              </a:rPr>
              <a:t>Chapter 23</a:t>
            </a:r>
            <a:endParaRPr/>
          </a:p>
        </p:txBody>
      </p:sp>
      <p:sp>
        <p:nvSpPr>
          <p:cNvPr id="55" name="Google Shape;55;p2"/>
          <p:cNvSpPr txBox="1">
            <a:spLocks noGrp="1"/>
          </p:cNvSpPr>
          <p:nvPr>
            <p:ph type="subTitle" idx="1"/>
          </p:nvPr>
        </p:nvSpPr>
        <p:spPr>
          <a:xfrm>
            <a:off x="304800" y="2590800"/>
            <a:ext cx="6629400" cy="1905000"/>
          </a:xfrm>
          <a:prstGeom prst="rect">
            <a:avLst/>
          </a:prstGeom>
          <a:noFill/>
          <a:ln>
            <a:noFill/>
          </a:ln>
        </p:spPr>
        <p:txBody>
          <a:bodyPr spcFirstLastPara="1" wrap="square" lIns="91425" tIns="45700" rIns="0" bIns="45700" anchor="t" anchorCtr="0">
            <a:noAutofit/>
          </a:bodyPr>
          <a:lstStyle/>
          <a:p>
            <a:pPr marL="0" lvl="0" indent="0" algn="l" rtl="0">
              <a:lnSpc>
                <a:spcPct val="100000"/>
              </a:lnSpc>
              <a:spcBef>
                <a:spcPts val="0"/>
              </a:spcBef>
              <a:spcAft>
                <a:spcPts val="0"/>
              </a:spcAft>
              <a:buSzPts val="1920"/>
              <a:buNone/>
            </a:pPr>
            <a:r>
              <a:rPr lang="en-US" sz="3200" b="0" i="0" u="none">
                <a:solidFill>
                  <a:schemeClr val="dk2"/>
                </a:solidFill>
                <a:latin typeface="Arial"/>
                <a:ea typeface="Arial"/>
                <a:cs typeface="Arial"/>
                <a:sym typeface="Arial"/>
              </a:rPr>
              <a:t>Database Security </a:t>
            </a:r>
            <a:br>
              <a:rPr lang="en-US" sz="3200" b="0" i="0" u="none">
                <a:solidFill>
                  <a:schemeClr val="dk2"/>
                </a:solidFill>
                <a:latin typeface="Arial"/>
                <a:ea typeface="Arial"/>
                <a:cs typeface="Arial"/>
                <a:sym typeface="Arial"/>
              </a:rPr>
            </a:br>
            <a:r>
              <a:rPr lang="en-US" sz="3200" b="0" i="0" u="none">
                <a:solidFill>
                  <a:schemeClr val="dk2"/>
                </a:solidFill>
                <a:latin typeface="Arial"/>
                <a:ea typeface="Arial"/>
                <a:cs typeface="Arial"/>
                <a:sym typeface="Arial"/>
              </a:rPr>
              <a:t>and Authorization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6"/>
        <p:cNvGrpSpPr/>
        <p:nvPr/>
      </p:nvGrpSpPr>
      <p:grpSpPr>
        <a:xfrm>
          <a:off x="0" y="0"/>
          <a:ext cx="0" cy="0"/>
          <a:chOff x="0" y="0"/>
          <a:chExt cx="0" cy="0"/>
        </a:xfrm>
      </p:grpSpPr>
      <p:sp>
        <p:nvSpPr>
          <p:cNvPr id="197" name="Google Shape;197;p20"/>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20</a:t>
            </a:fld>
            <a:endParaRPr/>
          </a:p>
        </p:txBody>
      </p:sp>
      <p:sp>
        <p:nvSpPr>
          <p:cNvPr id="198" name="Google Shape;198;p20"/>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2.1Types of Discretionary Privileges(3)</a:t>
            </a:r>
            <a:endParaRPr/>
          </a:p>
        </p:txBody>
      </p:sp>
      <p:sp>
        <p:nvSpPr>
          <p:cNvPr id="199" name="Google Shape;199;p20"/>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The second level of privileges applies to the </a:t>
            </a:r>
            <a:r>
              <a:rPr lang="en-US" sz="2400" b="1" i="0" u="none">
                <a:solidFill>
                  <a:schemeClr val="dk2"/>
                </a:solidFill>
                <a:latin typeface="Arial"/>
                <a:ea typeface="Arial"/>
                <a:cs typeface="Arial"/>
                <a:sym typeface="Arial"/>
              </a:rPr>
              <a:t>relation level</a:t>
            </a:r>
            <a:endParaRPr/>
          </a:p>
          <a:p>
            <a:pPr marL="742950" marR="0" lvl="1" indent="-285750" algn="l" rtl="0">
              <a:lnSpc>
                <a:spcPct val="9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This includes </a:t>
            </a:r>
            <a:r>
              <a:rPr lang="en-US" sz="2200" b="1" i="0" u="none" strike="noStrike" cap="none">
                <a:solidFill>
                  <a:srgbClr val="800000"/>
                </a:solidFill>
                <a:latin typeface="Arial"/>
                <a:ea typeface="Arial"/>
                <a:cs typeface="Arial"/>
                <a:sym typeface="Arial"/>
              </a:rPr>
              <a:t>base relations</a:t>
            </a:r>
            <a:r>
              <a:rPr lang="en-US" sz="2200" b="0" i="0" u="none" strike="noStrike" cap="none">
                <a:solidFill>
                  <a:srgbClr val="800000"/>
                </a:solidFill>
                <a:latin typeface="Arial"/>
                <a:ea typeface="Arial"/>
                <a:cs typeface="Arial"/>
                <a:sym typeface="Arial"/>
              </a:rPr>
              <a:t> and virtual (</a:t>
            </a:r>
            <a:r>
              <a:rPr lang="en-US" sz="2200" b="1" i="0" u="none" strike="noStrike" cap="none">
                <a:solidFill>
                  <a:srgbClr val="800000"/>
                </a:solidFill>
                <a:latin typeface="Arial"/>
                <a:ea typeface="Arial"/>
                <a:cs typeface="Arial"/>
                <a:sym typeface="Arial"/>
              </a:rPr>
              <a:t>view</a:t>
            </a:r>
            <a:r>
              <a:rPr lang="en-US" sz="2200" b="0" i="0" u="none" strike="noStrike" cap="none">
                <a:solidFill>
                  <a:srgbClr val="800000"/>
                </a:solidFill>
                <a:latin typeface="Arial"/>
                <a:ea typeface="Arial"/>
                <a:cs typeface="Arial"/>
                <a:sym typeface="Arial"/>
              </a:rPr>
              <a:t>) relations.</a:t>
            </a:r>
            <a:endParaRPr/>
          </a:p>
          <a:p>
            <a:pPr marL="342900" marR="0" lvl="0" indent="-342900" algn="l" rtl="0">
              <a:lnSpc>
                <a:spcPct val="9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The granting and revoking of privileges generally follow an authorization model for discretionary privileges known as the access matrix model where </a:t>
            </a:r>
            <a:endParaRPr/>
          </a:p>
          <a:p>
            <a:pPr marL="742950" marR="0" lvl="1" indent="-285750" algn="l" rtl="0">
              <a:lnSpc>
                <a:spcPct val="9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The </a:t>
            </a:r>
            <a:r>
              <a:rPr lang="en-US" sz="2200" b="1" i="0" u="none" strike="noStrike" cap="none">
                <a:solidFill>
                  <a:srgbClr val="800000"/>
                </a:solidFill>
                <a:latin typeface="Arial"/>
                <a:ea typeface="Arial"/>
                <a:cs typeface="Arial"/>
                <a:sym typeface="Arial"/>
              </a:rPr>
              <a:t>rows</a:t>
            </a:r>
            <a:r>
              <a:rPr lang="en-US" sz="2200" b="0" i="0" u="none" strike="noStrike" cap="none">
                <a:solidFill>
                  <a:srgbClr val="800000"/>
                </a:solidFill>
                <a:latin typeface="Arial"/>
                <a:ea typeface="Arial"/>
                <a:cs typeface="Arial"/>
                <a:sym typeface="Arial"/>
              </a:rPr>
              <a:t> of a matrix M represents </a:t>
            </a:r>
            <a:r>
              <a:rPr lang="en-US" sz="2200" b="1" i="0" u="none" strike="noStrike" cap="none">
                <a:solidFill>
                  <a:srgbClr val="800000"/>
                </a:solidFill>
                <a:latin typeface="Arial"/>
                <a:ea typeface="Arial"/>
                <a:cs typeface="Arial"/>
                <a:sym typeface="Arial"/>
              </a:rPr>
              <a:t>subjects</a:t>
            </a:r>
            <a:r>
              <a:rPr lang="en-US" sz="2200" b="0" i="0" u="none" strike="noStrike" cap="none">
                <a:solidFill>
                  <a:srgbClr val="800000"/>
                </a:solidFill>
                <a:latin typeface="Arial"/>
                <a:ea typeface="Arial"/>
                <a:cs typeface="Arial"/>
                <a:sym typeface="Arial"/>
              </a:rPr>
              <a:t> (users, accounts, programs)</a:t>
            </a:r>
            <a:endParaRPr/>
          </a:p>
          <a:p>
            <a:pPr marL="742950" marR="0" lvl="1" indent="-285750" algn="l" rtl="0">
              <a:lnSpc>
                <a:spcPct val="9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The </a:t>
            </a:r>
            <a:r>
              <a:rPr lang="en-US" sz="2200" b="1" i="0" u="none" strike="noStrike" cap="none">
                <a:solidFill>
                  <a:srgbClr val="800000"/>
                </a:solidFill>
                <a:latin typeface="Arial"/>
                <a:ea typeface="Arial"/>
                <a:cs typeface="Arial"/>
                <a:sym typeface="Arial"/>
              </a:rPr>
              <a:t>columns</a:t>
            </a:r>
            <a:r>
              <a:rPr lang="en-US" sz="2200" b="0" i="0" u="none" strike="noStrike" cap="none">
                <a:solidFill>
                  <a:srgbClr val="800000"/>
                </a:solidFill>
                <a:latin typeface="Arial"/>
                <a:ea typeface="Arial"/>
                <a:cs typeface="Arial"/>
                <a:sym typeface="Arial"/>
              </a:rPr>
              <a:t> represent </a:t>
            </a:r>
            <a:r>
              <a:rPr lang="en-US" sz="2200" b="1" i="0" u="none" strike="noStrike" cap="none">
                <a:solidFill>
                  <a:srgbClr val="800000"/>
                </a:solidFill>
                <a:latin typeface="Arial"/>
                <a:ea typeface="Arial"/>
                <a:cs typeface="Arial"/>
                <a:sym typeface="Arial"/>
              </a:rPr>
              <a:t>objects</a:t>
            </a:r>
            <a:r>
              <a:rPr lang="en-US" sz="2200" b="0" i="0" u="none" strike="noStrike" cap="none">
                <a:solidFill>
                  <a:srgbClr val="800000"/>
                </a:solidFill>
                <a:latin typeface="Arial"/>
                <a:ea typeface="Arial"/>
                <a:cs typeface="Arial"/>
                <a:sym typeface="Arial"/>
              </a:rPr>
              <a:t> (relations, records, columns, views, operations).</a:t>
            </a:r>
            <a:endParaRPr/>
          </a:p>
          <a:p>
            <a:pPr marL="742950" marR="0" lvl="1" indent="-285750" algn="l" rtl="0">
              <a:lnSpc>
                <a:spcPct val="9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Each position </a:t>
            </a:r>
            <a:r>
              <a:rPr lang="en-US" sz="2200" b="1" i="0" u="none" strike="noStrike" cap="none">
                <a:solidFill>
                  <a:srgbClr val="800000"/>
                </a:solidFill>
                <a:latin typeface="Arial"/>
                <a:ea typeface="Arial"/>
                <a:cs typeface="Arial"/>
                <a:sym typeface="Arial"/>
              </a:rPr>
              <a:t>M(i,j)</a:t>
            </a:r>
            <a:r>
              <a:rPr lang="en-US" sz="2200" b="0" i="0" u="none" strike="noStrike" cap="none">
                <a:solidFill>
                  <a:srgbClr val="800000"/>
                </a:solidFill>
                <a:latin typeface="Arial"/>
                <a:ea typeface="Arial"/>
                <a:cs typeface="Arial"/>
                <a:sym typeface="Arial"/>
              </a:rPr>
              <a:t> in the matrix represents the types of privileges (read, write, update) that </a:t>
            </a:r>
            <a:r>
              <a:rPr lang="en-US" sz="2200" b="1" i="0" u="none" strike="noStrike" cap="none">
                <a:solidFill>
                  <a:srgbClr val="800000"/>
                </a:solidFill>
                <a:latin typeface="Arial"/>
                <a:ea typeface="Arial"/>
                <a:cs typeface="Arial"/>
                <a:sym typeface="Arial"/>
              </a:rPr>
              <a:t>subject i</a:t>
            </a:r>
            <a:r>
              <a:rPr lang="en-US" sz="2200" b="0" i="0" u="none" strike="noStrike" cap="none">
                <a:solidFill>
                  <a:srgbClr val="800000"/>
                </a:solidFill>
                <a:latin typeface="Arial"/>
                <a:ea typeface="Arial"/>
                <a:cs typeface="Arial"/>
                <a:sym typeface="Arial"/>
              </a:rPr>
              <a:t> holds on </a:t>
            </a:r>
            <a:r>
              <a:rPr lang="en-US" sz="2200" b="1" i="0" u="none" strike="noStrike" cap="none">
                <a:solidFill>
                  <a:srgbClr val="800000"/>
                </a:solidFill>
                <a:latin typeface="Arial"/>
                <a:ea typeface="Arial"/>
                <a:cs typeface="Arial"/>
                <a:sym typeface="Arial"/>
              </a:rPr>
              <a:t>object j</a:t>
            </a:r>
            <a:r>
              <a:rPr lang="en-US" sz="2200" b="0" i="0" u="none" strike="noStrike" cap="none">
                <a:solidFill>
                  <a:srgbClr val="800000"/>
                </a:solidFill>
                <a:latin typeface="Arial"/>
                <a:ea typeface="Arial"/>
                <a:cs typeface="Arial"/>
                <a:sym typeface="Arial"/>
              </a:rPr>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4"/>
        <p:cNvGrpSpPr/>
        <p:nvPr/>
      </p:nvGrpSpPr>
      <p:grpSpPr>
        <a:xfrm>
          <a:off x="0" y="0"/>
          <a:ext cx="0" cy="0"/>
          <a:chOff x="0" y="0"/>
          <a:chExt cx="0" cy="0"/>
        </a:xfrm>
      </p:grpSpPr>
      <p:sp>
        <p:nvSpPr>
          <p:cNvPr id="205" name="Google Shape;205;p21"/>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21</a:t>
            </a:fld>
            <a:endParaRPr/>
          </a:p>
        </p:txBody>
      </p:sp>
      <p:sp>
        <p:nvSpPr>
          <p:cNvPr id="206" name="Google Shape;206;p21"/>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2.1Types of Discretionary Privileges(4)</a:t>
            </a:r>
            <a:endParaRPr/>
          </a:p>
        </p:txBody>
      </p:sp>
      <p:sp>
        <p:nvSpPr>
          <p:cNvPr id="207" name="Google Shape;207;p21"/>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To control the granting and revoking of relation privileges, each relation R in a database is assigned and </a:t>
            </a:r>
            <a:r>
              <a:rPr lang="en-US" sz="2400" b="1" i="0" u="none">
                <a:solidFill>
                  <a:schemeClr val="dk2"/>
                </a:solidFill>
                <a:latin typeface="Arial"/>
                <a:ea typeface="Arial"/>
                <a:cs typeface="Arial"/>
                <a:sym typeface="Arial"/>
              </a:rPr>
              <a:t>owner account</a:t>
            </a:r>
            <a:r>
              <a:rPr lang="en-US" sz="2400" b="0" i="0" u="none">
                <a:solidFill>
                  <a:schemeClr val="dk2"/>
                </a:solidFill>
                <a:latin typeface="Arial"/>
                <a:ea typeface="Arial"/>
                <a:cs typeface="Arial"/>
                <a:sym typeface="Arial"/>
              </a:rPr>
              <a:t>, which is typically the account that was used when the relation was created in the first place.</a:t>
            </a:r>
            <a:endParaRPr/>
          </a:p>
          <a:p>
            <a:pPr marL="742950" marR="0" lvl="1" indent="-285750" algn="l" rtl="0">
              <a:lnSpc>
                <a:spcPct val="9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The owner of a relation is given </a:t>
            </a:r>
            <a:r>
              <a:rPr lang="en-US" sz="2200" b="0" i="0" u="sng" strike="noStrike" cap="none">
                <a:solidFill>
                  <a:srgbClr val="800000"/>
                </a:solidFill>
                <a:latin typeface="Arial"/>
                <a:ea typeface="Arial"/>
                <a:cs typeface="Arial"/>
                <a:sym typeface="Arial"/>
              </a:rPr>
              <a:t>all</a:t>
            </a:r>
            <a:r>
              <a:rPr lang="en-US" sz="2200" b="0" i="0" u="none" strike="noStrike" cap="none">
                <a:solidFill>
                  <a:srgbClr val="800000"/>
                </a:solidFill>
                <a:latin typeface="Arial"/>
                <a:ea typeface="Arial"/>
                <a:cs typeface="Arial"/>
                <a:sym typeface="Arial"/>
              </a:rPr>
              <a:t> privileges on that relation.</a:t>
            </a:r>
            <a:endParaRPr/>
          </a:p>
          <a:p>
            <a:pPr marL="742950" marR="0" lvl="1" indent="-285750" algn="l" rtl="0">
              <a:lnSpc>
                <a:spcPct val="9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In SQL2, the DBA can assign and owner to a whole schema by creating the schema and associating the appropriate authorization identifier with that schema, using the </a:t>
            </a:r>
            <a:r>
              <a:rPr lang="en-US" sz="2200" b="1" i="0" u="none" strike="noStrike" cap="none">
                <a:solidFill>
                  <a:srgbClr val="800000"/>
                </a:solidFill>
                <a:latin typeface="Arial"/>
                <a:ea typeface="Arial"/>
                <a:cs typeface="Arial"/>
                <a:sym typeface="Arial"/>
              </a:rPr>
              <a:t>CREATE SCHEMA</a:t>
            </a:r>
            <a:r>
              <a:rPr lang="en-US" sz="2200" b="0" i="0" u="none" strike="noStrike" cap="none">
                <a:solidFill>
                  <a:srgbClr val="800000"/>
                </a:solidFill>
                <a:latin typeface="Arial"/>
                <a:ea typeface="Arial"/>
                <a:cs typeface="Arial"/>
                <a:sym typeface="Arial"/>
              </a:rPr>
              <a:t> command.</a:t>
            </a:r>
            <a:endParaRPr/>
          </a:p>
          <a:p>
            <a:pPr marL="742950" marR="0" lvl="1" indent="-285750" algn="l" rtl="0">
              <a:lnSpc>
                <a:spcPct val="9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The owner account holder can </a:t>
            </a:r>
            <a:r>
              <a:rPr lang="en-US" sz="2200" b="1" i="0" u="none" strike="noStrike" cap="none">
                <a:solidFill>
                  <a:srgbClr val="800000"/>
                </a:solidFill>
                <a:latin typeface="Arial"/>
                <a:ea typeface="Arial"/>
                <a:cs typeface="Arial"/>
                <a:sym typeface="Arial"/>
              </a:rPr>
              <a:t>pass privileges</a:t>
            </a:r>
            <a:r>
              <a:rPr lang="en-US" sz="2200" b="0" i="0" u="none" strike="noStrike" cap="none">
                <a:solidFill>
                  <a:srgbClr val="800000"/>
                </a:solidFill>
                <a:latin typeface="Arial"/>
                <a:ea typeface="Arial"/>
                <a:cs typeface="Arial"/>
                <a:sym typeface="Arial"/>
              </a:rPr>
              <a:t> on any of the owned relation to other users by </a:t>
            </a:r>
            <a:r>
              <a:rPr lang="en-US" sz="2200" b="1" i="0" u="none" strike="noStrike" cap="none">
                <a:solidFill>
                  <a:srgbClr val="800000"/>
                </a:solidFill>
                <a:latin typeface="Arial"/>
                <a:ea typeface="Arial"/>
                <a:cs typeface="Arial"/>
                <a:sym typeface="Arial"/>
              </a:rPr>
              <a:t>granting</a:t>
            </a:r>
            <a:r>
              <a:rPr lang="en-US" sz="2200" b="0" i="0" u="none" strike="noStrike" cap="none">
                <a:solidFill>
                  <a:srgbClr val="800000"/>
                </a:solidFill>
                <a:latin typeface="Arial"/>
                <a:ea typeface="Arial"/>
                <a:cs typeface="Arial"/>
                <a:sym typeface="Arial"/>
              </a:rPr>
              <a:t> privileges to their accounts.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2"/>
        <p:cNvGrpSpPr/>
        <p:nvPr/>
      </p:nvGrpSpPr>
      <p:grpSpPr>
        <a:xfrm>
          <a:off x="0" y="0"/>
          <a:ext cx="0" cy="0"/>
          <a:chOff x="0" y="0"/>
          <a:chExt cx="0" cy="0"/>
        </a:xfrm>
      </p:grpSpPr>
      <p:sp>
        <p:nvSpPr>
          <p:cNvPr id="213" name="Google Shape;213;p22"/>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22</a:t>
            </a:fld>
            <a:endParaRPr/>
          </a:p>
        </p:txBody>
      </p:sp>
      <p:sp>
        <p:nvSpPr>
          <p:cNvPr id="214" name="Google Shape;214;p22"/>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2.1Types of Discretionary Privileges(5)</a:t>
            </a:r>
            <a:endParaRPr/>
          </a:p>
        </p:txBody>
      </p:sp>
      <p:sp>
        <p:nvSpPr>
          <p:cNvPr id="215" name="Google Shape;215;p22"/>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In SQL the following types of privileges can be granted on each individual relation R:</a:t>
            </a:r>
            <a:endParaRPr/>
          </a:p>
          <a:p>
            <a:pPr marL="742950" marR="0" lvl="1" indent="-285750" algn="l" rtl="0">
              <a:lnSpc>
                <a:spcPct val="90000"/>
              </a:lnSpc>
              <a:spcBef>
                <a:spcPts val="440"/>
              </a:spcBef>
              <a:spcAft>
                <a:spcPts val="0"/>
              </a:spcAft>
              <a:buClr>
                <a:schemeClr val="dk2"/>
              </a:buClr>
              <a:buSzPts val="1210"/>
              <a:buFont typeface="Noto Sans Symbols"/>
              <a:buChar char="■"/>
            </a:pPr>
            <a:r>
              <a:rPr lang="en-US" sz="2200" b="1" i="0" u="none" strike="noStrike" cap="none">
                <a:solidFill>
                  <a:srgbClr val="800000"/>
                </a:solidFill>
                <a:latin typeface="Arial"/>
                <a:ea typeface="Arial"/>
                <a:cs typeface="Arial"/>
                <a:sym typeface="Arial"/>
              </a:rPr>
              <a:t>SELECT</a:t>
            </a:r>
            <a:r>
              <a:rPr lang="en-US" sz="2200" b="0" i="0" u="none" strike="noStrike" cap="none">
                <a:solidFill>
                  <a:srgbClr val="800000"/>
                </a:solidFill>
                <a:latin typeface="Arial"/>
                <a:ea typeface="Arial"/>
                <a:cs typeface="Arial"/>
                <a:sym typeface="Arial"/>
              </a:rPr>
              <a:t> (retrieval or read) privilege on R:</a:t>
            </a:r>
            <a:endParaRPr/>
          </a:p>
          <a:p>
            <a:pPr marL="1143000" marR="0" lvl="2" indent="-228600" algn="l" rtl="0">
              <a:lnSpc>
                <a:spcPct val="90000"/>
              </a:lnSpc>
              <a:spcBef>
                <a:spcPts val="400"/>
              </a:spcBef>
              <a:spcAft>
                <a:spcPts val="0"/>
              </a:spcAft>
              <a:buClr>
                <a:srgbClr val="990033"/>
              </a:buClr>
              <a:buSzPts val="1000"/>
              <a:buFont typeface="Noto Sans Symbols"/>
              <a:buChar char="■"/>
            </a:pPr>
            <a:r>
              <a:rPr lang="en-US" sz="2000" b="0" i="0" u="none" strike="noStrike" cap="none">
                <a:solidFill>
                  <a:schemeClr val="dk2"/>
                </a:solidFill>
                <a:latin typeface="Arial"/>
                <a:ea typeface="Arial"/>
                <a:cs typeface="Arial"/>
                <a:sym typeface="Arial"/>
              </a:rPr>
              <a:t>Gives the account retrieval privilege.</a:t>
            </a:r>
            <a:endParaRPr/>
          </a:p>
          <a:p>
            <a:pPr marL="1143000" marR="0" lvl="2" indent="-228600" algn="l" rtl="0">
              <a:lnSpc>
                <a:spcPct val="90000"/>
              </a:lnSpc>
              <a:spcBef>
                <a:spcPts val="400"/>
              </a:spcBef>
              <a:spcAft>
                <a:spcPts val="0"/>
              </a:spcAft>
              <a:buClr>
                <a:srgbClr val="990033"/>
              </a:buClr>
              <a:buSzPts val="1000"/>
              <a:buFont typeface="Noto Sans Symbols"/>
              <a:buChar char="■"/>
            </a:pPr>
            <a:r>
              <a:rPr lang="en-US" sz="2000" b="0" i="0" u="none" strike="noStrike" cap="none">
                <a:solidFill>
                  <a:schemeClr val="dk2"/>
                </a:solidFill>
                <a:latin typeface="Arial"/>
                <a:ea typeface="Arial"/>
                <a:cs typeface="Arial"/>
                <a:sym typeface="Arial"/>
              </a:rPr>
              <a:t>In SQL this gives the account the privilege to use the </a:t>
            </a:r>
            <a:r>
              <a:rPr lang="en-US" sz="2000" b="1" i="0" u="none" strike="noStrike" cap="none">
                <a:solidFill>
                  <a:schemeClr val="dk2"/>
                </a:solidFill>
                <a:latin typeface="Arial"/>
                <a:ea typeface="Arial"/>
                <a:cs typeface="Arial"/>
                <a:sym typeface="Arial"/>
              </a:rPr>
              <a:t>SELECT</a:t>
            </a:r>
            <a:r>
              <a:rPr lang="en-US" sz="2000" b="0" i="0" u="none" strike="noStrike" cap="none">
                <a:solidFill>
                  <a:schemeClr val="dk2"/>
                </a:solidFill>
                <a:latin typeface="Arial"/>
                <a:ea typeface="Arial"/>
                <a:cs typeface="Arial"/>
                <a:sym typeface="Arial"/>
              </a:rPr>
              <a:t> statement to retrieve tuples from R.</a:t>
            </a:r>
            <a:endParaRPr/>
          </a:p>
          <a:p>
            <a:pPr marL="742950" marR="0" lvl="1" indent="-285750" algn="l" rtl="0">
              <a:lnSpc>
                <a:spcPct val="90000"/>
              </a:lnSpc>
              <a:spcBef>
                <a:spcPts val="440"/>
              </a:spcBef>
              <a:spcAft>
                <a:spcPts val="0"/>
              </a:spcAft>
              <a:buClr>
                <a:schemeClr val="dk2"/>
              </a:buClr>
              <a:buSzPts val="1210"/>
              <a:buFont typeface="Noto Sans Symbols"/>
              <a:buChar char="■"/>
            </a:pPr>
            <a:r>
              <a:rPr lang="en-US" sz="2200" b="1" i="0" u="none" strike="noStrike" cap="none">
                <a:solidFill>
                  <a:srgbClr val="800000"/>
                </a:solidFill>
                <a:latin typeface="Arial"/>
                <a:ea typeface="Arial"/>
                <a:cs typeface="Arial"/>
                <a:sym typeface="Arial"/>
              </a:rPr>
              <a:t>MODIFY</a:t>
            </a:r>
            <a:r>
              <a:rPr lang="en-US" sz="2200" b="0" i="0" u="none" strike="noStrike" cap="none">
                <a:solidFill>
                  <a:srgbClr val="800000"/>
                </a:solidFill>
                <a:latin typeface="Arial"/>
                <a:ea typeface="Arial"/>
                <a:cs typeface="Arial"/>
                <a:sym typeface="Arial"/>
              </a:rPr>
              <a:t> privileges on R:</a:t>
            </a:r>
            <a:endParaRPr/>
          </a:p>
          <a:p>
            <a:pPr marL="1143000" marR="0" lvl="2" indent="-228600" algn="l" rtl="0">
              <a:lnSpc>
                <a:spcPct val="90000"/>
              </a:lnSpc>
              <a:spcBef>
                <a:spcPts val="400"/>
              </a:spcBef>
              <a:spcAft>
                <a:spcPts val="0"/>
              </a:spcAft>
              <a:buClr>
                <a:srgbClr val="990033"/>
              </a:buClr>
              <a:buSzPts val="1000"/>
              <a:buFont typeface="Noto Sans Symbols"/>
              <a:buChar char="■"/>
            </a:pPr>
            <a:r>
              <a:rPr lang="en-US" sz="2000" b="0" i="0" u="none" strike="noStrike" cap="none">
                <a:solidFill>
                  <a:schemeClr val="dk2"/>
                </a:solidFill>
                <a:latin typeface="Arial"/>
                <a:ea typeface="Arial"/>
                <a:cs typeface="Arial"/>
                <a:sym typeface="Arial"/>
              </a:rPr>
              <a:t>This gives the account the capability to modify tuples of R.</a:t>
            </a:r>
            <a:endParaRPr/>
          </a:p>
          <a:p>
            <a:pPr marL="1143000" marR="0" lvl="2" indent="-228600" algn="l" rtl="0">
              <a:lnSpc>
                <a:spcPct val="90000"/>
              </a:lnSpc>
              <a:spcBef>
                <a:spcPts val="400"/>
              </a:spcBef>
              <a:spcAft>
                <a:spcPts val="0"/>
              </a:spcAft>
              <a:buClr>
                <a:srgbClr val="990033"/>
              </a:buClr>
              <a:buSzPts val="1000"/>
              <a:buFont typeface="Noto Sans Symbols"/>
              <a:buChar char="■"/>
            </a:pPr>
            <a:r>
              <a:rPr lang="en-US" sz="2000" b="0" i="0" u="none" strike="noStrike" cap="none">
                <a:solidFill>
                  <a:schemeClr val="dk2"/>
                </a:solidFill>
                <a:latin typeface="Arial"/>
                <a:ea typeface="Arial"/>
                <a:cs typeface="Arial"/>
                <a:sym typeface="Arial"/>
              </a:rPr>
              <a:t>In SQL this privilege is further divided into </a:t>
            </a:r>
            <a:r>
              <a:rPr lang="en-US" sz="2000" b="1" i="0" u="none" strike="noStrike" cap="none">
                <a:solidFill>
                  <a:schemeClr val="dk2"/>
                </a:solidFill>
                <a:latin typeface="Arial"/>
                <a:ea typeface="Arial"/>
                <a:cs typeface="Arial"/>
                <a:sym typeface="Arial"/>
              </a:rPr>
              <a:t>UPDATE</a:t>
            </a:r>
            <a:r>
              <a:rPr lang="en-US" sz="2000" b="0" i="0" u="none" strike="noStrike" cap="none">
                <a:solidFill>
                  <a:schemeClr val="dk2"/>
                </a:solidFill>
                <a:latin typeface="Arial"/>
                <a:ea typeface="Arial"/>
                <a:cs typeface="Arial"/>
                <a:sym typeface="Arial"/>
              </a:rPr>
              <a:t>, </a:t>
            </a:r>
            <a:r>
              <a:rPr lang="en-US" sz="2000" b="1" i="0" u="none" strike="noStrike" cap="none">
                <a:solidFill>
                  <a:schemeClr val="dk2"/>
                </a:solidFill>
                <a:latin typeface="Arial"/>
                <a:ea typeface="Arial"/>
                <a:cs typeface="Arial"/>
                <a:sym typeface="Arial"/>
              </a:rPr>
              <a:t>DELETE</a:t>
            </a:r>
            <a:r>
              <a:rPr lang="en-US" sz="2000" b="0" i="0" u="none" strike="noStrike" cap="none">
                <a:solidFill>
                  <a:schemeClr val="dk2"/>
                </a:solidFill>
                <a:latin typeface="Arial"/>
                <a:ea typeface="Arial"/>
                <a:cs typeface="Arial"/>
                <a:sym typeface="Arial"/>
              </a:rPr>
              <a:t>, and </a:t>
            </a:r>
            <a:r>
              <a:rPr lang="en-US" sz="2000" b="1" i="0" u="none" strike="noStrike" cap="none">
                <a:solidFill>
                  <a:schemeClr val="dk2"/>
                </a:solidFill>
                <a:latin typeface="Arial"/>
                <a:ea typeface="Arial"/>
                <a:cs typeface="Arial"/>
                <a:sym typeface="Arial"/>
              </a:rPr>
              <a:t>INSERT</a:t>
            </a:r>
            <a:r>
              <a:rPr lang="en-US" sz="2000" b="0" i="0" u="none" strike="noStrike" cap="none">
                <a:solidFill>
                  <a:schemeClr val="dk2"/>
                </a:solidFill>
                <a:latin typeface="Arial"/>
                <a:ea typeface="Arial"/>
                <a:cs typeface="Arial"/>
                <a:sym typeface="Arial"/>
              </a:rPr>
              <a:t> privileges to apply the corresponding SQL command to R.</a:t>
            </a:r>
            <a:endParaRPr/>
          </a:p>
          <a:p>
            <a:pPr marL="1143000" marR="0" lvl="2" indent="-228600" algn="l" rtl="0">
              <a:lnSpc>
                <a:spcPct val="90000"/>
              </a:lnSpc>
              <a:spcBef>
                <a:spcPts val="400"/>
              </a:spcBef>
              <a:spcAft>
                <a:spcPts val="0"/>
              </a:spcAft>
              <a:buClr>
                <a:srgbClr val="990033"/>
              </a:buClr>
              <a:buSzPts val="1000"/>
              <a:buFont typeface="Noto Sans Symbols"/>
              <a:buChar char="■"/>
            </a:pPr>
            <a:r>
              <a:rPr lang="en-US" sz="2000" b="0" i="0" u="none" strike="noStrike" cap="none">
                <a:solidFill>
                  <a:schemeClr val="dk2"/>
                </a:solidFill>
                <a:latin typeface="Arial"/>
                <a:ea typeface="Arial"/>
                <a:cs typeface="Arial"/>
                <a:sym typeface="Arial"/>
              </a:rPr>
              <a:t>In addition, both the </a:t>
            </a:r>
            <a:r>
              <a:rPr lang="en-US" sz="2000" b="1" i="0" u="none" strike="noStrike" cap="none">
                <a:solidFill>
                  <a:schemeClr val="dk2"/>
                </a:solidFill>
                <a:latin typeface="Arial"/>
                <a:ea typeface="Arial"/>
                <a:cs typeface="Arial"/>
                <a:sym typeface="Arial"/>
              </a:rPr>
              <a:t>INSERT</a:t>
            </a:r>
            <a:r>
              <a:rPr lang="en-US" sz="2000" b="0" i="0" u="none" strike="noStrike" cap="none">
                <a:solidFill>
                  <a:schemeClr val="dk2"/>
                </a:solidFill>
                <a:latin typeface="Arial"/>
                <a:ea typeface="Arial"/>
                <a:cs typeface="Arial"/>
                <a:sym typeface="Arial"/>
              </a:rPr>
              <a:t> and </a:t>
            </a:r>
            <a:r>
              <a:rPr lang="en-US" sz="2000" b="1" i="0" u="none" strike="noStrike" cap="none">
                <a:solidFill>
                  <a:schemeClr val="dk2"/>
                </a:solidFill>
                <a:latin typeface="Arial"/>
                <a:ea typeface="Arial"/>
                <a:cs typeface="Arial"/>
                <a:sym typeface="Arial"/>
              </a:rPr>
              <a:t>UPDATE</a:t>
            </a:r>
            <a:r>
              <a:rPr lang="en-US" sz="2000" b="0" i="0" u="none" strike="noStrike" cap="none">
                <a:solidFill>
                  <a:schemeClr val="dk2"/>
                </a:solidFill>
                <a:latin typeface="Arial"/>
                <a:ea typeface="Arial"/>
                <a:cs typeface="Arial"/>
                <a:sym typeface="Arial"/>
              </a:rPr>
              <a:t> privileges can specify that only certain attributes can be updated by the account.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0"/>
        <p:cNvGrpSpPr/>
        <p:nvPr/>
      </p:nvGrpSpPr>
      <p:grpSpPr>
        <a:xfrm>
          <a:off x="0" y="0"/>
          <a:ext cx="0" cy="0"/>
          <a:chOff x="0" y="0"/>
          <a:chExt cx="0" cy="0"/>
        </a:xfrm>
      </p:grpSpPr>
      <p:sp>
        <p:nvSpPr>
          <p:cNvPr id="221" name="Google Shape;221;p23"/>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23</a:t>
            </a:fld>
            <a:endParaRPr/>
          </a:p>
        </p:txBody>
      </p:sp>
      <p:sp>
        <p:nvSpPr>
          <p:cNvPr id="222" name="Google Shape;222;p23"/>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2.1Types of Discretionary Privileges(6)</a:t>
            </a:r>
            <a:endParaRPr/>
          </a:p>
        </p:txBody>
      </p:sp>
      <p:sp>
        <p:nvSpPr>
          <p:cNvPr id="223" name="Google Shape;223;p23"/>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In SQL the following types of privileges can be granted on each individual relation R (contd.):</a:t>
            </a:r>
            <a:endParaRPr/>
          </a:p>
          <a:p>
            <a:pPr marL="742950" marR="0" lvl="1" indent="-285750" algn="l" rtl="0">
              <a:lnSpc>
                <a:spcPct val="90000"/>
              </a:lnSpc>
              <a:spcBef>
                <a:spcPts val="520"/>
              </a:spcBef>
              <a:spcAft>
                <a:spcPts val="0"/>
              </a:spcAft>
              <a:buClr>
                <a:schemeClr val="dk2"/>
              </a:buClr>
              <a:buSzPts val="1430"/>
              <a:buFont typeface="Noto Sans Symbols"/>
              <a:buChar char="■"/>
            </a:pPr>
            <a:r>
              <a:rPr lang="en-US" sz="2600" b="1" i="0" u="none" strike="noStrike" cap="none">
                <a:solidFill>
                  <a:srgbClr val="800000"/>
                </a:solidFill>
                <a:latin typeface="Arial"/>
                <a:ea typeface="Arial"/>
                <a:cs typeface="Arial"/>
                <a:sym typeface="Arial"/>
              </a:rPr>
              <a:t>REFERENCES</a:t>
            </a:r>
            <a:r>
              <a:rPr lang="en-US" sz="2600" b="0" i="0" u="none" strike="noStrike" cap="none">
                <a:solidFill>
                  <a:srgbClr val="800000"/>
                </a:solidFill>
                <a:latin typeface="Arial"/>
                <a:ea typeface="Arial"/>
                <a:cs typeface="Arial"/>
                <a:sym typeface="Arial"/>
              </a:rPr>
              <a:t> privilege on R:</a:t>
            </a:r>
            <a:endParaRPr/>
          </a:p>
          <a:p>
            <a:pPr marL="1143000" marR="0" lvl="2" indent="-228600" algn="l" rtl="0">
              <a:lnSpc>
                <a:spcPct val="90000"/>
              </a:lnSpc>
              <a:spcBef>
                <a:spcPts val="480"/>
              </a:spcBef>
              <a:spcAft>
                <a:spcPts val="0"/>
              </a:spcAft>
              <a:buClr>
                <a:srgbClr val="990033"/>
              </a:buClr>
              <a:buSzPts val="1200"/>
              <a:buFont typeface="Noto Sans Symbols"/>
              <a:buChar char="■"/>
            </a:pPr>
            <a:r>
              <a:rPr lang="en-US" sz="2400" b="0" i="0" u="none" strike="noStrike" cap="none">
                <a:solidFill>
                  <a:schemeClr val="dk2"/>
                </a:solidFill>
                <a:latin typeface="Arial"/>
                <a:ea typeface="Arial"/>
                <a:cs typeface="Arial"/>
                <a:sym typeface="Arial"/>
              </a:rPr>
              <a:t>This gives the account the capability to </a:t>
            </a:r>
            <a:r>
              <a:rPr lang="en-US" sz="2400" b="1" i="0" u="none" strike="noStrike" cap="none">
                <a:solidFill>
                  <a:schemeClr val="dk2"/>
                </a:solidFill>
                <a:latin typeface="Arial"/>
                <a:ea typeface="Arial"/>
                <a:cs typeface="Arial"/>
                <a:sym typeface="Arial"/>
              </a:rPr>
              <a:t>reference</a:t>
            </a:r>
            <a:r>
              <a:rPr lang="en-US" sz="2400" b="0" i="0" u="none" strike="noStrike" cap="none">
                <a:solidFill>
                  <a:schemeClr val="dk2"/>
                </a:solidFill>
                <a:latin typeface="Arial"/>
                <a:ea typeface="Arial"/>
                <a:cs typeface="Arial"/>
                <a:sym typeface="Arial"/>
              </a:rPr>
              <a:t> relation R when specifying integrity constraints.</a:t>
            </a:r>
            <a:endParaRPr/>
          </a:p>
          <a:p>
            <a:pPr marL="1143000" marR="0" lvl="2" indent="-228600" algn="l" rtl="0">
              <a:lnSpc>
                <a:spcPct val="90000"/>
              </a:lnSpc>
              <a:spcBef>
                <a:spcPts val="480"/>
              </a:spcBef>
              <a:spcAft>
                <a:spcPts val="0"/>
              </a:spcAft>
              <a:buClr>
                <a:srgbClr val="990033"/>
              </a:buClr>
              <a:buSzPts val="1200"/>
              <a:buFont typeface="Noto Sans Symbols"/>
              <a:buChar char="■"/>
            </a:pPr>
            <a:r>
              <a:rPr lang="en-US" sz="2400" b="0" i="0" u="none" strike="noStrike" cap="none">
                <a:solidFill>
                  <a:schemeClr val="dk2"/>
                </a:solidFill>
                <a:latin typeface="Arial"/>
                <a:ea typeface="Arial"/>
                <a:cs typeface="Arial"/>
                <a:sym typeface="Arial"/>
              </a:rPr>
              <a:t>The privilege can also be </a:t>
            </a:r>
            <a:r>
              <a:rPr lang="en-US" sz="2400" b="1" i="0" u="none" strike="noStrike" cap="none">
                <a:solidFill>
                  <a:schemeClr val="dk2"/>
                </a:solidFill>
                <a:latin typeface="Arial"/>
                <a:ea typeface="Arial"/>
                <a:cs typeface="Arial"/>
                <a:sym typeface="Arial"/>
              </a:rPr>
              <a:t>restricted</a:t>
            </a:r>
            <a:r>
              <a:rPr lang="en-US" sz="2400" b="0" i="0" u="none" strike="noStrike" cap="none">
                <a:solidFill>
                  <a:schemeClr val="dk2"/>
                </a:solidFill>
                <a:latin typeface="Arial"/>
                <a:ea typeface="Arial"/>
                <a:cs typeface="Arial"/>
                <a:sym typeface="Arial"/>
              </a:rPr>
              <a:t> to specific attributes of R.</a:t>
            </a:r>
            <a:endParaRPr/>
          </a:p>
          <a:p>
            <a:pPr marL="342900" marR="0" lvl="0" indent="-236220" algn="l" rtl="0">
              <a:lnSpc>
                <a:spcPct val="90000"/>
              </a:lnSpc>
              <a:spcBef>
                <a:spcPts val="560"/>
              </a:spcBef>
              <a:spcAft>
                <a:spcPts val="0"/>
              </a:spcAft>
              <a:buClr>
                <a:srgbClr val="990033"/>
              </a:buClr>
              <a:buSzPts val="1680"/>
              <a:buFont typeface="Noto Sans Symbols"/>
              <a:buNone/>
            </a:pPr>
            <a:endParaRPr sz="2800" b="0" i="0" u="none">
              <a:solidFill>
                <a:schemeClr val="dk2"/>
              </a:solidFill>
              <a:latin typeface="Arial"/>
              <a:ea typeface="Arial"/>
              <a:cs typeface="Arial"/>
              <a:sym typeface="Arial"/>
            </a:endParaRPr>
          </a:p>
          <a:p>
            <a:pPr marL="342900" marR="0" lvl="0" indent="-342900" algn="l" rtl="0">
              <a:lnSpc>
                <a:spcPct val="9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Notice that to create a </a:t>
            </a:r>
            <a:r>
              <a:rPr lang="en-US" sz="2800" b="1" i="0" u="none">
                <a:solidFill>
                  <a:schemeClr val="dk2"/>
                </a:solidFill>
                <a:latin typeface="Arial"/>
                <a:ea typeface="Arial"/>
                <a:cs typeface="Arial"/>
                <a:sym typeface="Arial"/>
              </a:rPr>
              <a:t>view</a:t>
            </a:r>
            <a:r>
              <a:rPr lang="en-US" sz="2800" b="0" i="0" u="none">
                <a:solidFill>
                  <a:schemeClr val="dk2"/>
                </a:solidFill>
                <a:latin typeface="Arial"/>
                <a:ea typeface="Arial"/>
                <a:cs typeface="Arial"/>
                <a:sym typeface="Arial"/>
              </a:rPr>
              <a:t>, the account must have </a:t>
            </a:r>
            <a:r>
              <a:rPr lang="en-US" sz="2800" b="1" i="0" u="none">
                <a:solidFill>
                  <a:schemeClr val="dk2"/>
                </a:solidFill>
                <a:latin typeface="Arial"/>
                <a:ea typeface="Arial"/>
                <a:cs typeface="Arial"/>
                <a:sym typeface="Arial"/>
              </a:rPr>
              <a:t>SELECT</a:t>
            </a:r>
            <a:r>
              <a:rPr lang="en-US" sz="2800" b="0" i="0" u="none">
                <a:solidFill>
                  <a:schemeClr val="dk2"/>
                </a:solidFill>
                <a:latin typeface="Arial"/>
                <a:ea typeface="Arial"/>
                <a:cs typeface="Arial"/>
                <a:sym typeface="Arial"/>
              </a:rPr>
              <a:t> privilege on all relations involved in the view definition.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8"/>
        <p:cNvGrpSpPr/>
        <p:nvPr/>
      </p:nvGrpSpPr>
      <p:grpSpPr>
        <a:xfrm>
          <a:off x="0" y="0"/>
          <a:ext cx="0" cy="0"/>
          <a:chOff x="0" y="0"/>
          <a:chExt cx="0" cy="0"/>
        </a:xfrm>
      </p:grpSpPr>
      <p:sp>
        <p:nvSpPr>
          <p:cNvPr id="229" name="Google Shape;229;p24"/>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24</a:t>
            </a:fld>
            <a:endParaRPr/>
          </a:p>
        </p:txBody>
      </p:sp>
      <p:sp>
        <p:nvSpPr>
          <p:cNvPr id="230" name="Google Shape;230;p24"/>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2.2 Specifying Privileges Using Views</a:t>
            </a:r>
            <a:endParaRPr/>
          </a:p>
        </p:txBody>
      </p:sp>
      <p:sp>
        <p:nvSpPr>
          <p:cNvPr id="231" name="Google Shape;231;p24"/>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The mechanism of </a:t>
            </a:r>
            <a:r>
              <a:rPr lang="en-US" sz="2400" b="1" i="0" u="none">
                <a:solidFill>
                  <a:schemeClr val="dk2"/>
                </a:solidFill>
                <a:latin typeface="Arial"/>
                <a:ea typeface="Arial"/>
                <a:cs typeface="Arial"/>
                <a:sym typeface="Arial"/>
              </a:rPr>
              <a:t>views</a:t>
            </a:r>
            <a:r>
              <a:rPr lang="en-US" sz="2400" b="0" i="0" u="none">
                <a:solidFill>
                  <a:schemeClr val="dk2"/>
                </a:solidFill>
                <a:latin typeface="Arial"/>
                <a:ea typeface="Arial"/>
                <a:cs typeface="Arial"/>
                <a:sym typeface="Arial"/>
              </a:rPr>
              <a:t> is an important discretionary authorization mechanism in its own right. For example,</a:t>
            </a:r>
            <a:endParaRPr/>
          </a:p>
          <a:p>
            <a:pPr marL="742950" marR="0" lvl="1" indent="-285750" algn="l" rtl="0">
              <a:lnSpc>
                <a:spcPct val="10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If the owner A of a relation R wants another account B to be able to </a:t>
            </a:r>
            <a:r>
              <a:rPr lang="en-US" sz="2200" b="0" i="0" u="sng" strike="noStrike" cap="none">
                <a:solidFill>
                  <a:srgbClr val="800000"/>
                </a:solidFill>
                <a:latin typeface="Arial"/>
                <a:ea typeface="Arial"/>
                <a:cs typeface="Arial"/>
                <a:sym typeface="Arial"/>
              </a:rPr>
              <a:t>retrieve only some fields</a:t>
            </a:r>
            <a:r>
              <a:rPr lang="en-US" sz="2200" b="0" i="0" u="none" strike="noStrike" cap="none">
                <a:solidFill>
                  <a:srgbClr val="800000"/>
                </a:solidFill>
                <a:latin typeface="Arial"/>
                <a:ea typeface="Arial"/>
                <a:cs typeface="Arial"/>
                <a:sym typeface="Arial"/>
              </a:rPr>
              <a:t> of R, then  A can create a view V of R that includes </a:t>
            </a:r>
            <a:r>
              <a:rPr lang="en-US" sz="2200" b="0" i="0" u="sng" strike="noStrike" cap="none">
                <a:solidFill>
                  <a:srgbClr val="800000"/>
                </a:solidFill>
                <a:latin typeface="Arial"/>
                <a:ea typeface="Arial"/>
                <a:cs typeface="Arial"/>
                <a:sym typeface="Arial"/>
              </a:rPr>
              <a:t>only those attributes</a:t>
            </a:r>
            <a:r>
              <a:rPr lang="en-US" sz="2200" b="0" i="0" u="none" strike="noStrike" cap="none">
                <a:solidFill>
                  <a:srgbClr val="800000"/>
                </a:solidFill>
                <a:latin typeface="Arial"/>
                <a:ea typeface="Arial"/>
                <a:cs typeface="Arial"/>
                <a:sym typeface="Arial"/>
              </a:rPr>
              <a:t> and then grant SELECT on V to B.</a:t>
            </a:r>
            <a:endParaRPr/>
          </a:p>
          <a:p>
            <a:pPr marL="742950" marR="0" lvl="1" indent="-285750" algn="l" rtl="0">
              <a:lnSpc>
                <a:spcPct val="10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The same applies to limiting B to retrieving </a:t>
            </a:r>
            <a:r>
              <a:rPr lang="en-US" sz="2200" b="0" i="0" u="sng" strike="noStrike" cap="none">
                <a:solidFill>
                  <a:srgbClr val="800000"/>
                </a:solidFill>
                <a:latin typeface="Arial"/>
                <a:ea typeface="Arial"/>
                <a:cs typeface="Arial"/>
                <a:sym typeface="Arial"/>
              </a:rPr>
              <a:t>only certain tuples of</a:t>
            </a:r>
            <a:r>
              <a:rPr lang="en-US" sz="2200" b="0" i="0" u="none" strike="noStrike" cap="none">
                <a:solidFill>
                  <a:srgbClr val="800000"/>
                </a:solidFill>
                <a:latin typeface="Arial"/>
                <a:ea typeface="Arial"/>
                <a:cs typeface="Arial"/>
                <a:sym typeface="Arial"/>
              </a:rPr>
              <a:t> R; a view V’ can be created by defining the view by means of a query that selects only those tuples from R that A wants to allow B to access.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6"/>
        <p:cNvGrpSpPr/>
        <p:nvPr/>
      </p:nvGrpSpPr>
      <p:grpSpPr>
        <a:xfrm>
          <a:off x="0" y="0"/>
          <a:ext cx="0" cy="0"/>
          <a:chOff x="0" y="0"/>
          <a:chExt cx="0" cy="0"/>
        </a:xfrm>
      </p:grpSpPr>
      <p:sp>
        <p:nvSpPr>
          <p:cNvPr id="237" name="Google Shape;237;p25"/>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25</a:t>
            </a:fld>
            <a:endParaRPr/>
          </a:p>
        </p:txBody>
      </p:sp>
      <p:sp>
        <p:nvSpPr>
          <p:cNvPr id="238" name="Google Shape;238;p25"/>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2.3 Revoking Privileges</a:t>
            </a:r>
            <a:endParaRPr/>
          </a:p>
        </p:txBody>
      </p:sp>
      <p:sp>
        <p:nvSpPr>
          <p:cNvPr id="239" name="Google Shape;239;p25"/>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In some cases it is desirable to grant a privilege to a user temporarily. For example, </a:t>
            </a:r>
            <a:endParaRPr/>
          </a:p>
          <a:p>
            <a:pPr marL="742950" marR="0" lvl="1" indent="-285750" algn="l" rtl="0">
              <a:lnSpc>
                <a:spcPct val="100000"/>
              </a:lnSpc>
              <a:spcBef>
                <a:spcPts val="520"/>
              </a:spcBef>
              <a:spcAft>
                <a:spcPts val="0"/>
              </a:spcAft>
              <a:buClr>
                <a:schemeClr val="dk2"/>
              </a:buClr>
              <a:buSzPts val="1430"/>
              <a:buFont typeface="Noto Sans Symbols"/>
              <a:buChar char="■"/>
            </a:pPr>
            <a:r>
              <a:rPr lang="en-US" sz="2600" b="0" i="0" u="none" strike="noStrike" cap="none">
                <a:solidFill>
                  <a:srgbClr val="800000"/>
                </a:solidFill>
                <a:latin typeface="Arial"/>
                <a:ea typeface="Arial"/>
                <a:cs typeface="Arial"/>
                <a:sym typeface="Arial"/>
              </a:rPr>
              <a:t>The owner of a relation may want to grant the </a:t>
            </a:r>
            <a:r>
              <a:rPr lang="en-US" sz="2600" b="1" i="0" u="none" strike="noStrike" cap="none">
                <a:solidFill>
                  <a:srgbClr val="800000"/>
                </a:solidFill>
                <a:latin typeface="Arial"/>
                <a:ea typeface="Arial"/>
                <a:cs typeface="Arial"/>
                <a:sym typeface="Arial"/>
              </a:rPr>
              <a:t>SELECT</a:t>
            </a:r>
            <a:r>
              <a:rPr lang="en-US" sz="2600" b="0" i="0" u="none" strike="noStrike" cap="none">
                <a:solidFill>
                  <a:srgbClr val="800000"/>
                </a:solidFill>
                <a:latin typeface="Arial"/>
                <a:ea typeface="Arial"/>
                <a:cs typeface="Arial"/>
                <a:sym typeface="Arial"/>
              </a:rPr>
              <a:t> privilege to a user for a specific task and then revoke that privilege once the task is completed.</a:t>
            </a:r>
            <a:endParaRPr/>
          </a:p>
          <a:p>
            <a:pPr marL="742950" marR="0" lvl="1" indent="-285750" algn="l" rtl="0">
              <a:lnSpc>
                <a:spcPct val="100000"/>
              </a:lnSpc>
              <a:spcBef>
                <a:spcPts val="520"/>
              </a:spcBef>
              <a:spcAft>
                <a:spcPts val="0"/>
              </a:spcAft>
              <a:buClr>
                <a:schemeClr val="dk2"/>
              </a:buClr>
              <a:buSzPts val="1430"/>
              <a:buFont typeface="Noto Sans Symbols"/>
              <a:buChar char="■"/>
            </a:pPr>
            <a:r>
              <a:rPr lang="en-US" sz="2600" b="0" i="0" u="none" strike="noStrike" cap="none">
                <a:solidFill>
                  <a:srgbClr val="800000"/>
                </a:solidFill>
                <a:latin typeface="Arial"/>
                <a:ea typeface="Arial"/>
                <a:cs typeface="Arial"/>
                <a:sym typeface="Arial"/>
              </a:rPr>
              <a:t>Hence, a mechanism for </a:t>
            </a:r>
            <a:r>
              <a:rPr lang="en-US" sz="2600" b="1" i="0" u="none" strike="noStrike" cap="none">
                <a:solidFill>
                  <a:srgbClr val="800000"/>
                </a:solidFill>
                <a:latin typeface="Arial"/>
                <a:ea typeface="Arial"/>
                <a:cs typeface="Arial"/>
                <a:sym typeface="Arial"/>
              </a:rPr>
              <a:t>revoking</a:t>
            </a:r>
            <a:r>
              <a:rPr lang="en-US" sz="2600" b="0" i="0" u="none" strike="noStrike" cap="none">
                <a:solidFill>
                  <a:srgbClr val="800000"/>
                </a:solidFill>
                <a:latin typeface="Arial"/>
                <a:ea typeface="Arial"/>
                <a:cs typeface="Arial"/>
                <a:sym typeface="Arial"/>
              </a:rPr>
              <a:t> privileges is needed. In SQL, a </a:t>
            </a:r>
            <a:r>
              <a:rPr lang="en-US" sz="2600" b="1" i="0" u="none" strike="noStrike" cap="none">
                <a:solidFill>
                  <a:srgbClr val="800000"/>
                </a:solidFill>
                <a:latin typeface="Arial"/>
                <a:ea typeface="Arial"/>
                <a:cs typeface="Arial"/>
                <a:sym typeface="Arial"/>
              </a:rPr>
              <a:t>REVOKE</a:t>
            </a:r>
            <a:r>
              <a:rPr lang="en-US" sz="2600" b="0" i="0" u="none" strike="noStrike" cap="none">
                <a:solidFill>
                  <a:srgbClr val="800000"/>
                </a:solidFill>
                <a:latin typeface="Arial"/>
                <a:ea typeface="Arial"/>
                <a:cs typeface="Arial"/>
                <a:sym typeface="Arial"/>
              </a:rPr>
              <a:t> command is included for the purpose of </a:t>
            </a:r>
            <a:r>
              <a:rPr lang="en-US" sz="2600" b="1" i="0" u="none" strike="noStrike" cap="none">
                <a:solidFill>
                  <a:srgbClr val="800000"/>
                </a:solidFill>
                <a:latin typeface="Arial"/>
                <a:ea typeface="Arial"/>
                <a:cs typeface="Arial"/>
                <a:sym typeface="Arial"/>
              </a:rPr>
              <a:t>canceling privileges</a:t>
            </a:r>
            <a:r>
              <a:rPr lang="en-US" sz="2600" b="0" i="0" u="none" strike="noStrike" cap="none">
                <a:solidFill>
                  <a:srgbClr val="800000"/>
                </a:solidFill>
                <a:latin typeface="Arial"/>
                <a:ea typeface="Arial"/>
                <a:cs typeface="Arial"/>
                <a:sym typeface="Arial"/>
              </a:rPr>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4"/>
        <p:cNvGrpSpPr/>
        <p:nvPr/>
      </p:nvGrpSpPr>
      <p:grpSpPr>
        <a:xfrm>
          <a:off x="0" y="0"/>
          <a:ext cx="0" cy="0"/>
          <a:chOff x="0" y="0"/>
          <a:chExt cx="0" cy="0"/>
        </a:xfrm>
      </p:grpSpPr>
      <p:sp>
        <p:nvSpPr>
          <p:cNvPr id="245" name="Google Shape;245;p26"/>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26</a:t>
            </a:fld>
            <a:endParaRPr/>
          </a:p>
        </p:txBody>
      </p:sp>
      <p:sp>
        <p:nvSpPr>
          <p:cNvPr id="246" name="Google Shape;246;p26"/>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2.4 Propagation of Privileges using the GRANT OPTION</a:t>
            </a:r>
            <a:endParaRPr/>
          </a:p>
        </p:txBody>
      </p:sp>
      <p:sp>
        <p:nvSpPr>
          <p:cNvPr id="247" name="Google Shape;247;p26"/>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Whenever the owner A of a relation R grants a privilege on R to another account B, privilege can be given to B with or without the </a:t>
            </a:r>
            <a:r>
              <a:rPr lang="en-US" sz="2400" b="1" i="0" u="none">
                <a:solidFill>
                  <a:schemeClr val="dk2"/>
                </a:solidFill>
                <a:latin typeface="Arial"/>
                <a:ea typeface="Arial"/>
                <a:cs typeface="Arial"/>
                <a:sym typeface="Arial"/>
              </a:rPr>
              <a:t>GRANT OPTION</a:t>
            </a:r>
            <a:r>
              <a:rPr lang="en-US" sz="2400" b="0" i="0" u="none">
                <a:solidFill>
                  <a:schemeClr val="dk2"/>
                </a:solidFill>
                <a:latin typeface="Arial"/>
                <a:ea typeface="Arial"/>
                <a:cs typeface="Arial"/>
                <a:sym typeface="Arial"/>
              </a:rPr>
              <a:t>.</a:t>
            </a:r>
            <a:endParaRPr/>
          </a:p>
          <a:p>
            <a:pPr marL="342900" marR="0" lvl="0" indent="-342900" algn="l" rtl="0">
              <a:lnSpc>
                <a:spcPct val="9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If the </a:t>
            </a:r>
            <a:r>
              <a:rPr lang="en-US" sz="2400" b="1" i="0" u="none">
                <a:solidFill>
                  <a:schemeClr val="dk2"/>
                </a:solidFill>
                <a:latin typeface="Arial"/>
                <a:ea typeface="Arial"/>
                <a:cs typeface="Arial"/>
                <a:sym typeface="Arial"/>
              </a:rPr>
              <a:t>GRANT OPTION</a:t>
            </a:r>
            <a:r>
              <a:rPr lang="en-US" sz="2400" b="0" i="0" u="none">
                <a:solidFill>
                  <a:schemeClr val="dk2"/>
                </a:solidFill>
                <a:latin typeface="Arial"/>
                <a:ea typeface="Arial"/>
                <a:cs typeface="Arial"/>
                <a:sym typeface="Arial"/>
              </a:rPr>
              <a:t> is given, this means that B can also grant that privilege on R to other accounts. </a:t>
            </a:r>
            <a:endParaRPr/>
          </a:p>
          <a:p>
            <a:pPr marL="742950" marR="0" lvl="1" indent="-285750" algn="l" rtl="0">
              <a:lnSpc>
                <a:spcPct val="9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Suppose that B is given the </a:t>
            </a:r>
            <a:r>
              <a:rPr lang="en-US" sz="2200" b="1" i="0" u="none" strike="noStrike" cap="none">
                <a:solidFill>
                  <a:srgbClr val="800000"/>
                </a:solidFill>
                <a:latin typeface="Arial"/>
                <a:ea typeface="Arial"/>
                <a:cs typeface="Arial"/>
                <a:sym typeface="Arial"/>
              </a:rPr>
              <a:t>GRANT OPTION</a:t>
            </a:r>
            <a:r>
              <a:rPr lang="en-US" sz="2200" b="0" i="0" u="none" strike="noStrike" cap="none">
                <a:solidFill>
                  <a:srgbClr val="800000"/>
                </a:solidFill>
                <a:latin typeface="Arial"/>
                <a:ea typeface="Arial"/>
                <a:cs typeface="Arial"/>
                <a:sym typeface="Arial"/>
              </a:rPr>
              <a:t> by A and that B then grants the privilege on R to a third account C, also with </a:t>
            </a:r>
            <a:r>
              <a:rPr lang="en-US" sz="2200" b="1" i="0" u="none" strike="noStrike" cap="none">
                <a:solidFill>
                  <a:srgbClr val="800000"/>
                </a:solidFill>
                <a:latin typeface="Arial"/>
                <a:ea typeface="Arial"/>
                <a:cs typeface="Arial"/>
                <a:sym typeface="Arial"/>
              </a:rPr>
              <a:t>GRANT OPTION</a:t>
            </a:r>
            <a:r>
              <a:rPr lang="en-US" sz="2200" b="0" i="0" u="none" strike="noStrike" cap="none">
                <a:solidFill>
                  <a:srgbClr val="800000"/>
                </a:solidFill>
                <a:latin typeface="Arial"/>
                <a:ea typeface="Arial"/>
                <a:cs typeface="Arial"/>
                <a:sym typeface="Arial"/>
              </a:rPr>
              <a:t>. In this way, privileges on R can </a:t>
            </a:r>
            <a:r>
              <a:rPr lang="en-US" sz="2200" b="1" i="0" u="none" strike="noStrike" cap="none">
                <a:solidFill>
                  <a:srgbClr val="800000"/>
                </a:solidFill>
                <a:latin typeface="Arial"/>
                <a:ea typeface="Arial"/>
                <a:cs typeface="Arial"/>
                <a:sym typeface="Arial"/>
              </a:rPr>
              <a:t>propagate</a:t>
            </a:r>
            <a:r>
              <a:rPr lang="en-US" sz="2200" b="0" i="0" u="none" strike="noStrike" cap="none">
                <a:solidFill>
                  <a:srgbClr val="800000"/>
                </a:solidFill>
                <a:latin typeface="Arial"/>
                <a:ea typeface="Arial"/>
                <a:cs typeface="Arial"/>
                <a:sym typeface="Arial"/>
              </a:rPr>
              <a:t> to other accounts without the knowledge of the owner of R. </a:t>
            </a:r>
            <a:endParaRPr/>
          </a:p>
          <a:p>
            <a:pPr marL="742950" marR="0" lvl="1" indent="-285750" algn="l" rtl="0">
              <a:lnSpc>
                <a:spcPct val="9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If the owner account </a:t>
            </a:r>
            <a:r>
              <a:rPr lang="en-US" sz="2200" b="0" i="0" u="sng" strike="noStrike" cap="none">
                <a:solidFill>
                  <a:srgbClr val="800000"/>
                </a:solidFill>
                <a:latin typeface="Arial"/>
                <a:ea typeface="Arial"/>
                <a:cs typeface="Arial"/>
                <a:sym typeface="Arial"/>
              </a:rPr>
              <a:t>A now revokes</a:t>
            </a:r>
            <a:r>
              <a:rPr lang="en-US" sz="2200" b="0" i="0" u="none" strike="noStrike" cap="none">
                <a:solidFill>
                  <a:srgbClr val="800000"/>
                </a:solidFill>
                <a:latin typeface="Arial"/>
                <a:ea typeface="Arial"/>
                <a:cs typeface="Arial"/>
                <a:sym typeface="Arial"/>
              </a:rPr>
              <a:t> the privilege granted to B, </a:t>
            </a:r>
            <a:r>
              <a:rPr lang="en-US" sz="2200" b="0" i="0" u="sng" strike="noStrike" cap="none">
                <a:solidFill>
                  <a:srgbClr val="800000"/>
                </a:solidFill>
                <a:latin typeface="Arial"/>
                <a:ea typeface="Arial"/>
                <a:cs typeface="Arial"/>
                <a:sym typeface="Arial"/>
              </a:rPr>
              <a:t>all the privileges that B propagated based</a:t>
            </a:r>
            <a:r>
              <a:rPr lang="en-US" sz="2200" b="0" i="0" u="none" strike="noStrike" cap="none">
                <a:solidFill>
                  <a:srgbClr val="800000"/>
                </a:solidFill>
                <a:latin typeface="Arial"/>
                <a:ea typeface="Arial"/>
                <a:cs typeface="Arial"/>
                <a:sym typeface="Arial"/>
              </a:rPr>
              <a:t> on that privilege should automatically </a:t>
            </a:r>
            <a:r>
              <a:rPr lang="en-US" sz="2200" b="0" i="0" u="sng" strike="noStrike" cap="none">
                <a:solidFill>
                  <a:srgbClr val="800000"/>
                </a:solidFill>
                <a:latin typeface="Arial"/>
                <a:ea typeface="Arial"/>
                <a:cs typeface="Arial"/>
                <a:sym typeface="Arial"/>
              </a:rPr>
              <a:t>be revoked</a:t>
            </a:r>
            <a:r>
              <a:rPr lang="en-US" sz="2200" b="0" i="0" u="none" strike="noStrike" cap="none">
                <a:solidFill>
                  <a:srgbClr val="800000"/>
                </a:solidFill>
                <a:latin typeface="Arial"/>
                <a:ea typeface="Arial"/>
                <a:cs typeface="Arial"/>
                <a:sym typeface="Arial"/>
              </a:rPr>
              <a:t> by the system.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2"/>
        <p:cNvGrpSpPr/>
        <p:nvPr/>
      </p:nvGrpSpPr>
      <p:grpSpPr>
        <a:xfrm>
          <a:off x="0" y="0"/>
          <a:ext cx="0" cy="0"/>
          <a:chOff x="0" y="0"/>
          <a:chExt cx="0" cy="0"/>
        </a:xfrm>
      </p:grpSpPr>
      <p:sp>
        <p:nvSpPr>
          <p:cNvPr id="253" name="Google Shape;253;p27"/>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27</a:t>
            </a:fld>
            <a:endParaRPr/>
          </a:p>
        </p:txBody>
      </p:sp>
      <p:sp>
        <p:nvSpPr>
          <p:cNvPr id="254" name="Google Shape;254;p27"/>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2.5 An Example</a:t>
            </a:r>
            <a:endParaRPr/>
          </a:p>
        </p:txBody>
      </p:sp>
      <p:sp>
        <p:nvSpPr>
          <p:cNvPr id="255" name="Google Shape;255;p27"/>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Suppose that the DBA creates four accounts</a:t>
            </a:r>
            <a:endParaRPr/>
          </a:p>
          <a:p>
            <a:pPr marL="742950" marR="0" lvl="1" indent="-285750" algn="l" rtl="0">
              <a:lnSpc>
                <a:spcPct val="10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A1, A2, A3, A4</a:t>
            </a:r>
            <a:endParaRPr/>
          </a:p>
          <a:p>
            <a:pPr marL="342900" marR="0" lvl="0" indent="-342900" algn="l" rtl="0">
              <a:lnSpc>
                <a:spcPct val="10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and wants only A1 to be able to create base relations. Then the DBA must issue the following GRANT command in SQL</a:t>
            </a:r>
            <a:endParaRPr/>
          </a:p>
          <a:p>
            <a:pPr marL="742950" marR="0" lvl="1" indent="-285750" algn="l" rtl="0">
              <a:lnSpc>
                <a:spcPct val="100000"/>
              </a:lnSpc>
              <a:spcBef>
                <a:spcPts val="520"/>
              </a:spcBef>
              <a:spcAft>
                <a:spcPts val="0"/>
              </a:spcAft>
              <a:buClr>
                <a:schemeClr val="dk2"/>
              </a:buClr>
              <a:buSzPts val="1430"/>
              <a:buFont typeface="Noto Sans Symbols"/>
              <a:buNone/>
            </a:pPr>
            <a:r>
              <a:rPr lang="en-US" sz="2600" b="1" i="0" u="none" strike="noStrike" cap="none">
                <a:solidFill>
                  <a:srgbClr val="800000"/>
                </a:solidFill>
                <a:latin typeface="Courier New"/>
                <a:ea typeface="Courier New"/>
                <a:cs typeface="Courier New"/>
                <a:sym typeface="Courier New"/>
              </a:rPr>
              <a:t>GRANT</a:t>
            </a:r>
            <a:r>
              <a:rPr lang="en-US" sz="2600" b="0" i="0" u="none" strike="noStrike" cap="none">
                <a:solidFill>
                  <a:srgbClr val="800000"/>
                </a:solidFill>
                <a:latin typeface="Courier New"/>
                <a:ea typeface="Courier New"/>
                <a:cs typeface="Courier New"/>
                <a:sym typeface="Courier New"/>
              </a:rPr>
              <a:t> CREATETAB TO A1;</a:t>
            </a:r>
            <a:endParaRPr/>
          </a:p>
          <a:p>
            <a:pPr marL="342900" marR="0" lvl="0" indent="-342900" algn="l" rtl="0">
              <a:lnSpc>
                <a:spcPct val="10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In SQL2 the same effect can be accomplished by having the DBA issue a </a:t>
            </a:r>
            <a:r>
              <a:rPr lang="en-US" sz="2400" b="1" i="0" u="none">
                <a:solidFill>
                  <a:schemeClr val="dk2"/>
                </a:solidFill>
                <a:latin typeface="Arial"/>
                <a:ea typeface="Arial"/>
                <a:cs typeface="Arial"/>
                <a:sym typeface="Arial"/>
              </a:rPr>
              <a:t>CREATE SCHEMA</a:t>
            </a:r>
            <a:r>
              <a:rPr lang="en-US" sz="2400" b="0" i="0" u="none">
                <a:solidFill>
                  <a:schemeClr val="dk2"/>
                </a:solidFill>
                <a:latin typeface="Arial"/>
                <a:ea typeface="Arial"/>
                <a:cs typeface="Arial"/>
                <a:sym typeface="Arial"/>
              </a:rPr>
              <a:t> command as follows:</a:t>
            </a:r>
            <a:endParaRPr/>
          </a:p>
          <a:p>
            <a:pPr marL="342900" marR="0" lvl="0" indent="-342900" algn="l" rtl="0">
              <a:lnSpc>
                <a:spcPct val="100000"/>
              </a:lnSpc>
              <a:spcBef>
                <a:spcPts val="520"/>
              </a:spcBef>
              <a:spcAft>
                <a:spcPts val="0"/>
              </a:spcAft>
              <a:buClr>
                <a:srgbClr val="990033"/>
              </a:buClr>
              <a:buSzPts val="1560"/>
              <a:buFont typeface="Noto Sans Symbols"/>
              <a:buNone/>
            </a:pPr>
            <a:r>
              <a:rPr lang="en-US" sz="2600" b="0" i="0" u="none">
                <a:solidFill>
                  <a:srgbClr val="800000"/>
                </a:solidFill>
                <a:latin typeface="Courier New"/>
                <a:ea typeface="Courier New"/>
                <a:cs typeface="Courier New"/>
                <a:sym typeface="Courier New"/>
              </a:rPr>
              <a:t>	</a:t>
            </a:r>
            <a:r>
              <a:rPr lang="en-US" sz="2600" b="1" i="0" u="none">
                <a:solidFill>
                  <a:srgbClr val="800000"/>
                </a:solidFill>
                <a:latin typeface="Courier New"/>
                <a:ea typeface="Courier New"/>
                <a:cs typeface="Courier New"/>
                <a:sym typeface="Courier New"/>
              </a:rPr>
              <a:t>CREATE</a:t>
            </a:r>
            <a:r>
              <a:rPr lang="en-US" sz="2600" b="0" i="0" u="none">
                <a:solidFill>
                  <a:srgbClr val="800000"/>
                </a:solidFill>
                <a:latin typeface="Courier New"/>
                <a:ea typeface="Courier New"/>
                <a:cs typeface="Courier New"/>
                <a:sym typeface="Courier New"/>
              </a:rPr>
              <a:t> </a:t>
            </a:r>
            <a:r>
              <a:rPr lang="en-US" sz="2600" b="1" i="0" u="none">
                <a:solidFill>
                  <a:srgbClr val="800000"/>
                </a:solidFill>
                <a:latin typeface="Courier New"/>
                <a:ea typeface="Courier New"/>
                <a:cs typeface="Courier New"/>
                <a:sym typeface="Courier New"/>
              </a:rPr>
              <a:t>SCHAMA</a:t>
            </a:r>
            <a:r>
              <a:rPr lang="en-US" sz="2600" b="0" i="0" u="none">
                <a:solidFill>
                  <a:srgbClr val="800000"/>
                </a:solidFill>
                <a:latin typeface="Courier New"/>
                <a:ea typeface="Courier New"/>
                <a:cs typeface="Courier New"/>
                <a:sym typeface="Courier New"/>
              </a:rPr>
              <a:t> EXAMPLE </a:t>
            </a:r>
            <a:r>
              <a:rPr lang="en-US" sz="2600" b="1" i="0" u="none">
                <a:solidFill>
                  <a:srgbClr val="800000"/>
                </a:solidFill>
                <a:latin typeface="Courier New"/>
                <a:ea typeface="Courier New"/>
                <a:cs typeface="Courier New"/>
                <a:sym typeface="Courier New"/>
              </a:rPr>
              <a:t>AUTHORIZATION</a:t>
            </a:r>
            <a:r>
              <a:rPr lang="en-US" sz="2600" b="0" i="0" u="none">
                <a:solidFill>
                  <a:srgbClr val="800000"/>
                </a:solidFill>
                <a:latin typeface="Courier New"/>
                <a:ea typeface="Courier New"/>
                <a:cs typeface="Courier New"/>
                <a:sym typeface="Courier New"/>
              </a:rPr>
              <a:t> A1;</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0"/>
        <p:cNvGrpSpPr/>
        <p:nvPr/>
      </p:nvGrpSpPr>
      <p:grpSpPr>
        <a:xfrm>
          <a:off x="0" y="0"/>
          <a:ext cx="0" cy="0"/>
          <a:chOff x="0" y="0"/>
          <a:chExt cx="0" cy="0"/>
        </a:xfrm>
      </p:grpSpPr>
      <p:sp>
        <p:nvSpPr>
          <p:cNvPr id="261" name="Google Shape;261;p28"/>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28</a:t>
            </a:fld>
            <a:endParaRPr/>
          </a:p>
        </p:txBody>
      </p:sp>
      <p:sp>
        <p:nvSpPr>
          <p:cNvPr id="262" name="Google Shape;262;p28"/>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2.5 An Example(2)</a:t>
            </a:r>
            <a:endParaRPr/>
          </a:p>
        </p:txBody>
      </p:sp>
      <p:sp>
        <p:nvSpPr>
          <p:cNvPr id="263" name="Google Shape;263;p28"/>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User account </a:t>
            </a:r>
            <a:r>
              <a:rPr lang="en-US" sz="2400" b="0" i="0" u="sng">
                <a:solidFill>
                  <a:schemeClr val="dk2"/>
                </a:solidFill>
                <a:latin typeface="Arial"/>
                <a:ea typeface="Arial"/>
                <a:cs typeface="Arial"/>
                <a:sym typeface="Arial"/>
              </a:rPr>
              <a:t>A1 can create tables</a:t>
            </a:r>
            <a:r>
              <a:rPr lang="en-US" sz="2400" b="0" i="0" u="none">
                <a:solidFill>
                  <a:schemeClr val="dk2"/>
                </a:solidFill>
                <a:latin typeface="Arial"/>
                <a:ea typeface="Arial"/>
                <a:cs typeface="Arial"/>
                <a:sym typeface="Arial"/>
              </a:rPr>
              <a:t> under the schema called </a:t>
            </a:r>
            <a:r>
              <a:rPr lang="en-US" sz="2400" b="1" i="0" u="none">
                <a:solidFill>
                  <a:schemeClr val="dk2"/>
                </a:solidFill>
                <a:latin typeface="Arial"/>
                <a:ea typeface="Arial"/>
                <a:cs typeface="Arial"/>
                <a:sym typeface="Arial"/>
              </a:rPr>
              <a:t>EXAMPLE</a:t>
            </a:r>
            <a:r>
              <a:rPr lang="en-US" sz="2400" b="0" i="0" u="none">
                <a:solidFill>
                  <a:schemeClr val="dk2"/>
                </a:solidFill>
                <a:latin typeface="Arial"/>
                <a:ea typeface="Arial"/>
                <a:cs typeface="Arial"/>
                <a:sym typeface="Arial"/>
              </a:rPr>
              <a:t>.</a:t>
            </a:r>
            <a:endParaRPr/>
          </a:p>
          <a:p>
            <a:pPr marL="342900" marR="0" lvl="0" indent="-342900" algn="l" rtl="0">
              <a:lnSpc>
                <a:spcPct val="9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Suppose that A1 </a:t>
            </a:r>
            <a:r>
              <a:rPr lang="en-US" sz="2400" b="1" i="0" u="none">
                <a:solidFill>
                  <a:schemeClr val="dk2"/>
                </a:solidFill>
                <a:latin typeface="Arial"/>
                <a:ea typeface="Arial"/>
                <a:cs typeface="Arial"/>
                <a:sym typeface="Arial"/>
              </a:rPr>
              <a:t>creates</a:t>
            </a:r>
            <a:r>
              <a:rPr lang="en-US" sz="2400" b="0" i="0" u="none">
                <a:solidFill>
                  <a:schemeClr val="dk2"/>
                </a:solidFill>
                <a:latin typeface="Arial"/>
                <a:ea typeface="Arial"/>
                <a:cs typeface="Arial"/>
                <a:sym typeface="Arial"/>
              </a:rPr>
              <a:t> the two base relations </a:t>
            </a:r>
            <a:r>
              <a:rPr lang="en-US" sz="2400" b="1" i="0" u="none">
                <a:solidFill>
                  <a:schemeClr val="dk2"/>
                </a:solidFill>
                <a:latin typeface="Arial"/>
                <a:ea typeface="Arial"/>
                <a:cs typeface="Arial"/>
                <a:sym typeface="Arial"/>
              </a:rPr>
              <a:t>EMPLOYEE</a:t>
            </a:r>
            <a:r>
              <a:rPr lang="en-US" sz="2400" b="0" i="0" u="none">
                <a:solidFill>
                  <a:schemeClr val="dk2"/>
                </a:solidFill>
                <a:latin typeface="Arial"/>
                <a:ea typeface="Arial"/>
                <a:cs typeface="Arial"/>
                <a:sym typeface="Arial"/>
              </a:rPr>
              <a:t> and </a:t>
            </a:r>
            <a:r>
              <a:rPr lang="en-US" sz="2400" b="1" i="0" u="none">
                <a:solidFill>
                  <a:schemeClr val="dk2"/>
                </a:solidFill>
                <a:latin typeface="Arial"/>
                <a:ea typeface="Arial"/>
                <a:cs typeface="Arial"/>
                <a:sym typeface="Arial"/>
              </a:rPr>
              <a:t>DEPARTMENT</a:t>
            </a:r>
            <a:endParaRPr/>
          </a:p>
          <a:p>
            <a:pPr marL="742950" marR="0" lvl="1" indent="-285750" algn="l" rtl="0">
              <a:lnSpc>
                <a:spcPct val="9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A1 is then </a:t>
            </a:r>
            <a:r>
              <a:rPr lang="en-US" sz="2200" b="1" i="0" u="none" strike="noStrike" cap="none">
                <a:solidFill>
                  <a:srgbClr val="800000"/>
                </a:solidFill>
                <a:latin typeface="Arial"/>
                <a:ea typeface="Arial"/>
                <a:cs typeface="Arial"/>
                <a:sym typeface="Arial"/>
              </a:rPr>
              <a:t>owner</a:t>
            </a:r>
            <a:r>
              <a:rPr lang="en-US" sz="2200" b="0" i="0" u="none" strike="noStrike" cap="none">
                <a:solidFill>
                  <a:srgbClr val="800000"/>
                </a:solidFill>
                <a:latin typeface="Arial"/>
                <a:ea typeface="Arial"/>
                <a:cs typeface="Arial"/>
                <a:sym typeface="Arial"/>
              </a:rPr>
              <a:t> of these two relations and hence </a:t>
            </a:r>
            <a:r>
              <a:rPr lang="en-US" sz="2200" b="0" i="0" u="sng" strike="noStrike" cap="none">
                <a:solidFill>
                  <a:srgbClr val="800000"/>
                </a:solidFill>
                <a:latin typeface="Arial"/>
                <a:ea typeface="Arial"/>
                <a:cs typeface="Arial"/>
                <a:sym typeface="Arial"/>
              </a:rPr>
              <a:t>all the relation privileges</a:t>
            </a:r>
            <a:r>
              <a:rPr lang="en-US" sz="2200" b="0" i="0" u="none" strike="noStrike" cap="none">
                <a:solidFill>
                  <a:srgbClr val="800000"/>
                </a:solidFill>
                <a:latin typeface="Arial"/>
                <a:ea typeface="Arial"/>
                <a:cs typeface="Arial"/>
                <a:sym typeface="Arial"/>
              </a:rPr>
              <a:t> on each of them.</a:t>
            </a:r>
            <a:endParaRPr/>
          </a:p>
          <a:p>
            <a:pPr marL="342900" marR="0" lvl="0" indent="-342900" algn="l" rtl="0">
              <a:lnSpc>
                <a:spcPct val="9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Suppose that A1 wants to grant A2 the privilege to insert and delete tuples in both of these relations, but A1 does not want A2 to be able to propagate these privileges to additional accounts:</a:t>
            </a:r>
            <a:endParaRPr/>
          </a:p>
          <a:p>
            <a:pPr marL="342900" marR="0" lvl="0" indent="-342900" algn="l" rtl="0">
              <a:lnSpc>
                <a:spcPct val="90000"/>
              </a:lnSpc>
              <a:spcBef>
                <a:spcPts val="520"/>
              </a:spcBef>
              <a:spcAft>
                <a:spcPts val="0"/>
              </a:spcAft>
              <a:buClr>
                <a:srgbClr val="990033"/>
              </a:buClr>
              <a:buSzPts val="1560"/>
              <a:buFont typeface="Noto Sans Symbols"/>
              <a:buNone/>
            </a:pPr>
            <a:r>
              <a:rPr lang="en-US" sz="2600" b="1" i="0" u="none">
                <a:solidFill>
                  <a:srgbClr val="800000"/>
                </a:solidFill>
                <a:latin typeface="Courier New"/>
                <a:ea typeface="Courier New"/>
                <a:cs typeface="Courier New"/>
                <a:sym typeface="Courier New"/>
              </a:rPr>
              <a:t>	GRANT INSERT, DELETE ON</a:t>
            </a:r>
            <a:endParaRPr/>
          </a:p>
          <a:p>
            <a:pPr marL="342900" marR="0" lvl="0" indent="-342900" algn="l" rtl="0">
              <a:lnSpc>
                <a:spcPct val="90000"/>
              </a:lnSpc>
              <a:spcBef>
                <a:spcPts val="520"/>
              </a:spcBef>
              <a:spcAft>
                <a:spcPts val="0"/>
              </a:spcAft>
              <a:buClr>
                <a:srgbClr val="990033"/>
              </a:buClr>
              <a:buSzPts val="1560"/>
              <a:buFont typeface="Noto Sans Symbols"/>
              <a:buNone/>
            </a:pPr>
            <a:r>
              <a:rPr lang="en-US" sz="2600" b="0" i="0" u="none">
                <a:solidFill>
                  <a:srgbClr val="800000"/>
                </a:solidFill>
                <a:latin typeface="Courier New"/>
                <a:ea typeface="Courier New"/>
                <a:cs typeface="Courier New"/>
                <a:sym typeface="Courier New"/>
              </a:rPr>
              <a:t>		EMPLOYEE, DEPARTMENT</a:t>
            </a:r>
            <a:r>
              <a:rPr lang="en-US" sz="2600" b="1" i="0" u="none">
                <a:solidFill>
                  <a:srgbClr val="800000"/>
                </a:solidFill>
                <a:latin typeface="Courier New"/>
                <a:ea typeface="Courier New"/>
                <a:cs typeface="Courier New"/>
                <a:sym typeface="Courier New"/>
              </a:rPr>
              <a:t> TO A2;</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8"/>
        <p:cNvGrpSpPr/>
        <p:nvPr/>
      </p:nvGrpSpPr>
      <p:grpSpPr>
        <a:xfrm>
          <a:off x="0" y="0"/>
          <a:ext cx="0" cy="0"/>
          <a:chOff x="0" y="0"/>
          <a:chExt cx="0" cy="0"/>
        </a:xfrm>
      </p:grpSpPr>
      <p:sp>
        <p:nvSpPr>
          <p:cNvPr id="269" name="Google Shape;269;p29"/>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29</a:t>
            </a:fld>
            <a:endParaRPr/>
          </a:p>
        </p:txBody>
      </p:sp>
      <p:sp>
        <p:nvSpPr>
          <p:cNvPr id="270" name="Google Shape;270;p29"/>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2.5 An Example(3)</a:t>
            </a:r>
            <a:endParaRPr/>
          </a:p>
        </p:txBody>
      </p:sp>
      <p:pic>
        <p:nvPicPr>
          <p:cNvPr id="271" name="Google Shape;271;p29"/>
          <p:cNvPicPr preferRelativeResize="0"/>
          <p:nvPr/>
        </p:nvPicPr>
        <p:blipFill rotWithShape="1">
          <a:blip r:embed="rId3">
            <a:alphaModFix/>
          </a:blip>
          <a:srcRect/>
          <a:stretch/>
        </p:blipFill>
        <p:spPr>
          <a:xfrm>
            <a:off x="228600" y="2771775"/>
            <a:ext cx="8458200" cy="16462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
        <p:cNvGrpSpPr/>
        <p:nvPr/>
      </p:nvGrpSpPr>
      <p:grpSpPr>
        <a:xfrm>
          <a:off x="0" y="0"/>
          <a:ext cx="0" cy="0"/>
          <a:chOff x="0" y="0"/>
          <a:chExt cx="0" cy="0"/>
        </a:xfrm>
      </p:grpSpPr>
      <p:sp>
        <p:nvSpPr>
          <p:cNvPr id="61" name="Google Shape;61;p3"/>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3</a:t>
            </a:fld>
            <a:endParaRPr/>
          </a:p>
        </p:txBody>
      </p:sp>
      <p:sp>
        <p:nvSpPr>
          <p:cNvPr id="62" name="Google Shape;62;p3"/>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Chapter Outline</a:t>
            </a:r>
            <a:endParaRPr/>
          </a:p>
        </p:txBody>
      </p:sp>
      <p:sp>
        <p:nvSpPr>
          <p:cNvPr id="63" name="Google Shape;63;p3"/>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rgbClr val="990033"/>
              </a:buClr>
              <a:buSzPts val="1440"/>
              <a:buFont typeface="Noto Sans Symbols"/>
              <a:buChar char="■"/>
            </a:pPr>
            <a:r>
              <a:rPr lang="en-US" sz="2400" b="0" i="0" u="none" strike="noStrike" cap="none">
                <a:solidFill>
                  <a:schemeClr val="dk2"/>
                </a:solidFill>
                <a:latin typeface="Arial"/>
                <a:ea typeface="Arial"/>
                <a:cs typeface="Arial"/>
                <a:sym typeface="Arial"/>
              </a:rPr>
              <a:t>1 Database Security and Authorization</a:t>
            </a:r>
            <a:endParaRPr/>
          </a:p>
          <a:p>
            <a:pPr marL="742950" marR="0" lvl="1" indent="-285750" algn="l" rtl="0">
              <a:lnSpc>
                <a:spcPct val="8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	1.1 Introduction to Database Security Issues</a:t>
            </a:r>
            <a:endParaRPr/>
          </a:p>
          <a:p>
            <a:pPr marL="742950" marR="0" lvl="1" indent="-285750" algn="l" rtl="0">
              <a:lnSpc>
                <a:spcPct val="8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 	1.2 Types of Security</a:t>
            </a:r>
            <a:endParaRPr/>
          </a:p>
          <a:p>
            <a:pPr marL="742950" marR="0" lvl="1" indent="-285750" algn="l" rtl="0">
              <a:lnSpc>
                <a:spcPct val="8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	1.3 Database Security and DBA</a:t>
            </a:r>
            <a:endParaRPr/>
          </a:p>
          <a:p>
            <a:pPr marL="742950" marR="0" lvl="1" indent="-285750" algn="l" rtl="0">
              <a:lnSpc>
                <a:spcPct val="8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	1.4 Access Protection, User Accounts, and Database Audits</a:t>
            </a:r>
            <a:endParaRPr/>
          </a:p>
          <a:p>
            <a:pPr marL="342900" marR="0" lvl="0" indent="-342900" algn="l" rtl="0">
              <a:lnSpc>
                <a:spcPct val="80000"/>
              </a:lnSpc>
              <a:spcBef>
                <a:spcPts val="480"/>
              </a:spcBef>
              <a:spcAft>
                <a:spcPts val="0"/>
              </a:spcAft>
              <a:buClr>
                <a:srgbClr val="990033"/>
              </a:buClr>
              <a:buSzPts val="1440"/>
              <a:buFont typeface="Noto Sans Symbols"/>
              <a:buChar char="■"/>
            </a:pPr>
            <a:r>
              <a:rPr lang="en-US" sz="2400" b="0" i="0" u="none" strike="noStrike" cap="none">
                <a:solidFill>
                  <a:schemeClr val="dk2"/>
                </a:solidFill>
                <a:latin typeface="Arial"/>
                <a:ea typeface="Arial"/>
                <a:cs typeface="Arial"/>
                <a:sym typeface="Arial"/>
              </a:rPr>
              <a:t>2 Discretionary Access Control Based on Granting Revoking Privileges</a:t>
            </a:r>
            <a:endParaRPr/>
          </a:p>
          <a:p>
            <a:pPr marL="742950" marR="0" lvl="1" indent="-285750" algn="l" rtl="0">
              <a:lnSpc>
                <a:spcPct val="8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	2.1 Types of Discretionary Privileges</a:t>
            </a:r>
            <a:endParaRPr/>
          </a:p>
          <a:p>
            <a:pPr marL="742950" marR="0" lvl="1" indent="-285750" algn="l" rtl="0">
              <a:lnSpc>
                <a:spcPct val="8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	2.2 Specifying Privileges Using Views</a:t>
            </a:r>
            <a:endParaRPr/>
          </a:p>
          <a:p>
            <a:pPr marL="742950" marR="0" lvl="1" indent="-285750" algn="l" rtl="0">
              <a:lnSpc>
                <a:spcPct val="8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	2.3 Revoking Privileges</a:t>
            </a:r>
            <a:endParaRPr/>
          </a:p>
          <a:p>
            <a:pPr marL="742950" marR="0" lvl="1" indent="-285750" algn="l" rtl="0">
              <a:lnSpc>
                <a:spcPct val="8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	2.4 Propagation of Privileges Using the GRANT OPTION</a:t>
            </a:r>
            <a:endParaRPr/>
          </a:p>
          <a:p>
            <a:pPr marL="742950" marR="0" lvl="1" indent="-285750" algn="l" rtl="0">
              <a:lnSpc>
                <a:spcPct val="8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	2.5 Specifying Limits on Propagation of Privileges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6"/>
        <p:cNvGrpSpPr/>
        <p:nvPr/>
      </p:nvGrpSpPr>
      <p:grpSpPr>
        <a:xfrm>
          <a:off x="0" y="0"/>
          <a:ext cx="0" cy="0"/>
          <a:chOff x="0" y="0"/>
          <a:chExt cx="0" cy="0"/>
        </a:xfrm>
      </p:grpSpPr>
      <p:sp>
        <p:nvSpPr>
          <p:cNvPr id="277" name="Google Shape;277;p30"/>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30</a:t>
            </a:fld>
            <a:endParaRPr/>
          </a:p>
        </p:txBody>
      </p:sp>
      <p:sp>
        <p:nvSpPr>
          <p:cNvPr id="278" name="Google Shape;278;p30"/>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2.5 An Example(4)</a:t>
            </a:r>
            <a:endParaRPr/>
          </a:p>
        </p:txBody>
      </p:sp>
      <p:sp>
        <p:nvSpPr>
          <p:cNvPr id="279" name="Google Shape;279;p30"/>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Suppose that A1 wants to allow A3 to retrieve information from either of the two tables and also to be able to propagate the SELECT privilege to other accounts.</a:t>
            </a:r>
            <a:endParaRPr/>
          </a:p>
          <a:p>
            <a:pPr marL="342900" marR="0" lvl="0" indent="-342900" algn="l" rtl="0">
              <a:lnSpc>
                <a:spcPct val="9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A1 can issue the command:</a:t>
            </a:r>
            <a:endParaRPr/>
          </a:p>
          <a:p>
            <a:pPr marL="342900" marR="0" lvl="0" indent="-342900" algn="l" rtl="0">
              <a:lnSpc>
                <a:spcPct val="90000"/>
              </a:lnSpc>
              <a:spcBef>
                <a:spcPts val="520"/>
              </a:spcBef>
              <a:spcAft>
                <a:spcPts val="0"/>
              </a:spcAft>
              <a:buClr>
                <a:srgbClr val="990033"/>
              </a:buClr>
              <a:buSzPts val="1560"/>
              <a:buFont typeface="Noto Sans Symbols"/>
              <a:buNone/>
            </a:pPr>
            <a:r>
              <a:rPr lang="en-US" sz="2600" b="1" i="0" u="none">
                <a:solidFill>
                  <a:srgbClr val="800000"/>
                </a:solidFill>
                <a:latin typeface="Courier New"/>
                <a:ea typeface="Courier New"/>
                <a:cs typeface="Courier New"/>
                <a:sym typeface="Courier New"/>
              </a:rPr>
              <a:t>	GRANT SELECT ON </a:t>
            </a:r>
            <a:r>
              <a:rPr lang="en-US" sz="2600" b="0" i="0" u="none">
                <a:solidFill>
                  <a:srgbClr val="800000"/>
                </a:solidFill>
                <a:latin typeface="Courier New"/>
                <a:ea typeface="Courier New"/>
                <a:cs typeface="Courier New"/>
                <a:sym typeface="Courier New"/>
              </a:rPr>
              <a:t>EMPLOYEE, DEPARTMENT</a:t>
            </a:r>
            <a:r>
              <a:rPr lang="en-US" sz="2600" b="1" i="0" u="none">
                <a:solidFill>
                  <a:srgbClr val="800000"/>
                </a:solidFill>
                <a:latin typeface="Courier New"/>
                <a:ea typeface="Courier New"/>
                <a:cs typeface="Courier New"/>
                <a:sym typeface="Courier New"/>
              </a:rPr>
              <a:t> </a:t>
            </a:r>
            <a:endParaRPr/>
          </a:p>
          <a:p>
            <a:pPr marL="342900" marR="0" lvl="0" indent="-342900" algn="l" rtl="0">
              <a:lnSpc>
                <a:spcPct val="90000"/>
              </a:lnSpc>
              <a:spcBef>
                <a:spcPts val="520"/>
              </a:spcBef>
              <a:spcAft>
                <a:spcPts val="0"/>
              </a:spcAft>
              <a:buClr>
                <a:srgbClr val="990033"/>
              </a:buClr>
              <a:buSzPts val="1560"/>
              <a:buFont typeface="Noto Sans Symbols"/>
              <a:buNone/>
            </a:pPr>
            <a:r>
              <a:rPr lang="en-US" sz="2600" b="1" i="0" u="none">
                <a:solidFill>
                  <a:srgbClr val="800000"/>
                </a:solidFill>
                <a:latin typeface="Courier New"/>
                <a:ea typeface="Courier New"/>
                <a:cs typeface="Courier New"/>
                <a:sym typeface="Courier New"/>
              </a:rPr>
              <a:t>		TO </a:t>
            </a:r>
            <a:r>
              <a:rPr lang="en-US" sz="2600" b="0" i="0" u="none">
                <a:solidFill>
                  <a:srgbClr val="800000"/>
                </a:solidFill>
                <a:latin typeface="Courier New"/>
                <a:ea typeface="Courier New"/>
                <a:cs typeface="Courier New"/>
                <a:sym typeface="Courier New"/>
              </a:rPr>
              <a:t>A3</a:t>
            </a:r>
            <a:r>
              <a:rPr lang="en-US" sz="2600" b="1" i="0" u="none">
                <a:solidFill>
                  <a:srgbClr val="800000"/>
                </a:solidFill>
                <a:latin typeface="Courier New"/>
                <a:ea typeface="Courier New"/>
                <a:cs typeface="Courier New"/>
                <a:sym typeface="Courier New"/>
              </a:rPr>
              <a:t> WITH GRANT OPTION;</a:t>
            </a:r>
            <a:endParaRPr/>
          </a:p>
          <a:p>
            <a:pPr marL="342900" marR="0" lvl="0" indent="-342900" algn="l" rtl="0">
              <a:lnSpc>
                <a:spcPct val="9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A3 can grant the </a:t>
            </a:r>
            <a:r>
              <a:rPr lang="en-US" sz="2400" b="1" i="0" u="none">
                <a:solidFill>
                  <a:schemeClr val="dk2"/>
                </a:solidFill>
                <a:latin typeface="Arial"/>
                <a:ea typeface="Arial"/>
                <a:cs typeface="Arial"/>
                <a:sym typeface="Arial"/>
              </a:rPr>
              <a:t>SELECT</a:t>
            </a:r>
            <a:r>
              <a:rPr lang="en-US" sz="2400" b="0" i="0" u="none">
                <a:solidFill>
                  <a:schemeClr val="dk2"/>
                </a:solidFill>
                <a:latin typeface="Arial"/>
                <a:ea typeface="Arial"/>
                <a:cs typeface="Arial"/>
                <a:sym typeface="Arial"/>
              </a:rPr>
              <a:t> privilege on the </a:t>
            </a:r>
            <a:r>
              <a:rPr lang="en-US" sz="2400" b="1" i="0" u="none">
                <a:solidFill>
                  <a:schemeClr val="dk2"/>
                </a:solidFill>
                <a:latin typeface="Arial"/>
                <a:ea typeface="Arial"/>
                <a:cs typeface="Arial"/>
                <a:sym typeface="Arial"/>
              </a:rPr>
              <a:t>EMPLOYEE</a:t>
            </a:r>
            <a:r>
              <a:rPr lang="en-US" sz="2400" b="0" i="0" u="none">
                <a:solidFill>
                  <a:schemeClr val="dk2"/>
                </a:solidFill>
                <a:latin typeface="Arial"/>
                <a:ea typeface="Arial"/>
                <a:cs typeface="Arial"/>
                <a:sym typeface="Arial"/>
              </a:rPr>
              <a:t> relation to A4 by issuing:</a:t>
            </a:r>
            <a:endParaRPr/>
          </a:p>
          <a:p>
            <a:pPr marL="342900" marR="0" lvl="0" indent="-342900" algn="l" rtl="0">
              <a:lnSpc>
                <a:spcPct val="90000"/>
              </a:lnSpc>
              <a:spcBef>
                <a:spcPts val="520"/>
              </a:spcBef>
              <a:spcAft>
                <a:spcPts val="0"/>
              </a:spcAft>
              <a:buClr>
                <a:srgbClr val="990033"/>
              </a:buClr>
              <a:buSzPts val="1560"/>
              <a:buFont typeface="Noto Sans Symbols"/>
              <a:buNone/>
            </a:pPr>
            <a:r>
              <a:rPr lang="en-US" sz="2600" b="0" i="0" u="none">
                <a:solidFill>
                  <a:srgbClr val="800000"/>
                </a:solidFill>
                <a:latin typeface="Courier New"/>
                <a:ea typeface="Courier New"/>
                <a:cs typeface="Courier New"/>
                <a:sym typeface="Courier New"/>
              </a:rPr>
              <a:t>	</a:t>
            </a:r>
            <a:r>
              <a:rPr lang="en-US" sz="2600" b="1" i="0" u="none">
                <a:solidFill>
                  <a:srgbClr val="800000"/>
                </a:solidFill>
                <a:latin typeface="Courier New"/>
                <a:ea typeface="Courier New"/>
                <a:cs typeface="Courier New"/>
                <a:sym typeface="Courier New"/>
              </a:rPr>
              <a:t>GRANT SELECT</a:t>
            </a:r>
            <a:r>
              <a:rPr lang="en-US" sz="2600" b="0" i="0" u="none">
                <a:solidFill>
                  <a:srgbClr val="800000"/>
                </a:solidFill>
                <a:latin typeface="Courier New"/>
                <a:ea typeface="Courier New"/>
                <a:cs typeface="Courier New"/>
                <a:sym typeface="Courier New"/>
              </a:rPr>
              <a:t> </a:t>
            </a:r>
            <a:r>
              <a:rPr lang="en-US" sz="2600" b="1" i="0" u="none">
                <a:solidFill>
                  <a:srgbClr val="800000"/>
                </a:solidFill>
                <a:latin typeface="Courier New"/>
                <a:ea typeface="Courier New"/>
                <a:cs typeface="Courier New"/>
                <a:sym typeface="Courier New"/>
              </a:rPr>
              <a:t>ON</a:t>
            </a:r>
            <a:r>
              <a:rPr lang="en-US" sz="2600" b="0" i="0" u="none">
                <a:solidFill>
                  <a:srgbClr val="800000"/>
                </a:solidFill>
                <a:latin typeface="Courier New"/>
                <a:ea typeface="Courier New"/>
                <a:cs typeface="Courier New"/>
                <a:sym typeface="Courier New"/>
              </a:rPr>
              <a:t> EMPLOYEE </a:t>
            </a:r>
            <a:r>
              <a:rPr lang="en-US" sz="2600" b="1" i="0" u="none">
                <a:solidFill>
                  <a:srgbClr val="800000"/>
                </a:solidFill>
                <a:latin typeface="Courier New"/>
                <a:ea typeface="Courier New"/>
                <a:cs typeface="Courier New"/>
                <a:sym typeface="Courier New"/>
              </a:rPr>
              <a:t>TO</a:t>
            </a:r>
            <a:r>
              <a:rPr lang="en-US" sz="2600" b="0" i="0" u="none">
                <a:solidFill>
                  <a:srgbClr val="800000"/>
                </a:solidFill>
                <a:latin typeface="Courier New"/>
                <a:ea typeface="Courier New"/>
                <a:cs typeface="Courier New"/>
                <a:sym typeface="Courier New"/>
              </a:rPr>
              <a:t> A4;</a:t>
            </a:r>
            <a:endParaRPr/>
          </a:p>
          <a:p>
            <a:pPr marL="742950" marR="0" lvl="1" indent="-285750" algn="l" rtl="0">
              <a:lnSpc>
                <a:spcPct val="9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Notice that A4 can’t propagate the SELECT privilege because GRANT OPTION was not given to A4</a:t>
            </a:r>
            <a:endParaRPr/>
          </a:p>
          <a:p>
            <a:pPr marL="342900" marR="0" lvl="0" indent="-259080" algn="l" rtl="0">
              <a:lnSpc>
                <a:spcPct val="100000"/>
              </a:lnSpc>
              <a:spcBef>
                <a:spcPts val="440"/>
              </a:spcBef>
              <a:spcAft>
                <a:spcPts val="0"/>
              </a:spcAft>
              <a:buClr>
                <a:srgbClr val="990033"/>
              </a:buClr>
              <a:buSzPts val="1320"/>
              <a:buFont typeface="Noto Sans Symbols"/>
              <a:buNone/>
            </a:pPr>
            <a:endParaRPr sz="2200" b="0" i="0" u="none" strike="noStrike" cap="none">
              <a:solidFill>
                <a:srgbClr val="8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4"/>
        <p:cNvGrpSpPr/>
        <p:nvPr/>
      </p:nvGrpSpPr>
      <p:grpSpPr>
        <a:xfrm>
          <a:off x="0" y="0"/>
          <a:ext cx="0" cy="0"/>
          <a:chOff x="0" y="0"/>
          <a:chExt cx="0" cy="0"/>
        </a:xfrm>
      </p:grpSpPr>
      <p:sp>
        <p:nvSpPr>
          <p:cNvPr id="285" name="Google Shape;285;p31"/>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31</a:t>
            </a:fld>
            <a:endParaRPr/>
          </a:p>
        </p:txBody>
      </p:sp>
      <p:sp>
        <p:nvSpPr>
          <p:cNvPr id="286" name="Google Shape;286;p31"/>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2.5 An Example(5)</a:t>
            </a:r>
            <a:endParaRPr/>
          </a:p>
        </p:txBody>
      </p:sp>
      <p:sp>
        <p:nvSpPr>
          <p:cNvPr id="287" name="Google Shape;287;p31"/>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Suppose that A1 decides to revoke the SELECT privilege on the EMPLOYEE relation from A3; A1 can issue:</a:t>
            </a:r>
            <a:endParaRPr/>
          </a:p>
          <a:p>
            <a:pPr marL="342900" marR="0" lvl="0" indent="-342900" algn="l" rtl="0">
              <a:lnSpc>
                <a:spcPct val="100000"/>
              </a:lnSpc>
              <a:spcBef>
                <a:spcPts val="520"/>
              </a:spcBef>
              <a:spcAft>
                <a:spcPts val="0"/>
              </a:spcAft>
              <a:buClr>
                <a:srgbClr val="990033"/>
              </a:buClr>
              <a:buSzPts val="1560"/>
              <a:buFont typeface="Noto Sans Symbols"/>
              <a:buNone/>
            </a:pPr>
            <a:r>
              <a:rPr lang="en-US" sz="2600" b="1" i="0" u="none">
                <a:solidFill>
                  <a:srgbClr val="800000"/>
                </a:solidFill>
                <a:latin typeface="Courier New"/>
                <a:ea typeface="Courier New"/>
                <a:cs typeface="Courier New"/>
                <a:sym typeface="Courier New"/>
              </a:rPr>
              <a:t>	REVOKE SELECT ON </a:t>
            </a:r>
            <a:r>
              <a:rPr lang="en-US" sz="2600" b="0" i="0" u="none">
                <a:solidFill>
                  <a:srgbClr val="800000"/>
                </a:solidFill>
                <a:latin typeface="Courier New"/>
                <a:ea typeface="Courier New"/>
                <a:cs typeface="Courier New"/>
                <a:sym typeface="Courier New"/>
              </a:rPr>
              <a:t>EMPLOYEE</a:t>
            </a:r>
            <a:r>
              <a:rPr lang="en-US" sz="2600" b="1" i="0" u="none">
                <a:solidFill>
                  <a:srgbClr val="800000"/>
                </a:solidFill>
                <a:latin typeface="Courier New"/>
                <a:ea typeface="Courier New"/>
                <a:cs typeface="Courier New"/>
                <a:sym typeface="Courier New"/>
              </a:rPr>
              <a:t> FROM </a:t>
            </a:r>
            <a:r>
              <a:rPr lang="en-US" sz="2600" b="0" i="0" u="none">
                <a:solidFill>
                  <a:srgbClr val="800000"/>
                </a:solidFill>
                <a:latin typeface="Courier New"/>
                <a:ea typeface="Courier New"/>
                <a:cs typeface="Courier New"/>
                <a:sym typeface="Courier New"/>
              </a:rPr>
              <a:t>A3</a:t>
            </a:r>
            <a:r>
              <a:rPr lang="en-US" sz="2600" b="1" i="0" u="none">
                <a:solidFill>
                  <a:srgbClr val="800000"/>
                </a:solidFill>
                <a:latin typeface="Courier New"/>
                <a:ea typeface="Courier New"/>
                <a:cs typeface="Courier New"/>
                <a:sym typeface="Courier New"/>
              </a:rPr>
              <a:t>;</a:t>
            </a:r>
            <a:endParaRPr/>
          </a:p>
          <a:p>
            <a:pPr marL="342900" marR="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 DBMS must now automatically revoke the SELECT privilege on EMPLOYEE from A4, too, because A3 granted that privilege to A4 and A3 does not have the privilege any more.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2"/>
        <p:cNvGrpSpPr/>
        <p:nvPr/>
      </p:nvGrpSpPr>
      <p:grpSpPr>
        <a:xfrm>
          <a:off x="0" y="0"/>
          <a:ext cx="0" cy="0"/>
          <a:chOff x="0" y="0"/>
          <a:chExt cx="0" cy="0"/>
        </a:xfrm>
      </p:grpSpPr>
      <p:sp>
        <p:nvSpPr>
          <p:cNvPr id="293" name="Google Shape;293;p32"/>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32</a:t>
            </a:fld>
            <a:endParaRPr/>
          </a:p>
        </p:txBody>
      </p:sp>
      <p:sp>
        <p:nvSpPr>
          <p:cNvPr id="294" name="Google Shape;294;p32"/>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2.5 An Example(6)</a:t>
            </a:r>
            <a:endParaRPr/>
          </a:p>
        </p:txBody>
      </p:sp>
      <p:sp>
        <p:nvSpPr>
          <p:cNvPr id="295" name="Google Shape;295;p32"/>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rgbClr val="990033"/>
              </a:buClr>
              <a:buSzPts val="1200"/>
              <a:buFont typeface="Noto Sans Symbols"/>
              <a:buChar char="■"/>
            </a:pPr>
            <a:r>
              <a:rPr lang="en-US" sz="2000" b="0" i="0" u="none">
                <a:solidFill>
                  <a:schemeClr val="dk2"/>
                </a:solidFill>
                <a:latin typeface="Arial"/>
                <a:ea typeface="Arial"/>
                <a:cs typeface="Arial"/>
                <a:sym typeface="Arial"/>
              </a:rPr>
              <a:t>Suppose that A1 wants to give back to A3 a limited capability to SELECT from the EMPLOYEE relation and wants to allow A3 to be able to propagate the privilege.</a:t>
            </a:r>
            <a:endParaRPr/>
          </a:p>
          <a:p>
            <a:pPr marL="742950" marR="0" lvl="1" indent="-285750" algn="l" rtl="0">
              <a:lnSpc>
                <a:spcPct val="80000"/>
              </a:lnSpc>
              <a:spcBef>
                <a:spcPts val="400"/>
              </a:spcBef>
              <a:spcAft>
                <a:spcPts val="0"/>
              </a:spcAft>
              <a:buClr>
                <a:schemeClr val="dk2"/>
              </a:buClr>
              <a:buSzPts val="1100"/>
              <a:buFont typeface="Noto Sans Symbols"/>
              <a:buChar char="■"/>
            </a:pPr>
            <a:r>
              <a:rPr lang="en-US" sz="2000" b="0" i="0" u="none" strike="noStrike" cap="none">
                <a:solidFill>
                  <a:srgbClr val="800000"/>
                </a:solidFill>
                <a:latin typeface="Arial"/>
                <a:ea typeface="Arial"/>
                <a:cs typeface="Arial"/>
                <a:sym typeface="Arial"/>
              </a:rPr>
              <a:t>The limitation is to retrieve only the NAME, BDATE, and ADDRESS attributes and only for the tuples with DNO=5.</a:t>
            </a:r>
            <a:endParaRPr/>
          </a:p>
          <a:p>
            <a:pPr marL="342900" marR="0" lvl="0" indent="-342900" algn="l" rtl="0">
              <a:lnSpc>
                <a:spcPct val="80000"/>
              </a:lnSpc>
              <a:spcBef>
                <a:spcPts val="400"/>
              </a:spcBef>
              <a:spcAft>
                <a:spcPts val="0"/>
              </a:spcAft>
              <a:buClr>
                <a:srgbClr val="990033"/>
              </a:buClr>
              <a:buSzPts val="1200"/>
              <a:buFont typeface="Noto Sans Symbols"/>
              <a:buChar char="■"/>
            </a:pPr>
            <a:r>
              <a:rPr lang="en-US" sz="2000" b="0" i="0" u="none">
                <a:solidFill>
                  <a:schemeClr val="dk2"/>
                </a:solidFill>
                <a:latin typeface="Arial"/>
                <a:ea typeface="Arial"/>
                <a:cs typeface="Arial"/>
                <a:sym typeface="Arial"/>
              </a:rPr>
              <a:t>A1 then create the view:</a:t>
            </a:r>
            <a:endParaRPr/>
          </a:p>
          <a:p>
            <a:pPr marL="742950" marR="0" lvl="1" indent="-285750" algn="l" rtl="0">
              <a:lnSpc>
                <a:spcPct val="80000"/>
              </a:lnSpc>
              <a:spcBef>
                <a:spcPts val="440"/>
              </a:spcBef>
              <a:spcAft>
                <a:spcPts val="0"/>
              </a:spcAft>
              <a:buClr>
                <a:schemeClr val="dk2"/>
              </a:buClr>
              <a:buSzPts val="1210"/>
              <a:buFont typeface="Noto Sans Symbols"/>
              <a:buNone/>
            </a:pPr>
            <a:r>
              <a:rPr lang="en-US" sz="2200" b="1" i="0" u="none" strike="noStrike" cap="none">
                <a:solidFill>
                  <a:srgbClr val="800000"/>
                </a:solidFill>
                <a:latin typeface="Courier New"/>
                <a:ea typeface="Courier New"/>
                <a:cs typeface="Courier New"/>
                <a:sym typeface="Courier New"/>
              </a:rPr>
              <a:t>CREATE VIEW </a:t>
            </a:r>
            <a:r>
              <a:rPr lang="en-US" sz="2200" b="0" i="0" u="none" strike="noStrike" cap="none">
                <a:solidFill>
                  <a:srgbClr val="800000"/>
                </a:solidFill>
                <a:latin typeface="Courier New"/>
                <a:ea typeface="Courier New"/>
                <a:cs typeface="Courier New"/>
                <a:sym typeface="Courier New"/>
              </a:rPr>
              <a:t>A3EMPLOYEE</a:t>
            </a:r>
            <a:r>
              <a:rPr lang="en-US" sz="2200" b="1" i="0" u="none" strike="noStrike" cap="none">
                <a:solidFill>
                  <a:srgbClr val="800000"/>
                </a:solidFill>
                <a:latin typeface="Courier New"/>
                <a:ea typeface="Courier New"/>
                <a:cs typeface="Courier New"/>
                <a:sym typeface="Courier New"/>
              </a:rPr>
              <a:t> AS</a:t>
            </a:r>
            <a:endParaRPr/>
          </a:p>
          <a:p>
            <a:pPr marL="742950" marR="0" lvl="1" indent="-285750" algn="l" rtl="0">
              <a:lnSpc>
                <a:spcPct val="80000"/>
              </a:lnSpc>
              <a:spcBef>
                <a:spcPts val="440"/>
              </a:spcBef>
              <a:spcAft>
                <a:spcPts val="0"/>
              </a:spcAft>
              <a:buClr>
                <a:schemeClr val="dk2"/>
              </a:buClr>
              <a:buSzPts val="1210"/>
              <a:buFont typeface="Noto Sans Symbols"/>
              <a:buNone/>
            </a:pPr>
            <a:r>
              <a:rPr lang="en-US" sz="2200" b="1" i="0" u="none" strike="noStrike" cap="none">
                <a:solidFill>
                  <a:srgbClr val="800000"/>
                </a:solidFill>
                <a:latin typeface="Courier New"/>
                <a:ea typeface="Courier New"/>
                <a:cs typeface="Courier New"/>
                <a:sym typeface="Courier New"/>
              </a:rPr>
              <a:t>	SELECT </a:t>
            </a:r>
            <a:r>
              <a:rPr lang="en-US" sz="2200" b="0" i="0" u="none" strike="noStrike" cap="none">
                <a:solidFill>
                  <a:srgbClr val="800000"/>
                </a:solidFill>
                <a:latin typeface="Courier New"/>
                <a:ea typeface="Courier New"/>
                <a:cs typeface="Courier New"/>
                <a:sym typeface="Courier New"/>
              </a:rPr>
              <a:t>NAME, BDATE, ADDRESS</a:t>
            </a:r>
            <a:endParaRPr/>
          </a:p>
          <a:p>
            <a:pPr marL="742950" marR="0" lvl="1" indent="-285750" algn="l" rtl="0">
              <a:lnSpc>
                <a:spcPct val="80000"/>
              </a:lnSpc>
              <a:spcBef>
                <a:spcPts val="440"/>
              </a:spcBef>
              <a:spcAft>
                <a:spcPts val="0"/>
              </a:spcAft>
              <a:buClr>
                <a:schemeClr val="dk2"/>
              </a:buClr>
              <a:buSzPts val="1210"/>
              <a:buFont typeface="Noto Sans Symbols"/>
              <a:buNone/>
            </a:pPr>
            <a:r>
              <a:rPr lang="en-US" sz="2200" b="1" i="0" u="none" strike="noStrike" cap="none">
                <a:solidFill>
                  <a:srgbClr val="800000"/>
                </a:solidFill>
                <a:latin typeface="Courier New"/>
                <a:ea typeface="Courier New"/>
                <a:cs typeface="Courier New"/>
                <a:sym typeface="Courier New"/>
              </a:rPr>
              <a:t>	FROM </a:t>
            </a:r>
            <a:r>
              <a:rPr lang="en-US" sz="2200" b="0" i="0" u="none" strike="noStrike" cap="none">
                <a:solidFill>
                  <a:srgbClr val="800000"/>
                </a:solidFill>
                <a:latin typeface="Courier New"/>
                <a:ea typeface="Courier New"/>
                <a:cs typeface="Courier New"/>
                <a:sym typeface="Courier New"/>
              </a:rPr>
              <a:t>EMPLOYEE</a:t>
            </a:r>
            <a:endParaRPr/>
          </a:p>
          <a:p>
            <a:pPr marL="742950" marR="0" lvl="1" indent="-285750" algn="l" rtl="0">
              <a:lnSpc>
                <a:spcPct val="80000"/>
              </a:lnSpc>
              <a:spcBef>
                <a:spcPts val="440"/>
              </a:spcBef>
              <a:spcAft>
                <a:spcPts val="0"/>
              </a:spcAft>
              <a:buClr>
                <a:schemeClr val="dk2"/>
              </a:buClr>
              <a:buSzPts val="1210"/>
              <a:buFont typeface="Noto Sans Symbols"/>
              <a:buNone/>
            </a:pPr>
            <a:r>
              <a:rPr lang="en-US" sz="2200" b="1" i="0" u="none" strike="noStrike" cap="none">
                <a:solidFill>
                  <a:srgbClr val="800000"/>
                </a:solidFill>
                <a:latin typeface="Courier New"/>
                <a:ea typeface="Courier New"/>
                <a:cs typeface="Courier New"/>
                <a:sym typeface="Courier New"/>
              </a:rPr>
              <a:t>	WHERE </a:t>
            </a:r>
            <a:r>
              <a:rPr lang="en-US" sz="2200" b="0" i="0" u="none" strike="noStrike" cap="none">
                <a:solidFill>
                  <a:srgbClr val="800000"/>
                </a:solidFill>
                <a:latin typeface="Courier New"/>
                <a:ea typeface="Courier New"/>
                <a:cs typeface="Courier New"/>
                <a:sym typeface="Courier New"/>
              </a:rPr>
              <a:t>DNO = 5</a:t>
            </a:r>
            <a:r>
              <a:rPr lang="en-US" sz="2200" b="1" i="0" u="none" strike="noStrike" cap="none">
                <a:solidFill>
                  <a:srgbClr val="800000"/>
                </a:solidFill>
                <a:latin typeface="Courier New"/>
                <a:ea typeface="Courier New"/>
                <a:cs typeface="Courier New"/>
                <a:sym typeface="Courier New"/>
              </a:rPr>
              <a:t>;</a:t>
            </a:r>
            <a:endParaRPr/>
          </a:p>
          <a:p>
            <a:pPr marL="342900" marR="0" lvl="0" indent="-342900" algn="l" rtl="0">
              <a:lnSpc>
                <a:spcPct val="80000"/>
              </a:lnSpc>
              <a:spcBef>
                <a:spcPts val="400"/>
              </a:spcBef>
              <a:spcAft>
                <a:spcPts val="0"/>
              </a:spcAft>
              <a:buClr>
                <a:srgbClr val="990033"/>
              </a:buClr>
              <a:buSzPts val="1200"/>
              <a:buFont typeface="Noto Sans Symbols"/>
              <a:buChar char="■"/>
            </a:pPr>
            <a:r>
              <a:rPr lang="en-US" sz="2000" b="0" i="0" u="none">
                <a:solidFill>
                  <a:schemeClr val="dk2"/>
                </a:solidFill>
                <a:latin typeface="Arial"/>
                <a:ea typeface="Arial"/>
                <a:cs typeface="Arial"/>
                <a:sym typeface="Arial"/>
              </a:rPr>
              <a:t>After the view is created, A1 can grant </a:t>
            </a:r>
            <a:r>
              <a:rPr lang="en-US" sz="2000" b="1" i="0" u="none">
                <a:solidFill>
                  <a:schemeClr val="dk2"/>
                </a:solidFill>
                <a:latin typeface="Arial"/>
                <a:ea typeface="Arial"/>
                <a:cs typeface="Arial"/>
                <a:sym typeface="Arial"/>
              </a:rPr>
              <a:t>SELECT</a:t>
            </a:r>
            <a:r>
              <a:rPr lang="en-US" sz="2000" b="0" i="0" u="none">
                <a:solidFill>
                  <a:schemeClr val="dk2"/>
                </a:solidFill>
                <a:latin typeface="Arial"/>
                <a:ea typeface="Arial"/>
                <a:cs typeface="Arial"/>
                <a:sym typeface="Arial"/>
              </a:rPr>
              <a:t> on the view A3EMPLOYEE to A3 as follows:</a:t>
            </a:r>
            <a:endParaRPr/>
          </a:p>
          <a:p>
            <a:pPr marL="342900" marR="0" lvl="0" indent="-342900" algn="l" rtl="0">
              <a:lnSpc>
                <a:spcPct val="80000"/>
              </a:lnSpc>
              <a:spcBef>
                <a:spcPts val="440"/>
              </a:spcBef>
              <a:spcAft>
                <a:spcPts val="0"/>
              </a:spcAft>
              <a:buClr>
                <a:srgbClr val="990033"/>
              </a:buClr>
              <a:buSzPts val="1320"/>
              <a:buFont typeface="Noto Sans Symbols"/>
              <a:buNone/>
            </a:pPr>
            <a:r>
              <a:rPr lang="en-US" sz="2200" b="1" i="0" u="none">
                <a:solidFill>
                  <a:srgbClr val="800000"/>
                </a:solidFill>
                <a:latin typeface="Courier New"/>
                <a:ea typeface="Courier New"/>
                <a:cs typeface="Courier New"/>
                <a:sym typeface="Courier New"/>
              </a:rPr>
              <a:t>	GRANT SELECT ON </a:t>
            </a:r>
            <a:r>
              <a:rPr lang="en-US" sz="2200" b="0" i="0" u="none">
                <a:solidFill>
                  <a:srgbClr val="800000"/>
                </a:solidFill>
                <a:latin typeface="Courier New"/>
                <a:ea typeface="Courier New"/>
                <a:cs typeface="Courier New"/>
                <a:sym typeface="Courier New"/>
              </a:rPr>
              <a:t>A3EMPLOYEE</a:t>
            </a:r>
            <a:r>
              <a:rPr lang="en-US" sz="2200" b="1" i="0" u="none">
                <a:solidFill>
                  <a:srgbClr val="800000"/>
                </a:solidFill>
                <a:latin typeface="Courier New"/>
                <a:ea typeface="Courier New"/>
                <a:cs typeface="Courier New"/>
                <a:sym typeface="Courier New"/>
              </a:rPr>
              <a:t> TO </a:t>
            </a:r>
            <a:r>
              <a:rPr lang="en-US" sz="2200" b="0" i="0" u="none">
                <a:solidFill>
                  <a:srgbClr val="800000"/>
                </a:solidFill>
                <a:latin typeface="Courier New"/>
                <a:ea typeface="Courier New"/>
                <a:cs typeface="Courier New"/>
                <a:sym typeface="Courier New"/>
              </a:rPr>
              <a:t>A3</a:t>
            </a:r>
            <a:endParaRPr/>
          </a:p>
          <a:p>
            <a:pPr marL="342900" marR="0" lvl="0" indent="-342900" algn="l" rtl="0">
              <a:lnSpc>
                <a:spcPct val="80000"/>
              </a:lnSpc>
              <a:spcBef>
                <a:spcPts val="440"/>
              </a:spcBef>
              <a:spcAft>
                <a:spcPts val="0"/>
              </a:spcAft>
              <a:buClr>
                <a:srgbClr val="990033"/>
              </a:buClr>
              <a:buSzPts val="1320"/>
              <a:buFont typeface="Noto Sans Symbols"/>
              <a:buNone/>
            </a:pPr>
            <a:r>
              <a:rPr lang="en-US" sz="2200" b="1" i="0" u="none">
                <a:solidFill>
                  <a:srgbClr val="800000"/>
                </a:solidFill>
                <a:latin typeface="Courier New"/>
                <a:ea typeface="Courier New"/>
                <a:cs typeface="Courier New"/>
                <a:sym typeface="Courier New"/>
              </a:rPr>
              <a:t>		WITH GRANT OPTION;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0"/>
        <p:cNvGrpSpPr/>
        <p:nvPr/>
      </p:nvGrpSpPr>
      <p:grpSpPr>
        <a:xfrm>
          <a:off x="0" y="0"/>
          <a:ext cx="0" cy="0"/>
          <a:chOff x="0" y="0"/>
          <a:chExt cx="0" cy="0"/>
        </a:xfrm>
      </p:grpSpPr>
      <p:sp>
        <p:nvSpPr>
          <p:cNvPr id="301" name="Google Shape;301;p33"/>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33</a:t>
            </a:fld>
            <a:endParaRPr/>
          </a:p>
        </p:txBody>
      </p:sp>
      <p:sp>
        <p:nvSpPr>
          <p:cNvPr id="302" name="Google Shape;302;p33"/>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2.5 An Example(7)</a:t>
            </a:r>
            <a:endParaRPr/>
          </a:p>
        </p:txBody>
      </p:sp>
      <p:sp>
        <p:nvSpPr>
          <p:cNvPr id="303" name="Google Shape;303;p33"/>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Finally, suppose that A1 wants to allow A4 to update only the SALARY attribute of EMPLOYEE;</a:t>
            </a:r>
            <a:endParaRPr/>
          </a:p>
          <a:p>
            <a:pPr marL="342900" marR="0" lvl="0" indent="-342900" algn="l" rtl="0">
              <a:lnSpc>
                <a:spcPct val="10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A1 can issue:</a:t>
            </a:r>
            <a:endParaRPr/>
          </a:p>
          <a:p>
            <a:pPr marL="342900" marR="0" lvl="0" indent="-342900" algn="l" rtl="0">
              <a:lnSpc>
                <a:spcPct val="100000"/>
              </a:lnSpc>
              <a:spcBef>
                <a:spcPts val="600"/>
              </a:spcBef>
              <a:spcAft>
                <a:spcPts val="0"/>
              </a:spcAft>
              <a:buClr>
                <a:srgbClr val="990033"/>
              </a:buClr>
              <a:buSzPts val="1800"/>
              <a:buFont typeface="Noto Sans Symbols"/>
              <a:buNone/>
            </a:pPr>
            <a:r>
              <a:rPr lang="en-US" sz="3000" b="1" i="0" u="none">
                <a:solidFill>
                  <a:srgbClr val="800000"/>
                </a:solidFill>
                <a:latin typeface="Courier New"/>
                <a:ea typeface="Courier New"/>
                <a:cs typeface="Courier New"/>
                <a:sym typeface="Courier New"/>
              </a:rPr>
              <a:t>	</a:t>
            </a:r>
            <a:r>
              <a:rPr lang="en-US" sz="2600" b="1" i="0" u="none">
                <a:solidFill>
                  <a:srgbClr val="800000"/>
                </a:solidFill>
                <a:latin typeface="Courier New"/>
                <a:ea typeface="Courier New"/>
                <a:cs typeface="Courier New"/>
                <a:sym typeface="Courier New"/>
              </a:rPr>
              <a:t>GRANT UPDATE ON </a:t>
            </a:r>
            <a:r>
              <a:rPr lang="en-US" sz="2600" b="0" i="0" u="none">
                <a:solidFill>
                  <a:srgbClr val="800000"/>
                </a:solidFill>
                <a:latin typeface="Courier New"/>
                <a:ea typeface="Courier New"/>
                <a:cs typeface="Courier New"/>
                <a:sym typeface="Courier New"/>
              </a:rPr>
              <a:t>EMPLOYEE</a:t>
            </a:r>
            <a:r>
              <a:rPr lang="en-US" sz="2600" b="1" i="0" u="none">
                <a:solidFill>
                  <a:srgbClr val="800000"/>
                </a:solidFill>
                <a:latin typeface="Courier New"/>
                <a:ea typeface="Courier New"/>
                <a:cs typeface="Courier New"/>
                <a:sym typeface="Courier New"/>
              </a:rPr>
              <a:t> (</a:t>
            </a:r>
            <a:r>
              <a:rPr lang="en-US" sz="2600" b="0" i="0" u="none">
                <a:solidFill>
                  <a:srgbClr val="800000"/>
                </a:solidFill>
                <a:latin typeface="Courier New"/>
                <a:ea typeface="Courier New"/>
                <a:cs typeface="Courier New"/>
                <a:sym typeface="Courier New"/>
              </a:rPr>
              <a:t>SALARY</a:t>
            </a:r>
            <a:r>
              <a:rPr lang="en-US" sz="2600" b="1" i="0" u="none">
                <a:solidFill>
                  <a:srgbClr val="800000"/>
                </a:solidFill>
                <a:latin typeface="Courier New"/>
                <a:ea typeface="Courier New"/>
                <a:cs typeface="Courier New"/>
                <a:sym typeface="Courier New"/>
              </a:rPr>
              <a:t>) TO </a:t>
            </a:r>
            <a:r>
              <a:rPr lang="en-US" sz="2600" b="0" i="0" u="none">
                <a:solidFill>
                  <a:srgbClr val="800000"/>
                </a:solidFill>
                <a:latin typeface="Courier New"/>
                <a:ea typeface="Courier New"/>
                <a:cs typeface="Courier New"/>
                <a:sym typeface="Courier New"/>
              </a:rPr>
              <a:t>A4</a:t>
            </a:r>
            <a:r>
              <a:rPr lang="en-US" sz="2600" b="1" i="0" u="none">
                <a:solidFill>
                  <a:srgbClr val="800000"/>
                </a:solidFill>
                <a:latin typeface="Courier New"/>
                <a:ea typeface="Courier New"/>
                <a:cs typeface="Courier New"/>
                <a:sym typeface="Courier New"/>
              </a:rPr>
              <a:t>;</a:t>
            </a:r>
            <a:endParaRPr/>
          </a:p>
          <a:p>
            <a:pPr marL="342900" marR="0" lvl="0" indent="-243840" algn="l" rtl="0">
              <a:lnSpc>
                <a:spcPct val="100000"/>
              </a:lnSpc>
              <a:spcBef>
                <a:spcPts val="520"/>
              </a:spcBef>
              <a:spcAft>
                <a:spcPts val="0"/>
              </a:spcAft>
              <a:buClr>
                <a:srgbClr val="990033"/>
              </a:buClr>
              <a:buSzPts val="1560"/>
              <a:buFont typeface="Noto Sans Symbols"/>
              <a:buNone/>
            </a:pPr>
            <a:endParaRPr sz="2600" b="1" i="0" u="none">
              <a:solidFill>
                <a:srgbClr val="800000"/>
              </a:solidFill>
              <a:latin typeface="Courier New"/>
              <a:ea typeface="Courier New"/>
              <a:cs typeface="Courier New"/>
              <a:sym typeface="Courier New"/>
            </a:endParaRPr>
          </a:p>
          <a:p>
            <a:pPr marL="742950" marR="0" lvl="1" indent="-285750" algn="l" rtl="0">
              <a:lnSpc>
                <a:spcPct val="10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The </a:t>
            </a:r>
            <a:r>
              <a:rPr lang="en-US" sz="2200" b="1" i="0" u="none" strike="noStrike" cap="none">
                <a:solidFill>
                  <a:srgbClr val="800000"/>
                </a:solidFill>
                <a:latin typeface="Arial"/>
                <a:ea typeface="Arial"/>
                <a:cs typeface="Arial"/>
                <a:sym typeface="Arial"/>
              </a:rPr>
              <a:t>UPDATE</a:t>
            </a:r>
            <a:r>
              <a:rPr lang="en-US" sz="2200" b="0" i="0" u="none" strike="noStrike" cap="none">
                <a:solidFill>
                  <a:srgbClr val="800000"/>
                </a:solidFill>
                <a:latin typeface="Arial"/>
                <a:ea typeface="Arial"/>
                <a:cs typeface="Arial"/>
                <a:sym typeface="Arial"/>
              </a:rPr>
              <a:t> or </a:t>
            </a:r>
            <a:r>
              <a:rPr lang="en-US" sz="2200" b="1" i="0" u="none" strike="noStrike" cap="none">
                <a:solidFill>
                  <a:srgbClr val="800000"/>
                </a:solidFill>
                <a:latin typeface="Arial"/>
                <a:ea typeface="Arial"/>
                <a:cs typeface="Arial"/>
                <a:sym typeface="Arial"/>
              </a:rPr>
              <a:t>INSERT</a:t>
            </a:r>
            <a:r>
              <a:rPr lang="en-US" sz="2200" b="0" i="0" u="none" strike="noStrike" cap="none">
                <a:solidFill>
                  <a:srgbClr val="800000"/>
                </a:solidFill>
                <a:latin typeface="Arial"/>
                <a:ea typeface="Arial"/>
                <a:cs typeface="Arial"/>
                <a:sym typeface="Arial"/>
              </a:rPr>
              <a:t> privilege can specify particular attributes that may be updated or inserted in a relation.</a:t>
            </a:r>
            <a:endParaRPr/>
          </a:p>
          <a:p>
            <a:pPr marL="742950" marR="0" lvl="1" indent="-285750" algn="l" rtl="0">
              <a:lnSpc>
                <a:spcPct val="10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Other privileges (</a:t>
            </a:r>
            <a:r>
              <a:rPr lang="en-US" sz="2200" b="1" i="0" u="none" strike="noStrike" cap="none">
                <a:solidFill>
                  <a:srgbClr val="800000"/>
                </a:solidFill>
                <a:latin typeface="Arial"/>
                <a:ea typeface="Arial"/>
                <a:cs typeface="Arial"/>
                <a:sym typeface="Arial"/>
              </a:rPr>
              <a:t>SELECT</a:t>
            </a:r>
            <a:r>
              <a:rPr lang="en-US" sz="2200" b="0" i="0" u="none" strike="noStrike" cap="none">
                <a:solidFill>
                  <a:srgbClr val="800000"/>
                </a:solidFill>
                <a:latin typeface="Arial"/>
                <a:ea typeface="Arial"/>
                <a:cs typeface="Arial"/>
                <a:sym typeface="Arial"/>
              </a:rPr>
              <a:t>, </a:t>
            </a:r>
            <a:r>
              <a:rPr lang="en-US" sz="2200" b="1" i="0" u="none" strike="noStrike" cap="none">
                <a:solidFill>
                  <a:srgbClr val="800000"/>
                </a:solidFill>
                <a:latin typeface="Arial"/>
                <a:ea typeface="Arial"/>
                <a:cs typeface="Arial"/>
                <a:sym typeface="Arial"/>
              </a:rPr>
              <a:t>DELETE</a:t>
            </a:r>
            <a:r>
              <a:rPr lang="en-US" sz="2200" b="0" i="0" u="none" strike="noStrike" cap="none">
                <a:solidFill>
                  <a:srgbClr val="800000"/>
                </a:solidFill>
                <a:latin typeface="Arial"/>
                <a:ea typeface="Arial"/>
                <a:cs typeface="Arial"/>
                <a:sym typeface="Arial"/>
              </a:rPr>
              <a:t>) are not attribute specific.</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8"/>
        <p:cNvGrpSpPr/>
        <p:nvPr/>
      </p:nvGrpSpPr>
      <p:grpSpPr>
        <a:xfrm>
          <a:off x="0" y="0"/>
          <a:ext cx="0" cy="0"/>
          <a:chOff x="0" y="0"/>
          <a:chExt cx="0" cy="0"/>
        </a:xfrm>
      </p:grpSpPr>
      <p:sp>
        <p:nvSpPr>
          <p:cNvPr id="309" name="Google Shape;309;p34"/>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34</a:t>
            </a:fld>
            <a:endParaRPr/>
          </a:p>
        </p:txBody>
      </p:sp>
      <p:sp>
        <p:nvSpPr>
          <p:cNvPr id="310" name="Google Shape;310;p34"/>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2.6 Specifying Limits on Propagation of Privileges</a:t>
            </a:r>
            <a:endParaRPr/>
          </a:p>
        </p:txBody>
      </p:sp>
      <p:sp>
        <p:nvSpPr>
          <p:cNvPr id="311" name="Google Shape;311;p34"/>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Techniques to limit the propagation of privileges have been developed, although they have not yet been implemented in most DBMSs and are not a part of SQL.</a:t>
            </a:r>
            <a:endParaRPr/>
          </a:p>
          <a:p>
            <a:pPr marL="742950" marR="0" lvl="1" indent="-285750" algn="l" rtl="0">
              <a:lnSpc>
                <a:spcPct val="100000"/>
              </a:lnSpc>
              <a:spcBef>
                <a:spcPts val="520"/>
              </a:spcBef>
              <a:spcAft>
                <a:spcPts val="0"/>
              </a:spcAft>
              <a:buClr>
                <a:schemeClr val="dk2"/>
              </a:buClr>
              <a:buSzPts val="1430"/>
              <a:buFont typeface="Noto Sans Symbols"/>
              <a:buChar char="■"/>
            </a:pPr>
            <a:r>
              <a:rPr lang="en-US" sz="2600" b="0" i="0" u="none" strike="noStrike" cap="none">
                <a:solidFill>
                  <a:srgbClr val="800000"/>
                </a:solidFill>
                <a:latin typeface="Arial"/>
                <a:ea typeface="Arial"/>
                <a:cs typeface="Arial"/>
                <a:sym typeface="Arial"/>
              </a:rPr>
              <a:t>Limiting </a:t>
            </a:r>
            <a:r>
              <a:rPr lang="en-US" sz="2600" b="1" i="0" u="none" strike="noStrike" cap="none">
                <a:solidFill>
                  <a:srgbClr val="800000"/>
                </a:solidFill>
                <a:latin typeface="Arial"/>
                <a:ea typeface="Arial"/>
                <a:cs typeface="Arial"/>
                <a:sym typeface="Arial"/>
              </a:rPr>
              <a:t>horizontal propagation</a:t>
            </a:r>
            <a:r>
              <a:rPr lang="en-US" sz="2600" b="0" i="0" u="none" strike="noStrike" cap="none">
                <a:solidFill>
                  <a:srgbClr val="800000"/>
                </a:solidFill>
                <a:latin typeface="Arial"/>
                <a:ea typeface="Arial"/>
                <a:cs typeface="Arial"/>
                <a:sym typeface="Arial"/>
              </a:rPr>
              <a:t> to an integer number i means that an account B given the GRANT OPTION can grant the privilege to at most i other accounts.</a:t>
            </a:r>
            <a:endParaRPr/>
          </a:p>
          <a:p>
            <a:pPr marL="742950" marR="0" lvl="1" indent="-285750" algn="l" rtl="0">
              <a:lnSpc>
                <a:spcPct val="100000"/>
              </a:lnSpc>
              <a:spcBef>
                <a:spcPts val="520"/>
              </a:spcBef>
              <a:spcAft>
                <a:spcPts val="0"/>
              </a:spcAft>
              <a:buClr>
                <a:schemeClr val="dk2"/>
              </a:buClr>
              <a:buSzPts val="1430"/>
              <a:buFont typeface="Noto Sans Symbols"/>
              <a:buChar char="■"/>
            </a:pPr>
            <a:r>
              <a:rPr lang="en-US" sz="2600" b="1" i="0" u="none" strike="noStrike" cap="none">
                <a:solidFill>
                  <a:srgbClr val="800000"/>
                </a:solidFill>
                <a:latin typeface="Arial"/>
                <a:ea typeface="Arial"/>
                <a:cs typeface="Arial"/>
                <a:sym typeface="Arial"/>
              </a:rPr>
              <a:t>Vertical propagation</a:t>
            </a:r>
            <a:r>
              <a:rPr lang="en-US" sz="2600" b="0" i="0" u="none" strike="noStrike" cap="none">
                <a:solidFill>
                  <a:srgbClr val="800000"/>
                </a:solidFill>
                <a:latin typeface="Arial"/>
                <a:ea typeface="Arial"/>
                <a:cs typeface="Arial"/>
                <a:sym typeface="Arial"/>
              </a:rPr>
              <a:t> is more complicated; it limits the depth of the granting of privileges.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6"/>
        <p:cNvGrpSpPr/>
        <p:nvPr/>
      </p:nvGrpSpPr>
      <p:grpSpPr>
        <a:xfrm>
          <a:off x="0" y="0"/>
          <a:ext cx="0" cy="0"/>
          <a:chOff x="0" y="0"/>
          <a:chExt cx="0" cy="0"/>
        </a:xfrm>
      </p:grpSpPr>
      <p:sp>
        <p:nvSpPr>
          <p:cNvPr id="317" name="Google Shape;317;p35"/>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35</a:t>
            </a:fld>
            <a:endParaRPr/>
          </a:p>
        </p:txBody>
      </p:sp>
      <p:sp>
        <p:nvSpPr>
          <p:cNvPr id="318" name="Google Shape;318;p35"/>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2800"/>
              <a:buFont typeface="Arial"/>
              <a:buNone/>
            </a:pPr>
            <a:r>
              <a:rPr lang="en-US" sz="2800" b="0" i="0" u="none">
                <a:solidFill>
                  <a:srgbClr val="800000"/>
                </a:solidFill>
                <a:latin typeface="Arial"/>
                <a:ea typeface="Arial"/>
                <a:cs typeface="Arial"/>
                <a:sym typeface="Arial"/>
              </a:rPr>
              <a:t>3 Mandatory Access Control and Role-Based Access Control for Multilevel Security</a:t>
            </a:r>
            <a:endParaRPr/>
          </a:p>
        </p:txBody>
      </p:sp>
      <p:sp>
        <p:nvSpPr>
          <p:cNvPr id="319" name="Google Shape;319;p35"/>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The discretionary access control techniques of granting and revoking privileges on relations has traditionally been the main security mechanism for relational database systems.</a:t>
            </a:r>
            <a:endParaRPr/>
          </a:p>
          <a:p>
            <a:pPr marL="342900" marR="0" lvl="0" indent="-342900" algn="l" rtl="0">
              <a:lnSpc>
                <a:spcPct val="9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This is an all-or-nothing method:</a:t>
            </a:r>
            <a:endParaRPr/>
          </a:p>
          <a:p>
            <a:pPr marL="742950" marR="0" lvl="1" indent="-285750" algn="l" rtl="0">
              <a:lnSpc>
                <a:spcPct val="9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A user either has or does not have a certain privilege.</a:t>
            </a:r>
            <a:endParaRPr/>
          </a:p>
          <a:p>
            <a:pPr marL="342900" marR="0" lvl="0" indent="-342900" algn="l" rtl="0">
              <a:lnSpc>
                <a:spcPct val="9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In many applications, and </a:t>
            </a:r>
            <a:r>
              <a:rPr lang="en-US" sz="2400" b="1" i="0" u="none">
                <a:solidFill>
                  <a:schemeClr val="dk2"/>
                </a:solidFill>
                <a:latin typeface="Arial"/>
                <a:ea typeface="Arial"/>
                <a:cs typeface="Arial"/>
                <a:sym typeface="Arial"/>
              </a:rPr>
              <a:t>additional security policy</a:t>
            </a:r>
            <a:r>
              <a:rPr lang="en-US" sz="2400" b="0" i="0" u="none">
                <a:solidFill>
                  <a:schemeClr val="dk2"/>
                </a:solidFill>
                <a:latin typeface="Arial"/>
                <a:ea typeface="Arial"/>
                <a:cs typeface="Arial"/>
                <a:sym typeface="Arial"/>
              </a:rPr>
              <a:t> is needed that classifies data and users based on security classes. </a:t>
            </a:r>
            <a:endParaRPr/>
          </a:p>
          <a:p>
            <a:pPr marL="742950" marR="0" lvl="1" indent="-285750" algn="l" rtl="0">
              <a:lnSpc>
                <a:spcPct val="9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This approach as </a:t>
            </a:r>
            <a:r>
              <a:rPr lang="en-US" sz="2200" b="1" i="0" u="none" strike="noStrike" cap="none">
                <a:solidFill>
                  <a:srgbClr val="800000"/>
                </a:solidFill>
                <a:latin typeface="Arial"/>
                <a:ea typeface="Arial"/>
                <a:cs typeface="Arial"/>
                <a:sym typeface="Arial"/>
              </a:rPr>
              <a:t>mandatory access control</a:t>
            </a:r>
            <a:r>
              <a:rPr lang="en-US" sz="2200" b="0" i="0" u="none" strike="noStrike" cap="none">
                <a:solidFill>
                  <a:srgbClr val="800000"/>
                </a:solidFill>
                <a:latin typeface="Arial"/>
                <a:ea typeface="Arial"/>
                <a:cs typeface="Arial"/>
                <a:sym typeface="Arial"/>
              </a:rPr>
              <a:t>, would typically be </a:t>
            </a:r>
            <a:r>
              <a:rPr lang="en-US" sz="2200" b="1" i="0" u="none" strike="noStrike" cap="none">
                <a:solidFill>
                  <a:srgbClr val="800000"/>
                </a:solidFill>
                <a:latin typeface="Arial"/>
                <a:ea typeface="Arial"/>
                <a:cs typeface="Arial"/>
                <a:sym typeface="Arial"/>
              </a:rPr>
              <a:t>combined</a:t>
            </a:r>
            <a:r>
              <a:rPr lang="en-US" sz="2200" b="0" i="0" u="none" strike="noStrike" cap="none">
                <a:solidFill>
                  <a:srgbClr val="800000"/>
                </a:solidFill>
                <a:latin typeface="Arial"/>
                <a:ea typeface="Arial"/>
                <a:cs typeface="Arial"/>
                <a:sym typeface="Arial"/>
              </a:rPr>
              <a:t> with the discretionary access control mechanisms.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4"/>
        <p:cNvGrpSpPr/>
        <p:nvPr/>
      </p:nvGrpSpPr>
      <p:grpSpPr>
        <a:xfrm>
          <a:off x="0" y="0"/>
          <a:ext cx="0" cy="0"/>
          <a:chOff x="0" y="0"/>
          <a:chExt cx="0" cy="0"/>
        </a:xfrm>
      </p:grpSpPr>
      <p:sp>
        <p:nvSpPr>
          <p:cNvPr id="325" name="Google Shape;325;p36"/>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36</a:t>
            </a:fld>
            <a:endParaRPr/>
          </a:p>
        </p:txBody>
      </p:sp>
      <p:sp>
        <p:nvSpPr>
          <p:cNvPr id="326" name="Google Shape;326;p36"/>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2800"/>
              <a:buFont typeface="Arial"/>
              <a:buNone/>
            </a:pPr>
            <a:r>
              <a:rPr lang="en-US" sz="2800" b="0" i="0" u="none">
                <a:solidFill>
                  <a:srgbClr val="800000"/>
                </a:solidFill>
                <a:latin typeface="Arial"/>
                <a:ea typeface="Arial"/>
                <a:cs typeface="Arial"/>
                <a:sym typeface="Arial"/>
              </a:rPr>
              <a:t>3 Mandatory Access Control and Role-Based Access Control for Multilevel Security(2)</a:t>
            </a:r>
            <a:endParaRPr/>
          </a:p>
        </p:txBody>
      </p:sp>
      <p:sp>
        <p:nvSpPr>
          <p:cNvPr id="327" name="Google Shape;327;p36"/>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Typical </a:t>
            </a:r>
            <a:r>
              <a:rPr lang="en-US" sz="2400" b="1" i="0" u="none">
                <a:solidFill>
                  <a:schemeClr val="dk2"/>
                </a:solidFill>
                <a:latin typeface="Arial"/>
                <a:ea typeface="Arial"/>
                <a:cs typeface="Arial"/>
                <a:sym typeface="Arial"/>
              </a:rPr>
              <a:t>security classes</a:t>
            </a:r>
            <a:r>
              <a:rPr lang="en-US" sz="2400" b="0" i="0" u="none">
                <a:solidFill>
                  <a:schemeClr val="dk2"/>
                </a:solidFill>
                <a:latin typeface="Arial"/>
                <a:ea typeface="Arial"/>
                <a:cs typeface="Arial"/>
                <a:sym typeface="Arial"/>
              </a:rPr>
              <a:t> are top secret (TS), secret (S), confidential (C), and unclassified (U), where TS is the highest level and U the lowest: TS ≥ S ≥ C ≥ U</a:t>
            </a:r>
            <a:endParaRPr/>
          </a:p>
          <a:p>
            <a:pPr marL="342900" marR="0" lvl="0" indent="-251459" algn="l" rtl="0">
              <a:lnSpc>
                <a:spcPct val="100000"/>
              </a:lnSpc>
              <a:spcBef>
                <a:spcPts val="480"/>
              </a:spcBef>
              <a:spcAft>
                <a:spcPts val="0"/>
              </a:spcAft>
              <a:buClr>
                <a:srgbClr val="990033"/>
              </a:buClr>
              <a:buSzPts val="1440"/>
              <a:buFont typeface="Noto Sans Symbols"/>
              <a:buNone/>
            </a:pPr>
            <a:endParaRPr sz="2400" b="0" i="0" u="none">
              <a:solidFill>
                <a:schemeClr val="dk2"/>
              </a:solidFill>
              <a:latin typeface="Arial"/>
              <a:ea typeface="Arial"/>
              <a:cs typeface="Arial"/>
              <a:sym typeface="Arial"/>
            </a:endParaRPr>
          </a:p>
          <a:p>
            <a:pPr marL="342900" marR="0" lvl="0" indent="-342900" algn="l" rtl="0">
              <a:lnSpc>
                <a:spcPct val="10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The commonly used model for multilevel security, known as the Bell-LaPadula model, classifies each </a:t>
            </a:r>
            <a:r>
              <a:rPr lang="en-US" sz="2400" b="1" i="0" u="none">
                <a:solidFill>
                  <a:schemeClr val="dk2"/>
                </a:solidFill>
                <a:latin typeface="Arial"/>
                <a:ea typeface="Arial"/>
                <a:cs typeface="Arial"/>
                <a:sym typeface="Arial"/>
              </a:rPr>
              <a:t>subject</a:t>
            </a:r>
            <a:r>
              <a:rPr lang="en-US" sz="2400" b="0" i="0" u="none">
                <a:solidFill>
                  <a:schemeClr val="dk2"/>
                </a:solidFill>
                <a:latin typeface="Arial"/>
                <a:ea typeface="Arial"/>
                <a:cs typeface="Arial"/>
                <a:sym typeface="Arial"/>
              </a:rPr>
              <a:t> (user, account, program) and </a:t>
            </a:r>
            <a:r>
              <a:rPr lang="en-US" sz="2400" b="1" i="0" u="none">
                <a:solidFill>
                  <a:schemeClr val="dk2"/>
                </a:solidFill>
                <a:latin typeface="Arial"/>
                <a:ea typeface="Arial"/>
                <a:cs typeface="Arial"/>
                <a:sym typeface="Arial"/>
              </a:rPr>
              <a:t>object</a:t>
            </a:r>
            <a:r>
              <a:rPr lang="en-US" sz="2400" b="0" i="0" u="none">
                <a:solidFill>
                  <a:schemeClr val="dk2"/>
                </a:solidFill>
                <a:latin typeface="Arial"/>
                <a:ea typeface="Arial"/>
                <a:cs typeface="Arial"/>
                <a:sym typeface="Arial"/>
              </a:rPr>
              <a:t> (relation, tuple, column, view, operation) into one of the security classifications, T, S, C, or U:</a:t>
            </a:r>
            <a:endParaRPr/>
          </a:p>
          <a:p>
            <a:pPr marL="742950" marR="0" lvl="1" indent="-285750" algn="l" rtl="0">
              <a:lnSpc>
                <a:spcPct val="100000"/>
              </a:lnSpc>
              <a:spcBef>
                <a:spcPts val="440"/>
              </a:spcBef>
              <a:spcAft>
                <a:spcPts val="0"/>
              </a:spcAft>
              <a:buClr>
                <a:schemeClr val="dk2"/>
              </a:buClr>
              <a:buSzPts val="1210"/>
              <a:buFont typeface="Noto Sans Symbols"/>
              <a:buChar char="■"/>
            </a:pPr>
            <a:r>
              <a:rPr lang="en-US" sz="2200" b="1" i="0" u="none" strike="noStrike" cap="none">
                <a:solidFill>
                  <a:srgbClr val="800000"/>
                </a:solidFill>
                <a:latin typeface="Arial"/>
                <a:ea typeface="Arial"/>
                <a:cs typeface="Arial"/>
                <a:sym typeface="Arial"/>
              </a:rPr>
              <a:t>Clearance</a:t>
            </a:r>
            <a:r>
              <a:rPr lang="en-US" sz="2200" b="0" i="0" u="none" strike="noStrike" cap="none">
                <a:solidFill>
                  <a:srgbClr val="800000"/>
                </a:solidFill>
                <a:latin typeface="Arial"/>
                <a:ea typeface="Arial"/>
                <a:cs typeface="Arial"/>
                <a:sym typeface="Arial"/>
              </a:rPr>
              <a:t> (classification) of a subject S as </a:t>
            </a:r>
            <a:r>
              <a:rPr lang="en-US" sz="2200" b="1" i="0" u="none" strike="noStrike" cap="none">
                <a:solidFill>
                  <a:srgbClr val="800000"/>
                </a:solidFill>
                <a:latin typeface="Arial"/>
                <a:ea typeface="Arial"/>
                <a:cs typeface="Arial"/>
                <a:sym typeface="Arial"/>
              </a:rPr>
              <a:t>class(S</a:t>
            </a:r>
            <a:r>
              <a:rPr lang="en-US" sz="2200" b="0" i="0" u="none" strike="noStrike" cap="none">
                <a:solidFill>
                  <a:srgbClr val="800000"/>
                </a:solidFill>
                <a:latin typeface="Arial"/>
                <a:ea typeface="Arial"/>
                <a:cs typeface="Arial"/>
                <a:sym typeface="Arial"/>
              </a:rPr>
              <a:t>) and to the </a:t>
            </a:r>
            <a:r>
              <a:rPr lang="en-US" sz="2200" b="1" i="0" u="none" strike="noStrike" cap="none">
                <a:solidFill>
                  <a:srgbClr val="800000"/>
                </a:solidFill>
                <a:latin typeface="Arial"/>
                <a:ea typeface="Arial"/>
                <a:cs typeface="Arial"/>
                <a:sym typeface="Arial"/>
              </a:rPr>
              <a:t>classification</a:t>
            </a:r>
            <a:r>
              <a:rPr lang="en-US" sz="2200" b="0" i="0" u="none" strike="noStrike" cap="none">
                <a:solidFill>
                  <a:srgbClr val="800000"/>
                </a:solidFill>
                <a:latin typeface="Arial"/>
                <a:ea typeface="Arial"/>
                <a:cs typeface="Arial"/>
                <a:sym typeface="Arial"/>
              </a:rPr>
              <a:t> of an object O as </a:t>
            </a:r>
            <a:r>
              <a:rPr lang="en-US" sz="2200" b="1" i="0" u="none" strike="noStrike" cap="none">
                <a:solidFill>
                  <a:srgbClr val="800000"/>
                </a:solidFill>
                <a:latin typeface="Arial"/>
                <a:ea typeface="Arial"/>
                <a:cs typeface="Arial"/>
                <a:sym typeface="Arial"/>
              </a:rPr>
              <a:t>class(O)</a:t>
            </a:r>
            <a:r>
              <a:rPr lang="en-US" sz="2200" b="0" i="0" u="none" strike="noStrike" cap="none">
                <a:solidFill>
                  <a:srgbClr val="800000"/>
                </a:solidFill>
                <a:latin typeface="Arial"/>
                <a:ea typeface="Arial"/>
                <a:cs typeface="Arial"/>
                <a:sym typeface="Arial"/>
              </a:rPr>
              <a: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2"/>
        <p:cNvGrpSpPr/>
        <p:nvPr/>
      </p:nvGrpSpPr>
      <p:grpSpPr>
        <a:xfrm>
          <a:off x="0" y="0"/>
          <a:ext cx="0" cy="0"/>
          <a:chOff x="0" y="0"/>
          <a:chExt cx="0" cy="0"/>
        </a:xfrm>
      </p:grpSpPr>
      <p:sp>
        <p:nvSpPr>
          <p:cNvPr id="333" name="Google Shape;333;p37"/>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37</a:t>
            </a:fld>
            <a:endParaRPr/>
          </a:p>
        </p:txBody>
      </p:sp>
      <p:sp>
        <p:nvSpPr>
          <p:cNvPr id="334" name="Google Shape;334;p37"/>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2800"/>
              <a:buFont typeface="Arial"/>
              <a:buNone/>
            </a:pPr>
            <a:r>
              <a:rPr lang="en-US" sz="2800" b="0" i="0" u="none">
                <a:solidFill>
                  <a:srgbClr val="800000"/>
                </a:solidFill>
                <a:latin typeface="Arial"/>
                <a:ea typeface="Arial"/>
                <a:cs typeface="Arial"/>
                <a:sym typeface="Arial"/>
              </a:rPr>
              <a:t>3 Mandatory Access Control and Role-Based Access Control for Multilevel Security(3)</a:t>
            </a:r>
            <a:endParaRPr/>
          </a:p>
        </p:txBody>
      </p:sp>
      <p:sp>
        <p:nvSpPr>
          <p:cNvPr id="335" name="Google Shape;335;p37"/>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Two restrictions are enforced on data access based on the subject/object classifications:</a:t>
            </a:r>
            <a:endParaRPr/>
          </a:p>
          <a:p>
            <a:pPr marL="742950" marR="0" lvl="1" indent="-285750" algn="l" rtl="0">
              <a:lnSpc>
                <a:spcPct val="100000"/>
              </a:lnSpc>
              <a:spcBef>
                <a:spcPts val="520"/>
              </a:spcBef>
              <a:spcAft>
                <a:spcPts val="0"/>
              </a:spcAft>
              <a:buClr>
                <a:schemeClr val="dk2"/>
              </a:buClr>
              <a:buSzPts val="1430"/>
              <a:buFont typeface="Noto Sans Symbols"/>
              <a:buChar char="■"/>
            </a:pPr>
            <a:r>
              <a:rPr lang="en-US" sz="2600" b="1" i="0" u="none" strike="noStrike" cap="none">
                <a:solidFill>
                  <a:srgbClr val="800000"/>
                </a:solidFill>
                <a:latin typeface="Arial"/>
                <a:ea typeface="Arial"/>
                <a:cs typeface="Arial"/>
                <a:sym typeface="Arial"/>
              </a:rPr>
              <a:t>Simple security property:</a:t>
            </a:r>
            <a:r>
              <a:rPr lang="en-US" sz="2600" b="0" i="0" u="none" strike="noStrike" cap="none">
                <a:solidFill>
                  <a:srgbClr val="800000"/>
                </a:solidFill>
                <a:latin typeface="Arial"/>
                <a:ea typeface="Arial"/>
                <a:cs typeface="Arial"/>
                <a:sym typeface="Arial"/>
              </a:rPr>
              <a:t> A subject S is not allowed read access to an object O unless class(S) ≥ class(O).</a:t>
            </a:r>
            <a:endParaRPr/>
          </a:p>
          <a:p>
            <a:pPr marL="742950" marR="0" lvl="1" indent="-285750" algn="l" rtl="0">
              <a:lnSpc>
                <a:spcPct val="100000"/>
              </a:lnSpc>
              <a:spcBef>
                <a:spcPts val="520"/>
              </a:spcBef>
              <a:spcAft>
                <a:spcPts val="0"/>
              </a:spcAft>
              <a:buClr>
                <a:schemeClr val="dk2"/>
              </a:buClr>
              <a:buSzPts val="1430"/>
              <a:buFont typeface="Noto Sans Symbols"/>
              <a:buChar char="■"/>
            </a:pPr>
            <a:r>
              <a:rPr lang="en-US" sz="2600" b="0" i="0" u="none" strike="noStrike" cap="none">
                <a:solidFill>
                  <a:srgbClr val="800000"/>
                </a:solidFill>
                <a:latin typeface="Arial"/>
                <a:ea typeface="Arial"/>
                <a:cs typeface="Arial"/>
                <a:sym typeface="Arial"/>
              </a:rPr>
              <a:t>A subject S is not allowed to write an object O unless class(S) ≤ class(O). This known as the </a:t>
            </a:r>
            <a:r>
              <a:rPr lang="en-US" sz="2600" b="1" i="0" u="none" strike="noStrike" cap="none">
                <a:solidFill>
                  <a:srgbClr val="800000"/>
                </a:solidFill>
                <a:latin typeface="Arial"/>
                <a:ea typeface="Arial"/>
                <a:cs typeface="Arial"/>
                <a:sym typeface="Arial"/>
              </a:rPr>
              <a:t>star property</a:t>
            </a:r>
            <a:r>
              <a:rPr lang="en-US" sz="2600" b="0" i="0" u="none" strike="noStrike" cap="none">
                <a:solidFill>
                  <a:srgbClr val="800000"/>
                </a:solidFill>
                <a:latin typeface="Arial"/>
                <a:ea typeface="Arial"/>
                <a:cs typeface="Arial"/>
                <a:sym typeface="Arial"/>
              </a:rPr>
              <a:t> (or * property).</a:t>
            </a:r>
            <a:endParaRPr/>
          </a:p>
          <a:p>
            <a:pPr marL="342900" marR="0" lvl="0" indent="-243840" algn="l" rtl="0">
              <a:lnSpc>
                <a:spcPct val="100000"/>
              </a:lnSpc>
              <a:spcBef>
                <a:spcPts val="520"/>
              </a:spcBef>
              <a:spcAft>
                <a:spcPts val="0"/>
              </a:spcAft>
              <a:buClr>
                <a:srgbClr val="990033"/>
              </a:buClr>
              <a:buSzPts val="1560"/>
              <a:buFont typeface="Noto Sans Symbols"/>
              <a:buNone/>
            </a:pPr>
            <a:endParaRPr sz="2600" b="0" i="0" u="none" strike="noStrike" cap="none">
              <a:solidFill>
                <a:srgbClr val="8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0"/>
        <p:cNvGrpSpPr/>
        <p:nvPr/>
      </p:nvGrpSpPr>
      <p:grpSpPr>
        <a:xfrm>
          <a:off x="0" y="0"/>
          <a:ext cx="0" cy="0"/>
          <a:chOff x="0" y="0"/>
          <a:chExt cx="0" cy="0"/>
        </a:xfrm>
      </p:grpSpPr>
      <p:sp>
        <p:nvSpPr>
          <p:cNvPr id="341" name="Google Shape;341;p38"/>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38</a:t>
            </a:fld>
            <a:endParaRPr/>
          </a:p>
        </p:txBody>
      </p:sp>
      <p:sp>
        <p:nvSpPr>
          <p:cNvPr id="342" name="Google Shape;342;p38"/>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2800"/>
              <a:buFont typeface="Arial"/>
              <a:buNone/>
            </a:pPr>
            <a:r>
              <a:rPr lang="en-US" sz="2800" b="0" i="0" u="none">
                <a:solidFill>
                  <a:srgbClr val="800000"/>
                </a:solidFill>
                <a:latin typeface="Arial"/>
                <a:ea typeface="Arial"/>
                <a:cs typeface="Arial"/>
                <a:sym typeface="Arial"/>
              </a:rPr>
              <a:t>3 Mandatory Access Control and Role-Based Access Control for Multilevel Security(4)</a:t>
            </a:r>
            <a:endParaRPr/>
          </a:p>
        </p:txBody>
      </p:sp>
      <p:sp>
        <p:nvSpPr>
          <p:cNvPr id="343" name="Google Shape;343;p38"/>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990033"/>
              </a:buClr>
              <a:buSzPts val="1200"/>
              <a:buFont typeface="Noto Sans Symbols"/>
              <a:buChar char="■"/>
            </a:pPr>
            <a:r>
              <a:rPr lang="en-US" sz="2000" b="0" i="0" u="none">
                <a:solidFill>
                  <a:schemeClr val="dk2"/>
                </a:solidFill>
                <a:latin typeface="Arial"/>
                <a:ea typeface="Arial"/>
                <a:cs typeface="Arial"/>
                <a:sym typeface="Arial"/>
              </a:rPr>
              <a:t>To incorporate multilevel security notions into the relational database model, it is common to consider attribute values and tuples as data objects.</a:t>
            </a:r>
            <a:endParaRPr/>
          </a:p>
          <a:p>
            <a:pPr marL="342900" marR="0" lvl="0" indent="-342900" algn="l" rtl="0">
              <a:lnSpc>
                <a:spcPct val="90000"/>
              </a:lnSpc>
              <a:spcBef>
                <a:spcPts val="400"/>
              </a:spcBef>
              <a:spcAft>
                <a:spcPts val="0"/>
              </a:spcAft>
              <a:buClr>
                <a:srgbClr val="990033"/>
              </a:buClr>
              <a:buSzPts val="1200"/>
              <a:buFont typeface="Noto Sans Symbols"/>
              <a:buChar char="■"/>
            </a:pPr>
            <a:r>
              <a:rPr lang="en-US" sz="2000" b="0" i="0" u="none">
                <a:solidFill>
                  <a:schemeClr val="dk2"/>
                </a:solidFill>
                <a:latin typeface="Arial"/>
                <a:ea typeface="Arial"/>
                <a:cs typeface="Arial"/>
                <a:sym typeface="Arial"/>
              </a:rPr>
              <a:t>Hence, each attribute A is associated with a </a:t>
            </a:r>
            <a:r>
              <a:rPr lang="en-US" sz="2000" b="1" i="0" u="none">
                <a:solidFill>
                  <a:schemeClr val="dk2"/>
                </a:solidFill>
                <a:latin typeface="Arial"/>
                <a:ea typeface="Arial"/>
                <a:cs typeface="Arial"/>
                <a:sym typeface="Arial"/>
              </a:rPr>
              <a:t>classification attribute C</a:t>
            </a:r>
            <a:r>
              <a:rPr lang="en-US" sz="2000" b="0" i="0" u="none">
                <a:solidFill>
                  <a:schemeClr val="dk2"/>
                </a:solidFill>
                <a:latin typeface="Arial"/>
                <a:ea typeface="Arial"/>
                <a:cs typeface="Arial"/>
                <a:sym typeface="Arial"/>
              </a:rPr>
              <a:t> in the schema, and each attribute value in a tuple is associated with a corresponding security classification. </a:t>
            </a:r>
            <a:endParaRPr/>
          </a:p>
          <a:p>
            <a:pPr marL="342900" marR="0" lvl="0" indent="-342900" algn="l" rtl="0">
              <a:lnSpc>
                <a:spcPct val="90000"/>
              </a:lnSpc>
              <a:spcBef>
                <a:spcPts val="400"/>
              </a:spcBef>
              <a:spcAft>
                <a:spcPts val="0"/>
              </a:spcAft>
              <a:buClr>
                <a:srgbClr val="990033"/>
              </a:buClr>
              <a:buSzPts val="1200"/>
              <a:buFont typeface="Noto Sans Symbols"/>
              <a:buChar char="■"/>
            </a:pPr>
            <a:r>
              <a:rPr lang="en-US" sz="2000" b="0" i="0" u="none">
                <a:solidFill>
                  <a:schemeClr val="dk2"/>
                </a:solidFill>
                <a:latin typeface="Arial"/>
                <a:ea typeface="Arial"/>
                <a:cs typeface="Arial"/>
                <a:sym typeface="Arial"/>
              </a:rPr>
              <a:t>In addition, in some models, a </a:t>
            </a:r>
            <a:r>
              <a:rPr lang="en-US" sz="2000" b="1" i="0" u="none">
                <a:solidFill>
                  <a:schemeClr val="dk2"/>
                </a:solidFill>
                <a:latin typeface="Arial"/>
                <a:ea typeface="Arial"/>
                <a:cs typeface="Arial"/>
                <a:sym typeface="Arial"/>
              </a:rPr>
              <a:t>tuple classification</a:t>
            </a:r>
            <a:r>
              <a:rPr lang="en-US" sz="2000" b="0" i="0" u="none">
                <a:solidFill>
                  <a:schemeClr val="dk2"/>
                </a:solidFill>
                <a:latin typeface="Arial"/>
                <a:ea typeface="Arial"/>
                <a:cs typeface="Arial"/>
                <a:sym typeface="Arial"/>
              </a:rPr>
              <a:t> attribute TC is added to the relation attributes to provide a classification for each tuple as a whole. </a:t>
            </a:r>
            <a:endParaRPr/>
          </a:p>
          <a:p>
            <a:pPr marL="342900" marR="0" lvl="0" indent="-342900" algn="l" rtl="0">
              <a:lnSpc>
                <a:spcPct val="90000"/>
              </a:lnSpc>
              <a:spcBef>
                <a:spcPts val="400"/>
              </a:spcBef>
              <a:spcAft>
                <a:spcPts val="0"/>
              </a:spcAft>
              <a:buClr>
                <a:srgbClr val="990033"/>
              </a:buClr>
              <a:buSzPts val="1200"/>
              <a:buFont typeface="Noto Sans Symbols"/>
              <a:buChar char="■"/>
            </a:pPr>
            <a:r>
              <a:rPr lang="en-US" sz="2000" b="0" i="0" u="none">
                <a:solidFill>
                  <a:schemeClr val="dk2"/>
                </a:solidFill>
                <a:latin typeface="Arial"/>
                <a:ea typeface="Arial"/>
                <a:cs typeface="Arial"/>
                <a:sym typeface="Arial"/>
              </a:rPr>
              <a:t>Hence, a </a:t>
            </a:r>
            <a:r>
              <a:rPr lang="en-US" sz="2000" b="1" i="0" u="none">
                <a:solidFill>
                  <a:schemeClr val="dk2"/>
                </a:solidFill>
                <a:latin typeface="Arial"/>
                <a:ea typeface="Arial"/>
                <a:cs typeface="Arial"/>
                <a:sym typeface="Arial"/>
              </a:rPr>
              <a:t>multilevel relation</a:t>
            </a:r>
            <a:r>
              <a:rPr lang="en-US" sz="2000" b="0" i="0" u="none">
                <a:solidFill>
                  <a:schemeClr val="dk2"/>
                </a:solidFill>
                <a:latin typeface="Arial"/>
                <a:ea typeface="Arial"/>
                <a:cs typeface="Arial"/>
                <a:sym typeface="Arial"/>
              </a:rPr>
              <a:t> schema R with n attributes would be represented as</a:t>
            </a:r>
            <a:endParaRPr/>
          </a:p>
          <a:p>
            <a:pPr marL="742950" marR="0" lvl="1" indent="-285750" algn="l" rtl="0">
              <a:lnSpc>
                <a:spcPct val="90000"/>
              </a:lnSpc>
              <a:spcBef>
                <a:spcPts val="400"/>
              </a:spcBef>
              <a:spcAft>
                <a:spcPts val="0"/>
              </a:spcAft>
              <a:buClr>
                <a:schemeClr val="dk2"/>
              </a:buClr>
              <a:buSzPts val="1100"/>
              <a:buFont typeface="Noto Sans Symbols"/>
              <a:buChar char="■"/>
            </a:pPr>
            <a:r>
              <a:rPr lang="en-US" sz="2000" b="0" i="0" u="none" strike="noStrike" cap="none">
                <a:solidFill>
                  <a:srgbClr val="800000"/>
                </a:solidFill>
                <a:latin typeface="Arial"/>
                <a:ea typeface="Arial"/>
                <a:cs typeface="Arial"/>
                <a:sym typeface="Arial"/>
              </a:rPr>
              <a:t>R(A</a:t>
            </a:r>
            <a:r>
              <a:rPr lang="en-US" sz="2000" b="0" i="0" u="none" strike="noStrike" cap="none" baseline="-25000">
                <a:solidFill>
                  <a:srgbClr val="800000"/>
                </a:solidFill>
                <a:latin typeface="Arial"/>
                <a:ea typeface="Arial"/>
                <a:cs typeface="Arial"/>
                <a:sym typeface="Arial"/>
              </a:rPr>
              <a:t>1</a:t>
            </a:r>
            <a:r>
              <a:rPr lang="en-US" sz="2000" b="0" i="0" u="none" strike="noStrike" cap="none">
                <a:solidFill>
                  <a:srgbClr val="800000"/>
                </a:solidFill>
                <a:latin typeface="Arial"/>
                <a:ea typeface="Arial"/>
                <a:cs typeface="Arial"/>
                <a:sym typeface="Arial"/>
              </a:rPr>
              <a:t>,C</a:t>
            </a:r>
            <a:r>
              <a:rPr lang="en-US" sz="2000" b="0" i="0" u="none" strike="noStrike" cap="none" baseline="-25000">
                <a:solidFill>
                  <a:srgbClr val="800000"/>
                </a:solidFill>
                <a:latin typeface="Arial"/>
                <a:ea typeface="Arial"/>
                <a:cs typeface="Arial"/>
                <a:sym typeface="Arial"/>
              </a:rPr>
              <a:t>1</a:t>
            </a:r>
            <a:r>
              <a:rPr lang="en-US" sz="2000" b="0" i="0" u="none" strike="noStrike" cap="none">
                <a:solidFill>
                  <a:srgbClr val="800000"/>
                </a:solidFill>
                <a:latin typeface="Arial"/>
                <a:ea typeface="Arial"/>
                <a:cs typeface="Arial"/>
                <a:sym typeface="Arial"/>
              </a:rPr>
              <a:t>,A</a:t>
            </a:r>
            <a:r>
              <a:rPr lang="en-US" sz="2000" b="0" i="0" u="none" strike="noStrike" cap="none" baseline="-25000">
                <a:solidFill>
                  <a:srgbClr val="800000"/>
                </a:solidFill>
                <a:latin typeface="Arial"/>
                <a:ea typeface="Arial"/>
                <a:cs typeface="Arial"/>
                <a:sym typeface="Arial"/>
              </a:rPr>
              <a:t>2</a:t>
            </a:r>
            <a:r>
              <a:rPr lang="en-US" sz="2000" b="0" i="0" u="none" strike="noStrike" cap="none">
                <a:solidFill>
                  <a:srgbClr val="800000"/>
                </a:solidFill>
                <a:latin typeface="Arial"/>
                <a:ea typeface="Arial"/>
                <a:cs typeface="Arial"/>
                <a:sym typeface="Arial"/>
              </a:rPr>
              <a:t>,C</a:t>
            </a:r>
            <a:r>
              <a:rPr lang="en-US" sz="2000" b="0" i="0" u="none" strike="noStrike" cap="none" baseline="-25000">
                <a:solidFill>
                  <a:srgbClr val="800000"/>
                </a:solidFill>
                <a:latin typeface="Arial"/>
                <a:ea typeface="Arial"/>
                <a:cs typeface="Arial"/>
                <a:sym typeface="Arial"/>
              </a:rPr>
              <a:t>2</a:t>
            </a:r>
            <a:r>
              <a:rPr lang="en-US" sz="2000" b="0" i="0" u="none" strike="noStrike" cap="none">
                <a:solidFill>
                  <a:srgbClr val="800000"/>
                </a:solidFill>
                <a:latin typeface="Arial"/>
                <a:ea typeface="Arial"/>
                <a:cs typeface="Arial"/>
                <a:sym typeface="Arial"/>
              </a:rPr>
              <a:t>, …, A</a:t>
            </a:r>
            <a:r>
              <a:rPr lang="en-US" sz="2000" b="0" i="0" u="none" strike="noStrike" cap="none" baseline="-25000">
                <a:solidFill>
                  <a:srgbClr val="800000"/>
                </a:solidFill>
                <a:latin typeface="Arial"/>
                <a:ea typeface="Arial"/>
                <a:cs typeface="Arial"/>
                <a:sym typeface="Arial"/>
              </a:rPr>
              <a:t>n</a:t>
            </a:r>
            <a:r>
              <a:rPr lang="en-US" sz="2000" b="0" i="0" u="none" strike="noStrike" cap="none">
                <a:solidFill>
                  <a:srgbClr val="800000"/>
                </a:solidFill>
                <a:latin typeface="Arial"/>
                <a:ea typeface="Arial"/>
                <a:cs typeface="Arial"/>
                <a:sym typeface="Arial"/>
              </a:rPr>
              <a:t>,C</a:t>
            </a:r>
            <a:r>
              <a:rPr lang="en-US" sz="2000" b="0" i="0" u="none" strike="noStrike" cap="none" baseline="-25000">
                <a:solidFill>
                  <a:srgbClr val="800000"/>
                </a:solidFill>
                <a:latin typeface="Arial"/>
                <a:ea typeface="Arial"/>
                <a:cs typeface="Arial"/>
                <a:sym typeface="Arial"/>
              </a:rPr>
              <a:t>n</a:t>
            </a:r>
            <a:r>
              <a:rPr lang="en-US" sz="2000" b="0" i="0" u="none" strike="noStrike" cap="none">
                <a:solidFill>
                  <a:srgbClr val="800000"/>
                </a:solidFill>
                <a:latin typeface="Arial"/>
                <a:ea typeface="Arial"/>
                <a:cs typeface="Arial"/>
                <a:sym typeface="Arial"/>
              </a:rPr>
              <a:t>,TC)</a:t>
            </a:r>
            <a:endParaRPr/>
          </a:p>
          <a:p>
            <a:pPr marL="342900" marR="0" lvl="0" indent="-342900" algn="l" rtl="0">
              <a:lnSpc>
                <a:spcPct val="90000"/>
              </a:lnSpc>
              <a:spcBef>
                <a:spcPts val="400"/>
              </a:spcBef>
              <a:spcAft>
                <a:spcPts val="0"/>
              </a:spcAft>
              <a:buClr>
                <a:srgbClr val="990033"/>
              </a:buClr>
              <a:buSzPts val="1200"/>
              <a:buFont typeface="Noto Sans Symbols"/>
              <a:buChar char="■"/>
            </a:pPr>
            <a:r>
              <a:rPr lang="en-US" sz="2000" b="0" i="0" u="none">
                <a:solidFill>
                  <a:schemeClr val="dk2"/>
                </a:solidFill>
                <a:latin typeface="Arial"/>
                <a:ea typeface="Arial"/>
                <a:cs typeface="Arial"/>
                <a:sym typeface="Arial"/>
              </a:rPr>
              <a:t>where each Ci represents the classification attribute associated with attribute A</a:t>
            </a:r>
            <a:r>
              <a:rPr lang="en-US" sz="2000" b="0" i="0" u="none" baseline="-25000">
                <a:solidFill>
                  <a:schemeClr val="dk2"/>
                </a:solidFill>
                <a:latin typeface="Arial"/>
                <a:ea typeface="Arial"/>
                <a:cs typeface="Arial"/>
                <a:sym typeface="Arial"/>
              </a:rPr>
              <a:t>i</a:t>
            </a:r>
            <a:r>
              <a:rPr lang="en-US" sz="2000" b="0" i="0" u="none">
                <a:solidFill>
                  <a:schemeClr val="dk2"/>
                </a:solidFill>
                <a:latin typeface="Arial"/>
                <a:ea typeface="Arial"/>
                <a:cs typeface="Arial"/>
                <a:sym typeface="Arial"/>
              </a:rPr>
              <a: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8"/>
        <p:cNvGrpSpPr/>
        <p:nvPr/>
      </p:nvGrpSpPr>
      <p:grpSpPr>
        <a:xfrm>
          <a:off x="0" y="0"/>
          <a:ext cx="0" cy="0"/>
          <a:chOff x="0" y="0"/>
          <a:chExt cx="0" cy="0"/>
        </a:xfrm>
      </p:grpSpPr>
      <p:sp>
        <p:nvSpPr>
          <p:cNvPr id="349" name="Google Shape;349;p39"/>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39</a:t>
            </a:fld>
            <a:endParaRPr/>
          </a:p>
        </p:txBody>
      </p:sp>
      <p:sp>
        <p:nvSpPr>
          <p:cNvPr id="350" name="Google Shape;350;p39"/>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2800"/>
              <a:buFont typeface="Arial"/>
              <a:buNone/>
            </a:pPr>
            <a:r>
              <a:rPr lang="en-US" sz="2800" b="0" i="0" u="none">
                <a:solidFill>
                  <a:srgbClr val="800000"/>
                </a:solidFill>
                <a:latin typeface="Arial"/>
                <a:ea typeface="Arial"/>
                <a:cs typeface="Arial"/>
                <a:sym typeface="Arial"/>
              </a:rPr>
              <a:t>3 Mandatory Access Control and Role-Based Access Control for Multilevel Security(5)</a:t>
            </a:r>
            <a:endParaRPr/>
          </a:p>
        </p:txBody>
      </p:sp>
      <p:sp>
        <p:nvSpPr>
          <p:cNvPr id="351" name="Google Shape;351;p39"/>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 value of the </a:t>
            </a:r>
            <a:r>
              <a:rPr lang="en-US" sz="2800" b="1" i="0" u="none">
                <a:solidFill>
                  <a:schemeClr val="dk2"/>
                </a:solidFill>
                <a:latin typeface="Arial"/>
                <a:ea typeface="Arial"/>
                <a:cs typeface="Arial"/>
                <a:sym typeface="Arial"/>
              </a:rPr>
              <a:t>TC</a:t>
            </a:r>
            <a:r>
              <a:rPr lang="en-US" sz="2800" b="0" i="0" u="none">
                <a:solidFill>
                  <a:schemeClr val="dk2"/>
                </a:solidFill>
                <a:latin typeface="Arial"/>
                <a:ea typeface="Arial"/>
                <a:cs typeface="Arial"/>
                <a:sym typeface="Arial"/>
              </a:rPr>
              <a:t> attribute in each tuple t – which is the highest of all attribute classification values within t – provides a general classification for the tuple itself, whereas each C</a:t>
            </a:r>
            <a:r>
              <a:rPr lang="en-US" sz="2800" b="0" i="0" u="none" baseline="-25000">
                <a:solidFill>
                  <a:schemeClr val="dk2"/>
                </a:solidFill>
                <a:latin typeface="Arial"/>
                <a:ea typeface="Arial"/>
                <a:cs typeface="Arial"/>
                <a:sym typeface="Arial"/>
              </a:rPr>
              <a:t>i</a:t>
            </a:r>
            <a:r>
              <a:rPr lang="en-US" sz="2800" b="0" i="0" u="none">
                <a:solidFill>
                  <a:schemeClr val="dk2"/>
                </a:solidFill>
                <a:latin typeface="Arial"/>
                <a:ea typeface="Arial"/>
                <a:cs typeface="Arial"/>
                <a:sym typeface="Arial"/>
              </a:rPr>
              <a:t> provides a finer security classification for each attribute value within the tuple.</a:t>
            </a:r>
            <a:endParaRPr/>
          </a:p>
          <a:p>
            <a:pPr marL="742950" marR="0" lvl="1" indent="-285750" algn="l" rtl="0">
              <a:lnSpc>
                <a:spcPct val="100000"/>
              </a:lnSpc>
              <a:spcBef>
                <a:spcPts val="520"/>
              </a:spcBef>
              <a:spcAft>
                <a:spcPts val="0"/>
              </a:spcAft>
              <a:buClr>
                <a:schemeClr val="dk2"/>
              </a:buClr>
              <a:buSzPts val="1430"/>
              <a:buFont typeface="Noto Sans Symbols"/>
              <a:buChar char="■"/>
            </a:pPr>
            <a:r>
              <a:rPr lang="en-US" sz="2600" b="0" i="0" u="none" strike="noStrike" cap="none">
                <a:solidFill>
                  <a:srgbClr val="800000"/>
                </a:solidFill>
                <a:latin typeface="Arial"/>
                <a:ea typeface="Arial"/>
                <a:cs typeface="Arial"/>
                <a:sym typeface="Arial"/>
              </a:rPr>
              <a:t>The apparent key of a multilevel relation is the set of attributes that would have formed the primary key in a regular(single-level) relation.</a:t>
            </a:r>
            <a:endParaRPr/>
          </a:p>
          <a:p>
            <a:pPr marL="342900" marR="0" lvl="0" indent="-243840" algn="l" rtl="0">
              <a:lnSpc>
                <a:spcPct val="100000"/>
              </a:lnSpc>
              <a:spcBef>
                <a:spcPts val="520"/>
              </a:spcBef>
              <a:spcAft>
                <a:spcPts val="0"/>
              </a:spcAft>
              <a:buClr>
                <a:srgbClr val="990033"/>
              </a:buClr>
              <a:buSzPts val="1560"/>
              <a:buFont typeface="Noto Sans Symbols"/>
              <a:buNone/>
            </a:pPr>
            <a:endParaRPr sz="2600" b="0" i="0" u="none" strike="noStrike" cap="none">
              <a:solidFill>
                <a:srgbClr val="8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8"/>
        <p:cNvGrpSpPr/>
        <p:nvPr/>
      </p:nvGrpSpPr>
      <p:grpSpPr>
        <a:xfrm>
          <a:off x="0" y="0"/>
          <a:ext cx="0" cy="0"/>
          <a:chOff x="0" y="0"/>
          <a:chExt cx="0" cy="0"/>
        </a:xfrm>
      </p:grpSpPr>
      <p:sp>
        <p:nvSpPr>
          <p:cNvPr id="69" name="Google Shape;69;p4"/>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4</a:t>
            </a:fld>
            <a:endParaRPr/>
          </a:p>
        </p:txBody>
      </p:sp>
      <p:sp>
        <p:nvSpPr>
          <p:cNvPr id="70" name="Google Shape;70;p4"/>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Chapter Outline (contd.)</a:t>
            </a:r>
            <a:endParaRPr/>
          </a:p>
        </p:txBody>
      </p:sp>
      <p:sp>
        <p:nvSpPr>
          <p:cNvPr id="71" name="Google Shape;71;p4"/>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rgbClr val="990033"/>
              </a:buClr>
              <a:buSzPts val="1440"/>
              <a:buFont typeface="Noto Sans Symbols"/>
              <a:buChar char="■"/>
            </a:pPr>
            <a:r>
              <a:rPr lang="en-US" sz="2400" b="0" i="0" u="none" strike="noStrike" cap="none">
                <a:solidFill>
                  <a:schemeClr val="dk2"/>
                </a:solidFill>
                <a:latin typeface="Arial"/>
                <a:ea typeface="Arial"/>
                <a:cs typeface="Arial"/>
                <a:sym typeface="Arial"/>
              </a:rPr>
              <a:t>3 Mandatory Access Control and Role-Based Access Control for Multilevel Security</a:t>
            </a:r>
            <a:endParaRPr/>
          </a:p>
          <a:p>
            <a:pPr marL="742950" marR="0" lvl="1" indent="-285750" algn="l" rtl="0">
              <a:lnSpc>
                <a:spcPct val="8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	3.1 Comparing Discretionary Access Control and Mandatory Access Control</a:t>
            </a:r>
            <a:endParaRPr/>
          </a:p>
          <a:p>
            <a:pPr marL="742950" marR="0" lvl="1" indent="-285750" algn="l" rtl="0">
              <a:lnSpc>
                <a:spcPct val="8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	3.2  Role-Based Access Control</a:t>
            </a:r>
            <a:endParaRPr/>
          </a:p>
          <a:p>
            <a:pPr marL="742950" marR="0" lvl="1" indent="-285750" algn="l" rtl="0">
              <a:lnSpc>
                <a:spcPct val="8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	3.3 Access Control Policies for E-Commerce and the Web </a:t>
            </a:r>
            <a:endParaRPr/>
          </a:p>
          <a:p>
            <a:pPr marL="342900" marR="0" lvl="0" indent="-342900" algn="l" rtl="0">
              <a:lnSpc>
                <a:spcPct val="80000"/>
              </a:lnSpc>
              <a:spcBef>
                <a:spcPts val="480"/>
              </a:spcBef>
              <a:spcAft>
                <a:spcPts val="0"/>
              </a:spcAft>
              <a:buClr>
                <a:srgbClr val="990033"/>
              </a:buClr>
              <a:buSzPts val="1440"/>
              <a:buFont typeface="Noto Sans Symbols"/>
              <a:buChar char="■"/>
            </a:pPr>
            <a:r>
              <a:rPr lang="en-US" sz="2400" b="0" i="0" u="none" strike="noStrike" cap="none">
                <a:solidFill>
                  <a:schemeClr val="dk2"/>
                </a:solidFill>
                <a:latin typeface="Arial"/>
                <a:ea typeface="Arial"/>
                <a:cs typeface="Arial"/>
                <a:sym typeface="Arial"/>
              </a:rPr>
              <a:t>4 Introduction to Statistical Database Security</a:t>
            </a:r>
            <a:endParaRPr/>
          </a:p>
          <a:p>
            <a:pPr marL="342900" marR="0" lvl="0" indent="-342900" algn="l" rtl="0">
              <a:lnSpc>
                <a:spcPct val="80000"/>
              </a:lnSpc>
              <a:spcBef>
                <a:spcPts val="480"/>
              </a:spcBef>
              <a:spcAft>
                <a:spcPts val="0"/>
              </a:spcAft>
              <a:buClr>
                <a:srgbClr val="990033"/>
              </a:buClr>
              <a:buSzPts val="1440"/>
              <a:buFont typeface="Noto Sans Symbols"/>
              <a:buChar char="■"/>
            </a:pPr>
            <a:r>
              <a:rPr lang="en-US" sz="2400" b="0" i="0" u="none" strike="noStrike" cap="none">
                <a:solidFill>
                  <a:schemeClr val="dk2"/>
                </a:solidFill>
                <a:latin typeface="Arial"/>
                <a:ea typeface="Arial"/>
                <a:cs typeface="Arial"/>
                <a:sym typeface="Arial"/>
              </a:rPr>
              <a:t>5 Introduction to Flow Control</a:t>
            </a:r>
            <a:endParaRPr/>
          </a:p>
          <a:p>
            <a:pPr marL="742950" marR="0" lvl="1" indent="-285750" algn="l" rtl="0">
              <a:lnSpc>
                <a:spcPct val="8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 	5.1 Covert Channels</a:t>
            </a:r>
            <a:endParaRPr/>
          </a:p>
          <a:p>
            <a:pPr marL="342900" marR="0" lvl="0" indent="-342900" algn="l" rtl="0">
              <a:lnSpc>
                <a:spcPct val="80000"/>
              </a:lnSpc>
              <a:spcBef>
                <a:spcPts val="480"/>
              </a:spcBef>
              <a:spcAft>
                <a:spcPts val="0"/>
              </a:spcAft>
              <a:buClr>
                <a:srgbClr val="990033"/>
              </a:buClr>
              <a:buSzPts val="1440"/>
              <a:buFont typeface="Noto Sans Symbols"/>
              <a:buChar char="■"/>
            </a:pPr>
            <a:r>
              <a:rPr lang="en-US" sz="2400" b="0" i="0" u="none" strike="noStrike" cap="none">
                <a:solidFill>
                  <a:schemeClr val="dk2"/>
                </a:solidFill>
                <a:latin typeface="Arial"/>
                <a:ea typeface="Arial"/>
                <a:cs typeface="Arial"/>
                <a:sym typeface="Arial"/>
              </a:rPr>
              <a:t>6 Encryption and Public Key Infrastructures</a:t>
            </a:r>
            <a:endParaRPr/>
          </a:p>
          <a:p>
            <a:pPr marL="742950" marR="0" lvl="1" indent="-285750" algn="l" rtl="0">
              <a:lnSpc>
                <a:spcPct val="8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	6.1The Data and Advanced Encryption Standards</a:t>
            </a:r>
            <a:endParaRPr/>
          </a:p>
          <a:p>
            <a:pPr marL="742950" marR="0" lvl="1" indent="-285750" algn="l" rtl="0">
              <a:lnSpc>
                <a:spcPct val="8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	6.2 Public Key Encryption</a:t>
            </a:r>
            <a:endParaRPr/>
          </a:p>
          <a:p>
            <a:pPr marL="742950" marR="0" lvl="1" indent="-285750" algn="l" rtl="0">
              <a:lnSpc>
                <a:spcPct val="8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	6.3 Digital Signatures</a:t>
            </a:r>
            <a:endParaRPr/>
          </a:p>
          <a:p>
            <a:pPr marL="342900" marR="0" lvl="0" indent="-259080" algn="l" rtl="0">
              <a:lnSpc>
                <a:spcPct val="100000"/>
              </a:lnSpc>
              <a:spcBef>
                <a:spcPts val="440"/>
              </a:spcBef>
              <a:spcAft>
                <a:spcPts val="0"/>
              </a:spcAft>
              <a:buClr>
                <a:srgbClr val="990033"/>
              </a:buClr>
              <a:buSzPts val="1320"/>
              <a:buFont typeface="Noto Sans Symbols"/>
              <a:buNone/>
            </a:pPr>
            <a:endParaRPr sz="2200" b="0" i="0" u="none" strike="noStrike" cap="none">
              <a:solidFill>
                <a:srgbClr val="8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6"/>
        <p:cNvGrpSpPr/>
        <p:nvPr/>
      </p:nvGrpSpPr>
      <p:grpSpPr>
        <a:xfrm>
          <a:off x="0" y="0"/>
          <a:ext cx="0" cy="0"/>
          <a:chOff x="0" y="0"/>
          <a:chExt cx="0" cy="0"/>
        </a:xfrm>
      </p:grpSpPr>
      <p:sp>
        <p:nvSpPr>
          <p:cNvPr id="357" name="Google Shape;357;p40"/>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40</a:t>
            </a:fld>
            <a:endParaRPr/>
          </a:p>
        </p:txBody>
      </p:sp>
      <p:sp>
        <p:nvSpPr>
          <p:cNvPr id="358" name="Google Shape;358;p40"/>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2800"/>
              <a:buFont typeface="Arial"/>
              <a:buNone/>
            </a:pPr>
            <a:r>
              <a:rPr lang="en-US" sz="2800" b="0" i="0" u="none">
                <a:solidFill>
                  <a:srgbClr val="800000"/>
                </a:solidFill>
                <a:latin typeface="Arial"/>
                <a:ea typeface="Arial"/>
                <a:cs typeface="Arial"/>
                <a:sym typeface="Arial"/>
              </a:rPr>
              <a:t>3 Mandatory Access Control and Role-Based Access Control for Multilevel Security(6)</a:t>
            </a:r>
            <a:endParaRPr/>
          </a:p>
        </p:txBody>
      </p:sp>
      <p:sp>
        <p:nvSpPr>
          <p:cNvPr id="359" name="Google Shape;359;p40"/>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A multilevel relation will appear to contain different data to subjects (users) with different clearance levels.</a:t>
            </a:r>
            <a:endParaRPr/>
          </a:p>
          <a:p>
            <a:pPr marL="742950" marR="0" lvl="1" indent="-285750" algn="l" rtl="0">
              <a:lnSpc>
                <a:spcPct val="9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In some cases, it is possible to store a single tuple in the relation at a higher classification level and produce the corresponding tuples at a lower-level classification through a process known as </a:t>
            </a:r>
            <a:r>
              <a:rPr lang="en-US" sz="2200" b="1" i="0" u="none" strike="noStrike" cap="none">
                <a:solidFill>
                  <a:srgbClr val="800000"/>
                </a:solidFill>
                <a:latin typeface="Arial"/>
                <a:ea typeface="Arial"/>
                <a:cs typeface="Arial"/>
                <a:sym typeface="Arial"/>
              </a:rPr>
              <a:t>filtering</a:t>
            </a:r>
            <a:r>
              <a:rPr lang="en-US" sz="2200" b="0" i="0" u="none" strike="noStrike" cap="none">
                <a:solidFill>
                  <a:srgbClr val="800000"/>
                </a:solidFill>
                <a:latin typeface="Arial"/>
                <a:ea typeface="Arial"/>
                <a:cs typeface="Arial"/>
                <a:sym typeface="Arial"/>
              </a:rPr>
              <a:t>.</a:t>
            </a:r>
            <a:endParaRPr/>
          </a:p>
          <a:p>
            <a:pPr marL="742950" marR="0" lvl="1" indent="-285750" algn="l" rtl="0">
              <a:lnSpc>
                <a:spcPct val="9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In other cases, it is necessary to store two or more tuples at different classification levels with the same value for the </a:t>
            </a:r>
            <a:r>
              <a:rPr lang="en-US" sz="2200" b="1" i="0" u="none" strike="noStrike" cap="none">
                <a:solidFill>
                  <a:srgbClr val="800000"/>
                </a:solidFill>
                <a:latin typeface="Arial"/>
                <a:ea typeface="Arial"/>
                <a:cs typeface="Arial"/>
                <a:sym typeface="Arial"/>
              </a:rPr>
              <a:t>apparent key</a:t>
            </a:r>
            <a:r>
              <a:rPr lang="en-US" sz="2200" b="0" i="0" u="none" strike="noStrike" cap="none">
                <a:solidFill>
                  <a:srgbClr val="800000"/>
                </a:solidFill>
                <a:latin typeface="Arial"/>
                <a:ea typeface="Arial"/>
                <a:cs typeface="Arial"/>
                <a:sym typeface="Arial"/>
              </a:rPr>
              <a:t>. </a:t>
            </a:r>
            <a:endParaRPr/>
          </a:p>
          <a:p>
            <a:pPr marL="342900" marR="0" lvl="0" indent="-342900" algn="l" rtl="0">
              <a:lnSpc>
                <a:spcPct val="9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This leads to the concept of </a:t>
            </a:r>
            <a:r>
              <a:rPr lang="en-US" sz="2400" b="1" i="0" u="none">
                <a:solidFill>
                  <a:schemeClr val="dk2"/>
                </a:solidFill>
                <a:latin typeface="Arial"/>
                <a:ea typeface="Arial"/>
                <a:cs typeface="Arial"/>
                <a:sym typeface="Arial"/>
              </a:rPr>
              <a:t>polyinstantiation</a:t>
            </a:r>
            <a:r>
              <a:rPr lang="en-US" sz="2400" b="0" i="0" u="none">
                <a:solidFill>
                  <a:schemeClr val="dk2"/>
                </a:solidFill>
                <a:latin typeface="Arial"/>
                <a:ea typeface="Arial"/>
                <a:cs typeface="Arial"/>
                <a:sym typeface="Arial"/>
              </a:rPr>
              <a:t> where several tuples can have the same apparent key value but have different attribute values for users at different classification levels.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4"/>
        <p:cNvGrpSpPr/>
        <p:nvPr/>
      </p:nvGrpSpPr>
      <p:grpSpPr>
        <a:xfrm>
          <a:off x="0" y="0"/>
          <a:ext cx="0" cy="0"/>
          <a:chOff x="0" y="0"/>
          <a:chExt cx="0" cy="0"/>
        </a:xfrm>
      </p:grpSpPr>
      <p:sp>
        <p:nvSpPr>
          <p:cNvPr id="365" name="Google Shape;365;p41"/>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41</a:t>
            </a:fld>
            <a:endParaRPr/>
          </a:p>
        </p:txBody>
      </p:sp>
      <p:sp>
        <p:nvSpPr>
          <p:cNvPr id="366" name="Google Shape;366;p41"/>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2800"/>
              <a:buFont typeface="Arial"/>
              <a:buNone/>
            </a:pPr>
            <a:r>
              <a:rPr lang="en-US" sz="2800" b="0" i="0" u="none">
                <a:solidFill>
                  <a:srgbClr val="800000"/>
                </a:solidFill>
                <a:latin typeface="Arial"/>
                <a:ea typeface="Arial"/>
                <a:cs typeface="Arial"/>
                <a:sym typeface="Arial"/>
              </a:rPr>
              <a:t>3 Mandatory Access Control and Role-Based Access Control for Multilevel Security(7)</a:t>
            </a:r>
            <a:endParaRPr/>
          </a:p>
        </p:txBody>
      </p:sp>
      <p:sp>
        <p:nvSpPr>
          <p:cNvPr id="367" name="Google Shape;367;p41"/>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990033"/>
              </a:buClr>
              <a:buSzPts val="1680"/>
              <a:buFont typeface="Noto Sans Symbols"/>
              <a:buChar char="■"/>
            </a:pPr>
            <a:r>
              <a:rPr lang="en-US" sz="2800" b="0" i="0" u="none" dirty="0">
                <a:solidFill>
                  <a:schemeClr val="dk2"/>
                </a:solidFill>
                <a:latin typeface="Arial"/>
                <a:ea typeface="Arial"/>
                <a:cs typeface="Arial"/>
                <a:sym typeface="Arial"/>
              </a:rPr>
              <a:t>In general, the </a:t>
            </a:r>
            <a:r>
              <a:rPr lang="en-US" sz="2800" b="1" i="0" u="none" dirty="0">
                <a:solidFill>
                  <a:schemeClr val="dk2"/>
                </a:solidFill>
                <a:latin typeface="Arial"/>
                <a:ea typeface="Arial"/>
                <a:cs typeface="Arial"/>
                <a:sym typeface="Arial"/>
              </a:rPr>
              <a:t>entity integrity</a:t>
            </a:r>
            <a:r>
              <a:rPr lang="en-US" sz="2800" b="0" i="0" u="none" dirty="0">
                <a:solidFill>
                  <a:schemeClr val="dk2"/>
                </a:solidFill>
                <a:latin typeface="Arial"/>
                <a:ea typeface="Arial"/>
                <a:cs typeface="Arial"/>
                <a:sym typeface="Arial"/>
              </a:rPr>
              <a:t> rule for multilevel relations states that all attributes that are members of the apparent key must not be null and must have the same security classification within each individual tuple.</a:t>
            </a:r>
            <a:endParaRPr dirty="0"/>
          </a:p>
          <a:p>
            <a:pPr marL="342900" marR="0" lvl="0" indent="-342900" algn="l" rtl="0">
              <a:lnSpc>
                <a:spcPct val="90000"/>
              </a:lnSpc>
              <a:spcBef>
                <a:spcPts val="560"/>
              </a:spcBef>
              <a:spcAft>
                <a:spcPts val="0"/>
              </a:spcAft>
              <a:buClr>
                <a:srgbClr val="990033"/>
              </a:buClr>
              <a:buSzPts val="1680"/>
              <a:buFont typeface="Noto Sans Symbols"/>
              <a:buChar char="■"/>
            </a:pPr>
            <a:r>
              <a:rPr lang="en-US" sz="2800" b="0" i="0" u="none" dirty="0">
                <a:solidFill>
                  <a:schemeClr val="dk2"/>
                </a:solidFill>
                <a:latin typeface="Arial"/>
                <a:ea typeface="Arial"/>
                <a:cs typeface="Arial"/>
                <a:sym typeface="Arial"/>
              </a:rPr>
              <a:t>In addition, all other attribute values in the tuple must have a security classification greater than or equal to that of the apparent key.</a:t>
            </a:r>
            <a:endParaRPr dirty="0"/>
          </a:p>
          <a:p>
            <a:pPr marL="742950" marR="0" lvl="1" indent="-285750" algn="l" rtl="0">
              <a:lnSpc>
                <a:spcPct val="90000"/>
              </a:lnSpc>
              <a:spcBef>
                <a:spcPts val="520"/>
              </a:spcBef>
              <a:spcAft>
                <a:spcPts val="0"/>
              </a:spcAft>
              <a:buClr>
                <a:schemeClr val="dk2"/>
              </a:buClr>
              <a:buSzPts val="1430"/>
              <a:buFont typeface="Noto Sans Symbols"/>
              <a:buChar char="■"/>
            </a:pPr>
            <a:r>
              <a:rPr lang="en-US" sz="2600" b="0" i="0" u="none" strike="noStrike" cap="none" dirty="0">
                <a:solidFill>
                  <a:srgbClr val="800000"/>
                </a:solidFill>
                <a:latin typeface="Arial"/>
                <a:ea typeface="Arial"/>
                <a:cs typeface="Arial"/>
                <a:sym typeface="Arial"/>
              </a:rPr>
              <a:t>This </a:t>
            </a:r>
            <a:r>
              <a:rPr lang="en-US" sz="2600" b="1" i="0" u="none" strike="noStrike" cap="none" dirty="0">
                <a:solidFill>
                  <a:srgbClr val="800000"/>
                </a:solidFill>
                <a:latin typeface="Arial"/>
                <a:ea typeface="Arial"/>
                <a:cs typeface="Arial"/>
                <a:sym typeface="Arial"/>
              </a:rPr>
              <a:t>constraint</a:t>
            </a:r>
            <a:r>
              <a:rPr lang="en-US" sz="2600" b="0" i="0" u="none" strike="noStrike" cap="none" dirty="0">
                <a:solidFill>
                  <a:srgbClr val="800000"/>
                </a:solidFill>
                <a:latin typeface="Arial"/>
                <a:ea typeface="Arial"/>
                <a:cs typeface="Arial"/>
                <a:sym typeface="Arial"/>
              </a:rPr>
              <a:t> ensures that a user can see the key if the user is permitted to see any part of the tuple at all.</a:t>
            </a:r>
            <a:endParaRPr dirty="0"/>
          </a:p>
        </p:txBody>
      </p:sp>
      <mc:AlternateContent xmlns:mc="http://schemas.openxmlformats.org/markup-compatibility/2006">
        <mc:Choice xmlns:p14="http://schemas.microsoft.com/office/powerpoint/2010/main" Requires="p14">
          <p:contentPart p14:bwMode="auto" r:id="rId3">
            <p14:nvContentPartPr>
              <p14:cNvPr id="320" name="Ink 319"/>
              <p14:cNvContentPartPr/>
              <p14:nvPr/>
            </p14:nvContentPartPr>
            <p14:xfrm>
              <a:off x="3075244" y="1745796"/>
              <a:ext cx="2420640" cy="38160"/>
            </p14:xfrm>
          </p:contentPart>
        </mc:Choice>
        <mc:Fallback>
          <p:pic>
            <p:nvPicPr>
              <p:cNvPr id="320" name="Ink 319"/>
              <p:cNvPicPr/>
              <p:nvPr/>
            </p:nvPicPr>
            <p:blipFill>
              <a:blip r:embed="rId4"/>
              <a:stretch>
                <a:fillRect/>
              </a:stretch>
            </p:blipFill>
            <p:spPr>
              <a:xfrm>
                <a:off x="3015484" y="1625556"/>
                <a:ext cx="2540520" cy="278280"/>
              </a:xfrm>
              <a:prstGeom prst="rect">
                <a:avLst/>
              </a:prstGeom>
            </p:spPr>
          </p:pic>
        </mc:Fallback>
      </mc:AlternateContent>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2"/>
        <p:cNvGrpSpPr/>
        <p:nvPr/>
      </p:nvGrpSpPr>
      <p:grpSpPr>
        <a:xfrm>
          <a:off x="0" y="0"/>
          <a:ext cx="0" cy="0"/>
          <a:chOff x="0" y="0"/>
          <a:chExt cx="0" cy="0"/>
        </a:xfrm>
      </p:grpSpPr>
      <p:sp>
        <p:nvSpPr>
          <p:cNvPr id="373" name="Google Shape;373;p42"/>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42</a:t>
            </a:fld>
            <a:endParaRPr/>
          </a:p>
        </p:txBody>
      </p:sp>
      <p:sp>
        <p:nvSpPr>
          <p:cNvPr id="374" name="Google Shape;374;p42"/>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2800"/>
              <a:buFont typeface="Arial"/>
              <a:buNone/>
            </a:pPr>
            <a:r>
              <a:rPr lang="en-US" sz="2800" b="0" i="0" u="none">
                <a:solidFill>
                  <a:srgbClr val="800000"/>
                </a:solidFill>
                <a:latin typeface="Arial"/>
                <a:ea typeface="Arial"/>
                <a:cs typeface="Arial"/>
                <a:sym typeface="Arial"/>
              </a:rPr>
              <a:t>3 Mandatory Access Control and Role-Based Access Control for Multilevel Security(8)</a:t>
            </a:r>
            <a:endParaRPr/>
          </a:p>
        </p:txBody>
      </p:sp>
      <p:sp>
        <p:nvSpPr>
          <p:cNvPr id="375" name="Google Shape;375;p42"/>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Other integrity rules, called </a:t>
            </a:r>
            <a:r>
              <a:rPr lang="en-US" sz="2800" b="1" i="0" u="none">
                <a:solidFill>
                  <a:schemeClr val="dk2"/>
                </a:solidFill>
                <a:latin typeface="Arial"/>
                <a:ea typeface="Arial"/>
                <a:cs typeface="Arial"/>
                <a:sym typeface="Arial"/>
              </a:rPr>
              <a:t>null integrity</a:t>
            </a:r>
            <a:r>
              <a:rPr lang="en-US" sz="2800" b="0" i="0" u="none">
                <a:solidFill>
                  <a:schemeClr val="dk2"/>
                </a:solidFill>
                <a:latin typeface="Arial"/>
                <a:ea typeface="Arial"/>
                <a:cs typeface="Arial"/>
                <a:sym typeface="Arial"/>
              </a:rPr>
              <a:t> and </a:t>
            </a:r>
            <a:r>
              <a:rPr lang="en-US" sz="2800" b="1" i="0" u="none">
                <a:solidFill>
                  <a:schemeClr val="dk2"/>
                </a:solidFill>
                <a:latin typeface="Arial"/>
                <a:ea typeface="Arial"/>
                <a:cs typeface="Arial"/>
                <a:sym typeface="Arial"/>
              </a:rPr>
              <a:t>interinstance integrity</a:t>
            </a:r>
            <a:r>
              <a:rPr lang="en-US" sz="2800" b="0" i="0" u="none">
                <a:solidFill>
                  <a:schemeClr val="dk2"/>
                </a:solidFill>
                <a:latin typeface="Arial"/>
                <a:ea typeface="Arial"/>
                <a:cs typeface="Arial"/>
                <a:sym typeface="Arial"/>
              </a:rPr>
              <a:t>, informally ensure that if a tuple value at some security level can be filtered (derived) from a higher-classified tuple, then it is sufficient to store the higher-classified tuple in the multilevel relation.</a:t>
            </a:r>
            <a:endParaRPr/>
          </a:p>
          <a:p>
            <a:pPr marL="342900" marR="0" lvl="0" indent="-236220" algn="l" rtl="0">
              <a:lnSpc>
                <a:spcPct val="100000"/>
              </a:lnSpc>
              <a:spcBef>
                <a:spcPts val="560"/>
              </a:spcBef>
              <a:spcAft>
                <a:spcPts val="0"/>
              </a:spcAft>
              <a:buClr>
                <a:srgbClr val="990033"/>
              </a:buClr>
              <a:buSzPts val="1680"/>
              <a:buFont typeface="Noto Sans Symbols"/>
              <a:buNone/>
            </a:pPr>
            <a:endParaRPr sz="2800" b="0" i="0" u="none">
              <a:solidFill>
                <a:schemeClr val="dk2"/>
              </a:solidFill>
              <a:latin typeface="Arial"/>
              <a:ea typeface="Arial"/>
              <a:cs typeface="Arial"/>
              <a:sym typeface="Arial"/>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5052364" y="1791876"/>
              <a:ext cx="2069280" cy="92880"/>
            </p14:xfrm>
          </p:contentPart>
        </mc:Choice>
        <mc:Fallback>
          <p:pic>
            <p:nvPicPr>
              <p:cNvPr id="2" name="Ink 1"/>
              <p:cNvPicPr/>
              <p:nvPr/>
            </p:nvPicPr>
            <p:blipFill>
              <a:blip r:embed="rId4"/>
              <a:stretch>
                <a:fillRect/>
              </a:stretch>
            </p:blipFill>
            <p:spPr>
              <a:xfrm>
                <a:off x="4992244" y="1671996"/>
                <a:ext cx="2189520" cy="3326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p14:cNvContentPartPr/>
              <p14:nvPr/>
            </p14:nvContentPartPr>
            <p14:xfrm>
              <a:off x="591244" y="2281836"/>
              <a:ext cx="3833280" cy="112320"/>
            </p14:xfrm>
          </p:contentPart>
        </mc:Choice>
        <mc:Fallback>
          <p:pic>
            <p:nvPicPr>
              <p:cNvPr id="3" name="Ink 2"/>
              <p:cNvPicPr/>
              <p:nvPr/>
            </p:nvPicPr>
            <p:blipFill>
              <a:blip r:embed="rId6"/>
              <a:stretch>
                <a:fillRect/>
              </a:stretch>
            </p:blipFill>
            <p:spPr>
              <a:xfrm>
                <a:off x="531124" y="2161596"/>
                <a:ext cx="3953520" cy="352440"/>
              </a:xfrm>
              <a:prstGeom prst="rect">
                <a:avLst/>
              </a:prstGeom>
            </p:spPr>
          </p:pic>
        </mc:Fallback>
      </mc:AlternateContent>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0"/>
        <p:cNvGrpSpPr/>
        <p:nvPr/>
      </p:nvGrpSpPr>
      <p:grpSpPr>
        <a:xfrm>
          <a:off x="0" y="0"/>
          <a:ext cx="0" cy="0"/>
          <a:chOff x="0" y="0"/>
          <a:chExt cx="0" cy="0"/>
        </a:xfrm>
      </p:grpSpPr>
      <p:sp>
        <p:nvSpPr>
          <p:cNvPr id="381" name="Google Shape;381;p43"/>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43</a:t>
            </a:fld>
            <a:endParaRPr/>
          </a:p>
        </p:txBody>
      </p:sp>
      <p:sp>
        <p:nvSpPr>
          <p:cNvPr id="382" name="Google Shape;382;p43"/>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3.1 Comparing Discretionary Access Control and Mandatory Access Control</a:t>
            </a:r>
            <a:endParaRPr/>
          </a:p>
        </p:txBody>
      </p:sp>
      <p:sp>
        <p:nvSpPr>
          <p:cNvPr id="383" name="Google Shape;383;p43"/>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0033"/>
              </a:buClr>
              <a:buSzPts val="1680"/>
              <a:buFont typeface="Noto Sans Symbols"/>
              <a:buChar char="■"/>
            </a:pPr>
            <a:r>
              <a:rPr lang="en-US" sz="2800" b="1" i="0" u="none">
                <a:solidFill>
                  <a:schemeClr val="dk2"/>
                </a:solidFill>
                <a:latin typeface="Arial"/>
                <a:ea typeface="Arial"/>
                <a:cs typeface="Arial"/>
                <a:sym typeface="Arial"/>
              </a:rPr>
              <a:t>Discretionary Access Control (DAC)</a:t>
            </a:r>
            <a:r>
              <a:rPr lang="en-US" sz="2800" b="0" i="0" u="none">
                <a:solidFill>
                  <a:schemeClr val="dk2"/>
                </a:solidFill>
                <a:latin typeface="Arial"/>
                <a:ea typeface="Arial"/>
                <a:cs typeface="Arial"/>
                <a:sym typeface="Arial"/>
              </a:rPr>
              <a:t> policies are characterized by a high degree of flexibility, which makes them suitable for a large variety of application domains.</a:t>
            </a:r>
            <a:endParaRPr/>
          </a:p>
          <a:p>
            <a:pPr marL="742950" marR="0" lvl="1" indent="-285750" algn="l" rtl="0">
              <a:lnSpc>
                <a:spcPct val="100000"/>
              </a:lnSpc>
              <a:spcBef>
                <a:spcPts val="520"/>
              </a:spcBef>
              <a:spcAft>
                <a:spcPts val="0"/>
              </a:spcAft>
              <a:buClr>
                <a:schemeClr val="dk2"/>
              </a:buClr>
              <a:buSzPts val="1430"/>
              <a:buFont typeface="Noto Sans Symbols"/>
              <a:buChar char="■"/>
            </a:pPr>
            <a:r>
              <a:rPr lang="en-US" sz="2600" b="0" i="0" u="none" strike="noStrike" cap="none">
                <a:solidFill>
                  <a:srgbClr val="800000"/>
                </a:solidFill>
                <a:latin typeface="Arial"/>
                <a:ea typeface="Arial"/>
                <a:cs typeface="Arial"/>
                <a:sym typeface="Arial"/>
              </a:rPr>
              <a:t>The main drawback of </a:t>
            </a:r>
            <a:r>
              <a:rPr lang="en-US" sz="2600" b="1" i="0" u="none" strike="noStrike" cap="none">
                <a:solidFill>
                  <a:srgbClr val="800000"/>
                </a:solidFill>
                <a:latin typeface="Arial"/>
                <a:ea typeface="Arial"/>
                <a:cs typeface="Arial"/>
                <a:sym typeface="Arial"/>
              </a:rPr>
              <a:t>DAC</a:t>
            </a:r>
            <a:r>
              <a:rPr lang="en-US" sz="2600" b="0" i="0" u="none" strike="noStrike" cap="none">
                <a:solidFill>
                  <a:srgbClr val="800000"/>
                </a:solidFill>
                <a:latin typeface="Arial"/>
                <a:ea typeface="Arial"/>
                <a:cs typeface="Arial"/>
                <a:sym typeface="Arial"/>
              </a:rPr>
              <a:t> models is their vulnerability to malicious attacks, such as Trojan horses embedded in application programs.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8"/>
        <p:cNvGrpSpPr/>
        <p:nvPr/>
      </p:nvGrpSpPr>
      <p:grpSpPr>
        <a:xfrm>
          <a:off x="0" y="0"/>
          <a:ext cx="0" cy="0"/>
          <a:chOff x="0" y="0"/>
          <a:chExt cx="0" cy="0"/>
        </a:xfrm>
      </p:grpSpPr>
      <p:sp>
        <p:nvSpPr>
          <p:cNvPr id="389" name="Google Shape;389;p44"/>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44</a:t>
            </a:fld>
            <a:endParaRPr/>
          </a:p>
        </p:txBody>
      </p:sp>
      <p:sp>
        <p:nvSpPr>
          <p:cNvPr id="390" name="Google Shape;390;p44"/>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3.1 Comparing Discretionary Access Control and Mandatory Access Control(2)</a:t>
            </a:r>
            <a:endParaRPr/>
          </a:p>
        </p:txBody>
      </p:sp>
      <p:sp>
        <p:nvSpPr>
          <p:cNvPr id="391" name="Google Shape;391;p44"/>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By contrast, mandatory policies ensure a high degree of protection in a way, they prevent any illegal flow of information.</a:t>
            </a:r>
            <a:endParaRPr/>
          </a:p>
          <a:p>
            <a:pPr marL="342900" marR="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Mandatory policies have the drawback of being too rigid and they are only applicable in limited environments.</a:t>
            </a:r>
            <a:endParaRPr/>
          </a:p>
          <a:p>
            <a:pPr marL="342900" marR="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In many practical situations, discretionary policies are preferred because they offer a better trade-off between security and applicability.</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6"/>
        <p:cNvGrpSpPr/>
        <p:nvPr/>
      </p:nvGrpSpPr>
      <p:grpSpPr>
        <a:xfrm>
          <a:off x="0" y="0"/>
          <a:ext cx="0" cy="0"/>
          <a:chOff x="0" y="0"/>
          <a:chExt cx="0" cy="0"/>
        </a:xfrm>
      </p:grpSpPr>
      <p:sp>
        <p:nvSpPr>
          <p:cNvPr id="397" name="Google Shape;397;p45"/>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45</a:t>
            </a:fld>
            <a:endParaRPr/>
          </a:p>
        </p:txBody>
      </p:sp>
      <p:sp>
        <p:nvSpPr>
          <p:cNvPr id="398" name="Google Shape;398;p45"/>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3.2 Role-Based Access Control</a:t>
            </a:r>
            <a:endParaRPr/>
          </a:p>
        </p:txBody>
      </p:sp>
      <p:sp>
        <p:nvSpPr>
          <p:cNvPr id="399" name="Google Shape;399;p45"/>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0033"/>
              </a:buClr>
              <a:buSzPts val="1440"/>
              <a:buFont typeface="Noto Sans Symbols"/>
              <a:buChar char="■"/>
            </a:pPr>
            <a:r>
              <a:rPr lang="en-US" sz="2400" b="1" i="0" u="none">
                <a:solidFill>
                  <a:schemeClr val="dk2"/>
                </a:solidFill>
                <a:latin typeface="Arial"/>
                <a:ea typeface="Arial"/>
                <a:cs typeface="Arial"/>
                <a:sym typeface="Arial"/>
              </a:rPr>
              <a:t>Role-based access control (RBAC)</a:t>
            </a:r>
            <a:r>
              <a:rPr lang="en-US" sz="2400" b="0" i="0" u="none">
                <a:solidFill>
                  <a:schemeClr val="dk2"/>
                </a:solidFill>
                <a:latin typeface="Arial"/>
                <a:ea typeface="Arial"/>
                <a:cs typeface="Arial"/>
                <a:sym typeface="Arial"/>
              </a:rPr>
              <a:t> emerged rapidly in the 1990s as a proven technology for managing and enforcing security in large-scale enterprisewide systems.</a:t>
            </a:r>
            <a:endParaRPr/>
          </a:p>
          <a:p>
            <a:pPr marL="342900" marR="0" lvl="0" indent="-342900" algn="l" rtl="0">
              <a:lnSpc>
                <a:spcPct val="10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Its basic notion is that permissions are associated with roles, and users are assigned to appropriate roles.</a:t>
            </a:r>
            <a:endParaRPr/>
          </a:p>
          <a:p>
            <a:pPr marL="342900" marR="0" lvl="0" indent="-342900" algn="l" rtl="0">
              <a:lnSpc>
                <a:spcPct val="10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Roles can be created using the </a:t>
            </a:r>
            <a:r>
              <a:rPr lang="en-US" sz="2400" b="1" i="0" u="none">
                <a:solidFill>
                  <a:schemeClr val="dk2"/>
                </a:solidFill>
                <a:latin typeface="Arial"/>
                <a:ea typeface="Arial"/>
                <a:cs typeface="Arial"/>
                <a:sym typeface="Arial"/>
              </a:rPr>
              <a:t>CREATE ROLE</a:t>
            </a:r>
            <a:r>
              <a:rPr lang="en-US" sz="2400" b="0" i="0" u="none">
                <a:solidFill>
                  <a:schemeClr val="dk2"/>
                </a:solidFill>
                <a:latin typeface="Arial"/>
                <a:ea typeface="Arial"/>
                <a:cs typeface="Arial"/>
                <a:sym typeface="Arial"/>
              </a:rPr>
              <a:t> and </a:t>
            </a:r>
            <a:r>
              <a:rPr lang="en-US" sz="2400" b="1" i="0" u="none">
                <a:solidFill>
                  <a:schemeClr val="dk2"/>
                </a:solidFill>
                <a:latin typeface="Arial"/>
                <a:ea typeface="Arial"/>
                <a:cs typeface="Arial"/>
                <a:sym typeface="Arial"/>
              </a:rPr>
              <a:t>DESTROY ROLE</a:t>
            </a:r>
            <a:r>
              <a:rPr lang="en-US" sz="2400" b="0" i="0" u="none">
                <a:solidFill>
                  <a:schemeClr val="dk2"/>
                </a:solidFill>
                <a:latin typeface="Arial"/>
                <a:ea typeface="Arial"/>
                <a:cs typeface="Arial"/>
                <a:sym typeface="Arial"/>
              </a:rPr>
              <a:t> commands. </a:t>
            </a:r>
            <a:endParaRPr/>
          </a:p>
          <a:p>
            <a:pPr marL="742950" marR="0" lvl="1" indent="-285750" algn="l" rtl="0">
              <a:lnSpc>
                <a:spcPct val="10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The </a:t>
            </a:r>
            <a:r>
              <a:rPr lang="en-US" sz="2200" b="1" i="0" u="none" strike="noStrike" cap="none">
                <a:solidFill>
                  <a:srgbClr val="800000"/>
                </a:solidFill>
                <a:latin typeface="Arial"/>
                <a:ea typeface="Arial"/>
                <a:cs typeface="Arial"/>
                <a:sym typeface="Arial"/>
              </a:rPr>
              <a:t>GRANT</a:t>
            </a:r>
            <a:r>
              <a:rPr lang="en-US" sz="2200" b="0" i="0" u="none" strike="noStrike" cap="none">
                <a:solidFill>
                  <a:srgbClr val="800000"/>
                </a:solidFill>
                <a:latin typeface="Arial"/>
                <a:ea typeface="Arial"/>
                <a:cs typeface="Arial"/>
                <a:sym typeface="Arial"/>
              </a:rPr>
              <a:t> and </a:t>
            </a:r>
            <a:r>
              <a:rPr lang="en-US" sz="2200" b="1" i="0" u="none" strike="noStrike" cap="none">
                <a:solidFill>
                  <a:srgbClr val="800000"/>
                </a:solidFill>
                <a:latin typeface="Arial"/>
                <a:ea typeface="Arial"/>
                <a:cs typeface="Arial"/>
                <a:sym typeface="Arial"/>
              </a:rPr>
              <a:t>REVOKE</a:t>
            </a:r>
            <a:r>
              <a:rPr lang="en-US" sz="2200" b="0" i="0" u="none" strike="noStrike" cap="none">
                <a:solidFill>
                  <a:srgbClr val="800000"/>
                </a:solidFill>
                <a:latin typeface="Arial"/>
                <a:ea typeface="Arial"/>
                <a:cs typeface="Arial"/>
                <a:sym typeface="Arial"/>
              </a:rPr>
              <a:t> commands discussed under DAC can then be used to assign and revoke privileges from roles.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4"/>
        <p:cNvGrpSpPr/>
        <p:nvPr/>
      </p:nvGrpSpPr>
      <p:grpSpPr>
        <a:xfrm>
          <a:off x="0" y="0"/>
          <a:ext cx="0" cy="0"/>
          <a:chOff x="0" y="0"/>
          <a:chExt cx="0" cy="0"/>
        </a:xfrm>
      </p:grpSpPr>
      <p:sp>
        <p:nvSpPr>
          <p:cNvPr id="405" name="Google Shape;405;p46"/>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46</a:t>
            </a:fld>
            <a:endParaRPr/>
          </a:p>
        </p:txBody>
      </p:sp>
      <p:sp>
        <p:nvSpPr>
          <p:cNvPr id="406" name="Google Shape;406;p46"/>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3.2 Role-Based Access Control(2)</a:t>
            </a:r>
            <a:endParaRPr/>
          </a:p>
        </p:txBody>
      </p:sp>
      <p:sp>
        <p:nvSpPr>
          <p:cNvPr id="407" name="Google Shape;407;p46"/>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0033"/>
              </a:buClr>
              <a:buSzPts val="1680"/>
              <a:buFont typeface="Noto Sans Symbols"/>
              <a:buChar char="■"/>
            </a:pPr>
            <a:r>
              <a:rPr lang="en-US" sz="2800" b="1" i="0" u="none">
                <a:solidFill>
                  <a:schemeClr val="dk2"/>
                </a:solidFill>
                <a:latin typeface="Arial"/>
                <a:ea typeface="Arial"/>
                <a:cs typeface="Arial"/>
                <a:sym typeface="Arial"/>
              </a:rPr>
              <a:t>RBAC</a:t>
            </a:r>
            <a:r>
              <a:rPr lang="en-US" sz="2800" b="0" i="0" u="none">
                <a:solidFill>
                  <a:schemeClr val="dk2"/>
                </a:solidFill>
                <a:latin typeface="Arial"/>
                <a:ea typeface="Arial"/>
                <a:cs typeface="Arial"/>
                <a:sym typeface="Arial"/>
              </a:rPr>
              <a:t> appears to be a viable alternative to traditional discretionary and mandatory access controls; it ensures that only authorized users are given access to certain data or resources.</a:t>
            </a:r>
            <a:endParaRPr/>
          </a:p>
          <a:p>
            <a:pPr marL="342900" marR="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Many DBMSs have allowed the concept of roles, where privileges can be assigned to roles.</a:t>
            </a:r>
            <a:endParaRPr/>
          </a:p>
          <a:p>
            <a:pPr marL="342900" marR="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Role hierarchy in </a:t>
            </a:r>
            <a:r>
              <a:rPr lang="en-US" sz="2800" b="1" i="0" u="none">
                <a:solidFill>
                  <a:schemeClr val="dk2"/>
                </a:solidFill>
                <a:latin typeface="Arial"/>
                <a:ea typeface="Arial"/>
                <a:cs typeface="Arial"/>
                <a:sym typeface="Arial"/>
              </a:rPr>
              <a:t>RBAC</a:t>
            </a:r>
            <a:r>
              <a:rPr lang="en-US" sz="2800" b="0" i="0" u="none">
                <a:solidFill>
                  <a:schemeClr val="dk2"/>
                </a:solidFill>
                <a:latin typeface="Arial"/>
                <a:ea typeface="Arial"/>
                <a:cs typeface="Arial"/>
                <a:sym typeface="Arial"/>
              </a:rPr>
              <a:t> is a natural way of organizing roles to reflect the organization’s lines of authority and responsibility.</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2"/>
        <p:cNvGrpSpPr/>
        <p:nvPr/>
      </p:nvGrpSpPr>
      <p:grpSpPr>
        <a:xfrm>
          <a:off x="0" y="0"/>
          <a:ext cx="0" cy="0"/>
          <a:chOff x="0" y="0"/>
          <a:chExt cx="0" cy="0"/>
        </a:xfrm>
      </p:grpSpPr>
      <p:sp>
        <p:nvSpPr>
          <p:cNvPr id="413" name="Google Shape;413;p47"/>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47</a:t>
            </a:fld>
            <a:endParaRPr/>
          </a:p>
        </p:txBody>
      </p:sp>
      <p:sp>
        <p:nvSpPr>
          <p:cNvPr id="414" name="Google Shape;414;p47"/>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3.2 Role-Based Access Control(3)</a:t>
            </a:r>
            <a:endParaRPr/>
          </a:p>
        </p:txBody>
      </p:sp>
      <p:sp>
        <p:nvSpPr>
          <p:cNvPr id="415" name="Google Shape;415;p47"/>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Another important consideration in </a:t>
            </a:r>
            <a:r>
              <a:rPr lang="en-US" sz="2400" b="1" i="0" u="none">
                <a:solidFill>
                  <a:schemeClr val="dk2"/>
                </a:solidFill>
                <a:latin typeface="Arial"/>
                <a:ea typeface="Arial"/>
                <a:cs typeface="Arial"/>
                <a:sym typeface="Arial"/>
              </a:rPr>
              <a:t>RBAC</a:t>
            </a:r>
            <a:r>
              <a:rPr lang="en-US" sz="2400" b="0" i="0" u="none">
                <a:solidFill>
                  <a:schemeClr val="dk2"/>
                </a:solidFill>
                <a:latin typeface="Arial"/>
                <a:ea typeface="Arial"/>
                <a:cs typeface="Arial"/>
                <a:sym typeface="Arial"/>
              </a:rPr>
              <a:t> systems is the possible temporal constraints that may exist on roles, such as time and duration of role activations, and timed triggering of a role by an activation of  another role.</a:t>
            </a:r>
            <a:endParaRPr/>
          </a:p>
          <a:p>
            <a:pPr marL="342900" marR="0" lvl="0" indent="-342900" algn="l" rtl="0">
              <a:lnSpc>
                <a:spcPct val="10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Using an </a:t>
            </a:r>
            <a:r>
              <a:rPr lang="en-US" sz="2400" b="1" i="0" u="none">
                <a:solidFill>
                  <a:schemeClr val="dk2"/>
                </a:solidFill>
                <a:latin typeface="Arial"/>
                <a:ea typeface="Arial"/>
                <a:cs typeface="Arial"/>
                <a:sym typeface="Arial"/>
              </a:rPr>
              <a:t>RBAC</a:t>
            </a:r>
            <a:r>
              <a:rPr lang="en-US" sz="2400" b="0" i="0" u="none">
                <a:solidFill>
                  <a:schemeClr val="dk2"/>
                </a:solidFill>
                <a:latin typeface="Arial"/>
                <a:ea typeface="Arial"/>
                <a:cs typeface="Arial"/>
                <a:sym typeface="Arial"/>
              </a:rPr>
              <a:t> model is highly desirable goal for addressing the key security requirements of Web-based applications.</a:t>
            </a:r>
            <a:endParaRPr/>
          </a:p>
          <a:p>
            <a:pPr marL="342900" marR="0" lvl="0" indent="-342900" algn="l" rtl="0">
              <a:lnSpc>
                <a:spcPct val="10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In contrast,  discretionary access control (</a:t>
            </a:r>
            <a:r>
              <a:rPr lang="en-US" sz="2400" b="1" i="0" u="none">
                <a:solidFill>
                  <a:schemeClr val="dk2"/>
                </a:solidFill>
                <a:latin typeface="Arial"/>
                <a:ea typeface="Arial"/>
                <a:cs typeface="Arial"/>
                <a:sym typeface="Arial"/>
              </a:rPr>
              <a:t>DAC</a:t>
            </a:r>
            <a:r>
              <a:rPr lang="en-US" sz="2400" b="0" i="0" u="none">
                <a:solidFill>
                  <a:schemeClr val="dk2"/>
                </a:solidFill>
                <a:latin typeface="Arial"/>
                <a:ea typeface="Arial"/>
                <a:cs typeface="Arial"/>
                <a:sym typeface="Arial"/>
              </a:rPr>
              <a:t>) and mandatory access control (</a:t>
            </a:r>
            <a:r>
              <a:rPr lang="en-US" sz="2400" b="1" i="0" u="none">
                <a:solidFill>
                  <a:schemeClr val="dk2"/>
                </a:solidFill>
                <a:latin typeface="Arial"/>
                <a:ea typeface="Arial"/>
                <a:cs typeface="Arial"/>
                <a:sym typeface="Arial"/>
              </a:rPr>
              <a:t>MAC</a:t>
            </a:r>
            <a:r>
              <a:rPr lang="en-US" sz="2400" b="0" i="0" u="none">
                <a:solidFill>
                  <a:schemeClr val="dk2"/>
                </a:solidFill>
                <a:latin typeface="Arial"/>
                <a:ea typeface="Arial"/>
                <a:cs typeface="Arial"/>
                <a:sym typeface="Arial"/>
              </a:rPr>
              <a:t>) models </a:t>
            </a:r>
            <a:r>
              <a:rPr lang="en-US" sz="2400" b="1" i="0" u="none">
                <a:solidFill>
                  <a:schemeClr val="dk2"/>
                </a:solidFill>
                <a:latin typeface="Arial"/>
                <a:ea typeface="Arial"/>
                <a:cs typeface="Arial"/>
                <a:sym typeface="Arial"/>
              </a:rPr>
              <a:t>lack capabilities</a:t>
            </a:r>
            <a:r>
              <a:rPr lang="en-US" sz="2400" b="0" i="0" u="none">
                <a:solidFill>
                  <a:schemeClr val="dk2"/>
                </a:solidFill>
                <a:latin typeface="Arial"/>
                <a:ea typeface="Arial"/>
                <a:cs typeface="Arial"/>
                <a:sym typeface="Arial"/>
              </a:rPr>
              <a:t> needed to support the security requirements emerging enterprises and Web-based applications.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0"/>
        <p:cNvGrpSpPr/>
        <p:nvPr/>
      </p:nvGrpSpPr>
      <p:grpSpPr>
        <a:xfrm>
          <a:off x="0" y="0"/>
          <a:ext cx="0" cy="0"/>
          <a:chOff x="0" y="0"/>
          <a:chExt cx="0" cy="0"/>
        </a:xfrm>
      </p:grpSpPr>
      <p:sp>
        <p:nvSpPr>
          <p:cNvPr id="421" name="Google Shape;421;p48"/>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48</a:t>
            </a:fld>
            <a:endParaRPr/>
          </a:p>
        </p:txBody>
      </p:sp>
      <p:sp>
        <p:nvSpPr>
          <p:cNvPr id="422" name="Google Shape;422;p48"/>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3.3 Access Control Policies for</a:t>
            </a:r>
            <a:br>
              <a:rPr lang="en-US" sz="3200" b="0" i="0" u="none">
                <a:solidFill>
                  <a:srgbClr val="800000"/>
                </a:solidFill>
                <a:latin typeface="Arial"/>
                <a:ea typeface="Arial"/>
                <a:cs typeface="Arial"/>
                <a:sym typeface="Arial"/>
              </a:rPr>
            </a:br>
            <a:r>
              <a:rPr lang="en-US" sz="3200" b="0" i="0" u="none">
                <a:solidFill>
                  <a:srgbClr val="800000"/>
                </a:solidFill>
                <a:latin typeface="Arial"/>
                <a:ea typeface="Arial"/>
                <a:cs typeface="Arial"/>
                <a:sym typeface="Arial"/>
              </a:rPr>
              <a:t> E-Commerce and the Web</a:t>
            </a:r>
            <a:endParaRPr/>
          </a:p>
        </p:txBody>
      </p:sp>
      <p:sp>
        <p:nvSpPr>
          <p:cNvPr id="423" name="Google Shape;423;p48"/>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0033"/>
              </a:buClr>
              <a:buSzPts val="1680"/>
              <a:buFont typeface="Noto Sans Symbols"/>
              <a:buChar char="■"/>
            </a:pPr>
            <a:r>
              <a:rPr lang="en-US" sz="2800" b="1" i="0" u="none">
                <a:solidFill>
                  <a:schemeClr val="dk2"/>
                </a:solidFill>
                <a:latin typeface="Arial"/>
                <a:ea typeface="Arial"/>
                <a:cs typeface="Arial"/>
                <a:sym typeface="Arial"/>
              </a:rPr>
              <a:t>E-Commerce environments</a:t>
            </a:r>
            <a:r>
              <a:rPr lang="en-US" sz="2800" b="0" i="0" u="none">
                <a:solidFill>
                  <a:schemeClr val="dk2"/>
                </a:solidFill>
                <a:latin typeface="Arial"/>
                <a:ea typeface="Arial"/>
                <a:cs typeface="Arial"/>
                <a:sym typeface="Arial"/>
              </a:rPr>
              <a:t> require elaborate policies that go beyond traditional DBMSs.</a:t>
            </a:r>
            <a:endParaRPr/>
          </a:p>
          <a:p>
            <a:pPr marL="742950" marR="0" lvl="1" indent="-285750" algn="l" rtl="0">
              <a:lnSpc>
                <a:spcPct val="100000"/>
              </a:lnSpc>
              <a:spcBef>
                <a:spcPts val="520"/>
              </a:spcBef>
              <a:spcAft>
                <a:spcPts val="0"/>
              </a:spcAft>
              <a:buClr>
                <a:schemeClr val="dk2"/>
              </a:buClr>
              <a:buSzPts val="1430"/>
              <a:buFont typeface="Noto Sans Symbols"/>
              <a:buChar char="■"/>
            </a:pPr>
            <a:r>
              <a:rPr lang="en-US" sz="2600" b="0" i="0" u="none" strike="noStrike" cap="none">
                <a:solidFill>
                  <a:srgbClr val="800000"/>
                </a:solidFill>
                <a:latin typeface="Arial"/>
                <a:ea typeface="Arial"/>
                <a:cs typeface="Arial"/>
                <a:sym typeface="Arial"/>
              </a:rPr>
              <a:t>In an e-commerce environment the resources to be protected are not only traditional data but also knowledge and experience.</a:t>
            </a:r>
            <a:endParaRPr/>
          </a:p>
          <a:p>
            <a:pPr marL="742950" marR="0" lvl="1" indent="-285750" algn="l" rtl="0">
              <a:lnSpc>
                <a:spcPct val="100000"/>
              </a:lnSpc>
              <a:spcBef>
                <a:spcPts val="520"/>
              </a:spcBef>
              <a:spcAft>
                <a:spcPts val="0"/>
              </a:spcAft>
              <a:buClr>
                <a:schemeClr val="dk2"/>
              </a:buClr>
              <a:buSzPts val="1430"/>
              <a:buFont typeface="Noto Sans Symbols"/>
              <a:buChar char="■"/>
            </a:pPr>
            <a:r>
              <a:rPr lang="en-US" sz="2600" b="0" i="0" u="none" strike="noStrike" cap="none">
                <a:solidFill>
                  <a:srgbClr val="800000"/>
                </a:solidFill>
                <a:latin typeface="Arial"/>
                <a:ea typeface="Arial"/>
                <a:cs typeface="Arial"/>
                <a:sym typeface="Arial"/>
              </a:rPr>
              <a:t>The access control mechanism should be flexible enough to support a wide spectrum of heterogeneous  protection objects.</a:t>
            </a:r>
            <a:endParaRPr/>
          </a:p>
          <a:p>
            <a:pPr marL="342900" marR="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A related requirement is the support for </a:t>
            </a:r>
            <a:r>
              <a:rPr lang="en-US" sz="2800" b="1" i="0" u="none">
                <a:solidFill>
                  <a:schemeClr val="dk2"/>
                </a:solidFill>
                <a:latin typeface="Arial"/>
                <a:ea typeface="Arial"/>
                <a:cs typeface="Arial"/>
                <a:sym typeface="Arial"/>
              </a:rPr>
              <a:t>content-based access-control</a:t>
            </a:r>
            <a:r>
              <a:rPr lang="en-US" sz="2800" b="0" i="0" u="none">
                <a:solidFill>
                  <a:schemeClr val="dk2"/>
                </a:solidFill>
                <a:latin typeface="Arial"/>
                <a:ea typeface="Arial"/>
                <a:cs typeface="Arial"/>
                <a:sym typeface="Arial"/>
              </a:rPr>
              <a: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8"/>
        <p:cNvGrpSpPr/>
        <p:nvPr/>
      </p:nvGrpSpPr>
      <p:grpSpPr>
        <a:xfrm>
          <a:off x="0" y="0"/>
          <a:ext cx="0" cy="0"/>
          <a:chOff x="0" y="0"/>
          <a:chExt cx="0" cy="0"/>
        </a:xfrm>
      </p:grpSpPr>
      <p:sp>
        <p:nvSpPr>
          <p:cNvPr id="429" name="Google Shape;429;p49"/>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49</a:t>
            </a:fld>
            <a:endParaRPr/>
          </a:p>
        </p:txBody>
      </p:sp>
      <p:sp>
        <p:nvSpPr>
          <p:cNvPr id="430" name="Google Shape;430;p49"/>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3.3 Access Control Policies for</a:t>
            </a:r>
            <a:br>
              <a:rPr lang="en-US" sz="3200" b="0" i="0" u="none">
                <a:solidFill>
                  <a:srgbClr val="800000"/>
                </a:solidFill>
                <a:latin typeface="Arial"/>
                <a:ea typeface="Arial"/>
                <a:cs typeface="Arial"/>
                <a:sym typeface="Arial"/>
              </a:rPr>
            </a:br>
            <a:r>
              <a:rPr lang="en-US" sz="3200" b="0" i="0" u="none">
                <a:solidFill>
                  <a:srgbClr val="800000"/>
                </a:solidFill>
                <a:latin typeface="Arial"/>
                <a:ea typeface="Arial"/>
                <a:cs typeface="Arial"/>
                <a:sym typeface="Arial"/>
              </a:rPr>
              <a:t> E-Commerce and the Web(2)</a:t>
            </a:r>
            <a:endParaRPr/>
          </a:p>
        </p:txBody>
      </p:sp>
      <p:sp>
        <p:nvSpPr>
          <p:cNvPr id="431" name="Google Shape;431;p49"/>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Another requirement is related to the heterogeneity of subjects, which requires access control policies based on user characteristics and qualifications.</a:t>
            </a:r>
            <a:endParaRPr/>
          </a:p>
          <a:p>
            <a:pPr marL="742950" marR="0" lvl="1" indent="-285750" algn="l" rtl="0">
              <a:lnSpc>
                <a:spcPct val="10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A possible solution, to better take into account user profiles in the formulation of access control policies, is to support the notion of credentials. </a:t>
            </a:r>
            <a:endParaRPr/>
          </a:p>
          <a:p>
            <a:pPr marL="742950" marR="0" lvl="1" indent="-285750" algn="l" rtl="0">
              <a:lnSpc>
                <a:spcPct val="10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A </a:t>
            </a:r>
            <a:r>
              <a:rPr lang="en-US" sz="2200" b="1" i="0" u="none" strike="noStrike" cap="none">
                <a:solidFill>
                  <a:srgbClr val="800000"/>
                </a:solidFill>
                <a:latin typeface="Arial"/>
                <a:ea typeface="Arial"/>
                <a:cs typeface="Arial"/>
                <a:sym typeface="Arial"/>
              </a:rPr>
              <a:t>credential</a:t>
            </a:r>
            <a:r>
              <a:rPr lang="en-US" sz="2200" b="0" i="0" u="none" strike="noStrike" cap="none">
                <a:solidFill>
                  <a:srgbClr val="800000"/>
                </a:solidFill>
                <a:latin typeface="Arial"/>
                <a:ea typeface="Arial"/>
                <a:cs typeface="Arial"/>
                <a:sym typeface="Arial"/>
              </a:rPr>
              <a:t> is a set of properties concerning a user that are relevant for security purposes </a:t>
            </a:r>
            <a:endParaRPr/>
          </a:p>
          <a:p>
            <a:pPr marL="1143000" marR="0" lvl="2" indent="-228600" algn="l" rtl="0">
              <a:lnSpc>
                <a:spcPct val="100000"/>
              </a:lnSpc>
              <a:spcBef>
                <a:spcPts val="400"/>
              </a:spcBef>
              <a:spcAft>
                <a:spcPts val="0"/>
              </a:spcAft>
              <a:buClr>
                <a:srgbClr val="990033"/>
              </a:buClr>
              <a:buSzPts val="1000"/>
              <a:buFont typeface="Noto Sans Symbols"/>
              <a:buChar char="■"/>
            </a:pPr>
            <a:r>
              <a:rPr lang="en-US" sz="2000" b="0" i="0" u="none" strike="noStrike" cap="none">
                <a:solidFill>
                  <a:schemeClr val="dk2"/>
                </a:solidFill>
                <a:latin typeface="Arial"/>
                <a:ea typeface="Arial"/>
                <a:cs typeface="Arial"/>
                <a:sym typeface="Arial"/>
              </a:rPr>
              <a:t>For example, age, position within an organization</a:t>
            </a:r>
            <a:endParaRPr/>
          </a:p>
          <a:p>
            <a:pPr marL="742950" marR="0" lvl="1" indent="-285750" algn="l" rtl="0">
              <a:lnSpc>
                <a:spcPct val="10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It is believed that the XML language can play a key role in access control for e-commerce applications.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6"/>
        <p:cNvGrpSpPr/>
        <p:nvPr/>
      </p:nvGrpSpPr>
      <p:grpSpPr>
        <a:xfrm>
          <a:off x="0" y="0"/>
          <a:ext cx="0" cy="0"/>
          <a:chOff x="0" y="0"/>
          <a:chExt cx="0" cy="0"/>
        </a:xfrm>
      </p:grpSpPr>
      <p:sp>
        <p:nvSpPr>
          <p:cNvPr id="77" name="Google Shape;77;p5"/>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5</a:t>
            </a:fld>
            <a:endParaRPr/>
          </a:p>
        </p:txBody>
      </p:sp>
      <p:sp>
        <p:nvSpPr>
          <p:cNvPr id="78" name="Google Shape;78;p5"/>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1 Introduction to Database Security Issues</a:t>
            </a:r>
            <a:endParaRPr/>
          </a:p>
        </p:txBody>
      </p:sp>
      <p:sp>
        <p:nvSpPr>
          <p:cNvPr id="79" name="Google Shape;79;p5"/>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Types of Security</a:t>
            </a:r>
            <a:endParaRPr/>
          </a:p>
          <a:p>
            <a:pPr marL="742950" marR="0" lvl="1" indent="-285750" algn="l" rtl="0">
              <a:lnSpc>
                <a:spcPct val="100000"/>
              </a:lnSpc>
              <a:spcBef>
                <a:spcPts val="520"/>
              </a:spcBef>
              <a:spcAft>
                <a:spcPts val="0"/>
              </a:spcAft>
              <a:buClr>
                <a:schemeClr val="dk2"/>
              </a:buClr>
              <a:buSzPts val="1430"/>
              <a:buFont typeface="Noto Sans Symbols"/>
              <a:buChar char="■"/>
            </a:pPr>
            <a:r>
              <a:rPr lang="en-US" sz="2600" b="0" i="0" u="none" strike="noStrike" cap="none">
                <a:solidFill>
                  <a:srgbClr val="800000"/>
                </a:solidFill>
                <a:latin typeface="Arial"/>
                <a:ea typeface="Arial"/>
                <a:cs typeface="Arial"/>
                <a:sym typeface="Arial"/>
              </a:rPr>
              <a:t>Legal and ethical issues</a:t>
            </a:r>
            <a:endParaRPr/>
          </a:p>
          <a:p>
            <a:pPr marL="742950" marR="0" lvl="1" indent="-285750" algn="l" rtl="0">
              <a:lnSpc>
                <a:spcPct val="100000"/>
              </a:lnSpc>
              <a:spcBef>
                <a:spcPts val="520"/>
              </a:spcBef>
              <a:spcAft>
                <a:spcPts val="0"/>
              </a:spcAft>
              <a:buClr>
                <a:schemeClr val="dk2"/>
              </a:buClr>
              <a:buSzPts val="1430"/>
              <a:buFont typeface="Noto Sans Symbols"/>
              <a:buChar char="■"/>
            </a:pPr>
            <a:r>
              <a:rPr lang="en-US" sz="2600" b="0" i="0" u="none" strike="noStrike" cap="none">
                <a:solidFill>
                  <a:srgbClr val="800000"/>
                </a:solidFill>
                <a:latin typeface="Arial"/>
                <a:ea typeface="Arial"/>
                <a:cs typeface="Arial"/>
                <a:sym typeface="Arial"/>
              </a:rPr>
              <a:t>Policy issues</a:t>
            </a:r>
            <a:endParaRPr/>
          </a:p>
          <a:p>
            <a:pPr marL="742950" marR="0" lvl="1" indent="-285750" algn="l" rtl="0">
              <a:lnSpc>
                <a:spcPct val="100000"/>
              </a:lnSpc>
              <a:spcBef>
                <a:spcPts val="520"/>
              </a:spcBef>
              <a:spcAft>
                <a:spcPts val="0"/>
              </a:spcAft>
              <a:buClr>
                <a:schemeClr val="dk2"/>
              </a:buClr>
              <a:buSzPts val="1430"/>
              <a:buFont typeface="Noto Sans Symbols"/>
              <a:buChar char="■"/>
            </a:pPr>
            <a:r>
              <a:rPr lang="en-US" sz="2600" b="0" i="0" u="none" strike="noStrike" cap="none">
                <a:solidFill>
                  <a:srgbClr val="800000"/>
                </a:solidFill>
                <a:latin typeface="Arial"/>
                <a:ea typeface="Arial"/>
                <a:cs typeface="Arial"/>
                <a:sym typeface="Arial"/>
              </a:rPr>
              <a:t>System-related issues</a:t>
            </a:r>
            <a:endParaRPr/>
          </a:p>
          <a:p>
            <a:pPr marL="742950" marR="0" lvl="1" indent="-285750" algn="l" rtl="0">
              <a:lnSpc>
                <a:spcPct val="100000"/>
              </a:lnSpc>
              <a:spcBef>
                <a:spcPts val="520"/>
              </a:spcBef>
              <a:spcAft>
                <a:spcPts val="0"/>
              </a:spcAft>
              <a:buClr>
                <a:schemeClr val="dk2"/>
              </a:buClr>
              <a:buSzPts val="1430"/>
              <a:buFont typeface="Noto Sans Symbols"/>
              <a:buChar char="■"/>
            </a:pPr>
            <a:r>
              <a:rPr lang="en-US" sz="2600" b="0" i="0" u="none" strike="noStrike" cap="none">
                <a:solidFill>
                  <a:srgbClr val="800000"/>
                </a:solidFill>
                <a:latin typeface="Arial"/>
                <a:ea typeface="Arial"/>
                <a:cs typeface="Arial"/>
                <a:sym typeface="Arial"/>
              </a:rPr>
              <a:t>The need to identify multiple security levels </a:t>
            </a:r>
            <a:endParaRPr/>
          </a:p>
          <a:p>
            <a:pPr marL="342900" marR="0" lvl="0" indent="-243840" algn="l" rtl="0">
              <a:lnSpc>
                <a:spcPct val="100000"/>
              </a:lnSpc>
              <a:spcBef>
                <a:spcPts val="520"/>
              </a:spcBef>
              <a:spcAft>
                <a:spcPts val="0"/>
              </a:spcAft>
              <a:buClr>
                <a:srgbClr val="990033"/>
              </a:buClr>
              <a:buSzPts val="1560"/>
              <a:buFont typeface="Noto Sans Symbols"/>
              <a:buNone/>
            </a:pPr>
            <a:endParaRPr sz="2600" b="0" i="0" u="none" strike="noStrike" cap="none">
              <a:solidFill>
                <a:srgbClr val="8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36"/>
        <p:cNvGrpSpPr/>
        <p:nvPr/>
      </p:nvGrpSpPr>
      <p:grpSpPr>
        <a:xfrm>
          <a:off x="0" y="0"/>
          <a:ext cx="0" cy="0"/>
          <a:chOff x="0" y="0"/>
          <a:chExt cx="0" cy="0"/>
        </a:xfrm>
      </p:grpSpPr>
      <p:sp>
        <p:nvSpPr>
          <p:cNvPr id="437" name="Google Shape;437;p50"/>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50</a:t>
            </a:fld>
            <a:endParaRPr/>
          </a:p>
        </p:txBody>
      </p:sp>
      <p:sp>
        <p:nvSpPr>
          <p:cNvPr id="438" name="Google Shape;438;p50"/>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4 Introduction to Statistical</a:t>
            </a:r>
            <a:br>
              <a:rPr lang="en-US" sz="3200" b="0" i="0" u="none">
                <a:solidFill>
                  <a:srgbClr val="800000"/>
                </a:solidFill>
                <a:latin typeface="Arial"/>
                <a:ea typeface="Arial"/>
                <a:cs typeface="Arial"/>
                <a:sym typeface="Arial"/>
              </a:rPr>
            </a:br>
            <a:r>
              <a:rPr lang="en-US" sz="3200" b="0" i="0" u="none">
                <a:solidFill>
                  <a:srgbClr val="800000"/>
                </a:solidFill>
                <a:latin typeface="Arial"/>
                <a:ea typeface="Arial"/>
                <a:cs typeface="Arial"/>
                <a:sym typeface="Arial"/>
              </a:rPr>
              <a:t>Database Security</a:t>
            </a:r>
            <a:endParaRPr/>
          </a:p>
        </p:txBody>
      </p:sp>
      <p:sp>
        <p:nvSpPr>
          <p:cNvPr id="439" name="Google Shape;439;p50"/>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0033"/>
              </a:buClr>
              <a:buSzPts val="1680"/>
              <a:buFont typeface="Noto Sans Symbols"/>
              <a:buChar char="■"/>
            </a:pPr>
            <a:r>
              <a:rPr lang="en-US" sz="2800" b="1" i="0" u="none">
                <a:solidFill>
                  <a:schemeClr val="dk2"/>
                </a:solidFill>
                <a:latin typeface="Arial"/>
                <a:ea typeface="Arial"/>
                <a:cs typeface="Arial"/>
                <a:sym typeface="Arial"/>
              </a:rPr>
              <a:t>Statistical databases</a:t>
            </a:r>
            <a:r>
              <a:rPr lang="en-US" sz="2800" b="0" i="0" u="none">
                <a:solidFill>
                  <a:schemeClr val="dk2"/>
                </a:solidFill>
                <a:latin typeface="Arial"/>
                <a:ea typeface="Arial"/>
                <a:cs typeface="Arial"/>
                <a:sym typeface="Arial"/>
              </a:rPr>
              <a:t> are used mainly to produce statistics on various populations.</a:t>
            </a:r>
            <a:endParaRPr/>
          </a:p>
          <a:p>
            <a:pPr marL="342900" marR="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 database may contain </a:t>
            </a:r>
            <a:r>
              <a:rPr lang="en-US" sz="2800" b="1" i="0" u="none">
                <a:solidFill>
                  <a:schemeClr val="dk2"/>
                </a:solidFill>
                <a:latin typeface="Arial"/>
                <a:ea typeface="Arial"/>
                <a:cs typeface="Arial"/>
                <a:sym typeface="Arial"/>
              </a:rPr>
              <a:t>confidential data</a:t>
            </a:r>
            <a:r>
              <a:rPr lang="en-US" sz="2800" b="0" i="0" u="none">
                <a:solidFill>
                  <a:schemeClr val="dk2"/>
                </a:solidFill>
                <a:latin typeface="Arial"/>
                <a:ea typeface="Arial"/>
                <a:cs typeface="Arial"/>
                <a:sym typeface="Arial"/>
              </a:rPr>
              <a:t> on individuals, which should be protected from user access.</a:t>
            </a:r>
            <a:endParaRPr/>
          </a:p>
          <a:p>
            <a:pPr marL="342900" marR="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Users are permitted to retrieve </a:t>
            </a:r>
            <a:r>
              <a:rPr lang="en-US" sz="2800" b="1" i="0" u="none">
                <a:solidFill>
                  <a:schemeClr val="dk2"/>
                </a:solidFill>
                <a:latin typeface="Arial"/>
                <a:ea typeface="Arial"/>
                <a:cs typeface="Arial"/>
                <a:sym typeface="Arial"/>
              </a:rPr>
              <a:t>statistical information</a:t>
            </a:r>
            <a:r>
              <a:rPr lang="en-US" sz="2800" b="0" i="0" u="none">
                <a:solidFill>
                  <a:schemeClr val="dk2"/>
                </a:solidFill>
                <a:latin typeface="Arial"/>
                <a:ea typeface="Arial"/>
                <a:cs typeface="Arial"/>
                <a:sym typeface="Arial"/>
              </a:rPr>
              <a:t> on the populations, such as </a:t>
            </a:r>
            <a:r>
              <a:rPr lang="en-US" sz="2800" b="1" i="0" u="none">
                <a:solidFill>
                  <a:schemeClr val="dk2"/>
                </a:solidFill>
                <a:latin typeface="Arial"/>
                <a:ea typeface="Arial"/>
                <a:cs typeface="Arial"/>
                <a:sym typeface="Arial"/>
              </a:rPr>
              <a:t>averages, sums, counts, maximums, minimums,</a:t>
            </a:r>
            <a:r>
              <a:rPr lang="en-US" sz="2800" b="0" i="0" u="none">
                <a:solidFill>
                  <a:schemeClr val="dk2"/>
                </a:solidFill>
                <a:latin typeface="Arial"/>
                <a:ea typeface="Arial"/>
                <a:cs typeface="Arial"/>
                <a:sym typeface="Arial"/>
              </a:rPr>
              <a:t> and </a:t>
            </a:r>
            <a:r>
              <a:rPr lang="en-US" sz="2800" b="1" i="0" u="none">
                <a:solidFill>
                  <a:schemeClr val="dk2"/>
                </a:solidFill>
                <a:latin typeface="Arial"/>
                <a:ea typeface="Arial"/>
                <a:cs typeface="Arial"/>
                <a:sym typeface="Arial"/>
              </a:rPr>
              <a:t>standard deviations</a:t>
            </a:r>
            <a:r>
              <a:rPr lang="en-US" sz="2800" b="0" i="0" u="none">
                <a:solidFill>
                  <a:schemeClr val="dk2"/>
                </a:solidFill>
                <a:latin typeface="Arial"/>
                <a:ea typeface="Arial"/>
                <a:cs typeface="Arial"/>
                <a:sym typeface="Arial"/>
              </a:rPr>
              <a:t>.</a:t>
            </a:r>
            <a:endParaRPr/>
          </a:p>
          <a:p>
            <a:pPr marL="342900" marR="0" lvl="0" indent="-236220" algn="l" rtl="0">
              <a:lnSpc>
                <a:spcPct val="100000"/>
              </a:lnSpc>
              <a:spcBef>
                <a:spcPts val="560"/>
              </a:spcBef>
              <a:spcAft>
                <a:spcPts val="0"/>
              </a:spcAft>
              <a:buClr>
                <a:srgbClr val="990033"/>
              </a:buClr>
              <a:buSzPts val="1680"/>
              <a:buFont typeface="Noto Sans Symbols"/>
              <a:buNone/>
            </a:pPr>
            <a:endParaRPr sz="2800" b="0" i="0" u="none">
              <a:solidFill>
                <a:schemeClr val="dk2"/>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4"/>
        <p:cNvGrpSpPr/>
        <p:nvPr/>
      </p:nvGrpSpPr>
      <p:grpSpPr>
        <a:xfrm>
          <a:off x="0" y="0"/>
          <a:ext cx="0" cy="0"/>
          <a:chOff x="0" y="0"/>
          <a:chExt cx="0" cy="0"/>
        </a:xfrm>
      </p:grpSpPr>
      <p:sp>
        <p:nvSpPr>
          <p:cNvPr id="445" name="Google Shape;445;p51"/>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51</a:t>
            </a:fld>
            <a:endParaRPr/>
          </a:p>
        </p:txBody>
      </p:sp>
      <p:sp>
        <p:nvSpPr>
          <p:cNvPr id="446" name="Google Shape;446;p51"/>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4 Introduction to Statistical</a:t>
            </a:r>
            <a:br>
              <a:rPr lang="en-US" sz="3200" b="0" i="0" u="none">
                <a:solidFill>
                  <a:srgbClr val="800000"/>
                </a:solidFill>
                <a:latin typeface="Arial"/>
                <a:ea typeface="Arial"/>
                <a:cs typeface="Arial"/>
                <a:sym typeface="Arial"/>
              </a:rPr>
            </a:br>
            <a:r>
              <a:rPr lang="en-US" sz="3200" b="0" i="0" u="none">
                <a:solidFill>
                  <a:srgbClr val="800000"/>
                </a:solidFill>
                <a:latin typeface="Arial"/>
                <a:ea typeface="Arial"/>
                <a:cs typeface="Arial"/>
                <a:sym typeface="Arial"/>
              </a:rPr>
              <a:t>Database Security(2)</a:t>
            </a:r>
            <a:endParaRPr/>
          </a:p>
        </p:txBody>
      </p:sp>
      <p:sp>
        <p:nvSpPr>
          <p:cNvPr id="447" name="Google Shape;447;p51"/>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A </a:t>
            </a:r>
            <a:r>
              <a:rPr lang="en-US" sz="2800" b="1" i="0" u="none">
                <a:solidFill>
                  <a:schemeClr val="dk2"/>
                </a:solidFill>
                <a:latin typeface="Arial"/>
                <a:ea typeface="Arial"/>
                <a:cs typeface="Arial"/>
                <a:sym typeface="Arial"/>
              </a:rPr>
              <a:t>population</a:t>
            </a:r>
            <a:r>
              <a:rPr lang="en-US" sz="2800" b="0" i="0" u="none">
                <a:solidFill>
                  <a:schemeClr val="dk2"/>
                </a:solidFill>
                <a:latin typeface="Arial"/>
                <a:ea typeface="Arial"/>
                <a:cs typeface="Arial"/>
                <a:sym typeface="Arial"/>
              </a:rPr>
              <a:t> is a set of tuples of a relation (table) that satisfy some selection condition. </a:t>
            </a:r>
            <a:endParaRPr/>
          </a:p>
          <a:p>
            <a:pPr marL="342900" marR="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Statistical queries involve applying </a:t>
            </a:r>
            <a:r>
              <a:rPr lang="en-US" sz="2800" b="1" i="0" u="none">
                <a:solidFill>
                  <a:schemeClr val="dk2"/>
                </a:solidFill>
                <a:latin typeface="Arial"/>
                <a:ea typeface="Arial"/>
                <a:cs typeface="Arial"/>
                <a:sym typeface="Arial"/>
              </a:rPr>
              <a:t>statistical functions</a:t>
            </a:r>
            <a:r>
              <a:rPr lang="en-US" sz="2800" b="0" i="0" u="none">
                <a:solidFill>
                  <a:schemeClr val="dk2"/>
                </a:solidFill>
                <a:latin typeface="Arial"/>
                <a:ea typeface="Arial"/>
                <a:cs typeface="Arial"/>
                <a:sym typeface="Arial"/>
              </a:rPr>
              <a:t> to a </a:t>
            </a:r>
            <a:r>
              <a:rPr lang="en-US" sz="2800" b="1" i="0" u="none">
                <a:solidFill>
                  <a:schemeClr val="dk2"/>
                </a:solidFill>
                <a:latin typeface="Arial"/>
                <a:ea typeface="Arial"/>
                <a:cs typeface="Arial"/>
                <a:sym typeface="Arial"/>
              </a:rPr>
              <a:t>population</a:t>
            </a:r>
            <a:r>
              <a:rPr lang="en-US" sz="2800" b="0" i="0" u="none">
                <a:solidFill>
                  <a:schemeClr val="dk2"/>
                </a:solidFill>
                <a:latin typeface="Arial"/>
                <a:ea typeface="Arial"/>
                <a:cs typeface="Arial"/>
                <a:sym typeface="Arial"/>
              </a:rPr>
              <a:t> of tuples.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2"/>
        <p:cNvGrpSpPr/>
        <p:nvPr/>
      </p:nvGrpSpPr>
      <p:grpSpPr>
        <a:xfrm>
          <a:off x="0" y="0"/>
          <a:ext cx="0" cy="0"/>
          <a:chOff x="0" y="0"/>
          <a:chExt cx="0" cy="0"/>
        </a:xfrm>
      </p:grpSpPr>
      <p:sp>
        <p:nvSpPr>
          <p:cNvPr id="453" name="Google Shape;453;p52"/>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52</a:t>
            </a:fld>
            <a:endParaRPr/>
          </a:p>
        </p:txBody>
      </p:sp>
      <p:sp>
        <p:nvSpPr>
          <p:cNvPr id="454" name="Google Shape;454;p52"/>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4 Introduction to Statistical</a:t>
            </a:r>
            <a:br>
              <a:rPr lang="en-US" sz="3200" b="0" i="0" u="none">
                <a:solidFill>
                  <a:srgbClr val="800000"/>
                </a:solidFill>
                <a:latin typeface="Arial"/>
                <a:ea typeface="Arial"/>
                <a:cs typeface="Arial"/>
                <a:sym typeface="Arial"/>
              </a:rPr>
            </a:br>
            <a:r>
              <a:rPr lang="en-US" sz="3200" b="0" i="0" u="none">
                <a:solidFill>
                  <a:srgbClr val="800000"/>
                </a:solidFill>
                <a:latin typeface="Arial"/>
                <a:ea typeface="Arial"/>
                <a:cs typeface="Arial"/>
                <a:sym typeface="Arial"/>
              </a:rPr>
              <a:t>Database Security(3)</a:t>
            </a:r>
            <a:endParaRPr/>
          </a:p>
        </p:txBody>
      </p:sp>
      <p:sp>
        <p:nvSpPr>
          <p:cNvPr id="455" name="Google Shape;455;p52"/>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For example, we may want to retrieve the </a:t>
            </a:r>
            <a:r>
              <a:rPr lang="en-US" sz="2400" b="0" i="1" u="none">
                <a:solidFill>
                  <a:schemeClr val="dk2"/>
                </a:solidFill>
                <a:latin typeface="Arial"/>
                <a:ea typeface="Arial"/>
                <a:cs typeface="Arial"/>
                <a:sym typeface="Arial"/>
              </a:rPr>
              <a:t>number</a:t>
            </a:r>
            <a:r>
              <a:rPr lang="en-US" sz="2400" b="0" i="0" u="none">
                <a:solidFill>
                  <a:schemeClr val="dk2"/>
                </a:solidFill>
                <a:latin typeface="Arial"/>
                <a:ea typeface="Arial"/>
                <a:cs typeface="Arial"/>
                <a:sym typeface="Arial"/>
              </a:rPr>
              <a:t> of individuals in a </a:t>
            </a:r>
            <a:r>
              <a:rPr lang="en-US" sz="2400" b="1" i="0" u="none">
                <a:solidFill>
                  <a:schemeClr val="dk2"/>
                </a:solidFill>
                <a:latin typeface="Arial"/>
                <a:ea typeface="Arial"/>
                <a:cs typeface="Arial"/>
                <a:sym typeface="Arial"/>
              </a:rPr>
              <a:t>population</a:t>
            </a:r>
            <a:r>
              <a:rPr lang="en-US" sz="2400" b="0" i="0" u="none">
                <a:solidFill>
                  <a:schemeClr val="dk2"/>
                </a:solidFill>
                <a:latin typeface="Arial"/>
                <a:ea typeface="Arial"/>
                <a:cs typeface="Arial"/>
                <a:sym typeface="Arial"/>
              </a:rPr>
              <a:t> or the </a:t>
            </a:r>
            <a:r>
              <a:rPr lang="en-US" sz="2400" b="0" i="1" u="none">
                <a:solidFill>
                  <a:schemeClr val="dk2"/>
                </a:solidFill>
                <a:latin typeface="Arial"/>
                <a:ea typeface="Arial"/>
                <a:cs typeface="Arial"/>
                <a:sym typeface="Arial"/>
              </a:rPr>
              <a:t>average income</a:t>
            </a:r>
            <a:r>
              <a:rPr lang="en-US" sz="2400" b="0" i="0" u="none">
                <a:solidFill>
                  <a:schemeClr val="dk2"/>
                </a:solidFill>
                <a:latin typeface="Arial"/>
                <a:ea typeface="Arial"/>
                <a:cs typeface="Arial"/>
                <a:sym typeface="Arial"/>
              </a:rPr>
              <a:t> in the population.</a:t>
            </a:r>
            <a:endParaRPr/>
          </a:p>
          <a:p>
            <a:pPr marL="742950" marR="0" lvl="1" indent="-285750" algn="l" rtl="0">
              <a:lnSpc>
                <a:spcPct val="9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However, statistical users are not allowed to retrieve individual data, such as the income of a specific person.</a:t>
            </a:r>
            <a:endParaRPr/>
          </a:p>
          <a:p>
            <a:pPr marL="342900" marR="0" lvl="0" indent="-342900" algn="l" rtl="0">
              <a:lnSpc>
                <a:spcPct val="9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Statistical database security techniques must prohibit the retrieval of individual data.</a:t>
            </a:r>
            <a:endParaRPr/>
          </a:p>
          <a:p>
            <a:pPr marL="342900" marR="0" lvl="0" indent="-342900" algn="l" rtl="0">
              <a:lnSpc>
                <a:spcPct val="9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This can be achieved by prohibiting queries that retrieve attribute values and by allowing only queries that involve statistical aggregate functions such as COUNT, SUM, MIN, MAX, AVERAGE, and STANDARD DEVIATION.</a:t>
            </a:r>
            <a:endParaRPr/>
          </a:p>
          <a:p>
            <a:pPr marL="742950" marR="0" lvl="1" indent="-285750" algn="l" rtl="0">
              <a:lnSpc>
                <a:spcPct val="9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Such queries are sometimes called </a:t>
            </a:r>
            <a:r>
              <a:rPr lang="en-US" sz="2200" b="1" i="0" u="none" strike="noStrike" cap="none">
                <a:solidFill>
                  <a:srgbClr val="800000"/>
                </a:solidFill>
                <a:latin typeface="Arial"/>
                <a:ea typeface="Arial"/>
                <a:cs typeface="Arial"/>
                <a:sym typeface="Arial"/>
              </a:rPr>
              <a:t>statistical queries</a:t>
            </a:r>
            <a:r>
              <a:rPr lang="en-US" sz="2200" b="0" i="0" u="none" strike="noStrike" cap="none">
                <a:solidFill>
                  <a:srgbClr val="800000"/>
                </a:solidFill>
                <a:latin typeface="Arial"/>
                <a:ea typeface="Arial"/>
                <a:cs typeface="Arial"/>
                <a:sym typeface="Arial"/>
              </a:rPr>
              <a: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0"/>
        <p:cNvGrpSpPr/>
        <p:nvPr/>
      </p:nvGrpSpPr>
      <p:grpSpPr>
        <a:xfrm>
          <a:off x="0" y="0"/>
          <a:ext cx="0" cy="0"/>
          <a:chOff x="0" y="0"/>
          <a:chExt cx="0" cy="0"/>
        </a:xfrm>
      </p:grpSpPr>
      <p:sp>
        <p:nvSpPr>
          <p:cNvPr id="461" name="Google Shape;461;p53"/>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53</a:t>
            </a:fld>
            <a:endParaRPr/>
          </a:p>
        </p:txBody>
      </p:sp>
      <p:sp>
        <p:nvSpPr>
          <p:cNvPr id="462" name="Google Shape;462;p53"/>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4 Introduction to Statistical</a:t>
            </a:r>
            <a:br>
              <a:rPr lang="en-US" sz="3200" b="0" i="0" u="none">
                <a:solidFill>
                  <a:srgbClr val="800000"/>
                </a:solidFill>
                <a:latin typeface="Arial"/>
                <a:ea typeface="Arial"/>
                <a:cs typeface="Arial"/>
                <a:sym typeface="Arial"/>
              </a:rPr>
            </a:br>
            <a:r>
              <a:rPr lang="en-US" sz="3200" b="0" i="0" u="none">
                <a:solidFill>
                  <a:srgbClr val="800000"/>
                </a:solidFill>
                <a:latin typeface="Arial"/>
                <a:ea typeface="Arial"/>
                <a:cs typeface="Arial"/>
                <a:sym typeface="Arial"/>
              </a:rPr>
              <a:t>Database Security(4)</a:t>
            </a:r>
            <a:endParaRPr/>
          </a:p>
        </p:txBody>
      </p:sp>
      <p:sp>
        <p:nvSpPr>
          <p:cNvPr id="463" name="Google Shape;463;p53"/>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It is DBMS’s responsibility to ensure confidentiality of information about individuals, while still providing useful statistical summaries of data about those individuals to users. Provision of </a:t>
            </a:r>
            <a:r>
              <a:rPr lang="en-US" sz="2400" b="1" i="0" u="none">
                <a:solidFill>
                  <a:schemeClr val="dk2"/>
                </a:solidFill>
                <a:latin typeface="Arial"/>
                <a:ea typeface="Arial"/>
                <a:cs typeface="Arial"/>
                <a:sym typeface="Arial"/>
              </a:rPr>
              <a:t>privacy protection</a:t>
            </a:r>
            <a:r>
              <a:rPr lang="en-US" sz="2400" b="0" i="0" u="none">
                <a:solidFill>
                  <a:schemeClr val="dk2"/>
                </a:solidFill>
                <a:latin typeface="Arial"/>
                <a:ea typeface="Arial"/>
                <a:cs typeface="Arial"/>
                <a:sym typeface="Arial"/>
              </a:rPr>
              <a:t> of users in a statistical database is paramount.</a:t>
            </a:r>
            <a:endParaRPr/>
          </a:p>
          <a:p>
            <a:pPr marL="342900" marR="0" lvl="0" indent="-342900" algn="l" rtl="0">
              <a:lnSpc>
                <a:spcPct val="10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In some cases it is possible to </a:t>
            </a:r>
            <a:r>
              <a:rPr lang="en-US" sz="2400" b="1" i="0" u="none">
                <a:solidFill>
                  <a:schemeClr val="dk2"/>
                </a:solidFill>
                <a:latin typeface="Arial"/>
                <a:ea typeface="Arial"/>
                <a:cs typeface="Arial"/>
                <a:sym typeface="Arial"/>
              </a:rPr>
              <a:t>infer</a:t>
            </a:r>
            <a:r>
              <a:rPr lang="en-US" sz="2400" b="0" i="0" u="none">
                <a:solidFill>
                  <a:schemeClr val="dk2"/>
                </a:solidFill>
                <a:latin typeface="Arial"/>
                <a:ea typeface="Arial"/>
                <a:cs typeface="Arial"/>
                <a:sym typeface="Arial"/>
              </a:rPr>
              <a:t> the values of individual tuples from a sequence statistical queries.</a:t>
            </a:r>
            <a:endParaRPr/>
          </a:p>
          <a:p>
            <a:pPr marL="742950" marR="0" lvl="1" indent="-285750" algn="l" rtl="0">
              <a:lnSpc>
                <a:spcPct val="10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This is particularly true when the conditions result in a population consisting of a small number of tuples.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8"/>
        <p:cNvGrpSpPr/>
        <p:nvPr/>
      </p:nvGrpSpPr>
      <p:grpSpPr>
        <a:xfrm>
          <a:off x="0" y="0"/>
          <a:ext cx="0" cy="0"/>
          <a:chOff x="0" y="0"/>
          <a:chExt cx="0" cy="0"/>
        </a:xfrm>
      </p:grpSpPr>
      <p:sp>
        <p:nvSpPr>
          <p:cNvPr id="469" name="Google Shape;469;p54"/>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54</a:t>
            </a:fld>
            <a:endParaRPr/>
          </a:p>
        </p:txBody>
      </p:sp>
      <p:sp>
        <p:nvSpPr>
          <p:cNvPr id="470" name="Google Shape;470;p54"/>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5 Introduction to Flow Control</a:t>
            </a:r>
            <a:endParaRPr/>
          </a:p>
        </p:txBody>
      </p:sp>
      <p:sp>
        <p:nvSpPr>
          <p:cNvPr id="471" name="Google Shape;471;p54"/>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990033"/>
              </a:buClr>
              <a:buSzPts val="1440"/>
              <a:buFont typeface="Noto Sans Symbols"/>
              <a:buChar char="■"/>
            </a:pPr>
            <a:r>
              <a:rPr lang="en-US" sz="2400" b="1" i="0" u="none">
                <a:solidFill>
                  <a:schemeClr val="dk2"/>
                </a:solidFill>
                <a:latin typeface="Arial"/>
                <a:ea typeface="Arial"/>
                <a:cs typeface="Arial"/>
                <a:sym typeface="Arial"/>
              </a:rPr>
              <a:t>Flow control</a:t>
            </a:r>
            <a:r>
              <a:rPr lang="en-US" sz="2400" b="0" i="0" u="none">
                <a:solidFill>
                  <a:schemeClr val="dk2"/>
                </a:solidFill>
                <a:latin typeface="Arial"/>
                <a:ea typeface="Arial"/>
                <a:cs typeface="Arial"/>
                <a:sym typeface="Arial"/>
              </a:rPr>
              <a:t> regulates the distribution or flow of information among accessible objects.</a:t>
            </a:r>
            <a:endParaRPr/>
          </a:p>
          <a:p>
            <a:pPr marL="342900" marR="0" lvl="0" indent="-342900" algn="l" rtl="0">
              <a:lnSpc>
                <a:spcPct val="9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A </a:t>
            </a:r>
            <a:r>
              <a:rPr lang="en-US" sz="2400" b="1" i="0" u="none">
                <a:solidFill>
                  <a:schemeClr val="dk2"/>
                </a:solidFill>
                <a:latin typeface="Arial"/>
                <a:ea typeface="Arial"/>
                <a:cs typeface="Arial"/>
                <a:sym typeface="Arial"/>
              </a:rPr>
              <a:t>flow</a:t>
            </a:r>
            <a:r>
              <a:rPr lang="en-US" sz="2400" b="0" i="0" u="none">
                <a:solidFill>
                  <a:schemeClr val="dk2"/>
                </a:solidFill>
                <a:latin typeface="Arial"/>
                <a:ea typeface="Arial"/>
                <a:cs typeface="Arial"/>
                <a:sym typeface="Arial"/>
              </a:rPr>
              <a:t> between object X and object Y occurs when a program reads values from X and writes values into Y.</a:t>
            </a:r>
            <a:endParaRPr/>
          </a:p>
          <a:p>
            <a:pPr marL="742950" marR="0" lvl="1" indent="-285750" algn="l" rtl="0">
              <a:lnSpc>
                <a:spcPct val="9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Flow controls check that information contained in some objects does not flow explicitly or implicitly into less protected objects.</a:t>
            </a:r>
            <a:endParaRPr/>
          </a:p>
          <a:p>
            <a:pPr marL="342900" marR="0" lvl="0" indent="-342900" algn="l" rtl="0">
              <a:lnSpc>
                <a:spcPct val="9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A </a:t>
            </a:r>
            <a:r>
              <a:rPr lang="en-US" sz="2400" b="1" i="0" u="none">
                <a:solidFill>
                  <a:schemeClr val="dk2"/>
                </a:solidFill>
                <a:latin typeface="Arial"/>
                <a:ea typeface="Arial"/>
                <a:cs typeface="Arial"/>
                <a:sym typeface="Arial"/>
              </a:rPr>
              <a:t>flow policy</a:t>
            </a:r>
            <a:r>
              <a:rPr lang="en-US" sz="2400" b="0" i="0" u="none">
                <a:solidFill>
                  <a:schemeClr val="dk2"/>
                </a:solidFill>
                <a:latin typeface="Arial"/>
                <a:ea typeface="Arial"/>
                <a:cs typeface="Arial"/>
                <a:sym typeface="Arial"/>
              </a:rPr>
              <a:t> specifies the channels along which information is allowed to move.</a:t>
            </a:r>
            <a:endParaRPr/>
          </a:p>
          <a:p>
            <a:pPr marL="742950" marR="0" lvl="1" indent="-285750" algn="l" rtl="0">
              <a:lnSpc>
                <a:spcPct val="9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The simplest flow policy specifies just two classes of information:</a:t>
            </a:r>
            <a:endParaRPr/>
          </a:p>
          <a:p>
            <a:pPr marL="1143000" marR="0" lvl="2" indent="-228600" algn="l" rtl="0">
              <a:lnSpc>
                <a:spcPct val="90000"/>
              </a:lnSpc>
              <a:spcBef>
                <a:spcPts val="400"/>
              </a:spcBef>
              <a:spcAft>
                <a:spcPts val="0"/>
              </a:spcAft>
              <a:buClr>
                <a:srgbClr val="990033"/>
              </a:buClr>
              <a:buSzPts val="1000"/>
              <a:buFont typeface="Noto Sans Symbols"/>
              <a:buChar char="■"/>
            </a:pPr>
            <a:r>
              <a:rPr lang="en-US" sz="2000" b="0" i="0" u="none" strike="noStrike" cap="none">
                <a:solidFill>
                  <a:schemeClr val="dk2"/>
                </a:solidFill>
                <a:latin typeface="Arial"/>
                <a:ea typeface="Arial"/>
                <a:cs typeface="Arial"/>
                <a:sym typeface="Arial"/>
              </a:rPr>
              <a:t>confidential (C)  and nonconfidential (N)</a:t>
            </a:r>
            <a:endParaRPr/>
          </a:p>
          <a:p>
            <a:pPr marL="742950" marR="0" lvl="1" indent="-285750" algn="l" rtl="0">
              <a:lnSpc>
                <a:spcPct val="9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and allows all flows except those from class C to class N.</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6"/>
        <p:cNvGrpSpPr/>
        <p:nvPr/>
      </p:nvGrpSpPr>
      <p:grpSpPr>
        <a:xfrm>
          <a:off x="0" y="0"/>
          <a:ext cx="0" cy="0"/>
          <a:chOff x="0" y="0"/>
          <a:chExt cx="0" cy="0"/>
        </a:xfrm>
      </p:grpSpPr>
      <p:sp>
        <p:nvSpPr>
          <p:cNvPr id="477" name="Google Shape;477;p55"/>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55</a:t>
            </a:fld>
            <a:endParaRPr/>
          </a:p>
        </p:txBody>
      </p:sp>
      <p:sp>
        <p:nvSpPr>
          <p:cNvPr id="478" name="Google Shape;478;p55"/>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5.1 Covert Channels</a:t>
            </a:r>
            <a:endParaRPr/>
          </a:p>
        </p:txBody>
      </p:sp>
      <p:sp>
        <p:nvSpPr>
          <p:cNvPr id="479" name="Google Shape;479;p55"/>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A </a:t>
            </a:r>
            <a:r>
              <a:rPr lang="en-US" sz="2800" b="1" i="0" u="none">
                <a:solidFill>
                  <a:schemeClr val="dk2"/>
                </a:solidFill>
                <a:latin typeface="Arial"/>
                <a:ea typeface="Arial"/>
                <a:cs typeface="Arial"/>
                <a:sym typeface="Arial"/>
              </a:rPr>
              <a:t>covert channel</a:t>
            </a:r>
            <a:r>
              <a:rPr lang="en-US" sz="2800" b="0" i="0" u="none">
                <a:solidFill>
                  <a:schemeClr val="dk2"/>
                </a:solidFill>
                <a:latin typeface="Arial"/>
                <a:ea typeface="Arial"/>
                <a:cs typeface="Arial"/>
                <a:sym typeface="Arial"/>
              </a:rPr>
              <a:t> allows a transfer of information that violates the security or the policy.</a:t>
            </a:r>
            <a:endParaRPr/>
          </a:p>
          <a:p>
            <a:pPr marL="342900" marR="0" lvl="0" indent="-236220" algn="l" rtl="0">
              <a:lnSpc>
                <a:spcPct val="100000"/>
              </a:lnSpc>
              <a:spcBef>
                <a:spcPts val="560"/>
              </a:spcBef>
              <a:spcAft>
                <a:spcPts val="0"/>
              </a:spcAft>
              <a:buClr>
                <a:srgbClr val="990033"/>
              </a:buClr>
              <a:buSzPts val="1680"/>
              <a:buFont typeface="Noto Sans Symbols"/>
              <a:buNone/>
            </a:pPr>
            <a:endParaRPr sz="2800" b="0" i="0" u="none">
              <a:solidFill>
                <a:schemeClr val="dk2"/>
              </a:solidFill>
              <a:latin typeface="Arial"/>
              <a:ea typeface="Arial"/>
              <a:cs typeface="Arial"/>
              <a:sym typeface="Arial"/>
            </a:endParaRPr>
          </a:p>
          <a:p>
            <a:pPr marL="342900" marR="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A </a:t>
            </a:r>
            <a:r>
              <a:rPr lang="en-US" sz="2800" b="1" i="0" u="none">
                <a:solidFill>
                  <a:schemeClr val="dk2"/>
                </a:solidFill>
                <a:latin typeface="Arial"/>
                <a:ea typeface="Arial"/>
                <a:cs typeface="Arial"/>
                <a:sym typeface="Arial"/>
              </a:rPr>
              <a:t>covert channel</a:t>
            </a:r>
            <a:r>
              <a:rPr lang="en-US" sz="2800" b="0" i="0" u="none">
                <a:solidFill>
                  <a:schemeClr val="dk2"/>
                </a:solidFill>
                <a:latin typeface="Arial"/>
                <a:ea typeface="Arial"/>
                <a:cs typeface="Arial"/>
                <a:sym typeface="Arial"/>
              </a:rPr>
              <a:t> </a:t>
            </a:r>
            <a:r>
              <a:rPr lang="en-US" sz="2800" b="1" i="0" u="none">
                <a:solidFill>
                  <a:schemeClr val="dk2"/>
                </a:solidFill>
                <a:latin typeface="Arial"/>
                <a:ea typeface="Arial"/>
                <a:cs typeface="Arial"/>
                <a:sym typeface="Arial"/>
              </a:rPr>
              <a:t>allows</a:t>
            </a:r>
            <a:r>
              <a:rPr lang="en-US" sz="2800" b="0" i="0" u="none">
                <a:solidFill>
                  <a:schemeClr val="dk2"/>
                </a:solidFill>
                <a:latin typeface="Arial"/>
                <a:ea typeface="Arial"/>
                <a:cs typeface="Arial"/>
                <a:sym typeface="Arial"/>
              </a:rPr>
              <a:t> information to pass from a higher classification level to a lower classification level through </a:t>
            </a:r>
            <a:r>
              <a:rPr lang="en-US" sz="2800" b="1" i="0" u="none">
                <a:solidFill>
                  <a:schemeClr val="dk2"/>
                </a:solidFill>
                <a:latin typeface="Arial"/>
                <a:ea typeface="Arial"/>
                <a:cs typeface="Arial"/>
                <a:sym typeface="Arial"/>
              </a:rPr>
              <a:t>improper means</a:t>
            </a:r>
            <a:r>
              <a:rPr lang="en-US" sz="2800" b="0" i="0" u="none">
                <a:solidFill>
                  <a:schemeClr val="dk2"/>
                </a:solidFill>
                <a:latin typeface="Arial"/>
                <a:ea typeface="Arial"/>
                <a:cs typeface="Arial"/>
                <a:sym typeface="Arial"/>
              </a:rPr>
              <a: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84"/>
        <p:cNvGrpSpPr/>
        <p:nvPr/>
      </p:nvGrpSpPr>
      <p:grpSpPr>
        <a:xfrm>
          <a:off x="0" y="0"/>
          <a:ext cx="0" cy="0"/>
          <a:chOff x="0" y="0"/>
          <a:chExt cx="0" cy="0"/>
        </a:xfrm>
      </p:grpSpPr>
      <p:sp>
        <p:nvSpPr>
          <p:cNvPr id="485" name="Google Shape;485;p56"/>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56</a:t>
            </a:fld>
            <a:endParaRPr/>
          </a:p>
        </p:txBody>
      </p:sp>
      <p:sp>
        <p:nvSpPr>
          <p:cNvPr id="486" name="Google Shape;486;p56"/>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5.1 Covert Channels(2)</a:t>
            </a:r>
            <a:endParaRPr/>
          </a:p>
        </p:txBody>
      </p:sp>
      <p:sp>
        <p:nvSpPr>
          <p:cNvPr id="487" name="Google Shape;487;p56"/>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0033"/>
              </a:buClr>
              <a:buSzPts val="1440"/>
              <a:buFont typeface="Noto Sans Symbols"/>
              <a:buChar char="■"/>
            </a:pPr>
            <a:r>
              <a:rPr lang="en-US" sz="2400" b="1" i="0" u="none">
                <a:solidFill>
                  <a:schemeClr val="dk2"/>
                </a:solidFill>
                <a:latin typeface="Arial"/>
                <a:ea typeface="Arial"/>
                <a:cs typeface="Arial"/>
                <a:sym typeface="Arial"/>
              </a:rPr>
              <a:t>Covert channels</a:t>
            </a:r>
            <a:r>
              <a:rPr lang="en-US" sz="2400" b="0" i="0" u="none">
                <a:solidFill>
                  <a:schemeClr val="dk2"/>
                </a:solidFill>
                <a:latin typeface="Arial"/>
                <a:ea typeface="Arial"/>
                <a:cs typeface="Arial"/>
                <a:sym typeface="Arial"/>
              </a:rPr>
              <a:t> can be classified into two broad categories:</a:t>
            </a:r>
            <a:endParaRPr/>
          </a:p>
          <a:p>
            <a:pPr marL="742950" marR="0" lvl="1" indent="-285750" algn="l" rtl="0">
              <a:lnSpc>
                <a:spcPct val="100000"/>
              </a:lnSpc>
              <a:spcBef>
                <a:spcPts val="440"/>
              </a:spcBef>
              <a:spcAft>
                <a:spcPts val="0"/>
              </a:spcAft>
              <a:buClr>
                <a:schemeClr val="dk2"/>
              </a:buClr>
              <a:buSzPts val="1210"/>
              <a:buFont typeface="Noto Sans Symbols"/>
              <a:buChar char="■"/>
            </a:pPr>
            <a:r>
              <a:rPr lang="en-US" sz="2200" b="1" i="0" u="none" strike="noStrike" cap="none">
                <a:solidFill>
                  <a:srgbClr val="800000"/>
                </a:solidFill>
                <a:latin typeface="Arial"/>
                <a:ea typeface="Arial"/>
                <a:cs typeface="Arial"/>
                <a:sym typeface="Arial"/>
              </a:rPr>
              <a:t>Storage channels</a:t>
            </a:r>
            <a:r>
              <a:rPr lang="en-US" sz="2200" b="0" i="0" u="none" strike="noStrike" cap="none">
                <a:solidFill>
                  <a:srgbClr val="800000"/>
                </a:solidFill>
                <a:latin typeface="Arial"/>
                <a:ea typeface="Arial"/>
                <a:cs typeface="Arial"/>
                <a:sym typeface="Arial"/>
              </a:rPr>
              <a:t> do not require any temporal synchronization, in that information is conveyed by accessing system information or what is otherwise inaccessible to the user.</a:t>
            </a:r>
            <a:endParaRPr/>
          </a:p>
          <a:p>
            <a:pPr marL="742950" marR="0" lvl="1" indent="-285750" algn="l" rtl="0">
              <a:lnSpc>
                <a:spcPct val="100000"/>
              </a:lnSpc>
              <a:spcBef>
                <a:spcPts val="440"/>
              </a:spcBef>
              <a:spcAft>
                <a:spcPts val="0"/>
              </a:spcAft>
              <a:buClr>
                <a:schemeClr val="dk2"/>
              </a:buClr>
              <a:buSzPts val="1210"/>
              <a:buFont typeface="Noto Sans Symbols"/>
              <a:buChar char="■"/>
            </a:pPr>
            <a:r>
              <a:rPr lang="en-US" sz="2200" b="1" i="0" u="none" strike="noStrike" cap="none">
                <a:solidFill>
                  <a:srgbClr val="800000"/>
                </a:solidFill>
                <a:latin typeface="Arial"/>
                <a:ea typeface="Arial"/>
                <a:cs typeface="Arial"/>
                <a:sym typeface="Arial"/>
              </a:rPr>
              <a:t>Timing channel</a:t>
            </a:r>
            <a:r>
              <a:rPr lang="en-US" sz="2200" b="0" i="0" u="none" strike="noStrike" cap="none">
                <a:solidFill>
                  <a:srgbClr val="800000"/>
                </a:solidFill>
                <a:latin typeface="Arial"/>
                <a:ea typeface="Arial"/>
                <a:cs typeface="Arial"/>
                <a:sym typeface="Arial"/>
              </a:rPr>
              <a:t> allow the information to be conveyed by the timing of events or processes.</a:t>
            </a:r>
            <a:endParaRPr/>
          </a:p>
          <a:p>
            <a:pPr marL="342900" marR="0" lvl="0" indent="-342900" algn="l" rtl="0">
              <a:lnSpc>
                <a:spcPct val="10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Some security experts believe that one way to avoid covert channels is for programmers to not actually gain access to sensitive data that a program is supposed to process after the program has been put into operation.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6"/>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6</a:t>
            </a:fld>
            <a:endParaRPr/>
          </a:p>
        </p:txBody>
      </p:sp>
      <p:sp>
        <p:nvSpPr>
          <p:cNvPr id="86" name="Google Shape;86;p6"/>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Introduction to Database Security Issues (2)</a:t>
            </a:r>
            <a:endParaRPr/>
          </a:p>
        </p:txBody>
      </p:sp>
      <p:sp>
        <p:nvSpPr>
          <p:cNvPr id="87" name="Google Shape;87;p6"/>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Threats to databases</a:t>
            </a:r>
            <a:endParaRPr/>
          </a:p>
          <a:p>
            <a:pPr marL="742950" marR="0" lvl="1" indent="-285750" algn="l" rtl="0">
              <a:lnSpc>
                <a:spcPct val="10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Loss of </a:t>
            </a:r>
            <a:r>
              <a:rPr lang="en-US" sz="2200" b="1" i="0" u="none" strike="noStrike" cap="none">
                <a:solidFill>
                  <a:srgbClr val="800000"/>
                </a:solidFill>
                <a:latin typeface="Arial"/>
                <a:ea typeface="Arial"/>
                <a:cs typeface="Arial"/>
                <a:sym typeface="Arial"/>
              </a:rPr>
              <a:t>integrity</a:t>
            </a:r>
            <a:endParaRPr/>
          </a:p>
          <a:p>
            <a:pPr marL="742950" marR="0" lvl="1" indent="-285750" algn="l" rtl="0">
              <a:lnSpc>
                <a:spcPct val="10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Loss of </a:t>
            </a:r>
            <a:r>
              <a:rPr lang="en-US" sz="2200" b="1" i="0" u="none" strike="noStrike" cap="none">
                <a:solidFill>
                  <a:srgbClr val="800000"/>
                </a:solidFill>
                <a:latin typeface="Arial"/>
                <a:ea typeface="Arial"/>
                <a:cs typeface="Arial"/>
                <a:sym typeface="Arial"/>
              </a:rPr>
              <a:t>availability</a:t>
            </a:r>
            <a:endParaRPr/>
          </a:p>
          <a:p>
            <a:pPr marL="742950" marR="0" lvl="1" indent="-285750" algn="l" rtl="0">
              <a:lnSpc>
                <a:spcPct val="100000"/>
              </a:lnSpc>
              <a:spcBef>
                <a:spcPts val="440"/>
              </a:spcBef>
              <a:spcAft>
                <a:spcPts val="0"/>
              </a:spcAft>
              <a:buClr>
                <a:schemeClr val="dk2"/>
              </a:buClr>
              <a:buSzPts val="1210"/>
              <a:buFont typeface="Noto Sans Symbols"/>
              <a:buChar char="■"/>
            </a:pPr>
            <a:r>
              <a:rPr lang="en-US" sz="2200" b="0" i="0" u="none" strike="noStrike" cap="none">
                <a:solidFill>
                  <a:srgbClr val="800000"/>
                </a:solidFill>
                <a:latin typeface="Arial"/>
                <a:ea typeface="Arial"/>
                <a:cs typeface="Arial"/>
                <a:sym typeface="Arial"/>
              </a:rPr>
              <a:t>Loss of </a:t>
            </a:r>
            <a:r>
              <a:rPr lang="en-US" sz="2200" b="1" i="0" u="none" strike="noStrike" cap="none">
                <a:solidFill>
                  <a:srgbClr val="800000"/>
                </a:solidFill>
                <a:latin typeface="Arial"/>
                <a:ea typeface="Arial"/>
                <a:cs typeface="Arial"/>
                <a:sym typeface="Arial"/>
              </a:rPr>
              <a:t>confidentiality</a:t>
            </a:r>
            <a:r>
              <a:rPr lang="en-US" sz="2200" b="0" i="0" u="none" strike="noStrike" cap="none">
                <a:solidFill>
                  <a:srgbClr val="800000"/>
                </a:solidFill>
                <a:latin typeface="Arial"/>
                <a:ea typeface="Arial"/>
                <a:cs typeface="Arial"/>
                <a:sym typeface="Arial"/>
              </a:rPr>
              <a:t>	</a:t>
            </a:r>
            <a:endParaRPr/>
          </a:p>
          <a:p>
            <a:pPr marL="342900" marR="0" lvl="0" indent="-251459" algn="l" rtl="0">
              <a:lnSpc>
                <a:spcPct val="100000"/>
              </a:lnSpc>
              <a:spcBef>
                <a:spcPts val="480"/>
              </a:spcBef>
              <a:spcAft>
                <a:spcPts val="0"/>
              </a:spcAft>
              <a:buClr>
                <a:srgbClr val="990033"/>
              </a:buClr>
              <a:buSzPts val="1440"/>
              <a:buFont typeface="Noto Sans Symbols"/>
              <a:buNone/>
            </a:pPr>
            <a:endParaRPr sz="2400" b="0" i="0" u="none">
              <a:solidFill>
                <a:schemeClr val="dk2"/>
              </a:solidFill>
              <a:latin typeface="Arial"/>
              <a:ea typeface="Arial"/>
              <a:cs typeface="Arial"/>
              <a:sym typeface="Arial"/>
            </a:endParaRPr>
          </a:p>
          <a:p>
            <a:pPr marL="342900" marR="0" lvl="0" indent="-342900" algn="l" rtl="0">
              <a:lnSpc>
                <a:spcPct val="10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To protect databases against these types of threats four kinds of countermeasures can be implemented:</a:t>
            </a:r>
            <a:endParaRPr/>
          </a:p>
          <a:p>
            <a:pPr marL="742950" marR="0" lvl="1" indent="-285750" algn="l" rtl="0">
              <a:lnSpc>
                <a:spcPct val="100000"/>
              </a:lnSpc>
              <a:spcBef>
                <a:spcPts val="440"/>
              </a:spcBef>
              <a:spcAft>
                <a:spcPts val="0"/>
              </a:spcAft>
              <a:buClr>
                <a:schemeClr val="dk2"/>
              </a:buClr>
              <a:buSzPts val="1210"/>
              <a:buFont typeface="Noto Sans Symbols"/>
              <a:buChar char="■"/>
            </a:pPr>
            <a:r>
              <a:rPr lang="en-US" sz="2200" b="1" i="0" u="none" strike="noStrike" cap="none">
                <a:solidFill>
                  <a:srgbClr val="800000"/>
                </a:solidFill>
                <a:latin typeface="Arial"/>
                <a:ea typeface="Arial"/>
                <a:cs typeface="Arial"/>
                <a:sym typeface="Arial"/>
              </a:rPr>
              <a:t>Access control</a:t>
            </a:r>
            <a:endParaRPr/>
          </a:p>
          <a:p>
            <a:pPr marL="742950" marR="0" lvl="1" indent="-285750" algn="l" rtl="0">
              <a:lnSpc>
                <a:spcPct val="100000"/>
              </a:lnSpc>
              <a:spcBef>
                <a:spcPts val="440"/>
              </a:spcBef>
              <a:spcAft>
                <a:spcPts val="0"/>
              </a:spcAft>
              <a:buClr>
                <a:schemeClr val="dk2"/>
              </a:buClr>
              <a:buSzPts val="1210"/>
              <a:buFont typeface="Noto Sans Symbols"/>
              <a:buChar char="■"/>
            </a:pPr>
            <a:r>
              <a:rPr lang="en-US" sz="2200" b="1" i="0" u="none" strike="noStrike" cap="none">
                <a:solidFill>
                  <a:srgbClr val="800000"/>
                </a:solidFill>
                <a:latin typeface="Arial"/>
                <a:ea typeface="Arial"/>
                <a:cs typeface="Arial"/>
                <a:sym typeface="Arial"/>
              </a:rPr>
              <a:t>Inference control</a:t>
            </a:r>
            <a:endParaRPr/>
          </a:p>
          <a:p>
            <a:pPr marL="742950" marR="0" lvl="1" indent="-285750" algn="l" rtl="0">
              <a:lnSpc>
                <a:spcPct val="100000"/>
              </a:lnSpc>
              <a:spcBef>
                <a:spcPts val="440"/>
              </a:spcBef>
              <a:spcAft>
                <a:spcPts val="0"/>
              </a:spcAft>
              <a:buClr>
                <a:schemeClr val="dk2"/>
              </a:buClr>
              <a:buSzPts val="1210"/>
              <a:buFont typeface="Noto Sans Symbols"/>
              <a:buChar char="■"/>
            </a:pPr>
            <a:r>
              <a:rPr lang="en-US" sz="2200" b="1" i="0" u="none" strike="noStrike" cap="none">
                <a:solidFill>
                  <a:srgbClr val="800000"/>
                </a:solidFill>
                <a:latin typeface="Arial"/>
                <a:ea typeface="Arial"/>
                <a:cs typeface="Arial"/>
                <a:sym typeface="Arial"/>
              </a:rPr>
              <a:t>Flow control</a:t>
            </a:r>
            <a:endParaRPr/>
          </a:p>
          <a:p>
            <a:pPr marL="742950" marR="0" lvl="1" indent="-285750" algn="l" rtl="0">
              <a:lnSpc>
                <a:spcPct val="100000"/>
              </a:lnSpc>
              <a:spcBef>
                <a:spcPts val="440"/>
              </a:spcBef>
              <a:spcAft>
                <a:spcPts val="0"/>
              </a:spcAft>
              <a:buClr>
                <a:schemeClr val="dk2"/>
              </a:buClr>
              <a:buSzPts val="1210"/>
              <a:buFont typeface="Noto Sans Symbols"/>
              <a:buChar char="■"/>
            </a:pPr>
            <a:r>
              <a:rPr lang="en-US" sz="2200" b="1" i="0" u="none" strike="noStrike" cap="none">
                <a:solidFill>
                  <a:srgbClr val="800000"/>
                </a:solidFill>
                <a:latin typeface="Arial"/>
                <a:ea typeface="Arial"/>
                <a:cs typeface="Arial"/>
                <a:sym typeface="Arial"/>
              </a:rPr>
              <a:t>Encryption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3" name="Google Shape;93;p7"/>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7</a:t>
            </a:fld>
            <a:endParaRPr/>
          </a:p>
        </p:txBody>
      </p:sp>
      <p:sp>
        <p:nvSpPr>
          <p:cNvPr id="94" name="Google Shape;94;p7"/>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Introduction to Database</a:t>
            </a:r>
            <a:br>
              <a:rPr lang="en-US" sz="3200" b="0" i="0" u="none">
                <a:solidFill>
                  <a:srgbClr val="800000"/>
                </a:solidFill>
                <a:latin typeface="Arial"/>
                <a:ea typeface="Arial"/>
                <a:cs typeface="Arial"/>
                <a:sym typeface="Arial"/>
              </a:rPr>
            </a:br>
            <a:r>
              <a:rPr lang="en-US" sz="3200" b="0" i="0" u="none">
                <a:solidFill>
                  <a:srgbClr val="800000"/>
                </a:solidFill>
                <a:latin typeface="Arial"/>
                <a:ea typeface="Arial"/>
                <a:cs typeface="Arial"/>
                <a:sym typeface="Arial"/>
              </a:rPr>
              <a:t>Security Issues (3)</a:t>
            </a:r>
            <a:endParaRPr/>
          </a:p>
        </p:txBody>
      </p:sp>
      <p:sp>
        <p:nvSpPr>
          <p:cNvPr id="95" name="Google Shape;95;p7"/>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A DBMS typically includes a database security and authorization subsystem that is responsible for ensuring the security portions of a database against unauthorized access.</a:t>
            </a:r>
            <a:endParaRPr/>
          </a:p>
          <a:p>
            <a:pPr marL="342900" marR="0" lvl="0" indent="-236220" algn="l" rtl="0">
              <a:lnSpc>
                <a:spcPct val="100000"/>
              </a:lnSpc>
              <a:spcBef>
                <a:spcPts val="560"/>
              </a:spcBef>
              <a:spcAft>
                <a:spcPts val="0"/>
              </a:spcAft>
              <a:buClr>
                <a:srgbClr val="990033"/>
              </a:buClr>
              <a:buSzPts val="1680"/>
              <a:buFont typeface="Noto Sans Symbols"/>
              <a:buNone/>
            </a:pPr>
            <a:endParaRPr sz="2800" b="0" i="0" u="none">
              <a:solidFill>
                <a:schemeClr val="dk2"/>
              </a:solidFill>
              <a:latin typeface="Arial"/>
              <a:ea typeface="Arial"/>
              <a:cs typeface="Arial"/>
              <a:sym typeface="Arial"/>
            </a:endParaRPr>
          </a:p>
          <a:p>
            <a:pPr marL="342900" marR="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Two types of database security mechanisms:</a:t>
            </a:r>
            <a:endParaRPr/>
          </a:p>
          <a:p>
            <a:pPr marL="742950" marR="0" lvl="1" indent="-285750" algn="l" rtl="0">
              <a:lnSpc>
                <a:spcPct val="100000"/>
              </a:lnSpc>
              <a:spcBef>
                <a:spcPts val="520"/>
              </a:spcBef>
              <a:spcAft>
                <a:spcPts val="0"/>
              </a:spcAft>
              <a:buClr>
                <a:schemeClr val="dk2"/>
              </a:buClr>
              <a:buSzPts val="1430"/>
              <a:buFont typeface="Noto Sans Symbols"/>
              <a:buChar char="■"/>
            </a:pPr>
            <a:r>
              <a:rPr lang="en-US" sz="2600" b="1" i="0" u="none" strike="noStrike" cap="none">
                <a:solidFill>
                  <a:srgbClr val="800000"/>
                </a:solidFill>
                <a:latin typeface="Arial"/>
                <a:ea typeface="Arial"/>
                <a:cs typeface="Arial"/>
                <a:sym typeface="Arial"/>
              </a:rPr>
              <a:t>Discretionary</a:t>
            </a:r>
            <a:r>
              <a:rPr lang="en-US" sz="2600" b="0" i="0" u="none" strike="noStrike" cap="none">
                <a:solidFill>
                  <a:srgbClr val="800000"/>
                </a:solidFill>
                <a:latin typeface="Arial"/>
                <a:ea typeface="Arial"/>
                <a:cs typeface="Arial"/>
                <a:sym typeface="Arial"/>
              </a:rPr>
              <a:t> security mechanisms</a:t>
            </a:r>
            <a:endParaRPr/>
          </a:p>
          <a:p>
            <a:pPr marL="742950" marR="0" lvl="1" indent="-285750" algn="l" rtl="0">
              <a:lnSpc>
                <a:spcPct val="100000"/>
              </a:lnSpc>
              <a:spcBef>
                <a:spcPts val="520"/>
              </a:spcBef>
              <a:spcAft>
                <a:spcPts val="0"/>
              </a:spcAft>
              <a:buClr>
                <a:schemeClr val="dk2"/>
              </a:buClr>
              <a:buSzPts val="1430"/>
              <a:buFont typeface="Noto Sans Symbols"/>
              <a:buChar char="■"/>
            </a:pPr>
            <a:r>
              <a:rPr lang="en-US" sz="2600" b="1" i="0" u="none" strike="noStrike" cap="none">
                <a:solidFill>
                  <a:srgbClr val="800000"/>
                </a:solidFill>
                <a:latin typeface="Arial"/>
                <a:ea typeface="Arial"/>
                <a:cs typeface="Arial"/>
                <a:sym typeface="Arial"/>
              </a:rPr>
              <a:t>Mandatory</a:t>
            </a:r>
            <a:r>
              <a:rPr lang="en-US" sz="2600" b="0" i="0" u="none" strike="noStrike" cap="none">
                <a:solidFill>
                  <a:srgbClr val="800000"/>
                </a:solidFill>
                <a:latin typeface="Arial"/>
                <a:ea typeface="Arial"/>
                <a:cs typeface="Arial"/>
                <a:sym typeface="Arial"/>
              </a:rPr>
              <a:t> security mechanisms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Google Shape;101;p8"/>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8</a:t>
            </a:fld>
            <a:endParaRPr/>
          </a:p>
        </p:txBody>
      </p:sp>
      <p:sp>
        <p:nvSpPr>
          <p:cNvPr id="102" name="Google Shape;102;p8"/>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Introduction to Database</a:t>
            </a:r>
            <a:br>
              <a:rPr lang="en-US" sz="3200" b="0" i="0" u="none">
                <a:solidFill>
                  <a:srgbClr val="800000"/>
                </a:solidFill>
                <a:latin typeface="Arial"/>
                <a:ea typeface="Arial"/>
                <a:cs typeface="Arial"/>
                <a:sym typeface="Arial"/>
              </a:rPr>
            </a:br>
            <a:r>
              <a:rPr lang="en-US" sz="3200" b="0" i="0" u="none">
                <a:solidFill>
                  <a:srgbClr val="800000"/>
                </a:solidFill>
                <a:latin typeface="Arial"/>
                <a:ea typeface="Arial"/>
                <a:cs typeface="Arial"/>
                <a:sym typeface="Arial"/>
              </a:rPr>
              <a:t>Security Issues (4)</a:t>
            </a:r>
            <a:endParaRPr/>
          </a:p>
        </p:txBody>
      </p:sp>
      <p:sp>
        <p:nvSpPr>
          <p:cNvPr id="103" name="Google Shape;103;p8"/>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 security mechanism of a DBMS must include provisions for restricting access to the database as a whole</a:t>
            </a:r>
            <a:endParaRPr/>
          </a:p>
          <a:p>
            <a:pPr marL="742950" marR="0" lvl="1" indent="-285750" algn="l" rtl="0">
              <a:lnSpc>
                <a:spcPct val="100000"/>
              </a:lnSpc>
              <a:spcBef>
                <a:spcPts val="520"/>
              </a:spcBef>
              <a:spcAft>
                <a:spcPts val="0"/>
              </a:spcAft>
              <a:buClr>
                <a:schemeClr val="dk2"/>
              </a:buClr>
              <a:buSzPts val="1430"/>
              <a:buFont typeface="Noto Sans Symbols"/>
              <a:buChar char="■"/>
            </a:pPr>
            <a:r>
              <a:rPr lang="en-US" sz="2600" b="0" i="0" u="none" strike="noStrike" cap="none">
                <a:solidFill>
                  <a:srgbClr val="800000"/>
                </a:solidFill>
                <a:latin typeface="Arial"/>
                <a:ea typeface="Arial"/>
                <a:cs typeface="Arial"/>
                <a:sym typeface="Arial"/>
              </a:rPr>
              <a:t>This function is called </a:t>
            </a:r>
            <a:r>
              <a:rPr lang="en-US" sz="2600" b="1" i="0" u="none" strike="noStrike" cap="none">
                <a:solidFill>
                  <a:srgbClr val="800000"/>
                </a:solidFill>
                <a:latin typeface="Arial"/>
                <a:ea typeface="Arial"/>
                <a:cs typeface="Arial"/>
                <a:sym typeface="Arial"/>
              </a:rPr>
              <a:t>access control</a:t>
            </a:r>
            <a:r>
              <a:rPr lang="en-US" sz="2600" b="0" i="0" u="none" strike="noStrike" cap="none">
                <a:solidFill>
                  <a:srgbClr val="800000"/>
                </a:solidFill>
                <a:latin typeface="Arial"/>
                <a:ea typeface="Arial"/>
                <a:cs typeface="Arial"/>
                <a:sym typeface="Arial"/>
              </a:rPr>
              <a:t> and is handled by creating user accounts and passwords to control login process by the DBMS.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sp>
        <p:nvSpPr>
          <p:cNvPr id="109" name="Google Shape;109;p9"/>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Arial"/>
                <a:ea typeface="Arial"/>
                <a:cs typeface="Arial"/>
                <a:sym typeface="Arial"/>
              </a:rPr>
              <a:t>9</a:t>
            </a:fld>
            <a:endParaRPr/>
          </a:p>
        </p:txBody>
      </p:sp>
      <p:sp>
        <p:nvSpPr>
          <p:cNvPr id="110" name="Google Shape;110;p9"/>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Introduction to Database</a:t>
            </a:r>
            <a:br>
              <a:rPr lang="en-US" sz="3200" b="0" i="0" u="none">
                <a:solidFill>
                  <a:srgbClr val="800000"/>
                </a:solidFill>
                <a:latin typeface="Arial"/>
                <a:ea typeface="Arial"/>
                <a:cs typeface="Arial"/>
                <a:sym typeface="Arial"/>
              </a:rPr>
            </a:br>
            <a:r>
              <a:rPr lang="en-US" sz="3200" b="0" i="0" u="none">
                <a:solidFill>
                  <a:srgbClr val="800000"/>
                </a:solidFill>
                <a:latin typeface="Arial"/>
                <a:ea typeface="Arial"/>
                <a:cs typeface="Arial"/>
                <a:sym typeface="Arial"/>
              </a:rPr>
              <a:t>Security Issues (5)</a:t>
            </a:r>
            <a:endParaRPr/>
          </a:p>
        </p:txBody>
      </p:sp>
      <p:sp>
        <p:nvSpPr>
          <p:cNvPr id="111" name="Google Shape;111;p9"/>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 security problem associated with databases is that of controlling the access to a </a:t>
            </a:r>
            <a:r>
              <a:rPr lang="en-US" sz="2800" b="1" i="0" u="none">
                <a:solidFill>
                  <a:schemeClr val="dk2"/>
                </a:solidFill>
                <a:latin typeface="Arial"/>
                <a:ea typeface="Arial"/>
                <a:cs typeface="Arial"/>
                <a:sym typeface="Arial"/>
              </a:rPr>
              <a:t>statistical database</a:t>
            </a:r>
            <a:r>
              <a:rPr lang="en-US" sz="2800" b="0" i="0" u="none">
                <a:solidFill>
                  <a:schemeClr val="dk2"/>
                </a:solidFill>
                <a:latin typeface="Arial"/>
                <a:ea typeface="Arial"/>
                <a:cs typeface="Arial"/>
                <a:sym typeface="Arial"/>
              </a:rPr>
              <a:t>, which is used to provide statistical information or summaries of values based on various criteria.</a:t>
            </a:r>
            <a:endParaRPr/>
          </a:p>
          <a:p>
            <a:pPr marL="342900" marR="0" lvl="0" indent="-236220" algn="l" rtl="0">
              <a:lnSpc>
                <a:spcPct val="100000"/>
              </a:lnSpc>
              <a:spcBef>
                <a:spcPts val="560"/>
              </a:spcBef>
              <a:spcAft>
                <a:spcPts val="0"/>
              </a:spcAft>
              <a:buClr>
                <a:srgbClr val="990033"/>
              </a:buClr>
              <a:buSzPts val="1680"/>
              <a:buFont typeface="Noto Sans Symbols"/>
              <a:buNone/>
            </a:pPr>
            <a:endParaRPr sz="2800" b="0" i="0" u="none">
              <a:solidFill>
                <a:schemeClr val="dk2"/>
              </a:solidFill>
              <a:latin typeface="Arial"/>
              <a:ea typeface="Arial"/>
              <a:cs typeface="Arial"/>
              <a:sym typeface="Arial"/>
            </a:endParaRPr>
          </a:p>
          <a:p>
            <a:pPr marL="742950" marR="0" lvl="1" indent="-285750" algn="l" rtl="0">
              <a:lnSpc>
                <a:spcPct val="100000"/>
              </a:lnSpc>
              <a:spcBef>
                <a:spcPts val="520"/>
              </a:spcBef>
              <a:spcAft>
                <a:spcPts val="0"/>
              </a:spcAft>
              <a:buClr>
                <a:schemeClr val="dk2"/>
              </a:buClr>
              <a:buSzPts val="1430"/>
              <a:buFont typeface="Noto Sans Symbols"/>
              <a:buChar char="■"/>
            </a:pPr>
            <a:r>
              <a:rPr lang="en-US" sz="2600" b="0" i="0" u="none" strike="noStrike" cap="none">
                <a:solidFill>
                  <a:srgbClr val="800000"/>
                </a:solidFill>
                <a:latin typeface="Arial"/>
                <a:ea typeface="Arial"/>
                <a:cs typeface="Arial"/>
                <a:sym typeface="Arial"/>
              </a:rPr>
              <a:t>The countermeasures to </a:t>
            </a:r>
            <a:r>
              <a:rPr lang="en-US" sz="2600" b="1" i="0" u="none" strike="noStrike" cap="none">
                <a:solidFill>
                  <a:srgbClr val="800000"/>
                </a:solidFill>
                <a:latin typeface="Arial"/>
                <a:ea typeface="Arial"/>
                <a:cs typeface="Arial"/>
                <a:sym typeface="Arial"/>
              </a:rPr>
              <a:t>statistical database security</a:t>
            </a:r>
            <a:r>
              <a:rPr lang="en-US" sz="2600" b="0" i="0" u="none" strike="noStrike" cap="none">
                <a:solidFill>
                  <a:srgbClr val="800000"/>
                </a:solidFill>
                <a:latin typeface="Arial"/>
                <a:ea typeface="Arial"/>
                <a:cs typeface="Arial"/>
                <a:sym typeface="Arial"/>
              </a:rPr>
              <a:t> problem is called </a:t>
            </a:r>
            <a:r>
              <a:rPr lang="en-US" sz="2600" b="1" i="0" u="none" strike="noStrike" cap="none">
                <a:solidFill>
                  <a:srgbClr val="800000"/>
                </a:solidFill>
                <a:latin typeface="Arial"/>
                <a:ea typeface="Arial"/>
                <a:cs typeface="Arial"/>
                <a:sym typeface="Arial"/>
              </a:rPr>
              <a:t>inference control measures</a:t>
            </a:r>
            <a:r>
              <a:rPr lang="en-US" sz="2600" b="0" i="0" u="none" strike="noStrike" cap="none">
                <a:solidFill>
                  <a:srgbClr val="800000"/>
                </a:solidFill>
                <a:latin typeface="Arial"/>
                <a:ea typeface="Arial"/>
                <a:cs typeface="Arial"/>
                <a:sym typeface="Arial"/>
              </a:rPr>
              <a:t>.</a:t>
            </a:r>
            <a:endParaRPr/>
          </a:p>
        </p:txBody>
      </p:sp>
    </p:spTree>
  </p:cSld>
  <p:clrMapOvr>
    <a:masterClrMapping/>
  </p:clrMapOvr>
</p:sld>
</file>

<file path=ppt/theme/theme1.xml><?xml version="1.0" encoding="utf-8"?>
<a:theme xmlns:a="http://schemas.openxmlformats.org/drawingml/2006/main" name="Blends">
  <a:themeElements>
    <a:clrScheme name="Blends">
      <a:dk1>
        <a:srgbClr val="000000"/>
      </a:dk1>
      <a:lt1>
        <a:srgbClr val="FFFFFF"/>
      </a:lt1>
      <a:dk2>
        <a:srgbClr val="333399"/>
      </a:dk2>
      <a:lt2>
        <a:srgbClr val="1C1C1C"/>
      </a:lt2>
      <a:accent1>
        <a:srgbClr val="00E4A8"/>
      </a:accent1>
      <a:accent2>
        <a:srgbClr val="FFCF01"/>
      </a:accent2>
      <a:accent3>
        <a:srgbClr val="FFFFFF"/>
      </a:accent3>
      <a:accent4>
        <a:srgbClr val="00E4A8"/>
      </a:accent4>
      <a:accent5>
        <a:srgbClr val="FFCF01"/>
      </a:accent5>
      <a:accent6>
        <a:srgbClr val="FFFFFF"/>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4411</Words>
  <Application>Microsoft Office PowerPoint</Application>
  <PresentationFormat>On-screen Show (4:3)</PresentationFormat>
  <Paragraphs>407</Paragraphs>
  <Slides>56</Slides>
  <Notes>56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Courier New</vt:lpstr>
      <vt:lpstr>Tahoma</vt:lpstr>
      <vt:lpstr>Noto Sans Symbols</vt:lpstr>
      <vt:lpstr>Blends</vt:lpstr>
      <vt:lpstr>PowerPoint Presentation</vt:lpstr>
      <vt:lpstr>Chapter 23</vt:lpstr>
      <vt:lpstr>Chapter Outline</vt:lpstr>
      <vt:lpstr>Chapter Outline (contd.)</vt:lpstr>
      <vt:lpstr>1 Introduction to Database Security Issues</vt:lpstr>
      <vt:lpstr>Introduction to Database Security Issues (2)</vt:lpstr>
      <vt:lpstr>Introduction to Database Security Issues (3)</vt:lpstr>
      <vt:lpstr>Introduction to Database Security Issues (4)</vt:lpstr>
      <vt:lpstr>Introduction to Database Security Issues (5)</vt:lpstr>
      <vt:lpstr>Introduction to Database Security Issues (6)</vt:lpstr>
      <vt:lpstr>Introduction to Database Security Issues (7)</vt:lpstr>
      <vt:lpstr>1.2 Database Security and the DBA </vt:lpstr>
      <vt:lpstr>1.2 Database Security and the DBA (2)</vt:lpstr>
      <vt:lpstr>1.3 Access Protection, User Accounts, and Database Audits</vt:lpstr>
      <vt:lpstr>1.3 Access Protection, User Accounts, and Database Audits(2)</vt:lpstr>
      <vt:lpstr>1.3 Access Protection, User Accounts, and Database Audits(3)</vt:lpstr>
      <vt:lpstr>Discretionary Access Control Based on Granting and Revoking Privileges</vt:lpstr>
      <vt:lpstr>2.1Types of Discretionary Privileges</vt:lpstr>
      <vt:lpstr>2.1Types of Discretionary Privileges(2)</vt:lpstr>
      <vt:lpstr>2.1Types of Discretionary Privileges(3)</vt:lpstr>
      <vt:lpstr>2.1Types of Discretionary Privileges(4)</vt:lpstr>
      <vt:lpstr>2.1Types of Discretionary Privileges(5)</vt:lpstr>
      <vt:lpstr>2.1Types of Discretionary Privileges(6)</vt:lpstr>
      <vt:lpstr>2.2 Specifying Privileges Using Views</vt:lpstr>
      <vt:lpstr>2.3 Revoking Privileges</vt:lpstr>
      <vt:lpstr>2.4 Propagation of Privileges using the GRANT OPTION</vt:lpstr>
      <vt:lpstr>2.5 An Example</vt:lpstr>
      <vt:lpstr>2.5 An Example(2)</vt:lpstr>
      <vt:lpstr>2.5 An Example(3)</vt:lpstr>
      <vt:lpstr>2.5 An Example(4)</vt:lpstr>
      <vt:lpstr>2.5 An Example(5)</vt:lpstr>
      <vt:lpstr>2.5 An Example(6)</vt:lpstr>
      <vt:lpstr>2.5 An Example(7)</vt:lpstr>
      <vt:lpstr>2.6 Specifying Limits on Propagation of Privileges</vt:lpstr>
      <vt:lpstr>3 Mandatory Access Control and Role-Based Access Control for Multilevel Security</vt:lpstr>
      <vt:lpstr>3 Mandatory Access Control and Role-Based Access Control for Multilevel Security(2)</vt:lpstr>
      <vt:lpstr>3 Mandatory Access Control and Role-Based Access Control for Multilevel Security(3)</vt:lpstr>
      <vt:lpstr>3 Mandatory Access Control and Role-Based Access Control for Multilevel Security(4)</vt:lpstr>
      <vt:lpstr>3 Mandatory Access Control and Role-Based Access Control for Multilevel Security(5)</vt:lpstr>
      <vt:lpstr>3 Mandatory Access Control and Role-Based Access Control for Multilevel Security(6)</vt:lpstr>
      <vt:lpstr>3 Mandatory Access Control and Role-Based Access Control for Multilevel Security(7)</vt:lpstr>
      <vt:lpstr>3 Mandatory Access Control and Role-Based Access Control for Multilevel Security(8)</vt:lpstr>
      <vt:lpstr>3.1 Comparing Discretionary Access Control and Mandatory Access Control</vt:lpstr>
      <vt:lpstr>3.1 Comparing Discretionary Access Control and Mandatory Access Control(2)</vt:lpstr>
      <vt:lpstr>3.2 Role-Based Access Control</vt:lpstr>
      <vt:lpstr>3.2 Role-Based Access Control(2)</vt:lpstr>
      <vt:lpstr>3.2 Role-Based Access Control(3)</vt:lpstr>
      <vt:lpstr>3.3 Access Control Policies for  E-Commerce and the Web</vt:lpstr>
      <vt:lpstr>3.3 Access Control Policies for  E-Commerce and the Web(2)</vt:lpstr>
      <vt:lpstr>4 Introduction to Statistical Database Security</vt:lpstr>
      <vt:lpstr>4 Introduction to Statistical Database Security(2)</vt:lpstr>
      <vt:lpstr>4 Introduction to Statistical Database Security(3)</vt:lpstr>
      <vt:lpstr>4 Introduction to Statistical Database Security(4)</vt:lpstr>
      <vt:lpstr>5 Introduction to Flow Control</vt:lpstr>
      <vt:lpstr>5.1 Covert Channels</vt:lpstr>
      <vt:lpstr>5.1 Covert Channels(2)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Elmasri/Navathe</dc:creator>
  <cp:lastModifiedBy>Subham Agrawal</cp:lastModifiedBy>
  <cp:revision>3</cp:revision>
  <dcterms:created xsi:type="dcterms:W3CDTF">2005-02-25T19:46:41Z</dcterms:created>
  <dcterms:modified xsi:type="dcterms:W3CDTF">2021-04-25T10:03:44Z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-1236066078</vt:i4>
  </property>
  <property fmtid="{D5CDD505-2E9C-101B-9397-08002B2CF9AE}" pid="3" name="_EmailSubject">
    <vt:lpwstr>Elmasri/Navathe Template</vt:lpwstr>
  </property>
  <property fmtid="{D5CDD505-2E9C-101B-9397-08002B2CF9AE}" pid="4" name="_AuthorEmail">
    <vt:lpwstr>Katherine.Harutunian@AWL.com</vt:lpwstr>
  </property>
  <property fmtid="{D5CDD505-2E9C-101B-9397-08002B2CF9AE}" pid="5" name="_AuthorEmailDisplayName">
    <vt:lpwstr>Harutunian, Katherine</vt:lpwstr>
  </property>
  <property fmtid="{D5CDD505-2E9C-101B-9397-08002B2CF9AE}" pid="6" name="_ReviewingToolsShownOnce">
    <vt:lpwstr/>
  </property>
</Properties>
</file>