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0"/>
  </p:notesMasterIdLst>
  <p:sldIdLst>
    <p:sldId id="321" r:id="rId2"/>
    <p:sldId id="547" r:id="rId3"/>
    <p:sldId id="714" r:id="rId4"/>
    <p:sldId id="549" r:id="rId5"/>
    <p:sldId id="550" r:id="rId6"/>
    <p:sldId id="551" r:id="rId7"/>
    <p:sldId id="552" r:id="rId8"/>
    <p:sldId id="553" r:id="rId9"/>
    <p:sldId id="554" r:id="rId10"/>
    <p:sldId id="555" r:id="rId11"/>
    <p:sldId id="556" r:id="rId12"/>
    <p:sldId id="738" r:id="rId13"/>
    <p:sldId id="739" r:id="rId14"/>
    <p:sldId id="740" r:id="rId15"/>
    <p:sldId id="741" r:id="rId16"/>
    <p:sldId id="789" r:id="rId17"/>
    <p:sldId id="790" r:id="rId18"/>
    <p:sldId id="791" r:id="rId19"/>
    <p:sldId id="792" r:id="rId20"/>
    <p:sldId id="793" r:id="rId21"/>
    <p:sldId id="794" r:id="rId22"/>
    <p:sldId id="795" r:id="rId23"/>
    <p:sldId id="796" r:id="rId24"/>
    <p:sldId id="797" r:id="rId25"/>
    <p:sldId id="798" r:id="rId26"/>
    <p:sldId id="799" r:id="rId27"/>
    <p:sldId id="802" r:id="rId28"/>
    <p:sldId id="801" r:id="rId29"/>
    <p:sldId id="803" r:id="rId30"/>
    <p:sldId id="742" r:id="rId31"/>
    <p:sldId id="743" r:id="rId32"/>
    <p:sldId id="744" r:id="rId33"/>
    <p:sldId id="745" r:id="rId34"/>
    <p:sldId id="817" r:id="rId35"/>
    <p:sldId id="746" r:id="rId36"/>
    <p:sldId id="747" r:id="rId37"/>
    <p:sldId id="578" r:id="rId38"/>
    <p:sldId id="81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0" d="100"/>
          <a:sy n="80" d="100"/>
        </p:scale>
        <p:origin x="-1435"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541D5-0583-4D34-83FF-7FFC8B7999E3}" type="datetimeFigureOut">
              <a:rPr lang="en-IN" smtClean="0"/>
              <a:pPr/>
              <a:t>08-02-2018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8A317-20A2-4904-AE20-B9F8CFEA0C6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In </a:t>
            </a:r>
            <a:r>
              <a:rPr lang="en-IN" sz="2000" dirty="0" smtClean="0"/>
              <a:t>Data </a:t>
            </a:r>
            <a:r>
              <a:rPr lang="en-IN" sz="2000" dirty="0" err="1" smtClean="0"/>
              <a:t>PrivacyQuasi</a:t>
            </a:r>
            <a:r>
              <a:rPr lang="en-IN" sz="2000" dirty="0" smtClean="0"/>
              <a:t>-identifiers like names, addresses and the like, should be modified or trimmed out from the original database, in order for the recipient of the data not to be able to compromise another person’s privacy.</a:t>
            </a:r>
          </a:p>
          <a:p>
            <a:r>
              <a:rPr lang="en-IN" dirty="0" smtClean="0"/>
              <a:t>In Knowledge privacy,</a:t>
            </a:r>
            <a:r>
              <a:rPr lang="en-IN" baseline="0" dirty="0" smtClean="0"/>
              <a:t> </a:t>
            </a:r>
            <a:r>
              <a:rPr lang="en-IN" sz="1200" dirty="0" smtClean="0"/>
              <a:t>Sensitive knowledge which can be mined from a database by using data mining algorithms, should also be excluded, because such a knowledge can equally well compromise data privacy, as we will indicate.</a:t>
            </a:r>
            <a:endParaRPr lang="en-IN" dirty="0"/>
          </a:p>
        </p:txBody>
      </p:sp>
      <p:sp>
        <p:nvSpPr>
          <p:cNvPr id="4" name="Slide Number Placeholder 3"/>
          <p:cNvSpPr>
            <a:spLocks noGrp="1"/>
          </p:cNvSpPr>
          <p:nvPr>
            <p:ph type="sldNum" sz="quarter" idx="10"/>
          </p:nvPr>
        </p:nvSpPr>
        <p:spPr/>
        <p:txBody>
          <a:bodyPr/>
          <a:lstStyle/>
          <a:p>
            <a:fld id="{2698A317-20A2-4904-AE20-B9F8CFEA0C64}" type="slidenum">
              <a:rPr lang="en-IN" smtClean="0"/>
              <a:pPr/>
              <a:t>12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698A317-20A2-4904-AE20-B9F8CFEA0C64}" type="slidenum">
              <a:rPr lang="en-IN" smtClean="0"/>
              <a:pPr/>
              <a:t>32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065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06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r>
              <a:rPr lang="en-US" altLang="en-US" smtClean="0"/>
              <a:t>17th March, 2017</a:t>
            </a: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IN" altLang="en-US" smtClean="0"/>
              <a:t>Talk at Computer Engg Dept, SCET, Surat</a:t>
            </a:r>
            <a:endParaRPr lang="en-US" altLang="en-US"/>
          </a:p>
        </p:txBody>
      </p:sp>
      <p:sp>
        <p:nvSpPr>
          <p:cNvPr id="8" name="Rectangle 6"/>
          <p:cNvSpPr>
            <a:spLocks noGrp="1" noChangeArrowheads="1"/>
          </p:cNvSpPr>
          <p:nvPr>
            <p:ph type="sldNum" sz="quarter" idx="12"/>
          </p:nvPr>
        </p:nvSpPr>
        <p:spPr/>
        <p:txBody>
          <a:bodyPr/>
          <a:lstStyle>
            <a:lvl1pPr>
              <a:defRPr smtClean="0"/>
            </a:lvl1pPr>
          </a:lstStyle>
          <a:p>
            <a:pPr>
              <a:defRPr/>
            </a:pPr>
            <a:fld id="{84429671-3BF2-42AC-AE79-2E5F545938D6}"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smtClean="0"/>
              <a:t>17th March, 2017</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IN" altLang="en-US" smtClean="0"/>
              <a:t>Talk at Computer Engg Dept, SCET, Surat</a:t>
            </a: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439044A-3C8C-4371-9CB7-E41C7EA0CA09}" type="slidenum">
              <a:rPr lang="en-US" altLang="en-US"/>
              <a:pPr>
                <a:defRPr/>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277813"/>
            <a:ext cx="7772400" cy="1143000"/>
          </a:xfrm>
        </p:spPr>
        <p:txBody>
          <a:bodyPr/>
          <a:lstStyle/>
          <a:p>
            <a:r>
              <a:rPr lang="en-US" smtClean="0"/>
              <a:t>Click to edit Master title style</a:t>
            </a:r>
            <a:endParaRPr lang="en-IN"/>
          </a:p>
        </p:txBody>
      </p:sp>
      <p:sp>
        <p:nvSpPr>
          <p:cNvPr id="3" name="Content Placeholder 2"/>
          <p:cNvSpPr>
            <a:spLocks noGrp="1"/>
          </p:cNvSpPr>
          <p:nvPr>
            <p:ph sz="quarter" idx="1"/>
          </p:nvPr>
        </p:nvSpPr>
        <p:spPr>
          <a:xfrm>
            <a:off x="914400" y="1600200"/>
            <a:ext cx="381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876800" y="1600200"/>
            <a:ext cx="381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914400" y="3941763"/>
            <a:ext cx="381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Content Placeholder 5"/>
          <p:cNvSpPr>
            <a:spLocks noGrp="1"/>
          </p:cNvSpPr>
          <p:nvPr>
            <p:ph sz="quarter" idx="4"/>
          </p:nvPr>
        </p:nvSpPr>
        <p:spPr>
          <a:xfrm>
            <a:off x="4876800" y="3941763"/>
            <a:ext cx="381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9"/>
          <p:cNvSpPr>
            <a:spLocks noGrp="1" noChangeArrowheads="1"/>
          </p:cNvSpPr>
          <p:nvPr>
            <p:ph type="dt" sz="half" idx="10"/>
          </p:nvPr>
        </p:nvSpPr>
        <p:spPr>
          <a:ln/>
        </p:spPr>
        <p:txBody>
          <a:bodyPr/>
          <a:lstStyle>
            <a:lvl1pPr>
              <a:defRPr/>
            </a:lvl1pPr>
          </a:lstStyle>
          <a:p>
            <a:pPr>
              <a:defRPr/>
            </a:pPr>
            <a:r>
              <a:rPr lang="en-US" smtClean="0"/>
              <a:t>17th March, 2017</a:t>
            </a: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r>
              <a:rPr lang="en-IN" smtClean="0"/>
              <a:t>Talk at Computer Engg Dept, SCET, Surat</a:t>
            </a: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C89B2420-7AFF-4283-BD1D-3203F1D31C7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17th March, 2017</a:t>
            </a:r>
            <a:endParaRPr lang="en-US"/>
          </a:p>
        </p:txBody>
      </p:sp>
      <p:sp>
        <p:nvSpPr>
          <p:cNvPr id="4" name="Footer Placeholder 3"/>
          <p:cNvSpPr>
            <a:spLocks noGrp="1"/>
          </p:cNvSpPr>
          <p:nvPr>
            <p:ph type="ftr" sz="quarter" idx="11"/>
          </p:nvPr>
        </p:nvSpPr>
        <p:spPr/>
        <p:txBody>
          <a:bodyPr/>
          <a:lstStyle/>
          <a:p>
            <a:r>
              <a:rPr lang="en-IN" smtClean="0"/>
              <a:t>Talk at Computer Engg Dept, SCET, Surat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0" y="190500"/>
            <a:ext cx="7010400" cy="582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Date Placeholder 2"/>
          <p:cNvSpPr>
            <a:spLocks noGrp="1"/>
          </p:cNvSpPr>
          <p:nvPr>
            <p:ph type="dt" sz="half" idx="10"/>
          </p:nvPr>
        </p:nvSpPr>
        <p:spPr>
          <a:xfrm>
            <a:off x="6629400" y="6248400"/>
            <a:ext cx="1905000" cy="457200"/>
          </a:xfrm>
        </p:spPr>
        <p:txBody>
          <a:bodyPr/>
          <a:lstStyle>
            <a:lvl1pPr>
              <a:defRPr/>
            </a:lvl1pPr>
          </a:lstStyle>
          <a:p>
            <a:r>
              <a:rPr lang="en-US" smtClean="0"/>
              <a:t>17th March, 2017</a:t>
            </a:r>
            <a:endParaRPr lang="en-US"/>
          </a:p>
        </p:txBody>
      </p:sp>
      <p:sp>
        <p:nvSpPr>
          <p:cNvPr id="4" name="Footer Placeholder 3"/>
          <p:cNvSpPr>
            <a:spLocks noGrp="1"/>
          </p:cNvSpPr>
          <p:nvPr>
            <p:ph type="ftr" sz="quarter" idx="11"/>
          </p:nvPr>
        </p:nvSpPr>
        <p:spPr>
          <a:xfrm>
            <a:off x="3276600" y="6248400"/>
            <a:ext cx="2895600" cy="457200"/>
          </a:xfrm>
        </p:spPr>
        <p:txBody>
          <a:bodyPr/>
          <a:lstStyle>
            <a:lvl1pPr>
              <a:defRPr/>
            </a:lvl1pPr>
          </a:lstStyle>
          <a:p>
            <a:r>
              <a:rPr lang="en-IN" smtClean="0"/>
              <a:t>Talk at Computer Engg Dept, SCET, Surat</a:t>
            </a:r>
            <a:endParaRPr lang="en-US"/>
          </a:p>
        </p:txBody>
      </p:sp>
      <p:sp>
        <p:nvSpPr>
          <p:cNvPr id="5" name="Slide Number Placeholder 4"/>
          <p:cNvSpPr>
            <a:spLocks noGrp="1"/>
          </p:cNvSpPr>
          <p:nvPr>
            <p:ph type="sldNum" sz="quarter" idx="12"/>
          </p:nvPr>
        </p:nvSpPr>
        <p:spPr>
          <a:xfrm>
            <a:off x="1524000" y="6248400"/>
            <a:ext cx="1295400" cy="457200"/>
          </a:xfrm>
        </p:spPr>
        <p:txBody>
          <a:bodyPr/>
          <a:lstStyle>
            <a:lvl1pPr>
              <a:defRPr/>
            </a:lvl1pPr>
          </a:lstStyle>
          <a:p>
            <a:fld id="{55CA19F5-7EED-4EED-A18E-82F31C73EBC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963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Garamond" pitchFamily="18" charset="0"/>
              </a:defRPr>
            </a:lvl1pPr>
          </a:lstStyle>
          <a:p>
            <a:pPr>
              <a:defRPr/>
            </a:pPr>
            <a:r>
              <a:rPr lang="en-US" altLang="en-US" smtClean="0"/>
              <a:t>17th March, 2017</a:t>
            </a:r>
            <a:endParaRPr lang="en-US" altLang="en-US"/>
          </a:p>
        </p:txBody>
      </p:sp>
      <p:sp>
        <p:nvSpPr>
          <p:cNvPr id="6963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r>
              <a:rPr lang="en-IN" altLang="en-US" smtClean="0"/>
              <a:t>Talk at Computer Engg Dept, SCET, Surat</a:t>
            </a:r>
            <a:endParaRPr lang="en-US" altLang="en-US"/>
          </a:p>
        </p:txBody>
      </p:sp>
      <p:sp>
        <p:nvSpPr>
          <p:cNvPr id="6963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Garamond" pitchFamily="18" charset="0"/>
              </a:defRPr>
            </a:lvl1pPr>
          </a:lstStyle>
          <a:p>
            <a:pPr>
              <a:defRPr/>
            </a:pPr>
            <a:fld id="{146B9406-A583-42B9-988D-D1A2D874799A}" type="slidenum">
              <a:rPr lang="en-US" altLang="en-US"/>
              <a:pPr>
                <a:defRPr/>
              </a:pPr>
              <a:t>‹#›</a:t>
            </a:fld>
            <a:endParaRPr lang="en-US" altLang="en-US"/>
          </a:p>
        </p:txBody>
      </p:sp>
      <p:sp>
        <p:nvSpPr>
          <p:cNvPr id="6963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964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2" r:id="rId5"/>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Privacy in Databases</a:t>
            </a:r>
            <a:endParaRPr lang="en-IN" dirty="0"/>
          </a:p>
        </p:txBody>
      </p:sp>
      <p:sp>
        <p:nvSpPr>
          <p:cNvPr id="5" name="Slide Number Placeholder 4"/>
          <p:cNvSpPr>
            <a:spLocks noGrp="1"/>
          </p:cNvSpPr>
          <p:nvPr>
            <p:ph type="sldNum" sz="quarter" idx="12"/>
          </p:nvPr>
        </p:nvSpPr>
        <p:spPr/>
        <p:txBody>
          <a:bodyPr/>
          <a:lstStyle/>
          <a:p>
            <a:pPr>
              <a:defRPr/>
            </a:pPr>
            <a:fld id="{84429671-3BF2-42AC-AE79-2E5F545938D6}" type="slidenum">
              <a:rPr lang="en-US" altLang="en-US" smtClean="0"/>
              <a:pPr>
                <a:defRPr/>
              </a:pPr>
              <a:t>1</a:t>
            </a:fld>
            <a:endParaRPr lang="en-US" altLang="en-US"/>
          </a:p>
        </p:txBody>
      </p:sp>
      <p:sp>
        <p:nvSpPr>
          <p:cNvPr id="8" name="Subtitle 7"/>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privacy…</a:t>
            </a:r>
            <a:endParaRPr lang="en-IN" dirty="0"/>
          </a:p>
        </p:txBody>
      </p:sp>
      <p:sp>
        <p:nvSpPr>
          <p:cNvPr id="3" name="Content Placeholder 2"/>
          <p:cNvSpPr>
            <a:spLocks noGrp="1"/>
          </p:cNvSpPr>
          <p:nvPr>
            <p:ph idx="1"/>
          </p:nvPr>
        </p:nvSpPr>
        <p:spPr/>
        <p:txBody>
          <a:bodyPr/>
          <a:lstStyle/>
          <a:p>
            <a:r>
              <a:rPr lang="en-IN" dirty="0" smtClean="0"/>
              <a:t>Disclosure Risk and Information Loss </a:t>
            </a:r>
          </a:p>
          <a:p>
            <a:pPr lvl="1"/>
            <a:r>
              <a:rPr lang="en-IN" dirty="0" smtClean="0">
                <a:solidFill>
                  <a:srgbClr val="C00000"/>
                </a:solidFill>
              </a:rPr>
              <a:t>Disclosure risk </a:t>
            </a:r>
            <a:r>
              <a:rPr lang="en-IN" dirty="0" smtClean="0"/>
              <a:t>- the risk that a given form of disclosure will arise if a masked data is released </a:t>
            </a:r>
            <a:r>
              <a:rPr lang="en-IN" sz="1600" dirty="0" smtClean="0"/>
              <a:t>[Chen,1998]</a:t>
            </a:r>
            <a:r>
              <a:rPr lang="en-IN" dirty="0" smtClean="0"/>
              <a:t>.</a:t>
            </a:r>
          </a:p>
          <a:p>
            <a:pPr lvl="1"/>
            <a:endParaRPr lang="en-IN" dirty="0" smtClean="0"/>
          </a:p>
          <a:p>
            <a:pPr lvl="1"/>
            <a:r>
              <a:rPr lang="en-IN" dirty="0" smtClean="0">
                <a:solidFill>
                  <a:srgbClr val="C00000"/>
                </a:solidFill>
              </a:rPr>
              <a:t>Information loss </a:t>
            </a:r>
            <a:r>
              <a:rPr lang="en-IN" dirty="0" smtClean="0"/>
              <a:t>- the quantity of information which exist in the initial data and because of disclosure control methods does not occur in masked data </a:t>
            </a:r>
            <a:r>
              <a:rPr lang="en-IN" sz="1800" dirty="0" smtClean="0"/>
              <a:t>[</a:t>
            </a:r>
            <a:r>
              <a:rPr lang="en-IN" sz="1800" dirty="0" err="1" smtClean="0"/>
              <a:t>Willemborg</a:t>
            </a:r>
            <a:r>
              <a:rPr lang="en-IN" sz="1800" dirty="0" smtClean="0"/>
              <a:t>, 2001]</a:t>
            </a:r>
            <a:r>
              <a:rPr lang="en-IN" dirty="0" smtClean="0"/>
              <a:t>.</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10</a:t>
            </a:fld>
            <a:endParaRPr lang="en-US"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privacy…</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11</a:t>
            </a:fld>
            <a:endParaRPr lang="en-US" altLang="en-US"/>
          </a:p>
        </p:txBody>
      </p:sp>
      <p:sp>
        <p:nvSpPr>
          <p:cNvPr id="7" name="AutoShape 3"/>
          <p:cNvSpPr>
            <a:spLocks noChangeArrowheads="1"/>
          </p:cNvSpPr>
          <p:nvPr/>
        </p:nvSpPr>
        <p:spPr bwMode="auto">
          <a:xfrm>
            <a:off x="762000" y="1524000"/>
            <a:ext cx="1828800" cy="609600"/>
          </a:xfrm>
          <a:prstGeom prst="flowChartAlternateProcess">
            <a:avLst/>
          </a:prstGeom>
          <a:solidFill>
            <a:srgbClr val="FFFF99">
              <a:alpha val="50195"/>
            </a:srgbClr>
          </a:solidFill>
          <a:ln w="9525">
            <a:solidFill>
              <a:schemeClr val="tx1"/>
            </a:solidFill>
            <a:miter lim="800000"/>
            <a:headEnd/>
            <a:tailEnd/>
          </a:ln>
        </p:spPr>
        <p:txBody>
          <a:bodyPr wrap="none" anchor="ctr"/>
          <a:lstStyle/>
          <a:p>
            <a:pPr algn="ctr"/>
            <a:r>
              <a:rPr lang="en-US">
                <a:solidFill>
                  <a:srgbClr val="6600FF"/>
                </a:solidFill>
              </a:rPr>
              <a:t>Individuals</a:t>
            </a:r>
          </a:p>
        </p:txBody>
      </p:sp>
      <p:sp>
        <p:nvSpPr>
          <p:cNvPr id="8" name="AutoShape 4"/>
          <p:cNvSpPr>
            <a:spLocks noChangeArrowheads="1"/>
          </p:cNvSpPr>
          <p:nvPr/>
        </p:nvSpPr>
        <p:spPr bwMode="auto">
          <a:xfrm>
            <a:off x="762000" y="4267200"/>
            <a:ext cx="1828800" cy="838200"/>
          </a:xfrm>
          <a:prstGeom prst="flowChartAlternateProcess">
            <a:avLst/>
          </a:prstGeom>
          <a:gradFill rotWithShape="0">
            <a:gsLst>
              <a:gs pos="0">
                <a:srgbClr val="00FF00"/>
              </a:gs>
              <a:gs pos="100000">
                <a:srgbClr val="FF3300"/>
              </a:gs>
            </a:gsLst>
            <a:lin ang="5400000" scaled="1"/>
          </a:gradFill>
          <a:ln w="9525">
            <a:solidFill>
              <a:schemeClr val="tx1"/>
            </a:solidFill>
            <a:miter lim="800000"/>
            <a:headEnd/>
            <a:tailEnd/>
          </a:ln>
        </p:spPr>
        <p:txBody>
          <a:bodyPr wrap="none" anchor="ctr"/>
          <a:lstStyle/>
          <a:p>
            <a:pPr algn="ctr"/>
            <a:r>
              <a:rPr lang="en-US"/>
              <a:t>Researcher</a:t>
            </a:r>
          </a:p>
          <a:p>
            <a:pPr algn="ctr"/>
            <a:endParaRPr lang="en-US" sz="1000"/>
          </a:p>
          <a:p>
            <a:pPr algn="ctr"/>
            <a:r>
              <a:rPr lang="en-US"/>
              <a:t>Intruder</a:t>
            </a:r>
          </a:p>
        </p:txBody>
      </p:sp>
      <p:sp>
        <p:nvSpPr>
          <p:cNvPr id="9" name="AutoShape 5"/>
          <p:cNvSpPr>
            <a:spLocks noChangeArrowheads="1"/>
          </p:cNvSpPr>
          <p:nvPr/>
        </p:nvSpPr>
        <p:spPr bwMode="auto">
          <a:xfrm>
            <a:off x="762000" y="2819400"/>
            <a:ext cx="1828800" cy="609600"/>
          </a:xfrm>
          <a:prstGeom prst="flowChartAlternateProcess">
            <a:avLst/>
          </a:prstGeom>
          <a:solidFill>
            <a:srgbClr val="FFFF99">
              <a:alpha val="50195"/>
            </a:srgbClr>
          </a:solidFill>
          <a:ln w="9525">
            <a:solidFill>
              <a:schemeClr val="tx1"/>
            </a:solidFill>
            <a:miter lim="800000"/>
            <a:headEnd/>
            <a:tailEnd/>
          </a:ln>
        </p:spPr>
        <p:txBody>
          <a:bodyPr wrap="none" anchor="ctr"/>
          <a:lstStyle/>
          <a:p>
            <a:pPr algn="ctr"/>
            <a:r>
              <a:rPr lang="en-US">
                <a:solidFill>
                  <a:srgbClr val="993300"/>
                </a:solidFill>
              </a:rPr>
              <a:t>Data Owner</a:t>
            </a:r>
          </a:p>
        </p:txBody>
      </p:sp>
      <p:sp>
        <p:nvSpPr>
          <p:cNvPr id="10" name="AutoShape 6"/>
          <p:cNvSpPr>
            <a:spLocks noChangeArrowheads="1"/>
          </p:cNvSpPr>
          <p:nvPr/>
        </p:nvSpPr>
        <p:spPr bwMode="auto">
          <a:xfrm>
            <a:off x="2667000" y="2133600"/>
            <a:ext cx="1524000" cy="609600"/>
          </a:xfrm>
          <a:prstGeom prst="can">
            <a:avLst>
              <a:gd name="adj" fmla="val 25000"/>
            </a:avLst>
          </a:prstGeom>
          <a:solidFill>
            <a:srgbClr val="FFFF99">
              <a:alpha val="50195"/>
            </a:srgbClr>
          </a:solidFill>
          <a:ln w="9525">
            <a:solidFill>
              <a:schemeClr val="tx1"/>
            </a:solidFill>
            <a:round/>
            <a:headEnd/>
            <a:tailEnd/>
          </a:ln>
        </p:spPr>
        <p:txBody>
          <a:bodyPr wrap="none" anchor="ctr"/>
          <a:lstStyle/>
          <a:p>
            <a:pPr algn="ctr"/>
            <a:r>
              <a:rPr lang="en-US">
                <a:solidFill>
                  <a:srgbClr val="993300"/>
                </a:solidFill>
              </a:rPr>
              <a:t>Data</a:t>
            </a:r>
          </a:p>
        </p:txBody>
      </p:sp>
      <p:sp>
        <p:nvSpPr>
          <p:cNvPr id="11" name="AutoShape 7"/>
          <p:cNvSpPr>
            <a:spLocks noChangeArrowheads="1"/>
          </p:cNvSpPr>
          <p:nvPr/>
        </p:nvSpPr>
        <p:spPr bwMode="auto">
          <a:xfrm>
            <a:off x="2667000" y="3429000"/>
            <a:ext cx="1524000" cy="685800"/>
          </a:xfrm>
          <a:prstGeom prst="can">
            <a:avLst>
              <a:gd name="adj" fmla="val 25000"/>
            </a:avLst>
          </a:prstGeom>
          <a:solidFill>
            <a:srgbClr val="FFFF99">
              <a:alpha val="50195"/>
            </a:srgbClr>
          </a:solidFill>
          <a:ln w="9525">
            <a:solidFill>
              <a:schemeClr val="tx1"/>
            </a:solidFill>
            <a:round/>
            <a:headEnd/>
            <a:tailEnd/>
          </a:ln>
        </p:spPr>
        <p:txBody>
          <a:bodyPr wrap="none" anchor="ctr"/>
          <a:lstStyle/>
          <a:p>
            <a:pPr algn="ctr"/>
            <a:r>
              <a:rPr lang="en-US"/>
              <a:t>Masked Data</a:t>
            </a:r>
          </a:p>
        </p:txBody>
      </p:sp>
      <p:sp>
        <p:nvSpPr>
          <p:cNvPr id="12" name="AutoShape 8"/>
          <p:cNvSpPr>
            <a:spLocks noChangeArrowheads="1"/>
          </p:cNvSpPr>
          <p:nvPr/>
        </p:nvSpPr>
        <p:spPr bwMode="auto">
          <a:xfrm>
            <a:off x="990600" y="2133600"/>
            <a:ext cx="1524000" cy="685800"/>
          </a:xfrm>
          <a:prstGeom prst="downArrow">
            <a:avLst>
              <a:gd name="adj1" fmla="val 50000"/>
              <a:gd name="adj2" fmla="val 25000"/>
            </a:avLst>
          </a:prstGeom>
          <a:noFill/>
          <a:ln w="9525">
            <a:solidFill>
              <a:schemeClr val="tx1"/>
            </a:solidFill>
            <a:miter lim="800000"/>
            <a:headEnd/>
            <a:tailEnd/>
          </a:ln>
        </p:spPr>
        <p:txBody>
          <a:bodyPr wrap="none" anchor="ctr"/>
          <a:lstStyle/>
          <a:p>
            <a:pPr algn="ctr"/>
            <a:r>
              <a:rPr lang="en-US">
                <a:solidFill>
                  <a:srgbClr val="6600FF"/>
                </a:solidFill>
              </a:rPr>
              <a:t>Submit</a:t>
            </a:r>
          </a:p>
          <a:p>
            <a:pPr algn="ctr"/>
            <a:r>
              <a:rPr lang="en-US">
                <a:solidFill>
                  <a:srgbClr val="993300"/>
                </a:solidFill>
              </a:rPr>
              <a:t>Collect</a:t>
            </a:r>
          </a:p>
        </p:txBody>
      </p:sp>
      <p:sp>
        <p:nvSpPr>
          <p:cNvPr id="13" name="AutoShape 9"/>
          <p:cNvSpPr>
            <a:spLocks noChangeArrowheads="1"/>
          </p:cNvSpPr>
          <p:nvPr/>
        </p:nvSpPr>
        <p:spPr bwMode="auto">
          <a:xfrm>
            <a:off x="762000" y="3429000"/>
            <a:ext cx="1828800" cy="838200"/>
          </a:xfrm>
          <a:prstGeom prst="downArrow">
            <a:avLst>
              <a:gd name="adj1" fmla="val 50000"/>
              <a:gd name="adj2" fmla="val 25000"/>
            </a:avLst>
          </a:prstGeom>
          <a:noFill/>
          <a:ln w="9525">
            <a:solidFill>
              <a:schemeClr val="tx1"/>
            </a:solidFill>
            <a:miter lim="800000"/>
            <a:headEnd/>
            <a:tailEnd/>
          </a:ln>
        </p:spPr>
        <p:txBody>
          <a:bodyPr wrap="none" anchor="ctr"/>
          <a:lstStyle/>
          <a:p>
            <a:pPr algn="ctr"/>
            <a:r>
              <a:rPr lang="en-US">
                <a:solidFill>
                  <a:srgbClr val="993300"/>
                </a:solidFill>
              </a:rPr>
              <a:t>Release</a:t>
            </a:r>
          </a:p>
          <a:p>
            <a:pPr algn="ctr"/>
            <a:r>
              <a:rPr lang="en-US"/>
              <a:t>Receive</a:t>
            </a:r>
          </a:p>
        </p:txBody>
      </p:sp>
      <p:sp>
        <p:nvSpPr>
          <p:cNvPr id="14" name="AutoShape 10"/>
          <p:cNvSpPr>
            <a:spLocks noChangeArrowheads="1"/>
          </p:cNvSpPr>
          <p:nvPr/>
        </p:nvSpPr>
        <p:spPr bwMode="auto">
          <a:xfrm>
            <a:off x="2743200" y="2743200"/>
            <a:ext cx="1447800" cy="762000"/>
          </a:xfrm>
          <a:prstGeom prst="downArrow">
            <a:avLst>
              <a:gd name="adj1" fmla="val 50000"/>
              <a:gd name="adj2" fmla="val 25000"/>
            </a:avLst>
          </a:prstGeom>
          <a:noFill/>
          <a:ln w="9525">
            <a:solidFill>
              <a:schemeClr val="tx1"/>
            </a:solidFill>
            <a:miter lim="800000"/>
            <a:headEnd/>
            <a:tailEnd/>
          </a:ln>
        </p:spPr>
        <p:txBody>
          <a:bodyPr wrap="none" anchor="ctr"/>
          <a:lstStyle/>
          <a:p>
            <a:pPr algn="ctr"/>
            <a:r>
              <a:rPr lang="en-US" sz="1400" b="1">
                <a:solidFill>
                  <a:srgbClr val="993300"/>
                </a:solidFill>
              </a:rPr>
              <a:t>Masking</a:t>
            </a:r>
          </a:p>
          <a:p>
            <a:pPr algn="ctr"/>
            <a:r>
              <a:rPr lang="en-US" sz="1400" b="1">
                <a:solidFill>
                  <a:srgbClr val="993300"/>
                </a:solidFill>
              </a:rPr>
              <a:t>Process</a:t>
            </a:r>
          </a:p>
        </p:txBody>
      </p:sp>
      <p:sp>
        <p:nvSpPr>
          <p:cNvPr id="15" name="Line 11"/>
          <p:cNvSpPr>
            <a:spLocks noChangeShapeType="1"/>
          </p:cNvSpPr>
          <p:nvPr/>
        </p:nvSpPr>
        <p:spPr bwMode="auto">
          <a:xfrm>
            <a:off x="2590800" y="3124200"/>
            <a:ext cx="533400" cy="0"/>
          </a:xfrm>
          <a:prstGeom prst="line">
            <a:avLst/>
          </a:prstGeom>
          <a:noFill/>
          <a:ln w="9525">
            <a:solidFill>
              <a:schemeClr val="tx1"/>
            </a:solidFill>
            <a:round/>
            <a:headEnd/>
            <a:tailEnd type="triangle" w="med" len="med"/>
          </a:ln>
        </p:spPr>
        <p:txBody>
          <a:bodyPr/>
          <a:lstStyle/>
          <a:p>
            <a:endParaRPr lang="en-IN"/>
          </a:p>
        </p:txBody>
      </p:sp>
      <p:sp>
        <p:nvSpPr>
          <p:cNvPr id="16" name="Rectangle 12"/>
          <p:cNvSpPr>
            <a:spLocks noChangeArrowheads="1"/>
          </p:cNvSpPr>
          <p:nvPr/>
        </p:nvSpPr>
        <p:spPr bwMode="auto">
          <a:xfrm>
            <a:off x="4724400" y="2286000"/>
            <a:ext cx="1600200" cy="685800"/>
          </a:xfrm>
          <a:prstGeom prst="rect">
            <a:avLst/>
          </a:prstGeom>
          <a:solidFill>
            <a:srgbClr val="FF3300">
              <a:alpha val="50195"/>
            </a:srgbClr>
          </a:solidFill>
          <a:ln w="9525">
            <a:solidFill>
              <a:schemeClr val="tx1"/>
            </a:solidFill>
            <a:miter lim="800000"/>
            <a:headEnd/>
            <a:tailEnd/>
          </a:ln>
        </p:spPr>
        <p:txBody>
          <a:bodyPr wrap="none" anchor="ctr"/>
          <a:lstStyle/>
          <a:p>
            <a:pPr algn="ctr"/>
            <a:r>
              <a:rPr lang="en-US" dirty="0">
                <a:solidFill>
                  <a:srgbClr val="993300"/>
                </a:solidFill>
              </a:rPr>
              <a:t>Confidentiality </a:t>
            </a:r>
          </a:p>
          <a:p>
            <a:pPr algn="ctr"/>
            <a:r>
              <a:rPr lang="en-US" dirty="0">
                <a:solidFill>
                  <a:srgbClr val="993300"/>
                </a:solidFill>
              </a:rPr>
              <a:t>of Individuals</a:t>
            </a:r>
          </a:p>
        </p:txBody>
      </p:sp>
      <p:sp>
        <p:nvSpPr>
          <p:cNvPr id="17" name="Rectangle 13"/>
          <p:cNvSpPr>
            <a:spLocks noChangeArrowheads="1"/>
          </p:cNvSpPr>
          <p:nvPr/>
        </p:nvSpPr>
        <p:spPr bwMode="auto">
          <a:xfrm>
            <a:off x="4724400" y="3200400"/>
            <a:ext cx="1600200" cy="685800"/>
          </a:xfrm>
          <a:prstGeom prst="rect">
            <a:avLst/>
          </a:prstGeom>
          <a:solidFill>
            <a:srgbClr val="33CC33">
              <a:alpha val="50195"/>
            </a:srgbClr>
          </a:solidFill>
          <a:ln w="9525">
            <a:solidFill>
              <a:schemeClr val="tx1"/>
            </a:solidFill>
            <a:miter lim="800000"/>
            <a:headEnd/>
            <a:tailEnd/>
          </a:ln>
        </p:spPr>
        <p:txBody>
          <a:bodyPr wrap="none" anchor="ctr"/>
          <a:lstStyle/>
          <a:p>
            <a:pPr algn="ctr"/>
            <a:r>
              <a:rPr lang="en-US">
                <a:solidFill>
                  <a:srgbClr val="993300"/>
                </a:solidFill>
              </a:rPr>
              <a:t>Preserve</a:t>
            </a:r>
          </a:p>
          <a:p>
            <a:pPr algn="ctr"/>
            <a:r>
              <a:rPr lang="en-US">
                <a:solidFill>
                  <a:srgbClr val="993300"/>
                </a:solidFill>
              </a:rPr>
              <a:t>Data Utility</a:t>
            </a:r>
          </a:p>
        </p:txBody>
      </p:sp>
      <p:sp>
        <p:nvSpPr>
          <p:cNvPr id="18" name="Line 14"/>
          <p:cNvSpPr>
            <a:spLocks noChangeShapeType="1"/>
          </p:cNvSpPr>
          <p:nvPr/>
        </p:nvSpPr>
        <p:spPr bwMode="auto">
          <a:xfrm flipV="1">
            <a:off x="3810000" y="2590800"/>
            <a:ext cx="914400" cy="457200"/>
          </a:xfrm>
          <a:prstGeom prst="line">
            <a:avLst/>
          </a:prstGeom>
          <a:noFill/>
          <a:ln w="9525">
            <a:solidFill>
              <a:schemeClr val="tx1"/>
            </a:solidFill>
            <a:round/>
            <a:headEnd/>
            <a:tailEnd type="triangle" w="med" len="med"/>
          </a:ln>
        </p:spPr>
        <p:txBody>
          <a:bodyPr/>
          <a:lstStyle/>
          <a:p>
            <a:endParaRPr lang="en-IN"/>
          </a:p>
        </p:txBody>
      </p:sp>
      <p:sp>
        <p:nvSpPr>
          <p:cNvPr id="19" name="Line 15"/>
          <p:cNvSpPr>
            <a:spLocks noChangeShapeType="1"/>
          </p:cNvSpPr>
          <p:nvPr/>
        </p:nvSpPr>
        <p:spPr bwMode="auto">
          <a:xfrm>
            <a:off x="3810000" y="3048000"/>
            <a:ext cx="914400" cy="457200"/>
          </a:xfrm>
          <a:prstGeom prst="line">
            <a:avLst/>
          </a:prstGeom>
          <a:noFill/>
          <a:ln w="9525">
            <a:solidFill>
              <a:schemeClr val="tx1"/>
            </a:solidFill>
            <a:round/>
            <a:headEnd/>
            <a:tailEnd type="triangle" w="med" len="med"/>
          </a:ln>
        </p:spPr>
        <p:txBody>
          <a:bodyPr/>
          <a:lstStyle/>
          <a:p>
            <a:endParaRPr lang="en-IN"/>
          </a:p>
        </p:txBody>
      </p:sp>
      <p:cxnSp>
        <p:nvCxnSpPr>
          <p:cNvPr id="20" name="AutoShape 16"/>
          <p:cNvCxnSpPr>
            <a:cxnSpLocks noChangeShapeType="1"/>
            <a:stCxn id="16" idx="3"/>
          </p:cNvCxnSpPr>
          <p:nvPr/>
        </p:nvCxnSpPr>
        <p:spPr bwMode="auto">
          <a:xfrm>
            <a:off x="6324600" y="2628900"/>
            <a:ext cx="381000" cy="0"/>
          </a:xfrm>
          <a:prstGeom prst="straightConnector1">
            <a:avLst/>
          </a:prstGeom>
          <a:noFill/>
          <a:ln w="9525">
            <a:solidFill>
              <a:schemeClr val="tx1"/>
            </a:solidFill>
            <a:round/>
            <a:headEnd type="triangle" w="med" len="med"/>
            <a:tailEnd type="triangle" w="med" len="med"/>
          </a:ln>
        </p:spPr>
      </p:cxnSp>
      <p:cxnSp>
        <p:nvCxnSpPr>
          <p:cNvPr id="21" name="AutoShape 17"/>
          <p:cNvCxnSpPr>
            <a:cxnSpLocks noChangeShapeType="1"/>
            <a:stCxn id="17" idx="3"/>
          </p:cNvCxnSpPr>
          <p:nvPr/>
        </p:nvCxnSpPr>
        <p:spPr bwMode="auto">
          <a:xfrm>
            <a:off x="6324600" y="3543300"/>
            <a:ext cx="381000" cy="0"/>
          </a:xfrm>
          <a:prstGeom prst="straightConnector1">
            <a:avLst/>
          </a:prstGeom>
          <a:noFill/>
          <a:ln w="9525">
            <a:solidFill>
              <a:schemeClr val="tx1"/>
            </a:solidFill>
            <a:round/>
            <a:headEnd type="triangle" w="med" len="med"/>
            <a:tailEnd type="triangle" w="med" len="med"/>
          </a:ln>
        </p:spPr>
      </p:cxnSp>
      <p:sp>
        <p:nvSpPr>
          <p:cNvPr id="22" name="AutoShape 18"/>
          <p:cNvSpPr>
            <a:spLocks noChangeArrowheads="1"/>
          </p:cNvSpPr>
          <p:nvPr/>
        </p:nvSpPr>
        <p:spPr bwMode="auto">
          <a:xfrm>
            <a:off x="1828800" y="5257800"/>
            <a:ext cx="1524000" cy="685800"/>
          </a:xfrm>
          <a:prstGeom prst="can">
            <a:avLst>
              <a:gd name="adj" fmla="val 25000"/>
            </a:avLst>
          </a:prstGeom>
          <a:solidFill>
            <a:srgbClr val="FF3300">
              <a:alpha val="50195"/>
            </a:srgbClr>
          </a:solidFill>
          <a:ln w="9525">
            <a:solidFill>
              <a:schemeClr val="tx1"/>
            </a:solidFill>
            <a:round/>
            <a:headEnd/>
            <a:tailEnd/>
          </a:ln>
        </p:spPr>
        <p:txBody>
          <a:bodyPr wrap="none" anchor="ctr"/>
          <a:lstStyle/>
          <a:p>
            <a:pPr algn="ctr"/>
            <a:r>
              <a:rPr lang="en-US"/>
              <a:t>External Data</a:t>
            </a:r>
          </a:p>
        </p:txBody>
      </p:sp>
      <p:sp>
        <p:nvSpPr>
          <p:cNvPr id="23" name="Rectangle 19"/>
          <p:cNvSpPr>
            <a:spLocks noChangeArrowheads="1"/>
          </p:cNvSpPr>
          <p:nvPr/>
        </p:nvSpPr>
        <p:spPr bwMode="auto">
          <a:xfrm>
            <a:off x="4114800" y="4267200"/>
            <a:ext cx="3962400" cy="685800"/>
          </a:xfrm>
          <a:prstGeom prst="rect">
            <a:avLst/>
          </a:prstGeom>
          <a:solidFill>
            <a:srgbClr val="33CC33">
              <a:alpha val="50195"/>
            </a:srgbClr>
          </a:solidFill>
          <a:ln w="9525">
            <a:solidFill>
              <a:schemeClr val="tx1"/>
            </a:solidFill>
            <a:miter lim="800000"/>
            <a:headEnd/>
            <a:tailEnd/>
          </a:ln>
        </p:spPr>
        <p:txBody>
          <a:bodyPr wrap="none" anchor="ctr"/>
          <a:lstStyle/>
          <a:p>
            <a:pPr algn="ctr"/>
            <a:r>
              <a:rPr lang="en-US"/>
              <a:t>Use Masked Data for</a:t>
            </a:r>
          </a:p>
          <a:p>
            <a:pPr algn="ctr"/>
            <a:r>
              <a:rPr lang="en-US"/>
              <a:t>Statistical Analysis or Data Mining</a:t>
            </a:r>
          </a:p>
        </p:txBody>
      </p:sp>
      <p:sp>
        <p:nvSpPr>
          <p:cNvPr id="24" name="Rectangle 20"/>
          <p:cNvSpPr>
            <a:spLocks noChangeArrowheads="1"/>
          </p:cNvSpPr>
          <p:nvPr/>
        </p:nvSpPr>
        <p:spPr bwMode="auto">
          <a:xfrm>
            <a:off x="4114800" y="5105400"/>
            <a:ext cx="4038600" cy="685800"/>
          </a:xfrm>
          <a:prstGeom prst="rect">
            <a:avLst/>
          </a:prstGeom>
          <a:solidFill>
            <a:srgbClr val="FF3300">
              <a:alpha val="50195"/>
            </a:srgbClr>
          </a:solidFill>
          <a:ln w="9525">
            <a:solidFill>
              <a:schemeClr val="tx1"/>
            </a:solidFill>
            <a:miter lim="800000"/>
            <a:headEnd/>
            <a:tailEnd/>
          </a:ln>
        </p:spPr>
        <p:txBody>
          <a:bodyPr wrap="none" anchor="ctr"/>
          <a:lstStyle/>
          <a:p>
            <a:pPr algn="ctr"/>
            <a:r>
              <a:rPr lang="en-US"/>
              <a:t>Use Masked Data and External Data </a:t>
            </a:r>
          </a:p>
          <a:p>
            <a:pPr algn="ctr"/>
            <a:r>
              <a:rPr lang="en-US"/>
              <a:t>to disclose confidential information</a:t>
            </a:r>
          </a:p>
        </p:txBody>
      </p:sp>
      <p:sp>
        <p:nvSpPr>
          <p:cNvPr id="25" name="Line 21"/>
          <p:cNvSpPr>
            <a:spLocks noChangeShapeType="1"/>
          </p:cNvSpPr>
          <p:nvPr/>
        </p:nvSpPr>
        <p:spPr bwMode="auto">
          <a:xfrm>
            <a:off x="2590800" y="4495800"/>
            <a:ext cx="1524000" cy="0"/>
          </a:xfrm>
          <a:prstGeom prst="line">
            <a:avLst/>
          </a:prstGeom>
          <a:noFill/>
          <a:ln w="9525">
            <a:solidFill>
              <a:schemeClr val="tx1"/>
            </a:solidFill>
            <a:round/>
            <a:headEnd/>
            <a:tailEnd type="triangle" w="med" len="med"/>
          </a:ln>
        </p:spPr>
        <p:txBody>
          <a:bodyPr/>
          <a:lstStyle/>
          <a:p>
            <a:endParaRPr lang="en-IN"/>
          </a:p>
        </p:txBody>
      </p:sp>
      <p:sp>
        <p:nvSpPr>
          <p:cNvPr id="26" name="Line 22"/>
          <p:cNvSpPr>
            <a:spLocks noChangeShapeType="1"/>
          </p:cNvSpPr>
          <p:nvPr/>
        </p:nvSpPr>
        <p:spPr bwMode="auto">
          <a:xfrm>
            <a:off x="2590800" y="4953000"/>
            <a:ext cx="1524000" cy="457200"/>
          </a:xfrm>
          <a:prstGeom prst="line">
            <a:avLst/>
          </a:prstGeom>
          <a:noFill/>
          <a:ln w="9525">
            <a:solidFill>
              <a:schemeClr val="tx1"/>
            </a:solidFill>
            <a:round/>
            <a:headEnd/>
            <a:tailEnd type="triangle" w="med" len="med"/>
          </a:ln>
        </p:spPr>
        <p:txBody>
          <a:bodyPr/>
          <a:lstStyle/>
          <a:p>
            <a:endParaRPr lang="en-IN"/>
          </a:p>
        </p:txBody>
      </p:sp>
      <p:sp>
        <p:nvSpPr>
          <p:cNvPr id="27" name="Rectangle 23"/>
          <p:cNvSpPr>
            <a:spLocks noChangeArrowheads="1"/>
          </p:cNvSpPr>
          <p:nvPr/>
        </p:nvSpPr>
        <p:spPr bwMode="auto">
          <a:xfrm>
            <a:off x="6705600" y="2286000"/>
            <a:ext cx="2209800" cy="685800"/>
          </a:xfrm>
          <a:prstGeom prst="rect">
            <a:avLst/>
          </a:prstGeom>
          <a:solidFill>
            <a:srgbClr val="FF3300">
              <a:alpha val="50195"/>
            </a:srgbClr>
          </a:solidFill>
          <a:ln w="9525">
            <a:solidFill>
              <a:schemeClr val="tx1"/>
            </a:solidFill>
            <a:miter lim="800000"/>
            <a:headEnd/>
            <a:tailEnd/>
          </a:ln>
        </p:spPr>
        <p:txBody>
          <a:bodyPr wrap="none" anchor="ctr"/>
          <a:lstStyle/>
          <a:p>
            <a:pPr algn="ctr"/>
            <a:r>
              <a:rPr lang="en-US">
                <a:solidFill>
                  <a:srgbClr val="993300"/>
                </a:solidFill>
              </a:rPr>
              <a:t>Disclosure Risk /</a:t>
            </a:r>
          </a:p>
          <a:p>
            <a:pPr algn="ctr"/>
            <a:r>
              <a:rPr lang="en-US">
                <a:solidFill>
                  <a:srgbClr val="993300"/>
                </a:solidFill>
              </a:rPr>
              <a:t>Anonymity Properties</a:t>
            </a:r>
          </a:p>
        </p:txBody>
      </p:sp>
      <p:sp>
        <p:nvSpPr>
          <p:cNvPr id="28" name="Rectangle 24"/>
          <p:cNvSpPr>
            <a:spLocks noChangeArrowheads="1"/>
          </p:cNvSpPr>
          <p:nvPr/>
        </p:nvSpPr>
        <p:spPr bwMode="auto">
          <a:xfrm>
            <a:off x="6705600" y="3200400"/>
            <a:ext cx="1828800" cy="685800"/>
          </a:xfrm>
          <a:prstGeom prst="rect">
            <a:avLst/>
          </a:prstGeom>
          <a:solidFill>
            <a:srgbClr val="33CC33">
              <a:alpha val="50195"/>
            </a:srgbClr>
          </a:solidFill>
          <a:ln w="9525">
            <a:solidFill>
              <a:schemeClr val="tx1"/>
            </a:solidFill>
            <a:miter lim="800000"/>
            <a:headEnd/>
            <a:tailEnd/>
          </a:ln>
        </p:spPr>
        <p:txBody>
          <a:bodyPr wrap="none" anchor="ctr"/>
          <a:lstStyle/>
          <a:p>
            <a:pPr algn="ctr"/>
            <a:r>
              <a:rPr lang="en-US">
                <a:solidFill>
                  <a:srgbClr val="993300"/>
                </a:solidFill>
              </a:rPr>
              <a:t>Information Loss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animBg="1"/>
      <p:bldP spid="23" grpId="0" animBg="1"/>
      <p:bldP spid="24" grpId="0" animBg="1"/>
      <p:bldP spid="25" grpId="0" animBg="1"/>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Privacy-Preserving Data Mining</a:t>
            </a:r>
            <a:endParaRPr lang="en-IN" dirty="0"/>
          </a:p>
        </p:txBody>
      </p:sp>
      <p:sp>
        <p:nvSpPr>
          <p:cNvPr id="3" name="Content Placeholder 2"/>
          <p:cNvSpPr>
            <a:spLocks noGrp="1"/>
          </p:cNvSpPr>
          <p:nvPr>
            <p:ph idx="1"/>
          </p:nvPr>
        </p:nvSpPr>
        <p:spPr>
          <a:xfrm>
            <a:off x="457200" y="1295400"/>
            <a:ext cx="8229600" cy="4530725"/>
          </a:xfrm>
        </p:spPr>
        <p:txBody>
          <a:bodyPr/>
          <a:lstStyle/>
          <a:p>
            <a:r>
              <a:rPr lang="en-IN" sz="2800" dirty="0" smtClean="0"/>
              <a:t>Privacy Preserving Data Mining (PPDM) </a:t>
            </a:r>
          </a:p>
          <a:p>
            <a:pPr lvl="1"/>
            <a:r>
              <a:rPr lang="en-IN" sz="2400" dirty="0" smtClean="0"/>
              <a:t>A research direction in data mining and statistical databases, where data mining algorithms are analyzed for the side-effects they incur in data privacy </a:t>
            </a:r>
            <a:r>
              <a:rPr lang="en-IN" sz="1600" dirty="0" smtClean="0"/>
              <a:t>[</a:t>
            </a:r>
            <a:r>
              <a:rPr lang="en-IN" sz="1600" dirty="0" err="1" smtClean="0"/>
              <a:t>Verykios</a:t>
            </a:r>
            <a:r>
              <a:rPr lang="en-IN" sz="1600" dirty="0" smtClean="0"/>
              <a:t> 2004]</a:t>
            </a:r>
            <a:r>
              <a:rPr lang="en-IN" sz="2400" dirty="0" smtClean="0"/>
              <a:t>.</a:t>
            </a:r>
          </a:p>
          <a:p>
            <a:pPr lvl="1"/>
            <a:r>
              <a:rPr lang="en-IN" sz="2400" dirty="0" smtClean="0"/>
              <a:t>The goal is to get </a:t>
            </a:r>
            <a:r>
              <a:rPr lang="en-IN" sz="2400" dirty="0" smtClean="0">
                <a:solidFill>
                  <a:srgbClr val="C00000"/>
                </a:solidFill>
              </a:rPr>
              <a:t>accurate data mining results </a:t>
            </a:r>
            <a:r>
              <a:rPr lang="en-IN" sz="2400" dirty="0" smtClean="0"/>
              <a:t>while preserving </a:t>
            </a:r>
            <a:r>
              <a:rPr lang="en-IN" sz="2400" dirty="0" smtClean="0">
                <a:solidFill>
                  <a:srgbClr val="C00000"/>
                </a:solidFill>
              </a:rPr>
              <a:t>privacy</a:t>
            </a:r>
          </a:p>
          <a:p>
            <a:r>
              <a:rPr lang="en-IN" sz="2800" dirty="0" smtClean="0"/>
              <a:t>Two objectives:</a:t>
            </a:r>
          </a:p>
          <a:p>
            <a:pPr lvl="1"/>
            <a:r>
              <a:rPr lang="en-IN" sz="2400" dirty="0" smtClean="0"/>
              <a:t>Data Privacy</a:t>
            </a:r>
          </a:p>
          <a:p>
            <a:pPr lvl="1"/>
            <a:r>
              <a:rPr lang="en-IN" sz="2400" dirty="0" smtClean="0"/>
              <a:t>Privacy of Data Mining results</a:t>
            </a:r>
          </a:p>
          <a:p>
            <a:endParaRPr lang="en-IN" sz="2400"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12</a:t>
            </a:fld>
            <a:endParaRPr lang="en-US"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Privacy-Preserving Data Mining…</a:t>
            </a:r>
            <a:endParaRPr lang="en-IN" dirty="0"/>
          </a:p>
        </p:txBody>
      </p:sp>
      <p:sp>
        <p:nvSpPr>
          <p:cNvPr id="3" name="Content Placeholder 2"/>
          <p:cNvSpPr>
            <a:spLocks noGrp="1"/>
          </p:cNvSpPr>
          <p:nvPr>
            <p:ph idx="1"/>
          </p:nvPr>
        </p:nvSpPr>
        <p:spPr/>
        <p:txBody>
          <a:bodyPr/>
          <a:lstStyle/>
          <a:p>
            <a:r>
              <a:rPr lang="en-IN" dirty="0" smtClean="0"/>
              <a:t>Two scenarios</a:t>
            </a:r>
          </a:p>
          <a:p>
            <a:pPr lvl="1"/>
            <a:r>
              <a:rPr lang="en-IN" dirty="0" smtClean="0"/>
              <a:t>Centralized Database</a:t>
            </a:r>
          </a:p>
          <a:p>
            <a:pPr lvl="2"/>
            <a:r>
              <a:rPr lang="en-IN" dirty="0" smtClean="0"/>
              <a:t>Data Mining is performed on the data located at single site</a:t>
            </a:r>
          </a:p>
          <a:p>
            <a:pPr lvl="1"/>
            <a:r>
              <a:rPr lang="en-IN" dirty="0" smtClean="0"/>
              <a:t>Distributed Database</a:t>
            </a:r>
          </a:p>
          <a:p>
            <a:pPr lvl="2"/>
            <a:r>
              <a:rPr lang="en-IN" dirty="0" smtClean="0"/>
              <a:t>Data located at different sites </a:t>
            </a:r>
          </a:p>
          <a:p>
            <a:pPr lvl="2"/>
            <a:r>
              <a:rPr lang="en-IN" dirty="0" smtClean="0"/>
              <a:t>Bringing data together at one place for mining is not possible due to privacy laws or policies</a:t>
            </a:r>
          </a:p>
          <a:p>
            <a:pPr lvl="2"/>
            <a:r>
              <a:rPr lang="en-IN" dirty="0" smtClean="0"/>
              <a:t>Privacy Preserving Distributed Data Mining (PPDDM)</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13</a:t>
            </a:fld>
            <a:endParaRPr lang="en-US"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Privacy-Preserving Data Mining: Approaches</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14</a:t>
            </a:fld>
            <a:endParaRPr lang="en-US" altLang="en-US"/>
          </a:p>
        </p:txBody>
      </p:sp>
      <p:sp>
        <p:nvSpPr>
          <p:cNvPr id="7" name="Rectangle 6"/>
          <p:cNvSpPr/>
          <p:nvPr/>
        </p:nvSpPr>
        <p:spPr>
          <a:xfrm>
            <a:off x="3505200" y="1600200"/>
            <a:ext cx="16002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PPDM</a:t>
            </a:r>
            <a:endParaRPr lang="en-IN" sz="2400" b="1" dirty="0"/>
          </a:p>
        </p:txBody>
      </p:sp>
      <p:sp>
        <p:nvSpPr>
          <p:cNvPr id="8" name="Rectangle 7"/>
          <p:cNvSpPr/>
          <p:nvPr/>
        </p:nvSpPr>
        <p:spPr>
          <a:xfrm>
            <a:off x="762000" y="2971800"/>
            <a:ext cx="3581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Centralized Database</a:t>
            </a:r>
            <a:endParaRPr lang="en-IN" sz="2400" b="1" dirty="0"/>
          </a:p>
        </p:txBody>
      </p:sp>
      <p:sp>
        <p:nvSpPr>
          <p:cNvPr id="9" name="Rectangle 8"/>
          <p:cNvSpPr/>
          <p:nvPr/>
        </p:nvSpPr>
        <p:spPr>
          <a:xfrm>
            <a:off x="5105400" y="2971800"/>
            <a:ext cx="3276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Distributed Database</a:t>
            </a:r>
            <a:endParaRPr lang="en-IN" sz="2400" b="1" dirty="0"/>
          </a:p>
        </p:txBody>
      </p:sp>
      <p:sp>
        <p:nvSpPr>
          <p:cNvPr id="10" name="Rectangle 9"/>
          <p:cNvSpPr/>
          <p:nvPr/>
        </p:nvSpPr>
        <p:spPr>
          <a:xfrm>
            <a:off x="762000" y="4191000"/>
            <a:ext cx="3581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Non-Cryptography Based Approach</a:t>
            </a:r>
            <a:endParaRPr lang="en-IN" sz="2400" b="1" dirty="0"/>
          </a:p>
        </p:txBody>
      </p:sp>
      <p:sp>
        <p:nvSpPr>
          <p:cNvPr id="11" name="Rectangle 10"/>
          <p:cNvSpPr/>
          <p:nvPr/>
        </p:nvSpPr>
        <p:spPr>
          <a:xfrm>
            <a:off x="5181600" y="4191000"/>
            <a:ext cx="3124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t>Cryptography Based Approach</a:t>
            </a:r>
            <a:endParaRPr lang="en-IN" sz="2400" b="1" dirty="0"/>
          </a:p>
        </p:txBody>
      </p:sp>
      <p:cxnSp>
        <p:nvCxnSpPr>
          <p:cNvPr id="13" name="Straight Arrow Connector 12"/>
          <p:cNvCxnSpPr/>
          <p:nvPr/>
        </p:nvCxnSpPr>
        <p:spPr>
          <a:xfrm flipH="1">
            <a:off x="2743200" y="2362200"/>
            <a:ext cx="9906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4876800" y="2362200"/>
            <a:ext cx="11430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2"/>
            <a:endCxn id="10" idx="0"/>
          </p:cNvCxnSpPr>
          <p:nvPr/>
        </p:nvCxnSpPr>
        <p:spPr>
          <a:xfrm rot="5400000">
            <a:off x="2247900" y="38862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9" idx="2"/>
            <a:endCxn id="11" idx="0"/>
          </p:cNvCxnSpPr>
          <p:nvPr/>
        </p:nvCxnSpPr>
        <p:spPr>
          <a:xfrm rot="5400000">
            <a:off x="6438900" y="38862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Privacy-Preserving Data Mining: Approaches…</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15</a:t>
            </a:fld>
            <a:endParaRPr lang="en-US" altLang="en-US"/>
          </a:p>
        </p:txBody>
      </p:sp>
      <p:sp>
        <p:nvSpPr>
          <p:cNvPr id="16" name="Content Placeholder 2"/>
          <p:cNvSpPr>
            <a:spLocks noGrp="1"/>
          </p:cNvSpPr>
          <p:nvPr>
            <p:ph idx="1"/>
          </p:nvPr>
        </p:nvSpPr>
        <p:spPr>
          <a:xfrm>
            <a:off x="457200" y="1828800"/>
            <a:ext cx="8229600" cy="685800"/>
          </a:xfrm>
        </p:spPr>
        <p:txBody>
          <a:bodyPr/>
          <a:lstStyle/>
          <a:p>
            <a:r>
              <a:rPr lang="en-US" sz="2400" dirty="0" smtClean="0"/>
              <a:t>State-of-the-art in Privacy Preservation in data mining</a:t>
            </a:r>
          </a:p>
        </p:txBody>
      </p:sp>
      <p:graphicFrame>
        <p:nvGraphicFramePr>
          <p:cNvPr id="17" name="Table 16"/>
          <p:cNvGraphicFramePr>
            <a:graphicFrameLocks noGrp="1"/>
          </p:cNvGraphicFramePr>
          <p:nvPr/>
        </p:nvGraphicFramePr>
        <p:xfrm>
          <a:off x="609600" y="2926080"/>
          <a:ext cx="7999041" cy="2407920"/>
        </p:xfrm>
        <a:graphic>
          <a:graphicData uri="http://schemas.openxmlformats.org/drawingml/2006/table">
            <a:tbl>
              <a:tblPr firstRow="1">
                <a:tableStyleId>{8A107856-5554-42FB-B03E-39F5DBC370BA}</a:tableStyleId>
              </a:tblPr>
              <a:tblGrid>
                <a:gridCol w="695569"/>
                <a:gridCol w="2434491"/>
                <a:gridCol w="1217245"/>
                <a:gridCol w="1651976"/>
                <a:gridCol w="1999760"/>
              </a:tblGrid>
              <a:tr h="370840">
                <a:tc>
                  <a:txBody>
                    <a:bodyPr/>
                    <a:lstStyle/>
                    <a:p>
                      <a:pPr algn="ctr"/>
                      <a:r>
                        <a:rPr lang="en-IN" sz="2000" dirty="0" smtClean="0"/>
                        <a:t>Sr. No.</a:t>
                      </a:r>
                      <a:endParaRPr lang="en-IN" sz="2000" dirty="0"/>
                    </a:p>
                  </a:txBody>
                  <a:tcPr anchor="ctr"/>
                </a:tc>
                <a:tc>
                  <a:txBody>
                    <a:bodyPr/>
                    <a:lstStyle/>
                    <a:p>
                      <a:pPr algn="ctr"/>
                      <a:r>
                        <a:rPr lang="en-IN" sz="2000" dirty="0" smtClean="0"/>
                        <a:t>PPDM Approaches</a:t>
                      </a:r>
                      <a:endParaRPr lang="en-IN" sz="2000" dirty="0"/>
                    </a:p>
                  </a:txBody>
                  <a:tcPr anchor="ctr"/>
                </a:tc>
                <a:tc>
                  <a:txBody>
                    <a:bodyPr/>
                    <a:lstStyle/>
                    <a:p>
                      <a:pPr algn="ctr"/>
                      <a:r>
                        <a:rPr lang="en-IN" sz="2000" dirty="0" smtClean="0"/>
                        <a:t>Privacy</a:t>
                      </a:r>
                      <a:endParaRPr lang="en-IN" sz="2000" dirty="0"/>
                    </a:p>
                  </a:txBody>
                  <a:tcPr anchor="ctr"/>
                </a:tc>
                <a:tc>
                  <a:txBody>
                    <a:bodyPr/>
                    <a:lstStyle/>
                    <a:p>
                      <a:pPr algn="ctr"/>
                      <a:r>
                        <a:rPr lang="en-IN" sz="2000" dirty="0" smtClean="0"/>
                        <a:t>Overheads</a:t>
                      </a:r>
                      <a:endParaRPr lang="en-IN" sz="2000" dirty="0"/>
                    </a:p>
                  </a:txBody>
                  <a:tcPr anchor="ctr"/>
                </a:tc>
                <a:tc>
                  <a:txBody>
                    <a:bodyPr/>
                    <a:lstStyle/>
                    <a:p>
                      <a:pPr algn="ctr"/>
                      <a:r>
                        <a:rPr lang="en-IN" sz="2000" dirty="0" smtClean="0"/>
                        <a:t>Remarks</a:t>
                      </a:r>
                      <a:endParaRPr lang="en-IN" sz="2000" dirty="0"/>
                    </a:p>
                  </a:txBody>
                  <a:tcPr anchor="ctr"/>
                </a:tc>
              </a:tr>
              <a:tr h="370840">
                <a:tc>
                  <a:txBody>
                    <a:bodyPr/>
                    <a:lstStyle/>
                    <a:p>
                      <a:pPr algn="ctr"/>
                      <a:r>
                        <a:rPr lang="en-IN" sz="2000" dirty="0" smtClean="0"/>
                        <a:t>1</a:t>
                      </a:r>
                      <a:endParaRPr lang="en-IN" sz="2000" dirty="0"/>
                    </a:p>
                  </a:txBody>
                  <a:tcPr anchor="ctr"/>
                </a:tc>
                <a:tc>
                  <a:txBody>
                    <a:bodyPr/>
                    <a:lstStyle/>
                    <a:p>
                      <a:r>
                        <a:rPr lang="en-IN" sz="2000" dirty="0" smtClean="0"/>
                        <a:t>Cryptography based</a:t>
                      </a:r>
                      <a:endParaRPr lang="en-IN" sz="2000" dirty="0"/>
                    </a:p>
                  </a:txBody>
                  <a:tcPr anchor="ctr"/>
                </a:tc>
                <a:tc>
                  <a:txBody>
                    <a:bodyPr/>
                    <a:lstStyle/>
                    <a:p>
                      <a:pPr algn="ctr"/>
                      <a:r>
                        <a:rPr lang="en-IN" sz="2000" dirty="0" smtClean="0"/>
                        <a:t>High</a:t>
                      </a:r>
                      <a:endParaRPr lang="en-IN" sz="2000" dirty="0"/>
                    </a:p>
                  </a:txBody>
                  <a:tcPr anchor="ctr"/>
                </a:tc>
                <a:tc>
                  <a:txBody>
                    <a:bodyPr/>
                    <a:lstStyle/>
                    <a:p>
                      <a:pPr algn="ctr"/>
                      <a:r>
                        <a:rPr lang="en-IN" sz="2000" dirty="0" smtClean="0"/>
                        <a:t>High</a:t>
                      </a:r>
                      <a:endParaRPr lang="en-IN" sz="2000" dirty="0"/>
                    </a:p>
                  </a:txBody>
                  <a:tcPr anchor="ctr"/>
                </a:tc>
                <a:tc>
                  <a:txBody>
                    <a:bodyPr/>
                    <a:lstStyle/>
                    <a:p>
                      <a:r>
                        <a:rPr lang="en-IN" sz="2000" dirty="0" smtClean="0"/>
                        <a:t>Poor Scalability</a:t>
                      </a:r>
                      <a:endParaRPr lang="en-IN" sz="2000" dirty="0"/>
                    </a:p>
                  </a:txBody>
                  <a:tcPr anchor="ctr"/>
                </a:tc>
              </a:tr>
              <a:tr h="370840">
                <a:tc>
                  <a:txBody>
                    <a:bodyPr/>
                    <a:lstStyle/>
                    <a:p>
                      <a:pPr algn="ctr"/>
                      <a:r>
                        <a:rPr lang="en-IN" sz="2000" dirty="0" smtClean="0"/>
                        <a:t>2</a:t>
                      </a:r>
                      <a:endParaRPr lang="en-IN" sz="2000" dirty="0"/>
                    </a:p>
                  </a:txBody>
                  <a:tcPr anchor="ctr"/>
                </a:tc>
                <a:tc>
                  <a:txBody>
                    <a:bodyPr/>
                    <a:lstStyle/>
                    <a:p>
                      <a:r>
                        <a:rPr lang="en-IN" sz="2000" dirty="0" smtClean="0"/>
                        <a:t>Non-Cryptography based</a:t>
                      </a:r>
                      <a:endParaRPr lang="en-IN" sz="2000" dirty="0"/>
                    </a:p>
                  </a:txBody>
                  <a:tcPr anchor="ctr"/>
                </a:tc>
                <a:tc>
                  <a:txBody>
                    <a:bodyPr/>
                    <a:lstStyle/>
                    <a:p>
                      <a:pPr algn="ctr"/>
                      <a:r>
                        <a:rPr lang="en-IN" sz="2000" dirty="0" smtClean="0"/>
                        <a:t>Low</a:t>
                      </a:r>
                      <a:endParaRPr lang="en-IN" sz="2000" dirty="0"/>
                    </a:p>
                  </a:txBody>
                  <a:tcPr anchor="ctr"/>
                </a:tc>
                <a:tc>
                  <a:txBody>
                    <a:bodyPr/>
                    <a:lstStyle/>
                    <a:p>
                      <a:pPr algn="ctr"/>
                      <a:r>
                        <a:rPr lang="en-IN" sz="2000" dirty="0" smtClean="0"/>
                        <a:t>Low</a:t>
                      </a:r>
                      <a:endParaRPr lang="en-IN" sz="2000" dirty="0"/>
                    </a:p>
                  </a:txBody>
                  <a:tcPr anchor="ctr"/>
                </a:tc>
                <a:tc>
                  <a:txBody>
                    <a:bodyPr/>
                    <a:lstStyle/>
                    <a:p>
                      <a:r>
                        <a:rPr lang="en-IN" sz="2000" dirty="0" smtClean="0"/>
                        <a:t>Privacy-Accuracy</a:t>
                      </a:r>
                      <a:r>
                        <a:rPr lang="en-IN" sz="2000" baseline="0" dirty="0" smtClean="0"/>
                        <a:t> trade-off</a:t>
                      </a:r>
                      <a:endParaRPr lang="en-IN" sz="2000" dirty="0"/>
                    </a:p>
                  </a:txBody>
                  <a:tcPr anchor="ct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746375"/>
            <a:ext cx="8229600" cy="1139825"/>
          </a:xfrm>
        </p:spPr>
        <p:txBody>
          <a:bodyPr/>
          <a:lstStyle/>
          <a:p>
            <a:pPr algn="ctr"/>
            <a:r>
              <a:rPr lang="en-IN" dirty="0" smtClean="0"/>
              <a:t>Non-Cryptography based approaches</a:t>
            </a:r>
            <a:endParaRPr lang="en-IN" dirty="0"/>
          </a:p>
        </p:txBody>
      </p:sp>
      <p:sp>
        <p:nvSpPr>
          <p:cNvPr id="4" name="Slide Number Placeholder 3"/>
          <p:cNvSpPr>
            <a:spLocks noGrp="1"/>
          </p:cNvSpPr>
          <p:nvPr>
            <p:ph type="sldNum" sz="quarter" idx="12"/>
          </p:nvPr>
        </p:nvSpPr>
        <p:spPr/>
        <p:txBody>
          <a:bodyPr/>
          <a:lstStyle/>
          <a:p>
            <a:pPr>
              <a:defRPr/>
            </a:pPr>
            <a:fld id="{9439044A-3C8C-4371-9CB7-E41C7EA0CA09}" type="slidenum">
              <a:rPr lang="en-US" altLang="en-US" smtClean="0"/>
              <a:pPr>
                <a:defRPr/>
              </a:pPr>
              <a:t>16</a:t>
            </a:fld>
            <a:endParaRPr lang="en-US"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Source of </a:t>
            </a:r>
            <a:r>
              <a:rPr lang="en-US" dirty="0" smtClean="0"/>
              <a:t>problem</a:t>
            </a:r>
            <a:endParaRPr lang="en-US" dirty="0"/>
          </a:p>
        </p:txBody>
      </p:sp>
      <p:sp>
        <p:nvSpPr>
          <p:cNvPr id="69635" name="Rectangle 3"/>
          <p:cNvSpPr>
            <a:spLocks noGrp="1" noChangeArrowheads="1"/>
          </p:cNvSpPr>
          <p:nvPr>
            <p:ph type="body" idx="1"/>
          </p:nvPr>
        </p:nvSpPr>
        <p:spPr>
          <a:xfrm>
            <a:off x="228600" y="1295400"/>
            <a:ext cx="8686800" cy="4419600"/>
          </a:xfrm>
        </p:spPr>
        <p:txBody>
          <a:bodyPr/>
          <a:lstStyle/>
          <a:p>
            <a:r>
              <a:rPr lang="en-US"/>
              <a:t>Even if we remove the direct uniquely identifying attributes</a:t>
            </a:r>
          </a:p>
          <a:p>
            <a:pPr lvl="1"/>
            <a:r>
              <a:rPr lang="en-US"/>
              <a:t>There are some fields that may still uniquely identify some individual!</a:t>
            </a:r>
          </a:p>
          <a:p>
            <a:pPr lvl="1"/>
            <a:r>
              <a:rPr lang="en-US"/>
              <a:t>The attacker can </a:t>
            </a:r>
            <a:r>
              <a:rPr lang="en-US" i="1"/>
              <a:t>join </a:t>
            </a:r>
            <a:r>
              <a:rPr lang="en-US"/>
              <a:t>them with other sources and identify individuals</a:t>
            </a:r>
          </a:p>
        </p:txBody>
      </p:sp>
      <p:graphicFrame>
        <p:nvGraphicFramePr>
          <p:cNvPr id="69728" name="Group 96"/>
          <p:cNvGraphicFramePr>
            <a:graphicFrameLocks noGrp="1"/>
          </p:cNvGraphicFramePr>
          <p:nvPr/>
        </p:nvGraphicFramePr>
        <p:xfrm>
          <a:off x="1143000" y="4419600"/>
          <a:ext cx="6629400" cy="1097280"/>
        </p:xfrm>
        <a:graphic>
          <a:graphicData uri="http://schemas.openxmlformats.org/drawingml/2006/table">
            <a:tbl>
              <a:tblPr/>
              <a:tblGrid>
                <a:gridCol w="508000"/>
                <a:gridCol w="1185863"/>
                <a:gridCol w="768350"/>
                <a:gridCol w="1719262"/>
                <a:gridCol w="2447925"/>
              </a:tblGrid>
              <a:tr h="2428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1700" b="0" i="1" u="none" strike="noStrike" cap="none" normalizeH="0" baseline="0" smtClean="0">
                        <a:ln>
                          <a:noFill/>
                        </a:ln>
                        <a:solidFill>
                          <a:schemeClr val="tx2"/>
                        </a:solidFill>
                        <a:effectLst/>
                        <a:latin typeface="Verdana" pitchFamily="34" charset="0"/>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0" i="1" u="none" strike="noStrike" cap="none" normalizeH="0" baseline="0" smtClean="0">
                          <a:ln>
                            <a:noFill/>
                          </a:ln>
                          <a:solidFill>
                            <a:srgbClr val="000000"/>
                          </a:solidFill>
                          <a:effectLst/>
                          <a:latin typeface="Verdana" pitchFamily="34" charset="0"/>
                        </a:rPr>
                        <a:t>Non-Sensitive Data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0" i="1" u="none" strike="noStrike" cap="none" normalizeH="0" baseline="0" smtClean="0">
                          <a:ln>
                            <a:noFill/>
                          </a:ln>
                          <a:solidFill>
                            <a:srgbClr val="000000"/>
                          </a:solidFill>
                          <a:effectLst/>
                          <a:latin typeface="Verdana" pitchFamily="34" charset="0"/>
                        </a:rPr>
                        <a:t>Sensitive Data</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Zip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Nationality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Condition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9713" name="AutoShape 81"/>
          <p:cNvSpPr>
            <a:spLocks/>
          </p:cNvSpPr>
          <p:nvPr/>
        </p:nvSpPr>
        <p:spPr bwMode="auto">
          <a:xfrm rot="5400000" flipV="1">
            <a:off x="3238500" y="4229100"/>
            <a:ext cx="152400" cy="2971800"/>
          </a:xfrm>
          <a:prstGeom prst="rightBrace">
            <a:avLst>
              <a:gd name="adj1" fmla="val 162500"/>
              <a:gd name="adj2" fmla="val 50000"/>
            </a:avLst>
          </a:prstGeom>
          <a:noFill/>
          <a:ln w="9525">
            <a:solidFill>
              <a:schemeClr val="tx1"/>
            </a:solidFill>
            <a:round/>
            <a:headEnd/>
            <a:tailEnd/>
          </a:ln>
          <a:effectLst/>
        </p:spPr>
        <p:txBody>
          <a:bodyPr wrap="none" anchor="ctr"/>
          <a:lstStyle/>
          <a:p>
            <a:endParaRPr lang="en-IN"/>
          </a:p>
        </p:txBody>
      </p:sp>
      <p:sp>
        <p:nvSpPr>
          <p:cNvPr id="69723" name="Text Box 91"/>
          <p:cNvSpPr txBox="1">
            <a:spLocks noChangeArrowheads="1"/>
          </p:cNvSpPr>
          <p:nvPr/>
        </p:nvSpPr>
        <p:spPr bwMode="auto">
          <a:xfrm>
            <a:off x="1752600" y="5881688"/>
            <a:ext cx="2895600" cy="366712"/>
          </a:xfrm>
          <a:prstGeom prst="rect">
            <a:avLst/>
          </a:prstGeom>
          <a:noFill/>
          <a:ln w="9525">
            <a:noFill/>
            <a:miter lim="800000"/>
            <a:headEnd/>
            <a:tailEnd/>
          </a:ln>
          <a:effectLst/>
        </p:spPr>
        <p:txBody>
          <a:bodyPr>
            <a:spAutoFit/>
          </a:bodyPr>
          <a:lstStyle/>
          <a:p>
            <a:pPr algn="ctr"/>
            <a:r>
              <a:rPr lang="en-US" b="1"/>
              <a:t>Quasi-Identifiers</a:t>
            </a:r>
          </a:p>
        </p:txBody>
      </p:sp>
      <p:sp>
        <p:nvSpPr>
          <p:cNvPr id="7" name="Slide Number Placeholder 6"/>
          <p:cNvSpPr>
            <a:spLocks noGrp="1"/>
          </p:cNvSpPr>
          <p:nvPr>
            <p:ph type="sldNum" sz="quarter" idx="12"/>
          </p:nvPr>
        </p:nvSpPr>
        <p:spPr/>
        <p:txBody>
          <a:bodyPr/>
          <a:lstStyle/>
          <a:p>
            <a:pPr>
              <a:defRPr/>
            </a:pPr>
            <a:fld id="{9439044A-3C8C-4371-9CB7-E41C7EA0CA09}" type="slidenum">
              <a:rPr lang="en-US" altLang="en-US" smtClean="0"/>
              <a:pPr>
                <a:defRPr/>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K-anonymity</a:t>
            </a:r>
          </a:p>
        </p:txBody>
      </p:sp>
      <p:sp>
        <p:nvSpPr>
          <p:cNvPr id="72707" name="Rectangle 3"/>
          <p:cNvSpPr>
            <a:spLocks noGrp="1" noChangeArrowheads="1"/>
          </p:cNvSpPr>
          <p:nvPr>
            <p:ph type="body" idx="1"/>
          </p:nvPr>
        </p:nvSpPr>
        <p:spPr>
          <a:xfrm>
            <a:off x="228600" y="1295400"/>
            <a:ext cx="8686800" cy="4419600"/>
          </a:xfrm>
        </p:spPr>
        <p:txBody>
          <a:bodyPr/>
          <a:lstStyle/>
          <a:p>
            <a:r>
              <a:rPr lang="en-US" dirty="0"/>
              <a:t>Proposed by Sweeney</a:t>
            </a:r>
          </a:p>
          <a:p>
            <a:r>
              <a:rPr lang="en-US" dirty="0"/>
              <a:t>Change data in such a way that for each </a:t>
            </a:r>
            <a:r>
              <a:rPr lang="en-US" dirty="0" err="1"/>
              <a:t>tuple</a:t>
            </a:r>
            <a:r>
              <a:rPr lang="en-US" dirty="0"/>
              <a:t> in the resulting table there are </a:t>
            </a:r>
            <a:r>
              <a:rPr lang="en-US" dirty="0" err="1"/>
              <a:t>atleast</a:t>
            </a:r>
            <a:r>
              <a:rPr lang="en-US" dirty="0"/>
              <a:t>  (</a:t>
            </a:r>
            <a:r>
              <a:rPr lang="en-US" i="1" dirty="0"/>
              <a:t>k-1) </a:t>
            </a:r>
            <a:r>
              <a:rPr lang="en-US" dirty="0"/>
              <a:t>other </a:t>
            </a:r>
            <a:r>
              <a:rPr lang="en-US" dirty="0" err="1"/>
              <a:t>tuples</a:t>
            </a:r>
            <a:r>
              <a:rPr lang="en-US" dirty="0"/>
              <a:t> with the same value for the quasi-identifier – </a:t>
            </a:r>
            <a:r>
              <a:rPr lang="en-US" b="1" dirty="0"/>
              <a:t>K-</a:t>
            </a:r>
            <a:r>
              <a:rPr lang="en-US" b="1" dirty="0" err="1"/>
              <a:t>anonymized</a:t>
            </a:r>
            <a:r>
              <a:rPr lang="en-US" b="1" dirty="0"/>
              <a:t> table</a:t>
            </a:r>
            <a:endParaRPr lang="en-US" dirty="0"/>
          </a:p>
          <a:p>
            <a:pPr>
              <a:buFont typeface="Wingdings" pitchFamily="2" charset="2"/>
              <a:buNone/>
            </a:pPr>
            <a:endParaRPr lang="en-US" dirty="0"/>
          </a:p>
          <a:p>
            <a:endParaRPr lang="en-US" dirty="0"/>
          </a:p>
        </p:txBody>
      </p:sp>
      <p:graphicFrame>
        <p:nvGraphicFramePr>
          <p:cNvPr id="72788" name="Group 84"/>
          <p:cNvGraphicFramePr>
            <a:graphicFrameLocks noGrp="1"/>
          </p:cNvGraphicFramePr>
          <p:nvPr>
            <p:ph type="tbl" idx="1"/>
          </p:nvPr>
        </p:nvGraphicFramePr>
        <p:xfrm>
          <a:off x="685800" y="4114800"/>
          <a:ext cx="6705600" cy="2209802"/>
        </p:xfrm>
        <a:graphic>
          <a:graphicData uri="http://schemas.openxmlformats.org/drawingml/2006/table">
            <a:tbl>
              <a:tblPr/>
              <a:tblGrid>
                <a:gridCol w="519113"/>
                <a:gridCol w="1212850"/>
                <a:gridCol w="976312"/>
                <a:gridCol w="1776413"/>
                <a:gridCol w="2220912"/>
              </a:tblGrid>
              <a:tr h="5508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dirty="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Zip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dirty="0" smtClean="0">
                          <a:ln>
                            <a:noFill/>
                          </a:ln>
                          <a:solidFill>
                            <a:srgbClr val="000000"/>
                          </a:solidFill>
                          <a:effectLst/>
                          <a:latin typeface="Verdana" pitchFamily="34" charset="0"/>
                        </a:rPr>
                        <a:t>Nationality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Condition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dirty="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dirty="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dirty="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Viral Infection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dirty="0" smtClean="0">
                          <a:ln>
                            <a:noFill/>
                          </a:ln>
                          <a:solidFill>
                            <a:srgbClr val="000000"/>
                          </a:solidFill>
                          <a:effectLst/>
                          <a:latin typeface="Verdana" pitchFamily="34" charset="0"/>
                        </a:rPr>
                        <a:t>Cancer</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2826" name="Text Box 122"/>
          <p:cNvSpPr txBox="1">
            <a:spLocks noChangeArrowheads="1"/>
          </p:cNvSpPr>
          <p:nvPr/>
        </p:nvSpPr>
        <p:spPr bwMode="auto">
          <a:xfrm>
            <a:off x="7364413" y="4495800"/>
            <a:ext cx="1779587" cy="396875"/>
          </a:xfrm>
          <a:prstGeom prst="rect">
            <a:avLst/>
          </a:prstGeom>
          <a:noFill/>
          <a:ln w="9525">
            <a:noFill/>
            <a:miter lim="800000"/>
            <a:headEnd/>
            <a:tailEnd/>
          </a:ln>
          <a:effectLst/>
        </p:spPr>
        <p:txBody>
          <a:bodyPr wrap="none">
            <a:spAutoFit/>
          </a:bodyPr>
          <a:lstStyle/>
          <a:p>
            <a:r>
              <a:rPr lang="en-US" sz="2000">
                <a:solidFill>
                  <a:schemeClr val="tx2"/>
                </a:solidFill>
              </a:rPr>
              <a:t>4-anonymized</a:t>
            </a:r>
          </a:p>
        </p:txBody>
      </p:sp>
      <p:sp>
        <p:nvSpPr>
          <p:cNvPr id="72827" name="Line 123"/>
          <p:cNvSpPr>
            <a:spLocks noChangeShapeType="1"/>
          </p:cNvSpPr>
          <p:nvPr/>
        </p:nvSpPr>
        <p:spPr bwMode="auto">
          <a:xfrm flipH="1" flipV="1">
            <a:off x="7391400" y="4267200"/>
            <a:ext cx="533400" cy="304800"/>
          </a:xfrm>
          <a:prstGeom prst="line">
            <a:avLst/>
          </a:prstGeom>
          <a:noFill/>
          <a:ln w="9525">
            <a:solidFill>
              <a:schemeClr val="tx1"/>
            </a:solidFill>
            <a:round/>
            <a:headEnd/>
            <a:tailEnd type="triangle" w="med" len="med"/>
          </a:ln>
          <a:effectLst/>
        </p:spPr>
        <p:txBody>
          <a:bodyPr/>
          <a:lstStyle/>
          <a:p>
            <a:endParaRPr lang="en-IN"/>
          </a:p>
        </p:txBody>
      </p:sp>
      <p:sp>
        <p:nvSpPr>
          <p:cNvPr id="7" name="Slide Number Placeholder 6"/>
          <p:cNvSpPr>
            <a:spLocks noGrp="1"/>
          </p:cNvSpPr>
          <p:nvPr>
            <p:ph type="sldNum" sz="quarter" idx="12"/>
          </p:nvPr>
        </p:nvSpPr>
        <p:spPr/>
        <p:txBody>
          <a:bodyPr/>
          <a:lstStyle/>
          <a:p>
            <a:pPr>
              <a:defRPr/>
            </a:pPr>
            <a:fld id="{9439044A-3C8C-4371-9CB7-E41C7EA0CA09}" type="slidenum">
              <a:rPr lang="en-US" altLang="en-US" smtClean="0"/>
              <a:pPr>
                <a:defRPr/>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90500"/>
            <a:ext cx="7315200" cy="1527175"/>
          </a:xfrm>
        </p:spPr>
        <p:txBody>
          <a:bodyPr/>
          <a:lstStyle/>
          <a:p>
            <a:r>
              <a:rPr lang="en-US" dirty="0"/>
              <a:t>Techniques for anonymization</a:t>
            </a:r>
          </a:p>
        </p:txBody>
      </p:sp>
      <p:sp>
        <p:nvSpPr>
          <p:cNvPr id="73731" name="Rectangle 3"/>
          <p:cNvSpPr>
            <a:spLocks noGrp="1" noChangeArrowheads="1"/>
          </p:cNvSpPr>
          <p:nvPr>
            <p:ph type="body" idx="1"/>
          </p:nvPr>
        </p:nvSpPr>
        <p:spPr>
          <a:xfrm>
            <a:off x="228600" y="1371600"/>
            <a:ext cx="8686800" cy="4419600"/>
          </a:xfrm>
        </p:spPr>
        <p:txBody>
          <a:bodyPr/>
          <a:lstStyle/>
          <a:p>
            <a:r>
              <a:rPr lang="en-US" dirty="0"/>
              <a:t>Data Swapping</a:t>
            </a:r>
          </a:p>
          <a:p>
            <a:r>
              <a:rPr lang="en-US" dirty="0"/>
              <a:t>Randomization</a:t>
            </a:r>
          </a:p>
          <a:p>
            <a:r>
              <a:rPr lang="en-US" dirty="0"/>
              <a:t>Generalization</a:t>
            </a:r>
          </a:p>
          <a:p>
            <a:pPr lvl="1"/>
            <a:r>
              <a:rPr lang="en-US" dirty="0"/>
              <a:t>Replace the original value by a semantically consistent but </a:t>
            </a:r>
            <a:r>
              <a:rPr lang="en-US" i="1" dirty="0"/>
              <a:t>less</a:t>
            </a:r>
            <a:r>
              <a:rPr lang="en-US" dirty="0"/>
              <a:t> specific value</a:t>
            </a:r>
          </a:p>
          <a:p>
            <a:r>
              <a:rPr lang="en-US" dirty="0"/>
              <a:t>Suppression</a:t>
            </a:r>
          </a:p>
          <a:p>
            <a:pPr lvl="1"/>
            <a:r>
              <a:rPr lang="en-US" dirty="0"/>
              <a:t>Data not released at </a:t>
            </a:r>
            <a:r>
              <a:rPr lang="en-US" dirty="0" smtClean="0"/>
              <a:t>all</a:t>
            </a:r>
            <a:endParaRPr lang="en-US" dirty="0"/>
          </a:p>
        </p:txBody>
      </p:sp>
      <p:sp>
        <p:nvSpPr>
          <p:cNvPr id="4" name="Slide Number Placeholder 3"/>
          <p:cNvSpPr>
            <a:spLocks noGrp="1"/>
          </p:cNvSpPr>
          <p:nvPr>
            <p:ph type="sldNum" sz="quarter" idx="12"/>
          </p:nvPr>
        </p:nvSpPr>
        <p:spPr/>
        <p:txBody>
          <a:bodyPr/>
          <a:lstStyle/>
          <a:p>
            <a:pPr>
              <a:defRPr/>
            </a:pPr>
            <a:fld id="{9439044A-3C8C-4371-9CB7-E41C7EA0CA09}" type="slidenum">
              <a:rPr lang="en-US" altLang="en-US" smtClean="0"/>
              <a:pPr>
                <a:defRPr/>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Privacy</a:t>
            </a:r>
            <a:endParaRPr lang="en-IN" dirty="0"/>
          </a:p>
        </p:txBody>
      </p:sp>
      <p:sp>
        <p:nvSpPr>
          <p:cNvPr id="5" name="Content Placeholder 4"/>
          <p:cNvSpPr>
            <a:spLocks noGrp="1"/>
          </p:cNvSpPr>
          <p:nvPr>
            <p:ph sz="quarter" idx="1"/>
          </p:nvPr>
        </p:nvSpPr>
        <p:spPr>
          <a:xfrm>
            <a:off x="457200" y="1371600"/>
            <a:ext cx="8229600" cy="4530725"/>
          </a:xfrm>
        </p:spPr>
        <p:txBody>
          <a:bodyPr>
            <a:normAutofit fontScale="85000" lnSpcReduction="10000"/>
          </a:bodyPr>
          <a:lstStyle/>
          <a:p>
            <a:r>
              <a:rPr lang="en-IN" b="1" dirty="0" smtClean="0"/>
              <a:t>Privacy</a:t>
            </a:r>
            <a:r>
              <a:rPr lang="en-IN" dirty="0" smtClean="0"/>
              <a:t> is the control over the extent, timing, and circumstances of sharing oneself (physically, behaviourally, or intellectually) with others. </a:t>
            </a:r>
          </a:p>
          <a:p>
            <a:r>
              <a:rPr lang="en-IN" dirty="0" smtClean="0"/>
              <a:t>Examples of activities considered private might include </a:t>
            </a:r>
          </a:p>
          <a:p>
            <a:pPr lvl="1"/>
            <a:r>
              <a:rPr lang="en-IN" dirty="0" smtClean="0"/>
              <a:t>a medical examination; </a:t>
            </a:r>
          </a:p>
          <a:p>
            <a:pPr lvl="1"/>
            <a:r>
              <a:rPr lang="en-IN" dirty="0" smtClean="0"/>
              <a:t>activities within your home;</a:t>
            </a:r>
          </a:p>
          <a:p>
            <a:pPr lvl="1"/>
            <a:r>
              <a:rPr lang="en-IN" dirty="0" smtClean="0"/>
              <a:t>using a restaurant bathroom; </a:t>
            </a:r>
          </a:p>
          <a:p>
            <a:pPr lvl="1"/>
            <a:r>
              <a:rPr lang="en-IN" dirty="0" smtClean="0"/>
              <a:t>generally any action for which you have the reasonable expectation of privacy. </a:t>
            </a:r>
          </a:p>
          <a:p>
            <a:r>
              <a:rPr lang="en-IN" dirty="0" smtClean="0"/>
              <a:t>Most things done in public places would not be considered private.</a:t>
            </a:r>
            <a:endParaRPr lang="en-IN" dirty="0"/>
          </a:p>
        </p:txBody>
      </p:sp>
      <p:sp>
        <p:nvSpPr>
          <p:cNvPr id="6" name="Slide Number Placeholder 4"/>
          <p:cNvSpPr txBox="1">
            <a:spLocks/>
          </p:cNvSpPr>
          <p:nvPr/>
        </p:nvSpPr>
        <p:spPr>
          <a:xfrm>
            <a:off x="0" y="1272222"/>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AD93096-5B34-4342-9326-69289CEAE4C2}"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a:defRPr/>
            </a:pPr>
            <a:fld id="{9439044A-3C8C-4371-9CB7-E41C7EA0CA09}" type="slidenum">
              <a:rPr lang="en-US" altLang="en-US" smtClean="0"/>
              <a:pPr>
                <a:defRPr/>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190500"/>
            <a:ext cx="7315200" cy="1527175"/>
          </a:xfrm>
        </p:spPr>
        <p:txBody>
          <a:bodyPr/>
          <a:lstStyle/>
          <a:p>
            <a:r>
              <a:rPr lang="en-US" dirty="0"/>
              <a:t>Techniques for </a:t>
            </a:r>
            <a:r>
              <a:rPr lang="en-US" dirty="0" smtClean="0"/>
              <a:t>anonymization…</a:t>
            </a:r>
            <a:endParaRPr lang="en-US" dirty="0"/>
          </a:p>
        </p:txBody>
      </p:sp>
      <p:graphicFrame>
        <p:nvGraphicFramePr>
          <p:cNvPr id="74953" name="Group 201"/>
          <p:cNvGraphicFramePr>
            <a:graphicFrameLocks noGrp="1"/>
          </p:cNvGraphicFramePr>
          <p:nvPr>
            <p:ph type="tbl" idx="1"/>
          </p:nvPr>
        </p:nvGraphicFramePr>
        <p:xfrm>
          <a:off x="1143000" y="2057400"/>
          <a:ext cx="6705600" cy="2209802"/>
        </p:xfrm>
        <a:graphic>
          <a:graphicData uri="http://schemas.openxmlformats.org/drawingml/2006/table">
            <a:tbl>
              <a:tblPr/>
              <a:tblGrid>
                <a:gridCol w="519113"/>
                <a:gridCol w="1212850"/>
                <a:gridCol w="976312"/>
                <a:gridCol w="1776413"/>
                <a:gridCol w="2220912"/>
              </a:tblGrid>
              <a:tr h="5508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Zip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Nationality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Condition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Viral Infection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Cancer</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4995" name="Oval 243"/>
          <p:cNvSpPr>
            <a:spLocks noChangeArrowheads="1"/>
          </p:cNvSpPr>
          <p:nvPr/>
        </p:nvSpPr>
        <p:spPr bwMode="auto">
          <a:xfrm>
            <a:off x="2971800" y="2514600"/>
            <a:ext cx="838200" cy="1828800"/>
          </a:xfrm>
          <a:prstGeom prst="ellipse">
            <a:avLst/>
          </a:prstGeom>
          <a:solidFill>
            <a:schemeClr val="accent1">
              <a:alpha val="0"/>
            </a:schemeClr>
          </a:solidFill>
          <a:ln w="9525">
            <a:solidFill>
              <a:schemeClr val="tx1"/>
            </a:solidFill>
            <a:round/>
            <a:headEnd/>
            <a:tailEnd/>
          </a:ln>
          <a:effectLst/>
        </p:spPr>
        <p:txBody>
          <a:bodyPr wrap="none" anchor="ctr"/>
          <a:lstStyle/>
          <a:p>
            <a:endParaRPr lang="en-IN"/>
          </a:p>
        </p:txBody>
      </p:sp>
      <p:sp>
        <p:nvSpPr>
          <p:cNvPr id="74998" name="Oval 246"/>
          <p:cNvSpPr>
            <a:spLocks noChangeArrowheads="1"/>
          </p:cNvSpPr>
          <p:nvPr/>
        </p:nvSpPr>
        <p:spPr bwMode="auto">
          <a:xfrm>
            <a:off x="4495800" y="2514600"/>
            <a:ext cx="533400" cy="1828800"/>
          </a:xfrm>
          <a:prstGeom prst="ellipse">
            <a:avLst/>
          </a:prstGeom>
          <a:solidFill>
            <a:schemeClr val="accent1">
              <a:alpha val="0"/>
            </a:schemeClr>
          </a:solidFill>
          <a:ln w="9525">
            <a:solidFill>
              <a:schemeClr val="tx1"/>
            </a:solidFill>
            <a:round/>
            <a:headEnd/>
            <a:tailEnd/>
          </a:ln>
          <a:effectLst/>
        </p:spPr>
        <p:txBody>
          <a:bodyPr wrap="none" anchor="ctr"/>
          <a:lstStyle/>
          <a:p>
            <a:endParaRPr lang="en-IN"/>
          </a:p>
        </p:txBody>
      </p:sp>
      <p:sp>
        <p:nvSpPr>
          <p:cNvPr id="75000" name="Line 248"/>
          <p:cNvSpPr>
            <a:spLocks noChangeShapeType="1"/>
          </p:cNvSpPr>
          <p:nvPr/>
        </p:nvSpPr>
        <p:spPr bwMode="auto">
          <a:xfrm flipV="1">
            <a:off x="2590800" y="4343400"/>
            <a:ext cx="685800" cy="990600"/>
          </a:xfrm>
          <a:prstGeom prst="line">
            <a:avLst/>
          </a:prstGeom>
          <a:noFill/>
          <a:ln w="9525">
            <a:solidFill>
              <a:schemeClr val="tx1"/>
            </a:solidFill>
            <a:round/>
            <a:headEnd/>
            <a:tailEnd type="triangle" w="med" len="med"/>
          </a:ln>
          <a:effectLst/>
        </p:spPr>
        <p:txBody>
          <a:bodyPr/>
          <a:lstStyle/>
          <a:p>
            <a:endParaRPr lang="en-IN"/>
          </a:p>
        </p:txBody>
      </p:sp>
      <p:sp>
        <p:nvSpPr>
          <p:cNvPr id="75001" name="Line 249"/>
          <p:cNvSpPr>
            <a:spLocks noChangeShapeType="1"/>
          </p:cNvSpPr>
          <p:nvPr/>
        </p:nvSpPr>
        <p:spPr bwMode="auto">
          <a:xfrm flipH="1" flipV="1">
            <a:off x="4800600" y="4343400"/>
            <a:ext cx="1066800" cy="914400"/>
          </a:xfrm>
          <a:prstGeom prst="line">
            <a:avLst/>
          </a:prstGeom>
          <a:noFill/>
          <a:ln w="9525">
            <a:solidFill>
              <a:schemeClr val="tx1"/>
            </a:solidFill>
            <a:round/>
            <a:headEnd/>
            <a:tailEnd type="triangle" w="med" len="med"/>
          </a:ln>
          <a:effectLst/>
        </p:spPr>
        <p:txBody>
          <a:bodyPr/>
          <a:lstStyle/>
          <a:p>
            <a:endParaRPr lang="en-IN"/>
          </a:p>
        </p:txBody>
      </p:sp>
      <p:sp>
        <p:nvSpPr>
          <p:cNvPr id="75002" name="Text Box 250"/>
          <p:cNvSpPr txBox="1">
            <a:spLocks noChangeArrowheads="1"/>
          </p:cNvSpPr>
          <p:nvPr/>
        </p:nvSpPr>
        <p:spPr bwMode="auto">
          <a:xfrm>
            <a:off x="1600200" y="5334000"/>
            <a:ext cx="2152650" cy="457200"/>
          </a:xfrm>
          <a:prstGeom prst="rect">
            <a:avLst/>
          </a:prstGeom>
          <a:noFill/>
          <a:ln w="9525">
            <a:noFill/>
            <a:miter lim="800000"/>
            <a:headEnd/>
            <a:tailEnd/>
          </a:ln>
          <a:effectLst/>
        </p:spPr>
        <p:txBody>
          <a:bodyPr wrap="none">
            <a:spAutoFit/>
          </a:bodyPr>
          <a:lstStyle/>
          <a:p>
            <a:r>
              <a:rPr lang="en-US" sz="2400">
                <a:solidFill>
                  <a:schemeClr val="tx2"/>
                </a:solidFill>
              </a:rPr>
              <a:t>Generalization</a:t>
            </a:r>
          </a:p>
        </p:txBody>
      </p:sp>
      <p:sp>
        <p:nvSpPr>
          <p:cNvPr id="75003" name="Text Box 251"/>
          <p:cNvSpPr txBox="1">
            <a:spLocks noChangeArrowheads="1"/>
          </p:cNvSpPr>
          <p:nvPr/>
        </p:nvSpPr>
        <p:spPr bwMode="auto">
          <a:xfrm>
            <a:off x="5105400" y="5181600"/>
            <a:ext cx="1898277" cy="461665"/>
          </a:xfrm>
          <a:prstGeom prst="rect">
            <a:avLst/>
          </a:prstGeom>
          <a:noFill/>
          <a:ln w="9525">
            <a:noFill/>
            <a:miter lim="800000"/>
            <a:headEnd/>
            <a:tailEnd/>
          </a:ln>
          <a:effectLst/>
        </p:spPr>
        <p:txBody>
          <a:bodyPr wrap="none">
            <a:spAutoFit/>
          </a:bodyPr>
          <a:lstStyle/>
          <a:p>
            <a:r>
              <a:rPr lang="en-US" sz="2400" dirty="0" smtClean="0">
                <a:solidFill>
                  <a:schemeClr val="tx2"/>
                </a:solidFill>
              </a:rPr>
              <a:t>Suppression</a:t>
            </a:r>
            <a:endParaRPr lang="en-US" sz="2400" dirty="0">
              <a:solidFill>
                <a:schemeClr val="tx2"/>
              </a:solidFill>
            </a:endParaRPr>
          </a:p>
        </p:txBody>
      </p:sp>
      <p:sp>
        <p:nvSpPr>
          <p:cNvPr id="10" name="Slide Number Placeholder 9"/>
          <p:cNvSpPr>
            <a:spLocks noGrp="1"/>
          </p:cNvSpPr>
          <p:nvPr>
            <p:ph type="sldNum" sz="quarter" idx="12"/>
          </p:nvPr>
        </p:nvSpPr>
        <p:spPr/>
        <p:txBody>
          <a:bodyPr/>
          <a:lstStyle/>
          <a:p>
            <a:pPr>
              <a:defRPr/>
            </a:pPr>
            <a:fld id="{9439044A-3C8C-4371-9CB7-E41C7EA0CA09}" type="slidenum">
              <a:rPr lang="en-US" altLang="en-US" smtClean="0"/>
              <a:pPr>
                <a:defRPr/>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190501"/>
            <a:ext cx="7315200" cy="1028700"/>
          </a:xfrm>
        </p:spPr>
        <p:txBody>
          <a:bodyPr/>
          <a:lstStyle/>
          <a:p>
            <a:r>
              <a:rPr lang="en-US" dirty="0"/>
              <a:t>Generalization </a:t>
            </a:r>
            <a:r>
              <a:rPr lang="en-US" dirty="0" smtClean="0"/>
              <a:t>hierarchies</a:t>
            </a:r>
            <a:endParaRPr lang="en-US" dirty="0"/>
          </a:p>
        </p:txBody>
      </p:sp>
      <p:sp>
        <p:nvSpPr>
          <p:cNvPr id="79877" name="AutoShape 5"/>
          <p:cNvSpPr>
            <a:spLocks noChangeArrowheads="1"/>
          </p:cNvSpPr>
          <p:nvPr/>
        </p:nvSpPr>
        <p:spPr bwMode="auto">
          <a:xfrm>
            <a:off x="152400" y="1752600"/>
            <a:ext cx="3375025" cy="2232025"/>
          </a:xfrm>
          <a:prstGeom prst="roundRect">
            <a:avLst>
              <a:gd name="adj" fmla="val 5833"/>
            </a:avLst>
          </a:prstGeom>
          <a:noFill/>
          <a:ln w="9525">
            <a:solidFill>
              <a:srgbClr val="000000"/>
            </a:solidFill>
            <a:round/>
            <a:headEnd/>
            <a:tailEnd/>
          </a:ln>
          <a:effectLst/>
        </p:spPr>
        <p:txBody>
          <a:bodyPr wrap="none" anchor="ctr"/>
          <a:lstStyle/>
          <a:p>
            <a:endParaRPr lang="en-IN"/>
          </a:p>
        </p:txBody>
      </p:sp>
      <p:sp>
        <p:nvSpPr>
          <p:cNvPr id="80066" name="AutoShape 194"/>
          <p:cNvSpPr>
            <a:spLocks noChangeArrowheads="1"/>
          </p:cNvSpPr>
          <p:nvPr/>
        </p:nvSpPr>
        <p:spPr bwMode="auto">
          <a:xfrm>
            <a:off x="5959475" y="1776413"/>
            <a:ext cx="3011488" cy="2232025"/>
          </a:xfrm>
          <a:prstGeom prst="roundRect">
            <a:avLst>
              <a:gd name="adj" fmla="val 5833"/>
            </a:avLst>
          </a:prstGeom>
          <a:noFill/>
          <a:ln w="9525">
            <a:solidFill>
              <a:srgbClr val="000000"/>
            </a:solidFill>
            <a:round/>
            <a:headEnd/>
            <a:tailEnd/>
          </a:ln>
          <a:effectLst/>
        </p:spPr>
        <p:txBody>
          <a:bodyPr wrap="none" anchor="ctr"/>
          <a:lstStyle/>
          <a:p>
            <a:endParaRPr lang="en-IN"/>
          </a:p>
        </p:txBody>
      </p:sp>
      <p:sp>
        <p:nvSpPr>
          <p:cNvPr id="80068" name="AutoShape 196"/>
          <p:cNvSpPr>
            <a:spLocks noChangeArrowheads="1"/>
          </p:cNvSpPr>
          <p:nvPr/>
        </p:nvSpPr>
        <p:spPr bwMode="auto">
          <a:xfrm>
            <a:off x="3662363" y="1776413"/>
            <a:ext cx="2178050" cy="2232025"/>
          </a:xfrm>
          <a:prstGeom prst="roundRect">
            <a:avLst>
              <a:gd name="adj" fmla="val 5833"/>
            </a:avLst>
          </a:prstGeom>
          <a:noFill/>
          <a:ln w="9525">
            <a:solidFill>
              <a:srgbClr val="000000"/>
            </a:solidFill>
            <a:round/>
            <a:headEnd/>
            <a:tailEnd/>
          </a:ln>
          <a:effectLst/>
        </p:spPr>
        <p:txBody>
          <a:bodyPr wrap="none" anchor="ctr"/>
          <a:lstStyle/>
          <a:p>
            <a:endParaRPr lang="en-IN"/>
          </a:p>
        </p:txBody>
      </p:sp>
      <p:sp>
        <p:nvSpPr>
          <p:cNvPr id="80069" name="Text Box 197"/>
          <p:cNvSpPr txBox="1">
            <a:spLocks noChangeArrowheads="1"/>
          </p:cNvSpPr>
          <p:nvPr/>
        </p:nvSpPr>
        <p:spPr bwMode="auto">
          <a:xfrm>
            <a:off x="304800" y="1828800"/>
            <a:ext cx="539750" cy="366713"/>
          </a:xfrm>
          <a:prstGeom prst="rect">
            <a:avLst/>
          </a:prstGeom>
          <a:noFill/>
          <a:ln w="9525">
            <a:noFill/>
            <a:miter lim="800000"/>
            <a:headEnd/>
            <a:tailEnd/>
          </a:ln>
          <a:effectLst/>
        </p:spPr>
        <p:txBody>
          <a:bodyPr wrap="none">
            <a:spAutoFit/>
          </a:bodyPr>
          <a:lstStyle/>
          <a:p>
            <a:r>
              <a:rPr lang="en-US">
                <a:solidFill>
                  <a:schemeClr val="tx2"/>
                </a:solidFill>
              </a:rPr>
              <a:t>ZIP</a:t>
            </a:r>
          </a:p>
        </p:txBody>
      </p:sp>
      <p:sp>
        <p:nvSpPr>
          <p:cNvPr id="80070" name="Text Box 198"/>
          <p:cNvSpPr txBox="1">
            <a:spLocks noChangeArrowheads="1"/>
          </p:cNvSpPr>
          <p:nvPr/>
        </p:nvSpPr>
        <p:spPr bwMode="auto">
          <a:xfrm>
            <a:off x="3810000" y="1828800"/>
            <a:ext cx="590550" cy="366713"/>
          </a:xfrm>
          <a:prstGeom prst="rect">
            <a:avLst/>
          </a:prstGeom>
          <a:noFill/>
          <a:ln w="9525">
            <a:noFill/>
            <a:miter lim="800000"/>
            <a:headEnd/>
            <a:tailEnd/>
          </a:ln>
          <a:effectLst/>
        </p:spPr>
        <p:txBody>
          <a:bodyPr wrap="none">
            <a:spAutoFit/>
          </a:bodyPr>
          <a:lstStyle/>
          <a:p>
            <a:r>
              <a:rPr lang="en-US">
                <a:solidFill>
                  <a:schemeClr val="tx2"/>
                </a:solidFill>
              </a:rPr>
              <a:t>Age</a:t>
            </a:r>
          </a:p>
        </p:txBody>
      </p:sp>
      <p:sp>
        <p:nvSpPr>
          <p:cNvPr id="80072" name="Text Box 200"/>
          <p:cNvSpPr txBox="1">
            <a:spLocks noChangeArrowheads="1"/>
          </p:cNvSpPr>
          <p:nvPr/>
        </p:nvSpPr>
        <p:spPr bwMode="auto">
          <a:xfrm>
            <a:off x="6096000" y="1828800"/>
            <a:ext cx="1250950" cy="366713"/>
          </a:xfrm>
          <a:prstGeom prst="rect">
            <a:avLst/>
          </a:prstGeom>
          <a:noFill/>
          <a:ln w="9525">
            <a:noFill/>
            <a:miter lim="800000"/>
            <a:headEnd/>
            <a:tailEnd/>
          </a:ln>
          <a:effectLst/>
        </p:spPr>
        <p:txBody>
          <a:bodyPr wrap="none">
            <a:spAutoFit/>
          </a:bodyPr>
          <a:lstStyle/>
          <a:p>
            <a:r>
              <a:rPr lang="en-US">
                <a:solidFill>
                  <a:schemeClr val="tx2"/>
                </a:solidFill>
              </a:rPr>
              <a:t>Nationality</a:t>
            </a:r>
          </a:p>
        </p:txBody>
      </p:sp>
      <p:sp>
        <p:nvSpPr>
          <p:cNvPr id="80087" name="Text Box 215"/>
          <p:cNvSpPr txBox="1">
            <a:spLocks noChangeArrowheads="1"/>
          </p:cNvSpPr>
          <p:nvPr/>
        </p:nvSpPr>
        <p:spPr bwMode="auto">
          <a:xfrm>
            <a:off x="1014413" y="3613150"/>
            <a:ext cx="747712"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13058</a:t>
            </a:r>
          </a:p>
        </p:txBody>
      </p:sp>
      <p:sp>
        <p:nvSpPr>
          <p:cNvPr id="80088" name="Text Box 216"/>
          <p:cNvSpPr txBox="1">
            <a:spLocks noChangeArrowheads="1"/>
          </p:cNvSpPr>
          <p:nvPr/>
        </p:nvSpPr>
        <p:spPr bwMode="auto">
          <a:xfrm>
            <a:off x="163513" y="3613150"/>
            <a:ext cx="747712"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13053</a:t>
            </a:r>
          </a:p>
        </p:txBody>
      </p:sp>
      <p:sp>
        <p:nvSpPr>
          <p:cNvPr id="80089" name="Text Box 217"/>
          <p:cNvSpPr txBox="1">
            <a:spLocks noChangeArrowheads="1"/>
          </p:cNvSpPr>
          <p:nvPr/>
        </p:nvSpPr>
        <p:spPr bwMode="auto">
          <a:xfrm>
            <a:off x="601663" y="3019425"/>
            <a:ext cx="723900"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1305</a:t>
            </a:r>
            <a:r>
              <a:rPr lang="en-US" sz="1400">
                <a:solidFill>
                  <a:srgbClr val="000000"/>
                </a:solidFill>
                <a:latin typeface="Verdana" pitchFamily="34" charset="0"/>
                <a:sym typeface="Symbol" pitchFamily="18" charset="2"/>
              </a:rPr>
              <a:t></a:t>
            </a:r>
            <a:endParaRPr lang="en-US" sz="1400">
              <a:solidFill>
                <a:srgbClr val="000000"/>
              </a:solidFill>
              <a:latin typeface="Verdana" pitchFamily="34" charset="0"/>
            </a:endParaRPr>
          </a:p>
        </p:txBody>
      </p:sp>
      <p:sp>
        <p:nvSpPr>
          <p:cNvPr id="80090" name="Line 218"/>
          <p:cNvSpPr>
            <a:spLocks noChangeShapeType="1"/>
          </p:cNvSpPr>
          <p:nvPr/>
        </p:nvSpPr>
        <p:spPr bwMode="auto">
          <a:xfrm flipV="1">
            <a:off x="652463" y="3332163"/>
            <a:ext cx="169862" cy="296862"/>
          </a:xfrm>
          <a:prstGeom prst="line">
            <a:avLst/>
          </a:prstGeom>
          <a:noFill/>
          <a:ln w="9525">
            <a:solidFill>
              <a:srgbClr val="000000"/>
            </a:solidFill>
            <a:round/>
            <a:headEnd/>
            <a:tailEnd type="triangle" w="med" len="med"/>
          </a:ln>
          <a:effectLst/>
        </p:spPr>
        <p:txBody>
          <a:bodyPr/>
          <a:lstStyle/>
          <a:p>
            <a:endParaRPr lang="en-IN"/>
          </a:p>
        </p:txBody>
      </p:sp>
      <p:sp>
        <p:nvSpPr>
          <p:cNvPr id="80091" name="Text Box 219"/>
          <p:cNvSpPr txBox="1">
            <a:spLocks noChangeArrowheads="1"/>
          </p:cNvSpPr>
          <p:nvPr/>
        </p:nvSpPr>
        <p:spPr bwMode="auto">
          <a:xfrm>
            <a:off x="1422400" y="2392363"/>
            <a:ext cx="700088"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130</a:t>
            </a:r>
            <a:r>
              <a:rPr lang="en-US" sz="1400">
                <a:solidFill>
                  <a:srgbClr val="000000"/>
                </a:solidFill>
                <a:latin typeface="Verdana" pitchFamily="34" charset="0"/>
                <a:sym typeface="Symbol" pitchFamily="18" charset="2"/>
              </a:rPr>
              <a:t></a:t>
            </a:r>
            <a:endParaRPr lang="en-US" sz="1400">
              <a:solidFill>
                <a:srgbClr val="000000"/>
              </a:solidFill>
              <a:latin typeface="Verdana" pitchFamily="34" charset="0"/>
            </a:endParaRPr>
          </a:p>
        </p:txBody>
      </p:sp>
      <p:sp>
        <p:nvSpPr>
          <p:cNvPr id="80092" name="Text Box 220"/>
          <p:cNvSpPr txBox="1">
            <a:spLocks noChangeArrowheads="1"/>
          </p:cNvSpPr>
          <p:nvPr/>
        </p:nvSpPr>
        <p:spPr bwMode="auto">
          <a:xfrm>
            <a:off x="1479550" y="1879600"/>
            <a:ext cx="628650"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sym typeface="Symbol" pitchFamily="18" charset="2"/>
              </a:rPr>
              <a:t></a:t>
            </a:r>
          </a:p>
        </p:txBody>
      </p:sp>
      <p:sp>
        <p:nvSpPr>
          <p:cNvPr id="80093" name="Line 221"/>
          <p:cNvSpPr>
            <a:spLocks noChangeShapeType="1"/>
          </p:cNvSpPr>
          <p:nvPr/>
        </p:nvSpPr>
        <p:spPr bwMode="auto">
          <a:xfrm flipH="1" flipV="1">
            <a:off x="1047750" y="3332163"/>
            <a:ext cx="169863" cy="296862"/>
          </a:xfrm>
          <a:prstGeom prst="line">
            <a:avLst/>
          </a:prstGeom>
          <a:noFill/>
          <a:ln w="9525">
            <a:solidFill>
              <a:srgbClr val="000000"/>
            </a:solidFill>
            <a:round/>
            <a:headEnd/>
            <a:tailEnd type="triangle" w="med" len="med"/>
          </a:ln>
          <a:effectLst/>
        </p:spPr>
        <p:txBody>
          <a:bodyPr/>
          <a:lstStyle/>
          <a:p>
            <a:endParaRPr lang="en-IN"/>
          </a:p>
        </p:txBody>
      </p:sp>
      <p:sp>
        <p:nvSpPr>
          <p:cNvPr id="80094" name="Text Box 222"/>
          <p:cNvSpPr txBox="1">
            <a:spLocks noChangeArrowheads="1"/>
          </p:cNvSpPr>
          <p:nvPr/>
        </p:nvSpPr>
        <p:spPr bwMode="auto">
          <a:xfrm>
            <a:off x="2754313" y="3613150"/>
            <a:ext cx="747712"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13067</a:t>
            </a:r>
          </a:p>
        </p:txBody>
      </p:sp>
      <p:sp>
        <p:nvSpPr>
          <p:cNvPr id="80095" name="Text Box 223"/>
          <p:cNvSpPr txBox="1">
            <a:spLocks noChangeArrowheads="1"/>
          </p:cNvSpPr>
          <p:nvPr/>
        </p:nvSpPr>
        <p:spPr bwMode="auto">
          <a:xfrm>
            <a:off x="1903413" y="3613150"/>
            <a:ext cx="747712"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13063</a:t>
            </a:r>
          </a:p>
        </p:txBody>
      </p:sp>
      <p:sp>
        <p:nvSpPr>
          <p:cNvPr id="80096" name="Text Box 224"/>
          <p:cNvSpPr txBox="1">
            <a:spLocks noChangeArrowheads="1"/>
          </p:cNvSpPr>
          <p:nvPr/>
        </p:nvSpPr>
        <p:spPr bwMode="auto">
          <a:xfrm>
            <a:off x="2341563" y="3019425"/>
            <a:ext cx="723900"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1306</a:t>
            </a:r>
            <a:r>
              <a:rPr lang="en-US" sz="1400">
                <a:solidFill>
                  <a:srgbClr val="000000"/>
                </a:solidFill>
                <a:latin typeface="Verdana" pitchFamily="34" charset="0"/>
                <a:sym typeface="Symbol" pitchFamily="18" charset="2"/>
              </a:rPr>
              <a:t></a:t>
            </a:r>
            <a:endParaRPr lang="en-US" sz="1400">
              <a:solidFill>
                <a:srgbClr val="000000"/>
              </a:solidFill>
              <a:latin typeface="Verdana" pitchFamily="34" charset="0"/>
            </a:endParaRPr>
          </a:p>
        </p:txBody>
      </p:sp>
      <p:sp>
        <p:nvSpPr>
          <p:cNvPr id="80097" name="Line 225"/>
          <p:cNvSpPr>
            <a:spLocks noChangeShapeType="1"/>
          </p:cNvSpPr>
          <p:nvPr/>
        </p:nvSpPr>
        <p:spPr bwMode="auto">
          <a:xfrm flipV="1">
            <a:off x="2392363" y="3332163"/>
            <a:ext cx="169862" cy="296862"/>
          </a:xfrm>
          <a:prstGeom prst="line">
            <a:avLst/>
          </a:prstGeom>
          <a:noFill/>
          <a:ln w="9525">
            <a:solidFill>
              <a:srgbClr val="000000"/>
            </a:solidFill>
            <a:round/>
            <a:headEnd/>
            <a:tailEnd type="triangle" w="med" len="med"/>
          </a:ln>
          <a:effectLst/>
        </p:spPr>
        <p:txBody>
          <a:bodyPr/>
          <a:lstStyle/>
          <a:p>
            <a:endParaRPr lang="en-IN"/>
          </a:p>
        </p:txBody>
      </p:sp>
      <p:sp>
        <p:nvSpPr>
          <p:cNvPr id="80098" name="Line 226"/>
          <p:cNvSpPr>
            <a:spLocks noChangeShapeType="1"/>
          </p:cNvSpPr>
          <p:nvPr/>
        </p:nvSpPr>
        <p:spPr bwMode="auto">
          <a:xfrm flipH="1" flipV="1">
            <a:off x="2787650" y="3332163"/>
            <a:ext cx="169863" cy="296862"/>
          </a:xfrm>
          <a:prstGeom prst="line">
            <a:avLst/>
          </a:prstGeom>
          <a:noFill/>
          <a:ln w="9525">
            <a:solidFill>
              <a:srgbClr val="000000"/>
            </a:solidFill>
            <a:round/>
            <a:headEnd/>
            <a:tailEnd type="triangle" w="med" len="med"/>
          </a:ln>
          <a:effectLst/>
        </p:spPr>
        <p:txBody>
          <a:bodyPr/>
          <a:lstStyle/>
          <a:p>
            <a:endParaRPr lang="en-IN"/>
          </a:p>
        </p:txBody>
      </p:sp>
      <p:sp>
        <p:nvSpPr>
          <p:cNvPr id="80099" name="Line 227"/>
          <p:cNvSpPr>
            <a:spLocks noChangeShapeType="1"/>
          </p:cNvSpPr>
          <p:nvPr/>
        </p:nvSpPr>
        <p:spPr bwMode="auto">
          <a:xfrm flipV="1">
            <a:off x="1042988" y="2727325"/>
            <a:ext cx="614362" cy="269875"/>
          </a:xfrm>
          <a:prstGeom prst="line">
            <a:avLst/>
          </a:prstGeom>
          <a:noFill/>
          <a:ln w="9525">
            <a:solidFill>
              <a:srgbClr val="000000"/>
            </a:solidFill>
            <a:round/>
            <a:headEnd/>
            <a:tailEnd type="triangle" w="med" len="med"/>
          </a:ln>
          <a:effectLst/>
        </p:spPr>
        <p:txBody>
          <a:bodyPr/>
          <a:lstStyle/>
          <a:p>
            <a:endParaRPr lang="en-IN"/>
          </a:p>
        </p:txBody>
      </p:sp>
      <p:sp>
        <p:nvSpPr>
          <p:cNvPr id="80100" name="Line 228"/>
          <p:cNvSpPr>
            <a:spLocks noChangeShapeType="1"/>
          </p:cNvSpPr>
          <p:nvPr/>
        </p:nvSpPr>
        <p:spPr bwMode="auto">
          <a:xfrm flipH="1" flipV="1">
            <a:off x="1909763" y="2727325"/>
            <a:ext cx="614362" cy="269875"/>
          </a:xfrm>
          <a:prstGeom prst="line">
            <a:avLst/>
          </a:prstGeom>
          <a:noFill/>
          <a:ln w="9525">
            <a:solidFill>
              <a:srgbClr val="000000"/>
            </a:solidFill>
            <a:round/>
            <a:headEnd/>
            <a:tailEnd type="triangle" w="med" len="med"/>
          </a:ln>
          <a:effectLst/>
        </p:spPr>
        <p:txBody>
          <a:bodyPr/>
          <a:lstStyle/>
          <a:p>
            <a:endParaRPr lang="en-IN"/>
          </a:p>
        </p:txBody>
      </p:sp>
      <p:sp>
        <p:nvSpPr>
          <p:cNvPr id="80101" name="Line 229"/>
          <p:cNvSpPr>
            <a:spLocks noChangeShapeType="1"/>
          </p:cNvSpPr>
          <p:nvPr/>
        </p:nvSpPr>
        <p:spPr bwMode="auto">
          <a:xfrm flipV="1">
            <a:off x="1768475" y="2155825"/>
            <a:ext cx="0" cy="228600"/>
          </a:xfrm>
          <a:prstGeom prst="line">
            <a:avLst/>
          </a:prstGeom>
          <a:noFill/>
          <a:ln w="9525">
            <a:solidFill>
              <a:schemeClr val="tx2"/>
            </a:solidFill>
            <a:round/>
            <a:headEnd/>
            <a:tailEnd type="triangle" w="med" len="med"/>
          </a:ln>
          <a:effectLst/>
        </p:spPr>
        <p:txBody>
          <a:bodyPr/>
          <a:lstStyle/>
          <a:p>
            <a:endParaRPr lang="en-IN"/>
          </a:p>
        </p:txBody>
      </p:sp>
      <p:sp>
        <p:nvSpPr>
          <p:cNvPr id="80117" name="Text Box 245"/>
          <p:cNvSpPr txBox="1">
            <a:spLocks noChangeArrowheads="1"/>
          </p:cNvSpPr>
          <p:nvPr/>
        </p:nvSpPr>
        <p:spPr bwMode="auto">
          <a:xfrm>
            <a:off x="4324350" y="3613150"/>
            <a:ext cx="409575"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29</a:t>
            </a:r>
          </a:p>
        </p:txBody>
      </p:sp>
      <p:sp>
        <p:nvSpPr>
          <p:cNvPr id="80118" name="Text Box 246"/>
          <p:cNvSpPr txBox="1">
            <a:spLocks noChangeArrowheads="1"/>
          </p:cNvSpPr>
          <p:nvPr/>
        </p:nvSpPr>
        <p:spPr bwMode="auto">
          <a:xfrm>
            <a:off x="3727450" y="3613150"/>
            <a:ext cx="409575"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28</a:t>
            </a:r>
          </a:p>
        </p:txBody>
      </p:sp>
      <p:sp>
        <p:nvSpPr>
          <p:cNvPr id="80119" name="Text Box 247"/>
          <p:cNvSpPr txBox="1">
            <a:spLocks noChangeArrowheads="1"/>
          </p:cNvSpPr>
          <p:nvPr/>
        </p:nvSpPr>
        <p:spPr bwMode="auto">
          <a:xfrm>
            <a:off x="3937000" y="3017838"/>
            <a:ext cx="617538"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&lt; 30</a:t>
            </a:r>
          </a:p>
        </p:txBody>
      </p:sp>
      <p:sp>
        <p:nvSpPr>
          <p:cNvPr id="80120" name="Line 248"/>
          <p:cNvSpPr>
            <a:spLocks noChangeShapeType="1"/>
          </p:cNvSpPr>
          <p:nvPr/>
        </p:nvSpPr>
        <p:spPr bwMode="auto">
          <a:xfrm flipV="1">
            <a:off x="3962400" y="3332163"/>
            <a:ext cx="169863" cy="296862"/>
          </a:xfrm>
          <a:prstGeom prst="line">
            <a:avLst/>
          </a:prstGeom>
          <a:noFill/>
          <a:ln w="9525">
            <a:solidFill>
              <a:srgbClr val="000000"/>
            </a:solidFill>
            <a:round/>
            <a:headEnd/>
            <a:tailEnd type="triangle" w="med" len="med"/>
          </a:ln>
          <a:effectLst/>
        </p:spPr>
        <p:txBody>
          <a:bodyPr/>
          <a:lstStyle/>
          <a:p>
            <a:endParaRPr lang="en-IN"/>
          </a:p>
        </p:txBody>
      </p:sp>
      <p:sp>
        <p:nvSpPr>
          <p:cNvPr id="80121" name="Text Box 249"/>
          <p:cNvSpPr txBox="1">
            <a:spLocks noChangeArrowheads="1"/>
          </p:cNvSpPr>
          <p:nvPr/>
        </p:nvSpPr>
        <p:spPr bwMode="auto">
          <a:xfrm>
            <a:off x="4389438" y="2390775"/>
            <a:ext cx="617537"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&lt; 40</a:t>
            </a:r>
          </a:p>
        </p:txBody>
      </p:sp>
      <p:sp>
        <p:nvSpPr>
          <p:cNvPr id="80122" name="Text Box 250"/>
          <p:cNvSpPr txBox="1">
            <a:spLocks noChangeArrowheads="1"/>
          </p:cNvSpPr>
          <p:nvPr/>
        </p:nvSpPr>
        <p:spPr bwMode="auto">
          <a:xfrm>
            <a:off x="4586288" y="1878013"/>
            <a:ext cx="296862"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sym typeface="Symbol" pitchFamily="18" charset="2"/>
              </a:rPr>
              <a:t>*</a:t>
            </a:r>
          </a:p>
        </p:txBody>
      </p:sp>
      <p:sp>
        <p:nvSpPr>
          <p:cNvPr id="80123" name="Line 251"/>
          <p:cNvSpPr>
            <a:spLocks noChangeShapeType="1"/>
          </p:cNvSpPr>
          <p:nvPr/>
        </p:nvSpPr>
        <p:spPr bwMode="auto">
          <a:xfrm flipV="1">
            <a:off x="4735513" y="2155825"/>
            <a:ext cx="0" cy="228600"/>
          </a:xfrm>
          <a:prstGeom prst="line">
            <a:avLst/>
          </a:prstGeom>
          <a:noFill/>
          <a:ln w="9525">
            <a:solidFill>
              <a:srgbClr val="000000"/>
            </a:solidFill>
            <a:round/>
            <a:headEnd/>
            <a:tailEnd type="triangle" w="med" len="med"/>
          </a:ln>
          <a:effectLst/>
        </p:spPr>
        <p:txBody>
          <a:bodyPr/>
          <a:lstStyle/>
          <a:p>
            <a:endParaRPr lang="en-IN"/>
          </a:p>
        </p:txBody>
      </p:sp>
      <p:sp>
        <p:nvSpPr>
          <p:cNvPr id="80124" name="Line 252"/>
          <p:cNvSpPr>
            <a:spLocks noChangeShapeType="1"/>
          </p:cNvSpPr>
          <p:nvPr/>
        </p:nvSpPr>
        <p:spPr bwMode="auto">
          <a:xfrm flipH="1" flipV="1">
            <a:off x="4344988" y="3332163"/>
            <a:ext cx="169862" cy="296862"/>
          </a:xfrm>
          <a:prstGeom prst="line">
            <a:avLst/>
          </a:prstGeom>
          <a:noFill/>
          <a:ln w="9525">
            <a:solidFill>
              <a:srgbClr val="000000"/>
            </a:solidFill>
            <a:round/>
            <a:headEnd/>
            <a:tailEnd type="triangle" w="med" len="med"/>
          </a:ln>
          <a:effectLst/>
        </p:spPr>
        <p:txBody>
          <a:bodyPr/>
          <a:lstStyle/>
          <a:p>
            <a:endParaRPr lang="en-IN"/>
          </a:p>
        </p:txBody>
      </p:sp>
      <p:sp>
        <p:nvSpPr>
          <p:cNvPr id="80125" name="Text Box 253"/>
          <p:cNvSpPr txBox="1">
            <a:spLocks noChangeArrowheads="1"/>
          </p:cNvSpPr>
          <p:nvPr/>
        </p:nvSpPr>
        <p:spPr bwMode="auto">
          <a:xfrm>
            <a:off x="5314950" y="3613150"/>
            <a:ext cx="409575"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35</a:t>
            </a:r>
          </a:p>
        </p:txBody>
      </p:sp>
      <p:sp>
        <p:nvSpPr>
          <p:cNvPr id="80126" name="Text Box 254"/>
          <p:cNvSpPr txBox="1">
            <a:spLocks noChangeArrowheads="1"/>
          </p:cNvSpPr>
          <p:nvPr/>
        </p:nvSpPr>
        <p:spPr bwMode="auto">
          <a:xfrm>
            <a:off x="4832350" y="3613150"/>
            <a:ext cx="409575"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36</a:t>
            </a:r>
          </a:p>
        </p:txBody>
      </p:sp>
      <p:sp>
        <p:nvSpPr>
          <p:cNvPr id="80127" name="Text Box 255"/>
          <p:cNvSpPr txBox="1">
            <a:spLocks noChangeArrowheads="1"/>
          </p:cNvSpPr>
          <p:nvPr/>
        </p:nvSpPr>
        <p:spPr bwMode="auto">
          <a:xfrm>
            <a:off x="5029200" y="3017838"/>
            <a:ext cx="409575"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3*</a:t>
            </a:r>
          </a:p>
        </p:txBody>
      </p:sp>
      <p:sp>
        <p:nvSpPr>
          <p:cNvPr id="80128" name="Line 256"/>
          <p:cNvSpPr>
            <a:spLocks noChangeShapeType="1"/>
          </p:cNvSpPr>
          <p:nvPr/>
        </p:nvSpPr>
        <p:spPr bwMode="auto">
          <a:xfrm flipV="1">
            <a:off x="5029200" y="3332163"/>
            <a:ext cx="169863" cy="296862"/>
          </a:xfrm>
          <a:prstGeom prst="line">
            <a:avLst/>
          </a:prstGeom>
          <a:noFill/>
          <a:ln w="9525">
            <a:solidFill>
              <a:srgbClr val="000000"/>
            </a:solidFill>
            <a:round/>
            <a:headEnd/>
            <a:tailEnd type="triangle" w="med" len="med"/>
          </a:ln>
          <a:effectLst/>
        </p:spPr>
        <p:txBody>
          <a:bodyPr/>
          <a:lstStyle/>
          <a:p>
            <a:endParaRPr lang="en-IN"/>
          </a:p>
        </p:txBody>
      </p:sp>
      <p:sp>
        <p:nvSpPr>
          <p:cNvPr id="80129" name="Line 257"/>
          <p:cNvSpPr>
            <a:spLocks noChangeShapeType="1"/>
          </p:cNvSpPr>
          <p:nvPr/>
        </p:nvSpPr>
        <p:spPr bwMode="auto">
          <a:xfrm flipH="1" flipV="1">
            <a:off x="5348288" y="3332163"/>
            <a:ext cx="169862" cy="296862"/>
          </a:xfrm>
          <a:prstGeom prst="line">
            <a:avLst/>
          </a:prstGeom>
          <a:noFill/>
          <a:ln w="9525">
            <a:solidFill>
              <a:srgbClr val="000000"/>
            </a:solidFill>
            <a:round/>
            <a:headEnd/>
            <a:tailEnd type="triangle" w="med" len="med"/>
          </a:ln>
          <a:effectLst/>
        </p:spPr>
        <p:txBody>
          <a:bodyPr/>
          <a:lstStyle/>
          <a:p>
            <a:endParaRPr lang="en-IN"/>
          </a:p>
        </p:txBody>
      </p:sp>
      <p:sp>
        <p:nvSpPr>
          <p:cNvPr id="80130" name="Line 258"/>
          <p:cNvSpPr>
            <a:spLocks noChangeShapeType="1"/>
          </p:cNvSpPr>
          <p:nvPr/>
        </p:nvSpPr>
        <p:spPr bwMode="auto">
          <a:xfrm flipV="1">
            <a:off x="4289425" y="2741613"/>
            <a:ext cx="385763" cy="255587"/>
          </a:xfrm>
          <a:prstGeom prst="line">
            <a:avLst/>
          </a:prstGeom>
          <a:noFill/>
          <a:ln w="9525">
            <a:solidFill>
              <a:srgbClr val="000000"/>
            </a:solidFill>
            <a:round/>
            <a:headEnd/>
            <a:tailEnd type="triangle" w="med" len="med"/>
          </a:ln>
          <a:effectLst/>
        </p:spPr>
        <p:txBody>
          <a:bodyPr/>
          <a:lstStyle/>
          <a:p>
            <a:endParaRPr lang="en-IN"/>
          </a:p>
        </p:txBody>
      </p:sp>
      <p:sp>
        <p:nvSpPr>
          <p:cNvPr id="80131" name="Line 259"/>
          <p:cNvSpPr>
            <a:spLocks noChangeShapeType="1"/>
          </p:cNvSpPr>
          <p:nvPr/>
        </p:nvSpPr>
        <p:spPr bwMode="auto">
          <a:xfrm flipH="1" flipV="1">
            <a:off x="4802188" y="2741613"/>
            <a:ext cx="385762" cy="255587"/>
          </a:xfrm>
          <a:prstGeom prst="line">
            <a:avLst/>
          </a:prstGeom>
          <a:noFill/>
          <a:ln w="9525">
            <a:solidFill>
              <a:srgbClr val="000000"/>
            </a:solidFill>
            <a:round/>
            <a:headEnd/>
            <a:tailEnd type="triangle" w="med" len="med"/>
          </a:ln>
          <a:effectLst/>
        </p:spPr>
        <p:txBody>
          <a:bodyPr/>
          <a:lstStyle/>
          <a:p>
            <a:endParaRPr lang="en-IN"/>
          </a:p>
        </p:txBody>
      </p:sp>
      <p:sp>
        <p:nvSpPr>
          <p:cNvPr id="80133" name="Rectangle 261"/>
          <p:cNvSpPr>
            <a:spLocks noChangeArrowheads="1"/>
          </p:cNvSpPr>
          <p:nvPr/>
        </p:nvSpPr>
        <p:spPr bwMode="auto">
          <a:xfrm>
            <a:off x="1447800" y="2438400"/>
            <a:ext cx="685800" cy="304800"/>
          </a:xfrm>
          <a:prstGeom prst="rect">
            <a:avLst/>
          </a:prstGeom>
          <a:solidFill>
            <a:schemeClr val="accent1">
              <a:alpha val="0"/>
            </a:schemeClr>
          </a:solidFill>
          <a:ln w="9525">
            <a:solidFill>
              <a:schemeClr val="tx2"/>
            </a:solidFill>
            <a:miter lim="800000"/>
            <a:headEnd/>
            <a:tailEnd/>
          </a:ln>
          <a:effectLst/>
        </p:spPr>
        <p:txBody>
          <a:bodyPr wrap="none" anchor="ctr"/>
          <a:lstStyle/>
          <a:p>
            <a:endParaRPr lang="en-IN"/>
          </a:p>
        </p:txBody>
      </p:sp>
      <p:sp>
        <p:nvSpPr>
          <p:cNvPr id="80134" name="Rectangle 262"/>
          <p:cNvSpPr>
            <a:spLocks noChangeArrowheads="1"/>
          </p:cNvSpPr>
          <p:nvPr/>
        </p:nvSpPr>
        <p:spPr bwMode="auto">
          <a:xfrm>
            <a:off x="4495800" y="2362200"/>
            <a:ext cx="457200" cy="381000"/>
          </a:xfrm>
          <a:prstGeom prst="rect">
            <a:avLst/>
          </a:prstGeom>
          <a:solidFill>
            <a:schemeClr val="accent1">
              <a:alpha val="0"/>
            </a:schemeClr>
          </a:solidFill>
          <a:ln w="9525">
            <a:solidFill>
              <a:schemeClr val="tx2"/>
            </a:solidFill>
            <a:miter lim="800000"/>
            <a:headEnd/>
            <a:tailEnd/>
          </a:ln>
          <a:effectLst/>
        </p:spPr>
        <p:txBody>
          <a:bodyPr wrap="none" anchor="ctr"/>
          <a:lstStyle/>
          <a:p>
            <a:endParaRPr lang="en-IN"/>
          </a:p>
        </p:txBody>
      </p:sp>
      <p:sp>
        <p:nvSpPr>
          <p:cNvPr id="80147" name="Text Box 275"/>
          <p:cNvSpPr txBox="1">
            <a:spLocks noChangeArrowheads="1"/>
          </p:cNvSpPr>
          <p:nvPr/>
        </p:nvSpPr>
        <p:spPr bwMode="auto">
          <a:xfrm>
            <a:off x="6845300" y="3613150"/>
            <a:ext cx="436563"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US</a:t>
            </a:r>
          </a:p>
        </p:txBody>
      </p:sp>
      <p:sp>
        <p:nvSpPr>
          <p:cNvPr id="80148" name="Text Box 276"/>
          <p:cNvSpPr txBox="1">
            <a:spLocks noChangeArrowheads="1"/>
          </p:cNvSpPr>
          <p:nvPr/>
        </p:nvSpPr>
        <p:spPr bwMode="auto">
          <a:xfrm>
            <a:off x="5956300" y="3613150"/>
            <a:ext cx="1012825"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Canadian</a:t>
            </a:r>
          </a:p>
        </p:txBody>
      </p:sp>
      <p:sp>
        <p:nvSpPr>
          <p:cNvPr id="80149" name="Text Box 277"/>
          <p:cNvSpPr txBox="1">
            <a:spLocks noChangeArrowheads="1"/>
          </p:cNvSpPr>
          <p:nvPr/>
        </p:nvSpPr>
        <p:spPr bwMode="auto">
          <a:xfrm>
            <a:off x="6191250" y="3017838"/>
            <a:ext cx="1022350"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American</a:t>
            </a:r>
          </a:p>
        </p:txBody>
      </p:sp>
      <p:sp>
        <p:nvSpPr>
          <p:cNvPr id="80150" name="Line 278"/>
          <p:cNvSpPr>
            <a:spLocks noChangeShapeType="1"/>
          </p:cNvSpPr>
          <p:nvPr/>
        </p:nvSpPr>
        <p:spPr bwMode="auto">
          <a:xfrm flipV="1">
            <a:off x="6445250" y="3332163"/>
            <a:ext cx="169863" cy="296862"/>
          </a:xfrm>
          <a:prstGeom prst="line">
            <a:avLst/>
          </a:prstGeom>
          <a:noFill/>
          <a:ln w="9525">
            <a:solidFill>
              <a:srgbClr val="000000"/>
            </a:solidFill>
            <a:round/>
            <a:headEnd/>
            <a:tailEnd type="triangle" w="med" len="med"/>
          </a:ln>
          <a:effectLst/>
        </p:spPr>
        <p:txBody>
          <a:bodyPr/>
          <a:lstStyle/>
          <a:p>
            <a:endParaRPr lang="en-IN"/>
          </a:p>
        </p:txBody>
      </p:sp>
      <p:sp>
        <p:nvSpPr>
          <p:cNvPr id="80151" name="Line 279"/>
          <p:cNvSpPr>
            <a:spLocks noChangeShapeType="1"/>
          </p:cNvSpPr>
          <p:nvPr/>
        </p:nvSpPr>
        <p:spPr bwMode="auto">
          <a:xfrm flipH="1" flipV="1">
            <a:off x="6840538" y="3332163"/>
            <a:ext cx="169862" cy="296862"/>
          </a:xfrm>
          <a:prstGeom prst="line">
            <a:avLst/>
          </a:prstGeom>
          <a:noFill/>
          <a:ln w="9525">
            <a:solidFill>
              <a:srgbClr val="000000"/>
            </a:solidFill>
            <a:round/>
            <a:headEnd/>
            <a:tailEnd type="triangle" w="med" len="med"/>
          </a:ln>
          <a:effectLst/>
        </p:spPr>
        <p:txBody>
          <a:bodyPr/>
          <a:lstStyle/>
          <a:p>
            <a:endParaRPr lang="en-IN"/>
          </a:p>
        </p:txBody>
      </p:sp>
      <p:sp>
        <p:nvSpPr>
          <p:cNvPr id="80152" name="Text Box 280"/>
          <p:cNvSpPr txBox="1">
            <a:spLocks noChangeArrowheads="1"/>
          </p:cNvSpPr>
          <p:nvPr/>
        </p:nvSpPr>
        <p:spPr bwMode="auto">
          <a:xfrm>
            <a:off x="7988300" y="3613150"/>
            <a:ext cx="1006475"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Japanese</a:t>
            </a:r>
          </a:p>
        </p:txBody>
      </p:sp>
      <p:sp>
        <p:nvSpPr>
          <p:cNvPr id="80153" name="Text Box 281"/>
          <p:cNvSpPr txBox="1">
            <a:spLocks noChangeArrowheads="1"/>
          </p:cNvSpPr>
          <p:nvPr/>
        </p:nvSpPr>
        <p:spPr bwMode="auto">
          <a:xfrm>
            <a:off x="7289800" y="3613150"/>
            <a:ext cx="750888"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Indian</a:t>
            </a:r>
          </a:p>
        </p:txBody>
      </p:sp>
      <p:sp>
        <p:nvSpPr>
          <p:cNvPr id="80154" name="Text Box 282"/>
          <p:cNvSpPr txBox="1">
            <a:spLocks noChangeArrowheads="1"/>
          </p:cNvSpPr>
          <p:nvPr/>
        </p:nvSpPr>
        <p:spPr bwMode="auto">
          <a:xfrm>
            <a:off x="7727950" y="3017838"/>
            <a:ext cx="666750"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Verdana" pitchFamily="34" charset="0"/>
              </a:rPr>
              <a:t>Asian</a:t>
            </a:r>
          </a:p>
        </p:txBody>
      </p:sp>
      <p:sp>
        <p:nvSpPr>
          <p:cNvPr id="80155" name="Line 283"/>
          <p:cNvSpPr>
            <a:spLocks noChangeShapeType="1"/>
          </p:cNvSpPr>
          <p:nvPr/>
        </p:nvSpPr>
        <p:spPr bwMode="auto">
          <a:xfrm flipV="1">
            <a:off x="7778750" y="3332163"/>
            <a:ext cx="169863" cy="296862"/>
          </a:xfrm>
          <a:prstGeom prst="line">
            <a:avLst/>
          </a:prstGeom>
          <a:noFill/>
          <a:ln w="9525">
            <a:solidFill>
              <a:srgbClr val="000000"/>
            </a:solidFill>
            <a:round/>
            <a:headEnd/>
            <a:tailEnd type="triangle" w="med" len="med"/>
          </a:ln>
          <a:effectLst/>
        </p:spPr>
        <p:txBody>
          <a:bodyPr/>
          <a:lstStyle/>
          <a:p>
            <a:endParaRPr lang="en-IN"/>
          </a:p>
        </p:txBody>
      </p:sp>
      <p:sp>
        <p:nvSpPr>
          <p:cNvPr id="80156" name="Line 284"/>
          <p:cNvSpPr>
            <a:spLocks noChangeShapeType="1"/>
          </p:cNvSpPr>
          <p:nvPr/>
        </p:nvSpPr>
        <p:spPr bwMode="auto">
          <a:xfrm flipH="1" flipV="1">
            <a:off x="8174038" y="3332163"/>
            <a:ext cx="169862" cy="296862"/>
          </a:xfrm>
          <a:prstGeom prst="line">
            <a:avLst/>
          </a:prstGeom>
          <a:noFill/>
          <a:ln w="9525">
            <a:solidFill>
              <a:srgbClr val="000000"/>
            </a:solidFill>
            <a:round/>
            <a:headEnd/>
            <a:tailEnd type="triangle" w="med" len="med"/>
          </a:ln>
          <a:effectLst/>
        </p:spPr>
        <p:txBody>
          <a:bodyPr/>
          <a:lstStyle/>
          <a:p>
            <a:endParaRPr lang="en-IN"/>
          </a:p>
        </p:txBody>
      </p:sp>
      <p:sp>
        <p:nvSpPr>
          <p:cNvPr id="80157" name="Line 285"/>
          <p:cNvSpPr>
            <a:spLocks noChangeShapeType="1"/>
          </p:cNvSpPr>
          <p:nvPr/>
        </p:nvSpPr>
        <p:spPr bwMode="auto">
          <a:xfrm flipV="1">
            <a:off x="6772275" y="2752725"/>
            <a:ext cx="533400" cy="269875"/>
          </a:xfrm>
          <a:prstGeom prst="line">
            <a:avLst/>
          </a:prstGeom>
          <a:noFill/>
          <a:ln w="9525">
            <a:solidFill>
              <a:srgbClr val="000000"/>
            </a:solidFill>
            <a:round/>
            <a:headEnd/>
            <a:tailEnd type="triangle" w="med" len="med"/>
          </a:ln>
          <a:effectLst/>
        </p:spPr>
        <p:txBody>
          <a:bodyPr/>
          <a:lstStyle/>
          <a:p>
            <a:endParaRPr lang="en-IN"/>
          </a:p>
        </p:txBody>
      </p:sp>
      <p:sp>
        <p:nvSpPr>
          <p:cNvPr id="80158" name="Line 286"/>
          <p:cNvSpPr>
            <a:spLocks noChangeShapeType="1"/>
          </p:cNvSpPr>
          <p:nvPr/>
        </p:nvSpPr>
        <p:spPr bwMode="auto">
          <a:xfrm flipH="1" flipV="1">
            <a:off x="7450138" y="2752725"/>
            <a:ext cx="533400" cy="269875"/>
          </a:xfrm>
          <a:prstGeom prst="line">
            <a:avLst/>
          </a:prstGeom>
          <a:noFill/>
          <a:ln w="9525">
            <a:solidFill>
              <a:srgbClr val="000000"/>
            </a:solidFill>
            <a:round/>
            <a:headEnd/>
            <a:tailEnd type="triangle" w="med" len="med"/>
          </a:ln>
          <a:effectLst/>
        </p:spPr>
        <p:txBody>
          <a:bodyPr/>
          <a:lstStyle/>
          <a:p>
            <a:endParaRPr lang="en-IN"/>
          </a:p>
        </p:txBody>
      </p:sp>
      <p:sp>
        <p:nvSpPr>
          <p:cNvPr id="80202" name="Rectangle 330"/>
          <p:cNvSpPr>
            <a:spLocks noChangeArrowheads="1"/>
          </p:cNvSpPr>
          <p:nvPr/>
        </p:nvSpPr>
        <p:spPr bwMode="auto">
          <a:xfrm>
            <a:off x="7162800" y="2286000"/>
            <a:ext cx="381000" cy="381000"/>
          </a:xfrm>
          <a:prstGeom prst="rect">
            <a:avLst/>
          </a:prstGeom>
          <a:solidFill>
            <a:schemeClr val="accent1">
              <a:alpha val="0"/>
            </a:schemeClr>
          </a:solidFill>
          <a:ln w="9525">
            <a:solidFill>
              <a:schemeClr val="tx2"/>
            </a:solidFill>
            <a:miter lim="800000"/>
            <a:headEnd/>
            <a:tailEnd/>
          </a:ln>
          <a:effectLst/>
        </p:spPr>
        <p:txBody>
          <a:bodyPr wrap="none" anchor="ctr"/>
          <a:lstStyle/>
          <a:p>
            <a:pPr algn="ctr"/>
            <a:endParaRPr lang="en-US"/>
          </a:p>
        </p:txBody>
      </p:sp>
      <p:sp>
        <p:nvSpPr>
          <p:cNvPr id="80205" name="Text Box 333"/>
          <p:cNvSpPr txBox="1">
            <a:spLocks noChangeArrowheads="1"/>
          </p:cNvSpPr>
          <p:nvPr/>
        </p:nvSpPr>
        <p:spPr bwMode="auto">
          <a:xfrm>
            <a:off x="7223125" y="2322513"/>
            <a:ext cx="273050" cy="366712"/>
          </a:xfrm>
          <a:prstGeom prst="rect">
            <a:avLst/>
          </a:prstGeom>
          <a:noFill/>
          <a:ln w="9525">
            <a:noFill/>
            <a:miter lim="800000"/>
            <a:headEnd/>
            <a:tailEnd/>
          </a:ln>
          <a:effectLst/>
        </p:spPr>
        <p:txBody>
          <a:bodyPr wrap="none">
            <a:spAutoFit/>
          </a:bodyPr>
          <a:lstStyle/>
          <a:p>
            <a:r>
              <a:rPr lang="en-US">
                <a:solidFill>
                  <a:schemeClr val="tx2"/>
                </a:solidFill>
              </a:rPr>
              <a:t>*</a:t>
            </a:r>
          </a:p>
        </p:txBody>
      </p:sp>
      <p:sp>
        <p:nvSpPr>
          <p:cNvPr id="80206" name="Rectangle 334"/>
          <p:cNvSpPr>
            <a:spLocks noChangeArrowheads="1"/>
          </p:cNvSpPr>
          <p:nvPr/>
        </p:nvSpPr>
        <p:spPr bwMode="auto">
          <a:xfrm>
            <a:off x="0" y="4191000"/>
            <a:ext cx="8797925" cy="830997"/>
          </a:xfrm>
          <a:prstGeom prst="rect">
            <a:avLst/>
          </a:prstGeom>
          <a:noFill/>
          <a:ln w="9525">
            <a:noFill/>
            <a:miter lim="800000"/>
            <a:headEnd/>
            <a:tailEnd/>
          </a:ln>
          <a:effectLst/>
        </p:spPr>
        <p:txBody>
          <a:bodyPr>
            <a:spAutoFit/>
          </a:bodyPr>
          <a:lstStyle/>
          <a:p>
            <a:pPr eaLnBrk="1" hangingPunct="1">
              <a:tabLst>
                <a:tab pos="174625" algn="l"/>
              </a:tabLst>
            </a:pPr>
            <a:r>
              <a:rPr lang="en-US" sz="1600" dirty="0">
                <a:latin typeface="Verdana" pitchFamily="34" charset="0"/>
              </a:rPr>
              <a:t>• </a:t>
            </a:r>
            <a:r>
              <a:rPr lang="en-US" sz="2400" b="1" dirty="0"/>
              <a:t>Generalization Hierarchies</a:t>
            </a:r>
            <a:r>
              <a:rPr lang="en-US" sz="2400" dirty="0"/>
              <a:t>: Data owner defines how values    </a:t>
            </a:r>
          </a:p>
          <a:p>
            <a:pPr eaLnBrk="1" hangingPunct="1">
              <a:tabLst>
                <a:tab pos="174625" algn="l"/>
              </a:tabLst>
            </a:pPr>
            <a:r>
              <a:rPr lang="en-US" sz="2400" dirty="0"/>
              <a:t>                                                  can be generalized</a:t>
            </a:r>
          </a:p>
        </p:txBody>
      </p:sp>
      <p:sp>
        <p:nvSpPr>
          <p:cNvPr id="80207" name="Rectangle 335"/>
          <p:cNvSpPr>
            <a:spLocks noChangeArrowheads="1"/>
          </p:cNvSpPr>
          <p:nvPr/>
        </p:nvSpPr>
        <p:spPr bwMode="auto">
          <a:xfrm>
            <a:off x="0" y="5105400"/>
            <a:ext cx="8797925" cy="1200329"/>
          </a:xfrm>
          <a:prstGeom prst="rect">
            <a:avLst/>
          </a:prstGeom>
          <a:noFill/>
          <a:ln w="9525">
            <a:noFill/>
            <a:miter lim="800000"/>
            <a:headEnd/>
            <a:tailEnd/>
          </a:ln>
          <a:effectLst/>
        </p:spPr>
        <p:txBody>
          <a:bodyPr>
            <a:spAutoFit/>
          </a:bodyPr>
          <a:lstStyle/>
          <a:p>
            <a:pPr eaLnBrk="1" hangingPunct="1">
              <a:tabLst>
                <a:tab pos="174625" algn="l"/>
              </a:tabLst>
            </a:pPr>
            <a:r>
              <a:rPr lang="en-US" sz="1600" dirty="0">
                <a:latin typeface="Verdana" pitchFamily="34" charset="0"/>
              </a:rPr>
              <a:t>• </a:t>
            </a:r>
            <a:r>
              <a:rPr lang="en-US" sz="2400" b="1" dirty="0"/>
              <a:t>Table Generalization</a:t>
            </a:r>
            <a:r>
              <a:rPr lang="en-US" sz="2400" dirty="0"/>
              <a:t>: A table generalization is created by  </a:t>
            </a:r>
          </a:p>
          <a:p>
            <a:pPr eaLnBrk="1" hangingPunct="1">
              <a:tabLst>
                <a:tab pos="174625" algn="l"/>
              </a:tabLst>
            </a:pPr>
            <a:r>
              <a:rPr lang="en-US" sz="2400" dirty="0"/>
              <a:t>                                       generalizing all values in a column to a </a:t>
            </a:r>
          </a:p>
          <a:p>
            <a:pPr eaLnBrk="1" hangingPunct="1">
              <a:tabLst>
                <a:tab pos="174625" algn="l"/>
              </a:tabLst>
            </a:pPr>
            <a:r>
              <a:rPr lang="en-US" sz="2400" dirty="0"/>
              <a:t>                                       specific level of generalization</a:t>
            </a:r>
          </a:p>
        </p:txBody>
      </p:sp>
      <p:sp>
        <p:nvSpPr>
          <p:cNvPr id="57" name="Slide Number Placeholder 56"/>
          <p:cNvSpPr>
            <a:spLocks noGrp="1"/>
          </p:cNvSpPr>
          <p:nvPr>
            <p:ph type="sldNum" sz="quarter" idx="12"/>
          </p:nvPr>
        </p:nvSpPr>
        <p:spPr/>
        <p:txBody>
          <a:bodyPr/>
          <a:lstStyle/>
          <a:p>
            <a:pPr>
              <a:defRPr/>
            </a:pPr>
            <a:fld id="{9439044A-3C8C-4371-9CB7-E41C7EA0CA09}" type="slidenum">
              <a:rPr lang="en-US" altLang="en-US" smtClean="0"/>
              <a:pPr>
                <a:defRPr/>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190501"/>
            <a:ext cx="7315200" cy="876300"/>
          </a:xfrm>
        </p:spPr>
        <p:txBody>
          <a:bodyPr/>
          <a:lstStyle/>
          <a:p>
            <a:r>
              <a:rPr lang="en-US" dirty="0"/>
              <a:t>K-minimal </a:t>
            </a:r>
            <a:r>
              <a:rPr lang="en-US" dirty="0" smtClean="0"/>
              <a:t>generalizations</a:t>
            </a:r>
            <a:endParaRPr lang="en-US" dirty="0"/>
          </a:p>
        </p:txBody>
      </p:sp>
      <p:sp>
        <p:nvSpPr>
          <p:cNvPr id="80899" name="Rectangle 3"/>
          <p:cNvSpPr>
            <a:spLocks noGrp="1" noChangeArrowheads="1"/>
          </p:cNvSpPr>
          <p:nvPr>
            <p:ph type="body" idx="1"/>
          </p:nvPr>
        </p:nvSpPr>
        <p:spPr>
          <a:xfrm>
            <a:off x="228600" y="1600200"/>
            <a:ext cx="8686800" cy="4419600"/>
          </a:xfrm>
        </p:spPr>
        <p:txBody>
          <a:bodyPr/>
          <a:lstStyle/>
          <a:p>
            <a:r>
              <a:rPr lang="en-US" dirty="0"/>
              <a:t>There are many k-</a:t>
            </a:r>
            <a:r>
              <a:rPr lang="en-US" dirty="0" err="1"/>
              <a:t>anonymizations</a:t>
            </a:r>
            <a:r>
              <a:rPr lang="en-US" dirty="0"/>
              <a:t> – which </a:t>
            </a:r>
            <a:r>
              <a:rPr lang="en-US" i="1" dirty="0"/>
              <a:t>one </a:t>
            </a:r>
            <a:r>
              <a:rPr lang="en-US" dirty="0"/>
              <a:t>to pick?</a:t>
            </a:r>
          </a:p>
          <a:p>
            <a:pPr lvl="1"/>
            <a:r>
              <a:rPr lang="en-US" dirty="0"/>
              <a:t>Intuition: The one that does not generalize the data more than needed (decrease in utility of the published dataset!)</a:t>
            </a:r>
          </a:p>
          <a:p>
            <a:r>
              <a:rPr lang="en-US" dirty="0"/>
              <a:t>K-minimal </a:t>
            </a:r>
            <a:r>
              <a:rPr lang="en-US" dirty="0" smtClean="0"/>
              <a:t>generalization</a:t>
            </a:r>
          </a:p>
          <a:p>
            <a:pPr lvl="1"/>
            <a:r>
              <a:rPr lang="en-US" dirty="0" smtClean="0"/>
              <a:t>A </a:t>
            </a:r>
            <a:r>
              <a:rPr lang="en-US" dirty="0"/>
              <a:t>k-</a:t>
            </a:r>
            <a:r>
              <a:rPr lang="en-US" dirty="0" err="1"/>
              <a:t>anonymized</a:t>
            </a:r>
            <a:r>
              <a:rPr lang="en-US" dirty="0"/>
              <a:t> table that is not a generalization of another k-</a:t>
            </a:r>
            <a:r>
              <a:rPr lang="en-US" dirty="0" err="1"/>
              <a:t>anonymized</a:t>
            </a:r>
            <a:r>
              <a:rPr lang="en-US" dirty="0"/>
              <a:t> table</a:t>
            </a:r>
          </a:p>
        </p:txBody>
      </p:sp>
      <p:sp>
        <p:nvSpPr>
          <p:cNvPr id="4" name="Slide Number Placeholder 3"/>
          <p:cNvSpPr>
            <a:spLocks noGrp="1"/>
          </p:cNvSpPr>
          <p:nvPr>
            <p:ph type="sldNum" sz="quarter" idx="12"/>
          </p:nvPr>
        </p:nvSpPr>
        <p:spPr/>
        <p:txBody>
          <a:bodyPr/>
          <a:lstStyle/>
          <a:p>
            <a:pPr>
              <a:defRPr/>
            </a:pPr>
            <a:fld id="{9439044A-3C8C-4371-9CB7-E41C7EA0CA09}" type="slidenum">
              <a:rPr lang="en-US"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295" name="Group 375"/>
          <p:cNvGraphicFramePr>
            <a:graphicFrameLocks noGrp="1"/>
          </p:cNvGraphicFramePr>
          <p:nvPr/>
        </p:nvGraphicFramePr>
        <p:xfrm>
          <a:off x="152400" y="152400"/>
          <a:ext cx="6019800" cy="1935480"/>
        </p:xfrm>
        <a:graphic>
          <a:graphicData uri="http://schemas.openxmlformats.org/drawingml/2006/table">
            <a:tbl>
              <a:tblPr/>
              <a:tblGrid>
                <a:gridCol w="468313"/>
                <a:gridCol w="1085850"/>
                <a:gridCol w="876300"/>
                <a:gridCol w="1595437"/>
                <a:gridCol w="1993900"/>
              </a:tblGrid>
              <a:tr h="1174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Zip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Nationality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Condition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Viral Infection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Cancer</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82289" name="Group 369"/>
          <p:cNvGraphicFramePr>
            <a:graphicFrameLocks noGrp="1"/>
          </p:cNvGraphicFramePr>
          <p:nvPr/>
        </p:nvGraphicFramePr>
        <p:xfrm>
          <a:off x="2667000" y="2209800"/>
          <a:ext cx="6096000" cy="1935480"/>
        </p:xfrm>
        <a:graphic>
          <a:graphicData uri="http://schemas.openxmlformats.org/drawingml/2006/table">
            <a:tbl>
              <a:tblPr/>
              <a:tblGrid>
                <a:gridCol w="471488"/>
                <a:gridCol w="1103312"/>
                <a:gridCol w="887413"/>
                <a:gridCol w="1616075"/>
                <a:gridCol w="2017712"/>
              </a:tblGrid>
              <a:tr h="279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Zip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Nationality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Condition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American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American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Viral Infection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Asian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Asian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Cancer</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2290" name="Text Box 370"/>
          <p:cNvSpPr txBox="1">
            <a:spLocks noChangeArrowheads="1"/>
          </p:cNvSpPr>
          <p:nvPr/>
        </p:nvSpPr>
        <p:spPr bwMode="auto">
          <a:xfrm>
            <a:off x="6629400" y="914400"/>
            <a:ext cx="2305050" cy="822325"/>
          </a:xfrm>
          <a:prstGeom prst="rect">
            <a:avLst/>
          </a:prstGeom>
          <a:noFill/>
          <a:ln w="9525">
            <a:noFill/>
            <a:miter lim="800000"/>
            <a:headEnd/>
            <a:tailEnd/>
          </a:ln>
          <a:effectLst/>
        </p:spPr>
        <p:txBody>
          <a:bodyPr>
            <a:spAutoFit/>
          </a:bodyPr>
          <a:lstStyle/>
          <a:p>
            <a:r>
              <a:rPr lang="en-US" sz="2400">
                <a:solidFill>
                  <a:schemeClr val="tx2"/>
                </a:solidFill>
              </a:rPr>
              <a:t>2-minimal </a:t>
            </a:r>
          </a:p>
          <a:p>
            <a:r>
              <a:rPr lang="en-US" sz="2400">
                <a:solidFill>
                  <a:schemeClr val="tx2"/>
                </a:solidFill>
              </a:rPr>
              <a:t>Generalizations</a:t>
            </a:r>
          </a:p>
        </p:txBody>
      </p:sp>
      <p:sp>
        <p:nvSpPr>
          <p:cNvPr id="82296" name="Line 376"/>
          <p:cNvSpPr>
            <a:spLocks noChangeShapeType="1"/>
          </p:cNvSpPr>
          <p:nvPr/>
        </p:nvSpPr>
        <p:spPr bwMode="auto">
          <a:xfrm>
            <a:off x="7696200" y="1676400"/>
            <a:ext cx="0" cy="457200"/>
          </a:xfrm>
          <a:prstGeom prst="line">
            <a:avLst/>
          </a:prstGeom>
          <a:noFill/>
          <a:ln w="9525">
            <a:solidFill>
              <a:schemeClr val="tx1"/>
            </a:solidFill>
            <a:round/>
            <a:headEnd/>
            <a:tailEnd type="triangle" w="med" len="med"/>
          </a:ln>
          <a:effectLst/>
        </p:spPr>
        <p:txBody>
          <a:bodyPr/>
          <a:lstStyle/>
          <a:p>
            <a:endParaRPr lang="en-IN"/>
          </a:p>
        </p:txBody>
      </p:sp>
      <p:sp>
        <p:nvSpPr>
          <p:cNvPr id="82297" name="Line 377"/>
          <p:cNvSpPr>
            <a:spLocks noChangeShapeType="1"/>
          </p:cNvSpPr>
          <p:nvPr/>
        </p:nvSpPr>
        <p:spPr bwMode="auto">
          <a:xfrm flipH="1">
            <a:off x="6248400" y="1295400"/>
            <a:ext cx="381000" cy="0"/>
          </a:xfrm>
          <a:prstGeom prst="line">
            <a:avLst/>
          </a:prstGeom>
          <a:noFill/>
          <a:ln w="9525">
            <a:solidFill>
              <a:schemeClr val="tx1"/>
            </a:solidFill>
            <a:round/>
            <a:headEnd/>
            <a:tailEnd type="triangle" w="med" len="med"/>
          </a:ln>
          <a:effectLst/>
        </p:spPr>
        <p:txBody>
          <a:bodyPr/>
          <a:lstStyle/>
          <a:p>
            <a:endParaRPr lang="en-IN"/>
          </a:p>
        </p:txBody>
      </p:sp>
      <p:graphicFrame>
        <p:nvGraphicFramePr>
          <p:cNvPr id="82376" name="Group 456"/>
          <p:cNvGraphicFramePr>
            <a:graphicFrameLocks noGrp="1"/>
          </p:cNvGraphicFramePr>
          <p:nvPr/>
        </p:nvGraphicFramePr>
        <p:xfrm>
          <a:off x="381000" y="4267200"/>
          <a:ext cx="6096000" cy="1935480"/>
        </p:xfrm>
        <a:graphic>
          <a:graphicData uri="http://schemas.openxmlformats.org/drawingml/2006/table">
            <a:tbl>
              <a:tblPr/>
              <a:tblGrid>
                <a:gridCol w="471488"/>
                <a:gridCol w="1103312"/>
                <a:gridCol w="887413"/>
                <a:gridCol w="1616075"/>
                <a:gridCol w="2017712"/>
              </a:tblGrid>
              <a:tr h="279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Zip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Nationality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Condition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Viral Infection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dirty="0" smtClean="0">
                          <a:ln>
                            <a:noFill/>
                          </a:ln>
                          <a:solidFill>
                            <a:srgbClr val="000000"/>
                          </a:solidFill>
                          <a:effectLst/>
                          <a:latin typeface="Verdana" pitchFamily="34" charset="0"/>
                        </a:rPr>
                        <a:t>Cancer</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2377" name="Text Box 457"/>
          <p:cNvSpPr txBox="1">
            <a:spLocks noChangeArrowheads="1"/>
          </p:cNvSpPr>
          <p:nvPr/>
        </p:nvSpPr>
        <p:spPr bwMode="auto">
          <a:xfrm>
            <a:off x="6629400" y="4876800"/>
            <a:ext cx="2305050" cy="1187450"/>
          </a:xfrm>
          <a:prstGeom prst="rect">
            <a:avLst/>
          </a:prstGeom>
          <a:noFill/>
          <a:ln w="9525">
            <a:noFill/>
            <a:miter lim="800000"/>
            <a:headEnd/>
            <a:tailEnd/>
          </a:ln>
          <a:effectLst/>
        </p:spPr>
        <p:txBody>
          <a:bodyPr>
            <a:spAutoFit/>
          </a:bodyPr>
          <a:lstStyle/>
          <a:p>
            <a:r>
              <a:rPr lang="en-US" sz="2400" dirty="0">
                <a:solidFill>
                  <a:schemeClr val="tx2"/>
                </a:solidFill>
              </a:rPr>
              <a:t>NOT a</a:t>
            </a:r>
          </a:p>
          <a:p>
            <a:r>
              <a:rPr lang="en-US" sz="2400" dirty="0">
                <a:solidFill>
                  <a:schemeClr val="tx2"/>
                </a:solidFill>
              </a:rPr>
              <a:t>2-minimal </a:t>
            </a:r>
          </a:p>
          <a:p>
            <a:r>
              <a:rPr lang="en-US" sz="2400" dirty="0">
                <a:solidFill>
                  <a:schemeClr val="tx2"/>
                </a:solidFill>
              </a:rPr>
              <a:t>Generalization</a:t>
            </a:r>
          </a:p>
        </p:txBody>
      </p:sp>
      <p:sp>
        <p:nvSpPr>
          <p:cNvPr id="9" name="Slide Number Placeholder 8"/>
          <p:cNvSpPr>
            <a:spLocks noGrp="1"/>
          </p:cNvSpPr>
          <p:nvPr>
            <p:ph type="sldNum" sz="quarter" idx="12"/>
          </p:nvPr>
        </p:nvSpPr>
        <p:spPr/>
        <p:txBody>
          <a:bodyPr/>
          <a:lstStyle/>
          <a:p>
            <a:pPr>
              <a:defRPr/>
            </a:pPr>
            <a:fld id="{9439044A-3C8C-4371-9CB7-E41C7EA0CA09}" type="slidenum">
              <a:rPr lang="en-US" altLang="en-US" smtClean="0"/>
              <a:pPr>
                <a:defRPr/>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33400" y="190500"/>
            <a:ext cx="7315200" cy="1527175"/>
          </a:xfrm>
        </p:spPr>
        <p:txBody>
          <a:bodyPr/>
          <a:lstStyle/>
          <a:p>
            <a:r>
              <a:rPr lang="en-US" dirty="0"/>
              <a:t>K-Anonymity </a:t>
            </a:r>
            <a:r>
              <a:rPr lang="en-US" dirty="0" smtClean="0"/>
              <a:t>drawbacks</a:t>
            </a:r>
            <a:endParaRPr lang="en-US" dirty="0"/>
          </a:p>
        </p:txBody>
      </p:sp>
      <p:sp>
        <p:nvSpPr>
          <p:cNvPr id="94211" name="Rectangle 3"/>
          <p:cNvSpPr>
            <a:spLocks noGrp="1" noChangeArrowheads="1"/>
          </p:cNvSpPr>
          <p:nvPr>
            <p:ph type="body" idx="1"/>
          </p:nvPr>
        </p:nvSpPr>
        <p:spPr>
          <a:xfrm>
            <a:off x="228600" y="1905000"/>
            <a:ext cx="8686800" cy="4419600"/>
          </a:xfrm>
        </p:spPr>
        <p:txBody>
          <a:bodyPr/>
          <a:lstStyle/>
          <a:p>
            <a:r>
              <a:rPr lang="en-US"/>
              <a:t>K-anonymity alone </a:t>
            </a:r>
            <a:r>
              <a:rPr lang="en-US" i="1"/>
              <a:t>does not</a:t>
            </a:r>
            <a:r>
              <a:rPr lang="en-US"/>
              <a:t>  provide full privacy!</a:t>
            </a:r>
          </a:p>
          <a:p>
            <a:r>
              <a:rPr lang="en-US"/>
              <a:t>Suppose attacker knows the non-sensitive attributes of </a:t>
            </a:r>
          </a:p>
          <a:p>
            <a:endParaRPr lang="en-US"/>
          </a:p>
          <a:p>
            <a:endParaRPr lang="en-US"/>
          </a:p>
          <a:p>
            <a:r>
              <a:rPr lang="en-US"/>
              <a:t>And the fact that Japanese have very low incidence of heart disease</a:t>
            </a:r>
          </a:p>
        </p:txBody>
      </p:sp>
      <p:graphicFrame>
        <p:nvGraphicFramePr>
          <p:cNvPr id="94558" name="Group 350"/>
          <p:cNvGraphicFramePr>
            <a:graphicFrameLocks noGrp="1"/>
          </p:cNvGraphicFramePr>
          <p:nvPr/>
        </p:nvGraphicFramePr>
        <p:xfrm>
          <a:off x="3429000" y="3733800"/>
          <a:ext cx="3276600" cy="1143000"/>
        </p:xfrm>
        <a:graphic>
          <a:graphicData uri="http://schemas.openxmlformats.org/drawingml/2006/table">
            <a:tbl>
              <a:tblPr/>
              <a:tblGrid>
                <a:gridCol w="1104900"/>
                <a:gridCol w="739775"/>
                <a:gridCol w="1431925"/>
              </a:tblGrid>
              <a:tr h="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dirty="0" smtClean="0">
                          <a:ln>
                            <a:noFill/>
                          </a:ln>
                          <a:solidFill>
                            <a:srgbClr val="000000"/>
                          </a:solidFill>
                          <a:effectLst/>
                          <a:latin typeface="Verdana" pitchFamily="34" charset="0"/>
                        </a:rPr>
                        <a:t>Zip</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National</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1651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dirty="0" smtClean="0">
                          <a:ln>
                            <a:noFill/>
                          </a:ln>
                          <a:solidFill>
                            <a:srgbClr val="000000"/>
                          </a:solidFill>
                          <a:effectLst/>
                          <a:latin typeface="Verdana" pitchFamily="34" charset="0"/>
                        </a:rPr>
                        <a:t>13053</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American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13068</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dirty="0" smtClean="0">
                          <a:ln>
                            <a:noFill/>
                          </a:ln>
                          <a:solidFill>
                            <a:srgbClr val="000000"/>
                          </a:solidFill>
                          <a:effectLst/>
                          <a:latin typeface="Verdana" pitchFamily="34" charset="0"/>
                        </a:rPr>
                        <a:t>Japanese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94550" name="Text Box 342"/>
          <p:cNvSpPr txBox="1">
            <a:spLocks noChangeArrowheads="1"/>
          </p:cNvSpPr>
          <p:nvPr/>
        </p:nvSpPr>
        <p:spPr bwMode="auto">
          <a:xfrm>
            <a:off x="2057400" y="4038600"/>
            <a:ext cx="636588" cy="396875"/>
          </a:xfrm>
          <a:prstGeom prst="rect">
            <a:avLst/>
          </a:prstGeom>
          <a:noFill/>
          <a:ln w="9525">
            <a:noFill/>
            <a:miter lim="800000"/>
            <a:headEnd/>
            <a:tailEnd/>
          </a:ln>
          <a:effectLst/>
        </p:spPr>
        <p:txBody>
          <a:bodyPr wrap="none">
            <a:spAutoFit/>
          </a:bodyPr>
          <a:lstStyle/>
          <a:p>
            <a:r>
              <a:rPr lang="en-US" sz="2000">
                <a:solidFill>
                  <a:schemeClr val="tx2"/>
                </a:solidFill>
              </a:rPr>
              <a:t>Bob</a:t>
            </a:r>
          </a:p>
        </p:txBody>
      </p:sp>
      <p:sp>
        <p:nvSpPr>
          <p:cNvPr id="94551" name="Text Box 343"/>
          <p:cNvSpPr txBox="1">
            <a:spLocks noChangeArrowheads="1"/>
          </p:cNvSpPr>
          <p:nvPr/>
        </p:nvSpPr>
        <p:spPr bwMode="auto">
          <a:xfrm>
            <a:off x="1905000" y="4521200"/>
            <a:ext cx="989013" cy="396875"/>
          </a:xfrm>
          <a:prstGeom prst="rect">
            <a:avLst/>
          </a:prstGeom>
          <a:noFill/>
          <a:ln w="9525">
            <a:noFill/>
            <a:miter lim="800000"/>
            <a:headEnd/>
            <a:tailEnd/>
          </a:ln>
          <a:effectLst/>
        </p:spPr>
        <p:txBody>
          <a:bodyPr wrap="none">
            <a:spAutoFit/>
          </a:bodyPr>
          <a:lstStyle/>
          <a:p>
            <a:r>
              <a:rPr lang="en-US" sz="2000">
                <a:solidFill>
                  <a:schemeClr val="tx2"/>
                </a:solidFill>
              </a:rPr>
              <a:t>Umeko</a:t>
            </a:r>
          </a:p>
        </p:txBody>
      </p:sp>
      <p:sp>
        <p:nvSpPr>
          <p:cNvPr id="94554" name="Line 346"/>
          <p:cNvSpPr>
            <a:spLocks noChangeShapeType="1"/>
          </p:cNvSpPr>
          <p:nvPr/>
        </p:nvSpPr>
        <p:spPr bwMode="auto">
          <a:xfrm>
            <a:off x="2819400" y="4216400"/>
            <a:ext cx="457200" cy="0"/>
          </a:xfrm>
          <a:prstGeom prst="line">
            <a:avLst/>
          </a:prstGeom>
          <a:noFill/>
          <a:ln w="9525">
            <a:solidFill>
              <a:schemeClr val="tx1"/>
            </a:solidFill>
            <a:round/>
            <a:headEnd/>
            <a:tailEnd type="triangle" w="med" len="med"/>
          </a:ln>
          <a:effectLst/>
        </p:spPr>
        <p:txBody>
          <a:bodyPr/>
          <a:lstStyle/>
          <a:p>
            <a:endParaRPr lang="en-IN"/>
          </a:p>
        </p:txBody>
      </p:sp>
      <p:sp>
        <p:nvSpPr>
          <p:cNvPr id="94555" name="Line 347"/>
          <p:cNvSpPr>
            <a:spLocks noChangeShapeType="1"/>
          </p:cNvSpPr>
          <p:nvPr/>
        </p:nvSpPr>
        <p:spPr bwMode="auto">
          <a:xfrm>
            <a:off x="2971800" y="4673600"/>
            <a:ext cx="304800" cy="0"/>
          </a:xfrm>
          <a:prstGeom prst="line">
            <a:avLst/>
          </a:prstGeom>
          <a:noFill/>
          <a:ln w="9525">
            <a:solidFill>
              <a:schemeClr val="tx1"/>
            </a:solidFill>
            <a:round/>
            <a:headEnd/>
            <a:tailEnd type="triangle" w="med" len="med"/>
          </a:ln>
          <a:effectLst/>
        </p:spPr>
        <p:txBody>
          <a:bodyPr/>
          <a:lstStyle/>
          <a:p>
            <a:endParaRPr lang="en-IN"/>
          </a:p>
        </p:txBody>
      </p:sp>
      <p:sp>
        <p:nvSpPr>
          <p:cNvPr id="9" name="Slide Number Placeholder 8"/>
          <p:cNvSpPr>
            <a:spLocks noGrp="1"/>
          </p:cNvSpPr>
          <p:nvPr>
            <p:ph type="sldNum" sz="quarter" idx="12"/>
          </p:nvPr>
        </p:nvSpPr>
        <p:spPr/>
        <p:txBody>
          <a:bodyPr/>
          <a:lstStyle/>
          <a:p>
            <a:pPr>
              <a:defRPr/>
            </a:pPr>
            <a:fld id="{9439044A-3C8C-4371-9CB7-E41C7EA0CA09}" type="slidenum">
              <a:rPr lang="en-US" altLang="en-US" smtClean="0"/>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33400" y="190500"/>
            <a:ext cx="7315200" cy="1527175"/>
          </a:xfrm>
        </p:spPr>
        <p:txBody>
          <a:bodyPr/>
          <a:lstStyle/>
          <a:p>
            <a:r>
              <a:rPr lang="en-US" dirty="0"/>
              <a:t>K-Anonymity </a:t>
            </a:r>
            <a:r>
              <a:rPr lang="en-US" dirty="0" smtClean="0"/>
              <a:t>attack</a:t>
            </a:r>
            <a:endParaRPr lang="en-US" dirty="0"/>
          </a:p>
        </p:txBody>
      </p:sp>
      <p:graphicFrame>
        <p:nvGraphicFramePr>
          <p:cNvPr id="99628" name="Group 300"/>
          <p:cNvGraphicFramePr>
            <a:graphicFrameLocks noGrp="1"/>
          </p:cNvGraphicFramePr>
          <p:nvPr>
            <p:ph type="body" idx="1"/>
          </p:nvPr>
        </p:nvGraphicFramePr>
        <p:xfrm>
          <a:off x="2149475" y="990600"/>
          <a:ext cx="6553200" cy="5547360"/>
        </p:xfrm>
        <a:graphic>
          <a:graphicData uri="http://schemas.openxmlformats.org/drawingml/2006/table">
            <a:tbl>
              <a:tblPr/>
              <a:tblGrid>
                <a:gridCol w="601663"/>
                <a:gridCol w="1116012"/>
                <a:gridCol w="1096963"/>
                <a:gridCol w="1690687"/>
                <a:gridCol w="2047875"/>
              </a:tblGrid>
              <a:tr h="2413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000" b="0" i="0" u="none" strike="noStrike" cap="none" normalizeH="0" baseline="0" smtClean="0">
                        <a:ln>
                          <a:noFill/>
                        </a:ln>
                        <a:solidFill>
                          <a:schemeClr val="tx2"/>
                        </a:solidFill>
                        <a:effectLst/>
                        <a:latin typeface="Verdana"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0" i="1" u="none" strike="noStrike" cap="none" normalizeH="0" baseline="0" smtClean="0">
                          <a:ln>
                            <a:noFill/>
                          </a:ln>
                          <a:solidFill>
                            <a:srgbClr val="000000"/>
                          </a:solidFill>
                          <a:effectLst/>
                          <a:latin typeface="Verdana" pitchFamily="34" charset="0"/>
                        </a:rPr>
                        <a:t>Non-Sensitive 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0" i="1" u="none" strike="noStrike" cap="none" normalizeH="0" baseline="0" smtClean="0">
                          <a:ln>
                            <a:noFill/>
                          </a:ln>
                          <a:solidFill>
                            <a:srgbClr val="000000"/>
                          </a:solidFill>
                          <a:effectLst/>
                          <a:latin typeface="Verdana" pitchFamily="34" charset="0"/>
                        </a:rPr>
                        <a:t>Sensitive Data</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1" i="1" u="none" strike="noStrike" cap="none" normalizeH="0" baseline="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ZIP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Nationality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Condition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Russian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American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Japanese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American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5</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14853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Indian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6</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14853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Russian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Heart Disease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7</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14850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American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8</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14850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American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9</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American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Indian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Japanese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American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9629" name="Text Box 301"/>
          <p:cNvSpPr txBox="1">
            <a:spLocks noChangeArrowheads="1"/>
          </p:cNvSpPr>
          <p:nvPr/>
        </p:nvSpPr>
        <p:spPr bwMode="auto">
          <a:xfrm>
            <a:off x="0" y="1658938"/>
            <a:ext cx="1666875" cy="396875"/>
          </a:xfrm>
          <a:prstGeom prst="rect">
            <a:avLst/>
          </a:prstGeom>
          <a:noFill/>
          <a:ln w="9525">
            <a:noFill/>
            <a:miter lim="800000"/>
            <a:headEnd/>
            <a:tailEnd/>
          </a:ln>
          <a:effectLst/>
        </p:spPr>
        <p:txBody>
          <a:bodyPr wrap="none">
            <a:spAutoFit/>
          </a:bodyPr>
          <a:lstStyle/>
          <a:p>
            <a:r>
              <a:rPr lang="en-US" sz="2000">
                <a:solidFill>
                  <a:schemeClr val="tx2"/>
                </a:solidFill>
              </a:rPr>
              <a:t>Original Data</a:t>
            </a:r>
          </a:p>
        </p:txBody>
      </p:sp>
      <p:sp>
        <p:nvSpPr>
          <p:cNvPr id="99630" name="Line 302"/>
          <p:cNvSpPr>
            <a:spLocks noChangeShapeType="1"/>
          </p:cNvSpPr>
          <p:nvPr/>
        </p:nvSpPr>
        <p:spPr bwMode="auto">
          <a:xfrm>
            <a:off x="1616075" y="1876425"/>
            <a:ext cx="457200" cy="0"/>
          </a:xfrm>
          <a:prstGeom prst="line">
            <a:avLst/>
          </a:prstGeom>
          <a:noFill/>
          <a:ln w="9525">
            <a:solidFill>
              <a:schemeClr val="tx1"/>
            </a:solidFill>
            <a:round/>
            <a:headEnd/>
            <a:tailEnd type="triangle" w="med" len="med"/>
          </a:ln>
          <a:effectLst/>
        </p:spPr>
        <p:txBody>
          <a:bodyPr/>
          <a:lstStyle/>
          <a:p>
            <a:endParaRPr lang="en-IN"/>
          </a:p>
        </p:txBody>
      </p:sp>
      <p:sp>
        <p:nvSpPr>
          <p:cNvPr id="8" name="Slide Number Placeholder 7"/>
          <p:cNvSpPr>
            <a:spLocks noGrp="1"/>
          </p:cNvSpPr>
          <p:nvPr>
            <p:ph type="sldNum" sz="quarter" idx="12"/>
          </p:nvPr>
        </p:nvSpPr>
        <p:spPr/>
        <p:txBody>
          <a:bodyPr/>
          <a:lstStyle/>
          <a:p>
            <a:pPr>
              <a:defRPr/>
            </a:pPr>
            <a:fld id="{9439044A-3C8C-4371-9CB7-E41C7EA0CA09}" type="slidenum">
              <a:rPr lang="en-US" altLang="en-US" smtClean="0"/>
              <a:pPr>
                <a:defRPr/>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663" name="Group 287"/>
          <p:cNvGraphicFramePr>
            <a:graphicFrameLocks noGrp="1"/>
          </p:cNvGraphicFramePr>
          <p:nvPr/>
        </p:nvGraphicFramePr>
        <p:xfrm>
          <a:off x="1887538" y="777240"/>
          <a:ext cx="6967537" cy="5547360"/>
        </p:xfrm>
        <a:graphic>
          <a:graphicData uri="http://schemas.openxmlformats.org/drawingml/2006/table">
            <a:tbl>
              <a:tblPr/>
              <a:tblGrid>
                <a:gridCol w="606425"/>
                <a:gridCol w="1195387"/>
                <a:gridCol w="1176338"/>
                <a:gridCol w="1811337"/>
                <a:gridCol w="2178050"/>
              </a:tblGrid>
              <a:tr h="2508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000" b="0" i="0" u="none" strike="noStrike" cap="none" normalizeH="0" baseline="0" smtClean="0">
                        <a:ln>
                          <a:noFill/>
                        </a:ln>
                        <a:solidFill>
                          <a:schemeClr val="tx2"/>
                        </a:solidFill>
                        <a:effectLst/>
                        <a:latin typeface="Verdana"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0" i="1" u="none" strike="noStrike" cap="none" normalizeH="0" baseline="0" smtClean="0">
                          <a:ln>
                            <a:noFill/>
                          </a:ln>
                          <a:solidFill>
                            <a:srgbClr val="000000"/>
                          </a:solidFill>
                          <a:effectLst/>
                          <a:latin typeface="Verdana" pitchFamily="34" charset="0"/>
                        </a:rPr>
                        <a:t>Non-Sensitive 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0" i="1" u="none" strike="noStrike" cap="none" normalizeH="0" baseline="0" smtClean="0">
                          <a:ln>
                            <a:noFill/>
                          </a:ln>
                          <a:solidFill>
                            <a:srgbClr val="000000"/>
                          </a:solidFill>
                          <a:effectLst/>
                          <a:latin typeface="Verdana" pitchFamily="34" charset="0"/>
                        </a:rPr>
                        <a:t>Sensitive Data</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1" i="1" u="none" strike="noStrike" cap="none" normalizeH="0" baseline="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ZIP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Nationality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Condition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Heart Disease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Heart Disease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5</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1485*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&gt; =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6</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1485*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&gt; =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chemeClr val="tx2"/>
                          </a:solidFill>
                          <a:effectLst/>
                          <a:latin typeface="Verdana" pitchFamily="34" charset="0"/>
                        </a:rPr>
                        <a:t>Heart Disease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7</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1485*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&gt; =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chemeClr val="tx2"/>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8</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1485*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&gt; =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chemeClr val="tx2"/>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9</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1665" name="AutoShape 289"/>
          <p:cNvSpPr>
            <a:spLocks/>
          </p:cNvSpPr>
          <p:nvPr/>
        </p:nvSpPr>
        <p:spPr bwMode="auto">
          <a:xfrm>
            <a:off x="1387475" y="4739640"/>
            <a:ext cx="304800" cy="1447800"/>
          </a:xfrm>
          <a:prstGeom prst="leftBrace">
            <a:avLst>
              <a:gd name="adj1" fmla="val 39583"/>
              <a:gd name="adj2" fmla="val 50000"/>
            </a:avLst>
          </a:prstGeom>
          <a:noFill/>
          <a:ln w="9525">
            <a:solidFill>
              <a:schemeClr val="tx1"/>
            </a:solidFill>
            <a:round/>
            <a:headEnd/>
            <a:tailEnd/>
          </a:ln>
          <a:effectLst/>
        </p:spPr>
        <p:txBody>
          <a:bodyPr wrap="none" anchor="ctr"/>
          <a:lstStyle/>
          <a:p>
            <a:endParaRPr lang="en-IN"/>
          </a:p>
        </p:txBody>
      </p:sp>
      <p:sp>
        <p:nvSpPr>
          <p:cNvPr id="101666" name="AutoShape 290"/>
          <p:cNvSpPr>
            <a:spLocks/>
          </p:cNvSpPr>
          <p:nvPr/>
        </p:nvSpPr>
        <p:spPr bwMode="auto">
          <a:xfrm>
            <a:off x="1387475" y="1615440"/>
            <a:ext cx="304800" cy="1524000"/>
          </a:xfrm>
          <a:prstGeom prst="leftBrace">
            <a:avLst>
              <a:gd name="adj1" fmla="val 41667"/>
              <a:gd name="adj2" fmla="val 50000"/>
            </a:avLst>
          </a:prstGeom>
          <a:noFill/>
          <a:ln w="9525">
            <a:solidFill>
              <a:schemeClr val="tx1"/>
            </a:solidFill>
            <a:round/>
            <a:headEnd/>
            <a:tailEnd/>
          </a:ln>
          <a:effectLst/>
        </p:spPr>
        <p:txBody>
          <a:bodyPr wrap="none" anchor="ctr"/>
          <a:lstStyle/>
          <a:p>
            <a:endParaRPr lang="en-IN"/>
          </a:p>
        </p:txBody>
      </p:sp>
      <p:sp>
        <p:nvSpPr>
          <p:cNvPr id="101667" name="Text Box 291"/>
          <p:cNvSpPr txBox="1">
            <a:spLocks noChangeArrowheads="1"/>
          </p:cNvSpPr>
          <p:nvPr/>
        </p:nvSpPr>
        <p:spPr bwMode="auto">
          <a:xfrm>
            <a:off x="152400" y="1931353"/>
            <a:ext cx="1143000" cy="1006475"/>
          </a:xfrm>
          <a:prstGeom prst="rect">
            <a:avLst/>
          </a:prstGeom>
          <a:noFill/>
          <a:ln w="9525">
            <a:noFill/>
            <a:miter lim="800000"/>
            <a:headEnd/>
            <a:tailEnd/>
          </a:ln>
          <a:effectLst/>
        </p:spPr>
        <p:txBody>
          <a:bodyPr wrap="none">
            <a:spAutoFit/>
          </a:bodyPr>
          <a:lstStyle/>
          <a:p>
            <a:r>
              <a:rPr lang="en-US" sz="2000" dirty="0" err="1">
                <a:solidFill>
                  <a:schemeClr val="tx2"/>
                </a:solidFill>
              </a:rPr>
              <a:t>Umeko</a:t>
            </a:r>
            <a:r>
              <a:rPr lang="en-US" sz="2000" dirty="0">
                <a:solidFill>
                  <a:schemeClr val="tx2"/>
                </a:solidFill>
              </a:rPr>
              <a:t> </a:t>
            </a:r>
          </a:p>
          <a:p>
            <a:r>
              <a:rPr lang="en-US" sz="2000" dirty="0">
                <a:solidFill>
                  <a:schemeClr val="tx2"/>
                </a:solidFill>
              </a:rPr>
              <a:t>Matches</a:t>
            </a:r>
          </a:p>
          <a:p>
            <a:r>
              <a:rPr lang="en-US" sz="2000" dirty="0">
                <a:solidFill>
                  <a:schemeClr val="tx2"/>
                </a:solidFill>
              </a:rPr>
              <a:t>here</a:t>
            </a:r>
          </a:p>
        </p:txBody>
      </p:sp>
      <p:sp>
        <p:nvSpPr>
          <p:cNvPr id="101668" name="Text Box 292"/>
          <p:cNvSpPr txBox="1">
            <a:spLocks noChangeArrowheads="1"/>
          </p:cNvSpPr>
          <p:nvPr/>
        </p:nvSpPr>
        <p:spPr bwMode="auto">
          <a:xfrm>
            <a:off x="158750" y="4953000"/>
            <a:ext cx="1212850" cy="1006475"/>
          </a:xfrm>
          <a:prstGeom prst="rect">
            <a:avLst/>
          </a:prstGeom>
          <a:noFill/>
          <a:ln w="9525">
            <a:noFill/>
            <a:miter lim="800000"/>
            <a:headEnd/>
            <a:tailEnd/>
          </a:ln>
          <a:effectLst/>
        </p:spPr>
        <p:txBody>
          <a:bodyPr wrap="none">
            <a:spAutoFit/>
          </a:bodyPr>
          <a:lstStyle/>
          <a:p>
            <a:r>
              <a:rPr lang="en-US" sz="2000" dirty="0">
                <a:solidFill>
                  <a:schemeClr val="tx2"/>
                </a:solidFill>
              </a:rPr>
              <a:t>Bob </a:t>
            </a:r>
          </a:p>
          <a:p>
            <a:r>
              <a:rPr lang="en-US" sz="2000" dirty="0">
                <a:solidFill>
                  <a:schemeClr val="tx2"/>
                </a:solidFill>
              </a:rPr>
              <a:t>Matches </a:t>
            </a:r>
          </a:p>
          <a:p>
            <a:r>
              <a:rPr lang="en-US" sz="2000" dirty="0">
                <a:solidFill>
                  <a:schemeClr val="tx2"/>
                </a:solidFill>
              </a:rPr>
              <a:t>here</a:t>
            </a:r>
          </a:p>
        </p:txBody>
      </p:sp>
      <p:sp>
        <p:nvSpPr>
          <p:cNvPr id="101669" name="Text Box 293"/>
          <p:cNvSpPr txBox="1">
            <a:spLocks noChangeArrowheads="1"/>
          </p:cNvSpPr>
          <p:nvPr/>
        </p:nvSpPr>
        <p:spPr bwMode="auto">
          <a:xfrm>
            <a:off x="3978275" y="142240"/>
            <a:ext cx="2486025" cy="396875"/>
          </a:xfrm>
          <a:prstGeom prst="rect">
            <a:avLst/>
          </a:prstGeom>
          <a:noFill/>
          <a:ln w="9525">
            <a:noFill/>
            <a:miter lim="800000"/>
            <a:headEnd/>
            <a:tailEnd/>
          </a:ln>
          <a:effectLst/>
        </p:spPr>
        <p:txBody>
          <a:bodyPr wrap="none">
            <a:spAutoFit/>
          </a:bodyPr>
          <a:lstStyle/>
          <a:p>
            <a:r>
              <a:rPr lang="en-US" sz="2000">
                <a:solidFill>
                  <a:schemeClr val="tx2"/>
                </a:solidFill>
              </a:rPr>
              <a:t>4-anonymized Table</a:t>
            </a:r>
          </a:p>
        </p:txBody>
      </p:sp>
      <p:sp>
        <p:nvSpPr>
          <p:cNvPr id="8" name="Slide Number Placeholder 7"/>
          <p:cNvSpPr>
            <a:spLocks noGrp="1"/>
          </p:cNvSpPr>
          <p:nvPr>
            <p:ph type="sldNum" sz="quarter" idx="12"/>
          </p:nvPr>
        </p:nvSpPr>
        <p:spPr/>
        <p:txBody>
          <a:bodyPr/>
          <a:lstStyle/>
          <a:p>
            <a:pPr>
              <a:defRPr/>
            </a:pPr>
            <a:fld id="{9439044A-3C8C-4371-9CB7-E41C7EA0CA09}" type="slidenum">
              <a:rPr lang="en-US" altLang="en-US" smtClean="0"/>
              <a:pPr>
                <a:defRPr/>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90500"/>
            <a:ext cx="7315200" cy="1527175"/>
          </a:xfrm>
        </p:spPr>
        <p:txBody>
          <a:bodyPr/>
          <a:lstStyle/>
          <a:p>
            <a:r>
              <a:rPr lang="en-US" dirty="0"/>
              <a:t>K-Anonymity </a:t>
            </a:r>
            <a:r>
              <a:rPr lang="en-US" dirty="0" smtClean="0"/>
              <a:t>drawbacks…</a:t>
            </a:r>
            <a:endParaRPr lang="en-US" dirty="0"/>
          </a:p>
        </p:txBody>
      </p:sp>
      <p:sp>
        <p:nvSpPr>
          <p:cNvPr id="106499" name="Rectangle 3"/>
          <p:cNvSpPr>
            <a:spLocks noGrp="1" noChangeArrowheads="1"/>
          </p:cNvSpPr>
          <p:nvPr>
            <p:ph type="body" idx="1"/>
          </p:nvPr>
        </p:nvSpPr>
        <p:spPr>
          <a:xfrm>
            <a:off x="228600" y="1676400"/>
            <a:ext cx="8686800" cy="4419600"/>
          </a:xfrm>
        </p:spPr>
        <p:txBody>
          <a:bodyPr/>
          <a:lstStyle/>
          <a:p>
            <a:r>
              <a:rPr lang="en-US" dirty="0"/>
              <a:t>Basic Reasons for leak – </a:t>
            </a:r>
          </a:p>
          <a:p>
            <a:pPr lvl="1"/>
            <a:r>
              <a:rPr lang="en-US" dirty="0"/>
              <a:t>Sensitive attributes lack </a:t>
            </a:r>
            <a:r>
              <a:rPr lang="en-US" i="1" dirty="0"/>
              <a:t>diversity</a:t>
            </a:r>
            <a:r>
              <a:rPr lang="en-US" dirty="0"/>
              <a:t> in values</a:t>
            </a:r>
          </a:p>
          <a:p>
            <a:pPr lvl="2"/>
            <a:r>
              <a:rPr lang="en-US" dirty="0"/>
              <a:t>Homogeneity Attack</a:t>
            </a:r>
          </a:p>
          <a:p>
            <a:pPr lvl="1"/>
            <a:r>
              <a:rPr lang="en-US" dirty="0"/>
              <a:t>Attacker has additional </a:t>
            </a:r>
            <a:r>
              <a:rPr lang="en-US" i="1" dirty="0"/>
              <a:t>background knowledge</a:t>
            </a:r>
          </a:p>
          <a:p>
            <a:pPr lvl="2"/>
            <a:r>
              <a:rPr lang="en-US" dirty="0"/>
              <a:t>Background knowledge Attack</a:t>
            </a:r>
          </a:p>
          <a:p>
            <a:endParaRPr lang="en-US" dirty="0"/>
          </a:p>
          <a:p>
            <a:r>
              <a:rPr lang="en-US" dirty="0"/>
              <a:t>Hence a new solution has been proposed </a:t>
            </a:r>
            <a:r>
              <a:rPr lang="en-US" i="1" dirty="0"/>
              <a:t>in-addition </a:t>
            </a:r>
            <a:r>
              <a:rPr lang="en-US" dirty="0"/>
              <a:t>to k-anonymity – </a:t>
            </a:r>
            <a:r>
              <a:rPr lang="en-US" i="1" dirty="0"/>
              <a:t>l-diversity</a:t>
            </a:r>
          </a:p>
        </p:txBody>
      </p:sp>
      <p:sp>
        <p:nvSpPr>
          <p:cNvPr id="4" name="Slide Number Placeholder 3"/>
          <p:cNvSpPr>
            <a:spLocks noGrp="1"/>
          </p:cNvSpPr>
          <p:nvPr>
            <p:ph type="sldNum" sz="quarter" idx="12"/>
          </p:nvPr>
        </p:nvSpPr>
        <p:spPr/>
        <p:txBody>
          <a:bodyPr/>
          <a:lstStyle/>
          <a:p>
            <a:pPr>
              <a:defRPr/>
            </a:pPr>
            <a:fld id="{9439044A-3C8C-4371-9CB7-E41C7EA0CA09}" type="slidenum">
              <a:rPr lang="en-US" altLang="en-US" smtClean="0"/>
              <a:pPr>
                <a:defRPr/>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289" name="Group 233"/>
          <p:cNvGraphicFramePr>
            <a:graphicFrameLocks noGrp="1"/>
          </p:cNvGraphicFramePr>
          <p:nvPr>
            <p:ph/>
          </p:nvPr>
        </p:nvGraphicFramePr>
        <p:xfrm>
          <a:off x="1143000" y="685800"/>
          <a:ext cx="7010400" cy="5829302"/>
        </p:xfrm>
        <a:graphic>
          <a:graphicData uri="http://schemas.openxmlformats.org/drawingml/2006/table">
            <a:tbl>
              <a:tblPr/>
              <a:tblGrid>
                <a:gridCol w="609600"/>
                <a:gridCol w="1203325"/>
                <a:gridCol w="1184275"/>
                <a:gridCol w="1822450"/>
                <a:gridCol w="2190750"/>
              </a:tblGrid>
              <a:tr h="4159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000" b="0" i="0" u="none" strike="noStrike" cap="none" normalizeH="0" baseline="0" dirty="0" smtClean="0">
                        <a:ln>
                          <a:noFill/>
                        </a:ln>
                        <a:solidFill>
                          <a:schemeClr val="tx2"/>
                        </a:solidFill>
                        <a:effectLst/>
                        <a:latin typeface="Verdana"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0" i="1" u="none" strike="noStrike" cap="none" normalizeH="0" baseline="0" smtClean="0">
                          <a:ln>
                            <a:noFill/>
                          </a:ln>
                          <a:solidFill>
                            <a:srgbClr val="000000"/>
                          </a:solidFill>
                          <a:effectLst/>
                          <a:latin typeface="Verdana" pitchFamily="34" charset="0"/>
                        </a:rPr>
                        <a:t>Non-Sensitive 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0" i="1" u="none" strike="noStrike" cap="none" normalizeH="0" baseline="0" smtClean="0">
                          <a:ln>
                            <a:noFill/>
                          </a:ln>
                          <a:solidFill>
                            <a:srgbClr val="000000"/>
                          </a:solidFill>
                          <a:effectLst/>
                          <a:latin typeface="Verdana" pitchFamily="34" charset="0"/>
                        </a:rPr>
                        <a:t>Sensitive Data</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1" i="1" u="none" strike="noStrike" cap="none" normalizeH="0" baseline="0" dirty="0" smtClean="0">
                          <a:ln>
                            <a:noFill/>
                          </a:ln>
                          <a:solidFill>
                            <a:srgbClr val="000000"/>
                          </a:solidFill>
                          <a:effectLst/>
                          <a:latin typeface="Verdana" pitchFamily="34" charset="0"/>
                        </a:rPr>
                        <a:t>#</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ZIP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Nationality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700" b="1" i="1" u="none" strike="noStrike" cap="none" normalizeH="0" baseline="0" smtClean="0">
                          <a:ln>
                            <a:noFill/>
                          </a:ln>
                          <a:solidFill>
                            <a:srgbClr val="000000"/>
                          </a:solidFill>
                          <a:effectLst/>
                          <a:latin typeface="Verdana" pitchFamily="34" charset="0"/>
                        </a:rPr>
                        <a:t>Condition</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Heart Disease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3</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4</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5</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1485*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&gt;=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6</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1485*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&gt;=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chemeClr val="tx2"/>
                          </a:solidFill>
                          <a:effectLst/>
                          <a:latin typeface="Verdana" pitchFamily="34" charset="0"/>
                        </a:rPr>
                        <a:t>Heart Disease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7</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1485*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&gt;=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chemeClr val="tx2"/>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8</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1485*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&gt;=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1" u="none" strike="noStrike" cap="none" normalizeH="0" baseline="0" smtClean="0">
                          <a:ln>
                            <a:noFill/>
                          </a:ln>
                          <a:solidFill>
                            <a:schemeClr val="tx2"/>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9</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Heart Disease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Viral Infection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12</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1306*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&lt;= 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smtClean="0">
                          <a:ln>
                            <a:noFill/>
                          </a:ln>
                          <a:solidFill>
                            <a:srgbClr val="000000"/>
                          </a:solidFill>
                          <a:effectLst/>
                          <a:latin typeface="Verdan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000" b="0" i="0" u="none" strike="noStrike" cap="none" normalizeH="0" baseline="0" dirty="0" smtClean="0">
                          <a:ln>
                            <a:noFill/>
                          </a:ln>
                          <a:solidFill>
                            <a:schemeClr val="tx2"/>
                          </a:solidFill>
                          <a:effectLst/>
                          <a:latin typeface="Verdana" pitchFamily="34" charset="0"/>
                        </a:rPr>
                        <a:t>Cancer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5290" name="Text Box 234"/>
          <p:cNvSpPr txBox="1">
            <a:spLocks noChangeArrowheads="1"/>
          </p:cNvSpPr>
          <p:nvPr/>
        </p:nvSpPr>
        <p:spPr bwMode="auto">
          <a:xfrm>
            <a:off x="3870325" y="239713"/>
            <a:ext cx="2225675" cy="396875"/>
          </a:xfrm>
          <a:prstGeom prst="rect">
            <a:avLst/>
          </a:prstGeom>
          <a:noFill/>
          <a:ln w="9525">
            <a:noFill/>
            <a:miter lim="800000"/>
            <a:headEnd/>
            <a:tailEnd/>
          </a:ln>
          <a:effectLst/>
        </p:spPr>
        <p:txBody>
          <a:bodyPr>
            <a:spAutoFit/>
          </a:bodyPr>
          <a:lstStyle/>
          <a:p>
            <a:r>
              <a:rPr lang="en-US" sz="2000">
                <a:solidFill>
                  <a:schemeClr val="tx2"/>
                </a:solidFill>
              </a:rPr>
              <a:t>3-diverse Table</a:t>
            </a:r>
          </a:p>
        </p:txBody>
      </p:sp>
      <p:sp>
        <p:nvSpPr>
          <p:cNvPr id="4" name="Slide Number Placeholder 3"/>
          <p:cNvSpPr>
            <a:spLocks noGrp="1"/>
          </p:cNvSpPr>
          <p:nvPr>
            <p:ph type="sldNum" sz="quarter" idx="12"/>
          </p:nvPr>
        </p:nvSpPr>
        <p:spPr/>
        <p:txBody>
          <a:bodyPr/>
          <a:lstStyle/>
          <a:p>
            <a:fld id="{55CA19F5-7EED-4EED-A18E-82F31C73EBC9}"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5"/>
            <a:ext cx="8229600" cy="1139825"/>
          </a:xfrm>
        </p:spPr>
        <p:txBody>
          <a:bodyPr/>
          <a:lstStyle/>
          <a:p>
            <a:pPr algn="ctr"/>
            <a:r>
              <a:rPr lang="en-IN" dirty="0" smtClean="0"/>
              <a:t>Cryptography based approaches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 vs. Privacy</a:t>
            </a:r>
            <a:endParaRPr lang="en-IN" dirty="0"/>
          </a:p>
        </p:txBody>
      </p:sp>
      <p:sp>
        <p:nvSpPr>
          <p:cNvPr id="5" name="Content Placeholder 4"/>
          <p:cNvSpPr>
            <a:spLocks noGrp="1"/>
          </p:cNvSpPr>
          <p:nvPr>
            <p:ph sz="quarter" idx="1"/>
          </p:nvPr>
        </p:nvSpPr>
        <p:spPr/>
        <p:txBody>
          <a:bodyPr>
            <a:normAutofit fontScale="92500" lnSpcReduction="10000"/>
          </a:bodyPr>
          <a:lstStyle/>
          <a:p>
            <a:r>
              <a:rPr lang="en-IN" dirty="0" smtClean="0"/>
              <a:t>Confidentiality refers to personal information shared with an attorney, physician, therapist, </a:t>
            </a:r>
          </a:p>
          <a:p>
            <a:pPr lvl="1"/>
            <a:r>
              <a:rPr lang="en-IN" dirty="0" smtClean="0"/>
              <a:t>or other individual that generally cannot be divulged to third parties without the express consent of the client. </a:t>
            </a:r>
          </a:p>
          <a:p>
            <a:r>
              <a:rPr lang="en-IN" dirty="0" smtClean="0"/>
              <a:t>On the other hand, privacy refers to the freedom from intrusion into one's personal matters, and personal information.</a:t>
            </a:r>
          </a:p>
          <a:p>
            <a:pPr lvl="1"/>
            <a:r>
              <a:rPr lang="en-IN" dirty="0" smtClean="0"/>
              <a:t>Here, adversary use legitimate methods !!! </a:t>
            </a:r>
          </a:p>
          <a:p>
            <a:r>
              <a:rPr lang="en-US" dirty="0" smtClean="0"/>
              <a:t>Privacy applies to the person.</a:t>
            </a:r>
          </a:p>
          <a:p>
            <a:r>
              <a:rPr lang="en-US" dirty="0" smtClean="0"/>
              <a:t>Confidentiality applies to the data.</a:t>
            </a:r>
            <a:endParaRPr lang="en-IN" dirty="0"/>
          </a:p>
        </p:txBody>
      </p:sp>
      <p:sp>
        <p:nvSpPr>
          <p:cNvPr id="6" name="Slide Number Placeholder 4"/>
          <p:cNvSpPr txBox="1">
            <a:spLocks/>
          </p:cNvSpPr>
          <p:nvPr/>
        </p:nvSpPr>
        <p:spPr>
          <a:xfrm>
            <a:off x="0" y="1272222"/>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AD93096-5B34-4342-9326-69289CEAE4C2}"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a:defRPr/>
            </a:pPr>
            <a:fld id="{9439044A-3C8C-4371-9CB7-E41C7EA0CA09}" type="slidenum">
              <a:rPr lang="en-US" altLang="en-US" smtClean="0"/>
              <a:pPr>
                <a:defRPr/>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89038"/>
          </a:xfrm>
        </p:spPr>
        <p:txBody>
          <a:bodyPr/>
          <a:lstStyle/>
          <a:p>
            <a:r>
              <a:rPr lang="en-US" dirty="0" smtClean="0"/>
              <a:t>Privacy-Preserving Distributed Data Mining</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30</a:t>
            </a:fld>
            <a:endParaRPr lang="en-US" altLang="en-US"/>
          </a:p>
        </p:txBody>
      </p:sp>
      <p:pic>
        <p:nvPicPr>
          <p:cNvPr id="195587" name="Picture 3"/>
          <p:cNvPicPr>
            <a:picLocks noChangeAspect="1" noChangeArrowheads="1"/>
          </p:cNvPicPr>
          <p:nvPr/>
        </p:nvPicPr>
        <p:blipFill>
          <a:blip r:embed="rId2" cstate="print"/>
          <a:srcRect/>
          <a:stretch>
            <a:fillRect/>
          </a:stretch>
        </p:blipFill>
        <p:spPr bwMode="auto">
          <a:xfrm>
            <a:off x="304800" y="1371600"/>
            <a:ext cx="3757127" cy="3657600"/>
          </a:xfrm>
          <a:prstGeom prst="rect">
            <a:avLst/>
          </a:prstGeom>
          <a:noFill/>
          <a:ln w="9525">
            <a:noFill/>
            <a:miter lim="800000"/>
            <a:headEnd/>
            <a:tailEnd/>
          </a:ln>
        </p:spPr>
      </p:pic>
      <p:sp>
        <p:nvSpPr>
          <p:cNvPr id="9" name="Content Placeholder 8"/>
          <p:cNvSpPr>
            <a:spLocks noGrp="1"/>
          </p:cNvSpPr>
          <p:nvPr>
            <p:ph idx="1"/>
          </p:nvPr>
        </p:nvSpPr>
        <p:spPr>
          <a:xfrm>
            <a:off x="4572000" y="1219200"/>
            <a:ext cx="4343400" cy="4530725"/>
          </a:xfrm>
        </p:spPr>
        <p:txBody>
          <a:bodyPr/>
          <a:lstStyle/>
          <a:p>
            <a:r>
              <a:rPr lang="en-IN" dirty="0" smtClean="0"/>
              <a:t>Two ways to perform local model aggregation </a:t>
            </a:r>
          </a:p>
          <a:p>
            <a:pPr lvl="1"/>
            <a:r>
              <a:rPr lang="en-IN" dirty="0" smtClean="0"/>
              <a:t>Trusted Third Party(TTP) based approach</a:t>
            </a:r>
          </a:p>
          <a:p>
            <a:pPr lvl="1"/>
            <a:r>
              <a:rPr lang="en-IN" dirty="0" smtClean="0"/>
              <a:t>Collaborative computation based approach</a:t>
            </a:r>
            <a:endParaRPr lang="en-IN" dirty="0"/>
          </a:p>
        </p:txBody>
      </p:sp>
      <p:sp>
        <p:nvSpPr>
          <p:cNvPr id="10" name="Rectangular Callout 9"/>
          <p:cNvSpPr/>
          <p:nvPr/>
        </p:nvSpPr>
        <p:spPr>
          <a:xfrm>
            <a:off x="2133600" y="5410200"/>
            <a:ext cx="2438400" cy="762000"/>
          </a:xfrm>
          <a:prstGeom prst="wedgeRectCallout">
            <a:avLst>
              <a:gd name="adj1" fmla="val 85519"/>
              <a:gd name="adj2" fmla="val -13028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solidFill>
                  <a:schemeClr val="tx1"/>
                </a:solidFill>
              </a:rPr>
              <a:t>MultiParty</a:t>
            </a:r>
            <a:r>
              <a:rPr lang="en-IN" b="1" dirty="0" smtClean="0">
                <a:solidFill>
                  <a:schemeClr val="tx1"/>
                </a:solidFill>
              </a:rPr>
              <a:t> Computation (MPC)</a:t>
            </a:r>
            <a:endParaRPr lang="en-IN"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Privacy-Preserving Distributed Data Mining…</a:t>
            </a:r>
            <a:endParaRPr lang="en-GB" dirty="0" smtClean="0"/>
          </a:p>
        </p:txBody>
      </p:sp>
      <p:sp>
        <p:nvSpPr>
          <p:cNvPr id="14339" name="Rectangle 3"/>
          <p:cNvSpPr>
            <a:spLocks noGrp="1" noChangeArrowheads="1"/>
          </p:cNvSpPr>
          <p:nvPr>
            <p:ph type="body" idx="1"/>
          </p:nvPr>
        </p:nvSpPr>
        <p:spPr/>
        <p:txBody>
          <a:bodyPr/>
          <a:lstStyle/>
          <a:p>
            <a:pPr eaLnBrk="1" hangingPunct="1"/>
            <a:r>
              <a:rPr lang="en-US" dirty="0" smtClean="0"/>
              <a:t>We focus on the problem of Privacy Preservation in Distributed Data Mining; in particular,</a:t>
            </a:r>
          </a:p>
          <a:p>
            <a:pPr lvl="1" eaLnBrk="1" hangingPunct="1"/>
            <a:r>
              <a:rPr lang="en-US" dirty="0" smtClean="0"/>
              <a:t>The </a:t>
            </a:r>
            <a:r>
              <a:rPr lang="en-US" dirty="0" smtClean="0">
                <a:solidFill>
                  <a:srgbClr val="C00000"/>
                </a:solidFill>
              </a:rPr>
              <a:t>Secure Multiparty Computation (SMC)</a:t>
            </a:r>
          </a:p>
          <a:p>
            <a:pPr eaLnBrk="1" hangingPunct="1"/>
            <a:endParaRPr lang="en-US" sz="1200" dirty="0" smtClean="0"/>
          </a:p>
          <a:p>
            <a:pPr lvl="1" eaLnBrk="1" hangingPunct="1"/>
            <a:r>
              <a:rPr lang="en-US" dirty="0" smtClean="0"/>
              <a:t>And, the limitations of the approach for solving problems of privacy</a:t>
            </a:r>
          </a:p>
        </p:txBody>
      </p:sp>
      <p:sp>
        <p:nvSpPr>
          <p:cNvPr id="4" name="Slide Number Placeholder 3"/>
          <p:cNvSpPr>
            <a:spLocks noGrp="1"/>
          </p:cNvSpPr>
          <p:nvPr>
            <p:ph type="sldNum" sz="quarter" idx="12"/>
          </p:nvPr>
        </p:nvSpPr>
        <p:spPr/>
        <p:txBody>
          <a:bodyPr/>
          <a:lstStyle/>
          <a:p>
            <a:pPr>
              <a:defRPr/>
            </a:pPr>
            <a:fld id="{9439044A-3C8C-4371-9CB7-E41C7EA0CA09}" type="slidenum">
              <a:rPr lang="en-US" altLang="en-US" smtClean="0"/>
              <a:pPr>
                <a:defRPr/>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Partitioning Models</a:t>
            </a:r>
            <a:endParaRPr lang="en-IN" dirty="0"/>
          </a:p>
        </p:txBody>
      </p:sp>
      <p:sp>
        <p:nvSpPr>
          <p:cNvPr id="3" name="Content Placeholder 2"/>
          <p:cNvSpPr>
            <a:spLocks noGrp="1"/>
          </p:cNvSpPr>
          <p:nvPr>
            <p:ph idx="1"/>
          </p:nvPr>
        </p:nvSpPr>
        <p:spPr/>
        <p:txBody>
          <a:bodyPr/>
          <a:lstStyle/>
          <a:p>
            <a:r>
              <a:rPr lang="en-IN" dirty="0" smtClean="0"/>
              <a:t>Data are partitioned,</a:t>
            </a:r>
          </a:p>
          <a:p>
            <a:pPr lvl="1"/>
            <a:r>
              <a:rPr lang="en-US" dirty="0" smtClean="0"/>
              <a:t>For better availability, manageability and performance</a:t>
            </a:r>
          </a:p>
          <a:p>
            <a:r>
              <a:rPr lang="en-US" dirty="0" smtClean="0"/>
              <a:t>Two models</a:t>
            </a:r>
          </a:p>
          <a:p>
            <a:pPr lvl="1"/>
            <a:r>
              <a:rPr lang="en-US" dirty="0" smtClean="0"/>
              <a:t>Horizontal partitioning</a:t>
            </a:r>
          </a:p>
          <a:p>
            <a:pPr lvl="1"/>
            <a:r>
              <a:rPr lang="en-US" dirty="0" smtClean="0"/>
              <a:t>Vertical partitioning</a:t>
            </a:r>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32</a:t>
            </a:fld>
            <a:endParaRPr lang="en-US"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Partitioning Models…</a:t>
            </a:r>
            <a:endParaRPr lang="en-IN" dirty="0"/>
          </a:p>
        </p:txBody>
      </p:sp>
      <p:sp>
        <p:nvSpPr>
          <p:cNvPr id="3" name="Content Placeholder 2"/>
          <p:cNvSpPr>
            <a:spLocks noGrp="1"/>
          </p:cNvSpPr>
          <p:nvPr>
            <p:ph idx="1"/>
          </p:nvPr>
        </p:nvSpPr>
        <p:spPr>
          <a:xfrm>
            <a:off x="457200" y="1219200"/>
            <a:ext cx="8229600" cy="4530725"/>
          </a:xfrm>
        </p:spPr>
        <p:txBody>
          <a:bodyPr/>
          <a:lstStyle/>
          <a:p>
            <a:r>
              <a:rPr lang="en-US" sz="2400" dirty="0" smtClean="0"/>
              <a:t>Horizontal partitioning</a:t>
            </a:r>
          </a:p>
          <a:p>
            <a:pPr lvl="1"/>
            <a:r>
              <a:rPr lang="en-US" sz="2000" dirty="0" smtClean="0"/>
              <a:t>Different sites collect same information(attributes) about different records</a:t>
            </a:r>
          </a:p>
          <a:p>
            <a:pPr lvl="1"/>
            <a:endParaRPr lang="en-US" sz="2000" dirty="0" smtClean="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33</a:t>
            </a:fld>
            <a:endParaRPr lang="en-US" altLang="en-US"/>
          </a:p>
        </p:txBody>
      </p:sp>
      <p:graphicFrame>
        <p:nvGraphicFramePr>
          <p:cNvPr id="8" name="Table 7"/>
          <p:cNvGraphicFramePr>
            <a:graphicFrameLocks noGrp="1"/>
          </p:cNvGraphicFramePr>
          <p:nvPr/>
        </p:nvGraphicFramePr>
        <p:xfrm>
          <a:off x="2971800" y="2209800"/>
          <a:ext cx="4038601" cy="2133600"/>
        </p:xfrm>
        <a:graphic>
          <a:graphicData uri="http://schemas.openxmlformats.org/drawingml/2006/table">
            <a:tbl>
              <a:tblPr firstRow="1">
                <a:tableStyleId>{8A107856-5554-42FB-B03E-39F5DBC370BA}</a:tableStyleId>
              </a:tblPr>
              <a:tblGrid>
                <a:gridCol w="1371600"/>
                <a:gridCol w="1295400"/>
                <a:gridCol w="1371601"/>
              </a:tblGrid>
              <a:tr h="272869">
                <a:tc>
                  <a:txBody>
                    <a:bodyPr/>
                    <a:lstStyle/>
                    <a:p>
                      <a:pPr algn="ctr"/>
                      <a:r>
                        <a:rPr lang="en-IN" sz="1400" dirty="0" smtClean="0"/>
                        <a:t>Name</a:t>
                      </a:r>
                      <a:endParaRPr lang="en-IN" sz="1400" dirty="0"/>
                    </a:p>
                  </a:txBody>
                  <a:tcPr/>
                </a:tc>
                <a:tc>
                  <a:txBody>
                    <a:bodyPr/>
                    <a:lstStyle/>
                    <a:p>
                      <a:pPr algn="ctr"/>
                      <a:r>
                        <a:rPr lang="en-IN" sz="1400" dirty="0" smtClean="0"/>
                        <a:t>Age</a:t>
                      </a:r>
                      <a:endParaRPr lang="en-IN" sz="1400" dirty="0"/>
                    </a:p>
                  </a:txBody>
                  <a:tcPr/>
                </a:tc>
                <a:tc>
                  <a:txBody>
                    <a:bodyPr/>
                    <a:lstStyle/>
                    <a:p>
                      <a:pPr algn="ctr"/>
                      <a:r>
                        <a:rPr lang="en-IN" sz="1400" dirty="0" smtClean="0"/>
                        <a:t>Salary</a:t>
                      </a:r>
                      <a:endParaRPr lang="en-IN" sz="1400" dirty="0"/>
                    </a:p>
                  </a:txBody>
                  <a:tcPr/>
                </a:tc>
              </a:tr>
              <a:tr h="272869">
                <a:tc>
                  <a:txBody>
                    <a:bodyPr/>
                    <a:lstStyle/>
                    <a:p>
                      <a:r>
                        <a:rPr lang="en-IN" sz="1400" dirty="0" smtClean="0"/>
                        <a:t>Bob</a:t>
                      </a:r>
                      <a:endParaRPr lang="en-IN" sz="1400" dirty="0"/>
                    </a:p>
                  </a:txBody>
                  <a:tcPr/>
                </a:tc>
                <a:tc>
                  <a:txBody>
                    <a:bodyPr/>
                    <a:lstStyle/>
                    <a:p>
                      <a:r>
                        <a:rPr lang="en-IN" sz="1400" dirty="0" smtClean="0"/>
                        <a:t>20</a:t>
                      </a:r>
                      <a:endParaRPr lang="en-IN" sz="1400" dirty="0"/>
                    </a:p>
                  </a:txBody>
                  <a:tcPr/>
                </a:tc>
                <a:tc>
                  <a:txBody>
                    <a:bodyPr/>
                    <a:lstStyle/>
                    <a:p>
                      <a:r>
                        <a:rPr lang="en-IN" sz="1400" dirty="0" smtClean="0"/>
                        <a:t>10K</a:t>
                      </a:r>
                      <a:endParaRPr lang="en-IN" sz="1400" dirty="0"/>
                    </a:p>
                  </a:txBody>
                  <a:tcPr/>
                </a:tc>
              </a:tr>
              <a:tr h="272869">
                <a:tc>
                  <a:txBody>
                    <a:bodyPr/>
                    <a:lstStyle/>
                    <a:p>
                      <a:r>
                        <a:rPr lang="en-IN" sz="1400" dirty="0" err="1" smtClean="0"/>
                        <a:t>Shideh</a:t>
                      </a:r>
                      <a:endParaRPr lang="en-IN" sz="1400" dirty="0"/>
                    </a:p>
                  </a:txBody>
                  <a:tcPr/>
                </a:tc>
                <a:tc>
                  <a:txBody>
                    <a:bodyPr/>
                    <a:lstStyle/>
                    <a:p>
                      <a:r>
                        <a:rPr lang="en-IN" sz="1400" dirty="0" smtClean="0"/>
                        <a:t>18</a:t>
                      </a:r>
                      <a:endParaRPr lang="en-IN" sz="1400" dirty="0"/>
                    </a:p>
                  </a:txBody>
                  <a:tcPr/>
                </a:tc>
                <a:tc>
                  <a:txBody>
                    <a:bodyPr/>
                    <a:lstStyle/>
                    <a:p>
                      <a:r>
                        <a:rPr lang="en-IN" sz="1400" dirty="0" smtClean="0"/>
                        <a:t>35K</a:t>
                      </a:r>
                      <a:endParaRPr lang="en-IN" sz="1400" dirty="0"/>
                    </a:p>
                  </a:txBody>
                  <a:tcPr/>
                </a:tc>
              </a:tr>
              <a:tr h="272869">
                <a:tc>
                  <a:txBody>
                    <a:bodyPr/>
                    <a:lstStyle/>
                    <a:p>
                      <a:r>
                        <a:rPr lang="en-IN" sz="1400" dirty="0" smtClean="0"/>
                        <a:t>Ted</a:t>
                      </a:r>
                      <a:endParaRPr lang="en-IN" sz="1400" dirty="0"/>
                    </a:p>
                  </a:txBody>
                  <a:tcPr/>
                </a:tc>
                <a:tc>
                  <a:txBody>
                    <a:bodyPr/>
                    <a:lstStyle/>
                    <a:p>
                      <a:r>
                        <a:rPr lang="en-IN" sz="1400" dirty="0" smtClean="0"/>
                        <a:t>50</a:t>
                      </a:r>
                      <a:endParaRPr lang="en-IN" sz="1400" dirty="0"/>
                    </a:p>
                  </a:txBody>
                  <a:tcPr/>
                </a:tc>
                <a:tc>
                  <a:txBody>
                    <a:bodyPr/>
                    <a:lstStyle/>
                    <a:p>
                      <a:r>
                        <a:rPr lang="en-IN" sz="1400" dirty="0" smtClean="0"/>
                        <a:t>60K</a:t>
                      </a:r>
                      <a:endParaRPr lang="en-IN" sz="1400" dirty="0"/>
                    </a:p>
                  </a:txBody>
                  <a:tcPr/>
                </a:tc>
              </a:tr>
              <a:tr h="272869">
                <a:tc>
                  <a:txBody>
                    <a:bodyPr/>
                    <a:lstStyle/>
                    <a:p>
                      <a:r>
                        <a:rPr lang="en-IN" sz="1400" dirty="0" smtClean="0"/>
                        <a:t>Kevin</a:t>
                      </a:r>
                      <a:endParaRPr lang="en-IN" sz="1400" dirty="0"/>
                    </a:p>
                  </a:txBody>
                  <a:tcPr/>
                </a:tc>
                <a:tc>
                  <a:txBody>
                    <a:bodyPr/>
                    <a:lstStyle/>
                    <a:p>
                      <a:r>
                        <a:rPr lang="en-IN" sz="1400" dirty="0" smtClean="0"/>
                        <a:t>62</a:t>
                      </a:r>
                      <a:endParaRPr lang="en-IN" sz="1400" dirty="0"/>
                    </a:p>
                  </a:txBody>
                  <a:tcPr/>
                </a:tc>
                <a:tc>
                  <a:txBody>
                    <a:bodyPr/>
                    <a:lstStyle/>
                    <a:p>
                      <a:r>
                        <a:rPr lang="en-IN" sz="1400" dirty="0" smtClean="0"/>
                        <a:t>120K</a:t>
                      </a:r>
                      <a:endParaRPr lang="en-IN" sz="1400" dirty="0"/>
                    </a:p>
                  </a:txBody>
                  <a:tcPr/>
                </a:tc>
              </a:tr>
              <a:tr h="272869">
                <a:tc>
                  <a:txBody>
                    <a:bodyPr/>
                    <a:lstStyle/>
                    <a:p>
                      <a:r>
                        <a:rPr lang="en-IN" sz="1400" dirty="0" smtClean="0"/>
                        <a:t>Angela</a:t>
                      </a:r>
                      <a:endParaRPr lang="en-IN" sz="1400" dirty="0"/>
                    </a:p>
                  </a:txBody>
                  <a:tcPr/>
                </a:tc>
                <a:tc>
                  <a:txBody>
                    <a:bodyPr/>
                    <a:lstStyle/>
                    <a:p>
                      <a:r>
                        <a:rPr lang="en-IN" sz="1400" dirty="0" smtClean="0"/>
                        <a:t>55</a:t>
                      </a:r>
                      <a:endParaRPr lang="en-IN" sz="1400" dirty="0"/>
                    </a:p>
                  </a:txBody>
                  <a:tcPr/>
                </a:tc>
                <a:tc>
                  <a:txBody>
                    <a:bodyPr/>
                    <a:lstStyle/>
                    <a:p>
                      <a:r>
                        <a:rPr lang="en-IN" sz="1400" dirty="0" smtClean="0"/>
                        <a:t>140K</a:t>
                      </a:r>
                      <a:endParaRPr lang="en-IN" sz="1400" dirty="0"/>
                    </a:p>
                  </a:txBody>
                  <a:tcPr/>
                </a:tc>
              </a:tr>
              <a:tr h="272869">
                <a:tc>
                  <a:txBody>
                    <a:bodyPr/>
                    <a:lstStyle/>
                    <a:p>
                      <a:r>
                        <a:rPr lang="en-IN" sz="1400" dirty="0" smtClean="0"/>
                        <a:t>Mike</a:t>
                      </a:r>
                      <a:endParaRPr lang="en-IN" sz="1400" dirty="0"/>
                    </a:p>
                  </a:txBody>
                  <a:tcPr/>
                </a:tc>
                <a:tc>
                  <a:txBody>
                    <a:bodyPr/>
                    <a:lstStyle/>
                    <a:p>
                      <a:r>
                        <a:rPr lang="en-IN" sz="1400" dirty="0" smtClean="0"/>
                        <a:t>45</a:t>
                      </a:r>
                      <a:endParaRPr lang="en-IN" sz="1400" dirty="0"/>
                    </a:p>
                  </a:txBody>
                  <a:tcPr/>
                </a:tc>
                <a:tc>
                  <a:txBody>
                    <a:bodyPr/>
                    <a:lstStyle/>
                    <a:p>
                      <a:r>
                        <a:rPr lang="en-IN" sz="1400" dirty="0" smtClean="0"/>
                        <a:t>90K</a:t>
                      </a:r>
                      <a:endParaRPr lang="en-IN" sz="1400" dirty="0"/>
                    </a:p>
                  </a:txBody>
                  <a:tcPr/>
                </a:tc>
              </a:tr>
            </a:tbl>
          </a:graphicData>
        </a:graphic>
      </p:graphicFrame>
      <p:cxnSp>
        <p:nvCxnSpPr>
          <p:cNvPr id="10" name="Straight Arrow Connector 9"/>
          <p:cNvCxnSpPr>
            <a:endCxn id="11" idx="1"/>
          </p:cNvCxnSpPr>
          <p:nvPr/>
        </p:nvCxnSpPr>
        <p:spPr>
          <a:xfrm flipH="1">
            <a:off x="1714500" y="4343400"/>
            <a:ext cx="12573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Flowchart: Magnetic Disk 10"/>
          <p:cNvSpPr/>
          <p:nvPr/>
        </p:nvSpPr>
        <p:spPr>
          <a:xfrm>
            <a:off x="304800" y="4648200"/>
            <a:ext cx="2819400" cy="15240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12" name="Table 11"/>
          <p:cNvGraphicFramePr>
            <a:graphicFrameLocks noGrp="1"/>
          </p:cNvGraphicFramePr>
          <p:nvPr/>
        </p:nvGraphicFramePr>
        <p:xfrm>
          <a:off x="609600" y="5029200"/>
          <a:ext cx="2209800" cy="1005840"/>
        </p:xfrm>
        <a:graphic>
          <a:graphicData uri="http://schemas.openxmlformats.org/drawingml/2006/table">
            <a:tbl>
              <a:tblPr firstRow="1">
                <a:tableStyleId>{8A107856-5554-42FB-B03E-39F5DBC370BA}</a:tableStyleId>
              </a:tblPr>
              <a:tblGrid>
                <a:gridCol w="750498"/>
                <a:gridCol w="708804"/>
                <a:gridCol w="750498"/>
              </a:tblGrid>
              <a:tr h="130629">
                <a:tc>
                  <a:txBody>
                    <a:bodyPr/>
                    <a:lstStyle/>
                    <a:p>
                      <a:pPr algn="ctr"/>
                      <a:r>
                        <a:rPr lang="en-IN" sz="1050" dirty="0" smtClean="0"/>
                        <a:t>Name</a:t>
                      </a:r>
                      <a:endParaRPr lang="en-IN" sz="1050" dirty="0"/>
                    </a:p>
                  </a:txBody>
                  <a:tcPr/>
                </a:tc>
                <a:tc>
                  <a:txBody>
                    <a:bodyPr/>
                    <a:lstStyle/>
                    <a:p>
                      <a:pPr algn="ctr"/>
                      <a:r>
                        <a:rPr lang="en-IN" sz="1050" dirty="0" smtClean="0"/>
                        <a:t>Age</a:t>
                      </a:r>
                      <a:endParaRPr lang="en-IN" sz="1050" dirty="0"/>
                    </a:p>
                  </a:txBody>
                  <a:tcPr/>
                </a:tc>
                <a:tc>
                  <a:txBody>
                    <a:bodyPr/>
                    <a:lstStyle/>
                    <a:p>
                      <a:pPr algn="ctr"/>
                      <a:r>
                        <a:rPr lang="en-IN" sz="1050" dirty="0" smtClean="0"/>
                        <a:t>Salary</a:t>
                      </a:r>
                      <a:endParaRPr lang="en-IN" sz="1050" dirty="0"/>
                    </a:p>
                  </a:txBody>
                  <a:tcPr/>
                </a:tc>
              </a:tr>
              <a:tr h="130629">
                <a:tc>
                  <a:txBody>
                    <a:bodyPr/>
                    <a:lstStyle/>
                    <a:p>
                      <a:r>
                        <a:rPr lang="en-IN" sz="1050" dirty="0" smtClean="0"/>
                        <a:t>Bob</a:t>
                      </a:r>
                      <a:endParaRPr lang="en-IN" sz="1050" dirty="0"/>
                    </a:p>
                  </a:txBody>
                  <a:tcPr/>
                </a:tc>
                <a:tc>
                  <a:txBody>
                    <a:bodyPr/>
                    <a:lstStyle/>
                    <a:p>
                      <a:r>
                        <a:rPr lang="en-IN" sz="1050" dirty="0" smtClean="0"/>
                        <a:t>20</a:t>
                      </a:r>
                      <a:endParaRPr lang="en-IN" sz="1050" dirty="0"/>
                    </a:p>
                  </a:txBody>
                  <a:tcPr/>
                </a:tc>
                <a:tc>
                  <a:txBody>
                    <a:bodyPr/>
                    <a:lstStyle/>
                    <a:p>
                      <a:r>
                        <a:rPr lang="en-IN" sz="1050" dirty="0" smtClean="0"/>
                        <a:t>10K</a:t>
                      </a:r>
                      <a:endParaRPr lang="en-IN" sz="1050" dirty="0"/>
                    </a:p>
                  </a:txBody>
                  <a:tcPr/>
                </a:tc>
              </a:tr>
              <a:tr h="130629">
                <a:tc>
                  <a:txBody>
                    <a:bodyPr/>
                    <a:lstStyle/>
                    <a:p>
                      <a:r>
                        <a:rPr lang="en-IN" sz="1050" dirty="0" err="1" smtClean="0"/>
                        <a:t>Shideh</a:t>
                      </a:r>
                      <a:endParaRPr lang="en-IN" sz="1050" dirty="0"/>
                    </a:p>
                  </a:txBody>
                  <a:tcPr/>
                </a:tc>
                <a:tc>
                  <a:txBody>
                    <a:bodyPr/>
                    <a:lstStyle/>
                    <a:p>
                      <a:r>
                        <a:rPr lang="en-IN" sz="1050" dirty="0" smtClean="0"/>
                        <a:t>18</a:t>
                      </a:r>
                      <a:endParaRPr lang="en-IN" sz="1050" dirty="0"/>
                    </a:p>
                  </a:txBody>
                  <a:tcPr/>
                </a:tc>
                <a:tc>
                  <a:txBody>
                    <a:bodyPr/>
                    <a:lstStyle/>
                    <a:p>
                      <a:r>
                        <a:rPr lang="en-IN" sz="1050" dirty="0" smtClean="0"/>
                        <a:t>35K</a:t>
                      </a:r>
                      <a:endParaRPr lang="en-IN" sz="1050" dirty="0"/>
                    </a:p>
                  </a:txBody>
                  <a:tcPr/>
                </a:tc>
              </a:tr>
              <a:tr h="130629">
                <a:tc>
                  <a:txBody>
                    <a:bodyPr/>
                    <a:lstStyle/>
                    <a:p>
                      <a:r>
                        <a:rPr lang="en-IN" sz="1050" dirty="0" smtClean="0"/>
                        <a:t>Ted</a:t>
                      </a:r>
                      <a:endParaRPr lang="en-IN" sz="1050" dirty="0"/>
                    </a:p>
                  </a:txBody>
                  <a:tcPr/>
                </a:tc>
                <a:tc>
                  <a:txBody>
                    <a:bodyPr/>
                    <a:lstStyle/>
                    <a:p>
                      <a:r>
                        <a:rPr lang="en-IN" sz="1050" dirty="0" smtClean="0"/>
                        <a:t>50</a:t>
                      </a:r>
                      <a:endParaRPr lang="en-IN" sz="1050" dirty="0"/>
                    </a:p>
                  </a:txBody>
                  <a:tcPr/>
                </a:tc>
                <a:tc>
                  <a:txBody>
                    <a:bodyPr/>
                    <a:lstStyle/>
                    <a:p>
                      <a:r>
                        <a:rPr lang="en-IN" sz="1050" dirty="0" smtClean="0"/>
                        <a:t>60K</a:t>
                      </a:r>
                      <a:endParaRPr lang="en-IN" sz="1050" dirty="0"/>
                    </a:p>
                  </a:txBody>
                  <a:tcPr/>
                </a:tc>
              </a:tr>
            </a:tbl>
          </a:graphicData>
        </a:graphic>
      </p:graphicFrame>
      <p:cxnSp>
        <p:nvCxnSpPr>
          <p:cNvPr id="16" name="Straight Arrow Connector 15"/>
          <p:cNvCxnSpPr>
            <a:endCxn id="17" idx="1"/>
          </p:cNvCxnSpPr>
          <p:nvPr/>
        </p:nvCxnSpPr>
        <p:spPr>
          <a:xfrm>
            <a:off x="4648200" y="4343400"/>
            <a:ext cx="381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Flowchart: Magnetic Disk 16"/>
          <p:cNvSpPr/>
          <p:nvPr/>
        </p:nvSpPr>
        <p:spPr>
          <a:xfrm>
            <a:off x="3276600" y="4648200"/>
            <a:ext cx="2819400" cy="15240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18" name="Table 17"/>
          <p:cNvGraphicFramePr>
            <a:graphicFrameLocks noGrp="1"/>
          </p:cNvGraphicFramePr>
          <p:nvPr/>
        </p:nvGraphicFramePr>
        <p:xfrm>
          <a:off x="3581400" y="5311140"/>
          <a:ext cx="2209800" cy="502920"/>
        </p:xfrm>
        <a:graphic>
          <a:graphicData uri="http://schemas.openxmlformats.org/drawingml/2006/table">
            <a:tbl>
              <a:tblPr firstRow="1">
                <a:tableStyleId>{8A107856-5554-42FB-B03E-39F5DBC370BA}</a:tableStyleId>
              </a:tblPr>
              <a:tblGrid>
                <a:gridCol w="750498"/>
                <a:gridCol w="708804"/>
                <a:gridCol w="750498"/>
              </a:tblGrid>
              <a:tr h="130629">
                <a:tc>
                  <a:txBody>
                    <a:bodyPr/>
                    <a:lstStyle/>
                    <a:p>
                      <a:pPr algn="ctr"/>
                      <a:r>
                        <a:rPr lang="en-IN" sz="1050" dirty="0" smtClean="0"/>
                        <a:t>Name</a:t>
                      </a:r>
                      <a:endParaRPr lang="en-IN" sz="1050" dirty="0"/>
                    </a:p>
                  </a:txBody>
                  <a:tcPr/>
                </a:tc>
                <a:tc>
                  <a:txBody>
                    <a:bodyPr/>
                    <a:lstStyle/>
                    <a:p>
                      <a:pPr algn="ctr"/>
                      <a:r>
                        <a:rPr lang="en-IN" sz="1050" dirty="0" smtClean="0"/>
                        <a:t>Age</a:t>
                      </a:r>
                      <a:endParaRPr lang="en-IN" sz="1050" dirty="0"/>
                    </a:p>
                  </a:txBody>
                  <a:tcPr/>
                </a:tc>
                <a:tc>
                  <a:txBody>
                    <a:bodyPr/>
                    <a:lstStyle/>
                    <a:p>
                      <a:pPr algn="ctr"/>
                      <a:r>
                        <a:rPr lang="en-IN" sz="1050" dirty="0" smtClean="0"/>
                        <a:t>Salary</a:t>
                      </a:r>
                      <a:endParaRPr lang="en-IN" sz="1050" dirty="0"/>
                    </a:p>
                  </a:txBody>
                  <a:tcPr/>
                </a:tc>
              </a:tr>
              <a:tr h="130629">
                <a:tc>
                  <a:txBody>
                    <a:bodyPr/>
                    <a:lstStyle/>
                    <a:p>
                      <a:r>
                        <a:rPr lang="en-IN" sz="1050" dirty="0" smtClean="0"/>
                        <a:t>Kevin</a:t>
                      </a:r>
                      <a:endParaRPr lang="en-IN" sz="1050" dirty="0"/>
                    </a:p>
                  </a:txBody>
                  <a:tcPr/>
                </a:tc>
                <a:tc>
                  <a:txBody>
                    <a:bodyPr/>
                    <a:lstStyle/>
                    <a:p>
                      <a:r>
                        <a:rPr lang="en-IN" sz="1050" dirty="0" smtClean="0"/>
                        <a:t>62</a:t>
                      </a:r>
                      <a:endParaRPr lang="en-IN" sz="1050" dirty="0"/>
                    </a:p>
                  </a:txBody>
                  <a:tcPr/>
                </a:tc>
                <a:tc>
                  <a:txBody>
                    <a:bodyPr/>
                    <a:lstStyle/>
                    <a:p>
                      <a:r>
                        <a:rPr lang="en-IN" sz="1050" dirty="0" smtClean="0"/>
                        <a:t>120K</a:t>
                      </a:r>
                      <a:endParaRPr lang="en-IN" sz="1050" dirty="0"/>
                    </a:p>
                  </a:txBody>
                  <a:tcPr/>
                </a:tc>
              </a:tr>
            </a:tbl>
          </a:graphicData>
        </a:graphic>
      </p:graphicFrame>
      <p:sp>
        <p:nvSpPr>
          <p:cNvPr id="25" name="Flowchart: Magnetic Disk 24"/>
          <p:cNvSpPr/>
          <p:nvPr/>
        </p:nvSpPr>
        <p:spPr>
          <a:xfrm>
            <a:off x="6248400" y="4648200"/>
            <a:ext cx="2819400" cy="15240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26" name="Table 25"/>
          <p:cNvGraphicFramePr>
            <a:graphicFrameLocks noGrp="1"/>
          </p:cNvGraphicFramePr>
          <p:nvPr/>
        </p:nvGraphicFramePr>
        <p:xfrm>
          <a:off x="6629400" y="5196840"/>
          <a:ext cx="2209800" cy="746760"/>
        </p:xfrm>
        <a:graphic>
          <a:graphicData uri="http://schemas.openxmlformats.org/drawingml/2006/table">
            <a:tbl>
              <a:tblPr firstRow="1">
                <a:tableStyleId>{8A107856-5554-42FB-B03E-39F5DBC370BA}</a:tableStyleId>
              </a:tblPr>
              <a:tblGrid>
                <a:gridCol w="750498"/>
                <a:gridCol w="708804"/>
                <a:gridCol w="750498"/>
              </a:tblGrid>
              <a:tr h="130629">
                <a:tc>
                  <a:txBody>
                    <a:bodyPr/>
                    <a:lstStyle/>
                    <a:p>
                      <a:pPr algn="ctr"/>
                      <a:r>
                        <a:rPr lang="en-IN" sz="900" dirty="0" smtClean="0"/>
                        <a:t>Name</a:t>
                      </a:r>
                      <a:endParaRPr lang="en-IN" sz="900" dirty="0"/>
                    </a:p>
                  </a:txBody>
                  <a:tcPr/>
                </a:tc>
                <a:tc>
                  <a:txBody>
                    <a:bodyPr/>
                    <a:lstStyle/>
                    <a:p>
                      <a:pPr algn="ctr"/>
                      <a:r>
                        <a:rPr lang="en-IN" sz="900" dirty="0" smtClean="0"/>
                        <a:t>Age</a:t>
                      </a:r>
                      <a:endParaRPr lang="en-IN" sz="900" dirty="0"/>
                    </a:p>
                  </a:txBody>
                  <a:tcPr/>
                </a:tc>
                <a:tc>
                  <a:txBody>
                    <a:bodyPr/>
                    <a:lstStyle/>
                    <a:p>
                      <a:pPr algn="ctr"/>
                      <a:r>
                        <a:rPr lang="en-IN" sz="900" dirty="0" smtClean="0"/>
                        <a:t>Salary</a:t>
                      </a:r>
                      <a:endParaRPr lang="en-IN" sz="900" dirty="0"/>
                    </a:p>
                  </a:txBody>
                  <a:tcPr/>
                </a:tc>
              </a:tr>
              <a:tr h="130629">
                <a:tc>
                  <a:txBody>
                    <a:bodyPr/>
                    <a:lstStyle/>
                    <a:p>
                      <a:r>
                        <a:rPr lang="en-IN" sz="1100" dirty="0" smtClean="0"/>
                        <a:t>Angela</a:t>
                      </a:r>
                      <a:endParaRPr lang="en-IN" sz="1100" dirty="0"/>
                    </a:p>
                  </a:txBody>
                  <a:tcPr/>
                </a:tc>
                <a:tc>
                  <a:txBody>
                    <a:bodyPr/>
                    <a:lstStyle/>
                    <a:p>
                      <a:r>
                        <a:rPr lang="en-IN" sz="1100" dirty="0" smtClean="0"/>
                        <a:t>55</a:t>
                      </a:r>
                      <a:endParaRPr lang="en-IN" sz="1100" dirty="0"/>
                    </a:p>
                  </a:txBody>
                  <a:tcPr/>
                </a:tc>
                <a:tc>
                  <a:txBody>
                    <a:bodyPr/>
                    <a:lstStyle/>
                    <a:p>
                      <a:r>
                        <a:rPr lang="en-IN" sz="1100" dirty="0" smtClean="0"/>
                        <a:t>140K</a:t>
                      </a:r>
                      <a:endParaRPr lang="en-IN" sz="1100" dirty="0"/>
                    </a:p>
                  </a:txBody>
                  <a:tcPr/>
                </a:tc>
              </a:tr>
              <a:tr h="130629">
                <a:tc>
                  <a:txBody>
                    <a:bodyPr/>
                    <a:lstStyle/>
                    <a:p>
                      <a:r>
                        <a:rPr lang="en-IN" sz="1100" dirty="0" smtClean="0"/>
                        <a:t>Mike</a:t>
                      </a:r>
                      <a:endParaRPr lang="en-IN" sz="1100" dirty="0"/>
                    </a:p>
                  </a:txBody>
                  <a:tcPr/>
                </a:tc>
                <a:tc>
                  <a:txBody>
                    <a:bodyPr/>
                    <a:lstStyle/>
                    <a:p>
                      <a:r>
                        <a:rPr lang="en-IN" sz="1100" dirty="0" smtClean="0"/>
                        <a:t>45</a:t>
                      </a:r>
                      <a:endParaRPr lang="en-IN" sz="1100" dirty="0"/>
                    </a:p>
                  </a:txBody>
                  <a:tcPr/>
                </a:tc>
                <a:tc>
                  <a:txBody>
                    <a:bodyPr/>
                    <a:lstStyle/>
                    <a:p>
                      <a:r>
                        <a:rPr lang="en-IN" sz="1100" dirty="0" smtClean="0"/>
                        <a:t>90K</a:t>
                      </a:r>
                      <a:endParaRPr lang="en-IN" sz="1100" dirty="0"/>
                    </a:p>
                  </a:txBody>
                  <a:tcPr/>
                </a:tc>
              </a:tr>
            </a:tbl>
          </a:graphicData>
        </a:graphic>
      </p:graphicFrame>
      <p:cxnSp>
        <p:nvCxnSpPr>
          <p:cNvPr id="28" name="Straight Arrow Connector 27"/>
          <p:cNvCxnSpPr>
            <a:endCxn id="25" idx="1"/>
          </p:cNvCxnSpPr>
          <p:nvPr/>
        </p:nvCxnSpPr>
        <p:spPr>
          <a:xfrm>
            <a:off x="6629400" y="4343400"/>
            <a:ext cx="10287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Partitioning Models…</a:t>
            </a:r>
            <a:endParaRPr lang="en-IN" dirty="0"/>
          </a:p>
        </p:txBody>
      </p:sp>
      <p:sp>
        <p:nvSpPr>
          <p:cNvPr id="3" name="Content Placeholder 2"/>
          <p:cNvSpPr>
            <a:spLocks noGrp="1"/>
          </p:cNvSpPr>
          <p:nvPr>
            <p:ph idx="1"/>
          </p:nvPr>
        </p:nvSpPr>
        <p:spPr>
          <a:xfrm>
            <a:off x="457200" y="1066800"/>
            <a:ext cx="8229600" cy="4530725"/>
          </a:xfrm>
        </p:spPr>
        <p:txBody>
          <a:bodyPr/>
          <a:lstStyle/>
          <a:p>
            <a:r>
              <a:rPr lang="en-US" sz="2400" dirty="0" smtClean="0"/>
              <a:t>Vertical partitioning</a:t>
            </a:r>
          </a:p>
          <a:p>
            <a:pPr lvl="1"/>
            <a:r>
              <a:rPr lang="en-US" sz="2000" dirty="0" smtClean="0"/>
              <a:t>Different sites collect different attributes for the same set of records</a:t>
            </a:r>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34</a:t>
            </a:fld>
            <a:endParaRPr lang="en-US" altLang="en-US"/>
          </a:p>
        </p:txBody>
      </p:sp>
      <p:graphicFrame>
        <p:nvGraphicFramePr>
          <p:cNvPr id="9" name="Table 8"/>
          <p:cNvGraphicFramePr>
            <a:graphicFrameLocks noGrp="1"/>
          </p:cNvGraphicFramePr>
          <p:nvPr/>
        </p:nvGraphicFramePr>
        <p:xfrm>
          <a:off x="2819400" y="1981200"/>
          <a:ext cx="4038601" cy="2133600"/>
        </p:xfrm>
        <a:graphic>
          <a:graphicData uri="http://schemas.openxmlformats.org/drawingml/2006/table">
            <a:tbl>
              <a:tblPr firstRow="1">
                <a:tableStyleId>{8A107856-5554-42FB-B03E-39F5DBC370BA}</a:tableStyleId>
              </a:tblPr>
              <a:tblGrid>
                <a:gridCol w="1371600"/>
                <a:gridCol w="1295400"/>
                <a:gridCol w="1371601"/>
              </a:tblGrid>
              <a:tr h="272869">
                <a:tc>
                  <a:txBody>
                    <a:bodyPr/>
                    <a:lstStyle/>
                    <a:p>
                      <a:pPr algn="ctr"/>
                      <a:r>
                        <a:rPr lang="en-IN" sz="1400" dirty="0" smtClean="0"/>
                        <a:t>Name</a:t>
                      </a:r>
                      <a:endParaRPr lang="en-IN" sz="1400" dirty="0"/>
                    </a:p>
                  </a:txBody>
                  <a:tcPr/>
                </a:tc>
                <a:tc>
                  <a:txBody>
                    <a:bodyPr/>
                    <a:lstStyle/>
                    <a:p>
                      <a:pPr algn="ctr"/>
                      <a:r>
                        <a:rPr lang="en-IN" sz="1400" dirty="0" smtClean="0"/>
                        <a:t>Age</a:t>
                      </a:r>
                      <a:endParaRPr lang="en-IN" sz="1400" dirty="0"/>
                    </a:p>
                  </a:txBody>
                  <a:tcPr/>
                </a:tc>
                <a:tc>
                  <a:txBody>
                    <a:bodyPr/>
                    <a:lstStyle/>
                    <a:p>
                      <a:pPr algn="ctr"/>
                      <a:r>
                        <a:rPr lang="en-IN" sz="1400" dirty="0" smtClean="0"/>
                        <a:t>Salary</a:t>
                      </a:r>
                      <a:endParaRPr lang="en-IN" sz="1400" dirty="0"/>
                    </a:p>
                  </a:txBody>
                  <a:tcPr/>
                </a:tc>
              </a:tr>
              <a:tr h="272869">
                <a:tc>
                  <a:txBody>
                    <a:bodyPr/>
                    <a:lstStyle/>
                    <a:p>
                      <a:r>
                        <a:rPr lang="en-IN" sz="1400" dirty="0" smtClean="0"/>
                        <a:t>Bob</a:t>
                      </a:r>
                      <a:endParaRPr lang="en-IN" sz="1400" dirty="0"/>
                    </a:p>
                  </a:txBody>
                  <a:tcPr/>
                </a:tc>
                <a:tc>
                  <a:txBody>
                    <a:bodyPr/>
                    <a:lstStyle/>
                    <a:p>
                      <a:r>
                        <a:rPr lang="en-IN" sz="1400" dirty="0" smtClean="0"/>
                        <a:t>20</a:t>
                      </a:r>
                      <a:endParaRPr lang="en-IN" sz="1400" dirty="0"/>
                    </a:p>
                  </a:txBody>
                  <a:tcPr/>
                </a:tc>
                <a:tc>
                  <a:txBody>
                    <a:bodyPr/>
                    <a:lstStyle/>
                    <a:p>
                      <a:r>
                        <a:rPr lang="en-IN" sz="1400" dirty="0" smtClean="0"/>
                        <a:t>10K</a:t>
                      </a:r>
                      <a:endParaRPr lang="en-IN" sz="1400" dirty="0"/>
                    </a:p>
                  </a:txBody>
                  <a:tcPr/>
                </a:tc>
              </a:tr>
              <a:tr h="272869">
                <a:tc>
                  <a:txBody>
                    <a:bodyPr/>
                    <a:lstStyle/>
                    <a:p>
                      <a:r>
                        <a:rPr lang="en-IN" sz="1400" dirty="0" err="1" smtClean="0"/>
                        <a:t>Shideh</a:t>
                      </a:r>
                      <a:endParaRPr lang="en-IN" sz="1400" dirty="0"/>
                    </a:p>
                  </a:txBody>
                  <a:tcPr/>
                </a:tc>
                <a:tc>
                  <a:txBody>
                    <a:bodyPr/>
                    <a:lstStyle/>
                    <a:p>
                      <a:r>
                        <a:rPr lang="en-IN" sz="1400" dirty="0" smtClean="0"/>
                        <a:t>18</a:t>
                      </a:r>
                      <a:endParaRPr lang="en-IN" sz="1400" dirty="0"/>
                    </a:p>
                  </a:txBody>
                  <a:tcPr/>
                </a:tc>
                <a:tc>
                  <a:txBody>
                    <a:bodyPr/>
                    <a:lstStyle/>
                    <a:p>
                      <a:r>
                        <a:rPr lang="en-IN" sz="1400" dirty="0" smtClean="0"/>
                        <a:t>35K</a:t>
                      </a:r>
                      <a:endParaRPr lang="en-IN" sz="1400" dirty="0"/>
                    </a:p>
                  </a:txBody>
                  <a:tcPr/>
                </a:tc>
              </a:tr>
              <a:tr h="272869">
                <a:tc>
                  <a:txBody>
                    <a:bodyPr/>
                    <a:lstStyle/>
                    <a:p>
                      <a:r>
                        <a:rPr lang="en-IN" sz="1400" dirty="0" smtClean="0"/>
                        <a:t>Ted</a:t>
                      </a:r>
                      <a:endParaRPr lang="en-IN" sz="1400" dirty="0"/>
                    </a:p>
                  </a:txBody>
                  <a:tcPr/>
                </a:tc>
                <a:tc>
                  <a:txBody>
                    <a:bodyPr/>
                    <a:lstStyle/>
                    <a:p>
                      <a:r>
                        <a:rPr lang="en-IN" sz="1400" dirty="0" smtClean="0"/>
                        <a:t>50</a:t>
                      </a:r>
                      <a:endParaRPr lang="en-IN" sz="1400" dirty="0"/>
                    </a:p>
                  </a:txBody>
                  <a:tcPr/>
                </a:tc>
                <a:tc>
                  <a:txBody>
                    <a:bodyPr/>
                    <a:lstStyle/>
                    <a:p>
                      <a:r>
                        <a:rPr lang="en-IN" sz="1400" dirty="0" smtClean="0"/>
                        <a:t>60K</a:t>
                      </a:r>
                      <a:endParaRPr lang="en-IN" sz="1400" dirty="0"/>
                    </a:p>
                  </a:txBody>
                  <a:tcPr/>
                </a:tc>
              </a:tr>
              <a:tr h="272869">
                <a:tc>
                  <a:txBody>
                    <a:bodyPr/>
                    <a:lstStyle/>
                    <a:p>
                      <a:r>
                        <a:rPr lang="en-IN" sz="1400" dirty="0" smtClean="0"/>
                        <a:t>Kevin</a:t>
                      </a:r>
                      <a:endParaRPr lang="en-IN" sz="1400" dirty="0"/>
                    </a:p>
                  </a:txBody>
                  <a:tcPr/>
                </a:tc>
                <a:tc>
                  <a:txBody>
                    <a:bodyPr/>
                    <a:lstStyle/>
                    <a:p>
                      <a:r>
                        <a:rPr lang="en-IN" sz="1400" dirty="0" smtClean="0"/>
                        <a:t>62</a:t>
                      </a:r>
                      <a:endParaRPr lang="en-IN" sz="1400" dirty="0"/>
                    </a:p>
                  </a:txBody>
                  <a:tcPr/>
                </a:tc>
                <a:tc>
                  <a:txBody>
                    <a:bodyPr/>
                    <a:lstStyle/>
                    <a:p>
                      <a:r>
                        <a:rPr lang="en-IN" sz="1400" dirty="0" smtClean="0"/>
                        <a:t>120K</a:t>
                      </a:r>
                      <a:endParaRPr lang="en-IN" sz="1400" dirty="0"/>
                    </a:p>
                  </a:txBody>
                  <a:tcPr/>
                </a:tc>
              </a:tr>
              <a:tr h="272869">
                <a:tc>
                  <a:txBody>
                    <a:bodyPr/>
                    <a:lstStyle/>
                    <a:p>
                      <a:r>
                        <a:rPr lang="en-IN" sz="1400" dirty="0" smtClean="0"/>
                        <a:t>Angela</a:t>
                      </a:r>
                      <a:endParaRPr lang="en-IN" sz="1400" dirty="0"/>
                    </a:p>
                  </a:txBody>
                  <a:tcPr/>
                </a:tc>
                <a:tc>
                  <a:txBody>
                    <a:bodyPr/>
                    <a:lstStyle/>
                    <a:p>
                      <a:r>
                        <a:rPr lang="en-IN" sz="1400" dirty="0" smtClean="0"/>
                        <a:t>55</a:t>
                      </a:r>
                      <a:endParaRPr lang="en-IN" sz="1400" dirty="0"/>
                    </a:p>
                  </a:txBody>
                  <a:tcPr/>
                </a:tc>
                <a:tc>
                  <a:txBody>
                    <a:bodyPr/>
                    <a:lstStyle/>
                    <a:p>
                      <a:r>
                        <a:rPr lang="en-IN" sz="1400" dirty="0" smtClean="0"/>
                        <a:t>140K</a:t>
                      </a:r>
                      <a:endParaRPr lang="en-IN" sz="1400" dirty="0"/>
                    </a:p>
                  </a:txBody>
                  <a:tcPr/>
                </a:tc>
              </a:tr>
              <a:tr h="272869">
                <a:tc>
                  <a:txBody>
                    <a:bodyPr/>
                    <a:lstStyle/>
                    <a:p>
                      <a:r>
                        <a:rPr lang="en-IN" sz="1400" dirty="0" smtClean="0"/>
                        <a:t>Mike</a:t>
                      </a:r>
                      <a:endParaRPr lang="en-IN" sz="1400" dirty="0"/>
                    </a:p>
                  </a:txBody>
                  <a:tcPr/>
                </a:tc>
                <a:tc>
                  <a:txBody>
                    <a:bodyPr/>
                    <a:lstStyle/>
                    <a:p>
                      <a:r>
                        <a:rPr lang="en-IN" sz="1400" dirty="0" smtClean="0"/>
                        <a:t>45</a:t>
                      </a:r>
                      <a:endParaRPr lang="en-IN" sz="1400" dirty="0"/>
                    </a:p>
                  </a:txBody>
                  <a:tcPr/>
                </a:tc>
                <a:tc>
                  <a:txBody>
                    <a:bodyPr/>
                    <a:lstStyle/>
                    <a:p>
                      <a:r>
                        <a:rPr lang="en-IN" sz="1400" dirty="0" smtClean="0"/>
                        <a:t>90K</a:t>
                      </a:r>
                      <a:endParaRPr lang="en-IN" sz="1400" dirty="0"/>
                    </a:p>
                  </a:txBody>
                  <a:tcPr/>
                </a:tc>
              </a:tr>
            </a:tbl>
          </a:graphicData>
        </a:graphic>
      </p:graphicFrame>
      <p:sp>
        <p:nvSpPr>
          <p:cNvPr id="10" name="Flowchart: Magnetic Disk 9"/>
          <p:cNvSpPr/>
          <p:nvPr/>
        </p:nvSpPr>
        <p:spPr>
          <a:xfrm>
            <a:off x="304800" y="4114800"/>
            <a:ext cx="2819400" cy="20574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Flowchart: Magnetic Disk 10"/>
          <p:cNvSpPr/>
          <p:nvPr/>
        </p:nvSpPr>
        <p:spPr>
          <a:xfrm>
            <a:off x="6172200" y="4114800"/>
            <a:ext cx="2819400" cy="20574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15" name="Table 14"/>
          <p:cNvGraphicFramePr>
            <a:graphicFrameLocks noGrp="1"/>
          </p:cNvGraphicFramePr>
          <p:nvPr/>
        </p:nvGraphicFramePr>
        <p:xfrm>
          <a:off x="1051810" y="4185917"/>
          <a:ext cx="1295400" cy="1910083"/>
        </p:xfrm>
        <a:graphic>
          <a:graphicData uri="http://schemas.openxmlformats.org/drawingml/2006/table">
            <a:tbl>
              <a:tblPr firstRow="1">
                <a:tableStyleId>{8A107856-5554-42FB-B03E-39F5DBC370BA}</a:tableStyleId>
              </a:tblPr>
              <a:tblGrid>
                <a:gridCol w="666206"/>
                <a:gridCol w="629194"/>
              </a:tblGrid>
              <a:tr h="272869">
                <a:tc>
                  <a:txBody>
                    <a:bodyPr/>
                    <a:lstStyle/>
                    <a:p>
                      <a:pPr algn="ctr"/>
                      <a:r>
                        <a:rPr lang="en-IN" sz="1100" dirty="0" smtClean="0"/>
                        <a:t>Name</a:t>
                      </a:r>
                      <a:endParaRPr lang="en-IN" sz="1100" dirty="0"/>
                    </a:p>
                  </a:txBody>
                  <a:tcPr/>
                </a:tc>
                <a:tc>
                  <a:txBody>
                    <a:bodyPr/>
                    <a:lstStyle/>
                    <a:p>
                      <a:pPr algn="ctr"/>
                      <a:r>
                        <a:rPr lang="en-IN" sz="1100" dirty="0" smtClean="0"/>
                        <a:t>Age</a:t>
                      </a:r>
                      <a:endParaRPr lang="en-IN" sz="1100" dirty="0"/>
                    </a:p>
                  </a:txBody>
                  <a:tcPr/>
                </a:tc>
              </a:tr>
              <a:tr h="272869">
                <a:tc>
                  <a:txBody>
                    <a:bodyPr/>
                    <a:lstStyle/>
                    <a:p>
                      <a:r>
                        <a:rPr lang="en-IN" sz="1100" dirty="0" smtClean="0"/>
                        <a:t>Bob</a:t>
                      </a:r>
                      <a:endParaRPr lang="en-IN" sz="1100" dirty="0"/>
                    </a:p>
                  </a:txBody>
                  <a:tcPr/>
                </a:tc>
                <a:tc>
                  <a:txBody>
                    <a:bodyPr/>
                    <a:lstStyle/>
                    <a:p>
                      <a:r>
                        <a:rPr lang="en-IN" sz="1100" dirty="0" smtClean="0"/>
                        <a:t>20</a:t>
                      </a:r>
                      <a:endParaRPr lang="en-IN" sz="1100" dirty="0"/>
                    </a:p>
                  </a:txBody>
                  <a:tcPr/>
                </a:tc>
              </a:tr>
              <a:tr h="272869">
                <a:tc>
                  <a:txBody>
                    <a:bodyPr/>
                    <a:lstStyle/>
                    <a:p>
                      <a:r>
                        <a:rPr lang="en-IN" sz="1100" dirty="0" err="1" smtClean="0"/>
                        <a:t>Shideh</a:t>
                      </a:r>
                      <a:endParaRPr lang="en-IN" sz="1100" dirty="0"/>
                    </a:p>
                  </a:txBody>
                  <a:tcPr/>
                </a:tc>
                <a:tc>
                  <a:txBody>
                    <a:bodyPr/>
                    <a:lstStyle/>
                    <a:p>
                      <a:r>
                        <a:rPr lang="en-IN" sz="1100" dirty="0" smtClean="0"/>
                        <a:t>18</a:t>
                      </a:r>
                      <a:endParaRPr lang="en-IN" sz="1100" dirty="0"/>
                    </a:p>
                  </a:txBody>
                  <a:tcPr/>
                </a:tc>
              </a:tr>
              <a:tr h="272869">
                <a:tc>
                  <a:txBody>
                    <a:bodyPr/>
                    <a:lstStyle/>
                    <a:p>
                      <a:r>
                        <a:rPr lang="en-IN" sz="1100" dirty="0" smtClean="0"/>
                        <a:t>Ted</a:t>
                      </a:r>
                      <a:endParaRPr lang="en-IN" sz="1100" dirty="0"/>
                    </a:p>
                  </a:txBody>
                  <a:tcPr/>
                </a:tc>
                <a:tc>
                  <a:txBody>
                    <a:bodyPr/>
                    <a:lstStyle/>
                    <a:p>
                      <a:r>
                        <a:rPr lang="en-IN" sz="1100" dirty="0" smtClean="0"/>
                        <a:t>50</a:t>
                      </a:r>
                      <a:endParaRPr lang="en-IN" sz="1100" dirty="0"/>
                    </a:p>
                  </a:txBody>
                  <a:tcPr/>
                </a:tc>
              </a:tr>
              <a:tr h="272869">
                <a:tc>
                  <a:txBody>
                    <a:bodyPr/>
                    <a:lstStyle/>
                    <a:p>
                      <a:r>
                        <a:rPr lang="en-IN" sz="1100" dirty="0" smtClean="0"/>
                        <a:t>Kevin</a:t>
                      </a:r>
                      <a:endParaRPr lang="en-IN" sz="1100" dirty="0"/>
                    </a:p>
                  </a:txBody>
                  <a:tcPr/>
                </a:tc>
                <a:tc>
                  <a:txBody>
                    <a:bodyPr/>
                    <a:lstStyle/>
                    <a:p>
                      <a:r>
                        <a:rPr lang="en-IN" sz="1100" dirty="0" smtClean="0"/>
                        <a:t>62</a:t>
                      </a:r>
                      <a:endParaRPr lang="en-IN" sz="1100" dirty="0"/>
                    </a:p>
                  </a:txBody>
                  <a:tcPr/>
                </a:tc>
              </a:tr>
              <a:tr h="272869">
                <a:tc>
                  <a:txBody>
                    <a:bodyPr/>
                    <a:lstStyle/>
                    <a:p>
                      <a:r>
                        <a:rPr lang="en-IN" sz="1100" dirty="0" smtClean="0"/>
                        <a:t>Angela</a:t>
                      </a:r>
                      <a:endParaRPr lang="en-IN" sz="1100" dirty="0"/>
                    </a:p>
                  </a:txBody>
                  <a:tcPr/>
                </a:tc>
                <a:tc>
                  <a:txBody>
                    <a:bodyPr/>
                    <a:lstStyle/>
                    <a:p>
                      <a:r>
                        <a:rPr lang="en-IN" sz="1100" dirty="0" smtClean="0"/>
                        <a:t>55</a:t>
                      </a:r>
                      <a:endParaRPr lang="en-IN" sz="1100" dirty="0"/>
                    </a:p>
                  </a:txBody>
                  <a:tcPr/>
                </a:tc>
              </a:tr>
              <a:tr h="272869">
                <a:tc>
                  <a:txBody>
                    <a:bodyPr/>
                    <a:lstStyle/>
                    <a:p>
                      <a:r>
                        <a:rPr lang="en-IN" sz="1100" dirty="0" smtClean="0"/>
                        <a:t>Mike</a:t>
                      </a:r>
                      <a:endParaRPr lang="en-IN" sz="1100" dirty="0"/>
                    </a:p>
                  </a:txBody>
                  <a:tcPr/>
                </a:tc>
                <a:tc>
                  <a:txBody>
                    <a:bodyPr/>
                    <a:lstStyle/>
                    <a:p>
                      <a:r>
                        <a:rPr lang="en-IN" sz="1100" dirty="0" smtClean="0"/>
                        <a:t>45</a:t>
                      </a:r>
                      <a:endParaRPr lang="en-IN" sz="1100" dirty="0"/>
                    </a:p>
                  </a:txBody>
                  <a:tcPr/>
                </a:tc>
              </a:tr>
            </a:tbl>
          </a:graphicData>
        </a:graphic>
      </p:graphicFrame>
      <p:graphicFrame>
        <p:nvGraphicFramePr>
          <p:cNvPr id="16" name="Table 15"/>
          <p:cNvGraphicFramePr>
            <a:graphicFrameLocks noGrp="1"/>
          </p:cNvGraphicFramePr>
          <p:nvPr/>
        </p:nvGraphicFramePr>
        <p:xfrm>
          <a:off x="7010400" y="4191000"/>
          <a:ext cx="1295400" cy="1910083"/>
        </p:xfrm>
        <a:graphic>
          <a:graphicData uri="http://schemas.openxmlformats.org/drawingml/2006/table">
            <a:tbl>
              <a:tblPr firstRow="1">
                <a:tableStyleId>{8A107856-5554-42FB-B03E-39F5DBC370BA}</a:tableStyleId>
              </a:tblPr>
              <a:tblGrid>
                <a:gridCol w="666206"/>
                <a:gridCol w="629194"/>
              </a:tblGrid>
              <a:tr h="272869">
                <a:tc>
                  <a:txBody>
                    <a:bodyPr/>
                    <a:lstStyle/>
                    <a:p>
                      <a:pPr algn="ctr"/>
                      <a:r>
                        <a:rPr lang="en-IN" sz="1100" dirty="0" smtClean="0"/>
                        <a:t>Name</a:t>
                      </a:r>
                      <a:endParaRPr lang="en-IN" sz="1100" dirty="0"/>
                    </a:p>
                  </a:txBody>
                  <a:tcPr/>
                </a:tc>
                <a:tc>
                  <a:txBody>
                    <a:bodyPr/>
                    <a:lstStyle/>
                    <a:p>
                      <a:pPr algn="ctr"/>
                      <a:r>
                        <a:rPr lang="en-IN" sz="1100" dirty="0" smtClean="0"/>
                        <a:t>Salary</a:t>
                      </a:r>
                      <a:endParaRPr lang="en-IN" sz="1100" dirty="0"/>
                    </a:p>
                  </a:txBody>
                  <a:tcPr/>
                </a:tc>
              </a:tr>
              <a:tr h="272869">
                <a:tc>
                  <a:txBody>
                    <a:bodyPr/>
                    <a:lstStyle/>
                    <a:p>
                      <a:r>
                        <a:rPr lang="en-IN" sz="1100" dirty="0" smtClean="0"/>
                        <a:t>Bob</a:t>
                      </a:r>
                      <a:endParaRPr lang="en-IN" sz="1100" dirty="0"/>
                    </a:p>
                  </a:txBody>
                  <a:tcPr/>
                </a:tc>
                <a:tc>
                  <a:txBody>
                    <a:bodyPr/>
                    <a:lstStyle/>
                    <a:p>
                      <a:r>
                        <a:rPr lang="en-IN" sz="1100" dirty="0" smtClean="0"/>
                        <a:t>10K</a:t>
                      </a:r>
                      <a:endParaRPr lang="en-IN" sz="1100" dirty="0"/>
                    </a:p>
                  </a:txBody>
                  <a:tcPr/>
                </a:tc>
              </a:tr>
              <a:tr h="272869">
                <a:tc>
                  <a:txBody>
                    <a:bodyPr/>
                    <a:lstStyle/>
                    <a:p>
                      <a:r>
                        <a:rPr lang="en-IN" sz="1100" dirty="0" err="1" smtClean="0"/>
                        <a:t>Shideh</a:t>
                      </a:r>
                      <a:endParaRPr lang="en-IN" sz="1100" dirty="0"/>
                    </a:p>
                  </a:txBody>
                  <a:tcPr/>
                </a:tc>
                <a:tc>
                  <a:txBody>
                    <a:bodyPr/>
                    <a:lstStyle/>
                    <a:p>
                      <a:r>
                        <a:rPr lang="en-IN" sz="1100" dirty="0" smtClean="0"/>
                        <a:t>35K</a:t>
                      </a:r>
                      <a:endParaRPr lang="en-IN" sz="1100" dirty="0"/>
                    </a:p>
                  </a:txBody>
                  <a:tcPr/>
                </a:tc>
              </a:tr>
              <a:tr h="272869">
                <a:tc>
                  <a:txBody>
                    <a:bodyPr/>
                    <a:lstStyle/>
                    <a:p>
                      <a:r>
                        <a:rPr lang="en-IN" sz="1100" dirty="0" smtClean="0"/>
                        <a:t>Ted</a:t>
                      </a:r>
                      <a:endParaRPr lang="en-IN" sz="1100" dirty="0"/>
                    </a:p>
                  </a:txBody>
                  <a:tcPr/>
                </a:tc>
                <a:tc>
                  <a:txBody>
                    <a:bodyPr/>
                    <a:lstStyle/>
                    <a:p>
                      <a:r>
                        <a:rPr lang="en-IN" sz="1100" dirty="0" smtClean="0"/>
                        <a:t>60K</a:t>
                      </a:r>
                      <a:endParaRPr lang="en-IN" sz="1100" dirty="0"/>
                    </a:p>
                  </a:txBody>
                  <a:tcPr/>
                </a:tc>
              </a:tr>
              <a:tr h="272869">
                <a:tc>
                  <a:txBody>
                    <a:bodyPr/>
                    <a:lstStyle/>
                    <a:p>
                      <a:r>
                        <a:rPr lang="en-IN" sz="1100" dirty="0" smtClean="0"/>
                        <a:t>Kevin</a:t>
                      </a:r>
                      <a:endParaRPr lang="en-IN" sz="1100" dirty="0"/>
                    </a:p>
                  </a:txBody>
                  <a:tcPr/>
                </a:tc>
                <a:tc>
                  <a:txBody>
                    <a:bodyPr/>
                    <a:lstStyle/>
                    <a:p>
                      <a:r>
                        <a:rPr lang="en-IN" sz="1100" dirty="0" smtClean="0"/>
                        <a:t>120K</a:t>
                      </a:r>
                      <a:endParaRPr lang="en-IN" sz="1100" dirty="0"/>
                    </a:p>
                  </a:txBody>
                  <a:tcPr/>
                </a:tc>
              </a:tr>
              <a:tr h="272869">
                <a:tc>
                  <a:txBody>
                    <a:bodyPr/>
                    <a:lstStyle/>
                    <a:p>
                      <a:r>
                        <a:rPr lang="en-IN" sz="1100" dirty="0" smtClean="0"/>
                        <a:t>Angela</a:t>
                      </a:r>
                      <a:endParaRPr lang="en-IN" sz="1100" dirty="0"/>
                    </a:p>
                  </a:txBody>
                  <a:tcPr/>
                </a:tc>
                <a:tc>
                  <a:txBody>
                    <a:bodyPr/>
                    <a:lstStyle/>
                    <a:p>
                      <a:r>
                        <a:rPr lang="en-IN" sz="1100" dirty="0" smtClean="0"/>
                        <a:t>140K</a:t>
                      </a:r>
                      <a:endParaRPr lang="en-IN" sz="1100" dirty="0"/>
                    </a:p>
                  </a:txBody>
                  <a:tcPr/>
                </a:tc>
              </a:tr>
              <a:tr h="272869">
                <a:tc>
                  <a:txBody>
                    <a:bodyPr/>
                    <a:lstStyle/>
                    <a:p>
                      <a:r>
                        <a:rPr lang="en-IN" sz="1100" dirty="0" smtClean="0"/>
                        <a:t>Mike</a:t>
                      </a:r>
                      <a:endParaRPr lang="en-IN" sz="1100" dirty="0"/>
                    </a:p>
                  </a:txBody>
                  <a:tcPr/>
                </a:tc>
                <a:tc>
                  <a:txBody>
                    <a:bodyPr/>
                    <a:lstStyle/>
                    <a:p>
                      <a:r>
                        <a:rPr lang="en-IN" sz="1100" dirty="0" smtClean="0"/>
                        <a:t>90K</a:t>
                      </a:r>
                      <a:endParaRPr lang="en-IN" sz="1100" dirty="0"/>
                    </a:p>
                  </a:txBody>
                  <a:tcPr/>
                </a:tc>
              </a:tr>
            </a:tbl>
          </a:graphicData>
        </a:graphic>
      </p:graphicFrame>
      <p:cxnSp>
        <p:nvCxnSpPr>
          <p:cNvPr id="18" name="Elbow Connector 17"/>
          <p:cNvCxnSpPr/>
          <p:nvPr/>
        </p:nvCxnSpPr>
        <p:spPr>
          <a:xfrm rot="5400000">
            <a:off x="1981200" y="3429000"/>
            <a:ext cx="762000" cy="609600"/>
          </a:xfrm>
          <a:prstGeom prst="bentConnector3">
            <a:avLst>
              <a:gd name="adj1" fmla="val -1148"/>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p:nvPr/>
        </p:nvCxnSpPr>
        <p:spPr>
          <a:xfrm rot="16200000" flipH="1">
            <a:off x="6858000" y="3429000"/>
            <a:ext cx="685800" cy="685800"/>
          </a:xfrm>
          <a:prstGeom prst="bentConnector3">
            <a:avLst>
              <a:gd name="adj1" fmla="val -683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Adversary models</a:t>
            </a:r>
            <a:endParaRPr lang="en-US" dirty="0"/>
          </a:p>
        </p:txBody>
      </p:sp>
      <p:sp>
        <p:nvSpPr>
          <p:cNvPr id="3" name="Content Placeholder 2"/>
          <p:cNvSpPr>
            <a:spLocks noGrp="1"/>
          </p:cNvSpPr>
          <p:nvPr>
            <p:ph idx="1"/>
          </p:nvPr>
        </p:nvSpPr>
        <p:spPr>
          <a:xfrm>
            <a:off x="457200" y="1371600"/>
            <a:ext cx="8229600" cy="4530725"/>
          </a:xfrm>
        </p:spPr>
        <p:txBody>
          <a:bodyPr/>
          <a:lstStyle/>
          <a:p>
            <a:r>
              <a:rPr lang="en-US" dirty="0" smtClean="0"/>
              <a:t>Semi-honest</a:t>
            </a:r>
          </a:p>
          <a:p>
            <a:pPr lvl="1"/>
            <a:r>
              <a:rPr lang="en-US" dirty="0" smtClean="0"/>
              <a:t>follows the protocol but tries to learn more</a:t>
            </a:r>
          </a:p>
          <a:p>
            <a:r>
              <a:rPr lang="en-US" dirty="0" smtClean="0"/>
              <a:t>Malicious</a:t>
            </a:r>
          </a:p>
          <a:p>
            <a:pPr lvl="1"/>
            <a:r>
              <a:rPr lang="en-US" dirty="0" smtClean="0"/>
              <a:t>can do anything</a:t>
            </a:r>
          </a:p>
          <a:p>
            <a:pPr lvl="1"/>
            <a:r>
              <a:rPr lang="en-US" dirty="0" smtClean="0"/>
              <a:t>E.g., Protocol: “Flip a random coin and send the result”</a:t>
            </a:r>
          </a:p>
          <a:p>
            <a:pPr lvl="1"/>
            <a:r>
              <a:rPr lang="en-US" dirty="0" smtClean="0"/>
              <a:t>Malicious party might… </a:t>
            </a:r>
          </a:p>
          <a:p>
            <a:r>
              <a:rPr lang="en-US" dirty="0" smtClean="0"/>
              <a:t>Which one is the weaker security model?</a:t>
            </a:r>
          </a:p>
          <a:p>
            <a:r>
              <a:rPr lang="en-US" dirty="0" smtClean="0"/>
              <a:t>Which one is easy to implement?</a:t>
            </a:r>
            <a:endParaRPr lang="en-US"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35</a:t>
            </a:fld>
            <a:endParaRPr lang="en-US"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Adversary models…</a:t>
            </a:r>
            <a:endParaRPr lang="en-US" dirty="0"/>
          </a:p>
        </p:txBody>
      </p:sp>
      <p:sp>
        <p:nvSpPr>
          <p:cNvPr id="3" name="Content Placeholder 2"/>
          <p:cNvSpPr>
            <a:spLocks noGrp="1"/>
          </p:cNvSpPr>
          <p:nvPr>
            <p:ph idx="1"/>
          </p:nvPr>
        </p:nvSpPr>
        <p:spPr/>
        <p:txBody>
          <a:bodyPr/>
          <a:lstStyle/>
          <a:p>
            <a:r>
              <a:rPr lang="en-US" dirty="0" smtClean="0"/>
              <a:t>Semi-honest model</a:t>
            </a:r>
          </a:p>
          <a:p>
            <a:pPr lvl="1"/>
            <a:r>
              <a:rPr lang="en-US" dirty="0" smtClean="0"/>
              <a:t>Easier to provide security against semi-honest adversaries</a:t>
            </a:r>
          </a:p>
          <a:p>
            <a:r>
              <a:rPr lang="en-US" dirty="0" smtClean="0"/>
              <a:t>Malicious model</a:t>
            </a:r>
          </a:p>
          <a:p>
            <a:pPr lvl="1"/>
            <a:r>
              <a:rPr lang="en-US" dirty="0" smtClean="0"/>
              <a:t>More secure</a:t>
            </a:r>
          </a:p>
          <a:p>
            <a:pPr lvl="1"/>
            <a:r>
              <a:rPr lang="en-US" dirty="0" smtClean="0"/>
              <a:t>But, is it feasible to change the inputs???</a:t>
            </a:r>
          </a:p>
          <a:p>
            <a:pPr lvl="2"/>
            <a:r>
              <a:rPr lang="en-US" dirty="0" smtClean="0"/>
              <a:t>Always easy to eavesdrop than to change the inputs !!!</a:t>
            </a:r>
            <a:endParaRPr lang="en-US"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36</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Basic privacy paradigms</a:t>
            </a:r>
            <a:endParaRPr lang="en-IN" dirty="0"/>
          </a:p>
        </p:txBody>
      </p:sp>
      <p:sp>
        <p:nvSpPr>
          <p:cNvPr id="5" name="Content Placeholder 4"/>
          <p:cNvSpPr>
            <a:spLocks noGrp="1"/>
          </p:cNvSpPr>
          <p:nvPr>
            <p:ph idx="1"/>
          </p:nvPr>
        </p:nvSpPr>
        <p:spPr/>
        <p:txBody>
          <a:bodyPr/>
          <a:lstStyle/>
          <a:p>
            <a:r>
              <a:rPr lang="en-IN" dirty="0" smtClean="0"/>
              <a:t>Secure Computation</a:t>
            </a:r>
          </a:p>
          <a:p>
            <a:pPr lvl="1"/>
            <a:r>
              <a:rPr lang="en-IN" dirty="0" smtClean="0"/>
              <a:t>Oblivious Transfer</a:t>
            </a:r>
          </a:p>
          <a:p>
            <a:pPr lvl="2"/>
            <a:r>
              <a:rPr lang="en-IN" dirty="0" smtClean="0"/>
              <a:t>Random Shares paradigm</a:t>
            </a:r>
          </a:p>
          <a:p>
            <a:pPr lvl="1"/>
            <a:r>
              <a:rPr lang="en-IN" dirty="0" smtClean="0"/>
              <a:t>Homomorphic Encryption</a:t>
            </a:r>
          </a:p>
          <a:p>
            <a:pPr lvl="1"/>
            <a:r>
              <a:rPr lang="en-IN" dirty="0" smtClean="0"/>
              <a:t>Secret Sharing </a:t>
            </a:r>
          </a:p>
          <a:p>
            <a:pPr lvl="1">
              <a:buNone/>
            </a:pP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Studies</a:t>
            </a:r>
            <a:endParaRPr lang="en-IN" dirty="0"/>
          </a:p>
        </p:txBody>
      </p:sp>
      <p:sp>
        <p:nvSpPr>
          <p:cNvPr id="3" name="Content Placeholder 2"/>
          <p:cNvSpPr>
            <a:spLocks noGrp="1"/>
          </p:cNvSpPr>
          <p:nvPr>
            <p:ph idx="1"/>
          </p:nvPr>
        </p:nvSpPr>
        <p:spPr/>
        <p:txBody>
          <a:bodyPr/>
          <a:lstStyle/>
          <a:p>
            <a:r>
              <a:rPr lang="en-IN" dirty="0" smtClean="0"/>
              <a:t>Secure Data Aggregation in Wireless Sensor Networks</a:t>
            </a:r>
          </a:p>
          <a:p>
            <a:r>
              <a:rPr lang="en-IN" dirty="0" smtClean="0"/>
              <a:t>Privacy </a:t>
            </a:r>
            <a:r>
              <a:rPr lang="en-IN" smtClean="0"/>
              <a:t>Preserving Clustering</a:t>
            </a:r>
            <a:endParaRPr lang="en-IN"/>
          </a:p>
        </p:txBody>
      </p:sp>
      <p:sp>
        <p:nvSpPr>
          <p:cNvPr id="4" name="Slide Number Placeholder 3"/>
          <p:cNvSpPr>
            <a:spLocks noGrp="1"/>
          </p:cNvSpPr>
          <p:nvPr>
            <p:ph type="sldNum" sz="quarter" idx="12"/>
          </p:nvPr>
        </p:nvSpPr>
        <p:spPr/>
        <p:txBody>
          <a:bodyPr/>
          <a:lstStyle/>
          <a:p>
            <a:pPr>
              <a:defRPr/>
            </a:pPr>
            <a:fld id="{9439044A-3C8C-4371-9CB7-E41C7EA0CA09}" type="slidenum">
              <a:rPr lang="en-US" altLang="en-US" smtClean="0"/>
              <a:pPr>
                <a:defRPr/>
              </a:pPr>
              <a:t>38</a:t>
            </a:fld>
            <a:endParaRPr lang="en-US"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privacy</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4</a:t>
            </a:fld>
            <a:endParaRPr lang="en-US" altLang="en-US"/>
          </a:p>
        </p:txBody>
      </p:sp>
      <p:sp>
        <p:nvSpPr>
          <p:cNvPr id="7" name="AutoShape 3"/>
          <p:cNvSpPr>
            <a:spLocks noChangeArrowheads="1"/>
          </p:cNvSpPr>
          <p:nvPr/>
        </p:nvSpPr>
        <p:spPr bwMode="auto">
          <a:xfrm>
            <a:off x="762000" y="1524000"/>
            <a:ext cx="1828800" cy="609600"/>
          </a:xfrm>
          <a:prstGeom prst="flowChartAlternateProcess">
            <a:avLst/>
          </a:prstGeom>
          <a:solidFill>
            <a:srgbClr val="FFFF99">
              <a:alpha val="50195"/>
            </a:srgbClr>
          </a:solidFill>
          <a:ln w="9525">
            <a:solidFill>
              <a:schemeClr val="tx1"/>
            </a:solidFill>
            <a:miter lim="800000"/>
            <a:headEnd/>
            <a:tailEnd/>
          </a:ln>
        </p:spPr>
        <p:txBody>
          <a:bodyPr wrap="none" anchor="ctr"/>
          <a:lstStyle/>
          <a:p>
            <a:pPr algn="ctr"/>
            <a:r>
              <a:rPr lang="en-US" dirty="0">
                <a:solidFill>
                  <a:srgbClr val="6600FF"/>
                </a:solidFill>
              </a:rPr>
              <a:t>Individuals</a:t>
            </a:r>
          </a:p>
        </p:txBody>
      </p:sp>
      <p:sp>
        <p:nvSpPr>
          <p:cNvPr id="8" name="AutoShape 4"/>
          <p:cNvSpPr>
            <a:spLocks noChangeArrowheads="1"/>
          </p:cNvSpPr>
          <p:nvPr/>
        </p:nvSpPr>
        <p:spPr bwMode="auto">
          <a:xfrm>
            <a:off x="762000" y="4267200"/>
            <a:ext cx="1828800" cy="838200"/>
          </a:xfrm>
          <a:prstGeom prst="flowChartAlternateProcess">
            <a:avLst/>
          </a:prstGeom>
          <a:gradFill rotWithShape="0">
            <a:gsLst>
              <a:gs pos="0">
                <a:srgbClr val="00FF00"/>
              </a:gs>
              <a:gs pos="100000">
                <a:srgbClr val="FF3300"/>
              </a:gs>
            </a:gsLst>
            <a:lin ang="5400000" scaled="1"/>
          </a:gradFill>
          <a:ln w="9525">
            <a:solidFill>
              <a:schemeClr val="tx1"/>
            </a:solidFill>
            <a:miter lim="800000"/>
            <a:headEnd/>
            <a:tailEnd/>
          </a:ln>
        </p:spPr>
        <p:txBody>
          <a:bodyPr wrap="none" anchor="ctr"/>
          <a:lstStyle/>
          <a:p>
            <a:pPr algn="ctr"/>
            <a:r>
              <a:rPr lang="en-US"/>
              <a:t>Researcher</a:t>
            </a:r>
          </a:p>
          <a:p>
            <a:pPr algn="ctr"/>
            <a:endParaRPr lang="en-US" sz="1000"/>
          </a:p>
          <a:p>
            <a:pPr algn="ctr"/>
            <a:r>
              <a:rPr lang="en-US"/>
              <a:t>Intruder</a:t>
            </a:r>
          </a:p>
        </p:txBody>
      </p:sp>
      <p:sp>
        <p:nvSpPr>
          <p:cNvPr id="9" name="AutoShape 5"/>
          <p:cNvSpPr>
            <a:spLocks noChangeArrowheads="1"/>
          </p:cNvSpPr>
          <p:nvPr/>
        </p:nvSpPr>
        <p:spPr bwMode="auto">
          <a:xfrm>
            <a:off x="762000" y="2819400"/>
            <a:ext cx="1828800" cy="609600"/>
          </a:xfrm>
          <a:prstGeom prst="flowChartAlternateProcess">
            <a:avLst/>
          </a:prstGeom>
          <a:solidFill>
            <a:srgbClr val="FFFF99">
              <a:alpha val="50195"/>
            </a:srgbClr>
          </a:solidFill>
          <a:ln w="9525">
            <a:solidFill>
              <a:schemeClr val="tx1"/>
            </a:solidFill>
            <a:miter lim="800000"/>
            <a:headEnd/>
            <a:tailEnd/>
          </a:ln>
        </p:spPr>
        <p:txBody>
          <a:bodyPr wrap="none" anchor="ctr"/>
          <a:lstStyle/>
          <a:p>
            <a:pPr algn="ctr"/>
            <a:r>
              <a:rPr lang="en-US" dirty="0">
                <a:solidFill>
                  <a:srgbClr val="993300"/>
                </a:solidFill>
              </a:rPr>
              <a:t>Data Owner</a:t>
            </a:r>
          </a:p>
        </p:txBody>
      </p:sp>
      <p:sp>
        <p:nvSpPr>
          <p:cNvPr id="10" name="AutoShape 6"/>
          <p:cNvSpPr>
            <a:spLocks noChangeArrowheads="1"/>
          </p:cNvSpPr>
          <p:nvPr/>
        </p:nvSpPr>
        <p:spPr bwMode="auto">
          <a:xfrm>
            <a:off x="2667000" y="2133600"/>
            <a:ext cx="1524000" cy="609600"/>
          </a:xfrm>
          <a:prstGeom prst="can">
            <a:avLst>
              <a:gd name="adj" fmla="val 25000"/>
            </a:avLst>
          </a:prstGeom>
          <a:solidFill>
            <a:srgbClr val="FFFF99">
              <a:alpha val="50195"/>
            </a:srgbClr>
          </a:solidFill>
          <a:ln w="9525">
            <a:solidFill>
              <a:schemeClr val="tx1"/>
            </a:solidFill>
            <a:round/>
            <a:headEnd/>
            <a:tailEnd/>
          </a:ln>
        </p:spPr>
        <p:txBody>
          <a:bodyPr wrap="none" anchor="ctr"/>
          <a:lstStyle/>
          <a:p>
            <a:pPr algn="ctr"/>
            <a:r>
              <a:rPr lang="en-US" dirty="0">
                <a:solidFill>
                  <a:srgbClr val="993300"/>
                </a:solidFill>
              </a:rPr>
              <a:t>Data</a:t>
            </a:r>
          </a:p>
        </p:txBody>
      </p:sp>
      <p:sp>
        <p:nvSpPr>
          <p:cNvPr id="11" name="AutoShape 7"/>
          <p:cNvSpPr>
            <a:spLocks noChangeArrowheads="1"/>
          </p:cNvSpPr>
          <p:nvPr/>
        </p:nvSpPr>
        <p:spPr bwMode="auto">
          <a:xfrm>
            <a:off x="2667000" y="3429000"/>
            <a:ext cx="1524000" cy="685800"/>
          </a:xfrm>
          <a:prstGeom prst="can">
            <a:avLst>
              <a:gd name="adj" fmla="val 25000"/>
            </a:avLst>
          </a:prstGeom>
          <a:solidFill>
            <a:srgbClr val="FFFF99">
              <a:alpha val="50195"/>
            </a:srgbClr>
          </a:solidFill>
          <a:ln w="9525">
            <a:solidFill>
              <a:schemeClr val="tx1"/>
            </a:solidFill>
            <a:round/>
            <a:headEnd/>
            <a:tailEnd/>
          </a:ln>
        </p:spPr>
        <p:txBody>
          <a:bodyPr wrap="none" anchor="ctr"/>
          <a:lstStyle/>
          <a:p>
            <a:pPr algn="ctr"/>
            <a:r>
              <a:rPr lang="en-US"/>
              <a:t>Masked Data</a:t>
            </a:r>
          </a:p>
        </p:txBody>
      </p:sp>
      <p:sp>
        <p:nvSpPr>
          <p:cNvPr id="12" name="AutoShape 8"/>
          <p:cNvSpPr>
            <a:spLocks noChangeArrowheads="1"/>
          </p:cNvSpPr>
          <p:nvPr/>
        </p:nvSpPr>
        <p:spPr bwMode="auto">
          <a:xfrm>
            <a:off x="990600" y="2133600"/>
            <a:ext cx="1524000" cy="685800"/>
          </a:xfrm>
          <a:prstGeom prst="downArrow">
            <a:avLst>
              <a:gd name="adj1" fmla="val 50000"/>
              <a:gd name="adj2" fmla="val 25000"/>
            </a:avLst>
          </a:prstGeom>
          <a:noFill/>
          <a:ln w="9525">
            <a:solidFill>
              <a:schemeClr val="tx1"/>
            </a:solidFill>
            <a:miter lim="800000"/>
            <a:headEnd/>
            <a:tailEnd/>
          </a:ln>
        </p:spPr>
        <p:txBody>
          <a:bodyPr wrap="none" anchor="ctr"/>
          <a:lstStyle/>
          <a:p>
            <a:pPr algn="ctr"/>
            <a:r>
              <a:rPr lang="en-US" dirty="0">
                <a:solidFill>
                  <a:srgbClr val="6600FF"/>
                </a:solidFill>
              </a:rPr>
              <a:t>Submit</a:t>
            </a:r>
          </a:p>
          <a:p>
            <a:pPr algn="ctr"/>
            <a:r>
              <a:rPr lang="en-US" dirty="0">
                <a:solidFill>
                  <a:srgbClr val="993300"/>
                </a:solidFill>
              </a:rPr>
              <a:t>Collect</a:t>
            </a:r>
          </a:p>
        </p:txBody>
      </p:sp>
      <p:sp>
        <p:nvSpPr>
          <p:cNvPr id="13" name="AutoShape 9"/>
          <p:cNvSpPr>
            <a:spLocks noChangeArrowheads="1"/>
          </p:cNvSpPr>
          <p:nvPr/>
        </p:nvSpPr>
        <p:spPr bwMode="auto">
          <a:xfrm>
            <a:off x="762000" y="3429000"/>
            <a:ext cx="1828800" cy="838200"/>
          </a:xfrm>
          <a:prstGeom prst="downArrow">
            <a:avLst>
              <a:gd name="adj1" fmla="val 50000"/>
              <a:gd name="adj2" fmla="val 25000"/>
            </a:avLst>
          </a:prstGeom>
          <a:noFill/>
          <a:ln w="9525">
            <a:solidFill>
              <a:schemeClr val="tx1"/>
            </a:solidFill>
            <a:miter lim="800000"/>
            <a:headEnd/>
            <a:tailEnd/>
          </a:ln>
        </p:spPr>
        <p:txBody>
          <a:bodyPr wrap="none" anchor="ctr"/>
          <a:lstStyle/>
          <a:p>
            <a:pPr algn="ctr"/>
            <a:r>
              <a:rPr lang="en-US">
                <a:solidFill>
                  <a:srgbClr val="993300"/>
                </a:solidFill>
              </a:rPr>
              <a:t>Release</a:t>
            </a:r>
          </a:p>
          <a:p>
            <a:pPr algn="ctr"/>
            <a:r>
              <a:rPr lang="en-US"/>
              <a:t>Receive</a:t>
            </a:r>
          </a:p>
        </p:txBody>
      </p:sp>
      <p:sp>
        <p:nvSpPr>
          <p:cNvPr id="14" name="AutoShape 10"/>
          <p:cNvSpPr>
            <a:spLocks noChangeArrowheads="1"/>
          </p:cNvSpPr>
          <p:nvPr/>
        </p:nvSpPr>
        <p:spPr bwMode="auto">
          <a:xfrm>
            <a:off x="2743200" y="2743200"/>
            <a:ext cx="1447800" cy="762000"/>
          </a:xfrm>
          <a:prstGeom prst="downArrow">
            <a:avLst>
              <a:gd name="adj1" fmla="val 50000"/>
              <a:gd name="adj2" fmla="val 25000"/>
            </a:avLst>
          </a:prstGeom>
          <a:noFill/>
          <a:ln w="9525">
            <a:solidFill>
              <a:schemeClr val="tx1"/>
            </a:solidFill>
            <a:miter lim="800000"/>
            <a:headEnd/>
            <a:tailEnd/>
          </a:ln>
        </p:spPr>
        <p:txBody>
          <a:bodyPr wrap="none" anchor="ctr"/>
          <a:lstStyle/>
          <a:p>
            <a:pPr algn="ctr"/>
            <a:r>
              <a:rPr lang="en-US" sz="1400" b="1">
                <a:solidFill>
                  <a:srgbClr val="993300"/>
                </a:solidFill>
              </a:rPr>
              <a:t>Masking</a:t>
            </a:r>
          </a:p>
          <a:p>
            <a:pPr algn="ctr"/>
            <a:r>
              <a:rPr lang="en-US" sz="1400" b="1">
                <a:solidFill>
                  <a:srgbClr val="993300"/>
                </a:solidFill>
              </a:rPr>
              <a:t>Process</a:t>
            </a:r>
          </a:p>
        </p:txBody>
      </p:sp>
      <p:sp>
        <p:nvSpPr>
          <p:cNvPr id="15" name="Line 11"/>
          <p:cNvSpPr>
            <a:spLocks noChangeShapeType="1"/>
          </p:cNvSpPr>
          <p:nvPr/>
        </p:nvSpPr>
        <p:spPr bwMode="auto">
          <a:xfrm>
            <a:off x="2590800" y="3124200"/>
            <a:ext cx="533400" cy="0"/>
          </a:xfrm>
          <a:prstGeom prst="line">
            <a:avLst/>
          </a:prstGeom>
          <a:noFill/>
          <a:ln w="9525">
            <a:solidFill>
              <a:schemeClr val="tx1"/>
            </a:solidFill>
            <a:round/>
            <a:headEnd/>
            <a:tailEnd type="triangle" w="med" len="med"/>
          </a:ln>
        </p:spPr>
        <p:txBody>
          <a:bodyPr/>
          <a:lstStyle/>
          <a:p>
            <a:endParaRPr lang="en-IN"/>
          </a:p>
        </p:txBody>
      </p:sp>
      <p:sp>
        <p:nvSpPr>
          <p:cNvPr id="22" name="AutoShape 18"/>
          <p:cNvSpPr>
            <a:spLocks noChangeArrowheads="1"/>
          </p:cNvSpPr>
          <p:nvPr/>
        </p:nvSpPr>
        <p:spPr bwMode="auto">
          <a:xfrm>
            <a:off x="1828800" y="5257800"/>
            <a:ext cx="1524000" cy="685800"/>
          </a:xfrm>
          <a:prstGeom prst="can">
            <a:avLst>
              <a:gd name="adj" fmla="val 25000"/>
            </a:avLst>
          </a:prstGeom>
          <a:solidFill>
            <a:srgbClr val="FF3300">
              <a:alpha val="50195"/>
            </a:srgbClr>
          </a:solidFill>
          <a:ln w="9525">
            <a:solidFill>
              <a:schemeClr val="tx1"/>
            </a:solidFill>
            <a:round/>
            <a:headEnd/>
            <a:tailEnd/>
          </a:ln>
        </p:spPr>
        <p:txBody>
          <a:bodyPr wrap="none" anchor="ctr"/>
          <a:lstStyle/>
          <a:p>
            <a:pPr algn="ctr"/>
            <a:r>
              <a:rPr lang="en-US"/>
              <a:t>External Data</a:t>
            </a:r>
          </a:p>
        </p:txBody>
      </p:sp>
      <p:sp>
        <p:nvSpPr>
          <p:cNvPr id="23" name="Rectangle 19"/>
          <p:cNvSpPr>
            <a:spLocks noChangeArrowheads="1"/>
          </p:cNvSpPr>
          <p:nvPr/>
        </p:nvSpPr>
        <p:spPr bwMode="auto">
          <a:xfrm>
            <a:off x="4114800" y="4267200"/>
            <a:ext cx="3962400" cy="685800"/>
          </a:xfrm>
          <a:prstGeom prst="rect">
            <a:avLst/>
          </a:prstGeom>
          <a:solidFill>
            <a:srgbClr val="33CC33">
              <a:alpha val="50195"/>
            </a:srgbClr>
          </a:solidFill>
          <a:ln w="9525">
            <a:solidFill>
              <a:schemeClr val="tx1"/>
            </a:solidFill>
            <a:miter lim="800000"/>
            <a:headEnd/>
            <a:tailEnd/>
          </a:ln>
        </p:spPr>
        <p:txBody>
          <a:bodyPr wrap="none" anchor="ctr"/>
          <a:lstStyle/>
          <a:p>
            <a:pPr algn="ctr"/>
            <a:r>
              <a:rPr lang="en-US" dirty="0"/>
              <a:t>Use Masked Data </a:t>
            </a:r>
            <a:r>
              <a:rPr lang="en-US" dirty="0" smtClean="0"/>
              <a:t>for computation or </a:t>
            </a:r>
            <a:endParaRPr lang="en-US" dirty="0"/>
          </a:p>
          <a:p>
            <a:pPr algn="ctr"/>
            <a:r>
              <a:rPr lang="en-US" dirty="0"/>
              <a:t>Statistical </a:t>
            </a:r>
            <a:r>
              <a:rPr lang="en-US" dirty="0" smtClean="0"/>
              <a:t>Analysis</a:t>
            </a:r>
            <a:endParaRPr lang="en-US" dirty="0"/>
          </a:p>
        </p:txBody>
      </p:sp>
      <p:sp>
        <p:nvSpPr>
          <p:cNvPr id="24" name="Rectangle 20"/>
          <p:cNvSpPr>
            <a:spLocks noChangeArrowheads="1"/>
          </p:cNvSpPr>
          <p:nvPr/>
        </p:nvSpPr>
        <p:spPr bwMode="auto">
          <a:xfrm>
            <a:off x="4114800" y="5105400"/>
            <a:ext cx="4038600" cy="685800"/>
          </a:xfrm>
          <a:prstGeom prst="rect">
            <a:avLst/>
          </a:prstGeom>
          <a:solidFill>
            <a:srgbClr val="FF3300">
              <a:alpha val="50195"/>
            </a:srgbClr>
          </a:solidFill>
          <a:ln w="9525">
            <a:solidFill>
              <a:schemeClr val="tx1"/>
            </a:solidFill>
            <a:miter lim="800000"/>
            <a:headEnd/>
            <a:tailEnd/>
          </a:ln>
        </p:spPr>
        <p:txBody>
          <a:bodyPr wrap="none" anchor="ctr"/>
          <a:lstStyle/>
          <a:p>
            <a:pPr algn="ctr"/>
            <a:r>
              <a:rPr lang="en-US"/>
              <a:t>Use Masked Data and External Data </a:t>
            </a:r>
          </a:p>
          <a:p>
            <a:pPr algn="ctr"/>
            <a:r>
              <a:rPr lang="en-US"/>
              <a:t>to disclose confidential information</a:t>
            </a:r>
          </a:p>
        </p:txBody>
      </p:sp>
      <p:sp>
        <p:nvSpPr>
          <p:cNvPr id="25" name="Line 21"/>
          <p:cNvSpPr>
            <a:spLocks noChangeShapeType="1"/>
          </p:cNvSpPr>
          <p:nvPr/>
        </p:nvSpPr>
        <p:spPr bwMode="auto">
          <a:xfrm>
            <a:off x="2590800" y="4495800"/>
            <a:ext cx="1524000" cy="0"/>
          </a:xfrm>
          <a:prstGeom prst="line">
            <a:avLst/>
          </a:prstGeom>
          <a:noFill/>
          <a:ln w="9525">
            <a:solidFill>
              <a:schemeClr val="tx1"/>
            </a:solidFill>
            <a:round/>
            <a:headEnd/>
            <a:tailEnd type="triangle" w="med" len="med"/>
          </a:ln>
        </p:spPr>
        <p:txBody>
          <a:bodyPr/>
          <a:lstStyle/>
          <a:p>
            <a:endParaRPr lang="en-IN"/>
          </a:p>
        </p:txBody>
      </p:sp>
      <p:sp>
        <p:nvSpPr>
          <p:cNvPr id="26" name="Line 22"/>
          <p:cNvSpPr>
            <a:spLocks noChangeShapeType="1"/>
          </p:cNvSpPr>
          <p:nvPr/>
        </p:nvSpPr>
        <p:spPr bwMode="auto">
          <a:xfrm>
            <a:off x="2590800" y="4953000"/>
            <a:ext cx="1524000" cy="45720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2" grpId="0" animBg="1"/>
      <p:bldP spid="23"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terminologies</a:t>
            </a:r>
            <a:endParaRPr lang="en-IN" dirty="0"/>
          </a:p>
        </p:txBody>
      </p:sp>
      <p:sp>
        <p:nvSpPr>
          <p:cNvPr id="3" name="Content Placeholder 2"/>
          <p:cNvSpPr>
            <a:spLocks noGrp="1"/>
          </p:cNvSpPr>
          <p:nvPr>
            <p:ph idx="1"/>
          </p:nvPr>
        </p:nvSpPr>
        <p:spPr/>
        <p:txBody>
          <a:bodyPr/>
          <a:lstStyle/>
          <a:p>
            <a:pPr eaLnBrk="1" hangingPunct="1"/>
            <a:r>
              <a:rPr lang="en-US" sz="2400" dirty="0" smtClean="0">
                <a:solidFill>
                  <a:srgbClr val="C00000"/>
                </a:solidFill>
                <a:cs typeface="Times New Roman" pitchFamily="18" charset="0"/>
              </a:rPr>
              <a:t>Data</a:t>
            </a:r>
            <a:r>
              <a:rPr lang="en-US" sz="2400" dirty="0" smtClean="0">
                <a:cs typeface="Times New Roman" pitchFamily="18" charset="0"/>
              </a:rPr>
              <a:t> represents a series of records, each record containing information on an individual unit such as a person, a firm, an institution, etc.</a:t>
            </a:r>
          </a:p>
          <a:p>
            <a:pPr eaLnBrk="1" hangingPunct="1">
              <a:buNone/>
            </a:pPr>
            <a:endParaRPr lang="en-US" sz="2400" dirty="0" smtClean="0">
              <a:cs typeface="Times New Roman" pitchFamily="18" charset="0"/>
            </a:endParaRPr>
          </a:p>
          <a:p>
            <a:pPr eaLnBrk="1" hangingPunct="1"/>
            <a:r>
              <a:rPr lang="en-US" sz="2400" dirty="0" smtClean="0">
                <a:solidFill>
                  <a:srgbClr val="C00000"/>
                </a:solidFill>
                <a:cs typeface="Times New Roman" pitchFamily="18" charset="0"/>
              </a:rPr>
              <a:t>Masked data </a:t>
            </a:r>
            <a:r>
              <a:rPr lang="en-US" sz="2400" dirty="0" smtClean="0">
                <a:cs typeface="Times New Roman" pitchFamily="18" charset="0"/>
              </a:rPr>
              <a:t>names and other identifying information are removed from data.</a:t>
            </a:r>
          </a:p>
          <a:p>
            <a:pPr eaLnBrk="1" hangingPunct="1">
              <a:buNone/>
            </a:pPr>
            <a:endParaRPr lang="en-US" sz="2400" dirty="0" smtClean="0">
              <a:cs typeface="Times New Roman" pitchFamily="18" charset="0"/>
            </a:endParaRPr>
          </a:p>
          <a:p>
            <a:pPr eaLnBrk="1" hangingPunct="1"/>
            <a:r>
              <a:rPr lang="en-US" sz="2400" dirty="0" smtClean="0">
                <a:solidFill>
                  <a:srgbClr val="C00000"/>
                </a:solidFill>
                <a:cs typeface="Times New Roman" pitchFamily="18" charset="0"/>
              </a:rPr>
              <a:t>External Information </a:t>
            </a:r>
            <a:r>
              <a:rPr lang="en-US" sz="2400" dirty="0" smtClean="0">
                <a:cs typeface="Times New Roman" pitchFamily="18" charset="0"/>
              </a:rPr>
              <a:t>any known information by an presumptive intruder related to some individuals from initial data.</a:t>
            </a:r>
          </a:p>
          <a:p>
            <a:endParaRPr lang="en-IN" sz="2400"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5</a:t>
            </a:fld>
            <a:endParaRPr lang="en-US"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privacy…</a:t>
            </a:r>
            <a:endParaRPr lang="en-IN" dirty="0"/>
          </a:p>
        </p:txBody>
      </p:sp>
      <p:sp>
        <p:nvSpPr>
          <p:cNvPr id="3" name="Content Placeholder 2"/>
          <p:cNvSpPr>
            <a:spLocks noGrp="1"/>
          </p:cNvSpPr>
          <p:nvPr>
            <p:ph idx="1"/>
          </p:nvPr>
        </p:nvSpPr>
        <p:spPr/>
        <p:txBody>
          <a:bodyPr/>
          <a:lstStyle/>
          <a:p>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6</a:t>
            </a:fld>
            <a:endParaRPr lang="en-US" altLang="en-US"/>
          </a:p>
        </p:txBody>
      </p:sp>
      <p:sp>
        <p:nvSpPr>
          <p:cNvPr id="7" name="Rectangle 2"/>
          <p:cNvSpPr>
            <a:spLocks noChangeArrowheads="1"/>
          </p:cNvSpPr>
          <p:nvPr/>
        </p:nvSpPr>
        <p:spPr bwMode="auto">
          <a:xfrm>
            <a:off x="609600" y="1600200"/>
            <a:ext cx="7924800" cy="2362200"/>
          </a:xfrm>
          <a:prstGeom prst="rect">
            <a:avLst/>
          </a:prstGeom>
          <a:solidFill>
            <a:srgbClr val="CCFFCC">
              <a:alpha val="50195"/>
            </a:srgbClr>
          </a:solidFill>
          <a:ln w="9525">
            <a:solidFill>
              <a:schemeClr val="tx1"/>
            </a:solidFill>
            <a:miter lim="800000"/>
            <a:headEnd/>
            <a:tailEnd/>
          </a:ln>
        </p:spPr>
        <p:txBody>
          <a:bodyPr wrap="none" anchor="ctr"/>
          <a:lstStyle/>
          <a:p>
            <a:pPr algn="ctr"/>
            <a:endParaRPr lang="en-US"/>
          </a:p>
        </p:txBody>
      </p:sp>
      <p:graphicFrame>
        <p:nvGraphicFramePr>
          <p:cNvPr id="8" name="Group 4"/>
          <p:cNvGraphicFramePr>
            <a:graphicFrameLocks noGrp="1"/>
          </p:cNvGraphicFramePr>
          <p:nvPr/>
        </p:nvGraphicFramePr>
        <p:xfrm>
          <a:off x="990600" y="2057400"/>
          <a:ext cx="4114800" cy="1463040"/>
        </p:xfrm>
        <a:graphic>
          <a:graphicData uri="http://schemas.openxmlformats.org/drawingml/2006/table">
            <a:tbl>
              <a:tblPr/>
              <a:tblGrid>
                <a:gridCol w="685800"/>
                <a:gridCol w="823913"/>
                <a:gridCol w="476250"/>
                <a:gridCol w="568325"/>
                <a:gridCol w="850900"/>
                <a:gridCol w="709612"/>
              </a:tblGrid>
              <a:tr h="2413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Diagnosis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13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123456789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13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323232323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13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Charley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232345656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13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333333333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13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Eva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666666666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Diabetes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Text Box 55"/>
          <p:cNvSpPr txBox="1">
            <a:spLocks noChangeArrowheads="1"/>
          </p:cNvSpPr>
          <p:nvPr/>
        </p:nvSpPr>
        <p:spPr bwMode="auto">
          <a:xfrm>
            <a:off x="5562600" y="1690688"/>
            <a:ext cx="2089150" cy="366712"/>
          </a:xfrm>
          <a:prstGeom prst="rect">
            <a:avLst/>
          </a:prstGeom>
          <a:noFill/>
          <a:ln w="9525">
            <a:noFill/>
            <a:miter lim="800000"/>
            <a:headEnd/>
            <a:tailEnd/>
          </a:ln>
        </p:spPr>
        <p:txBody>
          <a:bodyPr>
            <a:spAutoFit/>
          </a:bodyPr>
          <a:lstStyle/>
          <a:p>
            <a:r>
              <a:rPr lang="en-US" dirty="0" smtClean="0"/>
              <a:t>Masked data</a:t>
            </a:r>
            <a:endParaRPr lang="en-US" dirty="0"/>
          </a:p>
        </p:txBody>
      </p:sp>
      <p:graphicFrame>
        <p:nvGraphicFramePr>
          <p:cNvPr id="10" name="Group 56"/>
          <p:cNvGraphicFramePr>
            <a:graphicFrameLocks noGrp="1"/>
          </p:cNvGraphicFramePr>
          <p:nvPr/>
        </p:nvGraphicFramePr>
        <p:xfrm>
          <a:off x="5670550" y="2057400"/>
          <a:ext cx="2743200" cy="1463040"/>
        </p:xfrm>
        <a:graphic>
          <a:graphicData uri="http://schemas.openxmlformats.org/drawingml/2006/table">
            <a:tbl>
              <a:tblPr/>
              <a:tblGrid>
                <a:gridCol w="547688"/>
                <a:gridCol w="627062"/>
                <a:gridCol w="901700"/>
                <a:gridCol w="666750"/>
              </a:tblGrid>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Diagnosis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Diabetes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 name="Text Box 93"/>
          <p:cNvSpPr txBox="1">
            <a:spLocks noChangeArrowheads="1"/>
          </p:cNvSpPr>
          <p:nvPr/>
        </p:nvSpPr>
        <p:spPr bwMode="auto">
          <a:xfrm>
            <a:off x="914400" y="1690688"/>
            <a:ext cx="1784350" cy="366712"/>
          </a:xfrm>
          <a:prstGeom prst="rect">
            <a:avLst/>
          </a:prstGeom>
          <a:noFill/>
          <a:ln w="9525">
            <a:noFill/>
            <a:miter lim="800000"/>
            <a:headEnd/>
            <a:tailEnd/>
          </a:ln>
        </p:spPr>
        <p:txBody>
          <a:bodyPr>
            <a:spAutoFit/>
          </a:bodyPr>
          <a:lstStyle/>
          <a:p>
            <a:r>
              <a:rPr lang="en-US" dirty="0"/>
              <a:t>Initial </a:t>
            </a:r>
            <a:r>
              <a:rPr lang="en-US" dirty="0" smtClean="0"/>
              <a:t>data</a:t>
            </a:r>
            <a:endParaRPr lang="en-US" dirty="0"/>
          </a:p>
        </p:txBody>
      </p:sp>
      <p:sp>
        <p:nvSpPr>
          <p:cNvPr id="12" name="Text Box 94"/>
          <p:cNvSpPr txBox="1">
            <a:spLocks noChangeArrowheads="1"/>
          </p:cNvSpPr>
          <p:nvPr/>
        </p:nvSpPr>
        <p:spPr bwMode="auto">
          <a:xfrm>
            <a:off x="3962400" y="3581400"/>
            <a:ext cx="1403350" cy="366713"/>
          </a:xfrm>
          <a:prstGeom prst="rect">
            <a:avLst/>
          </a:prstGeom>
          <a:noFill/>
          <a:ln w="9525">
            <a:noFill/>
            <a:miter lim="800000"/>
            <a:headEnd/>
            <a:tailEnd/>
          </a:ln>
        </p:spPr>
        <p:txBody>
          <a:bodyPr>
            <a:spAutoFit/>
          </a:bodyPr>
          <a:lstStyle/>
          <a:p>
            <a:r>
              <a:rPr lang="en-US"/>
              <a:t>Data Owner</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r>
              <a:rPr lang="en-IN" dirty="0" smtClean="0"/>
              <a:t>Need for privacy…</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7</a:t>
            </a:fld>
            <a:endParaRPr lang="en-US" altLang="en-US"/>
          </a:p>
        </p:txBody>
      </p:sp>
      <p:sp>
        <p:nvSpPr>
          <p:cNvPr id="13" name="Rectangle 2"/>
          <p:cNvSpPr>
            <a:spLocks noChangeArrowheads="1"/>
          </p:cNvSpPr>
          <p:nvPr/>
        </p:nvSpPr>
        <p:spPr bwMode="auto">
          <a:xfrm>
            <a:off x="838200" y="1676400"/>
            <a:ext cx="8077200" cy="2209800"/>
          </a:xfrm>
          <a:prstGeom prst="rect">
            <a:avLst/>
          </a:prstGeom>
          <a:solidFill>
            <a:srgbClr val="CCFFCC">
              <a:alpha val="50195"/>
            </a:srgbClr>
          </a:solidFill>
          <a:ln w="9525">
            <a:solidFill>
              <a:schemeClr val="tx1"/>
            </a:solidFill>
            <a:miter lim="800000"/>
            <a:headEnd/>
            <a:tailEnd/>
          </a:ln>
        </p:spPr>
        <p:txBody>
          <a:bodyPr wrap="none" anchor="ctr"/>
          <a:lstStyle/>
          <a:p>
            <a:pPr algn="ctr"/>
            <a:endParaRPr lang="en-US"/>
          </a:p>
        </p:txBody>
      </p:sp>
      <p:sp>
        <p:nvSpPr>
          <p:cNvPr id="14" name="Rectangle 3"/>
          <p:cNvSpPr>
            <a:spLocks noChangeArrowheads="1"/>
          </p:cNvSpPr>
          <p:nvPr/>
        </p:nvSpPr>
        <p:spPr bwMode="auto">
          <a:xfrm>
            <a:off x="5562600" y="1600200"/>
            <a:ext cx="3200400" cy="4343400"/>
          </a:xfrm>
          <a:prstGeom prst="rect">
            <a:avLst/>
          </a:prstGeom>
          <a:solidFill>
            <a:srgbClr val="FFCCFF">
              <a:alpha val="50195"/>
            </a:srgbClr>
          </a:solidFill>
          <a:ln w="9525">
            <a:solidFill>
              <a:schemeClr val="tx1"/>
            </a:solidFill>
            <a:miter lim="800000"/>
            <a:headEnd/>
            <a:tailEnd/>
          </a:ln>
        </p:spPr>
        <p:txBody>
          <a:bodyPr wrap="none" anchor="ctr"/>
          <a:lstStyle/>
          <a:p>
            <a:endParaRPr lang="en-US"/>
          </a:p>
        </p:txBody>
      </p:sp>
      <p:sp>
        <p:nvSpPr>
          <p:cNvPr id="15" name="Rectangle 4" descr="Dark upward diagonal"/>
          <p:cNvSpPr>
            <a:spLocks noChangeArrowheads="1"/>
          </p:cNvSpPr>
          <p:nvPr/>
        </p:nvSpPr>
        <p:spPr bwMode="auto">
          <a:xfrm>
            <a:off x="5562600" y="1524000"/>
            <a:ext cx="3200400" cy="2362200"/>
          </a:xfrm>
          <a:prstGeom prst="rect">
            <a:avLst/>
          </a:prstGeom>
          <a:pattFill prst="dkUpDiag">
            <a:fgClr>
              <a:srgbClr val="CCFFCC"/>
            </a:fgClr>
            <a:bgClr>
              <a:srgbClr val="FFCCFF"/>
            </a:bgClr>
          </a:pattFill>
          <a:ln w="9525">
            <a:solidFill>
              <a:schemeClr val="tx1"/>
            </a:solidFill>
            <a:miter lim="800000"/>
            <a:headEnd/>
            <a:tailEnd/>
          </a:ln>
        </p:spPr>
        <p:txBody>
          <a:bodyPr wrap="none" anchor="ctr"/>
          <a:lstStyle/>
          <a:p>
            <a:endParaRPr lang="en-US"/>
          </a:p>
        </p:txBody>
      </p:sp>
      <p:graphicFrame>
        <p:nvGraphicFramePr>
          <p:cNvPr id="16" name="Group 6"/>
          <p:cNvGraphicFramePr>
            <a:graphicFrameLocks noGrp="1"/>
          </p:cNvGraphicFramePr>
          <p:nvPr/>
        </p:nvGraphicFramePr>
        <p:xfrm>
          <a:off x="1066800" y="2057400"/>
          <a:ext cx="4191000" cy="1463040"/>
        </p:xfrm>
        <a:graphic>
          <a:graphicData uri="http://schemas.openxmlformats.org/drawingml/2006/table">
            <a:tbl>
              <a:tblPr/>
              <a:tblGrid>
                <a:gridCol w="698500"/>
                <a:gridCol w="839788"/>
                <a:gridCol w="519112"/>
                <a:gridCol w="544513"/>
                <a:gridCol w="865187"/>
                <a:gridCol w="723900"/>
              </a:tblGrid>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Diagnosis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123456789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323232323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Charley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232345656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333333333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Eva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666666666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Diabetes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7" name="Text Box 57"/>
          <p:cNvSpPr txBox="1">
            <a:spLocks noChangeArrowheads="1"/>
          </p:cNvSpPr>
          <p:nvPr/>
        </p:nvSpPr>
        <p:spPr bwMode="auto">
          <a:xfrm>
            <a:off x="5759450" y="1676400"/>
            <a:ext cx="2089150" cy="366713"/>
          </a:xfrm>
          <a:prstGeom prst="rect">
            <a:avLst/>
          </a:prstGeom>
          <a:noFill/>
          <a:ln w="9525">
            <a:noFill/>
            <a:miter lim="800000"/>
            <a:headEnd/>
            <a:tailEnd/>
          </a:ln>
        </p:spPr>
        <p:txBody>
          <a:bodyPr>
            <a:spAutoFit/>
          </a:bodyPr>
          <a:lstStyle/>
          <a:p>
            <a:r>
              <a:rPr lang="en-US"/>
              <a:t>Masked Microdata</a:t>
            </a:r>
          </a:p>
        </p:txBody>
      </p:sp>
      <p:sp>
        <p:nvSpPr>
          <p:cNvPr id="18" name="Text Box 58"/>
          <p:cNvSpPr txBox="1">
            <a:spLocks noChangeArrowheads="1"/>
          </p:cNvSpPr>
          <p:nvPr/>
        </p:nvSpPr>
        <p:spPr bwMode="auto">
          <a:xfrm>
            <a:off x="762000" y="1614488"/>
            <a:ext cx="1784350" cy="366712"/>
          </a:xfrm>
          <a:prstGeom prst="rect">
            <a:avLst/>
          </a:prstGeom>
          <a:noFill/>
          <a:ln w="9525">
            <a:noFill/>
            <a:miter lim="800000"/>
            <a:headEnd/>
            <a:tailEnd/>
          </a:ln>
        </p:spPr>
        <p:txBody>
          <a:bodyPr>
            <a:spAutoFit/>
          </a:bodyPr>
          <a:lstStyle/>
          <a:p>
            <a:r>
              <a:rPr lang="en-US"/>
              <a:t>Initial Microdata</a:t>
            </a:r>
          </a:p>
        </p:txBody>
      </p:sp>
      <p:graphicFrame>
        <p:nvGraphicFramePr>
          <p:cNvPr id="19" name="Group 59"/>
          <p:cNvGraphicFramePr>
            <a:graphicFrameLocks noGrp="1"/>
          </p:cNvGraphicFramePr>
          <p:nvPr/>
        </p:nvGraphicFramePr>
        <p:xfrm>
          <a:off x="5791200" y="4419600"/>
          <a:ext cx="2743200" cy="1092200"/>
        </p:xfrm>
        <a:graphic>
          <a:graphicData uri="http://schemas.openxmlformats.org/drawingml/2006/table">
            <a:tbl>
              <a:tblPr/>
              <a:tblGrid>
                <a:gridCol w="685800"/>
                <a:gridCol w="914400"/>
                <a:gridCol w="533400"/>
                <a:gridCol w="609600"/>
              </a:tblGrid>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123456789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Charley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232345656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333333333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 name="Text Box 86"/>
          <p:cNvSpPr txBox="1">
            <a:spLocks noChangeArrowheads="1"/>
          </p:cNvSpPr>
          <p:nvPr/>
        </p:nvSpPr>
        <p:spPr bwMode="auto">
          <a:xfrm>
            <a:off x="5715000" y="4038600"/>
            <a:ext cx="2286000" cy="366713"/>
          </a:xfrm>
          <a:prstGeom prst="rect">
            <a:avLst/>
          </a:prstGeom>
          <a:noFill/>
          <a:ln w="9525">
            <a:noFill/>
            <a:miter lim="800000"/>
            <a:headEnd/>
            <a:tailEnd/>
          </a:ln>
        </p:spPr>
        <p:txBody>
          <a:bodyPr>
            <a:spAutoFit/>
          </a:bodyPr>
          <a:lstStyle/>
          <a:p>
            <a:r>
              <a:rPr lang="en-US"/>
              <a:t>External Information</a:t>
            </a:r>
          </a:p>
        </p:txBody>
      </p:sp>
      <p:sp>
        <p:nvSpPr>
          <p:cNvPr id="21" name="Text Box 87"/>
          <p:cNvSpPr txBox="1">
            <a:spLocks noChangeArrowheads="1"/>
          </p:cNvSpPr>
          <p:nvPr/>
        </p:nvSpPr>
        <p:spPr bwMode="auto">
          <a:xfrm>
            <a:off x="3810000" y="3505200"/>
            <a:ext cx="1403350" cy="366713"/>
          </a:xfrm>
          <a:prstGeom prst="rect">
            <a:avLst/>
          </a:prstGeom>
          <a:noFill/>
          <a:ln w="9525">
            <a:noFill/>
            <a:miter lim="800000"/>
            <a:headEnd/>
            <a:tailEnd/>
          </a:ln>
        </p:spPr>
        <p:txBody>
          <a:bodyPr>
            <a:spAutoFit/>
          </a:bodyPr>
          <a:lstStyle/>
          <a:p>
            <a:r>
              <a:rPr lang="en-US"/>
              <a:t>Data Owner</a:t>
            </a:r>
          </a:p>
        </p:txBody>
      </p:sp>
      <p:sp>
        <p:nvSpPr>
          <p:cNvPr id="22" name="Text Box 88"/>
          <p:cNvSpPr txBox="1">
            <a:spLocks noChangeArrowheads="1"/>
          </p:cNvSpPr>
          <p:nvPr/>
        </p:nvSpPr>
        <p:spPr bwMode="auto">
          <a:xfrm>
            <a:off x="6705600" y="5562600"/>
            <a:ext cx="971550" cy="366713"/>
          </a:xfrm>
          <a:prstGeom prst="rect">
            <a:avLst/>
          </a:prstGeom>
          <a:noFill/>
          <a:ln w="9525">
            <a:noFill/>
            <a:miter lim="800000"/>
            <a:headEnd/>
            <a:tailEnd/>
          </a:ln>
        </p:spPr>
        <p:txBody>
          <a:bodyPr>
            <a:spAutoFit/>
          </a:bodyPr>
          <a:lstStyle/>
          <a:p>
            <a:r>
              <a:rPr lang="en-US"/>
              <a:t>Intruder</a:t>
            </a:r>
          </a:p>
        </p:txBody>
      </p:sp>
      <p:graphicFrame>
        <p:nvGraphicFramePr>
          <p:cNvPr id="23" name="Group 89"/>
          <p:cNvGraphicFramePr>
            <a:graphicFrameLocks noGrp="1"/>
          </p:cNvGraphicFramePr>
          <p:nvPr/>
        </p:nvGraphicFramePr>
        <p:xfrm>
          <a:off x="5867400" y="2057400"/>
          <a:ext cx="2819400" cy="1495425"/>
        </p:xfrm>
        <a:graphic>
          <a:graphicData uri="http://schemas.openxmlformats.org/drawingml/2006/table">
            <a:tbl>
              <a:tblPr/>
              <a:tblGrid>
                <a:gridCol w="563563"/>
                <a:gridCol w="644525"/>
                <a:gridCol w="925512"/>
                <a:gridCol w="685800"/>
              </a:tblGrid>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Diagnosis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Diabetes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privacy…</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8</a:t>
            </a:fld>
            <a:endParaRPr lang="en-US" altLang="en-US"/>
          </a:p>
        </p:txBody>
      </p:sp>
      <p:sp>
        <p:nvSpPr>
          <p:cNvPr id="7" name="Rectangle 2"/>
          <p:cNvSpPr>
            <a:spLocks noChangeArrowheads="1"/>
          </p:cNvSpPr>
          <p:nvPr/>
        </p:nvSpPr>
        <p:spPr bwMode="auto">
          <a:xfrm>
            <a:off x="838200" y="1828800"/>
            <a:ext cx="8077200" cy="2209800"/>
          </a:xfrm>
          <a:prstGeom prst="rect">
            <a:avLst/>
          </a:prstGeom>
          <a:solidFill>
            <a:srgbClr val="CCFFCC">
              <a:alpha val="50195"/>
            </a:srgbClr>
          </a:solidFill>
          <a:ln w="9525">
            <a:solidFill>
              <a:schemeClr val="tx1"/>
            </a:solidFill>
            <a:miter lim="800000"/>
            <a:headEnd/>
            <a:tailEnd/>
          </a:ln>
        </p:spPr>
        <p:txBody>
          <a:bodyPr wrap="none" anchor="ctr"/>
          <a:lstStyle/>
          <a:p>
            <a:pPr algn="ctr"/>
            <a:endParaRPr lang="en-US"/>
          </a:p>
        </p:txBody>
      </p:sp>
      <p:sp>
        <p:nvSpPr>
          <p:cNvPr id="8" name="Rectangle 3"/>
          <p:cNvSpPr>
            <a:spLocks noChangeArrowheads="1"/>
          </p:cNvSpPr>
          <p:nvPr/>
        </p:nvSpPr>
        <p:spPr bwMode="auto">
          <a:xfrm>
            <a:off x="5562600" y="1752600"/>
            <a:ext cx="3200400" cy="4343400"/>
          </a:xfrm>
          <a:prstGeom prst="rect">
            <a:avLst/>
          </a:prstGeom>
          <a:solidFill>
            <a:srgbClr val="FFCCFF">
              <a:alpha val="50195"/>
            </a:srgbClr>
          </a:solidFill>
          <a:ln w="9525">
            <a:solidFill>
              <a:schemeClr val="tx1"/>
            </a:solidFill>
            <a:miter lim="800000"/>
            <a:headEnd/>
            <a:tailEnd/>
          </a:ln>
        </p:spPr>
        <p:txBody>
          <a:bodyPr wrap="none" anchor="ctr"/>
          <a:lstStyle/>
          <a:p>
            <a:endParaRPr lang="en-US"/>
          </a:p>
        </p:txBody>
      </p:sp>
      <p:sp>
        <p:nvSpPr>
          <p:cNvPr id="9" name="Rectangle 4" descr="Dark upward diagonal"/>
          <p:cNvSpPr>
            <a:spLocks noChangeArrowheads="1"/>
          </p:cNvSpPr>
          <p:nvPr/>
        </p:nvSpPr>
        <p:spPr bwMode="auto">
          <a:xfrm>
            <a:off x="5562600" y="1676400"/>
            <a:ext cx="3200400" cy="2362200"/>
          </a:xfrm>
          <a:prstGeom prst="rect">
            <a:avLst/>
          </a:prstGeom>
          <a:pattFill prst="dkUpDiag">
            <a:fgClr>
              <a:srgbClr val="CCFFCC"/>
            </a:fgClr>
            <a:bgClr>
              <a:srgbClr val="FFCCFF"/>
            </a:bgClr>
          </a:pattFill>
          <a:ln w="9525">
            <a:solidFill>
              <a:schemeClr val="tx1"/>
            </a:solidFill>
            <a:miter lim="800000"/>
            <a:headEnd/>
            <a:tailEnd/>
          </a:ln>
        </p:spPr>
        <p:txBody>
          <a:bodyPr wrap="none" anchor="ctr"/>
          <a:lstStyle/>
          <a:p>
            <a:endParaRPr lang="en-US"/>
          </a:p>
        </p:txBody>
      </p:sp>
      <p:graphicFrame>
        <p:nvGraphicFramePr>
          <p:cNvPr id="10" name="Group 6"/>
          <p:cNvGraphicFramePr>
            <a:graphicFrameLocks noGrp="1"/>
          </p:cNvGraphicFramePr>
          <p:nvPr/>
        </p:nvGraphicFramePr>
        <p:xfrm>
          <a:off x="1066800" y="2209800"/>
          <a:ext cx="4191000" cy="1463040"/>
        </p:xfrm>
        <a:graphic>
          <a:graphicData uri="http://schemas.openxmlformats.org/drawingml/2006/table">
            <a:tbl>
              <a:tblPr/>
              <a:tblGrid>
                <a:gridCol w="698500"/>
                <a:gridCol w="839788"/>
                <a:gridCol w="519112"/>
                <a:gridCol w="544513"/>
                <a:gridCol w="865187"/>
                <a:gridCol w="723900"/>
              </a:tblGrid>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Diagnosis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123456789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323232323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Charley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232345656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333333333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Eva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666666666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Diabetes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 name="Text Box 57"/>
          <p:cNvSpPr txBox="1">
            <a:spLocks noChangeArrowheads="1"/>
          </p:cNvSpPr>
          <p:nvPr/>
        </p:nvSpPr>
        <p:spPr bwMode="auto">
          <a:xfrm>
            <a:off x="5759450" y="1828800"/>
            <a:ext cx="2089150" cy="366713"/>
          </a:xfrm>
          <a:prstGeom prst="rect">
            <a:avLst/>
          </a:prstGeom>
          <a:noFill/>
          <a:ln w="9525">
            <a:noFill/>
            <a:miter lim="800000"/>
            <a:headEnd/>
            <a:tailEnd/>
          </a:ln>
        </p:spPr>
        <p:txBody>
          <a:bodyPr>
            <a:spAutoFit/>
          </a:bodyPr>
          <a:lstStyle/>
          <a:p>
            <a:r>
              <a:rPr lang="en-US"/>
              <a:t>Masked Microdata</a:t>
            </a:r>
          </a:p>
        </p:txBody>
      </p:sp>
      <p:sp>
        <p:nvSpPr>
          <p:cNvPr id="12" name="Text Box 58"/>
          <p:cNvSpPr txBox="1">
            <a:spLocks noChangeArrowheads="1"/>
          </p:cNvSpPr>
          <p:nvPr/>
        </p:nvSpPr>
        <p:spPr bwMode="auto">
          <a:xfrm>
            <a:off x="762000" y="1766888"/>
            <a:ext cx="1784350" cy="366712"/>
          </a:xfrm>
          <a:prstGeom prst="rect">
            <a:avLst/>
          </a:prstGeom>
          <a:noFill/>
          <a:ln w="9525">
            <a:noFill/>
            <a:miter lim="800000"/>
            <a:headEnd/>
            <a:tailEnd/>
          </a:ln>
        </p:spPr>
        <p:txBody>
          <a:bodyPr>
            <a:spAutoFit/>
          </a:bodyPr>
          <a:lstStyle/>
          <a:p>
            <a:r>
              <a:rPr lang="en-US"/>
              <a:t>Initial Microdata</a:t>
            </a:r>
          </a:p>
        </p:txBody>
      </p:sp>
      <p:graphicFrame>
        <p:nvGraphicFramePr>
          <p:cNvPr id="13" name="Group 59"/>
          <p:cNvGraphicFramePr>
            <a:graphicFrameLocks noGrp="1"/>
          </p:cNvGraphicFramePr>
          <p:nvPr/>
        </p:nvGraphicFramePr>
        <p:xfrm>
          <a:off x="5791200" y="4572000"/>
          <a:ext cx="2743200" cy="1092200"/>
        </p:xfrm>
        <a:graphic>
          <a:graphicData uri="http://schemas.openxmlformats.org/drawingml/2006/table">
            <a:tbl>
              <a:tblPr/>
              <a:tblGrid>
                <a:gridCol w="685800"/>
                <a:gridCol w="914400"/>
                <a:gridCol w="533400"/>
                <a:gridCol w="609600"/>
              </a:tblGrid>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123456789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Charley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232345656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333333333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 name="Text Box 86"/>
          <p:cNvSpPr txBox="1">
            <a:spLocks noChangeArrowheads="1"/>
          </p:cNvSpPr>
          <p:nvPr/>
        </p:nvSpPr>
        <p:spPr bwMode="auto">
          <a:xfrm>
            <a:off x="5715000" y="4191000"/>
            <a:ext cx="2286000" cy="366713"/>
          </a:xfrm>
          <a:prstGeom prst="rect">
            <a:avLst/>
          </a:prstGeom>
          <a:noFill/>
          <a:ln w="9525">
            <a:noFill/>
            <a:miter lim="800000"/>
            <a:headEnd/>
            <a:tailEnd/>
          </a:ln>
        </p:spPr>
        <p:txBody>
          <a:bodyPr>
            <a:spAutoFit/>
          </a:bodyPr>
          <a:lstStyle/>
          <a:p>
            <a:r>
              <a:rPr lang="en-US"/>
              <a:t>External Information</a:t>
            </a:r>
          </a:p>
        </p:txBody>
      </p:sp>
      <p:sp>
        <p:nvSpPr>
          <p:cNvPr id="15" name="Text Box 87"/>
          <p:cNvSpPr txBox="1">
            <a:spLocks noChangeArrowheads="1"/>
          </p:cNvSpPr>
          <p:nvPr/>
        </p:nvSpPr>
        <p:spPr bwMode="auto">
          <a:xfrm>
            <a:off x="3810000" y="3657600"/>
            <a:ext cx="1403350" cy="366713"/>
          </a:xfrm>
          <a:prstGeom prst="rect">
            <a:avLst/>
          </a:prstGeom>
          <a:noFill/>
          <a:ln w="9525">
            <a:noFill/>
            <a:miter lim="800000"/>
            <a:headEnd/>
            <a:tailEnd/>
          </a:ln>
        </p:spPr>
        <p:txBody>
          <a:bodyPr>
            <a:spAutoFit/>
          </a:bodyPr>
          <a:lstStyle/>
          <a:p>
            <a:r>
              <a:rPr lang="en-US"/>
              <a:t>Data Owner</a:t>
            </a:r>
          </a:p>
        </p:txBody>
      </p:sp>
      <p:sp>
        <p:nvSpPr>
          <p:cNvPr id="16" name="Text Box 88"/>
          <p:cNvSpPr txBox="1">
            <a:spLocks noChangeArrowheads="1"/>
          </p:cNvSpPr>
          <p:nvPr/>
        </p:nvSpPr>
        <p:spPr bwMode="auto">
          <a:xfrm>
            <a:off x="6705600" y="5715000"/>
            <a:ext cx="971550" cy="366713"/>
          </a:xfrm>
          <a:prstGeom prst="rect">
            <a:avLst/>
          </a:prstGeom>
          <a:noFill/>
          <a:ln w="9525">
            <a:noFill/>
            <a:miter lim="800000"/>
            <a:headEnd/>
            <a:tailEnd/>
          </a:ln>
        </p:spPr>
        <p:txBody>
          <a:bodyPr>
            <a:spAutoFit/>
          </a:bodyPr>
          <a:lstStyle/>
          <a:p>
            <a:r>
              <a:rPr lang="en-US"/>
              <a:t>Intruder</a:t>
            </a:r>
          </a:p>
        </p:txBody>
      </p:sp>
      <p:graphicFrame>
        <p:nvGraphicFramePr>
          <p:cNvPr id="17" name="Group 89"/>
          <p:cNvGraphicFramePr>
            <a:graphicFrameLocks noGrp="1"/>
          </p:cNvGraphicFramePr>
          <p:nvPr/>
        </p:nvGraphicFramePr>
        <p:xfrm>
          <a:off x="5867400" y="2209800"/>
          <a:ext cx="2819400" cy="1495425"/>
        </p:xfrm>
        <a:graphic>
          <a:graphicData uri="http://schemas.openxmlformats.org/drawingml/2006/table">
            <a:tbl>
              <a:tblPr/>
              <a:tblGrid>
                <a:gridCol w="563563"/>
                <a:gridCol w="644525"/>
                <a:gridCol w="925512"/>
                <a:gridCol w="685800"/>
              </a:tblGrid>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Diagnosis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Diabetes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8" name="AutoShape 126"/>
          <p:cNvSpPr>
            <a:spLocks noChangeArrowheads="1"/>
          </p:cNvSpPr>
          <p:nvPr/>
        </p:nvSpPr>
        <p:spPr bwMode="auto">
          <a:xfrm>
            <a:off x="838200" y="4267200"/>
            <a:ext cx="3962400" cy="1600200"/>
          </a:xfrm>
          <a:prstGeom prst="wedgeRoundRectCallout">
            <a:avLst>
              <a:gd name="adj1" fmla="val -49838"/>
              <a:gd name="adj2" fmla="val 17958"/>
              <a:gd name="adj3" fmla="val 16667"/>
            </a:avLst>
          </a:prstGeom>
          <a:solidFill>
            <a:srgbClr val="FFCCFF">
              <a:alpha val="50195"/>
            </a:srgbClr>
          </a:solidFill>
          <a:ln w="9525">
            <a:solidFill>
              <a:schemeClr val="tx1"/>
            </a:solidFill>
            <a:miter lim="800000"/>
            <a:headEnd/>
            <a:tailEnd/>
          </a:ln>
        </p:spPr>
        <p:txBody>
          <a:bodyPr/>
          <a:lstStyle/>
          <a:p>
            <a:pPr algn="ctr"/>
            <a:endParaRPr lang="en-US"/>
          </a:p>
        </p:txBody>
      </p:sp>
      <p:sp>
        <p:nvSpPr>
          <p:cNvPr id="19" name="Text Box 127"/>
          <p:cNvSpPr txBox="1">
            <a:spLocks noChangeArrowheads="1"/>
          </p:cNvSpPr>
          <p:nvPr/>
        </p:nvSpPr>
        <p:spPr bwMode="auto">
          <a:xfrm>
            <a:off x="990600" y="4357688"/>
            <a:ext cx="4038600" cy="671512"/>
          </a:xfrm>
          <a:prstGeom prst="rect">
            <a:avLst/>
          </a:prstGeom>
          <a:noFill/>
          <a:ln w="9525">
            <a:noFill/>
            <a:miter lim="800000"/>
            <a:headEnd/>
            <a:tailEnd/>
          </a:ln>
        </p:spPr>
        <p:txBody>
          <a:bodyPr>
            <a:spAutoFit/>
          </a:bodyPr>
          <a:lstStyle/>
          <a:p>
            <a:r>
              <a:rPr lang="en-US"/>
              <a:t>Identity Disclosure:</a:t>
            </a:r>
          </a:p>
          <a:p>
            <a:r>
              <a:rPr lang="en-US" sz="2000" i="1">
                <a:solidFill>
                  <a:srgbClr val="6600FF"/>
                </a:solidFill>
              </a:rPr>
              <a:t>Charlie is the third record</a:t>
            </a:r>
          </a:p>
        </p:txBody>
      </p:sp>
      <p:sp>
        <p:nvSpPr>
          <p:cNvPr id="20" name="Text Box 128"/>
          <p:cNvSpPr txBox="1">
            <a:spLocks noChangeArrowheads="1"/>
          </p:cNvSpPr>
          <p:nvPr/>
        </p:nvSpPr>
        <p:spPr bwMode="auto">
          <a:xfrm>
            <a:off x="990600" y="5043488"/>
            <a:ext cx="3581400" cy="671512"/>
          </a:xfrm>
          <a:prstGeom prst="rect">
            <a:avLst/>
          </a:prstGeom>
          <a:noFill/>
          <a:ln w="9525">
            <a:noFill/>
            <a:miter lim="800000"/>
            <a:headEnd/>
            <a:tailEnd/>
          </a:ln>
        </p:spPr>
        <p:txBody>
          <a:bodyPr>
            <a:spAutoFit/>
          </a:bodyPr>
          <a:lstStyle/>
          <a:p>
            <a:r>
              <a:rPr lang="en-US"/>
              <a:t>Attribute Disclosure:</a:t>
            </a:r>
          </a:p>
          <a:p>
            <a:r>
              <a:rPr lang="en-US" sz="2000" i="1">
                <a:solidFill>
                  <a:srgbClr val="6600FF"/>
                </a:solidFill>
              </a:rPr>
              <a:t>Alice has AIDS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privacy…</a:t>
            </a:r>
            <a:endParaRPr lang="en-IN" dirty="0"/>
          </a:p>
        </p:txBody>
      </p:sp>
      <p:sp>
        <p:nvSpPr>
          <p:cNvPr id="6" name="Slide Number Placeholder 5"/>
          <p:cNvSpPr>
            <a:spLocks noGrp="1"/>
          </p:cNvSpPr>
          <p:nvPr>
            <p:ph type="sldNum" sz="quarter" idx="12"/>
          </p:nvPr>
        </p:nvSpPr>
        <p:spPr/>
        <p:txBody>
          <a:bodyPr/>
          <a:lstStyle/>
          <a:p>
            <a:pPr>
              <a:defRPr/>
            </a:pPr>
            <a:fld id="{9439044A-3C8C-4371-9CB7-E41C7EA0CA09}" type="slidenum">
              <a:rPr lang="en-US" altLang="en-US" smtClean="0"/>
              <a:pPr>
                <a:defRPr/>
              </a:pPr>
              <a:t>9</a:t>
            </a:fld>
            <a:endParaRPr lang="en-US" altLang="en-US"/>
          </a:p>
        </p:txBody>
      </p:sp>
      <p:sp>
        <p:nvSpPr>
          <p:cNvPr id="7" name="Rectangle 2"/>
          <p:cNvSpPr>
            <a:spLocks noChangeArrowheads="1"/>
          </p:cNvSpPr>
          <p:nvPr/>
        </p:nvSpPr>
        <p:spPr bwMode="auto">
          <a:xfrm>
            <a:off x="685800" y="1676400"/>
            <a:ext cx="8077200" cy="2209800"/>
          </a:xfrm>
          <a:prstGeom prst="rect">
            <a:avLst/>
          </a:prstGeom>
          <a:solidFill>
            <a:srgbClr val="CCFFCC">
              <a:alpha val="50195"/>
            </a:srgbClr>
          </a:solidFill>
          <a:ln w="9525">
            <a:solidFill>
              <a:schemeClr val="tx1"/>
            </a:solidFill>
            <a:miter lim="800000"/>
            <a:headEnd/>
            <a:tailEnd/>
          </a:ln>
        </p:spPr>
        <p:txBody>
          <a:bodyPr wrap="none" anchor="ctr"/>
          <a:lstStyle/>
          <a:p>
            <a:pPr algn="ctr"/>
            <a:endParaRPr lang="en-US"/>
          </a:p>
        </p:txBody>
      </p:sp>
      <p:sp>
        <p:nvSpPr>
          <p:cNvPr id="8" name="Rectangle 3"/>
          <p:cNvSpPr>
            <a:spLocks noChangeArrowheads="1"/>
          </p:cNvSpPr>
          <p:nvPr/>
        </p:nvSpPr>
        <p:spPr bwMode="auto">
          <a:xfrm>
            <a:off x="5410200" y="1600200"/>
            <a:ext cx="3200400" cy="4343400"/>
          </a:xfrm>
          <a:prstGeom prst="rect">
            <a:avLst/>
          </a:prstGeom>
          <a:solidFill>
            <a:srgbClr val="FFCCFF">
              <a:alpha val="50195"/>
            </a:srgbClr>
          </a:solidFill>
          <a:ln w="9525">
            <a:solidFill>
              <a:schemeClr val="tx1"/>
            </a:solidFill>
            <a:miter lim="800000"/>
            <a:headEnd/>
            <a:tailEnd/>
          </a:ln>
        </p:spPr>
        <p:txBody>
          <a:bodyPr wrap="none" anchor="ctr"/>
          <a:lstStyle/>
          <a:p>
            <a:endParaRPr lang="en-US"/>
          </a:p>
        </p:txBody>
      </p:sp>
      <p:sp>
        <p:nvSpPr>
          <p:cNvPr id="9" name="Rectangle 4" descr="Dark upward diagonal"/>
          <p:cNvSpPr>
            <a:spLocks noChangeArrowheads="1"/>
          </p:cNvSpPr>
          <p:nvPr/>
        </p:nvSpPr>
        <p:spPr bwMode="auto">
          <a:xfrm>
            <a:off x="5410200" y="1524000"/>
            <a:ext cx="3200400" cy="2362200"/>
          </a:xfrm>
          <a:prstGeom prst="rect">
            <a:avLst/>
          </a:prstGeom>
          <a:pattFill prst="dkUpDiag">
            <a:fgClr>
              <a:srgbClr val="CCFFCC"/>
            </a:fgClr>
            <a:bgClr>
              <a:srgbClr val="FFCCFF"/>
            </a:bgClr>
          </a:pattFill>
          <a:ln w="9525">
            <a:solidFill>
              <a:schemeClr val="tx1"/>
            </a:solidFill>
            <a:miter lim="800000"/>
            <a:headEnd/>
            <a:tailEnd/>
          </a:ln>
        </p:spPr>
        <p:txBody>
          <a:bodyPr wrap="none" anchor="ctr"/>
          <a:lstStyle/>
          <a:p>
            <a:endParaRPr lang="en-US"/>
          </a:p>
        </p:txBody>
      </p:sp>
      <p:graphicFrame>
        <p:nvGraphicFramePr>
          <p:cNvPr id="10" name="Group 6"/>
          <p:cNvGraphicFramePr>
            <a:graphicFrameLocks noGrp="1"/>
          </p:cNvGraphicFramePr>
          <p:nvPr/>
        </p:nvGraphicFramePr>
        <p:xfrm>
          <a:off x="914400" y="2057400"/>
          <a:ext cx="4191000" cy="1463040"/>
        </p:xfrm>
        <a:graphic>
          <a:graphicData uri="http://schemas.openxmlformats.org/drawingml/2006/table">
            <a:tbl>
              <a:tblPr/>
              <a:tblGrid>
                <a:gridCol w="698500"/>
                <a:gridCol w="839788"/>
                <a:gridCol w="519112"/>
                <a:gridCol w="544513"/>
                <a:gridCol w="865187"/>
                <a:gridCol w="723900"/>
              </a:tblGrid>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Diagnosis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123456789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323232323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Charley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232345656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333333333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Eva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666666666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Diabetes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 name="Text Box 57"/>
          <p:cNvSpPr txBox="1">
            <a:spLocks noChangeArrowheads="1"/>
          </p:cNvSpPr>
          <p:nvPr/>
        </p:nvSpPr>
        <p:spPr bwMode="auto">
          <a:xfrm>
            <a:off x="5607050" y="1676400"/>
            <a:ext cx="2089150" cy="366713"/>
          </a:xfrm>
          <a:prstGeom prst="rect">
            <a:avLst/>
          </a:prstGeom>
          <a:noFill/>
          <a:ln w="9525">
            <a:noFill/>
            <a:miter lim="800000"/>
            <a:headEnd/>
            <a:tailEnd/>
          </a:ln>
        </p:spPr>
        <p:txBody>
          <a:bodyPr>
            <a:spAutoFit/>
          </a:bodyPr>
          <a:lstStyle/>
          <a:p>
            <a:r>
              <a:rPr lang="en-US" dirty="0"/>
              <a:t>Masked </a:t>
            </a:r>
            <a:r>
              <a:rPr lang="en-US" dirty="0" smtClean="0"/>
              <a:t>data</a:t>
            </a:r>
            <a:endParaRPr lang="en-US" dirty="0"/>
          </a:p>
        </p:txBody>
      </p:sp>
      <p:sp>
        <p:nvSpPr>
          <p:cNvPr id="12" name="Text Box 58"/>
          <p:cNvSpPr txBox="1">
            <a:spLocks noChangeArrowheads="1"/>
          </p:cNvSpPr>
          <p:nvPr/>
        </p:nvSpPr>
        <p:spPr bwMode="auto">
          <a:xfrm>
            <a:off x="609600" y="1614488"/>
            <a:ext cx="1784350" cy="366712"/>
          </a:xfrm>
          <a:prstGeom prst="rect">
            <a:avLst/>
          </a:prstGeom>
          <a:noFill/>
          <a:ln w="9525">
            <a:noFill/>
            <a:miter lim="800000"/>
            <a:headEnd/>
            <a:tailEnd/>
          </a:ln>
        </p:spPr>
        <p:txBody>
          <a:bodyPr>
            <a:spAutoFit/>
          </a:bodyPr>
          <a:lstStyle/>
          <a:p>
            <a:r>
              <a:rPr lang="en-US" dirty="0"/>
              <a:t>Initial </a:t>
            </a:r>
            <a:r>
              <a:rPr lang="en-US" dirty="0" smtClean="0"/>
              <a:t>data</a:t>
            </a:r>
            <a:endParaRPr lang="en-US" dirty="0"/>
          </a:p>
        </p:txBody>
      </p:sp>
      <p:graphicFrame>
        <p:nvGraphicFramePr>
          <p:cNvPr id="13" name="Group 59"/>
          <p:cNvGraphicFramePr>
            <a:graphicFrameLocks noGrp="1"/>
          </p:cNvGraphicFramePr>
          <p:nvPr/>
        </p:nvGraphicFramePr>
        <p:xfrm>
          <a:off x="5638800" y="4419600"/>
          <a:ext cx="2743200" cy="1092200"/>
        </p:xfrm>
        <a:graphic>
          <a:graphicData uri="http://schemas.openxmlformats.org/drawingml/2006/table">
            <a:tbl>
              <a:tblPr/>
              <a:tblGrid>
                <a:gridCol w="685800"/>
                <a:gridCol w="914400"/>
                <a:gridCol w="533400"/>
                <a:gridCol w="609600"/>
              </a:tblGrid>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123456789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Charley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232345656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333333333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 name="Text Box 86"/>
          <p:cNvSpPr txBox="1">
            <a:spLocks noChangeArrowheads="1"/>
          </p:cNvSpPr>
          <p:nvPr/>
        </p:nvSpPr>
        <p:spPr bwMode="auto">
          <a:xfrm>
            <a:off x="5562600" y="4038600"/>
            <a:ext cx="2286000" cy="366713"/>
          </a:xfrm>
          <a:prstGeom prst="rect">
            <a:avLst/>
          </a:prstGeom>
          <a:noFill/>
          <a:ln w="9525">
            <a:noFill/>
            <a:miter lim="800000"/>
            <a:headEnd/>
            <a:tailEnd/>
          </a:ln>
        </p:spPr>
        <p:txBody>
          <a:bodyPr>
            <a:spAutoFit/>
          </a:bodyPr>
          <a:lstStyle/>
          <a:p>
            <a:r>
              <a:rPr lang="en-US"/>
              <a:t>External Information</a:t>
            </a:r>
          </a:p>
        </p:txBody>
      </p:sp>
      <p:sp>
        <p:nvSpPr>
          <p:cNvPr id="15" name="Text Box 87"/>
          <p:cNvSpPr txBox="1">
            <a:spLocks noChangeArrowheads="1"/>
          </p:cNvSpPr>
          <p:nvPr/>
        </p:nvSpPr>
        <p:spPr bwMode="auto">
          <a:xfrm>
            <a:off x="3657600" y="3505200"/>
            <a:ext cx="1403350" cy="366713"/>
          </a:xfrm>
          <a:prstGeom prst="rect">
            <a:avLst/>
          </a:prstGeom>
          <a:noFill/>
          <a:ln w="9525">
            <a:noFill/>
            <a:miter lim="800000"/>
            <a:headEnd/>
            <a:tailEnd/>
          </a:ln>
        </p:spPr>
        <p:txBody>
          <a:bodyPr>
            <a:spAutoFit/>
          </a:bodyPr>
          <a:lstStyle/>
          <a:p>
            <a:r>
              <a:rPr lang="en-US"/>
              <a:t>Data Owner</a:t>
            </a:r>
          </a:p>
        </p:txBody>
      </p:sp>
      <p:sp>
        <p:nvSpPr>
          <p:cNvPr id="16" name="Text Box 88"/>
          <p:cNvSpPr txBox="1">
            <a:spLocks noChangeArrowheads="1"/>
          </p:cNvSpPr>
          <p:nvPr/>
        </p:nvSpPr>
        <p:spPr bwMode="auto">
          <a:xfrm>
            <a:off x="6553200" y="5562600"/>
            <a:ext cx="971550" cy="366713"/>
          </a:xfrm>
          <a:prstGeom prst="rect">
            <a:avLst/>
          </a:prstGeom>
          <a:noFill/>
          <a:ln w="9525">
            <a:noFill/>
            <a:miter lim="800000"/>
            <a:headEnd/>
            <a:tailEnd/>
          </a:ln>
        </p:spPr>
        <p:txBody>
          <a:bodyPr>
            <a:spAutoFit/>
          </a:bodyPr>
          <a:lstStyle/>
          <a:p>
            <a:r>
              <a:rPr lang="en-US"/>
              <a:t>Intruder</a:t>
            </a:r>
          </a:p>
        </p:txBody>
      </p:sp>
      <p:graphicFrame>
        <p:nvGraphicFramePr>
          <p:cNvPr id="17" name="Group 89"/>
          <p:cNvGraphicFramePr>
            <a:graphicFrameLocks noGrp="1"/>
          </p:cNvGraphicFramePr>
          <p:nvPr/>
        </p:nvGraphicFramePr>
        <p:xfrm>
          <a:off x="5715000" y="2057400"/>
          <a:ext cx="2819400" cy="1495425"/>
        </p:xfrm>
        <a:graphic>
          <a:graphicData uri="http://schemas.openxmlformats.org/drawingml/2006/table">
            <a:tbl>
              <a:tblPr/>
              <a:tblGrid>
                <a:gridCol w="563563"/>
                <a:gridCol w="644525"/>
                <a:gridCol w="925512"/>
                <a:gridCol w="685800"/>
              </a:tblGrid>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Zip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Diagnosis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1" i="0" u="none" strike="noStrike" cap="none" normalizeH="0" baseline="0" dirty="0" smtClean="0">
                          <a:ln>
                            <a:noFill/>
                          </a:ln>
                          <a:solidFill>
                            <a:srgbClr val="993300"/>
                          </a:solidFill>
                          <a:effectLst/>
                          <a:latin typeface="Arial" charset="0"/>
                          <a:cs typeface="Times New Roman" pitchFamily="18"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17,000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622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68,000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80,000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Asthma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483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Diabetes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Times New Roman" pitchFamily="18" charset="0"/>
                        </a:rPr>
                        <a:t>23,000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8" name="AutoShape 126"/>
          <p:cNvSpPr>
            <a:spLocks noChangeArrowheads="1"/>
          </p:cNvSpPr>
          <p:nvPr/>
        </p:nvSpPr>
        <p:spPr bwMode="auto">
          <a:xfrm>
            <a:off x="685800" y="4114800"/>
            <a:ext cx="3962400" cy="1600200"/>
          </a:xfrm>
          <a:prstGeom prst="wedgeRoundRectCallout">
            <a:avLst>
              <a:gd name="adj1" fmla="val -50162"/>
              <a:gd name="adj2" fmla="val 19546"/>
              <a:gd name="adj3" fmla="val 16667"/>
            </a:avLst>
          </a:prstGeom>
          <a:solidFill>
            <a:srgbClr val="FFCCFF">
              <a:alpha val="50195"/>
            </a:srgbClr>
          </a:solidFill>
          <a:ln w="9525">
            <a:solidFill>
              <a:schemeClr val="tx1"/>
            </a:solidFill>
            <a:miter lim="800000"/>
            <a:headEnd/>
            <a:tailEnd/>
          </a:ln>
        </p:spPr>
        <p:txBody>
          <a:bodyPr/>
          <a:lstStyle/>
          <a:p>
            <a:pPr algn="ctr"/>
            <a:endParaRPr lang="en-US"/>
          </a:p>
        </p:txBody>
      </p:sp>
      <p:sp>
        <p:nvSpPr>
          <p:cNvPr id="19" name="Text Box 127"/>
          <p:cNvSpPr txBox="1">
            <a:spLocks noChangeArrowheads="1"/>
          </p:cNvSpPr>
          <p:nvPr/>
        </p:nvSpPr>
        <p:spPr bwMode="auto">
          <a:xfrm>
            <a:off x="838200" y="4205288"/>
            <a:ext cx="4038600" cy="671512"/>
          </a:xfrm>
          <a:prstGeom prst="rect">
            <a:avLst/>
          </a:prstGeom>
          <a:noFill/>
          <a:ln w="9525">
            <a:noFill/>
            <a:miter lim="800000"/>
            <a:headEnd/>
            <a:tailEnd/>
          </a:ln>
        </p:spPr>
        <p:txBody>
          <a:bodyPr>
            <a:spAutoFit/>
          </a:bodyPr>
          <a:lstStyle/>
          <a:p>
            <a:r>
              <a:rPr lang="en-US"/>
              <a:t>Identity Disclosure:</a:t>
            </a:r>
          </a:p>
          <a:p>
            <a:r>
              <a:rPr lang="en-US" sz="2000" i="1">
                <a:solidFill>
                  <a:srgbClr val="6600FF"/>
                </a:solidFill>
              </a:rPr>
              <a:t>Charlie is the third record</a:t>
            </a:r>
          </a:p>
        </p:txBody>
      </p:sp>
      <p:sp>
        <p:nvSpPr>
          <p:cNvPr id="20" name="Text Box 128"/>
          <p:cNvSpPr txBox="1">
            <a:spLocks noChangeArrowheads="1"/>
          </p:cNvSpPr>
          <p:nvPr/>
        </p:nvSpPr>
        <p:spPr bwMode="auto">
          <a:xfrm>
            <a:off x="838200" y="4891088"/>
            <a:ext cx="3581400" cy="671512"/>
          </a:xfrm>
          <a:prstGeom prst="rect">
            <a:avLst/>
          </a:prstGeom>
          <a:noFill/>
          <a:ln w="9525">
            <a:noFill/>
            <a:miter lim="800000"/>
            <a:headEnd/>
            <a:tailEnd/>
          </a:ln>
        </p:spPr>
        <p:txBody>
          <a:bodyPr>
            <a:spAutoFit/>
          </a:bodyPr>
          <a:lstStyle/>
          <a:p>
            <a:r>
              <a:rPr lang="en-US"/>
              <a:t>Attribute Disclosure:</a:t>
            </a:r>
          </a:p>
          <a:p>
            <a:r>
              <a:rPr lang="en-US" sz="2000" i="1">
                <a:solidFill>
                  <a:srgbClr val="6600FF"/>
                </a:solidFill>
              </a:rPr>
              <a:t>Alice has AIDS</a:t>
            </a:r>
          </a:p>
        </p:txBody>
      </p:sp>
      <p:sp>
        <p:nvSpPr>
          <p:cNvPr id="21" name="Line 129"/>
          <p:cNvSpPr>
            <a:spLocks noChangeShapeType="1"/>
          </p:cNvSpPr>
          <p:nvPr/>
        </p:nvSpPr>
        <p:spPr bwMode="auto">
          <a:xfrm>
            <a:off x="685800" y="4038600"/>
            <a:ext cx="3962400" cy="1752600"/>
          </a:xfrm>
          <a:prstGeom prst="line">
            <a:avLst/>
          </a:prstGeom>
          <a:noFill/>
          <a:ln w="50800">
            <a:solidFill>
              <a:srgbClr val="FF6600"/>
            </a:solidFill>
            <a:round/>
            <a:headEnd/>
            <a:tailEnd/>
          </a:ln>
        </p:spPr>
        <p:txBody>
          <a:bodyPr/>
          <a:lstStyle/>
          <a:p>
            <a:endParaRPr lang="en-IN"/>
          </a:p>
        </p:txBody>
      </p:sp>
      <p:sp>
        <p:nvSpPr>
          <p:cNvPr id="22" name="Line 130"/>
          <p:cNvSpPr>
            <a:spLocks noChangeShapeType="1"/>
          </p:cNvSpPr>
          <p:nvPr/>
        </p:nvSpPr>
        <p:spPr bwMode="auto">
          <a:xfrm flipV="1">
            <a:off x="685800" y="4038600"/>
            <a:ext cx="3962400" cy="1828800"/>
          </a:xfrm>
          <a:prstGeom prst="line">
            <a:avLst/>
          </a:prstGeom>
          <a:noFill/>
          <a:ln w="50800">
            <a:solidFill>
              <a:srgbClr val="FF6600"/>
            </a:solidFill>
            <a:round/>
            <a:headEnd/>
            <a:tailEnd/>
          </a:ln>
        </p:spPr>
        <p:txBody>
          <a:bodyPr/>
          <a:lstStyle/>
          <a:p>
            <a:endParaRPr lang="en-I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2028</Words>
  <Application>Microsoft Office PowerPoint</Application>
  <PresentationFormat>On-screen Show (4:3)</PresentationFormat>
  <Paragraphs>1052</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Edge</vt:lpstr>
      <vt:lpstr>Privacy in Databases</vt:lpstr>
      <vt:lpstr>Introduction to Privacy</vt:lpstr>
      <vt:lpstr>Confidentiality vs. Privacy</vt:lpstr>
      <vt:lpstr>Need for privacy</vt:lpstr>
      <vt:lpstr>Some terminologies</vt:lpstr>
      <vt:lpstr>Need for privacy…</vt:lpstr>
      <vt:lpstr>Need for privacy…</vt:lpstr>
      <vt:lpstr>Need for privacy…</vt:lpstr>
      <vt:lpstr>Need for privacy…</vt:lpstr>
      <vt:lpstr>Need for privacy…</vt:lpstr>
      <vt:lpstr>Need for privacy…</vt:lpstr>
      <vt:lpstr>Privacy-Preserving Data Mining</vt:lpstr>
      <vt:lpstr>Privacy-Preserving Data Mining…</vt:lpstr>
      <vt:lpstr>Privacy-Preserving Data Mining: Approaches</vt:lpstr>
      <vt:lpstr>Privacy-Preserving Data Mining: Approaches…</vt:lpstr>
      <vt:lpstr>Non-Cryptography based approaches</vt:lpstr>
      <vt:lpstr>Source of problem</vt:lpstr>
      <vt:lpstr>K-anonymity</vt:lpstr>
      <vt:lpstr>Techniques for anonymization</vt:lpstr>
      <vt:lpstr>Techniques for anonymization…</vt:lpstr>
      <vt:lpstr>Generalization hierarchies</vt:lpstr>
      <vt:lpstr>K-minimal generalizations</vt:lpstr>
      <vt:lpstr>Slide 23</vt:lpstr>
      <vt:lpstr>K-Anonymity drawbacks</vt:lpstr>
      <vt:lpstr>K-Anonymity attack</vt:lpstr>
      <vt:lpstr>Slide 26</vt:lpstr>
      <vt:lpstr>K-Anonymity drawbacks…</vt:lpstr>
      <vt:lpstr>Slide 28</vt:lpstr>
      <vt:lpstr>Cryptography based approaches</vt:lpstr>
      <vt:lpstr>Privacy-Preserving Distributed Data Mining</vt:lpstr>
      <vt:lpstr>Privacy-Preserving Distributed Data Mining…</vt:lpstr>
      <vt:lpstr>Data Partitioning Models</vt:lpstr>
      <vt:lpstr>Data Partitioning Models…</vt:lpstr>
      <vt:lpstr>Data Partitioning Models…</vt:lpstr>
      <vt:lpstr>Adversary models</vt:lpstr>
      <vt:lpstr>Adversary models…</vt:lpstr>
      <vt:lpstr>Basic privacy paradigms</vt:lpstr>
      <vt:lpstr>Case Studies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Multiparty Computation It can be done!</dc:title>
  <dc:creator>Sankita</dc:creator>
  <cp:lastModifiedBy>SONY</cp:lastModifiedBy>
  <cp:revision>238</cp:revision>
  <dcterms:created xsi:type="dcterms:W3CDTF">2006-08-16T00:00:00Z</dcterms:created>
  <dcterms:modified xsi:type="dcterms:W3CDTF">2018-02-08T09:42:15Z</dcterms:modified>
</cp:coreProperties>
</file>