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1"/>
  </p:notesMasterIdLst>
  <p:sldIdLst>
    <p:sldId id="881" r:id="rId2"/>
    <p:sldId id="974" r:id="rId3"/>
    <p:sldId id="535" r:id="rId4"/>
    <p:sldId id="894" r:id="rId5"/>
    <p:sldId id="895" r:id="rId6"/>
    <p:sldId id="904" r:id="rId7"/>
    <p:sldId id="870" r:id="rId8"/>
    <p:sldId id="985" r:id="rId9"/>
    <p:sldId id="911" r:id="rId10"/>
    <p:sldId id="912" r:id="rId11"/>
    <p:sldId id="913" r:id="rId12"/>
    <p:sldId id="914" r:id="rId13"/>
    <p:sldId id="884" r:id="rId14"/>
    <p:sldId id="916" r:id="rId15"/>
    <p:sldId id="917" r:id="rId16"/>
    <p:sldId id="918" r:id="rId17"/>
    <p:sldId id="919" r:id="rId18"/>
    <p:sldId id="885" r:id="rId19"/>
    <p:sldId id="922" r:id="rId20"/>
    <p:sldId id="924" r:id="rId21"/>
    <p:sldId id="975" r:id="rId22"/>
    <p:sldId id="925" r:id="rId23"/>
    <p:sldId id="976" r:id="rId24"/>
    <p:sldId id="977" r:id="rId25"/>
    <p:sldId id="926" r:id="rId26"/>
    <p:sldId id="927" r:id="rId27"/>
    <p:sldId id="978" r:id="rId28"/>
    <p:sldId id="886" r:id="rId29"/>
    <p:sldId id="887" r:id="rId30"/>
    <p:sldId id="933" r:id="rId31"/>
    <p:sldId id="888" r:id="rId32"/>
    <p:sldId id="939" r:id="rId33"/>
    <p:sldId id="940" r:id="rId34"/>
    <p:sldId id="941" r:id="rId35"/>
    <p:sldId id="942" r:id="rId36"/>
    <p:sldId id="943" r:id="rId37"/>
    <p:sldId id="944" r:id="rId38"/>
    <p:sldId id="979" r:id="rId39"/>
    <p:sldId id="980" r:id="rId40"/>
    <p:sldId id="981" r:id="rId41"/>
    <p:sldId id="889" r:id="rId42"/>
    <p:sldId id="946" r:id="rId43"/>
    <p:sldId id="947" r:id="rId44"/>
    <p:sldId id="880" r:id="rId45"/>
    <p:sldId id="957" r:id="rId46"/>
    <p:sldId id="958" r:id="rId47"/>
    <p:sldId id="959" r:id="rId48"/>
    <p:sldId id="960" r:id="rId49"/>
    <p:sldId id="961" r:id="rId50"/>
    <p:sldId id="962" r:id="rId51"/>
    <p:sldId id="982" r:id="rId52"/>
    <p:sldId id="983" r:id="rId53"/>
    <p:sldId id="892" r:id="rId54"/>
    <p:sldId id="964" r:id="rId55"/>
    <p:sldId id="965" r:id="rId56"/>
    <p:sldId id="966" r:id="rId57"/>
    <p:sldId id="967" r:id="rId58"/>
    <p:sldId id="968" r:id="rId59"/>
    <p:sldId id="984" r:id="rId60"/>
  </p:sldIdLst>
  <p:sldSz cx="9144000" cy="6858000" type="screen4x3"/>
  <p:notesSz cx="6858000" cy="9144000"/>
  <p:defaultTextStyle>
    <a:defPPr>
      <a:defRPr lang="en-US"/>
    </a:defPPr>
    <a:lvl1pPr algn="l" rtl="0" eaLnBrk="0" fontAlgn="base" hangingPunct="0">
      <a:spcBef>
        <a:spcPct val="0"/>
      </a:spcBef>
      <a:spcAft>
        <a:spcPct val="0"/>
      </a:spcAft>
      <a:defRPr sz="3200" b="1" kern="1200" baseline="-18000">
        <a:solidFill>
          <a:schemeClr val="tx1"/>
        </a:solidFill>
        <a:latin typeface="Arial" charset="0"/>
        <a:ea typeface="+mn-ea"/>
        <a:cs typeface="+mn-cs"/>
      </a:defRPr>
    </a:lvl1pPr>
    <a:lvl2pPr marL="457200" algn="l" rtl="0" eaLnBrk="0" fontAlgn="base" hangingPunct="0">
      <a:spcBef>
        <a:spcPct val="0"/>
      </a:spcBef>
      <a:spcAft>
        <a:spcPct val="0"/>
      </a:spcAft>
      <a:defRPr sz="3200" b="1" kern="1200" baseline="-18000">
        <a:solidFill>
          <a:schemeClr val="tx1"/>
        </a:solidFill>
        <a:latin typeface="Arial" charset="0"/>
        <a:ea typeface="+mn-ea"/>
        <a:cs typeface="+mn-cs"/>
      </a:defRPr>
    </a:lvl2pPr>
    <a:lvl3pPr marL="914400" algn="l" rtl="0" eaLnBrk="0" fontAlgn="base" hangingPunct="0">
      <a:spcBef>
        <a:spcPct val="0"/>
      </a:spcBef>
      <a:spcAft>
        <a:spcPct val="0"/>
      </a:spcAft>
      <a:defRPr sz="3200" b="1" kern="1200" baseline="-18000">
        <a:solidFill>
          <a:schemeClr val="tx1"/>
        </a:solidFill>
        <a:latin typeface="Arial" charset="0"/>
        <a:ea typeface="+mn-ea"/>
        <a:cs typeface="+mn-cs"/>
      </a:defRPr>
    </a:lvl3pPr>
    <a:lvl4pPr marL="1371600" algn="l" rtl="0" eaLnBrk="0" fontAlgn="base" hangingPunct="0">
      <a:spcBef>
        <a:spcPct val="0"/>
      </a:spcBef>
      <a:spcAft>
        <a:spcPct val="0"/>
      </a:spcAft>
      <a:defRPr sz="3200" b="1" kern="1200" baseline="-18000">
        <a:solidFill>
          <a:schemeClr val="tx1"/>
        </a:solidFill>
        <a:latin typeface="Arial" charset="0"/>
        <a:ea typeface="+mn-ea"/>
        <a:cs typeface="+mn-cs"/>
      </a:defRPr>
    </a:lvl4pPr>
    <a:lvl5pPr marL="1828800" algn="l" rtl="0" eaLnBrk="0" fontAlgn="base" hangingPunct="0">
      <a:spcBef>
        <a:spcPct val="0"/>
      </a:spcBef>
      <a:spcAft>
        <a:spcPct val="0"/>
      </a:spcAft>
      <a:defRPr sz="3200" b="1" kern="1200" baseline="-18000">
        <a:solidFill>
          <a:schemeClr val="tx1"/>
        </a:solidFill>
        <a:latin typeface="Arial" charset="0"/>
        <a:ea typeface="+mn-ea"/>
        <a:cs typeface="+mn-cs"/>
      </a:defRPr>
    </a:lvl5pPr>
    <a:lvl6pPr marL="2286000" algn="l" defTabSz="914400" rtl="0" eaLnBrk="1" latinLnBrk="0" hangingPunct="1">
      <a:defRPr sz="3200" b="1" kern="1200" baseline="-18000">
        <a:solidFill>
          <a:schemeClr val="tx1"/>
        </a:solidFill>
        <a:latin typeface="Arial" charset="0"/>
        <a:ea typeface="+mn-ea"/>
        <a:cs typeface="+mn-cs"/>
      </a:defRPr>
    </a:lvl6pPr>
    <a:lvl7pPr marL="2743200" algn="l" defTabSz="914400" rtl="0" eaLnBrk="1" latinLnBrk="0" hangingPunct="1">
      <a:defRPr sz="3200" b="1" kern="1200" baseline="-18000">
        <a:solidFill>
          <a:schemeClr val="tx1"/>
        </a:solidFill>
        <a:latin typeface="Arial" charset="0"/>
        <a:ea typeface="+mn-ea"/>
        <a:cs typeface="+mn-cs"/>
      </a:defRPr>
    </a:lvl7pPr>
    <a:lvl8pPr marL="3200400" algn="l" defTabSz="914400" rtl="0" eaLnBrk="1" latinLnBrk="0" hangingPunct="1">
      <a:defRPr sz="3200" b="1" kern="1200" baseline="-18000">
        <a:solidFill>
          <a:schemeClr val="tx1"/>
        </a:solidFill>
        <a:latin typeface="Arial" charset="0"/>
        <a:ea typeface="+mn-ea"/>
        <a:cs typeface="+mn-cs"/>
      </a:defRPr>
    </a:lvl8pPr>
    <a:lvl9pPr marL="3657600" algn="l" defTabSz="914400" rtl="0" eaLnBrk="1" latinLnBrk="0" hangingPunct="1">
      <a:defRPr sz="3200" b="1" kern="1200" baseline="-180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CC00"/>
    <a:srgbClr val="996633"/>
    <a:srgbClr val="6666FF"/>
    <a:srgbClr val="3366FF"/>
    <a:srgbClr val="CCFF99"/>
    <a:srgbClr val="99FF33"/>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695" autoAdjust="0"/>
    <p:restoredTop sz="94680" autoAdjust="0"/>
  </p:normalViewPr>
  <p:slideViewPr>
    <p:cSldViewPr>
      <p:cViewPr>
        <p:scale>
          <a:sx n="100" d="100"/>
          <a:sy n="100" d="100"/>
        </p:scale>
        <p:origin x="-168" y="6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baseline="0" smtClean="0">
                <a:latin typeface="Times New Roman" pitchFamily="18" charset="0"/>
              </a:defRPr>
            </a:lvl1pPr>
          </a:lstStyle>
          <a:p>
            <a:pPr>
              <a:defRPr/>
            </a:pPr>
            <a:endParaRPr lang="en-US"/>
          </a:p>
        </p:txBody>
      </p:sp>
      <p:sp>
        <p:nvSpPr>
          <p:cNvPr id="9625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baseline="0" smtClean="0">
                <a:latin typeface="Times New Roman" pitchFamily="18" charset="0"/>
              </a:defRPr>
            </a:lvl1pPr>
          </a:lstStyle>
          <a:p>
            <a:pPr>
              <a:defRPr/>
            </a:pPr>
            <a:endParaRPr lang="en-US"/>
          </a:p>
        </p:txBody>
      </p:sp>
      <p:sp>
        <p:nvSpPr>
          <p:cNvPr id="6349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625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625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baseline="0" smtClean="0">
                <a:latin typeface="Times New Roman" pitchFamily="18" charset="0"/>
              </a:defRPr>
            </a:lvl1pPr>
          </a:lstStyle>
          <a:p>
            <a:pPr>
              <a:defRPr/>
            </a:pPr>
            <a:endParaRPr lang="en-US"/>
          </a:p>
        </p:txBody>
      </p:sp>
      <p:sp>
        <p:nvSpPr>
          <p:cNvPr id="9625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baseline="0" smtClean="0">
                <a:latin typeface="Times New Roman" pitchFamily="18" charset="0"/>
              </a:defRPr>
            </a:lvl1pPr>
          </a:lstStyle>
          <a:p>
            <a:pPr>
              <a:defRPr/>
            </a:pPr>
            <a:fld id="{207B798F-390D-4AB9-99A1-C4DC0C6FA38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E269118-CAC9-496E-9144-638FFDAC0A24}" type="slidenum">
              <a:rPr lang="en-US"/>
              <a:pPr/>
              <a:t>1</a:t>
            </a:fld>
            <a:endParaRPr lang="en-US"/>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436E45D-2639-495F-A5A4-0181C4C9EAEC}" type="slidenum">
              <a:rPr lang="en-US"/>
              <a:pPr/>
              <a:t>10</a:t>
            </a:fld>
            <a:endParaRPr lang="en-US"/>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7577F9C-12BF-46C5-AA36-C9930BCC83D4}" type="slidenum">
              <a:rPr lang="en-US"/>
              <a:pPr/>
              <a:t>11</a:t>
            </a:fld>
            <a:endParaRPr lang="en-US"/>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3E3519A3-B673-4674-BCB7-616531922B5A}" type="slidenum">
              <a:rPr lang="en-US"/>
              <a:pPr/>
              <a:t>12</a:t>
            </a:fld>
            <a:endParaRPr lang="en-US"/>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368CDB0-40C3-43BD-942D-D03BC6DEA1F1}" type="slidenum">
              <a:rPr lang="en-US"/>
              <a:pPr/>
              <a:t>13</a:t>
            </a:fld>
            <a:endParaRPr lang="en-US"/>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05854666-5752-4B51-93AD-34AD4D5738D3}" type="slidenum">
              <a:rPr lang="en-US"/>
              <a:pPr/>
              <a:t>14</a:t>
            </a:fld>
            <a:endParaRPr lang="en-US"/>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ED16E6B-4D2C-4F97-8773-03ECFF56D21F}" type="slidenum">
              <a:rPr lang="en-US"/>
              <a:pPr/>
              <a:t>15</a:t>
            </a:fld>
            <a:endParaRPr lang="en-US"/>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91E3964F-7A3F-436D-AD2C-9A2D6164E7AA}" type="slidenum">
              <a:rPr lang="en-US"/>
              <a:pPr/>
              <a:t>16</a:t>
            </a:fld>
            <a:endParaRPr lang="en-US"/>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3283493-3822-49DF-A9DC-9FD7C46B19DE}" type="slidenum">
              <a:rPr lang="en-US"/>
              <a:pPr/>
              <a:t>17</a:t>
            </a:fld>
            <a:endParaRPr lang="en-US"/>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D65312C-B34B-4DB9-A3D4-FD3DBF365F6F}" type="slidenum">
              <a:rPr lang="en-US"/>
              <a:pPr/>
              <a:t>18</a:t>
            </a:fld>
            <a:endParaRPr lang="en-US"/>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CCD45E0-CEAC-4E5B-A782-315A7769BAC7}" type="slidenum">
              <a:rPr lang="en-US"/>
              <a:pPr/>
              <a:t>19</a:t>
            </a:fld>
            <a:endParaRPr lang="en-US"/>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08713188-F929-49D9-B4BD-74C18E1DD591}" type="slidenum">
              <a:rPr lang="en-US"/>
              <a:pPr/>
              <a:t>2</a:t>
            </a:fld>
            <a:endParaRPr lang="en-US"/>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01130DF4-AC2C-4DFC-9253-29ACE39B0346}" type="slidenum">
              <a:rPr lang="en-US"/>
              <a:pPr/>
              <a:t>20</a:t>
            </a:fld>
            <a:endParaRPr lang="en-US"/>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594E77A0-33F0-4F52-AA71-501790C2F5F3}" type="slidenum">
              <a:rPr lang="en-US"/>
              <a:pPr/>
              <a:t>21</a:t>
            </a:fld>
            <a:endParaRPr lang="en-US"/>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EBEC411-CB8C-4842-9DBF-8F7C463B3F6F}" type="slidenum">
              <a:rPr lang="en-US"/>
              <a:pPr/>
              <a:t>22</a:t>
            </a:fld>
            <a:endParaRPr lang="en-US"/>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1486A03-7251-4F23-ABCC-CD8C1EFE0B8B}" type="slidenum">
              <a:rPr lang="en-US"/>
              <a:pPr/>
              <a:t>23</a:t>
            </a:fld>
            <a:endParaRPr lang="en-US"/>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EE6645B4-8317-499B-B518-979673AA7021}" type="slidenum">
              <a:rPr lang="en-US"/>
              <a:pPr/>
              <a:t>24</a:t>
            </a:fld>
            <a:endParaRPr lang="en-US"/>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11AC80D-8E3E-4B0E-970C-B45BE2C7B101}" type="slidenum">
              <a:rPr lang="en-US"/>
              <a:pPr/>
              <a:t>25</a:t>
            </a:fld>
            <a:endParaRPr lang="en-US"/>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74C7660-DB30-4C7F-A1BA-D848A873EF15}" type="slidenum">
              <a:rPr lang="en-US"/>
              <a:pPr/>
              <a:t>26</a:t>
            </a:fld>
            <a:endParaRPr lang="en-US"/>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577BC08-6A34-43FC-A3CC-B2039A8140BA}" type="slidenum">
              <a:rPr lang="en-US"/>
              <a:pPr/>
              <a:t>27</a:t>
            </a:fld>
            <a:endParaRPr lang="en-US"/>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E17FF461-67CE-4CE5-9202-C3A28F661DCE}" type="slidenum">
              <a:rPr lang="en-US"/>
              <a:pPr/>
              <a:t>28</a:t>
            </a:fld>
            <a:endParaRPr lang="en-US"/>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23EC076-E2B5-4BDF-AD92-42F7C74172A5}" type="slidenum">
              <a:rPr lang="en-US"/>
              <a:pPr/>
              <a:t>29</a:t>
            </a:fld>
            <a:endParaRPr lang="en-US"/>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FF1DE9E-39E6-4EDD-997E-D0E848DD2220}" type="slidenum">
              <a:rPr lang="en-US"/>
              <a:pPr/>
              <a:t>3</a:t>
            </a:fld>
            <a:endParaRPr lang="en-US"/>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A9BE77DF-85D4-404C-A7D2-3E41C166AAC9}" type="slidenum">
              <a:rPr lang="en-US"/>
              <a:pPr/>
              <a:t>30</a:t>
            </a:fld>
            <a:endParaRPr lang="en-US"/>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A8DD874-A8F4-4994-94C9-7EF7FFE249B9}" type="slidenum">
              <a:rPr lang="en-US"/>
              <a:pPr/>
              <a:t>31</a:t>
            </a:fld>
            <a:endParaRPr lang="en-US"/>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4590316-4A67-47F8-A0F9-F40C9CB3C41C}" type="slidenum">
              <a:rPr lang="en-US"/>
              <a:pPr/>
              <a:t>32</a:t>
            </a:fld>
            <a:endParaRPr lang="en-US"/>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99B49FB1-9082-4910-B9B4-6F9A16D95BF2}" type="slidenum">
              <a:rPr lang="en-US"/>
              <a:pPr/>
              <a:t>33</a:t>
            </a:fld>
            <a:endParaRPr lang="en-US"/>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14AB992-3973-4F3E-BF9E-821CE9BA344C}" type="slidenum">
              <a:rPr lang="en-US"/>
              <a:pPr/>
              <a:t>34</a:t>
            </a:fld>
            <a:endParaRPr lang="en-US"/>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AADE443-A0AB-4ED9-A5E5-B1169C5B2EF9}" type="slidenum">
              <a:rPr lang="en-US"/>
              <a:pPr/>
              <a:t>35</a:t>
            </a:fld>
            <a:endParaRPr lang="en-US"/>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8D963951-8C68-4605-9EB5-104904560A45}" type="slidenum">
              <a:rPr lang="en-US"/>
              <a:pPr/>
              <a:t>36</a:t>
            </a:fld>
            <a:endParaRPr lang="en-US"/>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2E8EE7A-284A-456A-95A8-87547F5F1C24}" type="slidenum">
              <a:rPr lang="en-US"/>
              <a:pPr/>
              <a:t>37</a:t>
            </a:fld>
            <a:endParaRPr lang="en-US"/>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7EEA52A5-3B69-4168-BBCF-141ABCC15F44}" type="slidenum">
              <a:rPr lang="en-US"/>
              <a:pPr/>
              <a:t>38</a:t>
            </a:fld>
            <a:endParaRPr lang="en-US"/>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51A9D52-9033-4248-A745-87AD5480F50E}" type="slidenum">
              <a:rPr lang="en-US"/>
              <a:pPr/>
              <a:t>39</a:t>
            </a:fld>
            <a:endParaRPr lang="en-US"/>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17BC2754-4911-4B4A-A3DD-98B83A3DA3BB}" type="slidenum">
              <a:rPr lang="en-US"/>
              <a:pPr/>
              <a:t>4</a:t>
            </a:fld>
            <a:endParaRPr lang="en-US"/>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CD9E620-793D-4D90-8FDB-6CCE15B6F19E}" type="slidenum">
              <a:rPr lang="en-US"/>
              <a:pPr/>
              <a:t>40</a:t>
            </a:fld>
            <a:endParaRPr lang="en-US"/>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B2BBFA0-D75C-462C-A641-66F27470C510}" type="slidenum">
              <a:rPr lang="en-US"/>
              <a:pPr/>
              <a:t>41</a:t>
            </a:fld>
            <a:endParaRPr lang="en-US"/>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8151A546-F462-4ADF-BB50-357820641891}" type="slidenum">
              <a:rPr lang="en-US"/>
              <a:pPr/>
              <a:t>42</a:t>
            </a:fld>
            <a:endParaRPr lang="en-US"/>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7319310-D63F-449D-9302-2C5C8957BBB5}" type="slidenum">
              <a:rPr lang="en-US"/>
              <a:pPr/>
              <a:t>43</a:t>
            </a:fld>
            <a:endParaRPr lang="en-US"/>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75EDA58A-0B0B-4E79-9E07-6E5697DEF111}" type="slidenum">
              <a:rPr lang="en-US"/>
              <a:pPr/>
              <a:t>44</a:t>
            </a:fld>
            <a:endParaRPr lang="en-US"/>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CD28295-4201-4DC8-8BA4-18DBF94B8CB7}" type="slidenum">
              <a:rPr lang="en-US"/>
              <a:pPr/>
              <a:t>45</a:t>
            </a:fld>
            <a:endParaRPr lang="en-US"/>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E949DF9C-18F1-4142-B504-E89B70AA8D18}" type="slidenum">
              <a:rPr lang="en-US"/>
              <a:pPr/>
              <a:t>46</a:t>
            </a:fld>
            <a:endParaRPr lang="en-US"/>
          </a:p>
        </p:txBody>
      </p:sp>
      <p:sp>
        <p:nvSpPr>
          <p:cNvPr id="110595" name="Rectangle 2"/>
          <p:cNvSpPr>
            <a:spLocks noRo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F7589F1C-1F5C-4B2D-A0F7-A7B09FAEE49B}" type="slidenum">
              <a:rPr lang="en-US"/>
              <a:pPr/>
              <a:t>47</a:t>
            </a:fld>
            <a:endParaRPr lang="en-US"/>
          </a:p>
        </p:txBody>
      </p:sp>
      <p:sp>
        <p:nvSpPr>
          <p:cNvPr id="111619" name="Rectangle 2"/>
          <p:cNvSpPr>
            <a:spLocks noRo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4CC0AB2-9E6F-4585-BB22-08B53E942E1B}" type="slidenum">
              <a:rPr lang="en-US"/>
              <a:pPr/>
              <a:t>48</a:t>
            </a:fld>
            <a:endParaRPr lang="en-US"/>
          </a:p>
        </p:txBody>
      </p:sp>
      <p:sp>
        <p:nvSpPr>
          <p:cNvPr id="112643" name="Rectangle 2"/>
          <p:cNvSpPr>
            <a:spLocks noRo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862B150C-7644-4256-BC63-DA20CD88AAAC}" type="slidenum">
              <a:rPr lang="en-US"/>
              <a:pPr/>
              <a:t>49</a:t>
            </a:fld>
            <a:endParaRPr lang="en-US"/>
          </a:p>
        </p:txBody>
      </p:sp>
      <p:sp>
        <p:nvSpPr>
          <p:cNvPr id="113667" name="Rectangle 2"/>
          <p:cNvSpPr>
            <a:spLocks noRo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A90544C2-E054-4B89-8710-E52BC3460167}" type="slidenum">
              <a:rPr lang="en-US"/>
              <a:pPr/>
              <a:t>5</a:t>
            </a:fld>
            <a:endParaRPr lang="en-US"/>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E8A2F437-364F-4BC9-AEBF-D45416B1C526}" type="slidenum">
              <a:rPr lang="en-US"/>
              <a:pPr/>
              <a:t>50</a:t>
            </a:fld>
            <a:endParaRPr lang="en-US"/>
          </a:p>
        </p:txBody>
      </p:sp>
      <p:sp>
        <p:nvSpPr>
          <p:cNvPr id="114691" name="Rectangle 2"/>
          <p:cNvSpPr>
            <a:spLocks noRo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09D5F51-D2CA-4C34-AD30-DDD9273C726C}" type="slidenum">
              <a:rPr lang="en-US"/>
              <a:pPr/>
              <a:t>51</a:t>
            </a:fld>
            <a:endParaRPr lang="en-US"/>
          </a:p>
        </p:txBody>
      </p:sp>
      <p:sp>
        <p:nvSpPr>
          <p:cNvPr id="115715" name="Rectangle 2"/>
          <p:cNvSpPr>
            <a:spLocks noRo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AD5FB93F-2EDC-491C-AD9D-740CF95AA89B}" type="slidenum">
              <a:rPr lang="en-US"/>
              <a:pPr/>
              <a:t>52</a:t>
            </a:fld>
            <a:endParaRPr lang="en-US"/>
          </a:p>
        </p:txBody>
      </p:sp>
      <p:sp>
        <p:nvSpPr>
          <p:cNvPr id="116739" name="Rectangle 2"/>
          <p:cNvSpPr>
            <a:spLocks noRo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0802E18-E2AE-4828-9712-126EAF8F09AA}" type="slidenum">
              <a:rPr lang="en-US"/>
              <a:pPr/>
              <a:t>53</a:t>
            </a:fld>
            <a:endParaRPr lang="en-US"/>
          </a:p>
        </p:txBody>
      </p:sp>
      <p:sp>
        <p:nvSpPr>
          <p:cNvPr id="117763" name="Rectangle 2"/>
          <p:cNvSpPr>
            <a:spLocks noRo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BAF81CF1-4C9D-4B59-83FD-1B529D369D80}" type="slidenum">
              <a:rPr lang="en-US"/>
              <a:pPr/>
              <a:t>54</a:t>
            </a:fld>
            <a:endParaRPr lang="en-US"/>
          </a:p>
        </p:txBody>
      </p:sp>
      <p:sp>
        <p:nvSpPr>
          <p:cNvPr id="118787" name="Rectangle 2"/>
          <p:cNvSpPr>
            <a:spLocks noRo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49A14F6E-AEBE-411D-864A-FC9A7D2064F1}" type="slidenum">
              <a:rPr lang="en-US"/>
              <a:pPr/>
              <a:t>55</a:t>
            </a:fld>
            <a:endParaRPr lang="en-US"/>
          </a:p>
        </p:txBody>
      </p:sp>
      <p:sp>
        <p:nvSpPr>
          <p:cNvPr id="119811" name="Rectangle 2"/>
          <p:cNvSpPr>
            <a:spLocks noRo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248275F4-E4F8-48C2-9853-4C24848AA384}" type="slidenum">
              <a:rPr lang="en-US"/>
              <a:pPr/>
              <a:t>56</a:t>
            </a:fld>
            <a:endParaRPr lang="en-US"/>
          </a:p>
        </p:txBody>
      </p:sp>
      <p:sp>
        <p:nvSpPr>
          <p:cNvPr id="120835" name="Rectangle 2"/>
          <p:cNvSpPr>
            <a:spLocks noRo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751756F9-FC6F-4414-BE71-D485DA96D51F}" type="slidenum">
              <a:rPr lang="en-US"/>
              <a:pPr/>
              <a:t>57</a:t>
            </a:fld>
            <a:endParaRPr lang="en-US"/>
          </a:p>
        </p:txBody>
      </p:sp>
      <p:sp>
        <p:nvSpPr>
          <p:cNvPr id="121859" name="Rectangle 2"/>
          <p:cNvSpPr>
            <a:spLocks noRo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5F16D1CC-9644-476A-97EE-FE54DF2DCD6F}" type="slidenum">
              <a:rPr lang="en-US"/>
              <a:pPr/>
              <a:t>58</a:t>
            </a:fld>
            <a:endParaRPr lang="en-US"/>
          </a:p>
        </p:txBody>
      </p:sp>
      <p:sp>
        <p:nvSpPr>
          <p:cNvPr id="122883" name="Rectangle 2"/>
          <p:cNvSpPr>
            <a:spLocks noRo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FFC583A-459F-4A61-AB95-294F4BFEFFA5}" type="slidenum">
              <a:rPr lang="en-US"/>
              <a:pPr/>
              <a:t>59</a:t>
            </a:fld>
            <a:endParaRPr lang="en-US"/>
          </a:p>
        </p:txBody>
      </p:sp>
      <p:sp>
        <p:nvSpPr>
          <p:cNvPr id="123907" name="Rectangle 2"/>
          <p:cNvSpPr>
            <a:spLocks noRo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D77BAEC-A1F4-4BB0-90D9-A96949D2E55F}" type="slidenum">
              <a:rPr lang="en-US"/>
              <a:pPr/>
              <a:t>6</a:t>
            </a:fld>
            <a:endParaRPr lang="en-US"/>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C53A36A-6996-4C78-BC8A-E157E98A58D2}" type="slidenum">
              <a:rPr lang="en-US"/>
              <a:pPr/>
              <a:t>7</a:t>
            </a:fld>
            <a:endParaRPr lang="en-US"/>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6F27308-4390-4134-BDE8-956EB15E56AE}" type="slidenum">
              <a:rPr lang="en-US"/>
              <a:pPr/>
              <a:t>8</a:t>
            </a:fld>
            <a:endParaRPr lang="en-US"/>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358024F-F064-4EC7-8B01-667E0A15970F}" type="slidenum">
              <a:rPr lang="en-US"/>
              <a:pPr/>
              <a:t>9</a:t>
            </a:fld>
            <a:endParaRPr lang="en-US"/>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defRPr/>
            </a:pPr>
            <a:r>
              <a:rPr lang="en-US" altLang="en-US" sz="1400" b="0" baseline="0">
                <a:latin typeface="McGrawHill-Italic" pitchFamily="2" charset="0"/>
              </a:rPr>
              <a:t>McGraw-Hill</a:t>
            </a:r>
            <a:endParaRPr lang="en-US" altLang="en-US" sz="2400" b="0" baseline="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defRPr/>
            </a:pPr>
            <a:r>
              <a:rPr lang="en-US" altLang="en-US" sz="1400" b="0" baseline="0">
                <a:latin typeface="McGrawHill-Italic" pitchFamily="2" charset="0"/>
              </a:rPr>
              <a:t>The McGraw-Hill Companies, Inc., 2000</a:t>
            </a:r>
            <a:endParaRPr lang="en-US" altLang="en-US" sz="2400" b="0" baseline="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Rectangle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baseline="0" smtClean="0">
                <a:solidFill>
                  <a:schemeClr val="bg2"/>
                </a:solidFill>
                <a:latin typeface="+mn-lt"/>
              </a:defRPr>
            </a:lvl1pPr>
          </a:lstStyle>
          <a:p>
            <a:pPr>
              <a:defRPr/>
            </a:pPr>
            <a:endParaRPr lang="en-US"/>
          </a:p>
        </p:txBody>
      </p:sp>
      <p:sp>
        <p:nvSpPr>
          <p:cNvPr id="17" name="Rectangle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baseline="0" smtClean="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smtClean="0">
                <a:latin typeface="+mn-lt"/>
              </a:defRPr>
            </a:lvl1pPr>
          </a:lstStyle>
          <a:p>
            <a:pPr>
              <a:defRPr/>
            </a:pPr>
            <a:fld id="{CFF8C482-703A-4F18-B287-2700D34128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16.</a:t>
            </a:r>
            <a:fld id="{9FADE046-A873-4888-965C-9A5819DF516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16.</a:t>
            </a:r>
            <a:fld id="{773B07D6-F13D-40E0-8174-CA6DE35A58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16.</a:t>
            </a:r>
            <a:fld id="{2A0EE199-1E0B-4729-8C4A-6C45130C167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16.</a:t>
            </a:r>
            <a:fld id="{92BB7006-3EB9-4951-AAD4-295E34FD1CF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t>16.</a:t>
            </a:r>
            <a:fld id="{5BE1DEF9-4E6D-4A36-A9A3-FAE92217D30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t>16.</a:t>
            </a:r>
            <a:fld id="{8F1BD86C-B6ED-4050-9E16-B42CBF99CAF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16.</a:t>
            </a:r>
            <a:fld id="{1E600CF4-2F1E-4245-8B49-9D66B9267E4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16.</a:t>
            </a:r>
            <a:fld id="{8E947FA3-A8B7-4D7D-B894-8ADFBF1733C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16.</a:t>
            </a:r>
            <a:fld id="{BA944D84-5B09-4A2A-9637-BED3DEA8420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16.</a:t>
            </a:r>
            <a:fld id="{F409D164-0D0C-4E74-8593-A70B908205A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aseline="0" smtClean="0">
                <a:solidFill>
                  <a:schemeClr val="bg2"/>
                </a:solidFill>
              </a:defRPr>
            </a:lvl1pPr>
          </a:lstStyle>
          <a:p>
            <a:pPr>
              <a:defRPr/>
            </a:pPr>
            <a:r>
              <a:rPr lang="en-US"/>
              <a:t>16.</a:t>
            </a:r>
            <a:fld id="{E79B0C35-CB51-4918-9197-A6D1B9D7335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9.wmf"/></Relationships>
</file>

<file path=ppt/slides/_rels/slide2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41.wmf"/></Relationships>
</file>

<file path=ppt/slides/_rels/slide48.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0"/>
          </p:nvPr>
        </p:nvSpPr>
        <p:spPr>
          <a:noFill/>
        </p:spPr>
        <p:txBody>
          <a:bodyPr/>
          <a:lstStyle/>
          <a:p>
            <a:r>
              <a:rPr lang="en-US"/>
              <a:t>16.</a:t>
            </a:r>
            <a:fld id="{AAB14852-FFAB-4966-BFF3-13AC481B4BE8}" type="slidenum">
              <a:rPr lang="en-US"/>
              <a:pPr/>
              <a:t>1</a:t>
            </a:fld>
            <a:endParaRPr lang="en-US"/>
          </a:p>
        </p:txBody>
      </p:sp>
      <p:sp>
        <p:nvSpPr>
          <p:cNvPr id="3075" name="Text Box 2"/>
          <p:cNvSpPr txBox="1">
            <a:spLocks noChangeArrowheads="1"/>
          </p:cNvSpPr>
          <p:nvPr/>
        </p:nvSpPr>
        <p:spPr bwMode="auto">
          <a:xfrm>
            <a:off x="0" y="6507163"/>
            <a:ext cx="9144000" cy="274637"/>
          </a:xfrm>
          <a:prstGeom prst="rect">
            <a:avLst/>
          </a:prstGeom>
          <a:noFill/>
          <a:ln w="9525">
            <a:noFill/>
            <a:miter lim="800000"/>
            <a:headEnd/>
            <a:tailEnd/>
          </a:ln>
        </p:spPr>
        <p:txBody>
          <a:bodyPr>
            <a:spAutoFit/>
          </a:bodyPr>
          <a:lstStyle/>
          <a:p>
            <a:pPr algn="ctr" eaLnBrk="1" hangingPunct="1"/>
            <a:r>
              <a:rPr lang="en-US" sz="1200" b="0" baseline="0">
                <a:latin typeface="Times New Roman" pitchFamily="18" charset="0"/>
              </a:rPr>
              <a:t>Copyright © The McGraw-Hill Companies, Inc. Permission required for reproduction or display.</a:t>
            </a:r>
          </a:p>
        </p:txBody>
      </p:sp>
      <p:pic>
        <p:nvPicPr>
          <p:cNvPr id="3076" name="Picture 3" descr="Forouzan1e08dh_OLC"/>
          <p:cNvPicPr>
            <a:picLocks noGrp="1" noChangeAspect="1" noChangeArrowheads="1"/>
          </p:cNvPicPr>
          <p:nvPr>
            <p:ph sz="half" idx="2"/>
          </p:nvPr>
        </p:nvPicPr>
        <p:blipFill>
          <a:blip r:embed="rId3"/>
          <a:srcRect/>
          <a:stretch>
            <a:fillRect/>
          </a:stretch>
        </p:blipFill>
        <p:spPr bwMode="auto">
          <a:xfrm>
            <a:off x="381000" y="0"/>
            <a:ext cx="8763000" cy="1050925"/>
          </a:xfrm>
          <a:noFill/>
          <a:ln>
            <a:miter lim="800000"/>
            <a:headEnd/>
            <a:tailEnd/>
          </a:ln>
        </p:spPr>
      </p:pic>
      <p:sp>
        <p:nvSpPr>
          <p:cNvPr id="3077" name="Rectangle 5"/>
          <p:cNvSpPr>
            <a:spLocks noChangeArrowheads="1"/>
          </p:cNvSpPr>
          <p:nvPr/>
        </p:nvSpPr>
        <p:spPr bwMode="auto">
          <a:xfrm>
            <a:off x="1143000" y="2514600"/>
            <a:ext cx="6858000" cy="2955925"/>
          </a:xfrm>
          <a:prstGeom prst="rect">
            <a:avLst/>
          </a:prstGeom>
          <a:noFill/>
          <a:ln w="9525">
            <a:noFill/>
            <a:miter lim="800000"/>
            <a:headEnd/>
            <a:tailEnd/>
          </a:ln>
        </p:spPr>
        <p:txBody>
          <a:bodyPr>
            <a:spAutoFit/>
          </a:bodyPr>
          <a:lstStyle/>
          <a:p>
            <a:pPr algn="ctr"/>
            <a:r>
              <a:rPr lang="en-US" altLang="en-US" sz="4400" baseline="0">
                <a:solidFill>
                  <a:schemeClr val="tx2"/>
                </a:solidFill>
              </a:rPr>
              <a:t>Chapter 16</a:t>
            </a:r>
          </a:p>
          <a:p>
            <a:pPr algn="ctr"/>
            <a:endParaRPr lang="en-US" altLang="en-US" sz="2000" baseline="0">
              <a:solidFill>
                <a:schemeClr val="tx2"/>
              </a:solidFill>
            </a:endParaRPr>
          </a:p>
          <a:p>
            <a:pPr algn="ctr"/>
            <a:r>
              <a:rPr lang="en-US" sz="4400" i="1" baseline="0"/>
              <a:t>Security at the Application Layer:</a:t>
            </a:r>
            <a:br>
              <a:rPr lang="en-US" sz="4400" i="1" baseline="0"/>
            </a:br>
            <a:r>
              <a:rPr lang="en-US" sz="3600" i="1" baseline="0"/>
              <a:t>PGP and S/MIME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p>
            <a:r>
              <a:rPr lang="en-US"/>
              <a:t>16.</a:t>
            </a:r>
            <a:fld id="{1E20C7FA-B0D2-479F-AA97-3450A1D69A77}" type="slidenum">
              <a:rPr lang="en-US"/>
              <a:pPr/>
              <a:t>10</a:t>
            </a:fld>
            <a:endParaRPr lang="en-US"/>
          </a:p>
        </p:txBody>
      </p:sp>
      <p:sp>
        <p:nvSpPr>
          <p:cNvPr id="1229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229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16.2.1  Continued</a:t>
            </a:r>
          </a:p>
        </p:txBody>
      </p:sp>
      <p:sp>
        <p:nvSpPr>
          <p:cNvPr id="1242122" name="Rectangle 10"/>
          <p:cNvSpPr>
            <a:spLocks noChangeArrowheads="1"/>
          </p:cNvSpPr>
          <p:nvPr/>
        </p:nvSpPr>
        <p:spPr bwMode="auto">
          <a:xfrm>
            <a:off x="1143000" y="471488"/>
            <a:ext cx="2590800" cy="519112"/>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Compression</a:t>
            </a:r>
            <a:endParaRPr lang="en-US" sz="2800" i="1" baseline="0">
              <a:effectLst>
                <a:outerShdw blurRad="38100" dist="38100" dir="2700000" algn="tl">
                  <a:srgbClr val="C0C0C0"/>
                </a:outerShdw>
              </a:effectLst>
              <a:latin typeface="Times New Roman" pitchFamily="18" charset="0"/>
            </a:endParaRPr>
          </a:p>
        </p:txBody>
      </p:sp>
      <p:sp>
        <p:nvSpPr>
          <p:cNvPr id="12300" name="Text Box 11"/>
          <p:cNvSpPr txBox="1">
            <a:spLocks noChangeArrowheads="1"/>
          </p:cNvSpPr>
          <p:nvPr/>
        </p:nvSpPr>
        <p:spPr bwMode="auto">
          <a:xfrm>
            <a:off x="2135188" y="1905000"/>
            <a:ext cx="4189412"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16.4  </a:t>
            </a:r>
            <a:r>
              <a:rPr lang="en-US" sz="2000" i="1" baseline="0">
                <a:latin typeface="Times New Roman" pitchFamily="18" charset="0"/>
              </a:rPr>
              <a:t>A compressed message</a:t>
            </a:r>
          </a:p>
        </p:txBody>
      </p:sp>
      <p:pic>
        <p:nvPicPr>
          <p:cNvPr id="12301" name="Picture 12"/>
          <p:cNvPicPr>
            <a:picLocks noChangeAspect="1" noChangeArrowheads="1"/>
          </p:cNvPicPr>
          <p:nvPr/>
        </p:nvPicPr>
        <p:blipFill>
          <a:blip r:embed="rId3"/>
          <a:srcRect/>
          <a:stretch>
            <a:fillRect/>
          </a:stretch>
        </p:blipFill>
        <p:spPr bwMode="auto">
          <a:xfrm>
            <a:off x="712788" y="3132138"/>
            <a:ext cx="7669212" cy="1668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p>
            <a:r>
              <a:rPr lang="en-US"/>
              <a:t>16.</a:t>
            </a:r>
            <a:fld id="{18F4CB7C-64FC-4A60-A431-29CE2FFB8704}" type="slidenum">
              <a:rPr lang="en-US"/>
              <a:pPr/>
              <a:t>11</a:t>
            </a:fld>
            <a:endParaRPr lang="en-US"/>
          </a:p>
        </p:txBody>
      </p:sp>
      <p:sp>
        <p:nvSpPr>
          <p:cNvPr id="133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33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33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33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33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33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33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3322"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16.2.1  Continued</a:t>
            </a:r>
          </a:p>
        </p:txBody>
      </p:sp>
      <p:sp>
        <p:nvSpPr>
          <p:cNvPr id="1244170" name="Rectangle 10"/>
          <p:cNvSpPr>
            <a:spLocks noChangeArrowheads="1"/>
          </p:cNvSpPr>
          <p:nvPr/>
        </p:nvSpPr>
        <p:spPr bwMode="auto">
          <a:xfrm>
            <a:off x="1143000" y="533400"/>
            <a:ext cx="6705600" cy="519113"/>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Confidentiality with One-Time Session Key</a:t>
            </a:r>
            <a:endParaRPr lang="en-US" sz="2800" i="1" baseline="0">
              <a:effectLst>
                <a:outerShdw blurRad="38100" dist="38100" dir="2700000" algn="tl">
                  <a:srgbClr val="C0C0C0"/>
                </a:outerShdw>
              </a:effectLst>
              <a:latin typeface="Times New Roman" pitchFamily="18" charset="0"/>
            </a:endParaRPr>
          </a:p>
        </p:txBody>
      </p:sp>
      <p:sp>
        <p:nvSpPr>
          <p:cNvPr id="13324" name="Text Box 11"/>
          <p:cNvSpPr txBox="1">
            <a:spLocks noChangeArrowheads="1"/>
          </p:cNvSpPr>
          <p:nvPr/>
        </p:nvSpPr>
        <p:spPr bwMode="auto">
          <a:xfrm>
            <a:off x="2017713" y="1676400"/>
            <a:ext cx="4230687"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16.5  </a:t>
            </a:r>
            <a:r>
              <a:rPr lang="en-US" sz="2000" i="1" baseline="0">
                <a:latin typeface="Times New Roman" pitchFamily="18" charset="0"/>
              </a:rPr>
              <a:t>A confidential message</a:t>
            </a:r>
          </a:p>
        </p:txBody>
      </p:sp>
      <p:pic>
        <p:nvPicPr>
          <p:cNvPr id="13325" name="Picture 12"/>
          <p:cNvPicPr>
            <a:picLocks noChangeAspect="1" noChangeArrowheads="1"/>
          </p:cNvPicPr>
          <p:nvPr/>
        </p:nvPicPr>
        <p:blipFill>
          <a:blip r:embed="rId3"/>
          <a:srcRect/>
          <a:stretch>
            <a:fillRect/>
          </a:stretch>
        </p:blipFill>
        <p:spPr bwMode="auto">
          <a:xfrm>
            <a:off x="63500" y="2667000"/>
            <a:ext cx="9004300" cy="2960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p:spPr>
        <p:txBody>
          <a:bodyPr/>
          <a:lstStyle/>
          <a:p>
            <a:r>
              <a:rPr lang="en-US"/>
              <a:t>16.</a:t>
            </a:r>
            <a:fld id="{DC46F9A0-1A0C-4C78-8E42-4A0B3166B6FA}" type="slidenum">
              <a:rPr lang="en-US"/>
              <a:pPr/>
              <a:t>12</a:t>
            </a:fld>
            <a:endParaRPr lang="en-US"/>
          </a:p>
        </p:txBody>
      </p:sp>
      <p:sp>
        <p:nvSpPr>
          <p:cNvPr id="1433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43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434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43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43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434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43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434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16.2.1  Continued</a:t>
            </a:r>
          </a:p>
        </p:txBody>
      </p:sp>
      <p:sp>
        <p:nvSpPr>
          <p:cNvPr id="1246218" name="Rectangle 10"/>
          <p:cNvSpPr>
            <a:spLocks noChangeArrowheads="1"/>
          </p:cNvSpPr>
          <p:nvPr/>
        </p:nvSpPr>
        <p:spPr bwMode="auto">
          <a:xfrm>
            <a:off x="304800" y="12192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Code Conversion</a:t>
            </a:r>
          </a:p>
          <a:p>
            <a:pPr algn="just" eaLnBrk="1" hangingPunct="1">
              <a:defRPr/>
            </a:pPr>
            <a:r>
              <a:rPr lang="en-US" sz="2800" i="1" baseline="0">
                <a:effectLst>
                  <a:outerShdw blurRad="38100" dist="38100" dir="2700000" algn="tl">
                    <a:srgbClr val="C0C0C0"/>
                  </a:outerShdw>
                </a:effectLst>
                <a:latin typeface="Times New Roman" pitchFamily="18" charset="0"/>
              </a:rPr>
              <a:t>Another service provided by PGP is code conversion. PGP uses Radix-64 conversion. </a:t>
            </a:r>
          </a:p>
        </p:txBody>
      </p:sp>
      <p:sp>
        <p:nvSpPr>
          <p:cNvPr id="1246219" name="Rectangle 11"/>
          <p:cNvSpPr>
            <a:spLocks noChangeArrowheads="1"/>
          </p:cNvSpPr>
          <p:nvPr/>
        </p:nvSpPr>
        <p:spPr bwMode="auto">
          <a:xfrm>
            <a:off x="304800" y="3794125"/>
            <a:ext cx="8229600" cy="946150"/>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Segmentation</a:t>
            </a:r>
          </a:p>
          <a:p>
            <a:pPr algn="just" eaLnBrk="1" hangingPunct="1">
              <a:defRPr/>
            </a:pPr>
            <a:r>
              <a:rPr lang="en-US" sz="2800" i="1" baseline="0">
                <a:effectLst>
                  <a:outerShdw blurRad="38100" dist="38100" dir="2700000" algn="tl">
                    <a:srgbClr val="C0C0C0"/>
                  </a:outerShdw>
                </a:effectLst>
                <a:latin typeface="Times New Roman" pitchFamily="18" charset="0"/>
              </a:rPr>
              <a:t>PGP allows segmentation of the message.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p:spPr>
        <p:txBody>
          <a:bodyPr/>
          <a:lstStyle/>
          <a:p>
            <a:r>
              <a:rPr lang="en-US"/>
              <a:t>16.</a:t>
            </a:r>
            <a:fld id="{4177977C-12D7-432D-9F88-C100C34BD8A7}" type="slidenum">
              <a:rPr lang="en-US"/>
              <a:pPr/>
              <a:t>13</a:t>
            </a:fld>
            <a:endParaRPr lang="en-US"/>
          </a:p>
        </p:txBody>
      </p:sp>
      <p:sp>
        <p:nvSpPr>
          <p:cNvPr id="153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53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53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53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53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53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53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5370" name="Text Box 9"/>
          <p:cNvSpPr txBox="1">
            <a:spLocks noChangeArrowheads="1"/>
          </p:cNvSpPr>
          <p:nvPr/>
        </p:nvSpPr>
        <p:spPr bwMode="auto">
          <a:xfrm>
            <a:off x="1143000" y="0"/>
            <a:ext cx="3109913"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16.2.2  Key Rings</a:t>
            </a:r>
          </a:p>
        </p:txBody>
      </p:sp>
      <p:sp>
        <p:nvSpPr>
          <p:cNvPr id="15371" name="Text Box 11"/>
          <p:cNvSpPr txBox="1">
            <a:spLocks noChangeArrowheads="1"/>
          </p:cNvSpPr>
          <p:nvPr/>
        </p:nvSpPr>
        <p:spPr bwMode="auto">
          <a:xfrm>
            <a:off x="2641600" y="1371600"/>
            <a:ext cx="3635375"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16.6  </a:t>
            </a:r>
            <a:r>
              <a:rPr lang="en-US" sz="2000" i="1" baseline="0">
                <a:latin typeface="Times New Roman" pitchFamily="18" charset="0"/>
              </a:rPr>
              <a:t>Key rings in PGP</a:t>
            </a:r>
          </a:p>
        </p:txBody>
      </p:sp>
      <p:pic>
        <p:nvPicPr>
          <p:cNvPr id="15372" name="Picture 12"/>
          <p:cNvPicPr>
            <a:picLocks noChangeAspect="1" noChangeArrowheads="1"/>
          </p:cNvPicPr>
          <p:nvPr/>
        </p:nvPicPr>
        <p:blipFill>
          <a:blip r:embed="rId3"/>
          <a:srcRect/>
          <a:stretch>
            <a:fillRect/>
          </a:stretch>
        </p:blipFill>
        <p:spPr bwMode="auto">
          <a:xfrm>
            <a:off x="760413" y="2614613"/>
            <a:ext cx="6783387" cy="3786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p:spPr>
        <p:txBody>
          <a:bodyPr/>
          <a:lstStyle/>
          <a:p>
            <a:r>
              <a:rPr lang="en-US"/>
              <a:t>16.</a:t>
            </a:r>
            <a:fld id="{1247F304-9C7F-479B-BEE5-DC3415BBE4A5}" type="slidenum">
              <a:rPr lang="en-US"/>
              <a:pPr/>
              <a:t>14</a:t>
            </a:fld>
            <a:endParaRPr lang="en-US"/>
          </a:p>
        </p:txBody>
      </p:sp>
      <p:sp>
        <p:nvSpPr>
          <p:cNvPr id="163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63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638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63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63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639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63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6394"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16.2.2  Continued</a:t>
            </a:r>
          </a:p>
        </p:txBody>
      </p:sp>
      <p:sp>
        <p:nvSpPr>
          <p:cNvPr id="1250314" name="Rectangle 10"/>
          <p:cNvSpPr>
            <a:spLocks noChangeArrowheads="1"/>
          </p:cNvSpPr>
          <p:nvPr/>
        </p:nvSpPr>
        <p:spPr bwMode="auto">
          <a:xfrm>
            <a:off x="990600" y="533400"/>
            <a:ext cx="8229600" cy="519113"/>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PGP Algorithms</a:t>
            </a:r>
            <a:endParaRPr lang="en-US" sz="2800" i="1" baseline="0">
              <a:effectLst>
                <a:outerShdw blurRad="38100" dist="38100" dir="2700000" algn="tl">
                  <a:srgbClr val="C0C0C0"/>
                </a:outerShdw>
              </a:effectLst>
              <a:latin typeface="Times New Roman" pitchFamily="18" charset="0"/>
            </a:endParaRPr>
          </a:p>
        </p:txBody>
      </p:sp>
      <p:pic>
        <p:nvPicPr>
          <p:cNvPr id="16396" name="Picture 11"/>
          <p:cNvPicPr>
            <a:picLocks noChangeAspect="1" noChangeArrowheads="1"/>
          </p:cNvPicPr>
          <p:nvPr/>
        </p:nvPicPr>
        <p:blipFill>
          <a:blip r:embed="rId3"/>
          <a:srcRect/>
          <a:stretch>
            <a:fillRect/>
          </a:stretch>
        </p:blipFill>
        <p:spPr bwMode="auto">
          <a:xfrm>
            <a:off x="1514475" y="1316038"/>
            <a:ext cx="6562725" cy="5389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p:spPr>
        <p:txBody>
          <a:bodyPr/>
          <a:lstStyle/>
          <a:p>
            <a:r>
              <a:rPr lang="en-US"/>
              <a:t>16.</a:t>
            </a:r>
            <a:fld id="{1F8A2944-E078-4CC3-A78B-80EAA4DAC25F}" type="slidenum">
              <a:rPr lang="en-US"/>
              <a:pPr/>
              <a:t>15</a:t>
            </a:fld>
            <a:endParaRPr lang="en-US"/>
          </a:p>
        </p:txBody>
      </p:sp>
      <p:sp>
        <p:nvSpPr>
          <p:cNvPr id="1741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74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741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74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74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741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74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741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16.2.2  Continued</a:t>
            </a:r>
          </a:p>
        </p:txBody>
      </p:sp>
      <p:pic>
        <p:nvPicPr>
          <p:cNvPr id="17419" name="Picture 11"/>
          <p:cNvPicPr>
            <a:picLocks noChangeAspect="1" noChangeArrowheads="1"/>
          </p:cNvPicPr>
          <p:nvPr/>
        </p:nvPicPr>
        <p:blipFill>
          <a:blip r:embed="rId3"/>
          <a:srcRect/>
          <a:stretch>
            <a:fillRect/>
          </a:stretch>
        </p:blipFill>
        <p:spPr bwMode="auto">
          <a:xfrm>
            <a:off x="1230313" y="738188"/>
            <a:ext cx="6618287" cy="5891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p:spPr>
        <p:txBody>
          <a:bodyPr/>
          <a:lstStyle/>
          <a:p>
            <a:r>
              <a:rPr lang="en-US"/>
              <a:t>16.</a:t>
            </a:r>
            <a:fld id="{65B88603-0136-42BB-9279-55E8C36F09C4}" type="slidenum">
              <a:rPr lang="en-US"/>
              <a:pPr/>
              <a:t>16</a:t>
            </a:fld>
            <a:endParaRPr lang="en-US"/>
          </a:p>
        </p:txBody>
      </p:sp>
      <p:sp>
        <p:nvSpPr>
          <p:cNvPr id="1843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84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843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84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84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84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84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8442"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16.2.2  Continued</a:t>
            </a:r>
          </a:p>
        </p:txBody>
      </p:sp>
      <p:pic>
        <p:nvPicPr>
          <p:cNvPr id="18443" name="Picture 11"/>
          <p:cNvPicPr>
            <a:picLocks noChangeAspect="1" noChangeArrowheads="1"/>
          </p:cNvPicPr>
          <p:nvPr/>
        </p:nvPicPr>
        <p:blipFill>
          <a:blip r:embed="rId3"/>
          <a:srcRect/>
          <a:stretch>
            <a:fillRect/>
          </a:stretch>
        </p:blipFill>
        <p:spPr bwMode="auto">
          <a:xfrm>
            <a:off x="762000" y="762000"/>
            <a:ext cx="8270875" cy="571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p:spPr>
        <p:txBody>
          <a:bodyPr/>
          <a:lstStyle/>
          <a:p>
            <a:r>
              <a:rPr lang="en-US"/>
              <a:t>16.</a:t>
            </a:r>
            <a:fld id="{C6049D1C-FEBD-4EF3-93FF-B443BA53A315}" type="slidenum">
              <a:rPr lang="en-US"/>
              <a:pPr/>
              <a:t>17</a:t>
            </a:fld>
            <a:endParaRPr lang="en-US"/>
          </a:p>
        </p:txBody>
      </p:sp>
      <p:sp>
        <p:nvSpPr>
          <p:cNvPr id="194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94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94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94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94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94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94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946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16.2.2  Continued</a:t>
            </a:r>
          </a:p>
        </p:txBody>
      </p:sp>
      <p:pic>
        <p:nvPicPr>
          <p:cNvPr id="19467" name="Picture 12"/>
          <p:cNvPicPr>
            <a:picLocks noChangeAspect="1" noChangeArrowheads="1"/>
          </p:cNvPicPr>
          <p:nvPr/>
        </p:nvPicPr>
        <p:blipFill>
          <a:blip r:embed="rId3"/>
          <a:srcRect/>
          <a:stretch>
            <a:fillRect/>
          </a:stretch>
        </p:blipFill>
        <p:spPr bwMode="auto">
          <a:xfrm>
            <a:off x="508000" y="1641475"/>
            <a:ext cx="8126413" cy="3573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p:spPr>
        <p:txBody>
          <a:bodyPr/>
          <a:lstStyle/>
          <a:p>
            <a:r>
              <a:rPr lang="en-US"/>
              <a:t>16.</a:t>
            </a:r>
            <a:fld id="{66547FBB-943A-4EF3-AD87-C2F84C75D01A}" type="slidenum">
              <a:rPr lang="en-US"/>
              <a:pPr/>
              <a:t>18</a:t>
            </a:fld>
            <a:endParaRPr lang="en-US"/>
          </a:p>
        </p:txBody>
      </p:sp>
      <p:sp>
        <p:nvSpPr>
          <p:cNvPr id="2048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04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048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04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04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04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04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0490" name="Text Box 9"/>
          <p:cNvSpPr txBox="1">
            <a:spLocks noChangeArrowheads="1"/>
          </p:cNvSpPr>
          <p:nvPr/>
        </p:nvSpPr>
        <p:spPr bwMode="auto">
          <a:xfrm>
            <a:off x="1143000" y="0"/>
            <a:ext cx="4214813"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16.2.3  PGP Certificates</a:t>
            </a:r>
          </a:p>
        </p:txBody>
      </p:sp>
      <p:sp>
        <p:nvSpPr>
          <p:cNvPr id="1186828" name="Rectangle 12"/>
          <p:cNvSpPr>
            <a:spLocks noChangeArrowheads="1"/>
          </p:cNvSpPr>
          <p:nvPr/>
        </p:nvSpPr>
        <p:spPr bwMode="auto">
          <a:xfrm>
            <a:off x="304800" y="11430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X.509 Certificates</a:t>
            </a:r>
          </a:p>
          <a:p>
            <a:pPr algn="just" eaLnBrk="1" hangingPunct="1">
              <a:defRPr/>
            </a:pPr>
            <a:r>
              <a:rPr lang="en-US" sz="2800" i="1" baseline="0">
                <a:effectLst>
                  <a:outerShdw blurRad="38100" dist="38100" dir="2700000" algn="tl">
                    <a:srgbClr val="C0C0C0"/>
                  </a:outerShdw>
                </a:effectLst>
                <a:latin typeface="Times New Roman" pitchFamily="18" charset="0"/>
              </a:rPr>
              <a:t>Protocols that use X.509 certificates depend on the hierarchical structure of the trust.</a:t>
            </a:r>
          </a:p>
        </p:txBody>
      </p:sp>
      <p:sp>
        <p:nvSpPr>
          <p:cNvPr id="20492" name="Line 13"/>
          <p:cNvSpPr>
            <a:spLocks noChangeShapeType="1"/>
          </p:cNvSpPr>
          <p:nvPr/>
        </p:nvSpPr>
        <p:spPr bwMode="auto">
          <a:xfrm>
            <a:off x="457200" y="3733800"/>
            <a:ext cx="8153400" cy="0"/>
          </a:xfrm>
          <a:prstGeom prst="line">
            <a:avLst/>
          </a:prstGeom>
          <a:noFill/>
          <a:ln w="76200">
            <a:solidFill>
              <a:srgbClr val="009900"/>
            </a:solidFill>
            <a:round/>
            <a:headEnd/>
            <a:tailEnd/>
          </a:ln>
        </p:spPr>
        <p:txBody>
          <a:bodyPr/>
          <a:lstStyle/>
          <a:p>
            <a:endParaRPr lang="en-IN"/>
          </a:p>
        </p:txBody>
      </p:sp>
      <p:sp>
        <p:nvSpPr>
          <p:cNvPr id="20493" name="Rectangle 14"/>
          <p:cNvSpPr>
            <a:spLocks noChangeArrowheads="1"/>
          </p:cNvSpPr>
          <p:nvPr/>
        </p:nvSpPr>
        <p:spPr bwMode="auto">
          <a:xfrm>
            <a:off x="495300" y="3783013"/>
            <a:ext cx="8077200" cy="946150"/>
          </a:xfrm>
          <a:prstGeom prst="rect">
            <a:avLst/>
          </a:prstGeom>
          <a:solidFill>
            <a:srgbClr val="99FF33"/>
          </a:solidFill>
          <a:ln w="76200" algn="ctr">
            <a:noFill/>
            <a:miter lim="800000"/>
            <a:headEnd/>
            <a:tailEnd/>
          </a:ln>
        </p:spPr>
        <p:txBody>
          <a:bodyPr>
            <a:spAutoFit/>
          </a:bodyPr>
          <a:lstStyle/>
          <a:p>
            <a:pPr algn="ctr"/>
            <a:r>
              <a:rPr lang="en-US" sz="2800" baseline="0">
                <a:latin typeface="Times New Roman" pitchFamily="18" charset="0"/>
              </a:rPr>
              <a:t>In X.509, there is a single path from the fully trusted authority to any certificate.</a:t>
            </a:r>
          </a:p>
        </p:txBody>
      </p:sp>
      <p:grpSp>
        <p:nvGrpSpPr>
          <p:cNvPr id="20494" name="Group 15"/>
          <p:cNvGrpSpPr>
            <a:grpSpLocks/>
          </p:cNvGrpSpPr>
          <p:nvPr/>
        </p:nvGrpSpPr>
        <p:grpSpPr bwMode="auto">
          <a:xfrm>
            <a:off x="457200" y="3124200"/>
            <a:ext cx="1143000" cy="566738"/>
            <a:chOff x="1200" y="1248"/>
            <a:chExt cx="720" cy="357"/>
          </a:xfrm>
        </p:grpSpPr>
        <p:pic>
          <p:nvPicPr>
            <p:cNvPr id="20496" name="Picture 16"/>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20497" name="Text Box 17"/>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baseline="0">
                  <a:solidFill>
                    <a:schemeClr val="hlink"/>
                  </a:solidFill>
                  <a:latin typeface="Times New Roman" pitchFamily="18" charset="0"/>
                </a:rPr>
                <a:t>Note</a:t>
              </a:r>
            </a:p>
          </p:txBody>
        </p:sp>
      </p:grpSp>
      <p:sp>
        <p:nvSpPr>
          <p:cNvPr id="20495" name="Line 18"/>
          <p:cNvSpPr>
            <a:spLocks noChangeShapeType="1"/>
          </p:cNvSpPr>
          <p:nvPr/>
        </p:nvSpPr>
        <p:spPr bwMode="auto">
          <a:xfrm>
            <a:off x="457200" y="4800600"/>
            <a:ext cx="8153400" cy="0"/>
          </a:xfrm>
          <a:prstGeom prst="line">
            <a:avLst/>
          </a:prstGeom>
          <a:noFill/>
          <a:ln w="76200">
            <a:solidFill>
              <a:srgbClr val="009900"/>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p:spPr>
        <p:txBody>
          <a:bodyPr/>
          <a:lstStyle/>
          <a:p>
            <a:r>
              <a:rPr lang="en-US"/>
              <a:t>16.</a:t>
            </a:r>
            <a:fld id="{6F0470AD-AB0F-48FE-A755-C2355F937D7A}" type="slidenum">
              <a:rPr lang="en-US"/>
              <a:pPr/>
              <a:t>19</a:t>
            </a:fld>
            <a:endParaRPr lang="en-US"/>
          </a:p>
        </p:txBody>
      </p:sp>
      <p:sp>
        <p:nvSpPr>
          <p:cNvPr id="215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15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15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15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15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15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15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1514"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16.2.3  Continued</a:t>
            </a:r>
          </a:p>
        </p:txBody>
      </p:sp>
      <p:sp>
        <p:nvSpPr>
          <p:cNvPr id="1262602" name="Rectangle 10"/>
          <p:cNvSpPr>
            <a:spLocks noChangeArrowheads="1"/>
          </p:cNvSpPr>
          <p:nvPr/>
        </p:nvSpPr>
        <p:spPr bwMode="auto">
          <a:xfrm>
            <a:off x="304800" y="1065213"/>
            <a:ext cx="8229600" cy="1373187"/>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PGP Certificates</a:t>
            </a:r>
          </a:p>
          <a:p>
            <a:pPr algn="just" eaLnBrk="1" hangingPunct="1">
              <a:defRPr/>
            </a:pPr>
            <a:r>
              <a:rPr lang="en-US" sz="2800" i="1" baseline="0">
                <a:effectLst>
                  <a:outerShdw blurRad="38100" dist="38100" dir="2700000" algn="tl">
                    <a:srgbClr val="C0C0C0"/>
                  </a:outerShdw>
                </a:effectLst>
                <a:latin typeface="Times New Roman" pitchFamily="18" charset="0"/>
              </a:rPr>
              <a:t>In PGP, there is no need for CAs; anyone in the ring can sign a certificate for anyone else in the ring.</a:t>
            </a:r>
          </a:p>
        </p:txBody>
      </p:sp>
      <p:sp>
        <p:nvSpPr>
          <p:cNvPr id="21516" name="Line 11"/>
          <p:cNvSpPr>
            <a:spLocks noChangeShapeType="1"/>
          </p:cNvSpPr>
          <p:nvPr/>
        </p:nvSpPr>
        <p:spPr bwMode="auto">
          <a:xfrm>
            <a:off x="457200" y="3200400"/>
            <a:ext cx="8153400" cy="0"/>
          </a:xfrm>
          <a:prstGeom prst="line">
            <a:avLst/>
          </a:prstGeom>
          <a:noFill/>
          <a:ln w="76200">
            <a:solidFill>
              <a:srgbClr val="009900"/>
            </a:solidFill>
            <a:round/>
            <a:headEnd/>
            <a:tailEnd/>
          </a:ln>
        </p:spPr>
        <p:txBody>
          <a:bodyPr/>
          <a:lstStyle/>
          <a:p>
            <a:endParaRPr lang="en-IN"/>
          </a:p>
        </p:txBody>
      </p:sp>
      <p:sp>
        <p:nvSpPr>
          <p:cNvPr id="21517" name="Rectangle 12"/>
          <p:cNvSpPr>
            <a:spLocks noChangeArrowheads="1"/>
          </p:cNvSpPr>
          <p:nvPr/>
        </p:nvSpPr>
        <p:spPr bwMode="auto">
          <a:xfrm>
            <a:off x="495300" y="3249613"/>
            <a:ext cx="8077200" cy="946150"/>
          </a:xfrm>
          <a:prstGeom prst="rect">
            <a:avLst/>
          </a:prstGeom>
          <a:solidFill>
            <a:srgbClr val="99FF33"/>
          </a:solidFill>
          <a:ln w="76200" algn="ctr">
            <a:noFill/>
            <a:miter lim="800000"/>
            <a:headEnd/>
            <a:tailEnd/>
          </a:ln>
        </p:spPr>
        <p:txBody>
          <a:bodyPr>
            <a:spAutoFit/>
          </a:bodyPr>
          <a:lstStyle/>
          <a:p>
            <a:pPr algn="ctr"/>
            <a:r>
              <a:rPr lang="en-US" sz="2800" baseline="0">
                <a:latin typeface="Times New Roman" pitchFamily="18" charset="0"/>
              </a:rPr>
              <a:t>In PGP, there can be multiple paths from fully or partially trusted authorities to any subject.</a:t>
            </a:r>
          </a:p>
        </p:txBody>
      </p:sp>
      <p:grpSp>
        <p:nvGrpSpPr>
          <p:cNvPr id="21518" name="Group 13"/>
          <p:cNvGrpSpPr>
            <a:grpSpLocks/>
          </p:cNvGrpSpPr>
          <p:nvPr/>
        </p:nvGrpSpPr>
        <p:grpSpPr bwMode="auto">
          <a:xfrm>
            <a:off x="457200" y="2590800"/>
            <a:ext cx="1143000" cy="566738"/>
            <a:chOff x="1200" y="1248"/>
            <a:chExt cx="720" cy="357"/>
          </a:xfrm>
        </p:grpSpPr>
        <p:pic>
          <p:nvPicPr>
            <p:cNvPr id="21521" name="Picture 14"/>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21522" name="Text Box 15"/>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baseline="0">
                  <a:solidFill>
                    <a:schemeClr val="hlink"/>
                  </a:solidFill>
                  <a:latin typeface="Times New Roman" pitchFamily="18" charset="0"/>
                </a:rPr>
                <a:t>Note</a:t>
              </a:r>
            </a:p>
          </p:txBody>
        </p:sp>
      </p:grpSp>
      <p:sp>
        <p:nvSpPr>
          <p:cNvPr id="21519" name="Line 16"/>
          <p:cNvSpPr>
            <a:spLocks noChangeShapeType="1"/>
          </p:cNvSpPr>
          <p:nvPr/>
        </p:nvSpPr>
        <p:spPr bwMode="auto">
          <a:xfrm>
            <a:off x="457200" y="4267200"/>
            <a:ext cx="8153400" cy="0"/>
          </a:xfrm>
          <a:prstGeom prst="line">
            <a:avLst/>
          </a:prstGeom>
          <a:noFill/>
          <a:ln w="76200">
            <a:solidFill>
              <a:srgbClr val="009900"/>
            </a:solidFill>
            <a:round/>
            <a:headEnd/>
            <a:tailEnd/>
          </a:ln>
        </p:spPr>
        <p:txBody>
          <a:bodyPr/>
          <a:lstStyle/>
          <a:p>
            <a:endParaRPr lang="en-IN"/>
          </a:p>
        </p:txBody>
      </p:sp>
      <p:sp>
        <p:nvSpPr>
          <p:cNvPr id="1262609" name="Rectangle 17"/>
          <p:cNvSpPr>
            <a:spLocks noChangeArrowheads="1"/>
          </p:cNvSpPr>
          <p:nvPr/>
        </p:nvSpPr>
        <p:spPr bwMode="auto">
          <a:xfrm>
            <a:off x="304800" y="4524375"/>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Trusts and Legitimacy</a:t>
            </a:r>
          </a:p>
          <a:p>
            <a:pPr algn="just" eaLnBrk="1" hangingPunct="1">
              <a:defRPr/>
            </a:pPr>
            <a:r>
              <a:rPr lang="en-US" sz="2800" i="1" baseline="0">
                <a:effectLst>
                  <a:outerShdw blurRad="38100" dist="38100" dir="2700000" algn="tl">
                    <a:srgbClr val="C0C0C0"/>
                  </a:outerShdw>
                </a:effectLst>
                <a:latin typeface="Times New Roman" pitchFamily="18" charset="0"/>
              </a:rPr>
              <a:t>The entire operation of PGP is based on </a:t>
            </a:r>
            <a:r>
              <a:rPr lang="en-US" sz="2800" i="1" baseline="0">
                <a:solidFill>
                  <a:schemeClr val="hlink"/>
                </a:solidFill>
                <a:effectLst>
                  <a:outerShdw blurRad="38100" dist="38100" dir="2700000" algn="tl">
                    <a:srgbClr val="C0C0C0"/>
                  </a:outerShdw>
                </a:effectLst>
                <a:latin typeface="Times New Roman" pitchFamily="18" charset="0"/>
              </a:rPr>
              <a:t>introducer trust</a:t>
            </a:r>
            <a:r>
              <a:rPr lang="en-US" sz="2800" i="1" baseline="0">
                <a:effectLst>
                  <a:outerShdw blurRad="38100" dist="38100" dir="2700000" algn="tl">
                    <a:srgbClr val="C0C0C0"/>
                  </a:outerShdw>
                </a:effectLst>
                <a:latin typeface="Times New Roman" pitchFamily="18" charset="0"/>
              </a:rPr>
              <a:t>, the </a:t>
            </a:r>
            <a:r>
              <a:rPr lang="en-US" sz="2800" i="1" baseline="0">
                <a:solidFill>
                  <a:schemeClr val="hlink"/>
                </a:solidFill>
                <a:effectLst>
                  <a:outerShdw blurRad="38100" dist="38100" dir="2700000" algn="tl">
                    <a:srgbClr val="C0C0C0"/>
                  </a:outerShdw>
                </a:effectLst>
                <a:latin typeface="Times New Roman" pitchFamily="18" charset="0"/>
              </a:rPr>
              <a:t>certificate trust</a:t>
            </a:r>
            <a:r>
              <a:rPr lang="en-US" sz="2800" i="1" baseline="0">
                <a:effectLst>
                  <a:outerShdw blurRad="38100" dist="38100" dir="2700000" algn="tl">
                    <a:srgbClr val="C0C0C0"/>
                  </a:outerShdw>
                </a:effectLst>
                <a:latin typeface="Times New Roman" pitchFamily="18" charset="0"/>
              </a:rPr>
              <a:t>, and the </a:t>
            </a:r>
            <a:r>
              <a:rPr lang="en-US" sz="2800" i="1" baseline="0">
                <a:solidFill>
                  <a:schemeClr val="hlink"/>
                </a:solidFill>
                <a:effectLst>
                  <a:outerShdw blurRad="38100" dist="38100" dir="2700000" algn="tl">
                    <a:srgbClr val="C0C0C0"/>
                  </a:outerShdw>
                </a:effectLst>
                <a:latin typeface="Times New Roman" pitchFamily="18" charset="0"/>
              </a:rPr>
              <a:t>legitimacy of the public keys</a:t>
            </a:r>
            <a:r>
              <a:rPr lang="en-US" sz="2800" i="1" baseline="0">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p:spPr>
        <p:txBody>
          <a:bodyPr/>
          <a:lstStyle/>
          <a:p>
            <a:r>
              <a:rPr lang="en-US"/>
              <a:t>16.</a:t>
            </a:r>
            <a:fld id="{EADE9C1C-6D20-444D-9E0F-85AFF1F3616F}" type="slidenum">
              <a:rPr lang="en-US"/>
              <a:pPr/>
              <a:t>2</a:t>
            </a:fld>
            <a:endParaRPr lang="en-US"/>
          </a:p>
        </p:txBody>
      </p:sp>
      <p:sp>
        <p:nvSpPr>
          <p:cNvPr id="4099" name="Rectangle 2"/>
          <p:cNvSpPr>
            <a:spLocks noChangeArrowheads="1"/>
          </p:cNvSpPr>
          <p:nvPr/>
        </p:nvSpPr>
        <p:spPr bwMode="auto">
          <a:xfrm>
            <a:off x="1143000" y="457200"/>
            <a:ext cx="2209800" cy="519113"/>
          </a:xfrm>
          <a:prstGeom prst="rect">
            <a:avLst/>
          </a:prstGeom>
          <a:noFill/>
          <a:ln w="9525">
            <a:noFill/>
            <a:miter lim="800000"/>
            <a:headEnd/>
            <a:tailEnd/>
          </a:ln>
        </p:spPr>
        <p:txBody>
          <a:bodyPr>
            <a:spAutoFit/>
          </a:bodyPr>
          <a:lstStyle/>
          <a:p>
            <a:r>
              <a:rPr lang="en-US" sz="2800" baseline="0">
                <a:solidFill>
                  <a:schemeClr val="hlink"/>
                </a:solidFill>
                <a:latin typeface="Times New Roman" pitchFamily="18" charset="0"/>
              </a:rPr>
              <a:t>Objectives</a:t>
            </a:r>
          </a:p>
        </p:txBody>
      </p:sp>
      <p:sp>
        <p:nvSpPr>
          <p:cNvPr id="4100" name="Rectangle 3"/>
          <p:cNvSpPr>
            <a:spLocks noChangeArrowheads="1"/>
          </p:cNvSpPr>
          <p:nvPr/>
        </p:nvSpPr>
        <p:spPr bwMode="auto">
          <a:xfrm>
            <a:off x="381000" y="1143000"/>
            <a:ext cx="8534400" cy="5229225"/>
          </a:xfrm>
          <a:prstGeom prst="rect">
            <a:avLst/>
          </a:prstGeom>
          <a:solidFill>
            <a:schemeClr val="bg1"/>
          </a:solidFill>
          <a:ln w="9525">
            <a:solidFill>
              <a:schemeClr val="bg1"/>
            </a:solidFill>
            <a:miter lim="800000"/>
            <a:headEnd/>
            <a:tailEnd/>
          </a:ln>
        </p:spPr>
        <p:txBody>
          <a:bodyPr>
            <a:spAutoFit/>
          </a:bodyPr>
          <a:lstStyle/>
          <a:p>
            <a:pPr algn="just">
              <a:spcAft>
                <a:spcPct val="50000"/>
              </a:spcAft>
              <a:buFont typeface="Wingdings" pitchFamily="2" charset="2"/>
              <a:buChar char="q"/>
            </a:pPr>
            <a:r>
              <a:rPr lang="en-US" sz="2800" baseline="0">
                <a:latin typeface="Times New Roman" pitchFamily="18" charset="0"/>
              </a:rPr>
              <a:t>  To explain the general structure of an e-mail</a:t>
            </a:r>
            <a:br>
              <a:rPr lang="en-US" sz="2800" baseline="0">
                <a:latin typeface="Times New Roman" pitchFamily="18" charset="0"/>
              </a:rPr>
            </a:br>
            <a:r>
              <a:rPr lang="en-US" sz="2800" baseline="0">
                <a:latin typeface="Times New Roman" pitchFamily="18" charset="0"/>
              </a:rPr>
              <a:t>      application program</a:t>
            </a:r>
          </a:p>
          <a:p>
            <a:pPr algn="just">
              <a:spcAft>
                <a:spcPct val="50000"/>
              </a:spcAft>
              <a:buFont typeface="Wingdings" pitchFamily="2" charset="2"/>
              <a:buChar char="q"/>
            </a:pPr>
            <a:r>
              <a:rPr lang="en-US" sz="2800" baseline="0">
                <a:latin typeface="Times New Roman" pitchFamily="18" charset="0"/>
              </a:rPr>
              <a:t>  To discuss how PGP can provide security services</a:t>
            </a:r>
            <a:br>
              <a:rPr lang="en-US" sz="2800" baseline="0">
                <a:latin typeface="Times New Roman" pitchFamily="18" charset="0"/>
              </a:rPr>
            </a:br>
            <a:r>
              <a:rPr lang="en-US" sz="2800" baseline="0">
                <a:latin typeface="Times New Roman" pitchFamily="18" charset="0"/>
              </a:rPr>
              <a:t>      for e-mail</a:t>
            </a:r>
          </a:p>
          <a:p>
            <a:pPr algn="just">
              <a:spcAft>
                <a:spcPct val="50000"/>
              </a:spcAft>
              <a:buFont typeface="Wingdings" pitchFamily="2" charset="2"/>
              <a:buChar char="q"/>
            </a:pPr>
            <a:r>
              <a:rPr lang="en-US" sz="2800" baseline="0">
                <a:latin typeface="Times New Roman" pitchFamily="18" charset="0"/>
              </a:rPr>
              <a:t>  To discuss how S/MIME can provide security</a:t>
            </a:r>
            <a:br>
              <a:rPr lang="en-US" sz="2800" baseline="0">
                <a:latin typeface="Times New Roman" pitchFamily="18" charset="0"/>
              </a:rPr>
            </a:br>
            <a:r>
              <a:rPr lang="en-US" sz="2800" baseline="0">
                <a:latin typeface="Times New Roman" pitchFamily="18" charset="0"/>
              </a:rPr>
              <a:t>      services for e-mail</a:t>
            </a:r>
          </a:p>
          <a:p>
            <a:pPr algn="just">
              <a:spcAft>
                <a:spcPct val="50000"/>
              </a:spcAft>
              <a:buFont typeface="Wingdings" pitchFamily="2" charset="2"/>
              <a:buChar char="q"/>
            </a:pPr>
            <a:r>
              <a:rPr lang="en-US" sz="2800" baseline="0">
                <a:latin typeface="Times New Roman" pitchFamily="18" charset="0"/>
              </a:rPr>
              <a:t>  To define trust mechanism in both PGP and</a:t>
            </a:r>
            <a:br>
              <a:rPr lang="en-US" sz="2800" baseline="0">
                <a:latin typeface="Times New Roman" pitchFamily="18" charset="0"/>
              </a:rPr>
            </a:br>
            <a:r>
              <a:rPr lang="en-US" sz="2800" baseline="0">
                <a:latin typeface="Times New Roman" pitchFamily="18" charset="0"/>
              </a:rPr>
              <a:t>      S/MIME</a:t>
            </a:r>
          </a:p>
          <a:p>
            <a:pPr algn="just">
              <a:spcAft>
                <a:spcPct val="50000"/>
              </a:spcAft>
              <a:buFont typeface="Wingdings" pitchFamily="2" charset="2"/>
              <a:buChar char="q"/>
            </a:pPr>
            <a:r>
              <a:rPr lang="en-US" sz="2800" baseline="0">
                <a:latin typeface="Times New Roman" pitchFamily="18" charset="0"/>
              </a:rPr>
              <a:t>  To show the structure of messages exchanged in</a:t>
            </a:r>
            <a:br>
              <a:rPr lang="en-US" sz="2800" baseline="0">
                <a:latin typeface="Times New Roman" pitchFamily="18" charset="0"/>
              </a:rPr>
            </a:br>
            <a:r>
              <a:rPr lang="en-US" sz="2800" baseline="0">
                <a:latin typeface="Times New Roman" pitchFamily="18" charset="0"/>
              </a:rPr>
              <a:t>      PGP and S/MIME</a:t>
            </a:r>
          </a:p>
        </p:txBody>
      </p:sp>
      <p:sp>
        <p:nvSpPr>
          <p:cNvPr id="4101" name="Rectangle 4"/>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02" name="Rectangle 5"/>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03" name="Rectangle 6"/>
          <p:cNvSpPr>
            <a:spLocks noChangeArrowheads="1"/>
          </p:cNvSpPr>
          <p:nvPr/>
        </p:nvSpPr>
        <p:spPr bwMode="auto">
          <a:xfrm>
            <a:off x="1066800" y="49213"/>
            <a:ext cx="2025650" cy="519112"/>
          </a:xfrm>
          <a:prstGeom prst="rect">
            <a:avLst/>
          </a:prstGeom>
          <a:noFill/>
          <a:ln w="9525">
            <a:noFill/>
            <a:miter lim="800000"/>
            <a:headEnd/>
            <a:tailEnd/>
          </a:ln>
        </p:spPr>
        <p:txBody>
          <a:bodyPr wrap="none">
            <a:spAutoFit/>
          </a:bodyPr>
          <a:lstStyle/>
          <a:p>
            <a:r>
              <a:rPr lang="en-US" altLang="en-US" sz="2800" baseline="0">
                <a:solidFill>
                  <a:schemeClr val="tx2"/>
                </a:solidFill>
              </a:rPr>
              <a:t>Chapter 16</a:t>
            </a:r>
            <a:endParaRPr lang="en-US" sz="2800" baseline="0">
              <a:solidFill>
                <a:schemeClr val="tx2"/>
              </a:solidFill>
            </a:endParaRPr>
          </a:p>
        </p:txBody>
      </p:sp>
      <p:sp>
        <p:nvSpPr>
          <p:cNvPr id="41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05" name="Rectangle 8"/>
          <p:cNvSpPr>
            <a:spLocks noChangeArrowheads="1"/>
          </p:cNvSpPr>
          <p:nvPr/>
        </p:nvSpPr>
        <p:spPr bwMode="ltGray">
          <a:xfrm>
            <a:off x="447675" y="533400"/>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06" name="Rectangle 9"/>
          <p:cNvSpPr>
            <a:spLocks noChangeArrowheads="1"/>
          </p:cNvSpPr>
          <p:nvPr/>
        </p:nvSpPr>
        <p:spPr bwMode="ltGray">
          <a:xfrm>
            <a:off x="838200" y="533400"/>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07" name="Rectangle 10"/>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08" name="Rectangle 11"/>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p:spPr>
        <p:txBody>
          <a:bodyPr/>
          <a:lstStyle/>
          <a:p>
            <a:r>
              <a:rPr lang="en-US"/>
              <a:t>16.</a:t>
            </a:r>
            <a:fld id="{08D60BBF-352B-4A6C-9581-9B5156300054}" type="slidenum">
              <a:rPr lang="en-US"/>
              <a:pPr/>
              <a:t>20</a:t>
            </a:fld>
            <a:endParaRPr lang="en-US"/>
          </a:p>
        </p:txBody>
      </p:sp>
      <p:sp>
        <p:nvSpPr>
          <p:cNvPr id="2253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3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3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3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3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3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3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253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16.2.3  Continued</a:t>
            </a:r>
          </a:p>
        </p:txBody>
      </p:sp>
      <p:sp>
        <p:nvSpPr>
          <p:cNvPr id="22539" name="Text Box 11"/>
          <p:cNvSpPr txBox="1">
            <a:spLocks noChangeArrowheads="1"/>
          </p:cNvSpPr>
          <p:nvPr/>
        </p:nvSpPr>
        <p:spPr bwMode="auto">
          <a:xfrm>
            <a:off x="1905000" y="1143000"/>
            <a:ext cx="5138738"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16.7  </a:t>
            </a:r>
            <a:r>
              <a:rPr lang="en-US" sz="2000" i="1" baseline="0">
                <a:latin typeface="Times New Roman" pitchFamily="18" charset="0"/>
              </a:rPr>
              <a:t>Format of private key ring table</a:t>
            </a:r>
          </a:p>
        </p:txBody>
      </p:sp>
      <p:pic>
        <p:nvPicPr>
          <p:cNvPr id="22540" name="Picture 12"/>
          <p:cNvPicPr>
            <a:picLocks noChangeAspect="1" noChangeArrowheads="1"/>
          </p:cNvPicPr>
          <p:nvPr/>
        </p:nvPicPr>
        <p:blipFill>
          <a:blip r:embed="rId3"/>
          <a:srcRect/>
          <a:stretch>
            <a:fillRect/>
          </a:stretch>
        </p:blipFill>
        <p:spPr bwMode="auto">
          <a:xfrm>
            <a:off x="762000" y="2835275"/>
            <a:ext cx="7358063" cy="1908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p:spPr>
        <p:txBody>
          <a:bodyPr/>
          <a:lstStyle/>
          <a:p>
            <a:r>
              <a:rPr lang="en-US"/>
              <a:t>16.</a:t>
            </a:r>
            <a:fld id="{13BE8F6E-6877-40F6-83DC-5A308E9B706C}" type="slidenum">
              <a:rPr lang="en-US"/>
              <a:pPr/>
              <a:t>21</a:t>
            </a:fld>
            <a:endParaRPr lang="en-US"/>
          </a:p>
        </p:txBody>
      </p:sp>
      <p:sp>
        <p:nvSpPr>
          <p:cNvPr id="2355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355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355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35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355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356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356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3562" name="Text Box 9"/>
          <p:cNvSpPr txBox="1">
            <a:spLocks noChangeArrowheads="1"/>
          </p:cNvSpPr>
          <p:nvPr/>
        </p:nvSpPr>
        <p:spPr bwMode="auto">
          <a:xfrm>
            <a:off x="1143000" y="0"/>
            <a:ext cx="3468688" cy="579438"/>
          </a:xfrm>
          <a:prstGeom prst="rect">
            <a:avLst/>
          </a:prstGeom>
          <a:noFill/>
          <a:ln w="9525">
            <a:noFill/>
            <a:miter lim="800000"/>
            <a:headEnd/>
            <a:tailEnd/>
          </a:ln>
        </p:spPr>
        <p:txBody>
          <a:bodyPr wrap="none">
            <a:spAutoFit/>
          </a:bodyPr>
          <a:lstStyle/>
          <a:p>
            <a:r>
              <a:rPr lang="en-US" i="1" baseline="0">
                <a:latin typeface="Times New Roman" pitchFamily="18" charset="0"/>
              </a:rPr>
              <a:t>16.2.3</a:t>
            </a:r>
            <a:r>
              <a:rPr lang="en-US" i="1" baseline="0">
                <a:solidFill>
                  <a:schemeClr val="hlink"/>
                </a:solidFill>
                <a:latin typeface="Times New Roman" pitchFamily="18" charset="0"/>
              </a:rPr>
              <a:t>     </a:t>
            </a:r>
            <a:r>
              <a:rPr lang="en-US" i="1" baseline="0">
                <a:latin typeface="Times New Roman" pitchFamily="18" charset="0"/>
              </a:rPr>
              <a:t>Continued</a:t>
            </a:r>
          </a:p>
        </p:txBody>
      </p:sp>
      <p:sp>
        <p:nvSpPr>
          <p:cNvPr id="23563" name="Rectangle 10"/>
          <p:cNvSpPr>
            <a:spLocks noChangeArrowheads="1"/>
          </p:cNvSpPr>
          <p:nvPr/>
        </p:nvSpPr>
        <p:spPr bwMode="auto">
          <a:xfrm>
            <a:off x="152400" y="1143000"/>
            <a:ext cx="8839200" cy="1552575"/>
          </a:xfrm>
          <a:prstGeom prst="rect">
            <a:avLst/>
          </a:prstGeom>
          <a:noFill/>
          <a:ln w="9525">
            <a:noFill/>
            <a:miter lim="800000"/>
            <a:headEnd/>
            <a:tailEnd/>
          </a:ln>
        </p:spPr>
        <p:txBody>
          <a:bodyPr anchor="ctr">
            <a:spAutoFit/>
          </a:bodyPr>
          <a:lstStyle/>
          <a:p>
            <a:pPr algn="just" eaLnBrk="1" hangingPunct="1"/>
            <a:r>
              <a:rPr lang="en-US" sz="2400" baseline="0">
                <a:latin typeface="Times New Roman" pitchFamily="18" charset="0"/>
              </a:rPr>
              <a:t>Let us show a private key ring table for Alice. We assume that Alice has only two user IDs, </a:t>
            </a:r>
            <a:r>
              <a:rPr lang="en-US" sz="2400" baseline="0">
                <a:solidFill>
                  <a:schemeClr val="hlink"/>
                </a:solidFill>
                <a:latin typeface="Times New Roman" pitchFamily="18" charset="0"/>
              </a:rPr>
              <a:t>alice@some.com</a:t>
            </a:r>
            <a:r>
              <a:rPr lang="en-US" sz="2400" baseline="0">
                <a:latin typeface="Times New Roman" pitchFamily="18" charset="0"/>
              </a:rPr>
              <a:t> and </a:t>
            </a:r>
            <a:r>
              <a:rPr lang="en-US" sz="2400" baseline="0">
                <a:solidFill>
                  <a:schemeClr val="hlink"/>
                </a:solidFill>
                <a:latin typeface="Times New Roman" pitchFamily="18" charset="0"/>
              </a:rPr>
              <a:t>alice@anet.net</a:t>
            </a:r>
            <a:r>
              <a:rPr lang="en-US" sz="2400" baseline="0">
                <a:latin typeface="Times New Roman" pitchFamily="18" charset="0"/>
              </a:rPr>
              <a:t>. We also assume that Alice has two sets of private/public keys, one for each user ID. </a:t>
            </a:r>
          </a:p>
        </p:txBody>
      </p:sp>
      <p:sp>
        <p:nvSpPr>
          <p:cNvPr id="23564" name="Text Box 11"/>
          <p:cNvSpPr txBox="1">
            <a:spLocks noChangeArrowheads="1"/>
          </p:cNvSpPr>
          <p:nvPr/>
        </p:nvSpPr>
        <p:spPr bwMode="auto">
          <a:xfrm>
            <a:off x="1179513" y="533400"/>
            <a:ext cx="1944687" cy="457200"/>
          </a:xfrm>
          <a:prstGeom prst="rect">
            <a:avLst/>
          </a:prstGeom>
          <a:solidFill>
            <a:schemeClr val="folHlink"/>
          </a:solidFill>
          <a:ln w="9525">
            <a:noFill/>
            <a:miter lim="800000"/>
            <a:headEnd/>
            <a:tailEnd/>
          </a:ln>
        </p:spPr>
        <p:txBody>
          <a:bodyPr wrap="none">
            <a:spAutoFit/>
          </a:bodyPr>
          <a:lstStyle/>
          <a:p>
            <a:r>
              <a:rPr lang="en-US" sz="2400" baseline="0">
                <a:solidFill>
                  <a:schemeClr val="bg1"/>
                </a:solidFill>
                <a:latin typeface="Times New Roman" pitchFamily="18" charset="0"/>
              </a:rPr>
              <a:t>Example 16.1</a:t>
            </a:r>
            <a:endParaRPr lang="en-US" sz="2000" i="1" baseline="0">
              <a:solidFill>
                <a:schemeClr val="bg1"/>
              </a:solidFill>
              <a:latin typeface="Times New Roman" pitchFamily="18" charset="0"/>
            </a:endParaRPr>
          </a:p>
        </p:txBody>
      </p:sp>
      <p:pic>
        <p:nvPicPr>
          <p:cNvPr id="23565" name="Picture 13"/>
          <p:cNvPicPr>
            <a:picLocks noChangeAspect="1" noChangeArrowheads="1"/>
          </p:cNvPicPr>
          <p:nvPr/>
        </p:nvPicPr>
        <p:blipFill>
          <a:blip r:embed="rId3"/>
          <a:srcRect/>
          <a:stretch>
            <a:fillRect/>
          </a:stretch>
        </p:blipFill>
        <p:spPr bwMode="auto">
          <a:xfrm>
            <a:off x="30163" y="3228975"/>
            <a:ext cx="9113837" cy="202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p:spPr>
        <p:txBody>
          <a:bodyPr/>
          <a:lstStyle/>
          <a:p>
            <a:r>
              <a:rPr lang="en-US"/>
              <a:t>16.</a:t>
            </a:r>
            <a:fld id="{737A983B-4B8B-40C0-A81B-8596EB967317}" type="slidenum">
              <a:rPr lang="en-US"/>
              <a:pPr/>
              <a:t>22</a:t>
            </a:fld>
            <a:endParaRPr lang="en-US"/>
          </a:p>
        </p:txBody>
      </p:sp>
      <p:sp>
        <p:nvSpPr>
          <p:cNvPr id="2457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458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16.2.3  Continued</a:t>
            </a:r>
          </a:p>
        </p:txBody>
      </p:sp>
      <p:sp>
        <p:nvSpPr>
          <p:cNvPr id="24587" name="Text Box 11"/>
          <p:cNvSpPr txBox="1">
            <a:spLocks noChangeArrowheads="1"/>
          </p:cNvSpPr>
          <p:nvPr/>
        </p:nvSpPr>
        <p:spPr bwMode="auto">
          <a:xfrm>
            <a:off x="2360613" y="1295400"/>
            <a:ext cx="5259387"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16.8  </a:t>
            </a:r>
            <a:r>
              <a:rPr lang="en-US" sz="2000" i="1" baseline="0">
                <a:latin typeface="Times New Roman" pitchFamily="18" charset="0"/>
              </a:rPr>
              <a:t>Format of a public key ring table</a:t>
            </a:r>
          </a:p>
        </p:txBody>
      </p:sp>
      <p:pic>
        <p:nvPicPr>
          <p:cNvPr id="24588" name="Picture 12"/>
          <p:cNvPicPr>
            <a:picLocks noChangeAspect="1" noChangeArrowheads="1"/>
          </p:cNvPicPr>
          <p:nvPr/>
        </p:nvPicPr>
        <p:blipFill>
          <a:blip r:embed="rId3"/>
          <a:srcRect/>
          <a:stretch>
            <a:fillRect/>
          </a:stretch>
        </p:blipFill>
        <p:spPr bwMode="auto">
          <a:xfrm>
            <a:off x="715963" y="3163888"/>
            <a:ext cx="7513637" cy="1255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p:spPr>
        <p:txBody>
          <a:bodyPr/>
          <a:lstStyle/>
          <a:p>
            <a:r>
              <a:rPr lang="en-US"/>
              <a:t>16.</a:t>
            </a:r>
            <a:fld id="{D8698D7A-D1BD-4DA1-A4B3-B06A19DA64CB}" type="slidenum">
              <a:rPr lang="en-US"/>
              <a:pPr/>
              <a:t>23</a:t>
            </a:fld>
            <a:endParaRPr lang="en-US"/>
          </a:p>
        </p:txBody>
      </p:sp>
      <p:sp>
        <p:nvSpPr>
          <p:cNvPr id="2560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56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560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56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56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560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56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5610" name="Text Box 9"/>
          <p:cNvSpPr txBox="1">
            <a:spLocks noChangeArrowheads="1"/>
          </p:cNvSpPr>
          <p:nvPr/>
        </p:nvSpPr>
        <p:spPr bwMode="auto">
          <a:xfrm>
            <a:off x="1143000" y="0"/>
            <a:ext cx="3468688" cy="579438"/>
          </a:xfrm>
          <a:prstGeom prst="rect">
            <a:avLst/>
          </a:prstGeom>
          <a:noFill/>
          <a:ln w="9525">
            <a:noFill/>
            <a:miter lim="800000"/>
            <a:headEnd/>
            <a:tailEnd/>
          </a:ln>
        </p:spPr>
        <p:txBody>
          <a:bodyPr wrap="none">
            <a:spAutoFit/>
          </a:bodyPr>
          <a:lstStyle/>
          <a:p>
            <a:r>
              <a:rPr lang="en-US" i="1" baseline="0">
                <a:latin typeface="Times New Roman" pitchFamily="18" charset="0"/>
              </a:rPr>
              <a:t>16.2.3</a:t>
            </a:r>
            <a:r>
              <a:rPr lang="en-US" i="1" baseline="0">
                <a:solidFill>
                  <a:schemeClr val="hlink"/>
                </a:solidFill>
                <a:latin typeface="Times New Roman" pitchFamily="18" charset="0"/>
              </a:rPr>
              <a:t>     </a:t>
            </a:r>
            <a:r>
              <a:rPr lang="en-US" i="1" baseline="0">
                <a:latin typeface="Times New Roman" pitchFamily="18" charset="0"/>
              </a:rPr>
              <a:t>Continued</a:t>
            </a:r>
          </a:p>
        </p:txBody>
      </p:sp>
      <p:sp>
        <p:nvSpPr>
          <p:cNvPr id="25611" name="Rectangle 10"/>
          <p:cNvSpPr>
            <a:spLocks noChangeArrowheads="1"/>
          </p:cNvSpPr>
          <p:nvPr/>
        </p:nvSpPr>
        <p:spPr bwMode="auto">
          <a:xfrm>
            <a:off x="152400" y="1508125"/>
            <a:ext cx="8839200" cy="822325"/>
          </a:xfrm>
          <a:prstGeom prst="rect">
            <a:avLst/>
          </a:prstGeom>
          <a:noFill/>
          <a:ln w="9525">
            <a:noFill/>
            <a:miter lim="800000"/>
            <a:headEnd/>
            <a:tailEnd/>
          </a:ln>
        </p:spPr>
        <p:txBody>
          <a:bodyPr anchor="ctr">
            <a:spAutoFit/>
          </a:bodyPr>
          <a:lstStyle/>
          <a:p>
            <a:pPr algn="just" eaLnBrk="1" hangingPunct="1"/>
            <a:r>
              <a:rPr lang="en-US" sz="2400" baseline="0">
                <a:latin typeface="Times New Roman" pitchFamily="18" charset="0"/>
              </a:rPr>
              <a:t>A series of steps will show how a public key ring table is formed for Alice.</a:t>
            </a:r>
          </a:p>
        </p:txBody>
      </p:sp>
      <p:sp>
        <p:nvSpPr>
          <p:cNvPr id="25612" name="Text Box 11"/>
          <p:cNvSpPr txBox="1">
            <a:spLocks noChangeArrowheads="1"/>
          </p:cNvSpPr>
          <p:nvPr/>
        </p:nvSpPr>
        <p:spPr bwMode="auto">
          <a:xfrm>
            <a:off x="1179513" y="533400"/>
            <a:ext cx="1944687" cy="457200"/>
          </a:xfrm>
          <a:prstGeom prst="rect">
            <a:avLst/>
          </a:prstGeom>
          <a:solidFill>
            <a:schemeClr val="folHlink"/>
          </a:solidFill>
          <a:ln w="9525">
            <a:noFill/>
            <a:miter lim="800000"/>
            <a:headEnd/>
            <a:tailEnd/>
          </a:ln>
        </p:spPr>
        <p:txBody>
          <a:bodyPr wrap="none">
            <a:spAutoFit/>
          </a:bodyPr>
          <a:lstStyle/>
          <a:p>
            <a:r>
              <a:rPr lang="en-US" sz="2400" baseline="0">
                <a:solidFill>
                  <a:schemeClr val="bg1"/>
                </a:solidFill>
                <a:latin typeface="Times New Roman" pitchFamily="18" charset="0"/>
              </a:rPr>
              <a:t>Example 16.2</a:t>
            </a:r>
            <a:endParaRPr lang="en-US" sz="2000" i="1" baseline="0">
              <a:solidFill>
                <a:schemeClr val="bg1"/>
              </a:solidFill>
              <a:latin typeface="Times New Roman" pitchFamily="18" charset="0"/>
            </a:endParaRPr>
          </a:p>
        </p:txBody>
      </p:sp>
      <p:pic>
        <p:nvPicPr>
          <p:cNvPr id="25613" name="Picture 13"/>
          <p:cNvPicPr>
            <a:picLocks noChangeAspect="1" noChangeArrowheads="1"/>
          </p:cNvPicPr>
          <p:nvPr/>
        </p:nvPicPr>
        <p:blipFill>
          <a:blip r:embed="rId3"/>
          <a:srcRect/>
          <a:stretch>
            <a:fillRect/>
          </a:stretch>
        </p:blipFill>
        <p:spPr bwMode="auto">
          <a:xfrm>
            <a:off x="136525" y="2514600"/>
            <a:ext cx="8702675" cy="1579563"/>
          </a:xfrm>
          <a:prstGeom prst="rect">
            <a:avLst/>
          </a:prstGeom>
          <a:noFill/>
          <a:ln w="9525">
            <a:noFill/>
            <a:miter lim="800000"/>
            <a:headEnd/>
            <a:tailEnd/>
          </a:ln>
        </p:spPr>
      </p:pic>
      <p:pic>
        <p:nvPicPr>
          <p:cNvPr id="25614" name="Picture 14"/>
          <p:cNvPicPr>
            <a:picLocks noChangeAspect="1" noChangeArrowheads="1"/>
          </p:cNvPicPr>
          <p:nvPr/>
        </p:nvPicPr>
        <p:blipFill>
          <a:blip r:embed="rId4"/>
          <a:srcRect/>
          <a:stretch>
            <a:fillRect/>
          </a:stretch>
        </p:blipFill>
        <p:spPr bwMode="auto">
          <a:xfrm>
            <a:off x="90488" y="4367213"/>
            <a:ext cx="8748712" cy="1881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p:spPr>
        <p:txBody>
          <a:bodyPr/>
          <a:lstStyle/>
          <a:p>
            <a:r>
              <a:rPr lang="en-US"/>
              <a:t>16.</a:t>
            </a:r>
            <a:fld id="{4E54C2AF-ACFA-400C-9364-E565582A3168}" type="slidenum">
              <a:rPr lang="en-US"/>
              <a:pPr/>
              <a:t>24</a:t>
            </a:fld>
            <a:endParaRPr lang="en-US"/>
          </a:p>
        </p:txBody>
      </p:sp>
      <p:sp>
        <p:nvSpPr>
          <p:cNvPr id="266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66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66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66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66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66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66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6634" name="Text Box 9"/>
          <p:cNvSpPr txBox="1">
            <a:spLocks noChangeArrowheads="1"/>
          </p:cNvSpPr>
          <p:nvPr/>
        </p:nvSpPr>
        <p:spPr bwMode="auto">
          <a:xfrm>
            <a:off x="1143000" y="0"/>
            <a:ext cx="3468688" cy="579438"/>
          </a:xfrm>
          <a:prstGeom prst="rect">
            <a:avLst/>
          </a:prstGeom>
          <a:noFill/>
          <a:ln w="9525">
            <a:noFill/>
            <a:miter lim="800000"/>
            <a:headEnd/>
            <a:tailEnd/>
          </a:ln>
        </p:spPr>
        <p:txBody>
          <a:bodyPr wrap="none">
            <a:spAutoFit/>
          </a:bodyPr>
          <a:lstStyle/>
          <a:p>
            <a:r>
              <a:rPr lang="en-US" i="1" baseline="0">
                <a:latin typeface="Times New Roman" pitchFamily="18" charset="0"/>
              </a:rPr>
              <a:t>16.2.3</a:t>
            </a:r>
            <a:r>
              <a:rPr lang="en-US" i="1" baseline="0">
                <a:solidFill>
                  <a:schemeClr val="hlink"/>
                </a:solidFill>
                <a:latin typeface="Times New Roman" pitchFamily="18" charset="0"/>
              </a:rPr>
              <a:t>     </a:t>
            </a:r>
            <a:r>
              <a:rPr lang="en-US" i="1" baseline="0">
                <a:latin typeface="Times New Roman" pitchFamily="18" charset="0"/>
              </a:rPr>
              <a:t>Continued</a:t>
            </a:r>
          </a:p>
        </p:txBody>
      </p:sp>
      <p:sp>
        <p:nvSpPr>
          <p:cNvPr id="26635" name="Text Box 11"/>
          <p:cNvSpPr txBox="1">
            <a:spLocks noChangeArrowheads="1"/>
          </p:cNvSpPr>
          <p:nvPr/>
        </p:nvSpPr>
        <p:spPr bwMode="auto">
          <a:xfrm>
            <a:off x="1179513" y="533400"/>
            <a:ext cx="1944687" cy="457200"/>
          </a:xfrm>
          <a:prstGeom prst="rect">
            <a:avLst/>
          </a:prstGeom>
          <a:solidFill>
            <a:schemeClr val="folHlink"/>
          </a:solidFill>
          <a:ln w="9525">
            <a:noFill/>
            <a:miter lim="800000"/>
            <a:headEnd/>
            <a:tailEnd/>
          </a:ln>
        </p:spPr>
        <p:txBody>
          <a:bodyPr wrap="none">
            <a:spAutoFit/>
          </a:bodyPr>
          <a:lstStyle/>
          <a:p>
            <a:r>
              <a:rPr lang="en-US" sz="2400" baseline="0">
                <a:solidFill>
                  <a:schemeClr val="bg1"/>
                </a:solidFill>
                <a:latin typeface="Times New Roman" pitchFamily="18" charset="0"/>
              </a:rPr>
              <a:t>Example 16.2</a:t>
            </a:r>
            <a:endParaRPr lang="en-US" sz="2000" i="1" baseline="0">
              <a:solidFill>
                <a:schemeClr val="bg1"/>
              </a:solidFill>
              <a:latin typeface="Times New Roman" pitchFamily="18" charset="0"/>
            </a:endParaRPr>
          </a:p>
        </p:txBody>
      </p:sp>
      <p:sp>
        <p:nvSpPr>
          <p:cNvPr id="26636" name="Text Box 14"/>
          <p:cNvSpPr txBox="1">
            <a:spLocks noChangeArrowheads="1"/>
          </p:cNvSpPr>
          <p:nvPr/>
        </p:nvSpPr>
        <p:spPr bwMode="auto">
          <a:xfrm>
            <a:off x="3200400" y="533400"/>
            <a:ext cx="1504950" cy="457200"/>
          </a:xfrm>
          <a:prstGeom prst="rect">
            <a:avLst/>
          </a:prstGeom>
          <a:noFill/>
          <a:ln w="9525">
            <a:noFill/>
            <a:miter lim="800000"/>
            <a:headEnd/>
            <a:tailEnd/>
          </a:ln>
        </p:spPr>
        <p:txBody>
          <a:bodyPr wrap="none">
            <a:spAutoFit/>
          </a:bodyPr>
          <a:lstStyle/>
          <a:p>
            <a:r>
              <a:rPr lang="en-US" sz="2400" i="1" baseline="0">
                <a:latin typeface="Times New Roman" pitchFamily="18" charset="0"/>
              </a:rPr>
              <a:t>Continued</a:t>
            </a:r>
          </a:p>
        </p:txBody>
      </p:sp>
      <p:pic>
        <p:nvPicPr>
          <p:cNvPr id="26637" name="Picture 15"/>
          <p:cNvPicPr>
            <a:picLocks noChangeAspect="1" noChangeArrowheads="1"/>
          </p:cNvPicPr>
          <p:nvPr/>
        </p:nvPicPr>
        <p:blipFill>
          <a:blip r:embed="rId3"/>
          <a:srcRect/>
          <a:stretch>
            <a:fillRect/>
          </a:stretch>
        </p:blipFill>
        <p:spPr bwMode="auto">
          <a:xfrm>
            <a:off x="169863" y="1371600"/>
            <a:ext cx="8821737" cy="2357438"/>
          </a:xfrm>
          <a:prstGeom prst="rect">
            <a:avLst/>
          </a:prstGeom>
          <a:noFill/>
          <a:ln w="9525">
            <a:noFill/>
            <a:miter lim="800000"/>
            <a:headEnd/>
            <a:tailEnd/>
          </a:ln>
        </p:spPr>
      </p:pic>
      <p:pic>
        <p:nvPicPr>
          <p:cNvPr id="26638" name="Picture 16"/>
          <p:cNvPicPr>
            <a:picLocks noChangeAspect="1" noChangeArrowheads="1"/>
          </p:cNvPicPr>
          <p:nvPr/>
        </p:nvPicPr>
        <p:blipFill>
          <a:blip r:embed="rId4"/>
          <a:srcRect/>
          <a:stretch>
            <a:fillRect/>
          </a:stretch>
        </p:blipFill>
        <p:spPr bwMode="auto">
          <a:xfrm>
            <a:off x="122238" y="3783013"/>
            <a:ext cx="8793162" cy="2693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p:spPr>
        <p:txBody>
          <a:bodyPr/>
          <a:lstStyle/>
          <a:p>
            <a:r>
              <a:rPr lang="en-US"/>
              <a:t>16.</a:t>
            </a:r>
            <a:fld id="{4B87D892-0A9A-422A-AFC2-16F3C87F75E4}" type="slidenum">
              <a:rPr lang="en-US"/>
              <a:pPr/>
              <a:t>25</a:t>
            </a:fld>
            <a:endParaRPr lang="en-US"/>
          </a:p>
        </p:txBody>
      </p:sp>
      <p:sp>
        <p:nvSpPr>
          <p:cNvPr id="276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76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76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76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76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76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76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765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16.2.3  Continued</a:t>
            </a:r>
          </a:p>
        </p:txBody>
      </p:sp>
      <p:pic>
        <p:nvPicPr>
          <p:cNvPr id="27659" name="Picture 11"/>
          <p:cNvPicPr>
            <a:picLocks noChangeAspect="1" noChangeArrowheads="1"/>
          </p:cNvPicPr>
          <p:nvPr/>
        </p:nvPicPr>
        <p:blipFill>
          <a:blip r:embed="rId3"/>
          <a:srcRect/>
          <a:stretch>
            <a:fillRect/>
          </a:stretch>
        </p:blipFill>
        <p:spPr bwMode="auto">
          <a:xfrm>
            <a:off x="63500" y="1219200"/>
            <a:ext cx="8775700" cy="3040063"/>
          </a:xfrm>
          <a:prstGeom prst="rect">
            <a:avLst/>
          </a:prstGeom>
          <a:noFill/>
          <a:ln w="9525">
            <a:noFill/>
            <a:miter lim="800000"/>
            <a:headEnd/>
            <a:tailEnd/>
          </a:ln>
        </p:spPr>
      </p:pic>
      <p:sp>
        <p:nvSpPr>
          <p:cNvPr id="27660" name="Text Box 12"/>
          <p:cNvSpPr txBox="1">
            <a:spLocks noChangeArrowheads="1"/>
          </p:cNvSpPr>
          <p:nvPr/>
        </p:nvSpPr>
        <p:spPr bwMode="auto">
          <a:xfrm>
            <a:off x="1179513" y="533400"/>
            <a:ext cx="1944687" cy="457200"/>
          </a:xfrm>
          <a:prstGeom prst="rect">
            <a:avLst/>
          </a:prstGeom>
          <a:solidFill>
            <a:schemeClr val="folHlink"/>
          </a:solidFill>
          <a:ln w="9525">
            <a:noFill/>
            <a:miter lim="800000"/>
            <a:headEnd/>
            <a:tailEnd/>
          </a:ln>
        </p:spPr>
        <p:txBody>
          <a:bodyPr wrap="none">
            <a:spAutoFit/>
          </a:bodyPr>
          <a:lstStyle/>
          <a:p>
            <a:r>
              <a:rPr lang="en-US" sz="2400" baseline="0">
                <a:solidFill>
                  <a:schemeClr val="bg1"/>
                </a:solidFill>
                <a:latin typeface="Times New Roman" pitchFamily="18" charset="0"/>
              </a:rPr>
              <a:t>Example 16.2</a:t>
            </a:r>
            <a:endParaRPr lang="en-US" sz="2000" i="1" baseline="0">
              <a:solidFill>
                <a:schemeClr val="bg1"/>
              </a:solidFill>
              <a:latin typeface="Times New Roman" pitchFamily="18" charset="0"/>
            </a:endParaRPr>
          </a:p>
        </p:txBody>
      </p:sp>
      <p:sp>
        <p:nvSpPr>
          <p:cNvPr id="27661" name="Text Box 13"/>
          <p:cNvSpPr txBox="1">
            <a:spLocks noChangeArrowheads="1"/>
          </p:cNvSpPr>
          <p:nvPr/>
        </p:nvSpPr>
        <p:spPr bwMode="auto">
          <a:xfrm>
            <a:off x="3200400" y="533400"/>
            <a:ext cx="1504950" cy="457200"/>
          </a:xfrm>
          <a:prstGeom prst="rect">
            <a:avLst/>
          </a:prstGeom>
          <a:noFill/>
          <a:ln w="9525">
            <a:noFill/>
            <a:miter lim="800000"/>
            <a:headEnd/>
            <a:tailEnd/>
          </a:ln>
        </p:spPr>
        <p:txBody>
          <a:bodyPr wrap="none">
            <a:spAutoFit/>
          </a:bodyPr>
          <a:lstStyle/>
          <a:p>
            <a:r>
              <a:rPr lang="en-US" sz="2400" i="1" baseline="0">
                <a:latin typeface="Times New Roman" pitchFamily="18" charset="0"/>
              </a:rPr>
              <a:t>Continued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p:spPr>
        <p:txBody>
          <a:bodyPr/>
          <a:lstStyle/>
          <a:p>
            <a:r>
              <a:rPr lang="en-US"/>
              <a:t>16.</a:t>
            </a:r>
            <a:fld id="{7E4E2C8B-1F67-4320-9881-D8614315B904}" type="slidenum">
              <a:rPr lang="en-US"/>
              <a:pPr/>
              <a:t>26</a:t>
            </a:fld>
            <a:endParaRPr lang="en-US"/>
          </a:p>
        </p:txBody>
      </p:sp>
      <p:sp>
        <p:nvSpPr>
          <p:cNvPr id="2867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86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867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86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86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868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86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8682"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16.2.3  Continued</a:t>
            </a:r>
          </a:p>
        </p:txBody>
      </p:sp>
      <p:pic>
        <p:nvPicPr>
          <p:cNvPr id="28683" name="Picture 11"/>
          <p:cNvPicPr>
            <a:picLocks noChangeAspect="1" noChangeArrowheads="1"/>
          </p:cNvPicPr>
          <p:nvPr/>
        </p:nvPicPr>
        <p:blipFill>
          <a:blip r:embed="rId3"/>
          <a:srcRect/>
          <a:stretch>
            <a:fillRect/>
          </a:stretch>
        </p:blipFill>
        <p:spPr bwMode="auto">
          <a:xfrm>
            <a:off x="139700" y="1512888"/>
            <a:ext cx="8775700" cy="3287712"/>
          </a:xfrm>
          <a:prstGeom prst="rect">
            <a:avLst/>
          </a:prstGeom>
          <a:noFill/>
          <a:ln w="9525">
            <a:noFill/>
            <a:miter lim="800000"/>
            <a:headEnd/>
            <a:tailEnd/>
          </a:ln>
        </p:spPr>
      </p:pic>
      <p:sp>
        <p:nvSpPr>
          <p:cNvPr id="28684" name="Text Box 12"/>
          <p:cNvSpPr txBox="1">
            <a:spLocks noChangeArrowheads="1"/>
          </p:cNvSpPr>
          <p:nvPr/>
        </p:nvSpPr>
        <p:spPr bwMode="auto">
          <a:xfrm>
            <a:off x="1179513" y="533400"/>
            <a:ext cx="1944687" cy="457200"/>
          </a:xfrm>
          <a:prstGeom prst="rect">
            <a:avLst/>
          </a:prstGeom>
          <a:solidFill>
            <a:schemeClr val="folHlink"/>
          </a:solidFill>
          <a:ln w="9525">
            <a:noFill/>
            <a:miter lim="800000"/>
            <a:headEnd/>
            <a:tailEnd/>
          </a:ln>
        </p:spPr>
        <p:txBody>
          <a:bodyPr wrap="none">
            <a:spAutoFit/>
          </a:bodyPr>
          <a:lstStyle/>
          <a:p>
            <a:r>
              <a:rPr lang="en-US" sz="2400" baseline="0">
                <a:solidFill>
                  <a:schemeClr val="bg1"/>
                </a:solidFill>
                <a:latin typeface="Times New Roman" pitchFamily="18" charset="0"/>
              </a:rPr>
              <a:t>Example 16.2</a:t>
            </a:r>
            <a:endParaRPr lang="en-US" sz="2000" i="1" baseline="0">
              <a:solidFill>
                <a:schemeClr val="bg1"/>
              </a:solidFill>
              <a:latin typeface="Times New Roman" pitchFamily="18" charset="0"/>
            </a:endParaRPr>
          </a:p>
        </p:txBody>
      </p:sp>
      <p:sp>
        <p:nvSpPr>
          <p:cNvPr id="28685" name="Text Box 13"/>
          <p:cNvSpPr txBox="1">
            <a:spLocks noChangeArrowheads="1"/>
          </p:cNvSpPr>
          <p:nvPr/>
        </p:nvSpPr>
        <p:spPr bwMode="auto">
          <a:xfrm>
            <a:off x="3200400" y="533400"/>
            <a:ext cx="1504950" cy="457200"/>
          </a:xfrm>
          <a:prstGeom prst="rect">
            <a:avLst/>
          </a:prstGeom>
          <a:noFill/>
          <a:ln w="9525">
            <a:noFill/>
            <a:miter lim="800000"/>
            <a:headEnd/>
            <a:tailEnd/>
          </a:ln>
        </p:spPr>
        <p:txBody>
          <a:bodyPr wrap="none">
            <a:spAutoFit/>
          </a:bodyPr>
          <a:lstStyle/>
          <a:p>
            <a:r>
              <a:rPr lang="en-US" sz="2400" i="1" baseline="0">
                <a:latin typeface="Times New Roman" pitchFamily="18" charset="0"/>
              </a:rPr>
              <a:t>Continued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p:spPr>
        <p:txBody>
          <a:bodyPr/>
          <a:lstStyle/>
          <a:p>
            <a:r>
              <a:rPr lang="en-US"/>
              <a:t>16.</a:t>
            </a:r>
            <a:fld id="{969953FD-2E1C-4224-B75E-C5BAD4A824C4}" type="slidenum">
              <a:rPr lang="en-US"/>
              <a:pPr/>
              <a:t>27</a:t>
            </a:fld>
            <a:endParaRPr lang="en-US"/>
          </a:p>
        </p:txBody>
      </p:sp>
      <p:sp>
        <p:nvSpPr>
          <p:cNvPr id="296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97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97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97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97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97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97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2970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16.2.3  Continued</a:t>
            </a:r>
          </a:p>
        </p:txBody>
      </p:sp>
      <p:sp>
        <p:nvSpPr>
          <p:cNvPr id="1377291" name="Rectangle 11"/>
          <p:cNvSpPr>
            <a:spLocks noChangeArrowheads="1"/>
          </p:cNvSpPr>
          <p:nvPr/>
        </p:nvSpPr>
        <p:spPr bwMode="auto">
          <a:xfrm>
            <a:off x="1143000" y="547688"/>
            <a:ext cx="8229600" cy="519112"/>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Trust Model in PGP</a:t>
            </a:r>
            <a:endParaRPr lang="en-US" sz="2800" i="1" baseline="0">
              <a:effectLst>
                <a:outerShdw blurRad="38100" dist="38100" dir="2700000" algn="tl">
                  <a:srgbClr val="C0C0C0"/>
                </a:outerShdw>
              </a:effectLst>
              <a:latin typeface="Times New Roman" pitchFamily="18" charset="0"/>
            </a:endParaRPr>
          </a:p>
        </p:txBody>
      </p:sp>
      <p:sp>
        <p:nvSpPr>
          <p:cNvPr id="29708" name="Text Box 12"/>
          <p:cNvSpPr txBox="1">
            <a:spLocks noChangeArrowheads="1"/>
          </p:cNvSpPr>
          <p:nvPr/>
        </p:nvSpPr>
        <p:spPr bwMode="auto">
          <a:xfrm>
            <a:off x="4441825" y="1752600"/>
            <a:ext cx="3068638"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16.9  </a:t>
            </a:r>
            <a:r>
              <a:rPr lang="en-US" sz="2000" i="1" baseline="0">
                <a:latin typeface="Times New Roman" pitchFamily="18" charset="0"/>
              </a:rPr>
              <a:t>Trust model</a:t>
            </a:r>
          </a:p>
        </p:txBody>
      </p:sp>
      <p:pic>
        <p:nvPicPr>
          <p:cNvPr id="29709" name="Picture 13"/>
          <p:cNvPicPr>
            <a:picLocks noChangeAspect="1" noChangeArrowheads="1"/>
          </p:cNvPicPr>
          <p:nvPr/>
        </p:nvPicPr>
        <p:blipFill>
          <a:blip r:embed="rId3"/>
          <a:srcRect/>
          <a:stretch>
            <a:fillRect/>
          </a:stretch>
        </p:blipFill>
        <p:spPr bwMode="auto">
          <a:xfrm>
            <a:off x="304800" y="2209800"/>
            <a:ext cx="8610600" cy="43481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p:spPr>
        <p:txBody>
          <a:bodyPr/>
          <a:lstStyle/>
          <a:p>
            <a:r>
              <a:rPr lang="en-US"/>
              <a:t>16.</a:t>
            </a:r>
            <a:fld id="{409CB57E-C1FB-4909-88EC-0BD0C6B1E1A4}" type="slidenum">
              <a:rPr lang="en-US"/>
              <a:pPr/>
              <a:t>28</a:t>
            </a:fld>
            <a:endParaRPr lang="en-US"/>
          </a:p>
        </p:txBody>
      </p:sp>
      <p:sp>
        <p:nvSpPr>
          <p:cNvPr id="307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07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07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07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07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07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07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0730" name="Text Box 9"/>
          <p:cNvSpPr txBox="1">
            <a:spLocks noChangeArrowheads="1"/>
          </p:cNvSpPr>
          <p:nvPr/>
        </p:nvSpPr>
        <p:spPr bwMode="auto">
          <a:xfrm>
            <a:off x="1143000" y="0"/>
            <a:ext cx="4013200"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16.2.4  Key Revocation</a:t>
            </a:r>
          </a:p>
        </p:txBody>
      </p:sp>
      <p:sp>
        <p:nvSpPr>
          <p:cNvPr id="1188874" name="Rectangle 10"/>
          <p:cNvSpPr>
            <a:spLocks noChangeArrowheads="1"/>
          </p:cNvSpPr>
          <p:nvPr/>
        </p:nvSpPr>
        <p:spPr bwMode="auto">
          <a:xfrm>
            <a:off x="304800" y="990600"/>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i="1" baseline="0">
                <a:effectLst>
                  <a:outerShdw blurRad="38100" dist="38100" dir="2700000" algn="tl">
                    <a:srgbClr val="C0C0C0"/>
                  </a:outerShdw>
                </a:effectLst>
                <a:latin typeface="Times New Roman" pitchFamily="18" charset="0"/>
              </a:rPr>
              <a:t>It may become necessary for an entity to revoke his or her public key from the ring. This may happen if the owner of the key feels that the key is compromised (stolen, for example) or just too old to be safe.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p:spPr>
        <p:txBody>
          <a:bodyPr/>
          <a:lstStyle/>
          <a:p>
            <a:r>
              <a:rPr lang="en-US"/>
              <a:t>16.</a:t>
            </a:r>
            <a:fld id="{0F7D7249-A54A-4FD5-AF1E-F4F3C82B1267}" type="slidenum">
              <a:rPr lang="en-US"/>
              <a:pPr/>
              <a:t>29</a:t>
            </a:fld>
            <a:endParaRPr lang="en-US"/>
          </a:p>
        </p:txBody>
      </p:sp>
      <p:sp>
        <p:nvSpPr>
          <p:cNvPr id="3174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17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174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17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17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175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17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1754" name="Text Box 9"/>
          <p:cNvSpPr txBox="1">
            <a:spLocks noChangeArrowheads="1"/>
          </p:cNvSpPr>
          <p:nvPr/>
        </p:nvSpPr>
        <p:spPr bwMode="auto">
          <a:xfrm>
            <a:off x="1143000" y="0"/>
            <a:ext cx="7331075"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16.2.5  Extracting Information from Rings</a:t>
            </a:r>
          </a:p>
        </p:txBody>
      </p:sp>
      <p:pic>
        <p:nvPicPr>
          <p:cNvPr id="31755" name="Picture 11"/>
          <p:cNvPicPr>
            <a:picLocks noChangeAspect="1" noChangeArrowheads="1"/>
          </p:cNvPicPr>
          <p:nvPr/>
        </p:nvPicPr>
        <p:blipFill>
          <a:blip r:embed="rId3"/>
          <a:srcRect/>
          <a:stretch>
            <a:fillRect/>
          </a:stretch>
        </p:blipFill>
        <p:spPr bwMode="auto">
          <a:xfrm>
            <a:off x="1133475" y="1198563"/>
            <a:ext cx="6562725" cy="5126037"/>
          </a:xfrm>
          <a:prstGeom prst="rect">
            <a:avLst/>
          </a:prstGeom>
          <a:noFill/>
          <a:ln w="9525">
            <a:noFill/>
            <a:miter lim="800000"/>
            <a:headEnd/>
            <a:tailEnd/>
          </a:ln>
        </p:spPr>
      </p:pic>
      <p:sp>
        <p:nvSpPr>
          <p:cNvPr id="31756" name="Text Box 12"/>
          <p:cNvSpPr txBox="1">
            <a:spLocks noChangeArrowheads="1"/>
          </p:cNvSpPr>
          <p:nvPr/>
        </p:nvSpPr>
        <p:spPr bwMode="auto">
          <a:xfrm>
            <a:off x="1228725" y="533400"/>
            <a:ext cx="6205538"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16.10  </a:t>
            </a:r>
            <a:r>
              <a:rPr lang="en-US" sz="2000" i="1" baseline="0">
                <a:latin typeface="Times New Roman" pitchFamily="18" charset="0"/>
              </a:rPr>
              <a:t>Extracting information at the sender site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p>
            <a:r>
              <a:rPr lang="en-US"/>
              <a:t>16.</a:t>
            </a:r>
            <a:fld id="{B95C8BBA-75E6-4196-8FFD-9CBF31F3A35D}" type="slidenum">
              <a:rPr lang="en-US"/>
              <a:pPr/>
              <a:t>3</a:t>
            </a:fld>
            <a:endParaRPr lang="en-US"/>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baseline="0">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2747963" cy="579438"/>
          </a:xfrm>
          <a:prstGeom prst="rect">
            <a:avLst/>
          </a:prstGeom>
          <a:noFill/>
          <a:ln w="9525">
            <a:noFill/>
            <a:miter lim="800000"/>
            <a:headEnd/>
            <a:tailEnd/>
          </a:ln>
          <a:effectLst/>
        </p:spPr>
        <p:txBody>
          <a:bodyPr wrap="none">
            <a:spAutoFit/>
          </a:bodyPr>
          <a:lstStyle/>
          <a:p>
            <a:pPr>
              <a:defRPr/>
            </a:pPr>
            <a:r>
              <a:rPr lang="en-US" baseline="0">
                <a:effectLst>
                  <a:outerShdw blurRad="38100" dist="38100" dir="2700000" algn="tl">
                    <a:srgbClr val="C0C0C0"/>
                  </a:outerShdw>
                </a:effectLst>
                <a:latin typeface="Times" pitchFamily="18" charset="0"/>
              </a:rPr>
              <a:t>16-1   E-MAIL</a:t>
            </a:r>
          </a:p>
        </p:txBody>
      </p:sp>
      <p:sp>
        <p:nvSpPr>
          <p:cNvPr id="512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baseline="0">
              <a:latin typeface="Times New Roman" pitchFamily="18" charset="0"/>
            </a:endParaRPr>
          </a:p>
        </p:txBody>
      </p:sp>
      <p:sp>
        <p:nvSpPr>
          <p:cNvPr id="565253" name="Rectangle 5"/>
          <p:cNvSpPr>
            <a:spLocks noChangeArrowheads="1"/>
          </p:cNvSpPr>
          <p:nvPr/>
        </p:nvSpPr>
        <p:spPr bwMode="auto">
          <a:xfrm>
            <a:off x="152400" y="1752600"/>
            <a:ext cx="8382000" cy="946150"/>
          </a:xfrm>
          <a:prstGeom prst="rect">
            <a:avLst/>
          </a:prstGeom>
          <a:noFill/>
          <a:ln w="9525">
            <a:noFill/>
            <a:miter lim="800000"/>
            <a:headEnd/>
            <a:tailEnd/>
          </a:ln>
          <a:effectLst/>
        </p:spPr>
        <p:txBody>
          <a:bodyPr anchor="ctr">
            <a:spAutoFit/>
          </a:bodyPr>
          <a:lstStyle/>
          <a:p>
            <a:pPr algn="just" eaLnBrk="1" hangingPunct="1">
              <a:defRPr/>
            </a:pPr>
            <a:r>
              <a:rPr lang="en-US" sz="2800" i="1" baseline="0">
                <a:effectLst>
                  <a:outerShdw blurRad="38100" dist="38100" dir="2700000" algn="tl">
                    <a:srgbClr val="C0C0C0"/>
                  </a:outerShdw>
                </a:effectLst>
                <a:latin typeface="Times New Roman" pitchFamily="18" charset="0"/>
              </a:rPr>
              <a:t>Let us first discuss the electronic mail (e-mail) system in general.</a:t>
            </a:r>
          </a:p>
        </p:txBody>
      </p:sp>
      <p:sp>
        <p:nvSpPr>
          <p:cNvPr id="5127" name="Rectangle 29"/>
          <p:cNvSpPr>
            <a:spLocks noChangeArrowheads="1"/>
          </p:cNvSpPr>
          <p:nvPr/>
        </p:nvSpPr>
        <p:spPr bwMode="auto">
          <a:xfrm>
            <a:off x="304800" y="5349875"/>
            <a:ext cx="6705600" cy="8223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baseline="0">
                <a:solidFill>
                  <a:schemeClr val="hlink"/>
                </a:solidFill>
                <a:latin typeface="Times New Roman" pitchFamily="18" charset="0"/>
              </a:rPr>
              <a:t>16.1.1</a:t>
            </a:r>
            <a:r>
              <a:rPr lang="en-US" sz="2400" baseline="0">
                <a:solidFill>
                  <a:srgbClr val="0033CC"/>
                </a:solidFill>
                <a:latin typeface="Times New Roman" pitchFamily="18" charset="0"/>
              </a:rPr>
              <a:t>	E-mail Architecture</a:t>
            </a:r>
          </a:p>
          <a:p>
            <a:pPr>
              <a:buClr>
                <a:schemeClr val="tx1"/>
              </a:buClr>
              <a:buSzPct val="117000"/>
              <a:buFont typeface="Wingdings" pitchFamily="2" charset="2"/>
              <a:buNone/>
            </a:pPr>
            <a:r>
              <a:rPr lang="en-US" sz="2400" baseline="0">
                <a:solidFill>
                  <a:schemeClr val="hlink"/>
                </a:solidFill>
                <a:latin typeface="Times New Roman" pitchFamily="18" charset="0"/>
              </a:rPr>
              <a:t>16.1.2</a:t>
            </a:r>
            <a:r>
              <a:rPr lang="en-US" sz="2400" baseline="0">
                <a:solidFill>
                  <a:srgbClr val="0033CC"/>
                </a:solidFill>
                <a:latin typeface="Times New Roman" pitchFamily="18" charset="0"/>
              </a:rPr>
              <a:t>	E-mail Security</a:t>
            </a:r>
          </a:p>
        </p:txBody>
      </p:sp>
      <p:sp>
        <p:nvSpPr>
          <p:cNvPr id="565278" name="Text Box 30"/>
          <p:cNvSpPr txBox="1">
            <a:spLocks noChangeArrowheads="1"/>
          </p:cNvSpPr>
          <p:nvPr/>
        </p:nvSpPr>
        <p:spPr bwMode="auto">
          <a:xfrm>
            <a:off x="317500" y="4873625"/>
            <a:ext cx="4862513" cy="519113"/>
          </a:xfrm>
          <a:prstGeom prst="rect">
            <a:avLst/>
          </a:prstGeom>
          <a:noFill/>
          <a:ln w="76200" algn="ctr">
            <a:noFill/>
            <a:miter lim="800000"/>
            <a:headEnd/>
            <a:tailEnd/>
          </a:ln>
          <a:effectLst/>
        </p:spPr>
        <p:txBody>
          <a:bodyPr wrap="none">
            <a:spAutoFit/>
          </a:bodyPr>
          <a:lstStyle/>
          <a:p>
            <a:pPr algn="ctr">
              <a:defRPr/>
            </a:pP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p:spPr>
        <p:txBody>
          <a:bodyPr/>
          <a:lstStyle/>
          <a:p>
            <a:r>
              <a:rPr lang="en-US"/>
              <a:t>16.</a:t>
            </a:r>
            <a:fld id="{136C3CE4-3F63-4B19-87EA-172164797335}" type="slidenum">
              <a:rPr lang="en-US"/>
              <a:pPr/>
              <a:t>30</a:t>
            </a:fld>
            <a:endParaRPr lang="en-US"/>
          </a:p>
        </p:txBody>
      </p:sp>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277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16.2.5  Continued</a:t>
            </a:r>
          </a:p>
        </p:txBody>
      </p:sp>
      <p:sp>
        <p:nvSpPr>
          <p:cNvPr id="32779" name="Text Box 11"/>
          <p:cNvSpPr txBox="1">
            <a:spLocks noChangeArrowheads="1"/>
          </p:cNvSpPr>
          <p:nvPr/>
        </p:nvSpPr>
        <p:spPr bwMode="auto">
          <a:xfrm>
            <a:off x="1143000" y="762000"/>
            <a:ext cx="6345238"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16.11  </a:t>
            </a:r>
            <a:r>
              <a:rPr lang="en-US" sz="2000" i="1" baseline="0">
                <a:latin typeface="Times New Roman" pitchFamily="18" charset="0"/>
              </a:rPr>
              <a:t>Extracting information at the receiver site</a:t>
            </a:r>
          </a:p>
        </p:txBody>
      </p:sp>
      <p:pic>
        <p:nvPicPr>
          <p:cNvPr id="32780" name="Picture 12"/>
          <p:cNvPicPr>
            <a:picLocks noChangeAspect="1" noChangeArrowheads="1"/>
          </p:cNvPicPr>
          <p:nvPr/>
        </p:nvPicPr>
        <p:blipFill>
          <a:blip r:embed="rId3"/>
          <a:srcRect/>
          <a:stretch>
            <a:fillRect/>
          </a:stretch>
        </p:blipFill>
        <p:spPr bwMode="auto">
          <a:xfrm>
            <a:off x="1184275" y="1738313"/>
            <a:ext cx="6435725" cy="4967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p:spPr>
        <p:txBody>
          <a:bodyPr/>
          <a:lstStyle/>
          <a:p>
            <a:r>
              <a:rPr lang="en-US"/>
              <a:t>16.</a:t>
            </a:r>
            <a:fld id="{92663176-4718-4EFB-A052-3CCC08959CDF}" type="slidenum">
              <a:rPr lang="en-US"/>
              <a:pPr/>
              <a:t>31</a:t>
            </a:fld>
            <a:endParaRPr lang="en-US"/>
          </a:p>
        </p:txBody>
      </p:sp>
      <p:sp>
        <p:nvSpPr>
          <p:cNvPr id="3379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37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379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37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37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380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38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3802" name="Text Box 9"/>
          <p:cNvSpPr txBox="1">
            <a:spLocks noChangeArrowheads="1"/>
          </p:cNvSpPr>
          <p:nvPr/>
        </p:nvSpPr>
        <p:spPr bwMode="auto">
          <a:xfrm>
            <a:off x="1143000" y="0"/>
            <a:ext cx="3581400"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16.2.6  PGP Packets</a:t>
            </a:r>
          </a:p>
        </p:txBody>
      </p:sp>
      <p:pic>
        <p:nvPicPr>
          <p:cNvPr id="33803" name="Picture 11"/>
          <p:cNvPicPr>
            <a:picLocks noChangeAspect="1" noChangeArrowheads="1"/>
          </p:cNvPicPr>
          <p:nvPr/>
        </p:nvPicPr>
        <p:blipFill>
          <a:blip r:embed="rId3"/>
          <a:srcRect/>
          <a:stretch>
            <a:fillRect/>
          </a:stretch>
        </p:blipFill>
        <p:spPr bwMode="auto">
          <a:xfrm>
            <a:off x="925513" y="2514600"/>
            <a:ext cx="7304087" cy="1636713"/>
          </a:xfrm>
          <a:prstGeom prst="rect">
            <a:avLst/>
          </a:prstGeom>
          <a:noFill/>
          <a:ln w="9525">
            <a:noFill/>
            <a:miter lim="800000"/>
            <a:headEnd/>
            <a:tailEnd/>
          </a:ln>
        </p:spPr>
      </p:pic>
      <p:sp>
        <p:nvSpPr>
          <p:cNvPr id="33804" name="Text Box 12"/>
          <p:cNvSpPr txBox="1">
            <a:spLocks noChangeArrowheads="1"/>
          </p:cNvSpPr>
          <p:nvPr/>
        </p:nvSpPr>
        <p:spPr bwMode="auto">
          <a:xfrm>
            <a:off x="1676400" y="1524000"/>
            <a:ext cx="4546600"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16.12  </a:t>
            </a:r>
            <a:r>
              <a:rPr lang="en-US" sz="2000" i="1" baseline="0">
                <a:latin typeface="Times New Roman" pitchFamily="18" charset="0"/>
              </a:rPr>
              <a:t>Format of packet header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p:spPr>
        <p:txBody>
          <a:bodyPr/>
          <a:lstStyle/>
          <a:p>
            <a:r>
              <a:rPr lang="en-US"/>
              <a:t>16.</a:t>
            </a:r>
            <a:fld id="{8F823F9C-AA53-420B-B074-ECB77699A1A5}" type="slidenum">
              <a:rPr lang="en-US"/>
              <a:pPr/>
              <a:t>32</a:t>
            </a:fld>
            <a:endParaRPr lang="en-US"/>
          </a:p>
        </p:txBody>
      </p:sp>
      <p:sp>
        <p:nvSpPr>
          <p:cNvPr id="348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48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48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48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48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48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48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482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16.2.6  Continued</a:t>
            </a:r>
          </a:p>
        </p:txBody>
      </p:sp>
      <p:pic>
        <p:nvPicPr>
          <p:cNvPr id="34827" name="Picture 11"/>
          <p:cNvPicPr>
            <a:picLocks noChangeAspect="1" noChangeArrowheads="1"/>
          </p:cNvPicPr>
          <p:nvPr/>
        </p:nvPicPr>
        <p:blipFill>
          <a:blip r:embed="rId3"/>
          <a:srcRect/>
          <a:stretch>
            <a:fillRect/>
          </a:stretch>
        </p:blipFill>
        <p:spPr bwMode="auto">
          <a:xfrm>
            <a:off x="838200" y="1219200"/>
            <a:ext cx="7769225" cy="4529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p:spPr>
        <p:txBody>
          <a:bodyPr/>
          <a:lstStyle/>
          <a:p>
            <a:r>
              <a:rPr lang="en-US"/>
              <a:t>16.</a:t>
            </a:r>
            <a:fld id="{AC465D3B-3B54-48ED-A560-9CA0C87B32E2}" type="slidenum">
              <a:rPr lang="en-US"/>
              <a:pPr/>
              <a:t>33</a:t>
            </a:fld>
            <a:endParaRPr lang="en-US"/>
          </a:p>
        </p:txBody>
      </p:sp>
      <p:sp>
        <p:nvSpPr>
          <p:cNvPr id="358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58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58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58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58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58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58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5850"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16.2.6  Continued</a:t>
            </a:r>
          </a:p>
        </p:txBody>
      </p:sp>
      <p:sp>
        <p:nvSpPr>
          <p:cNvPr id="35851" name="Text Box 11"/>
          <p:cNvSpPr txBox="1">
            <a:spLocks noChangeArrowheads="1"/>
          </p:cNvSpPr>
          <p:nvPr/>
        </p:nvSpPr>
        <p:spPr bwMode="auto">
          <a:xfrm>
            <a:off x="1190625" y="533400"/>
            <a:ext cx="3917950"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16.13  </a:t>
            </a:r>
            <a:r>
              <a:rPr lang="en-US" sz="2000" i="1" baseline="0">
                <a:latin typeface="Times New Roman" pitchFamily="18" charset="0"/>
              </a:rPr>
              <a:t>Literal data packet</a:t>
            </a:r>
          </a:p>
        </p:txBody>
      </p:sp>
      <p:pic>
        <p:nvPicPr>
          <p:cNvPr id="35852" name="Picture 12"/>
          <p:cNvPicPr>
            <a:picLocks noChangeAspect="1" noChangeArrowheads="1"/>
          </p:cNvPicPr>
          <p:nvPr/>
        </p:nvPicPr>
        <p:blipFill>
          <a:blip r:embed="rId3"/>
          <a:srcRect/>
          <a:stretch>
            <a:fillRect/>
          </a:stretch>
        </p:blipFill>
        <p:spPr bwMode="auto">
          <a:xfrm>
            <a:off x="1828800" y="1825625"/>
            <a:ext cx="4479925" cy="335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p:spPr>
        <p:txBody>
          <a:bodyPr/>
          <a:lstStyle/>
          <a:p>
            <a:r>
              <a:rPr lang="en-US"/>
              <a:t>16.</a:t>
            </a:r>
            <a:fld id="{6DB67D22-B2C8-4F7A-85E1-8E8ACA7C7E93}" type="slidenum">
              <a:rPr lang="en-US"/>
              <a:pPr/>
              <a:t>34</a:t>
            </a:fld>
            <a:endParaRPr lang="en-US"/>
          </a:p>
        </p:txBody>
      </p:sp>
      <p:sp>
        <p:nvSpPr>
          <p:cNvPr id="3686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68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686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68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68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68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68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6874"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16.2.6  Continued</a:t>
            </a:r>
          </a:p>
        </p:txBody>
      </p:sp>
      <p:sp>
        <p:nvSpPr>
          <p:cNvPr id="36875" name="Text Box 11"/>
          <p:cNvSpPr txBox="1">
            <a:spLocks noChangeArrowheads="1"/>
          </p:cNvSpPr>
          <p:nvPr/>
        </p:nvSpPr>
        <p:spPr bwMode="auto">
          <a:xfrm>
            <a:off x="1219200" y="533400"/>
            <a:ext cx="4483100"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16.14  </a:t>
            </a:r>
            <a:r>
              <a:rPr lang="en-US" sz="2000" i="1" baseline="0">
                <a:latin typeface="Times New Roman" pitchFamily="18" charset="0"/>
              </a:rPr>
              <a:t>Compressed data packet</a:t>
            </a:r>
          </a:p>
        </p:txBody>
      </p:sp>
      <p:pic>
        <p:nvPicPr>
          <p:cNvPr id="36876" name="Picture 12"/>
          <p:cNvPicPr>
            <a:picLocks noChangeAspect="1" noChangeArrowheads="1"/>
          </p:cNvPicPr>
          <p:nvPr/>
        </p:nvPicPr>
        <p:blipFill>
          <a:blip r:embed="rId3"/>
          <a:srcRect/>
          <a:stretch>
            <a:fillRect/>
          </a:stretch>
        </p:blipFill>
        <p:spPr bwMode="auto">
          <a:xfrm>
            <a:off x="995363" y="2422525"/>
            <a:ext cx="6243637" cy="207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p:spPr>
        <p:txBody>
          <a:bodyPr/>
          <a:lstStyle/>
          <a:p>
            <a:r>
              <a:rPr lang="en-US"/>
              <a:t>16.</a:t>
            </a:r>
            <a:fld id="{4F197757-2F69-4790-B7B4-97B5C67273C1}" type="slidenum">
              <a:rPr lang="en-US"/>
              <a:pPr/>
              <a:t>35</a:t>
            </a:fld>
            <a:endParaRPr lang="en-US"/>
          </a:p>
        </p:txBody>
      </p:sp>
      <p:sp>
        <p:nvSpPr>
          <p:cNvPr id="3789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78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789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78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78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78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78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789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16.2.6  Continued</a:t>
            </a:r>
          </a:p>
        </p:txBody>
      </p:sp>
      <p:sp>
        <p:nvSpPr>
          <p:cNvPr id="37899" name="Text Box 11"/>
          <p:cNvSpPr txBox="1">
            <a:spLocks noChangeArrowheads="1"/>
          </p:cNvSpPr>
          <p:nvPr/>
        </p:nvSpPr>
        <p:spPr bwMode="auto">
          <a:xfrm>
            <a:off x="1177925" y="533400"/>
            <a:ext cx="4286250"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16.15  </a:t>
            </a:r>
            <a:r>
              <a:rPr lang="en-US" sz="2000" i="1" baseline="0">
                <a:latin typeface="Times New Roman" pitchFamily="18" charset="0"/>
              </a:rPr>
              <a:t>Encrypted data packet</a:t>
            </a:r>
          </a:p>
        </p:txBody>
      </p:sp>
      <p:pic>
        <p:nvPicPr>
          <p:cNvPr id="37900" name="Picture 12"/>
          <p:cNvPicPr>
            <a:picLocks noChangeAspect="1" noChangeArrowheads="1"/>
          </p:cNvPicPr>
          <p:nvPr/>
        </p:nvPicPr>
        <p:blipFill>
          <a:blip r:embed="rId3"/>
          <a:srcRect/>
          <a:stretch>
            <a:fillRect/>
          </a:stretch>
        </p:blipFill>
        <p:spPr bwMode="auto">
          <a:xfrm>
            <a:off x="806450" y="2419350"/>
            <a:ext cx="6737350" cy="1695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p:spPr>
        <p:txBody>
          <a:bodyPr/>
          <a:lstStyle/>
          <a:p>
            <a:r>
              <a:rPr lang="en-US"/>
              <a:t>16.</a:t>
            </a:r>
            <a:fld id="{1EF97126-0C78-446B-966C-CA8DD25140A0}" type="slidenum">
              <a:rPr lang="en-US"/>
              <a:pPr/>
              <a:t>36</a:t>
            </a:fld>
            <a:endParaRPr lang="en-US"/>
          </a:p>
        </p:txBody>
      </p:sp>
      <p:sp>
        <p:nvSpPr>
          <p:cNvPr id="389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89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89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89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89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89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89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8922"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16.2.6  Continued</a:t>
            </a:r>
          </a:p>
        </p:txBody>
      </p:sp>
      <p:sp>
        <p:nvSpPr>
          <p:cNvPr id="38923" name="Text Box 11"/>
          <p:cNvSpPr txBox="1">
            <a:spLocks noChangeArrowheads="1"/>
          </p:cNvSpPr>
          <p:nvPr/>
        </p:nvSpPr>
        <p:spPr bwMode="auto">
          <a:xfrm>
            <a:off x="1143000" y="533400"/>
            <a:ext cx="3729038"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16.16  </a:t>
            </a:r>
            <a:r>
              <a:rPr lang="en-US" sz="2000" i="1" baseline="0">
                <a:latin typeface="Times New Roman" pitchFamily="18" charset="0"/>
              </a:rPr>
              <a:t>Signature packet</a:t>
            </a:r>
          </a:p>
        </p:txBody>
      </p:sp>
      <p:pic>
        <p:nvPicPr>
          <p:cNvPr id="38924" name="Picture 12"/>
          <p:cNvPicPr>
            <a:picLocks noChangeAspect="1" noChangeArrowheads="1"/>
          </p:cNvPicPr>
          <p:nvPr/>
        </p:nvPicPr>
        <p:blipFill>
          <a:blip r:embed="rId3"/>
          <a:srcRect/>
          <a:stretch>
            <a:fillRect/>
          </a:stretch>
        </p:blipFill>
        <p:spPr bwMode="auto">
          <a:xfrm>
            <a:off x="779463" y="1222375"/>
            <a:ext cx="6764337" cy="5026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p:spPr>
        <p:txBody>
          <a:bodyPr/>
          <a:lstStyle/>
          <a:p>
            <a:r>
              <a:rPr lang="en-US"/>
              <a:t>16.</a:t>
            </a:r>
            <a:fld id="{18E96568-F8BE-41C5-9520-63098DF81416}" type="slidenum">
              <a:rPr lang="en-US"/>
              <a:pPr/>
              <a:t>37</a:t>
            </a:fld>
            <a:endParaRPr lang="en-US"/>
          </a:p>
        </p:txBody>
      </p:sp>
      <p:sp>
        <p:nvSpPr>
          <p:cNvPr id="3993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99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994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99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99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994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99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3994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16.2.6  Continued</a:t>
            </a:r>
          </a:p>
        </p:txBody>
      </p:sp>
      <p:pic>
        <p:nvPicPr>
          <p:cNvPr id="39947" name="Picture 11"/>
          <p:cNvPicPr>
            <a:picLocks noChangeAspect="1" noChangeArrowheads="1"/>
          </p:cNvPicPr>
          <p:nvPr/>
        </p:nvPicPr>
        <p:blipFill>
          <a:blip r:embed="rId3"/>
          <a:srcRect/>
          <a:stretch>
            <a:fillRect/>
          </a:stretch>
        </p:blipFill>
        <p:spPr bwMode="auto">
          <a:xfrm>
            <a:off x="288925" y="1349375"/>
            <a:ext cx="8702675" cy="474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p:spPr>
        <p:txBody>
          <a:bodyPr/>
          <a:lstStyle/>
          <a:p>
            <a:r>
              <a:rPr lang="en-US"/>
              <a:t>16.</a:t>
            </a:r>
            <a:fld id="{5B484EE5-B58F-4325-A431-0608928BBD07}" type="slidenum">
              <a:rPr lang="en-US"/>
              <a:pPr/>
              <a:t>38</a:t>
            </a:fld>
            <a:endParaRPr lang="en-US"/>
          </a:p>
        </p:txBody>
      </p:sp>
      <p:sp>
        <p:nvSpPr>
          <p:cNvPr id="409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0970"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16.2.6  Continued</a:t>
            </a:r>
          </a:p>
        </p:txBody>
      </p:sp>
      <p:sp>
        <p:nvSpPr>
          <p:cNvPr id="40971" name="Text Box 11"/>
          <p:cNvSpPr txBox="1">
            <a:spLocks noChangeArrowheads="1"/>
          </p:cNvSpPr>
          <p:nvPr/>
        </p:nvSpPr>
        <p:spPr bwMode="auto">
          <a:xfrm>
            <a:off x="1143000" y="533400"/>
            <a:ext cx="3925888"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16.17  </a:t>
            </a:r>
            <a:r>
              <a:rPr lang="en-US" sz="2000" i="1" baseline="0">
                <a:latin typeface="Times New Roman" pitchFamily="18" charset="0"/>
              </a:rPr>
              <a:t>Session-key packet</a:t>
            </a:r>
          </a:p>
        </p:txBody>
      </p:sp>
      <p:pic>
        <p:nvPicPr>
          <p:cNvPr id="40972" name="Picture 12"/>
          <p:cNvPicPr>
            <a:picLocks noChangeAspect="1" noChangeArrowheads="1"/>
          </p:cNvPicPr>
          <p:nvPr/>
        </p:nvPicPr>
        <p:blipFill>
          <a:blip r:embed="rId3"/>
          <a:srcRect/>
          <a:stretch>
            <a:fillRect/>
          </a:stretch>
        </p:blipFill>
        <p:spPr bwMode="auto">
          <a:xfrm>
            <a:off x="971550" y="1774825"/>
            <a:ext cx="7258050" cy="3406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p:spPr>
        <p:txBody>
          <a:bodyPr/>
          <a:lstStyle/>
          <a:p>
            <a:r>
              <a:rPr lang="en-US"/>
              <a:t>16.</a:t>
            </a:r>
            <a:fld id="{A4D6A814-0BB6-4E8D-8383-D9F21521826A}" type="slidenum">
              <a:rPr lang="en-US"/>
              <a:pPr/>
              <a:t>39</a:t>
            </a:fld>
            <a:endParaRPr lang="en-US"/>
          </a:p>
        </p:txBody>
      </p:sp>
      <p:sp>
        <p:nvSpPr>
          <p:cNvPr id="4198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9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98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9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9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99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9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1994"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16.2.6  Continued</a:t>
            </a:r>
          </a:p>
        </p:txBody>
      </p:sp>
      <p:sp>
        <p:nvSpPr>
          <p:cNvPr id="41995" name="Text Box 12"/>
          <p:cNvSpPr txBox="1">
            <a:spLocks noChangeArrowheads="1"/>
          </p:cNvSpPr>
          <p:nvPr/>
        </p:nvSpPr>
        <p:spPr bwMode="auto">
          <a:xfrm>
            <a:off x="1198563" y="533400"/>
            <a:ext cx="3813175"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16.18  </a:t>
            </a:r>
            <a:r>
              <a:rPr lang="en-US" sz="2000" i="1" baseline="0">
                <a:latin typeface="Times New Roman" pitchFamily="18" charset="0"/>
              </a:rPr>
              <a:t>Public-key packet</a:t>
            </a:r>
          </a:p>
        </p:txBody>
      </p:sp>
      <p:pic>
        <p:nvPicPr>
          <p:cNvPr id="41996" name="Picture 13"/>
          <p:cNvPicPr>
            <a:picLocks noChangeAspect="1" noChangeArrowheads="1"/>
          </p:cNvPicPr>
          <p:nvPr/>
        </p:nvPicPr>
        <p:blipFill>
          <a:blip r:embed="rId3"/>
          <a:srcRect/>
          <a:stretch>
            <a:fillRect/>
          </a:stretch>
        </p:blipFill>
        <p:spPr bwMode="auto">
          <a:xfrm>
            <a:off x="3195638" y="1739900"/>
            <a:ext cx="3052762" cy="3365500"/>
          </a:xfrm>
          <a:prstGeom prst="rect">
            <a:avLst/>
          </a:prstGeom>
          <a:noFill/>
          <a:ln w="9525">
            <a:noFill/>
            <a:miter lim="800000"/>
            <a:headEnd/>
            <a:tailEnd/>
          </a:ln>
        </p:spPr>
      </p:pic>
      <p:sp>
        <p:nvSpPr>
          <p:cNvPr id="1381390" name="Text Box 14"/>
          <p:cNvSpPr txBox="1">
            <a:spLocks noChangeArrowheads="1"/>
          </p:cNvSpPr>
          <p:nvPr/>
        </p:nvSpPr>
        <p:spPr bwMode="auto">
          <a:xfrm>
            <a:off x="3940175" y="4421188"/>
            <a:ext cx="1546225" cy="457200"/>
          </a:xfrm>
          <a:prstGeom prst="rect">
            <a:avLst/>
          </a:prstGeom>
          <a:noFill/>
          <a:ln w="9525">
            <a:noFill/>
            <a:miter lim="800000"/>
            <a:headEnd/>
            <a:tailEnd/>
          </a:ln>
          <a:effectLst/>
        </p:spPr>
        <p:txBody>
          <a:bodyPr wrap="none">
            <a:spAutoFit/>
          </a:bodyPr>
          <a:lstStyle/>
          <a:p>
            <a:pPr>
              <a:defRPr/>
            </a:pPr>
            <a:r>
              <a:rPr lang="en-US" sz="2400" b="0" baseline="0">
                <a:effectLst>
                  <a:outerShdw blurRad="38100" dist="38100" dir="2700000" algn="tl">
                    <a:srgbClr val="C0C0C0"/>
                  </a:outerShdw>
                </a:effectLst>
                <a:latin typeface="Times New Roman" pitchFamily="18" charset="0"/>
              </a:rPr>
              <a:t>Public Key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a:t>16.</a:t>
            </a:r>
            <a:fld id="{E9246175-A9BD-4D9C-B66E-9538DBF5F636}" type="slidenum">
              <a:rPr lang="en-US"/>
              <a:pPr/>
              <a:t>4</a:t>
            </a:fld>
            <a:endParaRPr lang="en-US"/>
          </a:p>
        </p:txBody>
      </p:sp>
      <p:sp>
        <p:nvSpPr>
          <p:cNvPr id="614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4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5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54" name="Text Box 9"/>
          <p:cNvSpPr txBox="1">
            <a:spLocks noChangeArrowheads="1"/>
          </p:cNvSpPr>
          <p:nvPr/>
        </p:nvSpPr>
        <p:spPr bwMode="auto">
          <a:xfrm>
            <a:off x="1143000" y="0"/>
            <a:ext cx="4757738"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16.1.1  E-mail Architecture</a:t>
            </a:r>
          </a:p>
        </p:txBody>
      </p:sp>
      <p:pic>
        <p:nvPicPr>
          <p:cNvPr id="6155" name="Picture 11"/>
          <p:cNvPicPr>
            <a:picLocks noChangeAspect="1" noChangeArrowheads="1"/>
          </p:cNvPicPr>
          <p:nvPr/>
        </p:nvPicPr>
        <p:blipFill>
          <a:blip r:embed="rId3"/>
          <a:srcRect/>
          <a:stretch>
            <a:fillRect/>
          </a:stretch>
        </p:blipFill>
        <p:spPr bwMode="auto">
          <a:xfrm>
            <a:off x="1143000" y="2466975"/>
            <a:ext cx="6956425" cy="3552825"/>
          </a:xfrm>
          <a:prstGeom prst="rect">
            <a:avLst/>
          </a:prstGeom>
          <a:noFill/>
          <a:ln w="9525">
            <a:noFill/>
            <a:miter lim="800000"/>
            <a:headEnd/>
            <a:tailEnd/>
          </a:ln>
        </p:spPr>
      </p:pic>
      <p:sp>
        <p:nvSpPr>
          <p:cNvPr id="6156" name="Text Box 12"/>
          <p:cNvSpPr txBox="1">
            <a:spLocks noChangeArrowheads="1"/>
          </p:cNvSpPr>
          <p:nvPr/>
        </p:nvSpPr>
        <p:spPr bwMode="auto">
          <a:xfrm>
            <a:off x="2692400" y="1295400"/>
            <a:ext cx="3856038"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  </a:t>
            </a:r>
            <a:r>
              <a:rPr lang="en-US" sz="2000" i="1" baseline="0">
                <a:latin typeface="Times New Roman" pitchFamily="18" charset="0"/>
              </a:rPr>
              <a:t>E-mail architecture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0"/>
          </p:nvPr>
        </p:nvSpPr>
        <p:spPr>
          <a:noFill/>
        </p:spPr>
        <p:txBody>
          <a:bodyPr/>
          <a:lstStyle/>
          <a:p>
            <a:r>
              <a:rPr lang="en-US"/>
              <a:t>16.</a:t>
            </a:r>
            <a:fld id="{B23065A0-C8AC-4044-A9FA-869605775C37}" type="slidenum">
              <a:rPr lang="en-US"/>
              <a:pPr/>
              <a:t>40</a:t>
            </a:fld>
            <a:endParaRPr lang="en-US"/>
          </a:p>
        </p:txBody>
      </p:sp>
      <p:sp>
        <p:nvSpPr>
          <p:cNvPr id="4301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30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301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30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30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301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30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301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16.2.6  Continued</a:t>
            </a:r>
          </a:p>
        </p:txBody>
      </p:sp>
      <p:sp>
        <p:nvSpPr>
          <p:cNvPr id="43019" name="Text Box 10"/>
          <p:cNvSpPr txBox="1">
            <a:spLocks noChangeArrowheads="1"/>
          </p:cNvSpPr>
          <p:nvPr/>
        </p:nvSpPr>
        <p:spPr bwMode="auto">
          <a:xfrm>
            <a:off x="1247775" y="533400"/>
            <a:ext cx="3540125"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16.19  </a:t>
            </a:r>
            <a:r>
              <a:rPr lang="en-US" sz="2000" i="1" baseline="0">
                <a:latin typeface="Times New Roman" pitchFamily="18" charset="0"/>
              </a:rPr>
              <a:t>User ID packet</a:t>
            </a:r>
          </a:p>
        </p:txBody>
      </p:sp>
      <p:pic>
        <p:nvPicPr>
          <p:cNvPr id="43020" name="Picture 11"/>
          <p:cNvPicPr>
            <a:picLocks noChangeAspect="1" noChangeArrowheads="1"/>
          </p:cNvPicPr>
          <p:nvPr/>
        </p:nvPicPr>
        <p:blipFill>
          <a:blip r:embed="rId3"/>
          <a:srcRect/>
          <a:stretch>
            <a:fillRect/>
          </a:stretch>
        </p:blipFill>
        <p:spPr bwMode="auto">
          <a:xfrm>
            <a:off x="2028825" y="1974850"/>
            <a:ext cx="5084763" cy="2906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p:cNvSpPr>
            <a:spLocks noGrp="1"/>
          </p:cNvSpPr>
          <p:nvPr>
            <p:ph type="sldNum" sz="quarter" idx="10"/>
          </p:nvPr>
        </p:nvSpPr>
        <p:spPr>
          <a:noFill/>
        </p:spPr>
        <p:txBody>
          <a:bodyPr/>
          <a:lstStyle/>
          <a:p>
            <a:r>
              <a:rPr lang="en-US"/>
              <a:t>16.</a:t>
            </a:r>
            <a:fld id="{1B5FDF4C-550F-4BD7-929F-AB1708DA9FA1}" type="slidenum">
              <a:rPr lang="en-US"/>
              <a:pPr/>
              <a:t>41</a:t>
            </a:fld>
            <a:endParaRPr lang="en-US"/>
          </a:p>
        </p:txBody>
      </p:sp>
      <p:sp>
        <p:nvSpPr>
          <p:cNvPr id="4403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3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4042" name="Text Box 9"/>
          <p:cNvSpPr txBox="1">
            <a:spLocks noChangeArrowheads="1"/>
          </p:cNvSpPr>
          <p:nvPr/>
        </p:nvSpPr>
        <p:spPr bwMode="auto">
          <a:xfrm>
            <a:off x="1143000" y="0"/>
            <a:ext cx="3900488"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16.2.7  PGP Messages</a:t>
            </a:r>
          </a:p>
        </p:txBody>
      </p:sp>
      <p:sp>
        <p:nvSpPr>
          <p:cNvPr id="44043" name="Text Box 12"/>
          <p:cNvSpPr txBox="1">
            <a:spLocks noChangeArrowheads="1"/>
          </p:cNvSpPr>
          <p:nvPr/>
        </p:nvSpPr>
        <p:spPr bwMode="auto">
          <a:xfrm>
            <a:off x="3000375" y="838200"/>
            <a:ext cx="3968750"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16.20  </a:t>
            </a:r>
            <a:r>
              <a:rPr lang="en-US" sz="2000" i="1" baseline="0">
                <a:latin typeface="Times New Roman" pitchFamily="18" charset="0"/>
              </a:rPr>
              <a:t>Encrypted message</a:t>
            </a:r>
          </a:p>
        </p:txBody>
      </p:sp>
      <p:pic>
        <p:nvPicPr>
          <p:cNvPr id="44044" name="Picture 13"/>
          <p:cNvPicPr>
            <a:picLocks noChangeAspect="1" noChangeArrowheads="1"/>
          </p:cNvPicPr>
          <p:nvPr/>
        </p:nvPicPr>
        <p:blipFill>
          <a:blip r:embed="rId3"/>
          <a:srcRect/>
          <a:stretch>
            <a:fillRect/>
          </a:stretch>
        </p:blipFill>
        <p:spPr bwMode="auto">
          <a:xfrm>
            <a:off x="755650" y="1495425"/>
            <a:ext cx="7321550" cy="5133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p:spPr>
        <p:txBody>
          <a:bodyPr/>
          <a:lstStyle/>
          <a:p>
            <a:r>
              <a:rPr lang="en-US"/>
              <a:t>16.</a:t>
            </a:r>
            <a:fld id="{5DE65188-83B9-47C2-8D3D-16E93493E2CB}" type="slidenum">
              <a:rPr lang="en-US"/>
              <a:pPr/>
              <a:t>42</a:t>
            </a:fld>
            <a:endParaRPr lang="en-US"/>
          </a:p>
        </p:txBody>
      </p:sp>
      <p:sp>
        <p:nvSpPr>
          <p:cNvPr id="4505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50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506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50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50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506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50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506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16.2.7  Continued</a:t>
            </a:r>
          </a:p>
        </p:txBody>
      </p:sp>
      <p:sp>
        <p:nvSpPr>
          <p:cNvPr id="45067" name="Text Box 11"/>
          <p:cNvSpPr txBox="1">
            <a:spLocks noChangeArrowheads="1"/>
          </p:cNvSpPr>
          <p:nvPr/>
        </p:nvSpPr>
        <p:spPr bwMode="auto">
          <a:xfrm>
            <a:off x="3165475" y="990600"/>
            <a:ext cx="3616325"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16.21  </a:t>
            </a:r>
            <a:r>
              <a:rPr lang="en-US" sz="2000" i="1" baseline="0">
                <a:latin typeface="Times New Roman" pitchFamily="18" charset="0"/>
              </a:rPr>
              <a:t>Signed message</a:t>
            </a:r>
          </a:p>
        </p:txBody>
      </p:sp>
      <p:pic>
        <p:nvPicPr>
          <p:cNvPr id="45068" name="Picture 12"/>
          <p:cNvPicPr>
            <a:picLocks noChangeAspect="1" noChangeArrowheads="1"/>
          </p:cNvPicPr>
          <p:nvPr/>
        </p:nvPicPr>
        <p:blipFill>
          <a:blip r:embed="rId3"/>
          <a:srcRect/>
          <a:stretch>
            <a:fillRect/>
          </a:stretch>
        </p:blipFill>
        <p:spPr bwMode="auto">
          <a:xfrm>
            <a:off x="611188" y="2306638"/>
            <a:ext cx="7542212" cy="32559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p:spPr>
        <p:txBody>
          <a:bodyPr/>
          <a:lstStyle/>
          <a:p>
            <a:r>
              <a:rPr lang="en-US"/>
              <a:t>16.</a:t>
            </a:r>
            <a:fld id="{6D251112-243A-4C0C-A2FF-6AD6440BB58C}" type="slidenum">
              <a:rPr lang="en-US"/>
              <a:pPr/>
              <a:t>43</a:t>
            </a:fld>
            <a:endParaRPr lang="en-US"/>
          </a:p>
        </p:txBody>
      </p:sp>
      <p:sp>
        <p:nvSpPr>
          <p:cNvPr id="4608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60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608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60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60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60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60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6090"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16.2.7  Continued</a:t>
            </a:r>
          </a:p>
        </p:txBody>
      </p:sp>
      <p:sp>
        <p:nvSpPr>
          <p:cNvPr id="46091" name="Text Box 11"/>
          <p:cNvSpPr txBox="1">
            <a:spLocks noChangeArrowheads="1"/>
          </p:cNvSpPr>
          <p:nvPr/>
        </p:nvSpPr>
        <p:spPr bwMode="auto">
          <a:xfrm>
            <a:off x="2438400" y="1066800"/>
            <a:ext cx="3994150"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16.22  </a:t>
            </a:r>
            <a:r>
              <a:rPr lang="en-US" sz="2000" i="1" baseline="0">
                <a:latin typeface="Times New Roman" pitchFamily="18" charset="0"/>
              </a:rPr>
              <a:t>Certificate message</a:t>
            </a:r>
          </a:p>
        </p:txBody>
      </p:sp>
      <p:pic>
        <p:nvPicPr>
          <p:cNvPr id="46092" name="Picture 12"/>
          <p:cNvPicPr>
            <a:picLocks noChangeAspect="1" noChangeArrowheads="1"/>
          </p:cNvPicPr>
          <p:nvPr/>
        </p:nvPicPr>
        <p:blipFill>
          <a:blip r:embed="rId3"/>
          <a:srcRect/>
          <a:stretch>
            <a:fillRect/>
          </a:stretch>
        </p:blipFill>
        <p:spPr bwMode="auto">
          <a:xfrm>
            <a:off x="590550" y="1714500"/>
            <a:ext cx="7486650"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p:spPr>
        <p:txBody>
          <a:bodyPr/>
          <a:lstStyle/>
          <a:p>
            <a:r>
              <a:rPr lang="en-US"/>
              <a:t>16.</a:t>
            </a:r>
            <a:fld id="{A06EE3F6-2B96-4E13-B71F-98D7DB007A77}" type="slidenum">
              <a:rPr lang="en-US"/>
              <a:pPr/>
              <a:t>44</a:t>
            </a:fld>
            <a:endParaRPr lang="en-US"/>
          </a:p>
        </p:txBody>
      </p:sp>
      <p:sp>
        <p:nvSpPr>
          <p:cNvPr id="117248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baseline="0">
              <a:effectLst>
                <a:outerShdw blurRad="38100" dist="38100" dir="2700000" algn="tl">
                  <a:srgbClr val="FFFFFF"/>
                </a:outerShdw>
              </a:effectLst>
              <a:latin typeface="Times New Roman" pitchFamily="18" charset="0"/>
            </a:endParaRPr>
          </a:p>
        </p:txBody>
      </p:sp>
      <p:sp>
        <p:nvSpPr>
          <p:cNvPr id="1172483" name="Text Box 3"/>
          <p:cNvSpPr txBox="1">
            <a:spLocks noChangeArrowheads="1"/>
          </p:cNvSpPr>
          <p:nvPr/>
        </p:nvSpPr>
        <p:spPr bwMode="auto">
          <a:xfrm>
            <a:off x="228600" y="406400"/>
            <a:ext cx="2770188" cy="579438"/>
          </a:xfrm>
          <a:prstGeom prst="rect">
            <a:avLst/>
          </a:prstGeom>
          <a:noFill/>
          <a:ln w="9525">
            <a:noFill/>
            <a:miter lim="800000"/>
            <a:headEnd/>
            <a:tailEnd/>
          </a:ln>
          <a:effectLst/>
        </p:spPr>
        <p:txBody>
          <a:bodyPr wrap="none">
            <a:spAutoFit/>
          </a:bodyPr>
          <a:lstStyle/>
          <a:p>
            <a:pPr>
              <a:defRPr/>
            </a:pPr>
            <a:r>
              <a:rPr lang="en-US" baseline="0">
                <a:effectLst>
                  <a:outerShdw blurRad="38100" dist="38100" dir="2700000" algn="tl">
                    <a:srgbClr val="C0C0C0"/>
                  </a:outerShdw>
                </a:effectLst>
                <a:latin typeface="Times" pitchFamily="18" charset="0"/>
              </a:rPr>
              <a:t>16-3   S/MIME</a:t>
            </a:r>
          </a:p>
        </p:txBody>
      </p:sp>
      <p:sp>
        <p:nvSpPr>
          <p:cNvPr id="47109"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baseline="0">
              <a:latin typeface="Times New Roman" pitchFamily="18" charset="0"/>
            </a:endParaRPr>
          </a:p>
        </p:txBody>
      </p:sp>
      <p:sp>
        <p:nvSpPr>
          <p:cNvPr id="1172485" name="Rectangle 5"/>
          <p:cNvSpPr>
            <a:spLocks noChangeArrowheads="1"/>
          </p:cNvSpPr>
          <p:nvPr/>
        </p:nvSpPr>
        <p:spPr bwMode="auto">
          <a:xfrm>
            <a:off x="76200" y="1447800"/>
            <a:ext cx="8229600" cy="2227263"/>
          </a:xfrm>
          <a:prstGeom prst="rect">
            <a:avLst/>
          </a:prstGeom>
          <a:noFill/>
          <a:ln w="9525">
            <a:noFill/>
            <a:miter lim="800000"/>
            <a:headEnd/>
            <a:tailEnd/>
          </a:ln>
          <a:effectLst/>
        </p:spPr>
        <p:txBody>
          <a:bodyPr anchor="ctr">
            <a:spAutoFit/>
          </a:bodyPr>
          <a:lstStyle/>
          <a:p>
            <a:pPr algn="just" eaLnBrk="1" hangingPunct="1">
              <a:defRPr/>
            </a:pPr>
            <a:r>
              <a:rPr lang="en-US" sz="2800" i="1" baseline="0">
                <a:effectLst>
                  <a:outerShdw blurRad="38100" dist="38100" dir="2700000" algn="tl">
                    <a:srgbClr val="C0C0C0"/>
                  </a:outerShdw>
                </a:effectLst>
                <a:latin typeface="Times New Roman" pitchFamily="18" charset="0"/>
              </a:rPr>
              <a:t>Another security service designed for electronic mail is Secure/Multipurpose Internet Mail Extension (S/MIME). The protocol is an enhancement of the Multipurpose Internet Mail Extension (MIME) protocol.</a:t>
            </a:r>
          </a:p>
        </p:txBody>
      </p:sp>
      <p:sp>
        <p:nvSpPr>
          <p:cNvPr id="47111" name="Rectangle 6"/>
          <p:cNvSpPr>
            <a:spLocks noChangeArrowheads="1"/>
          </p:cNvSpPr>
          <p:nvPr/>
        </p:nvSpPr>
        <p:spPr bwMode="auto">
          <a:xfrm>
            <a:off x="304800" y="4984750"/>
            <a:ext cx="6705600" cy="1187450"/>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baseline="0">
                <a:solidFill>
                  <a:schemeClr val="hlink"/>
                </a:solidFill>
                <a:latin typeface="Times New Roman" pitchFamily="18" charset="0"/>
              </a:rPr>
              <a:t>16.3.1</a:t>
            </a:r>
            <a:r>
              <a:rPr lang="en-US" sz="2400" baseline="0">
                <a:solidFill>
                  <a:srgbClr val="0033CC"/>
                </a:solidFill>
                <a:latin typeface="Times New Roman" pitchFamily="18" charset="0"/>
              </a:rPr>
              <a:t>	MIME</a:t>
            </a:r>
          </a:p>
          <a:p>
            <a:pPr>
              <a:buClr>
                <a:schemeClr val="tx1"/>
              </a:buClr>
              <a:buSzPct val="117000"/>
              <a:buFont typeface="Wingdings" pitchFamily="2" charset="2"/>
              <a:buNone/>
            </a:pPr>
            <a:r>
              <a:rPr lang="en-US" sz="2400" baseline="0">
                <a:solidFill>
                  <a:schemeClr val="hlink"/>
                </a:solidFill>
                <a:latin typeface="Times New Roman" pitchFamily="18" charset="0"/>
              </a:rPr>
              <a:t>16.3.2</a:t>
            </a:r>
            <a:r>
              <a:rPr lang="en-US" sz="2400" baseline="0">
                <a:solidFill>
                  <a:srgbClr val="0033CC"/>
                </a:solidFill>
                <a:latin typeface="Times New Roman" pitchFamily="18" charset="0"/>
              </a:rPr>
              <a:t>	S/MIME</a:t>
            </a:r>
          </a:p>
          <a:p>
            <a:pPr>
              <a:buClr>
                <a:schemeClr val="tx1"/>
              </a:buClr>
              <a:buSzPct val="117000"/>
              <a:buFont typeface="Wingdings" pitchFamily="2" charset="2"/>
              <a:buNone/>
            </a:pPr>
            <a:r>
              <a:rPr lang="en-US" sz="2400" baseline="0">
                <a:solidFill>
                  <a:schemeClr val="hlink"/>
                </a:solidFill>
                <a:latin typeface="Times New Roman" pitchFamily="18" charset="0"/>
              </a:rPr>
              <a:t>16.3.3</a:t>
            </a:r>
            <a:r>
              <a:rPr lang="en-US" sz="2400" baseline="0">
                <a:solidFill>
                  <a:srgbClr val="0033CC"/>
                </a:solidFill>
                <a:latin typeface="Times New Roman" pitchFamily="18" charset="0"/>
              </a:rPr>
              <a:t>	Applications of S/MIME</a:t>
            </a:r>
          </a:p>
        </p:txBody>
      </p:sp>
      <p:sp>
        <p:nvSpPr>
          <p:cNvPr id="1172487" name="Text Box 7"/>
          <p:cNvSpPr txBox="1">
            <a:spLocks noChangeArrowheads="1"/>
          </p:cNvSpPr>
          <p:nvPr/>
        </p:nvSpPr>
        <p:spPr bwMode="auto">
          <a:xfrm>
            <a:off x="317500" y="4375150"/>
            <a:ext cx="4862513" cy="519113"/>
          </a:xfrm>
          <a:prstGeom prst="rect">
            <a:avLst/>
          </a:prstGeom>
          <a:noFill/>
          <a:ln w="76200" algn="ctr">
            <a:noFill/>
            <a:miter lim="800000"/>
            <a:headEnd/>
            <a:tailEnd/>
          </a:ln>
          <a:effectLst/>
        </p:spPr>
        <p:txBody>
          <a:bodyPr wrap="none">
            <a:spAutoFit/>
          </a:bodyPr>
          <a:lstStyle/>
          <a:p>
            <a:pPr algn="ctr">
              <a:defRPr/>
            </a:pP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p:spPr>
        <p:txBody>
          <a:bodyPr/>
          <a:lstStyle/>
          <a:p>
            <a:r>
              <a:rPr lang="en-US"/>
              <a:t>16.</a:t>
            </a:r>
            <a:fld id="{73DBFCEB-C047-4826-BB7A-FACFC5B1D0B8}" type="slidenum">
              <a:rPr lang="en-US"/>
              <a:pPr/>
              <a:t>45</a:t>
            </a:fld>
            <a:endParaRPr lang="en-US"/>
          </a:p>
        </p:txBody>
      </p:sp>
      <p:sp>
        <p:nvSpPr>
          <p:cNvPr id="4813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813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813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813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813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813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813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813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16.3.1  Continued</a:t>
            </a:r>
          </a:p>
        </p:txBody>
      </p:sp>
      <p:pic>
        <p:nvPicPr>
          <p:cNvPr id="48139" name="Picture 11"/>
          <p:cNvPicPr>
            <a:picLocks noChangeAspect="1" noChangeArrowheads="1"/>
          </p:cNvPicPr>
          <p:nvPr/>
        </p:nvPicPr>
        <p:blipFill>
          <a:blip r:embed="rId3"/>
          <a:srcRect/>
          <a:stretch>
            <a:fillRect/>
          </a:stretch>
        </p:blipFill>
        <p:spPr bwMode="auto">
          <a:xfrm>
            <a:off x="1004888" y="1836738"/>
            <a:ext cx="6919912" cy="3421062"/>
          </a:xfrm>
          <a:prstGeom prst="rect">
            <a:avLst/>
          </a:prstGeom>
          <a:noFill/>
          <a:ln w="9525">
            <a:noFill/>
            <a:miter lim="800000"/>
            <a:headEnd/>
            <a:tailEnd/>
          </a:ln>
        </p:spPr>
      </p:pic>
      <p:sp>
        <p:nvSpPr>
          <p:cNvPr id="48140" name="Text Box 12"/>
          <p:cNvSpPr txBox="1">
            <a:spLocks noChangeArrowheads="1"/>
          </p:cNvSpPr>
          <p:nvPr/>
        </p:nvSpPr>
        <p:spPr bwMode="auto">
          <a:xfrm>
            <a:off x="2882900" y="990600"/>
            <a:ext cx="2679700"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16.23  </a:t>
            </a:r>
            <a:r>
              <a:rPr lang="en-US" sz="2000" i="1" baseline="0">
                <a:latin typeface="Times New Roman" pitchFamily="18" charset="0"/>
              </a:rPr>
              <a:t>MIME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p:spPr>
        <p:txBody>
          <a:bodyPr/>
          <a:lstStyle/>
          <a:p>
            <a:r>
              <a:rPr lang="en-US"/>
              <a:t>16.</a:t>
            </a:r>
            <a:fld id="{EAE155EA-70D2-4346-AD01-B01FEFA38DB7}" type="slidenum">
              <a:rPr lang="en-US"/>
              <a:pPr/>
              <a:t>46</a:t>
            </a:fld>
            <a:endParaRPr lang="en-US"/>
          </a:p>
        </p:txBody>
      </p:sp>
      <p:sp>
        <p:nvSpPr>
          <p:cNvPr id="4915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915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915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91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915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916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916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49162"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16.3.1  Continued</a:t>
            </a:r>
          </a:p>
        </p:txBody>
      </p:sp>
      <p:sp>
        <p:nvSpPr>
          <p:cNvPr id="49163" name="Text Box 11"/>
          <p:cNvSpPr txBox="1">
            <a:spLocks noChangeArrowheads="1"/>
          </p:cNvSpPr>
          <p:nvPr/>
        </p:nvSpPr>
        <p:spPr bwMode="auto">
          <a:xfrm>
            <a:off x="2438400" y="1447800"/>
            <a:ext cx="2932113"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16.24  </a:t>
            </a:r>
            <a:r>
              <a:rPr lang="en-US" sz="2000" i="1" baseline="0">
                <a:latin typeface="Times New Roman" pitchFamily="18" charset="0"/>
              </a:rPr>
              <a:t>Teledesic</a:t>
            </a:r>
          </a:p>
        </p:txBody>
      </p:sp>
      <p:pic>
        <p:nvPicPr>
          <p:cNvPr id="49164" name="Picture 12"/>
          <p:cNvPicPr>
            <a:picLocks noChangeAspect="1" noChangeArrowheads="1"/>
          </p:cNvPicPr>
          <p:nvPr/>
        </p:nvPicPr>
        <p:blipFill>
          <a:blip r:embed="rId3"/>
          <a:srcRect/>
          <a:stretch>
            <a:fillRect/>
          </a:stretch>
        </p:blipFill>
        <p:spPr bwMode="auto">
          <a:xfrm>
            <a:off x="1008063" y="3017838"/>
            <a:ext cx="7221537" cy="2392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p:spPr>
        <p:txBody>
          <a:bodyPr/>
          <a:lstStyle/>
          <a:p>
            <a:r>
              <a:rPr lang="en-US"/>
              <a:t>16.</a:t>
            </a:r>
            <a:fld id="{3B356ADB-E2E7-4CEC-B378-234AA57CA453}" type="slidenum">
              <a:rPr lang="en-US"/>
              <a:pPr/>
              <a:t>47</a:t>
            </a:fld>
            <a:endParaRPr lang="en-US"/>
          </a:p>
        </p:txBody>
      </p:sp>
      <p:sp>
        <p:nvSpPr>
          <p:cNvPr id="5017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01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018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01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01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018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01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018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16.3.1  Continued</a:t>
            </a:r>
          </a:p>
        </p:txBody>
      </p:sp>
      <p:sp>
        <p:nvSpPr>
          <p:cNvPr id="1338378" name="Rectangle 10"/>
          <p:cNvSpPr>
            <a:spLocks noChangeArrowheads="1"/>
          </p:cNvSpPr>
          <p:nvPr/>
        </p:nvSpPr>
        <p:spPr bwMode="auto">
          <a:xfrm>
            <a:off x="304800" y="1065213"/>
            <a:ext cx="8229600" cy="1373187"/>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MIME-Version</a:t>
            </a:r>
          </a:p>
          <a:p>
            <a:pPr algn="just" eaLnBrk="1" hangingPunct="1">
              <a:defRPr/>
            </a:pPr>
            <a:r>
              <a:rPr lang="en-US" sz="2800" i="1" baseline="0">
                <a:effectLst>
                  <a:outerShdw blurRad="38100" dist="38100" dir="2700000" algn="tl">
                    <a:srgbClr val="C0C0C0"/>
                  </a:outerShdw>
                </a:effectLst>
                <a:latin typeface="Times New Roman" pitchFamily="18" charset="0"/>
              </a:rPr>
              <a:t>This header defines the version of MIME used. The current version is 1.1.</a:t>
            </a:r>
          </a:p>
        </p:txBody>
      </p:sp>
      <p:pic>
        <p:nvPicPr>
          <p:cNvPr id="50188" name="Picture 11"/>
          <p:cNvPicPr>
            <a:picLocks noChangeAspect="1" noChangeArrowheads="1"/>
          </p:cNvPicPr>
          <p:nvPr/>
        </p:nvPicPr>
        <p:blipFill>
          <a:blip r:embed="rId3"/>
          <a:srcRect/>
          <a:stretch>
            <a:fillRect/>
          </a:stretch>
        </p:blipFill>
        <p:spPr bwMode="auto">
          <a:xfrm>
            <a:off x="2992438" y="2362200"/>
            <a:ext cx="3159125" cy="1052513"/>
          </a:xfrm>
          <a:prstGeom prst="rect">
            <a:avLst/>
          </a:prstGeom>
          <a:noFill/>
          <a:ln w="9525">
            <a:noFill/>
            <a:miter lim="800000"/>
            <a:headEnd/>
            <a:tailEnd/>
          </a:ln>
        </p:spPr>
      </p:pic>
      <p:sp>
        <p:nvSpPr>
          <p:cNvPr id="1338381" name="Rectangle 13"/>
          <p:cNvSpPr>
            <a:spLocks noChangeArrowheads="1"/>
          </p:cNvSpPr>
          <p:nvPr/>
        </p:nvSpPr>
        <p:spPr bwMode="auto">
          <a:xfrm>
            <a:off x="304800" y="3638550"/>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Content-Type</a:t>
            </a:r>
          </a:p>
          <a:p>
            <a:pPr algn="just" eaLnBrk="1" hangingPunct="1">
              <a:defRPr/>
            </a:pPr>
            <a:r>
              <a:rPr lang="en-US" sz="2800" i="1" baseline="0">
                <a:effectLst>
                  <a:outerShdw blurRad="38100" dist="38100" dir="2700000" algn="tl">
                    <a:srgbClr val="C0C0C0"/>
                  </a:outerShdw>
                </a:effectLst>
                <a:latin typeface="Times New Roman" pitchFamily="18" charset="0"/>
              </a:rPr>
              <a:t>The content type and the content subtype are separated by a slash. Depending on the subtype, the header may contain other parameters.</a:t>
            </a:r>
          </a:p>
        </p:txBody>
      </p:sp>
      <p:pic>
        <p:nvPicPr>
          <p:cNvPr id="50190" name="Picture 14"/>
          <p:cNvPicPr>
            <a:picLocks noChangeAspect="1" noChangeArrowheads="1"/>
          </p:cNvPicPr>
          <p:nvPr/>
        </p:nvPicPr>
        <p:blipFill>
          <a:blip r:embed="rId4"/>
          <a:srcRect/>
          <a:stretch>
            <a:fillRect/>
          </a:stretch>
        </p:blipFill>
        <p:spPr bwMode="auto">
          <a:xfrm>
            <a:off x="1444625" y="5599113"/>
            <a:ext cx="6254750" cy="801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p:spPr>
        <p:txBody>
          <a:bodyPr/>
          <a:lstStyle/>
          <a:p>
            <a:r>
              <a:rPr lang="en-US"/>
              <a:t>16.</a:t>
            </a:r>
            <a:fld id="{C6EA2F31-C0A6-41A2-877E-6492FCB67219}" type="slidenum">
              <a:rPr lang="en-US"/>
              <a:pPr/>
              <a:t>48</a:t>
            </a:fld>
            <a:endParaRPr lang="en-US"/>
          </a:p>
        </p:txBody>
      </p:sp>
      <p:sp>
        <p:nvSpPr>
          <p:cNvPr id="5120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12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120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12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12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120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12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1210"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16.3.1  Continued</a:t>
            </a:r>
          </a:p>
        </p:txBody>
      </p:sp>
      <p:pic>
        <p:nvPicPr>
          <p:cNvPr id="51211" name="Picture 11"/>
          <p:cNvPicPr>
            <a:picLocks noChangeAspect="1" noChangeArrowheads="1"/>
          </p:cNvPicPr>
          <p:nvPr/>
        </p:nvPicPr>
        <p:blipFill>
          <a:blip r:embed="rId3"/>
          <a:srcRect/>
          <a:stretch>
            <a:fillRect/>
          </a:stretch>
        </p:blipFill>
        <p:spPr bwMode="auto">
          <a:xfrm>
            <a:off x="468313" y="806450"/>
            <a:ext cx="7989887" cy="574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1"/>
          <p:cNvSpPr>
            <a:spLocks noGrp="1"/>
          </p:cNvSpPr>
          <p:nvPr>
            <p:ph type="sldNum" sz="quarter" idx="10"/>
          </p:nvPr>
        </p:nvSpPr>
        <p:spPr>
          <a:noFill/>
        </p:spPr>
        <p:txBody>
          <a:bodyPr/>
          <a:lstStyle/>
          <a:p>
            <a:r>
              <a:rPr lang="en-US"/>
              <a:t>16.</a:t>
            </a:r>
            <a:fld id="{EE1E8B0D-D1B2-4507-886C-07C55A29013C}" type="slidenum">
              <a:rPr lang="en-US"/>
              <a:pPr/>
              <a:t>49</a:t>
            </a:fld>
            <a:endParaRPr lang="en-US"/>
          </a:p>
        </p:txBody>
      </p:sp>
      <p:sp>
        <p:nvSpPr>
          <p:cNvPr id="522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22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22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22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22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22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22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2234"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16.3.1  Continued</a:t>
            </a:r>
          </a:p>
        </p:txBody>
      </p:sp>
      <p:pic>
        <p:nvPicPr>
          <p:cNvPr id="52235" name="Picture 11"/>
          <p:cNvPicPr>
            <a:picLocks noChangeAspect="1" noChangeArrowheads="1"/>
          </p:cNvPicPr>
          <p:nvPr/>
        </p:nvPicPr>
        <p:blipFill>
          <a:blip r:embed="rId3"/>
          <a:srcRect/>
          <a:stretch>
            <a:fillRect/>
          </a:stretch>
        </p:blipFill>
        <p:spPr bwMode="auto">
          <a:xfrm>
            <a:off x="252413" y="1284288"/>
            <a:ext cx="8510587" cy="3211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p:spPr>
        <p:txBody>
          <a:bodyPr/>
          <a:lstStyle/>
          <a:p>
            <a:r>
              <a:rPr lang="en-US"/>
              <a:t>16.</a:t>
            </a:r>
            <a:fld id="{72915D0E-140C-4553-BF01-2D04D89A9818}" type="slidenum">
              <a:rPr lang="en-US"/>
              <a:pPr/>
              <a:t>5</a:t>
            </a:fld>
            <a:endParaRPr lang="en-US"/>
          </a:p>
        </p:txBody>
      </p:sp>
      <p:sp>
        <p:nvSpPr>
          <p:cNvPr id="71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71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71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71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71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71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71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7178" name="Text Box 9"/>
          <p:cNvSpPr txBox="1">
            <a:spLocks noChangeArrowheads="1"/>
          </p:cNvSpPr>
          <p:nvPr/>
        </p:nvSpPr>
        <p:spPr bwMode="auto">
          <a:xfrm>
            <a:off x="1143000" y="0"/>
            <a:ext cx="4033838"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16.1.2  E-mail Security</a:t>
            </a:r>
          </a:p>
        </p:txBody>
      </p:sp>
      <p:sp>
        <p:nvSpPr>
          <p:cNvPr id="1207307" name="Rectangle 11"/>
          <p:cNvSpPr>
            <a:spLocks noChangeArrowheads="1"/>
          </p:cNvSpPr>
          <p:nvPr/>
        </p:nvSpPr>
        <p:spPr bwMode="auto">
          <a:xfrm>
            <a:off x="304800" y="990600"/>
            <a:ext cx="8229600" cy="519113"/>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Cryptographic Algorithms</a:t>
            </a:r>
            <a:endParaRPr lang="en-US" sz="2800" i="1" baseline="0">
              <a:effectLst>
                <a:outerShdw blurRad="38100" dist="38100" dir="2700000" algn="tl">
                  <a:srgbClr val="C0C0C0"/>
                </a:outerShdw>
              </a:effectLst>
              <a:latin typeface="Times New Roman" pitchFamily="18" charset="0"/>
            </a:endParaRPr>
          </a:p>
        </p:txBody>
      </p:sp>
      <p:sp>
        <p:nvSpPr>
          <p:cNvPr id="7180" name="Line 12"/>
          <p:cNvSpPr>
            <a:spLocks noChangeShapeType="1"/>
          </p:cNvSpPr>
          <p:nvPr/>
        </p:nvSpPr>
        <p:spPr bwMode="auto">
          <a:xfrm>
            <a:off x="457200" y="2362200"/>
            <a:ext cx="8153400" cy="0"/>
          </a:xfrm>
          <a:prstGeom prst="line">
            <a:avLst/>
          </a:prstGeom>
          <a:noFill/>
          <a:ln w="76200">
            <a:solidFill>
              <a:srgbClr val="009900"/>
            </a:solidFill>
            <a:round/>
            <a:headEnd/>
            <a:tailEnd/>
          </a:ln>
        </p:spPr>
        <p:txBody>
          <a:bodyPr/>
          <a:lstStyle/>
          <a:p>
            <a:endParaRPr lang="en-IN"/>
          </a:p>
        </p:txBody>
      </p:sp>
      <p:sp>
        <p:nvSpPr>
          <p:cNvPr id="7181" name="Rectangle 13"/>
          <p:cNvSpPr>
            <a:spLocks noChangeArrowheads="1"/>
          </p:cNvSpPr>
          <p:nvPr/>
        </p:nvSpPr>
        <p:spPr bwMode="auto">
          <a:xfrm>
            <a:off x="495300" y="2411413"/>
            <a:ext cx="8077200" cy="1373187"/>
          </a:xfrm>
          <a:prstGeom prst="rect">
            <a:avLst/>
          </a:prstGeom>
          <a:solidFill>
            <a:srgbClr val="99FF33"/>
          </a:solidFill>
          <a:ln w="76200" algn="ctr">
            <a:noFill/>
            <a:miter lim="800000"/>
            <a:headEnd/>
            <a:tailEnd/>
          </a:ln>
        </p:spPr>
        <p:txBody>
          <a:bodyPr>
            <a:spAutoFit/>
          </a:bodyPr>
          <a:lstStyle/>
          <a:p>
            <a:pPr algn="ctr"/>
            <a:r>
              <a:rPr lang="en-US" sz="2800" baseline="0">
                <a:latin typeface="Times New Roman" pitchFamily="18" charset="0"/>
              </a:rPr>
              <a:t>In e-mail security, the sender of the message needs to include the name or identifiers</a:t>
            </a:r>
          </a:p>
          <a:p>
            <a:pPr algn="ctr"/>
            <a:r>
              <a:rPr lang="en-US" sz="2800" baseline="0">
                <a:latin typeface="Times New Roman" pitchFamily="18" charset="0"/>
              </a:rPr>
              <a:t>of the algorithms used in the message.</a:t>
            </a:r>
          </a:p>
        </p:txBody>
      </p:sp>
      <p:grpSp>
        <p:nvGrpSpPr>
          <p:cNvPr id="7182" name="Group 14"/>
          <p:cNvGrpSpPr>
            <a:grpSpLocks/>
          </p:cNvGrpSpPr>
          <p:nvPr/>
        </p:nvGrpSpPr>
        <p:grpSpPr bwMode="auto">
          <a:xfrm>
            <a:off x="457200" y="1752600"/>
            <a:ext cx="1143000" cy="566738"/>
            <a:chOff x="1200" y="1248"/>
            <a:chExt cx="720" cy="357"/>
          </a:xfrm>
        </p:grpSpPr>
        <p:pic>
          <p:nvPicPr>
            <p:cNvPr id="7185" name="Picture 15"/>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7186" name="Text Box 16"/>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baseline="0">
                  <a:solidFill>
                    <a:schemeClr val="hlink"/>
                  </a:solidFill>
                  <a:latin typeface="Times New Roman" pitchFamily="18" charset="0"/>
                </a:rPr>
                <a:t>Note</a:t>
              </a:r>
            </a:p>
          </p:txBody>
        </p:sp>
      </p:grpSp>
      <p:sp>
        <p:nvSpPr>
          <p:cNvPr id="7183" name="Line 17"/>
          <p:cNvSpPr>
            <a:spLocks noChangeShapeType="1"/>
          </p:cNvSpPr>
          <p:nvPr/>
        </p:nvSpPr>
        <p:spPr bwMode="auto">
          <a:xfrm>
            <a:off x="457200" y="3886200"/>
            <a:ext cx="8153400" cy="0"/>
          </a:xfrm>
          <a:prstGeom prst="line">
            <a:avLst/>
          </a:prstGeom>
          <a:noFill/>
          <a:ln w="76200">
            <a:solidFill>
              <a:srgbClr val="009900"/>
            </a:solidFill>
            <a:round/>
            <a:headEnd/>
            <a:tailEnd/>
          </a:ln>
        </p:spPr>
        <p:txBody>
          <a:bodyPr/>
          <a:lstStyle/>
          <a:p>
            <a:endParaRPr lang="en-IN"/>
          </a:p>
        </p:txBody>
      </p:sp>
      <p:sp>
        <p:nvSpPr>
          <p:cNvPr id="1207315" name="Rectangle 19"/>
          <p:cNvSpPr>
            <a:spLocks noChangeArrowheads="1"/>
          </p:cNvSpPr>
          <p:nvPr/>
        </p:nvSpPr>
        <p:spPr bwMode="auto">
          <a:xfrm>
            <a:off x="304800" y="5103813"/>
            <a:ext cx="8229600" cy="1373187"/>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Certificates</a:t>
            </a:r>
          </a:p>
          <a:p>
            <a:pPr algn="just" eaLnBrk="1" hangingPunct="1">
              <a:defRPr/>
            </a:pPr>
            <a:r>
              <a:rPr lang="en-US" sz="2800" i="1" baseline="0">
                <a:effectLst>
                  <a:outerShdw blurRad="38100" dist="38100" dir="2700000" algn="tl">
                    <a:srgbClr val="C0C0C0"/>
                  </a:outerShdw>
                </a:effectLst>
                <a:latin typeface="Times New Roman" pitchFamily="18" charset="0"/>
              </a:rPr>
              <a:t>It is obvious that some public-key algorithms must be used for e-mail security.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p:spPr>
        <p:txBody>
          <a:bodyPr/>
          <a:lstStyle/>
          <a:p>
            <a:r>
              <a:rPr lang="en-US"/>
              <a:t>16.</a:t>
            </a:r>
            <a:fld id="{516A60EA-D42C-446D-AAB8-A79C319F3F57}" type="slidenum">
              <a:rPr lang="en-US"/>
              <a:pPr/>
              <a:t>50</a:t>
            </a:fld>
            <a:endParaRPr lang="en-US"/>
          </a:p>
        </p:txBody>
      </p:sp>
      <p:sp>
        <p:nvSpPr>
          <p:cNvPr id="5325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32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325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32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32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32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32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325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16.3.1  Continued</a:t>
            </a:r>
          </a:p>
        </p:txBody>
      </p:sp>
      <p:sp>
        <p:nvSpPr>
          <p:cNvPr id="53259" name="Text Box 11"/>
          <p:cNvSpPr txBox="1">
            <a:spLocks noChangeArrowheads="1"/>
          </p:cNvSpPr>
          <p:nvPr/>
        </p:nvSpPr>
        <p:spPr bwMode="auto">
          <a:xfrm>
            <a:off x="2286000" y="838200"/>
            <a:ext cx="4124325"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16.25  </a:t>
            </a:r>
            <a:r>
              <a:rPr lang="en-US" sz="2000" i="1" baseline="0">
                <a:latin typeface="Times New Roman" pitchFamily="18" charset="0"/>
              </a:rPr>
              <a:t>Radix-64 conversion</a:t>
            </a:r>
          </a:p>
        </p:txBody>
      </p:sp>
      <p:pic>
        <p:nvPicPr>
          <p:cNvPr id="53260" name="Picture 12"/>
          <p:cNvPicPr>
            <a:picLocks noChangeAspect="1" noChangeArrowheads="1"/>
          </p:cNvPicPr>
          <p:nvPr/>
        </p:nvPicPr>
        <p:blipFill>
          <a:blip r:embed="rId3"/>
          <a:srcRect/>
          <a:stretch>
            <a:fillRect/>
          </a:stretch>
        </p:blipFill>
        <p:spPr bwMode="auto">
          <a:xfrm>
            <a:off x="1330325" y="1990725"/>
            <a:ext cx="5832475" cy="4105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1"/>
          <p:cNvSpPr>
            <a:spLocks noGrp="1"/>
          </p:cNvSpPr>
          <p:nvPr>
            <p:ph type="sldNum" sz="quarter" idx="10"/>
          </p:nvPr>
        </p:nvSpPr>
        <p:spPr>
          <a:noFill/>
        </p:spPr>
        <p:txBody>
          <a:bodyPr/>
          <a:lstStyle/>
          <a:p>
            <a:r>
              <a:rPr lang="en-US"/>
              <a:t>16.</a:t>
            </a:r>
            <a:fld id="{639ACBDA-8712-44E1-B2B1-0B0778ECCCFA}" type="slidenum">
              <a:rPr lang="en-US"/>
              <a:pPr/>
              <a:t>51</a:t>
            </a:fld>
            <a:endParaRPr lang="en-US"/>
          </a:p>
        </p:txBody>
      </p:sp>
      <p:sp>
        <p:nvSpPr>
          <p:cNvPr id="5427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42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427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42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42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428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42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4282"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16.3.1  Continued</a:t>
            </a:r>
          </a:p>
        </p:txBody>
      </p:sp>
      <p:pic>
        <p:nvPicPr>
          <p:cNvPr id="54283" name="Picture 11"/>
          <p:cNvPicPr>
            <a:picLocks noChangeAspect="1" noChangeArrowheads="1"/>
          </p:cNvPicPr>
          <p:nvPr/>
        </p:nvPicPr>
        <p:blipFill>
          <a:blip r:embed="rId3"/>
          <a:srcRect/>
          <a:stretch>
            <a:fillRect/>
          </a:stretch>
        </p:blipFill>
        <p:spPr bwMode="auto">
          <a:xfrm>
            <a:off x="328613" y="1219200"/>
            <a:ext cx="8510587" cy="4773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p:spPr>
        <p:txBody>
          <a:bodyPr/>
          <a:lstStyle/>
          <a:p>
            <a:r>
              <a:rPr lang="en-US"/>
              <a:t>16.</a:t>
            </a:r>
            <a:fld id="{94696271-E6F7-49D2-91E2-A0AD28BAC36D}" type="slidenum">
              <a:rPr lang="en-US"/>
              <a:pPr/>
              <a:t>52</a:t>
            </a:fld>
            <a:endParaRPr lang="en-US"/>
          </a:p>
        </p:txBody>
      </p:sp>
      <p:sp>
        <p:nvSpPr>
          <p:cNvPr id="5529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53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530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53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53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530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53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530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16.3.1  Continued</a:t>
            </a:r>
          </a:p>
        </p:txBody>
      </p:sp>
      <p:sp>
        <p:nvSpPr>
          <p:cNvPr id="55307" name="Text Box 11"/>
          <p:cNvSpPr txBox="1">
            <a:spLocks noChangeArrowheads="1"/>
          </p:cNvSpPr>
          <p:nvPr/>
        </p:nvSpPr>
        <p:spPr bwMode="auto">
          <a:xfrm>
            <a:off x="2057400" y="1295400"/>
            <a:ext cx="3749675"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16.26  </a:t>
            </a:r>
            <a:r>
              <a:rPr lang="en-US" sz="2000" i="1" baseline="0">
                <a:latin typeface="Times New Roman" pitchFamily="18" charset="0"/>
              </a:rPr>
              <a:t>Quoted-printable</a:t>
            </a:r>
          </a:p>
        </p:txBody>
      </p:sp>
      <p:pic>
        <p:nvPicPr>
          <p:cNvPr id="55308" name="Picture 12"/>
          <p:cNvPicPr>
            <a:picLocks noChangeAspect="1" noChangeArrowheads="1"/>
          </p:cNvPicPr>
          <p:nvPr/>
        </p:nvPicPr>
        <p:blipFill>
          <a:blip r:embed="rId3"/>
          <a:srcRect/>
          <a:stretch>
            <a:fillRect/>
          </a:stretch>
        </p:blipFill>
        <p:spPr bwMode="auto">
          <a:xfrm>
            <a:off x="246063" y="2811463"/>
            <a:ext cx="8593137" cy="2674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p:spPr>
        <p:txBody>
          <a:bodyPr/>
          <a:lstStyle/>
          <a:p>
            <a:r>
              <a:rPr lang="en-US"/>
              <a:t>16.</a:t>
            </a:r>
            <a:fld id="{1A53A1B0-6BE8-4068-BD38-C72E9F5D87CF}" type="slidenum">
              <a:rPr lang="en-US"/>
              <a:pPr/>
              <a:t>53</a:t>
            </a:fld>
            <a:endParaRPr lang="en-US"/>
          </a:p>
        </p:txBody>
      </p:sp>
      <p:sp>
        <p:nvSpPr>
          <p:cNvPr id="563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6330" name="Text Box 9"/>
          <p:cNvSpPr txBox="1">
            <a:spLocks noChangeArrowheads="1"/>
          </p:cNvSpPr>
          <p:nvPr/>
        </p:nvSpPr>
        <p:spPr bwMode="auto">
          <a:xfrm>
            <a:off x="1143000" y="0"/>
            <a:ext cx="2895600"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16.3.2  S/MIME</a:t>
            </a:r>
          </a:p>
        </p:txBody>
      </p:sp>
      <p:sp>
        <p:nvSpPr>
          <p:cNvPr id="1201162" name="Rectangle 10"/>
          <p:cNvSpPr>
            <a:spLocks noChangeArrowheads="1"/>
          </p:cNvSpPr>
          <p:nvPr/>
        </p:nvSpPr>
        <p:spPr bwMode="auto">
          <a:xfrm>
            <a:off x="304800" y="990600"/>
            <a:ext cx="8229600" cy="2227263"/>
          </a:xfrm>
          <a:prstGeom prst="rect">
            <a:avLst/>
          </a:prstGeom>
          <a:noFill/>
          <a:ln w="9525">
            <a:noFill/>
            <a:miter lim="800000"/>
            <a:headEnd/>
            <a:tailEnd/>
          </a:ln>
          <a:effectLst/>
        </p:spPr>
        <p:txBody>
          <a:bodyPr anchor="ctr">
            <a:spAutoFit/>
          </a:bodyPr>
          <a:lstStyle/>
          <a:p>
            <a:pPr algn="just" eaLnBrk="1" hangingPunct="1">
              <a:defRPr/>
            </a:pPr>
            <a:r>
              <a:rPr lang="en-US" sz="2800" i="1" baseline="0">
                <a:effectLst>
                  <a:outerShdw blurRad="38100" dist="38100" dir="2700000" algn="tl">
                    <a:srgbClr val="C0C0C0"/>
                  </a:outerShdw>
                </a:effectLst>
                <a:latin typeface="Times New Roman" pitchFamily="18" charset="0"/>
              </a:rPr>
              <a:t>S/MIME adds some new content types to include security services to the MIME. All of these new types include the parameter “application/pkcs7-mime,” in which “pkcs” defines “</a:t>
            </a:r>
            <a:r>
              <a:rPr lang="en-US" sz="2800" i="1" baseline="0">
                <a:solidFill>
                  <a:schemeClr val="hlink"/>
                </a:solidFill>
                <a:effectLst>
                  <a:outerShdw blurRad="38100" dist="38100" dir="2700000" algn="tl">
                    <a:srgbClr val="C0C0C0"/>
                  </a:outerShdw>
                </a:effectLst>
                <a:latin typeface="Times New Roman" pitchFamily="18" charset="0"/>
              </a:rPr>
              <a:t>Public Key Cryptography Specification.”</a:t>
            </a:r>
          </a:p>
        </p:txBody>
      </p:sp>
      <p:sp>
        <p:nvSpPr>
          <p:cNvPr id="1201163" name="Rectangle 11"/>
          <p:cNvSpPr>
            <a:spLocks noChangeArrowheads="1"/>
          </p:cNvSpPr>
          <p:nvPr/>
        </p:nvSpPr>
        <p:spPr bwMode="auto">
          <a:xfrm>
            <a:off x="304800" y="3505200"/>
            <a:ext cx="8229600" cy="3081338"/>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Cryptographic Message Syntax (CMS)</a:t>
            </a:r>
          </a:p>
          <a:p>
            <a:pPr algn="just" eaLnBrk="1" hangingPunct="1">
              <a:defRPr/>
            </a:pPr>
            <a:r>
              <a:rPr lang="en-US" sz="2800" i="1" baseline="0">
                <a:effectLst>
                  <a:outerShdw blurRad="38100" dist="38100" dir="2700000" algn="tl">
                    <a:srgbClr val="C0C0C0"/>
                  </a:outerShdw>
                </a:effectLst>
                <a:latin typeface="Times New Roman" pitchFamily="18" charset="0"/>
              </a:rPr>
              <a:t>To define how security services, such as confidentiality or integrity, can be added to MIME content types, S/MIME has defined Cryptographic Message Syntax (CMS). The syntax in each case defines the exact encoding scheme for each content type. For details, the reader is referred to </a:t>
            </a:r>
            <a:r>
              <a:rPr lang="en-US" sz="2800" i="1" baseline="0">
                <a:solidFill>
                  <a:schemeClr val="hlink"/>
                </a:solidFill>
                <a:effectLst>
                  <a:outerShdw blurRad="38100" dist="38100" dir="2700000" algn="tl">
                    <a:srgbClr val="C0C0C0"/>
                  </a:outerShdw>
                </a:effectLst>
                <a:latin typeface="Times New Roman" pitchFamily="18" charset="0"/>
              </a:rPr>
              <a:t>RFC 3369</a:t>
            </a:r>
            <a:r>
              <a:rPr lang="en-US" sz="2800" i="1" baseline="0">
                <a:effectLst>
                  <a:outerShdw blurRad="38100" dist="38100" dir="2700000" algn="tl">
                    <a:srgbClr val="C0C0C0"/>
                  </a:outerShdw>
                </a:effectLst>
                <a:latin typeface="Times New Roman" pitchFamily="18" charset="0"/>
              </a:rPr>
              <a:t> and </a:t>
            </a:r>
            <a:r>
              <a:rPr lang="en-US" sz="2800" i="1" baseline="0">
                <a:solidFill>
                  <a:schemeClr val="hlink"/>
                </a:solidFill>
                <a:effectLst>
                  <a:outerShdw blurRad="38100" dist="38100" dir="2700000" algn="tl">
                    <a:srgbClr val="C0C0C0"/>
                  </a:outerShdw>
                </a:effectLst>
                <a:latin typeface="Times New Roman" pitchFamily="18" charset="0"/>
              </a:rPr>
              <a:t>3370</a:t>
            </a:r>
            <a:r>
              <a:rPr lang="en-US" sz="2800" i="1" baseline="0">
                <a:effectLst>
                  <a:outerShdw blurRad="38100" dist="38100" dir="2700000" algn="tl">
                    <a:srgbClr val="C0C0C0"/>
                  </a:outerShdw>
                </a:effectLst>
                <a:latin typeface="Times New Roman" pitchFamily="18"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p:cNvSpPr>
            <a:spLocks noGrp="1"/>
          </p:cNvSpPr>
          <p:nvPr>
            <p:ph type="sldNum" sz="quarter" idx="10"/>
          </p:nvPr>
        </p:nvSpPr>
        <p:spPr>
          <a:noFill/>
        </p:spPr>
        <p:txBody>
          <a:bodyPr/>
          <a:lstStyle/>
          <a:p>
            <a:r>
              <a:rPr lang="en-US"/>
              <a:t>16.</a:t>
            </a:r>
            <a:fld id="{5E6C7C0E-8599-426A-8100-B4C29075CA68}" type="slidenum">
              <a:rPr lang="en-US"/>
              <a:pPr/>
              <a:t>54</a:t>
            </a:fld>
            <a:endParaRPr lang="en-US"/>
          </a:p>
        </p:txBody>
      </p:sp>
      <p:sp>
        <p:nvSpPr>
          <p:cNvPr id="5734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73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734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73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73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735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73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7354"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16.3.2  Continued</a:t>
            </a:r>
          </a:p>
        </p:txBody>
      </p:sp>
      <p:sp>
        <p:nvSpPr>
          <p:cNvPr id="57355" name="Text Box 11"/>
          <p:cNvSpPr txBox="1">
            <a:spLocks noChangeArrowheads="1"/>
          </p:cNvSpPr>
          <p:nvPr/>
        </p:nvSpPr>
        <p:spPr bwMode="auto">
          <a:xfrm>
            <a:off x="1981200" y="685800"/>
            <a:ext cx="4538663"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16.27  </a:t>
            </a:r>
            <a:r>
              <a:rPr lang="en-US" sz="2000" i="1" baseline="0">
                <a:latin typeface="Times New Roman" pitchFamily="18" charset="0"/>
              </a:rPr>
              <a:t>Signed-data content type</a:t>
            </a:r>
          </a:p>
        </p:txBody>
      </p:sp>
      <p:pic>
        <p:nvPicPr>
          <p:cNvPr id="57356" name="Picture 12"/>
          <p:cNvPicPr>
            <a:picLocks noChangeAspect="1" noChangeArrowheads="1"/>
          </p:cNvPicPr>
          <p:nvPr/>
        </p:nvPicPr>
        <p:blipFill>
          <a:blip r:embed="rId3"/>
          <a:srcRect/>
          <a:stretch>
            <a:fillRect/>
          </a:stretch>
        </p:blipFill>
        <p:spPr bwMode="auto">
          <a:xfrm>
            <a:off x="785813" y="1797050"/>
            <a:ext cx="7596187" cy="4908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1"/>
          <p:cNvSpPr>
            <a:spLocks noGrp="1"/>
          </p:cNvSpPr>
          <p:nvPr>
            <p:ph type="sldNum" sz="quarter" idx="10"/>
          </p:nvPr>
        </p:nvSpPr>
        <p:spPr>
          <a:noFill/>
        </p:spPr>
        <p:txBody>
          <a:bodyPr/>
          <a:lstStyle/>
          <a:p>
            <a:r>
              <a:rPr lang="en-US"/>
              <a:t>16.</a:t>
            </a:r>
            <a:fld id="{77A0605B-33EE-4DFB-BF65-025483D0DA0C}" type="slidenum">
              <a:rPr lang="en-US"/>
              <a:pPr/>
              <a:t>55</a:t>
            </a:fld>
            <a:endParaRPr lang="en-US"/>
          </a:p>
        </p:txBody>
      </p:sp>
      <p:sp>
        <p:nvSpPr>
          <p:cNvPr id="583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83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83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83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83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83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83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8378"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16.3.2  Continued</a:t>
            </a:r>
          </a:p>
        </p:txBody>
      </p:sp>
      <p:sp>
        <p:nvSpPr>
          <p:cNvPr id="58379" name="Text Box 11"/>
          <p:cNvSpPr txBox="1">
            <a:spLocks noChangeArrowheads="1"/>
          </p:cNvSpPr>
          <p:nvPr/>
        </p:nvSpPr>
        <p:spPr bwMode="auto">
          <a:xfrm>
            <a:off x="2514600" y="533400"/>
            <a:ext cx="4919663"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16.28  </a:t>
            </a:r>
            <a:r>
              <a:rPr lang="en-US" sz="2000" i="1" baseline="0">
                <a:latin typeface="Times New Roman" pitchFamily="18" charset="0"/>
              </a:rPr>
              <a:t>Enveloped-data content type</a:t>
            </a:r>
          </a:p>
        </p:txBody>
      </p:sp>
      <p:pic>
        <p:nvPicPr>
          <p:cNvPr id="58380" name="Picture 12"/>
          <p:cNvPicPr>
            <a:picLocks noChangeAspect="1" noChangeArrowheads="1"/>
          </p:cNvPicPr>
          <p:nvPr/>
        </p:nvPicPr>
        <p:blipFill>
          <a:blip r:embed="rId3"/>
          <a:srcRect/>
          <a:stretch>
            <a:fillRect/>
          </a:stretch>
        </p:blipFill>
        <p:spPr bwMode="auto">
          <a:xfrm>
            <a:off x="576263" y="1201738"/>
            <a:ext cx="8034337" cy="553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0"/>
          </p:nvPr>
        </p:nvSpPr>
        <p:spPr>
          <a:noFill/>
        </p:spPr>
        <p:txBody>
          <a:bodyPr/>
          <a:lstStyle/>
          <a:p>
            <a:r>
              <a:rPr lang="en-US"/>
              <a:t>16.</a:t>
            </a:r>
            <a:fld id="{260ABA71-E6C7-4D14-8F80-B5366C4CC5E6}" type="slidenum">
              <a:rPr lang="en-US"/>
              <a:pPr/>
              <a:t>56</a:t>
            </a:fld>
            <a:endParaRPr lang="en-US"/>
          </a:p>
        </p:txBody>
      </p:sp>
      <p:sp>
        <p:nvSpPr>
          <p:cNvPr id="5939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93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939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93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93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940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94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59402"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16.3.2  Continued</a:t>
            </a:r>
          </a:p>
        </p:txBody>
      </p:sp>
      <p:sp>
        <p:nvSpPr>
          <p:cNvPr id="59403" name="Text Box 11"/>
          <p:cNvSpPr txBox="1">
            <a:spLocks noChangeArrowheads="1"/>
          </p:cNvSpPr>
          <p:nvPr/>
        </p:nvSpPr>
        <p:spPr bwMode="auto">
          <a:xfrm>
            <a:off x="2286000" y="914400"/>
            <a:ext cx="4481513"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16.29  </a:t>
            </a:r>
            <a:r>
              <a:rPr lang="en-US" sz="2000" i="1" baseline="0">
                <a:latin typeface="Times New Roman" pitchFamily="18" charset="0"/>
              </a:rPr>
              <a:t>Digest-data content type</a:t>
            </a:r>
          </a:p>
        </p:txBody>
      </p:sp>
      <p:pic>
        <p:nvPicPr>
          <p:cNvPr id="59404" name="Picture 12"/>
          <p:cNvPicPr>
            <a:picLocks noChangeAspect="1" noChangeArrowheads="1"/>
          </p:cNvPicPr>
          <p:nvPr/>
        </p:nvPicPr>
        <p:blipFill>
          <a:blip r:embed="rId3"/>
          <a:srcRect/>
          <a:stretch>
            <a:fillRect/>
          </a:stretch>
        </p:blipFill>
        <p:spPr bwMode="auto">
          <a:xfrm>
            <a:off x="88900" y="2705100"/>
            <a:ext cx="8902700" cy="3695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1"/>
          <p:cNvSpPr>
            <a:spLocks noGrp="1"/>
          </p:cNvSpPr>
          <p:nvPr>
            <p:ph type="sldNum" sz="quarter" idx="10"/>
          </p:nvPr>
        </p:nvSpPr>
        <p:spPr>
          <a:noFill/>
        </p:spPr>
        <p:txBody>
          <a:bodyPr/>
          <a:lstStyle/>
          <a:p>
            <a:r>
              <a:rPr lang="en-US"/>
              <a:t>16.</a:t>
            </a:r>
            <a:fld id="{7827F82F-0D0F-4882-8E79-5A826D6DB2A6}" type="slidenum">
              <a:rPr lang="en-US"/>
              <a:pPr/>
              <a:t>57</a:t>
            </a:fld>
            <a:endParaRPr lang="en-US"/>
          </a:p>
        </p:txBody>
      </p:sp>
      <p:sp>
        <p:nvSpPr>
          <p:cNvPr id="604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04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04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04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04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04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04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0426"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16.3.2  Continued</a:t>
            </a:r>
          </a:p>
        </p:txBody>
      </p:sp>
      <p:sp>
        <p:nvSpPr>
          <p:cNvPr id="60427" name="Text Box 11"/>
          <p:cNvSpPr txBox="1">
            <a:spLocks noChangeArrowheads="1"/>
          </p:cNvSpPr>
          <p:nvPr/>
        </p:nvSpPr>
        <p:spPr bwMode="auto">
          <a:xfrm>
            <a:off x="2133600" y="533400"/>
            <a:ext cx="5284788"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16.30  </a:t>
            </a:r>
            <a:r>
              <a:rPr lang="en-US" sz="2000" i="1" baseline="0">
                <a:latin typeface="Times New Roman" pitchFamily="18" charset="0"/>
              </a:rPr>
              <a:t>Authenticated-data content type</a:t>
            </a:r>
          </a:p>
        </p:txBody>
      </p:sp>
      <p:pic>
        <p:nvPicPr>
          <p:cNvPr id="60428" name="Picture 12"/>
          <p:cNvPicPr>
            <a:picLocks noChangeAspect="1" noChangeArrowheads="1"/>
          </p:cNvPicPr>
          <p:nvPr/>
        </p:nvPicPr>
        <p:blipFill>
          <a:blip r:embed="rId3"/>
          <a:srcRect/>
          <a:stretch>
            <a:fillRect/>
          </a:stretch>
        </p:blipFill>
        <p:spPr bwMode="auto">
          <a:xfrm>
            <a:off x="1219200" y="1219200"/>
            <a:ext cx="6791325" cy="544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p:cNvSpPr>
            <a:spLocks noGrp="1"/>
          </p:cNvSpPr>
          <p:nvPr>
            <p:ph type="sldNum" sz="quarter" idx="10"/>
          </p:nvPr>
        </p:nvSpPr>
        <p:spPr>
          <a:noFill/>
        </p:spPr>
        <p:txBody>
          <a:bodyPr/>
          <a:lstStyle/>
          <a:p>
            <a:r>
              <a:rPr lang="en-US"/>
              <a:t>16.</a:t>
            </a:r>
            <a:fld id="{133902C6-8EDE-414F-A754-1C17044BFBEA}" type="slidenum">
              <a:rPr lang="en-US"/>
              <a:pPr/>
              <a:t>58</a:t>
            </a:fld>
            <a:endParaRPr lang="en-US"/>
          </a:p>
        </p:txBody>
      </p:sp>
      <p:sp>
        <p:nvSpPr>
          <p:cNvPr id="614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4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4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4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4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4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4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1450"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16.3.2  Continued</a:t>
            </a:r>
          </a:p>
        </p:txBody>
      </p:sp>
      <p:sp>
        <p:nvSpPr>
          <p:cNvPr id="1356810" name="Rectangle 10"/>
          <p:cNvSpPr>
            <a:spLocks noChangeArrowheads="1"/>
          </p:cNvSpPr>
          <p:nvPr/>
        </p:nvSpPr>
        <p:spPr bwMode="auto">
          <a:xfrm>
            <a:off x="304800" y="942975"/>
            <a:ext cx="8229600" cy="1800225"/>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Cryptographic Algorithms</a:t>
            </a:r>
          </a:p>
          <a:p>
            <a:pPr algn="just" eaLnBrk="1" hangingPunct="1">
              <a:defRPr/>
            </a:pPr>
            <a:r>
              <a:rPr lang="en-US" sz="2800" i="1" baseline="0">
                <a:effectLst>
                  <a:outerShdw blurRad="38100" dist="38100" dir="2700000" algn="tl">
                    <a:srgbClr val="C0C0C0"/>
                  </a:outerShdw>
                </a:effectLst>
                <a:latin typeface="Times New Roman" pitchFamily="18" charset="0"/>
              </a:rPr>
              <a:t>S/MIME defines several cryptographic algorithms. The term “</a:t>
            </a:r>
            <a:r>
              <a:rPr lang="en-US" sz="2800" i="1" baseline="0">
                <a:solidFill>
                  <a:schemeClr val="hlink"/>
                </a:solidFill>
                <a:effectLst>
                  <a:outerShdw blurRad="38100" dist="38100" dir="2700000" algn="tl">
                    <a:srgbClr val="C0C0C0"/>
                  </a:outerShdw>
                </a:effectLst>
                <a:latin typeface="Times New Roman" pitchFamily="18" charset="0"/>
              </a:rPr>
              <a:t>must</a:t>
            </a:r>
            <a:r>
              <a:rPr lang="en-US" sz="2800" i="1" baseline="0">
                <a:effectLst>
                  <a:outerShdw blurRad="38100" dist="38100" dir="2700000" algn="tl">
                    <a:srgbClr val="C0C0C0"/>
                  </a:outerShdw>
                </a:effectLst>
                <a:latin typeface="Times New Roman" pitchFamily="18" charset="0"/>
              </a:rPr>
              <a:t>” means an absolute requirement; the term “</a:t>
            </a:r>
            <a:r>
              <a:rPr lang="en-US" sz="2800" i="1" baseline="0">
                <a:solidFill>
                  <a:schemeClr val="hlink"/>
                </a:solidFill>
                <a:effectLst>
                  <a:outerShdw blurRad="38100" dist="38100" dir="2700000" algn="tl">
                    <a:srgbClr val="C0C0C0"/>
                  </a:outerShdw>
                </a:effectLst>
                <a:latin typeface="Times New Roman" pitchFamily="18" charset="0"/>
              </a:rPr>
              <a:t>should</a:t>
            </a:r>
            <a:r>
              <a:rPr lang="en-US" sz="2800" i="1" baseline="0">
                <a:effectLst>
                  <a:outerShdw blurRad="38100" dist="38100" dir="2700000" algn="tl">
                    <a:srgbClr val="C0C0C0"/>
                  </a:outerShdw>
                </a:effectLst>
                <a:latin typeface="Times New Roman" pitchFamily="18" charset="0"/>
              </a:rPr>
              <a:t>” means recommendation.</a:t>
            </a:r>
          </a:p>
        </p:txBody>
      </p:sp>
      <p:pic>
        <p:nvPicPr>
          <p:cNvPr id="61452" name="Picture 11"/>
          <p:cNvPicPr>
            <a:picLocks noChangeAspect="1" noChangeArrowheads="1"/>
          </p:cNvPicPr>
          <p:nvPr/>
        </p:nvPicPr>
        <p:blipFill>
          <a:blip r:embed="rId3"/>
          <a:srcRect/>
          <a:stretch>
            <a:fillRect/>
          </a:stretch>
        </p:blipFill>
        <p:spPr bwMode="auto">
          <a:xfrm>
            <a:off x="454025" y="2857500"/>
            <a:ext cx="7851775" cy="361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1"/>
          <p:cNvSpPr>
            <a:spLocks noGrp="1"/>
          </p:cNvSpPr>
          <p:nvPr>
            <p:ph type="sldNum" sz="quarter" idx="10"/>
          </p:nvPr>
        </p:nvSpPr>
        <p:spPr>
          <a:noFill/>
        </p:spPr>
        <p:txBody>
          <a:bodyPr/>
          <a:lstStyle/>
          <a:p>
            <a:r>
              <a:rPr lang="en-US"/>
              <a:t>16.</a:t>
            </a:r>
            <a:fld id="{69B82F05-2750-437A-8133-6C68ED343ABB}" type="slidenum">
              <a:rPr lang="en-US"/>
              <a:pPr/>
              <a:t>59</a:t>
            </a:fld>
            <a:endParaRPr lang="en-US"/>
          </a:p>
        </p:txBody>
      </p:sp>
      <p:sp>
        <p:nvSpPr>
          <p:cNvPr id="6246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24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246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24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24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24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24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62474" name="Text Box 9"/>
          <p:cNvSpPr txBox="1">
            <a:spLocks noChangeArrowheads="1"/>
          </p:cNvSpPr>
          <p:nvPr/>
        </p:nvSpPr>
        <p:spPr bwMode="auto">
          <a:xfrm>
            <a:off x="1143000" y="0"/>
            <a:ext cx="3468688" cy="579438"/>
          </a:xfrm>
          <a:prstGeom prst="rect">
            <a:avLst/>
          </a:prstGeom>
          <a:noFill/>
          <a:ln w="9525">
            <a:noFill/>
            <a:miter lim="800000"/>
            <a:headEnd/>
            <a:tailEnd/>
          </a:ln>
        </p:spPr>
        <p:txBody>
          <a:bodyPr wrap="none">
            <a:spAutoFit/>
          </a:bodyPr>
          <a:lstStyle/>
          <a:p>
            <a:r>
              <a:rPr lang="en-US" i="1" baseline="0">
                <a:latin typeface="Times New Roman" pitchFamily="18" charset="0"/>
              </a:rPr>
              <a:t>16.3.2</a:t>
            </a:r>
            <a:r>
              <a:rPr lang="en-US" i="1" baseline="0">
                <a:solidFill>
                  <a:schemeClr val="hlink"/>
                </a:solidFill>
                <a:latin typeface="Times New Roman" pitchFamily="18" charset="0"/>
              </a:rPr>
              <a:t>     </a:t>
            </a:r>
            <a:r>
              <a:rPr lang="en-US" i="1" baseline="0">
                <a:latin typeface="Times New Roman" pitchFamily="18" charset="0"/>
              </a:rPr>
              <a:t>Continued</a:t>
            </a:r>
          </a:p>
        </p:txBody>
      </p:sp>
      <p:sp>
        <p:nvSpPr>
          <p:cNvPr id="62475" name="Rectangle 10"/>
          <p:cNvSpPr>
            <a:spLocks noChangeArrowheads="1"/>
          </p:cNvSpPr>
          <p:nvPr/>
        </p:nvSpPr>
        <p:spPr bwMode="auto">
          <a:xfrm>
            <a:off x="152400" y="1508125"/>
            <a:ext cx="8839200" cy="822325"/>
          </a:xfrm>
          <a:prstGeom prst="rect">
            <a:avLst/>
          </a:prstGeom>
          <a:noFill/>
          <a:ln w="9525">
            <a:noFill/>
            <a:miter lim="800000"/>
            <a:headEnd/>
            <a:tailEnd/>
          </a:ln>
        </p:spPr>
        <p:txBody>
          <a:bodyPr anchor="ctr">
            <a:spAutoFit/>
          </a:bodyPr>
          <a:lstStyle/>
          <a:p>
            <a:pPr algn="just" eaLnBrk="1" hangingPunct="1"/>
            <a:r>
              <a:rPr lang="en-US" sz="2400" baseline="0">
                <a:latin typeface="Times New Roman" pitchFamily="18" charset="0"/>
              </a:rPr>
              <a:t>The following shows an example of an enveloped-data in which a small message is encrypted using triple DES.</a:t>
            </a:r>
          </a:p>
        </p:txBody>
      </p:sp>
      <p:sp>
        <p:nvSpPr>
          <p:cNvPr id="62476" name="Text Box 11"/>
          <p:cNvSpPr txBox="1">
            <a:spLocks noChangeArrowheads="1"/>
          </p:cNvSpPr>
          <p:nvPr/>
        </p:nvSpPr>
        <p:spPr bwMode="auto">
          <a:xfrm>
            <a:off x="1179513" y="533400"/>
            <a:ext cx="1944687" cy="457200"/>
          </a:xfrm>
          <a:prstGeom prst="rect">
            <a:avLst/>
          </a:prstGeom>
          <a:solidFill>
            <a:schemeClr val="folHlink"/>
          </a:solidFill>
          <a:ln w="9525">
            <a:noFill/>
            <a:miter lim="800000"/>
            <a:headEnd/>
            <a:tailEnd/>
          </a:ln>
        </p:spPr>
        <p:txBody>
          <a:bodyPr wrap="none">
            <a:spAutoFit/>
          </a:bodyPr>
          <a:lstStyle/>
          <a:p>
            <a:r>
              <a:rPr lang="en-US" sz="2400" baseline="0">
                <a:solidFill>
                  <a:schemeClr val="bg1"/>
                </a:solidFill>
                <a:latin typeface="Times New Roman" pitchFamily="18" charset="0"/>
              </a:rPr>
              <a:t>Example 16.3</a:t>
            </a:r>
            <a:endParaRPr lang="en-US" sz="2000" i="1" baseline="0">
              <a:solidFill>
                <a:schemeClr val="bg1"/>
              </a:solidFill>
              <a:latin typeface="Times New Roman" pitchFamily="18" charset="0"/>
            </a:endParaRPr>
          </a:p>
        </p:txBody>
      </p:sp>
      <p:pic>
        <p:nvPicPr>
          <p:cNvPr id="62477" name="Picture 14"/>
          <p:cNvPicPr>
            <a:picLocks noChangeAspect="1" noChangeArrowheads="1"/>
          </p:cNvPicPr>
          <p:nvPr/>
        </p:nvPicPr>
        <p:blipFill>
          <a:blip r:embed="rId3"/>
          <a:srcRect/>
          <a:stretch>
            <a:fillRect/>
          </a:stretch>
        </p:blipFill>
        <p:spPr bwMode="auto">
          <a:xfrm>
            <a:off x="73025" y="2784475"/>
            <a:ext cx="8994775" cy="216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p:spPr>
        <p:txBody>
          <a:bodyPr/>
          <a:lstStyle/>
          <a:p>
            <a:r>
              <a:rPr lang="en-US"/>
              <a:t>16.</a:t>
            </a:r>
            <a:fld id="{F1815B74-9DBD-45A1-BF7C-155A70AB49C5}" type="slidenum">
              <a:rPr lang="en-US"/>
              <a:pPr/>
              <a:t>6</a:t>
            </a:fld>
            <a:endParaRPr lang="en-US"/>
          </a:p>
        </p:txBody>
      </p:sp>
      <p:sp>
        <p:nvSpPr>
          <p:cNvPr id="819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81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819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81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81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820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82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8202"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16.1.2  Continued</a:t>
            </a:r>
          </a:p>
        </p:txBody>
      </p:sp>
      <p:sp>
        <p:nvSpPr>
          <p:cNvPr id="1225738" name="Rectangle 10"/>
          <p:cNvSpPr>
            <a:spLocks noChangeArrowheads="1"/>
          </p:cNvSpPr>
          <p:nvPr/>
        </p:nvSpPr>
        <p:spPr bwMode="auto">
          <a:xfrm>
            <a:off x="304800" y="1066800"/>
            <a:ext cx="8229600" cy="519113"/>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Cryptographic Secrets</a:t>
            </a:r>
            <a:endParaRPr lang="en-US" sz="2800" i="1" baseline="0">
              <a:effectLst>
                <a:outerShdw blurRad="38100" dist="38100" dir="2700000" algn="tl">
                  <a:srgbClr val="C0C0C0"/>
                </a:outerShdw>
              </a:effectLst>
              <a:latin typeface="Times New Roman" pitchFamily="18" charset="0"/>
            </a:endParaRPr>
          </a:p>
        </p:txBody>
      </p:sp>
      <p:sp>
        <p:nvSpPr>
          <p:cNvPr id="8204" name="Line 15"/>
          <p:cNvSpPr>
            <a:spLocks noChangeShapeType="1"/>
          </p:cNvSpPr>
          <p:nvPr/>
        </p:nvSpPr>
        <p:spPr bwMode="auto">
          <a:xfrm>
            <a:off x="457200" y="3048000"/>
            <a:ext cx="8153400" cy="0"/>
          </a:xfrm>
          <a:prstGeom prst="line">
            <a:avLst/>
          </a:prstGeom>
          <a:noFill/>
          <a:ln w="76200">
            <a:solidFill>
              <a:srgbClr val="009900"/>
            </a:solidFill>
            <a:round/>
            <a:headEnd/>
            <a:tailEnd/>
          </a:ln>
        </p:spPr>
        <p:txBody>
          <a:bodyPr/>
          <a:lstStyle/>
          <a:p>
            <a:endParaRPr lang="en-IN"/>
          </a:p>
        </p:txBody>
      </p:sp>
      <p:sp>
        <p:nvSpPr>
          <p:cNvPr id="8205" name="Rectangle 16"/>
          <p:cNvSpPr>
            <a:spLocks noChangeArrowheads="1"/>
          </p:cNvSpPr>
          <p:nvPr/>
        </p:nvSpPr>
        <p:spPr bwMode="auto">
          <a:xfrm>
            <a:off x="495300" y="3097213"/>
            <a:ext cx="8077200" cy="2227262"/>
          </a:xfrm>
          <a:prstGeom prst="rect">
            <a:avLst/>
          </a:prstGeom>
          <a:solidFill>
            <a:srgbClr val="99FF33"/>
          </a:solidFill>
          <a:ln w="76200" algn="ctr">
            <a:noFill/>
            <a:miter lim="800000"/>
            <a:headEnd/>
            <a:tailEnd/>
          </a:ln>
        </p:spPr>
        <p:txBody>
          <a:bodyPr>
            <a:spAutoFit/>
          </a:bodyPr>
          <a:lstStyle/>
          <a:p>
            <a:pPr algn="ctr"/>
            <a:r>
              <a:rPr lang="en-US" sz="2800" baseline="0">
                <a:latin typeface="Times New Roman" pitchFamily="18" charset="0"/>
              </a:rPr>
              <a:t>In e-mail security, the encryption/decryption is done using a symmetric-key algorithm,</a:t>
            </a:r>
          </a:p>
          <a:p>
            <a:pPr algn="ctr"/>
            <a:r>
              <a:rPr lang="en-US" sz="2800" baseline="0">
                <a:latin typeface="Times New Roman" pitchFamily="18" charset="0"/>
              </a:rPr>
              <a:t>but the secret key to decrypt the message is encrypted with the public key of the</a:t>
            </a:r>
          </a:p>
          <a:p>
            <a:pPr algn="ctr"/>
            <a:r>
              <a:rPr lang="en-US" sz="2800" baseline="0">
                <a:latin typeface="Times New Roman" pitchFamily="18" charset="0"/>
              </a:rPr>
              <a:t>receiver and is sent with the message.</a:t>
            </a:r>
          </a:p>
        </p:txBody>
      </p:sp>
      <p:grpSp>
        <p:nvGrpSpPr>
          <p:cNvPr id="8206" name="Group 17"/>
          <p:cNvGrpSpPr>
            <a:grpSpLocks/>
          </p:cNvGrpSpPr>
          <p:nvPr/>
        </p:nvGrpSpPr>
        <p:grpSpPr bwMode="auto">
          <a:xfrm>
            <a:off x="457200" y="2438400"/>
            <a:ext cx="1143000" cy="566738"/>
            <a:chOff x="1200" y="1248"/>
            <a:chExt cx="720" cy="357"/>
          </a:xfrm>
        </p:grpSpPr>
        <p:pic>
          <p:nvPicPr>
            <p:cNvPr id="8208" name="Picture 18"/>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8209" name="Text Box 19"/>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i="1" baseline="0">
                  <a:solidFill>
                    <a:schemeClr val="hlink"/>
                  </a:solidFill>
                  <a:latin typeface="Times New Roman" pitchFamily="18" charset="0"/>
                </a:rPr>
                <a:t>Note</a:t>
              </a:r>
            </a:p>
          </p:txBody>
        </p:sp>
      </p:grpSp>
      <p:sp>
        <p:nvSpPr>
          <p:cNvPr id="8207" name="Line 20"/>
          <p:cNvSpPr>
            <a:spLocks noChangeShapeType="1"/>
          </p:cNvSpPr>
          <p:nvPr/>
        </p:nvSpPr>
        <p:spPr bwMode="auto">
          <a:xfrm>
            <a:off x="457200" y="5410200"/>
            <a:ext cx="8153400" cy="0"/>
          </a:xfrm>
          <a:prstGeom prst="line">
            <a:avLst/>
          </a:prstGeom>
          <a:noFill/>
          <a:ln w="76200">
            <a:solidFill>
              <a:srgbClr val="009900"/>
            </a:solidFill>
            <a:round/>
            <a:headEnd/>
            <a:tailEnd/>
          </a:ln>
        </p:spPr>
        <p:txBody>
          <a:bodyPr/>
          <a:lstStyle/>
          <a:p>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p:spPr>
        <p:txBody>
          <a:bodyPr/>
          <a:lstStyle/>
          <a:p>
            <a:r>
              <a:rPr lang="en-US"/>
              <a:t>16.</a:t>
            </a:r>
            <a:fld id="{8D05F874-A9BF-4083-8A86-FA733A61C124}" type="slidenum">
              <a:rPr lang="en-US"/>
              <a:pPr/>
              <a:t>7</a:t>
            </a:fld>
            <a:endParaRPr lang="en-US"/>
          </a:p>
        </p:txBody>
      </p:sp>
      <p:sp>
        <p:nvSpPr>
          <p:cNvPr id="115200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baseline="0">
              <a:effectLst>
                <a:outerShdw blurRad="38100" dist="38100" dir="2700000" algn="tl">
                  <a:srgbClr val="FFFFFF"/>
                </a:outerShdw>
              </a:effectLst>
              <a:latin typeface="Times New Roman" pitchFamily="18" charset="0"/>
            </a:endParaRPr>
          </a:p>
        </p:txBody>
      </p:sp>
      <p:sp>
        <p:nvSpPr>
          <p:cNvPr id="1152003" name="Text Box 3"/>
          <p:cNvSpPr txBox="1">
            <a:spLocks noChangeArrowheads="1"/>
          </p:cNvSpPr>
          <p:nvPr/>
        </p:nvSpPr>
        <p:spPr bwMode="auto">
          <a:xfrm>
            <a:off x="228600" y="406400"/>
            <a:ext cx="2044700" cy="579438"/>
          </a:xfrm>
          <a:prstGeom prst="rect">
            <a:avLst/>
          </a:prstGeom>
          <a:noFill/>
          <a:ln w="9525">
            <a:noFill/>
            <a:miter lim="800000"/>
            <a:headEnd/>
            <a:tailEnd/>
          </a:ln>
          <a:effectLst/>
        </p:spPr>
        <p:txBody>
          <a:bodyPr wrap="none">
            <a:spAutoFit/>
          </a:bodyPr>
          <a:lstStyle/>
          <a:p>
            <a:pPr>
              <a:defRPr/>
            </a:pPr>
            <a:r>
              <a:rPr lang="en-US" baseline="0">
                <a:effectLst>
                  <a:outerShdw blurRad="38100" dist="38100" dir="2700000" algn="tl">
                    <a:srgbClr val="C0C0C0"/>
                  </a:outerShdw>
                </a:effectLst>
                <a:latin typeface="Times" pitchFamily="18" charset="0"/>
              </a:rPr>
              <a:t>16-2   PGP</a:t>
            </a:r>
          </a:p>
        </p:txBody>
      </p:sp>
      <p:sp>
        <p:nvSpPr>
          <p:cNvPr id="9221"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baseline="0">
              <a:latin typeface="Times New Roman" pitchFamily="18" charset="0"/>
            </a:endParaRPr>
          </a:p>
        </p:txBody>
      </p:sp>
      <p:sp>
        <p:nvSpPr>
          <p:cNvPr id="1152005" name="Rectangle 5"/>
          <p:cNvSpPr>
            <a:spLocks noChangeArrowheads="1"/>
          </p:cNvSpPr>
          <p:nvPr/>
        </p:nvSpPr>
        <p:spPr bwMode="auto">
          <a:xfrm>
            <a:off x="304800" y="1612900"/>
            <a:ext cx="8229600" cy="1373188"/>
          </a:xfrm>
          <a:prstGeom prst="rect">
            <a:avLst/>
          </a:prstGeom>
          <a:noFill/>
          <a:ln w="9525">
            <a:noFill/>
            <a:miter lim="800000"/>
            <a:headEnd/>
            <a:tailEnd/>
          </a:ln>
          <a:effectLst/>
        </p:spPr>
        <p:txBody>
          <a:bodyPr anchor="ctr">
            <a:spAutoFit/>
          </a:bodyPr>
          <a:lstStyle/>
          <a:p>
            <a:pPr algn="just" eaLnBrk="1" hangingPunct="1">
              <a:defRPr/>
            </a:pPr>
            <a:r>
              <a:rPr lang="en-US" sz="2800" i="1" baseline="0">
                <a:effectLst>
                  <a:outerShdw blurRad="38100" dist="38100" dir="2700000" algn="tl">
                    <a:srgbClr val="C0C0C0"/>
                  </a:outerShdw>
                </a:effectLst>
                <a:latin typeface="Times New Roman" pitchFamily="18" charset="0"/>
              </a:rPr>
              <a:t>Pretty Good Privacy (PGP) can be used to create a secure e-mail message or to store a file securely for future retrieval.</a:t>
            </a:r>
          </a:p>
        </p:txBody>
      </p:sp>
      <p:sp>
        <p:nvSpPr>
          <p:cNvPr id="9223" name="Rectangle 6"/>
          <p:cNvSpPr>
            <a:spLocks noChangeArrowheads="1"/>
          </p:cNvSpPr>
          <p:nvPr/>
        </p:nvSpPr>
        <p:spPr bwMode="auto">
          <a:xfrm>
            <a:off x="304800" y="3905250"/>
            <a:ext cx="6705600" cy="2647950"/>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baseline="0">
                <a:solidFill>
                  <a:schemeClr val="hlink"/>
                </a:solidFill>
                <a:latin typeface="Times New Roman" pitchFamily="18" charset="0"/>
              </a:rPr>
              <a:t>16.2.1</a:t>
            </a:r>
            <a:r>
              <a:rPr lang="en-US" sz="2400" baseline="0">
                <a:solidFill>
                  <a:srgbClr val="0033CC"/>
                </a:solidFill>
                <a:latin typeface="Times New Roman" pitchFamily="18" charset="0"/>
              </a:rPr>
              <a:t>	Scenarios</a:t>
            </a:r>
          </a:p>
          <a:p>
            <a:pPr>
              <a:buClr>
                <a:schemeClr val="tx1"/>
              </a:buClr>
              <a:buSzPct val="117000"/>
              <a:buFont typeface="Wingdings" pitchFamily="2" charset="2"/>
              <a:buNone/>
            </a:pPr>
            <a:r>
              <a:rPr lang="en-US" sz="2400" baseline="0">
                <a:solidFill>
                  <a:schemeClr val="hlink"/>
                </a:solidFill>
                <a:latin typeface="Times New Roman" pitchFamily="18" charset="0"/>
              </a:rPr>
              <a:t>16.2.2</a:t>
            </a:r>
            <a:r>
              <a:rPr lang="en-US" sz="2400" baseline="0">
                <a:solidFill>
                  <a:srgbClr val="0033CC"/>
                </a:solidFill>
                <a:latin typeface="Times New Roman" pitchFamily="18" charset="0"/>
              </a:rPr>
              <a:t>	Key Rings</a:t>
            </a:r>
          </a:p>
          <a:p>
            <a:pPr>
              <a:buClr>
                <a:schemeClr val="tx1"/>
              </a:buClr>
              <a:buSzPct val="117000"/>
              <a:buFont typeface="Wingdings" pitchFamily="2" charset="2"/>
              <a:buNone/>
            </a:pPr>
            <a:r>
              <a:rPr lang="en-US" sz="2400" baseline="0">
                <a:solidFill>
                  <a:schemeClr val="hlink"/>
                </a:solidFill>
                <a:latin typeface="Times New Roman" pitchFamily="18" charset="0"/>
              </a:rPr>
              <a:t>16.2.3</a:t>
            </a:r>
            <a:r>
              <a:rPr lang="en-US" sz="2400" baseline="0">
                <a:solidFill>
                  <a:srgbClr val="0033CC"/>
                </a:solidFill>
                <a:latin typeface="Times New Roman" pitchFamily="18" charset="0"/>
              </a:rPr>
              <a:t>	PGP Certificates</a:t>
            </a:r>
          </a:p>
          <a:p>
            <a:pPr>
              <a:buClr>
                <a:schemeClr val="tx1"/>
              </a:buClr>
              <a:buSzPct val="117000"/>
              <a:buFont typeface="Wingdings" pitchFamily="2" charset="2"/>
              <a:buNone/>
            </a:pPr>
            <a:r>
              <a:rPr lang="en-US" sz="2400" baseline="0">
                <a:solidFill>
                  <a:schemeClr val="hlink"/>
                </a:solidFill>
                <a:latin typeface="Times New Roman" pitchFamily="18" charset="0"/>
              </a:rPr>
              <a:t>16.2.4</a:t>
            </a:r>
            <a:r>
              <a:rPr lang="en-US" sz="2400" baseline="0">
                <a:solidFill>
                  <a:srgbClr val="0033CC"/>
                </a:solidFill>
                <a:latin typeface="Times New Roman" pitchFamily="18" charset="0"/>
              </a:rPr>
              <a:t>	Key Revocation</a:t>
            </a:r>
          </a:p>
          <a:p>
            <a:pPr>
              <a:buClr>
                <a:schemeClr val="tx1"/>
              </a:buClr>
              <a:buSzPct val="117000"/>
              <a:buFont typeface="Wingdings" pitchFamily="2" charset="2"/>
              <a:buNone/>
            </a:pPr>
            <a:r>
              <a:rPr lang="en-US" sz="2400" baseline="0">
                <a:solidFill>
                  <a:schemeClr val="hlink"/>
                </a:solidFill>
                <a:latin typeface="Times New Roman" pitchFamily="18" charset="0"/>
              </a:rPr>
              <a:t>16.2.5</a:t>
            </a:r>
            <a:r>
              <a:rPr lang="en-US" sz="2400" baseline="0">
                <a:solidFill>
                  <a:srgbClr val="0033CC"/>
                </a:solidFill>
                <a:latin typeface="Times New Roman" pitchFamily="18" charset="0"/>
              </a:rPr>
              <a:t>	Extracting Information from Rings</a:t>
            </a:r>
          </a:p>
          <a:p>
            <a:pPr>
              <a:buClr>
                <a:schemeClr val="tx1"/>
              </a:buClr>
              <a:buSzPct val="117000"/>
              <a:buFont typeface="Wingdings" pitchFamily="2" charset="2"/>
              <a:buNone/>
            </a:pPr>
            <a:r>
              <a:rPr lang="en-US" sz="2400" baseline="0">
                <a:solidFill>
                  <a:schemeClr val="hlink"/>
                </a:solidFill>
                <a:latin typeface="Times New Roman" pitchFamily="18" charset="0"/>
              </a:rPr>
              <a:t>16.2.6</a:t>
            </a:r>
            <a:r>
              <a:rPr lang="en-US" sz="2400" baseline="0">
                <a:solidFill>
                  <a:srgbClr val="0033CC"/>
                </a:solidFill>
                <a:latin typeface="Times New Roman" pitchFamily="18" charset="0"/>
              </a:rPr>
              <a:t>	PGP Packets</a:t>
            </a:r>
          </a:p>
          <a:p>
            <a:pPr>
              <a:buClr>
                <a:schemeClr val="tx1"/>
              </a:buClr>
              <a:buSzPct val="117000"/>
              <a:buFont typeface="Wingdings" pitchFamily="2" charset="2"/>
              <a:buNone/>
            </a:pPr>
            <a:r>
              <a:rPr lang="en-US" sz="2400" baseline="0">
                <a:solidFill>
                  <a:schemeClr val="hlink"/>
                </a:solidFill>
                <a:latin typeface="Times New Roman" pitchFamily="18" charset="0"/>
              </a:rPr>
              <a:t>16.2.7</a:t>
            </a:r>
            <a:r>
              <a:rPr lang="en-US" sz="2400" baseline="0">
                <a:solidFill>
                  <a:srgbClr val="0033CC"/>
                </a:solidFill>
                <a:latin typeface="Times New Roman" pitchFamily="18" charset="0"/>
              </a:rPr>
              <a:t>	PGP Messages</a:t>
            </a:r>
          </a:p>
        </p:txBody>
      </p:sp>
      <p:sp>
        <p:nvSpPr>
          <p:cNvPr id="1152007" name="Text Box 7"/>
          <p:cNvSpPr txBox="1">
            <a:spLocks noChangeArrowheads="1"/>
          </p:cNvSpPr>
          <p:nvPr/>
        </p:nvSpPr>
        <p:spPr bwMode="auto">
          <a:xfrm>
            <a:off x="317500" y="3295650"/>
            <a:ext cx="4862513" cy="519113"/>
          </a:xfrm>
          <a:prstGeom prst="rect">
            <a:avLst/>
          </a:prstGeom>
          <a:noFill/>
          <a:ln w="76200" algn="ctr">
            <a:noFill/>
            <a:miter lim="800000"/>
            <a:headEnd/>
            <a:tailEnd/>
          </a:ln>
          <a:effectLst/>
        </p:spPr>
        <p:txBody>
          <a:bodyPr wrap="none">
            <a:spAutoFit/>
          </a:bodyPr>
          <a:lstStyle/>
          <a:p>
            <a:pPr algn="ctr">
              <a:defRPr/>
            </a:pPr>
            <a:r>
              <a:rPr lang="en-US" sz="2800" i="1" u="sng" baseline="0">
                <a:solidFill>
                  <a:schemeClr val="hlink"/>
                </a:solidFill>
                <a:effectLst>
                  <a:outerShdw blurRad="38100" dist="38100" dir="2700000" algn="tl">
                    <a:srgbClr val="C0C0C0"/>
                  </a:outerShdw>
                </a:effectLst>
                <a:latin typeface="Times New Roman" pitchFamily="18" charset="0"/>
              </a:rPr>
              <a:t>Topics discussed in this section: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p:spPr>
        <p:txBody>
          <a:bodyPr/>
          <a:lstStyle/>
          <a:p>
            <a:r>
              <a:rPr lang="en-US"/>
              <a:t>16.</a:t>
            </a:r>
            <a:fld id="{20452715-D0FD-4EA4-B041-0B562C400D3E}" type="slidenum">
              <a:rPr lang="en-US"/>
              <a:pPr/>
              <a:t>8</a:t>
            </a:fld>
            <a:endParaRPr lang="en-US"/>
          </a:p>
        </p:txBody>
      </p:sp>
      <p:sp>
        <p:nvSpPr>
          <p:cNvPr id="1024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4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4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0250" name="Text Box 9"/>
          <p:cNvSpPr txBox="1">
            <a:spLocks noChangeArrowheads="1"/>
          </p:cNvSpPr>
          <p:nvPr/>
        </p:nvSpPr>
        <p:spPr bwMode="auto">
          <a:xfrm>
            <a:off x="1143000" y="0"/>
            <a:ext cx="3052763" cy="579438"/>
          </a:xfrm>
          <a:prstGeom prst="rect">
            <a:avLst/>
          </a:prstGeom>
          <a:noFill/>
          <a:ln w="9525">
            <a:noFill/>
            <a:miter lim="800000"/>
            <a:headEnd/>
            <a:tailEnd/>
          </a:ln>
        </p:spPr>
        <p:txBody>
          <a:bodyPr wrap="none">
            <a:spAutoFit/>
          </a:bodyPr>
          <a:lstStyle/>
          <a:p>
            <a:r>
              <a:rPr lang="en-US" i="1" baseline="0">
                <a:solidFill>
                  <a:schemeClr val="hlink"/>
                </a:solidFill>
                <a:latin typeface="Times New Roman" pitchFamily="18" charset="0"/>
              </a:rPr>
              <a:t>16.2.1  Scenarios</a:t>
            </a:r>
          </a:p>
        </p:txBody>
      </p:sp>
      <p:sp>
        <p:nvSpPr>
          <p:cNvPr id="1393674" name="Rectangle 10"/>
          <p:cNvSpPr>
            <a:spLocks noChangeArrowheads="1"/>
          </p:cNvSpPr>
          <p:nvPr/>
        </p:nvSpPr>
        <p:spPr bwMode="auto">
          <a:xfrm>
            <a:off x="1143000" y="533400"/>
            <a:ext cx="2819400" cy="519113"/>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Plaintext</a:t>
            </a:r>
          </a:p>
        </p:txBody>
      </p:sp>
      <p:sp>
        <p:nvSpPr>
          <p:cNvPr id="10252" name="Text Box 11"/>
          <p:cNvSpPr txBox="1">
            <a:spLocks noChangeArrowheads="1"/>
          </p:cNvSpPr>
          <p:nvPr/>
        </p:nvSpPr>
        <p:spPr bwMode="auto">
          <a:xfrm>
            <a:off x="2081213" y="1752600"/>
            <a:ext cx="3892550"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16.2  </a:t>
            </a:r>
            <a:r>
              <a:rPr lang="en-US" sz="2000" i="1" baseline="0">
                <a:latin typeface="Times New Roman" pitchFamily="18" charset="0"/>
              </a:rPr>
              <a:t>A plaintext message</a:t>
            </a:r>
          </a:p>
        </p:txBody>
      </p:sp>
      <p:pic>
        <p:nvPicPr>
          <p:cNvPr id="10253" name="Picture 12"/>
          <p:cNvPicPr>
            <a:picLocks noChangeAspect="1" noChangeArrowheads="1"/>
          </p:cNvPicPr>
          <p:nvPr/>
        </p:nvPicPr>
        <p:blipFill>
          <a:blip r:embed="rId3"/>
          <a:srcRect/>
          <a:stretch>
            <a:fillRect/>
          </a:stretch>
        </p:blipFill>
        <p:spPr bwMode="auto">
          <a:xfrm>
            <a:off x="1028700" y="3048000"/>
            <a:ext cx="6819900" cy="1306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p>
            <a:r>
              <a:rPr lang="en-US"/>
              <a:t>16.</a:t>
            </a:r>
            <a:fld id="{011E5573-F254-4063-A73D-9EEADC306151}" type="slidenum">
              <a:rPr lang="en-US"/>
              <a:pPr/>
              <a:t>9</a:t>
            </a:fld>
            <a:endParaRPr lang="en-US"/>
          </a:p>
        </p:txBody>
      </p:sp>
      <p:sp>
        <p:nvSpPr>
          <p:cNvPr id="1126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6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7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baseline="0">
              <a:latin typeface="Tahoma" pitchFamily="34" charset="0"/>
            </a:endParaRPr>
          </a:p>
        </p:txBody>
      </p:sp>
      <p:sp>
        <p:nvSpPr>
          <p:cNvPr id="11274" name="Text Box 9"/>
          <p:cNvSpPr txBox="1">
            <a:spLocks noChangeArrowheads="1"/>
          </p:cNvSpPr>
          <p:nvPr/>
        </p:nvSpPr>
        <p:spPr bwMode="auto">
          <a:xfrm>
            <a:off x="1143000" y="0"/>
            <a:ext cx="3163888" cy="579438"/>
          </a:xfrm>
          <a:prstGeom prst="rect">
            <a:avLst/>
          </a:prstGeom>
          <a:noFill/>
          <a:ln w="9525">
            <a:noFill/>
            <a:miter lim="800000"/>
            <a:headEnd/>
            <a:tailEnd/>
          </a:ln>
        </p:spPr>
        <p:txBody>
          <a:bodyPr wrap="none">
            <a:spAutoFit/>
          </a:bodyPr>
          <a:lstStyle/>
          <a:p>
            <a:r>
              <a:rPr lang="en-US" i="1" baseline="0">
                <a:latin typeface="Times New Roman" pitchFamily="18" charset="0"/>
              </a:rPr>
              <a:t>16.2.1  Continued</a:t>
            </a:r>
          </a:p>
        </p:txBody>
      </p:sp>
      <p:sp>
        <p:nvSpPr>
          <p:cNvPr id="1240074" name="Rectangle 10"/>
          <p:cNvSpPr>
            <a:spLocks noChangeArrowheads="1"/>
          </p:cNvSpPr>
          <p:nvPr/>
        </p:nvSpPr>
        <p:spPr bwMode="auto">
          <a:xfrm>
            <a:off x="1143000" y="533400"/>
            <a:ext cx="3200400" cy="519113"/>
          </a:xfrm>
          <a:prstGeom prst="rect">
            <a:avLst/>
          </a:prstGeom>
          <a:noFill/>
          <a:ln w="9525">
            <a:noFill/>
            <a:miter lim="800000"/>
            <a:headEnd/>
            <a:tailEnd/>
          </a:ln>
          <a:effectLst/>
        </p:spPr>
        <p:txBody>
          <a:bodyPr anchor="ctr">
            <a:spAutoFit/>
          </a:bodyPr>
          <a:lstStyle/>
          <a:p>
            <a:pPr algn="just" eaLnBrk="1" hangingPunct="1">
              <a:defRPr/>
            </a:pPr>
            <a:r>
              <a:rPr lang="en-US" sz="2800" i="1" baseline="0">
                <a:solidFill>
                  <a:schemeClr val="folHlink"/>
                </a:solidFill>
                <a:effectLst>
                  <a:outerShdw blurRad="38100" dist="38100" dir="2700000" algn="tl">
                    <a:srgbClr val="C0C0C0"/>
                  </a:outerShdw>
                </a:effectLst>
                <a:latin typeface="Times New Roman" pitchFamily="18" charset="0"/>
              </a:rPr>
              <a:t>Message Integrity</a:t>
            </a:r>
            <a:r>
              <a:rPr lang="en-US" sz="2800" i="1" baseline="0">
                <a:effectLst>
                  <a:outerShdw blurRad="38100" dist="38100" dir="2700000" algn="tl">
                    <a:srgbClr val="C0C0C0"/>
                  </a:outerShdw>
                </a:effectLst>
                <a:latin typeface="Times New Roman" pitchFamily="18" charset="0"/>
              </a:rPr>
              <a:t> </a:t>
            </a:r>
          </a:p>
        </p:txBody>
      </p:sp>
      <p:sp>
        <p:nvSpPr>
          <p:cNvPr id="11276" name="Text Box 11"/>
          <p:cNvSpPr txBox="1">
            <a:spLocks noChangeArrowheads="1"/>
          </p:cNvSpPr>
          <p:nvPr/>
        </p:nvSpPr>
        <p:spPr bwMode="auto">
          <a:xfrm>
            <a:off x="2057400" y="1828800"/>
            <a:ext cx="4541838" cy="457200"/>
          </a:xfrm>
          <a:prstGeom prst="rect">
            <a:avLst/>
          </a:prstGeom>
          <a:noFill/>
          <a:ln w="9525">
            <a:noFill/>
            <a:miter lim="800000"/>
            <a:headEnd/>
            <a:tailEnd/>
          </a:ln>
        </p:spPr>
        <p:txBody>
          <a:bodyPr wrap="none">
            <a:spAutoFit/>
          </a:bodyPr>
          <a:lstStyle/>
          <a:p>
            <a:r>
              <a:rPr lang="en-US" sz="2400" baseline="0">
                <a:solidFill>
                  <a:schemeClr val="folHlink"/>
                </a:solidFill>
                <a:latin typeface="Times New Roman" pitchFamily="18" charset="0"/>
              </a:rPr>
              <a:t>Figure 16.3  </a:t>
            </a:r>
            <a:r>
              <a:rPr lang="en-US" sz="2000" i="1" baseline="0">
                <a:latin typeface="Times New Roman" pitchFamily="18" charset="0"/>
              </a:rPr>
              <a:t>An authenticated message</a:t>
            </a:r>
          </a:p>
        </p:txBody>
      </p:sp>
      <p:pic>
        <p:nvPicPr>
          <p:cNvPr id="11277" name="Picture 12"/>
          <p:cNvPicPr>
            <a:picLocks noChangeAspect="1" noChangeArrowheads="1"/>
          </p:cNvPicPr>
          <p:nvPr/>
        </p:nvPicPr>
        <p:blipFill>
          <a:blip r:embed="rId3"/>
          <a:srcRect/>
          <a:stretch>
            <a:fillRect/>
          </a:stretch>
        </p:blipFill>
        <p:spPr bwMode="auto">
          <a:xfrm>
            <a:off x="636588" y="3255963"/>
            <a:ext cx="7669212" cy="1544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18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1800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3226</TotalTime>
  <Words>1056</Words>
  <Application>Microsoft PowerPoint</Application>
  <PresentationFormat>On-screen Show (4:3)</PresentationFormat>
  <Paragraphs>288</Paragraphs>
  <Slides>59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Tahoma</vt:lpstr>
      <vt:lpstr>Wingdings</vt:lpstr>
      <vt:lpstr>Times New Roman</vt:lpstr>
      <vt:lpstr>McGrawHill-Italic</vt:lpstr>
      <vt:lpstr>Times</vt:lpstr>
      <vt:lpstr>Blends</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sony</cp:lastModifiedBy>
  <cp:revision>201</cp:revision>
  <dcterms:created xsi:type="dcterms:W3CDTF">2000-01-15T04:50:39Z</dcterms:created>
  <dcterms:modified xsi:type="dcterms:W3CDTF">2018-09-27T09:47:06Z</dcterms:modified>
</cp:coreProperties>
</file>