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90" r:id="rId19"/>
    <p:sldId id="291" r:id="rId20"/>
    <p:sldId id="292" r:id="rId21"/>
    <p:sldId id="293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7315200" cy="9601200"/>
  <p:embeddedFontLst>
    <p:embeddedFont>
      <p:font typeface="Tahoma" panose="020B0604030504040204" pitchFamily="34" charset="0"/>
      <p:regular r:id="rId30"/>
      <p:bold r:id="rId31"/>
    </p:embeddedFont>
    <p:embeddedFont>
      <p:font typeface="Garamond" panose="020204040303010108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fXGyj7CIY9NHOEC5Uw8VV4JGD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0" autoAdjust="0"/>
    <p:restoredTop sz="85872" autoAdjust="0"/>
  </p:normalViewPr>
  <p:slideViewPr>
    <p:cSldViewPr snapToGrid="0">
      <p:cViewPr varScale="1">
        <p:scale>
          <a:sx n="75" d="100"/>
          <a:sy n="75" d="100"/>
        </p:scale>
        <p:origin x="20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23T10:39:23.809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6748 169 0,'-26'0'63,"-51"0"-48,51 0-15,-25 0 16,0 0-16,-1 0 16,1 0-16,-26 0 15,52 0-15,-78 0 16,77 0-16,-51 0 15,-25 0-15,76 0 16,-77 0 0,78 0-1,-27 0-15,27 0 16,-1 0-16,0 0 16,-25 0-16,25-26 15,1 26-15,-1 0 16,0 0-16,-50 0 15,50 0 17,-51 0-17,0 0 1,51 0 0,-25-25-16,25 25 31,1 0-31,-1 0 15,0 0-15,1 0 16,-52 0 0,51 0-16,-51-26 15,0 26 1,51 0-16,1 0 16,-1 0-16,0-26 15,1 26-15,-27 0 16,52-25-16,-76 25 15,50 0 1,0 0-16,-25 0 16,-26 0-1,51 0 1,-51 0-16,26 0 16,25 0-1,1 0-15,-27 0 16,1 0-16,25 0 15,1 0 1,-78 0-16,0 0 16,1 0-16,76 0 15,-76 0-15,25 0 16,51 0-16,0 0 16,-25 0-16,25 0 15,1 0-15,-1 0 16,0 0-1,1 0-15,-52 0 16,51 0 0,-25 0-1,25 0 1,0 0 0,1 0 30,-1 0-46,0 0 16,-25 0 15,0 51-31,0-51 47,25 0-31,0 26-1,-25-26-15,25 0 16,1 0 0,-1 0-16,0 0 15,-25 0-15,25 0 16,1 0 0,-1 0-1,-25 0 1,25 0 15,0 0 16,1 0 0,-1 0-47,0 0 15,1 0-15,-1 0 16,-25 0 0,-26 0-1,51 0 1,-25 0 0,25 0-16,-25 0 15,0 0-15,25 0 16,-25 0-16,25 0 15,0 0-15,-25 0 16,0 0 0,25 0-1,0 0 1,1 0 31,-1 0-32,0 0-15,1 0 16,-52 0-16,51 0 16,0 0-16,-51 0 15,26 0-15,0 0 16,25 0-16,-25 0 16,0 0-16,25 0 15,0 0 1,1 0-16,-1 0 0,-25 0 47,25 0 15,0 0 1,-25 0-32,25 0 0,-25 0-15,0 0-16,-26 25 15,25 27-15,27-52 16,-27 25 0,27-25-16,-52 0 15,51 0 17,-25 0-17,25 0 1,1 0-16,-1 0 15,0 0 1,1 0 0,-1 0-16,-25 0 15,25 0 17,-25 0-32,25 0 46,0 0-14,1 0-17,-1 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 traditional packet filter makes filtering decisions on an individual packet basis and does not take into consideration any higher layer context. A stateful inspection packet filter tightens up the rules for TCP traffic by creating a directory of outbound TCP connections, and will allow incoming traffic to high-numbered ports only for those packets that fit the profile of one of the entries in this directory. Hence they are better able to detect bogus packets sent out of </a:t>
            </a:r>
            <a:r>
              <a:rPr lang="en-US" dirty="0" smtClean="0"/>
              <a:t>context.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context of a connection includes the metadata associated with packets such as:</a:t>
            </a:r>
          </a:p>
          <a:p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IP address and port of source and destination endpoints</a:t>
            </a:r>
          </a:p>
          <a:p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Last packet received time for handling idle connections</a:t>
            </a:r>
          </a:p>
          <a:p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Packet length</a:t>
            </a:r>
          </a:p>
          <a:p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Layer 4 TCP sequence numbers and flags</a:t>
            </a:r>
          </a:p>
          <a:p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Layer 3 data related to fragmentation and reassembly to identify session for the fragmented packet,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main difference between a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stateful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firewall and a stateless firewall is that a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stateful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firewall will analyze the complete context of traffic and data packets, constantly keeping track of the state of network connections (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hense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stateful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”). A stateless firewall will instead analyze traffic and data packets without requiring the full context of the connection.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Now can you look at this figure and tell me why the first response is allowed while the 2</a:t>
            </a:r>
            <a:r>
              <a:rPr lang="en-US" baseline="30000" dirty="0"/>
              <a:t>nd</a:t>
            </a:r>
            <a:r>
              <a:rPr lang="en-US" dirty="0"/>
              <a:t> not</a:t>
            </a:r>
            <a:r>
              <a:rPr lang="en-US" dirty="0" smtClean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packet</a:t>
            </a:r>
            <a:r>
              <a:rPr lang="en-US" baseline="0" dirty="0" smtClean="0"/>
              <a:t> sent had a DP of 2049 which is not the original SP of 3264</a:t>
            </a:r>
            <a:endParaRPr dirty="0"/>
          </a:p>
        </p:txBody>
      </p:sp>
      <p:sp>
        <p:nvSpPr>
          <p:cNvPr id="210" name="Google Shape;210;p1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35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740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8162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20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Gateway is like a NAT box, ie, a home router.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question - Stateless </a:t>
            </a:r>
            <a:r>
              <a:rPr lang="en-US" dirty="0"/>
              <a:t>cannot, but </a:t>
            </a:r>
            <a:r>
              <a:rPr lang="en-US" dirty="0" err="1"/>
              <a:t>stateful</a:t>
            </a:r>
            <a:r>
              <a:rPr lang="en-US" dirty="0"/>
              <a:t> one can.</a:t>
            </a:r>
            <a:endParaRPr dirty="0"/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question</a:t>
            </a:r>
            <a:r>
              <a:rPr lang="en-US" baseline="0" dirty="0" smtClean="0"/>
              <a:t> - </a:t>
            </a:r>
            <a:r>
              <a:rPr lang="en-US" dirty="0" smtClean="0"/>
              <a:t>Yes</a:t>
            </a:r>
            <a:endParaRPr dirty="0"/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question – not present in </a:t>
            </a:r>
            <a:r>
              <a:rPr lang="en-US" dirty="0" err="1" smtClean="0"/>
              <a:t>ppt</a:t>
            </a:r>
            <a:r>
              <a:rPr lang="en-US" smtClean="0"/>
              <a:t> - No</a:t>
            </a:r>
            <a:r>
              <a:rPr lang="en-US" dirty="0"/>
              <a:t>.  And hard to get app-level proxy for this, have to listen on many port #s!</a:t>
            </a:r>
            <a:endParaRPr dirty="0"/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No.  Yes for app-level gateway.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ctrTitle"/>
          </p:nvPr>
        </p:nvSpPr>
        <p:spPr>
          <a:xfrm>
            <a:off x="685800" y="1736725"/>
            <a:ext cx="777240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ftr" idx="11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sldNum" idx="12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5pPr>
            <a:lvl6pPr marL="2743200" lvl="5" indent="-29972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6pPr>
            <a:lvl7pPr marL="3200400" lvl="6" indent="-29972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7pPr>
            <a:lvl8pPr marL="3657600" lvl="7" indent="-29972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8pPr>
            <a:lvl9pPr marL="4114800" lvl="8" indent="-29972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5pPr>
            <a:lvl6pPr marL="2743200" lvl="5" indent="-29972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6pPr>
            <a:lvl7pPr marL="3200400" lvl="6" indent="-29972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7pPr>
            <a:lvl8pPr marL="3657600" lvl="7" indent="-29972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8pPr>
            <a:lvl9pPr marL="4114800" lvl="8" indent="-29972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48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9pPr>
          </a:lstStyle>
          <a:p>
            <a:endParaRPr/>
          </a:p>
        </p:txBody>
      </p:sp>
      <p:sp>
        <p:nvSpPr>
          <p:cNvPr id="110" name="Google Shape;110;p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9pPr>
          </a:lstStyle>
          <a:p>
            <a:endParaRPr/>
          </a:p>
        </p:txBody>
      </p:sp>
      <p:sp>
        <p:nvSpPr>
          <p:cNvPr id="111" name="Google Shape;111;p49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marL="3657600" lvl="7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marL="4114800" lvl="8" indent="-308609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  <a:def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■"/>
              <a:defRPr sz="3200"/>
            </a:lvl1pPr>
            <a:lvl2pPr marL="914400" lvl="1" indent="-35306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4pPr>
            <a:lvl5pPr marL="2286000" lvl="4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5pPr>
            <a:lvl6pPr marL="2743200" lvl="5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6pPr>
            <a:lvl7pPr marL="3200400" lvl="6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7pPr>
            <a:lvl8pPr marL="3657600" lvl="7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8pPr>
            <a:lvl9pPr marL="4114800" lvl="8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6"/>
          <p:cNvGrpSpPr/>
          <p:nvPr/>
        </p:nvGrpSpPr>
        <p:grpSpPr>
          <a:xfrm>
            <a:off x="0" y="0"/>
            <a:ext cx="9140825" cy="6850062"/>
            <a:chOff x="0" y="0"/>
            <a:chExt cx="5758" cy="4315"/>
          </a:xfrm>
        </p:grpSpPr>
        <p:grpSp>
          <p:nvGrpSpPr>
            <p:cNvPr id="11" name="Google Shape;11;p36"/>
            <p:cNvGrpSpPr/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2" name="Google Shape;12;p36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671" extrusionOk="0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13" name="Google Shape;13;p36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811" extrusionOk="0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14" name="Google Shape;14;p36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969" extrusionOk="0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>
                <a:gsLst>
                  <a:gs pos="0">
                    <a:srgbClr val="002A7D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15" name="Google Shape;15;p36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2085" extrusionOk="0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16" name="Google Shape;16;p36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539" extrusionOk="0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>
                <a:gsLst>
                  <a:gs pos="0">
                    <a:srgbClr val="002D86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</p:grpSp>
        <p:sp>
          <p:nvSpPr>
            <p:cNvPr id="17" name="Google Shape;17;p36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l" t="t" r="r" b="b"/>
              <a:pathLst>
                <a:path w="2296" h="1469" extrusionOk="0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>
              <a:gsLst>
                <a:gs pos="0">
                  <a:srgbClr val="002B8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" name="Google Shape;18;p36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l" t="t" r="r" b="b"/>
              <a:pathLst>
                <a:path w="5740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19" name="Google Shape;19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ftr" idx="11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33" name="Google Shape;33;p38"/>
          <p:cNvGrpSpPr/>
          <p:nvPr/>
        </p:nvGrpSpPr>
        <p:grpSpPr>
          <a:xfrm>
            <a:off x="0" y="0"/>
            <a:ext cx="9140825" cy="6850062"/>
            <a:chOff x="0" y="0"/>
            <a:chExt cx="5758" cy="4315"/>
          </a:xfrm>
        </p:grpSpPr>
        <p:grpSp>
          <p:nvGrpSpPr>
            <p:cNvPr id="34" name="Google Shape;34;p38"/>
            <p:cNvGrpSpPr/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5" name="Google Shape;35;p38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671" extrusionOk="0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36" name="Google Shape;36;p38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811" extrusionOk="0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37" name="Google Shape;37;p38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969" extrusionOk="0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>
                <a:gsLst>
                  <a:gs pos="0">
                    <a:srgbClr val="002A7D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38" name="Google Shape;38;p38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2085" extrusionOk="0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sp>
            <p:nvSpPr>
              <p:cNvPr id="39" name="Google Shape;39;p38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539" extrusionOk="0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>
                <a:gsLst>
                  <a:gs pos="0">
                    <a:srgbClr val="002D86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</p:grpSp>
        <p:sp>
          <p:nvSpPr>
            <p:cNvPr id="40" name="Google Shape;40;p38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l" t="t" r="r" b="b"/>
              <a:pathLst>
                <a:path w="2296" h="1469" extrusionOk="0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>
              <a:gsLst>
                <a:gs pos="0">
                  <a:srgbClr val="002B8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1" name="Google Shape;41;p38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l" t="t" r="r" b="b"/>
              <a:pathLst>
                <a:path w="5740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42" name="Google Shape;42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  <a:defRPr sz="3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>
            <a:spLocks noGrp="1"/>
          </p:cNvSpPr>
          <p:nvPr>
            <p:ph type="ctrTitle"/>
          </p:nvPr>
        </p:nvSpPr>
        <p:spPr>
          <a:xfrm>
            <a:off x="685800" y="838200"/>
            <a:ext cx="7848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Garamond"/>
              <a:buNone/>
            </a:pPr>
            <a:r>
              <a:rPr lang="en-US" sz="6000" b="1" i="0" u="none" dirty="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Firewalls</a:t>
            </a:r>
            <a:br>
              <a:rPr lang="en-US" sz="6000" b="1" i="0" u="none" dirty="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1600" b="1" i="0" u="none" dirty="0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(Slides: From Internet Source)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3;p9">
            <a:extLst>
              <a:ext uri="{FF2B5EF4-FFF2-40B4-BE49-F238E27FC236}">
                <a16:creationId xmlns:a16="http://schemas.microsoft.com/office/drawing/2014/main" id="{EC6E5305-BD4C-4D11-8F33-6F954468D065}"/>
              </a:ext>
            </a:extLst>
          </p:cNvPr>
          <p:cNvSpPr txBox="1"/>
          <p:nvPr/>
        </p:nvSpPr>
        <p:spPr>
          <a:xfrm>
            <a:off x="533400" y="577645"/>
            <a:ext cx="807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Example 1: </a:t>
            </a:r>
            <a:endParaRPr dirty="0"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   Suppose we want to allow inbound mail (SMTP, port 25) but only to our gateway machine.  Also suppose that traffic from some particular site SPIGOT is to be blocked.</a:t>
            </a:r>
            <a:endParaRPr dirty="0"/>
          </a:p>
        </p:txBody>
      </p:sp>
      <p:graphicFrame>
        <p:nvGraphicFramePr>
          <p:cNvPr id="6" name="Google Shape;178;p10">
            <a:extLst>
              <a:ext uri="{FF2B5EF4-FFF2-40B4-BE49-F238E27FC236}">
                <a16:creationId xmlns:a16="http://schemas.microsoft.com/office/drawing/2014/main" id="{47EDE15E-B5FF-437D-A2E4-C899DF2BE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871400"/>
              </p:ext>
            </p:extLst>
          </p:nvPr>
        </p:nvGraphicFramePr>
        <p:xfrm>
          <a:off x="452284" y="3861619"/>
          <a:ext cx="84582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8458200" imgH="1412875" progId="Paint.Picture">
                  <p:embed/>
                </p:oleObj>
              </mc:Choice>
              <mc:Fallback>
                <p:oleObj r:id="rId3" imgW="8458200" imgH="1412875" progId="Paint.Picture">
                  <p:embed/>
                  <p:pic>
                    <p:nvPicPr>
                      <p:cNvPr id="178" name="Google Shape;178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2284" y="3861619"/>
                        <a:ext cx="84582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31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/>
        </p:nvSpPr>
        <p:spPr>
          <a:xfrm>
            <a:off x="533400" y="304800"/>
            <a:ext cx="807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Example 2:</a:t>
            </a:r>
            <a:endParaRPr dirty="0"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endParaRPr dirty="0"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   Now suppose that we want to implement the policy “any inside host can send mail to the outside”.</a:t>
            </a:r>
            <a:endParaRPr dirty="0"/>
          </a:p>
        </p:txBody>
      </p:sp>
      <p:graphicFrame>
        <p:nvGraphicFramePr>
          <p:cNvPr id="5" name="Google Shape;300;p28">
            <a:extLst>
              <a:ext uri="{FF2B5EF4-FFF2-40B4-BE49-F238E27FC236}">
                <a16:creationId xmlns:a16="http://schemas.microsoft.com/office/drawing/2014/main" id="{FDBF6030-BEFC-4C2C-A310-975B03BCA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923912"/>
              </p:ext>
            </p:extLst>
          </p:nvPr>
        </p:nvGraphicFramePr>
        <p:xfrm>
          <a:off x="924233" y="3429000"/>
          <a:ext cx="77819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4" imgW="7781925" imgH="1090612" progId="Paint.Picture">
                  <p:embed/>
                </p:oleObj>
              </mc:Choice>
              <mc:Fallback>
                <p:oleObj r:id="rId4" imgW="7781925" imgH="1090612" progId="Paint.Picture">
                  <p:embed/>
                  <p:pic>
                    <p:nvPicPr>
                      <p:cNvPr id="300" name="Google Shape;300;p2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924233" y="3429000"/>
                        <a:ext cx="778192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aramond"/>
              <a:buNone/>
            </a:pPr>
            <a:r>
              <a:rPr lang="en-US" sz="40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Security &amp; Performance of Packet Filters</a:t>
            </a:r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1"/>
          </p:nvPr>
        </p:nvSpPr>
        <p:spPr>
          <a:xfrm>
            <a:off x="570271" y="1286233"/>
            <a:ext cx="8268929" cy="397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Degradation depends on number of rules applied at any point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Order rules so that most common traffic is dealt with first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Correctness is more important than speed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066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2" name="Google Shape;192;p12" descr="C:\Users\ychen\Application Data\SSH\temp\image008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2" descr="C:\Users\ychen\Application Data\SSH\temp\image006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667000"/>
            <a:ext cx="91440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128000" y="349134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Deny R2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100292" y="4371975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Permit R1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078306" y="51608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Permit R1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074794" y="606815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Deny R3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563789" y="3491344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Deny R2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563789" y="430319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Deny R2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514095" y="513099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Permit R1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563787" y="609389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Deny R3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6530109" y="4437291"/>
              <a:ext cx="2430000" cy="82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9989" y="4317051"/>
                <a:ext cx="2549880" cy="32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Port Numbering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TCP connection</a:t>
            </a: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Server port is number less than 1024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Client port is number between 1024 and 16383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Permanent assignment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Ports &lt;1024 assigned permanently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20,21 for FTP               23 for Telnet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25 for server SMTP        80 for HTTP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Variable use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Ports &gt;1024 must be available for client to make any connection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This presents a limitation for stateless packet filtering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If </a:t>
            </a: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client wants to use port 2048, firewall must allow </a:t>
            </a:r>
            <a:r>
              <a:rPr lang="en-US" sz="2400" b="0" i="1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incoming </a:t>
            </a: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traffic on this port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Better: stateful filtering knows outgoing requests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aramond"/>
              <a:buNone/>
            </a:pPr>
            <a:r>
              <a:rPr lang="en-US" sz="40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Firewalls – Stateful Packet Filters</a:t>
            </a:r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457200" y="1570037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Traditional packet filters do not examine transport layer context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ie matching return packets with outgoing flow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Stateful packet filters address this need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They examine each IP packet in context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Keep track of client-server sessions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Check each packet validly belongs to one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Hence are better able to detect bogus packets out of context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Stateful Filtering</a:t>
            </a:r>
            <a:endParaRPr/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762000"/>
            <a:ext cx="7543800" cy="61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/>
        </p:nvSpPr>
        <p:spPr>
          <a:xfrm>
            <a:off x="533400" y="304800"/>
            <a:ext cx="807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Example 2(Revisited):</a:t>
            </a:r>
            <a:endParaRPr dirty="0"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endParaRPr dirty="0"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   Now suppose that we want to implement the policy “any inside host can send mail to the outside”.</a:t>
            </a:r>
            <a:endParaRPr dirty="0"/>
          </a:p>
        </p:txBody>
      </p:sp>
      <p:graphicFrame>
        <p:nvGraphicFramePr>
          <p:cNvPr id="5" name="Google Shape;300;p28">
            <a:extLst>
              <a:ext uri="{FF2B5EF4-FFF2-40B4-BE49-F238E27FC236}">
                <a16:creationId xmlns:a16="http://schemas.microsoft.com/office/drawing/2014/main" id="{FDBF6030-BEFC-4C2C-A310-975B03BCAF47}"/>
              </a:ext>
            </a:extLst>
          </p:cNvPr>
          <p:cNvGraphicFramePr/>
          <p:nvPr/>
        </p:nvGraphicFramePr>
        <p:xfrm>
          <a:off x="924233" y="3429000"/>
          <a:ext cx="77819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4" imgW="7781925" imgH="1090612" progId="Paint.Picture">
                  <p:embed/>
                </p:oleObj>
              </mc:Choice>
              <mc:Fallback>
                <p:oleObj r:id="rId4" imgW="7781925" imgH="1090612" progId="Paint.Picture">
                  <p:embed/>
                  <p:pic>
                    <p:nvPicPr>
                      <p:cNvPr id="5" name="Google Shape;300;p28">
                        <a:extLst>
                          <a:ext uri="{FF2B5EF4-FFF2-40B4-BE49-F238E27FC236}">
                            <a16:creationId xmlns:a16="http://schemas.microsoft.com/office/drawing/2014/main" id="{FDBF6030-BEFC-4C2C-A310-975B03BCAF47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924233" y="3429000"/>
                        <a:ext cx="778192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802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/>
        </p:nvSpPr>
        <p:spPr>
          <a:xfrm>
            <a:off x="533400" y="1361767"/>
            <a:ext cx="807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This solution allows calls to come from any port on an inside machine, and will direct them to port 25 on the outside.  Simple enough…</a:t>
            </a:r>
            <a:endParaRPr dirty="0"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endParaRPr sz="3200" b="0" i="0" u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So why is it wrong?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61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Our defined restriction is based solely on the outside host’s port number, which we have no way of controlling.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Now an enemy can access any internal machines and port by originating his call from port 25 on the outside machine.</a:t>
            </a:r>
            <a:endParaRPr/>
          </a:p>
          <a:p>
            <a:pPr marL="342900" lvl="0" indent="-2006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lvl="0" indent="-2006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sz="32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lvl="0" indent="-3429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What can be a better solution ?</a:t>
            </a:r>
            <a:endParaRPr/>
          </a:p>
          <a:p>
            <a:pPr marL="342900" lvl="0" indent="-200660" algn="l" rtl="0"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1045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Objectives and Deliverable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Understand the concept of firewalls and the three major categories: packet filters (stateless vs. stateful) and application level proxy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Can apply them to detect different attacks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Be able to write the stateless packet filter rules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p30"/>
          <p:cNvGraphicFramePr/>
          <p:nvPr/>
        </p:nvGraphicFramePr>
        <p:xfrm>
          <a:off x="609600" y="990600"/>
          <a:ext cx="82296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4" imgW="8229600" imgH="1317625" progId="Paint.Picture">
                  <p:embed/>
                </p:oleObj>
              </mc:Choice>
              <mc:Fallback>
                <p:oleObj r:id="rId4" imgW="8229600" imgH="1317625" progId="Paint.Picture">
                  <p:embed/>
                  <p:pic>
                    <p:nvPicPr>
                      <p:cNvPr id="310" name="Google Shape;310;p3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09600" y="990600"/>
                        <a:ext cx="82296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" name="Google Shape;311;p30"/>
          <p:cNvSpPr txBox="1"/>
          <p:nvPr/>
        </p:nvSpPr>
        <p:spPr>
          <a:xfrm>
            <a:off x="609600" y="2743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ACK signifies that the packet is part of an ongoing conversation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Packets without the ACK are connection establishment messages, which we are only permitting from internal hosts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222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Firewall Outlines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Packet filtering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Application gateways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Circuit gateways</a:t>
            </a:r>
            <a:endParaRPr/>
          </a:p>
          <a:p>
            <a:pPr marL="342900" lvl="0" indent="-200660" algn="l" rtl="0"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 sz="32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Firewall Gateways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Firewall runs set of proxy programs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Proxies filter incoming, outgoing packets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All incoming traffic directed to firewall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All outgoing traffic appears to come from firewall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Policy embedded in proxy programs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Two kinds of proxies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Application-level gateways/proxies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</a:pPr>
            <a:r>
              <a:rPr lang="en-US" sz="24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Tailored to http, ftp, </a:t>
            </a:r>
            <a:r>
              <a:rPr lang="en-US" sz="24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smtp</a:t>
            </a:r>
            <a:r>
              <a:rPr lang="en-US" sz="24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, etc.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Circuit-level gateways/proxies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</a:pPr>
            <a:r>
              <a:rPr lang="en-US" sz="24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Working on TCP level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aramond"/>
              <a:buNone/>
            </a:pPr>
            <a:r>
              <a:rPr lang="en-US" sz="40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Firewalls - Application Level Gateway (or Proxy)</a:t>
            </a:r>
            <a:endParaRPr/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 l="4632" t="28636" r="4632" b="41165"/>
          <a:stretch/>
        </p:blipFill>
        <p:spPr>
          <a:xfrm>
            <a:off x="76200" y="2286000"/>
            <a:ext cx="8991600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Application-Level Filtering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915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Has full access to protocol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user requests service from proxy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proxy validates request as legal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then actions request and returns result to user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Need separate proxies for each service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E.g., SMTP (E-Mail)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dirty="0"/>
              <a:t>TELNET (Remote Login</a:t>
            </a: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DNS (Domain Name System)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dirty="0"/>
              <a:t>FTP</a:t>
            </a: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(</a:t>
            </a:r>
            <a:r>
              <a:rPr lang="en-US" dirty="0"/>
              <a:t>File Transfer</a:t>
            </a: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App-level Firewall Architecture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body" idx="1"/>
          </p:nvPr>
        </p:nvSpPr>
        <p:spPr>
          <a:xfrm>
            <a:off x="533400" y="5756275"/>
            <a:ext cx="7848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Daemon spawns proxy when communication detected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1295400" y="4800600"/>
            <a:ext cx="60960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Network Connection</a:t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406400" y="5029200"/>
            <a:ext cx="889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7391400" y="5029200"/>
            <a:ext cx="889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1295400" y="4000500"/>
            <a:ext cx="1676400" cy="8001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Telnet daemon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4495800" y="4000500"/>
            <a:ext cx="1447800" cy="8001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SMTP daemon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2971800" y="4000500"/>
            <a:ext cx="1524000" cy="8001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FTP daemon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6553200" y="4000500"/>
            <a:ext cx="838200" cy="8001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6172200" y="4343400"/>
            <a:ext cx="152400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6400800" y="4343400"/>
            <a:ext cx="152400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5943600" y="4343400"/>
            <a:ext cx="152400" cy="1524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1295400" y="2286000"/>
            <a:ext cx="1524000" cy="1295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Telnet proxy</a:t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2895600" y="1828800"/>
            <a:ext cx="1524000" cy="1295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FTP proxy</a:t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4495800" y="2286000"/>
            <a:ext cx="1524000" cy="1295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SMTP proxy</a:t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4800600" y="3581400"/>
            <a:ext cx="304800" cy="419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9" name="Google Shape;259;p20"/>
          <p:cNvSpPr/>
          <p:nvPr/>
        </p:nvSpPr>
        <p:spPr>
          <a:xfrm rot="10800000" flipH="1">
            <a:off x="5410200" y="3581400"/>
            <a:ext cx="304800" cy="419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3228975" y="3124200"/>
            <a:ext cx="304800" cy="876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1" name="Google Shape;261;p20"/>
          <p:cNvSpPr/>
          <p:nvPr/>
        </p:nvSpPr>
        <p:spPr>
          <a:xfrm rot="10800000" flipH="1">
            <a:off x="3838575" y="3124200"/>
            <a:ext cx="304800" cy="876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1676400" y="3581400"/>
            <a:ext cx="304800" cy="419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3" name="Google Shape;263;p20"/>
          <p:cNvSpPr/>
          <p:nvPr/>
        </p:nvSpPr>
        <p:spPr>
          <a:xfrm rot="10800000" flipH="1">
            <a:off x="2286000" y="3581400"/>
            <a:ext cx="304800" cy="419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Quiz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body" idx="1"/>
          </p:nvPr>
        </p:nvSpPr>
        <p:spPr>
          <a:xfrm>
            <a:off x="0" y="533400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 this question, we explore some applications and limitations of a packet filtering firewall.  For each of the question, briefly explain 1) can stateless firewall be configured to defend against the attack and how? </a:t>
            </a:r>
            <a:endParaRPr dirty="0"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2) if not, what about stateful firewall ? </a:t>
            </a:r>
            <a:endParaRPr dirty="0"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3) if neither can, what about application-level proxy?</a:t>
            </a:r>
            <a:endParaRPr dirty="0"/>
          </a:p>
          <a:p>
            <a:pPr marL="990600" lvl="1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Can the firewall prevent a SYN flood attack from the external network?</a:t>
            </a:r>
            <a:endParaRPr dirty="0"/>
          </a:p>
          <a:p>
            <a:pPr marL="990600" lvl="1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Can the firewall prevent a Smurf attack from the external network?  Basically, the Smurf attack uses the broadcast IP address of the </a:t>
            </a: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subnet.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What is a Firewall?</a:t>
            </a:r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body" idx="1"/>
          </p:nvPr>
        </p:nvSpPr>
        <p:spPr>
          <a:xfrm>
            <a:off x="388374" y="1275736"/>
            <a:ext cx="8229600" cy="483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 </a:t>
            </a:r>
            <a:r>
              <a:rPr lang="en-US" sz="2800" b="1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Cyber Security Tool to </a:t>
            </a: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filter traffic. </a:t>
            </a:r>
            <a:endParaRPr sz="2800" dirty="0"/>
          </a:p>
          <a:p>
            <a:pPr marL="342900" indent="-342900">
              <a:spcBef>
                <a:spcPts val="640"/>
              </a:spcBef>
              <a:buSzPts val="2240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Interconnects networks with differing trust</a:t>
            </a:r>
            <a:endParaRPr lang="en-US" sz="28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2800" dirty="0"/>
              <a:t>Goal of a firewall is to block malicious traffic requests and data packets while allowing legitimate traffic through.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Imposes restrictions on network services</a:t>
            </a:r>
            <a:endParaRPr sz="2800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4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only authorized traffic is allowed 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Auditing and controlling access</a:t>
            </a:r>
            <a:endParaRPr sz="2800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4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can implement alarms for abnormal behavior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Itself immune to penetration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Firewalls – Packet Filters</a:t>
            </a:r>
            <a:endParaRPr/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l="4632" t="3579" r="4632" b="69801"/>
          <a:stretch/>
        </p:blipFill>
        <p:spPr>
          <a:xfrm>
            <a:off x="152400" y="2254250"/>
            <a:ext cx="8763000" cy="33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Classification of Firewall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7391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Characterized by protocol level it controls in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Packet filtering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Circuit gateways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Application gateways</a:t>
            </a:r>
            <a:endParaRPr/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Firewalls – Packet Filters</a:t>
            </a:r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Simplest of components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Uses transport-layer information only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IP Source Address, Destination Address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Protocol/Next Header (TCP, UDP, ICMP, </a:t>
            </a:r>
            <a:r>
              <a:rPr lang="en-US" sz="28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etc</a:t>
            </a: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TCP or UDP source &amp; destination ports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TCP Flags (SYN, ACK, FIN, </a:t>
            </a:r>
            <a:r>
              <a:rPr lang="en-US" sz="2800" b="0" i="0" u="none" dirty="0" err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etc</a:t>
            </a: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ICMP message type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Examples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DNS uses port 53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</a:pPr>
            <a:r>
              <a:rPr lang="en-US" sz="24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No incoming port 53 packets except known trusted servers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Usage of Packet Filters</a:t>
            </a:r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body" idx="1"/>
          </p:nvPr>
        </p:nvSpPr>
        <p:spPr>
          <a:xfrm>
            <a:off x="152400" y="1447800"/>
            <a:ext cx="8915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20"/>
              <a:buFont typeface="Noto Sans Symbols"/>
              <a:buChar char="■"/>
            </a:pPr>
            <a:r>
              <a:rPr lang="en-US" sz="36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Filtering with incoming or outgoing interfaces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E.g., Egress filtering of spoofed IP addresses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Ingress filtering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20"/>
              <a:buFont typeface="Noto Sans Symbols"/>
              <a:buChar char="■"/>
            </a:pPr>
            <a:r>
              <a:rPr lang="en-US" sz="36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Permits or denies certain services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Requires intimate knowledge of TCP and UDP port utilization on a number of operating systems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How to Configure a Packet Filter</a:t>
            </a: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Start with a security policy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Specify allowable packets in terms of logical expressions on packet fields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Rewrite expressions in syntax supported by your vendor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lang="en-US" sz="32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General rules - least privilege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All that is not expressly permitted is prohibited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If you do not need it, eliminate 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9"/>
          <p:cNvGraphicFramePr/>
          <p:nvPr>
            <p:extLst>
              <p:ext uri="{D42A27DB-BD31-4B8C-83A1-F6EECF244321}">
                <p14:modId xmlns:p14="http://schemas.microsoft.com/office/powerpoint/2010/main" val="3014772383"/>
              </p:ext>
            </p:extLst>
          </p:nvPr>
        </p:nvGraphicFramePr>
        <p:xfrm>
          <a:off x="195262" y="2787445"/>
          <a:ext cx="8829675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8829675" imgH="1646237" progId="Paint.Picture">
                  <p:embed/>
                </p:oleObj>
              </mc:Choice>
              <mc:Fallback>
                <p:oleObj r:id="rId4" imgW="8829675" imgH="1646237" progId="Paint.Picture">
                  <p:embed/>
                  <p:pic>
                    <p:nvPicPr>
                      <p:cNvPr id="171" name="Google Shape;171;p9"/>
                      <p:cNvPicPr preferRelativeResize="0"/>
                      <p:nvPr>
                        <p:ph type="body" idx="1"/>
                      </p:nvPr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95262" y="2787445"/>
                        <a:ext cx="8829675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Google Shape;172;p9"/>
          <p:cNvSpPr txBox="1"/>
          <p:nvPr/>
        </p:nvSpPr>
        <p:spPr>
          <a:xfrm>
            <a:off x="571500" y="848032"/>
            <a:ext cx="8001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aramond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Every ruleset is followed by an implicit rule reading like this.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1252</Words>
  <Application>Microsoft Office PowerPoint</Application>
  <PresentationFormat>On-screen Show (4:3)</PresentationFormat>
  <Paragraphs>157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Noto Sans Symbols</vt:lpstr>
      <vt:lpstr>Arial</vt:lpstr>
      <vt:lpstr>Tahoma</vt:lpstr>
      <vt:lpstr>Garamond</vt:lpstr>
      <vt:lpstr>1_Stream</vt:lpstr>
      <vt:lpstr>Stream</vt:lpstr>
      <vt:lpstr>Bitmap Image</vt:lpstr>
      <vt:lpstr>Firewalls (Slides: From Internet Source)</vt:lpstr>
      <vt:lpstr>Objectives and Deliverable</vt:lpstr>
      <vt:lpstr>What is a Firewall?</vt:lpstr>
      <vt:lpstr>Firewalls – Packet Filters</vt:lpstr>
      <vt:lpstr>Classification of Firewall</vt:lpstr>
      <vt:lpstr>Firewalls – Packet Filters</vt:lpstr>
      <vt:lpstr>Usage of Packet Filters</vt:lpstr>
      <vt:lpstr>How to Configure a Packet Filter</vt:lpstr>
      <vt:lpstr>PowerPoint Presentation</vt:lpstr>
      <vt:lpstr>PowerPoint Presentation</vt:lpstr>
      <vt:lpstr>PowerPoint Presentation</vt:lpstr>
      <vt:lpstr>Security &amp; Performance of Packet Filters</vt:lpstr>
      <vt:lpstr>PowerPoint Presentation</vt:lpstr>
      <vt:lpstr>Port Numbering</vt:lpstr>
      <vt:lpstr>Firewalls – Stateful Packet Filters</vt:lpstr>
      <vt:lpstr>Stateful Filtering</vt:lpstr>
      <vt:lpstr>PowerPoint Presentation</vt:lpstr>
      <vt:lpstr>PowerPoint Presentation</vt:lpstr>
      <vt:lpstr>PowerPoint Presentation</vt:lpstr>
      <vt:lpstr>PowerPoint Presentation</vt:lpstr>
      <vt:lpstr>Firewall Outlines</vt:lpstr>
      <vt:lpstr>Firewall Gateways</vt:lpstr>
      <vt:lpstr>Firewalls - Application Level Gateway (or Proxy)</vt:lpstr>
      <vt:lpstr>Application-Level Filtering</vt:lpstr>
      <vt:lpstr>App-level Firewall Architecture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>kate</dc:creator>
  <cp:lastModifiedBy>Subham Agrawal</cp:lastModifiedBy>
  <cp:revision>11</cp:revision>
  <dcterms:created xsi:type="dcterms:W3CDTF">2004-04-21T11:51:50Z</dcterms:created>
  <dcterms:modified xsi:type="dcterms:W3CDTF">2021-04-23T11:49:57Z</dcterms:modified>
</cp:coreProperties>
</file>