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3T03:03:09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 6824,'25'-17'2,"41"-22"52,165-69 304,-254 104-298,-34 7-37,-64 10-839,53-5-3377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2B564-C6A3-4EC7-89C5-7E213C046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EC282-E2A8-4662-BB65-635A72030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6767-F00D-429C-AB45-432D03F9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31306-DB35-48D9-B93F-84685BE0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4390F-DEE6-4770-AC52-CCE7494E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43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675AF-0839-4185-95FA-ABEED7FD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05773-553F-4597-9700-92FF0A8E5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6D856-229A-4223-ABDA-D85B82CC7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99641-479D-428E-B43D-367F43EE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09594-2FA5-4609-9FF0-0FD6BF89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93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96C595-5EAD-496A-A226-2BEE247F7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FD28E-6B99-4AE8-97FD-339B233A1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298F2-6232-445F-83B7-5867CE1A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FD031-5AB4-4A1F-AA31-FB4CF24A7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06CE2-0CF3-4BEB-8936-B32B02EF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0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3EFE-D605-4EAE-A037-34ECC816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9F876-5B5A-4C6E-9416-7953A631F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5D98D-C463-4046-83AA-945D1F73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65047-D1AA-4F87-936D-B6A56D72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EA92E-899F-42B1-BC9D-DA74C4C3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226D4-6203-4B10-AADF-52586A6D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142C3-3B70-40AF-BADC-507850880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11342-5D26-4D3E-8C5A-EEAB04248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94FB1-E52C-4B84-B2BD-F9016515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3099E-98A5-4DD5-A42A-03A3177D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7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C485C-B7F2-4F86-8BC2-F856C1ED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4009B-653D-404A-9F5C-4F2D42C46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8F0FC-2C8B-47C4-917D-6B35404E4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4743C-9B2B-4019-94F0-AC2EFD34B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30E54-FB8B-4256-8B90-BD70DB48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53D7-B2E1-45E5-A53A-CBC3EC64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9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C0159-5BFD-42B9-B250-D2A043BAF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0F1F0-1991-4385-91E7-527B504BC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E74B6-9C95-40AB-B3B8-E87550463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8A2AE-390B-44C9-8EE2-54569202D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D5A4BA-D7B0-4853-805D-8F301FB6F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9DDB94-5D05-47BD-9A2E-224EA903A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49FFBC-32F0-4344-B812-E77AD13C2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E48606-0022-46C2-86E7-6D08C373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86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3134A-4ABF-4429-ABF3-B6B422F33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AE1162-42EA-4B65-81FD-3FFA0360E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04575-1EC0-4C7E-8B8A-64B07122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2909D-2692-4D01-A4E0-33E4777B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29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B19D40-CECE-4BEE-944E-A8A903A2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A7E20-C715-4A7A-A038-0DD9CED9E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35D22-26BC-45D7-A9BC-C446A04C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470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4064-B73D-48DA-B998-38FFA790B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7675A-5992-40DD-97FC-169FB7278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AD18B-CC8E-4607-B0CE-3BE5FADE3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06401-835F-467E-A26D-93B2EF7E6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05E70-545D-4249-BE43-B76D45E88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C58AE-8D90-449A-B393-4BDDA163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29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807A-0D0F-4271-AB06-37A16235D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A08464-3F14-49BD-A357-2CBD04352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9DEA7-A62D-4714-AB5F-3EF5D771D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037B5-9A53-40F8-B343-8C48CBCC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7FD41-DBB3-43BF-9868-7046217B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A2C45-C497-4FD6-820E-B864A59F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4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F30850-024C-4FED-8789-635AA8487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FAFDC-C5E6-4C14-AE28-9EAF51B72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FD32A-3E39-4F5A-BC6C-A08505097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75526-0F81-49A0-AB11-2DFF62064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96134-B2A4-497B-A2E1-2649F7DB2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65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E3B6C0-5BC8-460B-9D5F-8AC97AC260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1C0A46-CAEE-464E-8D90-820E458077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/>
              <a:t>Multilayer Neural Networks</a:t>
            </a:r>
            <a:endParaRPr lang="en-IN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3984F-7CB0-4214-A549-D0002637FB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Hidden layers.</a:t>
            </a:r>
          </a:p>
          <a:p>
            <a:r>
              <a:rPr lang="en-US" sz="2000" dirty="0"/>
              <a:t>Recurrent neural networks,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44157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40E0-9CA6-4391-9977-9553AFC3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3B2DE-D152-4CF6-A2FC-96D673BE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u="sn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14FC71-CDCF-4D14-B4B6-0345B623CEAA}"/>
              </a:ext>
            </a:extLst>
          </p:cNvPr>
          <p:cNvSpPr/>
          <p:nvPr/>
        </p:nvSpPr>
        <p:spPr>
          <a:xfrm>
            <a:off x="2711115" y="2428984"/>
            <a:ext cx="282456" cy="259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6B7E7D-E255-4DFA-A7F4-C286B299BFC0}"/>
              </a:ext>
            </a:extLst>
          </p:cNvPr>
          <p:cNvSpPr/>
          <p:nvPr/>
        </p:nvSpPr>
        <p:spPr>
          <a:xfrm>
            <a:off x="2711115" y="2823708"/>
            <a:ext cx="282456" cy="259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8DF3A3F-F7CB-43BD-8EE7-495716277EBF}"/>
              </a:ext>
            </a:extLst>
          </p:cNvPr>
          <p:cNvSpPr/>
          <p:nvPr/>
        </p:nvSpPr>
        <p:spPr>
          <a:xfrm>
            <a:off x="2711115" y="3225110"/>
            <a:ext cx="282456" cy="259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C6FF57B-B61C-4D7A-BC77-58F41F6F6A92}"/>
              </a:ext>
            </a:extLst>
          </p:cNvPr>
          <p:cNvSpPr/>
          <p:nvPr/>
        </p:nvSpPr>
        <p:spPr>
          <a:xfrm>
            <a:off x="2711115" y="3626512"/>
            <a:ext cx="282456" cy="259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CC2863B-8254-44F5-A868-7A3C47B0A729}"/>
              </a:ext>
            </a:extLst>
          </p:cNvPr>
          <p:cNvSpPr/>
          <p:nvPr/>
        </p:nvSpPr>
        <p:spPr>
          <a:xfrm>
            <a:off x="2711115" y="4039336"/>
            <a:ext cx="282456" cy="259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2E8219-FDE0-488E-9B73-C2419F54FB15}"/>
              </a:ext>
            </a:extLst>
          </p:cNvPr>
          <p:cNvSpPr/>
          <p:nvPr/>
        </p:nvSpPr>
        <p:spPr>
          <a:xfrm>
            <a:off x="2711115" y="4452160"/>
            <a:ext cx="282456" cy="259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F332CD5-7FD8-4741-84D1-A119791A6ACF}"/>
              </a:ext>
            </a:extLst>
          </p:cNvPr>
          <p:cNvSpPr/>
          <p:nvPr/>
        </p:nvSpPr>
        <p:spPr>
          <a:xfrm>
            <a:off x="5041230" y="3006661"/>
            <a:ext cx="282456" cy="259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DAA6738-908B-4AFF-B7E4-DB4B3935BCE8}"/>
              </a:ext>
            </a:extLst>
          </p:cNvPr>
          <p:cNvSpPr/>
          <p:nvPr/>
        </p:nvSpPr>
        <p:spPr>
          <a:xfrm>
            <a:off x="5041230" y="4004574"/>
            <a:ext cx="282456" cy="259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D19D107-6F3C-4A76-95BB-A802AC47D9CD}"/>
              </a:ext>
            </a:extLst>
          </p:cNvPr>
          <p:cNvSpPr/>
          <p:nvPr/>
        </p:nvSpPr>
        <p:spPr>
          <a:xfrm>
            <a:off x="5041230" y="3496618"/>
            <a:ext cx="282456" cy="259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A4BF78E-750F-4E89-BE4B-2CFE6AC18015}"/>
              </a:ext>
            </a:extLst>
          </p:cNvPr>
          <p:cNvCxnSpPr>
            <a:cxnSpLocks/>
            <a:stCxn id="6" idx="6"/>
            <a:endCxn id="23" idx="1"/>
          </p:cNvCxnSpPr>
          <p:nvPr/>
        </p:nvCxnSpPr>
        <p:spPr>
          <a:xfrm>
            <a:off x="2993571" y="2558878"/>
            <a:ext cx="2089024" cy="975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323CC4-99A9-4D27-8398-58722E0F2474}"/>
              </a:ext>
            </a:extLst>
          </p:cNvPr>
          <p:cNvCxnSpPr>
            <a:cxnSpLocks/>
            <a:stCxn id="14" idx="6"/>
            <a:endCxn id="22" idx="1"/>
          </p:cNvCxnSpPr>
          <p:nvPr/>
        </p:nvCxnSpPr>
        <p:spPr>
          <a:xfrm>
            <a:off x="2993571" y="2953602"/>
            <a:ext cx="2089024" cy="1089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90D447-236B-453C-BF70-6A2E6BD36E20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2993571" y="3044706"/>
            <a:ext cx="2089024" cy="32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F1F87E-8031-4089-B384-59B2A2ECD9D6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2993571" y="3228403"/>
            <a:ext cx="2089024" cy="137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13F665-B7A1-4548-BE78-70B183D81DA9}"/>
              </a:ext>
            </a:extLst>
          </p:cNvPr>
          <p:cNvCxnSpPr>
            <a:cxnSpLocks/>
            <a:endCxn id="22" idx="3"/>
          </p:cNvCxnSpPr>
          <p:nvPr/>
        </p:nvCxnSpPr>
        <p:spPr>
          <a:xfrm>
            <a:off x="2852343" y="4104636"/>
            <a:ext cx="2230252" cy="1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1F025E-C49F-4BBF-AE57-AB037AB3A10A}"/>
              </a:ext>
            </a:extLst>
          </p:cNvPr>
          <p:cNvCxnSpPr>
            <a:cxnSpLocks/>
          </p:cNvCxnSpPr>
          <p:nvPr/>
        </p:nvCxnSpPr>
        <p:spPr>
          <a:xfrm flipV="1">
            <a:off x="2852343" y="3637934"/>
            <a:ext cx="2330115" cy="76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CD6EE5F-AB29-49A9-82C6-1888F74D5049}"/>
              </a:ext>
            </a:extLst>
          </p:cNvPr>
          <p:cNvSpPr txBox="1"/>
          <p:nvPr/>
        </p:nvSpPr>
        <p:spPr>
          <a:xfrm>
            <a:off x="1264322" y="3636006"/>
            <a:ext cx="1995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Apple yesterday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A0F975-E0B3-4344-990C-C4085E990674}"/>
              </a:ext>
            </a:extLst>
          </p:cNvPr>
          <p:cNvSpPr txBox="1"/>
          <p:nvPr/>
        </p:nvSpPr>
        <p:spPr>
          <a:xfrm>
            <a:off x="1264322" y="3997718"/>
            <a:ext cx="1995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Orange yesterday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0E0A0D-A87F-4199-8EA9-74C7BAACA130}"/>
              </a:ext>
            </a:extLst>
          </p:cNvPr>
          <p:cNvSpPr txBox="1"/>
          <p:nvPr/>
        </p:nvSpPr>
        <p:spPr>
          <a:xfrm>
            <a:off x="1264322" y="4404214"/>
            <a:ext cx="1995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Banana yesterday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F5D1EB8-18D4-4854-B814-29F60F0B8859}"/>
              </a:ext>
            </a:extLst>
          </p:cNvPr>
          <p:cNvSpPr txBox="1"/>
          <p:nvPr/>
        </p:nvSpPr>
        <p:spPr>
          <a:xfrm>
            <a:off x="5651265" y="3091010"/>
            <a:ext cx="1995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Apple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A1FCF8-B1FC-4F47-9AA5-D5EFB17278F6}"/>
              </a:ext>
            </a:extLst>
          </p:cNvPr>
          <p:cNvSpPr txBox="1"/>
          <p:nvPr/>
        </p:nvSpPr>
        <p:spPr>
          <a:xfrm>
            <a:off x="5651265" y="3452722"/>
            <a:ext cx="1995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Orange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07DC16-CBDF-4916-B528-455F94EDFE24}"/>
              </a:ext>
            </a:extLst>
          </p:cNvPr>
          <p:cNvSpPr txBox="1"/>
          <p:nvPr/>
        </p:nvSpPr>
        <p:spPr>
          <a:xfrm>
            <a:off x="5651265" y="3859218"/>
            <a:ext cx="1990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Banana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97DCEE-2DFD-4330-9B6E-8D3D397CD3C7}"/>
              </a:ext>
            </a:extLst>
          </p:cNvPr>
          <p:cNvSpPr txBox="1"/>
          <p:nvPr/>
        </p:nvSpPr>
        <p:spPr>
          <a:xfrm>
            <a:off x="917976" y="2470386"/>
            <a:ext cx="1934367" cy="2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Predicted Apple yesterday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18422B6-FB38-4BC3-9674-F2F3DC1FEC8F}"/>
              </a:ext>
            </a:extLst>
          </p:cNvPr>
          <p:cNvSpPr txBox="1"/>
          <p:nvPr/>
        </p:nvSpPr>
        <p:spPr>
          <a:xfrm>
            <a:off x="897888" y="2789107"/>
            <a:ext cx="1995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Predicted Orange yesterday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267FE9B-AAF2-4F7F-911C-C931BA669069}"/>
              </a:ext>
            </a:extLst>
          </p:cNvPr>
          <p:cNvSpPr txBox="1"/>
          <p:nvPr/>
        </p:nvSpPr>
        <p:spPr>
          <a:xfrm>
            <a:off x="900157" y="3216863"/>
            <a:ext cx="1995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Predicted Banana yesterday</a:t>
            </a:r>
          </a:p>
        </p:txBody>
      </p:sp>
    </p:spTree>
    <p:extLst>
      <p:ext uri="{BB962C8B-B14F-4D97-AF65-F5344CB8AC3E}">
        <p14:creationId xmlns:p14="http://schemas.microsoft.com/office/powerpoint/2010/main" val="414668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63739-A87E-454F-B76E-83CA803D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20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08CB8BC-5B6F-453C-9586-DEF7736CE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643" y="2134145"/>
            <a:ext cx="7787125" cy="2525989"/>
          </a:xfrm>
        </p:spPr>
      </p:pic>
    </p:spTree>
    <p:extLst>
      <p:ext uri="{BB962C8B-B14F-4D97-AF65-F5344CB8AC3E}">
        <p14:creationId xmlns:p14="http://schemas.microsoft.com/office/powerpoint/2010/main" val="1513842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359C0-81CA-431E-B2EC-B5F08691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recurrent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7CE79-C63C-477A-8420-705C4D88F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Uses back propagation through </a:t>
            </a:r>
            <a:r>
              <a:rPr lang="en-IN" dirty="0" err="1"/>
              <a:t>time.BTT</a:t>
            </a:r>
            <a:endParaRPr lang="en-IN" dirty="0"/>
          </a:p>
          <a:p>
            <a:r>
              <a:rPr lang="en-IN" dirty="0"/>
              <a:t>Some issues with back propagation: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Vanishing gradient</a:t>
            </a:r>
          </a:p>
          <a:p>
            <a:r>
              <a:rPr lang="en-IN" dirty="0"/>
              <a:t>Truncated BTT</a:t>
            </a:r>
          </a:p>
          <a:p>
            <a:r>
              <a:rPr lang="en-IN" dirty="0"/>
              <a:t>Clip gradient at threshold</a:t>
            </a:r>
          </a:p>
          <a:p>
            <a:pPr marL="514350" indent="-514350">
              <a:buAutoNum type="arabicPeriod" startAt="2"/>
            </a:pPr>
            <a:r>
              <a:rPr lang="en-IN" dirty="0"/>
              <a:t>Exploding gradient</a:t>
            </a:r>
          </a:p>
          <a:p>
            <a:r>
              <a:rPr lang="en-IN" dirty="0" err="1"/>
              <a:t>ReLU</a:t>
            </a:r>
            <a:r>
              <a:rPr lang="en-IN" dirty="0"/>
              <a:t> activation function.</a:t>
            </a:r>
          </a:p>
          <a:p>
            <a:r>
              <a:rPr lang="en-IN" dirty="0"/>
              <a:t>LSTM.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533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A90EC-03E1-4507-810D-D9EF72868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0188B-B81B-4E26-A517-DCDD26E4A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 is inspired by the biological neural network</a:t>
            </a:r>
          </a:p>
          <a:p>
            <a:r>
              <a:rPr lang="en-US" dirty="0"/>
              <a:t>These layers are categorized into three classes which are input, hidden, and output.</a:t>
            </a:r>
          </a:p>
          <a:p>
            <a:r>
              <a:rPr lang="en-US" dirty="0"/>
              <a:t>How do we know number of layers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991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4C794-7A48-432F-9D67-DA6DEBEEB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2800">
                <a:effectLst/>
              </a:rPr>
            </a:br>
            <a:r>
              <a:rPr lang="en-US" sz="2800">
                <a:effectLst/>
              </a:rPr>
              <a:t>Guidelines to know the number of hidden layers and neurons per each hidden layer in a classification problem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72132-9322-4A2F-BB6E-67356E2A0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ffectLst/>
              </a:rPr>
              <a:t>In artificial neural networks, hidden layers are required if and only if the data must be separated non-linearly.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>
                <a:effectLst/>
              </a:rPr>
              <a:t>Based on the data, draw an expected decision boundary to separate the classes.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>
                <a:effectLst/>
              </a:rPr>
              <a:t>Express the decision boundary as a set of lines. Note that the combination of such lines must yield to the decision boundary.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>
                <a:effectLst/>
              </a:rPr>
              <a:t>The number of selected lines represents the number of hidden neurons in the first hidden layer.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>
                <a:effectLst/>
              </a:rPr>
              <a:t>To connect the lines created by the previous layer, a new hidden layer is added. Note that a new hidden layer is added each time you need to create connections among the lines in the previous hidden layer.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>
                <a:effectLst/>
              </a:rPr>
              <a:t>The number of hidden neurons in each new hidden layer equals the number of connections to be made.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05D4A0-785C-47A8-A856-7DECE63996FE}"/>
                  </a:ext>
                </a:extLst>
              </p14:cNvPr>
              <p14:cNvContentPartPr/>
              <p14:nvPr/>
            </p14:nvContentPartPr>
            <p14:xfrm>
              <a:off x="9442200" y="5710760"/>
              <a:ext cx="116280" cy="60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05D4A0-785C-47A8-A856-7DECE63996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33200" y="5701760"/>
                <a:ext cx="133920" cy="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781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2FB4-CB34-4B0D-8720-4B0DC1BB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F4A3C-168C-406D-B5F1-AB1CC431A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Xor</a:t>
            </a:r>
            <a:r>
              <a:rPr lang="en-US" dirty="0"/>
              <a:t> Problem</a:t>
            </a:r>
          </a:p>
          <a:p>
            <a:r>
              <a:rPr lang="en-US" dirty="0"/>
              <a:t>Each sample has two inputs and one output that represents the class label.</a:t>
            </a:r>
          </a:p>
          <a:p>
            <a:r>
              <a:rPr lang="en-US" dirty="0">
                <a:effectLst/>
              </a:rPr>
              <a:t>Classes are non-linearly separated.</a:t>
            </a:r>
          </a:p>
          <a:p>
            <a:r>
              <a:rPr lang="en-US" dirty="0">
                <a:effectLst/>
              </a:rPr>
              <a:t> A single line will not work. </a:t>
            </a:r>
          </a:p>
          <a:p>
            <a:r>
              <a:rPr lang="en-US" dirty="0">
                <a:effectLst/>
              </a:rPr>
              <a:t>As a result, we must use hidden layers in order to get the best decision boundary. </a:t>
            </a:r>
          </a:p>
          <a:p>
            <a:r>
              <a:rPr lang="en-US" dirty="0">
                <a:effectLst/>
              </a:rPr>
              <a:t>In such case, we may still not use hidden layers but this will affect the classification accuracy. So, it is better to use hidden layers.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92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C2CBA-3F79-46D2-9E61-F1050E9C6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76300"/>
            <a:ext cx="10353762" cy="4914899"/>
          </a:xfrm>
        </p:spPr>
        <p:txBody>
          <a:bodyPr/>
          <a:lstStyle/>
          <a:p>
            <a:pPr algn="just"/>
            <a:r>
              <a:rPr lang="en-US" dirty="0">
                <a:effectLst/>
              </a:rPr>
              <a:t>first step is to draw the decision boundary that splits the two classes. </a:t>
            </a:r>
          </a:p>
          <a:p>
            <a:pPr algn="just"/>
            <a:r>
              <a:rPr lang="en-US" dirty="0">
                <a:effectLst/>
              </a:rPr>
              <a:t>express the decision boundary by a set of lines.</a:t>
            </a:r>
          </a:p>
          <a:p>
            <a:pPr algn="just"/>
            <a:r>
              <a:rPr lang="en-US" dirty="0">
                <a:effectLst/>
              </a:rPr>
              <a:t>The idea of representing the decision boundary using a set of lines comes from the fact that any ANN is built using the single layer perceptron as a building block. The single layer perceptron is a linear classifier which separates the classes using a line created according to the following equation:</a:t>
            </a:r>
          </a:p>
          <a:p>
            <a:pPr algn="just"/>
            <a:r>
              <a:rPr lang="en-US" dirty="0">
                <a:effectLst/>
              </a:rPr>
              <a:t>y = w1*x1 + w2*x2 + ⋯ + </a:t>
            </a:r>
            <a:r>
              <a:rPr lang="en-US" dirty="0" err="1">
                <a:effectLst/>
              </a:rPr>
              <a:t>wi</a:t>
            </a:r>
            <a:r>
              <a:rPr lang="en-US">
                <a:effectLst/>
              </a:rPr>
              <a:t>*xi </a:t>
            </a:r>
            <a:r>
              <a:rPr lang="en-US" dirty="0">
                <a:effectLst/>
              </a:rPr>
              <a:t>+ b</a:t>
            </a:r>
          </a:p>
          <a:p>
            <a:pPr algn="just"/>
            <a:r>
              <a:rPr lang="en-US" dirty="0">
                <a:effectLst/>
              </a:rPr>
              <a:t>Where </a:t>
            </a:r>
            <a:r>
              <a:rPr lang="en-US" b="1" dirty="0" err="1">
                <a:effectLst/>
              </a:rPr>
              <a:t>x_i</a:t>
            </a:r>
            <a:r>
              <a:rPr lang="en-US" dirty="0">
                <a:effectLst/>
              </a:rPr>
              <a:t> is the input, </a:t>
            </a:r>
            <a:r>
              <a:rPr lang="en-US" b="1" dirty="0" err="1">
                <a:effectLst/>
              </a:rPr>
              <a:t>w_i</a:t>
            </a:r>
            <a:r>
              <a:rPr lang="en-US" dirty="0">
                <a:effectLst/>
              </a:rPr>
              <a:t> is its weight, </a:t>
            </a:r>
            <a:r>
              <a:rPr lang="en-US" b="1" dirty="0">
                <a:effectLst/>
              </a:rPr>
              <a:t>b</a:t>
            </a:r>
            <a:r>
              <a:rPr lang="en-US" dirty="0">
                <a:effectLst/>
              </a:rPr>
              <a:t> is the bias, and </a:t>
            </a:r>
            <a:r>
              <a:rPr lang="en-US" b="1" dirty="0">
                <a:effectLst/>
              </a:rPr>
              <a:t>y </a:t>
            </a:r>
            <a:r>
              <a:rPr lang="en-US" dirty="0">
                <a:effectLst/>
              </a:rPr>
              <a:t>is the output.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4354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BF0CD-6B28-4E36-A1A0-58456926A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38200"/>
            <a:ext cx="10353762" cy="4952999"/>
          </a:xfrm>
        </p:spPr>
        <p:txBody>
          <a:bodyPr/>
          <a:lstStyle/>
          <a:p>
            <a:pPr algn="just"/>
            <a:r>
              <a:rPr lang="en-US" dirty="0">
                <a:effectLst/>
              </a:rPr>
              <a:t>Knowing that there are just two lines required to represent the decision boundary tells us that the first hidden layer will have two hidden neurons.</a:t>
            </a:r>
          </a:p>
          <a:p>
            <a:pPr algn="just"/>
            <a:r>
              <a:rPr lang="en-US" dirty="0">
                <a:effectLst/>
              </a:rPr>
              <a:t>Up to this point, we have a single hidden layer with two hidden neurons. Each hidden neuron could be regarded as a linear classifier that is represented as a line.</a:t>
            </a:r>
          </a:p>
          <a:p>
            <a:pPr algn="just"/>
            <a:r>
              <a:rPr lang="en-US" dirty="0">
                <a:effectLst/>
              </a:rPr>
              <a:t>outputs of the two hidden neurons are to be merged into a single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843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29F8B-9E5D-43CF-A694-082FD50A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D2020-E5B1-41B6-A033-CE5010ECB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Feed forward network outputs are independent of each other.</a:t>
            </a:r>
          </a:p>
          <a:p>
            <a:r>
              <a:rPr lang="en-IN" dirty="0"/>
              <a:t>Ex-classifying images</a:t>
            </a:r>
          </a:p>
          <a:p>
            <a:r>
              <a:rPr lang="en-IN" dirty="0" err="1"/>
              <a:t>Rnn</a:t>
            </a:r>
            <a:r>
              <a:rPr lang="en-IN" dirty="0"/>
              <a:t>-book</a:t>
            </a:r>
          </a:p>
        </p:txBody>
      </p:sp>
    </p:spTree>
    <p:extLst>
      <p:ext uri="{BB962C8B-B14F-4D97-AF65-F5344CB8AC3E}">
        <p14:creationId xmlns:p14="http://schemas.microsoft.com/office/powerpoint/2010/main" val="3961391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BAB71-D520-48C4-864C-EED39DC4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5CD3EF-F5F1-4A05-8889-37FBDA234A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95" y="2174958"/>
            <a:ext cx="10364534" cy="348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14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25783-4B49-4410-AC21-C76E50AA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0CEDC-5E9A-4A84-A1DB-DD7CD3E78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3A67EF-3F87-4A3A-9027-19FE8AB9D96B}"/>
              </a:ext>
            </a:extLst>
          </p:cNvPr>
          <p:cNvSpPr/>
          <p:nvPr/>
        </p:nvSpPr>
        <p:spPr>
          <a:xfrm>
            <a:off x="2711115" y="2428984"/>
            <a:ext cx="545432" cy="561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35BDD7-FFA9-4337-A7D1-44A1EE31D1D0}"/>
              </a:ext>
            </a:extLst>
          </p:cNvPr>
          <p:cNvSpPr/>
          <p:nvPr/>
        </p:nvSpPr>
        <p:spPr>
          <a:xfrm>
            <a:off x="2711115" y="3513597"/>
            <a:ext cx="545432" cy="561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4B5537-6302-474E-8499-3EE5C835A212}"/>
              </a:ext>
            </a:extLst>
          </p:cNvPr>
          <p:cNvSpPr/>
          <p:nvPr/>
        </p:nvSpPr>
        <p:spPr>
          <a:xfrm>
            <a:off x="7444930" y="4793318"/>
            <a:ext cx="545432" cy="561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0DE257-0712-4458-BE5A-D26FCFD67072}"/>
              </a:ext>
            </a:extLst>
          </p:cNvPr>
          <p:cNvSpPr/>
          <p:nvPr/>
        </p:nvSpPr>
        <p:spPr>
          <a:xfrm>
            <a:off x="2711115" y="4793318"/>
            <a:ext cx="545432" cy="561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FAED41-9B64-4684-A2D3-879F20E1362C}"/>
              </a:ext>
            </a:extLst>
          </p:cNvPr>
          <p:cNvSpPr/>
          <p:nvPr/>
        </p:nvSpPr>
        <p:spPr>
          <a:xfrm>
            <a:off x="7431504" y="3513597"/>
            <a:ext cx="545432" cy="561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A556DE-7773-4AD9-B27C-B1C13E5CA612}"/>
              </a:ext>
            </a:extLst>
          </p:cNvPr>
          <p:cNvSpPr/>
          <p:nvPr/>
        </p:nvSpPr>
        <p:spPr>
          <a:xfrm>
            <a:off x="7440223" y="2388874"/>
            <a:ext cx="545432" cy="561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F9BFC5-5ABB-4918-833D-3282DCFCC2FA}"/>
              </a:ext>
            </a:extLst>
          </p:cNvPr>
          <p:cNvCxnSpPr/>
          <p:nvPr/>
        </p:nvCxnSpPr>
        <p:spPr>
          <a:xfrm>
            <a:off x="3256547" y="2709721"/>
            <a:ext cx="4174957" cy="1084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C9F49E-6701-46F1-A063-CB84EC060771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3269973" y="2868122"/>
            <a:ext cx="4250127" cy="222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0FAD29-8027-4C45-BBDC-8B4AD863633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263260" y="3891888"/>
            <a:ext cx="4181670" cy="118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2964E3-AF1D-4156-87C7-4780B94B0E0A}"/>
              </a:ext>
            </a:extLst>
          </p:cNvPr>
          <p:cNvSpPr txBox="1"/>
          <p:nvPr/>
        </p:nvSpPr>
        <p:spPr>
          <a:xfrm>
            <a:off x="8608860" y="248271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apple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5B4843-ED4D-4AE7-916D-7ADDDE67AF50}"/>
              </a:ext>
            </a:extLst>
          </p:cNvPr>
          <p:cNvSpPr txBox="1"/>
          <p:nvPr/>
        </p:nvSpPr>
        <p:spPr>
          <a:xfrm>
            <a:off x="1492528" y="2677455"/>
            <a:ext cx="1087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Apple</a:t>
            </a:r>
          </a:p>
          <a:p>
            <a:r>
              <a:rPr lang="en-IN" dirty="0"/>
              <a:t>yesterday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07C038-CFC9-4900-9BEA-A882D21CDDDA}"/>
              </a:ext>
            </a:extLst>
          </p:cNvPr>
          <p:cNvSpPr txBox="1"/>
          <p:nvPr/>
        </p:nvSpPr>
        <p:spPr>
          <a:xfrm>
            <a:off x="1531151" y="3626122"/>
            <a:ext cx="1087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Orange</a:t>
            </a:r>
          </a:p>
          <a:p>
            <a:r>
              <a:rPr lang="en-IN" dirty="0"/>
              <a:t>yesterday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B6B5EC-6C59-4B79-9990-5E585D0D53B7}"/>
              </a:ext>
            </a:extLst>
          </p:cNvPr>
          <p:cNvSpPr txBox="1"/>
          <p:nvPr/>
        </p:nvSpPr>
        <p:spPr>
          <a:xfrm>
            <a:off x="8600118" y="3609668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orange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2EB121-4BC7-42BB-A2B5-579C897F98C7}"/>
              </a:ext>
            </a:extLst>
          </p:cNvPr>
          <p:cNvSpPr txBox="1"/>
          <p:nvPr/>
        </p:nvSpPr>
        <p:spPr>
          <a:xfrm>
            <a:off x="1531151" y="4889389"/>
            <a:ext cx="1087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Banana</a:t>
            </a:r>
          </a:p>
          <a:p>
            <a:r>
              <a:rPr lang="en-IN" dirty="0"/>
              <a:t>yesterday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1DB904-70EE-439A-A4E5-13B373582D43}"/>
              </a:ext>
            </a:extLst>
          </p:cNvPr>
          <p:cNvSpPr txBox="1"/>
          <p:nvPr/>
        </p:nvSpPr>
        <p:spPr>
          <a:xfrm>
            <a:off x="8644053" y="4889389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banana</a:t>
            </a:r>
          </a:p>
        </p:txBody>
      </p:sp>
    </p:spTree>
    <p:extLst>
      <p:ext uri="{BB962C8B-B14F-4D97-AF65-F5344CB8AC3E}">
        <p14:creationId xmlns:p14="http://schemas.microsoft.com/office/powerpoint/2010/main" val="1685617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418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Multilayer Neural Networks</vt:lpstr>
      <vt:lpstr>Introduction</vt:lpstr>
      <vt:lpstr> Guidelines to know the number of hidden layers and neurons per each hidden layer in a classification problem</vt:lpstr>
      <vt:lpstr>Example</vt:lpstr>
      <vt:lpstr>PowerPoint Presentation</vt:lpstr>
      <vt:lpstr>PowerPoint Presentation</vt:lpstr>
      <vt:lpstr>Recurrent neural networks</vt:lpstr>
      <vt:lpstr>PowerPoint Presentation</vt:lpstr>
      <vt:lpstr>PowerPoint Presentation</vt:lpstr>
      <vt:lpstr>PowerPoint Presentation</vt:lpstr>
      <vt:lpstr>PowerPoint Presentation</vt:lpstr>
      <vt:lpstr>Training recurrent neural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Multilayer Neural Networks</dc:title>
  <dc:creator>Pooja Katariya Makawana</dc:creator>
  <cp:lastModifiedBy>Pooja Katariya Makawana</cp:lastModifiedBy>
  <cp:revision>13</cp:revision>
  <dcterms:created xsi:type="dcterms:W3CDTF">2019-11-03T02:54:26Z</dcterms:created>
  <dcterms:modified xsi:type="dcterms:W3CDTF">2019-11-07T01:05:56Z</dcterms:modified>
</cp:coreProperties>
</file>