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34"/>
  </p:notesMasterIdLst>
  <p:sldIdLst>
    <p:sldId id="256" r:id="rId3"/>
    <p:sldId id="258" r:id="rId4"/>
    <p:sldId id="259" r:id="rId5"/>
    <p:sldId id="260" r:id="rId6"/>
    <p:sldId id="261" r:id="rId7"/>
    <p:sldId id="262" r:id="rId8"/>
    <p:sldId id="263" r:id="rId9"/>
    <p:sldId id="264" r:id="rId10"/>
    <p:sldId id="265" r:id="rId11"/>
    <p:sldId id="266" r:id="rId12"/>
    <p:sldId id="267" r:id="rId13"/>
    <p:sldId id="269" r:id="rId14"/>
    <p:sldId id="287" r:id="rId15"/>
    <p:sldId id="28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1pPr>
    <a:lvl2pPr marL="742950" indent="-28575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2pPr>
    <a:lvl3pPr marL="11430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3pPr>
    <a:lvl4pPr marL="16002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4pPr>
    <a:lvl5pPr marL="2057400" indent="-228600" algn="l" defTabSz="457200" rtl="0" fontAlgn="base">
      <a:spcBef>
        <a:spcPct val="0"/>
      </a:spcBef>
      <a:spcAft>
        <a:spcPct val="0"/>
      </a:spcAft>
      <a:buClr>
        <a:srgbClr val="000000"/>
      </a:buClr>
      <a:buSzPct val="100000"/>
      <a:buFont typeface="Times New Roman" pitchFamily="16" charset="0"/>
      <a:defRPr sz="2400" kern="1200">
        <a:solidFill>
          <a:schemeClr val="bg1"/>
        </a:solidFill>
        <a:latin typeface="Arial" charset="0"/>
        <a:ea typeface="ＭＳ Ｐゴシック" pitchFamily="32" charset="-128"/>
        <a:cs typeface="+mn-cs"/>
      </a:defRPr>
    </a:lvl5pPr>
    <a:lvl6pPr marL="2286000" algn="l" defTabSz="914400" rtl="0" eaLnBrk="1" latinLnBrk="0" hangingPunct="1">
      <a:defRPr sz="2400" kern="1200">
        <a:solidFill>
          <a:schemeClr val="bg1"/>
        </a:solidFill>
        <a:latin typeface="Arial" charset="0"/>
        <a:ea typeface="ＭＳ Ｐゴシック" pitchFamily="32" charset="-128"/>
        <a:cs typeface="+mn-cs"/>
      </a:defRPr>
    </a:lvl6pPr>
    <a:lvl7pPr marL="2743200" algn="l" defTabSz="914400" rtl="0" eaLnBrk="1" latinLnBrk="0" hangingPunct="1">
      <a:defRPr sz="2400" kern="1200">
        <a:solidFill>
          <a:schemeClr val="bg1"/>
        </a:solidFill>
        <a:latin typeface="Arial" charset="0"/>
        <a:ea typeface="ＭＳ Ｐゴシック" pitchFamily="32" charset="-128"/>
        <a:cs typeface="+mn-cs"/>
      </a:defRPr>
    </a:lvl7pPr>
    <a:lvl8pPr marL="3200400" algn="l" defTabSz="914400" rtl="0" eaLnBrk="1" latinLnBrk="0" hangingPunct="1">
      <a:defRPr sz="2400" kern="1200">
        <a:solidFill>
          <a:schemeClr val="bg1"/>
        </a:solidFill>
        <a:latin typeface="Arial" charset="0"/>
        <a:ea typeface="ＭＳ Ｐゴシック" pitchFamily="32" charset="-128"/>
        <a:cs typeface="+mn-cs"/>
      </a:defRPr>
    </a:lvl8pPr>
    <a:lvl9pPr marL="3657600" algn="l" defTabSz="914400" rtl="0" eaLnBrk="1" latinLnBrk="0" hangingPunct="1">
      <a:defRPr sz="2400" kern="1200">
        <a:solidFill>
          <a:schemeClr val="bg1"/>
        </a:solidFill>
        <a:latin typeface="Arial" charset="0"/>
        <a:ea typeface="ＭＳ Ｐゴシック"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65380" autoAdjust="0"/>
  </p:normalViewPr>
  <p:slideViewPr>
    <p:cSldViewPr>
      <p:cViewPr varScale="1">
        <p:scale>
          <a:sx n="56" d="100"/>
          <a:sy n="56" d="100"/>
        </p:scale>
        <p:origin x="2256" y="53"/>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IN"/>
          </a:p>
        </p:txBody>
      </p:sp>
      <p:sp>
        <p:nvSpPr>
          <p:cNvPr id="3074" name="Text Box 2"/>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endParaRPr lang="en-IN"/>
          </a:p>
        </p:txBody>
      </p:sp>
      <p:sp>
        <p:nvSpPr>
          <p:cNvPr id="3075" name="Text Box 3"/>
          <p:cNvSpPr txBox="1">
            <a:spLocks noChangeArrowheads="1"/>
          </p:cNvSpPr>
          <p:nvPr/>
        </p:nvSpPr>
        <p:spPr bwMode="auto">
          <a:xfrm>
            <a:off x="3884613" y="0"/>
            <a:ext cx="2971800" cy="457200"/>
          </a:xfrm>
          <a:prstGeom prst="rect">
            <a:avLst/>
          </a:prstGeom>
          <a:noFill/>
          <a:ln w="9525">
            <a:noFill/>
            <a:round/>
            <a:headEnd/>
            <a:tailEnd/>
          </a:ln>
          <a:effectLst/>
        </p:spPr>
        <p:txBody>
          <a:bodyPr wrap="none" anchor="ctr"/>
          <a:lstStyle/>
          <a:p>
            <a:endParaRPr lang="en-IN"/>
          </a:p>
        </p:txBody>
      </p:sp>
      <p:sp>
        <p:nvSpPr>
          <p:cNvPr id="3076" name="Rectangle 4"/>
          <p:cNvSpPr>
            <a:spLocks noGrp="1" noRot="1" noChangeAspect="1" noChangeArrowheads="1"/>
          </p:cNvSpPr>
          <p:nvPr>
            <p:ph type="sldImg"/>
          </p:nvPr>
        </p:nvSpPr>
        <p:spPr bwMode="auto">
          <a:xfrm>
            <a:off x="1143000" y="685800"/>
            <a:ext cx="4570413" cy="3427413"/>
          </a:xfrm>
          <a:prstGeom prst="rect">
            <a:avLst/>
          </a:prstGeom>
          <a:noFill/>
          <a:ln w="9360">
            <a:solidFill>
              <a:srgbClr val="000000"/>
            </a:solidFill>
            <a:miter lim="800000"/>
            <a:headEnd/>
            <a:tailEnd/>
          </a:ln>
          <a:effectLst/>
        </p:spPr>
      </p:sp>
      <p:sp>
        <p:nvSpPr>
          <p:cNvPr id="3077"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a:p>
        </p:txBody>
      </p:sp>
      <p:sp>
        <p:nvSpPr>
          <p:cNvPr id="3078" name="Text Box 6"/>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endParaRPr lang="en-IN"/>
          </a:p>
        </p:txBody>
      </p:sp>
      <p:sp>
        <p:nvSpPr>
          <p:cNvPr id="3079"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Times New Roman" pitchFamily="16" charset="0"/>
              </a:defRPr>
            </a:lvl1pPr>
          </a:lstStyle>
          <a:p>
            <a:fld id="{4E717032-83D7-41B5-9CE2-A8740059E7A0}" type="slidenum">
              <a:rPr lang="en-AU"/>
              <a:pPr/>
              <a:t>‹#›</a:t>
            </a:fld>
            <a:endParaRPr lang="en-AU"/>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9B9E583-8858-4E87-8A21-F4F44DE1A85A}" type="slidenum">
              <a:rPr lang="en-AU"/>
              <a:pPr/>
              <a:t>1</a:t>
            </a:fld>
            <a:endParaRPr lang="en-AU"/>
          </a:p>
        </p:txBody>
      </p:sp>
      <p:sp>
        <p:nvSpPr>
          <p:cNvPr id="358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C71B97F-79DA-41CE-8962-E9645478A74D}"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AU" sz="1200">
              <a:solidFill>
                <a:srgbClr val="FFFFFF"/>
              </a:solidFill>
            </a:endParaRPr>
          </a:p>
        </p:txBody>
      </p:sp>
      <p:sp>
        <p:nvSpPr>
          <p:cNvPr id="3584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Lecture slides by Lawrie Brown for “Cryptography and Network Security”, 5/e, by William Stallings, Chapter 11 – “Cryptographic Hash Functions”.</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AU">
              <a:latin typeface="Arial" charset="0"/>
              <a:ea typeface="ＭＳ Ｐゴシック" pitchFamily="3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3DB617F-37BF-4451-BB10-8A12BDEC0655}" type="slidenum">
              <a:rPr lang="en-AU"/>
              <a:pPr/>
              <a:t>10</a:t>
            </a:fld>
            <a:endParaRPr lang="en-AU"/>
          </a:p>
        </p:txBody>
      </p:sp>
      <p:sp>
        <p:nvSpPr>
          <p:cNvPr id="460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A cryptographic hash function can be used to construct a pseudorandom function (PRF) or a pseudorandom number generator (PRNG). A common application for a hash-based PRF is for the generation of symmetric keys. We discuss this application in Chapter 12.</a:t>
            </a:r>
          </a:p>
        </p:txBody>
      </p:sp>
      <p:sp>
        <p:nvSpPr>
          <p:cNvPr id="46083"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649C6CB-3672-43A9-8226-9DFCB6D09039}"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AU" sz="1200">
              <a:solidFill>
                <a:srgbClr val="FFFFFF"/>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8C5C890-66C0-4D1A-8212-1D70A9253588}" type="slidenum">
              <a:rPr lang="en-AU"/>
              <a:pPr/>
              <a:t>11</a:t>
            </a:fld>
            <a:endParaRPr lang="en-AU"/>
          </a:p>
        </p:txBody>
      </p:sp>
      <p:sp>
        <p:nvSpPr>
          <p:cNvPr id="471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7106"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A cryptographic hash function can be used to construct a pseudorandom function (PRF) or a pseudorandom number generator (PRNG). A common application for a hash-based PRF is for the generation of symmetric keys. We discuss this application in Chapter 12.</a:t>
            </a:r>
          </a:p>
        </p:txBody>
      </p:sp>
      <p:sp>
        <p:nvSpPr>
          <p:cNvPr id="47107"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1F6EE48-732A-4FE4-BEC6-6E75A44179D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AU" sz="1200">
              <a:solidFill>
                <a:srgbClr val="FFFFFF"/>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86A4A24-2125-46F4-BFB0-6490E75C3A75}" type="slidenum">
              <a:rPr lang="en-AU"/>
              <a:pPr/>
              <a:t>12</a:t>
            </a:fld>
            <a:endParaRPr lang="en-AU"/>
          </a:p>
        </p:txBody>
      </p:sp>
      <p:sp>
        <p:nvSpPr>
          <p:cNvPr id="4915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8F7568E-AEF1-4624-8D08-7C8D8F649897}"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AU" sz="1200">
              <a:solidFill>
                <a:srgbClr val="FFFFFF"/>
              </a:solidFill>
            </a:endParaRPr>
          </a:p>
        </p:txBody>
      </p:sp>
      <p:sp>
        <p:nvSpPr>
          <p:cNvPr id="49154"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9155"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dirty="0">
                <a:latin typeface="Arial" charset="0"/>
                <a:ea typeface="ＭＳ Ｐゴシック" pitchFamily="32" charset="-128"/>
              </a:rPr>
              <a:t>Stallings </a:t>
            </a:r>
            <a:r>
              <a:rPr lang="en-US" dirty="0">
                <a:latin typeface="Arial" charset="0"/>
                <a:ea typeface="ＭＳ Ｐゴシック" pitchFamily="32" charset="-128"/>
              </a:rPr>
              <a:t>Table 11.1 lists the generally accepted requirements for a cryptographic hash function. The first three properties are requirements for the practical application of a hash function. The fourth property, preimage (for a hash value </a:t>
            </a:r>
            <a:r>
              <a:rPr lang="en-US" i="1" dirty="0">
                <a:latin typeface="Arial" charset="0"/>
                <a:ea typeface="ＭＳ Ｐゴシック" pitchFamily="32" charset="-128"/>
              </a:rPr>
              <a:t>h = H(x), </a:t>
            </a:r>
            <a:r>
              <a:rPr lang="en-US" dirty="0">
                <a:latin typeface="Arial" charset="0"/>
                <a:ea typeface="ＭＳ Ｐゴシック" pitchFamily="32" charset="-128"/>
              </a:rPr>
              <a:t>we say that x is the </a:t>
            </a:r>
            <a:r>
              <a:rPr lang="en-US" b="1" dirty="0">
                <a:latin typeface="Arial" charset="0"/>
                <a:ea typeface="ＭＳ Ｐゴシック" pitchFamily="32" charset="-128"/>
              </a:rPr>
              <a:t>preimage </a:t>
            </a:r>
            <a:r>
              <a:rPr lang="en-US" dirty="0">
                <a:latin typeface="Arial" charset="0"/>
                <a:ea typeface="ＭＳ Ｐゴシック" pitchFamily="32" charset="-128"/>
              </a:rPr>
              <a:t>of</a:t>
            </a:r>
            <a:r>
              <a:rPr lang="en-US" b="1" dirty="0">
                <a:latin typeface="Arial" charset="0"/>
                <a:ea typeface="ＭＳ Ｐゴシック" pitchFamily="32" charset="-128"/>
              </a:rPr>
              <a:t> </a:t>
            </a:r>
            <a:r>
              <a:rPr lang="en-US" b="1" i="1" dirty="0">
                <a:latin typeface="Arial" charset="0"/>
                <a:ea typeface="ＭＳ Ｐゴシック" pitchFamily="32" charset="-128"/>
              </a:rPr>
              <a:t>h</a:t>
            </a:r>
            <a:r>
              <a:rPr lang="en-US" dirty="0">
                <a:latin typeface="Arial" charset="0"/>
                <a:ea typeface="ＭＳ Ｐゴシック" pitchFamily="32" charset="-128"/>
              </a:rPr>
              <a:t>) resistant, is the one-way property: it is easy to generate a code given a message, but virtually impossible to generate a message given a code. This property is important if the authentication technique involves the use of a secret value (Figure 11.2c). The fifth property, second preimage resistant, guarantees that it is impossible to find an alternative message with the same hash value as a given message. This prevents forgery when an encrypted hash code is used (Figure 11.2b and Figure 11.3a). A hash function that satisfies the first five properties in Table 11.1 is referred to as a weak hash function. If the sixth property, collision resistant, is also satisfied, then it is referred to as a strong hash function. A strong hash function protects against an attack in which one party generates a message for another party to sign. The final requirement, </a:t>
            </a:r>
            <a:r>
              <a:rPr lang="en-US" b="1" dirty="0" err="1">
                <a:latin typeface="Arial" charset="0"/>
                <a:ea typeface="ＭＳ Ｐゴシック" pitchFamily="32" charset="-128"/>
              </a:rPr>
              <a:t>pseudorandomness</a:t>
            </a:r>
            <a:r>
              <a:rPr lang="en-US" dirty="0">
                <a:latin typeface="Arial" charset="0"/>
                <a:ea typeface="ＭＳ Ｐゴシック" pitchFamily="32" charset="-128"/>
              </a:rPr>
              <a:t>, has not traditionally been listed as a requirement of cryptographic hash functions, but is more or less implied.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81B0904-FDB1-43C0-9EB8-3104D13D1C47}" type="slidenum">
              <a:rPr lang="en-AU"/>
              <a:pPr/>
              <a:t>13</a:t>
            </a:fld>
            <a:endParaRPr lang="en-AU"/>
          </a:p>
        </p:txBody>
      </p:sp>
      <p:sp>
        <p:nvSpPr>
          <p:cNvPr id="481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0"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panose="020B0604020202020204" pitchFamily="34" charset="0"/>
                <a:ea typeface="ＭＳ Ｐゴシック" pitchFamily="32" charset="-128"/>
                <a:cs typeface="Arial" panose="020B0604020202020204" pitchFamily="34" charset="0"/>
              </a:rPr>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dirty="0">
                <a:latin typeface="Arial" panose="020B0604020202020204" pitchFamily="34" charset="0"/>
                <a:ea typeface="ＭＳ Ｐゴシック" pitchFamily="32" charset="-128"/>
                <a:cs typeface="Arial" panose="020B0604020202020204" pitchFamily="34" charset="0"/>
              </a:rPr>
              <a:t>n-bit </a:t>
            </a:r>
            <a:r>
              <a:rPr lang="en-US" dirty="0">
                <a:latin typeface="Arial" panose="020B0604020202020204" pitchFamily="34" charset="0"/>
                <a:ea typeface="ＭＳ Ｐゴシック" pitchFamily="32" charset="-128"/>
                <a:cs typeface="Arial" panose="020B0604020202020204" pitchFamily="34" charset="0"/>
              </a:rPr>
              <a:t>hash value is equally likely. Thus, the probability that a data error will result in an unchanged hash value is 2</a:t>
            </a:r>
            <a:r>
              <a:rPr lang="en-US" baseline="30000" dirty="0">
                <a:latin typeface="Arial" panose="020B0604020202020204" pitchFamily="34" charset="0"/>
                <a:ea typeface="ＭＳ Ｐゴシック" pitchFamily="32" charset="-128"/>
                <a:cs typeface="Arial" panose="020B0604020202020204" pitchFamily="34" charset="0"/>
              </a:rPr>
              <a:t>–n</a:t>
            </a:r>
            <a:r>
              <a:rPr lang="en-US" dirty="0">
                <a:latin typeface="Arial" panose="020B0604020202020204" pitchFamily="34" charset="0"/>
                <a:ea typeface="ＭＳ Ｐゴシック" pitchFamily="32" charset="-128"/>
                <a:cs typeface="Arial" panose="020B0604020202020204" pitchFamily="34" charset="0"/>
              </a:rPr>
              <a:t>. With more predictably formatted data, the function is less effective. For example, in most normal text files, the high-order bit of each octet is always zero. So if a 128-bit hash value is used, instead of an effectiveness of 2</a:t>
            </a:r>
            <a:r>
              <a:rPr lang="en-US" baseline="30000" dirty="0">
                <a:latin typeface="Arial" panose="020B0604020202020204" pitchFamily="34" charset="0"/>
                <a:ea typeface="ＭＳ Ｐゴシック" pitchFamily="32" charset="-128"/>
                <a:cs typeface="Arial" panose="020B0604020202020204" pitchFamily="34" charset="0"/>
              </a:rPr>
              <a:t>–128</a:t>
            </a:r>
            <a:r>
              <a:rPr lang="en-US" dirty="0">
                <a:latin typeface="Arial" panose="020B0604020202020204" pitchFamily="34" charset="0"/>
                <a:ea typeface="ＭＳ Ｐゴシック" pitchFamily="32" charset="-128"/>
                <a:cs typeface="Arial" panose="020B0604020202020204" pitchFamily="34" charset="0"/>
              </a:rPr>
              <a:t>, the hash function on this type of data has an effectiveness of 2</a:t>
            </a:r>
            <a:r>
              <a:rPr lang="en-US" baseline="30000" dirty="0">
                <a:latin typeface="Arial" panose="020B0604020202020204" pitchFamily="34" charset="0"/>
                <a:ea typeface="ＭＳ Ｐゴシック" pitchFamily="32" charset="-128"/>
                <a:cs typeface="Arial" panose="020B0604020202020204" pitchFamily="34" charset="0"/>
              </a:rPr>
              <a:t>–112</a:t>
            </a:r>
            <a:r>
              <a:rPr lang="en-US" dirty="0">
                <a:latin typeface="Arial" panose="020B0604020202020204" pitchFamily="34" charset="0"/>
                <a:ea typeface="ＭＳ Ｐゴシック" pitchFamily="32" charset="-128"/>
                <a:cs typeface="Arial" panose="020B0604020202020204" pitchFamily="34" charset="0"/>
              </a:rPr>
              <a: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panose="020B0604020202020204" pitchFamily="34" charset="0"/>
                <a:ea typeface="ＭＳ Ｐゴシック" pitchFamily="32" charset="-128"/>
                <a:cs typeface="Arial" panose="020B0604020202020204" pitchFamily="34" charset="0"/>
              </a:rPr>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dirty="0">
                <a:latin typeface="Arial" panose="020B0604020202020204" pitchFamily="34" charset="0"/>
                <a:ea typeface="ＭＳ Ｐゴシック" pitchFamily="32" charset="-128"/>
                <a:cs typeface="Arial" panose="020B0604020202020204" pitchFamily="34" charset="0"/>
              </a:rPr>
              <a:t>n-bit </a:t>
            </a:r>
            <a:r>
              <a:rPr lang="en-US" dirty="0">
                <a:latin typeface="Arial" panose="020B0604020202020204" pitchFamily="34" charset="0"/>
                <a:ea typeface="ＭＳ Ｐゴシック" pitchFamily="32" charset="-128"/>
                <a:cs typeface="Arial" panose="020B0604020202020204" pitchFamily="34" charset="0"/>
              </a:rPr>
              <a:t>block that forces the new message plus block to yield the desired hash code. </a:t>
            </a:r>
          </a:p>
        </p:txBody>
      </p:sp>
      <p:sp>
        <p:nvSpPr>
          <p:cNvPr id="48131"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DCB31E0-0351-4175-A355-30FF0DF7B886}"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AU" sz="1200">
              <a:solidFill>
                <a:srgbClr val="FFFFFF"/>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81B0904-FDB1-43C0-9EB8-3104D13D1C47}" type="slidenum">
              <a:rPr lang="en-AU"/>
              <a:pPr/>
              <a:t>14</a:t>
            </a:fld>
            <a:endParaRPr lang="en-AU"/>
          </a:p>
        </p:txBody>
      </p:sp>
      <p:sp>
        <p:nvSpPr>
          <p:cNvPr id="481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0"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To get some feel for the security considerations involved in cryptographic hash functions, we present two simple, insecure hash functions in this section. One of the simplest hash functions is the bit-by-bit exclusive-OR (XOR) of every block, which can be expressed as shown. This operation produces a simple parity for each bit position and is known as a longitudinal redundancy check. It is reasonably effective for random data as a data integrity check. Each </a:t>
            </a:r>
            <a:r>
              <a:rPr lang="en-US" i="1">
                <a:latin typeface="Arial" charset="0"/>
                <a:ea typeface="ＭＳ Ｐゴシック" pitchFamily="32" charset="-128"/>
              </a:rPr>
              <a:t>n-bit </a:t>
            </a:r>
            <a:r>
              <a:rPr lang="en-US">
                <a:latin typeface="Arial" charset="0"/>
                <a:ea typeface="ＭＳ Ｐゴシック" pitchFamily="32" charset="-128"/>
              </a:rPr>
              <a:t>hash value is equally likely. Thus, the probability that a data error will result in an unchanged hash value is 2</a:t>
            </a:r>
            <a:r>
              <a:rPr lang="en-US" baseline="30000">
                <a:latin typeface="Arial" charset="0"/>
                <a:ea typeface="ＭＳ Ｐゴシック" pitchFamily="32" charset="-128"/>
              </a:rPr>
              <a:t>–n</a:t>
            </a:r>
            <a:r>
              <a:rPr lang="en-US">
                <a:latin typeface="Arial" charset="0"/>
                <a:ea typeface="ＭＳ Ｐゴシック" pitchFamily="32" charset="-128"/>
              </a:rPr>
              <a:t>. With more predictably formatted data, the function is less effective. For example, in most normal text files, the high-order bit of each octet is always zero. So if a 128-bit hash value is used, instead of an effectiveness of 2</a:t>
            </a:r>
            <a:r>
              <a:rPr lang="en-US" baseline="30000">
                <a:latin typeface="Arial" charset="0"/>
                <a:ea typeface="ＭＳ Ｐゴシック" pitchFamily="32" charset="-128"/>
              </a:rPr>
              <a:t>–128</a:t>
            </a:r>
            <a:r>
              <a:rPr lang="en-US">
                <a:latin typeface="Arial" charset="0"/>
                <a:ea typeface="ＭＳ Ｐゴシック" pitchFamily="32" charset="-128"/>
              </a:rPr>
              <a:t>, the hash function on this type of data has an effectiveness of 2</a:t>
            </a:r>
            <a:r>
              <a:rPr lang="en-US" baseline="30000">
                <a:latin typeface="Arial" charset="0"/>
                <a:ea typeface="ＭＳ Ｐゴシック" pitchFamily="32" charset="-128"/>
              </a:rPr>
              <a:t>–112</a:t>
            </a:r>
            <a:r>
              <a:rPr lang="en-US">
                <a:latin typeface="Arial" charset="0"/>
                <a:ea typeface="ＭＳ Ｐゴシック" pitchFamily="32" charset="-128"/>
              </a:rPr>
              <a: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A simple way to improve matters is to perform a one-bit circular shift, or rotation, on the hash value after each block is processed. Although this second procedure provides a good measure of data integrity, it is virtually useless for data security when an encrypted hash code is used with a plaintext message. Given a message, it is an easy matter to produce a new message that yields that hash code: Simply prepare the desired alternate message and then append an </a:t>
            </a:r>
            <a:r>
              <a:rPr lang="en-US" i="1">
                <a:latin typeface="Arial" charset="0"/>
                <a:ea typeface="ＭＳ Ｐゴシック" pitchFamily="32" charset="-128"/>
              </a:rPr>
              <a:t>n-bit </a:t>
            </a:r>
            <a:r>
              <a:rPr lang="en-US">
                <a:latin typeface="Arial" charset="0"/>
                <a:ea typeface="ＭＳ Ｐゴシック" pitchFamily="32" charset="-128"/>
              </a:rPr>
              <a:t>block that forces the new message plus block to yield the desired hash code. </a:t>
            </a:r>
          </a:p>
        </p:txBody>
      </p:sp>
      <p:sp>
        <p:nvSpPr>
          <p:cNvPr id="48131"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DCB31E0-0351-4175-A355-30FF0DF7B886}"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AU" sz="1200">
              <a:solidFill>
                <a:srgbClr val="FFFFFF"/>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DD2EDE3-4FDA-4F53-BE9B-A521C68847A5}" type="slidenum">
              <a:rPr lang="en-AU"/>
              <a:pPr/>
              <a:t>15</a:t>
            </a:fld>
            <a:endParaRPr lang="en-AU"/>
          </a:p>
        </p:txBody>
      </p:sp>
      <p:sp>
        <p:nvSpPr>
          <p:cNvPr id="5017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8" name="Text Box 2"/>
          <p:cNvSpPr txBox="1">
            <a:spLocks noGrp="1" noChangeArrowheads="1"/>
          </p:cNvSpPr>
          <p:nvPr>
            <p:ph type="body" idx="1"/>
          </p:nvPr>
        </p:nvSpPr>
        <p:spPr bwMode="auto">
          <a:xfrm>
            <a:off x="457200" y="4343400"/>
            <a:ext cx="6019800" cy="4341813"/>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As with encryption algorithms, there are two categories of attacks on hash functions: brute-force attacks and cryptanalysis. A brute-force attack does not depend on the specific algorithm but depends only on bit length. In the case of a hash function, a brute-force attack depends only on the bit length of the hash value. A cryptanalysis, in contrast, is an attack based on weaknesses in a particular cryptographic algorithm.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For a preimage or second preimage attack, an adversary wishes to find a value </a:t>
            </a:r>
            <a:r>
              <a:rPr lang="en-US" i="1" dirty="0">
                <a:latin typeface="Arial" charset="0"/>
                <a:ea typeface="ＭＳ Ｐゴシック" pitchFamily="32" charset="-128"/>
              </a:rPr>
              <a:t>y </a:t>
            </a:r>
            <a:r>
              <a:rPr lang="en-US" dirty="0">
                <a:latin typeface="Arial" charset="0"/>
                <a:ea typeface="ＭＳ Ｐゴシック" pitchFamily="32" charset="-128"/>
              </a:rPr>
              <a:t>such that </a:t>
            </a:r>
            <a:r>
              <a:rPr lang="en-US" i="1" dirty="0">
                <a:latin typeface="Arial" charset="0"/>
                <a:ea typeface="ＭＳ Ｐゴシック" pitchFamily="32" charset="-128"/>
              </a:rPr>
              <a:t>H(y) </a:t>
            </a:r>
            <a:r>
              <a:rPr lang="en-US" dirty="0">
                <a:latin typeface="Arial" charset="0"/>
                <a:ea typeface="ＭＳ Ｐゴシック" pitchFamily="32" charset="-128"/>
              </a:rPr>
              <a:t>is equal to a given hash value h. The brute force method is to pick values of y at random and try each value until a collision occurs. For an </a:t>
            </a:r>
            <a:r>
              <a:rPr lang="en-US" i="1" dirty="0">
                <a:latin typeface="Arial" charset="0"/>
                <a:ea typeface="ＭＳ Ｐゴシック" pitchFamily="32" charset="-128"/>
              </a:rPr>
              <a:t>m-bit </a:t>
            </a:r>
            <a:r>
              <a:rPr lang="en-US" dirty="0">
                <a:latin typeface="Arial" charset="0"/>
                <a:ea typeface="ＭＳ Ｐゴシック" pitchFamily="32" charset="-128"/>
              </a:rPr>
              <a:t>hash value, the level of effort is proportional to 2</a:t>
            </a:r>
            <a:r>
              <a:rPr lang="en-US" baseline="30000" dirty="0">
                <a:latin typeface="Arial" charset="0"/>
                <a:ea typeface="ＭＳ Ｐゴシック" pitchFamily="32" charset="-128"/>
              </a:rPr>
              <a:t>m</a:t>
            </a:r>
            <a:r>
              <a:rPr lang="en-US" dirty="0">
                <a:latin typeface="Arial" charset="0"/>
                <a:ea typeface="ＭＳ Ｐゴシック" pitchFamily="32" charset="-128"/>
              </a:rPr>
              <a:t>. Specifically, the adversary would have to try, on average, 2</a:t>
            </a:r>
            <a:r>
              <a:rPr lang="en-US" baseline="30000" dirty="0">
                <a:latin typeface="Arial" charset="0"/>
                <a:ea typeface="ＭＳ Ｐゴシック" pitchFamily="32" charset="-128"/>
              </a:rPr>
              <a:t>m–1 </a:t>
            </a:r>
            <a:r>
              <a:rPr lang="en-US" dirty="0">
                <a:latin typeface="Arial" charset="0"/>
                <a:ea typeface="ＭＳ Ｐゴシック" pitchFamily="32" charset="-128"/>
              </a:rPr>
              <a:t>values of y to find one that generates a given hash value h</a:t>
            </a:r>
            <a:r>
              <a:rPr lang="en-US" i="1" dirty="0">
                <a:latin typeface="Arial" charset="0"/>
                <a:ea typeface="ＭＳ Ｐゴシック" pitchFamily="32" charset="-128"/>
              </a:rPr>
              <a: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For a collision resistant attack, an adversary wishes to find two messages or data blocks, x and </a:t>
            </a:r>
            <a:r>
              <a:rPr lang="en-US" i="1" dirty="0">
                <a:latin typeface="Arial" charset="0"/>
                <a:ea typeface="ＭＳ Ｐゴシック" pitchFamily="32" charset="-128"/>
              </a:rPr>
              <a:t>y, </a:t>
            </a:r>
            <a:r>
              <a:rPr lang="en-US" dirty="0">
                <a:latin typeface="Arial" charset="0"/>
                <a:ea typeface="ＭＳ Ｐゴシック" pitchFamily="32" charset="-128"/>
              </a:rPr>
              <a:t>that yield the same hash function: H(x) = H(y). This requires much less effort than a preimage or second preimage attack. The effort required is explained by a mathematical result referred to as the birthday paradox (next slide).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If collision resistance is required, then the value 2</a:t>
            </a:r>
            <a:r>
              <a:rPr lang="en-US" i="1" baseline="30000" dirty="0">
                <a:latin typeface="Arial" charset="0"/>
                <a:ea typeface="ＭＳ Ｐゴシック" pitchFamily="32" charset="-128"/>
              </a:rPr>
              <a:t>m/2 </a:t>
            </a:r>
            <a:r>
              <a:rPr lang="en-US" dirty="0">
                <a:latin typeface="Arial" charset="0"/>
                <a:ea typeface="ＭＳ Ｐゴシック" pitchFamily="32" charset="-128"/>
              </a:rPr>
              <a:t>determines the strength of the hash code against brute-force attacks. Van </a:t>
            </a:r>
            <a:r>
              <a:rPr lang="en-US" dirty="0" err="1">
                <a:latin typeface="Arial" charset="0"/>
                <a:ea typeface="ＭＳ Ｐゴシック" pitchFamily="32" charset="-128"/>
              </a:rPr>
              <a:t>Oorschot</a:t>
            </a:r>
            <a:r>
              <a:rPr lang="en-US" dirty="0">
                <a:latin typeface="Arial" charset="0"/>
                <a:ea typeface="ＭＳ Ｐゴシック" pitchFamily="32" charset="-128"/>
              </a:rPr>
              <a:t> and Wiener presented a design for a $10 million collision search machine for MD5, which has a 128-bit hash length, that could find a collision in 24 days. Thus a 128-bit code may be viewed as inadequate. The next step up, if a hash code is treated as a sequence of 32 bits, is a 160-bit hash length. With a hash length of 160 bits, the same search machine would require over four thousand years to find a collision. With today's technology, the time would be much shorter, so that 160 bits now appears suspect. </a:t>
            </a:r>
          </a:p>
        </p:txBody>
      </p:sp>
      <p:sp>
        <p:nvSpPr>
          <p:cNvPr id="50179"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02B8059-DEE0-4DA4-8FF0-182CE667DD4F}"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AU" sz="1200">
              <a:solidFill>
                <a:srgbClr val="FFFFFF"/>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1FB3346-9973-4408-8728-0347DD2C5DC8}" type="slidenum">
              <a:rPr lang="en-AU"/>
              <a:pPr/>
              <a:t>16</a:t>
            </a:fld>
            <a:endParaRPr lang="en-AU"/>
          </a:p>
        </p:txBody>
      </p:sp>
      <p:sp>
        <p:nvSpPr>
          <p:cNvPr id="5120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6D0C9F5-9CC7-4F46-9914-8497582BDDB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en-AU" sz="1200">
              <a:solidFill>
                <a:srgbClr val="FFFFFF"/>
              </a:solidFill>
            </a:endParaRPr>
          </a:p>
        </p:txBody>
      </p:sp>
      <p:sp>
        <p:nvSpPr>
          <p:cNvPr id="5120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The Birthday Attack exploits the birthday paradox – the chance that in a group of people two will share the same birthday – only 23 people are needed for a </a:t>
            </a:r>
            <a:r>
              <a:rPr lang="en-US" dirty="0" err="1">
                <a:latin typeface="Arial" charset="0"/>
                <a:ea typeface="ＭＳ Ｐゴシック" pitchFamily="32" charset="-128"/>
              </a:rPr>
              <a:t>Pr</a:t>
            </a:r>
            <a:r>
              <a:rPr lang="en-US" dirty="0">
                <a:latin typeface="Arial" charset="0"/>
                <a:ea typeface="ＭＳ Ｐゴシック" pitchFamily="32" charset="-128"/>
              </a:rPr>
              <a:t>&gt;0.5 of this. Can generalize the problem to one wanting a matching pair from any two sets, and show need 2</a:t>
            </a:r>
            <a:r>
              <a:rPr lang="en-US" baseline="60000" dirty="0">
                <a:latin typeface="Arial" charset="0"/>
                <a:ea typeface="ＭＳ Ｐゴシック" pitchFamily="32" charset="-128"/>
              </a:rPr>
              <a:t>m</a:t>
            </a:r>
            <a:r>
              <a:rPr lang="en-US" baseline="40000" dirty="0">
                <a:latin typeface="Arial" charset="0"/>
                <a:ea typeface="ＭＳ Ｐゴシック" pitchFamily="32" charset="-128"/>
              </a:rPr>
              <a:t>/</a:t>
            </a:r>
            <a:r>
              <a:rPr lang="en-US" baseline="20000" dirty="0">
                <a:latin typeface="Arial" charset="0"/>
                <a:ea typeface="ＭＳ Ｐゴシック" pitchFamily="32" charset="-128"/>
              </a:rPr>
              <a:t>2</a:t>
            </a:r>
            <a:r>
              <a:rPr lang="en-US" dirty="0">
                <a:latin typeface="Arial" charset="0"/>
                <a:ea typeface="ＭＳ Ｐゴシック" pitchFamily="32" charset="-128"/>
              </a:rPr>
              <a:t> in each to get a matching m-bit hash.</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Yuval proposed the strategy shown to exploit the birthday paradox in a collision resistant attack. Note that creating many message variants is relatively easy, either by rewording or just varying the amount of white-space in the message. All of which indicates that larger MACs/Hashes are needed.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A7203B8-ED97-408C-96D6-AC7D0F15A809}" type="slidenum">
              <a:rPr lang="en-AU"/>
              <a:pPr/>
              <a:t>17</a:t>
            </a:fld>
            <a:endParaRPr lang="en-AU"/>
          </a:p>
        </p:txBody>
      </p:sp>
      <p:sp>
        <p:nvSpPr>
          <p:cNvPr id="5222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0CC25ED-3A3D-4688-BE9E-C1BAC3B72C18}"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AU" sz="1200">
              <a:solidFill>
                <a:srgbClr val="FFFFFF"/>
              </a:solidFill>
            </a:endParaRPr>
          </a:p>
        </p:txBody>
      </p:sp>
      <p:sp>
        <p:nvSpPr>
          <p:cNvPr id="5222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baseline="60000">
                <a:latin typeface="Arial" charset="0"/>
                <a:ea typeface="ＭＳ Ｐゴシック" pitchFamily="32" charset="-128"/>
              </a:rPr>
              <a:t>m</a:t>
            </a:r>
            <a:r>
              <a:rPr lang="en-US" baseline="40000">
                <a:latin typeface="Arial" charset="0"/>
                <a:ea typeface="ＭＳ Ｐゴシック" pitchFamily="32" charset="-128"/>
              </a:rPr>
              <a:t>/</a:t>
            </a:r>
            <a:r>
              <a:rPr lang="en-US" baseline="20000">
                <a:latin typeface="Arial" charset="0"/>
                <a:ea typeface="ＭＳ Ｐゴシック" pitchFamily="32" charset="-128"/>
              </a:rPr>
              <a:t>2</a:t>
            </a:r>
            <a:r>
              <a:rPr lang="en-US">
                <a:latin typeface="Arial" charset="0"/>
                <a:ea typeface="ＭＳ Ｐゴシック" pitchFamily="32" charset="-128"/>
              </a:rPr>
              <a:t> in each to get a matching m-bit hash.</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Yuval proposed the strategy shown to exploit the birthday paradox in a collision resistant attack. Note that creating many message variants is relatively easy, either by rewording or just varying the amount of white-space in the message. All of which indicates that larger MACs/Hashes are needed.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C89FF1E-4FEA-43A7-AF47-F2D075D46DD8}" type="slidenum">
              <a:rPr lang="en-AU"/>
              <a:pPr/>
              <a:t>18</a:t>
            </a:fld>
            <a:endParaRPr lang="en-AU"/>
          </a:p>
        </p:txBody>
      </p:sp>
      <p:sp>
        <p:nvSpPr>
          <p:cNvPr id="5324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033CFB5-EFDD-40A6-B3E7-05519DFF21D1}"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18</a:t>
            </a:fld>
            <a:endParaRPr lang="en-AU" sz="1200">
              <a:solidFill>
                <a:srgbClr val="FFFFFF"/>
              </a:solidFill>
            </a:endParaRPr>
          </a:p>
        </p:txBody>
      </p:sp>
      <p:sp>
        <p:nvSpPr>
          <p:cNvPr id="5325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The Birthday Attack exploits the birthday paradox – the chance that in a group of people two will share the same birthday – only 23 people are needed for a Pr&gt;0.5 of this. Can generalize the problem to one wanting a matching pair from any two sets, and show need 2</a:t>
            </a:r>
            <a:r>
              <a:rPr lang="en-US" baseline="60000">
                <a:latin typeface="Arial" charset="0"/>
                <a:ea typeface="ＭＳ Ｐゴシック" pitchFamily="32" charset="-128"/>
              </a:rPr>
              <a:t>m</a:t>
            </a:r>
            <a:r>
              <a:rPr lang="en-US" baseline="40000">
                <a:latin typeface="Arial" charset="0"/>
                <a:ea typeface="ＭＳ Ｐゴシック" pitchFamily="32" charset="-128"/>
              </a:rPr>
              <a:t>/</a:t>
            </a:r>
            <a:r>
              <a:rPr lang="en-US" baseline="20000">
                <a:latin typeface="Arial" charset="0"/>
                <a:ea typeface="ＭＳ Ｐゴシック" pitchFamily="32" charset="-128"/>
              </a:rPr>
              <a:t>2</a:t>
            </a:r>
            <a:r>
              <a:rPr lang="en-US">
                <a:latin typeface="Arial" charset="0"/>
                <a:ea typeface="ＭＳ Ｐゴシック" pitchFamily="32" charset="-128"/>
              </a:rPr>
              <a:t> in each to get a matching m-bit hash.</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Yuval proposed the strategy shown to exploit the birthday paradox in a collision resistant attack. Note that creating many message variants is relatively easy, either by rewording or just varying the amount of white-space in the message. All of which indicates that larger MACs/Hashes are needed.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11DB852-5ECC-40B2-9FC3-7C2AD8B3C89C}" type="slidenum">
              <a:rPr lang="en-AU"/>
              <a:pPr/>
              <a:t>19</a:t>
            </a:fld>
            <a:endParaRPr lang="en-AU"/>
          </a:p>
        </p:txBody>
      </p:sp>
      <p:sp>
        <p:nvSpPr>
          <p:cNvPr id="542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4" name="Text Box 2"/>
          <p:cNvSpPr txBox="1">
            <a:spLocks noGrp="1" noChangeArrowheads="1"/>
          </p:cNvSpPr>
          <p:nvPr>
            <p:ph type="body" idx="1"/>
          </p:nvPr>
        </p:nvSpPr>
        <p:spPr bwMode="auto">
          <a:xfrm>
            <a:off x="457200" y="4343400"/>
            <a:ext cx="6019800" cy="4471988"/>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As with encryption algorithms, cryptanalytic attacks on hash functions seek to exploit some property of the algorithm to perform some attack other than an exhaustive search. In recent years, have much effort, and some successes, in developing cryptanalytic attacks on hash functions. Must consider the overall structure of a typical secure hash function, referred to as an iterated hash function, as indicated in Stallings Figure 11.7. This was proposed by Merkle and is the structure of most hash functions in use today. The hash function takes an input message and partitions it into </a:t>
            </a:r>
            <a:r>
              <a:rPr lang="en-US" i="1" dirty="0">
                <a:latin typeface="Arial" charset="0"/>
                <a:ea typeface="ＭＳ Ｐゴシック" pitchFamily="32" charset="-128"/>
              </a:rPr>
              <a:t>L </a:t>
            </a:r>
            <a:r>
              <a:rPr lang="en-US" dirty="0">
                <a:latin typeface="Arial" charset="0"/>
                <a:ea typeface="ＭＳ Ｐゴシック" pitchFamily="32" charset="-128"/>
              </a:rPr>
              <a:t>fixed-sized blocks of </a:t>
            </a:r>
            <a:r>
              <a:rPr lang="en-US" i="1" dirty="0">
                <a:latin typeface="Arial" charset="0"/>
                <a:ea typeface="ＭＳ Ｐゴシック" pitchFamily="32" charset="-128"/>
              </a:rPr>
              <a:t>b </a:t>
            </a:r>
            <a:r>
              <a:rPr lang="en-US" dirty="0">
                <a:latin typeface="Arial" charset="0"/>
                <a:ea typeface="ＭＳ Ｐゴシック" pitchFamily="32" charset="-128"/>
              </a:rPr>
              <a:t>bits each. If necessary, the final block is padded to </a:t>
            </a:r>
            <a:r>
              <a:rPr lang="en-US" i="1" dirty="0">
                <a:latin typeface="Arial" charset="0"/>
                <a:ea typeface="ＭＳ Ｐゴシック" pitchFamily="32" charset="-128"/>
              </a:rPr>
              <a:t>b </a:t>
            </a:r>
            <a:r>
              <a:rPr lang="en-US" dirty="0">
                <a:latin typeface="Arial" charset="0"/>
                <a:ea typeface="ＭＳ Ｐゴシック" pitchFamily="32" charset="-128"/>
              </a:rPr>
              <a:t>bits. The final block also includes the value of the total length of the input to the hash function. The inclusion of the length makes the job of the opponent more difficult. The hash algorithm involves repeated use of a compression function, </a:t>
            </a:r>
            <a:r>
              <a:rPr lang="en-US" i="1" dirty="0">
                <a:latin typeface="Arial" charset="0"/>
                <a:ea typeface="ＭＳ Ｐゴシック" pitchFamily="32" charset="-128"/>
              </a:rPr>
              <a:t>f</a:t>
            </a:r>
            <a:r>
              <a:rPr lang="en-US" dirty="0">
                <a:latin typeface="Arial" charset="0"/>
                <a:ea typeface="ＭＳ Ｐゴシック" pitchFamily="32" charset="-128"/>
              </a:rPr>
              <a:t>, that takes two inputs (an </a:t>
            </a:r>
            <a:r>
              <a:rPr lang="en-US" i="1" dirty="0">
                <a:latin typeface="Arial" charset="0"/>
                <a:ea typeface="ＭＳ Ｐゴシック" pitchFamily="32" charset="-128"/>
              </a:rPr>
              <a:t>n</a:t>
            </a:r>
            <a:r>
              <a:rPr lang="en-US" dirty="0">
                <a:latin typeface="Arial" charset="0"/>
                <a:ea typeface="ＭＳ Ｐゴシック" pitchFamily="32" charset="-128"/>
              </a:rPr>
              <a:t>-bit input from the previous step, called the chaining variable, and a </a:t>
            </a:r>
            <a:r>
              <a:rPr lang="en-US" i="1" dirty="0">
                <a:latin typeface="Arial" charset="0"/>
                <a:ea typeface="ＭＳ Ｐゴシック" pitchFamily="32" charset="-128"/>
              </a:rPr>
              <a:t>b</a:t>
            </a:r>
            <a:r>
              <a:rPr lang="en-US" dirty="0">
                <a:latin typeface="Arial" charset="0"/>
                <a:ea typeface="ＭＳ Ｐゴシック" pitchFamily="32" charset="-128"/>
              </a:rPr>
              <a:t>-bit block) and produces an </a:t>
            </a:r>
            <a:r>
              <a:rPr lang="en-US" i="1" dirty="0">
                <a:latin typeface="Arial" charset="0"/>
                <a:ea typeface="ＭＳ Ｐゴシック" pitchFamily="32" charset="-128"/>
              </a:rPr>
              <a:t>n</a:t>
            </a:r>
            <a:r>
              <a:rPr lang="en-US" dirty="0">
                <a:latin typeface="Arial" charset="0"/>
                <a:ea typeface="ＭＳ Ｐゴシック" pitchFamily="32" charset="-128"/>
              </a:rPr>
              <a:t>-bit output. At the start of hashing, the chaining variable has an initial value that is specified as part of the algorithm. The final value of the chaining variable is the hash value. Often, </a:t>
            </a:r>
            <a:r>
              <a:rPr lang="en-US" i="1" dirty="0">
                <a:latin typeface="Arial" charset="0"/>
                <a:ea typeface="ＭＳ Ｐゴシック" pitchFamily="32" charset="-128"/>
              </a:rPr>
              <a:t>b</a:t>
            </a:r>
            <a:r>
              <a:rPr lang="en-US" dirty="0">
                <a:latin typeface="Arial" charset="0"/>
                <a:ea typeface="ＭＳ Ｐゴシック" pitchFamily="32" charset="-128"/>
              </a:rPr>
              <a:t> &gt; </a:t>
            </a:r>
            <a:r>
              <a:rPr lang="en-US" i="1" dirty="0">
                <a:latin typeface="Arial" charset="0"/>
                <a:ea typeface="ＭＳ Ｐゴシック" pitchFamily="32" charset="-128"/>
              </a:rPr>
              <a:t>n</a:t>
            </a:r>
            <a:r>
              <a:rPr lang="en-US" dirty="0">
                <a:latin typeface="Arial" charset="0"/>
                <a:ea typeface="ＭＳ Ｐゴシック" pitchFamily="32" charset="-128"/>
              </a:rPr>
              <a:t>; hence the term compression. The motivation for this iterative structure stems from the observation by Merkle and </a:t>
            </a:r>
            <a:r>
              <a:rPr lang="en-US" dirty="0" err="1">
                <a:latin typeface="Arial" charset="0"/>
                <a:ea typeface="ＭＳ Ｐゴシック" pitchFamily="32" charset="-128"/>
              </a:rPr>
              <a:t>Damgard</a:t>
            </a:r>
            <a:r>
              <a:rPr lang="en-US" dirty="0">
                <a:latin typeface="Arial" charset="0"/>
                <a:ea typeface="ＭＳ Ｐゴシック" pitchFamily="32" charset="-128"/>
              </a:rPr>
              <a:t> that if the compression function is collision resistant, then so is the resultant iterated hash function. Therefore, the structure can be used to produce a secure hash function to operate on a message of any length. Cryptanalysis of hash functions focuses on the internal structure of f and is based on attempts to find efficient techniques for producing collisions for a single execution of f. Once that is done, the attack must take into account the fixed value of IV. The attack on f depends on exploiting its internal structure. The attacks that have been mounted on hash functions are rather complex and beyond our scope here. </a:t>
            </a:r>
          </a:p>
        </p:txBody>
      </p:sp>
      <p:sp>
        <p:nvSpPr>
          <p:cNvPr id="54275"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F64C898-D39A-4BFA-ACE9-F520DA8089B2}"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19</a:t>
            </a:fld>
            <a:endParaRPr lang="en-AU" sz="1200">
              <a:solidFill>
                <a:srgbClr val="FFFF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BC4236F-E26D-432E-8AEF-77B0863D9F5F}" type="slidenum">
              <a:rPr lang="en-AU"/>
              <a:pPr/>
              <a:t>2</a:t>
            </a:fld>
            <a:endParaRPr lang="en-AU"/>
          </a:p>
        </p:txBody>
      </p:sp>
      <p:sp>
        <p:nvSpPr>
          <p:cNvPr id="378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DBF8298-3912-4D42-85E5-03E3B4C3AC9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AU" sz="1200">
              <a:solidFill>
                <a:srgbClr val="FFFFFF"/>
              </a:solidFill>
            </a:endParaRPr>
          </a:p>
        </p:txBody>
      </p:sp>
      <p:sp>
        <p:nvSpPr>
          <p:cNvPr id="3789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A hash function H accepts a variable-length block of data M as input and produces a fixed-size hash value h = H(M). A "good" hash function has the property that the results of applying the function to a large set of inputs will produce outputs that are evenly distributed, and apparently random. In general terms, the principal object of a hash function is data integrity. A change to any bit or bits in M results, with high probability, in a change to the hash code. The kind of hash function needed for security applications is referred to as a cryptographic hash function. A cryptographic hash function is an algorithm for which it is computationally infeasible (because no attack is significantly more efficient than brute force) to find either (a) a data object that maps to a pre-specified hash result (the one-way property) or (b) two data objects that map to the same hash result (the collision-free property). Because of these characteristics, hash functions are often used to determine whether or not data has changed.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AA4EF55-A7DB-4281-BC9B-8A89AC50574A}" type="slidenum">
              <a:rPr lang="en-AU"/>
              <a:pPr/>
              <a:t>20</a:t>
            </a:fld>
            <a:endParaRPr lang="en-AU"/>
          </a:p>
        </p:txBody>
      </p:sp>
      <p:sp>
        <p:nvSpPr>
          <p:cNvPr id="5529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35E7D0C-BAE7-476F-86CF-87369ABC8462}"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20</a:t>
            </a:fld>
            <a:endParaRPr lang="en-AU" sz="1200">
              <a:solidFill>
                <a:srgbClr val="FFFFFF"/>
              </a:solidFill>
            </a:endParaRPr>
          </a:p>
        </p:txBody>
      </p:sp>
      <p:sp>
        <p:nvSpPr>
          <p:cNvPr id="5529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529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A number of proposals have been made for hash functions based on using a cipher block chaining technique, but without the secret key (instead using the message blocks as keys). One of the first such proposals was that of Rabin, which divided  a message M into fixed-size blocks, and usde a symmetric encryption system such as DES to compute the hash code G as shown. This is similar to the CBC technique, but in this case there is no secret key. As with any hash code, this scheme is subject to the birthday attack, and if the encryption algorithm is DES and only a 64-bit hash code is produced, then the system is vulnerable. Furthermore, another version of the birthday attack can be used even if the opponent has access to only one message and its valid signature and cannot obtain multiple signings, known as a “meet-in-the-middle” attack (see text). It can be shown that some form of birthday attack will succeed against any hash scheme involving the use of cipher block chaining without a secret key provided that either the resulting hash code is small enough (e.g., 64 bits or less) or that a larger hash code can be decomposed into independent subcodes. Thus, attention has been directed at finding other approaches to hashing.</a:t>
            </a:r>
          </a:p>
          <a:p>
            <a:pPr marL="914400" lvl="1" indent="0"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ea typeface="ＭＳ Ｐゴシック" pitchFamily="32"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82513C7-336E-4B18-8FC2-51A997850393}" type="slidenum">
              <a:rPr lang="en-AU"/>
              <a:pPr/>
              <a:t>21</a:t>
            </a:fld>
            <a:endParaRPr lang="en-AU"/>
          </a:p>
        </p:txBody>
      </p:sp>
      <p:sp>
        <p:nvSpPr>
          <p:cNvPr id="5632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9610AD0-CEB9-4628-896A-68F6AD865569}"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21</a:t>
            </a:fld>
            <a:endParaRPr lang="en-AU" sz="1200">
              <a:solidFill>
                <a:srgbClr val="FFFFFF"/>
              </a:solidFill>
            </a:endParaRPr>
          </a:p>
        </p:txBody>
      </p:sp>
      <p:sp>
        <p:nvSpPr>
          <p:cNvPr id="5632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632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A number of proposals have been made for hash functions based on using a cipher block chaining technique, but without the secret key (instead using the message blocks as keys). One of the first such proposals was that of Rabin, which divided  a message M into fixed-size blocks, and usde a symmetric encryption system such as DES to compute the hash code G as shown. This is similar to the CBC technique, but in this case there is no secret key. As with any hash code, this scheme is subject to the birthday attack, and if the encryption algorithm is DES and only a 64-bit hash code is produced, then the system is vulnerable. Furthermore, another version of the birthday attack can be used even if the opponent has access to only one message and its valid signature and cannot obtain multiple signings, known as a “meet-in-the-middle” attack (see text). It can be shown that some form of birthday attack will succeed against any hash scheme involving the use of cipher block chaining without a secret key provided that either the resulting hash code is small enough (e.g., 64 bits or less) or that a larger hash code can be decomposed into independent subcodes. Thus, attention has been directed at finding other approaches to hashing.</a:t>
            </a:r>
          </a:p>
          <a:p>
            <a:pPr marL="914400" lvl="1" indent="0" eaLnBrk="1" hangingPunct="1">
              <a:spcBef>
                <a:spcPts val="450"/>
              </a:spcBef>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atin typeface="Arial" charset="0"/>
              <a:ea typeface="ＭＳ Ｐゴシック" pitchFamily="32"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53AA736-B5C4-4F3F-AE4C-039C6AE4C56C}" type="slidenum">
              <a:rPr lang="en-AU"/>
              <a:pPr/>
              <a:t>22</a:t>
            </a:fld>
            <a:endParaRPr lang="en-AU"/>
          </a:p>
        </p:txBody>
      </p:sp>
      <p:sp>
        <p:nvSpPr>
          <p:cNvPr id="5734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2437AF6-9271-4FD4-BB04-7C231EE6F04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22</a:t>
            </a:fld>
            <a:endParaRPr lang="en-AU" sz="1200">
              <a:solidFill>
                <a:srgbClr val="FFFFFF"/>
              </a:solidFill>
            </a:endParaRPr>
          </a:p>
        </p:txBody>
      </p:sp>
      <p:sp>
        <p:nvSpPr>
          <p:cNvPr id="5734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734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In recent years, the most widely used hash function has been the Secure Hash Algorithm (SHA). The Secure Hash Algorithm (SHA) was developed by the National Institute of Standards and Technology (NIST) and published as a federal information processing standard (FIPS 180) in 1993; a revised version was issued as FIPS 180-1 in 1995 and is generally referred to as SHA-1. The actual standards document is entitled Secure Hash Standard. SHA is based on the hash function MD4 and its design closely models MD4. SHA-1 produces a hash value of 160 bits. In 2005, a research team described an attack in which two separate messages could be found that deliver the same SHA-1 hash using 2^69 operations, far fewer than the 2^80 operations previously thought needed to find a collision with an SHA-1 hash [WANG05]. This result has hastened the transition to newer, longer versions of SHA.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7235E55-D031-4B73-9946-0DCC4751B55E}" type="slidenum">
              <a:rPr lang="en-AU"/>
              <a:pPr/>
              <a:t>23</a:t>
            </a:fld>
            <a:endParaRPr lang="en-AU"/>
          </a:p>
        </p:txBody>
      </p:sp>
      <p:sp>
        <p:nvSpPr>
          <p:cNvPr id="5836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1AC6AB1-FB3C-4D70-B9A8-FFFCD4B746F5}"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23</a:t>
            </a:fld>
            <a:endParaRPr lang="en-AU" sz="1200">
              <a:solidFill>
                <a:srgbClr val="FFFFFF"/>
              </a:solidFill>
            </a:endParaRPr>
          </a:p>
        </p:txBody>
      </p:sp>
      <p:sp>
        <p:nvSpPr>
          <p:cNvPr id="5837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837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In 2002, NIST produced a revised version of the standard, FIPS 180-2, that defined three new versions of SHA, with hash value lengths of 256, 384, and 512 bits, known as SHA-256, SHA-384, and SHA-512. Collectively,  these hash algorithms are known as SHA-2. These new versions have the same underlying structure and use the same types of modular arithmetic and logical binary operations as SHA-1, hence analyses should be similar. A revised document was issued as FIP PUB 180-3 in 2008, which added a 224-bit version. SHA-2 is also specified in RFC 4634, which essentially duplicates the material in FIPS 180-3, but adds a C code implementation.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In 2005, NIST announced the intention to phase out approval of SHA-1 and move to a reliance on the other SHA versions by 2010.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F78B806-0DE5-4213-B23C-DE1A7FAAA6D7}" type="slidenum">
              <a:rPr lang="en-AU"/>
              <a:pPr/>
              <a:t>24</a:t>
            </a:fld>
            <a:endParaRPr lang="en-AU"/>
          </a:p>
        </p:txBody>
      </p:sp>
      <p:sp>
        <p:nvSpPr>
          <p:cNvPr id="5939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4"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Stallings Table 11.3 provides a comparison of the various parameters for the SHA hash functions.</a:t>
            </a:r>
          </a:p>
        </p:txBody>
      </p:sp>
      <p:sp>
        <p:nvSpPr>
          <p:cNvPr id="59395"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8DA34CB-B8E3-458D-89B5-2AC9CE1E888B}"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24</a:t>
            </a:fld>
            <a:endParaRPr lang="en-AU" sz="1200">
              <a:solidFill>
                <a:srgbClr val="FFFFFF"/>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D3F0D939-3E47-40F0-8D88-E5E8DD71DB53}" type="slidenum">
              <a:rPr lang="en-AU"/>
              <a:pPr/>
              <a:t>25</a:t>
            </a:fld>
            <a:endParaRPr lang="en-AU"/>
          </a:p>
        </p:txBody>
      </p:sp>
      <p:sp>
        <p:nvSpPr>
          <p:cNvPr id="604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9E430EB-C862-4AC2-84FB-9B4FAAB8D012}"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25</a:t>
            </a:fld>
            <a:endParaRPr lang="en-AU" sz="1200">
              <a:solidFill>
                <a:srgbClr val="FFFFFF"/>
              </a:solidFill>
            </a:endParaRPr>
          </a:p>
        </p:txBody>
      </p:sp>
      <p:sp>
        <p:nvSpPr>
          <p:cNvPr id="60418"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0419"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AU">
                <a:latin typeface="Arial" charset="0"/>
                <a:ea typeface="ＭＳ Ｐゴシック" pitchFamily="32" charset="-128"/>
              </a:rPr>
              <a:t>Now examine the structure of </a:t>
            </a:r>
            <a:r>
              <a:rPr lang="en-US">
                <a:latin typeface="Arial" charset="0"/>
                <a:ea typeface="ＭＳ Ｐゴシック" pitchFamily="32" charset="-128"/>
              </a:rPr>
              <a:t>SHA-512, noting that the other versions are quite similar.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SHA-512 follows the structure depicted in Stallings Figure 11.8. The processing consists of the following steps: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Step 1: Append padding bits, consists of a single 1-bit followed by the necessary number of 0-bits, so that its length is congruent to 896 modulo 1024</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Step 2: Append length as an (big-endian) unsigned 128-bit integer</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Step 3: Initialize hash buffer to a set of 64-bit integer constants (see text)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Step 4: Process the message in 1024-bit (128-word) blocks, which forms the heart of the algorithm. Each round takes as input the 512-bit buffer value H</a:t>
            </a:r>
            <a:r>
              <a:rPr lang="en-US" baseline="-25000">
                <a:latin typeface="Arial" charset="0"/>
                <a:ea typeface="ＭＳ Ｐゴシック" pitchFamily="32" charset="-128"/>
              </a:rPr>
              <a:t>i</a:t>
            </a:r>
            <a:r>
              <a:rPr lang="en-US">
                <a:latin typeface="Arial" charset="0"/>
                <a:ea typeface="ＭＳ Ｐゴシック" pitchFamily="32" charset="-128"/>
              </a:rPr>
              <a:t>, and updates the contents of that buffer.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Step 5: Output the final state value as the resulting hash</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See text for more details.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28EBF24-0BF7-423B-8E31-4073B85692E7}" type="slidenum">
              <a:rPr lang="en-AU"/>
              <a:pPr/>
              <a:t>26</a:t>
            </a:fld>
            <a:endParaRPr lang="en-AU"/>
          </a:p>
        </p:txBody>
      </p:sp>
      <p:sp>
        <p:nvSpPr>
          <p:cNvPr id="6144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FF08024-AE19-4A21-9384-F8C80BACBE30}"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26</a:t>
            </a:fld>
            <a:endParaRPr lang="en-AU" sz="1200">
              <a:solidFill>
                <a:srgbClr val="FFFFFF"/>
              </a:solidFill>
            </a:endParaRPr>
          </a:p>
        </p:txBody>
      </p:sp>
      <p:sp>
        <p:nvSpPr>
          <p:cNvPr id="6144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144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The </a:t>
            </a:r>
            <a:r>
              <a:rPr lang="en-AU">
                <a:latin typeface="Arial" charset="0"/>
                <a:ea typeface="ＭＳ Ｐゴシック" pitchFamily="32" charset="-128"/>
              </a:rPr>
              <a:t>SHA-512 Compression Function</a:t>
            </a:r>
            <a:r>
              <a:rPr lang="en-US">
                <a:latin typeface="Arial" charset="0"/>
                <a:ea typeface="ＭＳ Ｐゴシック" pitchFamily="32" charset="-128"/>
              </a:rPr>
              <a:t> is the </a:t>
            </a:r>
            <a:r>
              <a:rPr lang="en-AU">
                <a:latin typeface="Arial" charset="0"/>
                <a:ea typeface="ＭＳ Ｐゴシック" pitchFamily="32" charset="-128"/>
              </a:rPr>
              <a:t>heart of the algorithm. In this</a:t>
            </a:r>
            <a:r>
              <a:rPr lang="en-US">
                <a:latin typeface="Arial" charset="0"/>
                <a:ea typeface="ＭＳ Ｐゴシック" pitchFamily="32" charset="-128"/>
              </a:rPr>
              <a:t> Step 4, it processes the message in 1024-bit (128-word) blocks, using a module that consists of 80 rounds, labeled F in Stallings Figure 11.8, and is shown in detail in Figure 11.9. Each round takes as input the 512-bit buffer value, and updates the contents of the buffer. At input to the first round, the buffer has the value of the intermediate hash value. Each round </a:t>
            </a:r>
            <a:r>
              <a:rPr lang="en-US" i="1">
                <a:latin typeface="Arial" charset="0"/>
                <a:ea typeface="ＭＳ Ｐゴシック" pitchFamily="32" charset="-128"/>
              </a:rPr>
              <a:t>t</a:t>
            </a:r>
            <a:r>
              <a:rPr lang="en-US">
                <a:latin typeface="Arial" charset="0"/>
                <a:ea typeface="ＭＳ Ｐゴシック" pitchFamily="32" charset="-128"/>
              </a:rPr>
              <a:t> makes use of a 64-bit value </a:t>
            </a:r>
            <a:r>
              <a:rPr lang="en-US" i="1">
                <a:latin typeface="Arial" charset="0"/>
                <a:ea typeface="ＭＳ Ｐゴシック" pitchFamily="32" charset="-128"/>
              </a:rPr>
              <a:t>Wt</a:t>
            </a:r>
            <a:r>
              <a:rPr lang="en-US">
                <a:latin typeface="Arial" charset="0"/>
                <a:ea typeface="ＭＳ Ｐゴシック" pitchFamily="32" charset="-128"/>
              </a:rPr>
              <a:t> derived using a message schedule from the current 1024-bit block being processed. Each round also makes use of an additive constant </a:t>
            </a:r>
            <a:r>
              <a:rPr lang="en-US" i="1">
                <a:latin typeface="Arial" charset="0"/>
                <a:ea typeface="ＭＳ Ｐゴシック" pitchFamily="32" charset="-128"/>
              </a:rPr>
              <a:t>Kt</a:t>
            </a:r>
            <a:r>
              <a:rPr lang="en-US">
                <a:latin typeface="Arial" charset="0"/>
                <a:ea typeface="ＭＳ Ｐゴシック" pitchFamily="32" charset="-128"/>
              </a:rPr>
              <a:t>, based on the fractional parts of the cube roots of the first eighty prime numbers. The constants provide a “randomized” set of 64-bit patterns, which should eliminate any regularities in the input data. The output of the eightieth round is added to the input to the first round to produce the final hash value for this message block, which forms the input to the next iteration of this compression function, as shown on the previous slide.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A1FC67A-DAD2-42F2-9BB4-66D78433EECE}" type="slidenum">
              <a:rPr lang="en-AU"/>
              <a:pPr/>
              <a:t>27</a:t>
            </a:fld>
            <a:endParaRPr lang="en-AU"/>
          </a:p>
        </p:txBody>
      </p:sp>
      <p:sp>
        <p:nvSpPr>
          <p:cNvPr id="6246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312C2-D5BD-4EA5-AE49-9C696A9FE056}"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AU" sz="1200">
              <a:solidFill>
                <a:srgbClr val="FFFFFF"/>
              </a:solidFill>
            </a:endParaRPr>
          </a:p>
        </p:txBody>
      </p:sp>
      <p:sp>
        <p:nvSpPr>
          <p:cNvPr id="6246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7"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The structure of each of the 80 rounds is shown in Stallings Figure 11.10. Each 64-bit word is shuffled along one place, and in some cases manipulated using a series of simple logical functions (ANDs, NOTs, ORs, XORs, </a:t>
            </a:r>
            <a:r>
              <a:rPr lang="en-US" dirty="0" err="1">
                <a:latin typeface="Arial" charset="0"/>
                <a:ea typeface="ＭＳ Ｐゴシック" pitchFamily="32" charset="-128"/>
              </a:rPr>
              <a:t>ROTates</a:t>
            </a:r>
            <a:r>
              <a:rPr lang="en-US" dirty="0">
                <a:latin typeface="Arial" charset="0"/>
                <a:ea typeface="ＭＳ Ｐゴシック" pitchFamily="32" charset="-128"/>
              </a:rPr>
              <a:t>), in order to provide the avalanche &amp; completeness properties of the hash function. The elements are: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Ch(</a:t>
            </a:r>
            <a:r>
              <a:rPr lang="en-US" dirty="0" err="1">
                <a:latin typeface="Arial" charset="0"/>
                <a:ea typeface="ＭＳ Ｐゴシック" pitchFamily="32" charset="-128"/>
              </a:rPr>
              <a:t>e,f,g</a:t>
            </a:r>
            <a:r>
              <a:rPr lang="en-US" dirty="0">
                <a:latin typeface="Arial" charset="0"/>
                <a:ea typeface="ＭＳ Ｐゴシック" pitchFamily="32" charset="-128"/>
              </a:rPr>
              <a:t>) = (e AND f) XOR (NOT e AND g)</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Maj(</a:t>
            </a:r>
            <a:r>
              <a:rPr lang="en-US" dirty="0" err="1">
                <a:latin typeface="Arial" charset="0"/>
                <a:ea typeface="ＭＳ Ｐゴシック" pitchFamily="32" charset="-128"/>
              </a:rPr>
              <a:t>a,b,c</a:t>
            </a:r>
            <a:r>
              <a:rPr lang="en-US" dirty="0">
                <a:latin typeface="Arial" charset="0"/>
                <a:ea typeface="ＭＳ Ｐゴシック" pitchFamily="32" charset="-128"/>
              </a:rPr>
              <a:t>) = (a AND b) XOR (a AND c) XOR (b AND c)</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∑(a) = ROTR(a,28) XOR ROTR(a,34) XOR ROTR(a,39)</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∑(e) = ROTR(e,14) XOR ROTR(e,18) XOR ROTR(e,41)</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 = addition modulo 2^64</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ea typeface="ＭＳ Ｐゴシック" pitchFamily="32" charset="-128"/>
              </a:rPr>
              <a:t>Kt</a:t>
            </a:r>
            <a:r>
              <a:rPr lang="en-US" dirty="0">
                <a:latin typeface="Arial" charset="0"/>
                <a:ea typeface="ＭＳ Ｐゴシック" pitchFamily="32" charset="-128"/>
              </a:rPr>
              <a:t>  = a 64-bit additive constant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latin typeface="Arial" charset="0"/>
                <a:ea typeface="ＭＳ Ｐゴシック" pitchFamily="32" charset="-128"/>
              </a:rPr>
              <a:t>Wt</a:t>
            </a:r>
            <a:r>
              <a:rPr lang="en-US" dirty="0">
                <a:latin typeface="Arial" charset="0"/>
                <a:ea typeface="ＭＳ Ｐゴシック" pitchFamily="32" charset="-128"/>
              </a:rPr>
              <a:t> = a 64-bit word derived from the current 512-bit input block.</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dirty="0">
              <a:latin typeface="Arial" charset="0"/>
              <a:ea typeface="ＭＳ Ｐゴシック" pitchFamily="32" charset="-128"/>
            </a:endParaRP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Six of the eight words of the output of the round function involve simply permutation (</a:t>
            </a:r>
            <a:r>
              <a:rPr lang="en-US" i="1" dirty="0">
                <a:latin typeface="Arial" charset="0"/>
                <a:ea typeface="ＭＳ Ｐゴシック" pitchFamily="32" charset="-128"/>
              </a:rPr>
              <a:t>b, c, d, f, g, h</a:t>
            </a:r>
            <a:r>
              <a:rPr lang="en-US" dirty="0">
                <a:latin typeface="Arial" charset="0"/>
                <a:ea typeface="ＭＳ Ｐゴシック" pitchFamily="32" charset="-128"/>
              </a:rPr>
              <a:t>) by means of rotation. This is indicated by shading in Figure 11.10. Only two of the output words (</a:t>
            </a:r>
            <a:r>
              <a:rPr lang="en-US" i="1" dirty="0">
                <a:latin typeface="Arial" charset="0"/>
                <a:ea typeface="ＭＳ Ｐゴシック" pitchFamily="32" charset="-128"/>
              </a:rPr>
              <a:t>a, e) </a:t>
            </a:r>
            <a:r>
              <a:rPr lang="en-US" dirty="0">
                <a:latin typeface="Arial" charset="0"/>
                <a:ea typeface="ＭＳ Ｐゴシック" pitchFamily="32" charset="-128"/>
              </a:rPr>
              <a:t>are generated by substitution. Word e is a function of input variables </a:t>
            </a:r>
            <a:r>
              <a:rPr lang="en-US" i="1" dirty="0">
                <a:latin typeface="Arial" charset="0"/>
                <a:ea typeface="ＭＳ Ｐゴシック" pitchFamily="32" charset="-128"/>
              </a:rPr>
              <a:t>d, e, f, g, h, </a:t>
            </a:r>
            <a:r>
              <a:rPr lang="en-US" dirty="0">
                <a:latin typeface="Arial" charset="0"/>
                <a:ea typeface="ＭＳ Ｐゴシック" pitchFamily="32" charset="-128"/>
              </a:rPr>
              <a:t>as well as the round word W t and the constant Kt. Word a is a function of all of the input variables, as well as the round word W t and the constant Kt.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2F35542-112B-4B5F-A9B6-77C4E5890DB8}" type="slidenum">
              <a:rPr lang="en-AU"/>
              <a:pPr/>
              <a:t>28</a:t>
            </a:fld>
            <a:endParaRPr lang="en-AU"/>
          </a:p>
        </p:txBody>
      </p:sp>
      <p:sp>
        <p:nvSpPr>
          <p:cNvPr id="6348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73B7706-23CE-46AF-BBDE-7A4004915F78}"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28</a:t>
            </a:fld>
            <a:endParaRPr lang="en-AU" sz="1200">
              <a:solidFill>
                <a:srgbClr val="FFFFFF"/>
              </a:solidFill>
            </a:endParaRPr>
          </a:p>
        </p:txBody>
      </p:sp>
      <p:sp>
        <p:nvSpPr>
          <p:cNvPr id="6349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349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Stallings Figure 11.11 illustrates how the 64-bit word values Wt are derived from the 1024-bit message. The first 16 values of Wt are taken directly from the 16 words of the current block. The remaining values are defined as a function of the earlier values using ROTates, SHIFTs and XORs as shown. The function elements are:</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∂0(x) = ROTR(x,1) XOR ROTR(x,8) XOR SHR(x,7)</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∂1(x) = ROTR(x,19) XOR ROTR(x,61) XOR SHR(x,6)</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Thus, in the first 16 steps of processing, the value of </a:t>
            </a:r>
            <a:r>
              <a:rPr lang="en-US" i="1">
                <a:latin typeface="Arial" charset="0"/>
                <a:ea typeface="ＭＳ Ｐゴシック" pitchFamily="32" charset="-128"/>
              </a:rPr>
              <a:t>W</a:t>
            </a:r>
            <a:r>
              <a:rPr lang="en-US" i="1" baseline="-25000">
                <a:latin typeface="Arial" charset="0"/>
                <a:ea typeface="ＭＳ Ｐゴシック" pitchFamily="32" charset="-128"/>
              </a:rPr>
              <a:t>t</a:t>
            </a:r>
            <a:r>
              <a:rPr lang="en-US" i="1">
                <a:latin typeface="Arial" charset="0"/>
                <a:ea typeface="ＭＳ Ｐゴシック" pitchFamily="32" charset="-128"/>
              </a:rPr>
              <a:t> </a:t>
            </a:r>
            <a:r>
              <a:rPr lang="en-US">
                <a:latin typeface="Arial" charset="0"/>
                <a:ea typeface="ＭＳ Ｐゴシック" pitchFamily="32" charset="-128"/>
              </a:rPr>
              <a:t>is equal to the corresponding word in the message block. For the remaining 64 steps, the value of </a:t>
            </a:r>
            <a:r>
              <a:rPr lang="en-US" i="1">
                <a:latin typeface="Arial" charset="0"/>
                <a:ea typeface="ＭＳ Ｐゴシック" pitchFamily="32" charset="-128"/>
              </a:rPr>
              <a:t>W</a:t>
            </a:r>
            <a:r>
              <a:rPr lang="en-US" i="1" baseline="-25000">
                <a:latin typeface="Arial" charset="0"/>
                <a:ea typeface="ＭＳ Ｐゴシック" pitchFamily="32" charset="-128"/>
              </a:rPr>
              <a:t>t</a:t>
            </a:r>
            <a:r>
              <a:rPr lang="en-US" i="1">
                <a:latin typeface="Arial" charset="0"/>
                <a:ea typeface="ＭＳ Ｐゴシック" pitchFamily="32" charset="-128"/>
              </a:rPr>
              <a:t> </a:t>
            </a:r>
            <a:r>
              <a:rPr lang="en-US">
                <a:latin typeface="Arial" charset="0"/>
                <a:ea typeface="ＭＳ Ｐゴシック" pitchFamily="32" charset="-128"/>
              </a:rPr>
              <a:t> consists of the circular left shift by one bit of the XOR of four of the preceding values of </a:t>
            </a:r>
            <a:r>
              <a:rPr lang="en-US" i="1">
                <a:latin typeface="Arial" charset="0"/>
                <a:ea typeface="ＭＳ Ｐゴシック" pitchFamily="32" charset="-128"/>
              </a:rPr>
              <a:t>W</a:t>
            </a:r>
            <a:r>
              <a:rPr lang="en-US" i="1" baseline="-25000">
                <a:latin typeface="Arial" charset="0"/>
                <a:ea typeface="ＭＳ Ｐゴシック" pitchFamily="32" charset="-128"/>
              </a:rPr>
              <a:t>t</a:t>
            </a:r>
            <a:r>
              <a:rPr lang="en-US">
                <a:latin typeface="Arial" charset="0"/>
                <a:ea typeface="ＭＳ Ｐゴシック" pitchFamily="32" charset="-128"/>
              </a:rPr>
              <a:t>, with two of those values subjected to shift and rotate operations. This introduces a great deal of redundancy and interdependence into the message blocks that are compressed, which complicates the task of finding a different message block that maps to the same compression function output.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See text for details of an example based on one in FIPS 180.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E7ABF87-DAF1-463C-B36D-097BD0018EDE}" type="slidenum">
              <a:rPr lang="en-AU"/>
              <a:pPr/>
              <a:t>29</a:t>
            </a:fld>
            <a:endParaRPr lang="en-AU"/>
          </a:p>
        </p:txBody>
      </p:sp>
      <p:sp>
        <p:nvSpPr>
          <p:cNvPr id="64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4"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As yet, SHA-1 has not yet been "broken". That is, no one has demonstrated a technique for producing collisions in less than brute-force time. However, because SHA-1 is very similar in structure and in the basic mathematical operations used to MD5 and SHA-0, both of which have been broken, SHA-1 is considered insecure and has been phased out for SHA-2.</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SHA-2, particularly the 512-bit version, would appear to provide unassailable security. However, SHA-2 shares the same structure and mathematical operations as its predecessors, and this is a cause for concern. Because it will take years to find a suitable replacement for SHA-2, should it become vulnerable, NIST decided to begin the process of developing a new hash standard.  Accordingly, NIST announced in 2007 a competition to produce the next generation NIST hash function, to be called SHA-3. NIST would like to have a new standard in place by the end of 2012, but emphasizes that this is not a fixed timeline.</a:t>
            </a:r>
          </a:p>
        </p:txBody>
      </p:sp>
      <p:sp>
        <p:nvSpPr>
          <p:cNvPr id="64515"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6B58075-4272-4FCC-A727-1A3F81414DD0}"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AU" sz="1200">
              <a:solidFill>
                <a:srgbClr val="FFFFFF"/>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61D4682-9467-4380-9A3E-ECCB19D506EC}" type="slidenum">
              <a:rPr lang="en-AU"/>
              <a:pPr/>
              <a:t>3</a:t>
            </a:fld>
            <a:endParaRPr lang="en-AU"/>
          </a:p>
        </p:txBody>
      </p:sp>
      <p:sp>
        <p:nvSpPr>
          <p:cNvPr id="389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4"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Stallings Figure 11.1 depicts the general operation of a cryptographic hash function. Typically, the input is padded out to an integer multiple of some fixed length (e.g., 1024 bits) and the padding includes the value of the length of the original message in bits. The length field is a security measure to increase the difficulty for an attacker to produce an alternative message with the same hash value. </a:t>
            </a:r>
          </a:p>
        </p:txBody>
      </p:sp>
      <p:sp>
        <p:nvSpPr>
          <p:cNvPr id="38915"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2D3C9C3-7364-4177-A8E6-D3184F6AF5CC}"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AU" sz="1200">
              <a:solidFill>
                <a:srgbClr val="FFFFFF"/>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FBA8321-C3C9-4201-A526-5E2A254A98B3}" type="slidenum">
              <a:rPr lang="en-AU"/>
              <a:pPr/>
              <a:t>30</a:t>
            </a:fld>
            <a:endParaRPr lang="en-AU"/>
          </a:p>
        </p:txBody>
      </p:sp>
      <p:sp>
        <p:nvSpPr>
          <p:cNvPr id="655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5538"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The basic requirements that must be satisfied by any candidate for SHA-3 are: </a:t>
            </a:r>
          </a:p>
          <a:p>
            <a:pPr>
              <a:spcBef>
                <a:spcPts val="450"/>
              </a:spcBef>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It must be possible to replace SHA-2 with SHA-3 in any application by a simple drop-in substitution. Therefore, SHA-3 must support hash value lengths of 224, 256, 384, and 512 bits.  </a:t>
            </a:r>
          </a:p>
          <a:p>
            <a:pPr>
              <a:spcBef>
                <a:spcPts val="450"/>
              </a:spcBef>
              <a:buFont typeface="Times New Roman" pitchFamily="16" charset="0"/>
              <a:buAutoNum type="arabi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SHA-3 must preserve the online nature of SHA-2. That is, the algorithm must process comparatively small blocks (512 or 1024 bits) at a time instead of requiring that the entire message be buffered in memory before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Beyond these basic requirements, NIST has defined a set of evaluation criteria. These criteria are designed to reflect the requirements for the main applications supported by SHA-2, and are: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Security: The strength of SHA-3 should be close to the theoretical maximum for the different required hash sizes, and for both preimage resistance and collision resistance. SHA-3 algorithms must be designed to resist any potentially successful attack on SHA-2 functions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Cost: be both time and memory efficient over a range of hardware platforms.</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 Algorithm and implementation characteristics: such as flexibility (e.g., tunable parameters for security/performance tradeoffs, opportunity for parallelization, and so on), and simplicity (which makes it easier to analyze the security properties of the algorithm)</a:t>
            </a:r>
          </a:p>
        </p:txBody>
      </p:sp>
      <p:sp>
        <p:nvSpPr>
          <p:cNvPr id="65539"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22897B9-A817-45E6-84CE-F799978702E1}"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AU" sz="1200">
              <a:solidFill>
                <a:srgbClr val="FFFFFF"/>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DDD7C88-0A0D-4EA5-886D-1693C6BF8E08}" type="slidenum">
              <a:rPr lang="en-AU"/>
              <a:pPr/>
              <a:t>31</a:t>
            </a:fld>
            <a:endParaRPr lang="en-AU"/>
          </a:p>
        </p:txBody>
      </p:sp>
      <p:sp>
        <p:nvSpPr>
          <p:cNvPr id="665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39254F7-1EF9-4DF8-ADDE-5404D41A0E56}"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31</a:t>
            </a:fld>
            <a:endParaRPr lang="en-AU" sz="1200">
              <a:solidFill>
                <a:srgbClr val="FFFFFF"/>
              </a:solidFill>
            </a:endParaRPr>
          </a:p>
        </p:txBody>
      </p:sp>
      <p:sp>
        <p:nvSpPr>
          <p:cNvPr id="6656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563"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Chapter 11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7B961194-5732-47A9-8414-BA22A2CA44B7}" type="slidenum">
              <a:rPr lang="en-AU"/>
              <a:pPr/>
              <a:t>4</a:t>
            </a:fld>
            <a:endParaRPr lang="en-AU"/>
          </a:p>
        </p:txBody>
      </p:sp>
      <p:sp>
        <p:nvSpPr>
          <p:cNvPr id="399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A cryptographic hash function can be used to construct a pseudorandom function (PRF) or a pseudorandom number generator (PRNG). A common application for a hash-based PRF is for the generation of symmetric keys. We discuss this application in Chapter 12.</a:t>
            </a:r>
          </a:p>
        </p:txBody>
      </p:sp>
      <p:sp>
        <p:nvSpPr>
          <p:cNvPr id="39939"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0330BAC-83BA-483E-B8C7-0F3A2637DD02}"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AU" sz="1200">
              <a:solidFill>
                <a:srgbClr val="FFFFFF"/>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713BD35-DA70-459D-A009-3F1EBE4F4E77}" type="slidenum">
              <a:rPr lang="en-AU"/>
              <a:pPr/>
              <a:t>5</a:t>
            </a:fld>
            <a:endParaRPr lang="en-AU"/>
          </a:p>
        </p:txBody>
      </p:sp>
      <p:sp>
        <p:nvSpPr>
          <p:cNvPr id="40961"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A08BEA1-4AAB-4964-B781-68F0ACEBBCA5}"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AU" sz="1200">
              <a:solidFill>
                <a:srgbClr val="FFFFFF"/>
              </a:solidFill>
            </a:endParaRPr>
          </a:p>
        </p:txBody>
      </p:sp>
      <p:sp>
        <p:nvSpPr>
          <p:cNvPr id="40962"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3" name="Text Box 3"/>
          <p:cNvSpPr txBox="1">
            <a:spLocks noGrp="1" noChangeArrowheads="1"/>
          </p:cNvSpPr>
          <p:nvPr>
            <p:ph type="body" idx="1"/>
          </p:nvPr>
        </p:nvSpPr>
        <p:spPr bwMode="auto">
          <a:xfrm>
            <a:off x="685800" y="4343400"/>
            <a:ext cx="5486400" cy="4391025"/>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Message authentication is a mechanism or service used to verify the integrity of a message, by assuring that the data received are exactly as sent.  Stallings Figure 11.2 illustrates a variety of ways in which a hash code can be used to provide message authentication, as follows:   </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The message plus concatenated hash code is encrypted using symmetric encryption. Since only A and B share the secret key, the message must have come from A and has not been altered. The hash code provides the structure or redundancy required to achieve authentication.</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Only the hash code is encrypted, using symmetric encryption. This reduces the processing burden for those applications not requiring confidentiality.   </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Shows the use of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 </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Confidentiality can be added to the approach of (c) by encrypting the entire message plus the hash code.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When confidentiality is not required, method (b) has an advantage over methods (a) and (d), which encrypts the entire message, in that less computation is required.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EA75FDB-5671-4896-8928-F95DB3B55C8D}" type="slidenum">
              <a:rPr lang="en-AU"/>
              <a:pPr/>
              <a:t>6</a:t>
            </a:fld>
            <a:endParaRPr lang="en-AU"/>
          </a:p>
        </p:txBody>
      </p:sp>
      <p:sp>
        <p:nvSpPr>
          <p:cNvPr id="41985"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4E464E4-0B7D-404A-8709-D2E8D82366B1}"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AU" sz="1200">
              <a:solidFill>
                <a:srgbClr val="FFFFFF"/>
              </a:solidFill>
            </a:endParaRPr>
          </a:p>
        </p:txBody>
      </p:sp>
      <p:sp>
        <p:nvSpPr>
          <p:cNvPr id="41986"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Text Box 3"/>
          <p:cNvSpPr txBox="1">
            <a:spLocks noGrp="1" noChangeArrowheads="1"/>
          </p:cNvSpPr>
          <p:nvPr>
            <p:ph type="body" idx="1"/>
          </p:nvPr>
        </p:nvSpPr>
        <p:spPr bwMode="auto">
          <a:xfrm>
            <a:off x="685800" y="4343400"/>
            <a:ext cx="5486400" cy="4391025"/>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Message authentication is a mechanism or service used to verify the integrity of a message, by assuring that the data received are exactly as sent.  Stallings Figure 11.2 illustrates a variety of ways in which a hash code can be used to provide message authentication, as follows:   </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The message plus concatenated hash code is encrypted using symmetric encryption. Since only A and B share the secret key, the message must have come from A and has not been altered. The hash code provides the structure or redundancy required to achieve authentication.</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Only the hash code is encrypted, using symmetric encryption. This reduces the processing burden for those applications not requiring confidentiality.   </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Shows the use of a hash function but no encryption for message authentication. The technique assumes that the two communicating parties share a common secret value S. A computes the hash value over the concatenation of M and S and appends the resulting hash value to M. Because B possesses S, it can recompute the hash value to verify. Because the secret value itself is not sent, an opponent cannot modify an intercepted message and cannot generate a false message. </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Confidentiality can be added to the approach of (c) by encrypting the entire message plus the hash code.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When confidentiality is not required, method (b) has an advantage over methods (a) and (d), which encrypts the entire message, in that less computation is required.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F995AC7-6B4C-4302-85B0-B0593C6CFABF}" type="slidenum">
              <a:rPr lang="en-AU"/>
              <a:pPr/>
              <a:t>7</a:t>
            </a:fld>
            <a:endParaRPr lang="en-AU"/>
          </a:p>
        </p:txBody>
      </p:sp>
      <p:sp>
        <p:nvSpPr>
          <p:cNvPr id="43009"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8214F779-E4C0-432C-AA77-B2453BB44599}"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en-AU" sz="1200">
              <a:solidFill>
                <a:srgbClr val="FFFFFF"/>
              </a:solidFill>
            </a:endParaRPr>
          </a:p>
        </p:txBody>
      </p:sp>
      <p:sp>
        <p:nvSpPr>
          <p:cNvPr id="43010" name="Rectangle 2"/>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1" name="Text Box 3"/>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 Another important application, which is similar to the message authentication application, is the digital signature. The operation of the digital signature is similar to that of the MAC. In the case of the digital signature, the hash value of a message is encrypted with a user's private key. Anyone who knows the user's public key can verify the integrity of the message that is associated with the digital signature. In this case an attacker who wishes to alter the message would need to know the user's private key. As we shall see in Chapter 14, the implications of digital signatures go beyond just message authentication.   Stallings Figure 11.3 illustrates, in a simplified fashion, how a hash code is used to provide a digital signature: </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The hash code is encrypted, using public-key encryption and using the sender's private key. As with Figure 11.2b, this provides authentication. It also provides a digital signature, because only the sender could have produced the encrypted hash code. In fact, this is the essence of the digital signature technique.  </a:t>
            </a:r>
          </a:p>
          <a:p>
            <a:pPr eaLnBrk="1" hangingPunct="1">
              <a:spcBef>
                <a:spcPts val="450"/>
              </a:spcBef>
              <a:buFont typeface="Times New Roman" pitchFamily="16" charset="0"/>
              <a:buAutoNum type="alphaLcPeriod"/>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If confidentiality as well as a digital signature is desired, then the message plus the private-key-encrypted hash code can be encrypted using a symmetric secret key. This is a common technique.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2673B7D-6E23-4B76-82C9-DB528F5D225F}" type="slidenum">
              <a:rPr lang="en-AU"/>
              <a:pPr/>
              <a:t>8</a:t>
            </a:fld>
            <a:endParaRPr lang="en-AU"/>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4"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latin typeface="Arial" charset="0"/>
                <a:ea typeface="ＭＳ Ｐゴシック" pitchFamily="32" charset="-128"/>
              </a:rPr>
              <a:t>A cryptographic hash function can be used to construct a pseudorandom function (PRF) or a pseudorandom number generator (PRNG). A common application for a hash-based PRF is for the generation of symmetric keys. We discuss this application in Chapter 12.</a:t>
            </a:r>
          </a:p>
        </p:txBody>
      </p:sp>
      <p:sp>
        <p:nvSpPr>
          <p:cNvPr id="44035"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9CD4913-5731-4C90-B567-916F0550F222}"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AU" sz="1200">
              <a:solidFill>
                <a:srgbClr val="FFFFF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5150F40-EAEC-4110-A4F5-BB2F8495120C}" type="slidenum">
              <a:rPr lang="en-AU"/>
              <a:pPr/>
              <a:t>9</a:t>
            </a:fld>
            <a:endParaRPr lang="en-AU"/>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8" name="Text Box 2"/>
          <p:cNvSpPr txBox="1">
            <a:spLocks noGrp="1" noChangeArrowheads="1"/>
          </p:cNvSpPr>
          <p:nvPr>
            <p:ph type="body" idx="1"/>
          </p:nvPr>
        </p:nvSpPr>
        <p:spPr bwMode="auto">
          <a:xfrm>
            <a:off x="685800" y="4343400"/>
            <a:ext cx="5486400" cy="4114800"/>
          </a:xfrm>
          <a:prstGeom prst="rect">
            <a:avLst/>
          </a:prstGeom>
          <a:noFill/>
          <a:ln>
            <a:round/>
            <a:headEnd/>
            <a:tailEnd/>
          </a:ln>
        </p:spPr>
        <p:txBody>
          <a:bodyPr/>
          <a:lstStyle/>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Hash functions are commonly used to create a one-way password file. Chapter 20 explains a scheme in which a hash of a password is stored by an operating system rather than the password itself. Thus, the actual password is not retrievable by a hacker who gains access to the password file. In simple terms, when a user enters a password, the hash of that password is compared to the stored hash value for verification. This approach to password protection is used by most operating systems.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Hash functions can be used for intrusion detection and virus detection. Store H(F) for each file on a system and secure the hash values (e.g., on a CD-R that is kept secure). One can later determine if a file has been modified by recomputing H(F). An intruder would need to change F without changing H(F).  </a:t>
            </a:r>
          </a:p>
          <a:p>
            <a:pPr eaLnBrk="1" hangingPunct="1">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atin typeface="Arial" charset="0"/>
                <a:ea typeface="ＭＳ Ｐゴシック" pitchFamily="32" charset="-128"/>
              </a:rPr>
              <a:t>A cryptographic hash function can be used to construct a pseudorandom function (PRF) or a pseudorandom number generator (PRNG). A common application for a hash-based PRF is for the generation of symmetric keys. We discuss this application in Chapter 12.</a:t>
            </a:r>
          </a:p>
        </p:txBody>
      </p:sp>
      <p:sp>
        <p:nvSpPr>
          <p:cNvPr id="45059" name="Text Box 3"/>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E203645-AFC7-4136-9E25-7B5029062183}" type="slidenum">
              <a:rPr lang="en-AU" sz="1200">
                <a:solidFill>
                  <a:srgbClr val="FFFFFF"/>
                </a:solidFill>
              </a:rPr>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AU" sz="1200">
              <a:solidFill>
                <a:srgbClr val="FFFF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Slide Number Placeholder 3"/>
          <p:cNvSpPr>
            <a:spLocks noGrp="1"/>
          </p:cNvSpPr>
          <p:nvPr>
            <p:ph type="sldNum" idx="10"/>
          </p:nvPr>
        </p:nvSpPr>
        <p:spPr/>
        <p:txBody>
          <a:bodyPr/>
          <a:lstStyle>
            <a:lvl1pPr>
              <a:defRPr/>
            </a:lvl1pPr>
          </a:lstStyle>
          <a:p>
            <a:fld id="{AAA6C370-5124-4B8E-9CCA-9E7A5C24555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idx="10"/>
          </p:nvPr>
        </p:nvSpPr>
        <p:spPr/>
        <p:txBody>
          <a:bodyPr/>
          <a:lstStyle>
            <a:lvl1pPr>
              <a:defRPr/>
            </a:lvl1pPr>
          </a:lstStyle>
          <a:p>
            <a:fld id="{457F84E5-F86E-4402-BFE6-01C8C176C63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0175"/>
            <a:ext cx="2055813" cy="599916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30175"/>
            <a:ext cx="6019800" cy="5999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idx="10"/>
          </p:nvPr>
        </p:nvSpPr>
        <p:spPr/>
        <p:txBody>
          <a:bodyPr/>
          <a:lstStyle>
            <a:lvl1pPr>
              <a:defRPr/>
            </a:lvl1pPr>
          </a:lstStyle>
          <a:p>
            <a:fld id="{53A1E987-ADD7-417D-84E4-E49F5185601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Slide Number Placeholder 3"/>
          <p:cNvSpPr>
            <a:spLocks noGrp="1"/>
          </p:cNvSpPr>
          <p:nvPr>
            <p:ph type="sldNum" idx="10"/>
          </p:nvPr>
        </p:nvSpPr>
        <p:spPr/>
        <p:txBody>
          <a:bodyPr/>
          <a:lstStyle>
            <a:lvl1pPr>
              <a:defRPr/>
            </a:lvl1pPr>
          </a:lstStyle>
          <a:p>
            <a:fld id="{443D88BD-7312-402D-B6C9-2EB96EA7F4E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idx="10"/>
          </p:nvPr>
        </p:nvSpPr>
        <p:spPr/>
        <p:txBody>
          <a:bodyPr/>
          <a:lstStyle>
            <a:lvl1pPr>
              <a:defRPr/>
            </a:lvl1pPr>
          </a:lstStyle>
          <a:p>
            <a:fld id="{01E23A96-7ED4-4C8E-B0B8-A1A254D6732A}"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62F1EA33-AB62-4FBD-8A6C-CA304EE28FEE}"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76400"/>
            <a:ext cx="4037013"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676400"/>
            <a:ext cx="4038600"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idx="10"/>
          </p:nvPr>
        </p:nvSpPr>
        <p:spPr/>
        <p:txBody>
          <a:bodyPr/>
          <a:lstStyle>
            <a:lvl1pPr>
              <a:defRPr/>
            </a:lvl1pPr>
          </a:lstStyle>
          <a:p>
            <a:fld id="{5ABE59B0-824B-42CA-9B3A-4A9703D11801}"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idx="10"/>
          </p:nvPr>
        </p:nvSpPr>
        <p:spPr/>
        <p:txBody>
          <a:bodyPr/>
          <a:lstStyle>
            <a:lvl1pPr>
              <a:defRPr/>
            </a:lvl1pPr>
          </a:lstStyle>
          <a:p>
            <a:fld id="{118F40EC-B078-483A-87AD-03B79D6B845C}"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2"/>
          <p:cNvSpPr>
            <a:spLocks noGrp="1"/>
          </p:cNvSpPr>
          <p:nvPr>
            <p:ph type="sldNum" idx="10"/>
          </p:nvPr>
        </p:nvSpPr>
        <p:spPr/>
        <p:txBody>
          <a:bodyPr/>
          <a:lstStyle>
            <a:lvl1pPr>
              <a:defRPr/>
            </a:lvl1pPr>
          </a:lstStyle>
          <a:p>
            <a:fld id="{CCC62FFF-A076-4487-9295-6F90072C7BE9}"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3602C33D-5A41-4A7C-BD9F-B7519560FAB2}"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72C20E80-7770-441D-A6F4-D418F5B8C47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idx="10"/>
          </p:nvPr>
        </p:nvSpPr>
        <p:spPr/>
        <p:txBody>
          <a:bodyPr/>
          <a:lstStyle>
            <a:lvl1pPr>
              <a:defRPr/>
            </a:lvl1pPr>
          </a:lstStyle>
          <a:p>
            <a:fld id="{D5CCA506-BB90-40AF-A5CB-EC7A459C3AA2}"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3D960268-B912-494D-BDBA-948CC128B7F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idx="10"/>
          </p:nvPr>
        </p:nvSpPr>
        <p:spPr/>
        <p:txBody>
          <a:bodyPr/>
          <a:lstStyle>
            <a:lvl1pPr>
              <a:defRPr/>
            </a:lvl1pPr>
          </a:lstStyle>
          <a:p>
            <a:fld id="{33B7EF2C-8321-412C-857F-708165C58C66}"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0175"/>
            <a:ext cx="2055813" cy="5999163"/>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30175"/>
            <a:ext cx="6019800" cy="5999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idx="10"/>
          </p:nvPr>
        </p:nvSpPr>
        <p:spPr/>
        <p:txBody>
          <a:bodyPr/>
          <a:lstStyle>
            <a:lvl1pPr>
              <a:defRPr/>
            </a:lvl1pPr>
          </a:lstStyle>
          <a:p>
            <a:fld id="{99CBB131-E42E-42E3-8ACA-9372A189173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870FF683-D5B0-49A7-9C4E-E908CEE5602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76400"/>
            <a:ext cx="4037013"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6613" y="1676400"/>
            <a:ext cx="4038600" cy="4452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idx="10"/>
          </p:nvPr>
        </p:nvSpPr>
        <p:spPr/>
        <p:txBody>
          <a:bodyPr/>
          <a:lstStyle>
            <a:lvl1pPr>
              <a:defRPr/>
            </a:lvl1pPr>
          </a:lstStyle>
          <a:p>
            <a:fld id="{F2B12E90-64CF-4702-838C-26F4E468591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idx="10"/>
          </p:nvPr>
        </p:nvSpPr>
        <p:spPr/>
        <p:txBody>
          <a:bodyPr/>
          <a:lstStyle>
            <a:lvl1pPr>
              <a:defRPr/>
            </a:lvl1pPr>
          </a:lstStyle>
          <a:p>
            <a:fld id="{8320922A-A1BD-4BBD-B25C-F46777D130B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2"/>
          <p:cNvSpPr>
            <a:spLocks noGrp="1"/>
          </p:cNvSpPr>
          <p:nvPr>
            <p:ph type="sldNum" idx="10"/>
          </p:nvPr>
        </p:nvSpPr>
        <p:spPr/>
        <p:txBody>
          <a:bodyPr/>
          <a:lstStyle>
            <a:lvl1pPr>
              <a:defRPr/>
            </a:lvl1pPr>
          </a:lstStyle>
          <a:p>
            <a:fld id="{FB4D7718-A2A2-4669-8B7A-4C0494BB599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B7A19804-9418-4FC9-B8A6-635BC372666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BD286C48-D2CA-4B3E-B329-5C01C1BCCE2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85A75DAD-E96E-4329-A1BE-69F2B0B9A62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grpSp>
        <p:nvGrpSpPr>
          <p:cNvPr id="1025" name="Group 1"/>
          <p:cNvGrpSpPr>
            <a:grpSpLocks/>
          </p:cNvGrpSpPr>
          <p:nvPr/>
        </p:nvGrpSpPr>
        <p:grpSpPr bwMode="auto">
          <a:xfrm>
            <a:off x="3175" y="4267200"/>
            <a:ext cx="9139238" cy="2589213"/>
            <a:chOff x="2" y="2688"/>
            <a:chExt cx="5757" cy="1631"/>
          </a:xfrm>
        </p:grpSpPr>
        <p:sp>
          <p:nvSpPr>
            <p:cNvPr id="1026" name="AutoShape 2"/>
            <p:cNvSpPr>
              <a:spLocks noChangeArrowheads="1"/>
            </p:cNvSpPr>
            <p:nvPr/>
          </p:nvSpPr>
          <p:spPr bwMode="auto">
            <a:xfrm>
              <a:off x="2" y="2688"/>
              <a:ext cx="5757" cy="1631"/>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w 5740"/>
                <a:gd name="T13" fmla="*/ 0 h 4316"/>
                <a:gd name="T14" fmla="*/ 5740 w 5740"/>
                <a:gd name="T15" fmla="*/ 4316 h 4316"/>
              </a:gdLst>
              <a:ahLst/>
              <a:cxnLst>
                <a:cxn ang="0">
                  <a:pos x="T0" y="T1"/>
                </a:cxn>
                <a:cxn ang="0">
                  <a:pos x="T2" y="T3"/>
                </a:cxn>
                <a:cxn ang="0">
                  <a:pos x="T4" y="T5"/>
                </a:cxn>
                <a:cxn ang="0">
                  <a:pos x="T6" y="T7"/>
                </a:cxn>
                <a:cxn ang="0">
                  <a:pos x="T8" y="T9"/>
                </a:cxn>
                <a:cxn ang="0">
                  <a:pos x="T10" y="T11"/>
                </a:cxn>
              </a:cxnLst>
              <a:rect l="T12" t="T13" r="T14" b="T15"/>
              <a:pathLst>
                <a:path w="5740" h="4316">
                  <a:moveTo>
                    <a:pt x="5740" y="4316"/>
                  </a:moveTo>
                  <a:lnTo>
                    <a:pt x="0" y="4316"/>
                  </a:lnTo>
                  <a:lnTo>
                    <a:pt x="0" y="0"/>
                  </a:lnTo>
                  <a:lnTo>
                    <a:pt x="5740" y="0"/>
                  </a:lnTo>
                  <a:lnTo>
                    <a:pt x="5740" y="431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grpSp>
          <p:nvGrpSpPr>
            <p:cNvPr id="1027" name="Group 3"/>
            <p:cNvGrpSpPr>
              <a:grpSpLocks/>
            </p:cNvGrpSpPr>
            <p:nvPr/>
          </p:nvGrpSpPr>
          <p:grpSpPr bwMode="auto">
            <a:xfrm>
              <a:off x="1776" y="3024"/>
              <a:ext cx="3928" cy="1289"/>
              <a:chOff x="1776" y="3024"/>
              <a:chExt cx="3928" cy="1289"/>
            </a:xfrm>
          </p:grpSpPr>
          <p:grpSp>
            <p:nvGrpSpPr>
              <p:cNvPr id="1028" name="Group 4"/>
              <p:cNvGrpSpPr>
                <a:grpSpLocks/>
              </p:cNvGrpSpPr>
              <p:nvPr/>
            </p:nvGrpSpPr>
            <p:grpSpPr bwMode="auto">
              <a:xfrm>
                <a:off x="2268" y="3934"/>
                <a:ext cx="637" cy="376"/>
                <a:chOff x="2268" y="3934"/>
                <a:chExt cx="637" cy="376"/>
              </a:xfrm>
            </p:grpSpPr>
            <p:sp>
              <p:nvSpPr>
                <p:cNvPr id="1029" name="Oval 5"/>
                <p:cNvSpPr>
                  <a:spLocks noChangeArrowheads="1"/>
                </p:cNvSpPr>
                <p:nvPr/>
              </p:nvSpPr>
              <p:spPr bwMode="auto">
                <a:xfrm>
                  <a:off x="2268" y="3934"/>
                  <a:ext cx="637" cy="376"/>
                </a:xfrm>
                <a:prstGeom prst="ellipse">
                  <a:avLst/>
                </a:prstGeom>
                <a:gradFill rotWithShape="0">
                  <a:gsLst>
                    <a:gs pos="0">
                      <a:srgbClr val="9966FF"/>
                    </a:gs>
                    <a:gs pos="100000">
                      <a:srgbClr val="865AE0"/>
                    </a:gs>
                  </a:gsLst>
                  <a:lin ang="13500000" scaled="1"/>
                </a:gradFill>
                <a:ln w="9525">
                  <a:noFill/>
                  <a:round/>
                  <a:headEnd/>
                  <a:tailEnd/>
                </a:ln>
                <a:effectLst/>
              </p:spPr>
              <p:txBody>
                <a:bodyPr wrap="none" anchor="ctr"/>
                <a:lstStyle/>
                <a:p>
                  <a:endParaRPr lang="en-IN"/>
                </a:p>
              </p:txBody>
            </p:sp>
            <p:sp>
              <p:nvSpPr>
                <p:cNvPr id="1030" name="Oval 6"/>
                <p:cNvSpPr>
                  <a:spLocks noChangeArrowheads="1"/>
                </p:cNvSpPr>
                <p:nvPr/>
              </p:nvSpPr>
              <p:spPr bwMode="auto">
                <a:xfrm>
                  <a:off x="2314" y="3958"/>
                  <a:ext cx="542" cy="331"/>
                </a:xfrm>
                <a:prstGeom prst="ellipse">
                  <a:avLst/>
                </a:prstGeom>
                <a:gradFill rotWithShape="0">
                  <a:gsLst>
                    <a:gs pos="0">
                      <a:srgbClr val="865AE0"/>
                    </a:gs>
                    <a:gs pos="100000">
                      <a:srgbClr val="9966FF"/>
                    </a:gs>
                  </a:gsLst>
                  <a:lin ang="13500000" scaled="1"/>
                </a:gradFill>
                <a:ln w="9525">
                  <a:noFill/>
                  <a:round/>
                  <a:headEnd/>
                  <a:tailEnd/>
                </a:ln>
                <a:effectLst/>
              </p:spPr>
              <p:txBody>
                <a:bodyPr wrap="none" anchor="ctr"/>
                <a:lstStyle/>
                <a:p>
                  <a:endParaRPr lang="en-IN"/>
                </a:p>
              </p:txBody>
            </p:sp>
            <p:sp>
              <p:nvSpPr>
                <p:cNvPr id="1031" name="Oval 7"/>
                <p:cNvSpPr>
                  <a:spLocks noChangeArrowheads="1"/>
                </p:cNvSpPr>
                <p:nvPr/>
              </p:nvSpPr>
              <p:spPr bwMode="auto">
                <a:xfrm>
                  <a:off x="2341" y="3979"/>
                  <a:ext cx="500" cy="298"/>
                </a:xfrm>
                <a:prstGeom prst="ellipse">
                  <a:avLst/>
                </a:prstGeom>
                <a:gradFill rotWithShape="0">
                  <a:gsLst>
                    <a:gs pos="0">
                      <a:srgbClr val="9966FF"/>
                    </a:gs>
                    <a:gs pos="100000">
                      <a:srgbClr val="8B5DE8"/>
                    </a:gs>
                  </a:gsLst>
                  <a:lin ang="13500000" scaled="1"/>
                </a:gradFill>
                <a:ln w="9525">
                  <a:noFill/>
                  <a:round/>
                  <a:headEnd/>
                  <a:tailEnd/>
                </a:ln>
                <a:effectLst/>
              </p:spPr>
              <p:txBody>
                <a:bodyPr wrap="none" anchor="ctr"/>
                <a:lstStyle/>
                <a:p>
                  <a:endParaRPr lang="en-IN"/>
                </a:p>
              </p:txBody>
            </p:sp>
            <p:sp>
              <p:nvSpPr>
                <p:cNvPr id="1032" name="Oval 8"/>
                <p:cNvSpPr>
                  <a:spLocks noChangeArrowheads="1"/>
                </p:cNvSpPr>
                <p:nvPr/>
              </p:nvSpPr>
              <p:spPr bwMode="auto">
                <a:xfrm>
                  <a:off x="2368" y="3997"/>
                  <a:ext cx="443" cy="257"/>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IN"/>
                </a:p>
              </p:txBody>
            </p:sp>
            <p:sp>
              <p:nvSpPr>
                <p:cNvPr id="1033" name="Oval 9"/>
                <p:cNvSpPr>
                  <a:spLocks noChangeArrowheads="1"/>
                </p:cNvSpPr>
                <p:nvPr/>
              </p:nvSpPr>
              <p:spPr bwMode="auto">
                <a:xfrm>
                  <a:off x="2385" y="4005"/>
                  <a:ext cx="412" cy="239"/>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IN"/>
                </a:p>
              </p:txBody>
            </p:sp>
            <p:sp>
              <p:nvSpPr>
                <p:cNvPr id="1034" name="Oval 10"/>
                <p:cNvSpPr>
                  <a:spLocks noChangeArrowheads="1"/>
                </p:cNvSpPr>
                <p:nvPr/>
              </p:nvSpPr>
              <p:spPr bwMode="auto">
                <a:xfrm>
                  <a:off x="2437" y="4026"/>
                  <a:ext cx="305" cy="191"/>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IN"/>
                </a:p>
              </p:txBody>
            </p:sp>
            <p:sp>
              <p:nvSpPr>
                <p:cNvPr id="1035" name="Oval 11"/>
                <p:cNvSpPr>
                  <a:spLocks noChangeArrowheads="1"/>
                </p:cNvSpPr>
                <p:nvPr/>
              </p:nvSpPr>
              <p:spPr bwMode="auto">
                <a:xfrm>
                  <a:off x="2476" y="4056"/>
                  <a:ext cx="226" cy="134"/>
                </a:xfrm>
                <a:prstGeom prst="ellipse">
                  <a:avLst/>
                </a:prstGeom>
                <a:gradFill rotWithShape="0">
                  <a:gsLst>
                    <a:gs pos="0">
                      <a:srgbClr val="8B5DE8"/>
                    </a:gs>
                    <a:gs pos="100000">
                      <a:srgbClr val="9966FF"/>
                    </a:gs>
                  </a:gsLst>
                  <a:lin ang="13500000" scaled="1"/>
                </a:gradFill>
                <a:ln w="9525">
                  <a:noFill/>
                  <a:round/>
                  <a:headEnd/>
                  <a:tailEnd/>
                </a:ln>
                <a:effectLst/>
              </p:spPr>
              <p:txBody>
                <a:bodyPr wrap="none" anchor="ctr"/>
                <a:lstStyle/>
                <a:p>
                  <a:endParaRPr lang="en-IN"/>
                </a:p>
              </p:txBody>
            </p:sp>
            <p:sp>
              <p:nvSpPr>
                <p:cNvPr id="1036" name="Oval 12"/>
                <p:cNvSpPr>
                  <a:spLocks noChangeArrowheads="1"/>
                </p:cNvSpPr>
                <p:nvPr/>
              </p:nvSpPr>
              <p:spPr bwMode="auto">
                <a:xfrm>
                  <a:off x="2542" y="4097"/>
                  <a:ext cx="89" cy="59"/>
                </a:xfrm>
                <a:prstGeom prst="ellipse">
                  <a:avLst/>
                </a:prstGeom>
                <a:gradFill rotWithShape="0">
                  <a:gsLst>
                    <a:gs pos="0">
                      <a:srgbClr val="8B5DE8"/>
                    </a:gs>
                    <a:gs pos="100000">
                      <a:srgbClr val="9966FF"/>
                    </a:gs>
                  </a:gsLst>
                  <a:lin ang="10800000" scaled="1"/>
                </a:gradFill>
                <a:ln w="9525">
                  <a:noFill/>
                  <a:round/>
                  <a:headEnd/>
                  <a:tailEnd/>
                </a:ln>
                <a:effectLst/>
              </p:spPr>
              <p:txBody>
                <a:bodyPr wrap="none" anchor="ctr"/>
                <a:lstStyle/>
                <a:p>
                  <a:endParaRPr lang="en-IN"/>
                </a:p>
              </p:txBody>
            </p:sp>
          </p:grpSp>
          <p:sp>
            <p:nvSpPr>
              <p:cNvPr id="1037" name="Oval 13"/>
              <p:cNvSpPr>
                <a:spLocks noChangeArrowheads="1"/>
              </p:cNvSpPr>
              <p:nvPr/>
            </p:nvSpPr>
            <p:spPr bwMode="auto">
              <a:xfrm>
                <a:off x="3686" y="3810"/>
                <a:ext cx="531" cy="326"/>
              </a:xfrm>
              <a:prstGeom prst="ellipse">
                <a:avLst/>
              </a:prstGeom>
              <a:gradFill rotWithShape="0">
                <a:gsLst>
                  <a:gs pos="0">
                    <a:srgbClr val="8B5DE8"/>
                  </a:gs>
                  <a:gs pos="100000">
                    <a:srgbClr val="9966FF"/>
                  </a:gs>
                </a:gsLst>
                <a:path path="shape">
                  <a:fillToRect l="50000" t="50000" r="50000" b="50000"/>
                </a:path>
              </a:gradFill>
              <a:ln w="9525">
                <a:noFill/>
                <a:round/>
                <a:headEnd/>
                <a:tailEnd/>
              </a:ln>
              <a:effectLst/>
            </p:spPr>
            <p:txBody>
              <a:bodyPr wrap="none" anchor="ctr"/>
              <a:lstStyle/>
              <a:p>
                <a:endParaRPr lang="en-IN"/>
              </a:p>
            </p:txBody>
          </p:sp>
          <p:sp>
            <p:nvSpPr>
              <p:cNvPr id="1038" name="Oval 14"/>
              <p:cNvSpPr>
                <a:spLocks noChangeArrowheads="1"/>
              </p:cNvSpPr>
              <p:nvPr/>
            </p:nvSpPr>
            <p:spPr bwMode="auto">
              <a:xfrm>
                <a:off x="3726" y="3840"/>
                <a:ext cx="451" cy="274"/>
              </a:xfrm>
              <a:prstGeom prst="ellipse">
                <a:avLst/>
              </a:prstGeom>
              <a:gradFill rotWithShape="0">
                <a:gsLst>
                  <a:gs pos="0">
                    <a:srgbClr val="9966FF"/>
                  </a:gs>
                  <a:gs pos="100000">
                    <a:srgbClr val="8B5DE8"/>
                  </a:gs>
                </a:gsLst>
                <a:lin ang="5400000" scaled="1"/>
              </a:gradFill>
              <a:ln w="9525">
                <a:noFill/>
                <a:round/>
                <a:headEnd/>
                <a:tailEnd/>
              </a:ln>
              <a:effectLst/>
            </p:spPr>
            <p:txBody>
              <a:bodyPr wrap="none" anchor="ctr"/>
              <a:lstStyle/>
              <a:p>
                <a:endParaRPr lang="en-IN"/>
              </a:p>
            </p:txBody>
          </p:sp>
          <p:sp>
            <p:nvSpPr>
              <p:cNvPr id="1039" name="Oval 15"/>
              <p:cNvSpPr>
                <a:spLocks noChangeArrowheads="1"/>
              </p:cNvSpPr>
              <p:nvPr/>
            </p:nvSpPr>
            <p:spPr bwMode="auto">
              <a:xfrm>
                <a:off x="3782" y="3872"/>
                <a:ext cx="343" cy="206"/>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1040" name="Oval 16"/>
              <p:cNvSpPr>
                <a:spLocks noChangeArrowheads="1"/>
              </p:cNvSpPr>
              <p:nvPr/>
            </p:nvSpPr>
            <p:spPr bwMode="auto">
              <a:xfrm>
                <a:off x="3822" y="3896"/>
                <a:ext cx="261" cy="158"/>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IN"/>
              </a:p>
            </p:txBody>
          </p:sp>
          <p:sp>
            <p:nvSpPr>
              <p:cNvPr id="1041" name="Oval 17"/>
              <p:cNvSpPr>
                <a:spLocks noChangeArrowheads="1"/>
              </p:cNvSpPr>
              <p:nvPr/>
            </p:nvSpPr>
            <p:spPr bwMode="auto">
              <a:xfrm>
                <a:off x="3856" y="3922"/>
                <a:ext cx="191" cy="106"/>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1042" name="AutoShape 18"/>
              <p:cNvSpPr>
                <a:spLocks noChangeArrowheads="1"/>
              </p:cNvSpPr>
              <p:nvPr/>
            </p:nvSpPr>
            <p:spPr bwMode="auto">
              <a:xfrm>
                <a:off x="3575" y="3715"/>
                <a:ext cx="382" cy="160"/>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 name="T38" fmla="*/ 0 w 382"/>
                  <a:gd name="T39" fmla="*/ 0 h 161"/>
                  <a:gd name="T40" fmla="*/ 382 w 382"/>
                  <a:gd name="T41"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82" y="0"/>
                    </a:lnTo>
                    <a:lnTo>
                      <a:pt x="382" y="12"/>
                    </a:lnTo>
                    <a:lnTo>
                      <a:pt x="376" y="12"/>
                    </a:lnTo>
                    <a:close/>
                  </a:path>
                </a:pathLst>
              </a:custGeom>
              <a:gradFill rotWithShape="0">
                <a:gsLst>
                  <a:gs pos="0">
                    <a:srgbClr val="9966FF"/>
                  </a:gs>
                  <a:gs pos="100000">
                    <a:srgbClr val="9060F0"/>
                  </a:gs>
                </a:gsLst>
                <a:lin ang="5400000" scaled="1"/>
              </a:gradFill>
              <a:ln w="9525">
                <a:noFill/>
                <a:round/>
                <a:headEnd/>
                <a:tailEnd/>
              </a:ln>
              <a:effectLst/>
            </p:spPr>
            <p:txBody>
              <a:bodyPr wrap="none" anchor="ctr"/>
              <a:lstStyle/>
              <a:p>
                <a:endParaRPr lang="en-IN"/>
              </a:p>
            </p:txBody>
          </p:sp>
          <p:sp>
            <p:nvSpPr>
              <p:cNvPr id="1043" name="AutoShape 19"/>
              <p:cNvSpPr>
                <a:spLocks noChangeArrowheads="1"/>
              </p:cNvSpPr>
              <p:nvPr/>
            </p:nvSpPr>
            <p:spPr bwMode="auto">
              <a:xfrm>
                <a:off x="3695" y="4170"/>
                <a:ext cx="443" cy="65"/>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 name="T32" fmla="*/ 0 w 443"/>
                  <a:gd name="T33" fmla="*/ 0 h 66"/>
                  <a:gd name="T34" fmla="*/ 443 w 443"/>
                  <a:gd name="T3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close/>
                  </a:path>
                </a:pathLst>
              </a:custGeom>
              <a:gradFill rotWithShape="0">
                <a:gsLst>
                  <a:gs pos="0">
                    <a:srgbClr val="9966FF"/>
                  </a:gs>
                  <a:gs pos="100000">
                    <a:srgbClr val="8256D8"/>
                  </a:gs>
                </a:gsLst>
                <a:lin ang="8100000" scaled="1"/>
              </a:gradFill>
              <a:ln w="9525">
                <a:noFill/>
                <a:round/>
                <a:headEnd/>
                <a:tailEnd/>
              </a:ln>
              <a:effectLst/>
            </p:spPr>
            <p:txBody>
              <a:bodyPr wrap="none" anchor="ctr"/>
              <a:lstStyle/>
              <a:p>
                <a:endParaRPr lang="en-IN"/>
              </a:p>
            </p:txBody>
          </p:sp>
          <p:sp>
            <p:nvSpPr>
              <p:cNvPr id="1044" name="AutoShape 20"/>
              <p:cNvSpPr>
                <a:spLocks noChangeArrowheads="1"/>
              </p:cNvSpPr>
              <p:nvPr/>
            </p:nvSpPr>
            <p:spPr bwMode="auto">
              <a:xfrm>
                <a:off x="3527" y="3906"/>
                <a:ext cx="88" cy="215"/>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 name="T32" fmla="*/ 0 w 89"/>
                  <a:gd name="T33" fmla="*/ 0 h 216"/>
                  <a:gd name="T34" fmla="*/ 89 w 89"/>
                  <a:gd name="T3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IN"/>
              </a:p>
            </p:txBody>
          </p:sp>
          <p:sp>
            <p:nvSpPr>
              <p:cNvPr id="1045" name="AutoShape 21"/>
              <p:cNvSpPr>
                <a:spLocks noChangeArrowheads="1"/>
              </p:cNvSpPr>
              <p:nvPr/>
            </p:nvSpPr>
            <p:spPr bwMode="auto">
              <a:xfrm>
                <a:off x="3569" y="3745"/>
                <a:ext cx="749" cy="460"/>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 name="T112" fmla="*/ 0 w 747"/>
                  <a:gd name="T113" fmla="*/ 0 h 461"/>
                  <a:gd name="T114" fmla="*/ 747 w 747"/>
                  <a:gd name="T115"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close/>
                  </a:path>
                </a:pathLst>
              </a:custGeom>
              <a:blipFill dpi="0" rotWithShape="0">
                <a:blip r:embed="rId13"/>
                <a:srcRect/>
                <a:stretch>
                  <a:fillRect/>
                </a:stretch>
              </a:blipFill>
              <a:ln w="9525">
                <a:noFill/>
                <a:round/>
                <a:headEnd/>
                <a:tailEnd/>
              </a:ln>
              <a:effectLst/>
            </p:spPr>
            <p:txBody>
              <a:bodyPr wrap="none" anchor="ctr"/>
              <a:lstStyle/>
              <a:p>
                <a:endParaRPr lang="en-IN"/>
              </a:p>
            </p:txBody>
          </p:sp>
          <p:sp>
            <p:nvSpPr>
              <p:cNvPr id="1046" name="AutoShape 22"/>
              <p:cNvSpPr>
                <a:spLocks noChangeArrowheads="1"/>
              </p:cNvSpPr>
              <p:nvPr/>
            </p:nvSpPr>
            <p:spPr bwMode="auto">
              <a:xfrm>
                <a:off x="4037" y="3721"/>
                <a:ext cx="95" cy="29"/>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 name="T18" fmla="*/ 0 w 96"/>
                  <a:gd name="T19" fmla="*/ 0 h 30"/>
                  <a:gd name="T20" fmla="*/ 96 w 96"/>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96" h="30">
                    <a:moveTo>
                      <a:pt x="0" y="0"/>
                    </a:moveTo>
                    <a:lnTo>
                      <a:pt x="0" y="12"/>
                    </a:lnTo>
                    <a:lnTo>
                      <a:pt x="48" y="18"/>
                    </a:lnTo>
                    <a:lnTo>
                      <a:pt x="96" y="30"/>
                    </a:lnTo>
                    <a:lnTo>
                      <a:pt x="96" y="24"/>
                    </a:lnTo>
                    <a:lnTo>
                      <a:pt x="96" y="18"/>
                    </a:lnTo>
                    <a:lnTo>
                      <a:pt x="48" y="12"/>
                    </a:lnTo>
                    <a:lnTo>
                      <a:pt x="0" y="0"/>
                    </a:lnTo>
                    <a:close/>
                  </a:path>
                </a:pathLst>
              </a:custGeom>
              <a:gradFill rotWithShape="0">
                <a:gsLst>
                  <a:gs pos="0">
                    <a:srgbClr val="865AE0"/>
                  </a:gs>
                  <a:gs pos="100000">
                    <a:srgbClr val="9966FF"/>
                  </a:gs>
                </a:gsLst>
                <a:lin ang="10800000" scaled="1"/>
              </a:gradFill>
              <a:ln w="9525">
                <a:noFill/>
                <a:round/>
                <a:headEnd/>
                <a:tailEnd/>
              </a:ln>
              <a:effectLst/>
            </p:spPr>
            <p:txBody>
              <a:bodyPr wrap="none" anchor="ctr"/>
              <a:lstStyle/>
              <a:p>
                <a:endParaRPr lang="en-IN"/>
              </a:p>
            </p:txBody>
          </p:sp>
          <p:sp>
            <p:nvSpPr>
              <p:cNvPr id="1047" name="AutoShape 23"/>
              <p:cNvSpPr>
                <a:spLocks noChangeArrowheads="1"/>
              </p:cNvSpPr>
              <p:nvPr/>
            </p:nvSpPr>
            <p:spPr bwMode="auto">
              <a:xfrm>
                <a:off x="4175" y="4050"/>
                <a:ext cx="179" cy="131"/>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 name="T26" fmla="*/ 0 w 179"/>
                  <a:gd name="T27" fmla="*/ 0 h 132"/>
                  <a:gd name="T28" fmla="*/ 179 w 179"/>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close/>
                  </a:path>
                </a:pathLst>
              </a:custGeom>
              <a:gradFill rotWithShape="0">
                <a:gsLst>
                  <a:gs pos="0">
                    <a:srgbClr val="865AE0"/>
                  </a:gs>
                  <a:gs pos="100000">
                    <a:srgbClr val="9966FF"/>
                  </a:gs>
                </a:gsLst>
                <a:lin ang="8100000" scaled="1"/>
              </a:gradFill>
              <a:ln w="9525">
                <a:noFill/>
                <a:round/>
                <a:headEnd/>
                <a:tailEnd/>
              </a:ln>
              <a:effectLst/>
            </p:spPr>
            <p:txBody>
              <a:bodyPr wrap="none" anchor="ctr"/>
              <a:lstStyle/>
              <a:p>
                <a:endParaRPr lang="en-IN"/>
              </a:p>
            </p:txBody>
          </p:sp>
          <p:sp>
            <p:nvSpPr>
              <p:cNvPr id="1048" name="AutoShape 24"/>
              <p:cNvSpPr>
                <a:spLocks noChangeArrowheads="1"/>
              </p:cNvSpPr>
              <p:nvPr/>
            </p:nvSpPr>
            <p:spPr bwMode="auto">
              <a:xfrm>
                <a:off x="2585" y="3822"/>
                <a:ext cx="448" cy="185"/>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 name="T46" fmla="*/ 0 w 448"/>
                  <a:gd name="T47" fmla="*/ 0 h 186"/>
                  <a:gd name="T48" fmla="*/ 448 w 448"/>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T46" t="T47" r="T48" b="T49"/>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6"/>
                    </a:lnTo>
                    <a:lnTo>
                      <a:pt x="6" y="6"/>
                    </a:lnTo>
                    <a:close/>
                  </a:path>
                </a:pathLst>
              </a:custGeom>
              <a:gradFill rotWithShape="0">
                <a:gsLst>
                  <a:gs pos="0">
                    <a:srgbClr val="9966FF"/>
                  </a:gs>
                  <a:gs pos="100000">
                    <a:srgbClr val="8B5DE8"/>
                  </a:gs>
                </a:gsLst>
                <a:lin ang="5400000" scaled="1"/>
              </a:gradFill>
              <a:ln w="9525">
                <a:noFill/>
                <a:round/>
                <a:headEnd/>
                <a:tailEnd/>
              </a:ln>
              <a:effectLst/>
            </p:spPr>
            <p:txBody>
              <a:bodyPr wrap="none" anchor="ctr"/>
              <a:lstStyle/>
              <a:p>
                <a:endParaRPr lang="en-IN"/>
              </a:p>
            </p:txBody>
          </p:sp>
          <p:sp>
            <p:nvSpPr>
              <p:cNvPr id="1049" name="AutoShape 25"/>
              <p:cNvSpPr>
                <a:spLocks noChangeArrowheads="1"/>
              </p:cNvSpPr>
              <p:nvPr/>
            </p:nvSpPr>
            <p:spPr bwMode="auto">
              <a:xfrm>
                <a:off x="2142" y="3852"/>
                <a:ext cx="891" cy="461"/>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 name="T104" fmla="*/ 0 w 890"/>
                  <a:gd name="T105" fmla="*/ 0 h 462"/>
                  <a:gd name="T106" fmla="*/ 890 w 890"/>
                  <a:gd name="T10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close/>
                  </a:path>
                </a:pathLst>
              </a:custGeom>
              <a:gradFill rotWithShape="0">
                <a:gsLst>
                  <a:gs pos="0">
                    <a:srgbClr val="8256D8"/>
                  </a:gs>
                  <a:gs pos="100000">
                    <a:srgbClr val="9966FF"/>
                  </a:gs>
                </a:gsLst>
                <a:lin ang="13500000" scaled="1"/>
              </a:gradFill>
              <a:ln w="9525">
                <a:noFill/>
                <a:round/>
                <a:headEnd/>
                <a:tailEnd/>
              </a:ln>
              <a:effectLst/>
            </p:spPr>
            <p:txBody>
              <a:bodyPr wrap="none" anchor="ctr"/>
              <a:lstStyle/>
              <a:p>
                <a:endParaRPr lang="en-IN"/>
              </a:p>
            </p:txBody>
          </p:sp>
          <p:sp>
            <p:nvSpPr>
              <p:cNvPr id="1050" name="AutoShape 26"/>
              <p:cNvSpPr>
                <a:spLocks noChangeArrowheads="1"/>
              </p:cNvSpPr>
              <p:nvPr/>
            </p:nvSpPr>
            <p:spPr bwMode="auto">
              <a:xfrm>
                <a:off x="2082" y="3828"/>
                <a:ext cx="406" cy="485"/>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 name="T56" fmla="*/ 0 w 406"/>
                  <a:gd name="T57" fmla="*/ 0 h 486"/>
                  <a:gd name="T58" fmla="*/ 406 w 406"/>
                  <a:gd name="T59"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close/>
                  </a:path>
                </a:pathLst>
              </a:custGeom>
              <a:gradFill rotWithShape="0">
                <a:gsLst>
                  <a:gs pos="0">
                    <a:srgbClr val="8B5DE8"/>
                  </a:gs>
                  <a:gs pos="100000">
                    <a:srgbClr val="9966FF"/>
                  </a:gs>
                </a:gsLst>
                <a:lin ang="10800000" scaled="1"/>
              </a:gradFill>
              <a:ln w="9525">
                <a:noFill/>
                <a:round/>
                <a:headEnd/>
                <a:tailEnd/>
              </a:ln>
              <a:effectLst/>
            </p:spPr>
            <p:txBody>
              <a:bodyPr wrap="none" anchor="ctr"/>
              <a:lstStyle/>
              <a:p>
                <a:endParaRPr lang="en-IN"/>
              </a:p>
            </p:txBody>
          </p:sp>
          <p:sp>
            <p:nvSpPr>
              <p:cNvPr id="1051" name="AutoShape 27"/>
              <p:cNvSpPr>
                <a:spLocks noChangeArrowheads="1"/>
              </p:cNvSpPr>
              <p:nvPr/>
            </p:nvSpPr>
            <p:spPr bwMode="auto">
              <a:xfrm>
                <a:off x="2987" y="4044"/>
                <a:ext cx="107" cy="251"/>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 name="T32" fmla="*/ 0 w 107"/>
                  <a:gd name="T33" fmla="*/ 0 h 252"/>
                  <a:gd name="T34" fmla="*/ 107 w 107"/>
                  <a:gd name="T3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close/>
                  </a:path>
                </a:pathLst>
              </a:custGeom>
              <a:gradFill rotWithShape="0">
                <a:gsLst>
                  <a:gs pos="0">
                    <a:srgbClr val="7D54D1"/>
                  </a:gs>
                  <a:gs pos="100000">
                    <a:srgbClr val="9966FF"/>
                  </a:gs>
                </a:gsLst>
                <a:lin ang="5400000" scaled="1"/>
              </a:gradFill>
              <a:ln w="9525">
                <a:noFill/>
                <a:round/>
                <a:headEnd/>
                <a:tailEnd/>
              </a:ln>
              <a:effectLst/>
            </p:spPr>
            <p:txBody>
              <a:bodyPr wrap="none" anchor="ctr"/>
              <a:lstStyle/>
              <a:p>
                <a:endParaRPr lang="en-IN"/>
              </a:p>
            </p:txBody>
          </p:sp>
          <p:sp>
            <p:nvSpPr>
              <p:cNvPr id="1052" name="AutoShape 28"/>
              <p:cNvSpPr>
                <a:spLocks noChangeArrowheads="1"/>
              </p:cNvSpPr>
              <p:nvPr/>
            </p:nvSpPr>
            <p:spPr bwMode="auto">
              <a:xfrm>
                <a:off x="2068" y="3685"/>
                <a:ext cx="834" cy="149"/>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w 835"/>
                  <a:gd name="T41" fmla="*/ 0 h 150"/>
                  <a:gd name="T42" fmla="*/ 835 w 835"/>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rgbClr val="9966FF"/>
              </a:solidFill>
              <a:ln w="9525">
                <a:noFill/>
                <a:round/>
                <a:headEnd/>
                <a:tailEnd/>
              </a:ln>
              <a:effectLst/>
            </p:spPr>
            <p:txBody>
              <a:bodyPr wrap="none" anchor="ctr"/>
              <a:lstStyle/>
              <a:p>
                <a:endParaRPr lang="en-IN"/>
              </a:p>
            </p:txBody>
          </p:sp>
          <p:sp>
            <p:nvSpPr>
              <p:cNvPr id="1053" name="AutoShape 29"/>
              <p:cNvSpPr>
                <a:spLocks noChangeArrowheads="1"/>
              </p:cNvSpPr>
              <p:nvPr/>
            </p:nvSpPr>
            <p:spPr bwMode="auto">
              <a:xfrm>
                <a:off x="1867" y="3853"/>
                <a:ext cx="170" cy="460"/>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w 171"/>
                  <a:gd name="T41" fmla="*/ 0 h 461"/>
                  <a:gd name="T42" fmla="*/ 171 w 171"/>
                  <a:gd name="T43"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rgbClr val="9966FF"/>
              </a:solidFill>
              <a:ln w="9525">
                <a:noFill/>
                <a:round/>
                <a:headEnd/>
                <a:tailEnd/>
              </a:ln>
              <a:effectLst/>
            </p:spPr>
            <p:txBody>
              <a:bodyPr wrap="none" anchor="ctr"/>
              <a:lstStyle/>
              <a:p>
                <a:endParaRPr lang="en-IN"/>
              </a:p>
            </p:txBody>
          </p:sp>
          <p:sp>
            <p:nvSpPr>
              <p:cNvPr id="1054" name="AutoShape 30"/>
              <p:cNvSpPr>
                <a:spLocks noChangeArrowheads="1"/>
              </p:cNvSpPr>
              <p:nvPr/>
            </p:nvSpPr>
            <p:spPr bwMode="auto">
              <a:xfrm>
                <a:off x="2951" y="3751"/>
                <a:ext cx="359" cy="562"/>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 name="T56" fmla="*/ 0 w 360"/>
                  <a:gd name="T57" fmla="*/ 0 h 563"/>
                  <a:gd name="T58" fmla="*/ 360 w 360"/>
                  <a:gd name="T5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IN"/>
              </a:p>
            </p:txBody>
          </p:sp>
          <p:sp>
            <p:nvSpPr>
              <p:cNvPr id="1055" name="AutoShape 31"/>
              <p:cNvSpPr>
                <a:spLocks noChangeArrowheads="1"/>
              </p:cNvSpPr>
              <p:nvPr/>
            </p:nvSpPr>
            <p:spPr bwMode="auto">
              <a:xfrm>
                <a:off x="2318" y="3631"/>
                <a:ext cx="1077" cy="424"/>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 name="T54" fmla="*/ 0 w 1078"/>
                  <a:gd name="T55" fmla="*/ 0 h 425"/>
                  <a:gd name="T56" fmla="*/ 1078 w 1078"/>
                  <a:gd name="T5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IN"/>
              </a:p>
            </p:txBody>
          </p:sp>
          <p:sp>
            <p:nvSpPr>
              <p:cNvPr id="1056" name="AutoShape 32"/>
              <p:cNvSpPr>
                <a:spLocks noChangeArrowheads="1"/>
              </p:cNvSpPr>
              <p:nvPr/>
            </p:nvSpPr>
            <p:spPr bwMode="auto">
              <a:xfrm>
                <a:off x="3304" y="4080"/>
                <a:ext cx="97" cy="233"/>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 name="T28" fmla="*/ 0 w 98"/>
                  <a:gd name="T29" fmla="*/ 0 h 234"/>
                  <a:gd name="T30" fmla="*/ 98 w 98"/>
                  <a:gd name="T3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IN"/>
              </a:p>
            </p:txBody>
          </p:sp>
          <p:sp>
            <p:nvSpPr>
              <p:cNvPr id="1057" name="AutoShape 33"/>
              <p:cNvSpPr>
                <a:spLocks noChangeArrowheads="1"/>
              </p:cNvSpPr>
              <p:nvPr/>
            </p:nvSpPr>
            <p:spPr bwMode="auto">
              <a:xfrm>
                <a:off x="1776" y="3673"/>
                <a:ext cx="480" cy="640"/>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w 481"/>
                  <a:gd name="T57" fmla="*/ 0 h 641"/>
                  <a:gd name="T58" fmla="*/ 481 w 481"/>
                  <a:gd name="T59"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rgbClr val="9966FF"/>
              </a:solidFill>
              <a:ln w="9525">
                <a:noFill/>
                <a:round/>
                <a:headEnd/>
                <a:tailEnd/>
              </a:ln>
              <a:effectLst/>
            </p:spPr>
            <p:txBody>
              <a:bodyPr wrap="none" anchor="ctr"/>
              <a:lstStyle/>
              <a:p>
                <a:endParaRPr lang="en-IN"/>
              </a:p>
            </p:txBody>
          </p:sp>
          <p:sp>
            <p:nvSpPr>
              <p:cNvPr id="1058" name="AutoShape 34"/>
              <p:cNvSpPr>
                <a:spLocks noChangeArrowheads="1"/>
              </p:cNvSpPr>
              <p:nvPr/>
            </p:nvSpPr>
            <p:spPr bwMode="auto">
              <a:xfrm>
                <a:off x="4200" y="3402"/>
                <a:ext cx="1200" cy="730"/>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 name="T74" fmla="*/ 0 w 1201"/>
                  <a:gd name="T75" fmla="*/ 0 h 731"/>
                  <a:gd name="T76" fmla="*/ 1201 w 1201"/>
                  <a:gd name="T77" fmla="*/ 731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1059" name="AutoShape 35"/>
              <p:cNvSpPr>
                <a:spLocks noChangeArrowheads="1"/>
              </p:cNvSpPr>
              <p:nvPr/>
            </p:nvSpPr>
            <p:spPr bwMode="auto">
              <a:xfrm>
                <a:off x="4128" y="3366"/>
                <a:ext cx="543" cy="736"/>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 name="T72" fmla="*/ 0 w 544"/>
                  <a:gd name="T73" fmla="*/ 0 h 737"/>
                  <a:gd name="T74" fmla="*/ 544 w 544"/>
                  <a:gd name="T7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1060" name="AutoShape 36"/>
              <p:cNvSpPr>
                <a:spLocks noChangeArrowheads="1"/>
              </p:cNvSpPr>
              <p:nvPr/>
            </p:nvSpPr>
            <p:spPr bwMode="auto">
              <a:xfrm>
                <a:off x="4792" y="3360"/>
                <a:ext cx="608" cy="251"/>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 name="T48" fmla="*/ 0 w 609"/>
                  <a:gd name="T49" fmla="*/ 0 h 252"/>
                  <a:gd name="T50" fmla="*/ 609 w 609"/>
                  <a:gd name="T5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close/>
                  </a:path>
                </a:pathLst>
              </a:custGeom>
              <a:gradFill rotWithShape="0">
                <a:gsLst>
                  <a:gs pos="0">
                    <a:srgbClr val="9966FF"/>
                  </a:gs>
                  <a:gs pos="100000">
                    <a:srgbClr val="9F6FFF"/>
                  </a:gs>
                </a:gsLst>
                <a:lin ang="5400000" scaled="1"/>
              </a:gradFill>
              <a:ln w="9525">
                <a:noFill/>
                <a:round/>
                <a:headEnd/>
                <a:tailEnd/>
              </a:ln>
              <a:effectLst/>
            </p:spPr>
            <p:txBody>
              <a:bodyPr wrap="none" anchor="ctr"/>
              <a:lstStyle/>
              <a:p>
                <a:endParaRPr lang="en-IN"/>
              </a:p>
            </p:txBody>
          </p:sp>
          <p:sp>
            <p:nvSpPr>
              <p:cNvPr id="1061" name="AutoShape 37"/>
              <p:cNvSpPr>
                <a:spLocks noChangeArrowheads="1"/>
              </p:cNvSpPr>
              <p:nvPr/>
            </p:nvSpPr>
            <p:spPr bwMode="auto">
              <a:xfrm>
                <a:off x="5246" y="4007"/>
                <a:ext cx="71" cy="53"/>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 name="T18" fmla="*/ 0 w 72"/>
                  <a:gd name="T19" fmla="*/ 0 h 54"/>
                  <a:gd name="T20" fmla="*/ 72 w 72"/>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72" h="54">
                    <a:moveTo>
                      <a:pt x="72" y="0"/>
                    </a:moveTo>
                    <a:lnTo>
                      <a:pt x="36" y="30"/>
                    </a:lnTo>
                    <a:lnTo>
                      <a:pt x="0" y="54"/>
                    </a:lnTo>
                    <a:lnTo>
                      <a:pt x="36" y="54"/>
                    </a:lnTo>
                    <a:lnTo>
                      <a:pt x="54" y="42"/>
                    </a:lnTo>
                    <a:lnTo>
                      <a:pt x="72" y="24"/>
                    </a:lnTo>
                    <a:lnTo>
                      <a:pt x="72" y="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1062" name="AutoShape 38"/>
              <p:cNvSpPr>
                <a:spLocks noChangeArrowheads="1"/>
              </p:cNvSpPr>
              <p:nvPr/>
            </p:nvSpPr>
            <p:spPr bwMode="auto">
              <a:xfrm>
                <a:off x="4505" y="4073"/>
                <a:ext cx="704" cy="107"/>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 name="T36" fmla="*/ 0 w 705"/>
                  <a:gd name="T37" fmla="*/ 0 h 108"/>
                  <a:gd name="T38" fmla="*/ 705 w 705"/>
                  <a:gd name="T3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T36" t="T37" r="T38" b="T39"/>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1063" name="AutoShape 39"/>
              <p:cNvSpPr>
                <a:spLocks noChangeArrowheads="1"/>
              </p:cNvSpPr>
              <p:nvPr/>
            </p:nvSpPr>
            <p:spPr bwMode="auto">
              <a:xfrm>
                <a:off x="5336" y="3654"/>
                <a:ext cx="142" cy="340"/>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 name="T32" fmla="*/ 0 w 143"/>
                  <a:gd name="T33" fmla="*/ 0 h 341"/>
                  <a:gd name="T34" fmla="*/ 143 w 143"/>
                  <a:gd name="T3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1064" name="AutoShape 40"/>
              <p:cNvSpPr>
                <a:spLocks noChangeArrowheads="1"/>
              </p:cNvSpPr>
              <p:nvPr/>
            </p:nvSpPr>
            <p:spPr bwMode="auto">
              <a:xfrm>
                <a:off x="5061" y="3624"/>
                <a:ext cx="82" cy="89"/>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 name="T18" fmla="*/ 0 w 83"/>
                  <a:gd name="T19" fmla="*/ 0 h 90"/>
                  <a:gd name="T20" fmla="*/ 83 w 83"/>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83" h="90">
                    <a:moveTo>
                      <a:pt x="59" y="90"/>
                    </a:moveTo>
                    <a:lnTo>
                      <a:pt x="83" y="84"/>
                    </a:lnTo>
                    <a:lnTo>
                      <a:pt x="71" y="60"/>
                    </a:lnTo>
                    <a:lnTo>
                      <a:pt x="53" y="42"/>
                    </a:lnTo>
                    <a:lnTo>
                      <a:pt x="6" y="0"/>
                    </a:lnTo>
                    <a:lnTo>
                      <a:pt x="0" y="18"/>
                    </a:lnTo>
                    <a:lnTo>
                      <a:pt x="35" y="48"/>
                    </a:lnTo>
                    <a:lnTo>
                      <a:pt x="5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1065" name="AutoShape 41"/>
              <p:cNvSpPr>
                <a:spLocks noChangeArrowheads="1"/>
              </p:cNvSpPr>
              <p:nvPr/>
            </p:nvSpPr>
            <p:spPr bwMode="auto">
              <a:xfrm>
                <a:off x="4445" y="3552"/>
                <a:ext cx="716" cy="430"/>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w 717"/>
                  <a:gd name="T127" fmla="*/ 0 h 431"/>
                  <a:gd name="T128" fmla="*/ 717 w 717"/>
                  <a:gd name="T129"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gradFill rotWithShape="0">
                <a:gsLst>
                  <a:gs pos="0">
                    <a:srgbClr val="9463F7"/>
                  </a:gs>
                  <a:gs pos="100000">
                    <a:srgbClr val="9966FF"/>
                  </a:gs>
                </a:gsLst>
                <a:lin ang="5400000" scaled="1"/>
              </a:gradFill>
              <a:ln w="9525">
                <a:noFill/>
                <a:round/>
                <a:headEnd/>
                <a:tailEnd/>
              </a:ln>
              <a:effectLst/>
            </p:spPr>
            <p:txBody>
              <a:bodyPr wrap="none" anchor="ctr"/>
              <a:lstStyle/>
              <a:p>
                <a:endParaRPr lang="en-IN"/>
              </a:p>
            </p:txBody>
          </p:sp>
          <p:sp>
            <p:nvSpPr>
              <p:cNvPr id="1066" name="AutoShape 42"/>
              <p:cNvSpPr>
                <a:spLocks noChangeArrowheads="1"/>
              </p:cNvSpPr>
              <p:nvPr/>
            </p:nvSpPr>
            <p:spPr bwMode="auto">
              <a:xfrm>
                <a:off x="4349" y="3510"/>
                <a:ext cx="908" cy="532"/>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 name="T116" fmla="*/ 0 w 909"/>
                  <a:gd name="T117" fmla="*/ 0 h 533"/>
                  <a:gd name="T118" fmla="*/ 909 w 909"/>
                  <a:gd name="T119"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T116" t="T117" r="T118" b="T119"/>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close/>
                  </a:path>
                </a:pathLst>
              </a:custGeom>
              <a:gradFill rotWithShape="0">
                <a:gsLst>
                  <a:gs pos="0">
                    <a:srgbClr val="9966FF"/>
                  </a:gs>
                  <a:gs pos="100000">
                    <a:srgbClr val="9C6BFF"/>
                  </a:gs>
                </a:gsLst>
                <a:lin ang="10800000" scaled="1"/>
              </a:gradFill>
              <a:ln w="9525">
                <a:noFill/>
                <a:round/>
                <a:headEnd/>
                <a:tailEnd/>
              </a:ln>
              <a:effectLst/>
            </p:spPr>
            <p:txBody>
              <a:bodyPr wrap="none" anchor="ctr"/>
              <a:lstStyle/>
              <a:p>
                <a:endParaRPr lang="en-IN"/>
              </a:p>
            </p:txBody>
          </p:sp>
          <p:sp>
            <p:nvSpPr>
              <p:cNvPr id="1067" name="AutoShape 43"/>
              <p:cNvSpPr>
                <a:spLocks noChangeArrowheads="1"/>
              </p:cNvSpPr>
              <p:nvPr/>
            </p:nvSpPr>
            <p:spPr bwMode="auto">
              <a:xfrm>
                <a:off x="4564" y="3492"/>
                <a:ext cx="364" cy="65"/>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 name="T30" fmla="*/ 0 w 365"/>
                  <a:gd name="T31" fmla="*/ 0 h 66"/>
                  <a:gd name="T32" fmla="*/ 365 w 365"/>
                  <a:gd name="T3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1068" name="AutoShape 44"/>
              <p:cNvSpPr>
                <a:spLocks noChangeArrowheads="1"/>
              </p:cNvSpPr>
              <p:nvPr/>
            </p:nvSpPr>
            <p:spPr bwMode="auto">
              <a:xfrm>
                <a:off x="4463" y="3558"/>
                <a:ext cx="65" cy="47"/>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 name="T16" fmla="*/ 0 w 66"/>
                  <a:gd name="T17" fmla="*/ 0 h 48"/>
                  <a:gd name="T18" fmla="*/ 66 w 66"/>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6" h="48">
                    <a:moveTo>
                      <a:pt x="66" y="18"/>
                    </a:moveTo>
                    <a:lnTo>
                      <a:pt x="48" y="0"/>
                    </a:lnTo>
                    <a:lnTo>
                      <a:pt x="24" y="12"/>
                    </a:lnTo>
                    <a:lnTo>
                      <a:pt x="0" y="30"/>
                    </a:lnTo>
                    <a:lnTo>
                      <a:pt x="12" y="48"/>
                    </a:lnTo>
                    <a:lnTo>
                      <a:pt x="42" y="30"/>
                    </a:lnTo>
                    <a:lnTo>
                      <a:pt x="66"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1069" name="AutoShape 45"/>
              <p:cNvSpPr>
                <a:spLocks noChangeArrowheads="1"/>
              </p:cNvSpPr>
              <p:nvPr/>
            </p:nvSpPr>
            <p:spPr bwMode="auto">
              <a:xfrm>
                <a:off x="5280" y="3186"/>
                <a:ext cx="382" cy="95"/>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w 382"/>
                  <a:gd name="T41" fmla="*/ 0 h 96"/>
                  <a:gd name="T42" fmla="*/ 382 w 382"/>
                  <a:gd name="T4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1070" name="AutoShape 46"/>
              <p:cNvSpPr>
                <a:spLocks noChangeArrowheads="1"/>
              </p:cNvSpPr>
              <p:nvPr/>
            </p:nvSpPr>
            <p:spPr bwMode="auto">
              <a:xfrm>
                <a:off x="5315" y="3024"/>
                <a:ext cx="257" cy="53"/>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w 258"/>
                  <a:gd name="T33" fmla="*/ 0 h 54"/>
                  <a:gd name="T34" fmla="*/ 258 w 258"/>
                  <a:gd name="T3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1071" name="AutoShape 47"/>
              <p:cNvSpPr>
                <a:spLocks noChangeArrowheads="1"/>
              </p:cNvSpPr>
              <p:nvPr/>
            </p:nvSpPr>
            <p:spPr bwMode="auto">
              <a:xfrm>
                <a:off x="5645" y="3066"/>
                <a:ext cx="59" cy="155"/>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w 60"/>
                  <a:gd name="T33" fmla="*/ 0 h 156"/>
                  <a:gd name="T34" fmla="*/ 60 w 60"/>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1072" name="AutoShape 48"/>
              <p:cNvSpPr>
                <a:spLocks noChangeArrowheads="1"/>
              </p:cNvSpPr>
              <p:nvPr/>
            </p:nvSpPr>
            <p:spPr bwMode="auto">
              <a:xfrm>
                <a:off x="5375" y="3246"/>
                <a:ext cx="191" cy="17"/>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w 192"/>
                  <a:gd name="T25" fmla="*/ 0 h 18"/>
                  <a:gd name="T26" fmla="*/ 192 w 192"/>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1073" name="AutoShape 49"/>
              <p:cNvSpPr>
                <a:spLocks noChangeArrowheads="1"/>
              </p:cNvSpPr>
              <p:nvPr/>
            </p:nvSpPr>
            <p:spPr bwMode="auto">
              <a:xfrm>
                <a:off x="5304" y="3042"/>
                <a:ext cx="160" cy="185"/>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w 161"/>
                  <a:gd name="T43" fmla="*/ 0 h 186"/>
                  <a:gd name="T44" fmla="*/ 161 w 161"/>
                  <a:gd name="T45"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sp>
            <p:nvSpPr>
              <p:cNvPr id="1074" name="AutoShape 50"/>
              <p:cNvSpPr>
                <a:spLocks noChangeArrowheads="1"/>
              </p:cNvSpPr>
              <p:nvPr/>
            </p:nvSpPr>
            <p:spPr bwMode="auto">
              <a:xfrm>
                <a:off x="5489" y="3042"/>
                <a:ext cx="185" cy="209"/>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w 185"/>
                  <a:gd name="T49" fmla="*/ 0 h 210"/>
                  <a:gd name="T50" fmla="*/ 185 w 185"/>
                  <a:gd name="T5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sp>
            <p:nvSpPr>
              <p:cNvPr id="1075" name="AutoShape 51"/>
              <p:cNvSpPr>
                <a:spLocks noChangeArrowheads="1"/>
              </p:cNvSpPr>
              <p:nvPr/>
            </p:nvSpPr>
            <p:spPr bwMode="auto">
              <a:xfrm>
                <a:off x="5345" y="3058"/>
                <a:ext cx="298" cy="185"/>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w 299"/>
                  <a:gd name="T89" fmla="*/ 0 h 186"/>
                  <a:gd name="T90" fmla="*/ 299 w 299"/>
                  <a:gd name="T91"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1076" name="Oval 52"/>
              <p:cNvSpPr>
                <a:spLocks noChangeArrowheads="1"/>
              </p:cNvSpPr>
              <p:nvPr/>
            </p:nvSpPr>
            <p:spPr bwMode="auto">
              <a:xfrm>
                <a:off x="3910" y="3948"/>
                <a:ext cx="83" cy="52"/>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IN"/>
              </a:p>
            </p:txBody>
          </p:sp>
          <p:grpSp>
            <p:nvGrpSpPr>
              <p:cNvPr id="1077" name="Group 53"/>
              <p:cNvGrpSpPr>
                <a:grpSpLocks/>
              </p:cNvGrpSpPr>
              <p:nvPr/>
            </p:nvGrpSpPr>
            <p:grpSpPr bwMode="auto">
              <a:xfrm>
                <a:off x="4546" y="3608"/>
                <a:ext cx="517" cy="318"/>
                <a:chOff x="4546" y="3608"/>
                <a:chExt cx="517" cy="318"/>
              </a:xfrm>
            </p:grpSpPr>
            <p:sp>
              <p:nvSpPr>
                <p:cNvPr id="1078" name="Oval 54"/>
                <p:cNvSpPr>
                  <a:spLocks noChangeArrowheads="1"/>
                </p:cNvSpPr>
                <p:nvPr/>
              </p:nvSpPr>
              <p:spPr bwMode="auto">
                <a:xfrm>
                  <a:off x="4546" y="3608"/>
                  <a:ext cx="517" cy="318"/>
                </a:xfrm>
                <a:prstGeom prst="ellipse">
                  <a:avLst/>
                </a:prstGeom>
                <a:gradFill rotWithShape="0">
                  <a:gsLst>
                    <a:gs pos="0">
                      <a:srgbClr val="9966FF"/>
                    </a:gs>
                    <a:gs pos="100000">
                      <a:srgbClr val="9060F0"/>
                    </a:gs>
                  </a:gsLst>
                  <a:lin ang="10800000" scaled="1"/>
                </a:gradFill>
                <a:ln w="9525">
                  <a:noFill/>
                  <a:round/>
                  <a:headEnd/>
                  <a:tailEnd/>
                </a:ln>
                <a:effectLst/>
              </p:spPr>
              <p:txBody>
                <a:bodyPr wrap="none" anchor="ctr"/>
                <a:lstStyle/>
                <a:p>
                  <a:endParaRPr lang="en-IN"/>
                </a:p>
              </p:txBody>
            </p:sp>
            <p:sp>
              <p:nvSpPr>
                <p:cNvPr id="1079" name="Oval 55"/>
                <p:cNvSpPr>
                  <a:spLocks noChangeArrowheads="1"/>
                </p:cNvSpPr>
                <p:nvPr/>
              </p:nvSpPr>
              <p:spPr bwMode="auto">
                <a:xfrm>
                  <a:off x="4578" y="3630"/>
                  <a:ext cx="445" cy="270"/>
                </a:xfrm>
                <a:prstGeom prst="ellipse">
                  <a:avLst/>
                </a:pr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1080" name="Oval 56"/>
                <p:cNvSpPr>
                  <a:spLocks noChangeArrowheads="1"/>
                </p:cNvSpPr>
                <p:nvPr/>
              </p:nvSpPr>
              <p:spPr bwMode="auto">
                <a:xfrm>
                  <a:off x="4610" y="3650"/>
                  <a:ext cx="385" cy="232"/>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1081" name="Oval 57"/>
                <p:cNvSpPr>
                  <a:spLocks noChangeArrowheads="1"/>
                </p:cNvSpPr>
                <p:nvPr/>
              </p:nvSpPr>
              <p:spPr bwMode="auto">
                <a:xfrm>
                  <a:off x="4654" y="3678"/>
                  <a:ext cx="297" cy="176"/>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IN"/>
                </a:p>
              </p:txBody>
            </p:sp>
            <p:sp>
              <p:nvSpPr>
                <p:cNvPr id="1082" name="Oval 58"/>
                <p:cNvSpPr>
                  <a:spLocks noChangeArrowheads="1"/>
                </p:cNvSpPr>
                <p:nvPr/>
              </p:nvSpPr>
              <p:spPr bwMode="auto">
                <a:xfrm>
                  <a:off x="4690" y="3698"/>
                  <a:ext cx="221" cy="138"/>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1083" name="Oval 59"/>
                <p:cNvSpPr>
                  <a:spLocks noChangeArrowheads="1"/>
                </p:cNvSpPr>
                <p:nvPr/>
              </p:nvSpPr>
              <p:spPr bwMode="auto">
                <a:xfrm>
                  <a:off x="4738" y="3728"/>
                  <a:ext cx="125" cy="80"/>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IN"/>
                </a:p>
              </p:txBody>
            </p:sp>
          </p:grpSp>
          <p:grpSp>
            <p:nvGrpSpPr>
              <p:cNvPr id="1084" name="Group 60"/>
              <p:cNvGrpSpPr>
                <a:grpSpLocks/>
              </p:cNvGrpSpPr>
              <p:nvPr/>
            </p:nvGrpSpPr>
            <p:grpSpPr bwMode="auto">
              <a:xfrm>
                <a:off x="5381" y="3085"/>
                <a:ext cx="226" cy="131"/>
                <a:chOff x="5381" y="3085"/>
                <a:chExt cx="226" cy="131"/>
              </a:xfrm>
            </p:grpSpPr>
            <p:sp>
              <p:nvSpPr>
                <p:cNvPr id="1085" name="Oval 61"/>
                <p:cNvSpPr>
                  <a:spLocks noChangeArrowheads="1"/>
                </p:cNvSpPr>
                <p:nvPr/>
              </p:nvSpPr>
              <p:spPr bwMode="auto">
                <a:xfrm>
                  <a:off x="5381" y="3085"/>
                  <a:ext cx="226" cy="131"/>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sp>
              <p:nvSpPr>
                <p:cNvPr id="1086" name="Oval 62"/>
                <p:cNvSpPr>
                  <a:spLocks noChangeArrowheads="1"/>
                </p:cNvSpPr>
                <p:nvPr/>
              </p:nvSpPr>
              <p:spPr bwMode="auto">
                <a:xfrm>
                  <a:off x="5403" y="3099"/>
                  <a:ext cx="181" cy="101"/>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1087" name="Oval 63"/>
                <p:cNvSpPr>
                  <a:spLocks noChangeArrowheads="1"/>
                </p:cNvSpPr>
                <p:nvPr/>
              </p:nvSpPr>
              <p:spPr bwMode="auto">
                <a:xfrm>
                  <a:off x="5431" y="3109"/>
                  <a:ext cx="124" cy="81"/>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sp>
              <p:nvSpPr>
                <p:cNvPr id="1088" name="Oval 64"/>
                <p:cNvSpPr>
                  <a:spLocks noChangeArrowheads="1"/>
                </p:cNvSpPr>
                <p:nvPr/>
              </p:nvSpPr>
              <p:spPr bwMode="auto">
                <a:xfrm>
                  <a:off x="5458" y="3125"/>
                  <a:ext cx="72" cy="46"/>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grpSp>
        </p:grpSp>
      </p:grpSp>
      <p:sp>
        <p:nvSpPr>
          <p:cNvPr id="1089" name="Rectangle 65"/>
          <p:cNvSpPr>
            <a:spLocks noGrp="1" noChangeArrowheads="1"/>
          </p:cNvSpPr>
          <p:nvPr>
            <p:ph type="title"/>
          </p:nvPr>
        </p:nvSpPr>
        <p:spPr bwMode="auto">
          <a:xfrm>
            <a:off x="457200" y="130175"/>
            <a:ext cx="8228013" cy="143351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p>
            <a:pPr lvl="0"/>
            <a:r>
              <a:rPr lang="en-GB"/>
              <a:t>Click to edit the title text format</a:t>
            </a:r>
          </a:p>
        </p:txBody>
      </p:sp>
      <p:sp>
        <p:nvSpPr>
          <p:cNvPr id="1090" name="Text Box 66"/>
          <p:cNvSpPr txBox="1">
            <a:spLocks noChangeArrowheads="1"/>
          </p:cNvSpPr>
          <p:nvPr/>
        </p:nvSpPr>
        <p:spPr bwMode="auto">
          <a:xfrm>
            <a:off x="457200" y="6248400"/>
            <a:ext cx="2133600" cy="460375"/>
          </a:xfrm>
          <a:prstGeom prst="rect">
            <a:avLst/>
          </a:prstGeom>
          <a:noFill/>
          <a:ln w="9525">
            <a:noFill/>
            <a:round/>
            <a:headEnd/>
            <a:tailEnd/>
          </a:ln>
          <a:effectLst/>
        </p:spPr>
        <p:txBody>
          <a:bodyPr wrap="none" anchor="ctr"/>
          <a:lstStyle/>
          <a:p>
            <a:endParaRPr lang="en-IN"/>
          </a:p>
        </p:txBody>
      </p:sp>
      <p:sp>
        <p:nvSpPr>
          <p:cNvPr id="1091" name="Text Box 67"/>
          <p:cNvSpPr txBox="1">
            <a:spLocks noChangeArrowheads="1"/>
          </p:cNvSpPr>
          <p:nvPr/>
        </p:nvSpPr>
        <p:spPr bwMode="auto">
          <a:xfrm>
            <a:off x="3124200" y="6248400"/>
            <a:ext cx="2895600" cy="460375"/>
          </a:xfrm>
          <a:prstGeom prst="rect">
            <a:avLst/>
          </a:prstGeom>
          <a:noFill/>
          <a:ln w="9525">
            <a:noFill/>
            <a:round/>
            <a:headEnd/>
            <a:tailEnd/>
          </a:ln>
          <a:effectLst/>
        </p:spPr>
        <p:txBody>
          <a:bodyPr wrap="none" anchor="ctr"/>
          <a:lstStyle/>
          <a:p>
            <a:endParaRPr lang="en-IN"/>
          </a:p>
        </p:txBody>
      </p:sp>
      <p:sp>
        <p:nvSpPr>
          <p:cNvPr id="1092" name="Rectangle 68"/>
          <p:cNvSpPr>
            <a:spLocks noGrp="1" noChangeArrowheads="1"/>
          </p:cNvSpPr>
          <p:nvPr>
            <p:ph type="sldNum"/>
          </p:nvPr>
        </p:nvSpPr>
        <p:spPr bwMode="auto">
          <a:xfrm>
            <a:off x="6553200" y="6248400"/>
            <a:ext cx="2132013" cy="4587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defRPr>
            </a:lvl1pPr>
          </a:lstStyle>
          <a:p>
            <a:fld id="{57FD9F94-AF75-4580-B2CE-57A89DA15DAD}" type="slidenum">
              <a:rPr lang="en-US"/>
              <a:pPr/>
              <a:t>‹#›</a:t>
            </a:fld>
            <a:endParaRPr lang="en-US"/>
          </a:p>
        </p:txBody>
      </p:sp>
      <p:sp>
        <p:nvSpPr>
          <p:cNvPr id="1093" name="Rectangle 69"/>
          <p:cNvSpPr>
            <a:spLocks noGrp="1" noChangeArrowheads="1"/>
          </p:cNvSpPr>
          <p:nvPr>
            <p:ph type="body" idx="1"/>
          </p:nvPr>
        </p:nvSpPr>
        <p:spPr bwMode="auto">
          <a:xfrm>
            <a:off x="457200" y="1676400"/>
            <a:ext cx="8228013" cy="44529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FFFFFF"/>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FFFFFF"/>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3175" y="4267200"/>
            <a:ext cx="9139238" cy="2589213"/>
            <a:chOff x="2" y="2688"/>
            <a:chExt cx="5757" cy="1631"/>
          </a:xfrm>
        </p:grpSpPr>
        <p:sp>
          <p:nvSpPr>
            <p:cNvPr id="2050" name="AutoShape 2"/>
            <p:cNvSpPr>
              <a:spLocks noChangeArrowheads="1"/>
            </p:cNvSpPr>
            <p:nvPr/>
          </p:nvSpPr>
          <p:spPr bwMode="auto">
            <a:xfrm>
              <a:off x="2" y="2688"/>
              <a:ext cx="5757" cy="1631"/>
            </a:xfrm>
            <a:custGeom>
              <a:avLst/>
              <a:gdLst>
                <a:gd name="T0" fmla="*/ 5740 w 5740"/>
                <a:gd name="T1" fmla="*/ 4316 h 4316"/>
                <a:gd name="T2" fmla="*/ 0 w 5740"/>
                <a:gd name="T3" fmla="*/ 4316 h 4316"/>
                <a:gd name="T4" fmla="*/ 0 w 5740"/>
                <a:gd name="T5" fmla="*/ 0 h 4316"/>
                <a:gd name="T6" fmla="*/ 5740 w 5740"/>
                <a:gd name="T7" fmla="*/ 0 h 4316"/>
                <a:gd name="T8" fmla="*/ 5740 w 5740"/>
                <a:gd name="T9" fmla="*/ 4316 h 4316"/>
                <a:gd name="T10" fmla="*/ 5740 w 5740"/>
                <a:gd name="T11" fmla="*/ 4316 h 4316"/>
                <a:gd name="T12" fmla="*/ 0 w 5740"/>
                <a:gd name="T13" fmla="*/ 0 h 4316"/>
                <a:gd name="T14" fmla="*/ 5740 w 5740"/>
                <a:gd name="T15" fmla="*/ 4316 h 4316"/>
              </a:gdLst>
              <a:ahLst/>
              <a:cxnLst>
                <a:cxn ang="0">
                  <a:pos x="T0" y="T1"/>
                </a:cxn>
                <a:cxn ang="0">
                  <a:pos x="T2" y="T3"/>
                </a:cxn>
                <a:cxn ang="0">
                  <a:pos x="T4" y="T5"/>
                </a:cxn>
                <a:cxn ang="0">
                  <a:pos x="T6" y="T7"/>
                </a:cxn>
                <a:cxn ang="0">
                  <a:pos x="T8" y="T9"/>
                </a:cxn>
                <a:cxn ang="0">
                  <a:pos x="T10" y="T11"/>
                </a:cxn>
              </a:cxnLst>
              <a:rect l="T12" t="T13" r="T14" b="T15"/>
              <a:pathLst>
                <a:path w="5740" h="4316">
                  <a:moveTo>
                    <a:pt x="5740" y="4316"/>
                  </a:moveTo>
                  <a:lnTo>
                    <a:pt x="0" y="4316"/>
                  </a:lnTo>
                  <a:lnTo>
                    <a:pt x="0" y="0"/>
                  </a:lnTo>
                  <a:lnTo>
                    <a:pt x="5740" y="0"/>
                  </a:lnTo>
                  <a:lnTo>
                    <a:pt x="5740" y="431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grpSp>
          <p:nvGrpSpPr>
            <p:cNvPr id="2051" name="Group 3"/>
            <p:cNvGrpSpPr>
              <a:grpSpLocks/>
            </p:cNvGrpSpPr>
            <p:nvPr/>
          </p:nvGrpSpPr>
          <p:grpSpPr bwMode="auto">
            <a:xfrm>
              <a:off x="1776" y="3024"/>
              <a:ext cx="3928" cy="1289"/>
              <a:chOff x="1776" y="3024"/>
              <a:chExt cx="3928" cy="1289"/>
            </a:xfrm>
          </p:grpSpPr>
          <p:grpSp>
            <p:nvGrpSpPr>
              <p:cNvPr id="2052" name="Group 4"/>
              <p:cNvGrpSpPr>
                <a:grpSpLocks/>
              </p:cNvGrpSpPr>
              <p:nvPr/>
            </p:nvGrpSpPr>
            <p:grpSpPr bwMode="auto">
              <a:xfrm>
                <a:off x="2268" y="3934"/>
                <a:ext cx="637" cy="376"/>
                <a:chOff x="2268" y="3934"/>
                <a:chExt cx="637" cy="376"/>
              </a:xfrm>
            </p:grpSpPr>
            <p:sp>
              <p:nvSpPr>
                <p:cNvPr id="2053" name="Oval 5"/>
                <p:cNvSpPr>
                  <a:spLocks noChangeArrowheads="1"/>
                </p:cNvSpPr>
                <p:nvPr/>
              </p:nvSpPr>
              <p:spPr bwMode="auto">
                <a:xfrm>
                  <a:off x="2268" y="3934"/>
                  <a:ext cx="637" cy="376"/>
                </a:xfrm>
                <a:prstGeom prst="ellipse">
                  <a:avLst/>
                </a:prstGeom>
                <a:gradFill rotWithShape="0">
                  <a:gsLst>
                    <a:gs pos="0">
                      <a:srgbClr val="9966FF"/>
                    </a:gs>
                    <a:gs pos="100000">
                      <a:srgbClr val="865AE0"/>
                    </a:gs>
                  </a:gsLst>
                  <a:lin ang="13500000" scaled="1"/>
                </a:gradFill>
                <a:ln w="9525">
                  <a:noFill/>
                  <a:round/>
                  <a:headEnd/>
                  <a:tailEnd/>
                </a:ln>
                <a:effectLst/>
              </p:spPr>
              <p:txBody>
                <a:bodyPr wrap="none" anchor="ctr"/>
                <a:lstStyle/>
                <a:p>
                  <a:endParaRPr lang="en-IN"/>
                </a:p>
              </p:txBody>
            </p:sp>
            <p:sp>
              <p:nvSpPr>
                <p:cNvPr id="2054" name="Oval 6"/>
                <p:cNvSpPr>
                  <a:spLocks noChangeArrowheads="1"/>
                </p:cNvSpPr>
                <p:nvPr/>
              </p:nvSpPr>
              <p:spPr bwMode="auto">
                <a:xfrm>
                  <a:off x="2314" y="3958"/>
                  <a:ext cx="542" cy="331"/>
                </a:xfrm>
                <a:prstGeom prst="ellipse">
                  <a:avLst/>
                </a:prstGeom>
                <a:gradFill rotWithShape="0">
                  <a:gsLst>
                    <a:gs pos="0">
                      <a:srgbClr val="865AE0"/>
                    </a:gs>
                    <a:gs pos="100000">
                      <a:srgbClr val="9966FF"/>
                    </a:gs>
                  </a:gsLst>
                  <a:lin ang="13500000" scaled="1"/>
                </a:gradFill>
                <a:ln w="9525">
                  <a:noFill/>
                  <a:round/>
                  <a:headEnd/>
                  <a:tailEnd/>
                </a:ln>
                <a:effectLst/>
              </p:spPr>
              <p:txBody>
                <a:bodyPr wrap="none" anchor="ctr"/>
                <a:lstStyle/>
                <a:p>
                  <a:endParaRPr lang="en-IN"/>
                </a:p>
              </p:txBody>
            </p:sp>
            <p:sp>
              <p:nvSpPr>
                <p:cNvPr id="2055" name="Oval 7"/>
                <p:cNvSpPr>
                  <a:spLocks noChangeArrowheads="1"/>
                </p:cNvSpPr>
                <p:nvPr/>
              </p:nvSpPr>
              <p:spPr bwMode="auto">
                <a:xfrm>
                  <a:off x="2341" y="3979"/>
                  <a:ext cx="500" cy="298"/>
                </a:xfrm>
                <a:prstGeom prst="ellipse">
                  <a:avLst/>
                </a:prstGeom>
                <a:gradFill rotWithShape="0">
                  <a:gsLst>
                    <a:gs pos="0">
                      <a:srgbClr val="9966FF"/>
                    </a:gs>
                    <a:gs pos="100000">
                      <a:srgbClr val="8B5DE8"/>
                    </a:gs>
                  </a:gsLst>
                  <a:lin ang="13500000" scaled="1"/>
                </a:gradFill>
                <a:ln w="9525">
                  <a:noFill/>
                  <a:round/>
                  <a:headEnd/>
                  <a:tailEnd/>
                </a:ln>
                <a:effectLst/>
              </p:spPr>
              <p:txBody>
                <a:bodyPr wrap="none" anchor="ctr"/>
                <a:lstStyle/>
                <a:p>
                  <a:endParaRPr lang="en-IN"/>
                </a:p>
              </p:txBody>
            </p:sp>
            <p:sp>
              <p:nvSpPr>
                <p:cNvPr id="2056" name="Oval 8"/>
                <p:cNvSpPr>
                  <a:spLocks noChangeArrowheads="1"/>
                </p:cNvSpPr>
                <p:nvPr/>
              </p:nvSpPr>
              <p:spPr bwMode="auto">
                <a:xfrm>
                  <a:off x="2368" y="3997"/>
                  <a:ext cx="443" cy="257"/>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IN"/>
                </a:p>
              </p:txBody>
            </p:sp>
            <p:sp>
              <p:nvSpPr>
                <p:cNvPr id="2057" name="Oval 9"/>
                <p:cNvSpPr>
                  <a:spLocks noChangeArrowheads="1"/>
                </p:cNvSpPr>
                <p:nvPr/>
              </p:nvSpPr>
              <p:spPr bwMode="auto">
                <a:xfrm>
                  <a:off x="2385" y="4005"/>
                  <a:ext cx="412" cy="239"/>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IN"/>
                </a:p>
              </p:txBody>
            </p:sp>
            <p:sp>
              <p:nvSpPr>
                <p:cNvPr id="2058" name="Oval 10"/>
                <p:cNvSpPr>
                  <a:spLocks noChangeArrowheads="1"/>
                </p:cNvSpPr>
                <p:nvPr/>
              </p:nvSpPr>
              <p:spPr bwMode="auto">
                <a:xfrm>
                  <a:off x="2437" y="4026"/>
                  <a:ext cx="305" cy="191"/>
                </a:xfrm>
                <a:prstGeom prst="ellipse">
                  <a:avLst/>
                </a:prstGeom>
                <a:gradFill rotWithShape="0">
                  <a:gsLst>
                    <a:gs pos="0">
                      <a:srgbClr val="9966FF"/>
                    </a:gs>
                    <a:gs pos="100000">
                      <a:srgbClr val="865AE0"/>
                    </a:gs>
                  </a:gsLst>
                  <a:lin ang="5400000" scaled="1"/>
                </a:gradFill>
                <a:ln w="9525">
                  <a:noFill/>
                  <a:round/>
                  <a:headEnd/>
                  <a:tailEnd/>
                </a:ln>
                <a:effectLst/>
              </p:spPr>
              <p:txBody>
                <a:bodyPr wrap="none" anchor="ctr"/>
                <a:lstStyle/>
                <a:p>
                  <a:endParaRPr lang="en-IN"/>
                </a:p>
              </p:txBody>
            </p:sp>
            <p:sp>
              <p:nvSpPr>
                <p:cNvPr id="2059" name="Oval 11"/>
                <p:cNvSpPr>
                  <a:spLocks noChangeArrowheads="1"/>
                </p:cNvSpPr>
                <p:nvPr/>
              </p:nvSpPr>
              <p:spPr bwMode="auto">
                <a:xfrm>
                  <a:off x="2476" y="4056"/>
                  <a:ext cx="226" cy="134"/>
                </a:xfrm>
                <a:prstGeom prst="ellipse">
                  <a:avLst/>
                </a:prstGeom>
                <a:gradFill rotWithShape="0">
                  <a:gsLst>
                    <a:gs pos="0">
                      <a:srgbClr val="8B5DE8"/>
                    </a:gs>
                    <a:gs pos="100000">
                      <a:srgbClr val="9966FF"/>
                    </a:gs>
                  </a:gsLst>
                  <a:lin ang="13500000" scaled="1"/>
                </a:gradFill>
                <a:ln w="9525">
                  <a:noFill/>
                  <a:round/>
                  <a:headEnd/>
                  <a:tailEnd/>
                </a:ln>
                <a:effectLst/>
              </p:spPr>
              <p:txBody>
                <a:bodyPr wrap="none" anchor="ctr"/>
                <a:lstStyle/>
                <a:p>
                  <a:endParaRPr lang="en-IN"/>
                </a:p>
              </p:txBody>
            </p:sp>
            <p:sp>
              <p:nvSpPr>
                <p:cNvPr id="2060" name="Oval 12"/>
                <p:cNvSpPr>
                  <a:spLocks noChangeArrowheads="1"/>
                </p:cNvSpPr>
                <p:nvPr/>
              </p:nvSpPr>
              <p:spPr bwMode="auto">
                <a:xfrm>
                  <a:off x="2542" y="4097"/>
                  <a:ext cx="89" cy="59"/>
                </a:xfrm>
                <a:prstGeom prst="ellipse">
                  <a:avLst/>
                </a:prstGeom>
                <a:gradFill rotWithShape="0">
                  <a:gsLst>
                    <a:gs pos="0">
                      <a:srgbClr val="8B5DE8"/>
                    </a:gs>
                    <a:gs pos="100000">
                      <a:srgbClr val="9966FF"/>
                    </a:gs>
                  </a:gsLst>
                  <a:lin ang="10800000" scaled="1"/>
                </a:gradFill>
                <a:ln w="9525">
                  <a:noFill/>
                  <a:round/>
                  <a:headEnd/>
                  <a:tailEnd/>
                </a:ln>
                <a:effectLst/>
              </p:spPr>
              <p:txBody>
                <a:bodyPr wrap="none" anchor="ctr"/>
                <a:lstStyle/>
                <a:p>
                  <a:endParaRPr lang="en-IN"/>
                </a:p>
              </p:txBody>
            </p:sp>
          </p:grpSp>
          <p:sp>
            <p:nvSpPr>
              <p:cNvPr id="2061" name="Oval 13"/>
              <p:cNvSpPr>
                <a:spLocks noChangeArrowheads="1"/>
              </p:cNvSpPr>
              <p:nvPr/>
            </p:nvSpPr>
            <p:spPr bwMode="auto">
              <a:xfrm>
                <a:off x="3686" y="3810"/>
                <a:ext cx="531" cy="326"/>
              </a:xfrm>
              <a:prstGeom prst="ellipse">
                <a:avLst/>
              </a:prstGeom>
              <a:gradFill rotWithShape="0">
                <a:gsLst>
                  <a:gs pos="0">
                    <a:srgbClr val="8B5DE8"/>
                  </a:gs>
                  <a:gs pos="100000">
                    <a:srgbClr val="9966FF"/>
                  </a:gs>
                </a:gsLst>
                <a:path path="shape">
                  <a:fillToRect l="50000" t="50000" r="50000" b="50000"/>
                </a:path>
              </a:gradFill>
              <a:ln w="9525">
                <a:noFill/>
                <a:round/>
                <a:headEnd/>
                <a:tailEnd/>
              </a:ln>
              <a:effectLst/>
            </p:spPr>
            <p:txBody>
              <a:bodyPr wrap="none" anchor="ctr"/>
              <a:lstStyle/>
              <a:p>
                <a:endParaRPr lang="en-IN"/>
              </a:p>
            </p:txBody>
          </p:sp>
          <p:sp>
            <p:nvSpPr>
              <p:cNvPr id="2062" name="Oval 14"/>
              <p:cNvSpPr>
                <a:spLocks noChangeArrowheads="1"/>
              </p:cNvSpPr>
              <p:nvPr/>
            </p:nvSpPr>
            <p:spPr bwMode="auto">
              <a:xfrm>
                <a:off x="3726" y="3840"/>
                <a:ext cx="451" cy="274"/>
              </a:xfrm>
              <a:prstGeom prst="ellipse">
                <a:avLst/>
              </a:prstGeom>
              <a:gradFill rotWithShape="0">
                <a:gsLst>
                  <a:gs pos="0">
                    <a:srgbClr val="9966FF"/>
                  </a:gs>
                  <a:gs pos="100000">
                    <a:srgbClr val="8B5DE8"/>
                  </a:gs>
                </a:gsLst>
                <a:lin ang="5400000" scaled="1"/>
              </a:gradFill>
              <a:ln w="9525">
                <a:noFill/>
                <a:round/>
                <a:headEnd/>
                <a:tailEnd/>
              </a:ln>
              <a:effectLst/>
            </p:spPr>
            <p:txBody>
              <a:bodyPr wrap="none" anchor="ctr"/>
              <a:lstStyle/>
              <a:p>
                <a:endParaRPr lang="en-IN"/>
              </a:p>
            </p:txBody>
          </p:sp>
          <p:sp>
            <p:nvSpPr>
              <p:cNvPr id="2063" name="Oval 15"/>
              <p:cNvSpPr>
                <a:spLocks noChangeArrowheads="1"/>
              </p:cNvSpPr>
              <p:nvPr/>
            </p:nvSpPr>
            <p:spPr bwMode="auto">
              <a:xfrm>
                <a:off x="3782" y="3872"/>
                <a:ext cx="343" cy="206"/>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2064" name="Oval 16"/>
              <p:cNvSpPr>
                <a:spLocks noChangeArrowheads="1"/>
              </p:cNvSpPr>
              <p:nvPr/>
            </p:nvSpPr>
            <p:spPr bwMode="auto">
              <a:xfrm>
                <a:off x="3822" y="3896"/>
                <a:ext cx="261" cy="158"/>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IN"/>
              </a:p>
            </p:txBody>
          </p:sp>
          <p:sp>
            <p:nvSpPr>
              <p:cNvPr id="2065" name="Oval 17"/>
              <p:cNvSpPr>
                <a:spLocks noChangeArrowheads="1"/>
              </p:cNvSpPr>
              <p:nvPr/>
            </p:nvSpPr>
            <p:spPr bwMode="auto">
              <a:xfrm>
                <a:off x="3856" y="3922"/>
                <a:ext cx="191" cy="106"/>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2066" name="AutoShape 18"/>
              <p:cNvSpPr>
                <a:spLocks noChangeArrowheads="1"/>
              </p:cNvSpPr>
              <p:nvPr/>
            </p:nvSpPr>
            <p:spPr bwMode="auto">
              <a:xfrm>
                <a:off x="3575" y="3715"/>
                <a:ext cx="382" cy="160"/>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 name="T38" fmla="*/ 0 w 382"/>
                  <a:gd name="T39" fmla="*/ 0 h 161"/>
                  <a:gd name="T40" fmla="*/ 382 w 382"/>
                  <a:gd name="T41"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T38" t="T39" r="T40" b="T41"/>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82" y="0"/>
                    </a:lnTo>
                    <a:lnTo>
                      <a:pt x="382" y="12"/>
                    </a:lnTo>
                    <a:lnTo>
                      <a:pt x="376" y="12"/>
                    </a:lnTo>
                    <a:close/>
                  </a:path>
                </a:pathLst>
              </a:custGeom>
              <a:gradFill rotWithShape="0">
                <a:gsLst>
                  <a:gs pos="0">
                    <a:srgbClr val="9966FF"/>
                  </a:gs>
                  <a:gs pos="100000">
                    <a:srgbClr val="9060F0"/>
                  </a:gs>
                </a:gsLst>
                <a:lin ang="5400000" scaled="1"/>
              </a:gradFill>
              <a:ln w="9525">
                <a:noFill/>
                <a:round/>
                <a:headEnd/>
                <a:tailEnd/>
              </a:ln>
              <a:effectLst/>
            </p:spPr>
            <p:txBody>
              <a:bodyPr wrap="none" anchor="ctr"/>
              <a:lstStyle/>
              <a:p>
                <a:endParaRPr lang="en-IN"/>
              </a:p>
            </p:txBody>
          </p:sp>
          <p:sp>
            <p:nvSpPr>
              <p:cNvPr id="2067" name="AutoShape 19"/>
              <p:cNvSpPr>
                <a:spLocks noChangeArrowheads="1"/>
              </p:cNvSpPr>
              <p:nvPr/>
            </p:nvSpPr>
            <p:spPr bwMode="auto">
              <a:xfrm>
                <a:off x="3695" y="4170"/>
                <a:ext cx="443" cy="65"/>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 name="T32" fmla="*/ 0 w 443"/>
                  <a:gd name="T33" fmla="*/ 0 h 66"/>
                  <a:gd name="T34" fmla="*/ 443 w 443"/>
                  <a:gd name="T35"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close/>
                  </a:path>
                </a:pathLst>
              </a:custGeom>
              <a:gradFill rotWithShape="0">
                <a:gsLst>
                  <a:gs pos="0">
                    <a:srgbClr val="9966FF"/>
                  </a:gs>
                  <a:gs pos="100000">
                    <a:srgbClr val="8256D8"/>
                  </a:gs>
                </a:gsLst>
                <a:lin ang="8100000" scaled="1"/>
              </a:gradFill>
              <a:ln w="9525">
                <a:noFill/>
                <a:round/>
                <a:headEnd/>
                <a:tailEnd/>
              </a:ln>
              <a:effectLst/>
            </p:spPr>
            <p:txBody>
              <a:bodyPr wrap="none" anchor="ctr"/>
              <a:lstStyle/>
              <a:p>
                <a:endParaRPr lang="en-IN"/>
              </a:p>
            </p:txBody>
          </p:sp>
          <p:sp>
            <p:nvSpPr>
              <p:cNvPr id="2068" name="AutoShape 20"/>
              <p:cNvSpPr>
                <a:spLocks noChangeArrowheads="1"/>
              </p:cNvSpPr>
              <p:nvPr/>
            </p:nvSpPr>
            <p:spPr bwMode="auto">
              <a:xfrm>
                <a:off x="3527" y="3906"/>
                <a:ext cx="88" cy="215"/>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 name="T32" fmla="*/ 0 w 89"/>
                  <a:gd name="T33" fmla="*/ 0 h 216"/>
                  <a:gd name="T34" fmla="*/ 89 w 89"/>
                  <a:gd name="T3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IN"/>
              </a:p>
            </p:txBody>
          </p:sp>
          <p:sp>
            <p:nvSpPr>
              <p:cNvPr id="2069" name="AutoShape 21"/>
              <p:cNvSpPr>
                <a:spLocks noChangeArrowheads="1"/>
              </p:cNvSpPr>
              <p:nvPr/>
            </p:nvSpPr>
            <p:spPr bwMode="auto">
              <a:xfrm>
                <a:off x="3569" y="3745"/>
                <a:ext cx="749" cy="460"/>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 name="T112" fmla="*/ 0 w 747"/>
                  <a:gd name="T113" fmla="*/ 0 h 461"/>
                  <a:gd name="T114" fmla="*/ 747 w 747"/>
                  <a:gd name="T115"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T112" t="T113" r="T114" b="T115"/>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close/>
                  </a:path>
                </a:pathLst>
              </a:custGeom>
              <a:blipFill dpi="0" rotWithShape="0">
                <a:blip r:embed="rId13"/>
                <a:srcRect/>
                <a:stretch>
                  <a:fillRect/>
                </a:stretch>
              </a:blipFill>
              <a:ln w="9525">
                <a:noFill/>
                <a:round/>
                <a:headEnd/>
                <a:tailEnd/>
              </a:ln>
              <a:effectLst/>
            </p:spPr>
            <p:txBody>
              <a:bodyPr wrap="none" anchor="ctr"/>
              <a:lstStyle/>
              <a:p>
                <a:endParaRPr lang="en-IN"/>
              </a:p>
            </p:txBody>
          </p:sp>
          <p:sp>
            <p:nvSpPr>
              <p:cNvPr id="2070" name="AutoShape 22"/>
              <p:cNvSpPr>
                <a:spLocks noChangeArrowheads="1"/>
              </p:cNvSpPr>
              <p:nvPr/>
            </p:nvSpPr>
            <p:spPr bwMode="auto">
              <a:xfrm>
                <a:off x="4037" y="3721"/>
                <a:ext cx="95" cy="29"/>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 name="T18" fmla="*/ 0 w 96"/>
                  <a:gd name="T19" fmla="*/ 0 h 30"/>
                  <a:gd name="T20" fmla="*/ 96 w 96"/>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96" h="30">
                    <a:moveTo>
                      <a:pt x="0" y="0"/>
                    </a:moveTo>
                    <a:lnTo>
                      <a:pt x="0" y="12"/>
                    </a:lnTo>
                    <a:lnTo>
                      <a:pt x="48" y="18"/>
                    </a:lnTo>
                    <a:lnTo>
                      <a:pt x="96" y="30"/>
                    </a:lnTo>
                    <a:lnTo>
                      <a:pt x="96" y="24"/>
                    </a:lnTo>
                    <a:lnTo>
                      <a:pt x="96" y="18"/>
                    </a:lnTo>
                    <a:lnTo>
                      <a:pt x="48" y="12"/>
                    </a:lnTo>
                    <a:lnTo>
                      <a:pt x="0" y="0"/>
                    </a:lnTo>
                    <a:close/>
                  </a:path>
                </a:pathLst>
              </a:custGeom>
              <a:gradFill rotWithShape="0">
                <a:gsLst>
                  <a:gs pos="0">
                    <a:srgbClr val="865AE0"/>
                  </a:gs>
                  <a:gs pos="100000">
                    <a:srgbClr val="9966FF"/>
                  </a:gs>
                </a:gsLst>
                <a:lin ang="10800000" scaled="1"/>
              </a:gradFill>
              <a:ln w="9525">
                <a:noFill/>
                <a:round/>
                <a:headEnd/>
                <a:tailEnd/>
              </a:ln>
              <a:effectLst/>
            </p:spPr>
            <p:txBody>
              <a:bodyPr wrap="none" anchor="ctr"/>
              <a:lstStyle/>
              <a:p>
                <a:endParaRPr lang="en-IN"/>
              </a:p>
            </p:txBody>
          </p:sp>
          <p:sp>
            <p:nvSpPr>
              <p:cNvPr id="2071" name="AutoShape 23"/>
              <p:cNvSpPr>
                <a:spLocks noChangeArrowheads="1"/>
              </p:cNvSpPr>
              <p:nvPr/>
            </p:nvSpPr>
            <p:spPr bwMode="auto">
              <a:xfrm>
                <a:off x="4175" y="4050"/>
                <a:ext cx="179" cy="131"/>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 name="T26" fmla="*/ 0 w 179"/>
                  <a:gd name="T27" fmla="*/ 0 h 132"/>
                  <a:gd name="T28" fmla="*/ 179 w 179"/>
                  <a:gd name="T2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close/>
                  </a:path>
                </a:pathLst>
              </a:custGeom>
              <a:gradFill rotWithShape="0">
                <a:gsLst>
                  <a:gs pos="0">
                    <a:srgbClr val="865AE0"/>
                  </a:gs>
                  <a:gs pos="100000">
                    <a:srgbClr val="9966FF"/>
                  </a:gs>
                </a:gsLst>
                <a:lin ang="8100000" scaled="1"/>
              </a:gradFill>
              <a:ln w="9525">
                <a:noFill/>
                <a:round/>
                <a:headEnd/>
                <a:tailEnd/>
              </a:ln>
              <a:effectLst/>
            </p:spPr>
            <p:txBody>
              <a:bodyPr wrap="none" anchor="ctr"/>
              <a:lstStyle/>
              <a:p>
                <a:endParaRPr lang="en-IN"/>
              </a:p>
            </p:txBody>
          </p:sp>
          <p:sp>
            <p:nvSpPr>
              <p:cNvPr id="2072" name="AutoShape 24"/>
              <p:cNvSpPr>
                <a:spLocks noChangeArrowheads="1"/>
              </p:cNvSpPr>
              <p:nvPr/>
            </p:nvSpPr>
            <p:spPr bwMode="auto">
              <a:xfrm>
                <a:off x="2585" y="3822"/>
                <a:ext cx="448" cy="185"/>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 name="T46" fmla="*/ 0 w 448"/>
                  <a:gd name="T47" fmla="*/ 0 h 186"/>
                  <a:gd name="T48" fmla="*/ 448 w 448"/>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T46" t="T47" r="T48" b="T49"/>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6"/>
                    </a:lnTo>
                    <a:lnTo>
                      <a:pt x="6" y="6"/>
                    </a:lnTo>
                    <a:close/>
                  </a:path>
                </a:pathLst>
              </a:custGeom>
              <a:gradFill rotWithShape="0">
                <a:gsLst>
                  <a:gs pos="0">
                    <a:srgbClr val="9966FF"/>
                  </a:gs>
                  <a:gs pos="100000">
                    <a:srgbClr val="8B5DE8"/>
                  </a:gs>
                </a:gsLst>
                <a:lin ang="5400000" scaled="1"/>
              </a:gradFill>
              <a:ln w="9525">
                <a:noFill/>
                <a:round/>
                <a:headEnd/>
                <a:tailEnd/>
              </a:ln>
              <a:effectLst/>
            </p:spPr>
            <p:txBody>
              <a:bodyPr wrap="none" anchor="ctr"/>
              <a:lstStyle/>
              <a:p>
                <a:endParaRPr lang="en-IN"/>
              </a:p>
            </p:txBody>
          </p:sp>
          <p:sp>
            <p:nvSpPr>
              <p:cNvPr id="2073" name="AutoShape 25"/>
              <p:cNvSpPr>
                <a:spLocks noChangeArrowheads="1"/>
              </p:cNvSpPr>
              <p:nvPr/>
            </p:nvSpPr>
            <p:spPr bwMode="auto">
              <a:xfrm>
                <a:off x="2142" y="3852"/>
                <a:ext cx="891" cy="461"/>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 name="T104" fmla="*/ 0 w 890"/>
                  <a:gd name="T105" fmla="*/ 0 h 462"/>
                  <a:gd name="T106" fmla="*/ 890 w 890"/>
                  <a:gd name="T107" fmla="*/ 46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T104" t="T105" r="T106" b="T107"/>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close/>
                  </a:path>
                </a:pathLst>
              </a:custGeom>
              <a:gradFill rotWithShape="0">
                <a:gsLst>
                  <a:gs pos="0">
                    <a:srgbClr val="8256D8"/>
                  </a:gs>
                  <a:gs pos="100000">
                    <a:srgbClr val="9966FF"/>
                  </a:gs>
                </a:gsLst>
                <a:lin ang="13500000" scaled="1"/>
              </a:gradFill>
              <a:ln w="9525">
                <a:noFill/>
                <a:round/>
                <a:headEnd/>
                <a:tailEnd/>
              </a:ln>
              <a:effectLst/>
            </p:spPr>
            <p:txBody>
              <a:bodyPr wrap="none" anchor="ctr"/>
              <a:lstStyle/>
              <a:p>
                <a:endParaRPr lang="en-IN"/>
              </a:p>
            </p:txBody>
          </p:sp>
          <p:sp>
            <p:nvSpPr>
              <p:cNvPr id="2074" name="AutoShape 26"/>
              <p:cNvSpPr>
                <a:spLocks noChangeArrowheads="1"/>
              </p:cNvSpPr>
              <p:nvPr/>
            </p:nvSpPr>
            <p:spPr bwMode="auto">
              <a:xfrm>
                <a:off x="2082" y="3828"/>
                <a:ext cx="406" cy="485"/>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 name="T56" fmla="*/ 0 w 406"/>
                  <a:gd name="T57" fmla="*/ 0 h 486"/>
                  <a:gd name="T58" fmla="*/ 406 w 406"/>
                  <a:gd name="T59"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close/>
                  </a:path>
                </a:pathLst>
              </a:custGeom>
              <a:gradFill rotWithShape="0">
                <a:gsLst>
                  <a:gs pos="0">
                    <a:srgbClr val="8B5DE8"/>
                  </a:gs>
                  <a:gs pos="100000">
                    <a:srgbClr val="9966FF"/>
                  </a:gs>
                </a:gsLst>
                <a:lin ang="10800000" scaled="1"/>
              </a:gradFill>
              <a:ln w="9525">
                <a:noFill/>
                <a:round/>
                <a:headEnd/>
                <a:tailEnd/>
              </a:ln>
              <a:effectLst/>
            </p:spPr>
            <p:txBody>
              <a:bodyPr wrap="none" anchor="ctr"/>
              <a:lstStyle/>
              <a:p>
                <a:endParaRPr lang="en-IN"/>
              </a:p>
            </p:txBody>
          </p:sp>
          <p:sp>
            <p:nvSpPr>
              <p:cNvPr id="2075" name="AutoShape 27"/>
              <p:cNvSpPr>
                <a:spLocks noChangeArrowheads="1"/>
              </p:cNvSpPr>
              <p:nvPr/>
            </p:nvSpPr>
            <p:spPr bwMode="auto">
              <a:xfrm>
                <a:off x="2987" y="4044"/>
                <a:ext cx="107" cy="251"/>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 name="T32" fmla="*/ 0 w 107"/>
                  <a:gd name="T33" fmla="*/ 0 h 252"/>
                  <a:gd name="T34" fmla="*/ 107 w 107"/>
                  <a:gd name="T35"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close/>
                  </a:path>
                </a:pathLst>
              </a:custGeom>
              <a:gradFill rotWithShape="0">
                <a:gsLst>
                  <a:gs pos="0">
                    <a:srgbClr val="7D54D1"/>
                  </a:gs>
                  <a:gs pos="100000">
                    <a:srgbClr val="9966FF"/>
                  </a:gs>
                </a:gsLst>
                <a:lin ang="5400000" scaled="1"/>
              </a:gradFill>
              <a:ln w="9525">
                <a:noFill/>
                <a:round/>
                <a:headEnd/>
                <a:tailEnd/>
              </a:ln>
              <a:effectLst/>
            </p:spPr>
            <p:txBody>
              <a:bodyPr wrap="none" anchor="ctr"/>
              <a:lstStyle/>
              <a:p>
                <a:endParaRPr lang="en-IN"/>
              </a:p>
            </p:txBody>
          </p:sp>
          <p:sp>
            <p:nvSpPr>
              <p:cNvPr id="2076" name="AutoShape 28"/>
              <p:cNvSpPr>
                <a:spLocks noChangeArrowheads="1"/>
              </p:cNvSpPr>
              <p:nvPr/>
            </p:nvSpPr>
            <p:spPr bwMode="auto">
              <a:xfrm>
                <a:off x="2068" y="3685"/>
                <a:ext cx="834" cy="149"/>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w 835"/>
                  <a:gd name="T41" fmla="*/ 0 h 150"/>
                  <a:gd name="T42" fmla="*/ 835 w 835"/>
                  <a:gd name="T4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rgbClr val="9966FF"/>
              </a:solidFill>
              <a:ln w="9525">
                <a:noFill/>
                <a:round/>
                <a:headEnd/>
                <a:tailEnd/>
              </a:ln>
              <a:effectLst/>
            </p:spPr>
            <p:txBody>
              <a:bodyPr wrap="none" anchor="ctr"/>
              <a:lstStyle/>
              <a:p>
                <a:endParaRPr lang="en-IN"/>
              </a:p>
            </p:txBody>
          </p:sp>
          <p:sp>
            <p:nvSpPr>
              <p:cNvPr id="2077" name="AutoShape 29"/>
              <p:cNvSpPr>
                <a:spLocks noChangeArrowheads="1"/>
              </p:cNvSpPr>
              <p:nvPr/>
            </p:nvSpPr>
            <p:spPr bwMode="auto">
              <a:xfrm>
                <a:off x="1867" y="3853"/>
                <a:ext cx="170" cy="460"/>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w 171"/>
                  <a:gd name="T41" fmla="*/ 0 h 461"/>
                  <a:gd name="T42" fmla="*/ 171 w 171"/>
                  <a:gd name="T43" fmla="*/ 461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rgbClr val="9966FF"/>
              </a:solidFill>
              <a:ln w="9525">
                <a:noFill/>
                <a:round/>
                <a:headEnd/>
                <a:tailEnd/>
              </a:ln>
              <a:effectLst/>
            </p:spPr>
            <p:txBody>
              <a:bodyPr wrap="none" anchor="ctr"/>
              <a:lstStyle/>
              <a:p>
                <a:endParaRPr lang="en-IN"/>
              </a:p>
            </p:txBody>
          </p:sp>
          <p:sp>
            <p:nvSpPr>
              <p:cNvPr id="2078" name="AutoShape 30"/>
              <p:cNvSpPr>
                <a:spLocks noChangeArrowheads="1"/>
              </p:cNvSpPr>
              <p:nvPr/>
            </p:nvSpPr>
            <p:spPr bwMode="auto">
              <a:xfrm>
                <a:off x="2951" y="3751"/>
                <a:ext cx="359" cy="562"/>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 name="T56" fmla="*/ 0 w 360"/>
                  <a:gd name="T57" fmla="*/ 0 h 563"/>
                  <a:gd name="T58" fmla="*/ 360 w 360"/>
                  <a:gd name="T59" fmla="*/ 563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IN"/>
              </a:p>
            </p:txBody>
          </p:sp>
          <p:sp>
            <p:nvSpPr>
              <p:cNvPr id="2079" name="AutoShape 31"/>
              <p:cNvSpPr>
                <a:spLocks noChangeArrowheads="1"/>
              </p:cNvSpPr>
              <p:nvPr/>
            </p:nvSpPr>
            <p:spPr bwMode="auto">
              <a:xfrm>
                <a:off x="2318" y="3631"/>
                <a:ext cx="1077" cy="424"/>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 name="T54" fmla="*/ 0 w 1078"/>
                  <a:gd name="T55" fmla="*/ 0 h 425"/>
                  <a:gd name="T56" fmla="*/ 1078 w 1078"/>
                  <a:gd name="T57"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T54" t="T55" r="T56" b="T57"/>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IN"/>
              </a:p>
            </p:txBody>
          </p:sp>
          <p:sp>
            <p:nvSpPr>
              <p:cNvPr id="2080" name="AutoShape 32"/>
              <p:cNvSpPr>
                <a:spLocks noChangeArrowheads="1"/>
              </p:cNvSpPr>
              <p:nvPr/>
            </p:nvSpPr>
            <p:spPr bwMode="auto">
              <a:xfrm>
                <a:off x="3304" y="4080"/>
                <a:ext cx="97" cy="233"/>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 name="T28" fmla="*/ 0 w 98"/>
                  <a:gd name="T29" fmla="*/ 0 h 234"/>
                  <a:gd name="T30" fmla="*/ 98 w 98"/>
                  <a:gd name="T31"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close/>
                  </a:path>
                </a:pathLst>
              </a:custGeom>
              <a:gradFill rotWithShape="0">
                <a:gsLst>
                  <a:gs pos="0">
                    <a:srgbClr val="865AE0"/>
                  </a:gs>
                  <a:gs pos="100000">
                    <a:srgbClr val="9966FF"/>
                  </a:gs>
                </a:gsLst>
                <a:lin ang="5400000" scaled="1"/>
              </a:gradFill>
              <a:ln w="9525">
                <a:noFill/>
                <a:round/>
                <a:headEnd/>
                <a:tailEnd/>
              </a:ln>
              <a:effectLst/>
            </p:spPr>
            <p:txBody>
              <a:bodyPr wrap="none" anchor="ctr"/>
              <a:lstStyle/>
              <a:p>
                <a:endParaRPr lang="en-IN"/>
              </a:p>
            </p:txBody>
          </p:sp>
          <p:sp>
            <p:nvSpPr>
              <p:cNvPr id="2081" name="AutoShape 33"/>
              <p:cNvSpPr>
                <a:spLocks noChangeArrowheads="1"/>
              </p:cNvSpPr>
              <p:nvPr/>
            </p:nvSpPr>
            <p:spPr bwMode="auto">
              <a:xfrm>
                <a:off x="1776" y="3673"/>
                <a:ext cx="480" cy="640"/>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w 481"/>
                  <a:gd name="T57" fmla="*/ 0 h 641"/>
                  <a:gd name="T58" fmla="*/ 481 w 481"/>
                  <a:gd name="T59"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T56" t="T57" r="T58" b="T59"/>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rgbClr val="9966FF"/>
              </a:solidFill>
              <a:ln w="9525">
                <a:noFill/>
                <a:round/>
                <a:headEnd/>
                <a:tailEnd/>
              </a:ln>
              <a:effectLst/>
            </p:spPr>
            <p:txBody>
              <a:bodyPr wrap="none" anchor="ctr"/>
              <a:lstStyle/>
              <a:p>
                <a:endParaRPr lang="en-IN"/>
              </a:p>
            </p:txBody>
          </p:sp>
          <p:sp>
            <p:nvSpPr>
              <p:cNvPr id="2082" name="AutoShape 34"/>
              <p:cNvSpPr>
                <a:spLocks noChangeArrowheads="1"/>
              </p:cNvSpPr>
              <p:nvPr/>
            </p:nvSpPr>
            <p:spPr bwMode="auto">
              <a:xfrm>
                <a:off x="4200" y="3402"/>
                <a:ext cx="1200" cy="730"/>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 name="T74" fmla="*/ 0 w 1201"/>
                  <a:gd name="T75" fmla="*/ 0 h 731"/>
                  <a:gd name="T76" fmla="*/ 1201 w 1201"/>
                  <a:gd name="T77" fmla="*/ 731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T74" t="T75" r="T76" b="T77"/>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2083" name="AutoShape 35"/>
              <p:cNvSpPr>
                <a:spLocks noChangeArrowheads="1"/>
              </p:cNvSpPr>
              <p:nvPr/>
            </p:nvSpPr>
            <p:spPr bwMode="auto">
              <a:xfrm>
                <a:off x="4128" y="3366"/>
                <a:ext cx="543" cy="736"/>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 name="T72" fmla="*/ 0 w 544"/>
                  <a:gd name="T73" fmla="*/ 0 h 737"/>
                  <a:gd name="T74" fmla="*/ 544 w 544"/>
                  <a:gd name="T7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2084" name="AutoShape 36"/>
              <p:cNvSpPr>
                <a:spLocks noChangeArrowheads="1"/>
              </p:cNvSpPr>
              <p:nvPr/>
            </p:nvSpPr>
            <p:spPr bwMode="auto">
              <a:xfrm>
                <a:off x="4792" y="3360"/>
                <a:ext cx="608" cy="251"/>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 name="T48" fmla="*/ 0 w 609"/>
                  <a:gd name="T49" fmla="*/ 0 h 252"/>
                  <a:gd name="T50" fmla="*/ 609 w 609"/>
                  <a:gd name="T51"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close/>
                  </a:path>
                </a:pathLst>
              </a:custGeom>
              <a:gradFill rotWithShape="0">
                <a:gsLst>
                  <a:gs pos="0">
                    <a:srgbClr val="9966FF"/>
                  </a:gs>
                  <a:gs pos="100000">
                    <a:srgbClr val="9F6FFF"/>
                  </a:gs>
                </a:gsLst>
                <a:lin ang="5400000" scaled="1"/>
              </a:gradFill>
              <a:ln w="9525">
                <a:noFill/>
                <a:round/>
                <a:headEnd/>
                <a:tailEnd/>
              </a:ln>
              <a:effectLst/>
            </p:spPr>
            <p:txBody>
              <a:bodyPr wrap="none" anchor="ctr"/>
              <a:lstStyle/>
              <a:p>
                <a:endParaRPr lang="en-IN"/>
              </a:p>
            </p:txBody>
          </p:sp>
          <p:sp>
            <p:nvSpPr>
              <p:cNvPr id="2085" name="AutoShape 37"/>
              <p:cNvSpPr>
                <a:spLocks noChangeArrowheads="1"/>
              </p:cNvSpPr>
              <p:nvPr/>
            </p:nvSpPr>
            <p:spPr bwMode="auto">
              <a:xfrm>
                <a:off x="5246" y="4007"/>
                <a:ext cx="71" cy="53"/>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 name="T18" fmla="*/ 0 w 72"/>
                  <a:gd name="T19" fmla="*/ 0 h 54"/>
                  <a:gd name="T20" fmla="*/ 72 w 72"/>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72" h="54">
                    <a:moveTo>
                      <a:pt x="72" y="0"/>
                    </a:moveTo>
                    <a:lnTo>
                      <a:pt x="36" y="30"/>
                    </a:lnTo>
                    <a:lnTo>
                      <a:pt x="0" y="54"/>
                    </a:lnTo>
                    <a:lnTo>
                      <a:pt x="36" y="54"/>
                    </a:lnTo>
                    <a:lnTo>
                      <a:pt x="54" y="42"/>
                    </a:lnTo>
                    <a:lnTo>
                      <a:pt x="72" y="24"/>
                    </a:lnTo>
                    <a:lnTo>
                      <a:pt x="72" y="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2086" name="AutoShape 38"/>
              <p:cNvSpPr>
                <a:spLocks noChangeArrowheads="1"/>
              </p:cNvSpPr>
              <p:nvPr/>
            </p:nvSpPr>
            <p:spPr bwMode="auto">
              <a:xfrm>
                <a:off x="4505" y="4073"/>
                <a:ext cx="704" cy="107"/>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 name="T36" fmla="*/ 0 w 705"/>
                  <a:gd name="T37" fmla="*/ 0 h 108"/>
                  <a:gd name="T38" fmla="*/ 705 w 705"/>
                  <a:gd name="T3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T36" t="T37" r="T38" b="T39"/>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2087" name="AutoShape 39"/>
              <p:cNvSpPr>
                <a:spLocks noChangeArrowheads="1"/>
              </p:cNvSpPr>
              <p:nvPr/>
            </p:nvSpPr>
            <p:spPr bwMode="auto">
              <a:xfrm>
                <a:off x="5336" y="3654"/>
                <a:ext cx="142" cy="340"/>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 name="T32" fmla="*/ 0 w 143"/>
                  <a:gd name="T33" fmla="*/ 0 h 341"/>
                  <a:gd name="T34" fmla="*/ 143 w 143"/>
                  <a:gd name="T35" fmla="*/ 34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2088" name="AutoShape 40"/>
              <p:cNvSpPr>
                <a:spLocks noChangeArrowheads="1"/>
              </p:cNvSpPr>
              <p:nvPr/>
            </p:nvSpPr>
            <p:spPr bwMode="auto">
              <a:xfrm>
                <a:off x="5061" y="3624"/>
                <a:ext cx="82" cy="89"/>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 name="T18" fmla="*/ 0 w 83"/>
                  <a:gd name="T19" fmla="*/ 0 h 90"/>
                  <a:gd name="T20" fmla="*/ 83 w 83"/>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83" h="90">
                    <a:moveTo>
                      <a:pt x="59" y="90"/>
                    </a:moveTo>
                    <a:lnTo>
                      <a:pt x="83" y="84"/>
                    </a:lnTo>
                    <a:lnTo>
                      <a:pt x="71" y="60"/>
                    </a:lnTo>
                    <a:lnTo>
                      <a:pt x="53" y="42"/>
                    </a:lnTo>
                    <a:lnTo>
                      <a:pt x="6" y="0"/>
                    </a:lnTo>
                    <a:lnTo>
                      <a:pt x="0" y="18"/>
                    </a:lnTo>
                    <a:lnTo>
                      <a:pt x="35" y="48"/>
                    </a:lnTo>
                    <a:lnTo>
                      <a:pt x="59" y="90"/>
                    </a:lnTo>
                    <a:close/>
                  </a:path>
                </a:pathLst>
              </a:cu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2089" name="AutoShape 41"/>
              <p:cNvSpPr>
                <a:spLocks noChangeArrowheads="1"/>
              </p:cNvSpPr>
              <p:nvPr/>
            </p:nvSpPr>
            <p:spPr bwMode="auto">
              <a:xfrm>
                <a:off x="4445" y="3552"/>
                <a:ext cx="716" cy="430"/>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w 717"/>
                  <a:gd name="T127" fmla="*/ 0 h 431"/>
                  <a:gd name="T128" fmla="*/ 717 w 717"/>
                  <a:gd name="T129"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T126" t="T127" r="T128" b="T129"/>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gradFill rotWithShape="0">
                <a:gsLst>
                  <a:gs pos="0">
                    <a:srgbClr val="9463F7"/>
                  </a:gs>
                  <a:gs pos="100000">
                    <a:srgbClr val="9966FF"/>
                  </a:gs>
                </a:gsLst>
                <a:lin ang="5400000" scaled="1"/>
              </a:gradFill>
              <a:ln w="9525">
                <a:noFill/>
                <a:round/>
                <a:headEnd/>
                <a:tailEnd/>
              </a:ln>
              <a:effectLst/>
            </p:spPr>
            <p:txBody>
              <a:bodyPr wrap="none" anchor="ctr"/>
              <a:lstStyle/>
              <a:p>
                <a:endParaRPr lang="en-IN"/>
              </a:p>
            </p:txBody>
          </p:sp>
          <p:sp>
            <p:nvSpPr>
              <p:cNvPr id="2090" name="AutoShape 42"/>
              <p:cNvSpPr>
                <a:spLocks noChangeArrowheads="1"/>
              </p:cNvSpPr>
              <p:nvPr/>
            </p:nvSpPr>
            <p:spPr bwMode="auto">
              <a:xfrm>
                <a:off x="4349" y="3510"/>
                <a:ext cx="908" cy="532"/>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 name="T116" fmla="*/ 0 w 909"/>
                  <a:gd name="T117" fmla="*/ 0 h 533"/>
                  <a:gd name="T118" fmla="*/ 909 w 909"/>
                  <a:gd name="T119"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T116" t="T117" r="T118" b="T119"/>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close/>
                  </a:path>
                </a:pathLst>
              </a:custGeom>
              <a:gradFill rotWithShape="0">
                <a:gsLst>
                  <a:gs pos="0">
                    <a:srgbClr val="9966FF"/>
                  </a:gs>
                  <a:gs pos="100000">
                    <a:srgbClr val="9C6BFF"/>
                  </a:gs>
                </a:gsLst>
                <a:lin ang="10800000" scaled="1"/>
              </a:gradFill>
              <a:ln w="9525">
                <a:noFill/>
                <a:round/>
                <a:headEnd/>
                <a:tailEnd/>
              </a:ln>
              <a:effectLst/>
            </p:spPr>
            <p:txBody>
              <a:bodyPr wrap="none" anchor="ctr"/>
              <a:lstStyle/>
              <a:p>
                <a:endParaRPr lang="en-IN"/>
              </a:p>
            </p:txBody>
          </p:sp>
          <p:sp>
            <p:nvSpPr>
              <p:cNvPr id="2091" name="AutoShape 43"/>
              <p:cNvSpPr>
                <a:spLocks noChangeArrowheads="1"/>
              </p:cNvSpPr>
              <p:nvPr/>
            </p:nvSpPr>
            <p:spPr bwMode="auto">
              <a:xfrm>
                <a:off x="4564" y="3492"/>
                <a:ext cx="364" cy="65"/>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 name="T30" fmla="*/ 0 w 365"/>
                  <a:gd name="T31" fmla="*/ 0 h 66"/>
                  <a:gd name="T32" fmla="*/ 365 w 365"/>
                  <a:gd name="T33"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T30" t="T31" r="T32" b="T33"/>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2092" name="AutoShape 44"/>
              <p:cNvSpPr>
                <a:spLocks noChangeArrowheads="1"/>
              </p:cNvSpPr>
              <p:nvPr/>
            </p:nvSpPr>
            <p:spPr bwMode="auto">
              <a:xfrm>
                <a:off x="4463" y="3558"/>
                <a:ext cx="65" cy="47"/>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 name="T16" fmla="*/ 0 w 66"/>
                  <a:gd name="T17" fmla="*/ 0 h 48"/>
                  <a:gd name="T18" fmla="*/ 66 w 66"/>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66" h="48">
                    <a:moveTo>
                      <a:pt x="66" y="18"/>
                    </a:moveTo>
                    <a:lnTo>
                      <a:pt x="48" y="0"/>
                    </a:lnTo>
                    <a:lnTo>
                      <a:pt x="24" y="12"/>
                    </a:lnTo>
                    <a:lnTo>
                      <a:pt x="0" y="30"/>
                    </a:lnTo>
                    <a:lnTo>
                      <a:pt x="12" y="48"/>
                    </a:lnTo>
                    <a:lnTo>
                      <a:pt x="42" y="30"/>
                    </a:lnTo>
                    <a:lnTo>
                      <a:pt x="66" y="18"/>
                    </a:lnTo>
                    <a:close/>
                  </a:path>
                </a:pathLst>
              </a:cu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2093" name="AutoShape 45"/>
              <p:cNvSpPr>
                <a:spLocks noChangeArrowheads="1"/>
              </p:cNvSpPr>
              <p:nvPr/>
            </p:nvSpPr>
            <p:spPr bwMode="auto">
              <a:xfrm>
                <a:off x="5280" y="3186"/>
                <a:ext cx="382" cy="95"/>
              </a:xfrm>
              <a:custGeom>
                <a:avLst/>
                <a:gdLst>
                  <a:gd name="T0" fmla="*/ 209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09 w 382"/>
                  <a:gd name="T19" fmla="*/ 96 h 96"/>
                  <a:gd name="T20" fmla="*/ 263 w 382"/>
                  <a:gd name="T21" fmla="*/ 90 h 96"/>
                  <a:gd name="T22" fmla="*/ 311 w 382"/>
                  <a:gd name="T23" fmla="*/ 84 h 96"/>
                  <a:gd name="T24" fmla="*/ 352 w 382"/>
                  <a:gd name="T25" fmla="*/ 66 h 96"/>
                  <a:gd name="T26" fmla="*/ 382 w 382"/>
                  <a:gd name="T27" fmla="*/ 42 h 96"/>
                  <a:gd name="T28" fmla="*/ 376 w 382"/>
                  <a:gd name="T29" fmla="*/ 42 h 96"/>
                  <a:gd name="T30" fmla="*/ 346 w 382"/>
                  <a:gd name="T31" fmla="*/ 66 h 96"/>
                  <a:gd name="T32" fmla="*/ 305 w 382"/>
                  <a:gd name="T33" fmla="*/ 78 h 96"/>
                  <a:gd name="T34" fmla="*/ 263 w 382"/>
                  <a:gd name="T35" fmla="*/ 90 h 96"/>
                  <a:gd name="T36" fmla="*/ 209 w 382"/>
                  <a:gd name="T37" fmla="*/ 96 h 96"/>
                  <a:gd name="T38" fmla="*/ 209 w 382"/>
                  <a:gd name="T39" fmla="*/ 96 h 96"/>
                  <a:gd name="T40" fmla="*/ 0 w 382"/>
                  <a:gd name="T41" fmla="*/ 0 h 96"/>
                  <a:gd name="T42" fmla="*/ 382 w 382"/>
                  <a:gd name="T4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2094" name="AutoShape 46"/>
              <p:cNvSpPr>
                <a:spLocks noChangeArrowheads="1"/>
              </p:cNvSpPr>
              <p:nvPr/>
            </p:nvSpPr>
            <p:spPr bwMode="auto">
              <a:xfrm>
                <a:off x="5315" y="3024"/>
                <a:ext cx="257" cy="53"/>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w 258"/>
                  <a:gd name="T33" fmla="*/ 0 h 54"/>
                  <a:gd name="T34" fmla="*/ 258 w 258"/>
                  <a:gd name="T3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2095" name="AutoShape 47"/>
              <p:cNvSpPr>
                <a:spLocks noChangeArrowheads="1"/>
              </p:cNvSpPr>
              <p:nvPr/>
            </p:nvSpPr>
            <p:spPr bwMode="auto">
              <a:xfrm>
                <a:off x="5645" y="3066"/>
                <a:ext cx="59" cy="155"/>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w 60"/>
                  <a:gd name="T33" fmla="*/ 0 h 156"/>
                  <a:gd name="T34" fmla="*/ 60 w 60"/>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T32" t="T33" r="T34" b="T35"/>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2096" name="AutoShape 48"/>
              <p:cNvSpPr>
                <a:spLocks noChangeArrowheads="1"/>
              </p:cNvSpPr>
              <p:nvPr/>
            </p:nvSpPr>
            <p:spPr bwMode="auto">
              <a:xfrm>
                <a:off x="5375" y="3246"/>
                <a:ext cx="191" cy="17"/>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w 192"/>
                  <a:gd name="T25" fmla="*/ 0 h 18"/>
                  <a:gd name="T26" fmla="*/ 192 w 192"/>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2097" name="AutoShape 49"/>
              <p:cNvSpPr>
                <a:spLocks noChangeArrowheads="1"/>
              </p:cNvSpPr>
              <p:nvPr/>
            </p:nvSpPr>
            <p:spPr bwMode="auto">
              <a:xfrm>
                <a:off x="5304" y="3042"/>
                <a:ext cx="160" cy="185"/>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w 161"/>
                  <a:gd name="T43" fmla="*/ 0 h 186"/>
                  <a:gd name="T44" fmla="*/ 161 w 161"/>
                  <a:gd name="T45"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T42" t="T43" r="T44" b="T45"/>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sp>
            <p:nvSpPr>
              <p:cNvPr id="2098" name="AutoShape 50"/>
              <p:cNvSpPr>
                <a:spLocks noChangeArrowheads="1"/>
              </p:cNvSpPr>
              <p:nvPr/>
            </p:nvSpPr>
            <p:spPr bwMode="auto">
              <a:xfrm>
                <a:off x="5489" y="3042"/>
                <a:ext cx="185" cy="209"/>
              </a:xfrm>
              <a:custGeom>
                <a:avLst/>
                <a:gdLst>
                  <a:gd name="T0" fmla="*/ 0 w 185"/>
                  <a:gd name="T1" fmla="*/ 6 h 210"/>
                  <a:gd name="T2" fmla="*/ 66 w 185"/>
                  <a:gd name="T3" fmla="*/ 12 h 210"/>
                  <a:gd name="T4" fmla="*/ 119 w 185"/>
                  <a:gd name="T5" fmla="*/ 36 h 210"/>
                  <a:gd name="T6" fmla="*/ 155 w 185"/>
                  <a:gd name="T7" fmla="*/ 72 h 210"/>
                  <a:gd name="T8" fmla="*/ 161 w 185"/>
                  <a:gd name="T9" fmla="*/ 90 h 210"/>
                  <a:gd name="T10" fmla="*/ 167 w 185"/>
                  <a:gd name="T11" fmla="*/ 114 h 210"/>
                  <a:gd name="T12" fmla="*/ 161 w 185"/>
                  <a:gd name="T13" fmla="*/ 138 h 210"/>
                  <a:gd name="T14" fmla="*/ 149 w 185"/>
                  <a:gd name="T15" fmla="*/ 162 h 210"/>
                  <a:gd name="T16" fmla="*/ 119 w 185"/>
                  <a:gd name="T17" fmla="*/ 180 h 210"/>
                  <a:gd name="T18" fmla="*/ 90 w 185"/>
                  <a:gd name="T19" fmla="*/ 198 h 210"/>
                  <a:gd name="T20" fmla="*/ 96 w 185"/>
                  <a:gd name="T21" fmla="*/ 210 h 210"/>
                  <a:gd name="T22" fmla="*/ 131 w 185"/>
                  <a:gd name="T23" fmla="*/ 192 h 210"/>
                  <a:gd name="T24" fmla="*/ 161 w 185"/>
                  <a:gd name="T25" fmla="*/ 168 h 210"/>
                  <a:gd name="T26" fmla="*/ 179 w 185"/>
                  <a:gd name="T27" fmla="*/ 144 h 210"/>
                  <a:gd name="T28" fmla="*/ 185 w 185"/>
                  <a:gd name="T29" fmla="*/ 114 h 210"/>
                  <a:gd name="T30" fmla="*/ 179 w 185"/>
                  <a:gd name="T31" fmla="*/ 90 h 210"/>
                  <a:gd name="T32" fmla="*/ 173 w 185"/>
                  <a:gd name="T33" fmla="*/ 66 h 210"/>
                  <a:gd name="T34" fmla="*/ 155 w 185"/>
                  <a:gd name="T35" fmla="*/ 48 h 210"/>
                  <a:gd name="T36" fmla="*/ 131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w 185"/>
                  <a:gd name="T49" fmla="*/ 0 h 210"/>
                  <a:gd name="T50" fmla="*/ 185 w 185"/>
                  <a:gd name="T5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T48" t="T49" r="T50" b="T51"/>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sp>
            <p:nvSpPr>
              <p:cNvPr id="2099" name="AutoShape 51"/>
              <p:cNvSpPr>
                <a:spLocks noChangeArrowheads="1"/>
              </p:cNvSpPr>
              <p:nvPr/>
            </p:nvSpPr>
            <p:spPr bwMode="auto">
              <a:xfrm>
                <a:off x="5345" y="3058"/>
                <a:ext cx="298" cy="185"/>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w 299"/>
                  <a:gd name="T89" fmla="*/ 0 h 186"/>
                  <a:gd name="T90" fmla="*/ 299 w 299"/>
                  <a:gd name="T91"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T88" t="T89" r="T90" b="T91"/>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2100" name="Oval 52"/>
              <p:cNvSpPr>
                <a:spLocks noChangeArrowheads="1"/>
              </p:cNvSpPr>
              <p:nvPr/>
            </p:nvSpPr>
            <p:spPr bwMode="auto">
              <a:xfrm>
                <a:off x="3910" y="3948"/>
                <a:ext cx="83" cy="52"/>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IN"/>
              </a:p>
            </p:txBody>
          </p:sp>
          <p:grpSp>
            <p:nvGrpSpPr>
              <p:cNvPr id="2101" name="Group 53"/>
              <p:cNvGrpSpPr>
                <a:grpSpLocks/>
              </p:cNvGrpSpPr>
              <p:nvPr/>
            </p:nvGrpSpPr>
            <p:grpSpPr bwMode="auto">
              <a:xfrm>
                <a:off x="4546" y="3608"/>
                <a:ext cx="517" cy="318"/>
                <a:chOff x="4546" y="3608"/>
                <a:chExt cx="517" cy="318"/>
              </a:xfrm>
            </p:grpSpPr>
            <p:sp>
              <p:nvSpPr>
                <p:cNvPr id="2102" name="Oval 54"/>
                <p:cNvSpPr>
                  <a:spLocks noChangeArrowheads="1"/>
                </p:cNvSpPr>
                <p:nvPr/>
              </p:nvSpPr>
              <p:spPr bwMode="auto">
                <a:xfrm>
                  <a:off x="4546" y="3608"/>
                  <a:ext cx="517" cy="318"/>
                </a:xfrm>
                <a:prstGeom prst="ellipse">
                  <a:avLst/>
                </a:prstGeom>
                <a:gradFill rotWithShape="0">
                  <a:gsLst>
                    <a:gs pos="0">
                      <a:srgbClr val="9966FF"/>
                    </a:gs>
                    <a:gs pos="100000">
                      <a:srgbClr val="9060F0"/>
                    </a:gs>
                  </a:gsLst>
                  <a:lin ang="10800000" scaled="1"/>
                </a:gradFill>
                <a:ln w="9525">
                  <a:noFill/>
                  <a:round/>
                  <a:headEnd/>
                  <a:tailEnd/>
                </a:ln>
                <a:effectLst/>
              </p:spPr>
              <p:txBody>
                <a:bodyPr wrap="none" anchor="ctr"/>
                <a:lstStyle/>
                <a:p>
                  <a:endParaRPr lang="en-IN"/>
                </a:p>
              </p:txBody>
            </p:sp>
            <p:sp>
              <p:nvSpPr>
                <p:cNvPr id="2103" name="Oval 55"/>
                <p:cNvSpPr>
                  <a:spLocks noChangeArrowheads="1"/>
                </p:cNvSpPr>
                <p:nvPr/>
              </p:nvSpPr>
              <p:spPr bwMode="auto">
                <a:xfrm>
                  <a:off x="4578" y="3630"/>
                  <a:ext cx="445" cy="270"/>
                </a:xfrm>
                <a:prstGeom prst="ellipse">
                  <a:avLst/>
                </a:prstGeom>
                <a:gradFill rotWithShape="0">
                  <a:gsLst>
                    <a:gs pos="0">
                      <a:srgbClr val="9966FF"/>
                    </a:gs>
                    <a:gs pos="100000">
                      <a:srgbClr val="9C6BFF"/>
                    </a:gs>
                  </a:gsLst>
                  <a:lin ang="5400000" scaled="1"/>
                </a:gradFill>
                <a:ln w="9525">
                  <a:noFill/>
                  <a:round/>
                  <a:headEnd/>
                  <a:tailEnd/>
                </a:ln>
                <a:effectLst/>
              </p:spPr>
              <p:txBody>
                <a:bodyPr wrap="none" anchor="ctr"/>
                <a:lstStyle/>
                <a:p>
                  <a:endParaRPr lang="en-IN"/>
                </a:p>
              </p:txBody>
            </p:sp>
            <p:sp>
              <p:nvSpPr>
                <p:cNvPr id="2104" name="Oval 56"/>
                <p:cNvSpPr>
                  <a:spLocks noChangeArrowheads="1"/>
                </p:cNvSpPr>
                <p:nvPr/>
              </p:nvSpPr>
              <p:spPr bwMode="auto">
                <a:xfrm>
                  <a:off x="4610" y="3650"/>
                  <a:ext cx="385" cy="232"/>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2105" name="Oval 57"/>
                <p:cNvSpPr>
                  <a:spLocks noChangeArrowheads="1"/>
                </p:cNvSpPr>
                <p:nvPr/>
              </p:nvSpPr>
              <p:spPr bwMode="auto">
                <a:xfrm>
                  <a:off x="4654" y="3678"/>
                  <a:ext cx="297" cy="176"/>
                </a:xfrm>
                <a:prstGeom prst="ellipse">
                  <a:avLst/>
                </a:prstGeom>
                <a:gradFill rotWithShape="0">
                  <a:gsLst>
                    <a:gs pos="0">
                      <a:srgbClr val="9966FF"/>
                    </a:gs>
                    <a:gs pos="100000">
                      <a:srgbClr val="9060F0"/>
                    </a:gs>
                  </a:gsLst>
                  <a:lin ang="5400000" scaled="1"/>
                </a:gradFill>
                <a:ln w="9525">
                  <a:noFill/>
                  <a:round/>
                  <a:headEnd/>
                  <a:tailEnd/>
                </a:ln>
                <a:effectLst/>
              </p:spPr>
              <p:txBody>
                <a:bodyPr wrap="none" anchor="ctr"/>
                <a:lstStyle/>
                <a:p>
                  <a:endParaRPr lang="en-IN"/>
                </a:p>
              </p:txBody>
            </p:sp>
            <p:sp>
              <p:nvSpPr>
                <p:cNvPr id="2106" name="Oval 58"/>
                <p:cNvSpPr>
                  <a:spLocks noChangeArrowheads="1"/>
                </p:cNvSpPr>
                <p:nvPr/>
              </p:nvSpPr>
              <p:spPr bwMode="auto">
                <a:xfrm>
                  <a:off x="4690" y="3698"/>
                  <a:ext cx="221" cy="138"/>
                </a:xfrm>
                <a:prstGeom prst="ellipse">
                  <a:avLst/>
                </a:prstGeom>
                <a:gradFill rotWithShape="0">
                  <a:gsLst>
                    <a:gs pos="0">
                      <a:srgbClr val="9060F0"/>
                    </a:gs>
                    <a:gs pos="100000">
                      <a:srgbClr val="9966FF"/>
                    </a:gs>
                  </a:gsLst>
                  <a:lin ang="5400000" scaled="1"/>
                </a:gradFill>
                <a:ln w="9525">
                  <a:noFill/>
                  <a:round/>
                  <a:headEnd/>
                  <a:tailEnd/>
                </a:ln>
                <a:effectLst/>
              </p:spPr>
              <p:txBody>
                <a:bodyPr wrap="none" anchor="ctr"/>
                <a:lstStyle/>
                <a:p>
                  <a:endParaRPr lang="en-IN"/>
                </a:p>
              </p:txBody>
            </p:sp>
            <p:sp>
              <p:nvSpPr>
                <p:cNvPr id="2107" name="Oval 59"/>
                <p:cNvSpPr>
                  <a:spLocks noChangeArrowheads="1"/>
                </p:cNvSpPr>
                <p:nvPr/>
              </p:nvSpPr>
              <p:spPr bwMode="auto">
                <a:xfrm>
                  <a:off x="4738" y="3728"/>
                  <a:ext cx="125" cy="80"/>
                </a:xfrm>
                <a:prstGeom prst="ellipse">
                  <a:avLst/>
                </a:prstGeom>
                <a:gradFill rotWithShape="0">
                  <a:gsLst>
                    <a:gs pos="0">
                      <a:srgbClr val="9966FF"/>
                    </a:gs>
                    <a:gs pos="100000">
                      <a:srgbClr val="9463F7"/>
                    </a:gs>
                  </a:gsLst>
                  <a:lin ang="5400000" scaled="1"/>
                </a:gradFill>
                <a:ln w="9525">
                  <a:noFill/>
                  <a:round/>
                  <a:headEnd/>
                  <a:tailEnd/>
                </a:ln>
                <a:effectLst/>
              </p:spPr>
              <p:txBody>
                <a:bodyPr wrap="none" anchor="ctr"/>
                <a:lstStyle/>
                <a:p>
                  <a:endParaRPr lang="en-IN"/>
                </a:p>
              </p:txBody>
            </p:sp>
          </p:grpSp>
          <p:grpSp>
            <p:nvGrpSpPr>
              <p:cNvPr id="2108" name="Group 60"/>
              <p:cNvGrpSpPr>
                <a:grpSpLocks/>
              </p:cNvGrpSpPr>
              <p:nvPr/>
            </p:nvGrpSpPr>
            <p:grpSpPr bwMode="auto">
              <a:xfrm>
                <a:off x="5381" y="3085"/>
                <a:ext cx="226" cy="131"/>
                <a:chOff x="5381" y="3085"/>
                <a:chExt cx="226" cy="131"/>
              </a:xfrm>
            </p:grpSpPr>
            <p:sp>
              <p:nvSpPr>
                <p:cNvPr id="2109" name="Oval 61"/>
                <p:cNvSpPr>
                  <a:spLocks noChangeArrowheads="1"/>
                </p:cNvSpPr>
                <p:nvPr/>
              </p:nvSpPr>
              <p:spPr bwMode="auto">
                <a:xfrm>
                  <a:off x="5381" y="3085"/>
                  <a:ext cx="226" cy="131"/>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sp>
              <p:nvSpPr>
                <p:cNvPr id="2110" name="Oval 62"/>
                <p:cNvSpPr>
                  <a:spLocks noChangeArrowheads="1"/>
                </p:cNvSpPr>
                <p:nvPr/>
              </p:nvSpPr>
              <p:spPr bwMode="auto">
                <a:xfrm>
                  <a:off x="5403" y="3099"/>
                  <a:ext cx="181" cy="101"/>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sp>
              <p:nvSpPr>
                <p:cNvPr id="2111" name="Oval 63"/>
                <p:cNvSpPr>
                  <a:spLocks noChangeArrowheads="1"/>
                </p:cNvSpPr>
                <p:nvPr/>
              </p:nvSpPr>
              <p:spPr bwMode="auto">
                <a:xfrm>
                  <a:off x="5431" y="3109"/>
                  <a:ext cx="124" cy="81"/>
                </a:xfrm>
                <a:prstGeom prst="ellipse">
                  <a:avLst/>
                </a:prstGeom>
                <a:gradFill rotWithShape="0">
                  <a:gsLst>
                    <a:gs pos="0">
                      <a:srgbClr val="9966FF"/>
                    </a:gs>
                    <a:gs pos="100000">
                      <a:srgbClr val="666699"/>
                    </a:gs>
                  </a:gsLst>
                  <a:lin ang="5400000" scaled="1"/>
                </a:gradFill>
                <a:ln w="9525">
                  <a:noFill/>
                  <a:round/>
                  <a:headEnd/>
                  <a:tailEnd/>
                </a:ln>
                <a:effectLst/>
              </p:spPr>
              <p:txBody>
                <a:bodyPr wrap="none" anchor="ctr"/>
                <a:lstStyle/>
                <a:p>
                  <a:endParaRPr lang="en-IN"/>
                </a:p>
              </p:txBody>
            </p:sp>
            <p:sp>
              <p:nvSpPr>
                <p:cNvPr id="2112" name="Oval 64"/>
                <p:cNvSpPr>
                  <a:spLocks noChangeArrowheads="1"/>
                </p:cNvSpPr>
                <p:nvPr/>
              </p:nvSpPr>
              <p:spPr bwMode="auto">
                <a:xfrm>
                  <a:off x="5458" y="3125"/>
                  <a:ext cx="72" cy="46"/>
                </a:xfrm>
                <a:prstGeom prst="ellipse">
                  <a:avLst/>
                </a:prstGeom>
                <a:gradFill rotWithShape="0">
                  <a:gsLst>
                    <a:gs pos="0">
                      <a:srgbClr val="666699"/>
                    </a:gs>
                    <a:gs pos="100000">
                      <a:srgbClr val="9966FF"/>
                    </a:gs>
                  </a:gsLst>
                  <a:lin ang="5400000" scaled="1"/>
                </a:gradFill>
                <a:ln w="9525">
                  <a:noFill/>
                  <a:round/>
                  <a:headEnd/>
                  <a:tailEnd/>
                </a:ln>
                <a:effectLst/>
              </p:spPr>
              <p:txBody>
                <a:bodyPr wrap="none" anchor="ctr"/>
                <a:lstStyle/>
                <a:p>
                  <a:endParaRPr lang="en-IN"/>
                </a:p>
              </p:txBody>
            </p:sp>
          </p:grpSp>
        </p:grpSp>
      </p:grpSp>
      <p:sp>
        <p:nvSpPr>
          <p:cNvPr id="2113" name="Rectangle 65"/>
          <p:cNvSpPr>
            <a:spLocks noGrp="1" noChangeArrowheads="1"/>
          </p:cNvSpPr>
          <p:nvPr>
            <p:ph type="title"/>
          </p:nvPr>
        </p:nvSpPr>
        <p:spPr bwMode="auto">
          <a:xfrm>
            <a:off x="457200" y="130175"/>
            <a:ext cx="8228013" cy="1433513"/>
          </a:xfrm>
          <a:prstGeom prst="rect">
            <a:avLst/>
          </a:prstGeom>
          <a:noFill/>
          <a:ln w="9525">
            <a:noFill/>
            <a:round/>
            <a:headEnd/>
            <a:tailEnd/>
          </a:ln>
          <a:effectLst/>
        </p:spPr>
        <p:txBody>
          <a:bodyPr vert="horz" wrap="square" lIns="90000" tIns="46800" rIns="90000" bIns="46800" numCol="1" anchor="ctr" anchorCtr="1" compatLnSpc="1">
            <a:prstTxWarp prst="textNoShape">
              <a:avLst/>
            </a:prstTxWarp>
          </a:bodyPr>
          <a:lstStyle/>
          <a:p>
            <a:pPr lvl="0"/>
            <a:r>
              <a:rPr lang="en-GB"/>
              <a:t>Click to edit the title text format</a:t>
            </a:r>
          </a:p>
        </p:txBody>
      </p:sp>
      <p:sp>
        <p:nvSpPr>
          <p:cNvPr id="2114" name="Rectangle 66"/>
          <p:cNvSpPr>
            <a:spLocks noGrp="1" noChangeArrowheads="1"/>
          </p:cNvSpPr>
          <p:nvPr>
            <p:ph type="body" idx="1"/>
          </p:nvPr>
        </p:nvSpPr>
        <p:spPr bwMode="auto">
          <a:xfrm>
            <a:off x="457200" y="1676400"/>
            <a:ext cx="8228013" cy="44529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2115" name="Text Box 67"/>
          <p:cNvSpPr txBox="1">
            <a:spLocks noChangeArrowheads="1"/>
          </p:cNvSpPr>
          <p:nvPr/>
        </p:nvSpPr>
        <p:spPr bwMode="auto">
          <a:xfrm>
            <a:off x="457200" y="6248400"/>
            <a:ext cx="2133600" cy="457200"/>
          </a:xfrm>
          <a:prstGeom prst="rect">
            <a:avLst/>
          </a:prstGeom>
          <a:noFill/>
          <a:ln w="9525">
            <a:noFill/>
            <a:round/>
            <a:headEnd/>
            <a:tailEnd/>
          </a:ln>
          <a:effectLst/>
        </p:spPr>
        <p:txBody>
          <a:bodyPr wrap="none" anchor="ctr"/>
          <a:lstStyle/>
          <a:p>
            <a:endParaRPr lang="en-IN"/>
          </a:p>
        </p:txBody>
      </p:sp>
      <p:sp>
        <p:nvSpPr>
          <p:cNvPr id="2116" name="Text Box 68"/>
          <p:cNvSpPr txBox="1">
            <a:spLocks noChangeArrowheads="1"/>
          </p:cNvSpPr>
          <p:nvPr/>
        </p:nvSpPr>
        <p:spPr bwMode="auto">
          <a:xfrm>
            <a:off x="3124200" y="6248400"/>
            <a:ext cx="2895600" cy="457200"/>
          </a:xfrm>
          <a:prstGeom prst="rect">
            <a:avLst/>
          </a:prstGeom>
          <a:noFill/>
          <a:ln w="9525">
            <a:noFill/>
            <a:round/>
            <a:headEnd/>
            <a:tailEnd/>
          </a:ln>
          <a:effectLst/>
        </p:spPr>
        <p:txBody>
          <a:bodyPr wrap="none" anchor="ctr"/>
          <a:lstStyle/>
          <a:p>
            <a:endParaRPr lang="en-IN"/>
          </a:p>
        </p:txBody>
      </p:sp>
      <p:sp>
        <p:nvSpPr>
          <p:cNvPr id="2117" name="Rectangle 69"/>
          <p:cNvSpPr>
            <a:spLocks noGrp="1" noChangeArrowheads="1"/>
          </p:cNvSpPr>
          <p:nvPr>
            <p:ph type="sldNum"/>
          </p:nvPr>
        </p:nvSpPr>
        <p:spPr bwMode="auto">
          <a:xfrm>
            <a:off x="6553200" y="6248400"/>
            <a:ext cx="2132013"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Tx/>
              <a:buFontTx/>
              <a:buNone/>
              <a:tabLst>
                <a:tab pos="723900" algn="l"/>
                <a:tab pos="1447800" algn="l"/>
              </a:tabLst>
              <a:defRPr sz="1000">
                <a:solidFill>
                  <a:srgbClr val="FFFFFF"/>
                </a:solidFill>
                <a:effectLst>
                  <a:outerShdw blurRad="38100" dist="38100" dir="2700000" algn="tl">
                    <a:srgbClr val="000000"/>
                  </a:outerShdw>
                </a:effectLst>
                <a:latin typeface="Times New Roman" pitchFamily="16" charset="0"/>
              </a:defRPr>
            </a:lvl1pPr>
          </a:lstStyle>
          <a:p>
            <a:fld id="{3185D3AF-0E4B-4B6A-BDD0-CCDF513A2DC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b="1">
          <a:solidFill>
            <a:srgbClr val="D9D9FF"/>
          </a:solidFill>
          <a:latin typeface="Arial" charset="0"/>
          <a:ea typeface="ＭＳ Ｐゴシック" pitchFamily="32"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FFFFFF"/>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FFFFFF"/>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838200" y="457200"/>
            <a:ext cx="7848600" cy="2765425"/>
          </a:xfrm>
          <a:prstGeom prst="rect">
            <a:avLst/>
          </a:prstGeom>
          <a:noFill/>
          <a:ln w="9525">
            <a:noFill/>
            <a:round/>
            <a:headEnd/>
            <a:tailEnd/>
          </a:ln>
          <a:effectLst/>
        </p:spPr>
        <p:txBody>
          <a:bodyPr anchor="b"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5400" b="1">
                <a:solidFill>
                  <a:srgbClr val="D9D9FF"/>
                </a:solidFill>
                <a:effectLst>
                  <a:outerShdw blurRad="38100" dist="38100" dir="2700000" algn="tl">
                    <a:srgbClr val="000000"/>
                  </a:outerShdw>
                </a:effectLst>
              </a:rPr>
              <a:t>Cryptography and Network Security</a:t>
            </a:r>
            <a:br>
              <a:rPr lang="en-US" sz="5400" b="1">
                <a:solidFill>
                  <a:srgbClr val="D9D9FF"/>
                </a:solidFill>
                <a:effectLst>
                  <a:outerShdw blurRad="38100" dist="38100" dir="2700000" algn="tl">
                    <a:srgbClr val="000000"/>
                  </a:outerShdw>
                </a:effectLst>
              </a:rPr>
            </a:br>
            <a:r>
              <a:rPr lang="en-US" sz="5400" b="1">
                <a:solidFill>
                  <a:srgbClr val="D9D9FF"/>
                </a:solidFill>
                <a:effectLst>
                  <a:outerShdw blurRad="38100" dist="38100" dir="2700000" algn="tl">
                    <a:srgbClr val="000000"/>
                  </a:outerShdw>
                </a:effectLst>
              </a:rPr>
              <a:t>Chapter 11</a:t>
            </a:r>
          </a:p>
        </p:txBody>
      </p:sp>
      <p:sp>
        <p:nvSpPr>
          <p:cNvPr id="4098" name="Text Box 2"/>
          <p:cNvSpPr txBox="1">
            <a:spLocks noChangeArrowheads="1"/>
          </p:cNvSpPr>
          <p:nvPr/>
        </p:nvSpPr>
        <p:spPr bwMode="auto">
          <a:xfrm>
            <a:off x="1371600" y="3657600"/>
            <a:ext cx="6400800" cy="2671763"/>
          </a:xfrm>
          <a:prstGeom prst="rect">
            <a:avLst/>
          </a:prstGeom>
          <a:noFill/>
          <a:ln w="9525">
            <a:noFill/>
            <a:round/>
            <a:headEnd/>
            <a:tailEnd/>
          </a:ln>
          <a:effectLst/>
        </p:spPr>
        <p:txBody>
          <a:bodyPr/>
          <a:lstStyle/>
          <a:p>
            <a:pPr algn="ctr">
              <a:spcBef>
                <a:spcPts val="8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FFFFFF"/>
                </a:solidFill>
                <a:effectLst>
                  <a:outerShdw blurRad="38100" dist="38100" dir="2700000" algn="tl">
                    <a:srgbClr val="000000"/>
                  </a:outerShdw>
                </a:effectLst>
              </a:rPr>
              <a:t>Fifth Edition</a:t>
            </a:r>
          </a:p>
          <a:p>
            <a:pPr algn="ctr">
              <a:spcBef>
                <a:spcPts val="8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FFFFFF"/>
                </a:solidFill>
                <a:effectLst>
                  <a:outerShdw blurRad="38100" dist="38100" dir="2700000" algn="tl">
                    <a:srgbClr val="000000"/>
                  </a:outerShdw>
                </a:effectLst>
              </a:rPr>
              <a:t>by William Stallings	</a:t>
            </a:r>
          </a:p>
          <a:p>
            <a:pPr algn="ctr">
              <a:spcBef>
                <a:spcPts val="8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3200">
              <a:solidFill>
                <a:srgbClr val="FFFFFF"/>
              </a:solidFill>
              <a:effectLst>
                <a:outerShdw blurRad="38100" dist="38100" dir="2700000" algn="tl">
                  <a:srgbClr val="000000"/>
                </a:outerShdw>
              </a:effectLst>
            </a:endParaRPr>
          </a:p>
          <a:p>
            <a:pPr algn="ctr">
              <a:spcBef>
                <a:spcPts val="800"/>
              </a:spcBef>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a:solidFill>
                  <a:srgbClr val="FFFFFF"/>
                </a:solidFill>
                <a:effectLst>
                  <a:outerShdw blurRad="38100" dist="38100" dir="2700000" algn="tl">
                    <a:srgbClr val="000000"/>
                  </a:outerShdw>
                </a:effectLst>
              </a:rPr>
              <a:t>Lecture slides by Lawrie Brown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Lamport One-time Passwords</a:t>
            </a:r>
          </a:p>
        </p:txBody>
      </p:sp>
      <p:sp>
        <p:nvSpPr>
          <p:cNvPr id="14338" name="Text Box 2"/>
          <p:cNvSpPr txBox="1">
            <a:spLocks noChangeArrowheads="1"/>
          </p:cNvSpPr>
          <p:nvPr/>
        </p:nvSpPr>
        <p:spPr bwMode="auto">
          <a:xfrm>
            <a:off x="457200" y="1422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Password safety in distributed system</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server compromise does not compromise P</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interception of authentication exchange does not compromise password either</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Alice picks Password P</a:t>
            </a:r>
            <a:r>
              <a:rPr lang="en-US" sz="3200" baseline="-25000">
                <a:solidFill>
                  <a:srgbClr val="FFFFFF"/>
                </a:solidFill>
                <a:effectLst>
                  <a:outerShdw blurRad="38100" dist="38100" dir="2700000" algn="tl">
                    <a:srgbClr val="000000"/>
                  </a:outerShdw>
                </a:effectLst>
              </a:rPr>
              <a:t>A</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Hashes password N times, H</a:t>
            </a:r>
            <a:r>
              <a:rPr lang="en-US" sz="2800" baseline="30000">
                <a:solidFill>
                  <a:srgbClr val="FFFFFF"/>
                </a:solidFill>
                <a:effectLst>
                  <a:outerShdw blurRad="38100" dist="38100" dir="2700000" algn="tl">
                    <a:srgbClr val="000000"/>
                  </a:outerShdw>
                </a:effectLst>
              </a:rPr>
              <a:t>N</a:t>
            </a:r>
            <a:r>
              <a:rPr lang="en-US" sz="2800">
                <a:solidFill>
                  <a:srgbClr val="FFFFFF"/>
                </a:solidFill>
                <a:effectLst>
                  <a:outerShdw blurRad="38100" dist="38100" dir="2700000" algn="tl">
                    <a:srgbClr val="000000"/>
                  </a:outerShdw>
                </a:effectLst>
              </a:rPr>
              <a:t>(P</a:t>
            </a:r>
            <a:r>
              <a:rPr lang="en-US" sz="2800" baseline="-25000">
                <a:solidFill>
                  <a:srgbClr val="FFFFFF"/>
                </a:solidFill>
                <a:effectLst>
                  <a:outerShdw blurRad="38100" dist="38100" dir="2700000" algn="tl">
                    <a:srgbClr val="000000"/>
                  </a:outerShdw>
                </a:effectLst>
              </a:rPr>
              <a:t>A</a:t>
            </a:r>
            <a:r>
              <a:rPr lang="en-US" sz="2800">
                <a:solidFill>
                  <a:srgbClr val="FFFFFF"/>
                </a:solidFill>
                <a:effectLst>
                  <a:outerShdw blurRad="38100" dist="38100" dir="2700000" algn="tl">
                    <a:srgbClr val="000000"/>
                  </a:outerShdw>
                </a:effectLst>
              </a:rPr>
              <a:t>)</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Server stores (Alice, N, H</a:t>
            </a:r>
            <a:r>
              <a:rPr lang="en-US" sz="2800" baseline="30000">
                <a:solidFill>
                  <a:srgbClr val="FFFFFF"/>
                </a:solidFill>
                <a:effectLst>
                  <a:outerShdw blurRad="38100" dist="38100" dir="2700000" algn="tl">
                    <a:srgbClr val="000000"/>
                  </a:outerShdw>
                </a:effectLst>
              </a:rPr>
              <a:t>N</a:t>
            </a:r>
            <a:r>
              <a:rPr lang="en-US" sz="2800">
                <a:solidFill>
                  <a:srgbClr val="FFFFFF"/>
                </a:solidFill>
                <a:effectLst>
                  <a:outerShdw blurRad="38100" dist="38100" dir="2700000" algn="tl">
                    <a:srgbClr val="000000"/>
                  </a:outerShdw>
                </a:effectLst>
              </a:rPr>
              <a:t>(P</a:t>
            </a:r>
            <a:r>
              <a:rPr lang="en-US" sz="2800" baseline="-25000">
                <a:solidFill>
                  <a:srgbClr val="FFFFFF"/>
                </a:solidFill>
                <a:effectLst>
                  <a:outerShdw blurRad="38100" dist="38100" dir="2700000" algn="tl">
                    <a:srgbClr val="000000"/>
                  </a:outerShdw>
                </a:effectLst>
              </a:rPr>
              <a:t>A</a:t>
            </a:r>
            <a:r>
              <a:rPr lang="en-US" sz="2800">
                <a:solidFill>
                  <a:srgbClr val="FFFFFF"/>
                </a:solidFill>
                <a:effectLst>
                  <a:outerShdw blurRad="38100" dist="38100" dir="2700000" algn="tl">
                    <a:srgbClr val="000000"/>
                  </a:outerShdw>
                </a:effectLst>
              </a:rPr>
              <a:t>))</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Attacker can’t get P</a:t>
            </a:r>
            <a:r>
              <a:rPr lang="en-US" sz="2800" baseline="-25000">
                <a:solidFill>
                  <a:srgbClr val="FFFFFF"/>
                </a:solidFill>
                <a:effectLst>
                  <a:outerShdw blurRad="38100" dist="38100" dir="2700000" algn="tl">
                    <a:srgbClr val="000000"/>
                  </a:outerShdw>
                </a:effectLst>
              </a:rPr>
              <a:t>A</a:t>
            </a:r>
            <a:r>
              <a:rPr lang="en-US" sz="2800">
                <a:solidFill>
                  <a:srgbClr val="FFFFFF"/>
                </a:solidFill>
                <a:effectLst>
                  <a:outerShdw blurRad="38100" dist="38100" dir="2700000" algn="tl">
                    <a:srgbClr val="000000"/>
                  </a:outerShdw>
                </a:effectLst>
              </a:rPr>
              <a:t> from H</a:t>
            </a:r>
            <a:r>
              <a:rPr lang="en-US" sz="2800" baseline="30000">
                <a:solidFill>
                  <a:srgbClr val="FFFFFF"/>
                </a:solidFill>
                <a:effectLst>
                  <a:outerShdw blurRad="38100" dist="38100" dir="2700000" algn="tl">
                    <a:srgbClr val="000000"/>
                  </a:outerShdw>
                </a:effectLst>
              </a:rPr>
              <a:t>N</a:t>
            </a:r>
            <a:r>
              <a:rPr lang="en-US" sz="2800">
                <a:solidFill>
                  <a:srgbClr val="FFFFFF"/>
                </a:solidFill>
                <a:effectLst>
                  <a:outerShdw blurRad="38100" dist="38100" dir="2700000" algn="tl">
                    <a:srgbClr val="000000"/>
                  </a:outerShdw>
                </a:effectLst>
              </a:rPr>
              <a:t>(P</a:t>
            </a:r>
            <a:r>
              <a:rPr lang="en-US" sz="2800" baseline="-25000">
                <a:solidFill>
                  <a:srgbClr val="FFFFFF"/>
                </a:solidFill>
                <a:effectLst>
                  <a:outerShdw blurRad="38100" dist="38100" dir="2700000" algn="tl">
                    <a:srgbClr val="000000"/>
                  </a:outerShdw>
                </a:effectLst>
              </a:rPr>
              <a:t>A</a:t>
            </a:r>
            <a:r>
              <a:rPr lang="en-US" sz="2800">
                <a:solidFill>
                  <a:srgbClr val="FFFFFF"/>
                </a:solidFill>
                <a:effectLst>
                  <a:outerShdw blurRad="38100" dist="38100" dir="2700000" algn="tl">
                    <a:srgbClr val="000000"/>
                  </a:outerShdw>
                </a:effectLst>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Lamport One-time Passwords</a:t>
            </a:r>
          </a:p>
        </p:txBody>
      </p:sp>
      <p:sp>
        <p:nvSpPr>
          <p:cNvPr id="15362" name="Text Box 2"/>
          <p:cNvSpPr txBox="1">
            <a:spLocks noChangeArrowheads="1"/>
          </p:cNvSpPr>
          <p:nvPr/>
        </p:nvSpPr>
        <p:spPr bwMode="auto">
          <a:xfrm>
            <a:off x="457200" y="1422400"/>
            <a:ext cx="7499350" cy="559435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FFFFFF"/>
                </a:solidFill>
                <a:effectLst>
                  <a:outerShdw blurRad="38100" dist="38100" dir="2700000" algn="tl">
                    <a:srgbClr val="000000"/>
                  </a:outerShdw>
                </a:effectLst>
              </a:rPr>
              <a:t>Protocol</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Alice sends “I’m Alice”</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Server sends “N-1”</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Alice sends “X” where X=H</a:t>
            </a:r>
            <a:r>
              <a:rPr lang="en-US" sz="2800" baseline="30000" dirty="0">
                <a:solidFill>
                  <a:srgbClr val="FFFFFF"/>
                </a:solidFill>
                <a:effectLst>
                  <a:outerShdw blurRad="38100" dist="38100" dir="2700000" algn="tl">
                    <a:srgbClr val="000000"/>
                  </a:outerShdw>
                </a:effectLst>
              </a:rPr>
              <a:t>N-1</a:t>
            </a:r>
            <a:r>
              <a:rPr lang="en-US" sz="2800" dirty="0">
                <a:solidFill>
                  <a:srgbClr val="FFFFFF"/>
                </a:solidFill>
                <a:effectLst>
                  <a:outerShdw blurRad="38100" dist="38100" dir="2700000" algn="tl">
                    <a:srgbClr val="000000"/>
                  </a:outerShdw>
                </a:effectLst>
              </a:rPr>
              <a:t>(P</a:t>
            </a:r>
            <a:r>
              <a:rPr lang="en-US" sz="2800" baseline="-25000" dirty="0">
                <a:solidFill>
                  <a:srgbClr val="FFFFFF"/>
                </a:solidFill>
                <a:effectLst>
                  <a:outerShdw blurRad="38100" dist="38100" dir="2700000" algn="tl">
                    <a:srgbClr val="000000"/>
                  </a:outerShdw>
                </a:effectLst>
              </a:rPr>
              <a:t>A</a:t>
            </a:r>
            <a:r>
              <a:rPr lang="en-US" sz="2800" dirty="0">
                <a:solidFill>
                  <a:srgbClr val="FFFFFF"/>
                </a:solidFill>
                <a:effectLst>
                  <a:outerShdw blurRad="38100" dist="38100" dir="2700000" algn="tl">
                    <a:srgbClr val="000000"/>
                  </a:outerShdw>
                </a:effectLst>
              </a:rPr>
              <a:t>)</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Server verifies H(X) = H</a:t>
            </a:r>
            <a:r>
              <a:rPr lang="en-US" sz="2800" baseline="30000" dirty="0">
                <a:solidFill>
                  <a:srgbClr val="FFFFFF"/>
                </a:solidFill>
                <a:effectLst>
                  <a:outerShdw blurRad="38100" dist="38100" dir="2700000" algn="tl">
                    <a:srgbClr val="000000"/>
                  </a:outerShdw>
                </a:effectLst>
              </a:rPr>
              <a:t>N</a:t>
            </a:r>
            <a:r>
              <a:rPr lang="en-US" sz="2800" dirty="0">
                <a:solidFill>
                  <a:srgbClr val="FFFFFF"/>
                </a:solidFill>
                <a:effectLst>
                  <a:outerShdw blurRad="38100" dist="38100" dir="2700000" algn="tl">
                    <a:srgbClr val="000000"/>
                  </a:outerShdw>
                </a:effectLst>
              </a:rPr>
              <a:t>(P</a:t>
            </a:r>
            <a:r>
              <a:rPr lang="en-US" sz="2800" baseline="-25000" dirty="0">
                <a:solidFill>
                  <a:srgbClr val="FFFFFF"/>
                </a:solidFill>
                <a:effectLst>
                  <a:outerShdw blurRad="38100" dist="38100" dir="2700000" algn="tl">
                    <a:srgbClr val="000000"/>
                  </a:outerShdw>
                </a:effectLst>
              </a:rPr>
              <a:t>A</a:t>
            </a:r>
            <a:r>
              <a:rPr lang="en-US" sz="2800" dirty="0">
                <a:solidFill>
                  <a:srgbClr val="FFFFFF"/>
                </a:solidFill>
                <a:effectLst>
                  <a:outerShdw blurRad="38100" dist="38100" dir="2700000" algn="tl">
                    <a:srgbClr val="000000"/>
                  </a:outerShdw>
                </a:effectLst>
              </a:rPr>
              <a:t>)</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Server updates to (Alice, N-1, X)</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FFFFFF"/>
                </a:solidFill>
                <a:effectLst>
                  <a:outerShdw blurRad="38100" dist="38100" dir="2700000" algn="tl">
                    <a:srgbClr val="000000"/>
                  </a:outerShdw>
                </a:effectLst>
              </a:rPr>
              <a:t>Attacker still can’t get P</a:t>
            </a:r>
            <a:r>
              <a:rPr lang="en-US" sz="3200" baseline="-25000" dirty="0">
                <a:solidFill>
                  <a:srgbClr val="FFFFFF"/>
                </a:solidFill>
                <a:effectLst>
                  <a:outerShdw blurRad="38100" dist="38100" dir="2700000" algn="tl">
                    <a:srgbClr val="000000"/>
                  </a:outerShdw>
                </a:effectLst>
              </a:rPr>
              <a:t>A </a:t>
            </a:r>
            <a:r>
              <a:rPr lang="en-US" sz="3200" dirty="0">
                <a:solidFill>
                  <a:srgbClr val="FFFFFF"/>
                </a:solidFill>
                <a:effectLst>
                  <a:outerShdw blurRad="38100" dist="38100" dir="2700000" algn="tl">
                    <a:srgbClr val="000000"/>
                  </a:outerShdw>
                </a:effectLst>
              </a:rPr>
              <a:t>or authenticate as Alice</a:t>
            </a:r>
          </a:p>
          <a:p>
            <a:pPr marL="341313" indent="-341313">
              <a:spcBef>
                <a:spcPts val="8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a:solidFill>
                <a:srgbClr val="FFFFFF"/>
              </a:solidFill>
              <a:effectLst>
                <a:outerShdw blurRad="38100" dist="38100" dir="2700000" algn="tl">
                  <a:srgbClr val="000000"/>
                </a:outerShdw>
              </a:effectLst>
            </a:endParaRPr>
          </a:p>
          <a:p>
            <a:pPr marL="341313" indent="-341313">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a:solidFill>
                  <a:srgbClr val="D9D9FF"/>
                </a:solidFill>
                <a:effectLst>
                  <a:outerShdw blurRad="38100" dist="38100" dir="2700000" algn="tl">
                    <a:srgbClr val="000000"/>
                  </a:outerShdw>
                </a:effectLst>
              </a:rPr>
              <a:t>Hash Function Requirements</a:t>
            </a:r>
          </a:p>
        </p:txBody>
      </p:sp>
      <p:pic>
        <p:nvPicPr>
          <p:cNvPr id="17410" name="Picture 2"/>
          <p:cNvPicPr>
            <a:picLocks noChangeAspect="1" noChangeArrowheads="1"/>
          </p:cNvPicPr>
          <p:nvPr/>
        </p:nvPicPr>
        <p:blipFill>
          <a:blip r:embed="rId3"/>
          <a:srcRect/>
          <a:stretch>
            <a:fillRect/>
          </a:stretch>
        </p:blipFill>
        <p:spPr bwMode="auto">
          <a:xfrm>
            <a:off x="1143000" y="1377950"/>
            <a:ext cx="6858000" cy="41021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96838"/>
            <a:ext cx="8229600" cy="14319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rgbClr val="D9D9FF"/>
                </a:solidFill>
                <a:effectLst>
                  <a:outerShdw blurRad="38100" dist="38100" dir="2700000" algn="tl">
                    <a:srgbClr val="000000"/>
                  </a:outerShdw>
                </a:effectLst>
              </a:rPr>
              <a:t>Simple Insecure Hash Functions</a:t>
            </a:r>
          </a:p>
        </p:txBody>
      </p:sp>
      <p:sp>
        <p:nvSpPr>
          <p:cNvPr id="16386" name="Text Box 2"/>
          <p:cNvSpPr txBox="1">
            <a:spLocks noChangeArrowheads="1"/>
          </p:cNvSpPr>
          <p:nvPr/>
        </p:nvSpPr>
        <p:spPr bwMode="auto">
          <a:xfrm>
            <a:off x="228600" y="1752600"/>
            <a:ext cx="8686800" cy="48768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Let n be a large integer. Let h(m) = m (mod n) be regarded as an integer between 0 and (n-1).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rgbClr val="FFFFFF"/>
              </a:solidFill>
              <a:effectLst>
                <a:outerShdw blurRad="38100" dist="38100" dir="2700000" algn="tl">
                  <a:srgbClr val="000000"/>
                </a:outerShdw>
              </a:effectLst>
            </a:endParaRP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dirty="0">
              <a:solidFill>
                <a:srgbClr val="FFFFFF"/>
              </a:solidFill>
              <a:effectLst>
                <a:outerShdw blurRad="38100" dist="38100" dir="2700000" algn="tl">
                  <a:srgbClr val="000000"/>
                </a:outerShdw>
              </a:effectLst>
            </a:endParaRP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Analyze the properties of the above hash function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57200" y="96838"/>
            <a:ext cx="8229600" cy="14319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dirty="0">
                <a:solidFill>
                  <a:srgbClr val="D9D9FF"/>
                </a:solidFill>
                <a:effectLst>
                  <a:outerShdw blurRad="38100" dist="38100" dir="2700000" algn="tl">
                    <a:srgbClr val="000000"/>
                  </a:outerShdw>
                </a:effectLst>
              </a:rPr>
              <a:t>Simple Insecure Hash Functions</a:t>
            </a:r>
          </a:p>
        </p:txBody>
      </p:sp>
      <p:sp>
        <p:nvSpPr>
          <p:cNvPr id="16386" name="Text Box 2"/>
          <p:cNvSpPr txBox="1">
            <a:spLocks noChangeArrowheads="1"/>
          </p:cNvSpPr>
          <p:nvPr/>
        </p:nvSpPr>
        <p:spPr bwMode="auto">
          <a:xfrm>
            <a:off x="228600" y="1752600"/>
            <a:ext cx="8686800" cy="48768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FFFFFF"/>
                </a:solidFill>
                <a:effectLst>
                  <a:outerShdw blurRad="38100" dist="38100" dir="2700000" algn="tl">
                    <a:srgbClr val="000000"/>
                  </a:outerShdw>
                </a:effectLst>
              </a:rPr>
              <a:t>consider the following hash functions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FFFFFF"/>
                </a:solidFill>
                <a:effectLst>
                  <a:outerShdw blurRad="38100" dist="38100" dir="2700000" algn="tl">
                    <a:srgbClr val="000000"/>
                  </a:outerShdw>
                </a:effectLst>
              </a:rPr>
              <a:t>bit-by-bit exclusive-OR (XOR) of every block</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i="1" dirty="0" err="1">
                <a:solidFill>
                  <a:srgbClr val="FFFFFF"/>
                </a:solidFill>
                <a:effectLst>
                  <a:outerShdw blurRad="38100" dist="38100" dir="2700000" algn="tl">
                    <a:srgbClr val="000000"/>
                  </a:outerShdw>
                </a:effectLst>
              </a:rPr>
              <a:t>C</a:t>
            </a:r>
            <a:r>
              <a:rPr lang="en-US" sz="2800" i="1" baseline="-25000" dirty="0" err="1">
                <a:solidFill>
                  <a:srgbClr val="FFFFFF"/>
                </a:solidFill>
                <a:effectLst>
                  <a:outerShdw blurRad="38100" dist="38100" dir="2700000" algn="tl">
                    <a:srgbClr val="000000"/>
                  </a:outerShdw>
                </a:effectLst>
              </a:rPr>
              <a:t>i</a:t>
            </a:r>
            <a:r>
              <a:rPr lang="en-US" sz="2800" i="1" dirty="0">
                <a:solidFill>
                  <a:srgbClr val="FFFFFF"/>
                </a:solidFill>
                <a:effectLst>
                  <a:outerShdw blurRad="38100" dist="38100" dir="2700000" algn="tl">
                    <a:srgbClr val="000000"/>
                  </a:outerShdw>
                </a:effectLst>
              </a:rPr>
              <a:t> = b</a:t>
            </a:r>
            <a:r>
              <a:rPr lang="en-US" sz="2800" i="1" baseline="-25000" dirty="0">
                <a:solidFill>
                  <a:srgbClr val="FFFFFF"/>
                </a:solidFill>
                <a:effectLst>
                  <a:outerShdw blurRad="38100" dist="38100" dir="2700000" algn="tl">
                    <a:srgbClr val="000000"/>
                  </a:outerShdw>
                </a:effectLst>
              </a:rPr>
              <a:t>i1</a:t>
            </a:r>
            <a:r>
              <a:rPr lang="en-US" sz="2800" i="1" dirty="0">
                <a:solidFill>
                  <a:srgbClr val="FFFFFF"/>
                </a:solidFill>
                <a:effectLst>
                  <a:outerShdw blurRad="38100" dist="38100" dir="2700000" algn="tl">
                    <a:srgbClr val="000000"/>
                  </a:outerShdw>
                </a:effectLst>
              </a:rPr>
              <a:t> </a:t>
            </a:r>
            <a:r>
              <a:rPr lang="en-US" sz="2800" i="1" dirty="0" err="1">
                <a:solidFill>
                  <a:srgbClr val="FFFFFF"/>
                </a:solidFill>
                <a:effectLst>
                  <a:outerShdw blurRad="38100" dist="38100" dir="2700000" algn="tl">
                    <a:srgbClr val="000000"/>
                  </a:outerShdw>
                </a:effectLst>
              </a:rPr>
              <a:t>xor</a:t>
            </a:r>
            <a:r>
              <a:rPr lang="en-US" sz="2800" i="1" dirty="0">
                <a:solidFill>
                  <a:srgbClr val="FFFFFF"/>
                </a:solidFill>
                <a:effectLst>
                  <a:outerShdw blurRad="38100" dist="38100" dir="2700000" algn="tl">
                    <a:srgbClr val="000000"/>
                  </a:outerShdw>
                </a:effectLst>
              </a:rPr>
              <a:t> b</a:t>
            </a:r>
            <a:r>
              <a:rPr lang="en-US" sz="2800" i="1" baseline="-25000" dirty="0">
                <a:solidFill>
                  <a:srgbClr val="FFFFFF"/>
                </a:solidFill>
                <a:effectLst>
                  <a:outerShdw blurRad="38100" dist="38100" dir="2700000" algn="tl">
                    <a:srgbClr val="000000"/>
                  </a:outerShdw>
                </a:effectLst>
              </a:rPr>
              <a:t>i2</a:t>
            </a:r>
            <a:r>
              <a:rPr lang="en-US" sz="2800" i="1" dirty="0">
                <a:solidFill>
                  <a:srgbClr val="FFFFFF"/>
                </a:solidFill>
                <a:effectLst>
                  <a:outerShdw blurRad="38100" dist="38100" dir="2700000" algn="tl">
                    <a:srgbClr val="000000"/>
                  </a:outerShdw>
                </a:effectLst>
              </a:rPr>
              <a:t> </a:t>
            </a:r>
            <a:r>
              <a:rPr lang="en-US" sz="2800" i="1" dirty="0" err="1">
                <a:solidFill>
                  <a:srgbClr val="FFFFFF"/>
                </a:solidFill>
                <a:effectLst>
                  <a:outerShdw blurRad="38100" dist="38100" dir="2700000" algn="tl">
                    <a:srgbClr val="000000"/>
                  </a:outerShdw>
                </a:effectLst>
              </a:rPr>
              <a:t>xor</a:t>
            </a:r>
            <a:r>
              <a:rPr lang="en-US" sz="2800" i="1" dirty="0">
                <a:solidFill>
                  <a:srgbClr val="FFFFFF"/>
                </a:solidFill>
                <a:effectLst>
                  <a:outerShdw blurRad="38100" dist="38100" dir="2700000" algn="tl">
                    <a:srgbClr val="000000"/>
                  </a:outerShdw>
                </a:effectLst>
              </a:rPr>
              <a:t> . . . </a:t>
            </a:r>
            <a:r>
              <a:rPr lang="en-US" sz="2800" i="1" dirty="0" err="1">
                <a:solidFill>
                  <a:srgbClr val="FFFFFF"/>
                </a:solidFill>
                <a:effectLst>
                  <a:outerShdw blurRad="38100" dist="38100" dir="2700000" algn="tl">
                    <a:srgbClr val="000000"/>
                  </a:outerShdw>
                </a:effectLst>
              </a:rPr>
              <a:t>xor</a:t>
            </a:r>
            <a:r>
              <a:rPr lang="en-US" sz="2800" i="1" dirty="0">
                <a:solidFill>
                  <a:srgbClr val="FFFFFF"/>
                </a:solidFill>
                <a:effectLst>
                  <a:outerShdw blurRad="38100" dist="38100" dir="2700000" algn="tl">
                    <a:srgbClr val="000000"/>
                  </a:outerShdw>
                </a:effectLst>
              </a:rPr>
              <a:t> </a:t>
            </a:r>
            <a:r>
              <a:rPr lang="en-US" sz="2800" i="1" dirty="0" err="1">
                <a:solidFill>
                  <a:srgbClr val="FFFFFF"/>
                </a:solidFill>
                <a:effectLst>
                  <a:outerShdw blurRad="38100" dist="38100" dir="2700000" algn="tl">
                    <a:srgbClr val="000000"/>
                  </a:outerShdw>
                </a:effectLst>
              </a:rPr>
              <a:t>b</a:t>
            </a:r>
            <a:r>
              <a:rPr lang="en-US" sz="2800" i="1" baseline="-25000" dirty="0" err="1">
                <a:solidFill>
                  <a:srgbClr val="FFFFFF"/>
                </a:solidFill>
                <a:effectLst>
                  <a:outerShdw blurRad="38100" dist="38100" dir="2700000" algn="tl">
                    <a:srgbClr val="000000"/>
                  </a:outerShdw>
                </a:effectLst>
              </a:rPr>
              <a:t>im</a:t>
            </a:r>
            <a:r>
              <a:rPr lang="en-US" sz="2800" i="1" dirty="0">
                <a:solidFill>
                  <a:srgbClr val="FFFFFF"/>
                </a:solidFill>
                <a:effectLst>
                  <a:outerShdw blurRad="38100" dist="38100" dir="2700000" algn="tl">
                    <a:srgbClr val="000000"/>
                  </a:outerShdw>
                </a:effectLst>
              </a:rPr>
              <a:t>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a longitudinal redundancy check</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reasonably effective as data integrity check</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FFFFFF"/>
                </a:solidFill>
                <a:effectLst>
                  <a:outerShdw blurRad="38100" dist="38100" dir="2700000" algn="tl">
                    <a:srgbClr val="000000"/>
                  </a:outerShdw>
                </a:effectLst>
              </a:rPr>
              <a:t>one-bit circular shift on hash value</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for each successive </a:t>
            </a:r>
            <a:r>
              <a:rPr lang="en-US" sz="2800" i="1" dirty="0">
                <a:solidFill>
                  <a:srgbClr val="FFFFFF"/>
                </a:solidFill>
                <a:effectLst>
                  <a:outerShdw blurRad="38100" dist="38100" dir="2700000" algn="tl">
                    <a:srgbClr val="000000"/>
                  </a:outerShdw>
                </a:effectLst>
              </a:rPr>
              <a:t>n-bit </a:t>
            </a:r>
            <a:r>
              <a:rPr lang="en-US" sz="2800" dirty="0">
                <a:solidFill>
                  <a:srgbClr val="FFFFFF"/>
                </a:solidFill>
                <a:effectLst>
                  <a:outerShdw blurRad="38100" dist="38100" dir="2700000" algn="tl">
                    <a:srgbClr val="000000"/>
                  </a:outerShdw>
                </a:effectLst>
              </a:rPr>
              <a:t>block</a:t>
            </a:r>
          </a:p>
          <a:p>
            <a:pPr lvl="2">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FFFFFF"/>
                </a:solidFill>
                <a:effectLst>
                  <a:outerShdw blurRad="38100" dist="38100" dir="2700000" algn="tl">
                    <a:srgbClr val="000000"/>
                  </a:outerShdw>
                </a:effectLst>
              </a:rPr>
              <a:t>rotate current hash value to left by1bit and XOR block</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FFFFFF"/>
                </a:solidFill>
                <a:effectLst>
                  <a:outerShdw blurRad="38100" dist="38100" dir="2700000" algn="tl">
                    <a:srgbClr val="000000"/>
                  </a:outerShdw>
                </a:effectLst>
              </a:rPr>
              <a:t>good for data integrity but useless for security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Attacks on Hash Functions</a:t>
            </a:r>
          </a:p>
        </p:txBody>
      </p:sp>
      <p:sp>
        <p:nvSpPr>
          <p:cNvPr id="18434" name="Text Box 2"/>
          <p:cNvSpPr txBox="1">
            <a:spLocks noChangeArrowheads="1"/>
          </p:cNvSpPr>
          <p:nvPr/>
        </p:nvSpPr>
        <p:spPr bwMode="auto">
          <a:xfrm>
            <a:off x="457200" y="1676400"/>
            <a:ext cx="8229600" cy="49530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have brute-force attacks and cryptanalysis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a preimage or second preimage attack</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find </a:t>
            </a:r>
            <a:r>
              <a:rPr lang="en-US" sz="2800" i="1">
                <a:solidFill>
                  <a:srgbClr val="FFFFFF"/>
                </a:solidFill>
                <a:effectLst>
                  <a:outerShdw blurRad="38100" dist="38100" dir="2700000" algn="tl">
                    <a:srgbClr val="000000"/>
                  </a:outerShdw>
                </a:effectLst>
                <a:latin typeface="Courier New" pitchFamily="49" charset="0"/>
                <a:cs typeface="Courier New" pitchFamily="49" charset="0"/>
              </a:rPr>
              <a:t>y</a:t>
            </a:r>
            <a:r>
              <a:rPr lang="en-US" sz="2800" i="1">
                <a:solidFill>
                  <a:srgbClr val="FFFFFF"/>
                </a:solidFill>
                <a:effectLst>
                  <a:outerShdw blurRad="38100" dist="38100" dir="2700000" algn="tl">
                    <a:srgbClr val="000000"/>
                  </a:outerShdw>
                </a:effectLst>
              </a:rPr>
              <a:t>  </a:t>
            </a:r>
            <a:r>
              <a:rPr lang="en-US" sz="2800">
                <a:solidFill>
                  <a:srgbClr val="FFFFFF"/>
                </a:solidFill>
                <a:effectLst>
                  <a:outerShdw blurRad="38100" dist="38100" dir="2700000" algn="tl">
                    <a:srgbClr val="000000"/>
                  </a:outerShdw>
                </a:effectLst>
              </a:rPr>
              <a:t>s.t. </a:t>
            </a:r>
            <a:r>
              <a:rPr lang="en-US" sz="2800" i="1">
                <a:solidFill>
                  <a:srgbClr val="FFFFFF"/>
                </a:solidFill>
                <a:effectLst>
                  <a:outerShdw blurRad="38100" dist="38100" dir="2700000" algn="tl">
                    <a:srgbClr val="000000"/>
                  </a:outerShdw>
                </a:effectLst>
                <a:latin typeface="Courier New" pitchFamily="49" charset="0"/>
                <a:cs typeface="Courier New" pitchFamily="49" charset="0"/>
              </a:rPr>
              <a:t>H(y) </a:t>
            </a:r>
            <a:r>
              <a:rPr lang="en-US" sz="2800">
                <a:solidFill>
                  <a:srgbClr val="FFFFFF"/>
                </a:solidFill>
                <a:effectLst>
                  <a:outerShdw blurRad="38100" dist="38100" dir="2700000" algn="tl">
                    <a:srgbClr val="000000"/>
                  </a:outerShdw>
                </a:effectLst>
              </a:rPr>
              <a:t>equals a given hash value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collision resistance</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find  two messages </a:t>
            </a:r>
            <a:r>
              <a:rPr lang="en-US" sz="2800">
                <a:solidFill>
                  <a:srgbClr val="FFFFFF"/>
                </a:solidFill>
                <a:effectLst>
                  <a:outerShdw blurRad="38100" dist="38100" dir="2700000" algn="tl">
                    <a:srgbClr val="000000"/>
                  </a:outerShdw>
                </a:effectLst>
                <a:latin typeface="Courier New" pitchFamily="49" charset="0"/>
                <a:cs typeface="Courier New" pitchFamily="49" charset="0"/>
              </a:rPr>
              <a:t>x</a:t>
            </a:r>
            <a:r>
              <a:rPr lang="en-US" sz="2800">
                <a:solidFill>
                  <a:srgbClr val="FFFFFF"/>
                </a:solidFill>
                <a:effectLst>
                  <a:outerShdw blurRad="38100" dist="38100" dir="2700000" algn="tl">
                    <a:srgbClr val="000000"/>
                  </a:outerShdw>
                </a:effectLst>
              </a:rPr>
              <a:t> &amp; </a:t>
            </a:r>
            <a:r>
              <a:rPr lang="en-US" sz="2800" i="1">
                <a:solidFill>
                  <a:srgbClr val="FFFFFF"/>
                </a:solidFill>
                <a:effectLst>
                  <a:outerShdw blurRad="38100" dist="38100" dir="2700000" algn="tl">
                    <a:srgbClr val="000000"/>
                  </a:outerShdw>
                </a:effectLst>
                <a:latin typeface="Courier New" pitchFamily="49" charset="0"/>
                <a:cs typeface="Courier New" pitchFamily="49" charset="0"/>
              </a:rPr>
              <a:t>y</a:t>
            </a:r>
            <a:r>
              <a:rPr lang="en-US" sz="2800" i="1">
                <a:solidFill>
                  <a:srgbClr val="FFFFFF"/>
                </a:solidFill>
                <a:effectLst>
                  <a:outerShdw blurRad="38100" dist="38100" dir="2700000" algn="tl">
                    <a:srgbClr val="000000"/>
                  </a:outerShdw>
                </a:effectLst>
              </a:rPr>
              <a:t> </a:t>
            </a:r>
            <a:r>
              <a:rPr lang="en-US" sz="2800">
                <a:solidFill>
                  <a:srgbClr val="FFFFFF"/>
                </a:solidFill>
                <a:effectLst>
                  <a:outerShdw blurRad="38100" dist="38100" dir="2700000" algn="tl">
                    <a:srgbClr val="000000"/>
                  </a:outerShdw>
                </a:effectLst>
              </a:rPr>
              <a:t>with same hash so </a:t>
            </a:r>
            <a:r>
              <a:rPr lang="en-US" sz="2800">
                <a:solidFill>
                  <a:srgbClr val="FFFFFF"/>
                </a:solidFill>
                <a:effectLst>
                  <a:outerShdw blurRad="38100" dist="38100" dir="2700000" algn="tl">
                    <a:srgbClr val="000000"/>
                  </a:outerShdw>
                </a:effectLst>
                <a:latin typeface="Courier New" pitchFamily="49" charset="0"/>
                <a:cs typeface="Courier New" pitchFamily="49" charset="0"/>
              </a:rPr>
              <a:t>H(x) = H(y)</a:t>
            </a:r>
            <a:r>
              <a:rPr lang="en-US" sz="2800">
                <a:solidFill>
                  <a:srgbClr val="FFFFFF"/>
                </a:solidFill>
                <a:effectLst>
                  <a:outerShdw blurRad="38100" dist="38100" dir="2700000" algn="tl">
                    <a:srgbClr val="000000"/>
                  </a:outerShdw>
                </a:effectLst>
              </a:rPr>
              <a:t>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hence value 2</a:t>
            </a:r>
            <a:r>
              <a:rPr lang="en-US" sz="3200" i="1" baseline="30000">
                <a:solidFill>
                  <a:srgbClr val="FFFFFF"/>
                </a:solidFill>
                <a:effectLst>
                  <a:outerShdw blurRad="38100" dist="38100" dir="2700000" algn="tl">
                    <a:srgbClr val="000000"/>
                  </a:outerShdw>
                </a:effectLst>
              </a:rPr>
              <a:t>m/2 </a:t>
            </a:r>
            <a:r>
              <a:rPr lang="en-US" sz="3200">
                <a:solidFill>
                  <a:srgbClr val="FFFFFF"/>
                </a:solidFill>
                <a:effectLst>
                  <a:outerShdw blurRad="38100" dist="38100" dir="2700000" algn="tl">
                    <a:srgbClr val="000000"/>
                  </a:outerShdw>
                </a:effectLst>
              </a:rPr>
              <a:t>determines strength of hash code against brute-force attacks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128-bits inadequate, 160-bits suspect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Birthday Attacks</a:t>
            </a:r>
          </a:p>
        </p:txBody>
      </p:sp>
      <p:sp>
        <p:nvSpPr>
          <p:cNvPr id="19458" name="Text Box 2"/>
          <p:cNvSpPr txBox="1">
            <a:spLocks noChangeArrowheads="1"/>
          </p:cNvSpPr>
          <p:nvPr/>
        </p:nvSpPr>
        <p:spPr bwMode="auto">
          <a:xfrm>
            <a:off x="457200" y="1676400"/>
            <a:ext cx="8229600" cy="4821238"/>
          </a:xfrm>
          <a:prstGeom prst="rect">
            <a:avLst/>
          </a:prstGeom>
          <a:noFill/>
          <a:ln w="9525">
            <a:noFill/>
            <a:round/>
            <a:headEnd/>
            <a:tailEnd/>
          </a:ln>
          <a:effectLst/>
        </p:spPr>
        <p:txBody>
          <a:bodyPr/>
          <a:lstStyle/>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might think a 64-bit hash is secure</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but by </a:t>
            </a:r>
            <a:r>
              <a:rPr lang="en-US" sz="2800" b="1">
                <a:solidFill>
                  <a:srgbClr val="FFFFFF"/>
                </a:solidFill>
                <a:effectLst>
                  <a:outerShdw blurRad="38100" dist="38100" dir="2700000" algn="tl">
                    <a:srgbClr val="000000"/>
                  </a:outerShdw>
                </a:effectLst>
              </a:rPr>
              <a:t>Birthday Paradox</a:t>
            </a:r>
            <a:r>
              <a:rPr lang="en-US" sz="2800">
                <a:solidFill>
                  <a:srgbClr val="FFFFFF"/>
                </a:solidFill>
                <a:effectLst>
                  <a:outerShdw blurRad="38100" dist="38100" dir="2700000" algn="tl">
                    <a:srgbClr val="000000"/>
                  </a:outerShdw>
                </a:effectLst>
              </a:rPr>
              <a:t> is not</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b="1">
                <a:solidFill>
                  <a:srgbClr val="FFFFFF"/>
                </a:solidFill>
                <a:effectLst>
                  <a:outerShdw blurRad="38100" dist="38100" dir="2700000" algn="tl">
                    <a:srgbClr val="000000"/>
                  </a:outerShdw>
                </a:effectLst>
              </a:rPr>
              <a:t>birthday attack </a:t>
            </a:r>
            <a:r>
              <a:rPr lang="en-US" sz="2800">
                <a:solidFill>
                  <a:srgbClr val="FFFFFF"/>
                </a:solidFill>
                <a:effectLst>
                  <a:outerShdw blurRad="38100" dist="38100" dir="2700000" algn="tl">
                    <a:srgbClr val="000000"/>
                  </a:outerShdw>
                </a:effectLst>
              </a:rPr>
              <a:t>works thus:</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given user prepared to sign a valid message x</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opponent generates 2</a:t>
            </a:r>
            <a:r>
              <a:rPr lang="en-US" baseline="60000">
                <a:solidFill>
                  <a:srgbClr val="FFFFFF"/>
                </a:solidFill>
                <a:effectLst>
                  <a:outerShdw blurRad="38100" dist="38100" dir="2700000" algn="tl">
                    <a:srgbClr val="000000"/>
                  </a:outerShdw>
                </a:effectLst>
              </a:rPr>
              <a:t>m</a:t>
            </a:r>
            <a:r>
              <a:rPr lang="en-US" baseline="40000">
                <a:solidFill>
                  <a:srgbClr val="FFFFFF"/>
                </a:solidFill>
                <a:effectLst>
                  <a:outerShdw blurRad="38100" dist="38100" dir="2700000" algn="tl">
                    <a:srgbClr val="000000"/>
                  </a:outerShdw>
                </a:effectLst>
              </a:rPr>
              <a:t>/</a:t>
            </a:r>
            <a:r>
              <a:rPr lang="en-US" baseline="20000">
                <a:solidFill>
                  <a:srgbClr val="FFFFFF"/>
                </a:solidFill>
                <a:effectLst>
                  <a:outerShdw blurRad="38100" dist="38100" dir="2700000" algn="tl">
                    <a:srgbClr val="000000"/>
                  </a:outerShdw>
                </a:effectLst>
              </a:rPr>
              <a:t>2</a:t>
            </a:r>
            <a:r>
              <a:rPr lang="en-US" baseline="30000">
                <a:solidFill>
                  <a:srgbClr val="FFFFFF"/>
                </a:solidFill>
                <a:effectLst>
                  <a:outerShdw blurRad="38100" dist="38100" dir="2700000" algn="tl">
                    <a:srgbClr val="000000"/>
                  </a:outerShdw>
                </a:effectLst>
              </a:rPr>
              <a:t> </a:t>
            </a:r>
            <a:r>
              <a:rPr lang="en-US">
                <a:solidFill>
                  <a:srgbClr val="FFFFFF"/>
                </a:solidFill>
                <a:effectLst>
                  <a:outerShdw blurRad="38100" dist="38100" dir="2700000" algn="tl">
                    <a:srgbClr val="000000"/>
                  </a:outerShdw>
                </a:effectLst>
              </a:rPr>
              <a:t>variations x’ of x, all with essentially the same meaning, and saves them</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opponent generates 2</a:t>
            </a:r>
            <a:r>
              <a:rPr lang="en-US" baseline="60000">
                <a:solidFill>
                  <a:srgbClr val="FFFFFF"/>
                </a:solidFill>
                <a:effectLst>
                  <a:outerShdw blurRad="38100" dist="38100" dir="2700000" algn="tl">
                    <a:srgbClr val="000000"/>
                  </a:outerShdw>
                </a:effectLst>
              </a:rPr>
              <a:t>m</a:t>
            </a:r>
            <a:r>
              <a:rPr lang="en-US" baseline="40000">
                <a:solidFill>
                  <a:srgbClr val="FFFFFF"/>
                </a:solidFill>
                <a:effectLst>
                  <a:outerShdw blurRad="38100" dist="38100" dir="2700000" algn="tl">
                    <a:srgbClr val="000000"/>
                  </a:outerShdw>
                </a:effectLst>
              </a:rPr>
              <a:t>/</a:t>
            </a:r>
            <a:r>
              <a:rPr lang="en-US" baseline="20000">
                <a:solidFill>
                  <a:srgbClr val="FFFFFF"/>
                </a:solidFill>
                <a:effectLst>
                  <a:outerShdw blurRad="38100" dist="38100" dir="2700000" algn="tl">
                    <a:srgbClr val="000000"/>
                  </a:outerShdw>
                </a:effectLst>
              </a:rPr>
              <a:t>2</a:t>
            </a:r>
            <a:r>
              <a:rPr lang="en-US" baseline="30000">
                <a:solidFill>
                  <a:srgbClr val="FFFFFF"/>
                </a:solidFill>
                <a:effectLst>
                  <a:outerShdw blurRad="38100" dist="38100" dir="2700000" algn="tl">
                    <a:srgbClr val="000000"/>
                  </a:outerShdw>
                </a:effectLst>
              </a:rPr>
              <a:t> </a:t>
            </a:r>
            <a:r>
              <a:rPr lang="en-US">
                <a:solidFill>
                  <a:srgbClr val="FFFFFF"/>
                </a:solidFill>
                <a:effectLst>
                  <a:outerShdw blurRad="38100" dist="38100" dir="2700000" algn="tl">
                    <a:srgbClr val="000000"/>
                  </a:outerShdw>
                </a:effectLst>
              </a:rPr>
              <a:t>variations y’ of a desired fraudulent message y</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two sets of messages are compared to find pair with same hash (probability &gt; 0.5 by birthday paradox)</a:t>
            </a:r>
          </a:p>
          <a:p>
            <a:pPr marL="741363" lvl="1" indent="-284163">
              <a:lnSpc>
                <a:spcPct val="80000"/>
              </a:lnSpc>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have user sign the valid message, then substitute the forgery which will have a valid signature</a:t>
            </a:r>
          </a:p>
          <a:p>
            <a:pPr marL="341313" indent="-341313">
              <a:lnSpc>
                <a:spcPct val="80000"/>
              </a:lnSpc>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conclusion is that need to use larger MAC/hash</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Birthday Attacks</a:t>
            </a:r>
          </a:p>
        </p:txBody>
      </p:sp>
      <p:graphicFrame>
        <p:nvGraphicFramePr>
          <p:cNvPr id="20482" name="Group 2"/>
          <p:cNvGraphicFramePr>
            <a:graphicFrameLocks noGrp="1"/>
          </p:cNvGraphicFramePr>
          <p:nvPr/>
        </p:nvGraphicFramePr>
        <p:xfrm>
          <a:off x="2508250" y="1700213"/>
          <a:ext cx="6313488" cy="4460877"/>
        </p:xfrm>
        <a:graphic>
          <a:graphicData uri="http://schemas.openxmlformats.org/drawingml/2006/table">
            <a:tbl>
              <a:tblPr/>
              <a:tblGrid>
                <a:gridCol w="9779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3588">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579438">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rPr>
                        <a:t>y</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AU" sz="2800" b="0" i="0" u="none" strike="noStrike" cap="none" normalizeH="0" baseline="0">
                          <a:ln>
                            <a:noFill/>
                          </a:ln>
                          <a:solidFill>
                            <a:srgbClr val="FFFFFF"/>
                          </a:solidFill>
                          <a:effectLst>
                            <a:outerShdw blurRad="38100" dist="38100" dir="2700000" algn="tl">
                              <a:srgbClr val="000000"/>
                            </a:outerShdw>
                          </a:effectLst>
                          <a:latin typeface="Arial" charset="0"/>
                          <a:ea typeface="ＭＳ Ｐゴシック" pitchFamily="32" charset="-128"/>
                        </a:rPr>
                        <a:t>y’</a:t>
                      </a:r>
                      <a:r>
                        <a:rPr kumimoji="0" lang="en-AU" sz="2800" b="0" i="0" u="none" strike="noStrike" cap="none" normalizeH="0" baseline="-25000">
                          <a:ln>
                            <a:noFill/>
                          </a:ln>
                          <a:solidFill>
                            <a:srgbClr val="FFFFFF"/>
                          </a:solidFill>
                          <a:effectLst>
                            <a:outerShdw blurRad="38100" dist="38100" dir="2700000" algn="tl">
                              <a:srgbClr val="000000"/>
                            </a:outerShdw>
                          </a:effectLst>
                          <a:latin typeface="Arial"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AU" sz="2800" b="0" i="0" u="none" strike="noStrike" cap="none" normalizeH="0" baseline="0">
                          <a:ln>
                            <a:noFill/>
                          </a:ln>
                          <a:solidFill>
                            <a:srgbClr val="FFFFFF"/>
                          </a:solidFill>
                          <a:effectLst>
                            <a:outerShdw blurRad="38100" dist="38100" dir="2700000" algn="tl">
                              <a:srgbClr val="000000"/>
                            </a:outerShdw>
                          </a:effectLst>
                          <a:latin typeface="Arial" charset="0"/>
                          <a:ea typeface="ＭＳ Ｐゴシック" pitchFamily="32" charset="-128"/>
                        </a:rPr>
                        <a:t>y’</a:t>
                      </a:r>
                      <a:r>
                        <a:rPr kumimoji="0" lang="en-AU" sz="2800" b="0" i="0" u="none" strike="noStrike" cap="none" normalizeH="0" baseline="-25000">
                          <a:ln>
                            <a:noFill/>
                          </a:ln>
                          <a:solidFill>
                            <a:srgbClr val="FFFFFF"/>
                          </a:solidFill>
                          <a:effectLst>
                            <a:outerShdw blurRad="38100" dist="38100" dir="2700000" algn="tl">
                              <a:srgbClr val="000000"/>
                            </a:outerShdw>
                          </a:effectLst>
                          <a:latin typeface="Arial"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AU" sz="2800" b="0" i="0" u="none" strike="noStrike" cap="none" normalizeH="0" baseline="0">
                          <a:ln>
                            <a:noFill/>
                          </a:ln>
                          <a:solidFill>
                            <a:srgbClr val="FFFFFF"/>
                          </a:solidFill>
                          <a:effectLst>
                            <a:outerShdw blurRad="38100" dist="38100" dir="2700000" algn="tl">
                              <a:srgbClr val="000000"/>
                            </a:outerShdw>
                          </a:effectLst>
                          <a:latin typeface="Arial" charset="0"/>
                          <a:ea typeface="ＭＳ Ｐゴシック" pitchFamily="32" charset="-128"/>
                        </a:rPr>
                        <a:t>y’</a:t>
                      </a:r>
                      <a:r>
                        <a:rPr kumimoji="0" lang="en-AU" sz="2800" b="0" i="0" u="none" strike="noStrike" cap="none" normalizeH="0" baseline="-25000">
                          <a:ln>
                            <a:noFill/>
                          </a:ln>
                          <a:solidFill>
                            <a:srgbClr val="FFFFFF"/>
                          </a:solidFill>
                          <a:effectLst>
                            <a:outerShdw blurRad="38100" dist="38100" dir="2700000" algn="tl">
                              <a:srgbClr val="000000"/>
                            </a:outerShdw>
                          </a:effectLst>
                          <a:latin typeface="Arial" charset="0"/>
                          <a:ea typeface="ＭＳ Ｐゴシック" pitchFamily="32" charset="-128"/>
                        </a:rPr>
                        <a:t>j</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AU" sz="2800" b="0" i="0" u="none" strike="noStrike" cap="none" normalizeH="0" baseline="0">
                          <a:ln>
                            <a:noFill/>
                          </a:ln>
                          <a:solidFill>
                            <a:srgbClr val="FFFFFF"/>
                          </a:solidFill>
                          <a:effectLst>
                            <a:outerShdw blurRad="38100" dist="38100" dir="2700000" algn="tl">
                              <a:srgbClr val="000000"/>
                            </a:outerShdw>
                          </a:effectLst>
                          <a:latin typeface="Arial" charset="0"/>
                          <a:ea typeface="ＭＳ Ｐゴシック" pitchFamily="32" charset="-128"/>
                        </a:rPr>
                        <a:t>y’</a:t>
                      </a:r>
                      <a:r>
                        <a:rPr kumimoji="0" lang="en-AU" sz="2800" b="0" i="0" u="none" strike="noStrike" cap="none" normalizeH="0" baseline="-25000">
                          <a:ln>
                            <a:noFill/>
                          </a:ln>
                          <a:solidFill>
                            <a:srgbClr val="FFFFFF"/>
                          </a:solidFill>
                          <a:effectLst>
                            <a:outerShdw blurRad="38100" dist="38100" dir="2700000" algn="tl">
                              <a:srgbClr val="000000"/>
                            </a:outerShdw>
                          </a:effectLst>
                          <a:latin typeface="Arial" charset="0"/>
                          <a:ea typeface="ＭＳ Ｐゴシック" pitchFamily="32" charset="-128"/>
                        </a:rPr>
                        <a:t>N</a:t>
                      </a:r>
                    </a:p>
                  </a:txBody>
                  <a:tcPr marL="90000" marR="90000" marT="71495"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20700">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AU" sz="2800" b="0" i="0" u="none" strike="noStrike" cap="none" normalizeH="0" baseline="0">
                          <a:ln>
                            <a:noFill/>
                          </a:ln>
                          <a:solidFill>
                            <a:srgbClr val="FFFFFF"/>
                          </a:solidFill>
                          <a:effectLst>
                            <a:outerShdw blurRad="38100" dist="38100" dir="2700000" algn="tl">
                              <a:srgbClr val="000000"/>
                            </a:outerShdw>
                          </a:effectLst>
                          <a:latin typeface="Arial" charset="0"/>
                          <a:ea typeface="ＭＳ Ｐゴシック" pitchFamily="32" charset="-128"/>
                        </a:rPr>
                        <a:t>x</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AU" sz="2800" b="0" i="0" u="none" strike="noStrike" cap="none" normalizeH="0" baseline="0">
                          <a:ln>
                            <a:noFill/>
                          </a:ln>
                          <a:solidFill>
                            <a:srgbClr val="FFFFFF"/>
                          </a:solidFill>
                          <a:effectLst>
                            <a:outerShdw blurRad="38100" dist="38100" dir="2700000" algn="tl">
                              <a:srgbClr val="000000"/>
                            </a:outerShdw>
                          </a:effectLst>
                          <a:latin typeface="Arial" charset="0"/>
                          <a:ea typeface="ＭＳ Ｐゴシック" pitchFamily="32" charset="-128"/>
                        </a:rPr>
                        <a:t>x’</a:t>
                      </a:r>
                      <a:r>
                        <a:rPr kumimoji="0" lang="en-AU" sz="2800" b="0" i="0" u="none" strike="noStrike" cap="none" normalizeH="0" baseline="-25000">
                          <a:ln>
                            <a:noFill/>
                          </a:ln>
                          <a:solidFill>
                            <a:srgbClr val="FFFFFF"/>
                          </a:solidFill>
                          <a:effectLst>
                            <a:outerShdw blurRad="38100" dist="38100" dir="2700000" algn="tl">
                              <a:srgbClr val="000000"/>
                            </a:outerShdw>
                          </a:effectLst>
                          <a:latin typeface="Arial" charset="0"/>
                          <a:ea typeface="ＭＳ Ｐゴシック" pitchFamily="32" charset="-128"/>
                        </a:rPr>
                        <a:t>1</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AU" sz="2800" b="0" i="0" u="none" strike="noStrike" cap="none" normalizeH="0" baseline="0">
                          <a:ln>
                            <a:noFill/>
                          </a:ln>
                          <a:solidFill>
                            <a:srgbClr val="FFFFFF"/>
                          </a:solidFill>
                          <a:effectLst>
                            <a:outerShdw blurRad="38100" dist="38100" dir="2700000" algn="tl">
                              <a:srgbClr val="000000"/>
                            </a:outerShdw>
                          </a:effectLst>
                          <a:latin typeface="Arial" charset="0"/>
                          <a:ea typeface="ＭＳ Ｐゴシック" pitchFamily="32" charset="-128"/>
                        </a:rPr>
                        <a:t>x’</a:t>
                      </a:r>
                      <a:r>
                        <a:rPr kumimoji="0" lang="en-AU" sz="2800" b="0" i="0" u="none" strike="noStrike" cap="none" normalizeH="0" baseline="-25000">
                          <a:ln>
                            <a:noFill/>
                          </a:ln>
                          <a:solidFill>
                            <a:srgbClr val="FFFFFF"/>
                          </a:solidFill>
                          <a:effectLst>
                            <a:outerShdw blurRad="38100" dist="38100" dir="2700000" algn="tl">
                              <a:srgbClr val="000000"/>
                            </a:outerShdw>
                          </a:effectLst>
                          <a:latin typeface="Arial" charset="0"/>
                          <a:ea typeface="ＭＳ Ｐゴシック" pitchFamily="32" charset="-128"/>
                        </a:rPr>
                        <a:t>2</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20700">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81025">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AU" sz="2800" b="0" i="0" u="none" strike="noStrike" cap="none" normalizeH="0" baseline="0">
                          <a:ln>
                            <a:noFill/>
                          </a:ln>
                          <a:solidFill>
                            <a:srgbClr val="FFFFFF"/>
                          </a:solidFill>
                          <a:effectLst>
                            <a:outerShdw blurRad="38100" dist="38100" dir="2700000" algn="tl">
                              <a:srgbClr val="000000"/>
                            </a:outerShdw>
                          </a:effectLst>
                          <a:latin typeface="Arial" charset="0"/>
                          <a:ea typeface="ＭＳ Ｐゴシック" pitchFamily="32" charset="-128"/>
                        </a:rPr>
                        <a:t>x’</a:t>
                      </a:r>
                      <a:r>
                        <a:rPr kumimoji="0" lang="en-AU" sz="2800" b="0" i="0" u="none" strike="noStrike" cap="none" normalizeH="0" baseline="-25000">
                          <a:ln>
                            <a:noFill/>
                          </a:ln>
                          <a:solidFill>
                            <a:srgbClr val="FFFFFF"/>
                          </a:solidFill>
                          <a:effectLst>
                            <a:outerShdw blurRad="38100" dist="38100" dir="2700000" algn="tl">
                              <a:srgbClr val="000000"/>
                            </a:outerShdw>
                          </a:effectLst>
                          <a:latin typeface="Arial" charset="0"/>
                          <a:ea typeface="ＭＳ Ｐゴシック" pitchFamily="32" charset="-128"/>
                        </a:rPr>
                        <a:t>i</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8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3200" b="0" i="0" u="none" strike="noStrike" cap="none" normalizeH="0" baseline="0">
                          <a:ln>
                            <a:noFill/>
                          </a:ln>
                          <a:solidFill>
                            <a:srgbClr val="FF0000"/>
                          </a:solidFill>
                          <a:effectLst/>
                          <a:latin typeface="Arial" charset="0"/>
                          <a:ea typeface="ＭＳ Ｐゴシック" pitchFamily="32" charset="-128"/>
                        </a:rPr>
                        <a:t>=</a:t>
                      </a:r>
                    </a:p>
                  </a:txBody>
                  <a:tcPr marL="90000" marR="90000" marT="75024"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520700">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579438">
                <a:tc>
                  <a:txBody>
                    <a:bodyPr/>
                    <a:lstStyle/>
                    <a:p>
                      <a:pPr marL="0" marR="0" lvl="0" indent="0" algn="l" defTabSz="457200" rtl="0" eaLnBrk="1" fontAlgn="base" latinLnBrk="0" hangingPunct="1">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AU" sz="2800" b="0" i="0" u="none" strike="noStrike" cap="none" normalizeH="0" baseline="0">
                          <a:ln>
                            <a:noFill/>
                          </a:ln>
                          <a:solidFill>
                            <a:srgbClr val="FFFFFF"/>
                          </a:solidFill>
                          <a:effectLst>
                            <a:outerShdw blurRad="38100" dist="38100" dir="2700000" algn="tl">
                              <a:srgbClr val="000000"/>
                            </a:outerShdw>
                          </a:effectLst>
                          <a:latin typeface="Arial" charset="0"/>
                          <a:ea typeface="ＭＳ Ｐゴシック" pitchFamily="32" charset="-128"/>
                        </a:rPr>
                        <a:t>x’</a:t>
                      </a:r>
                      <a:r>
                        <a:rPr kumimoji="0" lang="en-AU" sz="2800" b="0" i="0" u="none" strike="noStrike" cap="none" normalizeH="0" baseline="-25000">
                          <a:ln>
                            <a:noFill/>
                          </a:ln>
                          <a:solidFill>
                            <a:srgbClr val="FFFFFF"/>
                          </a:solidFill>
                          <a:effectLst>
                            <a:outerShdw blurRad="38100" dist="38100" dir="2700000" algn="tl">
                              <a:srgbClr val="000000"/>
                            </a:outerShdw>
                          </a:effectLst>
                          <a:latin typeface="Arial" charset="0"/>
                          <a:ea typeface="ＭＳ Ｐゴシック" pitchFamily="32" charset="-128"/>
                        </a:rPr>
                        <a:t>N</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l"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US" sz="2800" b="0" i="0" u="none" strike="noStrike" cap="none" normalizeH="0" baseline="0">
                        <a:ln>
                          <a:noFill/>
                        </a:ln>
                        <a:solidFill>
                          <a:srgbClr val="FFFFFF"/>
                        </a:solidFill>
                        <a:effectLst/>
                        <a:latin typeface="Arial" charset="0"/>
                        <a:ea typeface="ＭＳ Ｐゴシック" pitchFamily="32" charset="-128"/>
                      </a:endParaRPr>
                    </a:p>
                  </a:txBody>
                  <a:tcPr marL="90000" marR="90000" marT="71495" marB="46800"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ts val="700"/>
                        </a:spcBef>
                        <a:spcAft>
                          <a:spcPct val="0"/>
                        </a:spcAft>
                        <a:buClrTx/>
                        <a:buSzPct val="8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800" b="0" i="0" u="none" strike="noStrike" cap="none" normalizeH="0" baseline="0">
                          <a:ln>
                            <a:noFill/>
                          </a:ln>
                          <a:solidFill>
                            <a:srgbClr val="FFFFFF"/>
                          </a:solidFill>
                          <a:effectLst/>
                          <a:latin typeface="Arial" charset="0"/>
                          <a:ea typeface="ＭＳ Ｐゴシック" pitchFamily="32" charset="-128"/>
                          <a:cs typeface="Arial" charset="0"/>
                        </a:rPr>
                        <a:t>≠</a:t>
                      </a:r>
                    </a:p>
                  </a:txBody>
                  <a:tcPr marL="90000" marR="90000" marT="71495"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0547" name="Text Box 67"/>
          <p:cNvSpPr txBox="1">
            <a:spLocks noChangeArrowheads="1"/>
          </p:cNvSpPr>
          <p:nvPr/>
        </p:nvSpPr>
        <p:spPr bwMode="auto">
          <a:xfrm>
            <a:off x="395288" y="1431925"/>
            <a:ext cx="2160587" cy="4533900"/>
          </a:xfrm>
          <a:prstGeom prst="rect">
            <a:avLst/>
          </a:prstGeom>
          <a:noFill/>
          <a:ln w="9525">
            <a:noFill/>
            <a:round/>
            <a:headEnd/>
            <a:tailEnd/>
          </a:ln>
          <a:effectLst/>
        </p:spPr>
        <p:txBody>
          <a:bodyPr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FFFFFF"/>
                </a:solidFill>
              </a:rPr>
              <a:t>Find i and j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FFFFFF"/>
                </a:solidFill>
              </a:rPr>
              <a:t>such that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FFFFFF"/>
                </a:solidFill>
              </a:rPr>
              <a:t>H(y’</a:t>
            </a:r>
            <a:r>
              <a:rPr lang="en-US" baseline="-25000">
                <a:solidFill>
                  <a:srgbClr val="FFFFFF"/>
                </a:solidFill>
              </a:rPr>
              <a:t>j</a:t>
            </a:r>
            <a:r>
              <a:rPr lang="en-US">
                <a:solidFill>
                  <a:srgbClr val="FFFFFF"/>
                </a:solidFill>
              </a:rPr>
              <a:t>)=H(x’</a:t>
            </a:r>
            <a:r>
              <a:rPr lang="en-US" baseline="-25000">
                <a:solidFill>
                  <a:srgbClr val="FFFFFF"/>
                </a:solidFill>
              </a:rPr>
              <a:t>i</a:t>
            </a:r>
            <a:r>
              <a:rPr lang="en-US">
                <a:solidFill>
                  <a:srgbClr val="FFFFFF"/>
                </a:solidFill>
              </a:rPr>
              <a:t>)</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FFFFFF"/>
              </a:solidFill>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FFFFFF"/>
                </a:solidFill>
              </a:rPr>
              <a:t>Table takes O(N</a:t>
            </a:r>
            <a:r>
              <a:rPr lang="en-US" baseline="33000">
                <a:solidFill>
                  <a:srgbClr val="FFFFFF"/>
                </a:solidFill>
              </a:rPr>
              <a:t>2</a:t>
            </a:r>
            <a:r>
              <a:rPr lang="en-US">
                <a:solidFill>
                  <a:srgbClr val="FFFFFF"/>
                </a:solidFill>
              </a:rPr>
              <a:t>) time</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FFFFFF"/>
              </a:solidFill>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FFFFFF"/>
                </a:solidFill>
              </a:rPr>
              <a:t>Faster …</a:t>
            </a: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FFFFFF"/>
              </a:solidFill>
            </a:endParaRPr>
          </a:p>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FFFFFF"/>
                </a:solidFill>
              </a:rPr>
              <a:t>Sorted lists take O(NlogN) time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05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2054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205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Birthday Attacks</a:t>
            </a:r>
          </a:p>
        </p:txBody>
      </p:sp>
      <p:sp>
        <p:nvSpPr>
          <p:cNvPr id="21506" name="Text Box 2"/>
          <p:cNvSpPr txBox="1">
            <a:spLocks noChangeArrowheads="1"/>
          </p:cNvSpPr>
          <p:nvPr/>
        </p:nvSpPr>
        <p:spPr bwMode="auto">
          <a:xfrm>
            <a:off x="457200" y="1676400"/>
            <a:ext cx="8229600" cy="47244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What are chances we get a match?</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N distinct values, k randomly chosen ones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P(N,i) = prob(i randomly selected values from 1..N have at least one match)</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P(N,2) = 1/N</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P(N,i+1) = P(N,i)+(1-P(N,i))(i/N)</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For P(N,k)&gt;0.5, need k </a:t>
            </a:r>
            <a:r>
              <a:rPr lang="en-US" sz="3200">
                <a:solidFill>
                  <a:srgbClr val="FFFFFF"/>
                </a:solidFill>
                <a:effectLst>
                  <a:outerShdw blurRad="38100" dist="38100" dir="2700000" algn="tl">
                    <a:srgbClr val="000000"/>
                  </a:outerShdw>
                </a:effectLst>
                <a:cs typeface="Arial" charset="0"/>
              </a:rPr>
              <a:t>≈</a:t>
            </a:r>
            <a:r>
              <a:rPr lang="en-US" sz="3200">
                <a:solidFill>
                  <a:srgbClr val="FFFFFF"/>
                </a:solidFill>
                <a:effectLst>
                  <a:outerShdw blurRad="38100" dist="38100" dir="2700000" algn="tl">
                    <a:srgbClr val="000000"/>
                  </a:outerShdw>
                </a:effectLst>
              </a:rPr>
              <a:t> N</a:t>
            </a:r>
            <a:r>
              <a:rPr lang="en-US" sz="3200" baseline="30000">
                <a:solidFill>
                  <a:srgbClr val="FFFFFF"/>
                </a:solidFill>
                <a:effectLst>
                  <a:outerShdw blurRad="38100" dist="38100" dir="2700000" algn="tl">
                    <a:srgbClr val="000000"/>
                  </a:outerShdw>
                </a:effectLst>
              </a:rPr>
              <a:t>1/2 </a:t>
            </a:r>
            <a:r>
              <a:rPr lang="en-US" sz="3200">
                <a:solidFill>
                  <a:srgbClr val="FFFFFF"/>
                </a:solidFill>
                <a:effectLst>
                  <a:outerShdw blurRad="38100" dist="38100" dir="2700000" algn="tl">
                    <a:srgbClr val="000000"/>
                  </a:outerShdw>
                </a:effectLst>
              </a:rPr>
              <a:t>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Need double # bits in hash value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Hash Function Cryptanalysis</a:t>
            </a:r>
          </a:p>
        </p:txBody>
      </p:sp>
      <p:sp>
        <p:nvSpPr>
          <p:cNvPr id="22530" name="Text Box 2"/>
          <p:cNvSpPr txBox="1">
            <a:spLocks noChangeArrowheads="1"/>
          </p:cNvSpPr>
          <p:nvPr/>
        </p:nvSpPr>
        <p:spPr bwMode="auto">
          <a:xfrm>
            <a:off x="457200" y="1371600"/>
            <a:ext cx="8229600" cy="28194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cryptanalytic attacks exploit some property of alg so faster than exhaustive search</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hash functions use iterative structure</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process message in blocks (incl length)</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attacks focus on collisions in function f</a:t>
            </a:r>
          </a:p>
        </p:txBody>
      </p:sp>
      <p:pic>
        <p:nvPicPr>
          <p:cNvPr id="22531" name="Picture 3"/>
          <p:cNvPicPr>
            <a:picLocks noChangeAspect="1" noChangeArrowheads="1"/>
          </p:cNvPicPr>
          <p:nvPr/>
        </p:nvPicPr>
        <p:blipFill>
          <a:blip r:embed="rId3"/>
          <a:srcRect/>
          <a:stretch>
            <a:fillRect/>
          </a:stretch>
        </p:blipFill>
        <p:spPr bwMode="auto">
          <a:xfrm>
            <a:off x="609600" y="4343400"/>
            <a:ext cx="7734300" cy="23368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Hash Functions</a:t>
            </a:r>
          </a:p>
        </p:txBody>
      </p:sp>
      <p:sp>
        <p:nvSpPr>
          <p:cNvPr id="6146" name="Text Box 2"/>
          <p:cNvSpPr txBox="1">
            <a:spLocks noChangeArrowheads="1"/>
          </p:cNvSpPr>
          <p:nvPr/>
        </p:nvSpPr>
        <p:spPr bwMode="auto">
          <a:xfrm>
            <a:off x="304800" y="1676400"/>
            <a:ext cx="8610600" cy="48768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condenses arbitrary message to fixed size</a:t>
            </a:r>
          </a:p>
          <a:p>
            <a:pPr lvl="1" indent="-284163">
              <a:spcBef>
                <a:spcPts val="700"/>
              </a:spcBef>
              <a:buClrTx/>
              <a:buSzPct val="5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latin typeface="Courier New" pitchFamily="49" charset="0"/>
              </a:rPr>
              <a:t>h = H(M)</a:t>
            </a:r>
            <a:r>
              <a:rPr lang="en-AU" sz="2800">
                <a:solidFill>
                  <a:srgbClr val="FFFFFF"/>
                </a:solidFill>
                <a:effectLst>
                  <a:outerShdw blurRad="38100" dist="38100" dir="2700000" algn="tl">
                    <a:srgbClr val="000000"/>
                  </a:outerShdw>
                </a:effectLst>
              </a:rPr>
              <a:t> </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usually assume hash function is public</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hash used to detect changes to message</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want a cryptographic hash function</a:t>
            </a:r>
          </a:p>
          <a:p>
            <a:pPr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computationally infeasible to find data mapping to specific hash (one-way property)</a:t>
            </a:r>
          </a:p>
          <a:p>
            <a:pPr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computationally infeasible to find two data to same hash (collision-free property)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D9D9FF"/>
                </a:solidFill>
                <a:effectLst>
                  <a:outerShdw blurRad="38100" dist="38100" dir="2700000" algn="tl">
                    <a:srgbClr val="000000"/>
                  </a:outerShdw>
                </a:effectLst>
              </a:rPr>
              <a:t>Block Ciphers as Hash Functions</a:t>
            </a:r>
          </a:p>
        </p:txBody>
      </p:sp>
      <p:sp>
        <p:nvSpPr>
          <p:cNvPr id="23554" name="Text Box 2"/>
          <p:cNvSpPr txBox="1">
            <a:spLocks noChangeArrowheads="1"/>
          </p:cNvSpPr>
          <p:nvPr/>
        </p:nvSpPr>
        <p:spPr bwMode="auto">
          <a:xfrm>
            <a:off x="457200" y="1412875"/>
            <a:ext cx="8229600" cy="5002213"/>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can use block ciphers as hash functions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using H</a:t>
            </a:r>
            <a:r>
              <a:rPr lang="en-US" sz="2800" baseline="-25000">
                <a:solidFill>
                  <a:srgbClr val="FFFFFF"/>
                </a:solidFill>
                <a:effectLst>
                  <a:outerShdw blurRad="38100" dist="38100" dir="2700000" algn="tl">
                    <a:srgbClr val="000000"/>
                  </a:outerShdw>
                </a:effectLst>
              </a:rPr>
              <a:t>0</a:t>
            </a:r>
            <a:r>
              <a:rPr lang="en-US" sz="2800">
                <a:solidFill>
                  <a:srgbClr val="FFFFFF"/>
                </a:solidFill>
                <a:effectLst>
                  <a:outerShdw blurRad="38100" dist="38100" dir="2700000" algn="tl">
                    <a:srgbClr val="000000"/>
                  </a:outerShdw>
                </a:effectLst>
              </a:rPr>
              <a:t>=0 and zero-pad of final block</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compute: H</a:t>
            </a:r>
            <a:r>
              <a:rPr lang="en-US" sz="2800" baseline="-25000">
                <a:solidFill>
                  <a:srgbClr val="FFFFFF"/>
                </a:solidFill>
                <a:effectLst>
                  <a:outerShdw blurRad="38100" dist="38100" dir="2700000" algn="tl">
                    <a:srgbClr val="000000"/>
                  </a:outerShdw>
                </a:effectLst>
              </a:rPr>
              <a:t>i</a:t>
            </a:r>
            <a:r>
              <a:rPr lang="en-US" sz="2800">
                <a:solidFill>
                  <a:srgbClr val="FFFFFF"/>
                </a:solidFill>
                <a:effectLst>
                  <a:outerShdw blurRad="38100" dist="38100" dir="2700000" algn="tl">
                    <a:srgbClr val="000000"/>
                  </a:outerShdw>
                </a:effectLst>
              </a:rPr>
              <a:t> = E</a:t>
            </a:r>
            <a:r>
              <a:rPr lang="en-US" sz="2800" baseline="-25000">
                <a:solidFill>
                  <a:srgbClr val="FFFFFF"/>
                </a:solidFill>
                <a:effectLst>
                  <a:outerShdw blurRad="38100" dist="38100" dir="2700000" algn="tl">
                    <a:srgbClr val="000000"/>
                  </a:outerShdw>
                </a:effectLst>
              </a:rPr>
              <a:t>M</a:t>
            </a:r>
            <a:r>
              <a:rPr lang="en-US" sz="2800" baseline="-35000">
                <a:solidFill>
                  <a:srgbClr val="FFFFFF"/>
                </a:solidFill>
                <a:effectLst>
                  <a:outerShdw blurRad="38100" dist="38100" dir="2700000" algn="tl">
                    <a:srgbClr val="000000"/>
                  </a:outerShdw>
                </a:effectLst>
              </a:rPr>
              <a:t>i</a:t>
            </a:r>
            <a:r>
              <a:rPr lang="en-US" sz="2800">
                <a:solidFill>
                  <a:srgbClr val="FFFFFF"/>
                </a:solidFill>
                <a:effectLst>
                  <a:outerShdw blurRad="38100" dist="38100" dir="2700000" algn="tl">
                    <a:srgbClr val="000000"/>
                  </a:outerShdw>
                </a:effectLst>
              </a:rPr>
              <a:t> [H</a:t>
            </a:r>
            <a:r>
              <a:rPr lang="en-US" sz="2800" baseline="-25000">
                <a:solidFill>
                  <a:srgbClr val="FFFFFF"/>
                </a:solidFill>
                <a:effectLst>
                  <a:outerShdw blurRad="38100" dist="38100" dir="2700000" algn="tl">
                    <a:srgbClr val="000000"/>
                  </a:outerShdw>
                </a:effectLst>
              </a:rPr>
              <a:t>i-1</a:t>
            </a:r>
            <a:r>
              <a:rPr lang="en-US" sz="2800">
                <a:solidFill>
                  <a:srgbClr val="FFFFFF"/>
                </a:solidFill>
                <a:effectLst>
                  <a:outerShdw blurRad="38100" dist="38100" dir="2700000" algn="tl">
                    <a:srgbClr val="000000"/>
                  </a:outerShdw>
                </a:effectLst>
              </a:rPr>
              <a:t>]</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and use final block as the hash value</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similar to CBC but without a key</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resulting hash is too small (64-bit)</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both due to direct birthday attack</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and to “meet-in-the-middle” attack</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other variants also susceptible to attack</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D9D9FF"/>
                </a:solidFill>
                <a:effectLst>
                  <a:outerShdw blurRad="38100" dist="38100" dir="2700000" algn="tl">
                    <a:srgbClr val="000000"/>
                  </a:outerShdw>
                </a:effectLst>
              </a:rPr>
              <a:t>Block Ciphers as Hash Functions</a:t>
            </a:r>
          </a:p>
        </p:txBody>
      </p:sp>
      <p:graphicFrame>
        <p:nvGraphicFramePr>
          <p:cNvPr id="24578" name="Object 2"/>
          <p:cNvGraphicFramePr>
            <a:graphicFrameLocks noChangeAspect="1"/>
          </p:cNvGraphicFramePr>
          <p:nvPr/>
        </p:nvGraphicFramePr>
        <p:xfrm>
          <a:off x="5218113" y="1268413"/>
          <a:ext cx="1585912" cy="4049712"/>
        </p:xfrm>
        <a:graphic>
          <a:graphicData uri="http://schemas.openxmlformats.org/presentationml/2006/ole">
            <mc:AlternateContent xmlns:mc="http://schemas.openxmlformats.org/markup-compatibility/2006">
              <mc:Choice xmlns:v="urn:schemas-microsoft-com:vml" Requires="v">
                <p:oleObj spid="_x0000_s24580" r:id="rId4" imgW="1309561" imgH="3345234" progId="">
                  <p:embed/>
                </p:oleObj>
              </mc:Choice>
              <mc:Fallback>
                <p:oleObj r:id="rId4" imgW="1309561" imgH="334523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8113" y="1268413"/>
                        <a:ext cx="1585912" cy="404971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24579" name="Text Box 3"/>
          <p:cNvSpPr txBox="1">
            <a:spLocks noChangeArrowheads="1"/>
          </p:cNvSpPr>
          <p:nvPr/>
        </p:nvSpPr>
        <p:spPr bwMode="auto">
          <a:xfrm>
            <a:off x="611188" y="1628775"/>
            <a:ext cx="4321175" cy="3902075"/>
          </a:xfrm>
          <a:prstGeom prst="rect">
            <a:avLst/>
          </a:prstGeom>
          <a:noFill/>
          <a:ln w="9525">
            <a:noFill/>
            <a:round/>
            <a:headEnd/>
            <a:tailEnd/>
          </a:ln>
          <a:effectLst/>
        </p:spPr>
        <p:txBody>
          <a:bodyPr lIns="90000" tIns="46800" rIns="90000" bIns="46800">
            <a:spAutoFit/>
          </a:bodyPr>
          <a:lstStyle/>
          <a:p>
            <a:pP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FFFFFF"/>
                </a:solidFill>
              </a:rPr>
              <a:t>Block cipher key length B</a:t>
            </a:r>
          </a:p>
          <a:p>
            <a:pP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FFFFFF"/>
                </a:solidFill>
              </a:rPr>
              <a:t>Pad Message M to multiple of B</a:t>
            </a:r>
          </a:p>
          <a:p>
            <a:pP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FFFFFF"/>
                </a:solidFill>
              </a:rPr>
              <a:t>Break padded M into L blocks</a:t>
            </a:r>
          </a:p>
          <a:p>
            <a:pP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FFFFFF"/>
                </a:solidFill>
              </a:rPr>
              <a:t>L = |M|/B</a:t>
            </a:r>
          </a:p>
          <a:p>
            <a:pP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FFFFFF"/>
                </a:solidFill>
              </a:rPr>
              <a:t>M = M</a:t>
            </a:r>
            <a:r>
              <a:rPr lang="en-US" sz="2000" baseline="-25000">
                <a:solidFill>
                  <a:srgbClr val="FFFFFF"/>
                </a:solidFill>
              </a:rPr>
              <a:t>1</a:t>
            </a:r>
            <a:r>
              <a:rPr lang="en-US" sz="2000">
                <a:solidFill>
                  <a:srgbClr val="FFFFFF"/>
                </a:solidFill>
              </a:rPr>
              <a:t> M</a:t>
            </a:r>
            <a:r>
              <a:rPr lang="en-US" sz="2000" baseline="-25000">
                <a:solidFill>
                  <a:srgbClr val="FFFFFF"/>
                </a:solidFill>
              </a:rPr>
              <a:t>2</a:t>
            </a:r>
            <a:r>
              <a:rPr lang="en-US" sz="2000">
                <a:solidFill>
                  <a:srgbClr val="FFFFFF"/>
                </a:solidFill>
              </a:rPr>
              <a:t> … M</a:t>
            </a:r>
            <a:r>
              <a:rPr lang="en-US" sz="2000" baseline="-25000">
                <a:solidFill>
                  <a:srgbClr val="FFFFFF"/>
                </a:solidFill>
              </a:rPr>
              <a:t>L</a:t>
            </a:r>
          </a:p>
          <a:p>
            <a:pP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FFFFFF"/>
                </a:solidFill>
              </a:rPr>
              <a:t>Use blocks of M as keys in block cipher, iteratively encrypt state value starting with constant H</a:t>
            </a:r>
            <a:r>
              <a:rPr lang="en-US" sz="2000" baseline="-25000">
                <a:solidFill>
                  <a:srgbClr val="FFFFFF"/>
                </a:solidFill>
              </a:rPr>
              <a:t>0</a:t>
            </a:r>
            <a:r>
              <a:rPr lang="en-US" sz="2000">
                <a:solidFill>
                  <a:srgbClr val="FFFFFF"/>
                </a:solidFill>
              </a:rPr>
              <a:t> resulting in hash value</a:t>
            </a:r>
          </a:p>
          <a:p>
            <a:pPr>
              <a:lnSpc>
                <a:spcPct val="12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FFFFFF"/>
                </a:solidFill>
              </a:rPr>
              <a:t>H = H</a:t>
            </a:r>
            <a:r>
              <a:rPr lang="en-US" sz="2000" baseline="-25000">
                <a:solidFill>
                  <a:srgbClr val="FFFFFF"/>
                </a:solidFill>
              </a:rPr>
              <a:t>L</a:t>
            </a:r>
            <a:r>
              <a:rPr lang="en-US" sz="2000">
                <a:solidFill>
                  <a:srgbClr val="FFFFFF"/>
                </a:solidFill>
              </a:rPr>
              <a:t> = E(M</a:t>
            </a:r>
            <a:r>
              <a:rPr lang="en-US" sz="2000" baseline="-25000">
                <a:solidFill>
                  <a:srgbClr val="FFFFFF"/>
                </a:solidFill>
              </a:rPr>
              <a:t>L</a:t>
            </a:r>
            <a:r>
              <a:rPr lang="en-US" sz="2000">
                <a:solidFill>
                  <a:srgbClr val="FFFFFF"/>
                </a:solidFill>
              </a:rPr>
              <a:t>,….E(M</a:t>
            </a:r>
            <a:r>
              <a:rPr lang="en-US" sz="2000" baseline="-25000">
                <a:solidFill>
                  <a:srgbClr val="FFFFFF"/>
                </a:solidFill>
              </a:rPr>
              <a:t>2</a:t>
            </a:r>
            <a:r>
              <a:rPr lang="en-US" sz="2000">
                <a:solidFill>
                  <a:srgbClr val="FFFFFF"/>
                </a:solidFill>
              </a:rPr>
              <a:t>,E(M</a:t>
            </a:r>
            <a:r>
              <a:rPr lang="en-US" sz="2000" baseline="-25000">
                <a:solidFill>
                  <a:srgbClr val="FFFFFF"/>
                </a:solidFill>
              </a:rPr>
              <a:t>1</a:t>
            </a:r>
            <a:r>
              <a:rPr lang="en-US" sz="2000">
                <a:solidFill>
                  <a:srgbClr val="FFFFFF"/>
                </a:solidFill>
              </a:rPr>
              <a:t>,H</a:t>
            </a:r>
            <a:r>
              <a:rPr lang="en-US" sz="2000" baseline="-25000">
                <a:solidFill>
                  <a:srgbClr val="FFFFFF"/>
                </a:solidFill>
              </a:rPr>
              <a:t>0</a:t>
            </a:r>
            <a:r>
              <a:rPr lang="en-US" sz="2000">
                <a:solidFill>
                  <a:srgbClr val="FFFFFF"/>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Secure Hash Algorithm</a:t>
            </a:r>
          </a:p>
        </p:txBody>
      </p:sp>
      <p:sp>
        <p:nvSpPr>
          <p:cNvPr id="25602"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SHA originally designed by NIST &amp; NSA in 1993</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was revised in 1995 as SHA-1</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US standard for use with DSA signature scheme </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standard is FIPS 180-1 1995, also Internet RFC3174</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a:solidFill>
                  <a:srgbClr val="FFFFFF"/>
                </a:solidFill>
                <a:effectLst>
                  <a:outerShdw blurRad="38100" dist="38100" dir="2700000" algn="tl">
                    <a:srgbClr val="000000"/>
                  </a:outerShdw>
                </a:effectLst>
              </a:rPr>
              <a:t>nb. the algorithm is SHA, the standard is SHS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based on design of MD4 with key differences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produces 160-bit hash values </a:t>
            </a:r>
          </a:p>
          <a:p>
            <a:pPr marL="341313" indent="-341313">
              <a:spcBef>
                <a:spcPts val="7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2005 results on security of SHA-1 raised concerns on its use in future applications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57200" y="131763"/>
            <a:ext cx="8229600" cy="14319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Revised Secure Hash Standard</a:t>
            </a:r>
          </a:p>
        </p:txBody>
      </p:sp>
      <p:sp>
        <p:nvSpPr>
          <p:cNvPr id="26626"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NIST issued revision FIPS 180-2 in 2002</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adds 3 additional versions of SHA </a:t>
            </a:r>
          </a:p>
          <a:p>
            <a:pPr marL="741363" lvl="1" indent="-284163">
              <a:lnSpc>
                <a:spcPct val="90000"/>
              </a:lnSpc>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SHA-256, SHA-384, SHA-512</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designed for compatibility with increased security provided by the AES cipher</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structure &amp; detail is similar to SHA-1</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hence analysis should be similar</a:t>
            </a:r>
          </a:p>
          <a:p>
            <a:pPr marL="341313" indent="-341313">
              <a:lnSpc>
                <a:spcPct val="90000"/>
              </a:lnSpc>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but security levels are rather higher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SHA Versions</a:t>
            </a:r>
          </a:p>
        </p:txBody>
      </p:sp>
      <p:pic>
        <p:nvPicPr>
          <p:cNvPr id="27650" name="Picture 2"/>
          <p:cNvPicPr>
            <a:picLocks noChangeAspect="1" noChangeArrowheads="1"/>
          </p:cNvPicPr>
          <p:nvPr/>
        </p:nvPicPr>
        <p:blipFill>
          <a:blip r:embed="rId3"/>
          <a:srcRect/>
          <a:stretch>
            <a:fillRect/>
          </a:stretch>
        </p:blipFill>
        <p:spPr bwMode="auto">
          <a:xfrm>
            <a:off x="311150" y="1073150"/>
            <a:ext cx="8540750" cy="480377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457200" y="15240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SHA-512 Overview</a:t>
            </a:r>
          </a:p>
        </p:txBody>
      </p:sp>
      <p:pic>
        <p:nvPicPr>
          <p:cNvPr id="28674" name="Picture 2"/>
          <p:cNvPicPr>
            <a:picLocks noChangeAspect="1" noChangeArrowheads="1"/>
          </p:cNvPicPr>
          <p:nvPr/>
        </p:nvPicPr>
        <p:blipFill>
          <a:blip r:embed="rId3"/>
          <a:srcRect/>
          <a:stretch>
            <a:fillRect/>
          </a:stretch>
        </p:blipFill>
        <p:spPr bwMode="auto">
          <a:xfrm>
            <a:off x="990600" y="1143000"/>
            <a:ext cx="6921500" cy="55245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457200" y="131763"/>
            <a:ext cx="8229600" cy="14319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SHA-512 Compression Function</a:t>
            </a:r>
          </a:p>
        </p:txBody>
      </p:sp>
      <p:sp>
        <p:nvSpPr>
          <p:cNvPr id="29698"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heart of the algorithm</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processing message in 1024-bit blocks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3200">
                <a:solidFill>
                  <a:srgbClr val="FFFFFF"/>
                </a:solidFill>
                <a:effectLst>
                  <a:outerShdw blurRad="38100" dist="38100" dir="2700000" algn="tl">
                    <a:srgbClr val="000000"/>
                  </a:outerShdw>
                </a:effectLst>
              </a:rPr>
              <a:t>consists of 80 rounds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updating a 512-bit buffer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using a 64-bit value Wt derived from the current message block</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AU" sz="2800">
                <a:solidFill>
                  <a:srgbClr val="FFFFFF"/>
                </a:solidFill>
                <a:effectLst>
                  <a:outerShdw blurRad="38100" dist="38100" dir="2700000" algn="tl">
                    <a:srgbClr val="000000"/>
                  </a:outerShdw>
                </a:effectLst>
              </a:rPr>
              <a:t>and a round constant based on cube root of first 80 prime numbers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533400" y="152400"/>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SHA-512 Round Function</a:t>
            </a:r>
          </a:p>
        </p:txBody>
      </p:sp>
      <p:pic>
        <p:nvPicPr>
          <p:cNvPr id="30722" name="Picture 2"/>
          <p:cNvPicPr>
            <a:picLocks noChangeAspect="1" noChangeArrowheads="1"/>
          </p:cNvPicPr>
          <p:nvPr/>
        </p:nvPicPr>
        <p:blipFill>
          <a:blip r:embed="rId3"/>
          <a:srcRect/>
          <a:stretch>
            <a:fillRect/>
          </a:stretch>
        </p:blipFill>
        <p:spPr bwMode="auto">
          <a:xfrm>
            <a:off x="990600" y="1219200"/>
            <a:ext cx="7188200" cy="54356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SHA-512 </a:t>
            </a:r>
            <a:r>
              <a:rPr lang="en-AU" sz="4400" b="1">
                <a:solidFill>
                  <a:srgbClr val="D9D9FF"/>
                </a:solidFill>
                <a:effectLst>
                  <a:outerShdw blurRad="38100" dist="38100" dir="2700000" algn="tl">
                    <a:srgbClr val="000000"/>
                  </a:outerShdw>
                </a:effectLst>
              </a:rPr>
              <a:t>Round Function</a:t>
            </a:r>
          </a:p>
        </p:txBody>
      </p:sp>
      <p:pic>
        <p:nvPicPr>
          <p:cNvPr id="31746" name="Picture 2"/>
          <p:cNvPicPr>
            <a:picLocks noChangeAspect="1" noChangeArrowheads="1"/>
          </p:cNvPicPr>
          <p:nvPr/>
        </p:nvPicPr>
        <p:blipFill>
          <a:blip r:embed="rId3"/>
          <a:srcRect/>
          <a:stretch>
            <a:fillRect/>
          </a:stretch>
        </p:blipFill>
        <p:spPr bwMode="auto">
          <a:xfrm>
            <a:off x="762000" y="1981200"/>
            <a:ext cx="7607300" cy="29083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SHA-3</a:t>
            </a:r>
          </a:p>
        </p:txBody>
      </p:sp>
      <p:sp>
        <p:nvSpPr>
          <p:cNvPr id="32770" name="Text Box 2"/>
          <p:cNvSpPr txBox="1">
            <a:spLocks noChangeArrowheads="1"/>
          </p:cNvSpPr>
          <p:nvPr/>
        </p:nvSpPr>
        <p:spPr bwMode="auto">
          <a:xfrm>
            <a:off x="457200" y="1676400"/>
            <a:ext cx="8229600" cy="5321300"/>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SHA-1 not yet "broken”</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but similar to broken MD5 &amp; SHA-0</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so considered insecure</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SHA-2 (esp. SHA-512) seems secure</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shares same structure and mathematical operations as predecessors so have concern</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NIST announced in 2007 a competition for the SHA-3 next gen NIST hash function</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Keccak winner Oct 2012 – std in Q2,2014</a:t>
            </a:r>
          </a:p>
          <a:p>
            <a:pPr marL="341313" indent="-341313">
              <a:spcBef>
                <a:spcPts val="700"/>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Cryptographic Hash Function</a:t>
            </a:r>
          </a:p>
        </p:txBody>
      </p:sp>
      <p:pic>
        <p:nvPicPr>
          <p:cNvPr id="7170" name="Picture 2"/>
          <p:cNvPicPr>
            <a:picLocks noChangeAspect="1" noChangeArrowheads="1"/>
          </p:cNvPicPr>
          <p:nvPr/>
        </p:nvPicPr>
        <p:blipFill>
          <a:blip r:embed="rId3"/>
          <a:srcRect/>
          <a:stretch>
            <a:fillRect/>
          </a:stretch>
        </p:blipFill>
        <p:spPr bwMode="auto">
          <a:xfrm>
            <a:off x="2438400" y="1600200"/>
            <a:ext cx="4114800" cy="49149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SHA-3 Requirements</a:t>
            </a:r>
          </a:p>
        </p:txBody>
      </p:sp>
      <p:sp>
        <p:nvSpPr>
          <p:cNvPr id="33794" name="Text Box 2"/>
          <p:cNvSpPr txBox="1">
            <a:spLocks noChangeArrowheads="1"/>
          </p:cNvSpPr>
          <p:nvPr/>
        </p:nvSpPr>
        <p:spPr bwMode="auto">
          <a:xfrm>
            <a:off x="304800" y="1676400"/>
            <a:ext cx="85344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replace SHA-2 with SHA-3 in any use</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so use same hash sizes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preserve the online nature of SHA-2</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so must process small blocks (512 / 1024 bits)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evaluation criteria</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security close to theoretical max for hash sizes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cost in time &amp; memory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characteristics: such as flexibility &amp; simplicity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Summary</a:t>
            </a:r>
          </a:p>
        </p:txBody>
      </p:sp>
      <p:sp>
        <p:nvSpPr>
          <p:cNvPr id="34818" name="Text Box 2"/>
          <p:cNvSpPr txBox="1">
            <a:spLocks noChangeArrowheads="1"/>
          </p:cNvSpPr>
          <p:nvPr/>
        </p:nvSpPr>
        <p:spPr bwMode="auto">
          <a:xfrm>
            <a:off x="457200" y="1676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have considered:</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hash functions</a:t>
            </a:r>
          </a:p>
          <a:p>
            <a:pPr lvl="2">
              <a:spcBef>
                <a:spcPts val="600"/>
              </a:spcBef>
              <a:buClr>
                <a:srgbClr val="00FFFF"/>
              </a:buClr>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solidFill>
                  <a:srgbClr val="FFFFFF"/>
                </a:solidFill>
                <a:effectLst>
                  <a:outerShdw blurRad="38100" dist="38100" dir="2700000" algn="tl">
                    <a:srgbClr val="000000"/>
                  </a:outerShdw>
                </a:effectLst>
              </a:rPr>
              <a:t>uses, requirements, security</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hash functions based on block ciphers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SHA-1, SHA-2, SHA-3</a:t>
            </a:r>
          </a:p>
          <a:p>
            <a:pPr marL="741363" lvl="1" indent="-284163">
              <a:spcBef>
                <a:spcPts val="700"/>
              </a:spcBef>
              <a:buClr>
                <a:srgbClr val="D9D9FF"/>
              </a:buClr>
              <a:buSzPct val="5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a:solidFill>
                <a:srgbClr val="FFFFFF"/>
              </a:solidFill>
              <a:effectLst>
                <a:outerShdw blurRad="38100" dist="38100" dir="2700000" algn="tl">
                  <a:srgbClr val="000000"/>
                </a:outerShdw>
              </a:effectLst>
            </a:endParaRPr>
          </a:p>
          <a:p>
            <a:pPr marL="741363" lvl="1" indent="-284163">
              <a:spcBef>
                <a:spcPts val="700"/>
              </a:spcBef>
              <a:buClr>
                <a:srgbClr val="D9D9FF"/>
              </a:buClr>
              <a:buSzPct val="5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Hash Function Uses</a:t>
            </a:r>
          </a:p>
        </p:txBody>
      </p:sp>
      <p:sp>
        <p:nvSpPr>
          <p:cNvPr id="8194" name="Text Box 2"/>
          <p:cNvSpPr txBox="1">
            <a:spLocks noChangeArrowheads="1"/>
          </p:cNvSpPr>
          <p:nvPr/>
        </p:nvSpPr>
        <p:spPr bwMode="auto">
          <a:xfrm>
            <a:off x="457200" y="1422400"/>
            <a:ext cx="8229600" cy="48482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Message Integrity Check (MIC)</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send hash of message (digest)</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MIC always encrypted, message optionally</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Message Authentication Code (MAC)</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send keyed hash of message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MAC, message optionally encrypted</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Digital Signature (non-repudiation)</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Encrypt hash with private (signing) key</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Verify with public (verification) key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0" y="-57150"/>
            <a:ext cx="8532813" cy="131127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D9D9FF"/>
                </a:solidFill>
                <a:effectLst>
                  <a:outerShdw blurRad="38100" dist="38100" dir="2700000" algn="tl">
                    <a:srgbClr val="000000"/>
                  </a:outerShdw>
                </a:effectLst>
              </a:rPr>
              <a:t>Hash Functions &amp; Message Authentication</a:t>
            </a:r>
          </a:p>
        </p:txBody>
      </p:sp>
      <p:pic>
        <p:nvPicPr>
          <p:cNvPr id="9218" name="Picture 2"/>
          <p:cNvPicPr>
            <a:picLocks noChangeAspect="1" noChangeArrowheads="1"/>
          </p:cNvPicPr>
          <p:nvPr/>
        </p:nvPicPr>
        <p:blipFill>
          <a:blip r:embed="rId3"/>
          <a:srcRect b="47220"/>
          <a:stretch>
            <a:fillRect/>
          </a:stretch>
        </p:blipFill>
        <p:spPr bwMode="auto">
          <a:xfrm>
            <a:off x="2339975" y="1412875"/>
            <a:ext cx="6207125" cy="3476625"/>
          </a:xfrm>
          <a:prstGeom prst="rect">
            <a:avLst/>
          </a:prstGeom>
          <a:noFill/>
          <a:ln w="9525">
            <a:noFill/>
            <a:round/>
            <a:headEnd/>
            <a:tailEnd/>
          </a:ln>
          <a:effectLst/>
        </p:spPr>
      </p:pic>
      <p:sp>
        <p:nvSpPr>
          <p:cNvPr id="9219" name="Text Box 3"/>
          <p:cNvSpPr txBox="1">
            <a:spLocks noChangeArrowheads="1"/>
          </p:cNvSpPr>
          <p:nvPr/>
        </p:nvSpPr>
        <p:spPr bwMode="auto">
          <a:xfrm>
            <a:off x="12700" y="1287463"/>
            <a:ext cx="3144838" cy="3386137"/>
          </a:xfrm>
          <a:prstGeom prst="rect">
            <a:avLst/>
          </a:prstGeom>
          <a:noFill/>
          <a:ln w="9525">
            <a:noFill/>
            <a:round/>
            <a:headEnd/>
            <a:tailEnd/>
          </a:ln>
          <a:effectLst/>
        </p:spPr>
        <p:txBody>
          <a:bodyPr wrap="none" lIns="90000" tIns="46800" rIns="90000" bIns="46800">
            <a:spAutoFit/>
          </a:bodyPr>
          <a:lstStyle/>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Symmetric Key</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Unkeyed Hash</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a:solidFill>
                <a:srgbClr val="FFFFFF"/>
              </a:solidFill>
            </a:endParaRPr>
          </a:p>
          <a:p>
            <a:pPr marL="457200" indent="-455613">
              <a:buClr>
                <a:srgbClr val="FFFFFF"/>
              </a:buClr>
              <a:buFont typeface="Times New Roman" pitchFamily="16" charset="0"/>
              <a:buAutoNum type="alphaLcParen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Message</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	encrypted</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a:solidFill>
                <a:srgbClr val="FFFFFF"/>
              </a:solidFill>
            </a:endParaRP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a:solidFill>
                <a:srgbClr val="FFFFFF"/>
              </a:solidFill>
            </a:endParaRP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b) Message</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   unencrypted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0" y="-57150"/>
            <a:ext cx="8532813" cy="131127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D9D9FF"/>
                </a:solidFill>
                <a:effectLst>
                  <a:outerShdw blurRad="38100" dist="38100" dir="2700000" algn="tl">
                    <a:srgbClr val="000000"/>
                  </a:outerShdw>
                </a:effectLst>
              </a:rPr>
              <a:t>Hash Functions &amp; Message Authentication</a:t>
            </a:r>
          </a:p>
        </p:txBody>
      </p:sp>
      <p:pic>
        <p:nvPicPr>
          <p:cNvPr id="10242" name="Picture 2"/>
          <p:cNvPicPr>
            <a:picLocks noChangeAspect="1" noChangeArrowheads="1"/>
          </p:cNvPicPr>
          <p:nvPr/>
        </p:nvPicPr>
        <p:blipFill>
          <a:blip r:embed="rId3"/>
          <a:srcRect t="47220"/>
          <a:stretch>
            <a:fillRect/>
          </a:stretch>
        </p:blipFill>
        <p:spPr bwMode="auto">
          <a:xfrm>
            <a:off x="2339975" y="1341438"/>
            <a:ext cx="6207125" cy="3476625"/>
          </a:xfrm>
          <a:prstGeom prst="rect">
            <a:avLst/>
          </a:prstGeom>
          <a:noFill/>
          <a:ln w="9525">
            <a:noFill/>
            <a:round/>
            <a:headEnd/>
            <a:tailEnd/>
          </a:ln>
          <a:effectLst/>
        </p:spPr>
      </p:pic>
      <p:sp>
        <p:nvSpPr>
          <p:cNvPr id="10243" name="Text Box 3"/>
          <p:cNvSpPr txBox="1">
            <a:spLocks noChangeArrowheads="1"/>
          </p:cNvSpPr>
          <p:nvPr/>
        </p:nvSpPr>
        <p:spPr bwMode="auto">
          <a:xfrm>
            <a:off x="12700" y="1287463"/>
            <a:ext cx="3144838" cy="3386137"/>
          </a:xfrm>
          <a:prstGeom prst="rect">
            <a:avLst/>
          </a:prstGeom>
          <a:noFill/>
          <a:ln w="9525">
            <a:noFill/>
            <a:round/>
            <a:headEnd/>
            <a:tailEnd/>
          </a:ln>
          <a:effectLst/>
        </p:spPr>
        <p:txBody>
          <a:bodyPr wrap="none" lIns="90000" tIns="46800" rIns="90000" bIns="46800">
            <a:spAutoFit/>
          </a:bodyPr>
          <a:lstStyle/>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Symmetric Key</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  Keyed Hash</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a:solidFill>
                <a:srgbClr val="FFFFFF"/>
              </a:solidFill>
            </a:endParaRPr>
          </a:p>
          <a:p>
            <a:pPr marL="457200" indent="-455613">
              <a:buClr>
                <a:srgbClr val="FFFFFF"/>
              </a:buClr>
              <a:buFont typeface="Times New Roman" pitchFamily="16" charset="0"/>
              <a:buAutoNum type="alphaLcParen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Message</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    unencrypted</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a:solidFill>
                <a:srgbClr val="FFFFFF"/>
              </a:solidFill>
            </a:endParaRP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endParaRPr lang="en-US">
              <a:solidFill>
                <a:srgbClr val="FFFFFF"/>
              </a:solidFill>
            </a:endParaRP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d) Message</a:t>
            </a:r>
          </a:p>
          <a:p>
            <a:pPr marL="457200" indent="-455613">
              <a:buClrTx/>
              <a:buFontTx/>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US">
                <a:solidFill>
                  <a:srgbClr val="FFFFFF"/>
                </a:solidFill>
              </a:rPr>
              <a:t>    encrypted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192088"/>
            <a:ext cx="8229600" cy="131127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a:solidFill>
                  <a:srgbClr val="D9D9FF"/>
                </a:solidFill>
                <a:effectLst>
                  <a:outerShdw blurRad="38100" dist="38100" dir="2700000" algn="tl">
                    <a:srgbClr val="000000"/>
                  </a:outerShdw>
                </a:effectLst>
              </a:rPr>
              <a:t>Hash Functions &amp; Digital Signatures - PKCS</a:t>
            </a:r>
          </a:p>
        </p:txBody>
      </p:sp>
      <p:pic>
        <p:nvPicPr>
          <p:cNvPr id="11266" name="Picture 2"/>
          <p:cNvPicPr>
            <a:picLocks noChangeAspect="1" noChangeArrowheads="1"/>
          </p:cNvPicPr>
          <p:nvPr/>
        </p:nvPicPr>
        <p:blipFill>
          <a:blip r:embed="rId3"/>
          <a:srcRect/>
          <a:stretch>
            <a:fillRect/>
          </a:stretch>
        </p:blipFill>
        <p:spPr bwMode="auto">
          <a:xfrm>
            <a:off x="971550" y="1773238"/>
            <a:ext cx="7315200" cy="45212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Other Hash Function Uses</a:t>
            </a:r>
          </a:p>
        </p:txBody>
      </p:sp>
      <p:sp>
        <p:nvSpPr>
          <p:cNvPr id="12290" name="Text Box 2"/>
          <p:cNvSpPr txBox="1">
            <a:spLocks noChangeArrowheads="1"/>
          </p:cNvSpPr>
          <p:nvPr/>
        </p:nvSpPr>
        <p:spPr bwMode="auto">
          <a:xfrm>
            <a:off x="457200" y="1422400"/>
            <a:ext cx="8229600" cy="4454525"/>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pseudorandom function (PRF) </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Generate session keys, nonces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Produce key from password</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Derive keys from master key cooperatively</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 pseudorandom number generator (PRNG)</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Vernam Cipher/OTP</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S/Key, proof of “what you have” via messages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66699"/>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457200" y="277813"/>
            <a:ext cx="8229600" cy="1139825"/>
          </a:xfrm>
          <a:prstGeom prst="rect">
            <a:avLst/>
          </a:prstGeom>
          <a:noFill/>
          <a:ln w="9525">
            <a:noFill/>
            <a:round/>
            <a:headEnd/>
            <a:tailEnd/>
          </a:ln>
          <a:effectLst/>
        </p:spPr>
        <p:txBody>
          <a:bodyPr anchor="ctr" anchorCtr="1"/>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b="1">
                <a:solidFill>
                  <a:srgbClr val="D9D9FF"/>
                </a:solidFill>
                <a:effectLst>
                  <a:outerShdw blurRad="38100" dist="38100" dir="2700000" algn="tl">
                    <a:srgbClr val="000000"/>
                  </a:outerShdw>
                </a:effectLst>
              </a:rPr>
              <a:t>More Hash Function Uses</a:t>
            </a:r>
          </a:p>
        </p:txBody>
      </p:sp>
      <p:sp>
        <p:nvSpPr>
          <p:cNvPr id="13314" name="Text Box 2"/>
          <p:cNvSpPr txBox="1">
            <a:spLocks noChangeArrowheads="1"/>
          </p:cNvSpPr>
          <p:nvPr/>
        </p:nvSpPr>
        <p:spPr bwMode="auto">
          <a:xfrm>
            <a:off x="457200" y="1422400"/>
            <a:ext cx="8229600" cy="5424488"/>
          </a:xfrm>
          <a:prstGeom prst="rect">
            <a:avLst/>
          </a:prstGeom>
          <a:noFill/>
          <a:ln w="9525">
            <a:noFill/>
            <a:round/>
            <a:headEnd/>
            <a:tailEnd/>
          </a:ln>
          <a:effectLst/>
        </p:spPr>
        <p:txBody>
          <a:bodyPr/>
          <a:lstStyle/>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to create a one-way password file</a:t>
            </a:r>
          </a:p>
          <a:p>
            <a:pPr marL="741363" lvl="1" indent="-284163">
              <a:spcBef>
                <a:spcPts val="6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store hash of password not actual </a:t>
            </a:r>
            <a:r>
              <a:rPr lang="en-US">
                <a:solidFill>
                  <a:srgbClr val="FFFFFF"/>
                </a:solidFill>
                <a:effectLst>
                  <a:outerShdw blurRad="38100" dist="38100" dir="2700000" algn="tl">
                    <a:srgbClr val="000000"/>
                  </a:outerShdw>
                </a:effectLst>
              </a:rPr>
              <a:t>password</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e.g., Unix, Windows NT, etc.</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salt to deter precomputation attacks</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Rainbow tables</a:t>
            </a:r>
          </a:p>
          <a:p>
            <a:pPr marL="341313" indent="-341313">
              <a:spcBef>
                <a:spcPts val="800"/>
              </a:spcBef>
              <a:buClr>
                <a:srgbClr val="5FAFFF"/>
              </a:buClr>
              <a:buSzPct val="8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FFFFFF"/>
                </a:solidFill>
                <a:effectLst>
                  <a:outerShdw blurRad="38100" dist="38100" dir="2700000" algn="tl">
                    <a:srgbClr val="000000"/>
                  </a:outerShdw>
                </a:effectLst>
              </a:rPr>
              <a:t>for intrusion detection and virus detection</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keep &amp; check hash of files on system</a:t>
            </a:r>
          </a:p>
          <a:p>
            <a:pPr marL="741363" lvl="1" indent="-284163">
              <a:spcBef>
                <a:spcPts val="700"/>
              </a:spcBef>
              <a:buClr>
                <a:srgbClr val="D9D9FF"/>
              </a:buClr>
              <a:buSzPct val="50000"/>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FFFFFF"/>
                </a:solidFill>
                <a:effectLst>
                  <a:outerShdw blurRad="38100" dist="38100" dir="2700000" algn="tl">
                    <a:srgbClr val="000000"/>
                  </a:outerShdw>
                </a:effectLst>
              </a:rPr>
              <a:t>e.g., Tripwire</a:t>
            </a:r>
          </a:p>
          <a:p>
            <a:pPr marL="341313" indent="-341313">
              <a:spcBef>
                <a:spcPts val="800"/>
              </a:spcBef>
              <a:buClrTx/>
              <a:buSzPct val="80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FFFFFF"/>
              </a:solidFill>
              <a:effectLst>
                <a:outerShdw blurRad="38100" dist="38100" dir="2700000" algn="tl">
                  <a:srgbClr val="000000"/>
                </a:outerShdw>
              </a:effectLst>
            </a:endParaRPr>
          </a:p>
          <a:p>
            <a:pPr marL="341313" indent="-341313">
              <a:spcBef>
                <a:spcPts val="800"/>
              </a:spcBef>
              <a:buClr>
                <a:srgbClr val="5FAFFF"/>
              </a:buClr>
              <a:buSzPct val="80000"/>
              <a:buFont typeface="Wingding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FFFFFF"/>
              </a:solidFill>
              <a:effectLst>
                <a:outerShdw blurRad="38100" dist="38100" dir="2700000" algn="tl">
                  <a:srgbClr val="000000"/>
                </a:outerShdw>
              </a:effectLst>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Arial" charset="0"/>
            <a:ea typeface="ＭＳ Ｐゴシック"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1988</TotalTime>
  <Words>7515</Words>
  <Application>Microsoft Office PowerPoint</Application>
  <PresentationFormat>On-screen Show (4:3)</PresentationFormat>
  <Paragraphs>394</Paragraphs>
  <Slides>31</Slides>
  <Notes>31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31</vt:i4>
      </vt:variant>
    </vt:vector>
  </HeadingPairs>
  <TitlesOfParts>
    <vt:vector size="38" baseType="lpstr">
      <vt:lpstr>ＭＳ Ｐゴシック</vt:lpstr>
      <vt:lpstr>Arial</vt:lpstr>
      <vt:lpstr>Courier New</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11</dc:subject>
  <dc:creator>Dr Lawrie Brown</dc:creator>
  <cp:lastModifiedBy>Subham Agrawal</cp:lastModifiedBy>
  <cp:revision>45</cp:revision>
  <cp:lastPrinted>2009-08-28T04:22:45Z</cp:lastPrinted>
  <dcterms:created xsi:type="dcterms:W3CDTF">2009-08-28T03:17:07Z</dcterms:created>
  <dcterms:modified xsi:type="dcterms:W3CDTF">2019-09-23T20:07:18Z</dcterms:modified>
</cp:coreProperties>
</file>