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9" r:id="rId3"/>
    <p:sldId id="260" r:id="rId4"/>
    <p:sldId id="282" r:id="rId5"/>
    <p:sldId id="261" r:id="rId6"/>
    <p:sldId id="283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68" r:id="rId15"/>
    <p:sldId id="285" r:id="rId16"/>
    <p:sldId id="286" r:id="rId17"/>
    <p:sldId id="287" r:id="rId18"/>
    <p:sldId id="269" r:id="rId19"/>
    <p:sldId id="289" r:id="rId20"/>
    <p:sldId id="290" r:id="rId21"/>
    <p:sldId id="293" r:id="rId22"/>
    <p:sldId id="270" r:id="rId23"/>
    <p:sldId id="271" r:id="rId24"/>
    <p:sldId id="273" r:id="rId25"/>
    <p:sldId id="274" r:id="rId26"/>
    <p:sldId id="272" r:id="rId27"/>
    <p:sldId id="291" r:id="rId28"/>
    <p:sldId id="292" r:id="rId29"/>
    <p:sldId id="278" r:id="rId30"/>
    <p:sldId id="279" r:id="rId31"/>
    <p:sldId id="280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FF"/>
    <a:srgbClr val="FF00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cs typeface="Times New Roman" pitchFamily="18" charset="0"/>
              </a:defRPr>
            </a:lvl1pPr>
          </a:lstStyle>
          <a:p>
            <a:fld id="{92B791A5-FC3A-45FE-BF79-424E54AD316A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928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/>
            </a:lvl1pPr>
          </a:lstStyle>
          <a:p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cs typeface="Times New Roman" pitchFamily="18" charset="0"/>
              </a:defRPr>
            </a:lvl1pPr>
          </a:lstStyle>
          <a:p>
            <a:fld id="{8DF95428-D429-4E5C-9B6D-7D10FB40B089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618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DF51B-744B-49C2-AAC1-81574BCE6A1A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153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41471-ED66-4DB4-9823-1562550CF12B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155650" name="Rectangle 7170"/>
          <p:cNvSpPr>
            <a:spLocks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55651" name="Rectangle 717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979E-34FA-4705-9CBA-7CE6CFB670DA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9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E7C535F5-44B4-4F4D-93E4-9959D05AC80F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92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C08C34B5-5C52-47C6-A32F-84D03DCDB41F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77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1E4EC531-112F-4736-9D03-5D1C7283F8D0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79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F59C7FDE-B711-4028-8848-DE626DA70E5D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1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D3D6BFBE-541F-4AF8-8A3E-9FA7C686958A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7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94243665-6531-45F3-B12D-903F71AE89E9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7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08934224-1CF1-4568-B09F-37118AC54676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44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4A5AA93A-3A0B-451D-8418-AABB70A5232F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27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F64557AA-E7F9-4174-BD57-64122F1E2CD1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19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[6]-</a:t>
            </a:r>
            <a:fld id="{342AA3E7-968F-4B78-B34E-59C709F93B84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54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 smtClean="0"/>
              <a:t>[6]-</a:t>
            </a:r>
            <a:fld id="{E180F525-6C56-45A8-AE87-DFC7A07CF41E}" type="slidenum">
              <a:rPr lang="ar-SA" altLang="en-US" smtClean="0">
                <a:cs typeface="Arial" charset="0"/>
              </a:rPr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85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altLang="en-US" sz="4400" b="1" u="sng" dirty="0" smtClean="0"/>
              <a:t>2D Transformations</a:t>
            </a:r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endParaRPr lang="en-US" altLang="en-US" sz="4400" dirty="0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 algn="ctr">
              <a:buFont typeface="Wingdings" pitchFamily="2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Line 2"/>
          <p:cNvSpPr>
            <a:spLocks noChangeShapeType="1"/>
          </p:cNvSpPr>
          <p:nvPr/>
        </p:nvSpPr>
        <p:spPr bwMode="auto">
          <a:xfrm>
            <a:off x="13716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 flipV="1">
            <a:off x="13716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0772" name="Object 4"/>
          <p:cNvGraphicFramePr>
            <a:graphicFrameLocks/>
          </p:cNvGraphicFramePr>
          <p:nvPr/>
        </p:nvGraphicFramePr>
        <p:xfrm>
          <a:off x="3616325" y="5029200"/>
          <a:ext cx="25527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91" name="Equation" r:id="rId3" imgW="774360" imgH="558720" progId="Equation.3">
                  <p:embed/>
                </p:oleObj>
              </mc:Choice>
              <mc:Fallback>
                <p:oleObj name="Equation" r:id="rId3" imgW="774360" imgH="5587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325" y="5029200"/>
                        <a:ext cx="2552700" cy="13700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5867400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V="1">
            <a:off x="5867400" y="22098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381000" y="1143000"/>
            <a:ext cx="8386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u="sng"/>
              <a:t>STEP-3:</a:t>
            </a:r>
            <a:r>
              <a:rPr lang="en-US" altLang="en-US" sz="2800" b="1"/>
              <a:t>  </a:t>
            </a:r>
            <a:r>
              <a:rPr lang="en-US" altLang="en-US" sz="2800" b="1">
                <a:solidFill>
                  <a:schemeClr val="tx2"/>
                </a:solidFill>
              </a:rPr>
              <a:t>Translate the pivot point to original position</a:t>
            </a:r>
            <a:endParaRPr lang="en-US" altLang="en-US" sz="2800" b="1" u="sng"/>
          </a:p>
        </p:txBody>
      </p:sp>
      <p:sp>
        <p:nvSpPr>
          <p:cNvPr id="160777" name="AutoShape 9"/>
          <p:cNvSpPr>
            <a:spLocks noChangeArrowheads="1"/>
          </p:cNvSpPr>
          <p:nvPr/>
        </p:nvSpPr>
        <p:spPr bwMode="auto">
          <a:xfrm>
            <a:off x="36576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778" name="Freeform 10"/>
          <p:cNvSpPr>
            <a:spLocks/>
          </p:cNvSpPr>
          <p:nvPr/>
        </p:nvSpPr>
        <p:spPr bwMode="auto">
          <a:xfrm>
            <a:off x="914400" y="301625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212725" y="2555875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(x2, y2)</a:t>
            </a:r>
          </a:p>
        </p:txBody>
      </p:sp>
      <p:sp>
        <p:nvSpPr>
          <p:cNvPr id="160780" name="Freeform 12"/>
          <p:cNvSpPr>
            <a:spLocks/>
          </p:cNvSpPr>
          <p:nvPr/>
        </p:nvSpPr>
        <p:spPr bwMode="auto">
          <a:xfrm>
            <a:off x="6858000" y="210185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800850" y="34290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(x</a:t>
            </a:r>
            <a:r>
              <a:rPr lang="en-US" altLang="en-US" baseline="-25000"/>
              <a:t>p</a:t>
            </a:r>
            <a:r>
              <a:rPr lang="en-US" altLang="en-US"/>
              <a:t>, y</a:t>
            </a:r>
            <a:r>
              <a:rPr lang="en-US" altLang="en-US" baseline="-25000"/>
              <a:t>p</a:t>
            </a:r>
            <a:r>
              <a:rPr lang="en-US" altLang="en-US"/>
              <a:t>)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5867400" y="1752600"/>
            <a:ext cx="104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 y’)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a Pivot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795" name="Object 3"/>
          <p:cNvGraphicFramePr>
            <a:graphicFrameLocks/>
          </p:cNvGraphicFramePr>
          <p:nvPr/>
        </p:nvGraphicFramePr>
        <p:xfrm>
          <a:off x="1447800" y="1066800"/>
          <a:ext cx="73152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05" name="Equation" r:id="rId3" imgW="2006280" imgH="419040" progId="Equation.2">
                  <p:embed/>
                </p:oleObj>
              </mc:Choice>
              <mc:Fallback>
                <p:oleObj name="Equation" r:id="rId3" imgW="2006280" imgH="419040" progId="Equation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7315200" cy="15097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179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24200"/>
            <a:ext cx="7315200" cy="268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a Pivot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Line 2"/>
          <p:cNvSpPr>
            <a:spLocks noChangeShapeType="1"/>
          </p:cNvSpPr>
          <p:nvPr/>
        </p:nvSpPr>
        <p:spPr bwMode="auto">
          <a:xfrm>
            <a:off x="914400" y="4302125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19" name="Line 3"/>
          <p:cNvSpPr>
            <a:spLocks noChangeShapeType="1"/>
          </p:cNvSpPr>
          <p:nvPr/>
        </p:nvSpPr>
        <p:spPr bwMode="auto">
          <a:xfrm flipV="1">
            <a:off x="914400" y="18637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0" name="Freeform 4"/>
          <p:cNvSpPr>
            <a:spLocks/>
          </p:cNvSpPr>
          <p:nvPr/>
        </p:nvSpPr>
        <p:spPr bwMode="auto">
          <a:xfrm>
            <a:off x="914400" y="2930525"/>
            <a:ext cx="992188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1" name="Freeform 5"/>
          <p:cNvSpPr>
            <a:spLocks/>
          </p:cNvSpPr>
          <p:nvPr/>
        </p:nvSpPr>
        <p:spPr bwMode="auto">
          <a:xfrm>
            <a:off x="914400" y="1863725"/>
            <a:ext cx="2135188" cy="2439988"/>
          </a:xfrm>
          <a:custGeom>
            <a:avLst/>
            <a:gdLst>
              <a:gd name="T0" fmla="*/ 0 w 1345"/>
              <a:gd name="T1" fmla="*/ 1536 h 1537"/>
              <a:gd name="T2" fmla="*/ 1344 w 1345"/>
              <a:gd name="T3" fmla="*/ 1536 h 1537"/>
              <a:gd name="T4" fmla="*/ 723 w 1345"/>
              <a:gd name="T5" fmla="*/ 0 h 1537"/>
              <a:gd name="T6" fmla="*/ 0 w 1345"/>
              <a:gd name="T7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45" h="1537">
                <a:moveTo>
                  <a:pt x="0" y="1536"/>
                </a:moveTo>
                <a:lnTo>
                  <a:pt x="1344" y="1536"/>
                </a:lnTo>
                <a:lnTo>
                  <a:pt x="723" y="0"/>
                </a:lnTo>
                <a:lnTo>
                  <a:pt x="0" y="1536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2822" name="Object 6"/>
          <p:cNvGraphicFramePr>
            <a:graphicFrameLocks/>
          </p:cNvGraphicFramePr>
          <p:nvPr/>
        </p:nvGraphicFramePr>
        <p:xfrm>
          <a:off x="7162800" y="2209800"/>
          <a:ext cx="178276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6"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09800"/>
                        <a:ext cx="1782763" cy="1295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3" name="Line 7"/>
          <p:cNvSpPr>
            <a:spLocks noChangeShapeType="1"/>
          </p:cNvSpPr>
          <p:nvPr/>
        </p:nvSpPr>
        <p:spPr bwMode="auto">
          <a:xfrm>
            <a:off x="4114800" y="4302125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V="1">
            <a:off x="4114800" y="18637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825" name="Freeform 9"/>
          <p:cNvSpPr>
            <a:spLocks/>
          </p:cNvSpPr>
          <p:nvPr/>
        </p:nvSpPr>
        <p:spPr bwMode="auto">
          <a:xfrm>
            <a:off x="4114800" y="2930525"/>
            <a:ext cx="992188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2826" name="Freeform 10"/>
          <p:cNvSpPr>
            <a:spLocks/>
          </p:cNvSpPr>
          <p:nvPr/>
        </p:nvSpPr>
        <p:spPr bwMode="auto">
          <a:xfrm>
            <a:off x="4114800" y="3540125"/>
            <a:ext cx="2439988" cy="763588"/>
          </a:xfrm>
          <a:custGeom>
            <a:avLst/>
            <a:gdLst>
              <a:gd name="T0" fmla="*/ 0 w 1537"/>
              <a:gd name="T1" fmla="*/ 480 h 481"/>
              <a:gd name="T2" fmla="*/ 1536 w 1537"/>
              <a:gd name="T3" fmla="*/ 480 h 481"/>
              <a:gd name="T4" fmla="*/ 827 w 1537"/>
              <a:gd name="T5" fmla="*/ 0 h 481"/>
              <a:gd name="T6" fmla="*/ 0 w 1537"/>
              <a:gd name="T7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481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62827" name="Object 11"/>
          <p:cNvGraphicFramePr>
            <a:graphicFrameLocks/>
          </p:cNvGraphicFramePr>
          <p:nvPr/>
        </p:nvGraphicFramePr>
        <p:xfrm>
          <a:off x="3144838" y="5983288"/>
          <a:ext cx="11223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7" name="Equation" r:id="rId5" imgW="406080" imgH="215640" progId="Equation.3">
                  <p:embed/>
                </p:oleObj>
              </mc:Choice>
              <mc:Fallback>
                <p:oleObj name="Equation" r:id="rId5" imgW="406080" imgH="21564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5983288"/>
                        <a:ext cx="11223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8" name="Rectangle 12"/>
          <p:cNvSpPr>
            <a:spLocks noChangeArrowheads="1"/>
          </p:cNvSpPr>
          <p:nvPr/>
        </p:nvSpPr>
        <p:spPr bwMode="auto">
          <a:xfrm>
            <a:off x="1279525" y="4514850"/>
            <a:ext cx="123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Uniform</a:t>
            </a:r>
          </a:p>
        </p:txBody>
      </p:sp>
      <p:sp>
        <p:nvSpPr>
          <p:cNvPr id="162829" name="Rectangle 13"/>
          <p:cNvSpPr>
            <a:spLocks noChangeArrowheads="1"/>
          </p:cNvSpPr>
          <p:nvPr/>
        </p:nvSpPr>
        <p:spPr bwMode="auto">
          <a:xfrm>
            <a:off x="4556125" y="4514850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Non-Uniform</a:t>
            </a:r>
          </a:p>
        </p:txBody>
      </p:sp>
      <p:graphicFrame>
        <p:nvGraphicFramePr>
          <p:cNvPr id="162830" name="Object 14"/>
          <p:cNvGraphicFramePr>
            <a:graphicFrameLocks/>
          </p:cNvGraphicFramePr>
          <p:nvPr/>
        </p:nvGraphicFramePr>
        <p:xfrm>
          <a:off x="6726238" y="5983288"/>
          <a:ext cx="10953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8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5983288"/>
                        <a:ext cx="10953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1" name="Object 15"/>
          <p:cNvGraphicFramePr>
            <a:graphicFrameLocks/>
          </p:cNvGraphicFramePr>
          <p:nvPr/>
        </p:nvGraphicFramePr>
        <p:xfrm>
          <a:off x="609600" y="5410200"/>
          <a:ext cx="19097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9" name="Equation" r:id="rId9" imgW="609480" imgH="215640" progId="Equation.3">
                  <p:embed/>
                </p:oleObj>
              </mc:Choice>
              <mc:Fallback>
                <p:oleObj name="Equation" r:id="rId9" imgW="609480" imgH="21564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10200"/>
                        <a:ext cx="1909763" cy="6969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3" name="Text Box 17"/>
          <p:cNvSpPr txBox="1">
            <a:spLocks noChangeArrowheads="1"/>
          </p:cNvSpPr>
          <p:nvPr/>
        </p:nvSpPr>
        <p:spPr bwMode="auto">
          <a:xfrm>
            <a:off x="898525" y="25146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1812925" y="14478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251325" y="25908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5334000" y="31591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62837" name="Rectangle 21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Scaling About the Origin</a:t>
            </a:r>
          </a:p>
        </p:txBody>
      </p: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2895600" y="5562600"/>
            <a:ext cx="576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parameters s</a:t>
            </a:r>
            <a:r>
              <a:rPr lang="en-US" altLang="en-US" baseline="-25000"/>
              <a:t>x</a:t>
            </a:r>
            <a:r>
              <a:rPr lang="en-US" altLang="en-US"/>
              <a:t>, s</a:t>
            </a:r>
            <a:r>
              <a:rPr lang="en-US" altLang="en-US" baseline="-25000"/>
              <a:t>y</a:t>
            </a:r>
            <a:r>
              <a:rPr lang="en-US" altLang="en-US"/>
              <a:t> are called </a:t>
            </a:r>
            <a:r>
              <a:rPr lang="en-US" altLang="en-US" i="1"/>
              <a:t>scale factors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8050"/>
            <a:ext cx="8229600" cy="282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Scaling About the 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Line 2"/>
          <p:cNvSpPr>
            <a:spLocks noChangeShapeType="1"/>
          </p:cNvSpPr>
          <p:nvPr/>
        </p:nvSpPr>
        <p:spPr bwMode="auto">
          <a:xfrm>
            <a:off x="685800" y="44196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3" name="Line 3"/>
          <p:cNvSpPr>
            <a:spLocks noChangeShapeType="1"/>
          </p:cNvSpPr>
          <p:nvPr/>
        </p:nvSpPr>
        <p:spPr bwMode="auto">
          <a:xfrm flipV="1">
            <a:off x="6858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Freeform 4"/>
          <p:cNvSpPr>
            <a:spLocks/>
          </p:cNvSpPr>
          <p:nvPr/>
        </p:nvSpPr>
        <p:spPr bwMode="auto">
          <a:xfrm>
            <a:off x="1387475" y="2184400"/>
            <a:ext cx="992188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5" name="Freeform 5"/>
          <p:cNvSpPr>
            <a:spLocks/>
          </p:cNvSpPr>
          <p:nvPr/>
        </p:nvSpPr>
        <p:spPr bwMode="auto">
          <a:xfrm>
            <a:off x="1387475" y="2794000"/>
            <a:ext cx="2439988" cy="763588"/>
          </a:xfrm>
          <a:custGeom>
            <a:avLst/>
            <a:gdLst>
              <a:gd name="T0" fmla="*/ 0 w 1537"/>
              <a:gd name="T1" fmla="*/ 480 h 481"/>
              <a:gd name="T2" fmla="*/ 1536 w 1537"/>
              <a:gd name="T3" fmla="*/ 480 h 481"/>
              <a:gd name="T4" fmla="*/ 827 w 1537"/>
              <a:gd name="T5" fmla="*/ 0 h 481"/>
              <a:gd name="T6" fmla="*/ 0 w 1537"/>
              <a:gd name="T7" fmla="*/ 480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7" h="481">
                <a:moveTo>
                  <a:pt x="0" y="480"/>
                </a:moveTo>
                <a:lnTo>
                  <a:pt x="1536" y="480"/>
                </a:lnTo>
                <a:lnTo>
                  <a:pt x="827" y="0"/>
                </a:lnTo>
                <a:lnTo>
                  <a:pt x="0" y="480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914400" y="3463925"/>
            <a:ext cx="113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(x</a:t>
            </a:r>
            <a:r>
              <a:rPr lang="en-US" altLang="en-US" baseline="-25000"/>
              <a:t>f</a:t>
            </a:r>
            <a:r>
              <a:rPr lang="en-US" altLang="en-US"/>
              <a:t> , y</a:t>
            </a:r>
            <a:r>
              <a:rPr lang="en-US" altLang="en-US" baseline="-25000"/>
              <a:t>f</a:t>
            </a:r>
            <a:r>
              <a:rPr lang="en-US" altLang="en-US"/>
              <a:t> )</a:t>
            </a:r>
          </a:p>
        </p:txBody>
      </p:sp>
      <p:graphicFrame>
        <p:nvGraphicFramePr>
          <p:cNvPr id="163847" name="Object 7"/>
          <p:cNvGraphicFramePr>
            <a:graphicFrameLocks/>
          </p:cNvGraphicFramePr>
          <p:nvPr/>
        </p:nvGraphicFramePr>
        <p:xfrm>
          <a:off x="2408238" y="4800600"/>
          <a:ext cx="40068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9" name="Equation" r:id="rId3" imgW="1104840" imgH="419040" progId="Equation.3">
                  <p:embed/>
                </p:oleObj>
              </mc:Choice>
              <mc:Fallback>
                <p:oleObj name="Equation" r:id="rId3" imgW="1104840" imgH="4190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00600"/>
                        <a:ext cx="4006850" cy="13938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431925" y="17526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2422525" y="23622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4038600" y="1524000"/>
            <a:ext cx="4984750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/>
              <a:t> Translate the fixed point to origin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 Scale with respect to the origin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Translate the fixed point to its original</a:t>
            </a:r>
          </a:p>
          <a:p>
            <a:pPr eaLnBrk="0" hangingPunct="0"/>
            <a:r>
              <a:rPr lang="en-US" altLang="en-US"/>
              <a:t>  position.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Scaling About a Fixed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en-US" dirty="0"/>
              <a:t>Reflections</a:t>
            </a:r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1219200" y="3581400"/>
            <a:ext cx="7086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 flipV="1">
            <a:off x="4495800" y="950168"/>
            <a:ext cx="0" cy="579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5715000" y="1371600"/>
            <a:ext cx="1676400" cy="1905000"/>
            <a:chOff x="3840" y="720"/>
            <a:chExt cx="1056" cy="1200"/>
          </a:xfrm>
        </p:grpSpPr>
        <p:sp>
          <p:nvSpPr>
            <p:cNvPr id="181255" name="AutoShape 7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6" name="AutoShape 8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58" name="Rectangle 10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260" name="Group 12"/>
          <p:cNvGrpSpPr>
            <a:grpSpLocks/>
          </p:cNvGrpSpPr>
          <p:nvPr/>
        </p:nvGrpSpPr>
        <p:grpSpPr bwMode="auto">
          <a:xfrm flipH="1">
            <a:off x="1752600" y="1371600"/>
            <a:ext cx="1676400" cy="1905000"/>
            <a:chOff x="3840" y="720"/>
            <a:chExt cx="1056" cy="1200"/>
          </a:xfrm>
        </p:grpSpPr>
        <p:sp>
          <p:nvSpPr>
            <p:cNvPr id="181261" name="AutoShape 13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2" name="AutoShape 14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3" name="Rectangle 15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264" name="Group 16"/>
          <p:cNvGrpSpPr>
            <a:grpSpLocks/>
          </p:cNvGrpSpPr>
          <p:nvPr/>
        </p:nvGrpSpPr>
        <p:grpSpPr bwMode="auto">
          <a:xfrm flipH="1" flipV="1">
            <a:off x="1752600" y="3886200"/>
            <a:ext cx="1676400" cy="1905000"/>
            <a:chOff x="3840" y="720"/>
            <a:chExt cx="1056" cy="1200"/>
          </a:xfrm>
        </p:grpSpPr>
        <p:sp>
          <p:nvSpPr>
            <p:cNvPr id="181265" name="AutoShape 17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6" name="AutoShape 18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7" name="Rectangle 19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268" name="Group 20"/>
          <p:cNvGrpSpPr>
            <a:grpSpLocks/>
          </p:cNvGrpSpPr>
          <p:nvPr/>
        </p:nvGrpSpPr>
        <p:grpSpPr bwMode="auto">
          <a:xfrm flipV="1">
            <a:off x="5715000" y="3886200"/>
            <a:ext cx="1676400" cy="1905000"/>
            <a:chOff x="3840" y="720"/>
            <a:chExt cx="1056" cy="1200"/>
          </a:xfrm>
        </p:grpSpPr>
        <p:sp>
          <p:nvSpPr>
            <p:cNvPr id="181269" name="AutoShape 21"/>
            <p:cNvSpPr>
              <a:spLocks noChangeArrowheads="1"/>
            </p:cNvSpPr>
            <p:nvPr/>
          </p:nvSpPr>
          <p:spPr bwMode="auto">
            <a:xfrm>
              <a:off x="3840" y="1632"/>
              <a:ext cx="1056" cy="288"/>
            </a:xfrm>
            <a:prstGeom prst="flowChartManualOperation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0" name="AutoShape 22"/>
            <p:cNvSpPr>
              <a:spLocks noChangeArrowheads="1"/>
            </p:cNvSpPr>
            <p:nvPr/>
          </p:nvSpPr>
          <p:spPr bwMode="auto">
            <a:xfrm>
              <a:off x="3984" y="720"/>
              <a:ext cx="432" cy="816"/>
            </a:xfrm>
            <a:prstGeom prst="rtTriangl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1" name="Rectangle 23"/>
            <p:cNvSpPr>
              <a:spLocks noChangeArrowheads="1"/>
            </p:cNvSpPr>
            <p:nvPr/>
          </p:nvSpPr>
          <p:spPr bwMode="auto">
            <a:xfrm>
              <a:off x="4080" y="1536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1272" name="Text Box 24"/>
          <p:cNvSpPr txBox="1">
            <a:spLocks noChangeArrowheads="1"/>
          </p:cNvSpPr>
          <p:nvPr/>
        </p:nvSpPr>
        <p:spPr bwMode="auto">
          <a:xfrm>
            <a:off x="6613525" y="1108075"/>
            <a:ext cx="9953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Initial</a:t>
            </a:r>
          </a:p>
          <a:p>
            <a:r>
              <a:rPr lang="en-US" altLang="en-US"/>
              <a:t>Object</a:t>
            </a:r>
          </a:p>
        </p:txBody>
      </p:sp>
      <p:sp>
        <p:nvSpPr>
          <p:cNvPr id="181273" name="Text Box 25"/>
          <p:cNvSpPr txBox="1">
            <a:spLocks noChangeArrowheads="1"/>
          </p:cNvSpPr>
          <p:nvPr/>
        </p:nvSpPr>
        <p:spPr bwMode="auto">
          <a:xfrm>
            <a:off x="6553200" y="5029200"/>
            <a:ext cx="24320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Reflection about x</a:t>
            </a:r>
          </a:p>
          <a:p>
            <a:r>
              <a:rPr lang="en-US" altLang="en-US" sz="3200" i="1"/>
              <a:t> y</a:t>
            </a:r>
            <a:r>
              <a:rPr lang="en-US" altLang="en-US" sz="3200">
                <a:sym typeface="Symbol" pitchFamily="18" charset="2"/>
              </a:rPr>
              <a:t> =  </a:t>
            </a:r>
            <a:r>
              <a:rPr lang="en-US" altLang="en-US" sz="3200" i="1">
                <a:sym typeface="Symbol" pitchFamily="18" charset="2"/>
              </a:rPr>
              <a:t>y</a:t>
            </a:r>
            <a:endParaRPr lang="en-US" altLang="en-US"/>
          </a:p>
        </p:txBody>
      </p:sp>
      <p:sp>
        <p:nvSpPr>
          <p:cNvPr id="181274" name="Text Box 26"/>
          <p:cNvSpPr txBox="1">
            <a:spLocks noChangeArrowheads="1"/>
          </p:cNvSpPr>
          <p:nvPr/>
        </p:nvSpPr>
        <p:spPr bwMode="auto">
          <a:xfrm>
            <a:off x="8366125" y="32956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="1" i="1"/>
              <a:t>x</a:t>
            </a:r>
          </a:p>
        </p:txBody>
      </p:sp>
      <p:sp>
        <p:nvSpPr>
          <p:cNvPr id="181275" name="Text Box 27"/>
          <p:cNvSpPr txBox="1">
            <a:spLocks noChangeArrowheads="1"/>
          </p:cNvSpPr>
          <p:nvPr/>
        </p:nvSpPr>
        <p:spPr bwMode="auto">
          <a:xfrm>
            <a:off x="4648200" y="689322"/>
            <a:ext cx="441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i="1" dirty="0"/>
              <a:t>y</a:t>
            </a:r>
          </a:p>
        </p:txBody>
      </p:sp>
      <p:sp>
        <p:nvSpPr>
          <p:cNvPr id="181276" name="Text Box 28"/>
          <p:cNvSpPr txBox="1">
            <a:spLocks noChangeArrowheads="1"/>
          </p:cNvSpPr>
          <p:nvPr/>
        </p:nvSpPr>
        <p:spPr bwMode="auto">
          <a:xfrm>
            <a:off x="304800" y="4495800"/>
            <a:ext cx="243205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Reflection about</a:t>
            </a:r>
          </a:p>
          <a:p>
            <a:r>
              <a:rPr lang="en-US" altLang="en-US"/>
              <a:t>origin</a:t>
            </a:r>
          </a:p>
          <a:p>
            <a:r>
              <a:rPr lang="en-US" altLang="en-US" sz="3200" i="1"/>
              <a:t> x</a:t>
            </a:r>
            <a:r>
              <a:rPr lang="en-US" altLang="en-US" sz="3200">
                <a:sym typeface="Symbol" pitchFamily="18" charset="2"/>
              </a:rPr>
              <a:t> =  </a:t>
            </a:r>
            <a:r>
              <a:rPr lang="en-US" altLang="en-US" sz="3200" i="1">
                <a:sym typeface="Symbol" pitchFamily="18" charset="2"/>
              </a:rPr>
              <a:t>x</a:t>
            </a:r>
            <a:endParaRPr lang="en-US" altLang="en-US"/>
          </a:p>
          <a:p>
            <a:r>
              <a:rPr lang="en-US" altLang="en-US" sz="3200" i="1"/>
              <a:t> y</a:t>
            </a:r>
            <a:r>
              <a:rPr lang="en-US" altLang="en-US" sz="3200">
                <a:sym typeface="Symbol" pitchFamily="18" charset="2"/>
              </a:rPr>
              <a:t> =  </a:t>
            </a:r>
            <a:r>
              <a:rPr lang="en-US" altLang="en-US" sz="3200" i="1">
                <a:sym typeface="Symbol" pitchFamily="18" charset="2"/>
              </a:rPr>
              <a:t>y</a:t>
            </a:r>
          </a:p>
        </p:txBody>
      </p:sp>
      <p:sp>
        <p:nvSpPr>
          <p:cNvPr id="181277" name="Text Box 29"/>
          <p:cNvSpPr txBox="1">
            <a:spLocks noChangeArrowheads="1"/>
          </p:cNvSpPr>
          <p:nvPr/>
        </p:nvSpPr>
        <p:spPr bwMode="auto">
          <a:xfrm>
            <a:off x="304800" y="1143000"/>
            <a:ext cx="24320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Reflection about y</a:t>
            </a:r>
          </a:p>
          <a:p>
            <a:r>
              <a:rPr lang="en-US" altLang="en-US" sz="3200" i="1"/>
              <a:t> x</a:t>
            </a:r>
            <a:r>
              <a:rPr lang="en-US" altLang="en-US" sz="3200">
                <a:sym typeface="Symbol" pitchFamily="18" charset="2"/>
              </a:rPr>
              <a:t> =  </a:t>
            </a:r>
            <a:r>
              <a:rPr lang="en-US" altLang="en-US" sz="3200" i="1">
                <a:sym typeface="Symbol" pitchFamily="18" charset="2"/>
              </a:rPr>
              <a:t>x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Reflections</a:t>
            </a:r>
          </a:p>
        </p:txBody>
      </p:sp>
      <p:pic>
        <p:nvPicPr>
          <p:cNvPr id="1822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8229600" cy="220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en-US" dirty="0"/>
              <a:t>Shear</a:t>
            </a:r>
          </a:p>
        </p:txBody>
      </p:sp>
      <p:pic>
        <p:nvPicPr>
          <p:cNvPr id="183299" name="Picture 3" descr="sh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0600"/>
            <a:ext cx="43434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3300" name="Object 4"/>
          <p:cNvGraphicFramePr>
            <a:graphicFrameLocks/>
          </p:cNvGraphicFramePr>
          <p:nvPr/>
        </p:nvGraphicFramePr>
        <p:xfrm>
          <a:off x="6096000" y="2667000"/>
          <a:ext cx="27432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Equation" r:id="rId4" imgW="660240" imgH="368280" progId="Equation.3">
                  <p:embed/>
                </p:oleObj>
              </mc:Choice>
              <mc:Fallback>
                <p:oleObj name="Equation" r:id="rId4" imgW="660240" imgH="3682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2743200" cy="1408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1066800" y="4495800"/>
            <a:ext cx="7591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800">
                <a:cs typeface="Times New Roman" pitchFamily="18" charset="0"/>
              </a:rPr>
              <a:t>A shear transformation in the x-direction (along  x)</a:t>
            </a:r>
          </a:p>
          <a:p>
            <a:r>
              <a:rPr lang="en-US" altLang="en-US" sz="2800">
                <a:cs typeface="Times New Roman" pitchFamily="18" charset="0"/>
              </a:rPr>
              <a:t> shifts the points in the x-direction  proportional</a:t>
            </a:r>
          </a:p>
          <a:p>
            <a:r>
              <a:rPr lang="en-US" altLang="en-US" sz="2800">
                <a:cs typeface="Times New Roman" pitchFamily="18" charset="0"/>
              </a:rPr>
              <a:t>  to the y-coordinate.  </a:t>
            </a:r>
          </a:p>
          <a:p>
            <a:pPr>
              <a:buFontTx/>
              <a:buChar char="•"/>
            </a:pPr>
            <a:r>
              <a:rPr lang="en-US" altLang="en-US" sz="2800">
                <a:cs typeface="Times New Roman" pitchFamily="18" charset="0"/>
              </a:rPr>
              <a:t>The y-coordinate of each point is unaffected.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866" name="Object 2"/>
          <p:cNvGraphicFramePr>
            <a:graphicFrameLocks/>
          </p:cNvGraphicFramePr>
          <p:nvPr/>
        </p:nvGraphicFramePr>
        <p:xfrm>
          <a:off x="3875088" y="1965325"/>
          <a:ext cx="4430712" cy="402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87" name="Equation" r:id="rId3" imgW="1384200" imgH="1257120" progId="Equation.3">
                  <p:embed/>
                </p:oleObj>
              </mc:Choice>
              <mc:Fallback>
                <p:oleObj name="Equation" r:id="rId3" imgW="1384200" imgH="125712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1965325"/>
                        <a:ext cx="4430712" cy="4021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65188" y="2346325"/>
            <a:ext cx="1801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Translation</a:t>
            </a: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746125" y="3581400"/>
            <a:ext cx="2662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Rotation [Origin]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822325" y="495300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Scaling [Origin]</a:t>
            </a:r>
          </a:p>
        </p:txBody>
      </p:sp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Matrix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/>
          <p:cNvGraphicFramePr>
            <a:graphicFrameLocks/>
          </p:cNvGraphicFramePr>
          <p:nvPr/>
        </p:nvGraphicFramePr>
        <p:xfrm>
          <a:off x="4078288" y="1701800"/>
          <a:ext cx="4024312" cy="454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60" name="Equation" r:id="rId3" imgW="1257120" imgH="1422360" progId="Equation.3">
                  <p:embed/>
                </p:oleObj>
              </mc:Choice>
              <mc:Fallback>
                <p:oleObj name="Equation" r:id="rId3" imgW="1257120" imgH="142236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701800"/>
                        <a:ext cx="4024312" cy="45481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865188" y="2346325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Reflection about x</a:t>
            </a:r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Matrix Representations</a:t>
            </a: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838200" y="3657600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Reflection about y</a:t>
            </a:r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952500" y="4967288"/>
            <a:ext cx="2628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Reflection about </a:t>
            </a:r>
          </a:p>
          <a:p>
            <a:pPr eaLnBrk="0" hangingPunct="0"/>
            <a:r>
              <a:rPr lang="en-US" altLang="en-US" sz="2800"/>
              <a:t>the Origin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90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/>
              <a:t>Transformation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533400" y="1027584"/>
            <a:ext cx="760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Transform every point on an object according to certain rule.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1219200" y="2819400"/>
            <a:ext cx="2362200" cy="9144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 rot="-2888893">
            <a:off x="5181600" y="2514600"/>
            <a:ext cx="2971800" cy="1447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1447800" y="4038600"/>
            <a:ext cx="1797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Initial Object</a:t>
            </a: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5394325" y="4841875"/>
            <a:ext cx="264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Transformed Object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3200400" y="23622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P (x,y)</a:t>
            </a: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5724128" y="1371600"/>
            <a:ext cx="1344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dirty="0"/>
              <a:t>Q (x’, y’)</a:t>
            </a:r>
          </a:p>
        </p:txBody>
      </p:sp>
      <p:sp>
        <p:nvSpPr>
          <p:cNvPr id="152586" name="AutoShape 10"/>
          <p:cNvSpPr>
            <a:spLocks noChangeArrowheads="1"/>
          </p:cNvSpPr>
          <p:nvPr/>
        </p:nvSpPr>
        <p:spPr bwMode="auto">
          <a:xfrm>
            <a:off x="4191000" y="30480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1149350" y="5641975"/>
            <a:ext cx="1365250" cy="8350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x	x’</a:t>
            </a:r>
          </a:p>
          <a:p>
            <a:pPr eaLnBrk="0" hangingPunct="0"/>
            <a:r>
              <a:rPr lang="en-US" altLang="en-US"/>
              <a:t>y	y’</a:t>
            </a:r>
          </a:p>
        </p:txBody>
      </p:sp>
      <p:sp>
        <p:nvSpPr>
          <p:cNvPr id="152588" name="Line 12"/>
          <p:cNvSpPr>
            <a:spLocks noChangeShapeType="1"/>
          </p:cNvSpPr>
          <p:nvPr/>
        </p:nvSpPr>
        <p:spPr bwMode="auto">
          <a:xfrm>
            <a:off x="1606550" y="58705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1606550" y="625157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1" name="Text Box 15"/>
          <p:cNvSpPr txBox="1">
            <a:spLocks noChangeArrowheads="1"/>
          </p:cNvSpPr>
          <p:nvPr/>
        </p:nvSpPr>
        <p:spPr bwMode="auto">
          <a:xfrm>
            <a:off x="4572000" y="2514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T</a:t>
            </a:r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2574925" y="5603875"/>
            <a:ext cx="5426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point Q is the image of P under the transformation 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370" name="Object 2"/>
          <p:cNvGraphicFramePr>
            <a:graphicFrameLocks/>
          </p:cNvGraphicFramePr>
          <p:nvPr/>
        </p:nvGraphicFramePr>
        <p:xfrm>
          <a:off x="4465638" y="2057400"/>
          <a:ext cx="3535362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2" name="Equation" r:id="rId3" imgW="1104840" imgH="939600" progId="Equation.3">
                  <p:embed/>
                </p:oleObj>
              </mc:Choice>
              <mc:Fallback>
                <p:oleObj name="Equation" r:id="rId3" imgW="1104840" imgH="9396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057400"/>
                        <a:ext cx="3535362" cy="30051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901825" y="2346325"/>
            <a:ext cx="222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Shear along  x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Matrix Representations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1874838" y="3976688"/>
            <a:ext cx="2227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Shear along  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5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/>
              <a:t>Homogeneous Coordinates</a:t>
            </a:r>
          </a:p>
        </p:txBody>
      </p:sp>
      <p:pic>
        <p:nvPicPr>
          <p:cNvPr id="191492" name="Picture 4" descr="ho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3068638"/>
            <a:ext cx="4679950" cy="3816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11188" y="785813"/>
            <a:ext cx="81375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Low"/>
            <a:r>
              <a:rPr lang="en-US" altLang="en-US" sz="2000" dirty="0"/>
              <a:t>To obtain square matrices an additional row was added to the matrix and an additional coordinate, the </a:t>
            </a:r>
            <a:r>
              <a:rPr lang="en-US" altLang="en-US" sz="2000" i="1" dirty="0"/>
              <a:t>w</a:t>
            </a:r>
            <a:r>
              <a:rPr lang="en-US" altLang="en-US" sz="2000" dirty="0"/>
              <a:t>-coordinate, was added to the vector for a point. In this way a point in 2D space is expressed in three-dimensional homogeneous coordinates.</a:t>
            </a:r>
          </a:p>
          <a:p>
            <a:pPr algn="justLow"/>
            <a:r>
              <a:rPr lang="en-US" altLang="en-US" sz="2000" dirty="0"/>
              <a:t>This technique of representing a point in a space whose dimension is one greater than that of the point is called homogeneous representation. It provides a consistent, uniform way of handling affine transformations.</a:t>
            </a:r>
          </a:p>
          <a:p>
            <a:pPr algn="justLow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1560513" y="3048000"/>
            <a:ext cx="407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u="sng"/>
              <a:t>Cartesian</a:t>
            </a:r>
            <a:r>
              <a:rPr lang="en-US" altLang="en-US"/>
              <a:t>	    </a:t>
            </a:r>
            <a:r>
              <a:rPr lang="en-US" altLang="en-US" u="sng"/>
              <a:t>Homogeneous</a:t>
            </a:r>
          </a:p>
        </p:txBody>
      </p:sp>
      <p:graphicFrame>
        <p:nvGraphicFramePr>
          <p:cNvPr id="165891" name="Object 3"/>
          <p:cNvGraphicFramePr>
            <a:graphicFrameLocks/>
          </p:cNvGraphicFramePr>
          <p:nvPr/>
        </p:nvGraphicFramePr>
        <p:xfrm>
          <a:off x="1524000" y="3505200"/>
          <a:ext cx="50387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1" name="Equation" r:id="rId3" imgW="1701720" imgH="761760" progId="Equation.3">
                  <p:embed/>
                </p:oleObj>
              </mc:Choice>
              <mc:Fallback>
                <p:oleObj name="Equation" r:id="rId3" imgW="1701720" imgH="76176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5038725" cy="19050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733550" y="5638800"/>
            <a:ext cx="4667250" cy="83502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Examples:    (5, 8)	      (15, 24, 3)</a:t>
            </a:r>
          </a:p>
          <a:p>
            <a:pPr eaLnBrk="0" hangingPunct="0"/>
            <a:r>
              <a:rPr lang="en-US" altLang="en-US"/>
              <a:t>	         (x, y)	      (x, y, 1)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140335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Homogeneous Coordinates</a:t>
            </a:r>
          </a:p>
        </p:txBody>
      </p:sp>
      <p:sp>
        <p:nvSpPr>
          <p:cNvPr id="165897" name="Text Box 9"/>
          <p:cNvSpPr txBox="1">
            <a:spLocks noChangeArrowheads="1"/>
          </p:cNvSpPr>
          <p:nvPr/>
        </p:nvSpPr>
        <p:spPr bwMode="auto">
          <a:xfrm>
            <a:off x="746125" y="685800"/>
            <a:ext cx="80930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800">
                <a:cs typeface="Times New Roman" pitchFamily="18" charset="0"/>
              </a:rPr>
              <a:t>If we use homogeneous coordinates, the geometric  transformations given above can be represented using only a matrix pre-multiplication.</a:t>
            </a:r>
          </a:p>
          <a:p>
            <a:pPr>
              <a:buFontTx/>
              <a:buChar char="•"/>
            </a:pPr>
            <a:r>
              <a:rPr lang="en-US" altLang="en-US" sz="2800">
                <a:cs typeface="Times New Roman" pitchFamily="18" charset="0"/>
              </a:rPr>
              <a:t> A composite transformation can then be represented by a product of the corresponding matrices.</a:t>
            </a:r>
            <a:endParaRPr lang="en-US" altLang="en-US" sz="2800"/>
          </a:p>
        </p:txBody>
      </p:sp>
      <p:sp>
        <p:nvSpPr>
          <p:cNvPr id="165898" name="AutoShape 10"/>
          <p:cNvSpPr>
            <a:spLocks noChangeArrowheads="1"/>
          </p:cNvSpPr>
          <p:nvPr/>
        </p:nvSpPr>
        <p:spPr bwMode="auto">
          <a:xfrm>
            <a:off x="4267200" y="5943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5" name="Object 3"/>
          <p:cNvGraphicFramePr>
            <a:graphicFrameLocks/>
          </p:cNvGraphicFramePr>
          <p:nvPr/>
        </p:nvGraphicFramePr>
        <p:xfrm>
          <a:off x="3332163" y="1600200"/>
          <a:ext cx="4516437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35" name="Equation" r:id="rId3" imgW="1562040" imgH="1790640" progId="Equation.3">
                  <p:embed/>
                </p:oleObj>
              </mc:Choice>
              <mc:Fallback>
                <p:oleObj name="Equation" r:id="rId3" imgW="1562040" imgH="17906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1600200"/>
                        <a:ext cx="4516437" cy="5181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1017588" y="1905000"/>
            <a:ext cx="1801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Translation</a:t>
            </a:r>
          </a:p>
          <a:p>
            <a:pPr eaLnBrk="0" hangingPunct="0"/>
            <a:r>
              <a:rPr lang="en-US" altLang="en-US" sz="2800" b="1" i="1"/>
              <a:t>P’=TP</a:t>
            </a:r>
            <a:endParaRPr lang="en-US" altLang="en-US" sz="2800"/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981075" y="3581400"/>
            <a:ext cx="1990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Rotation [O]</a:t>
            </a:r>
          </a:p>
          <a:p>
            <a:pPr eaLnBrk="0" hangingPunct="0"/>
            <a:r>
              <a:rPr lang="en-US" altLang="en-US" sz="2800" b="1" i="1"/>
              <a:t>P’=RP</a:t>
            </a:r>
            <a:endParaRPr lang="en-US" altLang="en-US" sz="2800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1138238" y="5410200"/>
            <a:ext cx="1833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Scaling [O]</a:t>
            </a:r>
          </a:p>
          <a:p>
            <a:pPr eaLnBrk="0" hangingPunct="0"/>
            <a:r>
              <a:rPr lang="en-US" altLang="en-US" sz="2800" b="1" i="1"/>
              <a:t>P’=SP</a:t>
            </a:r>
            <a:endParaRPr lang="en-US" altLang="en-US" sz="2800"/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2057400" y="838200"/>
            <a:ext cx="4148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Basic Transformations</a:t>
            </a:r>
            <a:endParaRPr lang="en-US" altLang="en-US"/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Homogeneous Coordinates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962" name="Object 2"/>
          <p:cNvGraphicFramePr>
            <a:graphicFrameLocks/>
          </p:cNvGraphicFramePr>
          <p:nvPr/>
        </p:nvGraphicFramePr>
        <p:xfrm>
          <a:off x="2089150" y="1143000"/>
          <a:ext cx="20828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3" name="Equation" r:id="rId3" imgW="736560" imgH="596880" progId="Equation.3">
                  <p:embed/>
                </p:oleObj>
              </mc:Choice>
              <mc:Fallback>
                <p:oleObj name="Equation" r:id="rId3" imgW="736560" imgH="59688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143000"/>
                        <a:ext cx="2082800" cy="1408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1292225" y="1203325"/>
            <a:ext cx="51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If,</a:t>
            </a:r>
          </a:p>
        </p:txBody>
      </p:sp>
      <p:graphicFrame>
        <p:nvGraphicFramePr>
          <p:cNvPr id="168964" name="Object 4"/>
          <p:cNvGraphicFramePr>
            <a:graphicFrameLocks/>
          </p:cNvGraphicFramePr>
          <p:nvPr/>
        </p:nvGraphicFramePr>
        <p:xfrm>
          <a:off x="6516688" y="1143000"/>
          <a:ext cx="2365375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4" name="Equation" r:id="rId5" imgW="838080" imgH="596880" progId="Equation.3">
                  <p:embed/>
                </p:oleObj>
              </mc:Choice>
              <mc:Fallback>
                <p:oleObj name="Equation" r:id="rId5" imgW="838080" imgH="59688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143000"/>
                        <a:ext cx="2365375" cy="139858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5346700" y="1219200"/>
            <a:ext cx="88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then,</a:t>
            </a:r>
          </a:p>
        </p:txBody>
      </p:sp>
      <p:graphicFrame>
        <p:nvGraphicFramePr>
          <p:cNvPr id="168966" name="Object 6"/>
          <p:cNvGraphicFramePr>
            <a:graphicFrameLocks/>
          </p:cNvGraphicFramePr>
          <p:nvPr/>
        </p:nvGraphicFramePr>
        <p:xfrm>
          <a:off x="3276600" y="3276600"/>
          <a:ext cx="35814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75" name="Equation" r:id="rId7" imgW="1434960" imgH="1295280" progId="Equation.3">
                  <p:embed/>
                </p:oleObj>
              </mc:Choice>
              <mc:Fallback>
                <p:oleObj name="Equation" r:id="rId7" imgW="1434960" imgH="129528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76600"/>
                        <a:ext cx="3581400" cy="33432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19200" y="3352800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Examples: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Inverse of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/>
          </p:cNvGraphicFramePr>
          <p:nvPr/>
        </p:nvGraphicFramePr>
        <p:xfrm>
          <a:off x="1222375" y="2347913"/>
          <a:ext cx="5864225" cy="31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7" name="Equation" r:id="rId3" imgW="2273040" imgH="1193760" progId="Equation.3">
                  <p:embed/>
                </p:oleObj>
              </mc:Choice>
              <mc:Fallback>
                <p:oleObj name="Equation" r:id="rId3" imgW="2273040" imgH="119376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2347913"/>
                        <a:ext cx="5864225" cy="31384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143000" y="1295400"/>
            <a:ext cx="378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3200"/>
              <a:t>Additional Properties: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Transformation Matrices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6200" y="1295400"/>
            <a:ext cx="5562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b="1"/>
              <a:t>Transformation T   followed by </a:t>
            </a:r>
          </a:p>
          <a:p>
            <a:pPr eaLnBrk="0" hangingPunct="0"/>
            <a:r>
              <a:rPr lang="en-US" altLang="en-US" b="1"/>
              <a:t>         Transformation Q   followed by</a:t>
            </a:r>
            <a:r>
              <a:rPr lang="en-US" altLang="en-US"/>
              <a:t> </a:t>
            </a:r>
          </a:p>
          <a:p>
            <a:pPr eaLnBrk="0" hangingPunct="0"/>
            <a:r>
              <a:rPr lang="en-US" altLang="en-US" b="1"/>
              <a:t>                                     Transformation R:</a:t>
            </a:r>
          </a:p>
        </p:txBody>
      </p:sp>
      <p:graphicFrame>
        <p:nvGraphicFramePr>
          <p:cNvPr id="167939" name="Object 3"/>
          <p:cNvGraphicFramePr>
            <a:graphicFrameLocks/>
          </p:cNvGraphicFramePr>
          <p:nvPr/>
        </p:nvGraphicFramePr>
        <p:xfrm>
          <a:off x="5826125" y="1219200"/>
          <a:ext cx="30670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0" name="Equation" r:id="rId3" imgW="1079280" imgH="596880" progId="Equation.3">
                  <p:embed/>
                </p:oleObj>
              </mc:Choice>
              <mc:Fallback>
                <p:oleObj name="Equation" r:id="rId3" imgW="1079280" imgH="59688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1219200"/>
                        <a:ext cx="3067050" cy="14176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457200" y="2971800"/>
            <a:ext cx="6430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/>
              <a:t>Example:  (Scaling with respect to a fixed point)</a:t>
            </a:r>
          </a:p>
        </p:txBody>
      </p:sp>
      <p:graphicFrame>
        <p:nvGraphicFramePr>
          <p:cNvPr id="167941" name="Object 5"/>
          <p:cNvGraphicFramePr>
            <a:graphicFrameLocks/>
          </p:cNvGraphicFramePr>
          <p:nvPr/>
        </p:nvGraphicFramePr>
        <p:xfrm>
          <a:off x="838200" y="3430588"/>
          <a:ext cx="7875588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91" name="Equation" r:id="rId5" imgW="2539800" imgH="596880" progId="Equation.3">
                  <p:embed/>
                </p:oleObj>
              </mc:Choice>
              <mc:Fallback>
                <p:oleObj name="Equation" r:id="rId5" imgW="2539800" imgH="59688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30588"/>
                        <a:ext cx="7875588" cy="182721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Composite Transformations</a:t>
            </a:r>
          </a:p>
        </p:txBody>
      </p:sp>
      <p:sp>
        <p:nvSpPr>
          <p:cNvPr id="167945" name="AutoShape 9"/>
          <p:cNvSpPr>
            <a:spLocks noChangeArrowheads="1"/>
          </p:cNvSpPr>
          <p:nvPr/>
        </p:nvSpPr>
        <p:spPr bwMode="auto">
          <a:xfrm>
            <a:off x="2286000" y="5334000"/>
            <a:ext cx="5638800" cy="914400"/>
          </a:xfrm>
          <a:prstGeom prst="leftArrow">
            <a:avLst>
              <a:gd name="adj1" fmla="val 60000"/>
              <a:gd name="adj2" fmla="val 937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Order of 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1143000" y="53340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In composite transformations, the order of transformations is very important.</a:t>
            </a:r>
          </a:p>
        </p:txBody>
      </p:sp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Order of Transformations</a:t>
            </a:r>
          </a:p>
        </p:txBody>
      </p:sp>
      <p:sp>
        <p:nvSpPr>
          <p:cNvPr id="188424" name="Line 8"/>
          <p:cNvSpPr>
            <a:spLocks noChangeShapeType="1"/>
          </p:cNvSpPr>
          <p:nvPr/>
        </p:nvSpPr>
        <p:spPr bwMode="auto">
          <a:xfrm>
            <a:off x="9906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6" name="Line 10"/>
          <p:cNvSpPr>
            <a:spLocks noChangeShapeType="1"/>
          </p:cNvSpPr>
          <p:nvPr/>
        </p:nvSpPr>
        <p:spPr bwMode="auto">
          <a:xfrm flipV="1">
            <a:off x="9906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8" name="AutoShape 12"/>
          <p:cNvSpPr>
            <a:spLocks noChangeArrowheads="1"/>
          </p:cNvSpPr>
          <p:nvPr/>
        </p:nvSpPr>
        <p:spPr bwMode="auto">
          <a:xfrm>
            <a:off x="533400" y="2743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29" name="Line 13"/>
          <p:cNvSpPr>
            <a:spLocks noChangeShapeType="1"/>
          </p:cNvSpPr>
          <p:nvPr/>
        </p:nvSpPr>
        <p:spPr bwMode="auto">
          <a:xfrm>
            <a:off x="37338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0" name="Line 14"/>
          <p:cNvSpPr>
            <a:spLocks noChangeShapeType="1"/>
          </p:cNvSpPr>
          <p:nvPr/>
        </p:nvSpPr>
        <p:spPr bwMode="auto">
          <a:xfrm flipV="1">
            <a:off x="37338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1" name="AutoShape 15"/>
          <p:cNvSpPr>
            <a:spLocks noChangeArrowheads="1"/>
          </p:cNvSpPr>
          <p:nvPr/>
        </p:nvSpPr>
        <p:spPr bwMode="auto">
          <a:xfrm rot="-2085787">
            <a:off x="3048000" y="28194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32" name="Line 16"/>
          <p:cNvSpPr>
            <a:spLocks noChangeShapeType="1"/>
          </p:cNvSpPr>
          <p:nvPr/>
        </p:nvSpPr>
        <p:spPr bwMode="auto">
          <a:xfrm>
            <a:off x="6477000" y="3505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3" name="Line 17"/>
          <p:cNvSpPr>
            <a:spLocks noChangeShapeType="1"/>
          </p:cNvSpPr>
          <p:nvPr/>
        </p:nvSpPr>
        <p:spPr bwMode="auto">
          <a:xfrm flipV="1">
            <a:off x="6477000" y="2057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5" name="AutoShape 19"/>
          <p:cNvSpPr>
            <a:spLocks noChangeArrowheads="1"/>
          </p:cNvSpPr>
          <p:nvPr/>
        </p:nvSpPr>
        <p:spPr bwMode="auto">
          <a:xfrm rot="-2085787">
            <a:off x="7391400" y="28194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36" name="Line 20"/>
          <p:cNvSpPr>
            <a:spLocks noChangeShapeType="1"/>
          </p:cNvSpPr>
          <p:nvPr/>
        </p:nvSpPr>
        <p:spPr bwMode="auto">
          <a:xfrm>
            <a:off x="9906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7" name="Line 21"/>
          <p:cNvSpPr>
            <a:spLocks noChangeShapeType="1"/>
          </p:cNvSpPr>
          <p:nvPr/>
        </p:nvSpPr>
        <p:spPr bwMode="auto">
          <a:xfrm flipV="1">
            <a:off x="9906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38" name="AutoShape 22"/>
          <p:cNvSpPr>
            <a:spLocks noChangeArrowheads="1"/>
          </p:cNvSpPr>
          <p:nvPr/>
        </p:nvSpPr>
        <p:spPr bwMode="auto">
          <a:xfrm>
            <a:off x="533400" y="5410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39" name="Line 23"/>
          <p:cNvSpPr>
            <a:spLocks noChangeShapeType="1"/>
          </p:cNvSpPr>
          <p:nvPr/>
        </p:nvSpPr>
        <p:spPr bwMode="auto">
          <a:xfrm>
            <a:off x="37338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0" name="Line 24"/>
          <p:cNvSpPr>
            <a:spLocks noChangeShapeType="1"/>
          </p:cNvSpPr>
          <p:nvPr/>
        </p:nvSpPr>
        <p:spPr bwMode="auto">
          <a:xfrm flipV="1">
            <a:off x="37338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2" name="Line 26"/>
          <p:cNvSpPr>
            <a:spLocks noChangeShapeType="1"/>
          </p:cNvSpPr>
          <p:nvPr/>
        </p:nvSpPr>
        <p:spPr bwMode="auto">
          <a:xfrm>
            <a:off x="6477000" y="6172200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3" name="Line 27"/>
          <p:cNvSpPr>
            <a:spLocks noChangeShapeType="1"/>
          </p:cNvSpPr>
          <p:nvPr/>
        </p:nvSpPr>
        <p:spPr bwMode="auto">
          <a:xfrm flipV="1">
            <a:off x="6477000" y="4724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45" name="AutoShape 29"/>
          <p:cNvSpPr>
            <a:spLocks noChangeArrowheads="1"/>
          </p:cNvSpPr>
          <p:nvPr/>
        </p:nvSpPr>
        <p:spPr bwMode="auto">
          <a:xfrm>
            <a:off x="4572000" y="54102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46" name="AutoShape 30"/>
          <p:cNvSpPr>
            <a:spLocks noChangeArrowheads="1"/>
          </p:cNvSpPr>
          <p:nvPr/>
        </p:nvSpPr>
        <p:spPr bwMode="auto">
          <a:xfrm rot="-1682455">
            <a:off x="7162800" y="4876800"/>
            <a:ext cx="914400" cy="762000"/>
          </a:xfrm>
          <a:prstGeom prst="upArrow">
            <a:avLst>
              <a:gd name="adj1" fmla="val 50000"/>
              <a:gd name="adj2" fmla="val 57500"/>
            </a:avLst>
          </a:prstGeom>
          <a:solidFill>
            <a:srgbClr val="66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8447" name="Text Box 31"/>
          <p:cNvSpPr txBox="1">
            <a:spLocks noChangeArrowheads="1"/>
          </p:cNvSpPr>
          <p:nvPr/>
        </p:nvSpPr>
        <p:spPr bwMode="auto">
          <a:xfrm>
            <a:off x="0" y="1524000"/>
            <a:ext cx="431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Rotation followed by Translation:</a:t>
            </a:r>
          </a:p>
        </p:txBody>
      </p:sp>
      <p:sp>
        <p:nvSpPr>
          <p:cNvPr id="188448" name="Text Box 32"/>
          <p:cNvSpPr txBox="1">
            <a:spLocks noChangeArrowheads="1"/>
          </p:cNvSpPr>
          <p:nvPr/>
        </p:nvSpPr>
        <p:spPr bwMode="auto">
          <a:xfrm>
            <a:off x="25400" y="4114800"/>
            <a:ext cx="431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Translation followed by Rotation: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1371600" y="806450"/>
            <a:ext cx="6553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 sz="2800">
                <a:cs typeface="Times New Roman" pitchFamily="18" charset="0"/>
              </a:rPr>
              <a:t>OpenGL </a:t>
            </a:r>
            <a:r>
              <a:rPr lang="en-US" altLang="en-US" sz="2800" b="1" i="1">
                <a:cs typeface="Times New Roman" pitchFamily="18" charset="0"/>
              </a:rPr>
              <a:t>postmultiplies</a:t>
            </a:r>
            <a:r>
              <a:rPr lang="en-US" altLang="en-US" sz="2800" i="1">
                <a:cs typeface="Times New Roman" pitchFamily="18" charset="0"/>
              </a:rPr>
              <a:t> </a:t>
            </a:r>
            <a:r>
              <a:rPr lang="en-US" altLang="en-US" sz="2800">
                <a:cs typeface="Times New Roman" pitchFamily="18" charset="0"/>
              </a:rPr>
              <a:t>the current matrix with the new transformation matrix </a:t>
            </a:r>
          </a:p>
        </p:txBody>
      </p:sp>
      <p:sp>
        <p:nvSpPr>
          <p:cNvPr id="189443" name="Rectangle 3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Order of Transformations (OpenGL)</a:t>
            </a:r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254000" y="1925638"/>
            <a:ext cx="53721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glMatrixMode(GL_MODELVIEW);</a:t>
            </a:r>
            <a:r>
              <a:rPr lang="en-US" altLang="en-US"/>
              <a:t> </a:t>
            </a:r>
          </a:p>
          <a:p>
            <a:pPr>
              <a:spcBef>
                <a:spcPct val="100000"/>
              </a:spcBef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glLoadIdentity();</a:t>
            </a:r>
            <a:r>
              <a:rPr lang="en-US" altLang="en-US"/>
              <a:t> </a:t>
            </a:r>
          </a:p>
          <a:p>
            <a:pPr>
              <a:spcBef>
                <a:spcPct val="100000"/>
              </a:spcBef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glTranslatef(tx, ty, 0);</a:t>
            </a:r>
            <a:r>
              <a:rPr lang="en-US" altLang="en-US"/>
              <a:t> </a:t>
            </a:r>
          </a:p>
          <a:p>
            <a:pPr>
              <a:spcBef>
                <a:spcPct val="100000"/>
              </a:spcBef>
            </a:pPr>
            <a:r>
              <a:rPr lang="en-US" altLang="en-US">
                <a:latin typeface="Courier New" pitchFamily="49" charset="0"/>
                <a:cs typeface="Courier New" pitchFamily="49" charset="0"/>
              </a:rPr>
              <a:t>glRotatef(theta, 0, 0, 1.0);</a:t>
            </a:r>
            <a:r>
              <a:rPr lang="en-US" altLang="en-US"/>
              <a:t> </a:t>
            </a:r>
          </a:p>
          <a:p>
            <a:pPr>
              <a:spcBef>
                <a:spcPct val="100000"/>
              </a:spcBef>
            </a:pPr>
            <a:r>
              <a:rPr lang="en-US" altLang="en-US">
                <a:latin typeface="Courier New" pitchFamily="49" charset="0"/>
              </a:rPr>
              <a:t>glVertex2f(x,y);</a:t>
            </a:r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4419600" y="5867400"/>
            <a:ext cx="477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Rotation followed by Translation !!</a:t>
            </a:r>
          </a:p>
        </p:txBody>
      </p:sp>
      <p:sp>
        <p:nvSpPr>
          <p:cNvPr id="189465" name="Text Box 25"/>
          <p:cNvSpPr txBox="1">
            <a:spLocks noChangeArrowheads="1"/>
          </p:cNvSpPr>
          <p:nvPr/>
        </p:nvSpPr>
        <p:spPr bwMode="auto">
          <a:xfrm>
            <a:off x="6172200" y="1879600"/>
            <a:ext cx="2590800" cy="338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0"/>
              </a:spcBef>
            </a:pPr>
            <a:r>
              <a:rPr lang="en-US" altLang="en-US"/>
              <a:t>    </a:t>
            </a:r>
            <a:r>
              <a:rPr lang="en-US" altLang="en-US" u="sng"/>
              <a:t>Current Matrix</a:t>
            </a:r>
          </a:p>
          <a:p>
            <a:pPr>
              <a:spcBef>
                <a:spcPct val="100000"/>
              </a:spcBef>
            </a:pPr>
            <a:r>
              <a:rPr lang="en-US" altLang="en-US"/>
              <a:t>	</a:t>
            </a:r>
            <a:r>
              <a:rPr lang="en-US" altLang="en-US" b="1"/>
              <a:t>[ I ]</a:t>
            </a:r>
          </a:p>
          <a:p>
            <a:pPr>
              <a:spcBef>
                <a:spcPct val="100000"/>
              </a:spcBef>
            </a:pPr>
            <a:r>
              <a:rPr lang="en-US" altLang="en-US" b="1"/>
              <a:t>	[ T ]</a:t>
            </a:r>
          </a:p>
          <a:p>
            <a:pPr>
              <a:spcBef>
                <a:spcPct val="100000"/>
              </a:spcBef>
            </a:pPr>
            <a:r>
              <a:rPr lang="en-US" altLang="en-US" b="1"/>
              <a:t>        [ T ] [ R ]</a:t>
            </a:r>
          </a:p>
          <a:p>
            <a:pPr>
              <a:spcBef>
                <a:spcPct val="100000"/>
              </a:spcBef>
            </a:pPr>
            <a:r>
              <a:rPr lang="en-US" altLang="en-US" b="1"/>
              <a:t>       [ T ] [ R ] P </a:t>
            </a:r>
          </a:p>
        </p:txBody>
      </p:sp>
      <p:sp>
        <p:nvSpPr>
          <p:cNvPr id="189466" name="Line 26"/>
          <p:cNvSpPr>
            <a:spLocks noChangeShapeType="1"/>
          </p:cNvSpPr>
          <p:nvPr/>
        </p:nvSpPr>
        <p:spPr bwMode="auto">
          <a:xfrm>
            <a:off x="5562600" y="28956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67" name="Line 27"/>
          <p:cNvSpPr>
            <a:spLocks noChangeShapeType="1"/>
          </p:cNvSpPr>
          <p:nvPr/>
        </p:nvSpPr>
        <p:spPr bwMode="auto">
          <a:xfrm>
            <a:off x="5562600" y="3581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68" name="Line 28"/>
          <p:cNvSpPr>
            <a:spLocks noChangeShapeType="1"/>
          </p:cNvSpPr>
          <p:nvPr/>
        </p:nvSpPr>
        <p:spPr bwMode="auto">
          <a:xfrm>
            <a:off x="5562600" y="43434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69" name="Line 29"/>
          <p:cNvSpPr>
            <a:spLocks noChangeShapeType="1"/>
          </p:cNvSpPr>
          <p:nvPr/>
        </p:nvSpPr>
        <p:spPr bwMode="auto">
          <a:xfrm>
            <a:off x="5562600" y="502920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9470" name="AutoShape 30"/>
          <p:cNvSpPr>
            <a:spLocks noChangeArrowheads="1"/>
          </p:cNvSpPr>
          <p:nvPr/>
        </p:nvSpPr>
        <p:spPr bwMode="auto">
          <a:xfrm>
            <a:off x="7162800" y="5334000"/>
            <a:ext cx="5334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3" name="Object 3"/>
          <p:cNvGraphicFramePr>
            <a:graphicFrameLocks/>
          </p:cNvGraphicFramePr>
          <p:nvPr/>
        </p:nvGraphicFramePr>
        <p:xfrm>
          <a:off x="1403350" y="1711325"/>
          <a:ext cx="6826250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3" name="Document" r:id="rId3" imgW="6812280" imgH="4712040" progId="Word.Document.8">
                  <p:embed/>
                </p:oleObj>
              </mc:Choice>
              <mc:Fallback>
                <p:oleObj name="Document" r:id="rId3" imgW="6812280" imgH="471204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11325"/>
                        <a:ext cx="6826250" cy="47085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1449388" y="1020763"/>
            <a:ext cx="3808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3200" b="1"/>
              <a:t>Preserved Attributes</a:t>
            </a:r>
            <a:endParaRPr lang="en-US" alt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General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44" name="Rectangle 2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Translation</a:t>
            </a:r>
          </a:p>
        </p:txBody>
      </p:sp>
      <p:sp>
        <p:nvSpPr>
          <p:cNvPr id="154627" name="Freeform 3"/>
          <p:cNvSpPr>
            <a:spLocks/>
          </p:cNvSpPr>
          <p:nvPr/>
        </p:nvSpPr>
        <p:spPr bwMode="auto">
          <a:xfrm>
            <a:off x="1685925" y="2625725"/>
            <a:ext cx="1220788" cy="1982788"/>
          </a:xfrm>
          <a:custGeom>
            <a:avLst/>
            <a:gdLst>
              <a:gd name="T0" fmla="*/ 0 w 769"/>
              <a:gd name="T1" fmla="*/ 1248 h 1249"/>
              <a:gd name="T2" fmla="*/ 768 w 769"/>
              <a:gd name="T3" fmla="*/ 1248 h 1249"/>
              <a:gd name="T4" fmla="*/ 432 w 769"/>
              <a:gd name="T5" fmla="*/ 0 h 1249"/>
              <a:gd name="T6" fmla="*/ 0 w 769"/>
              <a:gd name="T7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9" h="124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tx2"/>
          </a:solidFill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28" name="Freeform 4"/>
          <p:cNvSpPr>
            <a:spLocks/>
          </p:cNvSpPr>
          <p:nvPr/>
        </p:nvSpPr>
        <p:spPr bwMode="auto">
          <a:xfrm>
            <a:off x="4124325" y="1177925"/>
            <a:ext cx="1220788" cy="1982788"/>
          </a:xfrm>
          <a:custGeom>
            <a:avLst/>
            <a:gdLst>
              <a:gd name="T0" fmla="*/ 0 w 769"/>
              <a:gd name="T1" fmla="*/ 1248 h 1249"/>
              <a:gd name="T2" fmla="*/ 768 w 769"/>
              <a:gd name="T3" fmla="*/ 1248 h 1249"/>
              <a:gd name="T4" fmla="*/ 432 w 769"/>
              <a:gd name="T5" fmla="*/ 0 h 1249"/>
              <a:gd name="T6" fmla="*/ 0 w 769"/>
              <a:gd name="T7" fmla="*/ 1248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9" h="1249">
                <a:moveTo>
                  <a:pt x="0" y="1248"/>
                </a:moveTo>
                <a:lnTo>
                  <a:pt x="768" y="1248"/>
                </a:lnTo>
                <a:lnTo>
                  <a:pt x="432" y="0"/>
                </a:lnTo>
                <a:lnTo>
                  <a:pt x="0" y="1248"/>
                </a:lnTo>
              </a:path>
            </a:pathLst>
          </a:custGeom>
          <a:solidFill>
            <a:schemeClr val="tx2"/>
          </a:solidFill>
          <a:ln w="254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2295525" y="11779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2828925" y="31591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7"/>
          <p:cNvSpPr>
            <a:spLocks noChangeShapeType="1"/>
          </p:cNvSpPr>
          <p:nvPr/>
        </p:nvSpPr>
        <p:spPr bwMode="auto">
          <a:xfrm flipV="1">
            <a:off x="1609725" y="3159125"/>
            <a:ext cx="25146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lgDash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AutoShape 8"/>
          <p:cNvSpPr>
            <a:spLocks noChangeArrowheads="1"/>
          </p:cNvSpPr>
          <p:nvPr/>
        </p:nvSpPr>
        <p:spPr bwMode="auto">
          <a:xfrm rot="19860000">
            <a:off x="3041650" y="2209800"/>
            <a:ext cx="1054100" cy="368300"/>
          </a:xfrm>
          <a:prstGeom prst="rightArrow">
            <a:avLst>
              <a:gd name="adj1" fmla="val 50000"/>
              <a:gd name="adj2" fmla="val 143117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4633" name="Object 9"/>
          <p:cNvGraphicFramePr>
            <a:graphicFrameLocks/>
          </p:cNvGraphicFramePr>
          <p:nvPr/>
        </p:nvGraphicFramePr>
        <p:xfrm>
          <a:off x="6858000" y="4191000"/>
          <a:ext cx="190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3" name="Equation" r:id="rId4" imgW="571320" imgH="393480" progId="Equation.3">
                  <p:embed/>
                </p:oleObj>
              </mc:Choice>
              <mc:Fallback>
                <p:oleObj name="Equation" r:id="rId4" imgW="571320" imgH="39348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191000"/>
                        <a:ext cx="1905000" cy="1295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8" name="Text Box 14"/>
          <p:cNvSpPr txBox="1">
            <a:spLocks noChangeArrowheads="1"/>
          </p:cNvSpPr>
          <p:nvPr/>
        </p:nvSpPr>
        <p:spPr bwMode="auto">
          <a:xfrm>
            <a:off x="609600" y="45720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(10,5)</a:t>
            </a:r>
          </a:p>
        </p:txBody>
      </p:sp>
      <p:sp>
        <p:nvSpPr>
          <p:cNvPr id="154639" name="Text Box 15"/>
          <p:cNvSpPr txBox="1">
            <a:spLocks noChangeArrowheads="1"/>
          </p:cNvSpPr>
          <p:nvPr/>
        </p:nvSpPr>
        <p:spPr bwMode="auto">
          <a:xfrm>
            <a:off x="2584450" y="4572000"/>
            <a:ext cx="920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(30,5)</a:t>
            </a:r>
          </a:p>
        </p:txBody>
      </p:sp>
      <p:sp>
        <p:nvSpPr>
          <p:cNvPr id="154640" name="Text Box 16"/>
          <p:cNvSpPr txBox="1">
            <a:spLocks noChangeArrowheads="1"/>
          </p:cNvSpPr>
          <p:nvPr/>
        </p:nvSpPr>
        <p:spPr bwMode="auto">
          <a:xfrm>
            <a:off x="1609725" y="2168525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(20,35)</a:t>
            </a:r>
          </a:p>
        </p:txBody>
      </p:sp>
      <p:sp>
        <p:nvSpPr>
          <p:cNvPr id="154641" name="Text Box 17"/>
          <p:cNvSpPr txBox="1">
            <a:spLocks noChangeArrowheads="1"/>
          </p:cNvSpPr>
          <p:nvPr/>
        </p:nvSpPr>
        <p:spPr bwMode="auto">
          <a:xfrm>
            <a:off x="4870450" y="9144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(55,60)</a:t>
            </a: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5327650" y="30480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(65,30)</a:t>
            </a:r>
          </a:p>
        </p:txBody>
      </p:sp>
      <p:sp>
        <p:nvSpPr>
          <p:cNvPr id="154643" name="Text Box 19"/>
          <p:cNvSpPr txBox="1">
            <a:spLocks noChangeArrowheads="1"/>
          </p:cNvSpPr>
          <p:nvPr/>
        </p:nvSpPr>
        <p:spPr bwMode="auto">
          <a:xfrm>
            <a:off x="3117850" y="2819400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(45,30)</a:t>
            </a:r>
          </a:p>
        </p:txBody>
      </p:sp>
      <p:sp>
        <p:nvSpPr>
          <p:cNvPr id="154645" name="Text Box 21"/>
          <p:cNvSpPr txBox="1">
            <a:spLocks noChangeArrowheads="1"/>
          </p:cNvSpPr>
          <p:nvPr/>
        </p:nvSpPr>
        <p:spPr bwMode="auto">
          <a:xfrm>
            <a:off x="3352800" y="5638800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1200"/>
              </a:spcBef>
            </a:pPr>
            <a:r>
              <a:rPr lang="en-US" altLang="en-US"/>
              <a:t>The vector (t</a:t>
            </a:r>
            <a:r>
              <a:rPr lang="en-US" altLang="en-US" baseline="-25000"/>
              <a:t>x</a:t>
            </a:r>
            <a:r>
              <a:rPr lang="en-US" altLang="en-US"/>
              <a:t>, t</a:t>
            </a:r>
            <a:r>
              <a:rPr lang="en-US" altLang="en-US" baseline="-25000"/>
              <a:t>y</a:t>
            </a:r>
            <a:r>
              <a:rPr lang="en-US" altLang="en-US"/>
              <a:t>) is called the </a:t>
            </a:r>
            <a:r>
              <a:rPr lang="en-US" altLang="en-US" i="1"/>
              <a:t>offset vector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301750" y="1112838"/>
            <a:ext cx="654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A general </a:t>
            </a:r>
            <a:r>
              <a:rPr lang="en-US" altLang="en-US" sz="2800" u="sng"/>
              <a:t>invertible</a:t>
            </a:r>
            <a:r>
              <a:rPr lang="en-US" altLang="en-US" sz="2800"/>
              <a:t>,  </a:t>
            </a:r>
            <a:r>
              <a:rPr lang="en-US" altLang="en-US" sz="2800" u="sng"/>
              <a:t>linear</a:t>
            </a:r>
            <a:r>
              <a:rPr lang="en-US" altLang="en-US" sz="2800"/>
              <a:t>,  transformation.</a:t>
            </a:r>
          </a:p>
        </p:txBody>
      </p:sp>
      <p:graphicFrame>
        <p:nvGraphicFramePr>
          <p:cNvPr id="175107" name="Object 3"/>
          <p:cNvGraphicFramePr>
            <a:graphicFrameLocks/>
          </p:cNvGraphicFramePr>
          <p:nvPr/>
        </p:nvGraphicFramePr>
        <p:xfrm>
          <a:off x="2520950" y="1874838"/>
          <a:ext cx="3581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7" name="Equation" r:id="rId3" imgW="1002960" imgH="571320" progId="Equation.3">
                  <p:embed/>
                </p:oleObj>
              </mc:Choice>
              <mc:Fallback>
                <p:oleObj name="Equation" r:id="rId3" imgW="1002960" imgH="57132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874838"/>
                        <a:ext cx="3581400" cy="1752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Affine Transformation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1333500" y="3932238"/>
            <a:ext cx="354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sz="2800"/>
              <a:t>Transformation Matrix:</a:t>
            </a:r>
          </a:p>
        </p:txBody>
      </p:sp>
      <p:pic>
        <p:nvPicPr>
          <p:cNvPr id="1751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694238"/>
            <a:ext cx="1976438" cy="1554162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533400" y="1371600"/>
            <a:ext cx="8610600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800"/>
              <a:t> Product of affine transformations is affine.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800"/>
              <a:t>Affine transformations </a:t>
            </a:r>
            <a:r>
              <a:rPr lang="en-US" altLang="en-US" sz="2800" u="sng"/>
              <a:t>preserve linearity</a:t>
            </a:r>
            <a:r>
              <a:rPr lang="en-US" altLang="en-US" sz="2800"/>
              <a:t> of segments.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800"/>
              <a:t>Affine transformations </a:t>
            </a:r>
            <a:r>
              <a:rPr lang="en-US" altLang="en-US" sz="2800" u="sng"/>
              <a:t>preserve parallelism</a:t>
            </a:r>
            <a:r>
              <a:rPr lang="en-US" altLang="en-US" sz="2800"/>
              <a:t> between  lines.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 sz="2800"/>
              <a:t>Affine transformations are invertible.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kumimoji="0" lang="en-US" altLang="en-US" sz="4000" b="1">
                <a:solidFill>
                  <a:schemeClr val="tx2"/>
                </a:solidFill>
                <a:latin typeface="Arial Narrow" pitchFamily="34" charset="0"/>
              </a:rPr>
              <a:t>Affine Transformation: Properties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Translation (OpenGL)</a:t>
            </a:r>
          </a:p>
        </p:txBody>
      </p:sp>
      <p:pic>
        <p:nvPicPr>
          <p:cNvPr id="178179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78075"/>
            <a:ext cx="7924800" cy="223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Line 2"/>
          <p:cNvSpPr>
            <a:spLocks noChangeShapeType="1"/>
          </p:cNvSpPr>
          <p:nvPr/>
        </p:nvSpPr>
        <p:spPr bwMode="auto">
          <a:xfrm>
            <a:off x="1371600" y="407352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5" name="Line 3"/>
          <p:cNvSpPr>
            <a:spLocks noChangeShapeType="1"/>
          </p:cNvSpPr>
          <p:nvPr/>
        </p:nvSpPr>
        <p:spPr bwMode="auto">
          <a:xfrm flipV="1">
            <a:off x="1371600" y="16351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6" name="Freeform 4"/>
          <p:cNvSpPr>
            <a:spLocks/>
          </p:cNvSpPr>
          <p:nvPr/>
        </p:nvSpPr>
        <p:spPr bwMode="auto">
          <a:xfrm>
            <a:off x="1371600" y="2701925"/>
            <a:ext cx="992188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7" name="Freeform 5"/>
          <p:cNvSpPr>
            <a:spLocks/>
          </p:cNvSpPr>
          <p:nvPr/>
        </p:nvSpPr>
        <p:spPr bwMode="auto">
          <a:xfrm>
            <a:off x="931863" y="2678113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78" name="Arc 6"/>
          <p:cNvSpPr>
            <a:spLocks/>
          </p:cNvSpPr>
          <p:nvPr/>
        </p:nvSpPr>
        <p:spPr bwMode="auto">
          <a:xfrm rot="18900000">
            <a:off x="1295400" y="2398713"/>
            <a:ext cx="458788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4724400" y="4073525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 flipV="1">
            <a:off x="4724400" y="949325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1" name="Oval 9"/>
          <p:cNvSpPr>
            <a:spLocks noChangeArrowheads="1"/>
          </p:cNvSpPr>
          <p:nvPr/>
        </p:nvSpPr>
        <p:spPr bwMode="auto">
          <a:xfrm>
            <a:off x="7550150" y="2936875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H="1">
            <a:off x="4724400" y="3006725"/>
            <a:ext cx="2819400" cy="1066800"/>
          </a:xfrm>
          <a:prstGeom prst="line">
            <a:avLst/>
          </a:prstGeom>
          <a:noFill/>
          <a:ln w="25400">
            <a:solidFill>
              <a:schemeClr val="tx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H="1">
            <a:off x="4724400" y="1635125"/>
            <a:ext cx="1524000" cy="2362200"/>
          </a:xfrm>
          <a:prstGeom prst="line">
            <a:avLst/>
          </a:prstGeom>
          <a:noFill/>
          <a:ln w="25400">
            <a:solidFill>
              <a:schemeClr val="tx2"/>
            </a:solidFill>
            <a:prstDash val="lg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6254750" y="1489075"/>
            <a:ext cx="139700" cy="139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7832725" y="268605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6384925" y="108585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56687" name="Arc 15"/>
          <p:cNvSpPr>
            <a:spLocks/>
          </p:cNvSpPr>
          <p:nvPr/>
        </p:nvSpPr>
        <p:spPr bwMode="auto">
          <a:xfrm>
            <a:off x="5181600" y="3313113"/>
            <a:ext cx="382588" cy="457200"/>
          </a:xfrm>
          <a:custGeom>
            <a:avLst/>
            <a:gdLst>
              <a:gd name="G0" fmla="+- 90 0 0"/>
              <a:gd name="G1" fmla="+- 21600 0 0"/>
              <a:gd name="G2" fmla="+- 21600 0 0"/>
              <a:gd name="T0" fmla="*/ 0 w 21690"/>
              <a:gd name="T1" fmla="*/ 0 h 21600"/>
              <a:gd name="T2" fmla="*/ 21690 w 21690"/>
              <a:gd name="T3" fmla="*/ 21600 h 21600"/>
              <a:gd name="T4" fmla="*/ 90 w 2169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0"/>
                </a:cubicBezTo>
                <a:cubicBezTo>
                  <a:pt x="12019" y="0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25400" cap="rnd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5470525" y="3143250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en-US" b="1">
                <a:latin typeface="Symbol" pitchFamily="18" charset="2"/>
              </a:rPr>
              <a:t>q</a:t>
            </a:r>
          </a:p>
        </p:txBody>
      </p:sp>
      <p:graphicFrame>
        <p:nvGraphicFramePr>
          <p:cNvPr id="156689" name="Object 17"/>
          <p:cNvGraphicFramePr>
            <a:graphicFrameLocks/>
          </p:cNvGraphicFramePr>
          <p:nvPr/>
        </p:nvGraphicFramePr>
        <p:xfrm>
          <a:off x="2971800" y="434340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5" name="Equation" r:id="rId3" imgW="1066680" imgH="368280" progId="Equation.3">
                  <p:embed/>
                </p:oleObj>
              </mc:Choice>
              <mc:Fallback>
                <p:oleObj name="Equation" r:id="rId3" imgW="1066680" imgH="368280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3429000" cy="10668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1127125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o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965325" y="23622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304800" y="21685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56694" name="Text Box 22"/>
          <p:cNvSpPr txBox="1">
            <a:spLocks noChangeArrowheads="1"/>
          </p:cNvSpPr>
          <p:nvPr/>
        </p:nvSpPr>
        <p:spPr bwMode="auto">
          <a:xfrm>
            <a:off x="8594725" y="3962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x</a:t>
            </a:r>
          </a:p>
        </p:txBody>
      </p:sp>
      <p:sp>
        <p:nvSpPr>
          <p:cNvPr id="156695" name="Text Box 23"/>
          <p:cNvSpPr txBox="1">
            <a:spLocks noChangeArrowheads="1"/>
          </p:cNvSpPr>
          <p:nvPr/>
        </p:nvSpPr>
        <p:spPr bwMode="auto">
          <a:xfrm>
            <a:off x="4403725" y="762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y</a:t>
            </a: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the Origin</a:t>
            </a:r>
          </a:p>
        </p:txBody>
      </p:sp>
      <p:sp>
        <p:nvSpPr>
          <p:cNvPr id="156697" name="Text Box 25"/>
          <p:cNvSpPr txBox="1">
            <a:spLocks noChangeArrowheads="1"/>
          </p:cNvSpPr>
          <p:nvPr/>
        </p:nvSpPr>
        <p:spPr bwMode="auto">
          <a:xfrm>
            <a:off x="1143000" y="5562600"/>
            <a:ext cx="6781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above 2D rotation is actually a rotation about the z-axis (0,0,1) by an angle </a:t>
            </a:r>
            <a:r>
              <a:rPr lang="en-US" altLang="en-US">
                <a:sym typeface="Symbol" pitchFamily="18" charset="2"/>
              </a:rPr>
              <a:t>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About the Origin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41550"/>
            <a:ext cx="80010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Line 2"/>
          <p:cNvSpPr>
            <a:spLocks noChangeShapeType="1"/>
          </p:cNvSpPr>
          <p:nvPr/>
        </p:nvSpPr>
        <p:spPr bwMode="auto">
          <a:xfrm>
            <a:off x="3200400" y="4454525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699" name="Line 3"/>
          <p:cNvSpPr>
            <a:spLocks noChangeShapeType="1"/>
          </p:cNvSpPr>
          <p:nvPr/>
        </p:nvSpPr>
        <p:spPr bwMode="auto">
          <a:xfrm flipV="1">
            <a:off x="3200400" y="2016125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0" name="Freeform 4"/>
          <p:cNvSpPr>
            <a:spLocks/>
          </p:cNvSpPr>
          <p:nvPr/>
        </p:nvSpPr>
        <p:spPr bwMode="auto">
          <a:xfrm>
            <a:off x="4630738" y="2244725"/>
            <a:ext cx="992187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1" name="Freeform 5"/>
          <p:cNvSpPr>
            <a:spLocks/>
          </p:cNvSpPr>
          <p:nvPr/>
        </p:nvSpPr>
        <p:spPr bwMode="auto">
          <a:xfrm>
            <a:off x="4191000" y="2220913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702" name="Arc 6"/>
          <p:cNvSpPr>
            <a:spLocks/>
          </p:cNvSpPr>
          <p:nvPr/>
        </p:nvSpPr>
        <p:spPr bwMode="auto">
          <a:xfrm rot="18900000">
            <a:off x="4402138" y="1941513"/>
            <a:ext cx="458787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4038600" y="3540125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(x</a:t>
            </a:r>
            <a:r>
              <a:rPr lang="en-US" altLang="en-US" baseline="-25000"/>
              <a:t>p</a:t>
            </a:r>
            <a:r>
              <a:rPr lang="en-US" altLang="en-US"/>
              <a:t> , y</a:t>
            </a:r>
            <a:r>
              <a:rPr lang="en-US" altLang="en-US" baseline="-25000"/>
              <a:t>p</a:t>
            </a:r>
            <a:r>
              <a:rPr lang="en-US" altLang="en-US"/>
              <a:t>)</a:t>
            </a: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5165725" y="1905000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3413125" y="1828800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(x’,y’)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5461000" y="3733800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Pivot Point</a:t>
            </a:r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H="1" flipV="1">
            <a:off x="5172075" y="3844925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61912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Tx/>
              <a:buChar char="•"/>
            </a:pPr>
            <a:r>
              <a:rPr lang="en-US" altLang="en-US"/>
              <a:t>Pivot point is the point of rotation</a:t>
            </a:r>
          </a:p>
          <a:p>
            <a:pPr eaLnBrk="0" hangingPunct="0">
              <a:buFontTx/>
              <a:buChar char="•"/>
            </a:pPr>
            <a:r>
              <a:rPr lang="en-US" altLang="en-US"/>
              <a:t>Pivot point need not necessarily be on the object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a Pivot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Line 2"/>
          <p:cNvSpPr>
            <a:spLocks noChangeShapeType="1"/>
          </p:cNvSpPr>
          <p:nvPr/>
        </p:nvSpPr>
        <p:spPr bwMode="auto">
          <a:xfrm>
            <a:off x="762000" y="4419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Line 3"/>
          <p:cNvSpPr>
            <a:spLocks noChangeShapeType="1"/>
          </p:cNvSpPr>
          <p:nvPr/>
        </p:nvSpPr>
        <p:spPr bwMode="auto">
          <a:xfrm flipV="1">
            <a:off x="762000" y="1981200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Freeform 4"/>
          <p:cNvSpPr>
            <a:spLocks/>
          </p:cNvSpPr>
          <p:nvPr/>
        </p:nvSpPr>
        <p:spPr bwMode="auto">
          <a:xfrm>
            <a:off x="2192338" y="2209800"/>
            <a:ext cx="992187" cy="1373188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600200" y="3505200"/>
            <a:ext cx="140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en-US"/>
              <a:t>(x</a:t>
            </a:r>
            <a:r>
              <a:rPr lang="en-US" altLang="en-US" baseline="-25000"/>
              <a:t>p</a:t>
            </a:r>
            <a:r>
              <a:rPr lang="en-US" altLang="en-US"/>
              <a:t> , y</a:t>
            </a:r>
            <a:r>
              <a:rPr lang="en-US" altLang="en-US" baseline="-25000"/>
              <a:t>p</a:t>
            </a:r>
            <a:r>
              <a:rPr lang="en-US" altLang="en-US"/>
              <a:t>)</a:t>
            </a:r>
          </a:p>
        </p:txBody>
      </p:sp>
      <p:graphicFrame>
        <p:nvGraphicFramePr>
          <p:cNvPr id="158726" name="Object 6"/>
          <p:cNvGraphicFramePr>
            <a:graphicFrameLocks/>
          </p:cNvGraphicFramePr>
          <p:nvPr/>
        </p:nvGraphicFramePr>
        <p:xfrm>
          <a:off x="3719513" y="4800600"/>
          <a:ext cx="2347912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43" name="Equation" r:id="rId3" imgW="711000" imgH="558720" progId="Equation.3">
                  <p:embed/>
                </p:oleObj>
              </mc:Choice>
              <mc:Fallback>
                <p:oleObj name="Equation" r:id="rId3" imgW="711000" imgH="55872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800600"/>
                        <a:ext cx="2347912" cy="13700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Freeform 8"/>
          <p:cNvSpPr>
            <a:spLocks/>
          </p:cNvSpPr>
          <p:nvPr/>
        </p:nvSpPr>
        <p:spPr bwMode="auto">
          <a:xfrm>
            <a:off x="6519863" y="2963863"/>
            <a:ext cx="992187" cy="1373187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537325" y="4343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 flipV="1">
            <a:off x="6537325" y="21336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2727325" y="1870075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(x,y)</a:t>
            </a:r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7070725" y="2667000"/>
            <a:ext cx="169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(x1, y1)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533400" y="1219200"/>
            <a:ext cx="7378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u="sng"/>
              <a:t>STEP-1:</a:t>
            </a:r>
            <a:r>
              <a:rPr lang="en-US" altLang="en-US" sz="2800" b="1"/>
              <a:t>  </a:t>
            </a:r>
            <a:r>
              <a:rPr lang="en-US" altLang="en-US" sz="2800" b="1">
                <a:solidFill>
                  <a:schemeClr val="tx2"/>
                </a:solidFill>
              </a:rPr>
              <a:t>Translate the pivot point to the origin</a:t>
            </a:r>
            <a:endParaRPr lang="en-US" altLang="en-US" sz="2800" b="1" u="sng"/>
          </a:p>
        </p:txBody>
      </p:sp>
      <p:sp>
        <p:nvSpPr>
          <p:cNvPr id="158734" name="AutoShape 14"/>
          <p:cNvSpPr>
            <a:spLocks noChangeArrowheads="1"/>
          </p:cNvSpPr>
          <p:nvPr/>
        </p:nvSpPr>
        <p:spPr bwMode="auto">
          <a:xfrm>
            <a:off x="4114800" y="3048000"/>
            <a:ext cx="1219200" cy="60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Rectangle 15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a Pivot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6" name="Object 2"/>
          <p:cNvGraphicFramePr>
            <a:graphicFrameLocks/>
          </p:cNvGraphicFramePr>
          <p:nvPr/>
        </p:nvGraphicFramePr>
        <p:xfrm>
          <a:off x="2568575" y="4554538"/>
          <a:ext cx="391953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" name="Equation" r:id="rId3" imgW="1422360" imgH="507960" progId="Equation.3">
                  <p:embed/>
                </p:oleObj>
              </mc:Choice>
              <mc:Fallback>
                <p:oleObj name="Equation" r:id="rId3" imgW="1422360" imgH="50796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4554538"/>
                        <a:ext cx="3919538" cy="11604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Freeform 4"/>
          <p:cNvSpPr>
            <a:spLocks/>
          </p:cNvSpPr>
          <p:nvPr/>
        </p:nvSpPr>
        <p:spPr bwMode="auto">
          <a:xfrm>
            <a:off x="4021138" y="2735263"/>
            <a:ext cx="992187" cy="1373187"/>
          </a:xfrm>
          <a:custGeom>
            <a:avLst/>
            <a:gdLst>
              <a:gd name="T0" fmla="*/ 0 w 625"/>
              <a:gd name="T1" fmla="*/ 864 h 865"/>
              <a:gd name="T2" fmla="*/ 624 w 625"/>
              <a:gd name="T3" fmla="*/ 864 h 865"/>
              <a:gd name="T4" fmla="*/ 336 w 625"/>
              <a:gd name="T5" fmla="*/ 0 h 865"/>
              <a:gd name="T6" fmla="*/ 0 w 625"/>
              <a:gd name="T7" fmla="*/ 864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865">
                <a:moveTo>
                  <a:pt x="0" y="864"/>
                </a:moveTo>
                <a:lnTo>
                  <a:pt x="624" y="864"/>
                </a:lnTo>
                <a:lnTo>
                  <a:pt x="336" y="0"/>
                </a:lnTo>
                <a:lnTo>
                  <a:pt x="0" y="864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49" name="Freeform 5"/>
          <p:cNvSpPr>
            <a:spLocks/>
          </p:cNvSpPr>
          <p:nvPr/>
        </p:nvSpPr>
        <p:spPr bwMode="auto">
          <a:xfrm>
            <a:off x="3581400" y="2711450"/>
            <a:ext cx="1219200" cy="1403350"/>
          </a:xfrm>
          <a:custGeom>
            <a:avLst/>
            <a:gdLst>
              <a:gd name="T0" fmla="*/ 282 w 768"/>
              <a:gd name="T1" fmla="*/ 883 h 884"/>
              <a:gd name="T2" fmla="*/ 767 w 768"/>
              <a:gd name="T3" fmla="*/ 490 h 884"/>
              <a:gd name="T4" fmla="*/ 0 w 768"/>
              <a:gd name="T5" fmla="*/ 0 h 884"/>
              <a:gd name="T6" fmla="*/ 282 w 768"/>
              <a:gd name="T7" fmla="*/ 883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8" h="884">
                <a:moveTo>
                  <a:pt x="282" y="883"/>
                </a:moveTo>
                <a:lnTo>
                  <a:pt x="767" y="490"/>
                </a:lnTo>
                <a:lnTo>
                  <a:pt x="0" y="0"/>
                </a:lnTo>
                <a:lnTo>
                  <a:pt x="282" y="883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0" name="Arc 6"/>
          <p:cNvSpPr>
            <a:spLocks/>
          </p:cNvSpPr>
          <p:nvPr/>
        </p:nvSpPr>
        <p:spPr bwMode="auto">
          <a:xfrm rot="18900000">
            <a:off x="3944938" y="2432050"/>
            <a:ext cx="458787" cy="381000"/>
          </a:xfrm>
          <a:custGeom>
            <a:avLst/>
            <a:gdLst>
              <a:gd name="G0" fmla="+- 75 0 0"/>
              <a:gd name="G1" fmla="+- 21600 0 0"/>
              <a:gd name="G2" fmla="+- 21600 0 0"/>
              <a:gd name="T0" fmla="*/ 0 w 21675"/>
              <a:gd name="T1" fmla="*/ 0 h 21600"/>
              <a:gd name="T2" fmla="*/ 21675 w 21675"/>
              <a:gd name="T3" fmla="*/ 21600 h 21600"/>
              <a:gd name="T4" fmla="*/ 75 w 2167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75" h="21600" fill="none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</a:path>
              <a:path w="21675" h="21600" stroke="0" extrusionOk="0">
                <a:moveTo>
                  <a:pt x="0" y="0"/>
                </a:moveTo>
                <a:cubicBezTo>
                  <a:pt x="25" y="0"/>
                  <a:pt x="50" y="-1"/>
                  <a:pt x="75" y="0"/>
                </a:cubicBezTo>
                <a:cubicBezTo>
                  <a:pt x="12004" y="0"/>
                  <a:pt x="21675" y="9670"/>
                  <a:pt x="21675" y="21600"/>
                </a:cubicBezTo>
                <a:lnTo>
                  <a:pt x="75" y="21600"/>
                </a:lnTo>
                <a:close/>
              </a:path>
            </a:pathLst>
          </a:custGeom>
          <a:noFill/>
          <a:ln w="50800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4038600" y="4114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V="1">
            <a:off x="4038600" y="1905000"/>
            <a:ext cx="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4495800" y="23622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(x1, y1)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33400" y="1219200"/>
            <a:ext cx="5195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u="sng"/>
              <a:t>STEP-2:</a:t>
            </a:r>
            <a:r>
              <a:rPr lang="en-US" altLang="en-US" sz="2800" b="1"/>
              <a:t>  </a:t>
            </a:r>
            <a:r>
              <a:rPr lang="en-US" altLang="en-US" sz="2800" b="1">
                <a:solidFill>
                  <a:schemeClr val="tx2"/>
                </a:solidFill>
              </a:rPr>
              <a:t>Rotate about the origin</a:t>
            </a:r>
            <a:endParaRPr lang="en-US" altLang="en-US" sz="2800" b="1" u="sng"/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2819400" y="2286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/>
              <a:t>(x2, y2)</a:t>
            </a:r>
          </a:p>
        </p:txBody>
      </p:sp>
      <p:sp>
        <p:nvSpPr>
          <p:cNvPr id="159756" name="Rectangle 12"/>
          <p:cNvSpPr>
            <a:spLocks noChangeArrowheads="1"/>
          </p:cNvSpPr>
          <p:nvPr/>
        </p:nvSpPr>
        <p:spPr bwMode="auto">
          <a:xfrm>
            <a:off x="1371600" y="0"/>
            <a:ext cx="7543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1pPr>
            <a:lvl2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2pPr>
            <a:lvl3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3pPr>
            <a:lvl4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4pPr>
            <a:lvl5pPr>
              <a:lnSpc>
                <a:spcPct val="70000"/>
              </a:lnSpc>
              <a:defRPr sz="4000" b="1">
                <a:solidFill>
                  <a:schemeClr val="tx2"/>
                </a:solidFill>
                <a:latin typeface="Arial Narrow" pitchFamily="34" charset="0"/>
              </a:defRPr>
            </a:lvl5pPr>
            <a:lvl6pPr marL="4572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6pPr>
            <a:lvl7pPr marL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7pPr>
            <a:lvl8pPr marL="13716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8pPr>
            <a:lvl9pPr marL="18288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 Narrow" pitchFamily="34" charset="0"/>
              </a:defRPr>
            </a:lvl9pPr>
          </a:lstStyle>
          <a:p>
            <a:r>
              <a:rPr kumimoji="0" lang="en-US" altLang="en-US"/>
              <a:t>Rotation About a Pivot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736</Words>
  <Application>Microsoft Office PowerPoint</Application>
  <PresentationFormat>On-screen Show (4:3)</PresentationFormat>
  <Paragraphs>159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Times New Roman</vt:lpstr>
      <vt:lpstr>Arial Narrow</vt:lpstr>
      <vt:lpstr>Arial</vt:lpstr>
      <vt:lpstr>Wingdings</vt:lpstr>
      <vt:lpstr>Symbol</vt:lpstr>
      <vt:lpstr>Courier New</vt:lpstr>
      <vt:lpstr>Office Theme</vt:lpstr>
      <vt:lpstr>Microsoft Equation 3.0</vt:lpstr>
      <vt:lpstr>Equation</vt:lpstr>
      <vt:lpstr>Microsoft Word Document</vt:lpstr>
      <vt:lpstr>2D Transformations </vt:lpstr>
      <vt:lpstr>Transformation</vt:lpstr>
      <vt:lpstr>Translation</vt:lpstr>
      <vt:lpstr>Translation (OpenGL)</vt:lpstr>
      <vt:lpstr>PowerPoint Presentation</vt:lpstr>
      <vt:lpstr>Rotation About the 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Reflections</vt:lpstr>
      <vt:lpstr>Reflections</vt:lpstr>
      <vt:lpstr>Shear</vt:lpstr>
      <vt:lpstr>PowerPoint Presentation</vt:lpstr>
      <vt:lpstr>PowerPoint Presentation</vt:lpstr>
      <vt:lpstr>PowerPoint Presentation</vt:lpstr>
      <vt:lpstr>Homogeneous Coordinates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Dr. R. MUKUNDAN</dc:creator>
  <cp:lastModifiedBy>acer</cp:lastModifiedBy>
  <cp:revision>57</cp:revision>
  <cp:lastPrinted>1601-01-01T00:00:00Z</cp:lastPrinted>
  <dcterms:created xsi:type="dcterms:W3CDTF">2001-09-13T13:02:14Z</dcterms:created>
  <dcterms:modified xsi:type="dcterms:W3CDTF">2018-03-13T14:47:48Z</dcterms:modified>
</cp:coreProperties>
</file>