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81" r:id="rId11"/>
    <p:sldId id="282" r:id="rId1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6600"/>
    <a:srgbClr val="FFCC66"/>
    <a:srgbClr val="009999"/>
    <a:srgbClr val="00CC99"/>
    <a:srgbClr val="6699FF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876" tIns="44938" rIns="89876" bIns="44938" numCol="1" anchor="ctr" anchorCtr="0" compatLnSpc="1">
            <a:prstTxWarp prst="textNoShape">
              <a:avLst/>
            </a:prstTxWarp>
          </a:bodyPr>
          <a:lstStyle>
            <a:lvl1pPr defTabSz="898525"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81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876" tIns="44938" rIns="89876" bIns="44938" numCol="1" anchor="ctr" anchorCtr="0" compatLnSpc="1">
            <a:prstTxWarp prst="textNoShape">
              <a:avLst/>
            </a:prstTxWarp>
          </a:bodyPr>
          <a:lstStyle>
            <a:lvl1pPr algn="r" defTabSz="898525"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0975"/>
            <a:ext cx="39830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876" tIns="44938" rIns="89876" bIns="44938" numCol="1" anchor="b" anchorCtr="0" compatLnSpc="1">
            <a:prstTxWarp prst="textNoShape">
              <a:avLst/>
            </a:prstTxWarp>
          </a:bodyPr>
          <a:lstStyle>
            <a:lvl1pPr defTabSz="898525"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30975"/>
            <a:ext cx="3981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876" tIns="44938" rIns="89876" bIns="44938" numCol="1" anchor="b" anchorCtr="0" compatLnSpc="1">
            <a:prstTxWarp prst="textNoShape">
              <a:avLst/>
            </a:prstTxWarp>
          </a:bodyPr>
          <a:lstStyle>
            <a:lvl1pPr algn="r" defTabSz="898525">
              <a:defRPr sz="1100">
                <a:latin typeface="Arial" charset="0"/>
              </a:defRPr>
            </a:lvl1pPr>
          </a:lstStyle>
          <a:p>
            <a:fld id="{6230AF12-E1E5-438E-82F1-46E3B8BD0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36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60675" y="514350"/>
            <a:ext cx="3427413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0788" y="3255963"/>
            <a:ext cx="6702425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81" tIns="45691" rIns="91381" bIns="45691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fld id="{AFAF21CA-27FB-4C42-AE0C-D8EC1FE44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113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2F1476AD-6536-4455-979D-A209B2A1E0DB}" type="slidenum">
              <a:rPr lang="en-US" altLang="en-US" sz="1100">
                <a:latin typeface="Arial" charset="0"/>
              </a:rPr>
              <a:pPr/>
              <a:t>1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184E9FE4-CF61-4112-9BB1-2BADAE10B8CB}" type="slidenum">
              <a:rPr lang="en-US" altLang="en-US" sz="1100">
                <a:latin typeface="Arial" charset="0"/>
              </a:rPr>
              <a:pPr/>
              <a:t>10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3891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66134511-16C5-4E85-BA61-315EAB183330}" type="slidenum">
              <a:rPr lang="en-US" altLang="en-US" sz="1100">
                <a:latin typeface="Arial" charset="0"/>
              </a:rPr>
              <a:pPr/>
              <a:t>11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F83E32D8-DE0F-414D-BF93-C7709A39D359}" type="slidenum">
              <a:rPr lang="en-US" altLang="en-US" sz="1100">
                <a:latin typeface="Arial" charset="0"/>
              </a:rPr>
              <a:pPr/>
              <a:t>2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535E642A-FEA7-423C-B842-81468AAD13F2}" type="slidenum">
              <a:rPr lang="en-US" altLang="en-US" sz="1100">
                <a:latin typeface="Arial" charset="0"/>
              </a:rPr>
              <a:pPr/>
              <a:t>3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2457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BEC60206-7706-48AC-B337-1FEA59C67DC8}" type="slidenum">
              <a:rPr lang="en-US" altLang="en-US" sz="1100">
                <a:latin typeface="Arial" charset="0"/>
              </a:rPr>
              <a:pPr/>
              <a:t>4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2662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E664583F-7525-4C3A-8755-949A7C1921CA}" type="slidenum">
              <a:rPr lang="en-US" altLang="en-US" sz="1100">
                <a:latin typeface="Arial" charset="0"/>
              </a:rPr>
              <a:pPr/>
              <a:t>5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2867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00A76C79-4ECB-4BF9-BA40-491BA565D4CC}" type="slidenum">
              <a:rPr lang="en-US" altLang="en-US" sz="1100">
                <a:latin typeface="Arial" charset="0"/>
              </a:rPr>
              <a:pPr/>
              <a:t>6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30723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87B37FA7-ACA7-4A47-A0E7-1771D724B9F1}" type="slidenum">
              <a:rPr lang="en-US" altLang="en-US" sz="1100">
                <a:latin typeface="Arial" charset="0"/>
              </a:rPr>
              <a:pPr/>
              <a:t>7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32771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F66B2038-1CB6-4E15-91BD-86DC8F8A31A7}" type="slidenum">
              <a:rPr lang="en-US" altLang="en-US" sz="1100">
                <a:latin typeface="Arial" charset="0"/>
              </a:rPr>
              <a:pPr/>
              <a:t>8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3481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1A3F425D-899D-46C2-A2E7-E47F0672B7E9}" type="slidenum">
              <a:rPr lang="en-US" altLang="en-US" sz="1100">
                <a:latin typeface="Arial" charset="0"/>
              </a:rPr>
              <a:pPr/>
              <a:t>9</a:t>
            </a:fld>
            <a:endParaRPr lang="en-US" altLang="en-US" sz="1100">
              <a:latin typeface="Arial" charset="0"/>
            </a:endParaRPr>
          </a:p>
        </p:txBody>
      </p:sp>
      <p:sp>
        <p:nvSpPr>
          <p:cNvPr id="3686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-11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AF700-024E-4F9C-9E12-C1DA24428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46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38A3E-656D-4AF0-B601-7E0889DA97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479A-E853-4DBE-8D83-7EFE2F920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56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086F1-F55E-4C85-A876-9A597FA69F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ECF44-D5CD-4CAF-90F5-601A9D25E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18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CA0F2-F90B-4EC5-8F12-4598B9D262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2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37158-BF01-4B8B-8EE5-C946184EE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6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B4FD7-1D66-46EA-9BEC-8297DCB884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8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A27063-F673-4E39-8D65-D87F451A4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88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574B4-0D68-4EDE-A7BA-B8EEDF10D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3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1EFF0-C586-400B-B3AC-314E08806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1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158EB-E6B3-43D9-8FCF-4F7C29D66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19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FFC0D-0E30-4E6D-B280-9C7D969A6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5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43E08EE9-FADC-47ED-A525-09C15F46E7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32F53D82-2B54-4A53-8671-2BB9BA8A00B6}" type="slidenum">
              <a:rPr lang="en-US" altLang="en-US" sz="1400">
                <a:latin typeface="Arial" charset="0"/>
              </a:rPr>
              <a:pPr/>
              <a:t>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Outline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-110" charset="-128"/>
              </a:rPr>
              <a:t>Scan conversion of </a:t>
            </a:r>
            <a:r>
              <a:rPr lang="en-US" altLang="en-US" dirty="0" smtClean="0">
                <a:ea typeface="ＭＳ Ｐゴシック" pitchFamily="-110" charset="-128"/>
              </a:rPr>
              <a:t>circles</a:t>
            </a:r>
            <a:endParaRPr lang="en-US" altLang="en-US" dirty="0" smtClean="0">
              <a:ea typeface="ＭＳ Ｐゴシック" pitchFamily="-11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418CF5A9-1F98-4D18-A253-13C9E92EC862}" type="slidenum">
              <a:rPr lang="en-US" altLang="en-US" sz="1400">
                <a:latin typeface="Arial" charset="0"/>
              </a:rPr>
              <a:pPr/>
              <a:t>10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78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Circle Scan Conversion Algorithm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</a:rPr>
              <a:t>Given radius R and center (0, 0)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</a:rPr>
              <a:t>First point </a:t>
            </a: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 (0, R)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Initial decision parameter D = 1- R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While x </a:t>
            </a:r>
            <a:r>
              <a:rPr lang="en-US" altLang="en-US" smtClean="0">
                <a:ea typeface="ＭＳ Ｐゴシック" pitchFamily="-110" charset="-128"/>
                <a:sym typeface="Symbol" pitchFamily="-110" charset="2"/>
              </a:rPr>
              <a:t></a:t>
            </a: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 y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If (D &lt; 0)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x++; D += 2x + 3;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 else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x++; y--; D += 2(x - y) + 5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WritePoints(x,y)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A7BE5A39-87E1-4463-8299-1744A1B4BD2E}" type="slidenum">
              <a:rPr lang="en-US" altLang="en-US" sz="1400">
                <a:latin typeface="Arial" charset="0"/>
              </a:rPr>
              <a:pPr/>
              <a:t>11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  <a:sym typeface="Monotype Sorts" pitchFamily="-110" charset="2"/>
              </a:rPr>
              <a:t>WritePoints(x,y)</a:t>
            </a:r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3200400"/>
            <a:ext cx="3733800" cy="2743200"/>
          </a:xfrm>
        </p:spPr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Writes pixels to the seven other octants</a:t>
            </a:r>
          </a:p>
        </p:txBody>
      </p:sp>
      <p:pic>
        <p:nvPicPr>
          <p:cNvPr id="39941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400"/>
            <a:ext cx="59436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C1638630-93E1-446C-A80A-A481B4AE4550}" type="slidenum">
              <a:rPr lang="en-US" altLang="en-US" sz="1400">
                <a:latin typeface="Arial" charset="0"/>
              </a:rPr>
              <a:pPr/>
              <a:t>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 smtClean="0">
                <a:ea typeface="ＭＳ Ｐゴシック" pitchFamily="-110" charset="-128"/>
              </a:rPr>
              <a:t>Generalization of the line algorithm</a:t>
            </a:r>
          </a:p>
          <a:p>
            <a:r>
              <a:rPr lang="en-US" altLang="en-US" sz="2800" smtClean="0">
                <a:ea typeface="ＭＳ Ｐゴシック" pitchFamily="-110" charset="-128"/>
              </a:rPr>
              <a:t>Assumptions:</a:t>
            </a:r>
          </a:p>
          <a:p>
            <a:pPr lvl="1"/>
            <a:r>
              <a:rPr lang="en-US" altLang="en-US" sz="2400" smtClean="0">
                <a:ea typeface="ＭＳ Ｐゴシック" pitchFamily="-110" charset="-128"/>
              </a:rPr>
              <a:t>circle at (0,0)</a:t>
            </a:r>
          </a:p>
          <a:p>
            <a:pPr lvl="1"/>
            <a:r>
              <a:rPr lang="en-US" altLang="en-US" sz="2400" smtClean="0">
                <a:ea typeface="ＭＳ Ｐゴシック" pitchFamily="-110" charset="-128"/>
              </a:rPr>
              <a:t>Fill 1/8 of the circle, then use symmetry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57200" y="53482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1800">
                <a:latin typeface="Arial" charset="0"/>
              </a:rPr>
              <a:t>Using the 8-way symmetry of a circle: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705600" y="6553200"/>
            <a:ext cx="2251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800">
                <a:latin typeface="Arial" charset="0"/>
              </a:rPr>
              <a:t>1994 Foley/VanDam/Finer/Huges/Phillips ICG</a:t>
            </a:r>
          </a:p>
        </p:txBody>
      </p:sp>
      <p:pic>
        <p:nvPicPr>
          <p:cNvPr id="21511" name="Picture 6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4638" y="1981200"/>
            <a:ext cx="2397125" cy="1981200"/>
          </a:xfrm>
          <a:noFill/>
        </p:spPr>
      </p:pic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486400" y="3886200"/>
            <a:ext cx="243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1800">
                <a:latin typeface="Arial" charset="0"/>
              </a:rPr>
              <a:t>Not using the 8-way symmetry of a circle</a:t>
            </a:r>
          </a:p>
        </p:txBody>
      </p:sp>
      <p:pic>
        <p:nvPicPr>
          <p:cNvPr id="21513" name="Picture 8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4572000"/>
            <a:ext cx="2493963" cy="1981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C6C3B531-AB80-4D6A-8B87-4CA730C2D802}" type="slidenum">
              <a:rPr lang="en-US" altLang="en-US" sz="1400">
                <a:latin typeface="Arial" charset="0"/>
              </a:rPr>
              <a:pPr/>
              <a:t>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467600" cy="41148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-110" charset="-128"/>
              </a:rPr>
              <a:t>Implicit representation of the circle function:</a:t>
            </a:r>
          </a:p>
          <a:p>
            <a:endParaRPr lang="en-US" altLang="en-US" sz="2800" smtClean="0">
              <a:ea typeface="ＭＳ Ｐゴシック" pitchFamily="-110" charset="-128"/>
            </a:endParaRPr>
          </a:p>
          <a:p>
            <a:endParaRPr lang="en-US" altLang="en-US" sz="2800" smtClean="0">
              <a:ea typeface="ＭＳ Ｐゴシック" pitchFamily="-110" charset="-128"/>
            </a:endParaRPr>
          </a:p>
          <a:p>
            <a:r>
              <a:rPr lang="en-US" altLang="en-US" sz="2800" smtClean="0">
                <a:ea typeface="ＭＳ Ｐゴシック" pitchFamily="-110" charset="-128"/>
              </a:rPr>
              <a:t>Note:           &lt; 0 for points </a:t>
            </a:r>
            <a:r>
              <a:rPr lang="en-US" altLang="en-US" sz="2800" i="1" smtClean="0">
                <a:ea typeface="ＭＳ Ｐゴシック" pitchFamily="-110" charset="-128"/>
              </a:rPr>
              <a:t>inside</a:t>
            </a:r>
            <a:r>
              <a:rPr lang="en-US" altLang="en-US" sz="2800" smtClean="0">
                <a:ea typeface="ＭＳ Ｐゴシック" pitchFamily="-110" charset="-128"/>
              </a:rPr>
              <a:t> the circle, and           &gt; 0 for points </a:t>
            </a:r>
            <a:r>
              <a:rPr lang="en-US" altLang="en-US" sz="2800" i="1" smtClean="0">
                <a:ea typeface="ＭＳ Ｐゴシック" pitchFamily="-110" charset="-128"/>
              </a:rPr>
              <a:t>outside</a:t>
            </a:r>
            <a:r>
              <a:rPr lang="en-US" altLang="en-US" sz="2800" smtClean="0">
                <a:ea typeface="ＭＳ Ｐゴシック" pitchFamily="-110" charset="-128"/>
              </a:rPr>
              <a:t> the circle</a:t>
            </a:r>
          </a:p>
          <a:p>
            <a:endParaRPr lang="en-US" altLang="en-US" sz="2800" smtClean="0">
              <a:ea typeface="ＭＳ Ｐゴシック" pitchFamily="-110" charset="-128"/>
            </a:endParaRP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791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3313"/>
            <a:ext cx="838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98925"/>
            <a:ext cx="841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4114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154FADC2-B4B7-46BA-B2D6-962E575CF95B}" type="slidenum">
              <a:rPr lang="en-US" altLang="en-US" sz="1400">
                <a:latin typeface="Arial" charset="0"/>
              </a:rPr>
              <a:pPr/>
              <a:t>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1900" smtClean="0">
                <a:ea typeface="ＭＳ Ｐゴシック" pitchFamily="-110" charset="-128"/>
              </a:rPr>
              <a:t>Assume we finished pixel</a:t>
            </a:r>
          </a:p>
          <a:p>
            <a:r>
              <a:rPr lang="en-US" altLang="en-US" sz="1900" smtClean="0">
                <a:ea typeface="ＭＳ Ｐゴシック" pitchFamily="-110" charset="-128"/>
              </a:rPr>
              <a:t>What pixel to draw next?</a:t>
            </a:r>
            <a:br>
              <a:rPr lang="en-US" altLang="en-US" sz="1900" smtClean="0">
                <a:ea typeface="ＭＳ Ｐゴシック" pitchFamily="-110" charset="-128"/>
              </a:rPr>
            </a:br>
            <a:r>
              <a:rPr lang="en-US" altLang="en-US" sz="1900" smtClean="0">
                <a:ea typeface="ＭＳ Ｐゴシック" pitchFamily="-110" charset="-128"/>
              </a:rPr>
              <a:t>(going clockwise)</a:t>
            </a:r>
          </a:p>
          <a:p>
            <a:r>
              <a:rPr lang="en-US" altLang="en-US" sz="1900" smtClean="0">
                <a:ea typeface="ＭＳ Ｐゴシック" pitchFamily="-110" charset="-128"/>
              </a:rPr>
              <a:t>Note: the slope of the circular arc is between 0 and –1</a:t>
            </a:r>
          </a:p>
          <a:p>
            <a:pPr lvl="1"/>
            <a:r>
              <a:rPr lang="en-US" altLang="en-US" sz="1700" smtClean="0">
                <a:ea typeface="ＭＳ Ｐゴシック" pitchFamily="-110" charset="-128"/>
              </a:rPr>
              <a:t>Hence, choice is between:</a:t>
            </a:r>
            <a:br>
              <a:rPr lang="en-US" altLang="en-US" sz="1700" smtClean="0">
                <a:ea typeface="ＭＳ Ｐゴシック" pitchFamily="-110" charset="-128"/>
              </a:rPr>
            </a:br>
            <a:r>
              <a:rPr lang="en-US" altLang="en-US" sz="1700" i="1" smtClean="0">
                <a:ea typeface="ＭＳ Ｐゴシック" pitchFamily="-110" charset="-128"/>
              </a:rPr>
              <a:t>E</a:t>
            </a:r>
            <a:r>
              <a:rPr lang="en-US" altLang="en-US" sz="1700" smtClean="0">
                <a:ea typeface="ＭＳ Ｐゴシック" pitchFamily="-110" charset="-128"/>
              </a:rPr>
              <a:t> and </a:t>
            </a:r>
            <a:r>
              <a:rPr lang="en-US" altLang="en-US" sz="1700" i="1" smtClean="0">
                <a:ea typeface="ＭＳ Ｐゴシック" pitchFamily="-110" charset="-128"/>
              </a:rPr>
              <a:t>SE</a:t>
            </a:r>
            <a:endParaRPr lang="en-US" altLang="en-US" sz="1700" smtClean="0">
              <a:ea typeface="ＭＳ Ｐゴシック" pitchFamily="-110" charset="-128"/>
            </a:endParaRPr>
          </a:p>
          <a:p>
            <a:r>
              <a:rPr lang="en-US" altLang="en-US" sz="1900" smtClean="0">
                <a:ea typeface="ＭＳ Ｐゴシック" pitchFamily="-110" charset="-128"/>
              </a:rPr>
              <a:t>Idea: </a:t>
            </a:r>
            <a:br>
              <a:rPr lang="en-US" altLang="en-US" sz="1900" smtClean="0">
                <a:ea typeface="ＭＳ Ｐゴシック" pitchFamily="-110" charset="-128"/>
              </a:rPr>
            </a:br>
            <a:r>
              <a:rPr lang="en-US" altLang="en-US" sz="1900" smtClean="0">
                <a:ea typeface="ＭＳ Ｐゴシック" pitchFamily="-110" charset="-128"/>
              </a:rPr>
              <a:t>If the circle passes above the midpoint </a:t>
            </a:r>
            <a:r>
              <a:rPr lang="en-US" altLang="en-US" sz="1900" i="1" smtClean="0">
                <a:ea typeface="ＭＳ Ｐゴシック" pitchFamily="-110" charset="-128"/>
              </a:rPr>
              <a:t>M</a:t>
            </a:r>
            <a:r>
              <a:rPr lang="en-US" altLang="en-US" sz="1900" smtClean="0">
                <a:ea typeface="ＭＳ Ｐゴシック" pitchFamily="-110" charset="-128"/>
              </a:rPr>
              <a:t>, then we go to </a:t>
            </a:r>
            <a:r>
              <a:rPr lang="en-US" altLang="en-US" sz="1900" i="1" smtClean="0">
                <a:ea typeface="ＭＳ Ｐゴシック" pitchFamily="-110" charset="-128"/>
              </a:rPr>
              <a:t>E</a:t>
            </a:r>
            <a:r>
              <a:rPr lang="en-US" altLang="en-US" sz="1900" smtClean="0">
                <a:ea typeface="ＭＳ Ｐゴシック" pitchFamily="-110" charset="-128"/>
              </a:rPr>
              <a:t> next, otherwise we go to </a:t>
            </a:r>
            <a:r>
              <a:rPr lang="en-US" altLang="en-US" sz="1900" i="1" smtClean="0">
                <a:ea typeface="ＭＳ Ｐゴシック" pitchFamily="-110" charset="-128"/>
              </a:rPr>
              <a:t>SE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541588"/>
            <a:ext cx="4038600" cy="2833687"/>
          </a:xfrm>
          <a:noFill/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6096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705600" y="6553200"/>
            <a:ext cx="2251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800">
                <a:latin typeface="Arial" charset="0"/>
              </a:rPr>
              <a:t>1994 Foley/VanDam/Finer/Huges/Phillips ICG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F654FB0B-6B00-46E3-90F0-B43EBB7C0A43}" type="slidenum">
              <a:rPr lang="en-US" altLang="en-US" sz="1400">
                <a:latin typeface="Arial" charset="0"/>
              </a:rPr>
              <a:pPr/>
              <a:t>5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110" charset="-128"/>
              </a:rPr>
              <a:t>We need a decision variable D:</a:t>
            </a: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</a:pPr>
            <a:endParaRPr lang="en-US" altLang="en-US" sz="2800" smtClean="0">
              <a:ea typeface="ＭＳ Ｐゴシック" pitchFamily="-110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110" charset="-128"/>
              </a:rPr>
              <a:t>If  </a:t>
            </a:r>
            <a:r>
              <a:rPr lang="en-US" altLang="en-US" sz="2800" i="1" smtClean="0">
                <a:ea typeface="ＭＳ Ｐゴシック" pitchFamily="-110" charset="-128"/>
              </a:rPr>
              <a:t>       </a:t>
            </a:r>
            <a:r>
              <a:rPr lang="en-US" altLang="en-US" sz="2800" smtClean="0">
                <a:ea typeface="ＭＳ Ｐゴシック" pitchFamily="-110" charset="-128"/>
              </a:rPr>
              <a:t> then </a:t>
            </a:r>
            <a:r>
              <a:rPr lang="en-US" altLang="en-US" sz="2800" i="1" smtClean="0">
                <a:ea typeface="ＭＳ Ｐゴシック" pitchFamily="-110" charset="-128"/>
              </a:rPr>
              <a:t>M</a:t>
            </a:r>
            <a:r>
              <a:rPr lang="en-US" altLang="en-US" sz="2800" smtClean="0">
                <a:ea typeface="ＭＳ Ｐゴシック" pitchFamily="-110" charset="-128"/>
              </a:rPr>
              <a:t> is</a:t>
            </a:r>
            <a:r>
              <a:rPr lang="en-US" altLang="en-US" sz="2800" i="1" smtClean="0">
                <a:ea typeface="ＭＳ Ｐゴシック" pitchFamily="-110" charset="-128"/>
              </a:rPr>
              <a:t> below </a:t>
            </a:r>
            <a:r>
              <a:rPr lang="en-US" altLang="en-US" sz="2800" smtClean="0">
                <a:ea typeface="ＭＳ Ｐゴシック" pitchFamily="-110" charset="-128"/>
              </a:rPr>
              <a:t>the arc, </a:t>
            </a:r>
            <a:br>
              <a:rPr lang="en-US" altLang="en-US" sz="2800" smtClean="0">
                <a:ea typeface="ＭＳ Ｐゴシック" pitchFamily="-110" charset="-128"/>
              </a:rPr>
            </a:br>
            <a:r>
              <a:rPr lang="en-US" altLang="en-US" sz="2800" smtClean="0">
                <a:ea typeface="ＭＳ Ｐゴシック" pitchFamily="-110" charset="-128"/>
              </a:rPr>
              <a:t>hence the </a:t>
            </a:r>
            <a:r>
              <a:rPr lang="en-US" altLang="en-US" sz="2800" i="1" smtClean="0">
                <a:ea typeface="ＭＳ Ｐゴシック" pitchFamily="-110" charset="-128"/>
              </a:rPr>
              <a:t>E</a:t>
            </a:r>
            <a:r>
              <a:rPr lang="en-US" altLang="en-US" sz="2800" smtClean="0">
                <a:ea typeface="ＭＳ Ｐゴシック" pitchFamily="-110" charset="-128"/>
              </a:rPr>
              <a:t> pixel is closer to the line. 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itchFamily="-110" charset="-128"/>
              </a:rPr>
              <a:t>If          then </a:t>
            </a:r>
            <a:r>
              <a:rPr lang="en-US" altLang="en-US" sz="2800" i="1" smtClean="0">
                <a:ea typeface="ＭＳ Ｐゴシック" pitchFamily="-110" charset="-128"/>
              </a:rPr>
              <a:t>M </a:t>
            </a:r>
            <a:r>
              <a:rPr lang="en-US" altLang="en-US" sz="2800" smtClean="0">
                <a:ea typeface="ＭＳ Ｐゴシック" pitchFamily="-110" charset="-128"/>
              </a:rPr>
              <a:t>is </a:t>
            </a:r>
            <a:r>
              <a:rPr lang="en-US" altLang="en-US" sz="2800" i="1" smtClean="0">
                <a:ea typeface="ＭＳ Ｐゴシック" pitchFamily="-110" charset="-128"/>
              </a:rPr>
              <a:t>above</a:t>
            </a:r>
            <a:r>
              <a:rPr lang="en-US" altLang="en-US" sz="2800" smtClean="0">
                <a:ea typeface="ＭＳ Ｐゴシック" pitchFamily="-110" charset="-128"/>
              </a:rPr>
              <a:t> the arc, </a:t>
            </a:r>
            <a:br>
              <a:rPr lang="en-US" altLang="en-US" sz="2800" smtClean="0">
                <a:ea typeface="ＭＳ Ｐゴシック" pitchFamily="-110" charset="-128"/>
              </a:rPr>
            </a:br>
            <a:r>
              <a:rPr lang="en-US" altLang="en-US" sz="2800" smtClean="0">
                <a:ea typeface="ＭＳ Ｐゴシック" pitchFamily="-110" charset="-128"/>
              </a:rPr>
              <a:t>hence the </a:t>
            </a:r>
            <a:r>
              <a:rPr lang="en-US" altLang="en-US" sz="2800" i="1" smtClean="0">
                <a:ea typeface="ＭＳ Ｐゴシック" pitchFamily="-110" charset="-128"/>
              </a:rPr>
              <a:t>SE</a:t>
            </a:r>
            <a:r>
              <a:rPr lang="en-US" altLang="en-US" sz="2800" smtClean="0">
                <a:ea typeface="ＭＳ Ｐゴシック" pitchFamily="-110" charset="-128"/>
              </a:rPr>
              <a:t> pixel is closer to the line.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28194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40013"/>
            <a:ext cx="33178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3249613"/>
            <a:ext cx="298926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18025"/>
            <a:ext cx="6096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5356225"/>
            <a:ext cx="6127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705600" y="6553200"/>
            <a:ext cx="22510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800">
                <a:latin typeface="Arial" charset="0"/>
              </a:rPr>
              <a:t>1994 Foley/VanDam/Finer/Huges/Phillips ICG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FD0E25C0-A63B-4687-8678-BA8AD4A7BC66}" type="slidenum">
              <a:rPr lang="en-US" altLang="en-US" sz="1400">
                <a:latin typeface="Arial" charset="0"/>
              </a:rPr>
              <a:pPr/>
              <a:t>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Case I: When </a:t>
            </a:r>
            <a:r>
              <a:rPr lang="en-US" altLang="en-US" i="1" smtClean="0">
                <a:ea typeface="ＭＳ Ｐゴシック" pitchFamily="-110" charset="-128"/>
              </a:rPr>
              <a:t>E</a:t>
            </a:r>
            <a:r>
              <a:rPr lang="en-US" altLang="en-US" smtClean="0">
                <a:ea typeface="ＭＳ Ｐゴシック" pitchFamily="-110" charset="-128"/>
              </a:rPr>
              <a:t> is next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What increment for computing a new </a:t>
            </a:r>
            <a:r>
              <a:rPr lang="en-US" altLang="en-US" sz="3200" i="1">
                <a:latin typeface="Arial" charset="0"/>
              </a:rPr>
              <a:t>D</a:t>
            </a:r>
            <a:r>
              <a:rPr lang="en-US" altLang="en-US" sz="3200">
                <a:latin typeface="Arial" charset="0"/>
              </a:rPr>
              <a:t>?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Next midpoint is: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Hence, increment by: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324600" y="6477000"/>
            <a:ext cx="2562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900">
                <a:latin typeface="Arial" charset="0"/>
              </a:rPr>
              <a:t>Pics/Math courtesy of Dave Mount @ UMD-CP</a:t>
            </a:r>
          </a:p>
        </p:txBody>
      </p:sp>
      <p:pic>
        <p:nvPicPr>
          <p:cNvPr id="7485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86000"/>
            <a:ext cx="27051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2816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3352800"/>
            <a:ext cx="29797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3851275"/>
            <a:ext cx="3473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4419600"/>
            <a:ext cx="463391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953000"/>
            <a:ext cx="41402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5611813"/>
            <a:ext cx="177323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855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4413"/>
            <a:ext cx="1270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819400"/>
            <a:ext cx="2419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0BF0346A-5AB8-47F9-8AE5-F3915D44DBA1}" type="slidenum">
              <a:rPr lang="en-US" altLang="en-US" sz="1400">
                <a:latin typeface="Arial" charset="0"/>
              </a:rPr>
              <a:pPr/>
              <a:t>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Case II: When </a:t>
            </a:r>
            <a:r>
              <a:rPr lang="en-US" altLang="en-US" i="1" smtClean="0">
                <a:ea typeface="ＭＳ Ｐゴシック" pitchFamily="-110" charset="-128"/>
              </a:rPr>
              <a:t>SE</a:t>
            </a:r>
            <a:r>
              <a:rPr lang="en-US" altLang="en-US" smtClean="0">
                <a:ea typeface="ＭＳ Ｐゴシック" pitchFamily="-110" charset="-128"/>
              </a:rPr>
              <a:t> is next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685800" y="1676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What increment for computing a new </a:t>
            </a:r>
            <a:r>
              <a:rPr lang="en-US" altLang="en-US" sz="3200" i="1">
                <a:latin typeface="Arial" charset="0"/>
              </a:rPr>
              <a:t>D</a:t>
            </a:r>
            <a:r>
              <a:rPr lang="en-US" altLang="en-US" sz="3200">
                <a:latin typeface="Arial" charset="0"/>
              </a:rPr>
              <a:t>?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Next midpoint is: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320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>
                <a:latin typeface="Arial" charset="0"/>
              </a:rPr>
              <a:t>Hence, increment by: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172200" y="6477000"/>
            <a:ext cx="2562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r>
              <a:rPr lang="en-US" altLang="en-US" sz="900">
                <a:latin typeface="Arial" charset="0"/>
              </a:rPr>
              <a:t>Pics/Math courtesy of Dave Mount @ UMD-CP</a:t>
            </a:r>
          </a:p>
        </p:txBody>
      </p:sp>
      <p:pic>
        <p:nvPicPr>
          <p:cNvPr id="74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2770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52800"/>
            <a:ext cx="292576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57625"/>
            <a:ext cx="39036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0"/>
            <a:ext cx="62896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953000"/>
            <a:ext cx="54752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11813"/>
            <a:ext cx="23304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95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6000"/>
            <a:ext cx="21478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7" name="Group 12"/>
          <p:cNvGrpSpPr>
            <a:grpSpLocks/>
          </p:cNvGrpSpPr>
          <p:nvPr/>
        </p:nvGrpSpPr>
        <p:grpSpPr bwMode="auto">
          <a:xfrm>
            <a:off x="4343400" y="2209800"/>
            <a:ext cx="3500438" cy="458788"/>
            <a:chOff x="2736" y="1392"/>
            <a:chExt cx="2205" cy="289"/>
          </a:xfrm>
        </p:grpSpPr>
        <p:pic>
          <p:nvPicPr>
            <p:cNvPr id="31759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440"/>
              <a:ext cx="220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3408" y="1392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3504" y="1392"/>
              <a:ext cx="14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110" charset="0"/>
                  <a:ea typeface="ＭＳ Ｐゴシック" pitchFamily="-110" charset="-128"/>
                </a:defRPr>
              </a:lvl9pPr>
            </a:lstStyle>
            <a:p>
              <a:endParaRPr lang="en-US" altLang="en-US"/>
            </a:p>
          </p:txBody>
        </p:sp>
      </p:grpSp>
      <p:pic>
        <p:nvPicPr>
          <p:cNvPr id="3175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819400"/>
            <a:ext cx="24193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CB3250C8-AA16-42E3-83A3-109E4042F16B}" type="slidenum">
              <a:rPr lang="en-US" altLang="en-US" sz="1400">
                <a:latin typeface="Arial" charset="0"/>
              </a:rPr>
              <a:pPr/>
              <a:t>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How to compute the </a:t>
            </a:r>
            <a:r>
              <a:rPr lang="en-US" altLang="en-US" i="1" smtClean="0">
                <a:ea typeface="ＭＳ Ｐゴシック" pitchFamily="-110" charset="-128"/>
              </a:rPr>
              <a:t>initial</a:t>
            </a:r>
            <a:r>
              <a:rPr lang="en-US" altLang="en-US" smtClean="0">
                <a:ea typeface="ＭＳ Ｐゴシック" pitchFamily="-110" charset="-128"/>
              </a:rPr>
              <a:t> value of D:</a:t>
            </a:r>
          </a:p>
          <a:p>
            <a:r>
              <a:rPr lang="en-US" altLang="en-US" smtClean="0">
                <a:ea typeface="ＭＳ Ｐゴシック" pitchFamily="-110" charset="-128"/>
              </a:rPr>
              <a:t>We start with </a:t>
            </a:r>
            <a:r>
              <a:rPr lang="en-US" altLang="en-US" i="1" smtClean="0">
                <a:ea typeface="ＭＳ Ｐゴシック" pitchFamily="-110" charset="-128"/>
              </a:rPr>
              <a:t>x = 0</a:t>
            </a:r>
            <a:r>
              <a:rPr lang="en-US" altLang="en-US" smtClean="0">
                <a:ea typeface="ＭＳ Ｐゴシック" pitchFamily="-110" charset="-128"/>
              </a:rPr>
              <a:t> and </a:t>
            </a:r>
            <a:r>
              <a:rPr lang="en-US" altLang="en-US" i="1" smtClean="0">
                <a:ea typeface="ＭＳ Ｐゴシック" pitchFamily="-110" charset="-128"/>
              </a:rPr>
              <a:t>y = R</a:t>
            </a:r>
            <a:r>
              <a:rPr lang="en-US" altLang="en-US" smtClean="0">
                <a:ea typeface="ＭＳ Ｐゴシック" pitchFamily="-110" charset="-128"/>
              </a:rPr>
              <a:t>, so the first midpoint is at </a:t>
            </a:r>
            <a:r>
              <a:rPr lang="en-US" altLang="en-US" i="1" smtClean="0">
                <a:ea typeface="ＭＳ Ｐゴシック" pitchFamily="-110" charset="-128"/>
              </a:rPr>
              <a:t>x = 1</a:t>
            </a:r>
            <a:r>
              <a:rPr lang="en-US" altLang="en-US" smtClean="0">
                <a:ea typeface="ＭＳ Ｐゴシック" pitchFamily="-110" charset="-128"/>
              </a:rPr>
              <a:t>, </a:t>
            </a:r>
            <a:r>
              <a:rPr lang="en-US" altLang="en-US" i="1" smtClean="0">
                <a:ea typeface="ＭＳ Ｐゴシック" pitchFamily="-110" charset="-128"/>
              </a:rPr>
              <a:t>y = R-1/2</a:t>
            </a:r>
            <a:r>
              <a:rPr lang="en-US" altLang="en-US" smtClean="0">
                <a:ea typeface="ＭＳ Ｐゴシック" pitchFamily="-110" charset="-128"/>
              </a:rPr>
              <a:t>:</a:t>
            </a:r>
            <a:endParaRPr lang="en-US" altLang="en-US" i="1" smtClean="0">
              <a:ea typeface="ＭＳ Ｐゴシック" pitchFamily="-110" charset="-128"/>
            </a:endParaRPr>
          </a:p>
        </p:txBody>
      </p:sp>
      <p:pic>
        <p:nvPicPr>
          <p:cNvPr id="750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22304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05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59288"/>
            <a:ext cx="214788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05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5068888"/>
            <a:ext cx="2359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05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15000"/>
            <a:ext cx="1041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110" charset="0"/>
                <a:ea typeface="ＭＳ Ｐゴシック" pitchFamily="-110" charset="-128"/>
              </a:defRPr>
            </a:lvl9pPr>
          </a:lstStyle>
          <a:p>
            <a:fld id="{430FA79A-0C62-40A7-8831-8EE911008B3C}" type="slidenum">
              <a:rPr lang="en-US" altLang="en-US" sz="1400">
                <a:latin typeface="Arial" charset="0"/>
              </a:rPr>
              <a:pPr/>
              <a:t>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Scan Conversion of Circles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altLang="en-US" smtClean="0">
                <a:ea typeface="ＭＳ Ｐゴシック" pitchFamily="-110" charset="-128"/>
              </a:rPr>
              <a:t>Converting this to an integer algorithm:</a:t>
            </a:r>
          </a:p>
          <a:p>
            <a:pPr lvl="1"/>
            <a:r>
              <a:rPr lang="en-US" altLang="en-US" smtClean="0">
                <a:ea typeface="ＭＳ Ｐゴシック" pitchFamily="-110" charset="-128"/>
              </a:rPr>
              <a:t>Need only know if </a:t>
            </a:r>
            <a:r>
              <a:rPr lang="en-US" altLang="en-US" i="1" smtClean="0">
                <a:ea typeface="ＭＳ Ｐゴシック" pitchFamily="-110" charset="-128"/>
              </a:rPr>
              <a:t>D</a:t>
            </a:r>
            <a:r>
              <a:rPr lang="en-US" altLang="en-US" smtClean="0">
                <a:ea typeface="ＭＳ Ｐゴシック" pitchFamily="-110" charset="-128"/>
              </a:rPr>
              <a:t> is positive or negative</a:t>
            </a:r>
          </a:p>
          <a:p>
            <a:pPr lvl="1"/>
            <a:r>
              <a:rPr lang="en-US" altLang="en-US" i="1" smtClean="0">
                <a:ea typeface="ＭＳ Ｐゴシック" pitchFamily="-110" charset="-128"/>
              </a:rPr>
              <a:t>D &amp; R</a:t>
            </a:r>
            <a:r>
              <a:rPr lang="en-US" altLang="en-US" smtClean="0">
                <a:ea typeface="ＭＳ Ｐゴシック" pitchFamily="-110" charset="-128"/>
              </a:rPr>
              <a:t> are integers</a:t>
            </a:r>
            <a:endParaRPr lang="en-US" altLang="en-US" i="1" smtClean="0">
              <a:ea typeface="ＭＳ Ｐゴシック" pitchFamily="-110" charset="-128"/>
            </a:endParaRPr>
          </a:p>
          <a:p>
            <a:pPr lvl="1"/>
            <a:r>
              <a:rPr lang="en-US" altLang="en-US" smtClean="0">
                <a:ea typeface="ＭＳ Ｐゴシック" pitchFamily="-110" charset="-128"/>
              </a:rPr>
              <a:t>Note D is incremented by an integer value</a:t>
            </a:r>
          </a:p>
          <a:p>
            <a:pPr lvl="1"/>
            <a:r>
              <a:rPr lang="en-US" altLang="en-US" smtClean="0">
                <a:ea typeface="ＭＳ Ｐゴシック" pitchFamily="-110" charset="-128"/>
              </a:rPr>
              <a:t>Therefore </a:t>
            </a:r>
            <a:r>
              <a:rPr lang="en-US" altLang="en-US" i="1" smtClean="0">
                <a:ea typeface="ＭＳ Ｐゴシック" pitchFamily="-110" charset="-128"/>
              </a:rPr>
              <a:t>D + 1/4</a:t>
            </a:r>
            <a:r>
              <a:rPr lang="en-US" altLang="en-US" smtClean="0">
                <a:ea typeface="ＭＳ Ｐゴシック" pitchFamily="-110" charset="-128"/>
              </a:rPr>
              <a:t> is positive only when </a:t>
            </a:r>
            <a:r>
              <a:rPr lang="en-US" altLang="en-US" i="1" smtClean="0">
                <a:ea typeface="ＭＳ Ｐゴシック" pitchFamily="-110" charset="-128"/>
              </a:rPr>
              <a:t>D</a:t>
            </a:r>
            <a:r>
              <a:rPr lang="en-US" altLang="en-US" smtClean="0">
                <a:ea typeface="ＭＳ Ｐゴシック" pitchFamily="-110" charset="-128"/>
              </a:rPr>
              <a:t> is positive; it is safe to drop the </a:t>
            </a:r>
            <a:r>
              <a:rPr lang="en-US" altLang="en-US" i="1" smtClean="0">
                <a:ea typeface="ＭＳ Ｐゴシック" pitchFamily="-110" charset="-128"/>
              </a:rPr>
              <a:t>1/4</a:t>
            </a:r>
          </a:p>
          <a:p>
            <a:r>
              <a:rPr lang="en-US" altLang="en-US" smtClean="0">
                <a:ea typeface="ＭＳ Ｐゴシック" pitchFamily="-110" charset="-128"/>
              </a:rPr>
              <a:t>Hence: set the initial </a:t>
            </a:r>
            <a:r>
              <a:rPr lang="en-US" altLang="en-US" i="1" smtClean="0">
                <a:ea typeface="ＭＳ Ｐゴシック" pitchFamily="-110" charset="-128"/>
              </a:rPr>
              <a:t>D</a:t>
            </a:r>
            <a:r>
              <a:rPr lang="en-US" altLang="en-US" smtClean="0">
                <a:ea typeface="ＭＳ Ｐゴシック" pitchFamily="-110" charset="-128"/>
              </a:rPr>
              <a:t> to </a:t>
            </a:r>
            <a:r>
              <a:rPr lang="en-US" altLang="en-US" i="1" smtClean="0">
                <a:ea typeface="ＭＳ Ｐゴシック" pitchFamily="-110" charset="-128"/>
              </a:rPr>
              <a:t>1 – R </a:t>
            </a:r>
            <a:r>
              <a:rPr lang="en-US" altLang="en-US" smtClean="0">
                <a:ea typeface="ＭＳ Ｐゴシック" pitchFamily="-110" charset="-128"/>
              </a:rPr>
              <a:t>(subtracting </a:t>
            </a:r>
            <a:r>
              <a:rPr lang="en-US" altLang="en-US" i="1" smtClean="0">
                <a:ea typeface="ＭＳ Ｐゴシック" pitchFamily="-110" charset="-128"/>
              </a:rPr>
              <a:t>1/4</a:t>
            </a:r>
            <a:r>
              <a:rPr lang="en-US" altLang="en-US" smtClean="0">
                <a:ea typeface="ＭＳ Ｐゴシック" pitchFamily="-11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377</Words>
  <Application>Microsoft Office PowerPoint</Application>
  <PresentationFormat>On-screen Show 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ＭＳ Ｐゴシック</vt:lpstr>
      <vt:lpstr>Arial</vt:lpstr>
      <vt:lpstr>Courier New</vt:lpstr>
      <vt:lpstr>Monotype Sorts</vt:lpstr>
      <vt:lpstr>Symbol</vt:lpstr>
      <vt:lpstr>Blank Presentation</vt:lpstr>
      <vt:lpstr>Outline</vt:lpstr>
      <vt:lpstr>Scan Conversion of Circles</vt:lpstr>
      <vt:lpstr>Scan Conversion of Circles</vt:lpstr>
      <vt:lpstr>Scan Conversion of Circles</vt:lpstr>
      <vt:lpstr>Scan Conversion of Circles</vt:lpstr>
      <vt:lpstr>Case I: When E is next</vt:lpstr>
      <vt:lpstr>Case II: When SE is next</vt:lpstr>
      <vt:lpstr>Scan Conversion of Circles</vt:lpstr>
      <vt:lpstr>Scan Conversion of Circles</vt:lpstr>
      <vt:lpstr>Circle Scan Conversion Algorithm</vt:lpstr>
      <vt:lpstr>WritePoints(x,y)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430/536 Computer Graphics I  Circle Drawing and Clipping Week 3, Lecture 6</dc:title>
  <dc:creator>Ankita Mithaiwala</dc:creator>
  <cp:lastModifiedBy>acer</cp:lastModifiedBy>
  <cp:revision>15</cp:revision>
  <cp:lastPrinted>2006-10-12T02:47:04Z</cp:lastPrinted>
  <dcterms:created xsi:type="dcterms:W3CDTF">2008-04-17T12:09:14Z</dcterms:created>
  <dcterms:modified xsi:type="dcterms:W3CDTF">2018-02-06T15:29:14Z</dcterms:modified>
</cp:coreProperties>
</file>