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296" r:id="rId2"/>
    <p:sldId id="432" r:id="rId3"/>
    <p:sldId id="433" r:id="rId4"/>
    <p:sldId id="434" r:id="rId5"/>
    <p:sldId id="435" r:id="rId6"/>
    <p:sldId id="436" r:id="rId7"/>
    <p:sldId id="437" r:id="rId8"/>
    <p:sldId id="297" r:id="rId9"/>
    <p:sldId id="438" r:id="rId10"/>
    <p:sldId id="439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37" r:id="rId21"/>
    <p:sldId id="338" r:id="rId22"/>
    <p:sldId id="339" r:id="rId23"/>
    <p:sldId id="341" r:id="rId24"/>
    <p:sldId id="340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446" r:id="rId39"/>
    <p:sldId id="336" r:id="rId40"/>
    <p:sldId id="396" r:id="rId41"/>
    <p:sldId id="397" r:id="rId42"/>
    <p:sldId id="398" r:id="rId43"/>
    <p:sldId id="399" r:id="rId44"/>
    <p:sldId id="400" r:id="rId45"/>
    <p:sldId id="450" r:id="rId46"/>
    <p:sldId id="451" r:id="rId47"/>
    <p:sldId id="452" r:id="rId48"/>
    <p:sldId id="453" r:id="rId49"/>
    <p:sldId id="455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56" r:id="rId5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>
      <p:cViewPr>
        <p:scale>
          <a:sx n="76" d="100"/>
          <a:sy n="76" d="100"/>
        </p:scale>
        <p:origin x="-114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Asıl metin stillerini düzenlemek için tıklatın</a:t>
            </a:r>
          </a:p>
          <a:p>
            <a:pPr lvl="1"/>
            <a:r>
              <a:rPr lang="en-US" noProof="0" smtClean="0"/>
              <a:t>İkinci düzey</a:t>
            </a:r>
          </a:p>
          <a:p>
            <a:pPr lvl="2"/>
            <a:r>
              <a:rPr lang="en-US" noProof="0" smtClean="0"/>
              <a:t>Üçüncü düzey</a:t>
            </a:r>
          </a:p>
          <a:p>
            <a:pPr lvl="3"/>
            <a:r>
              <a:rPr lang="en-US" noProof="0" smtClean="0"/>
              <a:t>Dördüncü düzey</a:t>
            </a:r>
          </a:p>
          <a:p>
            <a:pPr lvl="4"/>
            <a:r>
              <a:rPr lang="en-US" noProof="0" smtClean="0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8F2ED85-F2D1-4C41-996B-738603C11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6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EA7F16-703D-4C06-AF30-9BCF620F3704}" type="slidenum">
              <a:rPr lang="en-US" altLang="en-US" sz="1300" smtClean="0"/>
              <a:pPr eaLnBrk="1" hangingPunct="1"/>
              <a:t>1</a:t>
            </a:fld>
            <a:endParaRPr lang="en-US" altLang="en-US" sz="1300" smtClean="0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7AC5B1-2754-46AA-95F2-42A4FCEE7F04}" type="slidenum">
              <a:rPr lang="en-US" altLang="en-US" sz="1300" smtClean="0"/>
              <a:pPr eaLnBrk="1" hangingPunct="1"/>
              <a:t>10</a:t>
            </a:fld>
            <a:endParaRPr lang="en-US" altLang="en-US" sz="1300" smtClean="0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121D75F-2CC0-49DA-9F65-8AA7E38C5725}" type="slidenum">
              <a:rPr lang="en-US" altLang="en-US" sz="1300" smtClean="0"/>
              <a:pPr eaLnBrk="1" hangingPunct="1"/>
              <a:t>11</a:t>
            </a:fld>
            <a:endParaRPr lang="en-US" altLang="en-US" sz="1300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98467D-95BA-42F6-94B7-0AF4AF30D46B}" type="slidenum">
              <a:rPr lang="en-US" altLang="en-US" sz="1300" smtClean="0"/>
              <a:pPr eaLnBrk="1" hangingPunct="1"/>
              <a:t>12</a:t>
            </a:fld>
            <a:endParaRPr lang="en-US" altLang="en-US" sz="1300" smtClean="0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6A738-1009-4261-9817-AB48D1610828}" type="slidenum">
              <a:rPr lang="en-US" altLang="en-US" sz="1300" smtClean="0"/>
              <a:pPr eaLnBrk="1" hangingPunct="1"/>
              <a:t>13</a:t>
            </a:fld>
            <a:endParaRPr lang="en-US" altLang="en-US" sz="1300" smtClean="0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0E6B321-AC19-4379-97E1-2906D4A80585}" type="slidenum">
              <a:rPr lang="en-US" altLang="en-US" sz="1300" smtClean="0"/>
              <a:pPr eaLnBrk="1" hangingPunct="1"/>
              <a:t>14</a:t>
            </a:fld>
            <a:endParaRPr lang="en-US" altLang="en-US" sz="1300" smtClean="0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32F910C-1B11-4EEF-BBC7-9476E90BC29B}" type="slidenum">
              <a:rPr lang="en-US" altLang="en-US" sz="1300" smtClean="0"/>
              <a:pPr eaLnBrk="1" hangingPunct="1"/>
              <a:t>15</a:t>
            </a:fld>
            <a:endParaRPr lang="en-US" altLang="en-US" sz="1300" smtClean="0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6A67D4-39A4-45B5-9F05-B6F949B9B066}" type="slidenum">
              <a:rPr lang="en-US" altLang="en-US" sz="1300" smtClean="0"/>
              <a:pPr eaLnBrk="1" hangingPunct="1"/>
              <a:t>16</a:t>
            </a:fld>
            <a:endParaRPr lang="en-US" altLang="en-US" sz="1300" smtClean="0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E2D504-1389-4DB6-9C99-8904EC6282B4}" type="slidenum">
              <a:rPr lang="en-US" altLang="en-US" sz="1300" smtClean="0"/>
              <a:pPr eaLnBrk="1" hangingPunct="1"/>
              <a:t>17</a:t>
            </a:fld>
            <a:endParaRPr lang="en-US" altLang="en-US" sz="1300" smtClean="0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B314E8-B239-4B52-A153-32AF80DEB1D9}" type="slidenum">
              <a:rPr lang="en-US" altLang="en-US" sz="1300" smtClean="0"/>
              <a:pPr eaLnBrk="1" hangingPunct="1"/>
              <a:t>18</a:t>
            </a:fld>
            <a:endParaRPr lang="en-US" altLang="en-US" sz="1300" smtClean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48ED18-597F-40A5-9F85-BC94A7F42258}" type="slidenum">
              <a:rPr lang="en-US" altLang="en-US" sz="1300" smtClean="0"/>
              <a:pPr eaLnBrk="1" hangingPunct="1"/>
              <a:t>19</a:t>
            </a:fld>
            <a:endParaRPr lang="en-US" altLang="en-US" sz="1300" smtClean="0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C4FB676-0671-45E2-84B4-B701032D4D9B}" type="slidenum">
              <a:rPr lang="en-US" altLang="en-US" sz="1300" smtClean="0"/>
              <a:pPr eaLnBrk="1" hangingPunct="1"/>
              <a:t>2</a:t>
            </a:fld>
            <a:endParaRPr lang="en-US" altLang="en-US" sz="1300" smtClean="0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99BFEA-6670-4DBB-BD29-489E210922BD}" type="slidenum">
              <a:rPr lang="en-US" altLang="en-US" sz="1300" smtClean="0"/>
              <a:pPr eaLnBrk="1" hangingPunct="1"/>
              <a:t>20</a:t>
            </a:fld>
            <a:endParaRPr lang="en-US" altLang="en-US" sz="1300" smtClean="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A4D3-CB80-41DE-ACB1-4A8BBF03D4FE}" type="slidenum">
              <a:rPr lang="en-US" altLang="en-US" sz="1300" smtClean="0"/>
              <a:pPr eaLnBrk="1" hangingPunct="1"/>
              <a:t>21</a:t>
            </a:fld>
            <a:endParaRPr lang="en-US" altLang="en-US" sz="1300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3988F4-7B49-4FA2-BDAC-114158B41B6E}" type="slidenum">
              <a:rPr lang="en-US" altLang="en-US" sz="1300" smtClean="0"/>
              <a:pPr eaLnBrk="1" hangingPunct="1"/>
              <a:t>22</a:t>
            </a:fld>
            <a:endParaRPr lang="en-US" altLang="en-US" sz="1300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ABD9C3-5523-4592-AC62-7DF49410F02F}" type="slidenum">
              <a:rPr lang="en-US" altLang="en-US" sz="1300" smtClean="0"/>
              <a:pPr eaLnBrk="1" hangingPunct="1"/>
              <a:t>23</a:t>
            </a:fld>
            <a:endParaRPr lang="en-US" altLang="en-US" sz="1300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00D1254-1015-4093-841C-672809FCDD5A}" type="slidenum">
              <a:rPr lang="en-US" altLang="en-US" sz="1300" smtClean="0"/>
              <a:pPr eaLnBrk="1" hangingPunct="1"/>
              <a:t>24</a:t>
            </a:fld>
            <a:endParaRPr lang="en-US" altLang="en-US" sz="1300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1D1C4D4-EBCC-4430-BD5D-97B748B71D23}" type="slidenum">
              <a:rPr lang="en-US" altLang="en-US" sz="1300" smtClean="0"/>
              <a:pPr eaLnBrk="1" hangingPunct="1"/>
              <a:t>25</a:t>
            </a:fld>
            <a:endParaRPr lang="en-US" altLang="en-US" sz="1300" smtClean="0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04EAEA0-89DC-4C91-ADDE-025A1954D072}" type="slidenum">
              <a:rPr lang="en-US" altLang="en-US" sz="1300" smtClean="0"/>
              <a:pPr eaLnBrk="1" hangingPunct="1"/>
              <a:t>26</a:t>
            </a:fld>
            <a:endParaRPr lang="en-US" altLang="en-US" sz="1300" smtClean="0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14D16D-7873-4B79-AA87-30B3859D42DA}" type="slidenum">
              <a:rPr lang="en-US" altLang="en-US" sz="1300" smtClean="0"/>
              <a:pPr eaLnBrk="1" hangingPunct="1"/>
              <a:t>27</a:t>
            </a:fld>
            <a:endParaRPr lang="en-US" altLang="en-US" sz="1300" smtClean="0"/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A3F40CB-8FE6-4AFD-A38E-32FBEE5C4867}" type="slidenum">
              <a:rPr lang="en-US" altLang="en-US" sz="1300" smtClean="0"/>
              <a:pPr eaLnBrk="1" hangingPunct="1"/>
              <a:t>28</a:t>
            </a:fld>
            <a:endParaRPr lang="en-US" altLang="en-US" sz="1300" smtClean="0"/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2335AD-0A39-4274-AD8F-DBAEE2CF4D99}" type="slidenum">
              <a:rPr lang="en-US" altLang="en-US" sz="1300" smtClean="0"/>
              <a:pPr eaLnBrk="1" hangingPunct="1"/>
              <a:t>29</a:t>
            </a:fld>
            <a:endParaRPr lang="en-US" altLang="en-US" sz="1300" smtClean="0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E4DA28-8640-4E02-904C-6CE19BD3F9D7}" type="slidenum">
              <a:rPr lang="en-US" altLang="en-US" sz="1300" smtClean="0"/>
              <a:pPr eaLnBrk="1" hangingPunct="1"/>
              <a:t>3</a:t>
            </a:fld>
            <a:endParaRPr lang="en-US" altLang="en-US" sz="1300" smtClean="0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6226C0-E98F-434C-8FA6-C924FF9BCC83}" type="slidenum">
              <a:rPr lang="en-US" altLang="en-US" sz="1300" smtClean="0"/>
              <a:pPr eaLnBrk="1" hangingPunct="1"/>
              <a:t>30</a:t>
            </a:fld>
            <a:endParaRPr lang="en-US" altLang="en-US" sz="1300" smtClean="0"/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C1DE97C-EB0A-459F-8D4B-BDE08C82543F}" type="slidenum">
              <a:rPr lang="en-US" altLang="en-US" sz="1300" smtClean="0"/>
              <a:pPr eaLnBrk="1" hangingPunct="1"/>
              <a:t>31</a:t>
            </a:fld>
            <a:endParaRPr lang="en-US" altLang="en-US" sz="1300" smtClean="0"/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FB322F-98DC-45A4-9766-8D0C468D5F55}" type="slidenum">
              <a:rPr lang="en-US" altLang="en-US" sz="1300" smtClean="0"/>
              <a:pPr eaLnBrk="1" hangingPunct="1"/>
              <a:t>32</a:t>
            </a:fld>
            <a:endParaRPr lang="en-US" altLang="en-US" sz="1300" smtClean="0"/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E78901-7E77-41EE-8F12-AEAB016BAF6B}" type="slidenum">
              <a:rPr lang="en-US" altLang="en-US" sz="1300" smtClean="0"/>
              <a:pPr eaLnBrk="1" hangingPunct="1"/>
              <a:t>33</a:t>
            </a:fld>
            <a:endParaRPr lang="en-US" altLang="en-US" sz="1300" smtClean="0"/>
          </a:p>
        </p:txBody>
      </p:sp>
      <p:sp>
        <p:nvSpPr>
          <p:cNvPr id="1413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599F7F-8B47-47B3-8955-0DC5CF95F41A}" type="slidenum">
              <a:rPr lang="en-US" altLang="en-US" sz="1300" smtClean="0"/>
              <a:pPr eaLnBrk="1" hangingPunct="1"/>
              <a:t>34</a:t>
            </a:fld>
            <a:endParaRPr lang="en-US" altLang="en-US" sz="1300" smtClean="0"/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B04AE3-2DBF-46BB-A0D3-7B8CFCD8CC5C}" type="slidenum">
              <a:rPr lang="en-US" altLang="en-US" sz="1300" smtClean="0"/>
              <a:pPr eaLnBrk="1" hangingPunct="1"/>
              <a:t>35</a:t>
            </a:fld>
            <a:endParaRPr lang="en-US" altLang="en-US" sz="1300" smtClean="0"/>
          </a:p>
        </p:txBody>
      </p:sp>
      <p:sp>
        <p:nvSpPr>
          <p:cNvPr id="143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6B6F5E-AAEC-42DD-A9A9-3D630B9C90B1}" type="slidenum">
              <a:rPr lang="en-US" altLang="en-US" sz="1300" smtClean="0"/>
              <a:pPr eaLnBrk="1" hangingPunct="1"/>
              <a:t>36</a:t>
            </a:fld>
            <a:endParaRPr lang="en-US" altLang="en-US" sz="1300" smtClean="0"/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651EE9-3E6B-4A6A-B9CF-D16B55FCB681}" type="slidenum">
              <a:rPr lang="en-US" altLang="en-US" sz="1300" smtClean="0"/>
              <a:pPr eaLnBrk="1" hangingPunct="1"/>
              <a:t>37</a:t>
            </a:fld>
            <a:endParaRPr lang="en-US" altLang="en-US" sz="1300" smtClean="0"/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06E38E-373B-4E66-8521-A92670302FDC}" type="slidenum">
              <a:rPr lang="en-US" altLang="en-US" sz="1300" smtClean="0"/>
              <a:pPr eaLnBrk="1" hangingPunct="1"/>
              <a:t>38</a:t>
            </a:fld>
            <a:endParaRPr lang="en-US" altLang="en-US" sz="1300" smtClean="0"/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056497-E74C-4DED-9181-1E3405CDBA0E}" type="slidenum">
              <a:rPr lang="en-US" altLang="en-US" sz="1300" smtClean="0"/>
              <a:pPr eaLnBrk="1" hangingPunct="1"/>
              <a:t>39</a:t>
            </a:fld>
            <a:endParaRPr lang="en-US" altLang="en-US" sz="1300" smtClean="0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4B06C7-C37E-4E65-AE87-7169AAABBA54}" type="slidenum">
              <a:rPr lang="en-US" altLang="en-US" sz="1300" smtClean="0"/>
              <a:pPr eaLnBrk="1" hangingPunct="1"/>
              <a:t>4</a:t>
            </a:fld>
            <a:endParaRPr lang="en-US" altLang="en-US" sz="1300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C04066-BCB1-4359-862A-101FC1196920}" type="slidenum">
              <a:rPr lang="en-US" altLang="en-US" sz="1300" smtClean="0"/>
              <a:pPr eaLnBrk="1" hangingPunct="1"/>
              <a:t>40</a:t>
            </a:fld>
            <a:endParaRPr lang="en-US" altLang="en-US" sz="1300" smtClean="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D3A99F-A3B4-4D26-A584-12666A3EECB0}" type="slidenum">
              <a:rPr lang="en-US" altLang="en-US" sz="1300" smtClean="0"/>
              <a:pPr eaLnBrk="1" hangingPunct="1"/>
              <a:t>41</a:t>
            </a:fld>
            <a:endParaRPr lang="en-US" altLang="en-US" sz="1300" smtClean="0"/>
          </a:p>
        </p:txBody>
      </p:sp>
      <p:sp>
        <p:nvSpPr>
          <p:cNvPr id="149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9E084B-ABF2-4753-A11B-5B1DA42A5BEF}" type="slidenum">
              <a:rPr lang="en-US" altLang="en-US" sz="1300" smtClean="0"/>
              <a:pPr eaLnBrk="1" hangingPunct="1"/>
              <a:t>42</a:t>
            </a:fld>
            <a:endParaRPr lang="en-US" altLang="en-US" sz="1300" smtClean="0"/>
          </a:p>
        </p:txBody>
      </p:sp>
      <p:sp>
        <p:nvSpPr>
          <p:cNvPr id="150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BFDEA7-5A13-48C5-AD98-C2EAF2BABF28}" type="slidenum">
              <a:rPr lang="en-US" altLang="en-US" sz="1300" smtClean="0"/>
              <a:pPr eaLnBrk="1" hangingPunct="1"/>
              <a:t>43</a:t>
            </a:fld>
            <a:endParaRPr lang="en-US" altLang="en-US" sz="1300" smtClean="0"/>
          </a:p>
        </p:txBody>
      </p:sp>
      <p:sp>
        <p:nvSpPr>
          <p:cNvPr id="151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DDB1CB-45E3-4A3C-A547-59051DE424CD}" type="slidenum">
              <a:rPr lang="en-US" altLang="en-US" sz="1300" smtClean="0"/>
              <a:pPr eaLnBrk="1" hangingPunct="1"/>
              <a:t>44</a:t>
            </a:fld>
            <a:endParaRPr lang="en-US" altLang="en-US" sz="1300" smtClean="0"/>
          </a:p>
        </p:txBody>
      </p:sp>
      <p:sp>
        <p:nvSpPr>
          <p:cNvPr id="152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73DC73-3DF7-4ECF-9ACF-DF9A682290E1}" type="slidenum">
              <a:rPr lang="en-US" altLang="en-US" sz="1300" smtClean="0"/>
              <a:pPr eaLnBrk="1" hangingPunct="1"/>
              <a:t>45</a:t>
            </a:fld>
            <a:endParaRPr lang="en-US" altLang="en-US" sz="1300" smtClean="0"/>
          </a:p>
        </p:txBody>
      </p:sp>
      <p:sp>
        <p:nvSpPr>
          <p:cNvPr id="153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742FAB-020F-430A-9032-DF338F769DCE}" type="slidenum">
              <a:rPr lang="en-US" altLang="en-US" sz="1300" smtClean="0"/>
              <a:pPr eaLnBrk="1" hangingPunct="1"/>
              <a:t>46</a:t>
            </a:fld>
            <a:endParaRPr lang="en-US" altLang="en-US" sz="1300" smtClean="0"/>
          </a:p>
        </p:txBody>
      </p:sp>
      <p:sp>
        <p:nvSpPr>
          <p:cNvPr id="154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10508B5-5523-41A8-977F-1CDAC5FA65FB}" type="slidenum">
              <a:rPr lang="en-US" altLang="en-US" sz="1300" smtClean="0"/>
              <a:pPr eaLnBrk="1" hangingPunct="1"/>
              <a:t>47</a:t>
            </a:fld>
            <a:endParaRPr lang="en-US" altLang="en-US" sz="1300" smtClean="0"/>
          </a:p>
        </p:txBody>
      </p:sp>
      <p:sp>
        <p:nvSpPr>
          <p:cNvPr id="155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892648-77AC-4BAD-8B02-5924E5CBC445}" type="slidenum">
              <a:rPr lang="en-US" altLang="en-US" sz="1300" smtClean="0"/>
              <a:pPr eaLnBrk="1" hangingPunct="1"/>
              <a:t>48</a:t>
            </a:fld>
            <a:endParaRPr lang="en-US" altLang="en-US" sz="1300" smtClean="0"/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8FEE9A1-6AE5-4177-8483-68DBA17A5C17}" type="slidenum">
              <a:rPr lang="en-US" altLang="en-US" sz="1300" smtClean="0"/>
              <a:pPr eaLnBrk="1" hangingPunct="1"/>
              <a:t>49</a:t>
            </a:fld>
            <a:endParaRPr lang="en-US" altLang="en-US" sz="1300" smtClean="0"/>
          </a:p>
        </p:txBody>
      </p:sp>
      <p:sp>
        <p:nvSpPr>
          <p:cNvPr id="157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1050E5A-91A2-4A3B-ADD4-7EABACE295E6}" type="slidenum">
              <a:rPr lang="en-US" altLang="en-US" sz="1300" smtClean="0"/>
              <a:pPr eaLnBrk="1" hangingPunct="1"/>
              <a:t>5</a:t>
            </a:fld>
            <a:endParaRPr lang="en-US" altLang="en-US" sz="1300" smtClean="0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4FD6C0-4789-4998-B2D1-F15FBC649F59}" type="slidenum">
              <a:rPr lang="en-US" altLang="en-US" sz="1300" smtClean="0"/>
              <a:pPr eaLnBrk="1" hangingPunct="1"/>
              <a:t>50</a:t>
            </a:fld>
            <a:endParaRPr lang="en-US" altLang="en-US" sz="1300" smtClean="0"/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7A8467-3B87-4B3D-A724-E54DF3683237}" type="slidenum">
              <a:rPr lang="en-US" altLang="en-US" sz="1300" smtClean="0"/>
              <a:pPr eaLnBrk="1" hangingPunct="1"/>
              <a:t>51</a:t>
            </a:fld>
            <a:endParaRPr lang="en-US" altLang="en-US" sz="1300" smtClean="0"/>
          </a:p>
        </p:txBody>
      </p:sp>
      <p:sp>
        <p:nvSpPr>
          <p:cNvPr id="159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25F44CD-1666-497F-AD6D-334B14BF9E7D}" type="slidenum">
              <a:rPr lang="en-US" altLang="en-US" sz="1300" smtClean="0"/>
              <a:pPr eaLnBrk="1" hangingPunct="1"/>
              <a:t>52</a:t>
            </a:fld>
            <a:endParaRPr lang="en-US" altLang="en-US" sz="1300" smtClean="0"/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45E3D3-3A64-4905-9389-9413AE67DF8F}" type="slidenum">
              <a:rPr lang="en-US" altLang="en-US" sz="1300" smtClean="0"/>
              <a:pPr eaLnBrk="1" hangingPunct="1"/>
              <a:t>53</a:t>
            </a:fld>
            <a:endParaRPr lang="en-US" altLang="en-US" sz="1300" smtClean="0"/>
          </a:p>
        </p:txBody>
      </p:sp>
      <p:sp>
        <p:nvSpPr>
          <p:cNvPr id="161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9578702-2602-481B-80BB-61C185C6D5F1}" type="slidenum">
              <a:rPr lang="en-US" altLang="en-US" sz="1300" smtClean="0"/>
              <a:pPr eaLnBrk="1" hangingPunct="1"/>
              <a:t>54</a:t>
            </a:fld>
            <a:endParaRPr lang="en-US" altLang="en-US" sz="1300" smtClean="0"/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47FE47-80F2-493F-84E2-2051EB0B3B55}" type="slidenum">
              <a:rPr lang="en-US" altLang="en-US" sz="1300" smtClean="0"/>
              <a:pPr eaLnBrk="1" hangingPunct="1"/>
              <a:t>55</a:t>
            </a:fld>
            <a:endParaRPr lang="en-US" altLang="en-US" sz="1300" smtClean="0"/>
          </a:p>
        </p:txBody>
      </p:sp>
      <p:sp>
        <p:nvSpPr>
          <p:cNvPr id="163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18A66C-42AF-459A-9AA9-A70E974530D1}" type="slidenum">
              <a:rPr lang="en-US" altLang="en-US" sz="1300" smtClean="0"/>
              <a:pPr eaLnBrk="1" hangingPunct="1"/>
              <a:t>56</a:t>
            </a:fld>
            <a:endParaRPr lang="en-US" altLang="en-US" sz="1300" smtClean="0"/>
          </a:p>
        </p:txBody>
      </p:sp>
      <p:sp>
        <p:nvSpPr>
          <p:cNvPr id="164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3407A1-93BF-4EF6-8B47-64100CDFB4F6}" type="slidenum">
              <a:rPr lang="en-US" altLang="en-US" sz="1300" smtClean="0"/>
              <a:pPr eaLnBrk="1" hangingPunct="1"/>
              <a:t>57</a:t>
            </a:fld>
            <a:endParaRPr lang="en-US" altLang="en-US" sz="1300" smtClean="0"/>
          </a:p>
        </p:txBody>
      </p:sp>
      <p:sp>
        <p:nvSpPr>
          <p:cNvPr id="165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D03E9A-1530-49C2-B094-2541E1A0F9E3}" type="slidenum">
              <a:rPr lang="en-US" altLang="en-US" sz="1300" smtClean="0"/>
              <a:pPr eaLnBrk="1" hangingPunct="1"/>
              <a:t>6</a:t>
            </a:fld>
            <a:endParaRPr lang="en-US" altLang="en-US" sz="1300" smtClean="0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9CA13A-5319-409F-9A0E-29D813067707}" type="slidenum">
              <a:rPr lang="en-US" altLang="en-US" sz="1300" smtClean="0"/>
              <a:pPr eaLnBrk="1" hangingPunct="1"/>
              <a:t>7</a:t>
            </a:fld>
            <a:endParaRPr lang="en-US" altLang="en-US" sz="1300" smtClean="0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02D24D-4636-4517-A594-F6E323EBA826}" type="slidenum">
              <a:rPr lang="en-US" altLang="en-US" sz="1300" smtClean="0"/>
              <a:pPr eaLnBrk="1" hangingPunct="1"/>
              <a:t>8</a:t>
            </a:fld>
            <a:endParaRPr lang="en-US" altLang="en-US" sz="1300" smtClean="0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BC639-2446-4B0C-8F3F-5E8DD49CE697}" type="slidenum">
              <a:rPr lang="en-US" altLang="en-US" sz="1300" smtClean="0"/>
              <a:pPr eaLnBrk="1" hangingPunct="1"/>
              <a:t>9</a:t>
            </a:fld>
            <a:endParaRPr lang="en-US" altLang="en-US" sz="1300" smtClean="0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2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Asıl başlık stili için tıklatın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Asıl metin stillerini düzenlemek için tıklatın</a:t>
            </a:r>
          </a:p>
          <a:p>
            <a:pPr lvl="1"/>
            <a:r>
              <a:rPr lang="en-US" altLang="en-US" smtClean="0"/>
              <a:t>İkinci düzey</a:t>
            </a:r>
          </a:p>
          <a:p>
            <a:pPr lvl="2"/>
            <a:r>
              <a:rPr lang="en-US" altLang="en-US" smtClean="0"/>
              <a:t>Üçüncü düzey</a:t>
            </a:r>
          </a:p>
          <a:p>
            <a:pPr lvl="3"/>
            <a:r>
              <a:rPr lang="en-US" altLang="en-US" smtClean="0"/>
              <a:t>Dördüncü düzey</a:t>
            </a:r>
          </a:p>
          <a:p>
            <a:pPr lvl="4"/>
            <a:r>
              <a:rPr lang="en-US" altLang="en-US" smtClean="0"/>
              <a:t>Beşinci düzey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2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0513"/>
            <a:ext cx="7924800" cy="571500"/>
          </a:xfrm>
        </p:spPr>
        <p:txBody>
          <a:bodyPr/>
          <a:lstStyle/>
          <a:p>
            <a:pPr eaLnBrk="1" hangingPunct="1"/>
            <a:r>
              <a:rPr lang="en-US" altLang="en-US" smtClean="0"/>
              <a:t>Bresenham's line algorithm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429000" y="2571750"/>
            <a:ext cx="1841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191000" y="2514600"/>
            <a:ext cx="1841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429000" y="2571750"/>
            <a:ext cx="1841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  <a:p>
            <a:pPr algn="l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96225" cy="441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smtClean="0"/>
              <a:t>Accurate and efficient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Uses only incremental integer calculations</a:t>
            </a:r>
          </a:p>
          <a:p>
            <a:pPr lvl="1" eaLnBrk="1" hangingPunct="1">
              <a:spcBef>
                <a:spcPct val="40000"/>
              </a:spcBef>
            </a:pPr>
            <a:endParaRPr lang="en-US" altLang="en-US" sz="20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The method is described for a line segment with a positive slope less than one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sz="2400" smtClean="0"/>
              <a:t>The method generalizes to line segments of other slopes by considering the symmetry between the various octants and quadrants of the xy plane</a:t>
            </a:r>
            <a:endParaRPr lang="en-US" altLang="en-US" smtClean="0"/>
          </a:p>
          <a:p>
            <a:pPr eaLnBrk="1" hangingPunct="1">
              <a:spcBef>
                <a:spcPct val="4000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78125"/>
            <a:ext cx="446405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88913"/>
            <a:ext cx="6788150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Line end points:</a:t>
            </a:r>
          </a:p>
          <a:p>
            <a:pPr eaLnBrk="1" hangingPunct="1"/>
            <a:endParaRPr lang="en-US" altLang="en-US" sz="1400" smtClean="0"/>
          </a:p>
          <a:p>
            <a:pPr eaLnBrk="1" hangingPunct="1"/>
            <a:r>
              <a:rPr lang="en-US" altLang="en-US" smtClean="0"/>
              <a:t>Deltas: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622675" y="1752600"/>
          <a:ext cx="552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993900" imgH="228600" progId="Equation.3">
                  <p:embed/>
                </p:oleObj>
              </mc:Choice>
              <mc:Fallback>
                <p:oleObj name="Equation" r:id="rId4" imgW="199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1752600"/>
                        <a:ext cx="5521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109788" y="2743200"/>
          <a:ext cx="30099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6" imgW="850531" imgH="203112" progId="Equation.3">
                  <p:embed/>
                </p:oleObj>
              </mc:Choice>
              <mc:Fallback>
                <p:oleObj name="Equation" r:id="rId6" imgW="85053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743200"/>
                        <a:ext cx="30099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2181225" y="3810000"/>
          <a:ext cx="43307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8" imgW="1473200" imgH="660400" progId="Equation.3">
                  <p:embed/>
                </p:oleObj>
              </mc:Choice>
              <mc:Fallback>
                <p:oleObj name="Equation" r:id="rId8" imgW="14732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810000"/>
                        <a:ext cx="433070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11138" y="3810000"/>
            <a:ext cx="189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solidFill>
                  <a:schemeClr val="tx2"/>
                </a:solidFill>
                <a:latin typeface="Times New Roman" pitchFamily="18" charset="0"/>
              </a:rPr>
              <a:t>initially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81000"/>
            <a:ext cx="7772400" cy="1090613"/>
          </a:xfrm>
        </p:spPr>
        <p:txBody>
          <a:bodyPr/>
          <a:lstStyle/>
          <a:p>
            <a:pPr eaLnBrk="1" hangingPunct="1"/>
            <a:r>
              <a:rPr lang="en-US" altLang="en-US" smtClean="0"/>
              <a:t>Graph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300288" y="1436688"/>
            <a:ext cx="5857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0" bIns="27432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13</a:t>
            </a:r>
          </a:p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12  11  10   9   8   7   6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84475" y="5360988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4    5    6    7     8    9   10   11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2965450" y="20589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H="1">
            <a:off x="3440113" y="208756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H="1">
            <a:off x="3914775" y="204628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4389438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4864100" y="20843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5338763" y="2082800"/>
            <a:ext cx="0" cy="322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H="1">
            <a:off x="5813425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6289675" y="205581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rot="16200000" flipH="1">
            <a:off x="4624388" y="3624262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rot="16200000" flipH="1">
            <a:off x="4654551" y="31654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rot="16200000" flipH="1">
            <a:off x="4611688" y="27082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rot="16200000" flipH="1">
            <a:off x="4632326" y="22494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rot="16200000" flipH="1">
            <a:off x="4649788" y="17922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rot="16200000" flipH="1">
            <a:off x="4648201" y="13335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rot="16200000" flipH="1">
            <a:off x="4616451" y="8763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rot="16200000" flipH="1">
            <a:off x="4611688" y="40322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3354388" y="424338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3832225" y="3805238"/>
            <a:ext cx="179388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81000"/>
            <a:ext cx="7772400" cy="1090613"/>
          </a:xfrm>
        </p:spPr>
        <p:txBody>
          <a:bodyPr/>
          <a:lstStyle/>
          <a:p>
            <a:pPr eaLnBrk="1" hangingPunct="1"/>
            <a:r>
              <a:rPr lang="en-US" altLang="en-US" smtClean="0"/>
              <a:t>Continue the process...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300288" y="1436688"/>
            <a:ext cx="5857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0" bIns="27432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13</a:t>
            </a:r>
          </a:p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12  11  10   9   8   7   6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784475" y="5360988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4    5    6    7     8    9   10   11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H="1">
            <a:off x="2965450" y="20589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>
            <a:off x="3440113" y="208756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3914775" y="204628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4389438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>
            <a:off x="4864100" y="20843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>
            <a:off x="5338763" y="2082800"/>
            <a:ext cx="0" cy="322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5813425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6289675" y="205581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rot="16200000" flipH="1">
            <a:off x="4624388" y="3624262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rot="16200000" flipH="1">
            <a:off x="4654551" y="31654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rot="16200000" flipH="1">
            <a:off x="4611688" y="27082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rot="16200000" flipH="1">
            <a:off x="4632326" y="22494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rot="16200000" flipH="1">
            <a:off x="4649788" y="17922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rot="16200000" flipH="1">
            <a:off x="4648201" y="13335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rot="16200000" flipH="1">
            <a:off x="4616451" y="8763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rot="16200000" flipH="1">
            <a:off x="4611688" y="40322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3354388" y="425608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3832225" y="3805238"/>
            <a:ext cx="179388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4303713" y="380523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81000"/>
            <a:ext cx="7772400" cy="1090613"/>
          </a:xfrm>
        </p:spPr>
        <p:txBody>
          <a:bodyPr/>
          <a:lstStyle/>
          <a:p>
            <a:pPr eaLnBrk="1" hangingPunct="1"/>
            <a:r>
              <a:rPr lang="en-US" altLang="en-US" smtClean="0"/>
              <a:t>Graph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300288" y="1436688"/>
            <a:ext cx="5857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0" bIns="27432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13</a:t>
            </a:r>
          </a:p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12  11  10   9   8   7   6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784475" y="5360988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4    5    6    7     8    9   10   11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2965450" y="20589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3440113" y="208756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>
            <a:off x="3914775" y="204628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>
            <a:off x="4389438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>
            <a:off x="4864100" y="20843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5338763" y="2082800"/>
            <a:ext cx="0" cy="322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>
            <a:off x="5813425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6289675" y="205581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rot="16200000" flipH="1">
            <a:off x="4624388" y="3624262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rot="16200000" flipH="1">
            <a:off x="4654551" y="31654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rot="16200000" flipH="1">
            <a:off x="4611688" y="27082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rot="16200000" flipH="1">
            <a:off x="4632326" y="22494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rot="16200000" flipH="1">
            <a:off x="4649788" y="17922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rot="16200000" flipH="1">
            <a:off x="4648201" y="13335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rot="16200000" flipH="1">
            <a:off x="4616451" y="8763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rot="16200000" flipH="1">
            <a:off x="4611688" y="40322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3354388" y="425608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3832225" y="3805238"/>
            <a:ext cx="179388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4303713" y="380523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4772025" y="3346450"/>
            <a:ext cx="179388" cy="1793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81000"/>
            <a:ext cx="7772400" cy="1090613"/>
          </a:xfrm>
        </p:spPr>
        <p:txBody>
          <a:bodyPr/>
          <a:lstStyle/>
          <a:p>
            <a:pPr eaLnBrk="1" hangingPunct="1"/>
            <a:r>
              <a:rPr lang="en-US" altLang="en-US" smtClean="0"/>
              <a:t>Graph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00288" y="1436688"/>
            <a:ext cx="5857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0" bIns="27432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13</a:t>
            </a:r>
          </a:p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12  11  10   9   8   7   6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84475" y="5360988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4    5    6    7     8    9   10   11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2965450" y="20589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3440113" y="208756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3914775" y="204628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4389438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4864100" y="20843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>
            <a:off x="5338763" y="2082800"/>
            <a:ext cx="0" cy="322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5813425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6289675" y="205581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rot="16200000" flipH="1">
            <a:off x="4624388" y="3624262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rot="16200000" flipH="1">
            <a:off x="4654551" y="31654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rot="16200000" flipH="1">
            <a:off x="4611688" y="27082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rot="16200000" flipH="1">
            <a:off x="4632326" y="22494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rot="16200000" flipH="1">
            <a:off x="4649788" y="17922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rot="16200000" flipH="1">
            <a:off x="4648201" y="13335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rot="16200000" flipH="1">
            <a:off x="4616451" y="8763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rot="16200000" flipH="1">
            <a:off x="4611688" y="40322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Oval 21"/>
          <p:cNvSpPr>
            <a:spLocks noChangeArrowheads="1"/>
          </p:cNvSpPr>
          <p:nvPr/>
        </p:nvSpPr>
        <p:spPr bwMode="auto">
          <a:xfrm>
            <a:off x="3354388" y="425608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3832225" y="3805238"/>
            <a:ext cx="179388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4303713" y="380523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4772025" y="3346450"/>
            <a:ext cx="179388" cy="1793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5254625" y="2878138"/>
            <a:ext cx="179388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81000"/>
            <a:ext cx="7772400" cy="1090613"/>
          </a:xfrm>
        </p:spPr>
        <p:txBody>
          <a:bodyPr/>
          <a:lstStyle/>
          <a:p>
            <a:pPr eaLnBrk="1" hangingPunct="1"/>
            <a:r>
              <a:rPr lang="en-US" altLang="en-US" smtClean="0"/>
              <a:t>Graph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300288" y="1436688"/>
            <a:ext cx="585787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74320" bIns="27432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13</a:t>
            </a:r>
          </a:p>
          <a:p>
            <a:pPr algn="r">
              <a:lnSpc>
                <a:spcPct val="130000"/>
              </a:lnSpc>
            </a:pPr>
            <a:r>
              <a:rPr lang="en-US" altLang="en-US" sz="2400">
                <a:latin typeface="Times New Roman" pitchFamily="18" charset="0"/>
              </a:rPr>
              <a:t>12  11  10   9   8   7   6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784475" y="5360988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4    5    6    7     8    9   10   11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H="1">
            <a:off x="2965450" y="20589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H="1">
            <a:off x="3440113" y="208756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3914775" y="204628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>
            <a:off x="4389438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4864100" y="2084388"/>
            <a:ext cx="0" cy="322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5338763" y="2082800"/>
            <a:ext cx="0" cy="322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5813425" y="2065338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6289675" y="2055813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rot="16200000" flipH="1">
            <a:off x="4624388" y="3624262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rot="16200000" flipH="1">
            <a:off x="4654551" y="31654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rot="16200000" flipH="1">
            <a:off x="4611688" y="270827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rot="16200000" flipH="1">
            <a:off x="4632326" y="22494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rot="16200000" flipH="1">
            <a:off x="4649788" y="1792287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rot="16200000" flipH="1">
            <a:off x="4648201" y="13335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rot="16200000" flipH="1">
            <a:off x="4616451" y="876300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rot="16200000" flipH="1">
            <a:off x="4611688" y="403225"/>
            <a:ext cx="0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3354388" y="425608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3832225" y="3805238"/>
            <a:ext cx="179388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4303713" y="3805238"/>
            <a:ext cx="179387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4772025" y="3346450"/>
            <a:ext cx="179388" cy="1793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5254625" y="2878138"/>
            <a:ext cx="179388" cy="1793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 flipV="1">
            <a:off x="3440113" y="2949575"/>
            <a:ext cx="1914525" cy="137318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92125" y="158750"/>
            <a:ext cx="7315200" cy="652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/*  Bresenham line-drawing procedure for |m| &lt; 1.0.  */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void lineBres (int x0, int y0, int xEnd, int yEnd)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{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int dx = fabs (xEnd - x0),  dy = fabs(yEnd - y0);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int x, y, p = 2 * dy - dx;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int twoDy = 2 * dy,  twoDyMinusDx = 2 * (dy - dx);</a:t>
            </a:r>
          </a:p>
          <a:p>
            <a:pPr algn="l">
              <a:lnSpc>
                <a:spcPct val="90000"/>
              </a:lnSpc>
            </a:pPr>
            <a:endParaRPr lang="en-GB" altLang="en-US" sz="800">
              <a:latin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/* Determine which endpoint to use as start position.  */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if (x0 &gt; xEnd) {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x = xEnd;    y = yEnd;   xEnd = x0;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}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else {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x = x0;    y = y0;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}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setPixel (x, y);</a:t>
            </a:r>
          </a:p>
          <a:p>
            <a:pPr algn="l">
              <a:lnSpc>
                <a:spcPct val="90000"/>
              </a:lnSpc>
            </a:pPr>
            <a:endParaRPr lang="en-GB" altLang="en-US" sz="1000">
              <a:latin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while (x &lt; xEnd) {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x++;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if (p &lt; 0)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   p += twoDy;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else {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   y++;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   p += twoDyMinusDx;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}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   setPixel (x, y);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   }</a:t>
            </a:r>
          </a:p>
          <a:p>
            <a:pPr algn="l">
              <a:lnSpc>
                <a:spcPct val="90000"/>
              </a:lnSpc>
            </a:pPr>
            <a:r>
              <a:rPr lang="en-GB" altLang="en-US" sz="1800">
                <a:latin typeface="Times New Roman" pitchFamily="18" charset="0"/>
              </a:rPr>
              <a:t>   }</a:t>
            </a:r>
            <a:endParaRPr lang="en-GB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/>
          <p:cNvSpPr>
            <a:spLocks noChangeShapeType="1"/>
          </p:cNvSpPr>
          <p:nvPr/>
        </p:nvSpPr>
        <p:spPr bwMode="auto">
          <a:xfrm>
            <a:off x="4010025" y="11430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1336675" y="3810000"/>
            <a:ext cx="583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4010025" y="1447800"/>
            <a:ext cx="2179638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1898650" y="3733800"/>
            <a:ext cx="2181225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 flipV="1">
            <a:off x="1970088" y="1600200"/>
            <a:ext cx="2179637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 flipV="1">
            <a:off x="3938588" y="3733800"/>
            <a:ext cx="2181225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924425" y="2909888"/>
            <a:ext cx="3094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0&lt;m&lt;1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994275" y="4191000"/>
            <a:ext cx="309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0&gt;m&gt;-1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587750" y="1524000"/>
            <a:ext cx="309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m&gt;1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970088" y="5334000"/>
            <a:ext cx="3094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m&gt;1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73113" y="4038600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0&lt;m&lt;1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773113" y="2895600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0&gt;m&gt;-1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3305175" y="5334000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m&lt;-1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828800" y="1524000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rgbClr val="000099"/>
                </a:solidFill>
                <a:latin typeface="Times New Roman" pitchFamily="18" charset="0"/>
              </a:rPr>
              <a:t>m&lt;-1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0" y="-61913"/>
            <a:ext cx="9144000" cy="11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600">
                <a:solidFill>
                  <a:schemeClr val="tx2"/>
                </a:solidFill>
                <a:latin typeface="Times New Roman" pitchFamily="18" charset="0"/>
              </a:rPr>
              <a:t>Line-drawing algorithm should work in every octant, and special cases</a:t>
            </a:r>
            <a:endParaRPr lang="en-GB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400800" y="2165350"/>
            <a:ext cx="22828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00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GB" altLang="en-US" sz="2000">
                <a:solidFill>
                  <a:schemeClr val="tx2"/>
                </a:solidFill>
                <a:latin typeface="Times New Roman" pitchFamily="18" charset="0"/>
              </a:rPr>
              <a:t>imulating the Bresenham algorithm in drawing </a:t>
            </a:r>
            <a:r>
              <a:rPr lang="tr-TR" altLang="en-US" sz="2000">
                <a:solidFill>
                  <a:schemeClr val="tx2"/>
                </a:solidFill>
                <a:latin typeface="Times New Roman" pitchFamily="18" charset="0"/>
              </a:rPr>
              <a:t>8</a:t>
            </a:r>
            <a:r>
              <a:rPr lang="en-GB" altLang="en-US" sz="2000">
                <a:solidFill>
                  <a:schemeClr val="tx2"/>
                </a:solidFill>
                <a:latin typeface="Times New Roman" pitchFamily="18" charset="0"/>
              </a:rPr>
              <a:t> radii on a circle of radius 20</a:t>
            </a:r>
            <a:endParaRPr lang="tr-TR" altLang="en-US" sz="2000">
              <a:solidFill>
                <a:schemeClr val="tx2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tr-TR" altLang="en-US" sz="2000">
                <a:solidFill>
                  <a:schemeClr val="tx2"/>
                </a:solidFill>
                <a:latin typeface="Times New Roman" pitchFamily="18" charset="0"/>
              </a:rPr>
              <a:t>Horizontal, vertical and </a:t>
            </a:r>
            <a:r>
              <a:rPr lang="tr-TR" altLang="en-US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45 radii handled as special cases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04800"/>
            <a:ext cx="5405437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Bresenham's line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268413"/>
            <a:ext cx="3106737" cy="4857750"/>
          </a:xfrm>
        </p:spPr>
        <p:txBody>
          <a:bodyPr/>
          <a:lstStyle/>
          <a:p>
            <a:pPr eaLnBrk="1" hangingPunct="1"/>
            <a:r>
              <a:rPr lang="en-US" altLang="en-US" smtClean="0"/>
              <a:t>Decide what is the next pixel position</a:t>
            </a:r>
          </a:p>
          <a:p>
            <a:pPr lvl="1" eaLnBrk="1" hangingPunct="1"/>
            <a:r>
              <a:rPr lang="en-US" altLang="en-US" smtClean="0"/>
              <a:t>(11,11) or (11,12)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827088" y="22050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827088" y="28527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827088" y="35004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827088" y="41481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827088" y="47974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14"/>
          <p:cNvSpPr>
            <a:spLocks noChangeShapeType="1"/>
          </p:cNvSpPr>
          <p:nvPr/>
        </p:nvSpPr>
        <p:spPr bwMode="auto">
          <a:xfrm>
            <a:off x="13319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5"/>
          <p:cNvSpPr>
            <a:spLocks noChangeShapeType="1"/>
          </p:cNvSpPr>
          <p:nvPr/>
        </p:nvSpPr>
        <p:spPr bwMode="auto">
          <a:xfrm>
            <a:off x="19796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6"/>
          <p:cNvSpPr>
            <a:spLocks noChangeShapeType="1"/>
          </p:cNvSpPr>
          <p:nvPr/>
        </p:nvSpPr>
        <p:spPr bwMode="auto">
          <a:xfrm>
            <a:off x="26273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7"/>
          <p:cNvSpPr>
            <a:spLocks noChangeShapeType="1"/>
          </p:cNvSpPr>
          <p:nvPr/>
        </p:nvSpPr>
        <p:spPr bwMode="auto">
          <a:xfrm>
            <a:off x="32750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3924300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Oval 19"/>
          <p:cNvSpPr>
            <a:spLocks noChangeArrowheads="1"/>
          </p:cNvSpPr>
          <p:nvPr/>
        </p:nvSpPr>
        <p:spPr bwMode="auto">
          <a:xfrm>
            <a:off x="1331913" y="3500438"/>
            <a:ext cx="647700" cy="6492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3023" name="Line 20"/>
          <p:cNvSpPr>
            <a:spLocks noChangeShapeType="1"/>
          </p:cNvSpPr>
          <p:nvPr/>
        </p:nvSpPr>
        <p:spPr bwMode="auto">
          <a:xfrm flipV="1">
            <a:off x="1619250" y="2276475"/>
            <a:ext cx="2665413" cy="1512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21"/>
          <p:cNvSpPr txBox="1">
            <a:spLocks noChangeArrowheads="1"/>
          </p:cNvSpPr>
          <p:nvPr/>
        </p:nvSpPr>
        <p:spPr bwMode="auto">
          <a:xfrm>
            <a:off x="2051050" y="2276475"/>
            <a:ext cx="1081088" cy="62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Specified 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en-US"/>
              <a:t>line path</a:t>
            </a:r>
          </a:p>
        </p:txBody>
      </p:sp>
      <p:sp>
        <p:nvSpPr>
          <p:cNvPr id="43025" name="Text Box 22"/>
          <p:cNvSpPr txBox="1">
            <a:spLocks noChangeArrowheads="1"/>
          </p:cNvSpPr>
          <p:nvPr/>
        </p:nvSpPr>
        <p:spPr bwMode="auto">
          <a:xfrm>
            <a:off x="1331913" y="486886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43026" name="Text Box 24"/>
          <p:cNvSpPr txBox="1">
            <a:spLocks noChangeArrowheads="1"/>
          </p:cNvSpPr>
          <p:nvPr/>
        </p:nvSpPr>
        <p:spPr bwMode="auto">
          <a:xfrm>
            <a:off x="1836738" y="486886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43027" name="Text Box 25"/>
          <p:cNvSpPr txBox="1">
            <a:spLocks noChangeArrowheads="1"/>
          </p:cNvSpPr>
          <p:nvPr/>
        </p:nvSpPr>
        <p:spPr bwMode="auto">
          <a:xfrm>
            <a:off x="2555875" y="486886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3028" name="Text Box 26"/>
          <p:cNvSpPr txBox="1">
            <a:spLocks noChangeArrowheads="1"/>
          </p:cNvSpPr>
          <p:nvPr/>
        </p:nvSpPr>
        <p:spPr bwMode="auto">
          <a:xfrm>
            <a:off x="3276600" y="486886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43029" name="Text Box 27"/>
          <p:cNvSpPr txBox="1">
            <a:spLocks noChangeArrowheads="1"/>
          </p:cNvSpPr>
          <p:nvPr/>
        </p:nvSpPr>
        <p:spPr bwMode="auto">
          <a:xfrm>
            <a:off x="755650" y="42926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43030" name="Text Box 28"/>
          <p:cNvSpPr txBox="1">
            <a:spLocks noChangeArrowheads="1"/>
          </p:cNvSpPr>
          <p:nvPr/>
        </p:nvSpPr>
        <p:spPr bwMode="auto">
          <a:xfrm>
            <a:off x="755650" y="36449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43031" name="Text Box 29"/>
          <p:cNvSpPr txBox="1">
            <a:spLocks noChangeArrowheads="1"/>
          </p:cNvSpPr>
          <p:nvPr/>
        </p:nvSpPr>
        <p:spPr bwMode="auto">
          <a:xfrm>
            <a:off x="755650" y="29972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3032" name="Text Box 30"/>
          <p:cNvSpPr txBox="1">
            <a:spLocks noChangeArrowheads="1"/>
          </p:cNvSpPr>
          <p:nvPr/>
        </p:nvSpPr>
        <p:spPr bwMode="auto">
          <a:xfrm>
            <a:off x="755650" y="23495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39713" y="3451225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Explicit: y = f(x)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Scan Converting Circles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>
            <a:fillRect/>
          </a:stretch>
        </p:blipFill>
        <p:spPr bwMode="auto">
          <a:xfrm>
            <a:off x="5795963" y="3644900"/>
            <a:ext cx="2590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68425" y="3879850"/>
          <a:ext cx="1828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939392" imgH="266584" progId="Equation.DSMT4">
                  <p:embed/>
                </p:oleObj>
              </mc:Choice>
              <mc:Fallback>
                <p:oleObj name="Equation" r:id="rId5" imgW="939392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879850"/>
                        <a:ext cx="1828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68313" y="4365625"/>
            <a:ext cx="5105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tr-TR" altLang="en-US" sz="2000">
                <a:latin typeface="Tahoma" pitchFamily="34" charset="0"/>
                <a:cs typeface="Angsana New" pitchFamily="18" charset="-34"/>
              </a:rPr>
              <a:t>W</a:t>
            </a:r>
            <a:r>
              <a:rPr lang="en-US" altLang="en-US" sz="2000">
                <a:latin typeface="Tahoma" pitchFamily="34" charset="0"/>
                <a:cs typeface="Angsana New" pitchFamily="18" charset="-34"/>
              </a:rPr>
              <a:t>e</a:t>
            </a:r>
            <a:r>
              <a:rPr lang="tr-TR" altLang="en-US" sz="2000">
                <a:latin typeface="Tahoma" pitchFamily="34" charset="0"/>
                <a:cs typeface="Angsana New" pitchFamily="18" charset="-34"/>
              </a:rPr>
              <a:t> could</a:t>
            </a:r>
            <a:r>
              <a:rPr lang="en-US" altLang="en-US" sz="2000">
                <a:latin typeface="Tahoma" pitchFamily="34" charset="0"/>
                <a:cs typeface="Angsana New" pitchFamily="18" charset="-34"/>
              </a:rPr>
              <a:t> draw a quarter circle by incrementing x from 0 to R in unit steps and solving for +y for each step.</a:t>
            </a:r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>
            <p:ph idx="1"/>
          </p:nvPr>
        </p:nvGraphicFramePr>
        <p:xfrm>
          <a:off x="1042988" y="1341438"/>
          <a:ext cx="38163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enklem" r:id="rId7" imgW="1548728" imgH="761669" progId="Equation.3">
                  <p:embed/>
                </p:oleObj>
              </mc:Choice>
              <mc:Fallback>
                <p:oleObj name="Denklem" r:id="rId7" imgW="1548728" imgH="7616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381635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23850" y="5734050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Method needs lots of computation, and gives non-uniform pixel spacing 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052513"/>
            <a:ext cx="29527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Scan Converting Circles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81000" y="1387475"/>
            <a:ext cx="457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Parametric: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24000" y="1844675"/>
          <a:ext cx="1346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710891" imgH="431613" progId="Equation.DSMT4">
                  <p:embed/>
                </p:oleObj>
              </mc:Choice>
              <mc:Fallback>
                <p:oleObj name="Equation" r:id="rId4" imgW="710891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44675"/>
                        <a:ext cx="1346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2852738"/>
            <a:ext cx="75612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tr-TR" altLang="en-US" sz="2000">
                <a:latin typeface="Tahoma" pitchFamily="34" charset="0"/>
                <a:cs typeface="Angsana New" pitchFamily="18" charset="-34"/>
              </a:rPr>
              <a:t>Draw quarter circle </a:t>
            </a:r>
            <a:r>
              <a:rPr lang="en-US" altLang="en-US" sz="2000">
                <a:latin typeface="Tahoma" pitchFamily="34" charset="0"/>
                <a:cs typeface="Angsana New" pitchFamily="18" charset="-34"/>
              </a:rPr>
              <a:t>by stepping </a:t>
            </a:r>
            <a:r>
              <a:rPr lang="tr-TR" altLang="en-US" sz="2000">
                <a:latin typeface="Tahoma" pitchFamily="34" charset="0"/>
                <a:cs typeface="Angsana New" pitchFamily="18" charset="-34"/>
              </a:rPr>
              <a:t>through </a:t>
            </a:r>
            <a:r>
              <a:rPr lang="en-US" altLang="en-US" sz="2000">
                <a:latin typeface="Tahoma" pitchFamily="34" charset="0"/>
                <a:cs typeface="Angsana New" pitchFamily="18" charset="-34"/>
              </a:rPr>
              <a:t>the angle from 0 to 90</a:t>
            </a:r>
          </a:p>
          <a:p>
            <a:pPr algn="l">
              <a:buFontTx/>
              <a:buChar char="-"/>
            </a:pPr>
            <a:r>
              <a:rPr lang="en-US" altLang="en-US" sz="2000">
                <a:latin typeface="Tahoma" pitchFamily="34" charset="0"/>
                <a:cs typeface="Angsana New" pitchFamily="18" charset="-34"/>
              </a:rPr>
              <a:t>avoids large gaps but still </a:t>
            </a:r>
            <a:r>
              <a:rPr lang="tr-TR" altLang="en-US" sz="2000">
                <a:latin typeface="Tahoma" pitchFamily="34" charset="0"/>
                <a:cs typeface="Angsana New" pitchFamily="18" charset="-34"/>
              </a:rPr>
              <a:t>unsatisfactory</a:t>
            </a:r>
          </a:p>
          <a:p>
            <a:pPr algn="l">
              <a:buFontTx/>
              <a:buChar char="-"/>
            </a:pPr>
            <a:r>
              <a:rPr lang="tr-TR" altLang="en-US" sz="2000">
                <a:latin typeface="Tahoma" pitchFamily="34" charset="0"/>
                <a:cs typeface="Angsana New" pitchFamily="18" charset="-34"/>
              </a:rPr>
              <a:t>How to set angular increment</a:t>
            </a:r>
          </a:p>
          <a:p>
            <a:pPr algn="l"/>
            <a:r>
              <a:rPr lang="tr-TR" altLang="en-US" sz="2000">
                <a:latin typeface="Tahoma" pitchFamily="34" charset="0"/>
                <a:cs typeface="Angsana New" pitchFamily="18" charset="-34"/>
              </a:rPr>
              <a:t>Computationally expensive trigonometric calculations</a:t>
            </a:r>
            <a:endParaRPr lang="en-US" altLang="en-US" sz="2000">
              <a:latin typeface="Tahoma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Scan Converting Circles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68313" y="1196975"/>
            <a:ext cx="68405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/>
              <a:t>Implicit: f(x</a:t>
            </a:r>
            <a:r>
              <a:rPr lang="tr-TR" altLang="en-US" sz="3200"/>
              <a:t>,y</a:t>
            </a:r>
            <a:r>
              <a:rPr lang="en-US" altLang="en-US" sz="3200"/>
              <a:t>) = x</a:t>
            </a:r>
            <a:r>
              <a:rPr lang="en-US" altLang="en-US" sz="3200" baseline="30000"/>
              <a:t>2</a:t>
            </a:r>
            <a:r>
              <a:rPr lang="en-US" altLang="en-US" sz="3200"/>
              <a:t>+y</a:t>
            </a:r>
            <a:r>
              <a:rPr lang="en-US" altLang="en-US" sz="3200" baseline="30000"/>
              <a:t>2</a:t>
            </a:r>
            <a:r>
              <a:rPr lang="en-US" altLang="en-US" sz="3200"/>
              <a:t>-R</a:t>
            </a:r>
            <a:r>
              <a:rPr lang="en-US" altLang="en-US" sz="3200" baseline="30000"/>
              <a:t>2</a:t>
            </a:r>
            <a:endParaRPr lang="en-US" altLang="en-US" sz="320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258888" y="2084388"/>
            <a:ext cx="551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ahoma" pitchFamily="34" charset="0"/>
                <a:cs typeface="Angsana New" pitchFamily="18" charset="-34"/>
              </a:rPr>
              <a:t>If f(x,y) = 0 then it is on the circle.</a:t>
            </a:r>
          </a:p>
          <a:p>
            <a:pPr algn="l"/>
            <a:r>
              <a:rPr lang="en-US" altLang="en-US" sz="2400">
                <a:latin typeface="Tahoma" pitchFamily="34" charset="0"/>
                <a:cs typeface="Angsana New" pitchFamily="18" charset="-34"/>
              </a:rPr>
              <a:t>   f(x,y) &gt; 0 then it is outside the circle.</a:t>
            </a:r>
          </a:p>
          <a:p>
            <a:pPr algn="l"/>
            <a:r>
              <a:rPr lang="en-US" altLang="en-US" sz="2400">
                <a:latin typeface="Tahoma" pitchFamily="34" charset="0"/>
                <a:cs typeface="Angsana New" pitchFamily="18" charset="-34"/>
              </a:rPr>
              <a:t>   f(x,y) &lt; 0 then it is inside the circle.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042988" y="3789363"/>
            <a:ext cx="6985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Try to adapt the Bresenham midpoint approach </a:t>
            </a:r>
          </a:p>
          <a:p>
            <a:pPr algn="l">
              <a:spcBef>
                <a:spcPct val="50000"/>
              </a:spcBef>
            </a:pPr>
            <a:endParaRPr lang="tr-TR" altLang="en-US" sz="2800">
              <a:latin typeface="Times New Roman" pitchFamily="18" charset="0"/>
              <a:cs typeface="Angsana New" pitchFamily="18" charset="-34"/>
            </a:endParaRPr>
          </a:p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Again, exploit symmetries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AADGGXL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2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 descr="Hearn-Baker-cright-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2800" smtClean="0"/>
              <a:t>Generalising the Bresenham midpoint approach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5256213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tr-TR" altLang="en-US" sz="1400" smtClean="0"/>
              <a:t>				</a:t>
            </a:r>
          </a:p>
          <a:p>
            <a:pPr marL="457200" indent="-457200" eaLnBrk="1" hangingPunct="1"/>
            <a:r>
              <a:rPr lang="tr-TR" altLang="en-US" smtClean="0"/>
              <a:t>Set up decision parameters for finding the closest pixel to the cırcumference at each sampling step</a:t>
            </a:r>
          </a:p>
          <a:p>
            <a:pPr marL="838200" lvl="1" indent="-381000" eaLnBrk="1" hangingPunct="1"/>
            <a:r>
              <a:rPr lang="tr-TR" altLang="en-US" smtClean="0"/>
              <a:t>Avoid square root calculations by considering the squares of the pixel separation distances</a:t>
            </a:r>
          </a:p>
          <a:p>
            <a:pPr marL="457200" indent="-457200" eaLnBrk="1" hangingPunct="1"/>
            <a:r>
              <a:rPr lang="tr-TR" altLang="en-US" smtClean="0"/>
              <a:t>Use direct comparison without squaring.  </a:t>
            </a:r>
          </a:p>
          <a:p>
            <a:pPr marL="457200" indent="-457200" eaLnBrk="1" hangingPunct="1">
              <a:buFontTx/>
              <a:buNone/>
            </a:pPr>
            <a:r>
              <a:rPr lang="tr-TR" altLang="en-US" smtClean="0"/>
              <a:t>	Adapt the midpoint test idea: test the halfway position between pixels to determine if this midpoint is inside or outside the curve </a:t>
            </a:r>
          </a:p>
          <a:p>
            <a:pPr marL="457200" indent="-457200" eaLnBrk="1" hangingPunct="1">
              <a:buFontTx/>
              <a:buNone/>
            </a:pPr>
            <a:r>
              <a:rPr lang="tr-TR" altLang="en-US" smtClean="0"/>
              <a:t>	This gives the </a:t>
            </a:r>
            <a:r>
              <a:rPr lang="tr-TR" altLang="en-US" b="1" smtClean="0"/>
              <a:t>midpoint algorithm for circles</a:t>
            </a:r>
          </a:p>
          <a:p>
            <a:pPr marL="457200" indent="-457200" eaLnBrk="1" hangingPunct="1">
              <a:buFontTx/>
              <a:buNone/>
            </a:pPr>
            <a:r>
              <a:rPr lang="tr-TR" altLang="en-US" smtClean="0"/>
              <a:t>	Can be adapted to other curves: conic sections</a:t>
            </a:r>
          </a:p>
          <a:p>
            <a:pPr marL="838200" lvl="1" indent="-381000" eaLnBrk="1" hangingPunct="1">
              <a:buFontTx/>
              <a:buNone/>
            </a:pPr>
            <a:endParaRPr lang="tr-TR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Eight-way Symmetry</a:t>
            </a:r>
            <a:r>
              <a:rPr lang="tr-TR" altLang="en-US" sz="2800" smtClean="0"/>
              <a:t/>
            </a:r>
            <a:br>
              <a:rPr lang="tr-TR" altLang="en-US" sz="2800" smtClean="0"/>
            </a:br>
            <a:r>
              <a:rPr lang="tr-TR" altLang="en-US" sz="2800" smtClean="0"/>
              <a:t>- </a:t>
            </a:r>
            <a:r>
              <a:rPr lang="tr-TR" altLang="en-US" sz="2400" smtClean="0"/>
              <a:t>only one octant’s calculation needed</a:t>
            </a:r>
            <a:endParaRPr lang="en-US" altLang="en-US" sz="2400" smtClean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r="10938"/>
          <a:stretch>
            <a:fillRect/>
          </a:stretch>
        </p:blipFill>
        <p:spPr bwMode="auto">
          <a:xfrm>
            <a:off x="3886200" y="1676400"/>
            <a:ext cx="45720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12000"/>
          <a:stretch>
            <a:fillRect/>
          </a:stretch>
        </p:blipFill>
        <p:spPr bwMode="auto">
          <a:xfrm>
            <a:off x="468313" y="1700213"/>
            <a:ext cx="2971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395288"/>
            <a:ext cx="7650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tr-TR" altLang="en-US" sz="3200" b="1">
                <a:solidFill>
                  <a:srgbClr val="FF0000"/>
                </a:solidFill>
              </a:rPr>
              <a:t>The </a:t>
            </a:r>
            <a:r>
              <a:rPr lang="en-US" altLang="en-US" sz="3200" b="1">
                <a:solidFill>
                  <a:srgbClr val="FF0000"/>
                </a:solidFill>
              </a:rPr>
              <a:t>2</a:t>
            </a:r>
            <a:r>
              <a:rPr lang="en-US" altLang="en-US" sz="3200" b="1" baseline="30000">
                <a:solidFill>
                  <a:srgbClr val="FF0000"/>
                </a:solidFill>
              </a:rPr>
              <a:t>nd</a:t>
            </a:r>
            <a:r>
              <a:rPr lang="en-US" altLang="en-US" sz="3200" b="1">
                <a:solidFill>
                  <a:srgbClr val="FF0000"/>
                </a:solidFill>
              </a:rPr>
              <a:t> Octant </a:t>
            </a:r>
            <a:r>
              <a:rPr lang="tr-TR" altLang="en-US" sz="3200" b="1">
                <a:solidFill>
                  <a:srgbClr val="FF0000"/>
                </a:solidFill>
              </a:rPr>
              <a:t>is</a:t>
            </a:r>
            <a:r>
              <a:rPr lang="en-US" altLang="en-US" sz="3200" b="1">
                <a:solidFill>
                  <a:srgbClr val="FF0000"/>
                </a:solidFill>
              </a:rPr>
              <a:t> a </a:t>
            </a:r>
            <a:r>
              <a:rPr lang="tr-TR" altLang="en-US" sz="3200" b="1">
                <a:solidFill>
                  <a:srgbClr val="FF0000"/>
                </a:solidFill>
              </a:rPr>
              <a:t>g</a:t>
            </a:r>
            <a:r>
              <a:rPr lang="en-US" altLang="en-US" sz="3200" b="1">
                <a:solidFill>
                  <a:srgbClr val="FF0000"/>
                </a:solidFill>
              </a:rPr>
              <a:t>ood </a:t>
            </a:r>
            <a:r>
              <a:rPr lang="tr-TR" altLang="en-US" sz="3200" b="1">
                <a:solidFill>
                  <a:srgbClr val="FF0000"/>
                </a:solidFill>
              </a:rPr>
              <a:t>a</a:t>
            </a:r>
            <a:r>
              <a:rPr lang="en-US" altLang="en-US" sz="3200" b="1">
                <a:solidFill>
                  <a:srgbClr val="FF0000"/>
                </a:solidFill>
              </a:rPr>
              <a:t>rc</a:t>
            </a:r>
            <a:r>
              <a:rPr lang="tr-TR" altLang="en-US" sz="3200" b="1">
                <a:solidFill>
                  <a:srgbClr val="FF0000"/>
                </a:solidFill>
              </a:rPr>
              <a:t> to draw</a:t>
            </a:r>
            <a:endParaRPr lang="en-US" altLang="en-US" sz="3200" b="1">
              <a:solidFill>
                <a:srgbClr val="FF0000"/>
              </a:solidFill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23850" y="1557338"/>
            <a:ext cx="8102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It is a </a:t>
            </a:r>
            <a:r>
              <a:rPr lang="tr-TR" altLang="en-US" sz="2800"/>
              <a:t>well-defined </a:t>
            </a:r>
            <a:r>
              <a:rPr lang="en-US" altLang="en-US" sz="2800"/>
              <a:t>function in this domain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/>
              <a:t>single-valued</a:t>
            </a:r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/>
              <a:t>no vertical tangents:  </a:t>
            </a:r>
            <a:r>
              <a:rPr lang="en-US" altLang="en-US" sz="3200">
                <a:latin typeface="Euclid" pitchFamily="18" charset="0"/>
                <a:cs typeface="Arial" pitchFamily="34" charset="0"/>
              </a:rPr>
              <a:t>|</a:t>
            </a:r>
            <a:r>
              <a:rPr lang="en-US" altLang="en-US" sz="3200" i="1">
                <a:latin typeface="Times New Roman" pitchFamily="18" charset="0"/>
              </a:rPr>
              <a:t>slope</a:t>
            </a:r>
            <a:r>
              <a:rPr lang="en-US" altLang="en-US" sz="3200">
                <a:latin typeface="Euclid" pitchFamily="18" charset="0"/>
                <a:cs typeface="Arial" pitchFamily="34" charset="0"/>
              </a:rPr>
              <a:t>|</a:t>
            </a:r>
            <a:r>
              <a:rPr lang="en-US" altLang="en-US" sz="3200"/>
              <a:t> </a:t>
            </a:r>
            <a:r>
              <a:rPr lang="en-US" altLang="en-US" sz="2800">
                <a:sym typeface="Euclid Symbol" pitchFamily="18" charset="2"/>
              </a:rPr>
              <a:t></a:t>
            </a:r>
            <a:r>
              <a:rPr lang="en-US" altLang="en-US" sz="3200">
                <a:sym typeface="Euclid Symbol" pitchFamily="18" charset="2"/>
              </a:rPr>
              <a:t> </a:t>
            </a:r>
            <a:r>
              <a:rPr lang="en-US" altLang="en-US" sz="3200">
                <a:latin typeface="Times New Roman" pitchFamily="18" charset="0"/>
                <a:sym typeface="Euclid Symbol" pitchFamily="18" charset="2"/>
              </a:rPr>
              <a:t>1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/>
              <a:t>Lends itself to </a:t>
            </a:r>
            <a:r>
              <a:rPr lang="tr-TR" altLang="en-US" sz="2800"/>
              <a:t>the midpoint approach</a:t>
            </a:r>
            <a:endParaRPr lang="en-US" altLang="en-US" sz="2800"/>
          </a:p>
          <a:p>
            <a:pPr lvl="1" algn="l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/>
              <a:t>only need consider </a:t>
            </a:r>
            <a:r>
              <a:rPr lang="en-US" altLang="en-US" sz="2800" i="1">
                <a:latin typeface="Times New Roman" pitchFamily="18" charset="0"/>
              </a:rPr>
              <a:t>E</a:t>
            </a:r>
            <a:r>
              <a:rPr lang="en-US" altLang="en-US" sz="2400"/>
              <a:t> or </a:t>
            </a:r>
            <a:r>
              <a:rPr lang="en-US" altLang="en-US" sz="2800" i="1">
                <a:latin typeface="Times New Roman" pitchFamily="18" charset="0"/>
              </a:rPr>
              <a:t>SE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tr-TR" altLang="en-US" sz="2400"/>
              <a:t>Implicit formulation   </a:t>
            </a:r>
            <a:r>
              <a:rPr lang="en-US" altLang="en-US" sz="2400"/>
              <a:t>   </a:t>
            </a:r>
            <a:r>
              <a:rPr lang="en-US" altLang="en-US" sz="3200" i="1">
                <a:latin typeface="Times New Roman" pitchFamily="18" charset="0"/>
              </a:rPr>
              <a:t>F</a:t>
            </a:r>
            <a:r>
              <a:rPr lang="en-US" altLang="en-US" sz="3200">
                <a:latin typeface="Times New Roman" pitchFamily="18" charset="0"/>
              </a:rPr>
              <a:t>(</a:t>
            </a:r>
            <a:r>
              <a:rPr lang="en-US" altLang="en-US" sz="3200" i="1">
                <a:latin typeface="Times New Roman" pitchFamily="18" charset="0"/>
              </a:rPr>
              <a:t>x,y</a:t>
            </a:r>
            <a:r>
              <a:rPr lang="en-US" altLang="en-US" sz="3200">
                <a:latin typeface="Times New Roman" pitchFamily="18" charset="0"/>
              </a:rPr>
              <a:t>) </a:t>
            </a:r>
            <a:r>
              <a:rPr lang="en-US" altLang="en-US" sz="2800" i="1">
                <a:latin typeface="Georgia" pitchFamily="18" charset="0"/>
              </a:rPr>
              <a:t>=</a:t>
            </a:r>
            <a:r>
              <a:rPr lang="en-US" altLang="en-US" sz="3200">
                <a:latin typeface="Times New Roman" pitchFamily="18" charset="0"/>
              </a:rPr>
              <a:t> </a:t>
            </a:r>
            <a:r>
              <a:rPr lang="en-US" altLang="en-US" sz="3600" i="1">
                <a:latin typeface="Times New Roman" pitchFamily="18" charset="0"/>
              </a:rPr>
              <a:t>x</a:t>
            </a:r>
            <a:r>
              <a:rPr lang="en-US" altLang="en-US" sz="600" i="1">
                <a:latin typeface="Times New Roman" pitchFamily="18" charset="0"/>
              </a:rPr>
              <a:t> </a:t>
            </a:r>
            <a:r>
              <a:rPr lang="en-US" altLang="en-US" sz="3200" baseline="30000">
                <a:latin typeface="Times New Roman" pitchFamily="18" charset="0"/>
              </a:rPr>
              <a:t>2</a:t>
            </a:r>
            <a:r>
              <a:rPr lang="en-US" altLang="en-US" sz="3200">
                <a:latin typeface="Times New Roman" pitchFamily="18" charset="0"/>
              </a:rPr>
              <a:t> + </a:t>
            </a:r>
            <a:r>
              <a:rPr lang="en-US" altLang="en-US" sz="3600" i="1">
                <a:latin typeface="Times New Roman" pitchFamily="18" charset="0"/>
              </a:rPr>
              <a:t>y</a:t>
            </a:r>
            <a:r>
              <a:rPr lang="en-US" altLang="en-US" sz="600" i="1">
                <a:latin typeface="Times New Roman" pitchFamily="18" charset="0"/>
              </a:rPr>
              <a:t>  </a:t>
            </a:r>
            <a:r>
              <a:rPr lang="en-US" altLang="en-US" sz="3200" baseline="30000">
                <a:latin typeface="Times New Roman" pitchFamily="18" charset="0"/>
              </a:rPr>
              <a:t>2</a:t>
            </a:r>
            <a:r>
              <a:rPr lang="en-US" altLang="en-US" sz="3200">
                <a:latin typeface="Times New Roman" pitchFamily="18" charset="0"/>
              </a:rPr>
              <a:t> – </a:t>
            </a:r>
            <a:r>
              <a:rPr lang="en-US" altLang="en-US" sz="3600" i="1">
                <a:latin typeface="Times New Roman" pitchFamily="18" charset="0"/>
              </a:rPr>
              <a:t>r </a:t>
            </a:r>
            <a:r>
              <a:rPr lang="en-US" altLang="en-US" sz="600" i="1">
                <a:latin typeface="Times New Roman" pitchFamily="18" charset="0"/>
              </a:rPr>
              <a:t> </a:t>
            </a:r>
            <a:r>
              <a:rPr lang="en-US" altLang="en-US" sz="3200" baseline="30000">
                <a:latin typeface="Times New Roman" pitchFamily="18" charset="0"/>
              </a:rPr>
              <a:t>2</a:t>
            </a:r>
            <a:r>
              <a:rPr lang="en-US" altLang="en-US" sz="3200">
                <a:latin typeface="Times New Roman" pitchFamily="18" charset="0"/>
              </a:rPr>
              <a:t> </a:t>
            </a:r>
            <a:endParaRPr lang="tr-TR" altLang="en-US" sz="3200">
              <a:latin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/>
              <a:t>For </a:t>
            </a:r>
            <a:r>
              <a:rPr lang="en-US" altLang="en-US" sz="2800">
                <a:latin typeface="Times New Roman" pitchFamily="18" charset="0"/>
              </a:rPr>
              <a:t>(</a:t>
            </a:r>
            <a:r>
              <a:rPr lang="en-US" altLang="en-US" sz="2800" i="1">
                <a:latin typeface="Times New Roman" pitchFamily="18" charset="0"/>
              </a:rPr>
              <a:t>x,y</a:t>
            </a:r>
            <a:r>
              <a:rPr lang="en-US" altLang="en-US" sz="2800">
                <a:latin typeface="Times New Roman" pitchFamily="18" charset="0"/>
              </a:rPr>
              <a:t>)  </a:t>
            </a:r>
            <a:r>
              <a:rPr lang="en-US" altLang="en-US" sz="2000"/>
              <a:t>on the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 sz="2000"/>
              <a:t>circle,   </a:t>
            </a:r>
            <a:r>
              <a:rPr lang="en-US" altLang="en-US" sz="2800" i="1">
                <a:latin typeface="Times New Roman" pitchFamily="18" charset="0"/>
              </a:rPr>
              <a:t>F</a:t>
            </a:r>
            <a:r>
              <a:rPr lang="en-US" altLang="en-US" sz="2800">
                <a:latin typeface="Times New Roman" pitchFamily="18" charset="0"/>
              </a:rPr>
              <a:t>(</a:t>
            </a:r>
            <a:r>
              <a:rPr lang="en-US" altLang="en-US" sz="2800" i="1">
                <a:latin typeface="Times New Roman" pitchFamily="18" charset="0"/>
              </a:rPr>
              <a:t>x,y</a:t>
            </a:r>
            <a:r>
              <a:rPr lang="en-US" altLang="en-US" sz="2800">
                <a:latin typeface="Times New Roman" pitchFamily="18" charset="0"/>
              </a:rPr>
              <a:t>) </a:t>
            </a:r>
            <a:r>
              <a:rPr lang="en-US" altLang="en-US" sz="2400" i="1">
                <a:latin typeface="Georgia" pitchFamily="18" charset="0"/>
              </a:rPr>
              <a:t>=</a:t>
            </a:r>
            <a:r>
              <a:rPr lang="en-US" altLang="en-US" sz="2800">
                <a:latin typeface="Times New Roman" pitchFamily="18" charset="0"/>
              </a:rPr>
              <a:t> 0</a:t>
            </a:r>
            <a:endParaRPr lang="tr-TR" altLang="en-US" sz="2800">
              <a:latin typeface="Times New Roman" pitchFamily="18" charset="0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800" i="1">
                <a:latin typeface="Times New Roman" pitchFamily="18" charset="0"/>
              </a:rPr>
              <a:t>F</a:t>
            </a:r>
            <a:r>
              <a:rPr lang="en-US" altLang="en-US" sz="2800">
                <a:latin typeface="Times New Roman" pitchFamily="18" charset="0"/>
              </a:rPr>
              <a:t>(</a:t>
            </a:r>
            <a:r>
              <a:rPr lang="en-US" altLang="en-US" sz="2800" i="1">
                <a:latin typeface="Times New Roman" pitchFamily="18" charset="0"/>
              </a:rPr>
              <a:t>x,y</a:t>
            </a:r>
            <a:r>
              <a:rPr lang="en-US" altLang="en-US" sz="2800">
                <a:latin typeface="Times New Roman" pitchFamily="18" charset="0"/>
              </a:rPr>
              <a:t>)  &gt;  0  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   </a:t>
            </a:r>
            <a:r>
              <a:rPr lang="en-US" altLang="en-US" sz="2800">
                <a:latin typeface="Times New Roman" pitchFamily="18" charset="0"/>
              </a:rPr>
              <a:t>(</a:t>
            </a:r>
            <a:r>
              <a:rPr lang="en-US" altLang="en-US" sz="2800" i="1">
                <a:latin typeface="Times New Roman" pitchFamily="18" charset="0"/>
              </a:rPr>
              <a:t>x,y</a:t>
            </a:r>
            <a:r>
              <a:rPr lang="en-US" altLang="en-US" sz="2800">
                <a:latin typeface="Times New Roman" pitchFamily="18" charset="0"/>
              </a:rPr>
              <a:t>)  </a:t>
            </a:r>
            <a:r>
              <a:rPr lang="en-US" altLang="en-US" sz="2400" i="1">
                <a:latin typeface="Times New Roman" pitchFamily="18" charset="0"/>
                <a:sym typeface="Symbol" pitchFamily="18" charset="2"/>
              </a:rPr>
              <a:t>Outside</a:t>
            </a:r>
            <a:endParaRPr lang="tr-TR" altLang="en-US" sz="2400" i="1">
              <a:latin typeface="Times New Roman" pitchFamily="18" charset="0"/>
              <a:sym typeface="Symbol" pitchFamily="18" charset="2"/>
            </a:endParaRPr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800" i="1">
                <a:latin typeface="Times New Roman" pitchFamily="18" charset="0"/>
              </a:rPr>
              <a:t>F</a:t>
            </a:r>
            <a:r>
              <a:rPr lang="en-US" altLang="en-US" sz="2800">
                <a:latin typeface="Times New Roman" pitchFamily="18" charset="0"/>
              </a:rPr>
              <a:t>(</a:t>
            </a:r>
            <a:r>
              <a:rPr lang="en-US" altLang="en-US" sz="2800" i="1">
                <a:latin typeface="Times New Roman" pitchFamily="18" charset="0"/>
              </a:rPr>
              <a:t>x,y</a:t>
            </a:r>
            <a:r>
              <a:rPr lang="en-US" altLang="en-US" sz="2800">
                <a:latin typeface="Times New Roman" pitchFamily="18" charset="0"/>
              </a:rPr>
              <a:t>)  </a:t>
            </a:r>
            <a:r>
              <a:rPr lang="tr-TR" altLang="en-US" sz="2800">
                <a:latin typeface="Times New Roman" pitchFamily="18" charset="0"/>
              </a:rPr>
              <a:t>&lt;</a:t>
            </a:r>
            <a:r>
              <a:rPr lang="en-US" altLang="en-US" sz="2800">
                <a:latin typeface="Times New Roman" pitchFamily="18" charset="0"/>
              </a:rPr>
              <a:t>  0  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   </a:t>
            </a:r>
            <a:r>
              <a:rPr lang="en-US" altLang="en-US" sz="2800">
                <a:latin typeface="Times New Roman" pitchFamily="18" charset="0"/>
              </a:rPr>
              <a:t>(</a:t>
            </a:r>
            <a:r>
              <a:rPr lang="en-US" altLang="en-US" sz="2800" i="1">
                <a:latin typeface="Times New Roman" pitchFamily="18" charset="0"/>
              </a:rPr>
              <a:t>x,y</a:t>
            </a:r>
            <a:r>
              <a:rPr lang="en-US" altLang="en-US" sz="2800">
                <a:latin typeface="Times New Roman" pitchFamily="18" charset="0"/>
              </a:rPr>
              <a:t>)  </a:t>
            </a:r>
            <a:r>
              <a:rPr lang="en-US" altLang="en-US" sz="2400" i="1">
                <a:latin typeface="Times New Roman" pitchFamily="18" charset="0"/>
                <a:sym typeface="Symbol" pitchFamily="18" charset="2"/>
              </a:rPr>
              <a:t>Inside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5288"/>
            <a:ext cx="7650163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Choose </a:t>
            </a:r>
            <a:r>
              <a:rPr lang="en-US" altLang="en-US" i="1" smtClean="0"/>
              <a:t>E </a:t>
            </a:r>
            <a:r>
              <a:rPr lang="en-US" altLang="en-US" smtClean="0"/>
              <a:t>or</a:t>
            </a:r>
            <a:r>
              <a:rPr lang="en-US" altLang="en-US" i="1" smtClean="0"/>
              <a:t> SE</a:t>
            </a:r>
          </a:p>
        </p:txBody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>
          <a:xfrm>
            <a:off x="611188" y="1484313"/>
            <a:ext cx="7772400" cy="4114800"/>
          </a:xfrm>
          <a:noFill/>
        </p:spPr>
        <p:txBody>
          <a:bodyPr/>
          <a:lstStyle/>
          <a:p>
            <a:pPr eaLnBrk="1" hangingPunct="1"/>
            <a:r>
              <a:rPr lang="tr-TR" altLang="en-US" smtClean="0"/>
              <a:t>Decision variable d </a:t>
            </a:r>
            <a:r>
              <a:rPr lang="en-US" altLang="en-US" smtClean="0"/>
              <a:t>is  </a:t>
            </a:r>
            <a:r>
              <a:rPr lang="en-US" altLang="en-US" i="1" smtClean="0"/>
              <a:t>x </a:t>
            </a:r>
            <a:r>
              <a:rPr lang="en-US" altLang="en-US" baseline="30000" smtClean="0"/>
              <a:t>2</a:t>
            </a:r>
            <a:r>
              <a:rPr lang="en-US" altLang="en-US" smtClean="0"/>
              <a:t> + </a:t>
            </a:r>
            <a:r>
              <a:rPr lang="en-US" altLang="en-US" i="1" smtClean="0"/>
              <a:t>y </a:t>
            </a:r>
            <a:r>
              <a:rPr lang="en-US" altLang="en-US" baseline="30000" smtClean="0"/>
              <a:t>2</a:t>
            </a:r>
            <a:r>
              <a:rPr lang="en-US" altLang="en-US" smtClean="0"/>
              <a:t> – </a:t>
            </a:r>
            <a:r>
              <a:rPr lang="en-US" altLang="en-US" i="1" smtClean="0"/>
              <a:t>r 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tr-TR" altLang="en-US" smtClean="0"/>
              <a:t>Then d =</a:t>
            </a:r>
            <a:r>
              <a:rPr lang="en-US" altLang="en-US" smtClean="0"/>
              <a:t> </a:t>
            </a:r>
            <a:r>
              <a:rPr lang="en-US" altLang="en-US" i="1" smtClean="0"/>
              <a:t>F(M)</a:t>
            </a:r>
            <a:r>
              <a:rPr lang="en-US" altLang="en-US" smtClean="0"/>
              <a:t>  </a:t>
            </a:r>
            <a:r>
              <a:rPr lang="en-US" altLang="en-US" smtClean="0">
                <a:sym typeface="Euclid Symbol" pitchFamily="18" charset="2"/>
              </a:rPr>
              <a:t></a:t>
            </a:r>
            <a:r>
              <a:rPr lang="en-US" altLang="en-US" smtClean="0"/>
              <a:t>  0   </a:t>
            </a:r>
            <a:r>
              <a:rPr lang="en-US" altLang="en-US" smtClean="0">
                <a:sym typeface="Symbol" pitchFamily="18" charset="2"/>
              </a:rPr>
              <a:t>   </a:t>
            </a:r>
            <a:r>
              <a:rPr lang="en-US" altLang="en-US" smtClean="0"/>
              <a:t>SE</a:t>
            </a:r>
          </a:p>
          <a:p>
            <a:pPr eaLnBrk="1" hangingPunct="1"/>
            <a:r>
              <a:rPr lang="tr-TR" altLang="en-US" smtClean="0"/>
              <a:t>Or  d =</a:t>
            </a:r>
            <a:r>
              <a:rPr lang="en-US" altLang="en-US" smtClean="0"/>
              <a:t>  </a:t>
            </a:r>
            <a:r>
              <a:rPr lang="en-US" altLang="en-US" i="1" smtClean="0"/>
              <a:t>F(M)</a:t>
            </a:r>
            <a:r>
              <a:rPr lang="en-US" altLang="en-US" smtClean="0"/>
              <a:t>  &lt;   0   </a:t>
            </a:r>
            <a:r>
              <a:rPr lang="en-US" altLang="en-US" smtClean="0">
                <a:sym typeface="Symbol" pitchFamily="18" charset="2"/>
              </a:rPr>
              <a:t>  </a:t>
            </a:r>
            <a:r>
              <a:rPr lang="en-US" altLang="en-US" i="1" smtClean="0"/>
              <a:t>E</a:t>
            </a:r>
            <a:endParaRPr lang="en-US" altLang="en-US" smtClean="0"/>
          </a:p>
          <a:p>
            <a:pPr eaLnBrk="1" hangingPunct="1">
              <a:lnSpc>
                <a:spcPct val="160000"/>
              </a:lnSpc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852738" y="2463800"/>
            <a:ext cx="3355975" cy="33559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6411913" y="2011363"/>
          <a:ext cx="5969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2011363"/>
                        <a:ext cx="5969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6335713" y="5581650"/>
          <a:ext cx="8651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6" imgW="228402" imgH="177646" progId="Equation.3">
                  <p:embed/>
                </p:oleObj>
              </mc:Choice>
              <mc:Fallback>
                <p:oleObj name="Equation" r:id="rId6" imgW="228402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5581650"/>
                        <a:ext cx="8651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rc 5"/>
          <p:cNvSpPr>
            <a:spLocks/>
          </p:cNvSpPr>
          <p:nvPr/>
        </p:nvSpPr>
        <p:spPr bwMode="auto">
          <a:xfrm>
            <a:off x="2498725" y="3714750"/>
            <a:ext cx="4341813" cy="4221163"/>
          </a:xfrm>
          <a:custGeom>
            <a:avLst/>
            <a:gdLst>
              <a:gd name="T0" fmla="*/ 2147483647 w 14792"/>
              <a:gd name="T1" fmla="*/ 0 h 21599"/>
              <a:gd name="T2" fmla="*/ 2147483647 w 14792"/>
              <a:gd name="T3" fmla="*/ 2147483647 h 21599"/>
              <a:gd name="T4" fmla="*/ 0 w 14792"/>
              <a:gd name="T5" fmla="*/ 2147483647 h 21599"/>
              <a:gd name="T6" fmla="*/ 0 60000 65536"/>
              <a:gd name="T7" fmla="*/ 0 60000 65536"/>
              <a:gd name="T8" fmla="*/ 0 60000 65536"/>
              <a:gd name="T9" fmla="*/ 0 w 14792"/>
              <a:gd name="T10" fmla="*/ 0 h 21599"/>
              <a:gd name="T11" fmla="*/ 14792 w 14792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92" h="21599" fill="none" extrusionOk="0">
                <a:moveTo>
                  <a:pt x="250" y="0"/>
                </a:moveTo>
                <a:cubicBezTo>
                  <a:pt x="5660" y="63"/>
                  <a:pt x="10849" y="2153"/>
                  <a:pt x="14792" y="5858"/>
                </a:cubicBezTo>
              </a:path>
              <a:path w="14792" h="21599" stroke="0" extrusionOk="0">
                <a:moveTo>
                  <a:pt x="250" y="0"/>
                </a:moveTo>
                <a:cubicBezTo>
                  <a:pt x="5660" y="63"/>
                  <a:pt x="10849" y="2153"/>
                  <a:pt x="14792" y="5858"/>
                </a:cubicBezTo>
                <a:lnTo>
                  <a:pt x="0" y="21599"/>
                </a:lnTo>
                <a:lnTo>
                  <a:pt x="250" y="0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6391275" y="3594100"/>
          <a:ext cx="715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8" imgW="203024" imgH="164957" progId="Equation.3">
                  <p:embed/>
                </p:oleObj>
              </mc:Choice>
              <mc:Fallback>
                <p:oleObj name="Equation" r:id="rId8" imgW="203024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3594100"/>
                        <a:ext cx="7159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5913438" y="3651250"/>
          <a:ext cx="5889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0" imgW="114102" imgH="126780" progId="Equation.3">
                  <p:embed/>
                </p:oleObj>
              </mc:Choice>
              <mc:Fallback>
                <p:oleObj name="Equation" r:id="rId10" imgW="114102" imgH="126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3651250"/>
                        <a:ext cx="5889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6045200" y="4360863"/>
            <a:ext cx="342900" cy="342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187450" y="3138488"/>
            <a:ext cx="1577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3200">
                <a:latin typeface="Times New Roman" pitchFamily="18" charset="0"/>
                <a:cs typeface="Angsana New" pitchFamily="18" charset="-34"/>
              </a:rPr>
              <a:t>ideal curve</a:t>
            </a:r>
            <a:endParaRPr lang="en-US" altLang="en-US" sz="4800"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045200" y="5581650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2674938" y="2286000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2700338" y="5632450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045200" y="2314575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650163" cy="114300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F</a:t>
            </a:r>
            <a:r>
              <a:rPr lang="tr-TR" altLang="en-US" i="1" smtClean="0"/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M</a:t>
            </a:r>
            <a:r>
              <a:rPr lang="en-US" altLang="en-US" smtClean="0"/>
              <a:t>)  </a:t>
            </a:r>
            <a:r>
              <a:rPr lang="en-US" altLang="en-US" smtClean="0">
                <a:sym typeface="Euclid Symbol" pitchFamily="18" charset="2"/>
              </a:rPr>
              <a:t></a:t>
            </a:r>
            <a:r>
              <a:rPr lang="en-US" altLang="en-US" smtClean="0"/>
              <a:t>  0  </a:t>
            </a:r>
            <a:r>
              <a:rPr lang="en-US" altLang="en-US" sz="4000" smtClean="0"/>
              <a:t> </a:t>
            </a:r>
            <a:r>
              <a:rPr lang="en-US" altLang="en-US" sz="4000" smtClean="0">
                <a:sym typeface="Symbol" pitchFamily="18" charset="2"/>
              </a:rPr>
              <a:t>  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sz="3600" i="1" smtClean="0">
                <a:solidFill>
                  <a:schemeClr val="tx1"/>
                </a:solidFill>
              </a:rPr>
              <a:t>SE</a:t>
            </a:r>
            <a:endParaRPr lang="en-US" altLang="en-US" sz="3600" smtClean="0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2484438" y="2060575"/>
            <a:ext cx="719137" cy="792163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187450" y="1700213"/>
            <a:ext cx="1577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tr-TR" altLang="en-US" sz="3200">
                <a:latin typeface="Times New Roman" pitchFamily="18" charset="0"/>
                <a:cs typeface="Angsana New" pitchFamily="18" charset="-34"/>
              </a:rPr>
              <a:t>current</a:t>
            </a:r>
            <a:r>
              <a:rPr lang="en-US" altLang="en-US" sz="3200">
                <a:latin typeface="Times New Roman" pitchFamily="18" charset="0"/>
                <a:cs typeface="Angsana New" pitchFamily="18" charset="-34"/>
              </a:rPr>
              <a:t> </a:t>
            </a:r>
            <a:r>
              <a:rPr lang="tr-TR" altLang="en-US" sz="3200">
                <a:latin typeface="Times New Roman" pitchFamily="18" charset="0"/>
                <a:cs typeface="Angsana New" pitchFamily="18" charset="-34"/>
              </a:rPr>
              <a:t>pixel</a:t>
            </a:r>
            <a:endParaRPr lang="en-US" altLang="en-US" sz="4800"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2852738" y="2463800"/>
            <a:ext cx="3355975" cy="33559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411913" y="2011363"/>
          <a:ext cx="5969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2011363"/>
                        <a:ext cx="5969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6335713" y="5581650"/>
          <a:ext cx="8651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6" imgW="228402" imgH="177646" progId="Equation.3">
                  <p:embed/>
                </p:oleObj>
              </mc:Choice>
              <mc:Fallback>
                <p:oleObj name="Equation" r:id="rId6" imgW="228402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5581650"/>
                        <a:ext cx="8651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6391275" y="3594100"/>
          <a:ext cx="715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8" imgW="203024" imgH="164957" progId="Equation.3">
                  <p:embed/>
                </p:oleObj>
              </mc:Choice>
              <mc:Fallback>
                <p:oleObj name="Equation" r:id="rId8" imgW="203024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3594100"/>
                        <a:ext cx="7159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5913438" y="3651250"/>
          <a:ext cx="5889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0" imgW="114102" imgH="126780" progId="Equation.3">
                  <p:embed/>
                </p:oleObj>
              </mc:Choice>
              <mc:Fallback>
                <p:oleObj name="Equation" r:id="rId10" imgW="114102" imgH="126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3651250"/>
                        <a:ext cx="5889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rc 7"/>
          <p:cNvSpPr>
            <a:spLocks/>
          </p:cNvSpPr>
          <p:nvPr/>
        </p:nvSpPr>
        <p:spPr bwMode="auto">
          <a:xfrm>
            <a:off x="2498725" y="2638425"/>
            <a:ext cx="4341813" cy="4076700"/>
          </a:xfrm>
          <a:custGeom>
            <a:avLst/>
            <a:gdLst>
              <a:gd name="T0" fmla="*/ 2147483647 w 14792"/>
              <a:gd name="T1" fmla="*/ 0 h 21599"/>
              <a:gd name="T2" fmla="*/ 2147483647 w 14792"/>
              <a:gd name="T3" fmla="*/ 2147483647 h 21599"/>
              <a:gd name="T4" fmla="*/ 0 w 14792"/>
              <a:gd name="T5" fmla="*/ 2147483647 h 21599"/>
              <a:gd name="T6" fmla="*/ 0 60000 65536"/>
              <a:gd name="T7" fmla="*/ 0 60000 65536"/>
              <a:gd name="T8" fmla="*/ 0 60000 65536"/>
              <a:gd name="T9" fmla="*/ 0 w 14792"/>
              <a:gd name="T10" fmla="*/ 0 h 21599"/>
              <a:gd name="T11" fmla="*/ 14792 w 14792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92" h="21599" fill="none" extrusionOk="0">
                <a:moveTo>
                  <a:pt x="250" y="0"/>
                </a:moveTo>
                <a:cubicBezTo>
                  <a:pt x="5660" y="63"/>
                  <a:pt x="10849" y="2153"/>
                  <a:pt x="14792" y="5858"/>
                </a:cubicBezTo>
              </a:path>
              <a:path w="14792" h="21599" stroke="0" extrusionOk="0">
                <a:moveTo>
                  <a:pt x="250" y="0"/>
                </a:moveTo>
                <a:cubicBezTo>
                  <a:pt x="5660" y="63"/>
                  <a:pt x="10849" y="2153"/>
                  <a:pt x="14792" y="5858"/>
                </a:cubicBezTo>
                <a:lnTo>
                  <a:pt x="0" y="21599"/>
                </a:lnTo>
                <a:lnTo>
                  <a:pt x="250" y="0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6045200" y="3240088"/>
            <a:ext cx="342900" cy="331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403350" y="2708275"/>
            <a:ext cx="1577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3200">
                <a:latin typeface="Times New Roman" pitchFamily="18" charset="0"/>
                <a:cs typeface="Angsana New" pitchFamily="18" charset="-34"/>
              </a:rPr>
              <a:t>ideal curve</a:t>
            </a:r>
            <a:endParaRPr lang="en-US" altLang="en-US" sz="4800"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6045200" y="5581650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2674938" y="2286000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700338" y="5632450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045200" y="2314575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650163" cy="1143000"/>
          </a:xfrm>
          <a:noFill/>
        </p:spPr>
        <p:txBody>
          <a:bodyPr/>
          <a:lstStyle/>
          <a:p>
            <a:pPr eaLnBrk="1" hangingPunct="1"/>
            <a:r>
              <a:rPr lang="en-US" altLang="en-US" i="1" smtClean="0"/>
              <a:t>F</a:t>
            </a:r>
            <a:r>
              <a:rPr lang="tr-TR" altLang="en-US" i="1" smtClean="0"/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M</a:t>
            </a:r>
            <a:r>
              <a:rPr lang="en-US" altLang="en-US" smtClean="0"/>
              <a:t>)  </a:t>
            </a:r>
            <a:r>
              <a:rPr lang="en-US" altLang="en-US" smtClean="0">
                <a:sym typeface="Euclid Symbol" pitchFamily="18" charset="2"/>
              </a:rPr>
              <a:t>&lt;</a:t>
            </a:r>
            <a:r>
              <a:rPr lang="en-US" altLang="en-US" smtClean="0"/>
              <a:t>  0  </a:t>
            </a:r>
            <a:r>
              <a:rPr lang="en-US" altLang="en-US" sz="4000" smtClean="0"/>
              <a:t> </a:t>
            </a:r>
            <a:r>
              <a:rPr lang="en-US" altLang="en-US" sz="4000" smtClean="0">
                <a:sym typeface="Symbol" pitchFamily="18" charset="2"/>
              </a:rPr>
              <a:t>  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sz="3600" i="1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2674938" y="2286000"/>
            <a:ext cx="342900" cy="3429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2484438" y="2060575"/>
            <a:ext cx="719137" cy="792163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Illustrating Bresenham’s Approach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7900" y="1268413"/>
            <a:ext cx="4105275" cy="485775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the pixel position x</a:t>
            </a:r>
            <a:r>
              <a:rPr lang="en-US" altLang="en-US" baseline="-25000" smtClean="0"/>
              <a:t>k+1</a:t>
            </a:r>
            <a:r>
              <a:rPr lang="tr-TR" altLang="en-US" smtClean="0"/>
              <a:t>=</a:t>
            </a:r>
            <a:r>
              <a:rPr lang="en-US" altLang="en-US" smtClean="0"/>
              <a:t>x</a:t>
            </a:r>
            <a:r>
              <a:rPr lang="en-US" altLang="en-US" baseline="-25000" smtClean="0"/>
              <a:t>k</a:t>
            </a:r>
            <a:r>
              <a:rPr lang="en-US" altLang="en-US" smtClean="0"/>
              <a:t>+1, which one we should choose:</a:t>
            </a:r>
          </a:p>
          <a:p>
            <a:pPr eaLnBrk="1" hangingPunct="1"/>
            <a:r>
              <a:rPr lang="en-US" altLang="en-US" smtClean="0"/>
              <a:t>(x</a:t>
            </a:r>
            <a:r>
              <a:rPr lang="en-US" altLang="en-US" baseline="-25000" smtClean="0"/>
              <a:t>k+1</a:t>
            </a:r>
            <a:r>
              <a:rPr lang="en-US" altLang="en-US" smtClean="0"/>
              <a:t>,y</a:t>
            </a:r>
            <a:r>
              <a:rPr lang="en-US" altLang="en-US" baseline="-25000" smtClean="0"/>
              <a:t>k</a:t>
            </a:r>
            <a:r>
              <a:rPr lang="en-US" altLang="en-US" smtClean="0"/>
              <a:t>) or (x</a:t>
            </a:r>
            <a:r>
              <a:rPr lang="en-US" altLang="en-US" baseline="-25000" smtClean="0"/>
              <a:t>k+1</a:t>
            </a:r>
            <a:r>
              <a:rPr lang="en-US" altLang="en-US" smtClean="0"/>
              <a:t>, y</a:t>
            </a:r>
            <a:r>
              <a:rPr lang="en-US" altLang="en-US" baseline="-25000" smtClean="0"/>
              <a:t>k+1</a:t>
            </a:r>
            <a:r>
              <a:rPr lang="en-US" altLang="en-US" smtClean="0"/>
              <a:t>)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827088" y="22050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827088" y="28527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827088" y="35004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827088" y="414813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827088" y="47974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13319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9796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6273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275013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3924300" y="20605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1331913" y="4148138"/>
            <a:ext cx="647700" cy="6492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1619250" y="3284538"/>
            <a:ext cx="2881313" cy="1152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914650" y="3124200"/>
            <a:ext cx="10810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y=mx+b</a:t>
            </a:r>
          </a:p>
        </p:txBody>
      </p:sp>
      <p:sp>
        <p:nvSpPr>
          <p:cNvPr id="44049" name="Text Box 21"/>
          <p:cNvSpPr txBox="1">
            <a:spLocks noChangeArrowheads="1"/>
          </p:cNvSpPr>
          <p:nvPr/>
        </p:nvSpPr>
        <p:spPr bwMode="auto">
          <a:xfrm>
            <a:off x="755650" y="4292600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k</a:t>
            </a:r>
            <a:endParaRPr lang="en-US" altLang="en-US" sz="1600"/>
          </a:p>
        </p:txBody>
      </p:sp>
      <p:sp>
        <p:nvSpPr>
          <p:cNvPr id="44050" name="Text Box 25"/>
          <p:cNvSpPr txBox="1">
            <a:spLocks noChangeArrowheads="1"/>
          </p:cNvSpPr>
          <p:nvPr/>
        </p:nvSpPr>
        <p:spPr bwMode="auto">
          <a:xfrm>
            <a:off x="755650" y="359727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k+1</a:t>
            </a:r>
            <a:endParaRPr lang="en-US" altLang="en-US" sz="1600"/>
          </a:p>
        </p:txBody>
      </p:sp>
      <p:sp>
        <p:nvSpPr>
          <p:cNvPr id="44051" name="Text Box 26"/>
          <p:cNvSpPr txBox="1">
            <a:spLocks noChangeArrowheads="1"/>
          </p:cNvSpPr>
          <p:nvPr/>
        </p:nvSpPr>
        <p:spPr bwMode="auto">
          <a:xfrm>
            <a:off x="755650" y="292417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k+2</a:t>
            </a:r>
            <a:endParaRPr lang="en-US" altLang="en-US" sz="1600"/>
          </a:p>
        </p:txBody>
      </p:sp>
      <p:sp>
        <p:nvSpPr>
          <p:cNvPr id="44052" name="Text Box 27"/>
          <p:cNvSpPr txBox="1">
            <a:spLocks noChangeArrowheads="1"/>
          </p:cNvSpPr>
          <p:nvPr/>
        </p:nvSpPr>
        <p:spPr bwMode="auto">
          <a:xfrm>
            <a:off x="755650" y="227647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k+3</a:t>
            </a:r>
            <a:endParaRPr lang="en-US" altLang="en-US" sz="1600"/>
          </a:p>
        </p:txBody>
      </p:sp>
      <p:sp>
        <p:nvSpPr>
          <p:cNvPr id="44053" name="Text Box 28"/>
          <p:cNvSpPr txBox="1">
            <a:spLocks noChangeArrowheads="1"/>
          </p:cNvSpPr>
          <p:nvPr/>
        </p:nvSpPr>
        <p:spPr bwMode="auto">
          <a:xfrm>
            <a:off x="1331913" y="479742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x</a:t>
            </a:r>
            <a:r>
              <a:rPr lang="en-US" altLang="en-US" sz="1600" baseline="-25000"/>
              <a:t>k</a:t>
            </a:r>
            <a:endParaRPr lang="en-US" altLang="en-US" sz="1600"/>
          </a:p>
        </p:txBody>
      </p:sp>
      <p:sp>
        <p:nvSpPr>
          <p:cNvPr id="44054" name="Text Box 29"/>
          <p:cNvSpPr txBox="1">
            <a:spLocks noChangeArrowheads="1"/>
          </p:cNvSpPr>
          <p:nvPr/>
        </p:nvSpPr>
        <p:spPr bwMode="auto">
          <a:xfrm>
            <a:off x="2052638" y="479742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x</a:t>
            </a:r>
            <a:r>
              <a:rPr lang="en-US" altLang="en-US" sz="1600" baseline="-25000"/>
              <a:t>k+1</a:t>
            </a:r>
            <a:endParaRPr lang="en-US" altLang="en-US" sz="1600"/>
          </a:p>
        </p:txBody>
      </p:sp>
      <p:sp>
        <p:nvSpPr>
          <p:cNvPr id="44055" name="Text Box 30"/>
          <p:cNvSpPr txBox="1">
            <a:spLocks noChangeArrowheads="1"/>
          </p:cNvSpPr>
          <p:nvPr/>
        </p:nvSpPr>
        <p:spPr bwMode="auto">
          <a:xfrm>
            <a:off x="2700338" y="479742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x</a:t>
            </a:r>
            <a:r>
              <a:rPr lang="en-US" altLang="en-US" sz="1600" baseline="-25000"/>
              <a:t>k+2</a:t>
            </a:r>
            <a:endParaRPr lang="en-US" altLang="en-US" sz="1600"/>
          </a:p>
        </p:txBody>
      </p:sp>
      <p:sp>
        <p:nvSpPr>
          <p:cNvPr id="44056" name="Text Box 31"/>
          <p:cNvSpPr txBox="1">
            <a:spLocks noChangeArrowheads="1"/>
          </p:cNvSpPr>
          <p:nvPr/>
        </p:nvSpPr>
        <p:spPr bwMode="auto">
          <a:xfrm>
            <a:off x="3348038" y="4821238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x</a:t>
            </a:r>
            <a:r>
              <a:rPr lang="en-US" altLang="en-US" sz="1600" baseline="-25000"/>
              <a:t>k+3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Variable </a:t>
            </a:r>
            <a:r>
              <a:rPr lang="en-US" altLang="en-US" sz="700" smtClean="0"/>
              <a:t> </a:t>
            </a:r>
            <a:r>
              <a:rPr lang="tr-TR" altLang="en-US" sz="4000" i="1" smtClean="0"/>
              <a:t>p</a:t>
            </a:r>
            <a:r>
              <a:rPr lang="en-US" altLang="en-US" smtClean="0"/>
              <a:t>	 	 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038" y="1268413"/>
            <a:ext cx="7497762" cy="48577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3200" smtClean="0"/>
              <a:t>As in the Bresenham line algorithm we use a decision variable to direct the selection of pixels.</a:t>
            </a:r>
          </a:p>
          <a:p>
            <a:pPr eaLnBrk="1" hangingPunct="1">
              <a:buFontTx/>
              <a:buNone/>
            </a:pPr>
            <a:r>
              <a:rPr lang="en-US" altLang="en-US" sz="3200" smtClean="0"/>
              <a:t>Use the implicit form of the circle equation</a:t>
            </a: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tr-TR" altLang="en-US" sz="3600" i="1" smtClean="0"/>
              <a:t>p</a:t>
            </a:r>
            <a:r>
              <a:rPr lang="en-US" altLang="en-US" smtClean="0"/>
              <a:t> </a:t>
            </a:r>
            <a:r>
              <a:rPr lang="en-US" altLang="en-US" sz="3200" i="1" smtClean="0">
                <a:latin typeface="Georgia" pitchFamily="18" charset="0"/>
              </a:rPr>
              <a:t>=</a:t>
            </a:r>
            <a:r>
              <a:rPr lang="en-US" altLang="en-US" smtClean="0"/>
              <a:t> </a:t>
            </a:r>
            <a:r>
              <a:rPr lang="en-US" altLang="en-US" sz="3600" i="1" smtClean="0"/>
              <a:t>F</a:t>
            </a:r>
            <a:r>
              <a:rPr lang="tr-TR" altLang="en-US" sz="3600" i="1" smtClean="0"/>
              <a:t> </a:t>
            </a:r>
            <a:r>
              <a:rPr lang="en-US" altLang="en-US" sz="3600" smtClean="0"/>
              <a:t>(</a:t>
            </a:r>
            <a:r>
              <a:rPr lang="en-US" altLang="en-US" sz="3600" i="1" smtClean="0"/>
              <a:t>M</a:t>
            </a:r>
            <a:r>
              <a:rPr lang="en-US" altLang="en-US" sz="900" i="1" smtClean="0"/>
              <a:t>  </a:t>
            </a:r>
            <a:r>
              <a:rPr lang="en-US" altLang="en-US" sz="3600" smtClean="0"/>
              <a:t>) = </a:t>
            </a:r>
            <a:r>
              <a:rPr lang="en-US" altLang="en-US" sz="4000" i="1" smtClean="0"/>
              <a:t>x</a:t>
            </a:r>
            <a:r>
              <a:rPr lang="en-US" altLang="en-US" sz="600" i="1" smtClean="0"/>
              <a:t> </a:t>
            </a:r>
            <a:r>
              <a:rPr lang="en-US" altLang="en-US" sz="3600" baseline="30000" smtClean="0"/>
              <a:t>2</a:t>
            </a:r>
            <a:r>
              <a:rPr lang="en-US" altLang="en-US" sz="3600" smtClean="0"/>
              <a:t> + </a:t>
            </a:r>
            <a:r>
              <a:rPr lang="en-US" altLang="en-US" sz="4000" i="1" smtClean="0"/>
              <a:t>y</a:t>
            </a:r>
            <a:r>
              <a:rPr lang="en-US" altLang="en-US" sz="600" i="1" smtClean="0"/>
              <a:t>  </a:t>
            </a:r>
            <a:r>
              <a:rPr lang="en-US" altLang="en-US" sz="3600" baseline="30000" smtClean="0"/>
              <a:t>2</a:t>
            </a:r>
            <a:r>
              <a:rPr lang="en-US" altLang="en-US" sz="3600" smtClean="0"/>
              <a:t> – </a:t>
            </a:r>
            <a:r>
              <a:rPr lang="en-US" altLang="en-US" sz="4000" i="1" smtClean="0"/>
              <a:t>r </a:t>
            </a:r>
            <a:r>
              <a:rPr lang="en-US" altLang="en-US" sz="600" i="1" smtClean="0"/>
              <a:t> </a:t>
            </a:r>
            <a:r>
              <a:rPr lang="en-US" altLang="en-US" sz="3600" baseline="30000" smtClean="0"/>
              <a:t>2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AADGGXM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68313" y="5445125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Midpoint coordinates are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/>
          </p:nvPr>
        </p:nvGraphicFramePr>
        <p:xfrm>
          <a:off x="4572000" y="5159375"/>
          <a:ext cx="31511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enklem" r:id="rId5" imgW="990170" imgH="304668" progId="Equation.3">
                  <p:embed/>
                </p:oleObj>
              </mc:Choice>
              <mc:Fallback>
                <p:oleObj name="Denklem" r:id="rId5" imgW="990170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59375"/>
                        <a:ext cx="31511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5411788" y="1408113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GB" altLang="en-US" sz="4400" i="1">
              <a:latin typeface="Times New Roman" pitchFamily="18" charset="0"/>
              <a:cs typeface="Angsana New" pitchFamily="18" charset="-34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ph idx="1"/>
          </p:nvPr>
        </p:nvGraphicFramePr>
        <p:xfrm>
          <a:off x="1522413" y="2022475"/>
          <a:ext cx="591185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enklem" r:id="rId4" imgW="1879600" imgH="609600" progId="Equation.3">
                  <p:embed/>
                </p:oleObj>
              </mc:Choice>
              <mc:Fallback>
                <p:oleObj name="Denklem" r:id="rId4" imgW="18796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2022475"/>
                        <a:ext cx="591185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7772400" cy="914400"/>
          </a:xfrm>
        </p:spPr>
        <p:txBody>
          <a:bodyPr/>
          <a:lstStyle/>
          <a:p>
            <a:pPr algn="l" eaLnBrk="1" hangingPunct="1"/>
            <a:r>
              <a:rPr lang="tr-TR" altLang="en-US" sz="2800" smtClean="0"/>
              <a:t>Assuming we have just plotted point at (x</a:t>
            </a:r>
            <a:r>
              <a:rPr lang="tr-TR" altLang="en-US" sz="2000" smtClean="0"/>
              <a:t>k</a:t>
            </a:r>
            <a:r>
              <a:rPr lang="tr-TR" altLang="en-US" sz="2800" smtClean="0"/>
              <a:t>,y</a:t>
            </a:r>
            <a:r>
              <a:rPr lang="tr-TR" altLang="en-US" sz="2000" smtClean="0"/>
              <a:t>k</a:t>
            </a:r>
            <a:r>
              <a:rPr lang="tr-TR" altLang="en-US" sz="2800" smtClean="0"/>
              <a:t>)  we determine whether move E or SE by evaluating the circle function at the midpoint between the two candidate pixel positions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0825" y="4292600"/>
            <a:ext cx="83534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p</a:t>
            </a:r>
            <a:r>
              <a:rPr lang="tr-TR" altLang="en-US" sz="2000" i="1">
                <a:latin typeface="Times New Roman" pitchFamily="18" charset="0"/>
                <a:cs typeface="Angsana New" pitchFamily="18" charset="-34"/>
              </a:rPr>
              <a:t>k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is the decision variable</a:t>
            </a:r>
          </a:p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	if </a:t>
            </a: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p</a:t>
            </a:r>
            <a:r>
              <a:rPr lang="tr-TR" altLang="en-US" sz="2400" i="1">
                <a:latin typeface="Times New Roman" pitchFamily="18" charset="0"/>
                <a:cs typeface="Angsana New" pitchFamily="18" charset="-34"/>
              </a:rPr>
              <a:t>k</a:t>
            </a:r>
            <a:r>
              <a:rPr lang="tr-TR" altLang="en-US" sz="2800">
                <a:latin typeface="Angsana New" pitchFamily="18" charset="-34"/>
                <a:cs typeface="Angsana New" pitchFamily="18" charset="-34"/>
              </a:rPr>
              <a:t> 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&lt;0 the midpoint is inside the circle</a:t>
            </a:r>
          </a:p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Thus the pixel above the midpoint is closer to the ideal circle, and we select pixel on scan line </a:t>
            </a: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y</a:t>
            </a:r>
            <a:r>
              <a:rPr lang="tr-TR" altLang="en-US" sz="2400" i="1">
                <a:latin typeface="Times New Roman" pitchFamily="18" charset="0"/>
                <a:cs typeface="Angsana New" pitchFamily="18" charset="-34"/>
              </a:rPr>
              <a:t>k.   </a:t>
            </a:r>
            <a:r>
              <a:rPr lang="tr-TR" altLang="en-US" sz="2800">
                <a:solidFill>
                  <a:srgbClr val="CC0000"/>
                </a:solidFill>
                <a:latin typeface="Times New Roman" pitchFamily="18" charset="0"/>
                <a:cs typeface="Angsana New" pitchFamily="18" charset="-34"/>
              </a:rPr>
              <a:t>i.e. Go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55650" y="836613"/>
            <a:ext cx="66246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If </a:t>
            </a: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pk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&gt;0 the midpoint is outside the circle.</a:t>
            </a:r>
          </a:p>
          <a:p>
            <a:pPr algn="l"/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Thus the pixel below the midpoint is closer to the ideal circle, and we select pixel on scan line </a:t>
            </a: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y</a:t>
            </a:r>
            <a:r>
              <a:rPr lang="tr-TR" altLang="en-US" sz="2400" i="1">
                <a:latin typeface="Times New Roman" pitchFamily="18" charset="0"/>
                <a:cs typeface="Angsana New" pitchFamily="18" charset="-34"/>
              </a:rPr>
              <a:t>k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-1</a:t>
            </a: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.   </a:t>
            </a:r>
            <a:r>
              <a:rPr lang="tr-TR" altLang="en-US" sz="2800">
                <a:solidFill>
                  <a:srgbClr val="CC0000"/>
                </a:solidFill>
                <a:latin typeface="Times New Roman" pitchFamily="18" charset="0"/>
                <a:cs typeface="Angsana New" pitchFamily="18" charset="-34"/>
              </a:rPr>
              <a:t>i.e. Go SE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68313" y="2924175"/>
            <a:ext cx="777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Calculate successive decision parameter values </a:t>
            </a: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p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by incremental calculations.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idx="1"/>
          </p:nvPr>
        </p:nvGraphicFramePr>
        <p:xfrm>
          <a:off x="1674813" y="4175125"/>
          <a:ext cx="5910262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enklem" r:id="rId4" imgW="2235200" imgH="609600" progId="Equation.3">
                  <p:embed/>
                </p:oleObj>
              </mc:Choice>
              <mc:Fallback>
                <p:oleObj name="Denklem" r:id="rId4" imgW="22352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175125"/>
                        <a:ext cx="5910262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777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recursive definition for successive decision parameter values </a:t>
            </a:r>
            <a:r>
              <a:rPr lang="tr-TR" altLang="en-US" sz="2800" i="1">
                <a:latin typeface="Times New Roman" pitchFamily="18" charset="0"/>
                <a:cs typeface="Angsana New" pitchFamily="18" charset="-34"/>
              </a:rPr>
              <a:t>p</a:t>
            </a:r>
            <a:endParaRPr lang="tr-TR" altLang="en-US" sz="2800">
              <a:latin typeface="Times New Roman" pitchFamily="18" charset="0"/>
              <a:cs typeface="Angsana New" pitchFamily="18" charset="-34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042988" y="1628775"/>
          <a:ext cx="7391400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enklem" r:id="rId4" imgW="2959100" imgH="1092200" progId="Equation.3">
                  <p:embed/>
                </p:oleObj>
              </mc:Choice>
              <mc:Fallback>
                <p:oleObj name="Denklem" r:id="rId4" imgW="2959100" imgH="109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7391400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750" y="4508500"/>
            <a:ext cx="7488238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Where y</a:t>
            </a:r>
            <a:r>
              <a:rPr lang="tr-TR" altLang="en-US" sz="2000">
                <a:latin typeface="Times New Roman" pitchFamily="18" charset="0"/>
                <a:cs typeface="Angsana New" pitchFamily="18" charset="-34"/>
              </a:rPr>
              <a:t>k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+1 = y</a:t>
            </a:r>
            <a:r>
              <a:rPr lang="tr-TR" altLang="en-US" sz="2000">
                <a:latin typeface="Times New Roman" pitchFamily="18" charset="0"/>
                <a:cs typeface="Angsana New" pitchFamily="18" charset="-34"/>
              </a:rPr>
              <a:t>k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     if p&lt;0 (move E)</a:t>
            </a:r>
          </a:p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           y</a:t>
            </a:r>
            <a:r>
              <a:rPr lang="tr-TR" altLang="en-US" sz="2000">
                <a:latin typeface="Times New Roman" pitchFamily="18" charset="0"/>
                <a:cs typeface="Angsana New" pitchFamily="18" charset="-34"/>
              </a:rPr>
              <a:t>k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+1 = y</a:t>
            </a:r>
            <a:r>
              <a:rPr lang="tr-TR" altLang="en-US" sz="2000">
                <a:latin typeface="Times New Roman" pitchFamily="18" charset="0"/>
                <a:cs typeface="Angsana New" pitchFamily="18" charset="-34"/>
              </a:rPr>
              <a:t>k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-1  if p&gt;0 (move SE)</a:t>
            </a:r>
          </a:p>
          <a:p>
            <a:pPr algn="l">
              <a:spcBef>
                <a:spcPct val="50000"/>
              </a:spcBef>
            </a:pPr>
            <a:endParaRPr lang="tr-TR" altLang="en-US" sz="1200">
              <a:latin typeface="Times New Roman" pitchFamily="18" charset="0"/>
              <a:cs typeface="Angsana New" pitchFamily="18" charset="-34"/>
            </a:endParaRPr>
          </a:p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y</a:t>
            </a:r>
            <a:r>
              <a:rPr lang="tr-TR" altLang="en-US" sz="2000">
                <a:latin typeface="Times New Roman" pitchFamily="18" charset="0"/>
                <a:cs typeface="Angsana New" pitchFamily="18" charset="-34"/>
              </a:rPr>
              <a:t>k+1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and x</a:t>
            </a:r>
            <a:r>
              <a:rPr lang="tr-TR" altLang="en-US" sz="2000">
                <a:latin typeface="Times New Roman" pitchFamily="18" charset="0"/>
                <a:cs typeface="Angsana New" pitchFamily="18" charset="-34"/>
              </a:rPr>
              <a:t>k+1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can also be defined recursively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7489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Initialisation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x</a:t>
            </a:r>
            <a:r>
              <a:rPr lang="tr-TR" altLang="en-US" sz="2800" baseline="-25000">
                <a:latin typeface="Times New Roman" pitchFamily="18" charset="0"/>
                <a:cs typeface="Angsana New" pitchFamily="18" charset="-34"/>
              </a:rPr>
              <a:t>0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= 0,    y</a:t>
            </a:r>
            <a:r>
              <a:rPr lang="tr-TR" altLang="en-US" sz="2800" baseline="-25000">
                <a:latin typeface="Times New Roman" pitchFamily="18" charset="0"/>
                <a:cs typeface="Angsana New" pitchFamily="18" charset="-34"/>
              </a:rPr>
              <a:t>0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= r</a:t>
            </a:r>
          </a:p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Initial decision variable found by evaluating circle function at first midpoint test position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idx="1"/>
          </p:nvPr>
        </p:nvGraphicFramePr>
        <p:xfrm>
          <a:off x="1446213" y="2955925"/>
          <a:ext cx="3581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enklem" r:id="rId4" imgW="1371600" imgH="1016000" progId="Equation.3">
                  <p:embed/>
                </p:oleObj>
              </mc:Choice>
              <mc:Fallback>
                <p:oleObj name="Denklem" r:id="rId4" imgW="1371600" imgH="101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955925"/>
                        <a:ext cx="35814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991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For integer radius r  p</a:t>
            </a:r>
            <a:r>
              <a:rPr lang="tr-TR" altLang="en-US" sz="2800" baseline="-25000">
                <a:latin typeface="Times New Roman" pitchFamily="18" charset="0"/>
                <a:cs typeface="Angsana New" pitchFamily="18" charset="-34"/>
              </a:rPr>
              <a:t>0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can be rounded to p</a:t>
            </a:r>
            <a:r>
              <a:rPr lang="tr-TR" altLang="en-US" sz="2800" baseline="-25000">
                <a:latin typeface="Times New Roman" pitchFamily="18" charset="0"/>
                <a:cs typeface="Angsana New" pitchFamily="18" charset="-34"/>
              </a:rPr>
              <a:t>0</a:t>
            </a:r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 =1-r</a:t>
            </a:r>
          </a:p>
          <a:p>
            <a:pPr algn="l"/>
            <a:r>
              <a:rPr lang="tr-TR" altLang="en-US" sz="2800">
                <a:latin typeface="Times New Roman" pitchFamily="18" charset="0"/>
                <a:cs typeface="Angsana New" pitchFamily="18" charset="-34"/>
              </a:rPr>
              <a:t>since all increments are integer.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</p:txBody>
      </p:sp>
      <p:pic>
        <p:nvPicPr>
          <p:cNvPr id="665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0"/>
            <a:ext cx="65293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Midpoint Circle Algorithm (cont.)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3162" r="2632"/>
          <a:stretch>
            <a:fillRect/>
          </a:stretch>
        </p:blipFill>
        <p:spPr bwMode="auto">
          <a:xfrm>
            <a:off x="381000" y="1295400"/>
            <a:ext cx="57150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r="10843"/>
          <a:stretch>
            <a:fillRect/>
          </a:stretch>
        </p:blipFill>
        <p:spPr bwMode="auto">
          <a:xfrm>
            <a:off x="5029200" y="2362200"/>
            <a:ext cx="3429000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r=10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366838"/>
            <a:ext cx="4824412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AADGHVW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81300"/>
            <a:ext cx="3313113" cy="1511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sz="2400" smtClean="0"/>
              <a:t>Another method</a:t>
            </a:r>
            <a:r>
              <a:rPr lang="en-US" altLang="en-US" sz="2400" smtClean="0"/>
              <a:t>: Approximate it using a polyline.</a:t>
            </a:r>
            <a:endParaRPr lang="tr-TR" altLang="en-US" sz="2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Bresenham’s Approach</a:t>
            </a:r>
            <a:endParaRPr lang="tr-TR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4163" y="1268413"/>
            <a:ext cx="3322637" cy="3889375"/>
          </a:xfrm>
        </p:spPr>
        <p:txBody>
          <a:bodyPr/>
          <a:lstStyle/>
          <a:p>
            <a:pPr eaLnBrk="1" hangingPunct="1"/>
            <a:r>
              <a:rPr lang="en-US" altLang="en-US" smtClean="0"/>
              <a:t>y=m(x</a:t>
            </a:r>
            <a:r>
              <a:rPr lang="en-US" altLang="en-US" baseline="-25000" smtClean="0"/>
              <a:t>k</a:t>
            </a:r>
            <a:r>
              <a:rPr lang="en-US" altLang="en-US" smtClean="0"/>
              <a:t> + 1)+b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</a:t>
            </a:r>
            <a:r>
              <a:rPr lang="en-US" altLang="en-US" baseline="-25000" smtClean="0"/>
              <a:t>lower</a:t>
            </a:r>
            <a:r>
              <a:rPr lang="en-US" altLang="en-US" smtClean="0"/>
              <a:t>=y-y</a:t>
            </a:r>
            <a:r>
              <a:rPr lang="en-US" altLang="en-US" baseline="-25000" smtClean="0"/>
              <a:t>k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=m(x</a:t>
            </a:r>
            <a:r>
              <a:rPr lang="en-US" altLang="en-US" baseline="-25000" smtClean="0"/>
              <a:t>k</a:t>
            </a:r>
            <a:r>
              <a:rPr lang="en-US" altLang="en-US" smtClean="0"/>
              <a:t> + 1)+b-y</a:t>
            </a:r>
            <a:r>
              <a:rPr lang="en-US" altLang="en-US" baseline="-25000" smtClean="0"/>
              <a:t>k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</a:t>
            </a:r>
            <a:r>
              <a:rPr lang="en-US" altLang="en-US" baseline="-25000" smtClean="0"/>
              <a:t>upper</a:t>
            </a:r>
            <a:r>
              <a:rPr lang="en-US" altLang="en-US" smtClean="0"/>
              <a:t>=(y</a:t>
            </a:r>
            <a:r>
              <a:rPr lang="en-US" altLang="en-US" baseline="-25000" smtClean="0"/>
              <a:t>k</a:t>
            </a:r>
            <a:r>
              <a:rPr lang="en-US" altLang="en-US" smtClean="0"/>
              <a:t>+1)-y</a:t>
            </a:r>
            <a:endParaRPr lang="en-US" altLang="en-US" baseline="-25000" smtClean="0"/>
          </a:p>
          <a:p>
            <a:pPr eaLnBrk="1" hangingPunct="1">
              <a:buFontTx/>
              <a:buNone/>
            </a:pPr>
            <a:r>
              <a:rPr lang="en-US" altLang="en-US" smtClean="0"/>
              <a:t>= y</a:t>
            </a:r>
            <a:r>
              <a:rPr lang="en-US" altLang="en-US" baseline="-25000" smtClean="0"/>
              <a:t>k</a:t>
            </a:r>
            <a:r>
              <a:rPr lang="en-US" altLang="en-US" smtClean="0"/>
              <a:t>+1 -m(x</a:t>
            </a:r>
            <a:r>
              <a:rPr lang="en-US" altLang="en-US" baseline="-25000" smtClean="0"/>
              <a:t>k</a:t>
            </a:r>
            <a:r>
              <a:rPr lang="en-US" altLang="en-US" smtClean="0"/>
              <a:t> + 1)-b</a:t>
            </a:r>
            <a:endParaRPr lang="en-US" altLang="en-US" baseline="-25000" smtClean="0"/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grpSp>
        <p:nvGrpSpPr>
          <p:cNvPr id="45060" name="Group 25"/>
          <p:cNvGrpSpPr>
            <a:grpSpLocks/>
          </p:cNvGrpSpPr>
          <p:nvPr/>
        </p:nvGrpSpPr>
        <p:grpSpPr bwMode="auto">
          <a:xfrm>
            <a:off x="179388" y="1052513"/>
            <a:ext cx="4824412" cy="3671887"/>
            <a:chOff x="975" y="1661"/>
            <a:chExt cx="3039" cy="2313"/>
          </a:xfrm>
        </p:grpSpPr>
        <p:sp>
          <p:nvSpPr>
            <p:cNvPr id="45062" name="Line 4"/>
            <p:cNvSpPr>
              <a:spLocks noChangeShapeType="1"/>
            </p:cNvSpPr>
            <p:nvPr/>
          </p:nvSpPr>
          <p:spPr bwMode="auto">
            <a:xfrm>
              <a:off x="1670" y="1661"/>
              <a:ext cx="0" cy="2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>
              <a:off x="1670" y="3724"/>
              <a:ext cx="2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6"/>
            <p:cNvSpPr>
              <a:spLocks noChangeShapeType="1"/>
            </p:cNvSpPr>
            <p:nvPr/>
          </p:nvSpPr>
          <p:spPr bwMode="auto">
            <a:xfrm flipV="1">
              <a:off x="2277" y="2037"/>
              <a:ext cx="1044" cy="84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7"/>
            <p:cNvSpPr>
              <a:spLocks noChangeShapeType="1"/>
            </p:cNvSpPr>
            <p:nvPr/>
          </p:nvSpPr>
          <p:spPr bwMode="auto">
            <a:xfrm>
              <a:off x="1582" y="2532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8"/>
            <p:cNvSpPr txBox="1">
              <a:spLocks noChangeArrowheads="1"/>
            </p:cNvSpPr>
            <p:nvPr/>
          </p:nvSpPr>
          <p:spPr bwMode="auto">
            <a:xfrm>
              <a:off x="998" y="2421"/>
              <a:ext cx="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tr-TR" altLang="en-US" sz="2000"/>
                <a:t>y</a:t>
              </a:r>
              <a:endParaRPr lang="en-US" altLang="en-US" sz="2000"/>
            </a:p>
          </p:txBody>
        </p:sp>
        <p:sp>
          <p:nvSpPr>
            <p:cNvPr id="45067" name="Line 9"/>
            <p:cNvSpPr>
              <a:spLocks noChangeShapeType="1"/>
            </p:cNvSpPr>
            <p:nvPr/>
          </p:nvSpPr>
          <p:spPr bwMode="auto">
            <a:xfrm>
              <a:off x="1582" y="2123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Text Box 10"/>
            <p:cNvSpPr txBox="1">
              <a:spLocks noChangeArrowheads="1"/>
            </p:cNvSpPr>
            <p:nvPr/>
          </p:nvSpPr>
          <p:spPr bwMode="auto">
            <a:xfrm>
              <a:off x="975" y="2013"/>
              <a:ext cx="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y</a:t>
              </a:r>
              <a:r>
                <a:rPr lang="en-US" altLang="en-US" sz="2000" baseline="-25000"/>
                <a:t>k+1</a:t>
              </a:r>
              <a:endParaRPr lang="en-US" altLang="en-US" sz="2000"/>
            </a:p>
          </p:txBody>
        </p:sp>
        <p:sp>
          <p:nvSpPr>
            <p:cNvPr id="45069" name="Line 11"/>
            <p:cNvSpPr>
              <a:spLocks noChangeShapeType="1"/>
            </p:cNvSpPr>
            <p:nvPr/>
          </p:nvSpPr>
          <p:spPr bwMode="auto">
            <a:xfrm>
              <a:off x="2760" y="3631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2"/>
            <p:cNvSpPr txBox="1">
              <a:spLocks noChangeArrowheads="1"/>
            </p:cNvSpPr>
            <p:nvPr/>
          </p:nvSpPr>
          <p:spPr bwMode="auto">
            <a:xfrm>
              <a:off x="1837" y="3724"/>
              <a:ext cx="11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x</a:t>
              </a:r>
              <a:r>
                <a:rPr lang="en-US" altLang="en-US" sz="2000" baseline="-25000"/>
                <a:t>k+1</a:t>
              </a:r>
              <a:endParaRPr lang="en-US" altLang="en-US" sz="2000"/>
            </a:p>
          </p:txBody>
        </p:sp>
        <p:sp>
          <p:nvSpPr>
            <p:cNvPr id="45071" name="Oval 16"/>
            <p:cNvSpPr>
              <a:spLocks noChangeArrowheads="1"/>
            </p:cNvSpPr>
            <p:nvPr/>
          </p:nvSpPr>
          <p:spPr bwMode="auto">
            <a:xfrm>
              <a:off x="2744" y="3158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45072" name="Oval 17"/>
            <p:cNvSpPr>
              <a:spLocks noChangeArrowheads="1"/>
            </p:cNvSpPr>
            <p:nvPr/>
          </p:nvSpPr>
          <p:spPr bwMode="auto">
            <a:xfrm>
              <a:off x="2744" y="2478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45073" name="Oval 18"/>
            <p:cNvSpPr>
              <a:spLocks noChangeArrowheads="1"/>
            </p:cNvSpPr>
            <p:nvPr/>
          </p:nvSpPr>
          <p:spPr bwMode="auto">
            <a:xfrm>
              <a:off x="2744" y="2115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45074" name="AutoShape 19"/>
            <p:cNvSpPr>
              <a:spLocks/>
            </p:cNvSpPr>
            <p:nvPr/>
          </p:nvSpPr>
          <p:spPr bwMode="auto">
            <a:xfrm>
              <a:off x="2835" y="2160"/>
              <a:ext cx="136" cy="318"/>
            </a:xfrm>
            <a:prstGeom prst="rightBrace">
              <a:avLst>
                <a:gd name="adj1" fmla="val 19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45075" name="AutoShape 20"/>
            <p:cNvSpPr>
              <a:spLocks/>
            </p:cNvSpPr>
            <p:nvPr/>
          </p:nvSpPr>
          <p:spPr bwMode="auto">
            <a:xfrm>
              <a:off x="2880" y="2523"/>
              <a:ext cx="45" cy="680"/>
            </a:xfrm>
            <a:prstGeom prst="righ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45076" name="Line 21"/>
            <p:cNvSpPr>
              <a:spLocks noChangeShapeType="1"/>
            </p:cNvSpPr>
            <p:nvPr/>
          </p:nvSpPr>
          <p:spPr bwMode="auto">
            <a:xfrm>
              <a:off x="1582" y="3212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Text Box 22"/>
            <p:cNvSpPr txBox="1">
              <a:spLocks noChangeArrowheads="1"/>
            </p:cNvSpPr>
            <p:nvPr/>
          </p:nvSpPr>
          <p:spPr bwMode="auto">
            <a:xfrm>
              <a:off x="975" y="3102"/>
              <a:ext cx="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y</a:t>
              </a:r>
              <a:r>
                <a:rPr lang="en-US" altLang="en-US" sz="2000" baseline="-25000"/>
                <a:t>k</a:t>
              </a:r>
              <a:endParaRPr lang="en-US" altLang="en-US" sz="2000"/>
            </a:p>
          </p:txBody>
        </p:sp>
        <p:sp>
          <p:nvSpPr>
            <p:cNvPr id="45078" name="Text Box 23"/>
            <p:cNvSpPr txBox="1">
              <a:spLocks noChangeArrowheads="1"/>
            </p:cNvSpPr>
            <p:nvPr/>
          </p:nvSpPr>
          <p:spPr bwMode="auto">
            <a:xfrm>
              <a:off x="2608" y="2251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d</a:t>
              </a:r>
              <a:r>
                <a:rPr lang="en-US" altLang="en-US" sz="2000" baseline="-25000"/>
                <a:t>upper</a:t>
              </a:r>
              <a:endParaRPr lang="en-US" altLang="en-US" sz="2000"/>
            </a:p>
          </p:txBody>
        </p:sp>
        <p:sp>
          <p:nvSpPr>
            <p:cNvPr id="45079" name="Text Box 24"/>
            <p:cNvSpPr txBox="1">
              <a:spLocks noChangeArrowheads="1"/>
            </p:cNvSpPr>
            <p:nvPr/>
          </p:nvSpPr>
          <p:spPr bwMode="auto">
            <a:xfrm>
              <a:off x="2562" y="2784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d</a:t>
              </a:r>
              <a:r>
                <a:rPr lang="en-US" altLang="en-US" sz="2000" baseline="-25000"/>
                <a:t>lower</a:t>
              </a:r>
              <a:endParaRPr lang="en-US" altLang="en-US" sz="2000"/>
            </a:p>
          </p:txBody>
        </p:sp>
      </p:grpSp>
      <p:sp>
        <p:nvSpPr>
          <p:cNvPr id="45061" name="Rectangle 27"/>
          <p:cNvSpPr>
            <a:spLocks noChangeArrowheads="1"/>
          </p:cNvSpPr>
          <p:nvPr/>
        </p:nvSpPr>
        <p:spPr bwMode="auto">
          <a:xfrm>
            <a:off x="468313" y="4724400"/>
            <a:ext cx="799147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d</a:t>
            </a:r>
            <a:r>
              <a:rPr lang="en-US" altLang="en-US" sz="2000" baseline="-25000"/>
              <a:t>lower</a:t>
            </a:r>
            <a:r>
              <a:rPr lang="en-US" altLang="en-US" sz="2000"/>
              <a:t>- d</a:t>
            </a:r>
            <a:r>
              <a:rPr lang="en-US" altLang="en-US" sz="2000" baseline="-25000"/>
              <a:t>upper</a:t>
            </a:r>
            <a:r>
              <a:rPr lang="en-US" altLang="en-US" sz="2000"/>
              <a:t>= 2m(x</a:t>
            </a:r>
            <a:r>
              <a:rPr lang="en-US" altLang="en-US" sz="2000" baseline="-25000"/>
              <a:t>k</a:t>
            </a:r>
            <a:r>
              <a:rPr lang="en-US" altLang="en-US" sz="2000"/>
              <a:t> + 1)+2y</a:t>
            </a:r>
            <a:r>
              <a:rPr lang="en-US" altLang="en-US" sz="2000" baseline="-25000"/>
              <a:t>k</a:t>
            </a:r>
            <a:r>
              <a:rPr lang="en-US" altLang="en-US" sz="2000"/>
              <a:t>+2b-1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/>
              <a:t>Rearrange it to have integer calculations: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en-US" sz="2000"/>
              <a:t>m=</a:t>
            </a:r>
            <a:r>
              <a:rPr lang="el-GR" altLang="en-US" sz="2000">
                <a:cs typeface="Arial" pitchFamily="34" charset="0"/>
              </a:rPr>
              <a:t>Δ</a:t>
            </a:r>
            <a:r>
              <a:rPr lang="en-US" altLang="en-US" sz="2000">
                <a:cs typeface="Arial" pitchFamily="34" charset="0"/>
              </a:rPr>
              <a:t>y/</a:t>
            </a:r>
            <a:r>
              <a:rPr lang="el-GR" altLang="en-US" sz="2000">
                <a:cs typeface="Arial" pitchFamily="34" charset="0"/>
              </a:rPr>
              <a:t>Δ</a:t>
            </a:r>
            <a:r>
              <a:rPr lang="en-US" altLang="en-US" sz="2000">
                <a:cs typeface="Arial" pitchFamily="34" charset="0"/>
              </a:rPr>
              <a:t>x</a:t>
            </a:r>
            <a:r>
              <a:rPr lang="en-US" altLang="en-US" sz="2000"/>
              <a:t> 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en-US" sz="2000"/>
              <a:t>Decision parameter: p</a:t>
            </a:r>
            <a:r>
              <a:rPr lang="en-US" altLang="en-US" sz="2000" baseline="-25000"/>
              <a:t>k</a:t>
            </a:r>
            <a:r>
              <a:rPr lang="en-US" altLang="en-US" sz="2000"/>
              <a:t>= </a:t>
            </a:r>
            <a:r>
              <a:rPr lang="el-GR" altLang="en-US" sz="2000">
                <a:cs typeface="Arial" pitchFamily="34" charset="0"/>
              </a:rPr>
              <a:t>Δ</a:t>
            </a:r>
            <a:r>
              <a:rPr lang="en-US" altLang="en-US" sz="2000">
                <a:cs typeface="Arial" pitchFamily="34" charset="0"/>
              </a:rPr>
              <a:t>x(</a:t>
            </a:r>
            <a:r>
              <a:rPr lang="en-US" altLang="en-US" sz="2000"/>
              <a:t>d</a:t>
            </a:r>
            <a:r>
              <a:rPr lang="en-US" altLang="en-US" sz="2000" baseline="-25000"/>
              <a:t>lower</a:t>
            </a:r>
            <a:r>
              <a:rPr lang="en-US" altLang="en-US" sz="2000"/>
              <a:t>- d</a:t>
            </a:r>
            <a:r>
              <a:rPr lang="en-US" altLang="en-US" sz="2000" baseline="-25000"/>
              <a:t>upper</a:t>
            </a:r>
            <a:r>
              <a:rPr lang="en-US" altLang="en-US" sz="2000">
                <a:cs typeface="Arial" pitchFamily="34" charset="0"/>
              </a:rPr>
              <a:t>)=2</a:t>
            </a:r>
            <a:r>
              <a:rPr lang="el-GR" altLang="en-US" sz="2000">
                <a:cs typeface="Arial" pitchFamily="34" charset="0"/>
              </a:rPr>
              <a:t>Δ</a:t>
            </a:r>
            <a:r>
              <a:rPr lang="en-US" altLang="en-US" sz="2000">
                <a:cs typeface="Arial" pitchFamily="34" charset="0"/>
              </a:rPr>
              <a:t>y.</a:t>
            </a:r>
            <a:r>
              <a:rPr lang="en-US" altLang="en-US" sz="2000"/>
              <a:t>x</a:t>
            </a:r>
            <a:r>
              <a:rPr lang="en-US" altLang="en-US" sz="2000" baseline="-25000"/>
              <a:t>k</a:t>
            </a:r>
            <a:r>
              <a:rPr lang="en-US" altLang="en-US" sz="2000">
                <a:cs typeface="Arial" pitchFamily="34" charset="0"/>
              </a:rPr>
              <a:t> - 2</a:t>
            </a:r>
            <a:r>
              <a:rPr lang="el-GR" altLang="en-US" sz="2000">
                <a:cs typeface="Arial" pitchFamily="34" charset="0"/>
              </a:rPr>
              <a:t>Δ</a:t>
            </a:r>
            <a:r>
              <a:rPr lang="en-US" altLang="en-US" sz="2000">
                <a:cs typeface="Arial" pitchFamily="34" charset="0"/>
              </a:rPr>
              <a:t>x. </a:t>
            </a:r>
            <a:r>
              <a:rPr lang="en-US" altLang="en-US" sz="2000"/>
              <a:t>y</a:t>
            </a:r>
            <a:r>
              <a:rPr lang="en-US" altLang="en-US" sz="2000" baseline="-25000"/>
              <a:t>k</a:t>
            </a:r>
            <a:r>
              <a:rPr lang="en-US" altLang="en-US" sz="2000">
                <a:cs typeface="Arial" pitchFamily="34" charset="0"/>
              </a:rPr>
              <a:t> + c</a:t>
            </a:r>
            <a:endParaRPr lang="en-US" altLang="en-US" sz="2000" baseline="-2500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2000"/>
          </a:p>
          <a:p>
            <a:pPr algn="l" eaLnBrk="1" hangingPunct="1">
              <a:spcBef>
                <a:spcPct val="20000"/>
              </a:spcBef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57200" y="1143000"/>
          <a:ext cx="800100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Bitmap Image" r:id="rId4" imgW="6571429" imgH="4382112" progId="Paint.Picture">
                  <p:embed/>
                </p:oleObj>
              </mc:Choice>
              <mc:Fallback>
                <p:oleObj name="Bitmap Image" r:id="rId4" imgW="6571429" imgH="438211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001000" cy="533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 sz="2800">
                <a:latin typeface="Times New Roman" pitchFamily="18" charset="0"/>
              </a:rPr>
              <a:t>Fill area : an area that is filled with solid colour or pattern</a:t>
            </a:r>
            <a:endParaRPr lang="en-GB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09600" y="776288"/>
          <a:ext cx="7848600" cy="525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Bitmap Image" r:id="rId4" imgW="6485714" imgH="4342857" progId="Paint.Picture">
                  <p:embed/>
                </p:oleObj>
              </mc:Choice>
              <mc:Fallback>
                <p:oleObj name="Bitmap Image" r:id="rId4" imgW="6485714" imgH="434285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76288"/>
                        <a:ext cx="7848600" cy="525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Identifying a concave polygon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has at least one interior angle &gt;180 degrees</a:t>
            </a:r>
          </a:p>
          <a:p>
            <a:pPr eaLnBrk="1" hangingPunct="1"/>
            <a:r>
              <a:rPr lang="en-GB" altLang="en-US" smtClean="0"/>
              <a:t>extensions of some edges will intersect other edges</a:t>
            </a:r>
          </a:p>
          <a:p>
            <a:pPr eaLnBrk="1" hangingPunct="1"/>
            <a:endParaRPr lang="en-GB" altLang="en-US" smtClean="0"/>
          </a:p>
          <a:p>
            <a:pPr eaLnBrk="1" hangingPunct="1">
              <a:buFontTx/>
              <a:buNone/>
            </a:pPr>
            <a:r>
              <a:rPr lang="en-GB" altLang="en-US" smtClean="0"/>
              <a:t>One test:</a:t>
            </a:r>
          </a:p>
          <a:p>
            <a:pPr eaLnBrk="1" hangingPunct="1">
              <a:buFontTx/>
              <a:buNone/>
            </a:pPr>
            <a:r>
              <a:rPr lang="en-GB" altLang="en-US" smtClean="0"/>
              <a:t>	Express each polygon edge as a vector, with a consistent orientation.</a:t>
            </a:r>
          </a:p>
          <a:p>
            <a:pPr eaLnBrk="1" hangingPunct="1">
              <a:buFontTx/>
              <a:buNone/>
            </a:pPr>
            <a:r>
              <a:rPr lang="en-GB" altLang="en-US" smtClean="0"/>
              <a:t>	Can then calculate cross-products of adjacent edges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Identifying a concave polygon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When polygon edges are oriented with an anti-clockwise sense</a:t>
            </a:r>
          </a:p>
          <a:p>
            <a:pPr lvl="1" eaLnBrk="1" hangingPunct="1"/>
            <a:r>
              <a:rPr lang="en-GB" altLang="en-US" smtClean="0"/>
              <a:t>cross product at convex vertex has positive sign</a:t>
            </a:r>
          </a:p>
          <a:p>
            <a:pPr lvl="1" eaLnBrk="1" hangingPunct="1"/>
            <a:r>
              <a:rPr lang="en-GB" altLang="en-US" smtClean="0"/>
              <a:t>concave vertex gives negative sign</a:t>
            </a:r>
          </a:p>
          <a:p>
            <a:pPr eaLnBrk="1" hangingPunct="1"/>
            <a:endParaRPr lang="en-GB" altLang="en-US" smtClean="0"/>
          </a:p>
          <a:p>
            <a:pPr eaLnBrk="1" hangingPunct="1">
              <a:buFontTx/>
              <a:buNone/>
            </a:pPr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 flipV="1">
            <a:off x="3733800" y="5181600"/>
            <a:ext cx="144780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 flipV="1">
            <a:off x="4572000" y="3962400"/>
            <a:ext cx="53340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3810000" y="4038600"/>
            <a:ext cx="762000" cy="838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2209800" y="4191000"/>
            <a:ext cx="1600200" cy="685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>
            <a:off x="1905000" y="4191000"/>
            <a:ext cx="381000" cy="1447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1905000" y="5638800"/>
            <a:ext cx="18288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AN04F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2766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Normals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Every plane has a vector </a:t>
            </a:r>
            <a:r>
              <a:rPr lang="en-US" altLang="en-US" sz="2400" b="1"/>
              <a:t>n</a:t>
            </a:r>
            <a:r>
              <a:rPr lang="en-US" altLang="en-US" sz="2400"/>
              <a:t> normal (perpendicular, orthogonal) to it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500" b="1"/>
              <a:t>n</a:t>
            </a:r>
            <a:r>
              <a:rPr lang="en-US" altLang="en-US" sz="2500"/>
              <a:t> = </a:t>
            </a:r>
            <a:r>
              <a:rPr lang="en-US" altLang="en-US" sz="2500" b="1"/>
              <a:t>u</a:t>
            </a:r>
            <a:r>
              <a:rPr lang="en-US" altLang="en-US" sz="2500"/>
              <a:t> x </a:t>
            </a:r>
            <a:r>
              <a:rPr lang="en-US" altLang="en-US" sz="2500" b="1"/>
              <a:t>v</a:t>
            </a:r>
            <a:r>
              <a:rPr lang="en-US" altLang="en-US" sz="2500"/>
              <a:t>  (vector cross product)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800"/>
              <a:t> 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715000" y="571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u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9530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v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267200" y="5943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itchFamily="18" charset="0"/>
              </a:rPr>
              <a:t>P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914400" y="3657600"/>
          <a:ext cx="30861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5" imgW="1295400" imgH="736600" progId="Equation.3">
                  <p:embed/>
                </p:oleObj>
              </mc:Choice>
              <mc:Fallback>
                <p:oleObj name="Equation" r:id="rId5" imgW="12954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30861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Vector method for splitting concave polygons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63" y="1268413"/>
            <a:ext cx="446405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</a:t>
            </a:r>
            <a:r>
              <a:rPr lang="en-US" altLang="en-US" baseline="-25000" smtClean="0"/>
              <a:t>1</a:t>
            </a:r>
            <a:r>
              <a:rPr lang="en-US" altLang="en-US" smtClean="0"/>
              <a:t>=(1,0,0)    E</a:t>
            </a:r>
            <a:r>
              <a:rPr lang="en-US" altLang="en-US" baseline="-25000" smtClean="0"/>
              <a:t>2</a:t>
            </a:r>
            <a:r>
              <a:rPr lang="en-US" altLang="en-US" smtClean="0"/>
              <a:t>=(1,1,0)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</a:t>
            </a:r>
            <a:r>
              <a:rPr lang="en-US" altLang="en-US" baseline="-25000" smtClean="0"/>
              <a:t>3</a:t>
            </a:r>
            <a:r>
              <a:rPr lang="en-US" altLang="en-US" smtClean="0"/>
              <a:t>=(1,-1,0)   E</a:t>
            </a:r>
            <a:r>
              <a:rPr lang="en-US" altLang="en-US" baseline="-25000" smtClean="0"/>
              <a:t>4</a:t>
            </a:r>
            <a:r>
              <a:rPr lang="en-US" altLang="en-US" smtClean="0"/>
              <a:t>=(0,</a:t>
            </a:r>
            <a:r>
              <a:rPr lang="tr-TR" altLang="en-US" smtClean="0"/>
              <a:t>3</a:t>
            </a:r>
            <a:r>
              <a:rPr lang="en-US" altLang="en-US" smtClean="0"/>
              <a:t>,0)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</a:t>
            </a:r>
            <a:r>
              <a:rPr lang="en-US" altLang="en-US" baseline="-25000" smtClean="0"/>
              <a:t>5</a:t>
            </a:r>
            <a:r>
              <a:rPr lang="en-US" altLang="en-US" smtClean="0"/>
              <a:t>=(-3,0,0)   E</a:t>
            </a:r>
            <a:r>
              <a:rPr lang="en-US" altLang="en-US" baseline="-25000" smtClean="0"/>
              <a:t>6</a:t>
            </a:r>
            <a:r>
              <a:rPr lang="en-US" altLang="en-US" smtClean="0"/>
              <a:t>=(0,-</a:t>
            </a:r>
            <a:r>
              <a:rPr lang="tr-TR" altLang="en-US" smtClean="0"/>
              <a:t>3</a:t>
            </a:r>
            <a:r>
              <a:rPr lang="en-US" altLang="en-US" smtClean="0"/>
              <a:t>,0)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 z components have 0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Cross product of two vectors E</a:t>
            </a:r>
            <a:r>
              <a:rPr lang="en-US" altLang="en-US" baseline="-25000" smtClean="0"/>
              <a:t>j</a:t>
            </a:r>
            <a:r>
              <a:rPr lang="en-US" altLang="en-US" smtClean="0"/>
              <a:t>xE</a:t>
            </a:r>
            <a:r>
              <a:rPr lang="en-US" altLang="en-US" baseline="-25000" smtClean="0"/>
              <a:t>k</a:t>
            </a:r>
            <a:r>
              <a:rPr lang="en-US" altLang="en-US" smtClean="0"/>
              <a:t> is perpendicular to them with z component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</a:t>
            </a:r>
            <a:r>
              <a:rPr lang="en-US" altLang="en-US" baseline="-25000" smtClean="0"/>
              <a:t>jx</a:t>
            </a:r>
            <a:r>
              <a:rPr lang="en-US" altLang="en-US" smtClean="0"/>
              <a:t>E</a:t>
            </a:r>
            <a:r>
              <a:rPr lang="en-US" altLang="en-US" baseline="-25000" smtClean="0"/>
              <a:t>ky</a:t>
            </a:r>
            <a:r>
              <a:rPr lang="en-US" altLang="en-US" smtClean="0"/>
              <a:t>-E</a:t>
            </a:r>
            <a:r>
              <a:rPr lang="en-US" altLang="en-US" baseline="-25000" smtClean="0"/>
              <a:t>kx</a:t>
            </a:r>
            <a:r>
              <a:rPr lang="en-US" altLang="en-US" smtClean="0"/>
              <a:t>E</a:t>
            </a:r>
            <a:r>
              <a:rPr lang="en-US" altLang="en-US" baseline="-25000" smtClean="0"/>
              <a:t>jy</a:t>
            </a:r>
            <a:endParaRPr lang="en-US" altLang="en-US" smtClean="0"/>
          </a:p>
        </p:txBody>
      </p:sp>
      <p:grpSp>
        <p:nvGrpSpPr>
          <p:cNvPr id="72708" name="Group 24"/>
          <p:cNvGrpSpPr>
            <a:grpSpLocks/>
          </p:cNvGrpSpPr>
          <p:nvPr/>
        </p:nvGrpSpPr>
        <p:grpSpPr bwMode="auto">
          <a:xfrm>
            <a:off x="827088" y="1916113"/>
            <a:ext cx="3529012" cy="2754312"/>
            <a:chOff x="521" y="1207"/>
            <a:chExt cx="2223" cy="1735"/>
          </a:xfrm>
        </p:grpSpPr>
        <p:sp>
          <p:nvSpPr>
            <p:cNvPr id="72709" name="Line 4"/>
            <p:cNvSpPr>
              <a:spLocks noChangeShapeType="1"/>
            </p:cNvSpPr>
            <p:nvPr/>
          </p:nvSpPr>
          <p:spPr bwMode="auto">
            <a:xfrm>
              <a:off x="884" y="1298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0" name="Line 5"/>
            <p:cNvSpPr>
              <a:spLocks noChangeShapeType="1"/>
            </p:cNvSpPr>
            <p:nvPr/>
          </p:nvSpPr>
          <p:spPr bwMode="auto">
            <a:xfrm>
              <a:off x="884" y="275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1" name="Line 6"/>
            <p:cNvSpPr>
              <a:spLocks noChangeShapeType="1"/>
            </p:cNvSpPr>
            <p:nvPr/>
          </p:nvSpPr>
          <p:spPr bwMode="auto">
            <a:xfrm flipV="1">
              <a:off x="1429" y="2251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2" name="Line 7"/>
            <p:cNvSpPr>
              <a:spLocks noChangeShapeType="1"/>
            </p:cNvSpPr>
            <p:nvPr/>
          </p:nvSpPr>
          <p:spPr bwMode="auto">
            <a:xfrm>
              <a:off x="1973" y="2251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3" name="Line 8"/>
            <p:cNvSpPr>
              <a:spLocks noChangeShapeType="1"/>
            </p:cNvSpPr>
            <p:nvPr/>
          </p:nvSpPr>
          <p:spPr bwMode="auto">
            <a:xfrm flipV="1">
              <a:off x="2472" y="1253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Line 9"/>
            <p:cNvSpPr>
              <a:spLocks noChangeShapeType="1"/>
            </p:cNvSpPr>
            <p:nvPr/>
          </p:nvSpPr>
          <p:spPr bwMode="auto">
            <a:xfrm flipH="1">
              <a:off x="884" y="1253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5" name="Text Box 10"/>
            <p:cNvSpPr txBox="1">
              <a:spLocks noChangeArrowheads="1"/>
            </p:cNvSpPr>
            <p:nvPr/>
          </p:nvSpPr>
          <p:spPr bwMode="auto">
            <a:xfrm>
              <a:off x="975" y="2558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1</a:t>
              </a:r>
              <a:endParaRPr lang="en-US" altLang="en-US" b="1"/>
            </a:p>
          </p:txBody>
        </p:sp>
        <p:sp>
          <p:nvSpPr>
            <p:cNvPr id="72716" name="Text Box 11"/>
            <p:cNvSpPr txBox="1">
              <a:spLocks noChangeArrowheads="1"/>
            </p:cNvSpPr>
            <p:nvPr/>
          </p:nvSpPr>
          <p:spPr bwMode="auto">
            <a:xfrm>
              <a:off x="1429" y="233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  <p:sp>
          <p:nvSpPr>
            <p:cNvPr id="72717" name="Text Box 12"/>
            <p:cNvSpPr txBox="1">
              <a:spLocks noChangeArrowheads="1"/>
            </p:cNvSpPr>
            <p:nvPr/>
          </p:nvSpPr>
          <p:spPr bwMode="auto">
            <a:xfrm>
              <a:off x="2109" y="234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  <p:sp>
          <p:nvSpPr>
            <p:cNvPr id="72718" name="Text Box 13"/>
            <p:cNvSpPr txBox="1">
              <a:spLocks noChangeArrowheads="1"/>
            </p:cNvSpPr>
            <p:nvPr/>
          </p:nvSpPr>
          <p:spPr bwMode="auto">
            <a:xfrm>
              <a:off x="2472" y="184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4</a:t>
              </a:r>
              <a:endParaRPr lang="en-US" altLang="en-US" b="1"/>
            </a:p>
          </p:txBody>
        </p:sp>
        <p:sp>
          <p:nvSpPr>
            <p:cNvPr id="72719" name="Text Box 14"/>
            <p:cNvSpPr txBox="1">
              <a:spLocks noChangeArrowheads="1"/>
            </p:cNvSpPr>
            <p:nvPr/>
          </p:nvSpPr>
          <p:spPr bwMode="auto">
            <a:xfrm>
              <a:off x="1247" y="125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5</a:t>
              </a:r>
              <a:endParaRPr lang="en-US" altLang="en-US" b="1"/>
            </a:p>
          </p:txBody>
        </p:sp>
        <p:sp>
          <p:nvSpPr>
            <p:cNvPr id="72720" name="Text Box 15"/>
            <p:cNvSpPr txBox="1">
              <a:spLocks noChangeArrowheads="1"/>
            </p:cNvSpPr>
            <p:nvPr/>
          </p:nvSpPr>
          <p:spPr bwMode="auto">
            <a:xfrm>
              <a:off x="839" y="184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6</a:t>
              </a:r>
              <a:endParaRPr lang="en-US" altLang="en-US" b="1"/>
            </a:p>
          </p:txBody>
        </p:sp>
        <p:sp>
          <p:nvSpPr>
            <p:cNvPr id="72721" name="Text Box 16"/>
            <p:cNvSpPr txBox="1">
              <a:spLocks noChangeArrowheads="1"/>
            </p:cNvSpPr>
            <p:nvPr/>
          </p:nvSpPr>
          <p:spPr bwMode="auto">
            <a:xfrm>
              <a:off x="657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0</a:t>
              </a:r>
            </a:p>
          </p:txBody>
        </p:sp>
        <p:sp>
          <p:nvSpPr>
            <p:cNvPr id="72722" name="Text Box 17"/>
            <p:cNvSpPr txBox="1">
              <a:spLocks noChangeArrowheads="1"/>
            </p:cNvSpPr>
            <p:nvPr/>
          </p:nvSpPr>
          <p:spPr bwMode="auto">
            <a:xfrm>
              <a:off x="1157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1</a:t>
              </a:r>
            </a:p>
          </p:txBody>
        </p:sp>
        <p:sp>
          <p:nvSpPr>
            <p:cNvPr id="72723" name="Text Box 18"/>
            <p:cNvSpPr txBox="1">
              <a:spLocks noChangeArrowheads="1"/>
            </p:cNvSpPr>
            <p:nvPr/>
          </p:nvSpPr>
          <p:spPr bwMode="auto">
            <a:xfrm>
              <a:off x="1701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2</a:t>
              </a:r>
            </a:p>
          </p:txBody>
        </p:sp>
        <p:sp>
          <p:nvSpPr>
            <p:cNvPr id="72724" name="Text Box 19"/>
            <p:cNvSpPr txBox="1">
              <a:spLocks noChangeArrowheads="1"/>
            </p:cNvSpPr>
            <p:nvPr/>
          </p:nvSpPr>
          <p:spPr bwMode="auto">
            <a:xfrm>
              <a:off x="2291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3</a:t>
              </a:r>
            </a:p>
          </p:txBody>
        </p:sp>
        <p:sp>
          <p:nvSpPr>
            <p:cNvPr id="72725" name="Text Box 20"/>
            <p:cNvSpPr txBox="1">
              <a:spLocks noChangeArrowheads="1"/>
            </p:cNvSpPr>
            <p:nvPr/>
          </p:nvSpPr>
          <p:spPr bwMode="auto">
            <a:xfrm>
              <a:off x="521" y="216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1</a:t>
              </a:r>
            </a:p>
          </p:txBody>
        </p:sp>
        <p:sp>
          <p:nvSpPr>
            <p:cNvPr id="72726" name="Text Box 21"/>
            <p:cNvSpPr txBox="1">
              <a:spLocks noChangeArrowheads="1"/>
            </p:cNvSpPr>
            <p:nvPr/>
          </p:nvSpPr>
          <p:spPr bwMode="auto">
            <a:xfrm>
              <a:off x="521" y="1706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2</a:t>
              </a:r>
            </a:p>
          </p:txBody>
        </p:sp>
        <p:sp>
          <p:nvSpPr>
            <p:cNvPr id="72727" name="Text Box 22"/>
            <p:cNvSpPr txBox="1">
              <a:spLocks noChangeArrowheads="1"/>
            </p:cNvSpPr>
            <p:nvPr/>
          </p:nvSpPr>
          <p:spPr bwMode="auto">
            <a:xfrm>
              <a:off x="521" y="1207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3</a:t>
              </a:r>
            </a:p>
          </p:txBody>
        </p:sp>
        <p:sp>
          <p:nvSpPr>
            <p:cNvPr id="72728" name="Line 23"/>
            <p:cNvSpPr>
              <a:spLocks noChangeShapeType="1"/>
            </p:cNvSpPr>
            <p:nvPr/>
          </p:nvSpPr>
          <p:spPr bwMode="auto">
            <a:xfrm flipV="1">
              <a:off x="1973" y="1752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continued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463" y="1268413"/>
            <a:ext cx="3970337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</a:t>
            </a:r>
            <a:r>
              <a:rPr lang="en-US" altLang="en-US" baseline="-25000" smtClean="0"/>
              <a:t>1</a:t>
            </a:r>
            <a:r>
              <a:rPr lang="en-US" altLang="en-US" smtClean="0"/>
              <a:t>xE</a:t>
            </a:r>
            <a:r>
              <a:rPr lang="en-US" altLang="en-US" baseline="-25000" smtClean="0"/>
              <a:t>2</a:t>
            </a:r>
            <a:r>
              <a:rPr lang="en-US" altLang="en-US" smtClean="0"/>
              <a:t>=</a:t>
            </a:r>
            <a:r>
              <a:rPr lang="en-US" altLang="en-US" baseline="-25000" smtClean="0"/>
              <a:t> </a:t>
            </a:r>
            <a:r>
              <a:rPr lang="en-US" altLang="en-US" smtClean="0"/>
              <a:t>(0,0,1)                E</a:t>
            </a:r>
            <a:r>
              <a:rPr lang="en-US" altLang="en-US" baseline="-25000" smtClean="0"/>
              <a:t>2</a:t>
            </a:r>
            <a:r>
              <a:rPr lang="en-US" altLang="en-US" smtClean="0"/>
              <a:t>xE</a:t>
            </a:r>
            <a:r>
              <a:rPr lang="en-US" altLang="en-US" baseline="-25000" smtClean="0"/>
              <a:t>3</a:t>
            </a:r>
            <a:r>
              <a:rPr lang="en-US" altLang="en-US" smtClean="0"/>
              <a:t>= (0,0,-2) E</a:t>
            </a:r>
            <a:r>
              <a:rPr lang="en-US" altLang="en-US" baseline="-25000" smtClean="0"/>
              <a:t>3</a:t>
            </a:r>
            <a:r>
              <a:rPr lang="en-US" altLang="en-US" smtClean="0"/>
              <a:t>xE</a:t>
            </a:r>
            <a:r>
              <a:rPr lang="en-US" altLang="en-US" baseline="-25000" smtClean="0"/>
              <a:t>4</a:t>
            </a:r>
            <a:r>
              <a:rPr lang="en-US" altLang="en-US" smtClean="0"/>
              <a:t>=</a:t>
            </a:r>
            <a:r>
              <a:rPr lang="en-US" altLang="en-US" baseline="-25000" smtClean="0"/>
              <a:t> </a:t>
            </a:r>
            <a:r>
              <a:rPr lang="tr-TR" altLang="en-US" smtClean="0"/>
              <a:t>…</a:t>
            </a:r>
            <a:r>
              <a:rPr lang="en-US" altLang="en-US" smtClean="0"/>
              <a:t>                E</a:t>
            </a:r>
            <a:r>
              <a:rPr lang="en-US" altLang="en-US" baseline="-25000" smtClean="0"/>
              <a:t>4</a:t>
            </a:r>
            <a:r>
              <a:rPr lang="en-US" altLang="en-US" smtClean="0"/>
              <a:t>xE</a:t>
            </a:r>
            <a:r>
              <a:rPr lang="en-US" altLang="en-US" baseline="-25000" smtClean="0"/>
              <a:t>5</a:t>
            </a:r>
            <a:r>
              <a:rPr lang="en-US" altLang="en-US" smtClean="0"/>
              <a:t>= </a:t>
            </a:r>
            <a:r>
              <a:rPr lang="tr-TR" altLang="en-US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</a:t>
            </a:r>
            <a:r>
              <a:rPr lang="en-US" altLang="en-US" baseline="-25000" smtClean="0"/>
              <a:t>5</a:t>
            </a:r>
            <a:r>
              <a:rPr lang="en-US" altLang="en-US" smtClean="0"/>
              <a:t>xE</a:t>
            </a:r>
            <a:r>
              <a:rPr lang="en-US" altLang="en-US" baseline="-25000" smtClean="0"/>
              <a:t>6</a:t>
            </a:r>
            <a:r>
              <a:rPr lang="en-US" altLang="en-US" smtClean="0"/>
              <a:t>=</a:t>
            </a:r>
            <a:r>
              <a:rPr lang="en-US" altLang="en-US" baseline="-25000" smtClean="0"/>
              <a:t> </a:t>
            </a:r>
            <a:r>
              <a:rPr lang="tr-TR" altLang="en-US" smtClean="0"/>
              <a:t>…</a:t>
            </a:r>
            <a:r>
              <a:rPr lang="en-US" altLang="en-US" smtClean="0"/>
              <a:t>                E</a:t>
            </a:r>
            <a:r>
              <a:rPr lang="en-US" altLang="en-US" baseline="-25000" smtClean="0"/>
              <a:t>6</a:t>
            </a:r>
            <a:r>
              <a:rPr lang="en-US" altLang="en-US" smtClean="0"/>
              <a:t>xE</a:t>
            </a:r>
            <a:r>
              <a:rPr lang="en-US" altLang="en-US" baseline="-25000" smtClean="0"/>
              <a:t>1</a:t>
            </a:r>
            <a:r>
              <a:rPr lang="en-US" altLang="en-US" smtClean="0"/>
              <a:t>= </a:t>
            </a:r>
            <a:r>
              <a:rPr lang="tr-TR" altLang="en-US" smtClean="0"/>
              <a:t>…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Since E</a:t>
            </a:r>
            <a:r>
              <a:rPr lang="en-US" altLang="en-US" baseline="-25000" smtClean="0"/>
              <a:t>2</a:t>
            </a:r>
            <a:r>
              <a:rPr lang="en-US" altLang="en-US" smtClean="0"/>
              <a:t>xE</a:t>
            </a:r>
            <a:r>
              <a:rPr lang="en-US" altLang="en-US" baseline="-25000" smtClean="0"/>
              <a:t>3 </a:t>
            </a:r>
            <a:r>
              <a:rPr lang="en-US" altLang="en-US" smtClean="0"/>
              <a:t>has negative sign, split the polygon</a:t>
            </a:r>
            <a:r>
              <a:rPr lang="tr-TR" altLang="en-US" smtClean="0"/>
              <a:t> </a:t>
            </a:r>
            <a:r>
              <a:rPr lang="en-US" altLang="en-US" smtClean="0"/>
              <a:t>along the line of vector E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  <a:endParaRPr lang="en-US" altLang="en-US" baseline="-25000" smtClean="0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827088" y="1916113"/>
            <a:ext cx="3529012" cy="2754312"/>
            <a:chOff x="521" y="1207"/>
            <a:chExt cx="2223" cy="1735"/>
          </a:xfrm>
        </p:grpSpPr>
        <p:sp>
          <p:nvSpPr>
            <p:cNvPr id="73733" name="Line 5"/>
            <p:cNvSpPr>
              <a:spLocks noChangeShapeType="1"/>
            </p:cNvSpPr>
            <p:nvPr/>
          </p:nvSpPr>
          <p:spPr bwMode="auto">
            <a:xfrm>
              <a:off x="884" y="1298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Line 6"/>
            <p:cNvSpPr>
              <a:spLocks noChangeShapeType="1"/>
            </p:cNvSpPr>
            <p:nvPr/>
          </p:nvSpPr>
          <p:spPr bwMode="auto">
            <a:xfrm>
              <a:off x="884" y="275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 flipV="1">
              <a:off x="1429" y="2251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>
              <a:off x="1973" y="2251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 flipV="1">
              <a:off x="2472" y="1253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 flipH="1">
              <a:off x="884" y="1253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975" y="2558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1</a:t>
              </a:r>
              <a:endParaRPr lang="en-US" altLang="en-US" b="1"/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429" y="233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109" y="234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2472" y="184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4</a:t>
              </a:r>
              <a:endParaRPr lang="en-US" altLang="en-US" b="1"/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1247" y="1253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5</a:t>
              </a:r>
              <a:endParaRPr lang="en-US" altLang="en-US" b="1"/>
            </a:p>
          </p:txBody>
        </p:sp>
        <p:sp>
          <p:nvSpPr>
            <p:cNvPr id="73744" name="Text Box 16"/>
            <p:cNvSpPr txBox="1">
              <a:spLocks noChangeArrowheads="1"/>
            </p:cNvSpPr>
            <p:nvPr/>
          </p:nvSpPr>
          <p:spPr bwMode="auto">
            <a:xfrm>
              <a:off x="839" y="184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E</a:t>
              </a:r>
              <a:r>
                <a:rPr lang="en-US" altLang="en-US" b="1" baseline="-25000"/>
                <a:t>6</a:t>
              </a:r>
              <a:endParaRPr lang="en-US" altLang="en-US" b="1"/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657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0</a:t>
              </a: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1157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1</a:t>
              </a:r>
            </a:p>
          </p:txBody>
        </p:sp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1701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2</a:t>
              </a: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auto">
            <a:xfrm>
              <a:off x="2291" y="275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3</a:t>
              </a:r>
            </a:p>
          </p:txBody>
        </p:sp>
        <p:sp>
          <p:nvSpPr>
            <p:cNvPr id="73749" name="Text Box 21"/>
            <p:cNvSpPr txBox="1">
              <a:spLocks noChangeArrowheads="1"/>
            </p:cNvSpPr>
            <p:nvPr/>
          </p:nvSpPr>
          <p:spPr bwMode="auto">
            <a:xfrm>
              <a:off x="521" y="2160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1</a:t>
              </a:r>
            </a:p>
          </p:txBody>
        </p:sp>
        <p:sp>
          <p:nvSpPr>
            <p:cNvPr id="73750" name="Text Box 22"/>
            <p:cNvSpPr txBox="1">
              <a:spLocks noChangeArrowheads="1"/>
            </p:cNvSpPr>
            <p:nvPr/>
          </p:nvSpPr>
          <p:spPr bwMode="auto">
            <a:xfrm>
              <a:off x="521" y="1706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2</a:t>
              </a:r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521" y="1207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b="1"/>
                <a:t>3</a:t>
              </a:r>
            </a:p>
          </p:txBody>
        </p:sp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 flipV="1">
              <a:off x="1973" y="1752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Rotational method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Rotate the polygon so that each vertex in turn is at coordinate origin.</a:t>
            </a:r>
          </a:p>
          <a:p>
            <a:pPr eaLnBrk="1" hangingPunct="1"/>
            <a:r>
              <a:rPr lang="en-US" altLang="en-US" smtClean="0"/>
              <a:t>If following vertex is below the x axis, polygon is concave.</a:t>
            </a:r>
          </a:p>
          <a:p>
            <a:pPr eaLnBrk="1" hangingPunct="1"/>
            <a:r>
              <a:rPr lang="en-US" altLang="en-US" smtClean="0"/>
              <a:t>Split the polygon by x axis.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3348038" y="458311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Line 7"/>
          <p:cNvSpPr>
            <a:spLocks noChangeShapeType="1"/>
          </p:cNvSpPr>
          <p:nvPr/>
        </p:nvSpPr>
        <p:spPr bwMode="auto">
          <a:xfrm flipV="1">
            <a:off x="4213225" y="3790950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8"/>
          <p:cNvSpPr>
            <a:spLocks noChangeShapeType="1"/>
          </p:cNvSpPr>
          <p:nvPr/>
        </p:nvSpPr>
        <p:spPr bwMode="auto">
          <a:xfrm>
            <a:off x="5076825" y="3790950"/>
            <a:ext cx="7921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9"/>
          <p:cNvSpPr>
            <a:spLocks noChangeShapeType="1"/>
          </p:cNvSpPr>
          <p:nvPr/>
        </p:nvSpPr>
        <p:spPr bwMode="auto">
          <a:xfrm flipV="1">
            <a:off x="5868988" y="2206625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10"/>
          <p:cNvSpPr>
            <a:spLocks noChangeShapeType="1"/>
          </p:cNvSpPr>
          <p:nvPr/>
        </p:nvSpPr>
        <p:spPr bwMode="auto">
          <a:xfrm flipH="1">
            <a:off x="3348038" y="220662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Text Box 11"/>
          <p:cNvSpPr txBox="1">
            <a:spLocks noChangeArrowheads="1"/>
          </p:cNvSpPr>
          <p:nvPr/>
        </p:nvSpPr>
        <p:spPr bwMode="auto">
          <a:xfrm>
            <a:off x="3492500" y="4278313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1</a:t>
            </a:r>
            <a:endParaRPr lang="en-US" altLang="en-US" b="1"/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4213225" y="3917950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2</a:t>
            </a:r>
            <a:endParaRPr lang="en-US" altLang="en-US" b="1"/>
          </a:p>
        </p:txBody>
      </p:sp>
      <p:sp>
        <p:nvSpPr>
          <p:cNvPr id="75787" name="Text Box 13"/>
          <p:cNvSpPr txBox="1">
            <a:spLocks noChangeArrowheads="1"/>
          </p:cNvSpPr>
          <p:nvPr/>
        </p:nvSpPr>
        <p:spPr bwMode="auto">
          <a:xfrm>
            <a:off x="5292725" y="393382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3</a:t>
            </a:r>
            <a:endParaRPr lang="en-US" altLang="en-US" b="1"/>
          </a:p>
        </p:txBody>
      </p:sp>
      <p:sp>
        <p:nvSpPr>
          <p:cNvPr id="75788" name="Text Box 14"/>
          <p:cNvSpPr txBox="1">
            <a:spLocks noChangeArrowheads="1"/>
          </p:cNvSpPr>
          <p:nvPr/>
        </p:nvSpPr>
        <p:spPr bwMode="auto">
          <a:xfrm>
            <a:off x="5868988" y="3141663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75789" name="Text Box 15"/>
          <p:cNvSpPr txBox="1">
            <a:spLocks noChangeArrowheads="1"/>
          </p:cNvSpPr>
          <p:nvPr/>
        </p:nvSpPr>
        <p:spPr bwMode="auto">
          <a:xfrm>
            <a:off x="3924300" y="220662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5</a:t>
            </a:r>
            <a:endParaRPr lang="en-US" altLang="en-US" b="1"/>
          </a:p>
        </p:txBody>
      </p:sp>
      <p:sp>
        <p:nvSpPr>
          <p:cNvPr id="75790" name="Text Box 16"/>
          <p:cNvSpPr txBox="1">
            <a:spLocks noChangeArrowheads="1"/>
          </p:cNvSpPr>
          <p:nvPr/>
        </p:nvSpPr>
        <p:spPr bwMode="auto">
          <a:xfrm>
            <a:off x="3276600" y="3141663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6</a:t>
            </a:r>
            <a:endParaRPr lang="en-US" altLang="en-US" b="1"/>
          </a:p>
        </p:txBody>
      </p:sp>
      <p:sp>
        <p:nvSpPr>
          <p:cNvPr id="75791" name="Line 25"/>
          <p:cNvSpPr>
            <a:spLocks noChangeShapeType="1"/>
          </p:cNvSpPr>
          <p:nvPr/>
        </p:nvSpPr>
        <p:spPr bwMode="auto">
          <a:xfrm flipV="1">
            <a:off x="3348038" y="1844675"/>
            <a:ext cx="0" cy="309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6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</p:txBody>
      </p:sp>
      <p:sp>
        <p:nvSpPr>
          <p:cNvPr id="76804" name="Line 5"/>
          <p:cNvSpPr>
            <a:spLocks noChangeShapeType="1"/>
          </p:cNvSpPr>
          <p:nvPr/>
        </p:nvSpPr>
        <p:spPr bwMode="auto">
          <a:xfrm rot="2544376">
            <a:off x="3497263" y="198278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Line 6"/>
          <p:cNvSpPr>
            <a:spLocks noChangeShapeType="1"/>
          </p:cNvSpPr>
          <p:nvPr/>
        </p:nvSpPr>
        <p:spPr bwMode="auto">
          <a:xfrm rot="2544376">
            <a:off x="2606675" y="4278313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Line 7"/>
          <p:cNvSpPr>
            <a:spLocks noChangeShapeType="1"/>
          </p:cNvSpPr>
          <p:nvPr/>
        </p:nvSpPr>
        <p:spPr bwMode="auto">
          <a:xfrm rot="2544376" flipV="1">
            <a:off x="3511550" y="4171950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 rot="2544376">
            <a:off x="4159250" y="4730750"/>
            <a:ext cx="7921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9"/>
          <p:cNvSpPr>
            <a:spLocks noChangeShapeType="1"/>
          </p:cNvSpPr>
          <p:nvPr/>
        </p:nvSpPr>
        <p:spPr bwMode="auto">
          <a:xfrm rot="2544376" flipV="1">
            <a:off x="5381625" y="3619500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10"/>
          <p:cNvSpPr>
            <a:spLocks noChangeShapeType="1"/>
          </p:cNvSpPr>
          <p:nvPr/>
        </p:nvSpPr>
        <p:spPr bwMode="auto">
          <a:xfrm rot="2544376" flipH="1">
            <a:off x="3992563" y="3081338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 rot="2544376">
            <a:off x="2873375" y="396398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1</a:t>
            </a:r>
            <a:endParaRPr lang="en-US" altLang="en-US" b="1"/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 rot="2544376">
            <a:off x="3648075" y="4184650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2</a:t>
            </a:r>
            <a:endParaRPr lang="en-US" altLang="en-US" b="1"/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 rot="2544376">
            <a:off x="4433888" y="492442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3</a:t>
            </a:r>
            <a:endParaRPr lang="en-US" altLang="en-US" b="1"/>
          </a:p>
        </p:txBody>
      </p:sp>
      <p:sp>
        <p:nvSpPr>
          <p:cNvPr id="76813" name="Text Box 14"/>
          <p:cNvSpPr txBox="1">
            <a:spLocks noChangeArrowheads="1"/>
          </p:cNvSpPr>
          <p:nvPr/>
        </p:nvSpPr>
        <p:spPr bwMode="auto">
          <a:xfrm rot="2544376">
            <a:off x="5394325" y="4727575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4</a:t>
            </a:r>
            <a:endParaRPr lang="en-US" altLang="en-US" b="1"/>
          </a:p>
        </p:txBody>
      </p:sp>
      <p:sp>
        <p:nvSpPr>
          <p:cNvPr id="76814" name="Text Box 15"/>
          <p:cNvSpPr txBox="1">
            <a:spLocks noChangeArrowheads="1"/>
          </p:cNvSpPr>
          <p:nvPr/>
        </p:nvSpPr>
        <p:spPr bwMode="auto">
          <a:xfrm rot="2544376">
            <a:off x="4589463" y="27257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5</a:t>
            </a:r>
            <a:endParaRPr lang="en-US" altLang="en-US" b="1"/>
          </a:p>
        </p:txBody>
      </p:sp>
      <p:sp>
        <p:nvSpPr>
          <p:cNvPr id="76815" name="Text Box 16"/>
          <p:cNvSpPr txBox="1">
            <a:spLocks noChangeArrowheads="1"/>
          </p:cNvSpPr>
          <p:nvPr/>
        </p:nvSpPr>
        <p:spPr bwMode="auto">
          <a:xfrm rot="2544376">
            <a:off x="3479800" y="2979738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E</a:t>
            </a:r>
            <a:r>
              <a:rPr lang="en-US" altLang="en-US" b="1" baseline="-25000"/>
              <a:t>6</a:t>
            </a:r>
            <a:endParaRPr lang="en-US" altLang="en-US" b="1"/>
          </a:p>
        </p:txBody>
      </p:sp>
      <p:sp>
        <p:nvSpPr>
          <p:cNvPr id="76816" name="Line 25"/>
          <p:cNvSpPr>
            <a:spLocks noChangeShapeType="1"/>
          </p:cNvSpPr>
          <p:nvPr/>
        </p:nvSpPr>
        <p:spPr bwMode="auto">
          <a:xfrm flipV="1">
            <a:off x="3348038" y="1844675"/>
            <a:ext cx="0" cy="309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7" name="Line 26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Decision Parameter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dirty="0" smtClean="0"/>
              <a:t>Decision parameter: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= </a:t>
            </a:r>
            <a:r>
              <a:rPr lang="el-GR" altLang="en-US" sz="2000" dirty="0" smtClean="0">
                <a:cs typeface="Arial" pitchFamily="34" charset="0"/>
              </a:rPr>
              <a:t>Δ</a:t>
            </a:r>
            <a:r>
              <a:rPr lang="en-US" altLang="en-US" sz="2000" dirty="0" smtClean="0">
                <a:cs typeface="Arial" pitchFamily="34" charset="0"/>
              </a:rPr>
              <a:t>x(</a:t>
            </a:r>
            <a:r>
              <a:rPr lang="en-US" altLang="en-US" sz="2000" dirty="0" err="1" smtClean="0"/>
              <a:t>d</a:t>
            </a:r>
            <a:r>
              <a:rPr lang="en-US" altLang="en-US" sz="2000" baseline="-25000" dirty="0" err="1" smtClean="0"/>
              <a:t>lower</a:t>
            </a: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d</a:t>
            </a:r>
            <a:r>
              <a:rPr lang="en-US" altLang="en-US" sz="2000" baseline="-25000" dirty="0" err="1" smtClean="0"/>
              <a:t>upper</a:t>
            </a:r>
            <a:r>
              <a:rPr lang="en-US" altLang="en-US" sz="2000" dirty="0" smtClean="0">
                <a:cs typeface="Arial" pitchFamily="34" charset="0"/>
              </a:rPr>
              <a:t>)=2</a:t>
            </a:r>
            <a:r>
              <a:rPr lang="el-GR" altLang="en-US" sz="2000" dirty="0" smtClean="0">
                <a:cs typeface="Arial" pitchFamily="34" charset="0"/>
              </a:rPr>
              <a:t>Δ</a:t>
            </a:r>
            <a:r>
              <a:rPr lang="en-US" altLang="en-US" sz="2000" dirty="0" err="1" smtClean="0">
                <a:cs typeface="Arial" pitchFamily="34" charset="0"/>
              </a:rPr>
              <a:t>y.</a:t>
            </a:r>
            <a:r>
              <a:rPr lang="en-US" altLang="en-US" sz="2000" dirty="0" err="1" smtClean="0"/>
              <a:t>x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>
                <a:cs typeface="Arial" pitchFamily="34" charset="0"/>
              </a:rPr>
              <a:t> - 2</a:t>
            </a:r>
            <a:r>
              <a:rPr lang="el-GR" altLang="en-US" sz="2000" dirty="0" smtClean="0">
                <a:cs typeface="Arial" pitchFamily="34" charset="0"/>
              </a:rPr>
              <a:t>Δ</a:t>
            </a:r>
            <a:r>
              <a:rPr lang="en-US" altLang="en-US" sz="2000" dirty="0" smtClean="0">
                <a:cs typeface="Arial" pitchFamily="34" charset="0"/>
              </a:rPr>
              <a:t>x. </a:t>
            </a:r>
            <a:r>
              <a:rPr lang="en-US" altLang="en-US" sz="2000" dirty="0" err="1" smtClean="0"/>
              <a:t>y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>
                <a:cs typeface="Arial" pitchFamily="34" charset="0"/>
              </a:rPr>
              <a:t> + c</a:t>
            </a:r>
            <a:endParaRPr lang="en-US" altLang="en-US" sz="2000" baseline="-25000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sz="2400" dirty="0" err="1" smtClean="0"/>
              <a:t>p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/>
              <a:t> has </a:t>
            </a:r>
            <a:r>
              <a:rPr lang="en-US" altLang="en-US" sz="2400" dirty="0" smtClean="0">
                <a:cs typeface="Arial" pitchFamily="34" charset="0"/>
              </a:rPr>
              <a:t>the same sign with </a:t>
            </a:r>
            <a:r>
              <a:rPr lang="en-US" altLang="en-US" sz="2400" dirty="0" err="1" smtClean="0"/>
              <a:t>d</a:t>
            </a:r>
            <a:r>
              <a:rPr lang="en-US" altLang="en-US" sz="2400" baseline="-25000" dirty="0" err="1" smtClean="0"/>
              <a:t>lower</a:t>
            </a: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d</a:t>
            </a:r>
            <a:r>
              <a:rPr lang="en-US" altLang="en-US" sz="2400" baseline="-25000" dirty="0" err="1" smtClean="0"/>
              <a:t>upper</a:t>
            </a:r>
            <a:r>
              <a:rPr lang="en-US" altLang="en-US" sz="2400" dirty="0" smtClean="0">
                <a:cs typeface="Arial" pitchFamily="34" charset="0"/>
              </a:rPr>
              <a:t> since </a:t>
            </a:r>
            <a:r>
              <a:rPr lang="el-GR" altLang="en-US" sz="2400" dirty="0" smtClean="0">
                <a:cs typeface="Arial" pitchFamily="34" charset="0"/>
              </a:rPr>
              <a:t>Δ</a:t>
            </a:r>
            <a:r>
              <a:rPr lang="en-US" altLang="en-US" sz="2400" dirty="0" smtClean="0">
                <a:cs typeface="Arial" pitchFamily="34" charset="0"/>
              </a:rPr>
              <a:t>x&gt;0.</a:t>
            </a:r>
          </a:p>
          <a:p>
            <a:pPr eaLnBrk="1" hangingPunct="1"/>
            <a:r>
              <a:rPr lang="en-US" altLang="en-US" sz="2400" dirty="0" smtClean="0">
                <a:cs typeface="Arial" pitchFamily="34" charset="0"/>
              </a:rPr>
              <a:t>c is constant and has the value c= 2</a:t>
            </a:r>
            <a:r>
              <a:rPr lang="el-GR" altLang="en-US" sz="2400" dirty="0" smtClean="0">
                <a:cs typeface="Arial" pitchFamily="34" charset="0"/>
              </a:rPr>
              <a:t>Δ</a:t>
            </a:r>
            <a:r>
              <a:rPr lang="en-US" altLang="en-US" sz="2400" dirty="0" smtClean="0">
                <a:cs typeface="Arial" pitchFamily="34" charset="0"/>
              </a:rPr>
              <a:t>y + </a:t>
            </a:r>
            <a:r>
              <a:rPr lang="el-GR" altLang="en-US" sz="2400" dirty="0" smtClean="0">
                <a:cs typeface="Arial" pitchFamily="34" charset="0"/>
              </a:rPr>
              <a:t>Δ</a:t>
            </a:r>
            <a:r>
              <a:rPr lang="en-US" altLang="en-US" sz="2400" dirty="0" smtClean="0">
                <a:cs typeface="Arial" pitchFamily="34" charset="0"/>
              </a:rPr>
              <a:t>x(2b-1)</a:t>
            </a:r>
          </a:p>
          <a:p>
            <a:pPr lvl="1" eaLnBrk="1" hangingPunct="1"/>
            <a:r>
              <a:rPr lang="en-US" altLang="en-US" sz="2000" dirty="0" smtClean="0">
                <a:cs typeface="Arial" pitchFamily="34" charset="0"/>
              </a:rPr>
              <a:t>c is independent of the pixel positions and is eliminated from decision parameter p</a:t>
            </a:r>
            <a:r>
              <a:rPr lang="en-US" altLang="en-US" sz="2000" baseline="-25000" dirty="0" smtClean="0">
                <a:cs typeface="Arial" pitchFamily="34" charset="0"/>
              </a:rPr>
              <a:t>k</a:t>
            </a:r>
            <a:r>
              <a:rPr lang="en-US" altLang="en-US" sz="2000" dirty="0" smtClean="0">
                <a:cs typeface="Arial" pitchFamily="34" charset="0"/>
              </a:rPr>
              <a:t>.</a:t>
            </a:r>
          </a:p>
          <a:p>
            <a:pPr lvl="1" eaLnBrk="1" hangingPunct="1"/>
            <a:endParaRPr lang="en-US" altLang="en-US" sz="2000" dirty="0" smtClean="0">
              <a:cs typeface="Arial" pitchFamily="34" charset="0"/>
            </a:endParaRPr>
          </a:p>
          <a:p>
            <a:pPr eaLnBrk="1" hangingPunct="1"/>
            <a:r>
              <a:rPr lang="en-US" altLang="en-US" dirty="0" smtClean="0"/>
              <a:t>If </a:t>
            </a:r>
            <a:r>
              <a:rPr lang="en-US" altLang="en-US" sz="2400" dirty="0" err="1" smtClean="0"/>
              <a:t>d</a:t>
            </a:r>
            <a:r>
              <a:rPr lang="en-US" altLang="en-US" sz="2400" baseline="-25000" dirty="0" err="1" smtClean="0"/>
              <a:t>lower</a:t>
            </a:r>
            <a:r>
              <a:rPr lang="en-US" altLang="en-US" sz="2400" dirty="0" smtClean="0"/>
              <a:t>&lt; </a:t>
            </a:r>
            <a:r>
              <a:rPr lang="en-US" altLang="en-US" sz="2400" dirty="0" err="1" smtClean="0"/>
              <a:t>d</a:t>
            </a:r>
            <a:r>
              <a:rPr lang="en-US" altLang="en-US" sz="2400" baseline="-25000" dirty="0" err="1" smtClean="0"/>
              <a:t>upper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then </a:t>
            </a:r>
            <a:r>
              <a:rPr lang="en-US" altLang="en-US" sz="2400" dirty="0" err="1" smtClean="0"/>
              <a:t>p</a:t>
            </a:r>
            <a:r>
              <a:rPr lang="en-US" altLang="en-US" sz="2400" baseline="-25000" dirty="0" err="1" smtClean="0"/>
              <a:t>k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is negative.</a:t>
            </a:r>
          </a:p>
          <a:p>
            <a:pPr lvl="1" eaLnBrk="1" hangingPunct="1"/>
            <a:r>
              <a:rPr lang="en-US" altLang="en-US" dirty="0" smtClean="0"/>
              <a:t>Plot the lower pixel (East)</a:t>
            </a:r>
          </a:p>
          <a:p>
            <a:pPr eaLnBrk="1" hangingPunct="1"/>
            <a:r>
              <a:rPr lang="en-US" altLang="en-US" dirty="0" smtClean="0"/>
              <a:t>Otherwise</a:t>
            </a:r>
          </a:p>
          <a:p>
            <a:pPr lvl="1" eaLnBrk="1" hangingPunct="1"/>
            <a:r>
              <a:rPr lang="en-US" altLang="en-US" dirty="0" smtClean="0"/>
              <a:t>Plot the upper pixel (North East)</a:t>
            </a:r>
          </a:p>
          <a:p>
            <a:pPr lvl="1" eaLnBrk="1" hangingPunct="1"/>
            <a:endParaRPr lang="tr-T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85800" y="838200"/>
          <a:ext cx="7620000" cy="504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Bitmap Image" r:id="rId4" imgW="6380952" imgH="4229690" progId="Paint.Picture">
                  <p:embed/>
                </p:oleObj>
              </mc:Choice>
              <mc:Fallback>
                <p:oleObj name="Bitmap Image" r:id="rId4" imgW="6380952" imgH="422969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7620000" cy="504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scan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9513"/>
            <a:ext cx="4932363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28600" y="1096963"/>
            <a:ext cx="8610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ko-KR" sz="2400">
                <a:latin typeface="Times New Roman" pitchFamily="18" charset="0"/>
                <a:ea typeface="굴림" pitchFamily="34" charset="-127"/>
              </a:rPr>
              <a:t>A winding number is an attribute of a point with respect to a polygon that tells us how many times the polygon encloses (or wraps around) the point. It is an integer, greater than or equal to 0. Regions of winding number 0 (unenclosed) are obviously outside the polygon, and regions of winding number 1 (simply enclosed) are obviously inside the polygon.</a:t>
            </a:r>
            <a:r>
              <a:rPr lang="en-US" altLang="ko-KR" sz="1600">
                <a:latin typeface="Verdana" pitchFamily="34" charset="0"/>
                <a:ea typeface="굴림" pitchFamily="34" charset="-127"/>
              </a:rPr>
              <a:t> </a:t>
            </a:r>
            <a:endParaRPr lang="en-US" altLang="ko-KR" sz="2400">
              <a:latin typeface="신명조"/>
              <a:ea typeface="굴림" pitchFamily="34" charset="-127"/>
            </a:endParaRP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3505200" y="5638800"/>
            <a:ext cx="914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932363" y="4230688"/>
            <a:ext cx="4114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ko-KR" sz="2400">
                <a:latin typeface="Tahoma" pitchFamily="34" charset="0"/>
                <a:ea typeface="굴림" pitchFamily="34" charset="-127"/>
              </a:rPr>
              <a:t>Initially 0</a:t>
            </a:r>
          </a:p>
          <a:p>
            <a:pPr algn="l">
              <a:spcBef>
                <a:spcPct val="20000"/>
              </a:spcBef>
            </a:pPr>
            <a:r>
              <a:rPr lang="ko-KR" altLang="ko-KR" sz="2400">
                <a:latin typeface="Tahoma" pitchFamily="34" charset="0"/>
                <a:ea typeface="굴림" pitchFamily="34" charset="-127"/>
              </a:rPr>
              <a:t>+1: </a:t>
            </a:r>
            <a:r>
              <a:rPr lang="en-US" altLang="ko-KR" sz="2400">
                <a:latin typeface="Tahoma" pitchFamily="34" charset="0"/>
                <a:ea typeface="굴림" pitchFamily="34" charset="-127"/>
              </a:rPr>
              <a:t>edge crossing the line from  right to left</a:t>
            </a:r>
          </a:p>
          <a:p>
            <a:pPr algn="l">
              <a:spcBef>
                <a:spcPct val="20000"/>
              </a:spcBef>
            </a:pPr>
            <a:r>
              <a:rPr lang="en-US" altLang="ko-KR" sz="2400">
                <a:latin typeface="Tahoma" pitchFamily="34" charset="0"/>
                <a:ea typeface="굴림" pitchFamily="34" charset="-127"/>
              </a:rPr>
              <a:t> -1:  left to right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ko-KR" sz="2400"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57200" y="-304800"/>
            <a:ext cx="77930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rgbClr val="FF0000"/>
                </a:solidFill>
                <a:latin typeface="Tahoma" pitchFamily="34" charset="0"/>
                <a:ea typeface="굴림" pitchFamily="34" charset="-127"/>
              </a:rPr>
              <a:t>Inside-Outside?   nonzero winding-number rule</a:t>
            </a:r>
            <a:endParaRPr lang="en-US" altLang="ko-KR" sz="2800" b="1">
              <a:solidFill>
                <a:srgbClr val="FF0000"/>
              </a:solidFill>
              <a:latin typeface="Tahoma" pitchFamily="34" charset="0"/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Winding Number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Count clockwise encirclements of point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Alternate definition of inside: inside if winding number </a:t>
            </a:r>
            <a:r>
              <a:rPr lang="en-US" altLang="en-US" smtClean="0">
                <a:sym typeface="Symbol" pitchFamily="18" charset="2"/>
              </a:rPr>
              <a:t></a:t>
            </a:r>
            <a:r>
              <a:rPr lang="en-US" altLang="en-US" smtClean="0"/>
              <a:t> 0</a:t>
            </a:r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V="1">
            <a:off x="6096000" y="2590800"/>
            <a:ext cx="53340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6629400" y="2590800"/>
            <a:ext cx="9906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H="1" flipV="1">
            <a:off x="5715000" y="3124200"/>
            <a:ext cx="190500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V="1">
            <a:off x="5715000" y="2895600"/>
            <a:ext cx="1752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H="1">
            <a:off x="6096000" y="2895600"/>
            <a:ext cx="13716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V="1">
            <a:off x="4800600" y="3429000"/>
            <a:ext cx="17526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3125788" y="3962400"/>
            <a:ext cx="281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/>
              <a:t>winding number</a:t>
            </a:r>
            <a:r>
              <a:rPr lang="en-US" altLang="en-US" sz="2400">
                <a:latin typeface="Times New Roman" pitchFamily="18" charset="0"/>
              </a:rPr>
              <a:t> = 2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209800" y="2438400"/>
            <a:ext cx="281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/>
              <a:t>winding number</a:t>
            </a:r>
            <a:r>
              <a:rPr lang="en-US" altLang="en-US" sz="2400">
                <a:latin typeface="Times New Roman" pitchFamily="18" charset="0"/>
              </a:rPr>
              <a:t> = 1</a:t>
            </a: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5181600" y="2667000"/>
            <a:ext cx="1066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Polygon tables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store descriptions of polygon geometry and topology, and surface parameters: colour, transparency, light-reflection</a:t>
            </a:r>
          </a:p>
          <a:p>
            <a:pPr eaLnBrk="1" hangingPunct="1"/>
            <a:r>
              <a:rPr lang="en-GB" altLang="en-US" smtClean="0"/>
              <a:t>organise in 2 groups</a:t>
            </a:r>
          </a:p>
          <a:p>
            <a:pPr lvl="1" eaLnBrk="1" hangingPunct="1"/>
            <a:r>
              <a:rPr lang="en-GB" altLang="en-US" smtClean="0"/>
              <a:t>geometric data</a:t>
            </a:r>
          </a:p>
          <a:p>
            <a:pPr lvl="1" eaLnBrk="1" hangingPunct="1"/>
            <a:r>
              <a:rPr lang="en-GB" altLang="en-US" smtClean="0"/>
              <a:t>attribute data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AADGHF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2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304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 sz="2400">
                <a:latin typeface="Times New Roman" pitchFamily="18" charset="0"/>
              </a:rPr>
              <a:t>Polygon Tables:</a:t>
            </a:r>
          </a:p>
          <a:p>
            <a:pPr algn="l">
              <a:spcBef>
                <a:spcPct val="50000"/>
              </a:spcBef>
            </a:pPr>
            <a:r>
              <a:rPr lang="en-GB" altLang="en-US" sz="2400">
                <a:latin typeface="Times New Roman" pitchFamily="18" charset="0"/>
              </a:rPr>
              <a:t>   Geometric data</a:t>
            </a:r>
          </a:p>
          <a:p>
            <a:pPr algn="l">
              <a:spcBef>
                <a:spcPct val="50000"/>
              </a:spcBef>
            </a:pPr>
            <a:endParaRPr lang="en-GB" altLang="en-US" sz="2400">
              <a:latin typeface="Times New Roman" pitchFamily="18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33400" y="60198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buFontTx/>
              <a:buChar char="•"/>
            </a:pPr>
            <a:r>
              <a:rPr lang="en-GB" altLang="en-US" sz="2400">
                <a:latin typeface="Times New Roman" pitchFamily="18" charset="0"/>
              </a:rPr>
              <a:t>Data can be used for consistency checking</a:t>
            </a:r>
          </a:p>
          <a:p>
            <a:pPr algn="l">
              <a:buFontTx/>
              <a:buChar char="•"/>
            </a:pPr>
            <a:r>
              <a:rPr lang="en-GB" altLang="en-US" sz="2400">
                <a:latin typeface="Times New Roman" pitchFamily="18" charset="0"/>
              </a:rPr>
              <a:t>Additional geometric data stored: slopes, bounding boxes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Shared Edges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Vertex lists will draw filled polygons correctly but if we draw the polygon by its edges, shared edges are drawn twice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240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240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240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240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240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en-US" sz="2400"/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/>
              <a:t>Can store mesh by </a:t>
            </a:r>
            <a:r>
              <a:rPr lang="en-US" altLang="en-US" sz="2400" i="1"/>
              <a:t>edge list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2971800" y="2819400"/>
            <a:ext cx="2895600" cy="2362200"/>
            <a:chOff x="1344" y="2016"/>
            <a:chExt cx="1824" cy="1488"/>
          </a:xfrm>
        </p:grpSpPr>
        <p:sp>
          <p:nvSpPr>
            <p:cNvPr id="81925" name="Freeform 5"/>
            <p:cNvSpPr>
              <a:spLocks/>
            </p:cNvSpPr>
            <p:nvPr/>
          </p:nvSpPr>
          <p:spPr bwMode="auto">
            <a:xfrm>
              <a:off x="1392" y="2064"/>
              <a:ext cx="1728" cy="1392"/>
            </a:xfrm>
            <a:custGeom>
              <a:avLst/>
              <a:gdLst>
                <a:gd name="T0" fmla="*/ 0 w 1728"/>
                <a:gd name="T1" fmla="*/ 1008 h 1392"/>
                <a:gd name="T2" fmla="*/ 288 w 1728"/>
                <a:gd name="T3" fmla="*/ 144 h 1392"/>
                <a:gd name="T4" fmla="*/ 1344 w 1728"/>
                <a:gd name="T5" fmla="*/ 0 h 1392"/>
                <a:gd name="T6" fmla="*/ 1728 w 1728"/>
                <a:gd name="T7" fmla="*/ 432 h 1392"/>
                <a:gd name="T8" fmla="*/ 1296 w 1728"/>
                <a:gd name="T9" fmla="*/ 1152 h 1392"/>
                <a:gd name="T10" fmla="*/ 672 w 1728"/>
                <a:gd name="T11" fmla="*/ 1392 h 1392"/>
                <a:gd name="T12" fmla="*/ 0 w 1728"/>
                <a:gd name="T13" fmla="*/ 1008 h 1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8"/>
                <a:gd name="T22" fmla="*/ 0 h 1392"/>
                <a:gd name="T23" fmla="*/ 1728 w 1728"/>
                <a:gd name="T24" fmla="*/ 1392 h 1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8" h="1392">
                  <a:moveTo>
                    <a:pt x="0" y="1008"/>
                  </a:moveTo>
                  <a:lnTo>
                    <a:pt x="288" y="144"/>
                  </a:lnTo>
                  <a:lnTo>
                    <a:pt x="1344" y="0"/>
                  </a:lnTo>
                  <a:lnTo>
                    <a:pt x="1728" y="432"/>
                  </a:lnTo>
                  <a:lnTo>
                    <a:pt x="1296" y="1152"/>
                  </a:lnTo>
                  <a:lnTo>
                    <a:pt x="672" y="1392"/>
                  </a:lnTo>
                  <a:lnTo>
                    <a:pt x="0" y="1008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V="1">
              <a:off x="1392" y="2784"/>
              <a:ext cx="816" cy="2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 flipH="1">
              <a:off x="2064" y="2784"/>
              <a:ext cx="144" cy="67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 flipV="1">
              <a:off x="2208" y="2496"/>
              <a:ext cx="912" cy="2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144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 flipV="1">
              <a:off x="2064" y="2064"/>
              <a:ext cx="672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 flipH="1" flipV="1">
              <a:off x="1680" y="2208"/>
              <a:ext cx="384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13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163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21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2016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640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auto">
            <a:xfrm>
              <a:off x="2016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auto">
            <a:xfrm>
              <a:off x="307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81939" name="Oval 19"/>
            <p:cNvSpPr>
              <a:spLocks noChangeArrowheads="1"/>
            </p:cNvSpPr>
            <p:nvPr/>
          </p:nvSpPr>
          <p:spPr bwMode="auto">
            <a:xfrm>
              <a:off x="264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57200" y="914400"/>
          <a:ext cx="800100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Bitmap Image" r:id="rId4" imgW="6257143" imgH="3952381" progId="Paint.Picture">
                  <p:embed/>
                </p:oleObj>
              </mc:Choice>
              <mc:Fallback>
                <p:oleObj name="Bitmap Image" r:id="rId4" imgW="6257143" imgH="39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001000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Inward and Outward Facing Polygons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/>
              <a:t>The order {v</a:t>
            </a:r>
            <a:r>
              <a:rPr lang="en-US" altLang="en-US" sz="2200" baseline="-25000"/>
              <a:t>1</a:t>
            </a:r>
            <a:r>
              <a:rPr lang="en-US" altLang="en-US" sz="2200"/>
              <a:t>, v</a:t>
            </a:r>
            <a:r>
              <a:rPr lang="en-US" altLang="en-US" sz="2200" baseline="-25000"/>
              <a:t>6</a:t>
            </a:r>
            <a:r>
              <a:rPr lang="en-US" altLang="en-US" sz="2200"/>
              <a:t>, v</a:t>
            </a:r>
            <a:r>
              <a:rPr lang="en-US" altLang="en-US" sz="2200" baseline="-25000"/>
              <a:t>7</a:t>
            </a:r>
            <a:r>
              <a:rPr lang="en-US" altLang="en-US" sz="2200"/>
              <a:t>} and {v</a:t>
            </a:r>
            <a:r>
              <a:rPr lang="en-US" altLang="en-US" sz="2200" baseline="-25000"/>
              <a:t>6</a:t>
            </a:r>
            <a:r>
              <a:rPr lang="en-US" altLang="en-US" sz="2200"/>
              <a:t>, v</a:t>
            </a:r>
            <a:r>
              <a:rPr lang="en-US" altLang="en-US" sz="2200" baseline="-25000"/>
              <a:t>7</a:t>
            </a:r>
            <a:r>
              <a:rPr lang="en-US" altLang="en-US" sz="2200"/>
              <a:t>, v</a:t>
            </a:r>
            <a:r>
              <a:rPr lang="en-US" altLang="en-US" sz="2200" baseline="-25000"/>
              <a:t>1</a:t>
            </a:r>
            <a:r>
              <a:rPr lang="en-US" altLang="en-US" sz="2200"/>
              <a:t>} are equivalent in that the same polygon will be rendered by OpenGL but the order {v</a:t>
            </a:r>
            <a:r>
              <a:rPr lang="en-US" altLang="en-US" sz="2200" baseline="-25000"/>
              <a:t>1</a:t>
            </a:r>
            <a:r>
              <a:rPr lang="en-US" altLang="en-US" sz="2200"/>
              <a:t>, v</a:t>
            </a:r>
            <a:r>
              <a:rPr lang="en-US" altLang="en-US" sz="2200" baseline="-25000"/>
              <a:t>7</a:t>
            </a:r>
            <a:r>
              <a:rPr lang="en-US" altLang="en-US" sz="2200"/>
              <a:t>, v</a:t>
            </a:r>
            <a:r>
              <a:rPr lang="en-US" altLang="en-US" sz="2200" baseline="-25000"/>
              <a:t>6</a:t>
            </a:r>
            <a:r>
              <a:rPr lang="en-US" altLang="en-US" sz="2200"/>
              <a:t>} is different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/>
              <a:t>The first two describe </a:t>
            </a:r>
            <a:r>
              <a:rPr lang="en-US" altLang="en-US" sz="2200" i="1"/>
              <a:t>outwardly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200" i="1"/>
              <a:t>facing</a:t>
            </a:r>
            <a:r>
              <a:rPr lang="en-US" altLang="en-US" sz="2200"/>
              <a:t> polygons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/>
              <a:t>Use the </a:t>
            </a:r>
            <a:r>
              <a:rPr lang="en-US" altLang="en-US" sz="2200" i="1"/>
              <a:t>right-hand rule</a:t>
            </a:r>
            <a:r>
              <a:rPr lang="en-US" altLang="en-US" sz="2200"/>
              <a:t> =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200"/>
              <a:t>counter-clockwise encirclement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200"/>
              <a:t>of outward-pointing normal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200"/>
              <a:t>OpenGL can treat inward and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200"/>
              <a:t>outward facing polygons differently</a:t>
            </a:r>
          </a:p>
        </p:txBody>
      </p:sp>
      <p:pic>
        <p:nvPicPr>
          <p:cNvPr id="82948" name="Picture 4" descr="AN04F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95600"/>
            <a:ext cx="23590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Succesive decision parameter</a:t>
            </a:r>
            <a:endParaRPr lang="tr-TR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 step k+1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p</a:t>
            </a:r>
            <a:r>
              <a:rPr lang="en-US" altLang="en-US" sz="2000" baseline="-25000" smtClean="0"/>
              <a:t>k+1</a:t>
            </a:r>
            <a:r>
              <a:rPr lang="en-US" altLang="en-US" sz="2000" smtClean="0"/>
              <a:t>= </a:t>
            </a:r>
            <a:r>
              <a:rPr lang="en-US" altLang="en-US" sz="2000" smtClean="0">
                <a:cs typeface="Arial" pitchFamily="34" charset="0"/>
              </a:rPr>
              <a:t>2</a:t>
            </a:r>
            <a:r>
              <a:rPr lang="el-GR" altLang="en-US" sz="2000" smtClean="0">
                <a:cs typeface="Arial" pitchFamily="34" charset="0"/>
              </a:rPr>
              <a:t>Δ</a:t>
            </a:r>
            <a:r>
              <a:rPr lang="en-US" altLang="en-US" sz="2000" smtClean="0">
                <a:cs typeface="Arial" pitchFamily="34" charset="0"/>
              </a:rPr>
              <a:t>y.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k+1</a:t>
            </a:r>
            <a:r>
              <a:rPr lang="en-US" altLang="en-US" sz="2000" smtClean="0">
                <a:cs typeface="Arial" pitchFamily="34" charset="0"/>
              </a:rPr>
              <a:t> - 2</a:t>
            </a:r>
            <a:r>
              <a:rPr lang="el-GR" altLang="en-US" sz="2000" smtClean="0">
                <a:cs typeface="Arial" pitchFamily="34" charset="0"/>
              </a:rPr>
              <a:t>Δ</a:t>
            </a:r>
            <a:r>
              <a:rPr lang="en-US" altLang="en-US" sz="2000" smtClean="0">
                <a:cs typeface="Arial" pitchFamily="34" charset="0"/>
              </a:rPr>
              <a:t>x. </a:t>
            </a:r>
            <a:r>
              <a:rPr lang="en-US" altLang="en-US" sz="2000" smtClean="0"/>
              <a:t>y</a:t>
            </a:r>
            <a:r>
              <a:rPr lang="en-US" altLang="en-US" sz="2000" baseline="-25000" smtClean="0"/>
              <a:t>k+1</a:t>
            </a:r>
            <a:r>
              <a:rPr lang="en-US" altLang="en-US" sz="2000" smtClean="0">
                <a:cs typeface="Arial" pitchFamily="34" charset="0"/>
              </a:rPr>
              <a:t> + c</a:t>
            </a:r>
          </a:p>
          <a:p>
            <a:pPr eaLnBrk="1" hangingPunct="1"/>
            <a:endParaRPr lang="en-US" altLang="en-US" sz="2400" smtClean="0">
              <a:cs typeface="Arial" pitchFamily="34" charset="0"/>
            </a:endParaRPr>
          </a:p>
          <a:p>
            <a:pPr eaLnBrk="1" hangingPunct="1"/>
            <a:r>
              <a:rPr lang="en-US" altLang="en-US" sz="2400" smtClean="0">
                <a:cs typeface="Arial" pitchFamily="34" charset="0"/>
              </a:rPr>
              <a:t>Subtracting two subsequent decision parameters yields: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cs typeface="Arial" pitchFamily="34" charset="0"/>
              </a:rPr>
              <a:t>	</a:t>
            </a:r>
            <a:r>
              <a:rPr lang="en-US" altLang="en-US" sz="2400" smtClean="0"/>
              <a:t>p</a:t>
            </a:r>
            <a:r>
              <a:rPr lang="en-US" altLang="en-US" sz="2400" baseline="-25000" smtClean="0"/>
              <a:t>k+1</a:t>
            </a:r>
            <a:r>
              <a:rPr lang="en-US" altLang="en-US" sz="2400" smtClean="0"/>
              <a:t>-p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= </a:t>
            </a:r>
            <a:r>
              <a:rPr lang="en-US" altLang="en-US" sz="2400" smtClean="0">
                <a:cs typeface="Arial" pitchFamily="34" charset="0"/>
              </a:rPr>
              <a:t>2</a:t>
            </a:r>
            <a:r>
              <a:rPr lang="el-GR" altLang="en-US" sz="2400" smtClean="0">
                <a:cs typeface="Arial" pitchFamily="34" charset="0"/>
              </a:rPr>
              <a:t>Δ</a:t>
            </a:r>
            <a:r>
              <a:rPr lang="en-US" altLang="en-US" sz="2400" smtClean="0">
                <a:cs typeface="Arial" pitchFamily="34" charset="0"/>
              </a:rPr>
              <a:t>y.(</a:t>
            </a:r>
            <a:r>
              <a:rPr lang="en-US" altLang="en-US" sz="2400" smtClean="0"/>
              <a:t>x</a:t>
            </a:r>
            <a:r>
              <a:rPr lang="en-US" altLang="en-US" sz="2400" baseline="-25000" smtClean="0"/>
              <a:t>k+1</a:t>
            </a:r>
            <a:r>
              <a:rPr lang="en-US" altLang="en-US" sz="2400" smtClean="0"/>
              <a:t>-x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)</a:t>
            </a:r>
            <a:r>
              <a:rPr lang="en-US" altLang="en-US" sz="2400" smtClean="0">
                <a:cs typeface="Arial" pitchFamily="34" charset="0"/>
              </a:rPr>
              <a:t> - 2</a:t>
            </a:r>
            <a:r>
              <a:rPr lang="el-GR" altLang="en-US" sz="2400" smtClean="0">
                <a:cs typeface="Arial" pitchFamily="34" charset="0"/>
              </a:rPr>
              <a:t>Δ</a:t>
            </a:r>
            <a:r>
              <a:rPr lang="en-US" altLang="en-US" sz="2400" smtClean="0">
                <a:cs typeface="Arial" pitchFamily="34" charset="0"/>
              </a:rPr>
              <a:t>x. (</a:t>
            </a:r>
            <a:r>
              <a:rPr lang="en-US" altLang="en-US" sz="2400" smtClean="0"/>
              <a:t>y</a:t>
            </a:r>
            <a:r>
              <a:rPr lang="en-US" altLang="en-US" sz="2400" baseline="-25000" smtClean="0"/>
              <a:t>k+1</a:t>
            </a:r>
            <a:r>
              <a:rPr lang="en-US" altLang="en-US" sz="2400" smtClean="0"/>
              <a:t>-y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)</a:t>
            </a:r>
            <a:endParaRPr lang="en-US" altLang="en-US" sz="240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 smtClean="0">
              <a:cs typeface="Arial" pitchFamily="34" charset="0"/>
            </a:endParaRPr>
          </a:p>
          <a:p>
            <a:pPr eaLnBrk="1" hangingPunct="1"/>
            <a:r>
              <a:rPr lang="en-US" altLang="en-US" sz="2400" smtClean="0">
                <a:cs typeface="Arial" pitchFamily="34" charset="0"/>
              </a:rPr>
              <a:t>x</a:t>
            </a:r>
            <a:r>
              <a:rPr lang="en-US" altLang="en-US" sz="2400" baseline="-25000" smtClean="0">
                <a:cs typeface="Arial" pitchFamily="34" charset="0"/>
              </a:rPr>
              <a:t>k+1</a:t>
            </a:r>
            <a:r>
              <a:rPr lang="en-US" altLang="en-US" sz="2400" smtClean="0">
                <a:cs typeface="Arial" pitchFamily="34" charset="0"/>
              </a:rPr>
              <a:t>=x</a:t>
            </a:r>
            <a:r>
              <a:rPr lang="en-US" altLang="en-US" sz="2400" baseline="-25000" smtClean="0">
                <a:cs typeface="Arial" pitchFamily="34" charset="0"/>
              </a:rPr>
              <a:t>k</a:t>
            </a:r>
            <a:r>
              <a:rPr lang="en-US" altLang="en-US" sz="2400" smtClean="0">
                <a:cs typeface="Arial" pitchFamily="34" charset="0"/>
              </a:rPr>
              <a:t>+1  so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solidFill>
                  <a:srgbClr val="FF0000"/>
                </a:solidFill>
              </a:rPr>
              <a:t>p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k+1</a:t>
            </a:r>
            <a:r>
              <a:rPr lang="en-US" altLang="en-US" sz="2400" smtClean="0">
                <a:solidFill>
                  <a:srgbClr val="FF0000"/>
                </a:solidFill>
              </a:rPr>
              <a:t>= p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altLang="en-US" sz="2400" smtClean="0">
                <a:solidFill>
                  <a:srgbClr val="FF0000"/>
                </a:solidFill>
              </a:rPr>
              <a:t> + </a:t>
            </a:r>
            <a:r>
              <a:rPr lang="en-US" altLang="en-US" sz="2400" smtClean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el-GR" altLang="en-US" sz="2400" smtClean="0">
                <a:solidFill>
                  <a:srgbClr val="FF0000"/>
                </a:solidFill>
                <a:cs typeface="Arial" pitchFamily="34" charset="0"/>
              </a:rPr>
              <a:t>Δ</a:t>
            </a:r>
            <a:r>
              <a:rPr lang="en-US" altLang="en-US" sz="2400" smtClean="0">
                <a:solidFill>
                  <a:srgbClr val="FF0000"/>
                </a:solidFill>
                <a:cs typeface="Arial" pitchFamily="34" charset="0"/>
              </a:rPr>
              <a:t>y - 2</a:t>
            </a:r>
            <a:r>
              <a:rPr lang="el-GR" altLang="en-US" sz="2400" smtClean="0">
                <a:solidFill>
                  <a:srgbClr val="FF0000"/>
                </a:solidFill>
                <a:cs typeface="Arial" pitchFamily="34" charset="0"/>
              </a:rPr>
              <a:t>Δ</a:t>
            </a:r>
            <a:r>
              <a:rPr lang="en-US" altLang="en-US" sz="2400" smtClean="0">
                <a:solidFill>
                  <a:srgbClr val="FF0000"/>
                </a:solidFill>
                <a:cs typeface="Arial" pitchFamily="34" charset="0"/>
              </a:rPr>
              <a:t>x. (</a:t>
            </a:r>
            <a:r>
              <a:rPr lang="en-US" altLang="en-US" sz="2400" smtClean="0">
                <a:solidFill>
                  <a:srgbClr val="FF0000"/>
                </a:solidFill>
              </a:rPr>
              <a:t>y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k+1</a:t>
            </a:r>
            <a:r>
              <a:rPr lang="en-US" altLang="en-US" sz="2400" smtClean="0">
                <a:solidFill>
                  <a:srgbClr val="FF0000"/>
                </a:solidFill>
              </a:rPr>
              <a:t>-y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altLang="en-US" sz="2400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en-US" sz="2000" smtClean="0"/>
              <a:t>y</a:t>
            </a:r>
            <a:r>
              <a:rPr lang="en-US" altLang="en-US" sz="2000" baseline="-25000" smtClean="0"/>
              <a:t>k+1</a:t>
            </a:r>
            <a:r>
              <a:rPr lang="en-US" altLang="en-US" sz="2000" smtClean="0"/>
              <a:t>-y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 is either 0 or 1 depending on the sign of p</a:t>
            </a:r>
            <a:r>
              <a:rPr lang="en-US" altLang="en-US" sz="2000" baseline="-25000" smtClean="0"/>
              <a:t>k</a:t>
            </a:r>
          </a:p>
          <a:p>
            <a:pPr eaLnBrk="1" hangingPunct="1"/>
            <a:r>
              <a:rPr lang="en-US" altLang="en-US" sz="2400" smtClean="0"/>
              <a:t>First parameter p</a:t>
            </a:r>
            <a:r>
              <a:rPr lang="en-US" altLang="en-US" sz="2400" baseline="-25000" smtClean="0"/>
              <a:t>0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</a:rPr>
              <a:t>p</a:t>
            </a:r>
            <a:r>
              <a:rPr lang="en-US" altLang="en-US" sz="2000" baseline="-25000" smtClean="0">
                <a:solidFill>
                  <a:srgbClr val="FF0000"/>
                </a:solidFill>
              </a:rPr>
              <a:t>0</a:t>
            </a:r>
            <a:r>
              <a:rPr lang="en-US" altLang="en-US" sz="2000" smtClean="0">
                <a:solidFill>
                  <a:srgbClr val="FF0000"/>
                </a:solidFill>
              </a:rPr>
              <a:t>=2 </a:t>
            </a:r>
            <a:r>
              <a:rPr lang="el-GR" altLang="en-US" sz="2000" smtClean="0">
                <a:solidFill>
                  <a:srgbClr val="FF0000"/>
                </a:solidFill>
                <a:cs typeface="Arial" pitchFamily="34" charset="0"/>
              </a:rPr>
              <a:t>Δ</a:t>
            </a:r>
            <a:r>
              <a:rPr lang="en-US" altLang="en-US" sz="2000" smtClean="0">
                <a:solidFill>
                  <a:srgbClr val="FF0000"/>
                </a:solidFill>
                <a:cs typeface="Arial" pitchFamily="34" charset="0"/>
              </a:rPr>
              <a:t>y - </a:t>
            </a:r>
            <a:r>
              <a:rPr lang="el-GR" altLang="en-US" sz="2000" smtClean="0">
                <a:solidFill>
                  <a:srgbClr val="FF0000"/>
                </a:solidFill>
                <a:cs typeface="Arial" pitchFamily="34" charset="0"/>
              </a:rPr>
              <a:t>Δ</a:t>
            </a:r>
            <a:r>
              <a:rPr lang="en-US" altLang="en-US" sz="2000" smtClean="0">
                <a:solidFill>
                  <a:srgbClr val="FF0000"/>
                </a:solidFill>
                <a:cs typeface="Arial" pitchFamily="34" charset="0"/>
              </a:rPr>
              <a:t>x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000" smtClean="0">
              <a:solidFill>
                <a:srgbClr val="FF0000"/>
              </a:solidFill>
              <a:cs typeface="Arial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000" smtClean="0">
              <a:cs typeface="Arial" pitchFamily="34" charset="0"/>
            </a:endParaRPr>
          </a:p>
          <a:p>
            <a:pPr lvl="1" eaLnBrk="1" hangingPunct="1"/>
            <a:endParaRPr lang="en-US" altLang="en-US" sz="2000" smtClean="0">
              <a:cs typeface="Arial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000" smtClean="0">
              <a:cs typeface="Arial" pitchFamily="34" charset="0"/>
            </a:endParaRPr>
          </a:p>
          <a:p>
            <a:pPr lvl="1" eaLnBrk="1" hangingPunct="1">
              <a:buFontTx/>
              <a:buNone/>
            </a:pPr>
            <a:endParaRPr lang="tr-TR" altLang="en-US" sz="200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0" smtClean="0"/>
              <a:t>B</a:t>
            </a:r>
            <a:r>
              <a:rPr lang="tr-TR" altLang="en-US" sz="2800" b="0" smtClean="0"/>
              <a:t>resenham's Line-Dra</a:t>
            </a:r>
            <a:r>
              <a:rPr lang="en-US" altLang="en-US" sz="2800" b="0" smtClean="0"/>
              <a:t>w</a:t>
            </a:r>
            <a:r>
              <a:rPr lang="tr-TR" altLang="en-US" sz="2800" b="0" smtClean="0"/>
              <a:t>in</a:t>
            </a:r>
            <a:r>
              <a:rPr lang="en-US" altLang="en-US" sz="2800" b="0" smtClean="0"/>
              <a:t>g</a:t>
            </a:r>
            <a:r>
              <a:rPr lang="tr-TR" altLang="en-US" sz="2800" b="0" smtClean="0"/>
              <a:t> Algorithm for I</a:t>
            </a:r>
            <a:r>
              <a:rPr lang="en-US" altLang="en-US" sz="2800" b="0" smtClean="0"/>
              <a:t> m </a:t>
            </a:r>
            <a:r>
              <a:rPr lang="tr-TR" altLang="en-US" sz="2800" b="0" smtClean="0"/>
              <a:t>I &lt; </a:t>
            </a:r>
            <a:r>
              <a:rPr lang="tr-TR" altLang="en-US" sz="2800" smtClean="0"/>
              <a:t>1</a:t>
            </a:r>
            <a:r>
              <a:rPr lang="tr-TR" altLang="en-US" sz="2800" b="0" smtClean="0"/>
              <a:t/>
            </a:r>
            <a:br>
              <a:rPr lang="tr-TR" altLang="en-US" sz="2800" b="0" smtClean="0"/>
            </a:br>
            <a:endParaRPr lang="tr-TR" altLang="en-US" sz="2800" b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13787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1. Input the twoline endpoints and store the left endpoint in </a:t>
            </a:r>
            <a:r>
              <a:rPr lang="tr-TR" altLang="en-US" sz="2000" b="1" i="1" smtClean="0"/>
              <a:t>(x</a:t>
            </a:r>
            <a:r>
              <a:rPr lang="en-US" altLang="en-US" sz="2000" b="1" i="1" baseline="-25000" smtClean="0"/>
              <a:t>0</a:t>
            </a:r>
            <a:r>
              <a:rPr lang="en-US" altLang="en-US" sz="2000" b="1" i="1" smtClean="0"/>
              <a:t> </a:t>
            </a:r>
            <a:r>
              <a:rPr lang="tr-TR" altLang="en-US" sz="2000" b="1" i="1" smtClean="0"/>
              <a:t>,y</a:t>
            </a:r>
            <a:r>
              <a:rPr lang="en-US" altLang="en-US" sz="2000" b="1" i="1" baseline="-25000" smtClean="0"/>
              <a:t>0</a:t>
            </a:r>
            <a:r>
              <a:rPr lang="en-US" altLang="en-US" sz="2000" b="1" i="1" smtClean="0"/>
              <a:t>).</a:t>
            </a:r>
            <a:br>
              <a:rPr lang="en-US" altLang="en-US" sz="2000" b="1" i="1" smtClean="0"/>
            </a:br>
            <a:endParaRPr lang="tr-TR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2. Load </a:t>
            </a:r>
            <a:r>
              <a:rPr lang="tr-TR" altLang="en-US" sz="2000" b="1" i="1" smtClean="0"/>
              <a:t>(x</a:t>
            </a:r>
            <a:r>
              <a:rPr lang="en-US" altLang="en-US" sz="2000" b="1" i="1" baseline="-25000" smtClean="0"/>
              <a:t>0</a:t>
            </a:r>
            <a:r>
              <a:rPr lang="en-US" altLang="en-US" sz="2000" b="1" i="1" smtClean="0"/>
              <a:t> </a:t>
            </a:r>
            <a:r>
              <a:rPr lang="tr-TR" altLang="en-US" sz="2000" b="1" i="1" smtClean="0"/>
              <a:t>,y</a:t>
            </a:r>
            <a:r>
              <a:rPr lang="en-US" altLang="en-US" sz="2000" b="1" i="1" baseline="-25000" smtClean="0"/>
              <a:t>0</a:t>
            </a:r>
            <a:r>
              <a:rPr lang="en-US" altLang="en-US" sz="2000" b="1" i="1" smtClean="0"/>
              <a:t>)</a:t>
            </a:r>
            <a:r>
              <a:rPr lang="tr-TR" altLang="en-US" sz="2000" b="1" i="1" smtClean="0"/>
              <a:t> </a:t>
            </a:r>
            <a:r>
              <a:rPr lang="tr-TR" altLang="en-US" sz="2000" smtClean="0"/>
              <a:t>into the frame buffer; that is, plot the first point.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3. Calculate constants 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en-US" altLang="en-US" sz="2000" b="1" smtClean="0">
                <a:cs typeface="Arial" pitchFamily="34" charset="0"/>
              </a:rPr>
              <a:t>x</a:t>
            </a:r>
            <a:r>
              <a:rPr lang="tr-TR" altLang="en-US" sz="2000" b="1" i="1" smtClean="0"/>
              <a:t>, 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tr-TR" altLang="en-US" sz="2000" b="1" i="1" smtClean="0"/>
              <a:t>y, 2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tr-TR" altLang="en-US" sz="2000" b="1" i="1" smtClean="0"/>
              <a:t>y, </a:t>
            </a:r>
            <a:r>
              <a:rPr lang="tr-TR" altLang="en-US" sz="2000" smtClean="0"/>
              <a:t>and </a:t>
            </a:r>
            <a:r>
              <a:rPr lang="tr-TR" altLang="en-US" sz="2000" b="1" i="1" smtClean="0"/>
              <a:t>2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tr-TR" altLang="en-US" sz="2000" b="1" i="1" smtClean="0"/>
              <a:t>y </a:t>
            </a:r>
            <a:r>
              <a:rPr lang="tr-TR" altLang="en-US" sz="2000" smtClean="0"/>
              <a:t>-</a:t>
            </a:r>
            <a:r>
              <a:rPr lang="tr-TR" altLang="en-US" sz="2000" b="1" smtClean="0"/>
              <a:t> </a:t>
            </a:r>
            <a:r>
              <a:rPr lang="en-US" altLang="en-US" sz="2000" b="1" smtClean="0"/>
              <a:t>2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en-US" altLang="en-US" sz="2000" b="1" smtClean="0"/>
              <a:t>x</a:t>
            </a:r>
            <a:r>
              <a:rPr lang="tr-TR" altLang="en-US" sz="2000" smtClean="0"/>
              <a:t>, and obtain the starting</a:t>
            </a:r>
            <a:r>
              <a:rPr lang="en-US" altLang="en-US" sz="2000" smtClean="0"/>
              <a:t> </a:t>
            </a:r>
            <a:r>
              <a:rPr lang="tr-TR" altLang="en-US" sz="2000" smtClean="0"/>
              <a:t>value for the decision parameter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 smtClean="0"/>
              <a:t>		 </a:t>
            </a:r>
            <a:r>
              <a:rPr lang="en-US" altLang="en-US" sz="2000" smtClean="0"/>
              <a:t>p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=2 </a:t>
            </a:r>
            <a:r>
              <a:rPr lang="el-GR" altLang="en-US" sz="2000" smtClean="0">
                <a:cs typeface="Arial" pitchFamily="34" charset="0"/>
              </a:rPr>
              <a:t>Δ</a:t>
            </a:r>
            <a:r>
              <a:rPr lang="en-US" altLang="en-US" sz="2000" smtClean="0">
                <a:cs typeface="Arial" pitchFamily="34" charset="0"/>
              </a:rPr>
              <a:t>y - </a:t>
            </a:r>
            <a:r>
              <a:rPr lang="el-GR" altLang="en-US" sz="2000" smtClean="0">
                <a:cs typeface="Arial" pitchFamily="34" charset="0"/>
              </a:rPr>
              <a:t>Δ</a:t>
            </a:r>
            <a:r>
              <a:rPr lang="en-US" altLang="en-US" sz="2000" smtClean="0">
                <a:cs typeface="Arial" pitchFamily="34" charset="0"/>
              </a:rPr>
              <a:t>x</a:t>
            </a:r>
            <a:r>
              <a:rPr lang="tr-TR" altLang="en-US" sz="2000" i="1" smtClean="0"/>
              <a:t> </a:t>
            </a:r>
            <a:r>
              <a:rPr lang="en-US" altLang="en-US" sz="2000" b="1" i="1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4. At each </a:t>
            </a:r>
            <a:r>
              <a:rPr lang="tr-TR" altLang="en-US" sz="2000" b="1" i="1" smtClean="0"/>
              <a:t>x</a:t>
            </a:r>
            <a:r>
              <a:rPr lang="en-US" altLang="en-US" sz="2000" b="1" i="1" baseline="-25000" smtClean="0"/>
              <a:t>k</a:t>
            </a:r>
            <a:r>
              <a:rPr lang="tr-TR" altLang="en-US" sz="2000" b="1" i="1" smtClean="0"/>
              <a:t> </a:t>
            </a:r>
            <a:r>
              <a:rPr lang="tr-TR" altLang="en-US" sz="2000" smtClean="0"/>
              <a:t>along the line, starting at k = 0, perform the following test: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</a:t>
            </a:r>
            <a:r>
              <a:rPr lang="tr-TR" altLang="en-US" sz="2000" smtClean="0"/>
              <a:t>If </a:t>
            </a:r>
            <a:r>
              <a:rPr lang="en-US" altLang="en-US" sz="2000" b="1" smtClean="0"/>
              <a:t>p</a:t>
            </a:r>
            <a:r>
              <a:rPr lang="en-US" altLang="en-US" sz="2000" b="1" baseline="-25000" smtClean="0"/>
              <a:t>k</a:t>
            </a:r>
            <a:r>
              <a:rPr lang="tr-TR" altLang="en-US" sz="2000" b="1" i="1" smtClean="0"/>
              <a:t> </a:t>
            </a:r>
            <a:r>
              <a:rPr lang="tr-TR" altLang="en-US" sz="2000" b="1" smtClean="0"/>
              <a:t>&lt; 0</a:t>
            </a:r>
            <a:r>
              <a:rPr lang="tr-TR" altLang="en-US" sz="2000" smtClean="0"/>
              <a:t>, the next point to plot is </a:t>
            </a:r>
            <a:r>
              <a:rPr lang="tr-TR" altLang="en-US" sz="2000" b="1" i="1" smtClean="0"/>
              <a:t>(</a:t>
            </a:r>
            <a:r>
              <a:rPr lang="en-US" altLang="en-US" sz="2000" b="1" i="1" smtClean="0"/>
              <a:t>x</a:t>
            </a:r>
            <a:r>
              <a:rPr lang="en-US" altLang="en-US" sz="2000" b="1" i="1" baseline="-25000" smtClean="0"/>
              <a:t>k+1</a:t>
            </a:r>
            <a:r>
              <a:rPr lang="tr-TR" altLang="en-US" sz="2000" smtClean="0"/>
              <a:t>, </a:t>
            </a:r>
            <a:r>
              <a:rPr lang="tr-TR" altLang="en-US" sz="2000" b="1" i="1" smtClean="0"/>
              <a:t>y</a:t>
            </a:r>
            <a:r>
              <a:rPr lang="en-US" altLang="en-US" sz="2000" b="1" i="1" baseline="-25000" smtClean="0"/>
              <a:t>k</a:t>
            </a:r>
            <a:r>
              <a:rPr lang="en-US" altLang="en-US" sz="2000" b="1" i="1" smtClean="0"/>
              <a:t>)</a:t>
            </a:r>
            <a:r>
              <a:rPr lang="tr-TR" altLang="en-US" sz="2000" b="1" i="1" smtClean="0"/>
              <a:t> </a:t>
            </a:r>
            <a:r>
              <a:rPr lang="tr-TR" altLang="en-US" sz="2000" smtClean="0"/>
              <a:t>and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 smtClean="0"/>
              <a:t>		p</a:t>
            </a:r>
            <a:r>
              <a:rPr lang="en-US" altLang="en-US" sz="2000" b="1" i="1" baseline="-25000" smtClean="0"/>
              <a:t>k+1</a:t>
            </a:r>
            <a:r>
              <a:rPr lang="en-US" altLang="en-US" sz="2000" b="1" i="1" smtClean="0"/>
              <a:t>=p</a:t>
            </a:r>
            <a:r>
              <a:rPr lang="en-US" altLang="en-US" sz="2000" b="1" i="1" baseline="-25000" smtClean="0"/>
              <a:t>k </a:t>
            </a:r>
            <a:r>
              <a:rPr lang="en-US" altLang="en-US" sz="2000" b="1" i="1" smtClean="0"/>
              <a:t>+ </a:t>
            </a:r>
            <a:r>
              <a:rPr lang="en-US" altLang="en-US" sz="2000" b="1" smtClean="0"/>
              <a:t>2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en-US" altLang="en-US" sz="2000" b="1" smtClean="0">
                <a:cs typeface="Arial" pitchFamily="34" charset="0"/>
              </a:rPr>
              <a:t>y</a:t>
            </a:r>
            <a:endParaRPr lang="tr-TR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</a:t>
            </a:r>
            <a:r>
              <a:rPr lang="tr-TR" altLang="en-US" sz="2000" smtClean="0"/>
              <a:t>Otherwise, the next point to plot is </a:t>
            </a:r>
            <a:r>
              <a:rPr lang="tr-TR" altLang="en-US" sz="2000" b="1" i="1" smtClean="0"/>
              <a:t>(</a:t>
            </a:r>
            <a:r>
              <a:rPr lang="en-US" altLang="en-US" sz="2000" b="1" i="1" smtClean="0"/>
              <a:t>x</a:t>
            </a:r>
            <a:r>
              <a:rPr lang="en-US" altLang="en-US" sz="2000" b="1" i="1" baseline="-25000" smtClean="0"/>
              <a:t>k+1</a:t>
            </a:r>
            <a:r>
              <a:rPr lang="tr-TR" altLang="en-US" sz="2000" smtClean="0"/>
              <a:t>, </a:t>
            </a:r>
            <a:r>
              <a:rPr lang="tr-TR" altLang="en-US" sz="2000" b="1" i="1" smtClean="0"/>
              <a:t>y</a:t>
            </a:r>
            <a:r>
              <a:rPr lang="en-US" altLang="en-US" sz="2000" b="1" i="1" baseline="-25000" smtClean="0"/>
              <a:t>k+1</a:t>
            </a:r>
            <a:r>
              <a:rPr lang="en-US" altLang="en-US" sz="2000" b="1" i="1" smtClean="0"/>
              <a:t>)</a:t>
            </a:r>
            <a:r>
              <a:rPr lang="tr-TR" altLang="en-US" sz="2000" smtClean="0"/>
              <a:t> and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		 </a:t>
            </a:r>
            <a:r>
              <a:rPr lang="en-US" altLang="en-US" sz="2000" b="1" i="1" smtClean="0"/>
              <a:t>p</a:t>
            </a:r>
            <a:r>
              <a:rPr lang="en-US" altLang="en-US" sz="2000" b="1" i="1" baseline="-25000" smtClean="0"/>
              <a:t>k+1</a:t>
            </a:r>
            <a:r>
              <a:rPr lang="en-US" altLang="en-US" sz="2000" b="1" i="1" smtClean="0"/>
              <a:t>=p</a:t>
            </a:r>
            <a:r>
              <a:rPr lang="en-US" altLang="en-US" sz="2000" b="1" i="1" baseline="-25000" smtClean="0"/>
              <a:t>k </a:t>
            </a:r>
            <a:r>
              <a:rPr lang="en-US" altLang="en-US" sz="2000" b="1" i="1" smtClean="0"/>
              <a:t>+ </a:t>
            </a:r>
            <a:r>
              <a:rPr lang="en-US" altLang="en-US" sz="2000" b="1" smtClean="0"/>
              <a:t>2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en-US" altLang="en-US" sz="2000" b="1" smtClean="0">
                <a:cs typeface="Arial" pitchFamily="34" charset="0"/>
              </a:rPr>
              <a:t>y - </a:t>
            </a:r>
            <a:r>
              <a:rPr lang="en-US" altLang="en-US" sz="2000" b="1" smtClean="0"/>
              <a:t>2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en-US" altLang="en-US" sz="2000" b="1" smtClean="0">
                <a:cs typeface="Arial" pitchFamily="34" charset="0"/>
              </a:rPr>
              <a:t>x</a:t>
            </a:r>
            <a:endParaRPr lang="tr-TR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5. </a:t>
            </a:r>
            <a:r>
              <a:rPr lang="en-US" altLang="en-US" sz="2000" smtClean="0"/>
              <a:t>R</a:t>
            </a:r>
            <a:r>
              <a:rPr lang="tr-TR" altLang="en-US" sz="2000" smtClean="0"/>
              <a:t>epeat step 4 </a:t>
            </a:r>
            <a:r>
              <a:rPr lang="el-GR" altLang="en-US" sz="2000" b="1" smtClean="0">
                <a:cs typeface="Arial" pitchFamily="34" charset="0"/>
              </a:rPr>
              <a:t>Δ</a:t>
            </a:r>
            <a:r>
              <a:rPr lang="en-US" altLang="en-US" sz="2000" b="1" smtClean="0">
                <a:cs typeface="Arial" pitchFamily="34" charset="0"/>
              </a:rPr>
              <a:t>x</a:t>
            </a:r>
            <a:r>
              <a:rPr lang="tr-TR" altLang="en-US" sz="2000" smtClean="0"/>
              <a:t> </a:t>
            </a:r>
            <a:r>
              <a:rPr lang="en-US" altLang="en-US" sz="2000" smtClean="0"/>
              <a:t>-1</a:t>
            </a:r>
            <a:r>
              <a:rPr lang="tr-TR" altLang="en-US" sz="2000" b="1" smtClean="0"/>
              <a:t> </a:t>
            </a:r>
            <a:r>
              <a:rPr lang="tr-TR" altLang="en-US" sz="2000" smtClean="0"/>
              <a:t>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Trivial Situations: Do not need Bresenham</a:t>
            </a:r>
            <a:endParaRPr lang="en-US" altLang="en-US" smtClean="0"/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1303338" y="2046288"/>
          <a:ext cx="59959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892300" imgH="203200" progId="Equation.3">
                  <p:embed/>
                </p:oleObj>
              </mc:Choice>
              <mc:Fallback>
                <p:oleObj name="Equation" r:id="rId4" imgW="1892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046288"/>
                        <a:ext cx="599598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266825" y="3048000"/>
          <a:ext cx="5715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1803400" imgH="203200" progId="Equation.3">
                  <p:embed/>
                </p:oleObj>
              </mc:Choice>
              <mc:Fallback>
                <p:oleObj name="Equation" r:id="rId6" imgW="1803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048000"/>
                        <a:ext cx="5715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1266825" y="4038600"/>
          <a:ext cx="55927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1765300" imgH="203200" progId="Equation.3">
                  <p:embed/>
                </p:oleObj>
              </mc:Choice>
              <mc:Fallback>
                <p:oleObj name="Equation" r:id="rId8" imgW="1765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038600"/>
                        <a:ext cx="55927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Draw the line with endpoints (20,10) and (30, 18).</a:t>
            </a:r>
          </a:p>
          <a:p>
            <a:pPr lvl="1" eaLnBrk="1" hangingPunct="1"/>
            <a:r>
              <a:rPr lang="el-GR" altLang="en-US" b="1" smtClean="0">
                <a:cs typeface="Arial" pitchFamily="34" charset="0"/>
              </a:rPr>
              <a:t>Δ</a:t>
            </a:r>
            <a:r>
              <a:rPr lang="en-US" altLang="en-US" b="1" smtClean="0">
                <a:cs typeface="Arial" pitchFamily="34" charset="0"/>
              </a:rPr>
              <a:t>x=30-20=10</a:t>
            </a:r>
            <a:r>
              <a:rPr lang="tr-TR" altLang="en-US" b="1" i="1" smtClean="0"/>
              <a:t>, </a:t>
            </a:r>
            <a:r>
              <a:rPr lang="el-GR" altLang="en-US" b="1" smtClean="0">
                <a:cs typeface="Arial" pitchFamily="34" charset="0"/>
              </a:rPr>
              <a:t>Δ</a:t>
            </a:r>
            <a:r>
              <a:rPr lang="tr-TR" altLang="en-US" b="1" i="1" smtClean="0"/>
              <a:t>y</a:t>
            </a:r>
            <a:r>
              <a:rPr lang="en-US" altLang="en-US" b="1" i="1" smtClean="0"/>
              <a:t>=18-10=8</a:t>
            </a:r>
            <a:r>
              <a:rPr lang="tr-TR" altLang="en-US" b="1" i="1" smtClean="0"/>
              <a:t>, </a:t>
            </a:r>
            <a:endParaRPr lang="en-US" altLang="en-US" b="1" i="1" smtClean="0"/>
          </a:p>
          <a:p>
            <a:pPr lvl="1" eaLnBrk="1" hangingPunct="1"/>
            <a:r>
              <a:rPr lang="en-US" altLang="en-US" b="1" i="1" smtClean="0"/>
              <a:t>p</a:t>
            </a:r>
            <a:r>
              <a:rPr lang="en-US" altLang="en-US" b="1" i="1" baseline="-25000" smtClean="0"/>
              <a:t>0 </a:t>
            </a:r>
            <a:r>
              <a:rPr lang="en-US" altLang="en-US" b="1" i="1" smtClean="0"/>
              <a:t>= </a:t>
            </a:r>
            <a:r>
              <a:rPr lang="tr-TR" altLang="en-US" b="1" i="1" smtClean="0"/>
              <a:t>2</a:t>
            </a:r>
            <a:r>
              <a:rPr lang="el-GR" altLang="en-US" b="1" smtClean="0">
                <a:cs typeface="Arial" pitchFamily="34" charset="0"/>
              </a:rPr>
              <a:t>Δ</a:t>
            </a:r>
            <a:r>
              <a:rPr lang="tr-TR" altLang="en-US" b="1" i="1" smtClean="0"/>
              <a:t>y </a:t>
            </a:r>
            <a:r>
              <a:rPr lang="tr-TR" altLang="en-US" smtClean="0"/>
              <a:t>–</a:t>
            </a:r>
            <a:r>
              <a:rPr lang="tr-TR" altLang="en-US" b="1" smtClean="0"/>
              <a:t> </a:t>
            </a:r>
            <a:r>
              <a:rPr lang="el-GR" altLang="en-US" b="1" smtClean="0">
                <a:cs typeface="Arial" pitchFamily="34" charset="0"/>
              </a:rPr>
              <a:t>Δ</a:t>
            </a:r>
            <a:r>
              <a:rPr lang="en-US" altLang="en-US" b="1" smtClean="0"/>
              <a:t>x=16-10=6</a:t>
            </a:r>
          </a:p>
          <a:p>
            <a:pPr lvl="1" eaLnBrk="1" hangingPunct="1"/>
            <a:r>
              <a:rPr lang="tr-TR" altLang="en-US" b="1" i="1" smtClean="0"/>
              <a:t>2</a:t>
            </a:r>
            <a:r>
              <a:rPr lang="el-GR" altLang="en-US" b="1" smtClean="0">
                <a:cs typeface="Arial" pitchFamily="34" charset="0"/>
              </a:rPr>
              <a:t>Δ</a:t>
            </a:r>
            <a:r>
              <a:rPr lang="tr-TR" altLang="en-US" b="1" i="1" smtClean="0"/>
              <a:t>y</a:t>
            </a:r>
            <a:r>
              <a:rPr lang="en-US" altLang="en-US" b="1" i="1" smtClean="0"/>
              <a:t>=16</a:t>
            </a:r>
            <a:r>
              <a:rPr lang="tr-TR" altLang="en-US" b="1" i="1" smtClean="0"/>
              <a:t>, </a:t>
            </a:r>
            <a:r>
              <a:rPr lang="tr-TR" altLang="en-US" smtClean="0"/>
              <a:t>and </a:t>
            </a:r>
            <a:r>
              <a:rPr lang="tr-TR" altLang="en-US" b="1" i="1" smtClean="0"/>
              <a:t>2</a:t>
            </a:r>
            <a:r>
              <a:rPr lang="el-GR" altLang="en-US" b="1" smtClean="0">
                <a:cs typeface="Arial" pitchFamily="34" charset="0"/>
              </a:rPr>
              <a:t>Δ</a:t>
            </a:r>
            <a:r>
              <a:rPr lang="tr-TR" altLang="en-US" b="1" i="1" smtClean="0"/>
              <a:t>y </a:t>
            </a:r>
            <a:r>
              <a:rPr lang="tr-TR" altLang="en-US" smtClean="0"/>
              <a:t>-</a:t>
            </a:r>
            <a:r>
              <a:rPr lang="tr-TR" altLang="en-US" b="1" smtClean="0"/>
              <a:t> </a:t>
            </a:r>
            <a:r>
              <a:rPr lang="en-US" altLang="en-US" b="1" smtClean="0"/>
              <a:t>2</a:t>
            </a:r>
            <a:r>
              <a:rPr lang="el-GR" altLang="en-US" b="1" smtClean="0">
                <a:cs typeface="Arial" pitchFamily="34" charset="0"/>
              </a:rPr>
              <a:t>Δ</a:t>
            </a:r>
            <a:r>
              <a:rPr lang="en-US" altLang="en-US" b="1" smtClean="0"/>
              <a:t>x=-4</a:t>
            </a:r>
          </a:p>
          <a:p>
            <a:pPr eaLnBrk="1" hangingPunct="1"/>
            <a:r>
              <a:rPr lang="en-US" altLang="en-US" sz="2400" smtClean="0"/>
              <a:t>Plot the initial position at (20,10), then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573463"/>
            <a:ext cx="6788150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Özel Tasarım">
  <a:themeElements>
    <a:clrScheme name="Özel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Özel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Özel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</TotalTime>
  <Words>1811</Words>
  <Application>Microsoft Office PowerPoint</Application>
  <PresentationFormat>On-screen Show (4:3)</PresentationFormat>
  <Paragraphs>419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3" baseType="lpstr">
      <vt:lpstr>Arial</vt:lpstr>
      <vt:lpstr>Tahoma</vt:lpstr>
      <vt:lpstr>Times New Roman</vt:lpstr>
      <vt:lpstr>Symbol</vt:lpstr>
      <vt:lpstr>Angsana New</vt:lpstr>
      <vt:lpstr>Euclid</vt:lpstr>
      <vt:lpstr>Euclid Symbol</vt:lpstr>
      <vt:lpstr>Georgia</vt:lpstr>
      <vt:lpstr>굴림</vt:lpstr>
      <vt:lpstr>Verdana</vt:lpstr>
      <vt:lpstr>신명조</vt:lpstr>
      <vt:lpstr>Özel Tasarım</vt:lpstr>
      <vt:lpstr>Microsoft Equation 3.0</vt:lpstr>
      <vt:lpstr>MathType 4.0 Equation</vt:lpstr>
      <vt:lpstr>Microsoft Denklem 3.0</vt:lpstr>
      <vt:lpstr>Bitmap Image</vt:lpstr>
      <vt:lpstr>Bresenham's line algorithm</vt:lpstr>
      <vt:lpstr>Bresenham's line algorithm</vt:lpstr>
      <vt:lpstr>Illustrating Bresenham’s Approach</vt:lpstr>
      <vt:lpstr>Bresenham’s Approach</vt:lpstr>
      <vt:lpstr>The Decision Parameter</vt:lpstr>
      <vt:lpstr>Succesive decision parameter</vt:lpstr>
      <vt:lpstr>Bresenham's Line-Drawing Algorithm for I m I &lt; 1 </vt:lpstr>
      <vt:lpstr>Trivial Situations: Do not need Bresenham</vt:lpstr>
      <vt:lpstr>Example</vt:lpstr>
      <vt:lpstr>PowerPoint Presentation</vt:lpstr>
      <vt:lpstr>Example</vt:lpstr>
      <vt:lpstr>Graph</vt:lpstr>
      <vt:lpstr>Continue the process...</vt:lpstr>
      <vt:lpstr>Graph</vt:lpstr>
      <vt:lpstr>Graph</vt:lpstr>
      <vt:lpstr>Graph</vt:lpstr>
      <vt:lpstr>PowerPoint Presentation</vt:lpstr>
      <vt:lpstr>PowerPoint Presentation</vt:lpstr>
      <vt:lpstr>PowerPoint Presentation</vt:lpstr>
      <vt:lpstr>Scan Converting Circles</vt:lpstr>
      <vt:lpstr>Scan Converting Circles</vt:lpstr>
      <vt:lpstr>Scan Converting Circles</vt:lpstr>
      <vt:lpstr>PowerPoint Presentation</vt:lpstr>
      <vt:lpstr>Generalising the Bresenham midpoint approach</vt:lpstr>
      <vt:lpstr>Eight-way Symmetry - only one octant’s calculation needed</vt:lpstr>
      <vt:lpstr>PowerPoint Presentation</vt:lpstr>
      <vt:lpstr>Choose E or SE</vt:lpstr>
      <vt:lpstr>F (M)    0      SE</vt:lpstr>
      <vt:lpstr>F (M)  &lt;  0      E</vt:lpstr>
      <vt:lpstr>Decision Variable  p     </vt:lpstr>
      <vt:lpstr>PowerPoint Presentation</vt:lpstr>
      <vt:lpstr>Assuming we have just plotted point at (xk,yk)  we determine whether move E or SE by evaluating the circle function at the midpoint between the two candidate pixel positions</vt:lpstr>
      <vt:lpstr>PowerPoint Presentation</vt:lpstr>
      <vt:lpstr>PowerPoint Presentation</vt:lpstr>
      <vt:lpstr>PowerPoint Presentation</vt:lpstr>
      <vt:lpstr>PowerPoint Presentation</vt:lpstr>
      <vt:lpstr>Midpoint Circle Algorithm (cont.)</vt:lpstr>
      <vt:lpstr>Example</vt:lpstr>
      <vt:lpstr>PowerPoint Presentation</vt:lpstr>
      <vt:lpstr>PowerPoint Presentation</vt:lpstr>
      <vt:lpstr>PowerPoint Presentation</vt:lpstr>
      <vt:lpstr>Identifying a concave polygon</vt:lpstr>
      <vt:lpstr>Identifying a concave polygon</vt:lpstr>
      <vt:lpstr>PowerPoint Presentation</vt:lpstr>
      <vt:lpstr>Vector method for splitting concave polygons</vt:lpstr>
      <vt:lpstr>Example continued</vt:lpstr>
      <vt:lpstr>Rotational method</vt:lpstr>
      <vt:lpstr>PowerPoint Presentation</vt:lpstr>
      <vt:lpstr>PowerPoint Presentation</vt:lpstr>
      <vt:lpstr>PowerPoint Presentation</vt:lpstr>
      <vt:lpstr>PowerPoint Presentation</vt:lpstr>
      <vt:lpstr>Winding Number</vt:lpstr>
      <vt:lpstr>Polygon tables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ankaraunv</dc:creator>
  <cp:lastModifiedBy>acer</cp:lastModifiedBy>
  <cp:revision>126</cp:revision>
  <dcterms:created xsi:type="dcterms:W3CDTF">2008-02-07T09:36:40Z</dcterms:created>
  <dcterms:modified xsi:type="dcterms:W3CDTF">2018-01-31T23:39:28Z</dcterms:modified>
</cp:coreProperties>
</file>