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70" r:id="rId2"/>
    <p:sldId id="271" r:id="rId3"/>
    <p:sldId id="272" r:id="rId4"/>
    <p:sldId id="290" r:id="rId5"/>
    <p:sldId id="273" r:id="rId6"/>
    <p:sldId id="274" r:id="rId7"/>
    <p:sldId id="275" r:id="rId8"/>
    <p:sldId id="276" r:id="rId9"/>
    <p:sldId id="277" r:id="rId10"/>
    <p:sldId id="291" r:id="rId11"/>
    <p:sldId id="292" r:id="rId12"/>
    <p:sldId id="308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32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66FFFF"/>
    <a:srgbClr val="FF0000"/>
    <a:srgbClr val="003399"/>
    <a:srgbClr val="336699"/>
    <a:srgbClr val="CC0066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0" charset="0"/>
                <a:cs typeface="Times New Roman" pitchFamily="-110" charset="0"/>
              </a:defRPr>
            </a:lvl1pPr>
          </a:lstStyle>
          <a:p>
            <a:fld id="{78826882-84C5-4DBC-B2CC-5D4CD3FB67BD}" type="slidenum">
              <a:rPr lang="ar-SA" altLang="en-US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090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0" charset="0"/>
                <a:cs typeface="Times New Roman" pitchFamily="-110" charset="0"/>
              </a:defRPr>
            </a:lvl1pPr>
          </a:lstStyle>
          <a:p>
            <a:fld id="{88E34C61-C78F-45EF-87F7-DAF129996CDB}" type="slidenum">
              <a:rPr lang="ar-SA" altLang="en-US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42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26C9C-7ED9-49B4-AC12-D8BFA05AFE71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89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70D7-5E1C-4D5F-A74E-F2BB077A90A6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83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7AABA-CC1E-4BF6-B651-97AF5FD4D174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03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63ECD2-7F51-44E7-AB69-0AEE8EBF48CB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54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FC153-14DA-4C01-82C2-4FF61A71A121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C41E-0167-4F41-8BD5-E789DD62447D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01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5E4A7-F614-4CAF-B783-96165DF99F03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30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CFA5A-6B89-4D59-8355-387B28A865CC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56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01110-6B59-4D74-B3D2-90C9F3FEC62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87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C12E2-4544-4986-BEDF-CBFD4A541CF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8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554E7-B659-4C25-A4F6-B2CA51E3BB7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95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B7AF6-206C-44E5-BE80-0928B4000776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28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fld id="{9EBD3C71-006C-48FA-9BB2-E86340AEBD27}" type="slidenum">
              <a:rPr lang="ar-SA" altLang="en-US"/>
              <a:pPr/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42343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Tahoma" pitchFamily="34" charset="0"/>
              </a:rPr>
              <a:t>TCS2111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71" name="Rectangle 71"/>
          <p:cNvSpPr>
            <a:spLocks noChangeArrowheads="1"/>
          </p:cNvSpPr>
          <p:nvPr/>
        </p:nvSpPr>
        <p:spPr bwMode="auto">
          <a:xfrm>
            <a:off x="2438400" y="5257800"/>
            <a:ext cx="4184650" cy="11890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latin typeface="Times New Roman" pitchFamily="-110" charset="0"/>
              </a:rPr>
              <a:t>x</a:t>
            </a:r>
            <a:r>
              <a:rPr kumimoji="1" lang="en-US" altLang="en-US" sz="2800" b="1" baseline="-25000">
                <a:latin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</a:rPr>
              <a:t> = x</a:t>
            </a:r>
            <a:r>
              <a:rPr kumimoji="1" lang="en-US" altLang="en-US" sz="2800" b="1" baseline="-25000">
                <a:latin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</a:rPr>
              <a:t>+1</a:t>
            </a:r>
            <a:endParaRPr kumimoji="1" lang="en-US" altLang="en-US" sz="2400">
              <a:latin typeface="Times New Roman" pitchFamily="-110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800" b="1">
                <a:latin typeface="Times New Roman" pitchFamily="-110" charset="0"/>
              </a:rPr>
              <a:t>y</a:t>
            </a:r>
            <a:r>
              <a:rPr kumimoji="1" lang="en-US" altLang="en-US" sz="2800" b="1" baseline="-25000">
                <a:latin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</a:rPr>
              <a:t> =  Either  y</a:t>
            </a:r>
            <a:r>
              <a:rPr kumimoji="1" lang="en-US" altLang="en-US" sz="2800" b="1" baseline="-25000">
                <a:latin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</a:rPr>
              <a:t>  or   y</a:t>
            </a:r>
            <a:r>
              <a:rPr kumimoji="1" lang="en-US" altLang="en-US" sz="2800" b="1" baseline="-25000">
                <a:latin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</a:rPr>
              <a:t>+1</a:t>
            </a:r>
            <a:endParaRPr kumimoji="1" lang="en-US" altLang="en-US" sz="2400">
              <a:latin typeface="Times New Roman" pitchFamily="-110" charset="0"/>
            </a:endParaRPr>
          </a:p>
        </p:txBody>
      </p:sp>
      <p:sp>
        <p:nvSpPr>
          <p:cNvPr id="76872" name="Text Box 72"/>
          <p:cNvSpPr txBox="1">
            <a:spLocks noChangeArrowheads="1"/>
          </p:cNvSpPr>
          <p:nvPr/>
        </p:nvSpPr>
        <p:spPr bwMode="auto">
          <a:xfrm>
            <a:off x="1465263" y="1130300"/>
            <a:ext cx="645001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400" b="1">
                <a:solidFill>
                  <a:srgbClr val="FF0000"/>
                </a:solidFill>
                <a:latin typeface="Times New Roman" pitchFamily="-110" charset="0"/>
              </a:rPr>
              <a:t>Midpoint algorithm is an incremental algorithm</a:t>
            </a:r>
          </a:p>
        </p:txBody>
      </p:sp>
      <p:sp>
        <p:nvSpPr>
          <p:cNvPr id="76873" name="Rectangle 73"/>
          <p:cNvSpPr>
            <a:spLocks noGrp="1" noChangeArrowheads="1"/>
          </p:cNvSpPr>
          <p:nvPr>
            <p:ph type="title"/>
          </p:nvPr>
        </p:nvSpPr>
        <p:spPr>
          <a:xfrm>
            <a:off x="2362200" y="-152400"/>
            <a:ext cx="6400800" cy="1219200"/>
          </a:xfrm>
        </p:spPr>
        <p:txBody>
          <a:bodyPr/>
          <a:lstStyle/>
          <a:p>
            <a:r>
              <a:rPr lang="en-US" altLang="en-US"/>
              <a:t>Midpoint Algorithm</a:t>
            </a:r>
          </a:p>
        </p:txBody>
      </p:sp>
      <p:grpSp>
        <p:nvGrpSpPr>
          <p:cNvPr id="76877" name="Group 77"/>
          <p:cNvGrpSpPr>
            <a:grpSpLocks/>
          </p:cNvGrpSpPr>
          <p:nvPr/>
        </p:nvGrpSpPr>
        <p:grpSpPr bwMode="auto">
          <a:xfrm>
            <a:off x="1295400" y="1676400"/>
            <a:ext cx="7086600" cy="3336925"/>
            <a:chOff x="816" y="1200"/>
            <a:chExt cx="4464" cy="2102"/>
          </a:xfrm>
        </p:grpSpPr>
        <p:sp>
          <p:nvSpPr>
            <p:cNvPr id="76803" name="Oval 3"/>
            <p:cNvSpPr>
              <a:spLocks noChangeArrowheads="1"/>
            </p:cNvSpPr>
            <p:nvPr/>
          </p:nvSpPr>
          <p:spPr bwMode="auto">
            <a:xfrm>
              <a:off x="1632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4" name="Oval 4"/>
            <p:cNvSpPr>
              <a:spLocks noChangeArrowheads="1"/>
            </p:cNvSpPr>
            <p:nvPr/>
          </p:nvSpPr>
          <p:spPr bwMode="auto">
            <a:xfrm>
              <a:off x="1872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5" name="Oval 5"/>
            <p:cNvSpPr>
              <a:spLocks noChangeArrowheads="1"/>
            </p:cNvSpPr>
            <p:nvPr/>
          </p:nvSpPr>
          <p:spPr bwMode="auto">
            <a:xfrm>
              <a:off x="2112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6" name="Oval 6"/>
            <p:cNvSpPr>
              <a:spLocks noChangeArrowheads="1"/>
            </p:cNvSpPr>
            <p:nvPr/>
          </p:nvSpPr>
          <p:spPr bwMode="auto">
            <a:xfrm>
              <a:off x="1632" y="211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7" name="Oval 7"/>
            <p:cNvSpPr>
              <a:spLocks noChangeArrowheads="1"/>
            </p:cNvSpPr>
            <p:nvPr/>
          </p:nvSpPr>
          <p:spPr bwMode="auto">
            <a:xfrm>
              <a:off x="1632" y="18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8" name="Oval 8"/>
            <p:cNvSpPr>
              <a:spLocks noChangeArrowheads="1"/>
            </p:cNvSpPr>
            <p:nvPr/>
          </p:nvSpPr>
          <p:spPr bwMode="auto">
            <a:xfrm>
              <a:off x="1872" y="211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9" name="Oval 9"/>
            <p:cNvSpPr>
              <a:spLocks noChangeArrowheads="1"/>
            </p:cNvSpPr>
            <p:nvPr/>
          </p:nvSpPr>
          <p:spPr bwMode="auto">
            <a:xfrm>
              <a:off x="1872" y="18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0" name="Oval 10"/>
            <p:cNvSpPr>
              <a:spLocks noChangeArrowheads="1"/>
            </p:cNvSpPr>
            <p:nvPr/>
          </p:nvSpPr>
          <p:spPr bwMode="auto">
            <a:xfrm>
              <a:off x="2112" y="211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1" name="Oval 11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2" name="Oval 12"/>
            <p:cNvSpPr>
              <a:spLocks noChangeArrowheads="1"/>
            </p:cNvSpPr>
            <p:nvPr/>
          </p:nvSpPr>
          <p:spPr bwMode="auto">
            <a:xfrm>
              <a:off x="2352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Oval 13"/>
            <p:cNvSpPr>
              <a:spLocks noChangeArrowheads="1"/>
            </p:cNvSpPr>
            <p:nvPr/>
          </p:nvSpPr>
          <p:spPr bwMode="auto">
            <a:xfrm>
              <a:off x="2592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4" name="Oval 14"/>
            <p:cNvSpPr>
              <a:spLocks noChangeArrowheads="1"/>
            </p:cNvSpPr>
            <p:nvPr/>
          </p:nvSpPr>
          <p:spPr bwMode="auto">
            <a:xfrm>
              <a:off x="2832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5" name="Oval 15"/>
            <p:cNvSpPr>
              <a:spLocks noChangeArrowheads="1"/>
            </p:cNvSpPr>
            <p:nvPr/>
          </p:nvSpPr>
          <p:spPr bwMode="auto">
            <a:xfrm>
              <a:off x="2352" y="211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Oval 16"/>
            <p:cNvSpPr>
              <a:spLocks noChangeArrowheads="1"/>
            </p:cNvSpPr>
            <p:nvPr/>
          </p:nvSpPr>
          <p:spPr bwMode="auto">
            <a:xfrm>
              <a:off x="2352" y="18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Oval 17"/>
            <p:cNvSpPr>
              <a:spLocks noChangeArrowheads="1"/>
            </p:cNvSpPr>
            <p:nvPr/>
          </p:nvSpPr>
          <p:spPr bwMode="auto">
            <a:xfrm>
              <a:off x="2592" y="211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Oval 18"/>
            <p:cNvSpPr>
              <a:spLocks noChangeArrowheads="1"/>
            </p:cNvSpPr>
            <p:nvPr/>
          </p:nvSpPr>
          <p:spPr bwMode="auto">
            <a:xfrm>
              <a:off x="2592" y="18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Oval 19"/>
            <p:cNvSpPr>
              <a:spLocks noChangeArrowheads="1"/>
            </p:cNvSpPr>
            <p:nvPr/>
          </p:nvSpPr>
          <p:spPr bwMode="auto">
            <a:xfrm>
              <a:off x="2832" y="211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Oval 20"/>
            <p:cNvSpPr>
              <a:spLocks noChangeArrowheads="1"/>
            </p:cNvSpPr>
            <p:nvPr/>
          </p:nvSpPr>
          <p:spPr bwMode="auto">
            <a:xfrm>
              <a:off x="2832" y="18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Oval 21"/>
            <p:cNvSpPr>
              <a:spLocks noChangeArrowheads="1"/>
            </p:cNvSpPr>
            <p:nvPr/>
          </p:nvSpPr>
          <p:spPr bwMode="auto">
            <a:xfrm>
              <a:off x="1632" y="3072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Oval 22"/>
            <p:cNvSpPr>
              <a:spLocks noChangeArrowheads="1"/>
            </p:cNvSpPr>
            <p:nvPr/>
          </p:nvSpPr>
          <p:spPr bwMode="auto">
            <a:xfrm>
              <a:off x="1872" y="3072"/>
              <a:ext cx="192" cy="192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Oval 23"/>
            <p:cNvSpPr>
              <a:spLocks noChangeArrowheads="1"/>
            </p:cNvSpPr>
            <p:nvPr/>
          </p:nvSpPr>
          <p:spPr bwMode="auto">
            <a:xfrm>
              <a:off x="2112" y="30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Oval 24"/>
            <p:cNvSpPr>
              <a:spLocks noChangeArrowheads="1"/>
            </p:cNvSpPr>
            <p:nvPr/>
          </p:nvSpPr>
          <p:spPr bwMode="auto">
            <a:xfrm>
              <a:off x="1632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Oval 25"/>
            <p:cNvSpPr>
              <a:spLocks noChangeArrowheads="1"/>
            </p:cNvSpPr>
            <p:nvPr/>
          </p:nvSpPr>
          <p:spPr bwMode="auto">
            <a:xfrm>
              <a:off x="1632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Oval 26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7" name="Oval 27"/>
            <p:cNvSpPr>
              <a:spLocks noChangeArrowheads="1"/>
            </p:cNvSpPr>
            <p:nvPr/>
          </p:nvSpPr>
          <p:spPr bwMode="auto">
            <a:xfrm>
              <a:off x="1872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8" name="Oval 28"/>
            <p:cNvSpPr>
              <a:spLocks noChangeArrowheads="1"/>
            </p:cNvSpPr>
            <p:nvPr/>
          </p:nvSpPr>
          <p:spPr bwMode="auto">
            <a:xfrm>
              <a:off x="2112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9" name="Oval 29"/>
            <p:cNvSpPr>
              <a:spLocks noChangeArrowheads="1"/>
            </p:cNvSpPr>
            <p:nvPr/>
          </p:nvSpPr>
          <p:spPr bwMode="auto">
            <a:xfrm>
              <a:off x="2112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0" name="Oval 30"/>
            <p:cNvSpPr>
              <a:spLocks noChangeArrowheads="1"/>
            </p:cNvSpPr>
            <p:nvPr/>
          </p:nvSpPr>
          <p:spPr bwMode="auto">
            <a:xfrm>
              <a:off x="2352" y="30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1" name="Oval 31"/>
            <p:cNvSpPr>
              <a:spLocks noChangeArrowheads="1"/>
            </p:cNvSpPr>
            <p:nvPr/>
          </p:nvSpPr>
          <p:spPr bwMode="auto">
            <a:xfrm>
              <a:off x="2592" y="30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2" name="Oval 32"/>
            <p:cNvSpPr>
              <a:spLocks noChangeArrowheads="1"/>
            </p:cNvSpPr>
            <p:nvPr/>
          </p:nvSpPr>
          <p:spPr bwMode="auto">
            <a:xfrm>
              <a:off x="2832" y="30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3" name="Oval 33"/>
            <p:cNvSpPr>
              <a:spLocks noChangeArrowheads="1"/>
            </p:cNvSpPr>
            <p:nvPr/>
          </p:nvSpPr>
          <p:spPr bwMode="auto">
            <a:xfrm>
              <a:off x="2352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4" name="Oval 34"/>
            <p:cNvSpPr>
              <a:spLocks noChangeArrowheads="1"/>
            </p:cNvSpPr>
            <p:nvPr/>
          </p:nvSpPr>
          <p:spPr bwMode="auto">
            <a:xfrm>
              <a:off x="2352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5" name="Oval 35"/>
            <p:cNvSpPr>
              <a:spLocks noChangeArrowheads="1"/>
            </p:cNvSpPr>
            <p:nvPr/>
          </p:nvSpPr>
          <p:spPr bwMode="auto">
            <a:xfrm>
              <a:off x="2592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6" name="Oval 36"/>
            <p:cNvSpPr>
              <a:spLocks noChangeArrowheads="1"/>
            </p:cNvSpPr>
            <p:nvPr/>
          </p:nvSpPr>
          <p:spPr bwMode="auto">
            <a:xfrm>
              <a:off x="2592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7" name="Oval 37"/>
            <p:cNvSpPr>
              <a:spLocks noChangeArrowheads="1"/>
            </p:cNvSpPr>
            <p:nvPr/>
          </p:nvSpPr>
          <p:spPr bwMode="auto">
            <a:xfrm>
              <a:off x="2832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8" name="Oval 38"/>
            <p:cNvSpPr>
              <a:spLocks noChangeArrowheads="1"/>
            </p:cNvSpPr>
            <p:nvPr/>
          </p:nvSpPr>
          <p:spPr bwMode="auto">
            <a:xfrm>
              <a:off x="2832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9" name="Oval 39"/>
            <p:cNvSpPr>
              <a:spLocks noChangeArrowheads="1"/>
            </p:cNvSpPr>
            <p:nvPr/>
          </p:nvSpPr>
          <p:spPr bwMode="auto">
            <a:xfrm>
              <a:off x="3072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0" name="Oval 40"/>
            <p:cNvSpPr>
              <a:spLocks noChangeArrowheads="1"/>
            </p:cNvSpPr>
            <p:nvPr/>
          </p:nvSpPr>
          <p:spPr bwMode="auto">
            <a:xfrm>
              <a:off x="3312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1" name="Oval 41"/>
            <p:cNvSpPr>
              <a:spLocks noChangeArrowheads="1"/>
            </p:cNvSpPr>
            <p:nvPr/>
          </p:nvSpPr>
          <p:spPr bwMode="auto">
            <a:xfrm>
              <a:off x="3072" y="211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2" name="Oval 42"/>
            <p:cNvSpPr>
              <a:spLocks noChangeArrowheads="1"/>
            </p:cNvSpPr>
            <p:nvPr/>
          </p:nvSpPr>
          <p:spPr bwMode="auto">
            <a:xfrm>
              <a:off x="3072" y="18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3" name="Oval 43"/>
            <p:cNvSpPr>
              <a:spLocks noChangeArrowheads="1"/>
            </p:cNvSpPr>
            <p:nvPr/>
          </p:nvSpPr>
          <p:spPr bwMode="auto">
            <a:xfrm>
              <a:off x="3312" y="211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4" name="Oval 44"/>
            <p:cNvSpPr>
              <a:spLocks noChangeArrowheads="1"/>
            </p:cNvSpPr>
            <p:nvPr/>
          </p:nvSpPr>
          <p:spPr bwMode="auto">
            <a:xfrm>
              <a:off x="3312" y="18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5" name="Oval 45"/>
            <p:cNvSpPr>
              <a:spLocks noChangeArrowheads="1"/>
            </p:cNvSpPr>
            <p:nvPr/>
          </p:nvSpPr>
          <p:spPr bwMode="auto">
            <a:xfrm>
              <a:off x="3072" y="30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6" name="Oval 46"/>
            <p:cNvSpPr>
              <a:spLocks noChangeArrowheads="1"/>
            </p:cNvSpPr>
            <p:nvPr/>
          </p:nvSpPr>
          <p:spPr bwMode="auto">
            <a:xfrm>
              <a:off x="3312" y="307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7" name="Oval 47"/>
            <p:cNvSpPr>
              <a:spLocks noChangeArrowheads="1"/>
            </p:cNvSpPr>
            <p:nvPr/>
          </p:nvSpPr>
          <p:spPr bwMode="auto">
            <a:xfrm>
              <a:off x="3072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8" name="Oval 48"/>
            <p:cNvSpPr>
              <a:spLocks noChangeArrowheads="1"/>
            </p:cNvSpPr>
            <p:nvPr/>
          </p:nvSpPr>
          <p:spPr bwMode="auto">
            <a:xfrm>
              <a:off x="3072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9" name="Oval 49"/>
            <p:cNvSpPr>
              <a:spLocks noChangeArrowheads="1"/>
            </p:cNvSpPr>
            <p:nvPr/>
          </p:nvSpPr>
          <p:spPr bwMode="auto">
            <a:xfrm>
              <a:off x="3312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0" name="Oval 50"/>
            <p:cNvSpPr>
              <a:spLocks noChangeArrowheads="1"/>
            </p:cNvSpPr>
            <p:nvPr/>
          </p:nvSpPr>
          <p:spPr bwMode="auto">
            <a:xfrm>
              <a:off x="3312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1" name="Line 51"/>
            <p:cNvSpPr>
              <a:spLocks noChangeShapeType="1"/>
            </p:cNvSpPr>
            <p:nvPr/>
          </p:nvSpPr>
          <p:spPr bwMode="auto">
            <a:xfrm flipV="1">
              <a:off x="1728" y="2400"/>
              <a:ext cx="2208" cy="76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2" name="Oval 52"/>
            <p:cNvSpPr>
              <a:spLocks noChangeArrowheads="1"/>
            </p:cNvSpPr>
            <p:nvPr/>
          </p:nvSpPr>
          <p:spPr bwMode="auto">
            <a:xfrm>
              <a:off x="1632" y="16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3" name="Oval 53"/>
            <p:cNvSpPr>
              <a:spLocks noChangeArrowheads="1"/>
            </p:cNvSpPr>
            <p:nvPr/>
          </p:nvSpPr>
          <p:spPr bwMode="auto">
            <a:xfrm>
              <a:off x="1632" y="13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4" name="Oval 54"/>
            <p:cNvSpPr>
              <a:spLocks noChangeArrowheads="1"/>
            </p:cNvSpPr>
            <p:nvPr/>
          </p:nvSpPr>
          <p:spPr bwMode="auto">
            <a:xfrm>
              <a:off x="1872" y="16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5" name="Oval 55"/>
            <p:cNvSpPr>
              <a:spLocks noChangeArrowheads="1"/>
            </p:cNvSpPr>
            <p:nvPr/>
          </p:nvSpPr>
          <p:spPr bwMode="auto">
            <a:xfrm>
              <a:off x="1872" y="13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6" name="Oval 56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7" name="Oval 57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8" name="Oval 58"/>
            <p:cNvSpPr>
              <a:spLocks noChangeArrowheads="1"/>
            </p:cNvSpPr>
            <p:nvPr/>
          </p:nvSpPr>
          <p:spPr bwMode="auto">
            <a:xfrm>
              <a:off x="2352" y="16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9" name="Oval 59"/>
            <p:cNvSpPr>
              <a:spLocks noChangeArrowheads="1"/>
            </p:cNvSpPr>
            <p:nvPr/>
          </p:nvSpPr>
          <p:spPr bwMode="auto">
            <a:xfrm>
              <a:off x="2352" y="13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0" name="Oval 60"/>
            <p:cNvSpPr>
              <a:spLocks noChangeArrowheads="1"/>
            </p:cNvSpPr>
            <p:nvPr/>
          </p:nvSpPr>
          <p:spPr bwMode="auto">
            <a:xfrm>
              <a:off x="2592" y="16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1" name="Oval 61"/>
            <p:cNvSpPr>
              <a:spLocks noChangeArrowheads="1"/>
            </p:cNvSpPr>
            <p:nvPr/>
          </p:nvSpPr>
          <p:spPr bwMode="auto">
            <a:xfrm>
              <a:off x="2592" y="13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2" name="Oval 62"/>
            <p:cNvSpPr>
              <a:spLocks noChangeArrowheads="1"/>
            </p:cNvSpPr>
            <p:nvPr/>
          </p:nvSpPr>
          <p:spPr bwMode="auto">
            <a:xfrm>
              <a:off x="2832" y="16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3" name="Oval 63"/>
            <p:cNvSpPr>
              <a:spLocks noChangeArrowheads="1"/>
            </p:cNvSpPr>
            <p:nvPr/>
          </p:nvSpPr>
          <p:spPr bwMode="auto">
            <a:xfrm>
              <a:off x="2832" y="13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4" name="Oval 64"/>
            <p:cNvSpPr>
              <a:spLocks noChangeArrowheads="1"/>
            </p:cNvSpPr>
            <p:nvPr/>
          </p:nvSpPr>
          <p:spPr bwMode="auto">
            <a:xfrm>
              <a:off x="3072" y="16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5" name="Oval 65"/>
            <p:cNvSpPr>
              <a:spLocks noChangeArrowheads="1"/>
            </p:cNvSpPr>
            <p:nvPr/>
          </p:nvSpPr>
          <p:spPr bwMode="auto">
            <a:xfrm>
              <a:off x="3072" y="13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6" name="Oval 66"/>
            <p:cNvSpPr>
              <a:spLocks noChangeArrowheads="1"/>
            </p:cNvSpPr>
            <p:nvPr/>
          </p:nvSpPr>
          <p:spPr bwMode="auto">
            <a:xfrm>
              <a:off x="3312" y="16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7" name="Oval 67"/>
            <p:cNvSpPr>
              <a:spLocks noChangeArrowheads="1"/>
            </p:cNvSpPr>
            <p:nvPr/>
          </p:nvSpPr>
          <p:spPr bwMode="auto">
            <a:xfrm>
              <a:off x="3312" y="13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8" name="Line 68"/>
            <p:cNvSpPr>
              <a:spLocks noChangeShapeType="1"/>
            </p:cNvSpPr>
            <p:nvPr/>
          </p:nvSpPr>
          <p:spPr bwMode="auto">
            <a:xfrm flipV="1">
              <a:off x="1728" y="1200"/>
              <a:ext cx="1968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9" name="Line 69"/>
            <p:cNvSpPr>
              <a:spLocks noChangeShapeType="1"/>
            </p:cNvSpPr>
            <p:nvPr/>
          </p:nvSpPr>
          <p:spPr bwMode="auto">
            <a:xfrm>
              <a:off x="1728" y="3168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0" name="Text Box 70"/>
            <p:cNvSpPr txBox="1">
              <a:spLocks noChangeArrowheads="1"/>
            </p:cNvSpPr>
            <p:nvPr/>
          </p:nvSpPr>
          <p:spPr bwMode="auto">
            <a:xfrm>
              <a:off x="4117" y="1930"/>
              <a:ext cx="116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Assumption:</a:t>
              </a:r>
            </a:p>
            <a:p>
              <a:r>
                <a:rPr kumimoji="1" lang="en-US" altLang="en-US" sz="2400" b="1" u="sng">
                  <a:latin typeface="Times New Roman" pitchFamily="-110" charset="0"/>
                </a:rPr>
                <a:t>Slope &lt; 1</a:t>
              </a:r>
              <a:endParaRPr kumimoji="1" lang="en-US" altLang="en-US" sz="2400" u="sng">
                <a:latin typeface="Times New Roman" pitchFamily="-110" charset="0"/>
              </a:endParaRPr>
            </a:p>
          </p:txBody>
        </p:sp>
        <p:sp>
          <p:nvSpPr>
            <p:cNvPr id="76874" name="Text Box 74"/>
            <p:cNvSpPr txBox="1">
              <a:spLocks noChangeArrowheads="1"/>
            </p:cNvSpPr>
            <p:nvPr/>
          </p:nvSpPr>
          <p:spPr bwMode="auto">
            <a:xfrm>
              <a:off x="816" y="2784"/>
              <a:ext cx="70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en-US" sz="2400">
                  <a:latin typeface="Times New Roman" pitchFamily="-110" charset="0"/>
                </a:rPr>
                <a:t>Current</a:t>
              </a:r>
            </a:p>
            <a:p>
              <a:pPr eaLnBrk="1" hangingPunct="1"/>
              <a:r>
                <a:rPr kumimoji="1" lang="en-US" altLang="en-US" sz="2400">
                  <a:latin typeface="Times New Roman" pitchFamily="-110" charset="0"/>
                </a:rPr>
                <a:t>Pixel</a:t>
              </a:r>
            </a:p>
          </p:txBody>
        </p:sp>
        <p:sp>
          <p:nvSpPr>
            <p:cNvPr id="76875" name="Line 75"/>
            <p:cNvSpPr>
              <a:spLocks noChangeShapeType="1"/>
            </p:cNvSpPr>
            <p:nvPr/>
          </p:nvSpPr>
          <p:spPr bwMode="auto">
            <a:xfrm>
              <a:off x="1344" y="316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6400800" cy="1219200"/>
          </a:xfrm>
        </p:spPr>
        <p:txBody>
          <a:bodyPr/>
          <a:lstStyle/>
          <a:p>
            <a:r>
              <a:rPr lang="en-US" altLang="en-US"/>
              <a:t>Midpoint Algorithm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A515-8761-4867-957D-7595AAE005B3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743200" y="1295400"/>
            <a:ext cx="47402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int h = by-ay;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int w = bx-ax;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float F=h-w/2;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int x=ax,  y=ay;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for (x=ax; x&lt;=bx;  x++){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   setPixel(x, y);					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   if(F &lt; 0)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 	  F+ = h;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   else{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	  F+ = h-w;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	  y++;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   }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Times New Roman" pitchFamily="-110" charset="0"/>
                <a:cs typeface="Times New Roman" pitchFamily="-110" charset="0"/>
              </a:rPr>
              <a:t>}</a:t>
            </a:r>
            <a:endParaRPr kumimoji="1" lang="en-US" altLang="en-US" sz="2400" b="1">
              <a:latin typeface="Times New Roman" pitchFamily="-11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6400800" cy="1219200"/>
          </a:xfrm>
        </p:spPr>
        <p:txBody>
          <a:bodyPr/>
          <a:lstStyle/>
          <a:p>
            <a:r>
              <a:rPr lang="en-US" altLang="en-US"/>
              <a:t>Bresenham’s Algorithm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DC0-A5D8-4185-80BD-6D0099AC1EFB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803525" y="1295400"/>
            <a:ext cx="48926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int h = by-ay;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int w = bx-ax;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int F=2*h-w;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int x=ax,  y=ay;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for (x=ax; x&lt;=bx;  x++){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   setPixel(x, y);					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   if(F &lt; 0)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		F+ = 2*h;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   else{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		F+ = 2*(h-w);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		y++;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Courier New" pitchFamily="-110" charset="0"/>
                <a:cs typeface="Courier New" pitchFamily="-110" charset="0"/>
              </a:rPr>
              <a:t>	}</a:t>
            </a:r>
            <a:endParaRPr kumimoji="1" lang="en-US" altLang="en-US" sz="24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kumimoji="1" lang="en-US" altLang="en-US" sz="2400" b="1">
                <a:latin typeface="Times New Roman" pitchFamily="-110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438400"/>
            <a:ext cx="6400800" cy="1219200"/>
          </a:xfrm>
        </p:spPr>
        <p:txBody>
          <a:bodyPr/>
          <a:lstStyle/>
          <a:p>
            <a:pPr algn="ctr"/>
            <a:r>
              <a:rPr lang="en-US" altLang="en-US" sz="4400"/>
              <a:t>Circle Drawing Algorithms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B18-39D2-48B7-B8FB-66A312D040D8}" type="slidenum">
              <a:rPr lang="ar-SA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7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162800" cy="1219200"/>
          </a:xfrm>
          <a:noFill/>
          <a:ln/>
        </p:spPr>
        <p:txBody>
          <a:bodyPr/>
          <a:lstStyle/>
          <a:p>
            <a:r>
              <a:rPr lang="en-US" altLang="en-US"/>
              <a:t>Midpoint Circle Drawing Algorithm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00200"/>
            <a:ext cx="6400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/>
              <a:t>To determine the closest pixel position to the specified circle path at each step.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/>
              <a:t>For given radius r and screen center position (x</a:t>
            </a:r>
            <a:r>
              <a:rPr lang="en-US" altLang="en-US" sz="2400" b="1" baseline="-25000"/>
              <a:t>c</a:t>
            </a:r>
            <a:r>
              <a:rPr lang="en-US" altLang="en-US" sz="2400"/>
              <a:t>, y</a:t>
            </a:r>
            <a:r>
              <a:rPr lang="en-US" altLang="en-US" sz="2400" b="1" baseline="-25000"/>
              <a:t>c</a:t>
            </a:r>
            <a:r>
              <a:rPr lang="en-US" altLang="en-US" sz="2400"/>
              <a:t>), calculate pixel positions around a circle path centered at the </a:t>
            </a:r>
            <a:r>
              <a:rPr lang="en-US" altLang="en-US" sz="2400">
                <a:solidFill>
                  <a:srgbClr val="0000CC"/>
                </a:solidFill>
              </a:rPr>
              <a:t>coodinate origin (0,0)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/>
              <a:t>Then, move each calculated position (x, y) to its proper screen position by adding </a:t>
            </a:r>
            <a:r>
              <a:rPr lang="en-US" altLang="en-US" sz="2400" b="1">
                <a:solidFill>
                  <a:srgbClr val="0000CC"/>
                </a:solidFill>
              </a:rPr>
              <a:t>x</a:t>
            </a:r>
            <a:r>
              <a:rPr lang="en-US" altLang="en-US" sz="2400" b="1" baseline="-25000">
                <a:solidFill>
                  <a:srgbClr val="0000CC"/>
                </a:solidFill>
              </a:rPr>
              <a:t>c </a:t>
            </a:r>
            <a:r>
              <a:rPr lang="en-US" altLang="en-US" sz="2400" b="1">
                <a:solidFill>
                  <a:srgbClr val="0000CC"/>
                </a:solidFill>
              </a:rPr>
              <a:t>to x</a:t>
            </a:r>
            <a:r>
              <a:rPr lang="en-US" altLang="en-US" sz="2400" b="1"/>
              <a:t> </a:t>
            </a:r>
            <a:r>
              <a:rPr lang="en-US" altLang="en-US" sz="2400"/>
              <a:t>and</a:t>
            </a:r>
            <a:r>
              <a:rPr lang="en-US" altLang="en-US" sz="2400" b="1" baseline="-25000"/>
              <a:t> </a:t>
            </a:r>
            <a:r>
              <a:rPr lang="en-US" altLang="en-US" sz="2400" b="1">
                <a:solidFill>
                  <a:srgbClr val="0000CC"/>
                </a:solidFill>
              </a:rPr>
              <a:t>y</a:t>
            </a:r>
            <a:r>
              <a:rPr lang="en-US" altLang="en-US" sz="2400" b="1" baseline="-25000">
                <a:solidFill>
                  <a:srgbClr val="0000CC"/>
                </a:solidFill>
              </a:rPr>
              <a:t>c</a:t>
            </a:r>
            <a:r>
              <a:rPr lang="en-US" altLang="en-US" sz="2400" b="1">
                <a:solidFill>
                  <a:srgbClr val="0000CC"/>
                </a:solidFill>
              </a:rPr>
              <a:t> to y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/>
              <a:t>Along the circle section from x=0 to x=y in the </a:t>
            </a:r>
            <a:r>
              <a:rPr lang="en-US" altLang="en-US" sz="2400">
                <a:solidFill>
                  <a:srgbClr val="0000CC"/>
                </a:solidFill>
              </a:rPr>
              <a:t>first quadrant</a:t>
            </a:r>
            <a:r>
              <a:rPr lang="en-US" altLang="en-US" sz="2400"/>
              <a:t>, the gradient varies from 0 to -1.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01E7-C765-4CB6-90EF-01C7C2E0A1B5}" type="slidenum">
              <a:rPr lang="ar-SA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763000" cy="1219200"/>
          </a:xfrm>
          <a:noFill/>
          <a:ln/>
        </p:spPr>
        <p:txBody>
          <a:bodyPr/>
          <a:lstStyle/>
          <a:p>
            <a:r>
              <a:rPr lang="en-US" altLang="en-US" sz="4000">
                <a:solidFill>
                  <a:srgbClr val="A50021"/>
                </a:solidFill>
              </a:rPr>
              <a:t>Midpoint Circle Drawing Algorithm</a:t>
            </a:r>
          </a:p>
        </p:txBody>
      </p:sp>
      <p:graphicFrame>
        <p:nvGraphicFramePr>
          <p:cNvPr id="147467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752600" y="1524000"/>
          <a:ext cx="5791200" cy="457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9" name="Bitmap Image" r:id="rId3" imgW="5028571" imgH="3971429" progId="Paint.Picture">
                  <p:embed/>
                </p:oleObj>
              </mc:Choice>
              <mc:Fallback>
                <p:oleObj name="Bitmap Image" r:id="rId3" imgW="5028571" imgH="3971429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5791200" cy="457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3C82-8026-4A4A-A7E8-5BA5CB1D61F3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914400" y="1143000"/>
            <a:ext cx="640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CC0066"/>
              </a:buClr>
              <a:buSzPct val="70000"/>
              <a:buFont typeface="Wingdings" pitchFamily="2" charset="2"/>
              <a:buChar char="n"/>
            </a:pPr>
            <a:r>
              <a:rPr lang="en-US" altLang="en-US" sz="2800"/>
              <a:t>8 segments of octants for a circle:</a:t>
            </a:r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>
            <a:off x="4419600" y="35814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4419600" y="3352800"/>
            <a:ext cx="762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495800" y="3124200"/>
            <a:ext cx="838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4419600" y="38100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>
            <a:off x="4419600" y="40386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763000" cy="1219200"/>
          </a:xfrm>
          <a:noFill/>
          <a:ln/>
        </p:spPr>
        <p:txBody>
          <a:bodyPr/>
          <a:lstStyle/>
          <a:p>
            <a:r>
              <a:rPr lang="en-US" altLang="en-US" sz="4000">
                <a:solidFill>
                  <a:srgbClr val="A50021"/>
                </a:solidFill>
              </a:rPr>
              <a:t>Midpoint Circle Drawing Algorithm</a:t>
            </a:r>
          </a:p>
        </p:txBody>
      </p:sp>
      <p:graphicFrame>
        <p:nvGraphicFramePr>
          <p:cNvPr id="14951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762000" y="2390775"/>
          <a:ext cx="4124325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2" name="Bitmap Image" r:id="rId3" imgW="4123810" imgH="3552381" progId="Paint.Picture">
                  <p:embed/>
                </p:oleObj>
              </mc:Choice>
              <mc:Fallback>
                <p:oleObj name="Bitmap Image" r:id="rId3" imgW="4123810" imgH="355238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90775"/>
                        <a:ext cx="4124325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8DB-08D6-4C1A-99F0-DDF3D53E3608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914400" y="12954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CC0066"/>
              </a:buClr>
              <a:buSzPct val="70000"/>
              <a:buFont typeface="Wingdings" pitchFamily="2" charset="2"/>
              <a:buChar char="n"/>
            </a:pPr>
            <a:r>
              <a:rPr lang="en-US" altLang="en-US" sz="2800"/>
              <a:t>Circle function: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3886200" y="1295400"/>
            <a:ext cx="3810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CC0066"/>
              </a:buClr>
              <a:buSzPct val="70000"/>
              <a:buFont typeface="Wingdings" pitchFamily="2" charset="2"/>
              <a:buNone/>
            </a:pPr>
            <a:r>
              <a:rPr lang="en-US" altLang="en-US" sz="2800" i="1"/>
              <a:t>f</a:t>
            </a:r>
            <a:r>
              <a:rPr lang="en-US" altLang="en-US" sz="2800" b="1" i="1" baseline="-25000"/>
              <a:t>circle</a:t>
            </a:r>
            <a:r>
              <a:rPr lang="en-US" altLang="en-US" sz="2800"/>
              <a:t> (x,y) = x</a:t>
            </a:r>
            <a:r>
              <a:rPr lang="en-US" altLang="en-US" sz="2800" b="1" baseline="30000"/>
              <a:t>2</a:t>
            </a:r>
            <a:r>
              <a:rPr lang="en-US" altLang="en-US" sz="2800"/>
              <a:t> + y</a:t>
            </a:r>
            <a:r>
              <a:rPr lang="en-US" altLang="en-US" sz="2800" b="1" baseline="30000"/>
              <a:t>2</a:t>
            </a:r>
            <a:r>
              <a:rPr lang="en-US" altLang="en-US" sz="2800"/>
              <a:t> –r</a:t>
            </a:r>
            <a:r>
              <a:rPr lang="en-US" altLang="en-US" sz="2800" b="1" baseline="30000"/>
              <a:t>2</a:t>
            </a:r>
          </a:p>
        </p:txBody>
      </p: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2667000" y="1736725"/>
            <a:ext cx="6705600" cy="2835275"/>
            <a:chOff x="192" y="998"/>
            <a:chExt cx="4224" cy="1786"/>
          </a:xfrm>
        </p:grpSpPr>
        <p:sp>
          <p:nvSpPr>
            <p:cNvPr id="149515" name="Rectangle 11"/>
            <p:cNvSpPr>
              <a:spLocks noChangeArrowheads="1"/>
            </p:cNvSpPr>
            <p:nvPr/>
          </p:nvSpPr>
          <p:spPr bwMode="auto">
            <a:xfrm>
              <a:off x="1776" y="1344"/>
              <a:ext cx="2640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400"/>
                <a:t>&gt; 0, (x,y) outside the circle</a:t>
              </a:r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Char char="Ø"/>
              </a:pPr>
              <a:endParaRPr lang="en-US" altLang="en-US" sz="2400" b="1" baseline="30000"/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400"/>
                <a:t>&lt; 0, (x,y) inside the circle</a:t>
              </a:r>
              <a:endParaRPr lang="en-US" altLang="en-US" sz="2400" b="1" baseline="30000"/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Char char="Ø"/>
              </a:pPr>
              <a:endParaRPr lang="en-US" altLang="en-US" sz="2400" b="1" baseline="30000"/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400"/>
                <a:t>= 0, (x,y) is on the circle boundary</a:t>
              </a:r>
              <a:endParaRPr lang="en-US" altLang="en-US" sz="2400" b="1" baseline="30000"/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endParaRPr lang="en-US" altLang="en-US" sz="2400" b="1" baseline="30000"/>
            </a:p>
          </p:txBody>
        </p:sp>
        <p:sp>
          <p:nvSpPr>
            <p:cNvPr id="149516" name="Text Box 12"/>
            <p:cNvSpPr txBox="1">
              <a:spLocks noChangeArrowheads="1"/>
            </p:cNvSpPr>
            <p:nvPr/>
          </p:nvSpPr>
          <p:spPr bwMode="auto">
            <a:xfrm>
              <a:off x="1132" y="998"/>
              <a:ext cx="836" cy="1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0">
                  <a:latin typeface="MS Mincho" pitchFamily="49" charset="-128"/>
                  <a:ea typeface="MS Mincho" pitchFamily="49" charset="-128"/>
                </a:rPr>
                <a:t>{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192" y="1824"/>
              <a:ext cx="134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i="1"/>
                <a:t>f</a:t>
              </a:r>
              <a:r>
                <a:rPr lang="en-US" altLang="en-US" sz="2800" b="1" i="1" baseline="-25000"/>
                <a:t>circle</a:t>
              </a:r>
              <a:r>
                <a:rPr lang="en-US" altLang="en-US" sz="2800"/>
                <a:t> (x,y)  =</a:t>
              </a:r>
              <a:endParaRPr lang="en-US" altLang="en-US" sz="2800" b="1" baseline="30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763000" cy="1219200"/>
          </a:xfrm>
          <a:noFill/>
          <a:ln/>
        </p:spPr>
        <p:txBody>
          <a:bodyPr/>
          <a:lstStyle/>
          <a:p>
            <a:r>
              <a:rPr lang="en-US" altLang="en-US" sz="4000">
                <a:solidFill>
                  <a:srgbClr val="A50021"/>
                </a:solidFill>
              </a:rPr>
              <a:t>Midpoint Circle Drawing Algorithm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EA69-C8B4-4D60-B300-F4D843A3A643}" type="slidenum">
              <a:rPr lang="ar-SA" altLang="en-US"/>
              <a:pPr/>
              <a:t>16</a:t>
            </a:fld>
            <a:endParaRPr lang="en-US" altLang="en-US"/>
          </a:p>
        </p:txBody>
      </p:sp>
      <p:grpSp>
        <p:nvGrpSpPr>
          <p:cNvPr id="152652" name="Group 76"/>
          <p:cNvGrpSpPr>
            <a:grpSpLocks/>
          </p:cNvGrpSpPr>
          <p:nvPr/>
        </p:nvGrpSpPr>
        <p:grpSpPr bwMode="auto">
          <a:xfrm>
            <a:off x="5105400" y="1454150"/>
            <a:ext cx="3886200" cy="2355850"/>
            <a:chOff x="2976" y="916"/>
            <a:chExt cx="2448" cy="1484"/>
          </a:xfrm>
        </p:grpSpPr>
        <p:sp>
          <p:nvSpPr>
            <p:cNvPr id="152605" name="Rectangle 29"/>
            <p:cNvSpPr>
              <a:spLocks noChangeArrowheads="1"/>
            </p:cNvSpPr>
            <p:nvPr/>
          </p:nvSpPr>
          <p:spPr bwMode="auto">
            <a:xfrm>
              <a:off x="3153" y="1204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6" name="Rectangle 30"/>
            <p:cNvSpPr>
              <a:spLocks noChangeArrowheads="1"/>
            </p:cNvSpPr>
            <p:nvPr/>
          </p:nvSpPr>
          <p:spPr bwMode="auto">
            <a:xfrm>
              <a:off x="3153" y="1778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7" name="Rectangle 31"/>
            <p:cNvSpPr>
              <a:spLocks noChangeArrowheads="1"/>
            </p:cNvSpPr>
            <p:nvPr/>
          </p:nvSpPr>
          <p:spPr bwMode="auto">
            <a:xfrm>
              <a:off x="3742" y="1204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8" name="Rectangle 32"/>
            <p:cNvSpPr>
              <a:spLocks noChangeArrowheads="1"/>
            </p:cNvSpPr>
            <p:nvPr/>
          </p:nvSpPr>
          <p:spPr bwMode="auto">
            <a:xfrm>
              <a:off x="3742" y="1778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9" name="Rectangle 33"/>
            <p:cNvSpPr>
              <a:spLocks noChangeArrowheads="1"/>
            </p:cNvSpPr>
            <p:nvPr/>
          </p:nvSpPr>
          <p:spPr bwMode="auto">
            <a:xfrm>
              <a:off x="4331" y="1778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0" name="Rectangle 34"/>
            <p:cNvSpPr>
              <a:spLocks noChangeArrowheads="1"/>
            </p:cNvSpPr>
            <p:nvPr/>
          </p:nvSpPr>
          <p:spPr bwMode="auto">
            <a:xfrm>
              <a:off x="4331" y="1204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1" name="Oval 35"/>
            <p:cNvSpPr>
              <a:spLocks noChangeArrowheads="1"/>
            </p:cNvSpPr>
            <p:nvPr/>
          </p:nvSpPr>
          <p:spPr bwMode="auto">
            <a:xfrm>
              <a:off x="4286" y="1730"/>
              <a:ext cx="90" cy="95"/>
            </a:xfrm>
            <a:prstGeom prst="ellipse">
              <a:avLst/>
            </a:prstGeom>
            <a:solidFill>
              <a:srgbClr val="0033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2" name="Oval 36"/>
            <p:cNvSpPr>
              <a:spLocks noChangeArrowheads="1"/>
            </p:cNvSpPr>
            <p:nvPr/>
          </p:nvSpPr>
          <p:spPr bwMode="auto">
            <a:xfrm>
              <a:off x="4272" y="1156"/>
              <a:ext cx="90" cy="96"/>
            </a:xfrm>
            <a:prstGeom prst="ellipse">
              <a:avLst/>
            </a:prstGeom>
            <a:solidFill>
              <a:srgbClr val="0033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3" name="Oval 37"/>
            <p:cNvSpPr>
              <a:spLocks noChangeArrowheads="1"/>
            </p:cNvSpPr>
            <p:nvPr/>
          </p:nvSpPr>
          <p:spPr bwMode="auto">
            <a:xfrm>
              <a:off x="4874" y="2304"/>
              <a:ext cx="90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4" name="Oval 38"/>
            <p:cNvSpPr>
              <a:spLocks noChangeArrowheads="1"/>
            </p:cNvSpPr>
            <p:nvPr/>
          </p:nvSpPr>
          <p:spPr bwMode="auto">
            <a:xfrm>
              <a:off x="4874" y="1730"/>
              <a:ext cx="90" cy="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5" name="Oval 39"/>
            <p:cNvSpPr>
              <a:spLocks noChangeArrowheads="1"/>
            </p:cNvSpPr>
            <p:nvPr/>
          </p:nvSpPr>
          <p:spPr bwMode="auto">
            <a:xfrm>
              <a:off x="4874" y="1156"/>
              <a:ext cx="90" cy="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6" name="Oval 40"/>
            <p:cNvSpPr>
              <a:spLocks noChangeArrowheads="1"/>
            </p:cNvSpPr>
            <p:nvPr/>
          </p:nvSpPr>
          <p:spPr bwMode="auto">
            <a:xfrm>
              <a:off x="3696" y="1156"/>
              <a:ext cx="91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7" name="Text Box 41"/>
            <p:cNvSpPr txBox="1">
              <a:spLocks noChangeArrowheads="1"/>
            </p:cNvSpPr>
            <p:nvPr/>
          </p:nvSpPr>
          <p:spPr bwMode="auto">
            <a:xfrm>
              <a:off x="4320" y="916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>
                  <a:latin typeface="Times New Roman" pitchFamily="-110" charset="0"/>
                </a:rPr>
                <a:t>y</a:t>
              </a:r>
              <a:r>
                <a:rPr lang="en-GB" altLang="en-US" sz="2400" b="1" baseline="-25000">
                  <a:latin typeface="Times New Roman" pitchFamily="-110" charset="0"/>
                </a:rPr>
                <a:t>k</a:t>
              </a:r>
            </a:p>
          </p:txBody>
        </p:sp>
        <p:sp>
          <p:nvSpPr>
            <p:cNvPr id="152619" name="Freeform 43"/>
            <p:cNvSpPr>
              <a:spLocks/>
            </p:cNvSpPr>
            <p:nvPr/>
          </p:nvSpPr>
          <p:spPr bwMode="auto">
            <a:xfrm flipV="1">
              <a:off x="2976" y="1348"/>
              <a:ext cx="2227" cy="949"/>
            </a:xfrm>
            <a:custGeom>
              <a:avLst/>
              <a:gdLst>
                <a:gd name="T0" fmla="*/ 0 w 2106"/>
                <a:gd name="T1" fmla="*/ 867 h 867"/>
                <a:gd name="T2" fmla="*/ 909 w 2106"/>
                <a:gd name="T3" fmla="*/ 786 h 867"/>
                <a:gd name="T4" fmla="*/ 1674 w 2106"/>
                <a:gd name="T5" fmla="*/ 480 h 867"/>
                <a:gd name="T6" fmla="*/ 2106 w 2106"/>
                <a:gd name="T7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6" h="867">
                  <a:moveTo>
                    <a:pt x="0" y="867"/>
                  </a:moveTo>
                  <a:cubicBezTo>
                    <a:pt x="152" y="855"/>
                    <a:pt x="630" y="850"/>
                    <a:pt x="909" y="786"/>
                  </a:cubicBezTo>
                  <a:cubicBezTo>
                    <a:pt x="1188" y="722"/>
                    <a:pt x="1475" y="611"/>
                    <a:pt x="1674" y="480"/>
                  </a:cubicBezTo>
                  <a:cubicBezTo>
                    <a:pt x="1873" y="349"/>
                    <a:pt x="2034" y="80"/>
                    <a:pt x="2106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20" name="Text Box 44"/>
            <p:cNvSpPr txBox="1">
              <a:spLocks noChangeArrowheads="1"/>
            </p:cNvSpPr>
            <p:nvPr/>
          </p:nvSpPr>
          <p:spPr bwMode="auto">
            <a:xfrm>
              <a:off x="4320" y="1732"/>
              <a:ext cx="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>
                  <a:latin typeface="Times New Roman" pitchFamily="-110" charset="0"/>
                </a:rPr>
                <a:t>y</a:t>
              </a:r>
              <a:r>
                <a:rPr lang="en-GB" altLang="en-US" sz="2400" b="1" baseline="-25000">
                  <a:latin typeface="Times New Roman" pitchFamily="-110" charset="0"/>
                </a:rPr>
                <a:t>k</a:t>
              </a:r>
              <a:r>
                <a:rPr lang="en-GB" altLang="en-US" sz="2400" b="1">
                  <a:latin typeface="Times New Roman" pitchFamily="-110" charset="0"/>
                </a:rPr>
                <a:t>-1</a:t>
              </a:r>
            </a:p>
          </p:txBody>
        </p:sp>
        <p:sp>
          <p:nvSpPr>
            <p:cNvPr id="152621" name="Oval 45"/>
            <p:cNvSpPr>
              <a:spLocks noChangeArrowheads="1"/>
            </p:cNvSpPr>
            <p:nvPr/>
          </p:nvSpPr>
          <p:spPr bwMode="auto">
            <a:xfrm>
              <a:off x="4320" y="144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2" name="Text Box 46"/>
            <p:cNvSpPr txBox="1">
              <a:spLocks noChangeArrowheads="1"/>
            </p:cNvSpPr>
            <p:nvPr/>
          </p:nvSpPr>
          <p:spPr bwMode="auto">
            <a:xfrm>
              <a:off x="4320" y="1204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b="1">
                  <a:solidFill>
                    <a:srgbClr val="FF0000"/>
                  </a:solidFill>
                </a:rPr>
                <a:t>midpoint</a:t>
              </a:r>
            </a:p>
          </p:txBody>
        </p:sp>
        <p:sp>
          <p:nvSpPr>
            <p:cNvPr id="152623" name="Line 47"/>
            <p:cNvSpPr>
              <a:spLocks noChangeShapeType="1"/>
            </p:cNvSpPr>
            <p:nvPr/>
          </p:nvSpPr>
          <p:spPr bwMode="auto">
            <a:xfrm flipH="1">
              <a:off x="4368" y="139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53" name="Group 77"/>
          <p:cNvGrpSpPr>
            <a:grpSpLocks/>
          </p:cNvGrpSpPr>
          <p:nvPr/>
        </p:nvGrpSpPr>
        <p:grpSpPr bwMode="auto">
          <a:xfrm>
            <a:off x="914400" y="4191000"/>
            <a:ext cx="3032125" cy="1752600"/>
            <a:chOff x="3323" y="2736"/>
            <a:chExt cx="1910" cy="1104"/>
          </a:xfrm>
        </p:grpSpPr>
        <p:sp>
          <p:nvSpPr>
            <p:cNvPr id="152630" name="Text Box 54"/>
            <p:cNvSpPr txBox="1">
              <a:spLocks noChangeArrowheads="1"/>
            </p:cNvSpPr>
            <p:nvPr/>
          </p:nvSpPr>
          <p:spPr bwMode="auto">
            <a:xfrm>
              <a:off x="3323" y="3552"/>
              <a:ext cx="19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Next pixel = (x</a:t>
              </a:r>
              <a:r>
                <a:rPr kumimoji="1" lang="en-US" altLang="en-US" sz="2400" b="1" baseline="-25000">
                  <a:latin typeface="Times New Roman" pitchFamily="-110" charset="0"/>
                </a:rPr>
                <a:t>k</a:t>
              </a:r>
              <a:r>
                <a:rPr kumimoji="1" lang="en-US" altLang="en-US" sz="2400" b="1">
                  <a:latin typeface="Times New Roman" pitchFamily="-110" charset="0"/>
                </a:rPr>
                <a:t>+1, y</a:t>
              </a:r>
              <a:r>
                <a:rPr kumimoji="1" lang="en-US" altLang="en-US" sz="2400" b="1" baseline="-25000">
                  <a:latin typeface="Times New Roman" pitchFamily="-110" charset="0"/>
                </a:rPr>
                <a:t>k</a:t>
              </a:r>
              <a:r>
                <a:rPr kumimoji="1" lang="en-US" altLang="en-US" sz="2400" b="1">
                  <a:latin typeface="Times New Roman" pitchFamily="-110" charset="0"/>
                </a:rPr>
                <a:t>)</a:t>
              </a:r>
            </a:p>
          </p:txBody>
        </p:sp>
        <p:sp>
          <p:nvSpPr>
            <p:cNvPr id="152631" name="Text Box 55"/>
            <p:cNvSpPr txBox="1">
              <a:spLocks noChangeArrowheads="1"/>
            </p:cNvSpPr>
            <p:nvPr/>
          </p:nvSpPr>
          <p:spPr bwMode="auto">
            <a:xfrm>
              <a:off x="3936" y="2736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en-US" sz="2800" b="1" i="1">
                  <a:latin typeface="Times New Roman" pitchFamily="-110" charset="0"/>
                  <a:cs typeface="Times New Roman" pitchFamily="-110" charset="0"/>
                </a:rPr>
                <a:t>F</a:t>
              </a:r>
              <a:r>
                <a:rPr kumimoji="1" lang="en-US" altLang="en-US" sz="2800" b="1" i="1" baseline="-30000">
                  <a:latin typeface="Times New Roman" pitchFamily="-110" charset="0"/>
                  <a:cs typeface="Times New Roman" pitchFamily="-110" charset="0"/>
                </a:rPr>
                <a:t>k</a:t>
              </a:r>
              <a:r>
                <a:rPr kumimoji="1" lang="en-US" altLang="en-US" sz="2800" b="1">
                  <a:latin typeface="Times New Roman" pitchFamily="-110" charset="0"/>
                  <a:cs typeface="Times New Roman" pitchFamily="-110" charset="0"/>
                </a:rPr>
                <a:t> &lt; 0</a:t>
              </a:r>
            </a:p>
          </p:txBody>
        </p:sp>
        <p:sp>
          <p:nvSpPr>
            <p:cNvPr id="152632" name="Text Box 56"/>
            <p:cNvSpPr txBox="1">
              <a:spLocks noChangeArrowheads="1"/>
            </p:cNvSpPr>
            <p:nvPr/>
          </p:nvSpPr>
          <p:spPr bwMode="auto">
            <a:xfrm>
              <a:off x="3845" y="3114"/>
              <a:ext cx="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en-US" sz="2800" b="1">
                  <a:latin typeface="Times New Roman" pitchFamily="-110" charset="0"/>
                </a:rPr>
                <a:t>y</a:t>
              </a:r>
              <a:r>
                <a:rPr kumimoji="1" lang="en-US" altLang="en-US" sz="2800" b="1" baseline="-25000">
                  <a:latin typeface="Times New Roman" pitchFamily="-110" charset="0"/>
                </a:rPr>
                <a:t>k+1</a:t>
              </a:r>
              <a:r>
                <a:rPr kumimoji="1" lang="en-US" altLang="en-US" sz="2800" b="1">
                  <a:latin typeface="Times New Roman" pitchFamily="-110" charset="0"/>
                </a:rPr>
                <a:t> =  y</a:t>
              </a:r>
              <a:r>
                <a:rPr kumimoji="1" lang="en-US" altLang="en-US" sz="2800" b="1" baseline="-25000">
                  <a:latin typeface="Times New Roman" pitchFamily="-110" charset="0"/>
                </a:rPr>
                <a:t>k</a:t>
              </a:r>
              <a:endParaRPr kumimoji="1" lang="en-US" altLang="en-US" sz="2400">
                <a:latin typeface="Times New Roman" pitchFamily="-110" charset="0"/>
              </a:endParaRPr>
            </a:p>
          </p:txBody>
        </p:sp>
      </p:grpSp>
      <p:grpSp>
        <p:nvGrpSpPr>
          <p:cNvPr id="152651" name="Group 75"/>
          <p:cNvGrpSpPr>
            <a:grpSpLocks/>
          </p:cNvGrpSpPr>
          <p:nvPr/>
        </p:nvGrpSpPr>
        <p:grpSpPr bwMode="auto">
          <a:xfrm>
            <a:off x="838200" y="1447800"/>
            <a:ext cx="3886200" cy="2355850"/>
            <a:chOff x="288" y="912"/>
            <a:chExt cx="2448" cy="1484"/>
          </a:xfrm>
        </p:grpSpPr>
        <p:sp>
          <p:nvSpPr>
            <p:cNvPr id="152633" name="Rectangle 57"/>
            <p:cNvSpPr>
              <a:spLocks noChangeArrowheads="1"/>
            </p:cNvSpPr>
            <p:nvPr/>
          </p:nvSpPr>
          <p:spPr bwMode="auto">
            <a:xfrm>
              <a:off x="465" y="1200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4" name="Rectangle 58"/>
            <p:cNvSpPr>
              <a:spLocks noChangeArrowheads="1"/>
            </p:cNvSpPr>
            <p:nvPr/>
          </p:nvSpPr>
          <p:spPr bwMode="auto">
            <a:xfrm>
              <a:off x="465" y="1774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5" name="Rectangle 59"/>
            <p:cNvSpPr>
              <a:spLocks noChangeArrowheads="1"/>
            </p:cNvSpPr>
            <p:nvPr/>
          </p:nvSpPr>
          <p:spPr bwMode="auto">
            <a:xfrm>
              <a:off x="1054" y="1200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6" name="Rectangle 60"/>
            <p:cNvSpPr>
              <a:spLocks noChangeArrowheads="1"/>
            </p:cNvSpPr>
            <p:nvPr/>
          </p:nvSpPr>
          <p:spPr bwMode="auto">
            <a:xfrm>
              <a:off x="1054" y="1774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7" name="Rectangle 61"/>
            <p:cNvSpPr>
              <a:spLocks noChangeArrowheads="1"/>
            </p:cNvSpPr>
            <p:nvPr/>
          </p:nvSpPr>
          <p:spPr bwMode="auto">
            <a:xfrm>
              <a:off x="1643" y="1774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8" name="Rectangle 62"/>
            <p:cNvSpPr>
              <a:spLocks noChangeArrowheads="1"/>
            </p:cNvSpPr>
            <p:nvPr/>
          </p:nvSpPr>
          <p:spPr bwMode="auto">
            <a:xfrm>
              <a:off x="1643" y="1200"/>
              <a:ext cx="589" cy="5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9" name="Oval 63"/>
            <p:cNvSpPr>
              <a:spLocks noChangeArrowheads="1"/>
            </p:cNvSpPr>
            <p:nvPr/>
          </p:nvSpPr>
          <p:spPr bwMode="auto">
            <a:xfrm>
              <a:off x="1598" y="1726"/>
              <a:ext cx="90" cy="95"/>
            </a:xfrm>
            <a:prstGeom prst="ellipse">
              <a:avLst/>
            </a:prstGeom>
            <a:solidFill>
              <a:srgbClr val="0033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0" name="Oval 64"/>
            <p:cNvSpPr>
              <a:spLocks noChangeArrowheads="1"/>
            </p:cNvSpPr>
            <p:nvPr/>
          </p:nvSpPr>
          <p:spPr bwMode="auto">
            <a:xfrm>
              <a:off x="1584" y="1152"/>
              <a:ext cx="90" cy="96"/>
            </a:xfrm>
            <a:prstGeom prst="ellipse">
              <a:avLst/>
            </a:prstGeom>
            <a:solidFill>
              <a:srgbClr val="0033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1" name="Oval 65"/>
            <p:cNvSpPr>
              <a:spLocks noChangeArrowheads="1"/>
            </p:cNvSpPr>
            <p:nvPr/>
          </p:nvSpPr>
          <p:spPr bwMode="auto">
            <a:xfrm>
              <a:off x="2186" y="2300"/>
              <a:ext cx="90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2" name="Oval 66"/>
            <p:cNvSpPr>
              <a:spLocks noChangeArrowheads="1"/>
            </p:cNvSpPr>
            <p:nvPr/>
          </p:nvSpPr>
          <p:spPr bwMode="auto">
            <a:xfrm>
              <a:off x="2186" y="1726"/>
              <a:ext cx="90" cy="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3" name="Oval 67"/>
            <p:cNvSpPr>
              <a:spLocks noChangeArrowheads="1"/>
            </p:cNvSpPr>
            <p:nvPr/>
          </p:nvSpPr>
          <p:spPr bwMode="auto">
            <a:xfrm>
              <a:off x="2186" y="1152"/>
              <a:ext cx="90" cy="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4" name="Oval 68"/>
            <p:cNvSpPr>
              <a:spLocks noChangeArrowheads="1"/>
            </p:cNvSpPr>
            <p:nvPr/>
          </p:nvSpPr>
          <p:spPr bwMode="auto">
            <a:xfrm>
              <a:off x="1008" y="1152"/>
              <a:ext cx="91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5" name="Text Box 69"/>
            <p:cNvSpPr txBox="1">
              <a:spLocks noChangeArrowheads="1"/>
            </p:cNvSpPr>
            <p:nvPr/>
          </p:nvSpPr>
          <p:spPr bwMode="auto">
            <a:xfrm>
              <a:off x="1632" y="912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>
                  <a:latin typeface="Times New Roman" pitchFamily="-110" charset="0"/>
                </a:rPr>
                <a:t>y</a:t>
              </a:r>
              <a:r>
                <a:rPr lang="en-GB" altLang="en-US" sz="2400" b="1" baseline="-25000">
                  <a:latin typeface="Times New Roman" pitchFamily="-110" charset="0"/>
                </a:rPr>
                <a:t>k</a:t>
              </a:r>
            </a:p>
          </p:txBody>
        </p:sp>
        <p:sp>
          <p:nvSpPr>
            <p:cNvPr id="152646" name="Freeform 70"/>
            <p:cNvSpPr>
              <a:spLocks/>
            </p:cNvSpPr>
            <p:nvPr/>
          </p:nvSpPr>
          <p:spPr bwMode="auto">
            <a:xfrm flipV="1">
              <a:off x="288" y="1200"/>
              <a:ext cx="2227" cy="949"/>
            </a:xfrm>
            <a:custGeom>
              <a:avLst/>
              <a:gdLst>
                <a:gd name="T0" fmla="*/ 0 w 2106"/>
                <a:gd name="T1" fmla="*/ 867 h 867"/>
                <a:gd name="T2" fmla="*/ 909 w 2106"/>
                <a:gd name="T3" fmla="*/ 786 h 867"/>
                <a:gd name="T4" fmla="*/ 1674 w 2106"/>
                <a:gd name="T5" fmla="*/ 480 h 867"/>
                <a:gd name="T6" fmla="*/ 2106 w 2106"/>
                <a:gd name="T7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6" h="867">
                  <a:moveTo>
                    <a:pt x="0" y="867"/>
                  </a:moveTo>
                  <a:cubicBezTo>
                    <a:pt x="152" y="855"/>
                    <a:pt x="630" y="850"/>
                    <a:pt x="909" y="786"/>
                  </a:cubicBezTo>
                  <a:cubicBezTo>
                    <a:pt x="1188" y="722"/>
                    <a:pt x="1475" y="611"/>
                    <a:pt x="1674" y="480"/>
                  </a:cubicBezTo>
                  <a:cubicBezTo>
                    <a:pt x="1873" y="349"/>
                    <a:pt x="2034" y="80"/>
                    <a:pt x="2106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47" name="Text Box 71"/>
            <p:cNvSpPr txBox="1">
              <a:spLocks noChangeArrowheads="1"/>
            </p:cNvSpPr>
            <p:nvPr/>
          </p:nvSpPr>
          <p:spPr bwMode="auto">
            <a:xfrm>
              <a:off x="1632" y="1728"/>
              <a:ext cx="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>
                  <a:latin typeface="Times New Roman" pitchFamily="-110" charset="0"/>
                </a:rPr>
                <a:t>y</a:t>
              </a:r>
              <a:r>
                <a:rPr lang="en-GB" altLang="en-US" sz="2400" b="1" baseline="-25000">
                  <a:latin typeface="Times New Roman" pitchFamily="-110" charset="0"/>
                </a:rPr>
                <a:t>k</a:t>
              </a:r>
              <a:r>
                <a:rPr lang="en-GB" altLang="en-US" sz="2400" b="1">
                  <a:latin typeface="Times New Roman" pitchFamily="-110" charset="0"/>
                </a:rPr>
                <a:t>-1</a:t>
              </a:r>
            </a:p>
          </p:txBody>
        </p:sp>
        <p:sp>
          <p:nvSpPr>
            <p:cNvPr id="152648" name="Oval 72"/>
            <p:cNvSpPr>
              <a:spLocks noChangeArrowheads="1"/>
            </p:cNvSpPr>
            <p:nvPr/>
          </p:nvSpPr>
          <p:spPr bwMode="auto">
            <a:xfrm>
              <a:off x="1632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9" name="Text Box 73"/>
            <p:cNvSpPr txBox="1">
              <a:spLocks noChangeArrowheads="1"/>
            </p:cNvSpPr>
            <p:nvPr/>
          </p:nvSpPr>
          <p:spPr bwMode="auto">
            <a:xfrm>
              <a:off x="1632" y="1200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b="1">
                  <a:solidFill>
                    <a:srgbClr val="FF0000"/>
                  </a:solidFill>
                </a:rPr>
                <a:t>midpoint</a:t>
              </a:r>
            </a:p>
          </p:txBody>
        </p:sp>
        <p:sp>
          <p:nvSpPr>
            <p:cNvPr id="152650" name="Line 74"/>
            <p:cNvSpPr>
              <a:spLocks noChangeShapeType="1"/>
            </p:cNvSpPr>
            <p:nvPr/>
          </p:nvSpPr>
          <p:spPr bwMode="auto">
            <a:xfrm flipH="1">
              <a:off x="1680" y="139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658" name="Group 82"/>
          <p:cNvGrpSpPr>
            <a:grpSpLocks/>
          </p:cNvGrpSpPr>
          <p:nvPr/>
        </p:nvGrpSpPr>
        <p:grpSpPr bwMode="auto">
          <a:xfrm>
            <a:off x="5248275" y="4191000"/>
            <a:ext cx="3286125" cy="1752600"/>
            <a:chOff x="528" y="2688"/>
            <a:chExt cx="2070" cy="1104"/>
          </a:xfrm>
        </p:grpSpPr>
        <p:sp>
          <p:nvSpPr>
            <p:cNvPr id="152655" name="Text Box 79"/>
            <p:cNvSpPr txBox="1">
              <a:spLocks noChangeArrowheads="1"/>
            </p:cNvSpPr>
            <p:nvPr/>
          </p:nvSpPr>
          <p:spPr bwMode="auto">
            <a:xfrm>
              <a:off x="528" y="3504"/>
              <a:ext cx="20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Next pixel = (x</a:t>
              </a:r>
              <a:r>
                <a:rPr kumimoji="1" lang="en-US" altLang="en-US" sz="2400" b="1" baseline="-25000">
                  <a:latin typeface="Times New Roman" pitchFamily="-110" charset="0"/>
                </a:rPr>
                <a:t>k</a:t>
              </a:r>
              <a:r>
                <a:rPr kumimoji="1" lang="en-US" altLang="en-US" sz="2400" b="1">
                  <a:latin typeface="Times New Roman" pitchFamily="-110" charset="0"/>
                </a:rPr>
                <a:t>+1, y</a:t>
              </a:r>
              <a:r>
                <a:rPr kumimoji="1" lang="en-US" altLang="en-US" sz="2400" b="1" baseline="-25000">
                  <a:latin typeface="Times New Roman" pitchFamily="-110" charset="0"/>
                </a:rPr>
                <a:t>k</a:t>
              </a:r>
              <a:r>
                <a:rPr kumimoji="1" lang="en-US" altLang="en-US" sz="2400" b="1">
                  <a:latin typeface="Times New Roman" pitchFamily="-110" charset="0"/>
                </a:rPr>
                <a:t>-1)</a:t>
              </a:r>
            </a:p>
          </p:txBody>
        </p:sp>
        <p:sp>
          <p:nvSpPr>
            <p:cNvPr id="152656" name="Text Box 80"/>
            <p:cNvSpPr txBox="1">
              <a:spLocks noChangeArrowheads="1"/>
            </p:cNvSpPr>
            <p:nvPr/>
          </p:nvSpPr>
          <p:spPr bwMode="auto">
            <a:xfrm>
              <a:off x="1104" y="2688"/>
              <a:ext cx="8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en-US" sz="2800" b="1" i="1">
                  <a:latin typeface="Times New Roman" pitchFamily="-110" charset="0"/>
                  <a:cs typeface="Times New Roman" pitchFamily="-110" charset="0"/>
                </a:rPr>
                <a:t>F</a:t>
              </a:r>
              <a:r>
                <a:rPr kumimoji="1" lang="en-US" altLang="en-US" sz="2800" b="1" i="1" baseline="-30000">
                  <a:latin typeface="Times New Roman" pitchFamily="-110" charset="0"/>
                  <a:cs typeface="Times New Roman" pitchFamily="-110" charset="0"/>
                </a:rPr>
                <a:t>k</a:t>
              </a:r>
              <a:r>
                <a:rPr kumimoji="1" lang="en-US" altLang="en-US" sz="2800" b="1">
                  <a:latin typeface="Times New Roman" pitchFamily="-110" charset="0"/>
                  <a:cs typeface="Times New Roman" pitchFamily="-110" charset="0"/>
                </a:rPr>
                <a:t> &gt;= 0</a:t>
              </a:r>
            </a:p>
          </p:txBody>
        </p:sp>
        <p:sp>
          <p:nvSpPr>
            <p:cNvPr id="152657" name="Text Box 81"/>
            <p:cNvSpPr txBox="1">
              <a:spLocks noChangeArrowheads="1"/>
            </p:cNvSpPr>
            <p:nvPr/>
          </p:nvSpPr>
          <p:spPr bwMode="auto">
            <a:xfrm>
              <a:off x="912" y="3066"/>
              <a:ext cx="1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en-US" sz="2800" b="1">
                  <a:latin typeface="Times New Roman" pitchFamily="-110" charset="0"/>
                </a:rPr>
                <a:t>y</a:t>
              </a:r>
              <a:r>
                <a:rPr kumimoji="1" lang="en-US" altLang="en-US" sz="2800" b="1" baseline="-25000">
                  <a:latin typeface="Times New Roman" pitchFamily="-110" charset="0"/>
                </a:rPr>
                <a:t>k+1</a:t>
              </a:r>
              <a:r>
                <a:rPr kumimoji="1" lang="en-US" altLang="en-US" sz="2800" b="1">
                  <a:latin typeface="Times New Roman" pitchFamily="-110" charset="0"/>
                </a:rPr>
                <a:t> =  y</a:t>
              </a:r>
              <a:r>
                <a:rPr kumimoji="1" lang="en-US" altLang="en-US" sz="2800" b="1" baseline="-25000">
                  <a:latin typeface="Times New Roman" pitchFamily="-110" charset="0"/>
                </a:rPr>
                <a:t>k</a:t>
              </a:r>
              <a:r>
                <a:rPr kumimoji="1" lang="en-US" altLang="en-US" b="1" i="1"/>
                <a:t> </a:t>
              </a:r>
              <a:r>
                <a:rPr kumimoji="1" lang="en-US" altLang="en-US" sz="2800" b="1" i="1">
                  <a:latin typeface="Times New Roman" pitchFamily="-110" charset="0"/>
                </a:rPr>
                <a:t>- </a:t>
              </a:r>
              <a:r>
                <a:rPr kumimoji="1" lang="en-US" altLang="en-US" sz="2800" b="1">
                  <a:latin typeface="Times New Roman" pitchFamily="-110" charset="0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763000" cy="1219200"/>
          </a:xfrm>
          <a:noFill/>
          <a:ln/>
        </p:spPr>
        <p:txBody>
          <a:bodyPr/>
          <a:lstStyle/>
          <a:p>
            <a:r>
              <a:rPr lang="en-US" altLang="en-US" sz="4000">
                <a:solidFill>
                  <a:srgbClr val="A50021"/>
                </a:solidFill>
              </a:rPr>
              <a:t>Midpoint Circle Drawing Algorithm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B933-D08F-4F90-BA59-9403BC775CDC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838200" y="1092200"/>
            <a:ext cx="350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solidFill>
                  <a:srgbClr val="0000CC"/>
                </a:solidFill>
                <a:latin typeface="Times New Roman" pitchFamily="-110" charset="0"/>
              </a:rPr>
              <a:t>We know x</a:t>
            </a:r>
            <a:r>
              <a:rPr kumimoji="1" lang="en-US" altLang="en-US" sz="2800" b="1" i="1" baseline="-25000">
                <a:solidFill>
                  <a:srgbClr val="0000CC"/>
                </a:solidFill>
                <a:latin typeface="Times New Roman" pitchFamily="-110" charset="0"/>
              </a:rPr>
              <a:t>k+1</a:t>
            </a:r>
            <a:r>
              <a:rPr kumimoji="1" lang="en-US" altLang="en-US" sz="2800" b="1">
                <a:solidFill>
                  <a:srgbClr val="0000CC"/>
                </a:solidFill>
                <a:latin typeface="Times New Roman" pitchFamily="-110" charset="0"/>
              </a:rPr>
              <a:t> =  x</a:t>
            </a:r>
            <a:r>
              <a:rPr kumimoji="1" lang="en-US" altLang="en-US" sz="2800" b="1" i="1" baseline="-25000">
                <a:solidFill>
                  <a:srgbClr val="0000CC"/>
                </a:solidFill>
                <a:latin typeface="Times New Roman" pitchFamily="-110" charset="0"/>
              </a:rPr>
              <a:t>k</a:t>
            </a:r>
            <a:r>
              <a:rPr kumimoji="1" lang="en-US" altLang="en-US" sz="2800" b="1">
                <a:solidFill>
                  <a:srgbClr val="0000CC"/>
                </a:solidFill>
                <a:latin typeface="Times New Roman" pitchFamily="-110" charset="0"/>
              </a:rPr>
              <a:t>+1,</a:t>
            </a:r>
          </a:p>
        </p:txBody>
      </p:sp>
      <p:sp>
        <p:nvSpPr>
          <p:cNvPr id="153649" name="Text Box 49"/>
          <p:cNvSpPr txBox="1">
            <a:spLocks noChangeArrowheads="1"/>
          </p:cNvSpPr>
          <p:nvPr/>
        </p:nvSpPr>
        <p:spPr bwMode="auto">
          <a:xfrm>
            <a:off x="1295400" y="1524000"/>
            <a:ext cx="708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= F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(x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+1, y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- ½)</a:t>
            </a:r>
          </a:p>
          <a:p>
            <a:pPr eaLnBrk="1" hangingPunct="1"/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F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 (x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+1)</a:t>
            </a:r>
            <a:r>
              <a:rPr kumimoji="1" lang="en-US" altLang="en-US" sz="2800" b="1" baseline="30000">
                <a:latin typeface="Times New Roman" pitchFamily="-110" charset="0"/>
                <a:cs typeface="Times New Roman" pitchFamily="-110" charset="0"/>
              </a:rPr>
              <a:t>2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+ (y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- </a:t>
            </a:r>
            <a:r>
              <a:rPr kumimoji="1" lang="en-US" altLang="en-US" sz="2800" b="1">
                <a:latin typeface="Times New Roman" pitchFamily="-110" charset="0"/>
              </a:rPr>
              <a:t>½)</a:t>
            </a:r>
            <a:r>
              <a:rPr kumimoji="1" lang="en-US" altLang="en-US" sz="2800" b="1" baseline="30000">
                <a:latin typeface="Times New Roman" pitchFamily="-110" charset="0"/>
              </a:rPr>
              <a:t>2</a:t>
            </a:r>
            <a:r>
              <a:rPr kumimoji="1" lang="en-US" altLang="en-US" sz="2800" b="1">
                <a:latin typeface="Times New Roman" pitchFamily="-110" charset="0"/>
              </a:rPr>
              <a:t>	- r</a:t>
            </a:r>
            <a:r>
              <a:rPr kumimoji="1" lang="en-US" altLang="en-US" sz="2800" b="1" baseline="30000">
                <a:latin typeface="Times New Roman" pitchFamily="-110" charset="0"/>
              </a:rPr>
              <a:t>2        </a:t>
            </a:r>
            <a:r>
              <a:rPr kumimoji="1" lang="en-US" altLang="en-US" sz="2800" b="1">
                <a:latin typeface="Times New Roman" pitchFamily="-110" charset="0"/>
              </a:rPr>
              <a:t>     -------- (1)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endParaRPr kumimoji="1" lang="en-US" altLang="en-US" sz="2800" b="1">
              <a:latin typeface="Times New Roman" pitchFamily="-110" charset="0"/>
            </a:endParaRPr>
          </a:p>
        </p:txBody>
      </p:sp>
      <p:sp>
        <p:nvSpPr>
          <p:cNvPr id="153650" name="Text Box 50"/>
          <p:cNvSpPr txBox="1">
            <a:spLocks noChangeArrowheads="1"/>
          </p:cNvSpPr>
          <p:nvPr/>
        </p:nvSpPr>
        <p:spPr bwMode="auto">
          <a:xfrm>
            <a:off x="1295400" y="2559050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= F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(x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+1, y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- ½)</a:t>
            </a:r>
          </a:p>
          <a:p>
            <a:pPr eaLnBrk="1" hangingPunct="1"/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F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 (x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+2)</a:t>
            </a:r>
            <a:r>
              <a:rPr kumimoji="1" lang="en-US" altLang="en-US" sz="2800" b="1" baseline="30000">
                <a:latin typeface="Times New Roman" pitchFamily="-110" charset="0"/>
                <a:cs typeface="Times New Roman" pitchFamily="-110" charset="0"/>
              </a:rPr>
              <a:t>2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+ (y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- </a:t>
            </a:r>
            <a:r>
              <a:rPr kumimoji="1" lang="en-US" altLang="en-US" sz="2800" b="1">
                <a:latin typeface="Times New Roman" pitchFamily="-110" charset="0"/>
              </a:rPr>
              <a:t>½)</a:t>
            </a:r>
            <a:r>
              <a:rPr kumimoji="1" lang="en-US" altLang="en-US" sz="2800" b="1" baseline="30000">
                <a:latin typeface="Times New Roman" pitchFamily="-110" charset="0"/>
              </a:rPr>
              <a:t>2</a:t>
            </a:r>
            <a:r>
              <a:rPr kumimoji="1" lang="en-US" altLang="en-US" sz="2800" b="1">
                <a:latin typeface="Times New Roman" pitchFamily="-110" charset="0"/>
              </a:rPr>
              <a:t> - r</a:t>
            </a:r>
            <a:r>
              <a:rPr kumimoji="1" lang="en-US" altLang="en-US" sz="2800" b="1" baseline="30000">
                <a:latin typeface="Times New Roman" pitchFamily="-110" charset="0"/>
              </a:rPr>
              <a:t>2        </a:t>
            </a:r>
            <a:r>
              <a:rPr kumimoji="1" lang="en-US" altLang="en-US" sz="2800" b="1">
                <a:latin typeface="Times New Roman" pitchFamily="-110" charset="0"/>
              </a:rPr>
              <a:t>-------- (2)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endParaRPr kumimoji="1" lang="en-US" altLang="en-US" sz="2800" b="1">
              <a:latin typeface="Times New Roman" pitchFamily="-110" charset="0"/>
            </a:endParaRPr>
          </a:p>
        </p:txBody>
      </p:sp>
      <p:sp>
        <p:nvSpPr>
          <p:cNvPr id="153651" name="Text Box 51"/>
          <p:cNvSpPr txBox="1">
            <a:spLocks noChangeArrowheads="1"/>
          </p:cNvSpPr>
          <p:nvPr/>
        </p:nvSpPr>
        <p:spPr bwMode="auto">
          <a:xfrm>
            <a:off x="838200" y="3581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solidFill>
                  <a:srgbClr val="0000CC"/>
                </a:solidFill>
                <a:latin typeface="Times New Roman" pitchFamily="-110" charset="0"/>
              </a:rPr>
              <a:t>(2) – (1)</a:t>
            </a:r>
          </a:p>
        </p:txBody>
      </p:sp>
      <p:sp>
        <p:nvSpPr>
          <p:cNvPr id="153652" name="Text Box 52"/>
          <p:cNvSpPr txBox="1">
            <a:spLocks noChangeArrowheads="1"/>
          </p:cNvSpPr>
          <p:nvPr/>
        </p:nvSpPr>
        <p:spPr bwMode="auto">
          <a:xfrm>
            <a:off x="1295400" y="4181475"/>
            <a:ext cx="7696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F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+ 2(x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+1) + (y</a:t>
            </a:r>
            <a:r>
              <a:rPr kumimoji="1" lang="en-US" altLang="en-US" sz="2800" b="1" baseline="30000">
                <a:latin typeface="Times New Roman" pitchFamily="-110" charset="0"/>
                <a:cs typeface="Times New Roman" pitchFamily="-110" charset="0"/>
              </a:rPr>
              <a:t>2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– y</a:t>
            </a:r>
            <a:r>
              <a:rPr kumimoji="1" lang="en-US" altLang="en-US" sz="2800" b="1" baseline="30000">
                <a:latin typeface="Times New Roman" pitchFamily="-110" charset="0"/>
                <a:cs typeface="Times New Roman" pitchFamily="-110" charset="0"/>
              </a:rPr>
              <a:t>2</a:t>
            </a:r>
            <a:r>
              <a:rPr kumimoji="1" lang="en-US" altLang="en-US" sz="2800" b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</a:rPr>
              <a:t>) - (y</a:t>
            </a:r>
            <a:r>
              <a:rPr kumimoji="1" lang="en-US" altLang="en-US" sz="2800" b="1" i="1" baseline="-25000">
                <a:latin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</a:rPr>
              <a:t> – y</a:t>
            </a:r>
            <a:r>
              <a:rPr kumimoji="1" lang="en-US" altLang="en-US" sz="2800" b="1" baseline="-25000">
                <a:latin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</a:rPr>
              <a:t>)</a:t>
            </a:r>
            <a:r>
              <a:rPr kumimoji="1" lang="en-US" altLang="en-US"/>
              <a:t> </a:t>
            </a:r>
            <a:r>
              <a:rPr kumimoji="1" lang="en-US" altLang="en-US" sz="2800" b="1">
                <a:latin typeface="Times New Roman" pitchFamily="-110" charset="0"/>
              </a:rPr>
              <a:t>+ 1</a:t>
            </a:r>
          </a:p>
        </p:txBody>
      </p:sp>
      <p:sp>
        <p:nvSpPr>
          <p:cNvPr id="153654" name="Text Box 54"/>
          <p:cNvSpPr txBox="1">
            <a:spLocks noChangeArrowheads="1"/>
          </p:cNvSpPr>
          <p:nvPr/>
        </p:nvSpPr>
        <p:spPr bwMode="auto">
          <a:xfrm>
            <a:off x="838200" y="49672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1">
                <a:solidFill>
                  <a:srgbClr val="0000CC"/>
                </a:solidFill>
                <a:latin typeface="Times New Roman" pitchFamily="-110" charset="0"/>
                <a:cs typeface="Times New Roman" pitchFamily="-110" charset="0"/>
              </a:rPr>
              <a:t>If </a:t>
            </a:r>
            <a:r>
              <a:rPr kumimoji="1" lang="en-US" altLang="en-US" sz="2800" b="1" i="1">
                <a:solidFill>
                  <a:srgbClr val="0000CC"/>
                </a:solidFill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solidFill>
                  <a:srgbClr val="0000CC"/>
                </a:solidFill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i="1">
                <a:solidFill>
                  <a:srgbClr val="0000CC"/>
                </a:solidFill>
                <a:latin typeface="Times New Roman" pitchFamily="-110" charset="0"/>
                <a:cs typeface="Times New Roman" pitchFamily="-110" charset="0"/>
              </a:rPr>
              <a:t> &lt; 0,</a:t>
            </a:r>
            <a:endParaRPr kumimoji="1" lang="en-US" altLang="en-US" sz="2800" b="1">
              <a:solidFill>
                <a:srgbClr val="0000CC"/>
              </a:solidFill>
              <a:latin typeface="Times New Roman" pitchFamily="-110" charset="0"/>
            </a:endParaRPr>
          </a:p>
        </p:txBody>
      </p:sp>
      <p:sp>
        <p:nvSpPr>
          <p:cNvPr id="153655" name="Text Box 55"/>
          <p:cNvSpPr txBox="1">
            <a:spLocks noChangeArrowheads="1"/>
          </p:cNvSpPr>
          <p:nvPr/>
        </p:nvSpPr>
        <p:spPr bwMode="auto">
          <a:xfrm>
            <a:off x="2895600" y="4957763"/>
            <a:ext cx="3276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F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+ 2x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+1</a:t>
            </a:r>
            <a:endParaRPr kumimoji="1" lang="en-US" altLang="en-US" sz="2800" b="1">
              <a:latin typeface="Times New Roman" pitchFamily="-110" charset="0"/>
            </a:endParaRPr>
          </a:p>
        </p:txBody>
      </p:sp>
      <p:sp>
        <p:nvSpPr>
          <p:cNvPr id="153656" name="Text Box 56"/>
          <p:cNvSpPr txBox="1">
            <a:spLocks noChangeArrowheads="1"/>
          </p:cNvSpPr>
          <p:nvPr/>
        </p:nvSpPr>
        <p:spPr bwMode="auto">
          <a:xfrm>
            <a:off x="838200" y="56388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1">
                <a:solidFill>
                  <a:srgbClr val="0000CC"/>
                </a:solidFill>
                <a:latin typeface="Times New Roman" pitchFamily="-110" charset="0"/>
                <a:cs typeface="Times New Roman" pitchFamily="-110" charset="0"/>
              </a:rPr>
              <a:t>If </a:t>
            </a:r>
            <a:r>
              <a:rPr kumimoji="1" lang="en-US" altLang="en-US" sz="2800" b="1" i="1">
                <a:solidFill>
                  <a:srgbClr val="0000CC"/>
                </a:solidFill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solidFill>
                  <a:srgbClr val="0000CC"/>
                </a:solidFill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i="1">
                <a:solidFill>
                  <a:srgbClr val="0000CC"/>
                </a:solidFill>
                <a:latin typeface="Times New Roman" pitchFamily="-110" charset="0"/>
                <a:cs typeface="Times New Roman" pitchFamily="-110" charset="0"/>
              </a:rPr>
              <a:t> &gt;= 0,</a:t>
            </a:r>
            <a:endParaRPr kumimoji="1" lang="en-US" altLang="en-US" sz="2800" b="1">
              <a:solidFill>
                <a:srgbClr val="0000CC"/>
              </a:solidFill>
              <a:latin typeface="Times New Roman" pitchFamily="-110" charset="0"/>
            </a:endParaRPr>
          </a:p>
        </p:txBody>
      </p:sp>
      <p:sp>
        <p:nvSpPr>
          <p:cNvPr id="153657" name="Text Box 57"/>
          <p:cNvSpPr txBox="1">
            <a:spLocks noChangeArrowheads="1"/>
          </p:cNvSpPr>
          <p:nvPr/>
        </p:nvSpPr>
        <p:spPr bwMode="auto">
          <a:xfrm>
            <a:off x="2895600" y="5643563"/>
            <a:ext cx="44958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F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+ 2x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+1 – 2y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k+1</a:t>
            </a:r>
            <a:endParaRPr kumimoji="1" lang="en-US" altLang="en-US" sz="2800" b="1" i="1" baseline="-25000">
              <a:latin typeface="Times New Roman" pitchFamily="-11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763000" cy="1219200"/>
          </a:xfrm>
          <a:noFill/>
          <a:ln/>
        </p:spPr>
        <p:txBody>
          <a:bodyPr/>
          <a:lstStyle/>
          <a:p>
            <a:r>
              <a:rPr lang="en-US" altLang="en-US" sz="4000">
                <a:solidFill>
                  <a:srgbClr val="A50021"/>
                </a:solidFill>
              </a:rPr>
              <a:t>Midpoint Circle Drawing Algorithm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A81C-4D43-4B76-8A45-1B3EE4154678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066800" y="1320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latin typeface="Times New Roman" pitchFamily="-110" charset="0"/>
              </a:rPr>
              <a:t>For the initial point, (x</a:t>
            </a:r>
            <a:r>
              <a:rPr kumimoji="1" lang="en-US" altLang="en-US" sz="2800" b="1" baseline="-25000">
                <a:latin typeface="Times New Roman" pitchFamily="-110" charset="0"/>
              </a:rPr>
              <a:t>0 </a:t>
            </a:r>
            <a:r>
              <a:rPr kumimoji="1" lang="en-US" altLang="en-US" sz="2800" b="1">
                <a:latin typeface="Times New Roman" pitchFamily="-110" charset="0"/>
              </a:rPr>
              <a:t>, y</a:t>
            </a:r>
            <a:r>
              <a:rPr kumimoji="1" lang="en-US" altLang="en-US" sz="2800" b="1" baseline="-25000">
                <a:latin typeface="Times New Roman" pitchFamily="-110" charset="0"/>
              </a:rPr>
              <a:t>0) </a:t>
            </a:r>
            <a:r>
              <a:rPr kumimoji="1" lang="en-US" altLang="en-US" sz="2800" b="1">
                <a:latin typeface="Times New Roman" pitchFamily="-110" charset="0"/>
              </a:rPr>
              <a:t>= (0, r)</a:t>
            </a:r>
          </a:p>
        </p:txBody>
      </p:sp>
      <p:grpSp>
        <p:nvGrpSpPr>
          <p:cNvPr id="154640" name="Group 16"/>
          <p:cNvGrpSpPr>
            <a:grpSpLocks/>
          </p:cNvGrpSpPr>
          <p:nvPr/>
        </p:nvGrpSpPr>
        <p:grpSpPr bwMode="auto">
          <a:xfrm>
            <a:off x="2819400" y="2133600"/>
            <a:ext cx="3733800" cy="2438400"/>
            <a:chOff x="1776" y="1344"/>
            <a:chExt cx="2352" cy="1536"/>
          </a:xfrm>
        </p:grpSpPr>
        <p:sp>
          <p:nvSpPr>
            <p:cNvPr id="154636" name="Rectangle 12"/>
            <p:cNvSpPr>
              <a:spLocks noChangeArrowheads="1"/>
            </p:cNvSpPr>
            <p:nvPr/>
          </p:nvSpPr>
          <p:spPr bwMode="auto">
            <a:xfrm>
              <a:off x="1776" y="1344"/>
              <a:ext cx="2352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 i="1">
                  <a:latin typeface="Times New Roman" pitchFamily="-110" charset="0"/>
                </a:rPr>
                <a:t>f</a:t>
              </a:r>
              <a:r>
                <a:rPr lang="en-US" altLang="en-US" sz="2800" b="1" i="1" baseline="-25000">
                  <a:latin typeface="Times New Roman" pitchFamily="-110" charset="0"/>
                </a:rPr>
                <a:t>0</a:t>
              </a:r>
              <a:r>
                <a:rPr lang="en-US" altLang="en-US" sz="2800" b="1" i="1">
                  <a:latin typeface="Times New Roman" pitchFamily="-110" charset="0"/>
                </a:rPr>
                <a:t> = f</a:t>
              </a:r>
              <a:r>
                <a:rPr lang="en-US" altLang="en-US" sz="2800" b="1" i="1" baseline="-25000">
                  <a:latin typeface="Times New Roman" pitchFamily="-110" charset="0"/>
                </a:rPr>
                <a:t>circle</a:t>
              </a:r>
              <a:r>
                <a:rPr lang="en-US" altLang="en-US" sz="2800" b="1">
                  <a:latin typeface="Times New Roman" pitchFamily="-110" charset="0"/>
                </a:rPr>
                <a:t> (1, r-</a:t>
              </a:r>
              <a:r>
                <a:rPr kumimoji="1" lang="en-US" altLang="en-US" sz="2800" b="1">
                  <a:latin typeface="Times New Roman" pitchFamily="-110" charset="0"/>
                </a:rPr>
                <a:t>½</a:t>
              </a:r>
              <a:r>
                <a:rPr lang="en-US" altLang="en-US" sz="2800" b="1">
                  <a:latin typeface="Times New Roman" pitchFamily="-110" charset="0"/>
                </a:rPr>
                <a:t> )</a:t>
              </a:r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>
                  <a:latin typeface="Times New Roman" pitchFamily="-110" charset="0"/>
                </a:rPr>
                <a:t>   = 1 + (r-</a:t>
              </a:r>
              <a:r>
                <a:rPr kumimoji="1" lang="en-US" altLang="en-US" sz="2800" b="1">
                  <a:latin typeface="Times New Roman" pitchFamily="-110" charset="0"/>
                </a:rPr>
                <a:t>½</a:t>
              </a:r>
              <a:r>
                <a:rPr lang="en-US" altLang="en-US" sz="2800" b="1">
                  <a:latin typeface="Times New Roman" pitchFamily="-110" charset="0"/>
                </a:rPr>
                <a:t> )</a:t>
              </a:r>
              <a:r>
                <a:rPr lang="en-US" altLang="en-US" sz="2800" b="1" baseline="30000">
                  <a:latin typeface="Times New Roman" pitchFamily="-110" charset="0"/>
                </a:rPr>
                <a:t>2</a:t>
              </a:r>
              <a:r>
                <a:rPr lang="en-US" altLang="en-US" sz="2800" b="1">
                  <a:latin typeface="Times New Roman" pitchFamily="-110" charset="0"/>
                </a:rPr>
                <a:t> – r</a:t>
              </a:r>
              <a:r>
                <a:rPr lang="en-US" altLang="en-US" sz="2800" b="1" baseline="30000">
                  <a:latin typeface="Times New Roman" pitchFamily="-110" charset="0"/>
                </a:rPr>
                <a:t>2</a:t>
              </a:r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>
                  <a:latin typeface="Times New Roman" pitchFamily="-110" charset="0"/>
                </a:rPr>
                <a:t>   = </a:t>
              </a:r>
              <a:r>
                <a:rPr lang="en-US" altLang="en-US" sz="1200" b="1">
                  <a:latin typeface="Times New Roman" pitchFamily="-110" charset="0"/>
                </a:rPr>
                <a:t> </a:t>
              </a:r>
              <a:r>
                <a:rPr lang="en-US" altLang="en-US" sz="2800" b="1">
                  <a:latin typeface="Times New Roman" pitchFamily="-110" charset="0"/>
                </a:rPr>
                <a:t>5 – r</a:t>
              </a:r>
              <a:endParaRPr lang="en-US" altLang="en-US" sz="2800" b="1" baseline="30000">
                <a:latin typeface="Times New Roman" pitchFamily="-110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>
                  <a:latin typeface="Times New Roman" pitchFamily="-110" charset="0"/>
                </a:rPr>
                <a:t>	   4</a:t>
              </a:r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 flipV="1">
              <a:off x="2160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9" name="Rectangle 15"/>
            <p:cNvSpPr>
              <a:spLocks noChangeArrowheads="1"/>
            </p:cNvSpPr>
            <p:nvPr/>
          </p:nvSpPr>
          <p:spPr bwMode="auto">
            <a:xfrm>
              <a:off x="1872" y="2544"/>
              <a:ext cx="96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>
                  <a:solidFill>
                    <a:srgbClr val="0000CC"/>
                  </a:solidFill>
                  <a:latin typeface="Univers" pitchFamily="34" charset="0"/>
                </a:rPr>
                <a:t>≈</a:t>
              </a:r>
              <a:r>
                <a:rPr lang="en-US" altLang="en-US" sz="2800" b="1">
                  <a:solidFill>
                    <a:srgbClr val="0000CC"/>
                  </a:solidFill>
                  <a:latin typeface="Times New Roman" pitchFamily="-110" charset="0"/>
                </a:rPr>
                <a:t> </a:t>
              </a:r>
              <a:r>
                <a:rPr lang="en-US" altLang="en-US" sz="1200" b="1">
                  <a:solidFill>
                    <a:srgbClr val="0000CC"/>
                  </a:solidFill>
                  <a:latin typeface="Times New Roman" pitchFamily="-110" charset="0"/>
                </a:rPr>
                <a:t> </a:t>
              </a:r>
              <a:r>
                <a:rPr lang="en-US" altLang="en-US" sz="2800" b="1">
                  <a:solidFill>
                    <a:srgbClr val="0000CC"/>
                  </a:solidFill>
                  <a:latin typeface="Times New Roman" pitchFamily="-110" charset="0"/>
                </a:rPr>
                <a:t>1 – r</a:t>
              </a:r>
              <a:endParaRPr lang="en-US" altLang="en-US" sz="2800" b="1" baseline="30000">
                <a:solidFill>
                  <a:srgbClr val="0000CC"/>
                </a:solidFill>
                <a:latin typeface="Times New Roman" pitchFamily="-110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763000" cy="1219200"/>
          </a:xfrm>
          <a:noFill/>
          <a:ln/>
        </p:spPr>
        <p:txBody>
          <a:bodyPr/>
          <a:lstStyle/>
          <a:p>
            <a:r>
              <a:rPr lang="en-US" altLang="en-US" sz="4000">
                <a:solidFill>
                  <a:srgbClr val="A50021"/>
                </a:solidFill>
              </a:rPr>
              <a:t>Midpoint Circle Drawing Algorithm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9A00-0E72-4B5A-B57E-4DB405DEA7B4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762000" y="1217613"/>
            <a:ext cx="79248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400" b="1">
                <a:solidFill>
                  <a:srgbClr val="0000CC"/>
                </a:solidFill>
              </a:rPr>
              <a:t>Example:</a:t>
            </a:r>
          </a:p>
          <a:p>
            <a:pPr>
              <a:spcBef>
                <a:spcPct val="30000"/>
              </a:spcBef>
            </a:pPr>
            <a:r>
              <a:rPr kumimoji="1" lang="en-US" altLang="en-US" sz="2400" b="1"/>
              <a:t>Given a circle radius = 10, determine the circle octant in the first quadrant from x=0 to x=y.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762000" y="2743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400" b="1">
                <a:solidFill>
                  <a:srgbClr val="0000CC"/>
                </a:solidFill>
              </a:rPr>
              <a:t>Solution:</a:t>
            </a:r>
          </a:p>
        </p:txBody>
      </p:sp>
      <p:grpSp>
        <p:nvGrpSpPr>
          <p:cNvPr id="155660" name="Group 12"/>
          <p:cNvGrpSpPr>
            <a:grpSpLocks/>
          </p:cNvGrpSpPr>
          <p:nvPr/>
        </p:nvGrpSpPr>
        <p:grpSpPr bwMode="auto">
          <a:xfrm>
            <a:off x="2819400" y="3276600"/>
            <a:ext cx="3733800" cy="2743200"/>
            <a:chOff x="1776" y="2064"/>
            <a:chExt cx="2352" cy="1728"/>
          </a:xfrm>
        </p:grpSpPr>
        <p:sp>
          <p:nvSpPr>
            <p:cNvPr id="155652" name="Rectangle 4"/>
            <p:cNvSpPr>
              <a:spLocks noChangeArrowheads="1"/>
            </p:cNvSpPr>
            <p:nvPr/>
          </p:nvSpPr>
          <p:spPr bwMode="auto">
            <a:xfrm>
              <a:off x="1776" y="2064"/>
              <a:ext cx="2352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 i="1">
                  <a:latin typeface="Times New Roman" pitchFamily="-110" charset="0"/>
                </a:rPr>
                <a:t>f</a:t>
              </a:r>
              <a:r>
                <a:rPr lang="en-US" altLang="en-US" sz="2800" b="1" i="1" baseline="-25000">
                  <a:latin typeface="Times New Roman" pitchFamily="-110" charset="0"/>
                </a:rPr>
                <a:t>0</a:t>
              </a:r>
              <a:r>
                <a:rPr lang="en-US" altLang="en-US" sz="2800" b="1" i="1">
                  <a:latin typeface="Times New Roman" pitchFamily="-110" charset="0"/>
                </a:rPr>
                <a:t> </a:t>
              </a:r>
              <a:r>
                <a:rPr lang="en-US" altLang="en-US" sz="2800" b="1">
                  <a:latin typeface="Times New Roman" pitchFamily="-110" charset="0"/>
                </a:rPr>
                <a:t>= </a:t>
              </a:r>
              <a:r>
                <a:rPr lang="en-US" altLang="en-US" sz="1200" b="1">
                  <a:latin typeface="Times New Roman" pitchFamily="-110" charset="0"/>
                </a:rPr>
                <a:t>  </a:t>
              </a:r>
              <a:r>
                <a:rPr lang="en-US" altLang="en-US" sz="2800" b="1">
                  <a:latin typeface="Times New Roman" pitchFamily="-110" charset="0"/>
                </a:rPr>
                <a:t>5  – r</a:t>
              </a:r>
              <a:endParaRPr lang="en-US" altLang="en-US" sz="2800" b="1" baseline="30000">
                <a:latin typeface="Times New Roman" pitchFamily="-110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>
                  <a:latin typeface="Times New Roman" pitchFamily="-110" charset="0"/>
                </a:rPr>
                <a:t>	    4</a:t>
              </a:r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>
                  <a:latin typeface="Times New Roman" pitchFamily="-110" charset="0"/>
                </a:rPr>
                <a:t>	= </a:t>
              </a:r>
              <a:r>
                <a:rPr lang="en-US" altLang="en-US" sz="1200" b="1">
                  <a:latin typeface="Times New Roman" pitchFamily="-110" charset="0"/>
                </a:rPr>
                <a:t>  </a:t>
              </a:r>
              <a:r>
                <a:rPr lang="en-US" altLang="en-US" sz="2800" b="1">
                  <a:latin typeface="Times New Roman" pitchFamily="-110" charset="0"/>
                </a:rPr>
                <a:t>5  – 10</a:t>
              </a:r>
              <a:endParaRPr lang="en-US" altLang="en-US" sz="2800" b="1" baseline="30000">
                <a:latin typeface="Times New Roman" pitchFamily="-110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>
                  <a:latin typeface="Times New Roman" pitchFamily="-110" charset="0"/>
                </a:rPr>
                <a:t>	    4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>
                  <a:latin typeface="Times New Roman" pitchFamily="-110" charset="0"/>
                </a:rPr>
                <a:t>	= -8.75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endParaRPr lang="en-US" altLang="en-US" sz="2800" b="1">
                <a:latin typeface="Times New Roman" pitchFamily="-110" charset="0"/>
              </a:endParaRPr>
            </a:p>
          </p:txBody>
        </p:sp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1920" y="3456"/>
              <a:ext cx="96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CC0066"/>
                </a:buClr>
                <a:buSzPct val="70000"/>
                <a:buFont typeface="Wingdings" pitchFamily="2" charset="2"/>
                <a:buNone/>
              </a:pPr>
              <a:r>
                <a:rPr lang="en-US" altLang="en-US" sz="2800" b="1">
                  <a:solidFill>
                    <a:srgbClr val="0000CC"/>
                  </a:solidFill>
                  <a:latin typeface="Univers" pitchFamily="34" charset="0"/>
                </a:rPr>
                <a:t>≈</a:t>
              </a:r>
              <a:r>
                <a:rPr lang="en-US" altLang="en-US" sz="2800" b="1">
                  <a:solidFill>
                    <a:srgbClr val="0000CC"/>
                  </a:solidFill>
                  <a:latin typeface="Times New Roman" pitchFamily="-110" charset="0"/>
                </a:rPr>
                <a:t> </a:t>
              </a:r>
              <a:r>
                <a:rPr lang="en-US" altLang="en-US" sz="1200" b="1">
                  <a:solidFill>
                    <a:srgbClr val="0000CC"/>
                  </a:solidFill>
                  <a:latin typeface="Times New Roman" pitchFamily="-110" charset="0"/>
                </a:rPr>
                <a:t> </a:t>
              </a:r>
              <a:r>
                <a:rPr lang="en-US" altLang="en-US" sz="2800" b="1">
                  <a:solidFill>
                    <a:srgbClr val="0000CC"/>
                  </a:solidFill>
                  <a:latin typeface="Times New Roman" pitchFamily="-110" charset="0"/>
                </a:rPr>
                <a:t>–9</a:t>
              </a:r>
              <a:endParaRPr lang="en-US" altLang="en-US" sz="2800" b="1" baseline="30000">
                <a:solidFill>
                  <a:srgbClr val="0000CC"/>
                </a:solidFill>
                <a:latin typeface="Times New Roman" pitchFamily="-110" charset="0"/>
              </a:endParaRPr>
            </a:p>
          </p:txBody>
        </p:sp>
        <p:sp>
          <p:nvSpPr>
            <p:cNvPr id="155658" name="Line 10"/>
            <p:cNvSpPr>
              <a:spLocks noChangeShapeType="1"/>
            </p:cNvSpPr>
            <p:nvPr/>
          </p:nvSpPr>
          <p:spPr bwMode="auto">
            <a:xfrm flipV="1">
              <a:off x="220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9" name="Line 11"/>
            <p:cNvSpPr>
              <a:spLocks noChangeShapeType="1"/>
            </p:cNvSpPr>
            <p:nvPr/>
          </p:nvSpPr>
          <p:spPr bwMode="auto">
            <a:xfrm flipV="1">
              <a:off x="2208" y="28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43" name="Group 19"/>
          <p:cNvGrpSpPr>
            <a:grpSpLocks/>
          </p:cNvGrpSpPr>
          <p:nvPr/>
        </p:nvGrpSpPr>
        <p:grpSpPr bwMode="auto">
          <a:xfrm>
            <a:off x="925513" y="1676400"/>
            <a:ext cx="6923087" cy="4572000"/>
            <a:chOff x="240" y="1056"/>
            <a:chExt cx="4361" cy="2880"/>
          </a:xfrm>
        </p:grpSpPr>
        <p:sp>
          <p:nvSpPr>
            <p:cNvPr id="77827" name="Oval 3"/>
            <p:cNvSpPr>
              <a:spLocks noChangeArrowheads="1"/>
            </p:cNvSpPr>
            <p:nvPr/>
          </p:nvSpPr>
          <p:spPr bwMode="auto">
            <a:xfrm>
              <a:off x="1584" y="2448"/>
              <a:ext cx="528" cy="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28" name="Oval 4"/>
            <p:cNvSpPr>
              <a:spLocks noChangeArrowheads="1"/>
            </p:cNvSpPr>
            <p:nvPr/>
          </p:nvSpPr>
          <p:spPr bwMode="auto">
            <a:xfrm>
              <a:off x="2400" y="2448"/>
              <a:ext cx="528" cy="5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29" name="Oval 5"/>
            <p:cNvSpPr>
              <a:spLocks noChangeArrowheads="1"/>
            </p:cNvSpPr>
            <p:nvPr/>
          </p:nvSpPr>
          <p:spPr bwMode="auto">
            <a:xfrm>
              <a:off x="2400" y="1536"/>
              <a:ext cx="528" cy="5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614" y="1370"/>
              <a:ext cx="14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Candidate Pixels</a:t>
              </a:r>
              <a:endParaRPr kumimoji="1" lang="en-US" altLang="en-US" sz="2400">
                <a:latin typeface="Times New Roman" pitchFamily="-110" charset="0"/>
              </a:endParaRPr>
            </a:p>
          </p:txBody>
        </p:sp>
        <p:sp>
          <p:nvSpPr>
            <p:cNvPr id="77831" name="Line 7"/>
            <p:cNvSpPr>
              <a:spLocks noChangeShapeType="1"/>
            </p:cNvSpPr>
            <p:nvPr/>
          </p:nvSpPr>
          <p:spPr bwMode="auto">
            <a:xfrm>
              <a:off x="1968" y="1680"/>
              <a:ext cx="528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2016" y="1632"/>
              <a:ext cx="384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40" y="2544"/>
              <a:ext cx="12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Current Pixel</a:t>
              </a:r>
            </a:p>
            <a:p>
              <a:r>
                <a:rPr kumimoji="1" lang="en-US" altLang="en-US" sz="2400" b="1">
                  <a:latin typeface="Times New Roman" pitchFamily="-110" charset="0"/>
                </a:rPr>
                <a:t>(</a:t>
              </a:r>
              <a:r>
                <a:rPr kumimoji="1" lang="en-US" altLang="en-US" sz="2400">
                  <a:latin typeface="Times New Roman" pitchFamily="-110" charset="0"/>
                </a:rPr>
                <a:t> x</a:t>
              </a:r>
              <a:r>
                <a:rPr kumimoji="1" lang="en-US" altLang="en-US" sz="2400" baseline="-25000">
                  <a:latin typeface="Times New Roman" pitchFamily="-110" charset="0"/>
                </a:rPr>
                <a:t>k</a:t>
              </a:r>
              <a:r>
                <a:rPr kumimoji="1" lang="en-US" altLang="en-US" sz="2400">
                  <a:latin typeface="Times New Roman" pitchFamily="-110" charset="0"/>
                </a:rPr>
                <a:t>, y</a:t>
              </a:r>
              <a:r>
                <a:rPr kumimoji="1" lang="en-US" altLang="en-US" sz="2400" baseline="-25000">
                  <a:latin typeface="Times New Roman" pitchFamily="-110" charset="0"/>
                </a:rPr>
                <a:t>k</a:t>
              </a:r>
              <a:r>
                <a:rPr kumimoji="1" lang="en-US" altLang="en-US" sz="2400">
                  <a:latin typeface="Times New Roman" pitchFamily="-110" charset="0"/>
                </a:rPr>
                <a:t>)</a:t>
              </a:r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V="1">
              <a:off x="1824" y="1056"/>
              <a:ext cx="2256" cy="163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5" name="Oval 11"/>
            <p:cNvSpPr>
              <a:spLocks noChangeArrowheads="1"/>
            </p:cNvSpPr>
            <p:nvPr/>
          </p:nvSpPr>
          <p:spPr bwMode="auto">
            <a:xfrm>
              <a:off x="2640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 flipH="1">
              <a:off x="2832" y="225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3312" y="2112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Midpoint</a:t>
              </a:r>
              <a:endParaRPr kumimoji="1" lang="en-US" altLang="en-US" sz="2400">
                <a:latin typeface="Times New Roman" pitchFamily="-110" charset="0"/>
              </a:endParaRPr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4022" y="1082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Line</a:t>
              </a:r>
              <a:endParaRPr kumimoji="1" lang="en-US" altLang="en-US" sz="2400">
                <a:latin typeface="Times New Roman" pitchFamily="-110" charset="0"/>
              </a:endParaRPr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768" y="3648"/>
              <a:ext cx="38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Coordinates of Midpoint =  ( x</a:t>
              </a:r>
              <a:r>
                <a:rPr kumimoji="1" lang="en-US" altLang="en-US" sz="2400" b="1" baseline="-25000">
                  <a:latin typeface="Times New Roman" pitchFamily="-110" charset="0"/>
                </a:rPr>
                <a:t>k</a:t>
              </a:r>
              <a:r>
                <a:rPr kumimoji="1" lang="en-US" altLang="en-US" sz="2400" b="1">
                  <a:latin typeface="Times New Roman" pitchFamily="-110" charset="0"/>
                </a:rPr>
                <a:t>+1,   y</a:t>
              </a:r>
              <a:r>
                <a:rPr kumimoji="1" lang="en-US" altLang="en-US" sz="2400" b="1" baseline="-25000">
                  <a:latin typeface="Times New Roman" pitchFamily="-110" charset="0"/>
                </a:rPr>
                <a:t>k</a:t>
              </a:r>
              <a:r>
                <a:rPr kumimoji="1" lang="en-US" altLang="en-US" sz="2400" b="1">
                  <a:latin typeface="Times New Roman" pitchFamily="-110" charset="0"/>
                </a:rPr>
                <a:t>+(1/2) )</a:t>
              </a:r>
            </a:p>
          </p:txBody>
        </p:sp>
        <p:sp>
          <p:nvSpPr>
            <p:cNvPr id="77840" name="Text Box 16"/>
            <p:cNvSpPr txBox="1">
              <a:spLocks noChangeArrowheads="1"/>
            </p:cNvSpPr>
            <p:nvPr/>
          </p:nvSpPr>
          <p:spPr bwMode="auto">
            <a:xfrm>
              <a:off x="2496" y="297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(</a:t>
              </a:r>
              <a:r>
                <a:rPr kumimoji="1" lang="en-US" altLang="en-US" sz="2400">
                  <a:latin typeface="Times New Roman" pitchFamily="-110" charset="0"/>
                </a:rPr>
                <a:t> x</a:t>
              </a:r>
              <a:r>
                <a:rPr kumimoji="1" lang="en-US" altLang="en-US" sz="2400" baseline="-25000">
                  <a:latin typeface="Times New Roman" pitchFamily="-110" charset="0"/>
                </a:rPr>
                <a:t>k</a:t>
              </a:r>
              <a:r>
                <a:rPr kumimoji="1" lang="en-US" altLang="en-US" sz="2400">
                  <a:latin typeface="Times New Roman" pitchFamily="-110" charset="0"/>
                </a:rPr>
                <a:t>+1,   y</a:t>
              </a:r>
              <a:r>
                <a:rPr kumimoji="1" lang="en-US" altLang="en-US" sz="2400" baseline="-25000">
                  <a:latin typeface="Times New Roman" pitchFamily="-110" charset="0"/>
                </a:rPr>
                <a:t>k</a:t>
              </a:r>
              <a:r>
                <a:rPr kumimoji="1" lang="en-US" altLang="en-US" sz="2400">
                  <a:latin typeface="Times New Roman" pitchFamily="-110" charset="0"/>
                </a:rPr>
                <a:t>)</a:t>
              </a:r>
            </a:p>
          </p:txBody>
        </p: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2352" y="1200"/>
              <a:ext cx="1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(</a:t>
              </a:r>
              <a:r>
                <a:rPr kumimoji="1" lang="en-US" altLang="en-US" sz="2400">
                  <a:latin typeface="Times New Roman" pitchFamily="-110" charset="0"/>
                </a:rPr>
                <a:t> x</a:t>
              </a:r>
              <a:r>
                <a:rPr kumimoji="1" lang="en-US" altLang="en-US" sz="2400" baseline="-25000">
                  <a:latin typeface="Times New Roman" pitchFamily="-110" charset="0"/>
                </a:rPr>
                <a:t>k</a:t>
              </a:r>
              <a:r>
                <a:rPr kumimoji="1" lang="en-US" altLang="en-US" sz="2400">
                  <a:latin typeface="Times New Roman" pitchFamily="-110" charset="0"/>
                </a:rPr>
                <a:t>+1,   y</a:t>
              </a:r>
              <a:r>
                <a:rPr kumimoji="1" lang="en-US" altLang="en-US" sz="2400" baseline="-25000">
                  <a:latin typeface="Times New Roman" pitchFamily="-110" charset="0"/>
                </a:rPr>
                <a:t>k</a:t>
              </a:r>
              <a:r>
                <a:rPr kumimoji="1" lang="en-US" altLang="en-US" sz="2400">
                  <a:latin typeface="Times New Roman" pitchFamily="-110" charset="0"/>
                </a:rPr>
                <a:t>+1)</a:t>
              </a:r>
            </a:p>
          </p:txBody>
        </p:sp>
      </p:grpSp>
      <p:sp>
        <p:nvSpPr>
          <p:cNvPr id="77842" name="Rectangle 18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6400800" cy="1219200"/>
          </a:xfrm>
        </p:spPr>
        <p:txBody>
          <a:bodyPr/>
          <a:lstStyle/>
          <a:p>
            <a:r>
              <a:rPr lang="en-US" altLang="en-US"/>
              <a:t>Midpoint Algorithm - Notations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  <a:ln/>
        </p:spPr>
        <p:txBody>
          <a:bodyPr/>
          <a:lstStyle/>
          <a:p>
            <a:r>
              <a:rPr lang="en-US" altLang="en-US" sz="4000">
                <a:solidFill>
                  <a:srgbClr val="A50021"/>
                </a:solidFill>
              </a:rPr>
              <a:t>Midpoint Circle Drawing Algorithm</a:t>
            </a:r>
          </a:p>
        </p:txBody>
      </p:sp>
      <p:graphicFrame>
        <p:nvGraphicFramePr>
          <p:cNvPr id="157008" name="Group 336"/>
          <p:cNvGraphicFramePr>
            <a:graphicFrameLocks noGrp="1"/>
          </p:cNvGraphicFramePr>
          <p:nvPr>
            <p:ph type="tbl" idx="1"/>
          </p:nvPr>
        </p:nvGraphicFramePr>
        <p:xfrm>
          <a:off x="914400" y="2286000"/>
          <a:ext cx="7467600" cy="3733803"/>
        </p:xfrm>
        <a:graphic>
          <a:graphicData uri="http://schemas.openxmlformats.org/drawingml/2006/table">
            <a:tbl>
              <a:tblPr/>
              <a:tblGrid>
                <a:gridCol w="1030288"/>
                <a:gridCol w="2427287"/>
                <a:gridCol w="1038225"/>
                <a:gridCol w="996950"/>
                <a:gridCol w="984250"/>
                <a:gridCol w="990600"/>
              </a:tblGrid>
              <a:tr h="430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k</a:t>
                      </a:r>
                      <a:endParaRPr kumimoji="1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F</a:t>
                      </a:r>
                      <a:r>
                        <a:rPr kumimoji="1" lang="en-US" altLang="en-US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k</a:t>
                      </a:r>
                      <a:endParaRPr kumimoji="1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x</a:t>
                      </a:r>
                      <a:endParaRPr kumimoji="1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y</a:t>
                      </a:r>
                      <a:endParaRPr kumimoji="1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2x</a:t>
                      </a:r>
                      <a:r>
                        <a:rPr kumimoji="1" lang="en-US" altLang="en-US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k+1</a:t>
                      </a:r>
                      <a:endParaRPr kumimoji="1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2y</a:t>
                      </a:r>
                      <a:r>
                        <a:rPr kumimoji="1" lang="en-US" altLang="en-US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k+1</a:t>
                      </a:r>
                      <a:endParaRPr kumimoji="1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0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-9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10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2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20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-9+2+1=-6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2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10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4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20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2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-6+4+1=-1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3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10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6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20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3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-1+6+1=6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4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9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8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18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4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6+8+1-18=-3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5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9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10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18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5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-3+10+1=8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6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8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12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16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6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8+12+1-16=5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7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7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14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-110" charset="0"/>
                          <a:cs typeface="Arial" charset="0"/>
                        </a:rPr>
                        <a:t>14</a:t>
                      </a:r>
                      <a:endParaRPr kumimoji="1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10" charset="0"/>
                        <a:ea typeface="Times New Roman" pitchFamily="-11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E7E-A35F-46CC-97CE-E8A22C7EF57A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762000" y="1311275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400" b="1">
                <a:solidFill>
                  <a:srgbClr val="0000CC"/>
                </a:solidFill>
              </a:rPr>
              <a:t>Initial (x</a:t>
            </a:r>
            <a:r>
              <a:rPr kumimoji="1" lang="en-US" altLang="en-US" sz="2400" b="1" baseline="-25000">
                <a:solidFill>
                  <a:srgbClr val="0000CC"/>
                </a:solidFill>
              </a:rPr>
              <a:t>0</a:t>
            </a:r>
            <a:r>
              <a:rPr kumimoji="1" lang="en-US" altLang="en-US" sz="2400" b="1">
                <a:solidFill>
                  <a:srgbClr val="0000CC"/>
                </a:solidFill>
              </a:rPr>
              <a:t>, y</a:t>
            </a:r>
            <a:r>
              <a:rPr kumimoji="1" lang="en-US" altLang="en-US" sz="2400" b="1" baseline="-25000">
                <a:solidFill>
                  <a:srgbClr val="0000CC"/>
                </a:solidFill>
              </a:rPr>
              <a:t>0</a:t>
            </a:r>
            <a:r>
              <a:rPr kumimoji="1" lang="en-US" altLang="en-US" sz="2400" b="1">
                <a:solidFill>
                  <a:srgbClr val="0000CC"/>
                </a:solidFill>
              </a:rPr>
              <a:t>)</a:t>
            </a:r>
            <a:r>
              <a:rPr kumimoji="1" lang="en-US" altLang="en-US" sz="2400" b="1"/>
              <a:t> = (1,10)</a:t>
            </a:r>
          </a:p>
          <a:p>
            <a:r>
              <a:rPr kumimoji="1" lang="en-US" altLang="en-US" sz="2400" b="1">
                <a:solidFill>
                  <a:srgbClr val="0000CC"/>
                </a:solidFill>
              </a:rPr>
              <a:t>Decision parameters</a:t>
            </a:r>
            <a:r>
              <a:rPr kumimoji="1" lang="en-US" altLang="en-US" sz="2400" b="1"/>
              <a:t> are: 2x</a:t>
            </a:r>
            <a:r>
              <a:rPr kumimoji="1" lang="en-US" altLang="en-US" sz="2400" b="1" baseline="-25000"/>
              <a:t>0</a:t>
            </a:r>
            <a:r>
              <a:rPr kumimoji="1" lang="en-US" altLang="en-US" sz="2400" b="1"/>
              <a:t> = 2, 2y</a:t>
            </a:r>
            <a:r>
              <a:rPr kumimoji="1" lang="en-US" altLang="en-US" sz="2400" b="1" baseline="-25000"/>
              <a:t>0</a:t>
            </a:r>
            <a:r>
              <a:rPr kumimoji="1" lang="en-US" altLang="en-US" sz="2400" b="1"/>
              <a:t> = 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  <a:ln/>
        </p:spPr>
        <p:txBody>
          <a:bodyPr/>
          <a:lstStyle/>
          <a:p>
            <a:r>
              <a:rPr lang="en-US" altLang="en-US" sz="4000">
                <a:solidFill>
                  <a:srgbClr val="A50021"/>
                </a:solidFill>
              </a:rPr>
              <a:t>Midpoint Circle Drawing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EDEA-0893-4694-900C-3006F777A223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609600" y="1027113"/>
            <a:ext cx="8458200" cy="56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void </a:t>
            </a:r>
            <a:r>
              <a:rPr kumimoji="1" lang="en-US" altLang="en-US" sz="2400" b="1">
                <a:solidFill>
                  <a:srgbClr val="0000CC"/>
                </a:solidFill>
              </a:rPr>
              <a:t>circleMidpoint </a:t>
            </a:r>
            <a:r>
              <a:rPr kumimoji="1" lang="en-US" altLang="en-US" sz="2400" b="1"/>
              <a:t>(int xCenter, int yCenter, int radius)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int x = 0;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Int y = radius;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int f = 1 – radius;</a:t>
            </a:r>
          </a:p>
          <a:p>
            <a:pPr eaLnBrk="1" hangingPunct="1">
              <a:lnSpc>
                <a:spcPct val="90000"/>
              </a:lnSpc>
            </a:pPr>
            <a:endParaRPr kumimoji="1" lang="en-US" altLang="en-US" sz="2400" b="1"/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 	</a:t>
            </a:r>
            <a:r>
              <a:rPr kumimoji="1" lang="en-US" altLang="en-US" sz="2400" b="1">
                <a:solidFill>
                  <a:srgbClr val="0000CC"/>
                </a:solidFill>
              </a:rPr>
              <a:t>circlePlotPoints</a:t>
            </a:r>
            <a:r>
              <a:rPr kumimoji="1" lang="en-US" altLang="en-US" sz="2400" b="1"/>
              <a:t>(xCenter, yCenter, x, y);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while (x &lt; y)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	x++;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	if (f &lt; 0)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		f += 2*x+1;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	else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		y--;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		f += 2*(x-y)+1;   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</a:t>
            </a:r>
            <a:r>
              <a:rPr kumimoji="1" lang="en-US" altLang="en-US" sz="2400" b="1">
                <a:solidFill>
                  <a:srgbClr val="0000CC"/>
                </a:solidFill>
              </a:rPr>
              <a:t>circlePlotPoints</a:t>
            </a:r>
            <a:r>
              <a:rPr kumimoji="1" lang="en-US" altLang="en-US" sz="2400" b="1"/>
              <a:t>(xCenter, yCenter, x, y);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  <a:ln/>
        </p:spPr>
        <p:txBody>
          <a:bodyPr/>
          <a:lstStyle/>
          <a:p>
            <a:r>
              <a:rPr lang="en-US" altLang="en-US" sz="4000">
                <a:solidFill>
                  <a:srgbClr val="A50021"/>
                </a:solidFill>
              </a:rPr>
              <a:t>Midpoint Circle Drawing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311C-BD4E-4644-8F76-8FC8F5A01BC9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70104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void </a:t>
            </a:r>
            <a:r>
              <a:rPr kumimoji="1" lang="en-US" altLang="en-US" sz="2400" b="1">
                <a:solidFill>
                  <a:srgbClr val="0000CC"/>
                </a:solidFill>
              </a:rPr>
              <a:t>circlePlotPoints</a:t>
            </a:r>
            <a:r>
              <a:rPr kumimoji="1" lang="en-US" altLang="en-US" sz="2400" b="1"/>
              <a:t> (int xCenter, int yCenter, int x, int y)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setPixel (xCenter + x, yCenter + y);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setPixel (xCenter – x, yCenter + y);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setPixel (xCenter + x, yCenter </a:t>
            </a:r>
            <a:r>
              <a:rPr kumimoji="1" lang="en-US" altLang="en-US" sz="2400" b="1">
                <a:cs typeface="Arial" charset="0"/>
              </a:rPr>
              <a:t>–</a:t>
            </a:r>
            <a:r>
              <a:rPr kumimoji="1" lang="en-US" altLang="en-US" sz="2400" b="1"/>
              <a:t> y);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setPixel (xCenter – x, yCenter –</a:t>
            </a:r>
            <a:r>
              <a:rPr kumimoji="1" lang="en-US" altLang="en-US" sz="2400"/>
              <a:t>  </a:t>
            </a:r>
            <a:r>
              <a:rPr kumimoji="1" lang="en-US" altLang="en-US" sz="2400" b="1"/>
              <a:t>y);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setPixel (xCenter + </a:t>
            </a:r>
            <a:r>
              <a:rPr kumimoji="1" lang="en-US" altLang="en-US" sz="2400" b="1">
                <a:solidFill>
                  <a:srgbClr val="FF0000"/>
                </a:solidFill>
              </a:rPr>
              <a:t>y</a:t>
            </a:r>
            <a:r>
              <a:rPr kumimoji="1" lang="en-US" altLang="en-US" sz="2400" b="1"/>
              <a:t>, yCenter + </a:t>
            </a:r>
            <a:r>
              <a:rPr kumimoji="1" lang="en-US" altLang="en-US" sz="2400" b="1">
                <a:solidFill>
                  <a:srgbClr val="FF0000"/>
                </a:solidFill>
              </a:rPr>
              <a:t>x</a:t>
            </a:r>
            <a:r>
              <a:rPr kumimoji="1" lang="en-US" altLang="en-US" sz="2400" b="1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setPixel (xCenter – </a:t>
            </a:r>
            <a:r>
              <a:rPr kumimoji="1" lang="en-US" altLang="en-US" sz="2400" b="1">
                <a:solidFill>
                  <a:srgbClr val="FF0000"/>
                </a:solidFill>
              </a:rPr>
              <a:t>y</a:t>
            </a:r>
            <a:r>
              <a:rPr kumimoji="1" lang="en-US" altLang="en-US" sz="2400" b="1"/>
              <a:t>, yCenter + </a:t>
            </a:r>
            <a:r>
              <a:rPr kumimoji="1" lang="en-US" altLang="en-US" sz="2400" b="1">
                <a:solidFill>
                  <a:srgbClr val="FF0000"/>
                </a:solidFill>
              </a:rPr>
              <a:t>x</a:t>
            </a:r>
            <a:r>
              <a:rPr kumimoji="1" lang="en-US" altLang="en-US" sz="2400" b="1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setPixel (xCenter + </a:t>
            </a:r>
            <a:r>
              <a:rPr kumimoji="1" lang="en-US" altLang="en-US" sz="2400" b="1">
                <a:solidFill>
                  <a:srgbClr val="FF0000"/>
                </a:solidFill>
              </a:rPr>
              <a:t>y</a:t>
            </a:r>
            <a:r>
              <a:rPr kumimoji="1" lang="en-US" altLang="en-US" sz="2400" b="1"/>
              <a:t>, yCenter –</a:t>
            </a:r>
            <a:r>
              <a:rPr kumimoji="1" lang="en-US" altLang="en-US" sz="2400"/>
              <a:t> </a:t>
            </a:r>
            <a:r>
              <a:rPr kumimoji="1" lang="en-US" altLang="en-US" sz="2400" b="1">
                <a:solidFill>
                  <a:srgbClr val="FF0000"/>
                </a:solidFill>
              </a:rPr>
              <a:t>x</a:t>
            </a:r>
            <a:r>
              <a:rPr kumimoji="1" lang="en-US" altLang="en-US" sz="2400" b="1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	setPixel (xCenter – </a:t>
            </a:r>
            <a:r>
              <a:rPr kumimoji="1" lang="en-US" altLang="en-US" sz="2400" b="1">
                <a:solidFill>
                  <a:srgbClr val="FF0000"/>
                </a:solidFill>
              </a:rPr>
              <a:t>y</a:t>
            </a:r>
            <a:r>
              <a:rPr kumimoji="1" lang="en-US" altLang="en-US" sz="2400" b="1"/>
              <a:t>, yCenter – </a:t>
            </a:r>
            <a:r>
              <a:rPr kumimoji="1" lang="en-US" altLang="en-US" sz="2400" b="1">
                <a:solidFill>
                  <a:srgbClr val="FF0000"/>
                </a:solidFill>
              </a:rPr>
              <a:t>x</a:t>
            </a:r>
            <a:r>
              <a:rPr kumimoji="1" lang="en-US" altLang="en-US" sz="2400" b="1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400" b="1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746125" y="1635125"/>
            <a:ext cx="3063875" cy="2860675"/>
            <a:chOff x="374" y="886"/>
            <a:chExt cx="1930" cy="1802"/>
          </a:xfrm>
        </p:grpSpPr>
        <p:sp>
          <p:nvSpPr>
            <p:cNvPr id="78850" name="Oval 2"/>
            <p:cNvSpPr>
              <a:spLocks noChangeArrowheads="1"/>
            </p:cNvSpPr>
            <p:nvPr/>
          </p:nvSpPr>
          <p:spPr bwMode="auto">
            <a:xfrm>
              <a:off x="432" y="1798"/>
              <a:ext cx="528" cy="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1" name="Oval 3"/>
            <p:cNvSpPr>
              <a:spLocks noChangeArrowheads="1"/>
            </p:cNvSpPr>
            <p:nvPr/>
          </p:nvSpPr>
          <p:spPr bwMode="auto">
            <a:xfrm>
              <a:off x="1248" y="1798"/>
              <a:ext cx="528" cy="5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2" name="Oval 4"/>
            <p:cNvSpPr>
              <a:spLocks noChangeArrowheads="1"/>
            </p:cNvSpPr>
            <p:nvPr/>
          </p:nvSpPr>
          <p:spPr bwMode="auto">
            <a:xfrm>
              <a:off x="1248" y="886"/>
              <a:ext cx="528" cy="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 flipV="1">
              <a:off x="672" y="886"/>
              <a:ext cx="1632" cy="1152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4" name="Oval 6"/>
            <p:cNvSpPr>
              <a:spLocks noChangeArrowheads="1"/>
            </p:cNvSpPr>
            <p:nvPr/>
          </p:nvSpPr>
          <p:spPr bwMode="auto">
            <a:xfrm>
              <a:off x="1488" y="155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374" y="2400"/>
              <a:ext cx="18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Midpoint Below Line</a:t>
              </a:r>
            </a:p>
          </p:txBody>
        </p:sp>
      </p:grp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5410200" y="1635125"/>
            <a:ext cx="3048000" cy="2860675"/>
            <a:chOff x="3312" y="886"/>
            <a:chExt cx="1920" cy="1802"/>
          </a:xfrm>
        </p:grpSpPr>
        <p:sp>
          <p:nvSpPr>
            <p:cNvPr id="78856" name="Oval 8"/>
            <p:cNvSpPr>
              <a:spLocks noChangeArrowheads="1"/>
            </p:cNvSpPr>
            <p:nvPr/>
          </p:nvSpPr>
          <p:spPr bwMode="auto">
            <a:xfrm>
              <a:off x="3360" y="1798"/>
              <a:ext cx="528" cy="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4176" y="1798"/>
              <a:ext cx="528" cy="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4176" y="886"/>
              <a:ext cx="528" cy="5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 flipV="1">
              <a:off x="3600" y="1510"/>
              <a:ext cx="1632" cy="52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4416" y="155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3312" y="2400"/>
              <a:ext cx="1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Midpoint Above Line</a:t>
              </a:r>
            </a:p>
          </p:txBody>
        </p:sp>
      </p:grpSp>
      <p:sp>
        <p:nvSpPr>
          <p:cNvPr id="78863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914400"/>
          </a:xfrm>
        </p:spPr>
        <p:txBody>
          <a:bodyPr/>
          <a:lstStyle/>
          <a:p>
            <a:pPr algn="ctr"/>
            <a:r>
              <a:rPr lang="en-US" altLang="en-US"/>
              <a:t>Midpoint Algorithm:</a:t>
            </a:r>
            <a:br>
              <a:rPr lang="en-US" altLang="en-US"/>
            </a:br>
            <a:r>
              <a:rPr lang="en-US" altLang="en-US" sz="2800"/>
              <a:t>Choice of the next pixel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212725" y="5029200"/>
            <a:ext cx="892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kumimoji="1" lang="en-US" altLang="en-US" sz="2400" b="1">
                <a:latin typeface="Times New Roman" pitchFamily="-110" charset="0"/>
                <a:cs typeface="Times New Roman" pitchFamily="-110" charset="0"/>
              </a:rPr>
              <a:t>If the midpoint is below the line, then the next pixel is (x</a:t>
            </a:r>
            <a:r>
              <a:rPr kumimoji="1" lang="en-US" altLang="en-US" sz="24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400" b="1">
                <a:latin typeface="Times New Roman" pitchFamily="-110" charset="0"/>
                <a:cs typeface="Times New Roman" pitchFamily="-110" charset="0"/>
              </a:rPr>
              <a:t>+1, y</a:t>
            </a:r>
            <a:r>
              <a:rPr kumimoji="1" lang="en-US" altLang="en-US" sz="24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400" b="1">
                <a:latin typeface="Times New Roman" pitchFamily="-110" charset="0"/>
                <a:cs typeface="Times New Roman" pitchFamily="-110" charset="0"/>
              </a:rPr>
              <a:t>+1).</a:t>
            </a:r>
          </a:p>
          <a:p>
            <a:pPr eaLnBrk="1" hangingPunct="1">
              <a:buFontTx/>
              <a:buChar char="•"/>
            </a:pPr>
            <a:r>
              <a:rPr kumimoji="1" lang="en-US" altLang="en-US" sz="2400" b="1">
                <a:latin typeface="Times New Roman" pitchFamily="-110" charset="0"/>
                <a:cs typeface="Times New Roman" pitchFamily="-110" charset="0"/>
              </a:rPr>
              <a:t>If the midpoint is above the line, then the next pixel is  (x</a:t>
            </a:r>
            <a:r>
              <a:rPr kumimoji="1" lang="en-US" altLang="en-US" sz="24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400" b="1">
                <a:latin typeface="Times New Roman" pitchFamily="-110" charset="0"/>
                <a:cs typeface="Times New Roman" pitchFamily="-110" charset="0"/>
              </a:rPr>
              <a:t>+1, y</a:t>
            </a:r>
            <a:r>
              <a:rPr kumimoji="1" lang="en-US" altLang="en-US" sz="24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400" b="1">
                <a:latin typeface="Times New Roman" pitchFamily="-110" charset="0"/>
                <a:cs typeface="Times New Roman" pitchFamily="-110" charset="0"/>
              </a:rPr>
              <a:t>).</a:t>
            </a:r>
            <a:r>
              <a:rPr kumimoji="1" lang="en-US" altLang="en-US" sz="2400" b="1">
                <a:latin typeface="Times New Roman" pitchFamily="-110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7162800" y="3124200"/>
            <a:ext cx="1530350" cy="2362200"/>
            <a:chOff x="4944" y="1008"/>
            <a:chExt cx="964" cy="1488"/>
          </a:xfrm>
        </p:grpSpPr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 flipV="1">
              <a:off x="5136" y="1344"/>
              <a:ext cx="340" cy="81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Oval 12"/>
            <p:cNvSpPr>
              <a:spLocks noChangeArrowheads="1"/>
            </p:cNvSpPr>
            <p:nvPr/>
          </p:nvSpPr>
          <p:spPr bwMode="auto">
            <a:xfrm>
              <a:off x="5088" y="2112"/>
              <a:ext cx="96" cy="96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auto">
            <a:xfrm>
              <a:off x="5424" y="1296"/>
              <a:ext cx="96" cy="96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4944" y="220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en-US" sz="2400">
                  <a:latin typeface="Times New Roman" pitchFamily="-110" charset="0"/>
                </a:rPr>
                <a:t>A(a</a:t>
              </a:r>
              <a:r>
                <a:rPr kumimoji="1" lang="en-US" altLang="en-US" sz="2400" baseline="-25000">
                  <a:latin typeface="Times New Roman" pitchFamily="-110" charset="0"/>
                </a:rPr>
                <a:t>x</a:t>
              </a:r>
              <a:r>
                <a:rPr kumimoji="1" lang="en-US" altLang="en-US" sz="2400">
                  <a:latin typeface="Times New Roman" pitchFamily="-110" charset="0"/>
                </a:rPr>
                <a:t>,a</a:t>
              </a:r>
              <a:r>
                <a:rPr kumimoji="1" lang="en-US" altLang="en-US" sz="2400" baseline="-25000">
                  <a:latin typeface="Times New Roman" pitchFamily="-110" charset="0"/>
                </a:rPr>
                <a:t>y</a:t>
              </a:r>
              <a:r>
                <a:rPr kumimoji="1" lang="en-US" altLang="en-US" sz="2400">
                  <a:latin typeface="Times New Roman" pitchFamily="-110" charset="0"/>
                </a:rPr>
                <a:t>)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5040" y="1008"/>
              <a:ext cx="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en-US" sz="2400">
                  <a:latin typeface="Times New Roman" pitchFamily="-110" charset="0"/>
                </a:rPr>
                <a:t>B(b</a:t>
              </a:r>
              <a:r>
                <a:rPr kumimoji="1" lang="en-US" altLang="en-US" sz="2400" baseline="-25000">
                  <a:latin typeface="Times New Roman" pitchFamily="-110" charset="0"/>
                </a:rPr>
                <a:t>x</a:t>
              </a:r>
              <a:r>
                <a:rPr kumimoji="1" lang="en-US" altLang="en-US" sz="2400">
                  <a:latin typeface="Times New Roman" pitchFamily="-110" charset="0"/>
                </a:rPr>
                <a:t>,b</a:t>
              </a:r>
              <a:r>
                <a:rPr kumimoji="1" lang="en-US" altLang="en-US" sz="2400" baseline="-25000">
                  <a:latin typeface="Times New Roman" pitchFamily="-110" charset="0"/>
                </a:rPr>
                <a:t>y</a:t>
              </a:r>
              <a:r>
                <a:rPr kumimoji="1" lang="en-US" altLang="en-US" sz="2400">
                  <a:latin typeface="Times New Roman" pitchFamily="-110" charset="0"/>
                </a:rPr>
                <a:t>)</a:t>
              </a:r>
            </a:p>
          </p:txBody>
        </p:sp>
      </p:grpSp>
      <p:sp>
        <p:nvSpPr>
          <p:cNvPr id="972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 of a line revisited.</a:t>
            </a:r>
          </a:p>
        </p:txBody>
      </p:sp>
      <p:graphicFrame>
        <p:nvGraphicFramePr>
          <p:cNvPr id="97303" name="Object 23"/>
          <p:cNvGraphicFramePr>
            <a:graphicFrameLocks noGrp="1" noChangeAspect="1"/>
          </p:cNvGraphicFramePr>
          <p:nvPr>
            <p:ph idx="1"/>
          </p:nvPr>
        </p:nvGraphicFramePr>
        <p:xfrm>
          <a:off x="4419600" y="1295400"/>
          <a:ext cx="2976563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1" name="Equation" r:id="rId3" imgW="1054080" imgH="469800" progId="Equation.DSMT4">
                  <p:embed/>
                </p:oleObj>
              </mc:Choice>
              <mc:Fallback>
                <p:oleObj name="Equation" r:id="rId3" imgW="1054080" imgH="469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2976563" cy="132715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381000" y="2857500"/>
            <a:ext cx="66294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Let  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w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=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b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x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a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x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,   and 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h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=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b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y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a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y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Then,	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h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(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x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a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x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)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w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(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y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a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y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) = 0.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  (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h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,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w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, a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x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 , a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y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are all integers).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In other words, every point (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x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,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y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) on the line satisfies the equation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(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x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,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y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) =0,  where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(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x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,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y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) =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h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(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x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a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x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)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w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(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y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a</a:t>
            </a:r>
            <a:r>
              <a:rPr kumimoji="1" lang="en-US" altLang="en-US" sz="2800" i="1" baseline="-30000">
                <a:latin typeface="Times New Roman" pitchFamily="-110" charset="0"/>
                <a:cs typeface="Times New Roman" pitchFamily="-110" charset="0"/>
              </a:rPr>
              <a:t>y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).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en-US" sz="2800">
              <a:latin typeface="Times New Roman" pitchFamily="-110" charset="0"/>
            </a:endParaRP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1447800" y="1671638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en-US" sz="2400" b="1">
                <a:latin typeface="Times New Roman" pitchFamily="-110" charset="0"/>
              </a:rPr>
              <a:t>Equation of the line: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7" name="Rectangle 15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5867400" cy="914400"/>
          </a:xfrm>
        </p:spPr>
        <p:txBody>
          <a:bodyPr/>
          <a:lstStyle/>
          <a:p>
            <a:r>
              <a:rPr lang="en-US" altLang="en-US"/>
              <a:t>Midpoint Algorithm:</a:t>
            </a:r>
            <a:br>
              <a:rPr lang="en-US" altLang="en-US"/>
            </a:br>
            <a:r>
              <a:rPr lang="en-US" altLang="en-US" sz="2800"/>
              <a:t>Regions below and above the line.</a:t>
            </a:r>
            <a:endParaRPr lang="en-US" altLang="en-US"/>
          </a:p>
        </p:txBody>
      </p:sp>
      <p:grpSp>
        <p:nvGrpSpPr>
          <p:cNvPr id="79889" name="Group 17"/>
          <p:cNvGrpSpPr>
            <a:grpSpLocks/>
          </p:cNvGrpSpPr>
          <p:nvPr/>
        </p:nvGrpSpPr>
        <p:grpSpPr bwMode="auto">
          <a:xfrm>
            <a:off x="1295400" y="2133600"/>
            <a:ext cx="6781800" cy="3352800"/>
            <a:chOff x="1488" y="1056"/>
            <a:chExt cx="4272" cy="2112"/>
          </a:xfrm>
        </p:grpSpPr>
        <p:sp>
          <p:nvSpPr>
            <p:cNvPr id="79875" name="Line 3"/>
            <p:cNvSpPr>
              <a:spLocks noChangeShapeType="1"/>
            </p:cNvSpPr>
            <p:nvPr/>
          </p:nvSpPr>
          <p:spPr bwMode="auto">
            <a:xfrm>
              <a:off x="1488" y="3168"/>
              <a:ext cx="2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6" name="Line 4"/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 flipV="1">
              <a:off x="1488" y="1536"/>
              <a:ext cx="3024" cy="163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3062" y="113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en-US" altLang="en-US" sz="2400">
                <a:latin typeface="Times New Roman" pitchFamily="-110" charset="0"/>
              </a:endParaRPr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en-US" sz="2400" b="1" i="1">
                  <a:latin typeface="Times New Roman" pitchFamily="-110" charset="0"/>
                </a:rPr>
                <a:t>F (x,y) </a:t>
              </a:r>
              <a:r>
                <a:rPr kumimoji="1" lang="en-US" altLang="en-US" sz="2400">
                  <a:latin typeface="Times New Roman" pitchFamily="-110" charset="0"/>
                </a:rPr>
                <a:t>&gt; 0</a:t>
              </a:r>
            </a:p>
            <a:p>
              <a:r>
                <a:rPr kumimoji="1" lang="en-US" altLang="en-US" sz="2400">
                  <a:latin typeface="Times New Roman" pitchFamily="-110" charset="0"/>
                </a:rPr>
                <a:t>(for any point below line)</a:t>
              </a:r>
              <a:endParaRPr kumimoji="1" lang="en-US" altLang="en-US" sz="2400" b="1" i="1">
                <a:latin typeface="Times New Roman" pitchFamily="-110" charset="0"/>
              </a:endParaRPr>
            </a:p>
          </p:txBody>
        </p:sp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1824" y="1344"/>
              <a:ext cx="211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en-US" sz="2400" b="1" i="1">
                  <a:latin typeface="Times New Roman" pitchFamily="-110" charset="0"/>
                </a:rPr>
                <a:t>F(x,y) </a:t>
              </a:r>
              <a:r>
                <a:rPr kumimoji="1" lang="en-US" altLang="en-US" sz="2400">
                  <a:latin typeface="Times New Roman" pitchFamily="-110" charset="0"/>
                </a:rPr>
                <a:t>&lt; 0</a:t>
              </a:r>
            </a:p>
            <a:p>
              <a:r>
                <a:rPr kumimoji="1" lang="en-US" altLang="en-US" sz="2400">
                  <a:latin typeface="Times New Roman" pitchFamily="-110" charset="0"/>
                </a:rPr>
                <a:t>(for any point above line)</a:t>
              </a:r>
              <a:endParaRPr kumimoji="1" lang="en-US" altLang="en-US" sz="2400" b="1" i="1">
                <a:latin typeface="Times New Roman" pitchFamily="-110" charset="0"/>
              </a:endParaRPr>
            </a:p>
          </p:txBody>
        </p:sp>
        <p:sp>
          <p:nvSpPr>
            <p:cNvPr id="79888" name="Text Box 16"/>
            <p:cNvSpPr txBox="1">
              <a:spLocks noChangeArrowheads="1"/>
            </p:cNvSpPr>
            <p:nvPr/>
          </p:nvSpPr>
          <p:spPr bwMode="auto">
            <a:xfrm>
              <a:off x="4656" y="134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en-US" sz="2400" b="1" i="1">
                  <a:latin typeface="Times New Roman" pitchFamily="-110" charset="0"/>
                </a:rPr>
                <a:t>F(x,y) </a:t>
              </a:r>
              <a:r>
                <a:rPr kumimoji="1" lang="en-US" altLang="en-US" sz="2400">
                  <a:latin typeface="Times New Roman" pitchFamily="-110" charset="0"/>
                </a:rPr>
                <a:t>= 0</a:t>
              </a:r>
              <a:endParaRPr kumimoji="1" lang="en-US" altLang="en-US" sz="2400" b="1" i="1">
                <a:latin typeface="Times New Roman" pitchFamily="-11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3048000" y="3962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400" b="1" i="1">
                <a:latin typeface="Times New Roman" pitchFamily="-110" charset="0"/>
              </a:rPr>
              <a:t>F(MP) </a:t>
            </a:r>
            <a:r>
              <a:rPr kumimoji="1" lang="en-US" altLang="en-US" sz="2400">
                <a:latin typeface="Times New Roman" pitchFamily="-110" charset="0"/>
              </a:rPr>
              <a:t>&gt; 0</a:t>
            </a:r>
            <a:endParaRPr kumimoji="1" lang="en-US" altLang="en-US" sz="2400" b="1" i="1">
              <a:latin typeface="Times New Roman" pitchFamily="-110" charset="0"/>
            </a:endParaRPr>
          </a:p>
        </p:txBody>
      </p:sp>
      <p:grpSp>
        <p:nvGrpSpPr>
          <p:cNvPr id="80915" name="Group 19"/>
          <p:cNvGrpSpPr>
            <a:grpSpLocks/>
          </p:cNvGrpSpPr>
          <p:nvPr/>
        </p:nvGrpSpPr>
        <p:grpSpPr bwMode="auto">
          <a:xfrm>
            <a:off x="381000" y="1676400"/>
            <a:ext cx="3811588" cy="4114800"/>
            <a:chOff x="240" y="1056"/>
            <a:chExt cx="2401" cy="2592"/>
          </a:xfrm>
        </p:grpSpPr>
        <p:sp>
          <p:nvSpPr>
            <p:cNvPr id="80899" name="Line 3"/>
            <p:cNvSpPr>
              <a:spLocks noChangeShapeType="1"/>
            </p:cNvSpPr>
            <p:nvPr/>
          </p:nvSpPr>
          <p:spPr bwMode="auto">
            <a:xfrm>
              <a:off x="240" y="3168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 flipV="1">
              <a:off x="240" y="1056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 flipV="1">
              <a:off x="240" y="2112"/>
              <a:ext cx="2016" cy="105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1814" y="113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en-US" altLang="en-US" sz="2400">
                <a:latin typeface="Times New Roman" pitchFamily="-110" charset="0"/>
              </a:endParaRPr>
            </a:p>
          </p:txBody>
        </p:sp>
        <p:graphicFrame>
          <p:nvGraphicFramePr>
            <p:cNvPr id="80903" name="Object 7"/>
            <p:cNvGraphicFramePr>
              <a:graphicFrameLocks noChangeAspect="1"/>
            </p:cNvGraphicFramePr>
            <p:nvPr/>
          </p:nvGraphicFramePr>
          <p:xfrm>
            <a:off x="1632" y="1824"/>
            <a:ext cx="100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7" name="Equation" r:id="rId3" imgW="711000" imgH="203040" progId="Equation.3">
                    <p:embed/>
                  </p:oleObj>
                </mc:Choice>
                <mc:Fallback>
                  <p:oleObj name="Equation" r:id="rId3" imgW="71100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24"/>
                          <a:ext cx="100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5" name="Oval 9"/>
            <p:cNvSpPr>
              <a:spLocks noChangeArrowheads="1"/>
            </p:cNvSpPr>
            <p:nvPr/>
          </p:nvSpPr>
          <p:spPr bwMode="auto">
            <a:xfrm>
              <a:off x="1680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Text Box 16"/>
            <p:cNvSpPr txBox="1">
              <a:spLocks noChangeArrowheads="1"/>
            </p:cNvSpPr>
            <p:nvPr/>
          </p:nvSpPr>
          <p:spPr bwMode="auto">
            <a:xfrm>
              <a:off x="336" y="3360"/>
              <a:ext cx="1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Midpoint below line</a:t>
              </a:r>
            </a:p>
          </p:txBody>
        </p:sp>
      </p:grpSp>
      <p:grpSp>
        <p:nvGrpSpPr>
          <p:cNvPr id="80916" name="Group 20"/>
          <p:cNvGrpSpPr>
            <a:grpSpLocks/>
          </p:cNvGrpSpPr>
          <p:nvPr/>
        </p:nvGrpSpPr>
        <p:grpSpPr bwMode="auto">
          <a:xfrm>
            <a:off x="5332413" y="1828800"/>
            <a:ext cx="3200400" cy="3962400"/>
            <a:chOff x="3359" y="1152"/>
            <a:chExt cx="2016" cy="2496"/>
          </a:xfrm>
        </p:grpSpPr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3359" y="3264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 flipV="1">
              <a:off x="3359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8" name="Line 12"/>
            <p:cNvSpPr>
              <a:spLocks noChangeShapeType="1"/>
            </p:cNvSpPr>
            <p:nvPr/>
          </p:nvSpPr>
          <p:spPr bwMode="auto">
            <a:xfrm flipV="1">
              <a:off x="3359" y="2208"/>
              <a:ext cx="2016" cy="105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4933" y="122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en-US" altLang="en-US" sz="2400">
                <a:latin typeface="Times New Roman" pitchFamily="-110" charset="0"/>
              </a:endParaRPr>
            </a:p>
          </p:txBody>
        </p:sp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4080" y="187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en-US" sz="2400" b="1" i="1">
                  <a:latin typeface="Times New Roman" pitchFamily="-110" charset="0"/>
                </a:rPr>
                <a:t>F(MP)  </a:t>
              </a:r>
              <a:r>
                <a:rPr kumimoji="1" lang="en-US" altLang="en-US" sz="2400">
                  <a:latin typeface="Times New Roman" pitchFamily="-110" charset="0"/>
                </a:rPr>
                <a:t>&lt; 0</a:t>
              </a:r>
              <a:endParaRPr kumimoji="1" lang="en-US" altLang="en-US" sz="2400" b="1" i="1">
                <a:latin typeface="Times New Roman" pitchFamily="-110" charset="0"/>
              </a:endParaRPr>
            </a:p>
          </p:txBody>
        </p:sp>
        <p:sp>
          <p:nvSpPr>
            <p:cNvPr id="80911" name="Oval 15"/>
            <p:cNvSpPr>
              <a:spLocks noChangeArrowheads="1"/>
            </p:cNvSpPr>
            <p:nvPr/>
          </p:nvSpPr>
          <p:spPr bwMode="auto">
            <a:xfrm>
              <a:off x="4752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Text Box 17"/>
            <p:cNvSpPr txBox="1">
              <a:spLocks noChangeArrowheads="1"/>
            </p:cNvSpPr>
            <p:nvPr/>
          </p:nvSpPr>
          <p:spPr bwMode="auto">
            <a:xfrm>
              <a:off x="3550" y="3360"/>
              <a:ext cx="1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Midpoint above line</a:t>
              </a:r>
            </a:p>
          </p:txBody>
        </p:sp>
      </p:grpSp>
      <p:sp>
        <p:nvSpPr>
          <p:cNvPr id="80914" name="Rectangle 18"/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4572000" cy="914400"/>
          </a:xfrm>
        </p:spPr>
        <p:txBody>
          <a:bodyPr/>
          <a:lstStyle/>
          <a:p>
            <a:r>
              <a:rPr lang="en-US" altLang="en-US"/>
              <a:t>Midpoint Algorithm</a:t>
            </a:r>
            <a:br>
              <a:rPr lang="en-US" altLang="en-US"/>
            </a:br>
            <a:r>
              <a:rPr lang="en-US" altLang="en-US" sz="2800"/>
              <a:t>Decision Criteria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867400" cy="914400"/>
          </a:xfrm>
        </p:spPr>
        <p:txBody>
          <a:bodyPr/>
          <a:lstStyle/>
          <a:p>
            <a:r>
              <a:rPr lang="en-US" altLang="en-US"/>
              <a:t>Midpoint Algorithm</a:t>
            </a:r>
            <a:br>
              <a:rPr lang="en-US" altLang="en-US"/>
            </a:br>
            <a:r>
              <a:rPr lang="en-US" altLang="en-US" sz="2800"/>
              <a:t>Decision Criteria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81000" y="1897063"/>
            <a:ext cx="8369300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F(MP) = F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(x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+1, y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 ½)  =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25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i="1">
                <a:latin typeface="Times New Roman" pitchFamily="-110" charset="0"/>
                <a:cs typeface="Times New Roman" pitchFamily="-110" charset="0"/>
              </a:rPr>
              <a:t>            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(Notation)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en-US" sz="2800" i="1">
              <a:latin typeface="Times New Roman" pitchFamily="-110" charset="0"/>
              <a:cs typeface="Times New Roman" pitchFamily="-110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If    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&lt; 0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 :  The midpoint is above the line. So the next pixel is (x</a:t>
            </a:r>
            <a:r>
              <a:rPr kumimoji="1" lang="en-US" altLang="en-US" sz="2800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+1, y</a:t>
            </a:r>
            <a:r>
              <a:rPr kumimoji="1" lang="en-US" altLang="en-US" sz="2800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).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en-US" sz="2800">
              <a:latin typeface="Times New Roman" pitchFamily="-110" charset="0"/>
              <a:cs typeface="Times New Roman" pitchFamily="-110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If   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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0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  :  The midpoint is below or on the line. So the next pixel is (x</a:t>
            </a:r>
            <a:r>
              <a:rPr kumimoji="1" lang="en-US" altLang="en-US" sz="2800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+1, y</a:t>
            </a:r>
            <a:r>
              <a:rPr kumimoji="1" lang="en-US" altLang="en-US" sz="2800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>
                <a:latin typeface="Times New Roman" pitchFamily="-110" charset="0"/>
                <a:cs typeface="Times New Roman" pitchFamily="-110" charset="0"/>
              </a:rPr>
              <a:t>+1).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en-US" sz="2800">
              <a:latin typeface="Times New Roman" pitchFamily="-110" charset="0"/>
            </a:endParaRP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953000" y="1143000"/>
            <a:ext cx="3733800" cy="685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en-US" sz="2400" b="1">
                <a:solidFill>
                  <a:schemeClr val="bg1"/>
                </a:solidFill>
                <a:latin typeface="Times New Roman" pitchFamily="-110" charset="0"/>
              </a:rPr>
              <a:t>Decision Parameter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4953000" y="1752600"/>
            <a:ext cx="3810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63" name="Rectangle 19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r>
              <a:rPr lang="en-US" altLang="en-US"/>
              <a:t>Midpoint Algorithm – Story so far.</a:t>
            </a:r>
          </a:p>
        </p:txBody>
      </p:sp>
      <p:sp>
        <p:nvSpPr>
          <p:cNvPr id="82946" name="Oval 2"/>
          <p:cNvSpPr>
            <a:spLocks noChangeArrowheads="1"/>
          </p:cNvSpPr>
          <p:nvPr/>
        </p:nvSpPr>
        <p:spPr bwMode="auto">
          <a:xfrm>
            <a:off x="685800" y="3048000"/>
            <a:ext cx="838200" cy="838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1981200" y="3048000"/>
            <a:ext cx="838200" cy="8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1981200" y="1600200"/>
            <a:ext cx="838200" cy="838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V="1">
            <a:off x="1066800" y="1600200"/>
            <a:ext cx="2590800" cy="18288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609600" y="4114800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400" b="1">
                <a:solidFill>
                  <a:srgbClr val="FF0000"/>
                </a:solidFill>
                <a:latin typeface="Times New Roman" pitchFamily="-110" charset="0"/>
              </a:rPr>
              <a:t>Midpoint Below Line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365125" y="5867400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400" b="1">
                <a:latin typeface="Times New Roman" pitchFamily="-110" charset="0"/>
              </a:rPr>
              <a:t>Next pixel = (x</a:t>
            </a:r>
            <a:r>
              <a:rPr kumimoji="1" lang="en-US" altLang="en-US" sz="2400" b="1" baseline="-25000">
                <a:latin typeface="Times New Roman" pitchFamily="-110" charset="0"/>
              </a:rPr>
              <a:t>k</a:t>
            </a:r>
            <a:r>
              <a:rPr kumimoji="1" lang="en-US" altLang="en-US" sz="2400" b="1">
                <a:latin typeface="Times New Roman" pitchFamily="-110" charset="0"/>
              </a:rPr>
              <a:t>+1, y</a:t>
            </a:r>
            <a:r>
              <a:rPr kumimoji="1" lang="en-US" altLang="en-US" sz="2400" b="1" baseline="-25000">
                <a:latin typeface="Times New Roman" pitchFamily="-110" charset="0"/>
              </a:rPr>
              <a:t>k</a:t>
            </a:r>
            <a:r>
              <a:rPr kumimoji="1" lang="en-US" altLang="en-US" sz="2400" b="1">
                <a:latin typeface="Times New Roman" pitchFamily="-110" charset="0"/>
              </a:rPr>
              <a:t>+1)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1338263" y="4572000"/>
            <a:ext cx="1100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&gt; 0</a:t>
            </a: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822325" y="5172075"/>
            <a:ext cx="191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latin typeface="Times New Roman" pitchFamily="-110" charset="0"/>
              </a:rPr>
              <a:t>y</a:t>
            </a:r>
            <a:r>
              <a:rPr kumimoji="1" lang="en-US" altLang="en-US" sz="2800" b="1" baseline="-25000">
                <a:latin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</a:rPr>
              <a:t> =  y</a:t>
            </a:r>
            <a:r>
              <a:rPr kumimoji="1" lang="en-US" altLang="en-US" sz="2800" b="1" baseline="-25000">
                <a:latin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</a:rPr>
              <a:t>+1</a:t>
            </a:r>
            <a:endParaRPr kumimoji="1" lang="en-US" altLang="en-US" sz="2400">
              <a:latin typeface="Times New Roman" pitchFamily="-110" charset="0"/>
            </a:endParaRPr>
          </a:p>
        </p:txBody>
      </p:sp>
      <p:grpSp>
        <p:nvGrpSpPr>
          <p:cNvPr id="82969" name="Group 25"/>
          <p:cNvGrpSpPr>
            <a:grpSpLocks/>
          </p:cNvGrpSpPr>
          <p:nvPr/>
        </p:nvGrpSpPr>
        <p:grpSpPr bwMode="auto">
          <a:xfrm>
            <a:off x="5238750" y="1600200"/>
            <a:ext cx="3067050" cy="4724400"/>
            <a:chOff x="3300" y="1008"/>
            <a:chExt cx="1932" cy="2976"/>
          </a:xfrm>
        </p:grpSpPr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360" y="1920"/>
              <a:ext cx="528" cy="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4176" y="1920"/>
              <a:ext cx="528" cy="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4176" y="1008"/>
              <a:ext cx="528" cy="5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Line 11"/>
            <p:cNvSpPr>
              <a:spLocks noChangeShapeType="1"/>
            </p:cNvSpPr>
            <p:nvPr/>
          </p:nvSpPr>
          <p:spPr bwMode="auto">
            <a:xfrm flipV="1">
              <a:off x="3600" y="1632"/>
              <a:ext cx="1632" cy="528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auto">
            <a:xfrm>
              <a:off x="4416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Text Box 13"/>
            <p:cNvSpPr txBox="1">
              <a:spLocks noChangeArrowheads="1"/>
            </p:cNvSpPr>
            <p:nvPr/>
          </p:nvSpPr>
          <p:spPr bwMode="auto">
            <a:xfrm>
              <a:off x="3312" y="2592"/>
              <a:ext cx="1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solidFill>
                    <a:srgbClr val="FF0000"/>
                  </a:solidFill>
                  <a:latin typeface="Times New Roman" pitchFamily="-110" charset="0"/>
                </a:rPr>
                <a:t>Midpoint Above Line</a:t>
              </a:r>
            </a:p>
          </p:txBody>
        </p:sp>
        <p:sp>
          <p:nvSpPr>
            <p:cNvPr id="82962" name="Text Box 18"/>
            <p:cNvSpPr txBox="1">
              <a:spLocks noChangeArrowheads="1"/>
            </p:cNvSpPr>
            <p:nvPr/>
          </p:nvSpPr>
          <p:spPr bwMode="auto">
            <a:xfrm>
              <a:off x="3300" y="3696"/>
              <a:ext cx="19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>
                  <a:latin typeface="Times New Roman" pitchFamily="-110" charset="0"/>
                </a:rPr>
                <a:t>Next pixel = (x</a:t>
              </a:r>
              <a:r>
                <a:rPr kumimoji="1" lang="en-US" altLang="en-US" sz="2400" b="1" baseline="-25000">
                  <a:latin typeface="Times New Roman" pitchFamily="-110" charset="0"/>
                </a:rPr>
                <a:t>k</a:t>
              </a:r>
              <a:r>
                <a:rPr kumimoji="1" lang="en-US" altLang="en-US" sz="2400" b="1">
                  <a:latin typeface="Times New Roman" pitchFamily="-110" charset="0"/>
                </a:rPr>
                <a:t>+1, y</a:t>
              </a:r>
              <a:r>
                <a:rPr kumimoji="1" lang="en-US" altLang="en-US" sz="2400" b="1" baseline="-25000">
                  <a:latin typeface="Times New Roman" pitchFamily="-110" charset="0"/>
                </a:rPr>
                <a:t>k</a:t>
              </a:r>
              <a:r>
                <a:rPr kumimoji="1" lang="en-US" altLang="en-US" sz="2400" b="1">
                  <a:latin typeface="Times New Roman" pitchFamily="-110" charset="0"/>
                </a:rPr>
                <a:t>)</a:t>
              </a:r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3792" y="2880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en-US" sz="2800" b="1" i="1">
                  <a:latin typeface="Times New Roman" pitchFamily="-110" charset="0"/>
                  <a:cs typeface="Times New Roman" pitchFamily="-110" charset="0"/>
                </a:rPr>
                <a:t>F</a:t>
              </a:r>
              <a:r>
                <a:rPr kumimoji="1" lang="en-US" altLang="en-US" sz="2800" b="1" i="1" baseline="-30000">
                  <a:latin typeface="Times New Roman" pitchFamily="-110" charset="0"/>
                  <a:cs typeface="Times New Roman" pitchFamily="-110" charset="0"/>
                </a:rPr>
                <a:t>k</a:t>
              </a:r>
              <a:r>
                <a:rPr kumimoji="1" lang="en-US" altLang="en-US" sz="2800" b="1">
                  <a:latin typeface="Times New Roman" pitchFamily="-110" charset="0"/>
                  <a:cs typeface="Times New Roman" pitchFamily="-110" charset="0"/>
                </a:rPr>
                <a:t> &lt; 0</a:t>
              </a:r>
            </a:p>
          </p:txBody>
        </p:sp>
        <p:sp>
          <p:nvSpPr>
            <p:cNvPr id="82967" name="Text Box 23"/>
            <p:cNvSpPr txBox="1">
              <a:spLocks noChangeArrowheads="1"/>
            </p:cNvSpPr>
            <p:nvPr/>
          </p:nvSpPr>
          <p:spPr bwMode="auto">
            <a:xfrm>
              <a:off x="3687" y="3264"/>
              <a:ext cx="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en-US" sz="2800" b="1">
                  <a:latin typeface="Times New Roman" pitchFamily="-110" charset="0"/>
                </a:rPr>
                <a:t>y</a:t>
              </a:r>
              <a:r>
                <a:rPr kumimoji="1" lang="en-US" altLang="en-US" sz="2800" b="1" baseline="-25000">
                  <a:latin typeface="Times New Roman" pitchFamily="-110" charset="0"/>
                </a:rPr>
                <a:t>k+1</a:t>
              </a:r>
              <a:r>
                <a:rPr kumimoji="1" lang="en-US" altLang="en-US" sz="2800" b="1">
                  <a:latin typeface="Times New Roman" pitchFamily="-110" charset="0"/>
                </a:rPr>
                <a:t> =  y</a:t>
              </a:r>
              <a:r>
                <a:rPr kumimoji="1" lang="en-US" altLang="en-US" sz="2800" b="1" baseline="-25000">
                  <a:latin typeface="Times New Roman" pitchFamily="-110" charset="0"/>
                </a:rPr>
                <a:t>k</a:t>
              </a:r>
              <a:endParaRPr kumimoji="1" lang="en-US" altLang="en-US" sz="2400">
                <a:latin typeface="Times New Roman" pitchFamily="-11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8" name="Rectangle 10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4922838" cy="914400"/>
          </a:xfrm>
        </p:spPr>
        <p:txBody>
          <a:bodyPr/>
          <a:lstStyle/>
          <a:p>
            <a:r>
              <a:rPr lang="en-US" altLang="en-US"/>
              <a:t>Midpoint Algorithm</a:t>
            </a:r>
            <a:br>
              <a:rPr lang="en-US" altLang="en-US"/>
            </a:br>
            <a:r>
              <a:rPr lang="en-US" altLang="en-US" sz="2800"/>
              <a:t>Update Equation</a:t>
            </a:r>
            <a:endParaRPr lang="en-US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81000" y="1300163"/>
            <a:ext cx="84994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= F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(x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+1, y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 ½) 	=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h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(x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+1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a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x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)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w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(y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+½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a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y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)</a:t>
            </a:r>
            <a:r>
              <a:rPr kumimoji="1" lang="en-US" altLang="en-US" sz="2800" b="1">
                <a:latin typeface="Times New Roman" pitchFamily="-110" charset="0"/>
              </a:rPr>
              <a:t> 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81000" y="2743200"/>
            <a:ext cx="83820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</a:pPr>
            <a:r>
              <a:rPr kumimoji="1" lang="en-US" altLang="en-US" sz="2800" b="1">
                <a:latin typeface="Times New Roman" pitchFamily="-110" charset="0"/>
              </a:rPr>
              <a:t>But, 	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 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 + 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h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w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(y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k+1­­­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y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).</a:t>
            </a:r>
            <a:r>
              <a:rPr kumimoji="1" lang="en-US" altLang="en-US" sz="2800" b="1">
                <a:latin typeface="Times New Roman" pitchFamily="-110" charset="0"/>
              </a:rPr>
              <a:t>  (Refer notes)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en-US" sz="2800" b="1">
                <a:latin typeface="Times New Roman" pitchFamily="-110" charset="0"/>
              </a:rPr>
              <a:t>So,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&lt; 0  :    y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 y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.	Hence, 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 + 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h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.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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0  :    y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 y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+1.	Hence, 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+1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i="1" baseline="-30000">
                <a:latin typeface="Times New Roman" pitchFamily="-110" charset="0"/>
                <a:cs typeface="Times New Roman" pitchFamily="-110" charset="0"/>
              </a:rPr>
              <a:t>k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 + 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h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w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.</a:t>
            </a:r>
          </a:p>
          <a:p>
            <a:pPr eaLnBrk="1" hangingPunct="1">
              <a:spcBef>
                <a:spcPct val="40000"/>
              </a:spcBef>
            </a:pPr>
            <a:endParaRPr kumimoji="1" lang="en-US" altLang="en-US" sz="2800" b="1">
              <a:latin typeface="Times New Roman" pitchFamily="-110" charset="0"/>
              <a:cs typeface="Times New Roman" pitchFamily="-110" charset="0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F</a:t>
            </a:r>
            <a:r>
              <a:rPr kumimoji="1" lang="en-US" altLang="en-US" sz="2800" b="1" baseline="-30000">
                <a:latin typeface="Times New Roman" pitchFamily="-110" charset="0"/>
                <a:cs typeface="Times New Roman" pitchFamily="-110" charset="0"/>
              </a:rPr>
              <a:t>0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= 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h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  <a:sym typeface="Symbol" pitchFamily="-110" charset="2"/>
              </a:rPr>
              <a:t>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 </a:t>
            </a:r>
            <a:r>
              <a:rPr kumimoji="1" lang="en-US" altLang="en-US" sz="2800" b="1" i="1">
                <a:latin typeface="Times New Roman" pitchFamily="-110" charset="0"/>
                <a:cs typeface="Times New Roman" pitchFamily="-110" charset="0"/>
              </a:rPr>
              <a:t>w</a:t>
            </a:r>
            <a:r>
              <a:rPr kumimoji="1" lang="en-US" altLang="en-US" sz="2800" b="1">
                <a:latin typeface="Times New Roman" pitchFamily="-110" charset="0"/>
                <a:cs typeface="Times New Roman" pitchFamily="-110" charset="0"/>
              </a:rPr>
              <a:t>/2. </a:t>
            </a:r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5181600" y="1981200"/>
            <a:ext cx="3733800" cy="685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en-US" sz="2400" b="1">
                <a:solidFill>
                  <a:schemeClr val="bg1"/>
                </a:solidFill>
                <a:latin typeface="Times New Roman" pitchFamily="-110" charset="0"/>
              </a:rPr>
              <a:t>Update Equation</a:t>
            </a: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 flipH="1">
            <a:off x="5334000" y="2590800"/>
            <a:ext cx="3810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898</Words>
  <Application>Microsoft Office PowerPoint</Application>
  <PresentationFormat>On-screen Show (4:3)</PresentationFormat>
  <Paragraphs>249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Times New Roman</vt:lpstr>
      <vt:lpstr>Arial</vt:lpstr>
      <vt:lpstr>Wingdings</vt:lpstr>
      <vt:lpstr>Tahoma</vt:lpstr>
      <vt:lpstr>Courier New</vt:lpstr>
      <vt:lpstr>Symbol</vt:lpstr>
      <vt:lpstr>MS Mincho</vt:lpstr>
      <vt:lpstr>Univers</vt:lpstr>
      <vt:lpstr>Default Design</vt:lpstr>
      <vt:lpstr>MathType 4.0 Equation</vt:lpstr>
      <vt:lpstr>Microsoft Equation 3.0</vt:lpstr>
      <vt:lpstr>Bitmap Image</vt:lpstr>
      <vt:lpstr>Midpoint Algorithm</vt:lpstr>
      <vt:lpstr>Midpoint Algorithm - Notations</vt:lpstr>
      <vt:lpstr>Midpoint Algorithm: Choice of the next pixel</vt:lpstr>
      <vt:lpstr>Equation of a line revisited.</vt:lpstr>
      <vt:lpstr>Midpoint Algorithm: Regions below and above the line.</vt:lpstr>
      <vt:lpstr>Midpoint Algorithm Decision Criteria</vt:lpstr>
      <vt:lpstr>Midpoint Algorithm Decision Criteria</vt:lpstr>
      <vt:lpstr>Midpoint Algorithm – Story so far.</vt:lpstr>
      <vt:lpstr>Midpoint Algorithm Update Equation</vt:lpstr>
      <vt:lpstr>Midpoint Algorithm</vt:lpstr>
      <vt:lpstr>Bresenham’s Algorithm</vt:lpstr>
      <vt:lpstr>Circle Drawing Algorithms</vt:lpstr>
      <vt:lpstr>Midpoint Circle Drawing Algorithm</vt:lpstr>
      <vt:lpstr>Midpoint Circle Drawing Algorithm</vt:lpstr>
      <vt:lpstr>Midpoint Circle Drawing Algorithm</vt:lpstr>
      <vt:lpstr>Midpoint Circle Drawing Algorithm</vt:lpstr>
      <vt:lpstr>Midpoint Circle Drawing Algorithm</vt:lpstr>
      <vt:lpstr>Midpoint Circle Drawing Algorithm</vt:lpstr>
      <vt:lpstr>Midpoint Circle Drawing Algorithm</vt:lpstr>
      <vt:lpstr>Midpoint Circle Drawing Algorithm</vt:lpstr>
      <vt:lpstr>Midpoint Circle Drawing Algorithm</vt:lpstr>
      <vt:lpstr>Midpoint Circle Drawing Algorithm</vt:lpstr>
    </vt:vector>
  </TitlesOfParts>
  <Company>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Dr. R. MUKUNDAN</dc:creator>
  <cp:lastModifiedBy>acer</cp:lastModifiedBy>
  <cp:revision>70</cp:revision>
  <cp:lastPrinted>1601-01-01T00:00:00Z</cp:lastPrinted>
  <dcterms:created xsi:type="dcterms:W3CDTF">2001-09-13T13:02:14Z</dcterms:created>
  <dcterms:modified xsi:type="dcterms:W3CDTF">2018-02-06T15:35:20Z</dcterms:modified>
</cp:coreProperties>
</file>