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69" r:id="rId3"/>
    <p:sldId id="270" r:id="rId4"/>
    <p:sldId id="259" r:id="rId5"/>
    <p:sldId id="276" r:id="rId6"/>
    <p:sldId id="277" r:id="rId7"/>
    <p:sldId id="278" r:id="rId8"/>
    <p:sldId id="260" r:id="rId9"/>
    <p:sldId id="261" r:id="rId10"/>
    <p:sldId id="263" r:id="rId11"/>
    <p:sldId id="264" r:id="rId12"/>
    <p:sldId id="266" r:id="rId13"/>
    <p:sldId id="275" r:id="rId14"/>
    <p:sldId id="267" r:id="rId15"/>
    <p:sldId id="268" r:id="rId16"/>
    <p:sldId id="281" r:id="rId17"/>
    <p:sldId id="271" r:id="rId18"/>
    <p:sldId id="280" r:id="rId19"/>
    <p:sldId id="272" r:id="rId20"/>
    <p:sldId id="274" r:id="rId21"/>
    <p:sldId id="273" r:id="rId22"/>
    <p:sldId id="27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BCFC-983F-4BC2-AC18-BC30ADA6E5E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4239-0050-40EA-A5A7-5A329F7F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6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BCFC-983F-4BC2-AC18-BC30ADA6E5E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4239-0050-40EA-A5A7-5A329F7F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8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BCFC-983F-4BC2-AC18-BC30ADA6E5E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4239-0050-40EA-A5A7-5A329F7F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75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33500"/>
            <a:ext cx="4038600" cy="552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552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35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175" y="0"/>
            <a:ext cx="8505825" cy="1231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33500"/>
            <a:ext cx="8229600" cy="5524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5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BCFC-983F-4BC2-AC18-BC30ADA6E5E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4239-0050-40EA-A5A7-5A329F7F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BCFC-983F-4BC2-AC18-BC30ADA6E5E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4239-0050-40EA-A5A7-5A329F7F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2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BCFC-983F-4BC2-AC18-BC30ADA6E5E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4239-0050-40EA-A5A7-5A329F7F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BCFC-983F-4BC2-AC18-BC30ADA6E5E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4239-0050-40EA-A5A7-5A329F7F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4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BCFC-983F-4BC2-AC18-BC30ADA6E5E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4239-0050-40EA-A5A7-5A329F7F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3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BCFC-983F-4BC2-AC18-BC30ADA6E5E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4239-0050-40EA-A5A7-5A329F7F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6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BCFC-983F-4BC2-AC18-BC30ADA6E5E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4239-0050-40EA-A5A7-5A329F7F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7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4BCFC-983F-4BC2-AC18-BC30ADA6E5E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A4239-0050-40EA-A5A7-5A329F7F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4BCFC-983F-4BC2-AC18-BC30ADA6E5E8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A4239-0050-40EA-A5A7-5A329F7F0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Bresenham’s Line Algorithm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33500"/>
            <a:ext cx="8915400" cy="55245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Y=m(X</a:t>
            </a:r>
            <a:r>
              <a:rPr lang="en-US" altLang="en-US" sz="2800" baseline="-25000">
                <a:solidFill>
                  <a:srgbClr val="FF0000"/>
                </a:solidFill>
              </a:rPr>
              <a:t>k</a:t>
            </a:r>
            <a:r>
              <a:rPr lang="en-US" altLang="en-US" sz="2800">
                <a:solidFill>
                  <a:srgbClr val="FF0000"/>
                </a:solidFill>
              </a:rPr>
              <a:t>+1)+b	    . . . . . . . …….  eq 1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solidFill>
                  <a:schemeClr val="accent2"/>
                </a:solidFill>
              </a:rPr>
              <a:t>d1=y – y</a:t>
            </a:r>
            <a:r>
              <a:rPr lang="en-US" altLang="en-US" sz="2800" baseline="-25000">
                <a:solidFill>
                  <a:schemeClr val="accent2"/>
                </a:solidFill>
              </a:rPr>
              <a:t>k</a:t>
            </a:r>
            <a:r>
              <a:rPr lang="en-US" altLang="en-US" sz="2800" baseline="-2500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d1=m(</a:t>
            </a:r>
            <a:r>
              <a:rPr lang="en-US" altLang="en-US" sz="2800">
                <a:solidFill>
                  <a:srgbClr val="FF0000"/>
                </a:solidFill>
              </a:rPr>
              <a:t>x</a:t>
            </a:r>
            <a:r>
              <a:rPr lang="en-US" altLang="en-US" sz="2800" baseline="-25000">
                <a:solidFill>
                  <a:srgbClr val="FF0000"/>
                </a:solidFill>
              </a:rPr>
              <a:t>k</a:t>
            </a:r>
            <a:r>
              <a:rPr lang="en-US" altLang="en-US" sz="2800">
                <a:solidFill>
                  <a:srgbClr val="FF0000"/>
                </a:solidFill>
              </a:rPr>
              <a:t>+1</a:t>
            </a:r>
            <a:r>
              <a:rPr lang="en-US" altLang="en-US" sz="2800"/>
              <a:t>)+b – Y</a:t>
            </a:r>
            <a:r>
              <a:rPr lang="en-US" altLang="en-US" sz="2800" baseline="-25000"/>
              <a:t>k         </a:t>
            </a:r>
            <a:r>
              <a:rPr lang="en-US" altLang="en-US" sz="2800"/>
              <a:t> ( from eqn (1)  …..( 2)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And    </a:t>
            </a:r>
            <a:r>
              <a:rPr lang="en-US" altLang="en-US" sz="2800">
                <a:solidFill>
                  <a:schemeClr val="accent2"/>
                </a:solidFill>
              </a:rPr>
              <a:t>d2= (Y</a:t>
            </a:r>
            <a:r>
              <a:rPr lang="en-US" altLang="en-US" sz="2800" baseline="-25000">
                <a:solidFill>
                  <a:schemeClr val="accent2"/>
                </a:solidFill>
              </a:rPr>
              <a:t>k</a:t>
            </a:r>
            <a:r>
              <a:rPr lang="en-US" altLang="en-US" sz="2800">
                <a:solidFill>
                  <a:schemeClr val="accent2"/>
                </a:solidFill>
              </a:rPr>
              <a:t>+1) – Y</a:t>
            </a:r>
            <a:r>
              <a:rPr lang="en-US" altLang="en-US" sz="280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		=(Y</a:t>
            </a:r>
            <a:r>
              <a:rPr lang="en-US" altLang="en-US" sz="2800" baseline="-25000"/>
              <a:t>K</a:t>
            </a:r>
            <a:r>
              <a:rPr lang="en-US" altLang="en-US" sz="2800"/>
              <a:t>+1) – [m(X</a:t>
            </a:r>
            <a:r>
              <a:rPr lang="en-US" altLang="en-US" sz="2800" baseline="-25000"/>
              <a:t>k</a:t>
            </a:r>
            <a:r>
              <a:rPr lang="en-US" altLang="en-US" sz="2800"/>
              <a:t>+1)+b]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		=(Y</a:t>
            </a:r>
            <a:r>
              <a:rPr lang="en-US" altLang="en-US" sz="2800" baseline="-25000"/>
              <a:t>K</a:t>
            </a:r>
            <a:r>
              <a:rPr lang="en-US" altLang="en-US" sz="2800"/>
              <a:t>+1) – m(X</a:t>
            </a:r>
            <a:r>
              <a:rPr lang="en-US" altLang="en-US" sz="2800" baseline="-25000"/>
              <a:t>k</a:t>
            </a:r>
            <a:r>
              <a:rPr lang="en-US" altLang="en-US" sz="2800"/>
              <a:t>+1) – b  …….(3)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difference is given as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d1-d2 =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	   = m(X</a:t>
            </a:r>
            <a:r>
              <a:rPr lang="en-US" altLang="en-US" sz="2800" baseline="-25000"/>
              <a:t>k</a:t>
            </a:r>
            <a:r>
              <a:rPr lang="en-US" altLang="en-US" sz="2800"/>
              <a:t>+1)+b-Y</a:t>
            </a:r>
            <a:r>
              <a:rPr lang="en-US" altLang="en-US" sz="2800" baseline="-25000"/>
              <a:t>k</a:t>
            </a:r>
            <a:r>
              <a:rPr lang="en-US" altLang="en-US" sz="2800"/>
              <a:t>-[(Y</a:t>
            </a:r>
            <a:r>
              <a:rPr lang="en-US" altLang="en-US" sz="2800" baseline="-25000"/>
              <a:t>k</a:t>
            </a:r>
            <a:r>
              <a:rPr lang="en-US" altLang="en-US" sz="2800"/>
              <a:t>+1)-m(X</a:t>
            </a:r>
            <a:r>
              <a:rPr lang="en-US" altLang="en-US" sz="2800" baseline="-25000"/>
              <a:t>k</a:t>
            </a:r>
            <a:r>
              <a:rPr lang="en-US" altLang="en-US" sz="2800"/>
              <a:t>+1)-b]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	   =m(X</a:t>
            </a:r>
            <a:r>
              <a:rPr lang="en-US" altLang="en-US" sz="2800" baseline="-25000"/>
              <a:t>k</a:t>
            </a:r>
            <a:r>
              <a:rPr lang="en-US" altLang="en-US" sz="2800"/>
              <a:t>+1)+b-Y</a:t>
            </a:r>
            <a:r>
              <a:rPr lang="en-US" altLang="en-US" sz="2800" baseline="-25000"/>
              <a:t>k</a:t>
            </a:r>
            <a:r>
              <a:rPr lang="en-US" altLang="en-US" sz="2800"/>
              <a:t>-(Y</a:t>
            </a:r>
            <a:r>
              <a:rPr lang="en-US" altLang="en-US" sz="2800" baseline="-25000"/>
              <a:t>k</a:t>
            </a:r>
            <a:r>
              <a:rPr lang="en-US" altLang="en-US" sz="2800"/>
              <a:t>+1)+m(X</a:t>
            </a:r>
            <a:r>
              <a:rPr lang="en-US" altLang="en-US" sz="2800" baseline="-25000"/>
              <a:t>k</a:t>
            </a:r>
            <a:r>
              <a:rPr lang="en-US" altLang="en-US" sz="2800"/>
              <a:t>+1)+b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d1-d2   = 2m(X</a:t>
            </a:r>
            <a:r>
              <a:rPr lang="en-US" altLang="en-US" sz="2800" baseline="-25000">
                <a:solidFill>
                  <a:srgbClr val="FF0000"/>
                </a:solidFill>
              </a:rPr>
              <a:t>k</a:t>
            </a:r>
            <a:r>
              <a:rPr lang="en-US" altLang="en-US" sz="2800">
                <a:solidFill>
                  <a:srgbClr val="FF0000"/>
                </a:solidFill>
              </a:rPr>
              <a:t>+1)-2Y</a:t>
            </a:r>
            <a:r>
              <a:rPr lang="en-US" altLang="en-US" sz="2800" baseline="-25000">
                <a:solidFill>
                  <a:srgbClr val="FF0000"/>
                </a:solidFill>
              </a:rPr>
              <a:t>k</a:t>
            </a:r>
            <a:r>
              <a:rPr lang="en-US" altLang="en-US" sz="2800">
                <a:solidFill>
                  <a:srgbClr val="FF0000"/>
                </a:solidFill>
              </a:rPr>
              <a:t>+2b – 1   ………(4)</a:t>
            </a:r>
          </a:p>
          <a:p>
            <a:pPr>
              <a:lnSpc>
                <a:spcPct val="90000"/>
              </a:lnSpc>
            </a:pPr>
            <a:endParaRPr lang="en-US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0"/>
            <a:ext cx="8505825" cy="914400"/>
          </a:xfrm>
          <a:ln/>
        </p:spPr>
        <p:txBody>
          <a:bodyPr/>
          <a:lstStyle/>
          <a:p>
            <a:r>
              <a:rPr lang="en-US" altLang="en-US"/>
              <a:t>Contd..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33500"/>
            <a:ext cx="8915400" cy="5372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 b="1"/>
              <a:t>A decision parameter P</a:t>
            </a:r>
            <a:r>
              <a:rPr lang="en-US" altLang="en-US" sz="1600" b="1" baseline="-25000"/>
              <a:t>k </a:t>
            </a:r>
            <a:r>
              <a:rPr lang="en-US" altLang="en-US" sz="1600" b="1"/>
              <a:t>can be obtained by substituting m= dy/dx in equation 4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	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	     d1 – d2 = 2m(X</a:t>
            </a:r>
            <a:r>
              <a:rPr lang="en-US" altLang="en-US" sz="1600" b="1" baseline="-25000"/>
              <a:t>k</a:t>
            </a:r>
            <a:r>
              <a:rPr lang="en-US" altLang="en-US" sz="1600" b="1"/>
              <a:t>+1)-2Y</a:t>
            </a:r>
            <a:r>
              <a:rPr lang="en-US" altLang="en-US" sz="1600" b="1" baseline="-25000"/>
              <a:t>k</a:t>
            </a:r>
            <a:r>
              <a:rPr lang="en-US" altLang="en-US" sz="1600" b="1"/>
              <a:t>+2b – 1</a:t>
            </a:r>
            <a:r>
              <a:rPr lang="en-US" altLang="en-US" sz="1600">
                <a:solidFill>
                  <a:srgbClr val="FF0000"/>
                </a:solidFill>
              </a:rPr>
              <a:t> </a:t>
            </a:r>
            <a:endParaRPr lang="en-US" altLang="en-US" sz="1600" b="1"/>
          </a:p>
          <a:p>
            <a:pPr>
              <a:lnSpc>
                <a:spcPct val="80000"/>
              </a:lnSpc>
            </a:pPr>
            <a:r>
              <a:rPr lang="en-US" altLang="en-US" sz="1600" b="1"/>
              <a:t>		  = 2 dy/dx (X</a:t>
            </a:r>
            <a:r>
              <a:rPr lang="en-US" altLang="en-US" sz="1600" b="1" baseline="-25000"/>
              <a:t>k</a:t>
            </a:r>
            <a:r>
              <a:rPr lang="en-US" altLang="en-US" sz="1600" b="1"/>
              <a:t>+1) – 2Y</a:t>
            </a:r>
            <a:r>
              <a:rPr lang="en-US" altLang="en-US" sz="1600" b="1" baseline="-25000"/>
              <a:t>k</a:t>
            </a:r>
            <a:r>
              <a:rPr lang="en-US" altLang="en-US" sz="1600" b="1"/>
              <a:t> + 2b – 1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		  =  2 dy(X</a:t>
            </a:r>
            <a:r>
              <a:rPr lang="en-US" altLang="en-US" sz="1600" b="1" baseline="-25000"/>
              <a:t>k</a:t>
            </a:r>
            <a:r>
              <a:rPr lang="en-US" altLang="en-US" sz="1600" b="1"/>
              <a:t>+1)-2 dx.Y</a:t>
            </a:r>
            <a:r>
              <a:rPr lang="en-US" altLang="en-US" sz="1600" b="1" baseline="-25000"/>
              <a:t>k</a:t>
            </a:r>
            <a:r>
              <a:rPr lang="en-US" altLang="en-US" sz="1600" b="1"/>
              <a:t> + 2b.dx -dx</a:t>
            </a:r>
            <a:r>
              <a:rPr lang="en-US" altLang="en-US" sz="1600" b="1" baseline="-2500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1600" b="1" baseline="-25000"/>
              <a:t>				</a:t>
            </a:r>
            <a:r>
              <a:rPr lang="en-US" altLang="en-US" sz="1600" b="1"/>
              <a:t>dx</a:t>
            </a:r>
            <a:r>
              <a:rPr lang="en-US" altLang="en-US" sz="1600" b="1" baseline="-25000"/>
              <a:t>		</a:t>
            </a:r>
            <a:endParaRPr lang="en-US" altLang="en-US" sz="1600" b="1"/>
          </a:p>
          <a:p>
            <a:pPr>
              <a:lnSpc>
                <a:spcPct val="80000"/>
              </a:lnSpc>
            </a:pPr>
            <a:r>
              <a:rPr lang="en-US" altLang="en-US" sz="1600" b="1"/>
              <a:t>dx(d1-d2) =  2 dy(X</a:t>
            </a:r>
            <a:r>
              <a:rPr lang="en-US" altLang="en-US" sz="1600" b="1" baseline="-25000"/>
              <a:t>k</a:t>
            </a:r>
            <a:r>
              <a:rPr lang="en-US" altLang="en-US" sz="1600" b="1"/>
              <a:t>+1)-2 dx.Y</a:t>
            </a:r>
            <a:r>
              <a:rPr lang="en-US" altLang="en-US" sz="1600" b="1" baseline="-25000"/>
              <a:t>k</a:t>
            </a:r>
            <a:r>
              <a:rPr lang="en-US" altLang="en-US" sz="1600" b="1"/>
              <a:t> + 2b.dx  - dx</a:t>
            </a:r>
            <a:r>
              <a:rPr lang="en-US" altLang="en-US" sz="1600" b="1" baseline="-2500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1600" b="1" baseline="-25000"/>
              <a:t>		= </a:t>
            </a:r>
            <a:r>
              <a:rPr lang="en-US" altLang="en-US" sz="1600" b="1"/>
              <a:t>2 dyX</a:t>
            </a:r>
            <a:r>
              <a:rPr lang="en-US" altLang="en-US" sz="1600" b="1" baseline="-25000"/>
              <a:t>k</a:t>
            </a:r>
            <a:r>
              <a:rPr lang="en-US" altLang="en-US" sz="1600" b="1"/>
              <a:t>+2 dy-2 dx.Y</a:t>
            </a:r>
            <a:r>
              <a:rPr lang="en-US" altLang="en-US" sz="1600" b="1" baseline="-25000"/>
              <a:t>k</a:t>
            </a:r>
            <a:r>
              <a:rPr lang="en-US" altLang="en-US" sz="1600" b="1"/>
              <a:t> + 2b.dx -dx</a:t>
            </a:r>
            <a:r>
              <a:rPr lang="en-US" altLang="en-US" sz="1600" b="1" baseline="-2500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1600" b="1" baseline="-25000"/>
              <a:t>		= </a:t>
            </a:r>
            <a:r>
              <a:rPr lang="en-US" altLang="en-US" sz="1600" b="1"/>
              <a:t>2 dyX</a:t>
            </a:r>
            <a:r>
              <a:rPr lang="en-US" altLang="en-US" sz="1600" b="1" baseline="-25000"/>
              <a:t>k</a:t>
            </a:r>
            <a:r>
              <a:rPr lang="en-US" altLang="en-US" sz="1600" b="1"/>
              <a:t>- 2 dx.Y</a:t>
            </a:r>
            <a:r>
              <a:rPr lang="en-US" altLang="en-US" sz="1600" b="1" baseline="-25000"/>
              <a:t>k </a:t>
            </a:r>
            <a:r>
              <a:rPr lang="en-US" altLang="en-US" sz="1600" b="1"/>
              <a:t>+ c  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Where,  dx(d1-d2) = Pk and 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		c= 2 dy+ dx(2b-1)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		Pk =  2 dyX</a:t>
            </a:r>
            <a:r>
              <a:rPr lang="en-US" altLang="en-US" sz="1600" b="1" baseline="-25000"/>
              <a:t>k</a:t>
            </a:r>
            <a:r>
              <a:rPr lang="en-US" altLang="en-US" sz="1600" b="1"/>
              <a:t>- 2 dx.Y</a:t>
            </a:r>
            <a:r>
              <a:rPr lang="en-US" altLang="en-US" sz="1600" b="1" baseline="-25000"/>
              <a:t>k </a:t>
            </a:r>
            <a:r>
              <a:rPr lang="en-US" altLang="en-US" sz="1600" b="1"/>
              <a:t>+ c  . . . . . . . . . . . . . . . .  . . . … …(5 ) 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				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The value of c is constant and is independent of the pixel position. It can be deleted in the recursive calculations, of for P</a:t>
            </a:r>
            <a:r>
              <a:rPr lang="en-US" altLang="en-US" sz="1600" b="1" baseline="-25000"/>
              <a:t>k </a:t>
            </a:r>
          </a:p>
          <a:p>
            <a:pPr>
              <a:lnSpc>
                <a:spcPct val="80000"/>
              </a:lnSpc>
            </a:pPr>
            <a:endParaRPr lang="en-US" altLang="en-US" sz="1600" b="1" baseline="-25000"/>
          </a:p>
          <a:p>
            <a:pPr>
              <a:lnSpc>
                <a:spcPct val="80000"/>
              </a:lnSpc>
            </a:pPr>
            <a:r>
              <a:rPr lang="en-US" altLang="en-US" sz="1600" b="1"/>
              <a:t>if </a:t>
            </a:r>
            <a:r>
              <a:rPr lang="en-US" altLang="en-US" sz="1600" b="1">
                <a:solidFill>
                  <a:srgbClr val="FF0000"/>
                </a:solidFill>
              </a:rPr>
              <a:t>d1 &lt; d2</a:t>
            </a:r>
            <a:r>
              <a:rPr lang="en-US" altLang="en-US" sz="1600" b="1"/>
              <a:t> (i.e, Yk is nearer to the line path than Yk+1) then, </a:t>
            </a:r>
            <a:r>
              <a:rPr lang="en-US" altLang="en-US" sz="1600" b="1">
                <a:solidFill>
                  <a:srgbClr val="FF0000"/>
                </a:solidFill>
              </a:rPr>
              <a:t>P</a:t>
            </a:r>
            <a:r>
              <a:rPr lang="en-US" altLang="en-US" sz="1600" b="1" baseline="-25000">
                <a:solidFill>
                  <a:srgbClr val="FF0000"/>
                </a:solidFill>
              </a:rPr>
              <a:t>k </a:t>
            </a:r>
            <a:r>
              <a:rPr lang="en-US" altLang="en-US" sz="1600" b="1">
                <a:solidFill>
                  <a:srgbClr val="FF0000"/>
                </a:solidFill>
              </a:rPr>
              <a:t>is negative</a:t>
            </a:r>
            <a:r>
              <a:rPr lang="en-US" altLang="en-US" sz="1600" b="1"/>
              <a:t>. </a:t>
            </a:r>
          </a:p>
          <a:p>
            <a:pPr>
              <a:lnSpc>
                <a:spcPct val="80000"/>
              </a:lnSpc>
            </a:pPr>
            <a:r>
              <a:rPr lang="en-US" altLang="en-US" sz="1600" b="1"/>
              <a:t>If </a:t>
            </a:r>
            <a:r>
              <a:rPr lang="en-US" altLang="en-US" sz="1600" b="1">
                <a:solidFill>
                  <a:srgbClr val="FF0000"/>
                </a:solidFill>
              </a:rPr>
              <a:t>Pk is –ve</a:t>
            </a:r>
            <a:r>
              <a:rPr lang="en-US" altLang="en-US" sz="1600" b="1"/>
              <a:t>, a </a:t>
            </a:r>
            <a:r>
              <a:rPr lang="en-US" altLang="en-US" sz="1600" b="1">
                <a:solidFill>
                  <a:srgbClr val="FF0000"/>
                </a:solidFill>
              </a:rPr>
              <a:t>lower pixel</a:t>
            </a:r>
            <a:r>
              <a:rPr lang="en-US" altLang="en-US" sz="1600" b="1"/>
              <a:t> (Y</a:t>
            </a:r>
            <a:r>
              <a:rPr lang="en-US" altLang="en-US" sz="1600" b="1" baseline="-25000"/>
              <a:t>k</a:t>
            </a:r>
            <a:r>
              <a:rPr lang="en-US" altLang="en-US" sz="1600" b="1"/>
              <a:t>)is plotted </a:t>
            </a:r>
            <a:r>
              <a:rPr lang="en-US" altLang="en-US" sz="1600" b="1">
                <a:solidFill>
                  <a:schemeClr val="accent2"/>
                </a:solidFill>
              </a:rPr>
              <a:t>else, an upper pixel</a:t>
            </a:r>
            <a:r>
              <a:rPr lang="en-US" altLang="en-US" sz="1600" b="1"/>
              <a:t> (Y</a:t>
            </a:r>
            <a:r>
              <a:rPr lang="en-US" altLang="en-US" sz="1600" b="1" baseline="-25000"/>
              <a:t>k</a:t>
            </a:r>
            <a:r>
              <a:rPr lang="en-US" altLang="en-US" sz="1600" b="1"/>
              <a:t>+1)is plotted.</a:t>
            </a:r>
          </a:p>
          <a:p>
            <a:pPr>
              <a:lnSpc>
                <a:spcPct val="80000"/>
              </a:lnSpc>
            </a:pPr>
            <a:endParaRPr lang="en-US" altLang="en-US" sz="1600" b="1"/>
          </a:p>
          <a:p>
            <a:pPr>
              <a:lnSpc>
                <a:spcPct val="80000"/>
              </a:lnSpc>
            </a:pPr>
            <a:r>
              <a:rPr lang="en-US" altLang="en-US" sz="1600" b="1"/>
              <a:t>At k+1 step, the value of Pk is given as</a:t>
            </a:r>
          </a:p>
          <a:p>
            <a:pPr>
              <a:lnSpc>
                <a:spcPct val="80000"/>
              </a:lnSpc>
            </a:pPr>
            <a:r>
              <a:rPr lang="en-US" altLang="en-US" sz="2400" b="1">
                <a:solidFill>
                  <a:srgbClr val="FF0000"/>
                </a:solidFill>
              </a:rPr>
              <a:t>P</a:t>
            </a:r>
            <a:r>
              <a:rPr lang="en-US" altLang="en-US" sz="2400" b="1" baseline="-25000">
                <a:solidFill>
                  <a:srgbClr val="FF0000"/>
                </a:solidFill>
              </a:rPr>
              <a:t>K+1</a:t>
            </a:r>
            <a:r>
              <a:rPr lang="en-US" altLang="en-US" sz="2400" b="1">
                <a:solidFill>
                  <a:srgbClr val="FF0000"/>
                </a:solidFill>
              </a:rPr>
              <a:t> = </a:t>
            </a:r>
            <a:r>
              <a:rPr lang="en-US" altLang="en-US" sz="2000" b="1">
                <a:solidFill>
                  <a:srgbClr val="FF0000"/>
                </a:solidFill>
              </a:rPr>
              <a:t>2 dyX</a:t>
            </a:r>
            <a:r>
              <a:rPr lang="en-US" altLang="en-US" sz="2000" b="1" baseline="-25000">
                <a:solidFill>
                  <a:srgbClr val="FF0000"/>
                </a:solidFill>
              </a:rPr>
              <a:t>k+1</a:t>
            </a:r>
            <a:r>
              <a:rPr lang="en-US" altLang="en-US" sz="2000" b="1">
                <a:solidFill>
                  <a:srgbClr val="FF0000"/>
                </a:solidFill>
              </a:rPr>
              <a:t>- 2 dx.Y</a:t>
            </a:r>
            <a:r>
              <a:rPr lang="en-US" altLang="en-US" sz="2000" b="1" baseline="-25000">
                <a:solidFill>
                  <a:srgbClr val="FF0000"/>
                </a:solidFill>
              </a:rPr>
              <a:t>k+1 </a:t>
            </a:r>
            <a:r>
              <a:rPr lang="en-US" altLang="en-US" sz="2000" b="1">
                <a:solidFill>
                  <a:srgbClr val="FF0000"/>
                </a:solidFill>
              </a:rPr>
              <a:t>+ c</a:t>
            </a:r>
            <a:r>
              <a:rPr lang="en-US" altLang="en-US" sz="1600" b="1"/>
              <a:t>   …………………………………..(6 ) </a:t>
            </a:r>
            <a:r>
              <a:rPr lang="en-US" altLang="en-US" sz="1200" b="1"/>
              <a:t>(from 5)</a:t>
            </a:r>
            <a:endParaRPr lang="en-US" altLang="en-US" sz="1200" b="1" baseline="-25000"/>
          </a:p>
          <a:p>
            <a:pPr>
              <a:lnSpc>
                <a:spcPct val="80000"/>
              </a:lnSpc>
            </a:pPr>
            <a:endParaRPr lang="en-US" altLang="en-US" sz="1200" b="1" baseline="-25000"/>
          </a:p>
          <a:p>
            <a:pPr>
              <a:lnSpc>
                <a:spcPct val="80000"/>
              </a:lnSpc>
            </a:pPr>
            <a:endParaRPr lang="en-US" altLang="en-US" sz="1600" b="1"/>
          </a:p>
          <a:p>
            <a:pPr>
              <a:lnSpc>
                <a:spcPct val="80000"/>
              </a:lnSpc>
            </a:pPr>
            <a:endParaRPr lang="en-US" altLang="en-US" sz="1600" b="1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2362200" y="25908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2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2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333500"/>
            <a:ext cx="9144000" cy="5524500"/>
          </a:xfrm>
        </p:spPr>
        <p:txBody>
          <a:bodyPr/>
          <a:lstStyle/>
          <a:p>
            <a:r>
              <a:rPr lang="en-US" altLang="en-US" sz="2800"/>
              <a:t>Eq 6 – eq 5</a:t>
            </a:r>
          </a:p>
          <a:p>
            <a:r>
              <a:rPr lang="en-US" altLang="en-US" sz="2000"/>
              <a:t>Pk+1 – Pk = (2 dyX</a:t>
            </a:r>
            <a:r>
              <a:rPr lang="en-US" altLang="en-US" sz="2000" baseline="-25000"/>
              <a:t>k+1</a:t>
            </a:r>
            <a:r>
              <a:rPr lang="en-US" altLang="en-US" sz="2000"/>
              <a:t>- 2 dx.Y</a:t>
            </a:r>
            <a:r>
              <a:rPr lang="en-US" altLang="en-US" sz="2000" baseline="-25000"/>
              <a:t>k+1 </a:t>
            </a:r>
            <a:r>
              <a:rPr lang="en-US" altLang="en-US" sz="2000"/>
              <a:t>+ c ) - (</a:t>
            </a:r>
            <a:r>
              <a:rPr lang="en-US" altLang="en-US" sz="2400" b="1"/>
              <a:t>2 dyX</a:t>
            </a:r>
            <a:r>
              <a:rPr lang="en-US" altLang="en-US" sz="2400" b="1" baseline="-25000"/>
              <a:t>k</a:t>
            </a:r>
            <a:r>
              <a:rPr lang="en-US" altLang="en-US" sz="2400" b="1"/>
              <a:t>+2 dx.Y</a:t>
            </a:r>
            <a:r>
              <a:rPr lang="en-US" altLang="en-US" sz="2400" b="1" baseline="-25000"/>
              <a:t>k </a:t>
            </a:r>
            <a:r>
              <a:rPr lang="en-US" altLang="en-US" sz="2400" b="1"/>
              <a:t>+ c)</a:t>
            </a:r>
          </a:p>
          <a:p>
            <a:r>
              <a:rPr lang="en-US" altLang="en-US" sz="2000"/>
              <a:t>	      = 2dy(X</a:t>
            </a:r>
            <a:r>
              <a:rPr lang="en-US" altLang="en-US" sz="2000" baseline="-25000"/>
              <a:t>k+1</a:t>
            </a:r>
            <a:r>
              <a:rPr lang="en-US" altLang="en-US" sz="2000"/>
              <a:t>-X</a:t>
            </a:r>
            <a:r>
              <a:rPr lang="en-US" altLang="en-US" sz="2000" baseline="-25000"/>
              <a:t>k </a:t>
            </a:r>
            <a:r>
              <a:rPr lang="en-US" altLang="en-US" sz="2000"/>
              <a:t> ) – 2 dx(Y</a:t>
            </a:r>
            <a:r>
              <a:rPr lang="en-US" altLang="en-US" sz="2000" baseline="-25000"/>
              <a:t>k+1 </a:t>
            </a:r>
            <a:r>
              <a:rPr lang="en-US" altLang="en-US" sz="2000"/>
              <a:t>–</a:t>
            </a:r>
            <a:r>
              <a:rPr lang="en-US" altLang="en-US" sz="2000" baseline="-25000"/>
              <a:t> </a:t>
            </a:r>
            <a:r>
              <a:rPr lang="en-US" altLang="en-US" sz="2400" b="1"/>
              <a:t>Y</a:t>
            </a:r>
            <a:r>
              <a:rPr lang="en-US" altLang="en-US" sz="2400" b="1" baseline="-25000"/>
              <a:t>k </a:t>
            </a:r>
            <a:r>
              <a:rPr lang="en-US" altLang="en-US" sz="2400" b="1"/>
              <a:t>) ………….(7)</a:t>
            </a:r>
          </a:p>
          <a:p>
            <a:endParaRPr lang="en-US" altLang="en-US" sz="2400" b="1"/>
          </a:p>
          <a:p>
            <a:r>
              <a:rPr lang="en-US" altLang="en-US" sz="2400"/>
              <a:t>Since </a:t>
            </a:r>
            <a:r>
              <a:rPr lang="en-US" altLang="en-US" sz="2000"/>
              <a:t>X</a:t>
            </a:r>
            <a:r>
              <a:rPr lang="en-US" altLang="en-US" sz="2000" baseline="-25000"/>
              <a:t>k+1  </a:t>
            </a:r>
            <a:r>
              <a:rPr lang="en-US" altLang="en-US" sz="2400"/>
              <a:t>= X</a:t>
            </a:r>
            <a:r>
              <a:rPr lang="en-US" altLang="en-US" sz="2400" baseline="-25000"/>
              <a:t>k</a:t>
            </a:r>
            <a:r>
              <a:rPr lang="en-US" altLang="en-US" sz="2400"/>
              <a:t> +1   The eqn 7 becomes</a:t>
            </a:r>
          </a:p>
          <a:p>
            <a:endParaRPr lang="en-US" altLang="en-US" sz="2400"/>
          </a:p>
          <a:p>
            <a:r>
              <a:rPr lang="en-US" altLang="en-US" sz="2000"/>
              <a:t>Pk+1 – Pk = 2dy(X</a:t>
            </a:r>
            <a:r>
              <a:rPr lang="en-US" altLang="en-US" sz="2000" baseline="-25000"/>
              <a:t>k </a:t>
            </a:r>
            <a:r>
              <a:rPr lang="en-US" altLang="en-US" sz="2400"/>
              <a:t>+1</a:t>
            </a:r>
            <a:r>
              <a:rPr lang="en-US" altLang="en-US" sz="2000" baseline="-25000"/>
              <a:t> </a:t>
            </a:r>
            <a:r>
              <a:rPr lang="en-US" altLang="en-US" sz="2000"/>
              <a:t>-X</a:t>
            </a:r>
            <a:r>
              <a:rPr lang="en-US" altLang="en-US" sz="2000" baseline="-25000"/>
              <a:t>k </a:t>
            </a:r>
            <a:r>
              <a:rPr lang="en-US" altLang="en-US" sz="2000"/>
              <a:t> ) – 2 dx(Y</a:t>
            </a:r>
            <a:r>
              <a:rPr lang="en-US" altLang="en-US" sz="2000" baseline="-25000"/>
              <a:t>k+1 </a:t>
            </a:r>
            <a:r>
              <a:rPr lang="en-US" altLang="en-US" sz="2000"/>
              <a:t>–</a:t>
            </a:r>
            <a:r>
              <a:rPr lang="en-US" altLang="en-US" sz="2000" baseline="-25000"/>
              <a:t> </a:t>
            </a:r>
            <a:r>
              <a:rPr lang="en-US" altLang="en-US" sz="2400"/>
              <a:t>Y</a:t>
            </a:r>
            <a:r>
              <a:rPr lang="en-US" altLang="en-US" sz="2400" baseline="-25000"/>
              <a:t>k </a:t>
            </a:r>
            <a:r>
              <a:rPr lang="en-US" altLang="en-US" sz="2400"/>
              <a:t>) </a:t>
            </a:r>
          </a:p>
          <a:p>
            <a:r>
              <a:rPr lang="en-US" altLang="en-US" sz="2400"/>
              <a:t>	     = 2dy - </a:t>
            </a:r>
            <a:r>
              <a:rPr lang="en-US" altLang="en-US" sz="2000"/>
              <a:t>2 dx(Y</a:t>
            </a:r>
            <a:r>
              <a:rPr lang="en-US" altLang="en-US" sz="2000" baseline="-25000"/>
              <a:t>k+1 </a:t>
            </a:r>
            <a:r>
              <a:rPr lang="en-US" altLang="en-US" sz="2000"/>
              <a:t>–</a:t>
            </a:r>
            <a:r>
              <a:rPr lang="en-US" altLang="en-US" sz="2000" baseline="-25000"/>
              <a:t> </a:t>
            </a:r>
            <a:r>
              <a:rPr lang="en-US" altLang="en-US" sz="2400"/>
              <a:t>Y</a:t>
            </a:r>
            <a:r>
              <a:rPr lang="en-US" altLang="en-US" sz="2400" baseline="-25000"/>
              <a:t>k </a:t>
            </a:r>
            <a:r>
              <a:rPr lang="en-US" altLang="en-US" sz="2400"/>
              <a:t>) </a:t>
            </a:r>
          </a:p>
          <a:p>
            <a:r>
              <a:rPr lang="en-US" altLang="en-US" sz="2000"/>
              <a:t>Pk+1 = Pk + </a:t>
            </a:r>
            <a:r>
              <a:rPr lang="en-US" altLang="en-US" sz="2400"/>
              <a:t>2dy - </a:t>
            </a:r>
            <a:r>
              <a:rPr lang="en-US" altLang="en-US" sz="2000"/>
              <a:t>2 dx(Y</a:t>
            </a:r>
            <a:r>
              <a:rPr lang="en-US" altLang="en-US" sz="2000" baseline="-25000"/>
              <a:t>k+1 </a:t>
            </a:r>
            <a:r>
              <a:rPr lang="en-US" altLang="en-US" sz="2000"/>
              <a:t>–</a:t>
            </a:r>
            <a:r>
              <a:rPr lang="en-US" altLang="en-US" sz="2000" baseline="-25000"/>
              <a:t> </a:t>
            </a:r>
            <a:r>
              <a:rPr lang="en-US" altLang="en-US" sz="2400"/>
              <a:t>Y</a:t>
            </a:r>
            <a:r>
              <a:rPr lang="en-US" altLang="en-US" sz="2400" baseline="-25000"/>
              <a:t>k </a:t>
            </a:r>
            <a:r>
              <a:rPr lang="en-US" altLang="en-US" sz="2400"/>
              <a:t>)</a:t>
            </a:r>
            <a:r>
              <a:rPr lang="en-US" altLang="en-US" sz="2400" b="1"/>
              <a:t>    ………………..( 8)</a:t>
            </a:r>
          </a:p>
          <a:p>
            <a:endParaRPr lang="en-US" altLang="en-US" sz="2400" b="1"/>
          </a:p>
          <a:p>
            <a:r>
              <a:rPr lang="en-US" altLang="en-US" sz="2000"/>
              <a:t>Where (Yk+1 – Yk) is either 0 or 1 based on the sign of Pk.</a:t>
            </a:r>
          </a:p>
          <a:p>
            <a:r>
              <a:rPr lang="en-US" altLang="en-US" sz="1800" b="1"/>
              <a:t>The starting  parameter P0 at the pixel position (X0,Y0) is given as </a:t>
            </a:r>
          </a:p>
          <a:p>
            <a:r>
              <a:rPr lang="en-US" altLang="en-US" sz="1800" b="1"/>
              <a:t>		</a:t>
            </a:r>
            <a:r>
              <a:rPr lang="en-US" altLang="en-US" sz="1800" b="1">
                <a:solidFill>
                  <a:srgbClr val="FF0000"/>
                </a:solidFill>
              </a:rPr>
              <a:t>P0 = 2dy – dx</a:t>
            </a:r>
            <a:r>
              <a:rPr lang="en-US" altLang="en-US" sz="1800" b="1"/>
              <a:t>                          ………………………(9) </a:t>
            </a: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09600" y="1600200"/>
            <a:ext cx="26670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1905000" y="16002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609600" y="2743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609600" y="3352800"/>
            <a:ext cx="898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(X</a:t>
            </a:r>
            <a:r>
              <a:rPr lang="en-US" altLang="en-US" baseline="-25000"/>
              <a:t>0</a:t>
            </a:r>
            <a:r>
              <a:rPr lang="en-US" altLang="en-US"/>
              <a:t>, y</a:t>
            </a:r>
            <a:r>
              <a:rPr lang="en-US" altLang="en-US" baseline="-25000"/>
              <a:t>0</a:t>
            </a:r>
            <a:r>
              <a:rPr lang="en-US" altLang="en-US"/>
              <a:t>)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69925" y="1676400"/>
            <a:ext cx="1158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(X</a:t>
            </a:r>
            <a:r>
              <a:rPr lang="en-US" altLang="en-US" baseline="-25000"/>
              <a:t>0</a:t>
            </a:r>
            <a:r>
              <a:rPr lang="en-US" altLang="en-US"/>
              <a:t>, y</a:t>
            </a:r>
            <a:r>
              <a:rPr lang="en-US" altLang="en-US" baseline="-25000"/>
              <a:t>0</a:t>
            </a:r>
            <a:r>
              <a:rPr lang="en-US" altLang="en-US"/>
              <a:t>+1)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1905000" y="1600200"/>
            <a:ext cx="1419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(X</a:t>
            </a:r>
            <a:r>
              <a:rPr lang="en-US" altLang="en-US" baseline="-25000"/>
              <a:t>0</a:t>
            </a:r>
            <a:r>
              <a:rPr lang="en-US" altLang="en-US"/>
              <a:t>+1, y</a:t>
            </a:r>
            <a:r>
              <a:rPr lang="en-US" altLang="en-US" baseline="-25000"/>
              <a:t>0</a:t>
            </a:r>
            <a:r>
              <a:rPr lang="en-US" altLang="en-US"/>
              <a:t>+1)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2060575" y="3352800"/>
            <a:ext cx="10953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(X</a:t>
            </a:r>
            <a:r>
              <a:rPr lang="en-US" altLang="en-US" baseline="-25000"/>
              <a:t>0</a:t>
            </a:r>
            <a:r>
              <a:rPr lang="en-US" altLang="en-US"/>
              <a:t>+1,y</a:t>
            </a:r>
            <a:r>
              <a:rPr lang="en-US" altLang="en-US" baseline="-25000"/>
              <a:t>0</a:t>
            </a:r>
            <a:r>
              <a:rPr lang="en-US" altLang="en-US"/>
              <a:t>)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V="1">
            <a:off x="1295400" y="2286000"/>
            <a:ext cx="24384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838200" y="28194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  <a:r>
              <a:rPr lang="en-US" altLang="en-US" baseline="-25000"/>
              <a:t>0</a:t>
            </a:r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2514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25146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1143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11430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AutoShape 19"/>
          <p:cNvSpPr>
            <a:spLocks/>
          </p:cNvSpPr>
          <p:nvPr/>
        </p:nvSpPr>
        <p:spPr bwMode="auto">
          <a:xfrm>
            <a:off x="2590800" y="2743200"/>
            <a:ext cx="228600" cy="533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AutoShape 20"/>
          <p:cNvSpPr>
            <a:spLocks/>
          </p:cNvSpPr>
          <p:nvPr/>
        </p:nvSpPr>
        <p:spPr bwMode="auto">
          <a:xfrm>
            <a:off x="2667000" y="2133600"/>
            <a:ext cx="228600" cy="533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2819400" y="2819400"/>
            <a:ext cx="395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  <a:r>
              <a:rPr lang="en-US" altLang="en-US" baseline="-25000"/>
              <a:t>1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2819400" y="2133600"/>
            <a:ext cx="395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  <a:r>
              <a:rPr lang="en-US" altLang="en-US" baseline="-25000"/>
              <a:t>2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3657600" y="685800"/>
            <a:ext cx="5257800" cy="613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y=mx+c is the eq of line</a:t>
            </a:r>
          </a:p>
          <a:p>
            <a:r>
              <a:rPr lang="en-US" altLang="en-US"/>
              <a:t>In col 2 the line is passing through x</a:t>
            </a:r>
            <a:r>
              <a:rPr lang="en-US" altLang="en-US" baseline="-25000"/>
              <a:t>0</a:t>
            </a:r>
            <a:r>
              <a:rPr lang="en-US" altLang="en-US"/>
              <a:t>+1 so the y value is given by</a:t>
            </a:r>
          </a:p>
          <a:p>
            <a:r>
              <a:rPr lang="en-US" altLang="en-US"/>
              <a:t>y=m(x</a:t>
            </a:r>
            <a:r>
              <a:rPr lang="en-US" altLang="en-US" baseline="-25000"/>
              <a:t>0</a:t>
            </a:r>
            <a:r>
              <a:rPr lang="en-US" altLang="en-US"/>
              <a:t>+1)+c  (green dot)</a:t>
            </a:r>
          </a:p>
          <a:p>
            <a:r>
              <a:rPr lang="en-US" altLang="en-US"/>
              <a:t>Now we need to find out the values of d1 and d2</a:t>
            </a:r>
          </a:p>
          <a:p>
            <a:endParaRPr lang="en-US" altLang="en-US"/>
          </a:p>
          <a:p>
            <a:r>
              <a:rPr lang="en-US" altLang="en-US"/>
              <a:t>d1= y-y</a:t>
            </a:r>
            <a:r>
              <a:rPr lang="en-US" altLang="en-US" baseline="-25000"/>
              <a:t>0</a:t>
            </a:r>
          </a:p>
          <a:p>
            <a:r>
              <a:rPr lang="en-US" altLang="en-US"/>
              <a:t>d2=(y</a:t>
            </a:r>
            <a:r>
              <a:rPr lang="en-US" altLang="en-US" baseline="-25000"/>
              <a:t>0</a:t>
            </a:r>
            <a:r>
              <a:rPr lang="en-US" altLang="en-US"/>
              <a:t>+1)-y</a:t>
            </a:r>
          </a:p>
          <a:p>
            <a:r>
              <a:rPr lang="en-US" altLang="en-US"/>
              <a:t>d1=m(x</a:t>
            </a:r>
            <a:r>
              <a:rPr lang="en-US" altLang="en-US" baseline="-25000"/>
              <a:t>0</a:t>
            </a:r>
            <a:r>
              <a:rPr lang="en-US" altLang="en-US"/>
              <a:t>+1) – y</a:t>
            </a:r>
            <a:r>
              <a:rPr lang="en-US" altLang="en-US" baseline="-25000"/>
              <a:t>0  </a:t>
            </a:r>
            <a:r>
              <a:rPr lang="en-US" altLang="en-US"/>
              <a:t>and d2= (y0+1) - m(x</a:t>
            </a:r>
            <a:r>
              <a:rPr lang="en-US" altLang="en-US" baseline="-25000"/>
              <a:t>0</a:t>
            </a:r>
            <a:r>
              <a:rPr lang="en-US" altLang="en-US"/>
              <a:t>+1)</a:t>
            </a:r>
          </a:p>
          <a:p>
            <a:endParaRPr lang="en-US" altLang="en-US"/>
          </a:p>
          <a:p>
            <a:r>
              <a:rPr lang="en-US" altLang="en-US"/>
              <a:t>d1-d2=[mx</a:t>
            </a:r>
            <a:r>
              <a:rPr lang="en-US" altLang="en-US" baseline="-25000"/>
              <a:t>0</a:t>
            </a:r>
            <a:r>
              <a:rPr lang="en-US" altLang="en-US"/>
              <a:t>+m – y</a:t>
            </a:r>
            <a:r>
              <a:rPr lang="en-US" altLang="en-US" baseline="-25000"/>
              <a:t>0</a:t>
            </a:r>
            <a:r>
              <a:rPr lang="en-US" altLang="en-US"/>
              <a:t>] -  [(y</a:t>
            </a:r>
            <a:r>
              <a:rPr lang="en-US" altLang="en-US" baseline="-25000"/>
              <a:t>0</a:t>
            </a:r>
            <a:r>
              <a:rPr lang="en-US" altLang="en-US"/>
              <a:t>+1) - mx</a:t>
            </a:r>
            <a:r>
              <a:rPr lang="en-US" altLang="en-US" baseline="-25000"/>
              <a:t>0</a:t>
            </a:r>
            <a:r>
              <a:rPr lang="en-US" altLang="en-US"/>
              <a:t>-m]</a:t>
            </a:r>
          </a:p>
          <a:p>
            <a:r>
              <a:rPr lang="en-US" altLang="en-US"/>
              <a:t>         =mx</a:t>
            </a:r>
            <a:r>
              <a:rPr lang="en-US" altLang="en-US" baseline="-25000"/>
              <a:t>0</a:t>
            </a:r>
            <a:r>
              <a:rPr lang="en-US" altLang="en-US"/>
              <a:t>+m – y</a:t>
            </a:r>
            <a:r>
              <a:rPr lang="en-US" altLang="en-US" baseline="-25000"/>
              <a:t>0</a:t>
            </a:r>
            <a:r>
              <a:rPr lang="en-US" altLang="en-US"/>
              <a:t> -  y</a:t>
            </a:r>
            <a:r>
              <a:rPr lang="en-US" altLang="en-US" baseline="-25000"/>
              <a:t>0</a:t>
            </a:r>
            <a:r>
              <a:rPr lang="en-US" altLang="en-US"/>
              <a:t>-1 + mx</a:t>
            </a:r>
            <a:r>
              <a:rPr lang="en-US" altLang="en-US" baseline="-25000"/>
              <a:t>0</a:t>
            </a:r>
            <a:r>
              <a:rPr lang="en-US" altLang="en-US"/>
              <a:t>+m</a:t>
            </a:r>
          </a:p>
          <a:p>
            <a:r>
              <a:rPr lang="en-US" altLang="en-US"/>
              <a:t>         = 2mx</a:t>
            </a:r>
            <a:r>
              <a:rPr lang="en-US" altLang="en-US" baseline="-25000"/>
              <a:t>0</a:t>
            </a:r>
            <a:r>
              <a:rPr lang="en-US" altLang="en-US"/>
              <a:t>+2m –2y</a:t>
            </a:r>
            <a:r>
              <a:rPr lang="en-US" altLang="en-US" baseline="-25000"/>
              <a:t>0</a:t>
            </a:r>
            <a:r>
              <a:rPr lang="en-US" altLang="en-US"/>
              <a:t>-1</a:t>
            </a:r>
          </a:p>
          <a:p>
            <a:r>
              <a:rPr lang="en-US" altLang="en-US"/>
              <a:t>         = 2mx</a:t>
            </a:r>
            <a:r>
              <a:rPr lang="en-US" altLang="en-US" baseline="-25000"/>
              <a:t>0</a:t>
            </a:r>
            <a:r>
              <a:rPr lang="en-US" altLang="en-US"/>
              <a:t>+2m –2mx</a:t>
            </a:r>
            <a:r>
              <a:rPr lang="en-US" altLang="en-US" baseline="-25000"/>
              <a:t>0</a:t>
            </a:r>
            <a:r>
              <a:rPr lang="en-US" altLang="en-US"/>
              <a:t>-1    (y=mx+c passes thr (x0, y0) so we can say y</a:t>
            </a:r>
            <a:r>
              <a:rPr lang="en-US" altLang="en-US" baseline="-25000"/>
              <a:t>0</a:t>
            </a:r>
            <a:r>
              <a:rPr lang="en-US" altLang="en-US"/>
              <a:t>=mx</a:t>
            </a:r>
            <a:r>
              <a:rPr lang="en-US" altLang="en-US" baseline="-25000"/>
              <a:t>0</a:t>
            </a:r>
            <a:r>
              <a:rPr lang="en-US" altLang="en-US"/>
              <a:t>+c)</a:t>
            </a:r>
          </a:p>
          <a:p>
            <a:r>
              <a:rPr lang="en-US" altLang="en-US"/>
              <a:t>d1-d2 = 2mx</a:t>
            </a:r>
            <a:r>
              <a:rPr lang="en-US" altLang="en-US" baseline="-25000"/>
              <a:t>0</a:t>
            </a:r>
            <a:r>
              <a:rPr lang="en-US" altLang="en-US"/>
              <a:t>+2m –2mx</a:t>
            </a:r>
            <a:r>
              <a:rPr lang="en-US" altLang="en-US" baseline="-25000"/>
              <a:t>0</a:t>
            </a:r>
            <a:r>
              <a:rPr lang="en-US" altLang="en-US"/>
              <a:t>-1 </a:t>
            </a:r>
          </a:p>
          <a:p>
            <a:r>
              <a:rPr lang="en-US" altLang="en-US"/>
              <a:t>d1-d2=2m-1   ( m= </a:t>
            </a:r>
            <a:r>
              <a:rPr lang="en-US" altLang="en-US" b="1"/>
              <a:t>∆y</a:t>
            </a:r>
            <a:r>
              <a:rPr lang="en-US" altLang="en-US"/>
              <a:t> / </a:t>
            </a:r>
            <a:r>
              <a:rPr lang="en-US" altLang="en-US" b="1"/>
              <a:t>∆x)</a:t>
            </a:r>
          </a:p>
          <a:p>
            <a:r>
              <a:rPr lang="en-US" altLang="en-US" b="1"/>
              <a:t>d1-d2 = 2∆y/ ∆x - 1</a:t>
            </a:r>
            <a:r>
              <a:rPr lang="en-US" altLang="en-US"/>
              <a:t> </a:t>
            </a:r>
          </a:p>
          <a:p>
            <a:endParaRPr lang="en-US" altLang="en-US" b="1"/>
          </a:p>
          <a:p>
            <a:endParaRPr lang="en-US" altLang="en-US"/>
          </a:p>
          <a:p>
            <a:r>
              <a:rPr lang="en-US" altLang="en-US" b="1"/>
              <a:t>P</a:t>
            </a:r>
            <a:r>
              <a:rPr lang="en-US" altLang="en-US" b="1" baseline="-25000"/>
              <a:t>0</a:t>
            </a:r>
            <a:r>
              <a:rPr lang="en-US" altLang="en-US"/>
              <a:t>= </a:t>
            </a:r>
            <a:r>
              <a:rPr lang="en-US" altLang="en-US" b="1"/>
              <a:t>2∆y - ∆x</a:t>
            </a:r>
            <a:r>
              <a:rPr lang="en-US" altLang="en-US"/>
              <a:t> </a:t>
            </a:r>
          </a:p>
          <a:p>
            <a:r>
              <a:rPr lang="en-US" altLang="en-US"/>
              <a:t> 	 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914400" y="1143000"/>
            <a:ext cx="206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Col 1            Col 2</a:t>
            </a:r>
          </a:p>
        </p:txBody>
      </p:sp>
      <p:sp>
        <p:nvSpPr>
          <p:cNvPr id="27673" name="Oval 25"/>
          <p:cNvSpPr>
            <a:spLocks noChangeArrowheads="1"/>
          </p:cNvSpPr>
          <p:nvPr/>
        </p:nvSpPr>
        <p:spPr bwMode="auto">
          <a:xfrm>
            <a:off x="2590800" y="2667000"/>
            <a:ext cx="1524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 flipH="1">
            <a:off x="4724400" y="4876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 flipH="1">
            <a:off x="5867400" y="4876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3657600" y="5715000"/>
            <a:ext cx="2514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1"/>
          </a:p>
          <a:p>
            <a:pPr algn="ctr"/>
            <a:r>
              <a:rPr lang="en-US" altLang="en-US" b="1"/>
              <a:t>∆x(d1-d2) = 2∆y - ∆x</a:t>
            </a:r>
            <a:r>
              <a:rPr lang="en-US" altLang="en-US"/>
              <a:t> </a:t>
            </a:r>
          </a:p>
          <a:p>
            <a:pPr algn="ctr"/>
            <a:endParaRPr lang="en-US" altLang="en-US"/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3657600" y="5715000"/>
            <a:ext cx="2514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b="1"/>
          </a:p>
          <a:p>
            <a:pPr algn="ctr"/>
            <a:r>
              <a:rPr lang="en-US" altLang="en-US" b="1"/>
              <a:t>∆x(d1-d2) = 2∆y - ∆x</a:t>
            </a:r>
            <a:r>
              <a:rPr lang="en-US" altLang="en-US"/>
              <a:t> </a:t>
            </a:r>
          </a:p>
          <a:p>
            <a:pPr algn="ctr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6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6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6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6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6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6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76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7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76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4" grpId="0" animBg="1"/>
      <p:bldP spid="27676" grpId="0" animBg="1"/>
      <p:bldP spid="27678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Bresenham’s algorithm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0" y="1333500"/>
            <a:ext cx="9144000" cy="55245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Step 1</a:t>
            </a:r>
            <a:r>
              <a:rPr lang="en-US" altLang="en-US" sz="2400"/>
              <a:t>:  Enter the 2 end points for a line and store the left 	   	   end point in (X0,Y0).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Step 2</a:t>
            </a:r>
            <a:r>
              <a:rPr lang="en-US" altLang="en-US" sz="2400"/>
              <a:t>:  Plot the first point be loading (X0,Y0) in the frame buffer.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Setp 3</a:t>
            </a:r>
            <a:r>
              <a:rPr lang="en-US" altLang="en-US" sz="2400"/>
              <a:t>:  determine the initial value of the decision parameter by 	   calculating the </a:t>
            </a:r>
            <a:r>
              <a:rPr lang="en-US" altLang="en-US" sz="2400">
                <a:solidFill>
                  <a:srgbClr val="FF0000"/>
                </a:solidFill>
              </a:rPr>
              <a:t>constants dx, dy, 2dy and 2dy-2dx as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		</a:t>
            </a:r>
            <a:r>
              <a:rPr lang="en-US" altLang="en-US" sz="2400">
                <a:solidFill>
                  <a:srgbClr val="FF0000"/>
                </a:solidFill>
              </a:rPr>
              <a:t>P0 = 2dy –dx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Step 4</a:t>
            </a:r>
            <a:r>
              <a:rPr lang="en-US" altLang="en-US" sz="2400"/>
              <a:t>: for each Xk, conduct the following test, starting from k= 0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 If Pk &lt;0, then the next point to be plotted is at </a:t>
            </a:r>
            <a:r>
              <a:rPr lang="en-US" altLang="en-US" sz="2400">
                <a:solidFill>
                  <a:srgbClr val="FF0000"/>
                </a:solidFill>
              </a:rPr>
              <a:t>(Xk+1, 	Yk)</a:t>
            </a:r>
            <a:r>
              <a:rPr lang="en-US" altLang="en-US" sz="2400"/>
              <a:t> and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			</a:t>
            </a:r>
            <a:r>
              <a:rPr lang="en-US" altLang="en-US" sz="2400">
                <a:solidFill>
                  <a:srgbClr val="FF0000"/>
                </a:solidFill>
              </a:rPr>
              <a:t>Pk+1 = Pk + 2dy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Else, </a:t>
            </a:r>
            <a:r>
              <a:rPr lang="en-US" altLang="en-US" sz="2400"/>
              <a:t> the next point is </a:t>
            </a:r>
            <a:r>
              <a:rPr lang="en-US" altLang="en-US" sz="2400">
                <a:solidFill>
                  <a:srgbClr val="FF0000"/>
                </a:solidFill>
              </a:rPr>
              <a:t>(Xk+1, Yk+1)</a:t>
            </a:r>
            <a:r>
              <a:rPr lang="en-US" altLang="en-US" sz="2400"/>
              <a:t> and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		</a:t>
            </a:r>
            <a:r>
              <a:rPr lang="en-US" altLang="en-US" sz="2400">
                <a:solidFill>
                  <a:srgbClr val="FF0000"/>
                </a:solidFill>
              </a:rPr>
              <a:t>Pk+1 = Pk + 2dy –2dx       (step 3)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Step 5</a:t>
            </a:r>
            <a:r>
              <a:rPr lang="en-US" altLang="en-US" sz="2400"/>
              <a:t>:  iterate through step (4) dx times.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33500"/>
            <a:ext cx="9144000" cy="5524500"/>
          </a:xfrm>
        </p:spPr>
        <p:txBody>
          <a:bodyPr/>
          <a:lstStyle/>
          <a:p>
            <a:r>
              <a:rPr lang="en-US" altLang="en-US" sz="2400"/>
              <a:t>Let the given end points for the line be (30,20)  and (40, 28)</a:t>
            </a:r>
          </a:p>
          <a:p>
            <a:r>
              <a:rPr lang="en-US" altLang="en-US" sz="2400"/>
              <a:t>M = dy  = y2 – y1   = 28 – 20  = 8</a:t>
            </a:r>
          </a:p>
          <a:p>
            <a:r>
              <a:rPr lang="en-US" altLang="en-US" sz="2400"/>
              <a:t>        dx     x2 – x1      40 – 30 = 10</a:t>
            </a:r>
          </a:p>
          <a:p>
            <a:r>
              <a:rPr lang="en-US" altLang="en-US" sz="2400"/>
              <a:t>	m =  0.8</a:t>
            </a:r>
          </a:p>
          <a:p>
            <a:r>
              <a:rPr lang="en-US" altLang="en-US" sz="2400"/>
              <a:t>	</a:t>
            </a:r>
            <a:r>
              <a:rPr lang="en-US" altLang="en-US" sz="2400">
                <a:solidFill>
                  <a:srgbClr val="FF0000"/>
                </a:solidFill>
              </a:rPr>
              <a:t>dy = 8   and   dx = 10</a:t>
            </a:r>
          </a:p>
          <a:p>
            <a:endParaRPr lang="en-US" altLang="en-US" sz="2400"/>
          </a:p>
          <a:p>
            <a:r>
              <a:rPr lang="en-US" altLang="en-US" sz="2400"/>
              <a:t>The initial decision parameter P0 is </a:t>
            </a:r>
          </a:p>
          <a:p>
            <a:r>
              <a:rPr lang="en-US" altLang="en-US" sz="2400"/>
              <a:t>P0 = 2dy – dx  = 2(8) – 10 = 16 – 10  = 6</a:t>
            </a:r>
          </a:p>
          <a:p>
            <a:r>
              <a:rPr lang="en-US" altLang="en-US" sz="2400"/>
              <a:t>	</a:t>
            </a:r>
            <a:r>
              <a:rPr lang="en-US" altLang="en-US" sz="2400">
                <a:solidFill>
                  <a:srgbClr val="FF0000"/>
                </a:solidFill>
              </a:rPr>
              <a:t>P0 = 6</a:t>
            </a:r>
          </a:p>
          <a:p>
            <a:r>
              <a:rPr lang="en-US" altLang="en-US" sz="2400"/>
              <a:t>The constants 2dy and 2dy-2dx are</a:t>
            </a:r>
          </a:p>
          <a:p>
            <a:r>
              <a:rPr lang="en-US" altLang="en-US" sz="2400"/>
              <a:t>2dy = 2(8) = 16		2dy-2dx = 2(8)- 2(10) =16 – = 20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2dy = 16</a:t>
            </a:r>
            <a:r>
              <a:rPr lang="en-US" altLang="en-US" sz="2400"/>
              <a:t>				</a:t>
            </a:r>
            <a:r>
              <a:rPr lang="en-US" altLang="en-US" sz="2400">
                <a:solidFill>
                  <a:srgbClr val="FF0000"/>
                </a:solidFill>
              </a:rPr>
              <a:t>2dy – 2dx = - 4</a:t>
            </a:r>
            <a:r>
              <a:rPr lang="en-US" altLang="en-US" sz="2400"/>
              <a:t> 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6858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12954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V="1">
            <a:off x="2895600" y="2209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42672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305800" cy="643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algn="just"/>
            <a:r>
              <a:rPr lang="en-US" altLang="en-US" sz="2800"/>
              <a:t>The starting point (x0, y0)=(30,20) and the successive pixel positions are given in the following table</a:t>
            </a:r>
          </a:p>
        </p:txBody>
      </p:sp>
      <p:graphicFrame>
        <p:nvGraphicFramePr>
          <p:cNvPr id="22590" name="Group 62"/>
          <p:cNvGraphicFramePr>
            <a:graphicFrameLocks noGrp="1"/>
          </p:cNvGraphicFramePr>
          <p:nvPr>
            <p:ph type="tbl" idx="1"/>
          </p:nvPr>
        </p:nvGraphicFramePr>
        <p:xfrm>
          <a:off x="457200" y="1333500"/>
          <a:ext cx="8229600" cy="569976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(X</a:t>
                      </a:r>
                      <a:r>
                        <a:rPr kumimoji="0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Y</a:t>
                      </a:r>
                      <a:r>
                        <a:rPr kumimoji="0" lang="en-US" alt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k+1</a:t>
                      </a: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(31,21)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(32,22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33,22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34,23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35,24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36,25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37,26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38,26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39,27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40,28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/>
              <a:t>End points (30,20)  (40,28)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dx=x2-x1=40-30=10  dy= y2-y1=28-20=8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P0=2dy-dx=2X8-10 = 6 &gt;0 			pt(31,21)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Pk+1= pk+2dy-2dx= 6+16-20 =2 &gt;0	   (32,22)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Pk+1=2+16-20 =</a:t>
            </a:r>
            <a:r>
              <a:rPr lang="en-US" altLang="en-US" sz="2800">
                <a:solidFill>
                  <a:srgbClr val="FF0000"/>
                </a:solidFill>
              </a:rPr>
              <a:t>-2 &lt;0</a:t>
            </a:r>
            <a:r>
              <a:rPr lang="en-US" altLang="en-US" sz="2800"/>
              <a:t> 				   (33,22)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Pk+1= pk+2dy =-2+16 = 14 &gt;0 		   (34,23)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Pk+1= pk+2dy-2dx=14+16-20=10&gt;0 	   (35,24)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Pk+1=10+16-20=6 &gt;0 				   (36,25)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Pk+1= 6+16-20=2&gt;0 				   (37,26)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Pk+1=2+16-20=</a:t>
            </a:r>
            <a:r>
              <a:rPr lang="en-US" altLang="en-US" sz="2800">
                <a:solidFill>
                  <a:srgbClr val="FF0000"/>
                </a:solidFill>
              </a:rPr>
              <a:t>-2 &lt;0 				   </a:t>
            </a:r>
            <a:r>
              <a:rPr lang="en-US" altLang="en-US" sz="2800"/>
              <a:t>(38,26)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Pk+1= pk+2dy=-2+16=14&gt;0 			   (39,27)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Pk+1=pk+2dy-2dx= 14+16-20=10&gt;0 	   (40,28)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</a:pPr>
            <a:r>
              <a:rPr lang="en-US" altLang="en-US" sz="2400"/>
              <a:t>In bresenham’s algorithm, if the positive slope of a line is greater than 1, the roles of x and y are interchanged.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For positive slope lines: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400"/>
              <a:t>If the initial position of a line is the right end point, then both x and y are decremented as we move from right to left.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400"/>
              <a:t>If d1 = d2 then always select the upper or the lowet candidate pixel.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For negative slope lines: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2400"/>
              <a:t>One coordinate increases and the other coordinate decreases.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Special cases:</a:t>
            </a:r>
            <a:r>
              <a:rPr lang="en-US" altLang="en-US" sz="2400"/>
              <a:t> 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2400"/>
              <a:t> the vertical lines dx = 0, horizontal lines dy = 0 and diagonal lines |dx| = |dy| can be directly loaded into the frame buffer.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0"/>
            <a:ext cx="8505825" cy="854075"/>
          </a:xfrm>
          <a:ln/>
        </p:spPr>
        <p:txBody>
          <a:bodyPr/>
          <a:lstStyle/>
          <a:p>
            <a:r>
              <a:rPr lang="en-IE" altLang="en-US"/>
              <a:t>The Problem (cont…)</a:t>
            </a: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229600" cy="1066800"/>
          </a:xfrm>
        </p:spPr>
        <p:txBody>
          <a:bodyPr/>
          <a:lstStyle/>
          <a:p>
            <a:r>
              <a:rPr lang="en-IE" altLang="en-US"/>
              <a:t>What happens when we try to draw this on a pixel based display?</a:t>
            </a:r>
            <a:endParaRPr lang="en-US" alt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V="1">
            <a:off x="3351213" y="2511425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3736975" y="2511425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4121150" y="2511425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V="1">
            <a:off x="4500563" y="2511425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V="1">
            <a:off x="4884738" y="2511425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V="1">
            <a:off x="5264150" y="2511425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V="1">
            <a:off x="5648325" y="2511425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V="1">
            <a:off x="6027738" y="2511425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rot="5400000" flipV="1">
            <a:off x="4499769" y="1016794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rot="5400000" flipV="1">
            <a:off x="4499769" y="1402556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rot="5400000" flipV="1">
            <a:off x="4499769" y="1786731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rot="5400000" flipV="1">
            <a:off x="4499769" y="2166144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rot="5400000" flipV="1">
            <a:off x="4499769" y="2550319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rot="5400000" flipV="1">
            <a:off x="4499769" y="2929731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rot="5400000" flipV="1">
            <a:off x="4499769" y="3313906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rot="5400000" flipV="1">
            <a:off x="4499769" y="3693319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0" name="Oval 20"/>
          <p:cNvSpPr>
            <a:spLocks noChangeArrowheads="1"/>
          </p:cNvSpPr>
          <p:nvPr/>
        </p:nvSpPr>
        <p:spPr bwMode="auto">
          <a:xfrm>
            <a:off x="3559175" y="4583113"/>
            <a:ext cx="319088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Oval 21"/>
          <p:cNvSpPr>
            <a:spLocks noChangeArrowheads="1"/>
          </p:cNvSpPr>
          <p:nvPr/>
        </p:nvSpPr>
        <p:spPr bwMode="auto">
          <a:xfrm>
            <a:off x="3957638" y="458311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Oval 22"/>
          <p:cNvSpPr>
            <a:spLocks noChangeArrowheads="1"/>
          </p:cNvSpPr>
          <p:nvPr/>
        </p:nvSpPr>
        <p:spPr bwMode="auto">
          <a:xfrm>
            <a:off x="5854700" y="45831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Oval 23"/>
          <p:cNvSpPr>
            <a:spLocks noChangeArrowheads="1"/>
          </p:cNvSpPr>
          <p:nvPr/>
        </p:nvSpPr>
        <p:spPr bwMode="auto">
          <a:xfrm>
            <a:off x="3176588" y="4581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Oval 24"/>
          <p:cNvSpPr>
            <a:spLocks noChangeArrowheads="1"/>
          </p:cNvSpPr>
          <p:nvPr/>
        </p:nvSpPr>
        <p:spPr bwMode="auto">
          <a:xfrm>
            <a:off x="4324350" y="45831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Oval 25"/>
          <p:cNvSpPr>
            <a:spLocks noChangeArrowheads="1"/>
          </p:cNvSpPr>
          <p:nvPr/>
        </p:nvSpPr>
        <p:spPr bwMode="auto">
          <a:xfrm>
            <a:off x="4722813" y="4581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Oval 26"/>
          <p:cNvSpPr>
            <a:spLocks noChangeArrowheads="1"/>
          </p:cNvSpPr>
          <p:nvPr/>
        </p:nvSpPr>
        <p:spPr bwMode="auto">
          <a:xfrm>
            <a:off x="5105400" y="45815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Oval 27"/>
          <p:cNvSpPr>
            <a:spLocks noChangeArrowheads="1"/>
          </p:cNvSpPr>
          <p:nvPr/>
        </p:nvSpPr>
        <p:spPr bwMode="auto">
          <a:xfrm>
            <a:off x="5487988" y="4581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Oval 28"/>
          <p:cNvSpPr>
            <a:spLocks noChangeArrowheads="1"/>
          </p:cNvSpPr>
          <p:nvPr/>
        </p:nvSpPr>
        <p:spPr bwMode="auto">
          <a:xfrm>
            <a:off x="3567113" y="42037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Oval 29"/>
          <p:cNvSpPr>
            <a:spLocks noChangeArrowheads="1"/>
          </p:cNvSpPr>
          <p:nvPr/>
        </p:nvSpPr>
        <p:spPr bwMode="auto">
          <a:xfrm>
            <a:off x="3965575" y="4203700"/>
            <a:ext cx="319088" cy="319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Oval 30"/>
          <p:cNvSpPr>
            <a:spLocks noChangeArrowheads="1"/>
          </p:cNvSpPr>
          <p:nvPr/>
        </p:nvSpPr>
        <p:spPr bwMode="auto">
          <a:xfrm>
            <a:off x="5862638" y="42037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Oval 31"/>
          <p:cNvSpPr>
            <a:spLocks noChangeArrowheads="1"/>
          </p:cNvSpPr>
          <p:nvPr/>
        </p:nvSpPr>
        <p:spPr bwMode="auto">
          <a:xfrm>
            <a:off x="3184525" y="42021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Oval 32"/>
          <p:cNvSpPr>
            <a:spLocks noChangeArrowheads="1"/>
          </p:cNvSpPr>
          <p:nvPr/>
        </p:nvSpPr>
        <p:spPr bwMode="auto">
          <a:xfrm>
            <a:off x="4332288" y="4203700"/>
            <a:ext cx="319087" cy="319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15393" name="Oval 33"/>
          <p:cNvSpPr>
            <a:spLocks noChangeArrowheads="1"/>
          </p:cNvSpPr>
          <p:nvPr/>
        </p:nvSpPr>
        <p:spPr bwMode="auto">
          <a:xfrm>
            <a:off x="4730750" y="42021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Oval 34"/>
          <p:cNvSpPr>
            <a:spLocks noChangeArrowheads="1"/>
          </p:cNvSpPr>
          <p:nvPr/>
        </p:nvSpPr>
        <p:spPr bwMode="auto">
          <a:xfrm>
            <a:off x="5113338" y="420211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Oval 35"/>
          <p:cNvSpPr>
            <a:spLocks noChangeArrowheads="1"/>
          </p:cNvSpPr>
          <p:nvPr/>
        </p:nvSpPr>
        <p:spPr bwMode="auto">
          <a:xfrm>
            <a:off x="5495925" y="42021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Oval 36"/>
          <p:cNvSpPr>
            <a:spLocks noChangeArrowheads="1"/>
          </p:cNvSpPr>
          <p:nvPr/>
        </p:nvSpPr>
        <p:spPr bwMode="auto">
          <a:xfrm>
            <a:off x="3562350" y="382428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Oval 37"/>
          <p:cNvSpPr>
            <a:spLocks noChangeArrowheads="1"/>
          </p:cNvSpPr>
          <p:nvPr/>
        </p:nvSpPr>
        <p:spPr bwMode="auto">
          <a:xfrm>
            <a:off x="3960813" y="38242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Oval 38"/>
          <p:cNvSpPr>
            <a:spLocks noChangeArrowheads="1"/>
          </p:cNvSpPr>
          <p:nvPr/>
        </p:nvSpPr>
        <p:spPr bwMode="auto">
          <a:xfrm>
            <a:off x="5857875" y="382428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Oval 39"/>
          <p:cNvSpPr>
            <a:spLocks noChangeArrowheads="1"/>
          </p:cNvSpPr>
          <p:nvPr/>
        </p:nvSpPr>
        <p:spPr bwMode="auto">
          <a:xfrm>
            <a:off x="3179763" y="38227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Oval 40"/>
          <p:cNvSpPr>
            <a:spLocks noChangeArrowheads="1"/>
          </p:cNvSpPr>
          <p:nvPr/>
        </p:nvSpPr>
        <p:spPr bwMode="auto">
          <a:xfrm>
            <a:off x="4327525" y="382428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Oval 41"/>
          <p:cNvSpPr>
            <a:spLocks noChangeArrowheads="1"/>
          </p:cNvSpPr>
          <p:nvPr/>
        </p:nvSpPr>
        <p:spPr bwMode="auto">
          <a:xfrm>
            <a:off x="4725988" y="3822700"/>
            <a:ext cx="319087" cy="319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Oval 42"/>
          <p:cNvSpPr>
            <a:spLocks noChangeArrowheads="1"/>
          </p:cNvSpPr>
          <p:nvPr/>
        </p:nvSpPr>
        <p:spPr bwMode="auto">
          <a:xfrm>
            <a:off x="5108575" y="3822700"/>
            <a:ext cx="319088" cy="319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Oval 43"/>
          <p:cNvSpPr>
            <a:spLocks noChangeArrowheads="1"/>
          </p:cNvSpPr>
          <p:nvPr/>
        </p:nvSpPr>
        <p:spPr bwMode="auto">
          <a:xfrm>
            <a:off x="5491163" y="38227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Oval 44"/>
          <p:cNvSpPr>
            <a:spLocks noChangeArrowheads="1"/>
          </p:cNvSpPr>
          <p:nvPr/>
        </p:nvSpPr>
        <p:spPr bwMode="auto">
          <a:xfrm>
            <a:off x="3570288" y="34448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Oval 45"/>
          <p:cNvSpPr>
            <a:spLocks noChangeArrowheads="1"/>
          </p:cNvSpPr>
          <p:nvPr/>
        </p:nvSpPr>
        <p:spPr bwMode="auto">
          <a:xfrm>
            <a:off x="3968750" y="34448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Oval 46"/>
          <p:cNvSpPr>
            <a:spLocks noChangeArrowheads="1"/>
          </p:cNvSpPr>
          <p:nvPr/>
        </p:nvSpPr>
        <p:spPr bwMode="auto">
          <a:xfrm>
            <a:off x="5865813" y="34448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Oval 47"/>
          <p:cNvSpPr>
            <a:spLocks noChangeArrowheads="1"/>
          </p:cNvSpPr>
          <p:nvPr/>
        </p:nvSpPr>
        <p:spPr bwMode="auto">
          <a:xfrm>
            <a:off x="3187700" y="344328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Oval 48"/>
          <p:cNvSpPr>
            <a:spLocks noChangeArrowheads="1"/>
          </p:cNvSpPr>
          <p:nvPr/>
        </p:nvSpPr>
        <p:spPr bwMode="auto">
          <a:xfrm>
            <a:off x="4335463" y="34448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Oval 49"/>
          <p:cNvSpPr>
            <a:spLocks noChangeArrowheads="1"/>
          </p:cNvSpPr>
          <p:nvPr/>
        </p:nvSpPr>
        <p:spPr bwMode="auto">
          <a:xfrm>
            <a:off x="4733925" y="344328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Oval 50"/>
          <p:cNvSpPr>
            <a:spLocks noChangeArrowheads="1"/>
          </p:cNvSpPr>
          <p:nvPr/>
        </p:nvSpPr>
        <p:spPr bwMode="auto">
          <a:xfrm>
            <a:off x="5116513" y="34432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Oval 51"/>
          <p:cNvSpPr>
            <a:spLocks noChangeArrowheads="1"/>
          </p:cNvSpPr>
          <p:nvPr/>
        </p:nvSpPr>
        <p:spPr bwMode="auto">
          <a:xfrm>
            <a:off x="5499100" y="3443288"/>
            <a:ext cx="319088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Oval 52"/>
          <p:cNvSpPr>
            <a:spLocks noChangeArrowheads="1"/>
          </p:cNvSpPr>
          <p:nvPr/>
        </p:nvSpPr>
        <p:spPr bwMode="auto">
          <a:xfrm>
            <a:off x="3582988" y="30448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Oval 53"/>
          <p:cNvSpPr>
            <a:spLocks noChangeArrowheads="1"/>
          </p:cNvSpPr>
          <p:nvPr/>
        </p:nvSpPr>
        <p:spPr bwMode="auto">
          <a:xfrm>
            <a:off x="3981450" y="30448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Oval 54"/>
          <p:cNvSpPr>
            <a:spLocks noChangeArrowheads="1"/>
          </p:cNvSpPr>
          <p:nvPr/>
        </p:nvSpPr>
        <p:spPr bwMode="auto">
          <a:xfrm>
            <a:off x="5878513" y="30448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Oval 55"/>
          <p:cNvSpPr>
            <a:spLocks noChangeArrowheads="1"/>
          </p:cNvSpPr>
          <p:nvPr/>
        </p:nvSpPr>
        <p:spPr bwMode="auto">
          <a:xfrm>
            <a:off x="3200400" y="304323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Oval 56"/>
          <p:cNvSpPr>
            <a:spLocks noChangeArrowheads="1"/>
          </p:cNvSpPr>
          <p:nvPr/>
        </p:nvSpPr>
        <p:spPr bwMode="auto">
          <a:xfrm>
            <a:off x="4348163" y="30448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Oval 57"/>
          <p:cNvSpPr>
            <a:spLocks noChangeArrowheads="1"/>
          </p:cNvSpPr>
          <p:nvPr/>
        </p:nvSpPr>
        <p:spPr bwMode="auto">
          <a:xfrm>
            <a:off x="4746625" y="304323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Oval 58"/>
          <p:cNvSpPr>
            <a:spLocks noChangeArrowheads="1"/>
          </p:cNvSpPr>
          <p:nvPr/>
        </p:nvSpPr>
        <p:spPr bwMode="auto">
          <a:xfrm>
            <a:off x="5129213" y="304323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Oval 59"/>
          <p:cNvSpPr>
            <a:spLocks noChangeArrowheads="1"/>
          </p:cNvSpPr>
          <p:nvPr/>
        </p:nvSpPr>
        <p:spPr bwMode="auto">
          <a:xfrm>
            <a:off x="5511800" y="304323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0" name="Oval 60"/>
          <p:cNvSpPr>
            <a:spLocks noChangeArrowheads="1"/>
          </p:cNvSpPr>
          <p:nvPr/>
        </p:nvSpPr>
        <p:spPr bwMode="auto">
          <a:xfrm>
            <a:off x="3590925" y="26654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1" name="Oval 61"/>
          <p:cNvSpPr>
            <a:spLocks noChangeArrowheads="1"/>
          </p:cNvSpPr>
          <p:nvPr/>
        </p:nvSpPr>
        <p:spPr bwMode="auto">
          <a:xfrm>
            <a:off x="3989388" y="266541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2" name="Oval 62"/>
          <p:cNvSpPr>
            <a:spLocks noChangeArrowheads="1"/>
          </p:cNvSpPr>
          <p:nvPr/>
        </p:nvSpPr>
        <p:spPr bwMode="auto">
          <a:xfrm>
            <a:off x="5886450" y="26654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3" name="Oval 63"/>
          <p:cNvSpPr>
            <a:spLocks noChangeArrowheads="1"/>
          </p:cNvSpPr>
          <p:nvPr/>
        </p:nvSpPr>
        <p:spPr bwMode="auto">
          <a:xfrm>
            <a:off x="3208338" y="26638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Oval 64"/>
          <p:cNvSpPr>
            <a:spLocks noChangeArrowheads="1"/>
          </p:cNvSpPr>
          <p:nvPr/>
        </p:nvSpPr>
        <p:spPr bwMode="auto">
          <a:xfrm>
            <a:off x="4356100" y="26654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5" name="Oval 65"/>
          <p:cNvSpPr>
            <a:spLocks noChangeArrowheads="1"/>
          </p:cNvSpPr>
          <p:nvPr/>
        </p:nvSpPr>
        <p:spPr bwMode="auto">
          <a:xfrm>
            <a:off x="4754563" y="26638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6" name="Oval 66"/>
          <p:cNvSpPr>
            <a:spLocks noChangeArrowheads="1"/>
          </p:cNvSpPr>
          <p:nvPr/>
        </p:nvSpPr>
        <p:spPr bwMode="auto">
          <a:xfrm>
            <a:off x="5137150" y="26638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7" name="Oval 67"/>
          <p:cNvSpPr>
            <a:spLocks noChangeArrowheads="1"/>
          </p:cNvSpPr>
          <p:nvPr/>
        </p:nvSpPr>
        <p:spPr bwMode="auto">
          <a:xfrm>
            <a:off x="5519738" y="26638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Oval 68"/>
          <p:cNvSpPr>
            <a:spLocks noChangeArrowheads="1"/>
          </p:cNvSpPr>
          <p:nvPr/>
        </p:nvSpPr>
        <p:spPr bwMode="auto">
          <a:xfrm>
            <a:off x="3551238" y="53514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9" name="Oval 69"/>
          <p:cNvSpPr>
            <a:spLocks noChangeArrowheads="1"/>
          </p:cNvSpPr>
          <p:nvPr/>
        </p:nvSpPr>
        <p:spPr bwMode="auto">
          <a:xfrm>
            <a:off x="3949700" y="535146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0" name="Oval 70"/>
          <p:cNvSpPr>
            <a:spLocks noChangeArrowheads="1"/>
          </p:cNvSpPr>
          <p:nvPr/>
        </p:nvSpPr>
        <p:spPr bwMode="auto">
          <a:xfrm>
            <a:off x="5846763" y="53514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" name="Oval 71"/>
          <p:cNvSpPr>
            <a:spLocks noChangeArrowheads="1"/>
          </p:cNvSpPr>
          <p:nvPr/>
        </p:nvSpPr>
        <p:spPr bwMode="auto">
          <a:xfrm>
            <a:off x="3168650" y="53498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" name="Oval 72"/>
          <p:cNvSpPr>
            <a:spLocks noChangeArrowheads="1"/>
          </p:cNvSpPr>
          <p:nvPr/>
        </p:nvSpPr>
        <p:spPr bwMode="auto">
          <a:xfrm>
            <a:off x="4316413" y="53514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3" name="Oval 73"/>
          <p:cNvSpPr>
            <a:spLocks noChangeArrowheads="1"/>
          </p:cNvSpPr>
          <p:nvPr/>
        </p:nvSpPr>
        <p:spPr bwMode="auto">
          <a:xfrm>
            <a:off x="4714875" y="53498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4" name="Oval 74"/>
          <p:cNvSpPr>
            <a:spLocks noChangeArrowheads="1"/>
          </p:cNvSpPr>
          <p:nvPr/>
        </p:nvSpPr>
        <p:spPr bwMode="auto">
          <a:xfrm>
            <a:off x="5097463" y="53498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5" name="Oval 75"/>
          <p:cNvSpPr>
            <a:spLocks noChangeArrowheads="1"/>
          </p:cNvSpPr>
          <p:nvPr/>
        </p:nvSpPr>
        <p:spPr bwMode="auto">
          <a:xfrm>
            <a:off x="5480050" y="53498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6" name="Oval 76"/>
          <p:cNvSpPr>
            <a:spLocks noChangeArrowheads="1"/>
          </p:cNvSpPr>
          <p:nvPr/>
        </p:nvSpPr>
        <p:spPr bwMode="auto">
          <a:xfrm>
            <a:off x="3559175" y="49720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7" name="Oval 77"/>
          <p:cNvSpPr>
            <a:spLocks noChangeArrowheads="1"/>
          </p:cNvSpPr>
          <p:nvPr/>
        </p:nvSpPr>
        <p:spPr bwMode="auto">
          <a:xfrm>
            <a:off x="3957638" y="497205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8" name="Oval 78"/>
          <p:cNvSpPr>
            <a:spLocks noChangeArrowheads="1"/>
          </p:cNvSpPr>
          <p:nvPr/>
        </p:nvSpPr>
        <p:spPr bwMode="auto">
          <a:xfrm>
            <a:off x="5854700" y="49720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9" name="Oval 79"/>
          <p:cNvSpPr>
            <a:spLocks noChangeArrowheads="1"/>
          </p:cNvSpPr>
          <p:nvPr/>
        </p:nvSpPr>
        <p:spPr bwMode="auto">
          <a:xfrm>
            <a:off x="3176588" y="49704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40" name="Oval 80"/>
          <p:cNvSpPr>
            <a:spLocks noChangeArrowheads="1"/>
          </p:cNvSpPr>
          <p:nvPr/>
        </p:nvSpPr>
        <p:spPr bwMode="auto">
          <a:xfrm>
            <a:off x="4324350" y="49720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41" name="Oval 81"/>
          <p:cNvSpPr>
            <a:spLocks noChangeArrowheads="1"/>
          </p:cNvSpPr>
          <p:nvPr/>
        </p:nvSpPr>
        <p:spPr bwMode="auto">
          <a:xfrm>
            <a:off x="4722813" y="49704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42" name="Oval 82"/>
          <p:cNvSpPr>
            <a:spLocks noChangeArrowheads="1"/>
          </p:cNvSpPr>
          <p:nvPr/>
        </p:nvSpPr>
        <p:spPr bwMode="auto">
          <a:xfrm>
            <a:off x="5105400" y="497046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43" name="Oval 83"/>
          <p:cNvSpPr>
            <a:spLocks noChangeArrowheads="1"/>
          </p:cNvSpPr>
          <p:nvPr/>
        </p:nvSpPr>
        <p:spPr bwMode="auto">
          <a:xfrm>
            <a:off x="5487988" y="49704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44" name="Line 84"/>
          <p:cNvSpPr>
            <a:spLocks noChangeShapeType="1"/>
          </p:cNvSpPr>
          <p:nvPr/>
        </p:nvSpPr>
        <p:spPr bwMode="auto">
          <a:xfrm flipV="1">
            <a:off x="3721100" y="3598863"/>
            <a:ext cx="1938338" cy="1141412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45" name="Rectangle 85"/>
          <p:cNvSpPr>
            <a:spLocks noChangeArrowheads="1"/>
          </p:cNvSpPr>
          <p:nvPr/>
        </p:nvSpPr>
        <p:spPr bwMode="auto">
          <a:xfrm>
            <a:off x="457200" y="5970588"/>
            <a:ext cx="84582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</a:defRPr>
            </a:lvl1pPr>
            <a:lvl2pPr marL="8270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IE" altLang="en-US"/>
              <a:t>How do we choose which pixels to turn on?</a:t>
            </a:r>
            <a:endParaRPr lang="en-US" altLang="en-US"/>
          </a:p>
        </p:txBody>
      </p:sp>
      <p:sp>
        <p:nvSpPr>
          <p:cNvPr id="15446" name="Line 86"/>
          <p:cNvSpPr>
            <a:spLocks noChangeShapeType="1"/>
          </p:cNvSpPr>
          <p:nvPr/>
        </p:nvSpPr>
        <p:spPr bwMode="auto">
          <a:xfrm flipV="1">
            <a:off x="2973388" y="2500313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47" name="Oval 87"/>
          <p:cNvSpPr>
            <a:spLocks noChangeArrowheads="1"/>
          </p:cNvSpPr>
          <p:nvPr/>
        </p:nvSpPr>
        <p:spPr bwMode="auto">
          <a:xfrm>
            <a:off x="2798763" y="457041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48" name="Oval 88"/>
          <p:cNvSpPr>
            <a:spLocks noChangeArrowheads="1"/>
          </p:cNvSpPr>
          <p:nvPr/>
        </p:nvSpPr>
        <p:spPr bwMode="auto">
          <a:xfrm>
            <a:off x="2806700" y="419100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49" name="Oval 89"/>
          <p:cNvSpPr>
            <a:spLocks noChangeArrowheads="1"/>
          </p:cNvSpPr>
          <p:nvPr/>
        </p:nvSpPr>
        <p:spPr bwMode="auto">
          <a:xfrm>
            <a:off x="2801938" y="38115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50" name="Oval 90"/>
          <p:cNvSpPr>
            <a:spLocks noChangeArrowheads="1"/>
          </p:cNvSpPr>
          <p:nvPr/>
        </p:nvSpPr>
        <p:spPr bwMode="auto">
          <a:xfrm>
            <a:off x="2809875" y="34321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51" name="Oval 91"/>
          <p:cNvSpPr>
            <a:spLocks noChangeArrowheads="1"/>
          </p:cNvSpPr>
          <p:nvPr/>
        </p:nvSpPr>
        <p:spPr bwMode="auto">
          <a:xfrm>
            <a:off x="2822575" y="30321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52" name="Oval 92"/>
          <p:cNvSpPr>
            <a:spLocks noChangeArrowheads="1"/>
          </p:cNvSpPr>
          <p:nvPr/>
        </p:nvSpPr>
        <p:spPr bwMode="auto">
          <a:xfrm>
            <a:off x="2830513" y="265271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53" name="Oval 93"/>
          <p:cNvSpPr>
            <a:spLocks noChangeArrowheads="1"/>
          </p:cNvSpPr>
          <p:nvPr/>
        </p:nvSpPr>
        <p:spPr bwMode="auto">
          <a:xfrm>
            <a:off x="2790825" y="533876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54" name="Oval 94"/>
          <p:cNvSpPr>
            <a:spLocks noChangeArrowheads="1"/>
          </p:cNvSpPr>
          <p:nvPr/>
        </p:nvSpPr>
        <p:spPr bwMode="auto">
          <a:xfrm>
            <a:off x="2798763" y="495935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1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1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1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1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1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1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1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1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1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1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1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1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6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 animBg="1"/>
      <p:bldP spid="15366" grpId="0" animBg="1"/>
      <p:bldP spid="15367" grpId="0" animBg="1"/>
      <p:bldP spid="15368" grpId="0" animBg="1"/>
      <p:bldP spid="15369" grpId="0" animBg="1"/>
      <p:bldP spid="15370" grpId="0" animBg="1"/>
      <p:bldP spid="15371" grpId="0" animBg="1"/>
      <p:bldP spid="15372" grpId="0" animBg="1"/>
      <p:bldP spid="15373" grpId="0" animBg="1"/>
      <p:bldP spid="15374" grpId="0" animBg="1"/>
      <p:bldP spid="15375" grpId="0" animBg="1"/>
      <p:bldP spid="15376" grpId="0" animBg="1"/>
      <p:bldP spid="15377" grpId="0" animBg="1"/>
      <p:bldP spid="15378" grpId="0" animBg="1"/>
      <p:bldP spid="15379" grpId="0" animBg="1"/>
      <p:bldP spid="15380" grpId="0" animBg="1"/>
      <p:bldP spid="15381" grpId="0" animBg="1"/>
      <p:bldP spid="15382" grpId="0" animBg="1"/>
      <p:bldP spid="15383" grpId="0" animBg="1"/>
      <p:bldP spid="15384" grpId="0" animBg="1"/>
      <p:bldP spid="15385" grpId="0" animBg="1"/>
      <p:bldP spid="15386" grpId="0" animBg="1"/>
      <p:bldP spid="15387" grpId="0" animBg="1"/>
      <p:bldP spid="15388" grpId="0" animBg="1"/>
      <p:bldP spid="15389" grpId="0" animBg="1"/>
      <p:bldP spid="15390" grpId="0" animBg="1"/>
      <p:bldP spid="15391" grpId="0" animBg="1"/>
      <p:bldP spid="15392" grpId="0" animBg="1"/>
      <p:bldP spid="15393" grpId="0" animBg="1"/>
      <p:bldP spid="15394" grpId="0" animBg="1"/>
      <p:bldP spid="15396" grpId="0" animBg="1"/>
      <p:bldP spid="15397" grpId="0" animBg="1"/>
      <p:bldP spid="15398" grpId="0" animBg="1"/>
      <p:bldP spid="15399" grpId="0" animBg="1"/>
      <p:bldP spid="15400" grpId="0" animBg="1"/>
      <p:bldP spid="15401" grpId="0" animBg="1"/>
      <p:bldP spid="15402" grpId="0" animBg="1"/>
      <p:bldP spid="15403" grpId="0" animBg="1"/>
      <p:bldP spid="15404" grpId="0" animBg="1"/>
      <p:bldP spid="15405" grpId="0" animBg="1"/>
      <p:bldP spid="15406" grpId="0" animBg="1"/>
      <p:bldP spid="15407" grpId="0" animBg="1"/>
      <p:bldP spid="15408" grpId="0" animBg="1"/>
      <p:bldP spid="15409" grpId="0" animBg="1"/>
      <p:bldP spid="15410" grpId="0" animBg="1"/>
      <p:bldP spid="15411" grpId="0" animBg="1"/>
      <p:bldP spid="15412" grpId="0" animBg="1"/>
      <p:bldP spid="15413" grpId="0" animBg="1"/>
      <p:bldP spid="15414" grpId="0" animBg="1"/>
      <p:bldP spid="15415" grpId="0" animBg="1"/>
      <p:bldP spid="15416" grpId="0" animBg="1"/>
      <p:bldP spid="15417" grpId="0" animBg="1"/>
      <p:bldP spid="15418" grpId="0" animBg="1"/>
      <p:bldP spid="15419" grpId="0" animBg="1"/>
      <p:bldP spid="15420" grpId="0" animBg="1"/>
      <p:bldP spid="15421" grpId="0" animBg="1"/>
      <p:bldP spid="15422" grpId="0" animBg="1"/>
      <p:bldP spid="15423" grpId="0" animBg="1"/>
      <p:bldP spid="15424" grpId="0" animBg="1"/>
      <p:bldP spid="15425" grpId="0" animBg="1"/>
      <p:bldP spid="15426" grpId="0" animBg="1"/>
      <p:bldP spid="15427" grpId="0" animBg="1"/>
      <p:bldP spid="15428" grpId="0" animBg="1"/>
      <p:bldP spid="15429" grpId="0" animBg="1"/>
      <p:bldP spid="15430" grpId="0" animBg="1"/>
      <p:bldP spid="15431" grpId="0" animBg="1"/>
      <p:bldP spid="15432" grpId="0" animBg="1"/>
      <p:bldP spid="15433" grpId="0" animBg="1"/>
      <p:bldP spid="15434" grpId="0" animBg="1"/>
      <p:bldP spid="15435" grpId="0" animBg="1"/>
      <p:bldP spid="15436" grpId="0" animBg="1"/>
      <p:bldP spid="15437" grpId="0" animBg="1"/>
      <p:bldP spid="15438" grpId="0" animBg="1"/>
      <p:bldP spid="15439" grpId="0" animBg="1"/>
      <p:bldP spid="15440" grpId="0" animBg="1"/>
      <p:bldP spid="15441" grpId="0" animBg="1"/>
      <p:bldP spid="15442" grpId="0" animBg="1"/>
      <p:bldP spid="15443" grpId="0" animBg="1"/>
      <p:bldP spid="15444" grpId="0" animBg="1"/>
      <p:bldP spid="15445" grpId="0"/>
      <p:bldP spid="15446" grpId="0" animBg="1"/>
      <p:bldP spid="15447" grpId="0" animBg="1"/>
      <p:bldP spid="15448" grpId="0" animBg="1"/>
      <p:bldP spid="15449" grpId="0" animBg="1"/>
      <p:bldP spid="15450" grpId="0" animBg="1"/>
      <p:bldP spid="15451" grpId="0" animBg="1"/>
      <p:bldP spid="15452" grpId="0" animBg="1"/>
      <p:bldP spid="15453" grpId="0" animBg="1"/>
      <p:bldP spid="1545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1600200" y="1676400"/>
            <a:ext cx="0" cy="3505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1600200" y="5181600"/>
            <a:ext cx="365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V="1">
            <a:off x="2057400" y="3810000"/>
            <a:ext cx="29718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3352800" y="41148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3429000" y="4191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1752600" y="5486400"/>
            <a:ext cx="3016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Positive slope less than one</a:t>
            </a: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 flipV="1">
            <a:off x="1981200" y="1828800"/>
            <a:ext cx="914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85800" y="0"/>
            <a:ext cx="58674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Void LineBres( int x1, int y1, int x2, int y2) </a:t>
            </a:r>
          </a:p>
          <a:p>
            <a:r>
              <a:rPr lang="en-US" altLang="en-US" b="1"/>
              <a:t>{</a:t>
            </a:r>
          </a:p>
          <a:p>
            <a:r>
              <a:rPr lang="en-US" altLang="en-US" b="1"/>
              <a:t> int dx =abs(x2-x1), dy= abs(y2-y1)</a:t>
            </a:r>
          </a:p>
          <a:p>
            <a:r>
              <a:rPr lang="en-US" altLang="en-US" b="1"/>
              <a:t> int p=2* dy- dx</a:t>
            </a:r>
            <a:r>
              <a:rPr lang="en-US" altLang="en-US"/>
              <a:t> ;</a:t>
            </a:r>
          </a:p>
          <a:p>
            <a:r>
              <a:rPr lang="en-US" altLang="en-US" b="1"/>
              <a:t> int x, y, Xend;	//  Xends is similar to steps in DDA</a:t>
            </a:r>
          </a:p>
          <a:p>
            <a:r>
              <a:rPr lang="en-US" altLang="en-US" b="1"/>
              <a:t>   If(x1&gt;x2)</a:t>
            </a:r>
          </a:p>
          <a:p>
            <a:r>
              <a:rPr lang="en-US" altLang="en-US" b="1"/>
              <a:t>   {</a:t>
            </a:r>
          </a:p>
          <a:p>
            <a:r>
              <a:rPr lang="en-US" altLang="en-US" b="1"/>
              <a:t>        x=x2;y=y2;Xend=x1;  </a:t>
            </a:r>
          </a:p>
          <a:p>
            <a:r>
              <a:rPr lang="en-US" altLang="en-US" b="1"/>
              <a:t>    }</a:t>
            </a:r>
          </a:p>
          <a:p>
            <a:r>
              <a:rPr lang="en-US" altLang="en-US" b="1"/>
              <a:t>  else</a:t>
            </a:r>
          </a:p>
          <a:p>
            <a:r>
              <a:rPr lang="en-US" altLang="en-US" b="1"/>
              <a:t>   {</a:t>
            </a:r>
          </a:p>
          <a:p>
            <a:r>
              <a:rPr lang="en-US" altLang="en-US" b="1"/>
              <a:t>      x=x1;y=y1;Xend=x2;</a:t>
            </a:r>
          </a:p>
          <a:p>
            <a:r>
              <a:rPr lang="en-US" altLang="en-US" b="1"/>
              <a:t>   }</a:t>
            </a:r>
          </a:p>
          <a:p>
            <a:r>
              <a:rPr lang="en-US" altLang="en-US" b="1"/>
              <a:t> setPexel( x, y );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4876800" y="2921000"/>
            <a:ext cx="28194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While( x &lt; Xend)</a:t>
            </a:r>
          </a:p>
          <a:p>
            <a:r>
              <a:rPr lang="en-US" altLang="en-US" b="1"/>
              <a:t>{</a:t>
            </a:r>
          </a:p>
          <a:p>
            <a:r>
              <a:rPr lang="en-US" altLang="en-US" b="1"/>
              <a:t>   x++;</a:t>
            </a:r>
          </a:p>
          <a:p>
            <a:r>
              <a:rPr lang="en-US" altLang="en-US" b="1"/>
              <a:t>    if( p &lt; 0)</a:t>
            </a:r>
          </a:p>
          <a:p>
            <a:r>
              <a:rPr lang="en-US" altLang="en-US" b="1"/>
              <a:t>       p=p+2dy;</a:t>
            </a:r>
          </a:p>
          <a:p>
            <a:r>
              <a:rPr lang="en-US" altLang="en-US" b="1"/>
              <a:t>    else</a:t>
            </a:r>
          </a:p>
          <a:p>
            <a:r>
              <a:rPr lang="en-US" altLang="en-US" b="1"/>
              <a:t>     {</a:t>
            </a:r>
          </a:p>
          <a:p>
            <a:r>
              <a:rPr lang="en-US" altLang="en-US" b="1"/>
              <a:t>        y++;</a:t>
            </a:r>
          </a:p>
          <a:p>
            <a:r>
              <a:rPr lang="en-US" altLang="en-US" b="1"/>
              <a:t>        p=p+2dy-2dx;</a:t>
            </a:r>
          </a:p>
          <a:p>
            <a:r>
              <a:rPr lang="en-US" altLang="en-US" b="1"/>
              <a:t>     }</a:t>
            </a:r>
          </a:p>
          <a:p>
            <a:r>
              <a:rPr lang="en-US" altLang="en-US" b="1"/>
              <a:t>    setPixel(x,y);</a:t>
            </a:r>
          </a:p>
          <a:p>
            <a:r>
              <a:rPr lang="en-US" altLang="en-US" b="1"/>
              <a:t>  }   // End While</a:t>
            </a:r>
          </a:p>
          <a:p>
            <a:endParaRPr lang="en-US" altLang="en-US" b="1"/>
          </a:p>
          <a:p>
            <a:r>
              <a:rPr lang="en-US" altLang="en-US" b="1"/>
              <a:t>}   //End LineBres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Advantages of Bresenham’s Alg.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en-US"/>
              <a:t>It uses only integer calculations </a:t>
            </a:r>
          </a:p>
          <a:p>
            <a:pPr>
              <a:buFont typeface="Wingdings" pitchFamily="2" charset="2"/>
              <a:buChar char="Ø"/>
            </a:pPr>
            <a:r>
              <a:rPr lang="en-US" altLang="en-US"/>
              <a:t>So, it is faster than DDA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/>
              <a:t>In Bresenham’s line drawing algorithm the incremental integer calculations are used to scan convert the lines, so that, the circles and the other curves can be displayed.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3351213" y="3519488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V="1">
            <a:off x="3736975" y="3519488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4121150" y="3519488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4500563" y="3519488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4884738" y="3519488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V="1">
            <a:off x="5264150" y="3519488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V="1">
            <a:off x="5648325" y="3519488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6027738" y="3519488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5400000" flipV="1">
            <a:off x="4499769" y="2024856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rot="5400000" flipV="1">
            <a:off x="4499769" y="2410619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rot="5400000" flipV="1">
            <a:off x="4499769" y="2794794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rot="5400000" flipV="1">
            <a:off x="4499769" y="3174206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rot="5400000" flipV="1">
            <a:off x="4499769" y="3558381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rot="5400000" flipV="1">
            <a:off x="4499769" y="3937794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rot="5400000" flipV="1">
            <a:off x="4499769" y="4321969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rot="5400000" flipV="1">
            <a:off x="4499769" y="4701381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00" name="Oval 20"/>
          <p:cNvSpPr>
            <a:spLocks noChangeArrowheads="1"/>
          </p:cNvSpPr>
          <p:nvPr/>
        </p:nvSpPr>
        <p:spPr bwMode="auto">
          <a:xfrm>
            <a:off x="3559175" y="5591175"/>
            <a:ext cx="319088" cy="319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Oval 21"/>
          <p:cNvSpPr>
            <a:spLocks noChangeArrowheads="1"/>
          </p:cNvSpPr>
          <p:nvPr/>
        </p:nvSpPr>
        <p:spPr bwMode="auto">
          <a:xfrm>
            <a:off x="3957638" y="55911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?</a:t>
            </a:r>
          </a:p>
        </p:txBody>
      </p:sp>
      <p:sp>
        <p:nvSpPr>
          <p:cNvPr id="20502" name="Oval 22"/>
          <p:cNvSpPr>
            <a:spLocks noChangeArrowheads="1"/>
          </p:cNvSpPr>
          <p:nvPr/>
        </p:nvSpPr>
        <p:spPr bwMode="auto">
          <a:xfrm>
            <a:off x="5854700" y="55911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Oval 23"/>
          <p:cNvSpPr>
            <a:spLocks noChangeArrowheads="1"/>
          </p:cNvSpPr>
          <p:nvPr/>
        </p:nvSpPr>
        <p:spPr bwMode="auto">
          <a:xfrm>
            <a:off x="3176588" y="55895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Oval 24"/>
          <p:cNvSpPr>
            <a:spLocks noChangeArrowheads="1"/>
          </p:cNvSpPr>
          <p:nvPr/>
        </p:nvSpPr>
        <p:spPr bwMode="auto">
          <a:xfrm>
            <a:off x="4324350" y="55911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Oval 25"/>
          <p:cNvSpPr>
            <a:spLocks noChangeArrowheads="1"/>
          </p:cNvSpPr>
          <p:nvPr/>
        </p:nvSpPr>
        <p:spPr bwMode="auto">
          <a:xfrm>
            <a:off x="4722813" y="55895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Oval 26"/>
          <p:cNvSpPr>
            <a:spLocks noChangeArrowheads="1"/>
          </p:cNvSpPr>
          <p:nvPr/>
        </p:nvSpPr>
        <p:spPr bwMode="auto">
          <a:xfrm>
            <a:off x="5105400" y="558958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Oval 27"/>
          <p:cNvSpPr>
            <a:spLocks noChangeArrowheads="1"/>
          </p:cNvSpPr>
          <p:nvPr/>
        </p:nvSpPr>
        <p:spPr bwMode="auto">
          <a:xfrm>
            <a:off x="5487988" y="55895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Oval 28"/>
          <p:cNvSpPr>
            <a:spLocks noChangeArrowheads="1"/>
          </p:cNvSpPr>
          <p:nvPr/>
        </p:nvSpPr>
        <p:spPr bwMode="auto">
          <a:xfrm>
            <a:off x="3567113" y="52117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Oval 29"/>
          <p:cNvSpPr>
            <a:spLocks noChangeArrowheads="1"/>
          </p:cNvSpPr>
          <p:nvPr/>
        </p:nvSpPr>
        <p:spPr bwMode="auto">
          <a:xfrm>
            <a:off x="3965575" y="5211763"/>
            <a:ext cx="319088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?</a:t>
            </a:r>
          </a:p>
        </p:txBody>
      </p:sp>
      <p:sp>
        <p:nvSpPr>
          <p:cNvPr id="20510" name="Oval 30"/>
          <p:cNvSpPr>
            <a:spLocks noChangeArrowheads="1"/>
          </p:cNvSpPr>
          <p:nvPr/>
        </p:nvSpPr>
        <p:spPr bwMode="auto">
          <a:xfrm>
            <a:off x="5862638" y="52117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Oval 31"/>
          <p:cNvSpPr>
            <a:spLocks noChangeArrowheads="1"/>
          </p:cNvSpPr>
          <p:nvPr/>
        </p:nvSpPr>
        <p:spPr bwMode="auto">
          <a:xfrm>
            <a:off x="3184525" y="52101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Oval 32"/>
          <p:cNvSpPr>
            <a:spLocks noChangeArrowheads="1"/>
          </p:cNvSpPr>
          <p:nvPr/>
        </p:nvSpPr>
        <p:spPr bwMode="auto">
          <a:xfrm>
            <a:off x="4332288" y="5211763"/>
            <a:ext cx="319087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1"/>
                </a:solidFill>
              </a:rPr>
              <a:t>     </a:t>
            </a:r>
            <a:r>
              <a:rPr lang="en-US" altLang="en-US" sz="2000" b="1"/>
              <a:t>?</a:t>
            </a:r>
            <a:r>
              <a:rPr lang="en-US" altLang="en-US">
                <a:solidFill>
                  <a:schemeClr val="bg1"/>
                </a:solidFill>
              </a:rPr>
              <a:t>    </a:t>
            </a:r>
          </a:p>
        </p:txBody>
      </p:sp>
      <p:sp>
        <p:nvSpPr>
          <p:cNvPr id="20513" name="Oval 33"/>
          <p:cNvSpPr>
            <a:spLocks noChangeArrowheads="1"/>
          </p:cNvSpPr>
          <p:nvPr/>
        </p:nvSpPr>
        <p:spPr bwMode="auto">
          <a:xfrm>
            <a:off x="4730750" y="52101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Oval 34"/>
          <p:cNvSpPr>
            <a:spLocks noChangeArrowheads="1"/>
          </p:cNvSpPr>
          <p:nvPr/>
        </p:nvSpPr>
        <p:spPr bwMode="auto">
          <a:xfrm>
            <a:off x="5113338" y="52101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Oval 35"/>
          <p:cNvSpPr>
            <a:spLocks noChangeArrowheads="1"/>
          </p:cNvSpPr>
          <p:nvPr/>
        </p:nvSpPr>
        <p:spPr bwMode="auto">
          <a:xfrm>
            <a:off x="5495925" y="52101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Oval 36"/>
          <p:cNvSpPr>
            <a:spLocks noChangeArrowheads="1"/>
          </p:cNvSpPr>
          <p:nvPr/>
        </p:nvSpPr>
        <p:spPr bwMode="auto">
          <a:xfrm>
            <a:off x="3562350" y="48323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Oval 37"/>
          <p:cNvSpPr>
            <a:spLocks noChangeArrowheads="1"/>
          </p:cNvSpPr>
          <p:nvPr/>
        </p:nvSpPr>
        <p:spPr bwMode="auto">
          <a:xfrm>
            <a:off x="3960813" y="483235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Oval 38"/>
          <p:cNvSpPr>
            <a:spLocks noChangeArrowheads="1"/>
          </p:cNvSpPr>
          <p:nvPr/>
        </p:nvSpPr>
        <p:spPr bwMode="auto">
          <a:xfrm>
            <a:off x="5857875" y="48323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Oval 39"/>
          <p:cNvSpPr>
            <a:spLocks noChangeArrowheads="1"/>
          </p:cNvSpPr>
          <p:nvPr/>
        </p:nvSpPr>
        <p:spPr bwMode="auto">
          <a:xfrm>
            <a:off x="3179763" y="48307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Oval 40"/>
          <p:cNvSpPr>
            <a:spLocks noChangeArrowheads="1"/>
          </p:cNvSpPr>
          <p:nvPr/>
        </p:nvSpPr>
        <p:spPr bwMode="auto">
          <a:xfrm>
            <a:off x="4327525" y="48323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?</a:t>
            </a:r>
          </a:p>
        </p:txBody>
      </p:sp>
      <p:sp>
        <p:nvSpPr>
          <p:cNvPr id="20521" name="Oval 41"/>
          <p:cNvSpPr>
            <a:spLocks noChangeArrowheads="1"/>
          </p:cNvSpPr>
          <p:nvPr/>
        </p:nvSpPr>
        <p:spPr bwMode="auto">
          <a:xfrm>
            <a:off x="4725988" y="4830763"/>
            <a:ext cx="319087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2" name="Oval 42"/>
          <p:cNvSpPr>
            <a:spLocks noChangeArrowheads="1"/>
          </p:cNvSpPr>
          <p:nvPr/>
        </p:nvSpPr>
        <p:spPr bwMode="auto">
          <a:xfrm>
            <a:off x="5108575" y="4830763"/>
            <a:ext cx="319088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3" name="Oval 43"/>
          <p:cNvSpPr>
            <a:spLocks noChangeArrowheads="1"/>
          </p:cNvSpPr>
          <p:nvPr/>
        </p:nvSpPr>
        <p:spPr bwMode="auto">
          <a:xfrm>
            <a:off x="5491163" y="48307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4" name="Oval 44"/>
          <p:cNvSpPr>
            <a:spLocks noChangeArrowheads="1"/>
          </p:cNvSpPr>
          <p:nvPr/>
        </p:nvSpPr>
        <p:spPr bwMode="auto">
          <a:xfrm>
            <a:off x="3570288" y="445293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5" name="Oval 45"/>
          <p:cNvSpPr>
            <a:spLocks noChangeArrowheads="1"/>
          </p:cNvSpPr>
          <p:nvPr/>
        </p:nvSpPr>
        <p:spPr bwMode="auto">
          <a:xfrm>
            <a:off x="3968750" y="445293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6" name="Oval 46"/>
          <p:cNvSpPr>
            <a:spLocks noChangeArrowheads="1"/>
          </p:cNvSpPr>
          <p:nvPr/>
        </p:nvSpPr>
        <p:spPr bwMode="auto">
          <a:xfrm>
            <a:off x="5865813" y="445293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7" name="Oval 47"/>
          <p:cNvSpPr>
            <a:spLocks noChangeArrowheads="1"/>
          </p:cNvSpPr>
          <p:nvPr/>
        </p:nvSpPr>
        <p:spPr bwMode="auto">
          <a:xfrm>
            <a:off x="3187700" y="44513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8" name="Oval 48"/>
          <p:cNvSpPr>
            <a:spLocks noChangeArrowheads="1"/>
          </p:cNvSpPr>
          <p:nvPr/>
        </p:nvSpPr>
        <p:spPr bwMode="auto">
          <a:xfrm>
            <a:off x="4335463" y="445293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9" name="Oval 49"/>
          <p:cNvSpPr>
            <a:spLocks noChangeArrowheads="1"/>
          </p:cNvSpPr>
          <p:nvPr/>
        </p:nvSpPr>
        <p:spPr bwMode="auto">
          <a:xfrm>
            <a:off x="4733925" y="44513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0" name="Oval 50"/>
          <p:cNvSpPr>
            <a:spLocks noChangeArrowheads="1"/>
          </p:cNvSpPr>
          <p:nvPr/>
        </p:nvSpPr>
        <p:spPr bwMode="auto">
          <a:xfrm>
            <a:off x="5116513" y="445135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1" name="Oval 51"/>
          <p:cNvSpPr>
            <a:spLocks noChangeArrowheads="1"/>
          </p:cNvSpPr>
          <p:nvPr/>
        </p:nvSpPr>
        <p:spPr bwMode="auto">
          <a:xfrm>
            <a:off x="5499100" y="4451350"/>
            <a:ext cx="319088" cy="319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2" name="Oval 52"/>
          <p:cNvSpPr>
            <a:spLocks noChangeArrowheads="1"/>
          </p:cNvSpPr>
          <p:nvPr/>
        </p:nvSpPr>
        <p:spPr bwMode="auto">
          <a:xfrm>
            <a:off x="3582988" y="40528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3" name="Oval 53"/>
          <p:cNvSpPr>
            <a:spLocks noChangeArrowheads="1"/>
          </p:cNvSpPr>
          <p:nvPr/>
        </p:nvSpPr>
        <p:spPr bwMode="auto">
          <a:xfrm>
            <a:off x="3981450" y="405288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4" name="Oval 54"/>
          <p:cNvSpPr>
            <a:spLocks noChangeArrowheads="1"/>
          </p:cNvSpPr>
          <p:nvPr/>
        </p:nvSpPr>
        <p:spPr bwMode="auto">
          <a:xfrm>
            <a:off x="5878513" y="40528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5" name="Oval 55"/>
          <p:cNvSpPr>
            <a:spLocks noChangeArrowheads="1"/>
          </p:cNvSpPr>
          <p:nvPr/>
        </p:nvSpPr>
        <p:spPr bwMode="auto">
          <a:xfrm>
            <a:off x="3200400" y="405130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6" name="Oval 56"/>
          <p:cNvSpPr>
            <a:spLocks noChangeArrowheads="1"/>
          </p:cNvSpPr>
          <p:nvPr/>
        </p:nvSpPr>
        <p:spPr bwMode="auto">
          <a:xfrm>
            <a:off x="4348163" y="40528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7" name="Oval 57"/>
          <p:cNvSpPr>
            <a:spLocks noChangeArrowheads="1"/>
          </p:cNvSpPr>
          <p:nvPr/>
        </p:nvSpPr>
        <p:spPr bwMode="auto">
          <a:xfrm>
            <a:off x="4746625" y="405130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8" name="Oval 58"/>
          <p:cNvSpPr>
            <a:spLocks noChangeArrowheads="1"/>
          </p:cNvSpPr>
          <p:nvPr/>
        </p:nvSpPr>
        <p:spPr bwMode="auto">
          <a:xfrm>
            <a:off x="5129213" y="40513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9" name="Oval 59"/>
          <p:cNvSpPr>
            <a:spLocks noChangeArrowheads="1"/>
          </p:cNvSpPr>
          <p:nvPr/>
        </p:nvSpPr>
        <p:spPr bwMode="auto">
          <a:xfrm>
            <a:off x="5511800" y="405130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0" name="Oval 60"/>
          <p:cNvSpPr>
            <a:spLocks noChangeArrowheads="1"/>
          </p:cNvSpPr>
          <p:nvPr/>
        </p:nvSpPr>
        <p:spPr bwMode="auto">
          <a:xfrm>
            <a:off x="3590925" y="36734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1" name="Oval 61"/>
          <p:cNvSpPr>
            <a:spLocks noChangeArrowheads="1"/>
          </p:cNvSpPr>
          <p:nvPr/>
        </p:nvSpPr>
        <p:spPr bwMode="auto">
          <a:xfrm>
            <a:off x="3989388" y="36734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2" name="Oval 62"/>
          <p:cNvSpPr>
            <a:spLocks noChangeArrowheads="1"/>
          </p:cNvSpPr>
          <p:nvPr/>
        </p:nvSpPr>
        <p:spPr bwMode="auto">
          <a:xfrm>
            <a:off x="5886450" y="36734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3" name="Oval 63"/>
          <p:cNvSpPr>
            <a:spLocks noChangeArrowheads="1"/>
          </p:cNvSpPr>
          <p:nvPr/>
        </p:nvSpPr>
        <p:spPr bwMode="auto">
          <a:xfrm>
            <a:off x="3208338" y="36718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4" name="Oval 64"/>
          <p:cNvSpPr>
            <a:spLocks noChangeArrowheads="1"/>
          </p:cNvSpPr>
          <p:nvPr/>
        </p:nvSpPr>
        <p:spPr bwMode="auto">
          <a:xfrm>
            <a:off x="4356100" y="36734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5" name="Oval 65"/>
          <p:cNvSpPr>
            <a:spLocks noChangeArrowheads="1"/>
          </p:cNvSpPr>
          <p:nvPr/>
        </p:nvSpPr>
        <p:spPr bwMode="auto">
          <a:xfrm>
            <a:off x="4754563" y="36718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6" name="Oval 66"/>
          <p:cNvSpPr>
            <a:spLocks noChangeArrowheads="1"/>
          </p:cNvSpPr>
          <p:nvPr/>
        </p:nvSpPr>
        <p:spPr bwMode="auto">
          <a:xfrm>
            <a:off x="5137150" y="367188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7" name="Oval 67"/>
          <p:cNvSpPr>
            <a:spLocks noChangeArrowheads="1"/>
          </p:cNvSpPr>
          <p:nvPr/>
        </p:nvSpPr>
        <p:spPr bwMode="auto">
          <a:xfrm>
            <a:off x="5519738" y="36718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8" name="Oval 68"/>
          <p:cNvSpPr>
            <a:spLocks noChangeArrowheads="1"/>
          </p:cNvSpPr>
          <p:nvPr/>
        </p:nvSpPr>
        <p:spPr bwMode="auto">
          <a:xfrm>
            <a:off x="3551238" y="6359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9" name="Oval 69"/>
          <p:cNvSpPr>
            <a:spLocks noChangeArrowheads="1"/>
          </p:cNvSpPr>
          <p:nvPr/>
        </p:nvSpPr>
        <p:spPr bwMode="auto">
          <a:xfrm>
            <a:off x="3949700" y="63595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0" name="Oval 70"/>
          <p:cNvSpPr>
            <a:spLocks noChangeArrowheads="1"/>
          </p:cNvSpPr>
          <p:nvPr/>
        </p:nvSpPr>
        <p:spPr bwMode="auto">
          <a:xfrm>
            <a:off x="5846763" y="6359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1" name="Oval 71"/>
          <p:cNvSpPr>
            <a:spLocks noChangeArrowheads="1"/>
          </p:cNvSpPr>
          <p:nvPr/>
        </p:nvSpPr>
        <p:spPr bwMode="auto">
          <a:xfrm>
            <a:off x="3168650" y="635793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2" name="Oval 72"/>
          <p:cNvSpPr>
            <a:spLocks noChangeArrowheads="1"/>
          </p:cNvSpPr>
          <p:nvPr/>
        </p:nvSpPr>
        <p:spPr bwMode="auto">
          <a:xfrm>
            <a:off x="4316413" y="6359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3" name="Oval 73"/>
          <p:cNvSpPr>
            <a:spLocks noChangeArrowheads="1"/>
          </p:cNvSpPr>
          <p:nvPr/>
        </p:nvSpPr>
        <p:spPr bwMode="auto">
          <a:xfrm>
            <a:off x="4714875" y="635793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4" name="Oval 74"/>
          <p:cNvSpPr>
            <a:spLocks noChangeArrowheads="1"/>
          </p:cNvSpPr>
          <p:nvPr/>
        </p:nvSpPr>
        <p:spPr bwMode="auto">
          <a:xfrm>
            <a:off x="5097463" y="635793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5" name="Oval 75"/>
          <p:cNvSpPr>
            <a:spLocks noChangeArrowheads="1"/>
          </p:cNvSpPr>
          <p:nvPr/>
        </p:nvSpPr>
        <p:spPr bwMode="auto">
          <a:xfrm>
            <a:off x="5480050" y="635793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6" name="Oval 76"/>
          <p:cNvSpPr>
            <a:spLocks noChangeArrowheads="1"/>
          </p:cNvSpPr>
          <p:nvPr/>
        </p:nvSpPr>
        <p:spPr bwMode="auto">
          <a:xfrm>
            <a:off x="3559175" y="59801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7" name="Oval 77"/>
          <p:cNvSpPr>
            <a:spLocks noChangeArrowheads="1"/>
          </p:cNvSpPr>
          <p:nvPr/>
        </p:nvSpPr>
        <p:spPr bwMode="auto">
          <a:xfrm>
            <a:off x="3957638" y="598011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8" name="Oval 78"/>
          <p:cNvSpPr>
            <a:spLocks noChangeArrowheads="1"/>
          </p:cNvSpPr>
          <p:nvPr/>
        </p:nvSpPr>
        <p:spPr bwMode="auto">
          <a:xfrm>
            <a:off x="5854700" y="59801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9" name="Oval 79"/>
          <p:cNvSpPr>
            <a:spLocks noChangeArrowheads="1"/>
          </p:cNvSpPr>
          <p:nvPr/>
        </p:nvSpPr>
        <p:spPr bwMode="auto">
          <a:xfrm>
            <a:off x="3176588" y="5978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0" name="Oval 80"/>
          <p:cNvSpPr>
            <a:spLocks noChangeArrowheads="1"/>
          </p:cNvSpPr>
          <p:nvPr/>
        </p:nvSpPr>
        <p:spPr bwMode="auto">
          <a:xfrm>
            <a:off x="4324350" y="59801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1" name="Oval 81"/>
          <p:cNvSpPr>
            <a:spLocks noChangeArrowheads="1"/>
          </p:cNvSpPr>
          <p:nvPr/>
        </p:nvSpPr>
        <p:spPr bwMode="auto">
          <a:xfrm>
            <a:off x="4722813" y="5978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2" name="Oval 82"/>
          <p:cNvSpPr>
            <a:spLocks noChangeArrowheads="1"/>
          </p:cNvSpPr>
          <p:nvPr/>
        </p:nvSpPr>
        <p:spPr bwMode="auto">
          <a:xfrm>
            <a:off x="5105400" y="59785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3" name="Oval 83"/>
          <p:cNvSpPr>
            <a:spLocks noChangeArrowheads="1"/>
          </p:cNvSpPr>
          <p:nvPr/>
        </p:nvSpPr>
        <p:spPr bwMode="auto">
          <a:xfrm>
            <a:off x="5487988" y="5978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4" name="Line 84"/>
          <p:cNvSpPr>
            <a:spLocks noChangeShapeType="1"/>
          </p:cNvSpPr>
          <p:nvPr/>
        </p:nvSpPr>
        <p:spPr bwMode="auto">
          <a:xfrm flipV="1">
            <a:off x="3721100" y="4606925"/>
            <a:ext cx="1938338" cy="114141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65" name="Line 85"/>
          <p:cNvSpPr>
            <a:spLocks noChangeShapeType="1"/>
          </p:cNvSpPr>
          <p:nvPr/>
        </p:nvSpPr>
        <p:spPr bwMode="auto">
          <a:xfrm flipV="1">
            <a:off x="2973388" y="3508375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66" name="Oval 86"/>
          <p:cNvSpPr>
            <a:spLocks noChangeArrowheads="1"/>
          </p:cNvSpPr>
          <p:nvPr/>
        </p:nvSpPr>
        <p:spPr bwMode="auto">
          <a:xfrm>
            <a:off x="2798763" y="55784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7" name="Oval 87"/>
          <p:cNvSpPr>
            <a:spLocks noChangeArrowheads="1"/>
          </p:cNvSpPr>
          <p:nvPr/>
        </p:nvSpPr>
        <p:spPr bwMode="auto">
          <a:xfrm>
            <a:off x="2806700" y="519906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8" name="Oval 88"/>
          <p:cNvSpPr>
            <a:spLocks noChangeArrowheads="1"/>
          </p:cNvSpPr>
          <p:nvPr/>
        </p:nvSpPr>
        <p:spPr bwMode="auto">
          <a:xfrm>
            <a:off x="2801938" y="481965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9" name="Oval 89"/>
          <p:cNvSpPr>
            <a:spLocks noChangeArrowheads="1"/>
          </p:cNvSpPr>
          <p:nvPr/>
        </p:nvSpPr>
        <p:spPr bwMode="auto">
          <a:xfrm>
            <a:off x="2809875" y="444023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0" name="Oval 90"/>
          <p:cNvSpPr>
            <a:spLocks noChangeArrowheads="1"/>
          </p:cNvSpPr>
          <p:nvPr/>
        </p:nvSpPr>
        <p:spPr bwMode="auto">
          <a:xfrm>
            <a:off x="2822575" y="404018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1" name="Oval 91"/>
          <p:cNvSpPr>
            <a:spLocks noChangeArrowheads="1"/>
          </p:cNvSpPr>
          <p:nvPr/>
        </p:nvSpPr>
        <p:spPr bwMode="auto">
          <a:xfrm>
            <a:off x="2830513" y="36607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2" name="Oval 92"/>
          <p:cNvSpPr>
            <a:spLocks noChangeArrowheads="1"/>
          </p:cNvSpPr>
          <p:nvPr/>
        </p:nvSpPr>
        <p:spPr bwMode="auto">
          <a:xfrm>
            <a:off x="2790825" y="63468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3" name="Oval 93"/>
          <p:cNvSpPr>
            <a:spLocks noChangeArrowheads="1"/>
          </p:cNvSpPr>
          <p:nvPr/>
        </p:nvSpPr>
        <p:spPr bwMode="auto">
          <a:xfrm>
            <a:off x="2798763" y="596741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5334000"/>
            <a:ext cx="9144000" cy="1524000"/>
          </a:xfrm>
        </p:spPr>
        <p:txBody>
          <a:bodyPr/>
          <a:lstStyle/>
          <a:p>
            <a:r>
              <a:rPr lang="en-US" altLang="en-US"/>
              <a:t>.</a:t>
            </a:r>
            <a:r>
              <a:rPr lang="en-US" altLang="en-US" b="1"/>
              <a:t>The next sample positions can be plotted either at (3,2) or (3,3) ?  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 rot="5400000" flipV="1">
            <a:off x="4499769" y="375444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rot="5400000" flipV="1">
            <a:off x="4499769" y="761206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rot="5400000" flipV="1">
            <a:off x="4499769" y="1145381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rot="5400000" flipV="1">
            <a:off x="4499769" y="1524794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rot="5400000" flipV="1">
            <a:off x="4499769" y="1908969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rot="5400000" flipV="1">
            <a:off x="4499769" y="2288381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rot="5400000" flipV="1">
            <a:off x="4499769" y="2672556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rot="5400000" flipV="1">
            <a:off x="4499769" y="3051969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3559175" y="3946525"/>
            <a:ext cx="319088" cy="319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3957638" y="39401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?</a:t>
            </a:r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5854700" y="39401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3176588" y="39385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4324350" y="39401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4722813" y="39385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Oval 18"/>
          <p:cNvSpPr>
            <a:spLocks noChangeArrowheads="1"/>
          </p:cNvSpPr>
          <p:nvPr/>
        </p:nvSpPr>
        <p:spPr bwMode="auto">
          <a:xfrm>
            <a:off x="5105400" y="393858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Oval 19"/>
          <p:cNvSpPr>
            <a:spLocks noChangeArrowheads="1"/>
          </p:cNvSpPr>
          <p:nvPr/>
        </p:nvSpPr>
        <p:spPr bwMode="auto">
          <a:xfrm>
            <a:off x="5487988" y="39385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Oval 20"/>
          <p:cNvSpPr>
            <a:spLocks noChangeArrowheads="1"/>
          </p:cNvSpPr>
          <p:nvPr/>
        </p:nvSpPr>
        <p:spPr bwMode="auto">
          <a:xfrm>
            <a:off x="3567113" y="35607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Oval 21"/>
          <p:cNvSpPr>
            <a:spLocks noChangeArrowheads="1"/>
          </p:cNvSpPr>
          <p:nvPr/>
        </p:nvSpPr>
        <p:spPr bwMode="auto">
          <a:xfrm>
            <a:off x="3965575" y="3560763"/>
            <a:ext cx="319088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/>
              <a:t>?</a:t>
            </a:r>
          </a:p>
        </p:txBody>
      </p:sp>
      <p:sp>
        <p:nvSpPr>
          <p:cNvPr id="5142" name="Oval 22"/>
          <p:cNvSpPr>
            <a:spLocks noChangeArrowheads="1"/>
          </p:cNvSpPr>
          <p:nvPr/>
        </p:nvSpPr>
        <p:spPr bwMode="auto">
          <a:xfrm>
            <a:off x="5862638" y="35607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Oval 23"/>
          <p:cNvSpPr>
            <a:spLocks noChangeArrowheads="1"/>
          </p:cNvSpPr>
          <p:nvPr/>
        </p:nvSpPr>
        <p:spPr bwMode="auto">
          <a:xfrm>
            <a:off x="3184525" y="35591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Oval 24"/>
          <p:cNvSpPr>
            <a:spLocks noChangeArrowheads="1"/>
          </p:cNvSpPr>
          <p:nvPr/>
        </p:nvSpPr>
        <p:spPr bwMode="auto">
          <a:xfrm>
            <a:off x="4332288" y="3560763"/>
            <a:ext cx="319087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bg1"/>
                </a:solidFill>
              </a:rPr>
              <a:t>     </a:t>
            </a:r>
            <a:r>
              <a:rPr lang="en-US" altLang="en-US" sz="2000" b="1"/>
              <a:t>?</a:t>
            </a:r>
            <a:r>
              <a:rPr lang="en-US" altLang="en-US">
                <a:solidFill>
                  <a:schemeClr val="bg1"/>
                </a:solidFill>
              </a:rPr>
              <a:t>    </a:t>
            </a:r>
          </a:p>
        </p:txBody>
      </p:sp>
      <p:sp>
        <p:nvSpPr>
          <p:cNvPr id="5145" name="Oval 25"/>
          <p:cNvSpPr>
            <a:spLocks noChangeArrowheads="1"/>
          </p:cNvSpPr>
          <p:nvPr/>
        </p:nvSpPr>
        <p:spPr bwMode="auto">
          <a:xfrm>
            <a:off x="4730750" y="35591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Oval 26"/>
          <p:cNvSpPr>
            <a:spLocks noChangeArrowheads="1"/>
          </p:cNvSpPr>
          <p:nvPr/>
        </p:nvSpPr>
        <p:spPr bwMode="auto">
          <a:xfrm>
            <a:off x="5113338" y="35591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Oval 27"/>
          <p:cNvSpPr>
            <a:spLocks noChangeArrowheads="1"/>
          </p:cNvSpPr>
          <p:nvPr/>
        </p:nvSpPr>
        <p:spPr bwMode="auto">
          <a:xfrm>
            <a:off x="5495925" y="35591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Oval 28"/>
          <p:cNvSpPr>
            <a:spLocks noChangeArrowheads="1"/>
          </p:cNvSpPr>
          <p:nvPr/>
        </p:nvSpPr>
        <p:spPr bwMode="auto">
          <a:xfrm>
            <a:off x="3562350" y="31813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9" name="Oval 29"/>
          <p:cNvSpPr>
            <a:spLocks noChangeArrowheads="1"/>
          </p:cNvSpPr>
          <p:nvPr/>
        </p:nvSpPr>
        <p:spPr bwMode="auto">
          <a:xfrm>
            <a:off x="3960813" y="318135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" name="Oval 30"/>
          <p:cNvSpPr>
            <a:spLocks noChangeArrowheads="1"/>
          </p:cNvSpPr>
          <p:nvPr/>
        </p:nvSpPr>
        <p:spPr bwMode="auto">
          <a:xfrm>
            <a:off x="5857875" y="31813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" name="Oval 31"/>
          <p:cNvSpPr>
            <a:spLocks noChangeArrowheads="1"/>
          </p:cNvSpPr>
          <p:nvPr/>
        </p:nvSpPr>
        <p:spPr bwMode="auto">
          <a:xfrm>
            <a:off x="3179763" y="31797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2" name="Oval 32"/>
          <p:cNvSpPr>
            <a:spLocks noChangeArrowheads="1"/>
          </p:cNvSpPr>
          <p:nvPr/>
        </p:nvSpPr>
        <p:spPr bwMode="auto">
          <a:xfrm>
            <a:off x="4327525" y="31813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?</a:t>
            </a:r>
          </a:p>
        </p:txBody>
      </p:sp>
      <p:sp>
        <p:nvSpPr>
          <p:cNvPr id="5153" name="Oval 33"/>
          <p:cNvSpPr>
            <a:spLocks noChangeArrowheads="1"/>
          </p:cNvSpPr>
          <p:nvPr/>
        </p:nvSpPr>
        <p:spPr bwMode="auto">
          <a:xfrm>
            <a:off x="4725988" y="3179763"/>
            <a:ext cx="319087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Oval 34"/>
          <p:cNvSpPr>
            <a:spLocks noChangeArrowheads="1"/>
          </p:cNvSpPr>
          <p:nvPr/>
        </p:nvSpPr>
        <p:spPr bwMode="auto">
          <a:xfrm>
            <a:off x="5108575" y="3179763"/>
            <a:ext cx="319088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5491163" y="317976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Oval 36"/>
          <p:cNvSpPr>
            <a:spLocks noChangeArrowheads="1"/>
          </p:cNvSpPr>
          <p:nvPr/>
        </p:nvSpPr>
        <p:spPr bwMode="auto">
          <a:xfrm>
            <a:off x="3570288" y="280193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Oval 37"/>
          <p:cNvSpPr>
            <a:spLocks noChangeArrowheads="1"/>
          </p:cNvSpPr>
          <p:nvPr/>
        </p:nvSpPr>
        <p:spPr bwMode="auto">
          <a:xfrm>
            <a:off x="3968750" y="280193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8" name="Oval 38"/>
          <p:cNvSpPr>
            <a:spLocks noChangeArrowheads="1"/>
          </p:cNvSpPr>
          <p:nvPr/>
        </p:nvSpPr>
        <p:spPr bwMode="auto">
          <a:xfrm>
            <a:off x="5865813" y="280193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9" name="Oval 39"/>
          <p:cNvSpPr>
            <a:spLocks noChangeArrowheads="1"/>
          </p:cNvSpPr>
          <p:nvPr/>
        </p:nvSpPr>
        <p:spPr bwMode="auto">
          <a:xfrm>
            <a:off x="3187700" y="28003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0" name="Oval 40"/>
          <p:cNvSpPr>
            <a:spLocks noChangeArrowheads="1"/>
          </p:cNvSpPr>
          <p:nvPr/>
        </p:nvSpPr>
        <p:spPr bwMode="auto">
          <a:xfrm>
            <a:off x="4335463" y="280193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1" name="Oval 41"/>
          <p:cNvSpPr>
            <a:spLocks noChangeArrowheads="1"/>
          </p:cNvSpPr>
          <p:nvPr/>
        </p:nvSpPr>
        <p:spPr bwMode="auto">
          <a:xfrm>
            <a:off x="4733925" y="28003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2" name="Oval 42"/>
          <p:cNvSpPr>
            <a:spLocks noChangeArrowheads="1"/>
          </p:cNvSpPr>
          <p:nvPr/>
        </p:nvSpPr>
        <p:spPr bwMode="auto">
          <a:xfrm>
            <a:off x="5116513" y="280035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3" name="Oval 43"/>
          <p:cNvSpPr>
            <a:spLocks noChangeArrowheads="1"/>
          </p:cNvSpPr>
          <p:nvPr/>
        </p:nvSpPr>
        <p:spPr bwMode="auto">
          <a:xfrm>
            <a:off x="5499100" y="2800350"/>
            <a:ext cx="319088" cy="319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4" name="Oval 44"/>
          <p:cNvSpPr>
            <a:spLocks noChangeArrowheads="1"/>
          </p:cNvSpPr>
          <p:nvPr/>
        </p:nvSpPr>
        <p:spPr bwMode="auto">
          <a:xfrm>
            <a:off x="3582988" y="24018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5" name="Oval 45"/>
          <p:cNvSpPr>
            <a:spLocks noChangeArrowheads="1"/>
          </p:cNvSpPr>
          <p:nvPr/>
        </p:nvSpPr>
        <p:spPr bwMode="auto">
          <a:xfrm>
            <a:off x="3981450" y="240188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6" name="Oval 46"/>
          <p:cNvSpPr>
            <a:spLocks noChangeArrowheads="1"/>
          </p:cNvSpPr>
          <p:nvPr/>
        </p:nvSpPr>
        <p:spPr bwMode="auto">
          <a:xfrm>
            <a:off x="5878513" y="24018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7" name="Oval 47"/>
          <p:cNvSpPr>
            <a:spLocks noChangeArrowheads="1"/>
          </p:cNvSpPr>
          <p:nvPr/>
        </p:nvSpPr>
        <p:spPr bwMode="auto">
          <a:xfrm>
            <a:off x="3200400" y="240030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8" name="Oval 48"/>
          <p:cNvSpPr>
            <a:spLocks noChangeArrowheads="1"/>
          </p:cNvSpPr>
          <p:nvPr/>
        </p:nvSpPr>
        <p:spPr bwMode="auto">
          <a:xfrm>
            <a:off x="4348163" y="24018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9" name="Oval 49"/>
          <p:cNvSpPr>
            <a:spLocks noChangeArrowheads="1"/>
          </p:cNvSpPr>
          <p:nvPr/>
        </p:nvSpPr>
        <p:spPr bwMode="auto">
          <a:xfrm>
            <a:off x="4746625" y="240030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0" name="Oval 50"/>
          <p:cNvSpPr>
            <a:spLocks noChangeArrowheads="1"/>
          </p:cNvSpPr>
          <p:nvPr/>
        </p:nvSpPr>
        <p:spPr bwMode="auto">
          <a:xfrm>
            <a:off x="5129213" y="24003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" name="Oval 51"/>
          <p:cNvSpPr>
            <a:spLocks noChangeArrowheads="1"/>
          </p:cNvSpPr>
          <p:nvPr/>
        </p:nvSpPr>
        <p:spPr bwMode="auto">
          <a:xfrm>
            <a:off x="5511800" y="240030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2" name="Oval 52"/>
          <p:cNvSpPr>
            <a:spLocks noChangeArrowheads="1"/>
          </p:cNvSpPr>
          <p:nvPr/>
        </p:nvSpPr>
        <p:spPr bwMode="auto">
          <a:xfrm>
            <a:off x="3590925" y="20224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3" name="Oval 53"/>
          <p:cNvSpPr>
            <a:spLocks noChangeArrowheads="1"/>
          </p:cNvSpPr>
          <p:nvPr/>
        </p:nvSpPr>
        <p:spPr bwMode="auto">
          <a:xfrm>
            <a:off x="3989388" y="20224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4" name="Oval 54"/>
          <p:cNvSpPr>
            <a:spLocks noChangeArrowheads="1"/>
          </p:cNvSpPr>
          <p:nvPr/>
        </p:nvSpPr>
        <p:spPr bwMode="auto">
          <a:xfrm>
            <a:off x="5886450" y="20224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5" name="Oval 55"/>
          <p:cNvSpPr>
            <a:spLocks noChangeArrowheads="1"/>
          </p:cNvSpPr>
          <p:nvPr/>
        </p:nvSpPr>
        <p:spPr bwMode="auto">
          <a:xfrm>
            <a:off x="3208338" y="20208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6" name="Oval 56"/>
          <p:cNvSpPr>
            <a:spLocks noChangeArrowheads="1"/>
          </p:cNvSpPr>
          <p:nvPr/>
        </p:nvSpPr>
        <p:spPr bwMode="auto">
          <a:xfrm>
            <a:off x="4356100" y="20224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7" name="Oval 57"/>
          <p:cNvSpPr>
            <a:spLocks noChangeArrowheads="1"/>
          </p:cNvSpPr>
          <p:nvPr/>
        </p:nvSpPr>
        <p:spPr bwMode="auto">
          <a:xfrm>
            <a:off x="4754563" y="20208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8" name="Oval 58"/>
          <p:cNvSpPr>
            <a:spLocks noChangeArrowheads="1"/>
          </p:cNvSpPr>
          <p:nvPr/>
        </p:nvSpPr>
        <p:spPr bwMode="auto">
          <a:xfrm>
            <a:off x="5137150" y="202088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9" name="Oval 59"/>
          <p:cNvSpPr>
            <a:spLocks noChangeArrowheads="1"/>
          </p:cNvSpPr>
          <p:nvPr/>
        </p:nvSpPr>
        <p:spPr bwMode="auto">
          <a:xfrm>
            <a:off x="5519738" y="2020888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0" name="Oval 60"/>
          <p:cNvSpPr>
            <a:spLocks noChangeArrowheads="1"/>
          </p:cNvSpPr>
          <p:nvPr/>
        </p:nvSpPr>
        <p:spPr bwMode="auto">
          <a:xfrm>
            <a:off x="3551238" y="471011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1" name="Oval 61"/>
          <p:cNvSpPr>
            <a:spLocks noChangeArrowheads="1"/>
          </p:cNvSpPr>
          <p:nvPr/>
        </p:nvSpPr>
        <p:spPr bwMode="auto">
          <a:xfrm>
            <a:off x="3949700" y="47101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" name="Oval 62"/>
          <p:cNvSpPr>
            <a:spLocks noChangeArrowheads="1"/>
          </p:cNvSpPr>
          <p:nvPr/>
        </p:nvSpPr>
        <p:spPr bwMode="auto">
          <a:xfrm>
            <a:off x="5846763" y="471011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3" name="Oval 63"/>
          <p:cNvSpPr>
            <a:spLocks noChangeArrowheads="1"/>
          </p:cNvSpPr>
          <p:nvPr/>
        </p:nvSpPr>
        <p:spPr bwMode="auto">
          <a:xfrm>
            <a:off x="3168650" y="47085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4" name="Oval 64"/>
          <p:cNvSpPr>
            <a:spLocks noChangeArrowheads="1"/>
          </p:cNvSpPr>
          <p:nvPr/>
        </p:nvSpPr>
        <p:spPr bwMode="auto">
          <a:xfrm>
            <a:off x="4316413" y="471011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5" name="Oval 65"/>
          <p:cNvSpPr>
            <a:spLocks noChangeArrowheads="1"/>
          </p:cNvSpPr>
          <p:nvPr/>
        </p:nvSpPr>
        <p:spPr bwMode="auto">
          <a:xfrm>
            <a:off x="4714875" y="47085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6" name="Oval 66"/>
          <p:cNvSpPr>
            <a:spLocks noChangeArrowheads="1"/>
          </p:cNvSpPr>
          <p:nvPr/>
        </p:nvSpPr>
        <p:spPr bwMode="auto">
          <a:xfrm>
            <a:off x="5097463" y="4708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7" name="Oval 67"/>
          <p:cNvSpPr>
            <a:spLocks noChangeArrowheads="1"/>
          </p:cNvSpPr>
          <p:nvPr/>
        </p:nvSpPr>
        <p:spPr bwMode="auto">
          <a:xfrm>
            <a:off x="5480050" y="47085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8" name="Oval 68"/>
          <p:cNvSpPr>
            <a:spLocks noChangeArrowheads="1"/>
          </p:cNvSpPr>
          <p:nvPr/>
        </p:nvSpPr>
        <p:spPr bwMode="auto">
          <a:xfrm>
            <a:off x="3559175" y="43291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9" name="Oval 69"/>
          <p:cNvSpPr>
            <a:spLocks noChangeArrowheads="1"/>
          </p:cNvSpPr>
          <p:nvPr/>
        </p:nvSpPr>
        <p:spPr bwMode="auto">
          <a:xfrm>
            <a:off x="3957638" y="432911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90" name="Oval 70"/>
          <p:cNvSpPr>
            <a:spLocks noChangeArrowheads="1"/>
          </p:cNvSpPr>
          <p:nvPr/>
        </p:nvSpPr>
        <p:spPr bwMode="auto">
          <a:xfrm>
            <a:off x="5854700" y="43291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91" name="Oval 71"/>
          <p:cNvSpPr>
            <a:spLocks noChangeArrowheads="1"/>
          </p:cNvSpPr>
          <p:nvPr/>
        </p:nvSpPr>
        <p:spPr bwMode="auto">
          <a:xfrm>
            <a:off x="3176588" y="4327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192" name="Oval 72"/>
          <p:cNvSpPr>
            <a:spLocks noChangeArrowheads="1"/>
          </p:cNvSpPr>
          <p:nvPr/>
        </p:nvSpPr>
        <p:spPr bwMode="auto">
          <a:xfrm>
            <a:off x="4324350" y="43291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93" name="Oval 73"/>
          <p:cNvSpPr>
            <a:spLocks noChangeArrowheads="1"/>
          </p:cNvSpPr>
          <p:nvPr/>
        </p:nvSpPr>
        <p:spPr bwMode="auto">
          <a:xfrm>
            <a:off x="4722813" y="4327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94" name="Oval 74"/>
          <p:cNvSpPr>
            <a:spLocks noChangeArrowheads="1"/>
          </p:cNvSpPr>
          <p:nvPr/>
        </p:nvSpPr>
        <p:spPr bwMode="auto">
          <a:xfrm>
            <a:off x="5105400" y="43275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95" name="Oval 75"/>
          <p:cNvSpPr>
            <a:spLocks noChangeArrowheads="1"/>
          </p:cNvSpPr>
          <p:nvPr/>
        </p:nvSpPr>
        <p:spPr bwMode="auto">
          <a:xfrm>
            <a:off x="5487988" y="4327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96" name="Line 76"/>
          <p:cNvSpPr>
            <a:spLocks noChangeShapeType="1"/>
          </p:cNvSpPr>
          <p:nvPr/>
        </p:nvSpPr>
        <p:spPr bwMode="auto">
          <a:xfrm flipV="1">
            <a:off x="3721100" y="2955925"/>
            <a:ext cx="1938338" cy="114141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97" name="Oval 77"/>
          <p:cNvSpPr>
            <a:spLocks noChangeArrowheads="1"/>
          </p:cNvSpPr>
          <p:nvPr/>
        </p:nvSpPr>
        <p:spPr bwMode="auto">
          <a:xfrm>
            <a:off x="2798763" y="39274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98" name="Oval 78"/>
          <p:cNvSpPr>
            <a:spLocks noChangeArrowheads="1"/>
          </p:cNvSpPr>
          <p:nvPr/>
        </p:nvSpPr>
        <p:spPr bwMode="auto">
          <a:xfrm>
            <a:off x="2806700" y="354806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99" name="Oval 79"/>
          <p:cNvSpPr>
            <a:spLocks noChangeArrowheads="1"/>
          </p:cNvSpPr>
          <p:nvPr/>
        </p:nvSpPr>
        <p:spPr bwMode="auto">
          <a:xfrm>
            <a:off x="2801938" y="316865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0" name="Oval 80"/>
          <p:cNvSpPr>
            <a:spLocks noChangeArrowheads="1"/>
          </p:cNvSpPr>
          <p:nvPr/>
        </p:nvSpPr>
        <p:spPr bwMode="auto">
          <a:xfrm>
            <a:off x="2809875" y="278923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1" name="Oval 81"/>
          <p:cNvSpPr>
            <a:spLocks noChangeArrowheads="1"/>
          </p:cNvSpPr>
          <p:nvPr/>
        </p:nvSpPr>
        <p:spPr bwMode="auto">
          <a:xfrm>
            <a:off x="2822575" y="2389188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2" name="Oval 82"/>
          <p:cNvSpPr>
            <a:spLocks noChangeArrowheads="1"/>
          </p:cNvSpPr>
          <p:nvPr/>
        </p:nvSpPr>
        <p:spPr bwMode="auto">
          <a:xfrm>
            <a:off x="2830513" y="20097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3" name="Oval 83"/>
          <p:cNvSpPr>
            <a:spLocks noChangeArrowheads="1"/>
          </p:cNvSpPr>
          <p:nvPr/>
        </p:nvSpPr>
        <p:spPr bwMode="auto">
          <a:xfrm>
            <a:off x="2790825" y="4697413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4" name="Oval 84"/>
          <p:cNvSpPr>
            <a:spLocks noChangeArrowheads="1"/>
          </p:cNvSpPr>
          <p:nvPr/>
        </p:nvSpPr>
        <p:spPr bwMode="auto">
          <a:xfrm>
            <a:off x="2798763" y="4316413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7" name="Text Box 87"/>
          <p:cNvSpPr txBox="1">
            <a:spLocks noChangeArrowheads="1"/>
          </p:cNvSpPr>
          <p:nvPr/>
        </p:nvSpPr>
        <p:spPr bwMode="auto">
          <a:xfrm>
            <a:off x="3276600" y="41148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(2,2)</a:t>
            </a:r>
          </a:p>
        </p:txBody>
      </p:sp>
      <p:sp>
        <p:nvSpPr>
          <p:cNvPr id="5208" name="Text Box 88"/>
          <p:cNvSpPr txBox="1">
            <a:spLocks noChangeArrowheads="1"/>
          </p:cNvSpPr>
          <p:nvPr/>
        </p:nvSpPr>
        <p:spPr bwMode="auto">
          <a:xfrm>
            <a:off x="4038600" y="40386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(3,2)</a:t>
            </a:r>
          </a:p>
        </p:txBody>
      </p:sp>
      <p:sp>
        <p:nvSpPr>
          <p:cNvPr id="5209" name="Text Box 89"/>
          <p:cNvSpPr txBox="1">
            <a:spLocks noChangeArrowheads="1"/>
          </p:cNvSpPr>
          <p:nvPr/>
        </p:nvSpPr>
        <p:spPr bwMode="auto">
          <a:xfrm>
            <a:off x="3581400" y="327660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(3,3)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8" grpId="0"/>
      <p:bldP spid="520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Advantages of DDA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en-US"/>
              <a:t>It calculates the pixel positions faster than the calculations performed by using the equation y=mx +b.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endParaRPr lang="en-US" altLang="en-US"/>
          </a:p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en-US"/>
              <a:t>Multiplication is eliminated as the x and y increments are used to determine the position of the next pixel on a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Disadvantages of DDA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en-US"/>
              <a:t>The rounding and floating point operations are time consuming.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endParaRPr lang="en-US" altLang="en-US"/>
          </a:p>
          <a:p>
            <a:pPr algn="just"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en-US"/>
              <a:t>The </a:t>
            </a:r>
            <a:r>
              <a:rPr lang="en-US" altLang="en-US">
                <a:solidFill>
                  <a:srgbClr val="FF0000"/>
                </a:solidFill>
              </a:rPr>
              <a:t>round-off error</a:t>
            </a:r>
            <a:r>
              <a:rPr lang="en-US" altLang="en-US"/>
              <a:t> which results in each successive addition leads to the drift in pixel position, already calculated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1748" name="WordArt 4" descr="Paper bag"/>
          <p:cNvSpPr>
            <a:spLocks noChangeArrowheads="1" noChangeShapeType="1" noTextEdit="1"/>
          </p:cNvSpPr>
          <p:nvPr/>
        </p:nvSpPr>
        <p:spPr bwMode="auto">
          <a:xfrm>
            <a:off x="-152400" y="3429000"/>
            <a:ext cx="72390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5241"/>
              </a:avLst>
            </a:prstTxWarp>
          </a:bodyPr>
          <a:lstStyle/>
          <a:p>
            <a:pPr algn="ctr"/>
            <a:r>
              <a:rPr lang="en-US" sz="4400" kern="10">
                <a:ln w="9525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Bresenham's line algorithm</a:t>
            </a:r>
          </a:p>
        </p:txBody>
      </p:sp>
      <p:pic>
        <p:nvPicPr>
          <p:cNvPr id="317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228600"/>
            <a:ext cx="2341562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458200" cy="1231900"/>
          </a:xfrm>
          <a:ln/>
        </p:spPr>
        <p:txBody>
          <a:bodyPr/>
          <a:lstStyle/>
          <a:p>
            <a:r>
              <a:rPr lang="en-US" altLang="en-US"/>
              <a:t>For lines with positive slope m&lt;1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en-US"/>
              <a:t>The pixel positions on line can be identified by doing sampling at unit x intervals. </a:t>
            </a:r>
          </a:p>
          <a:p>
            <a:pPr algn="just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en-US"/>
              <a:t>The process of sampling begins from the pixel position (X0,Y0) and proceeds by plotting the pixels whose ‘Y’ value is nearest to the line path. </a:t>
            </a:r>
          </a:p>
          <a:p>
            <a:pPr algn="just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en-US"/>
              <a:t>If the pixel to be displayed occurs at a position (X</a:t>
            </a:r>
            <a:r>
              <a:rPr lang="en-US" altLang="en-US" baseline="-25000"/>
              <a:t>k</a:t>
            </a:r>
            <a:r>
              <a:rPr lang="en-US" altLang="en-US"/>
              <a:t>, Y</a:t>
            </a:r>
            <a:r>
              <a:rPr lang="en-US" altLang="en-US" baseline="-25000"/>
              <a:t>k</a:t>
            </a:r>
            <a:r>
              <a:rPr lang="en-US" altLang="en-US"/>
              <a:t>) then the next pixel is either at (X</a:t>
            </a:r>
            <a:r>
              <a:rPr lang="en-US" altLang="en-US" baseline="-25000"/>
              <a:t>k</a:t>
            </a:r>
            <a:r>
              <a:rPr lang="en-US" altLang="en-US"/>
              <a:t>+1,Y</a:t>
            </a:r>
            <a:r>
              <a:rPr lang="en-US" altLang="en-US" baseline="-25000"/>
              <a:t>k</a:t>
            </a:r>
            <a:r>
              <a:rPr lang="en-US" altLang="en-US"/>
              <a:t>) or (X</a:t>
            </a:r>
            <a:r>
              <a:rPr lang="en-US" altLang="en-US" baseline="-25000"/>
              <a:t>k</a:t>
            </a:r>
            <a:r>
              <a:rPr lang="en-US" altLang="en-US"/>
              <a:t>+1,Y</a:t>
            </a:r>
            <a:r>
              <a:rPr lang="en-US" altLang="en-US" baseline="-25000"/>
              <a:t>k</a:t>
            </a:r>
            <a:r>
              <a:rPr lang="en-US" altLang="en-US"/>
              <a:t>+1) </a:t>
            </a:r>
            <a:r>
              <a:rPr lang="en-US" altLang="en-US">
                <a:solidFill>
                  <a:srgbClr val="FF0000"/>
                </a:solidFill>
              </a:rPr>
              <a:t>i.e, (3,2) or (3,3)</a:t>
            </a:r>
          </a:p>
          <a:p>
            <a:pPr algn="just">
              <a:lnSpc>
                <a:spcPct val="90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altLang="en-US"/>
              <a:t>	The ‘Y’ coordinate at the pixel position Xk+1 can be obtained from </a:t>
            </a:r>
          </a:p>
          <a:p>
            <a:pPr algn="just">
              <a:lnSpc>
                <a:spcPct val="90000"/>
              </a:lnSpc>
            </a:pPr>
            <a:r>
              <a:rPr lang="en-US" altLang="en-US"/>
              <a:t>		</a:t>
            </a:r>
            <a:r>
              <a:rPr lang="en-US" altLang="en-US">
                <a:solidFill>
                  <a:srgbClr val="FF0000"/>
                </a:solidFill>
              </a:rPr>
              <a:t>Y=m(X</a:t>
            </a:r>
            <a:r>
              <a:rPr lang="en-US" altLang="en-US" baseline="-25000">
                <a:solidFill>
                  <a:srgbClr val="FF0000"/>
                </a:solidFill>
              </a:rPr>
              <a:t>k</a:t>
            </a:r>
            <a:r>
              <a:rPr lang="en-US" altLang="en-US">
                <a:solidFill>
                  <a:srgbClr val="FF0000"/>
                </a:solidFill>
              </a:rPr>
              <a:t>+1)+b	. . . . . . . . . . …….  eq 1</a:t>
            </a:r>
          </a:p>
          <a:p>
            <a:pPr algn="just">
              <a:lnSpc>
                <a:spcPct val="90000"/>
              </a:lnSpc>
            </a:pP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333500"/>
            <a:ext cx="9144000" cy="5524500"/>
          </a:xfrm>
        </p:spPr>
        <p:txBody>
          <a:bodyPr/>
          <a:lstStyle/>
          <a:p>
            <a:pPr algn="just"/>
            <a:r>
              <a:rPr lang="en-US" altLang="en-US" sz="2800"/>
              <a:t>the separation between </a:t>
            </a:r>
            <a:r>
              <a:rPr lang="en-US" altLang="en-US" sz="2800">
                <a:solidFill>
                  <a:srgbClr val="FF0000"/>
                </a:solidFill>
              </a:rPr>
              <a:t>(X</a:t>
            </a:r>
            <a:r>
              <a:rPr lang="en-US" altLang="en-US" sz="2800" baseline="-25000">
                <a:solidFill>
                  <a:srgbClr val="FF0000"/>
                </a:solidFill>
              </a:rPr>
              <a:t>k+1</a:t>
            </a:r>
            <a:r>
              <a:rPr lang="en-US" altLang="en-US" sz="2800">
                <a:solidFill>
                  <a:srgbClr val="FF0000"/>
                </a:solidFill>
              </a:rPr>
              <a:t>,Y</a:t>
            </a:r>
            <a:r>
              <a:rPr lang="en-US" altLang="en-US" sz="2800" baseline="-25000">
                <a:solidFill>
                  <a:srgbClr val="FF0000"/>
                </a:solidFill>
              </a:rPr>
              <a:t>k</a:t>
            </a:r>
            <a:r>
              <a:rPr lang="en-US" altLang="en-US" sz="2800">
                <a:solidFill>
                  <a:srgbClr val="FF0000"/>
                </a:solidFill>
              </a:rPr>
              <a:t>) and (X</a:t>
            </a:r>
            <a:r>
              <a:rPr lang="en-US" altLang="en-US" sz="2800" baseline="-25000">
                <a:solidFill>
                  <a:srgbClr val="FF0000"/>
                </a:solidFill>
              </a:rPr>
              <a:t>k+1</a:t>
            </a:r>
            <a:r>
              <a:rPr lang="en-US" altLang="en-US" sz="2800">
                <a:solidFill>
                  <a:srgbClr val="FF0000"/>
                </a:solidFill>
              </a:rPr>
              <a:t>,Y) </a:t>
            </a:r>
            <a:r>
              <a:rPr lang="en-US" altLang="en-US" sz="2800"/>
              <a:t>is</a:t>
            </a:r>
            <a:r>
              <a:rPr lang="en-US" altLang="en-US" sz="2800">
                <a:solidFill>
                  <a:srgbClr val="FF0000"/>
                </a:solidFill>
              </a:rPr>
              <a:t> d1</a:t>
            </a:r>
            <a:r>
              <a:rPr lang="en-US" altLang="en-US" sz="2800"/>
              <a:t> and the separation between </a:t>
            </a:r>
            <a:r>
              <a:rPr lang="en-US" altLang="en-US" sz="2800">
                <a:solidFill>
                  <a:srgbClr val="FF0000"/>
                </a:solidFill>
              </a:rPr>
              <a:t>(X</a:t>
            </a:r>
            <a:r>
              <a:rPr lang="en-US" altLang="en-US" sz="2800" baseline="-25000">
                <a:solidFill>
                  <a:srgbClr val="FF0000"/>
                </a:solidFill>
              </a:rPr>
              <a:t>k+1</a:t>
            </a:r>
            <a:r>
              <a:rPr lang="en-US" altLang="en-US" sz="2800">
                <a:solidFill>
                  <a:srgbClr val="FF0000"/>
                </a:solidFill>
              </a:rPr>
              <a:t>,Y) and (X</a:t>
            </a:r>
            <a:r>
              <a:rPr lang="en-US" altLang="en-US" sz="2800" baseline="-25000">
                <a:solidFill>
                  <a:srgbClr val="FF0000"/>
                </a:solidFill>
              </a:rPr>
              <a:t>k+1</a:t>
            </a:r>
            <a:r>
              <a:rPr lang="en-US" altLang="en-US" sz="2800">
                <a:solidFill>
                  <a:srgbClr val="FF0000"/>
                </a:solidFill>
              </a:rPr>
              <a:t>, Y</a:t>
            </a:r>
            <a:r>
              <a:rPr lang="en-US" altLang="en-US" sz="2800" baseline="-25000">
                <a:solidFill>
                  <a:srgbClr val="FF0000"/>
                </a:solidFill>
              </a:rPr>
              <a:t>k+1</a:t>
            </a:r>
            <a:r>
              <a:rPr lang="en-US" altLang="en-US" sz="2800">
                <a:solidFill>
                  <a:srgbClr val="FF0000"/>
                </a:solidFill>
              </a:rPr>
              <a:t>) </a:t>
            </a:r>
            <a:r>
              <a:rPr lang="en-US" altLang="en-US" sz="2800"/>
              <a:t>is</a:t>
            </a:r>
            <a:r>
              <a:rPr lang="en-US" altLang="en-US" sz="2800">
                <a:solidFill>
                  <a:srgbClr val="FF0000"/>
                </a:solidFill>
              </a:rPr>
              <a:t> d2 </a:t>
            </a:r>
            <a:r>
              <a:rPr lang="en-US" altLang="en-US" sz="2800"/>
              <a:t>then</a:t>
            </a:r>
          </a:p>
          <a:p>
            <a:r>
              <a:rPr lang="en-US" altLang="en-US"/>
              <a:t>	</a:t>
            </a:r>
            <a:r>
              <a:rPr lang="en-US" altLang="en-US">
                <a:solidFill>
                  <a:schemeClr val="accent2"/>
                </a:solidFill>
              </a:rPr>
              <a:t>d1 = y – y</a:t>
            </a:r>
            <a:r>
              <a:rPr lang="en-US" altLang="en-US" baseline="-25000">
                <a:solidFill>
                  <a:schemeClr val="accent2"/>
                </a:solidFill>
              </a:rPr>
              <a:t>k </a:t>
            </a:r>
            <a:r>
              <a:rPr lang="en-US" altLang="en-US">
                <a:solidFill>
                  <a:schemeClr val="accent2"/>
                </a:solidFill>
              </a:rPr>
              <a:t> and</a:t>
            </a:r>
          </a:p>
          <a:p>
            <a:r>
              <a:rPr lang="en-US" altLang="en-US">
                <a:solidFill>
                  <a:schemeClr val="accent2"/>
                </a:solidFill>
              </a:rPr>
              <a:t>	d2 = (Y</a:t>
            </a:r>
            <a:r>
              <a:rPr lang="en-US" altLang="en-US" baseline="-25000">
                <a:solidFill>
                  <a:schemeClr val="accent2"/>
                </a:solidFill>
              </a:rPr>
              <a:t>k</a:t>
            </a:r>
            <a:r>
              <a:rPr lang="en-US" altLang="en-US">
                <a:solidFill>
                  <a:schemeClr val="accent2"/>
                </a:solidFill>
              </a:rPr>
              <a:t>+1) – Y 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4448175" y="3246438"/>
            <a:ext cx="1647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.</a:t>
            </a:r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4800600" y="2819400"/>
            <a:ext cx="26670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>
            <a:off x="6096000" y="28194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>
            <a:off x="4800600" y="3962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4800600" y="4572000"/>
            <a:ext cx="88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(X</a:t>
            </a:r>
            <a:r>
              <a:rPr lang="en-US" altLang="en-US" baseline="-25000"/>
              <a:t>k</a:t>
            </a:r>
            <a:r>
              <a:rPr lang="en-US" altLang="en-US"/>
              <a:t>, y</a:t>
            </a:r>
            <a:r>
              <a:rPr lang="en-US" altLang="en-US" baseline="-25000"/>
              <a:t>k</a:t>
            </a:r>
            <a:r>
              <a:rPr lang="en-US" altLang="en-US"/>
              <a:t>)</a:t>
            </a:r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4860925" y="28956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(X</a:t>
            </a:r>
            <a:r>
              <a:rPr lang="en-US" altLang="en-US" baseline="-25000"/>
              <a:t>k</a:t>
            </a:r>
            <a:r>
              <a:rPr lang="en-US" altLang="en-US"/>
              <a:t>, y</a:t>
            </a:r>
            <a:r>
              <a:rPr lang="en-US" altLang="en-US" baseline="-25000"/>
              <a:t>k</a:t>
            </a:r>
            <a:r>
              <a:rPr lang="en-US" altLang="en-US"/>
              <a:t>+1)</a:t>
            </a:r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6096000" y="2819400"/>
            <a:ext cx="1403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(X</a:t>
            </a:r>
            <a:r>
              <a:rPr lang="en-US" altLang="en-US" baseline="-25000"/>
              <a:t>k</a:t>
            </a:r>
            <a:r>
              <a:rPr lang="en-US" altLang="en-US"/>
              <a:t>+1, y</a:t>
            </a:r>
            <a:r>
              <a:rPr lang="en-US" altLang="en-US" baseline="-25000"/>
              <a:t>k</a:t>
            </a:r>
            <a:r>
              <a:rPr lang="en-US" altLang="en-US"/>
              <a:t>+1)</a:t>
            </a:r>
          </a:p>
        </p:txBody>
      </p:sp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6251575" y="4572000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(X</a:t>
            </a:r>
            <a:r>
              <a:rPr lang="en-US" altLang="en-US" baseline="-25000"/>
              <a:t>k</a:t>
            </a:r>
            <a:r>
              <a:rPr lang="en-US" altLang="en-US"/>
              <a:t>+1,y</a:t>
            </a:r>
            <a:r>
              <a:rPr lang="en-US" altLang="en-US" baseline="-25000"/>
              <a:t>k</a:t>
            </a:r>
            <a:r>
              <a:rPr lang="en-US" altLang="en-US"/>
              <a:t>)</a:t>
            </a:r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 flipV="1">
            <a:off x="5486400" y="3505200"/>
            <a:ext cx="24384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5029200" y="4038600"/>
            <a:ext cx="420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  <a:r>
              <a:rPr lang="en-US" altLang="en-US" baseline="-25000"/>
              <a:t>0</a:t>
            </a:r>
          </a:p>
        </p:txBody>
      </p:sp>
      <p:sp>
        <p:nvSpPr>
          <p:cNvPr id="7205" name="Oval 37"/>
          <p:cNvSpPr>
            <a:spLocks noChangeArrowheads="1"/>
          </p:cNvSpPr>
          <p:nvPr/>
        </p:nvSpPr>
        <p:spPr bwMode="auto">
          <a:xfrm>
            <a:off x="67056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>
            <a:off x="6705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Oval 39"/>
          <p:cNvSpPr>
            <a:spLocks noChangeArrowheads="1"/>
          </p:cNvSpPr>
          <p:nvPr/>
        </p:nvSpPr>
        <p:spPr bwMode="auto">
          <a:xfrm>
            <a:off x="5334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8" name="Oval 40"/>
          <p:cNvSpPr>
            <a:spLocks noChangeArrowheads="1"/>
          </p:cNvSpPr>
          <p:nvPr/>
        </p:nvSpPr>
        <p:spPr bwMode="auto">
          <a:xfrm>
            <a:off x="5334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9" name="AutoShape 41"/>
          <p:cNvSpPr>
            <a:spLocks/>
          </p:cNvSpPr>
          <p:nvPr/>
        </p:nvSpPr>
        <p:spPr bwMode="auto">
          <a:xfrm>
            <a:off x="6781800" y="3962400"/>
            <a:ext cx="228600" cy="533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0" name="AutoShape 42"/>
          <p:cNvSpPr>
            <a:spLocks/>
          </p:cNvSpPr>
          <p:nvPr/>
        </p:nvSpPr>
        <p:spPr bwMode="auto">
          <a:xfrm>
            <a:off x="6858000" y="3352800"/>
            <a:ext cx="228600" cy="533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1" name="Text Box 43"/>
          <p:cNvSpPr txBox="1">
            <a:spLocks noChangeArrowheads="1"/>
          </p:cNvSpPr>
          <p:nvPr/>
        </p:nvSpPr>
        <p:spPr bwMode="auto">
          <a:xfrm>
            <a:off x="7010400" y="4038600"/>
            <a:ext cx="395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  <a:r>
              <a:rPr lang="en-US" altLang="en-US" baseline="-25000"/>
              <a:t>1</a:t>
            </a:r>
          </a:p>
        </p:txBody>
      </p:sp>
      <p:sp>
        <p:nvSpPr>
          <p:cNvPr id="7212" name="Text Box 44"/>
          <p:cNvSpPr txBox="1">
            <a:spLocks noChangeArrowheads="1"/>
          </p:cNvSpPr>
          <p:nvPr/>
        </p:nvSpPr>
        <p:spPr bwMode="auto">
          <a:xfrm>
            <a:off x="7010400" y="3352800"/>
            <a:ext cx="395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  <a:r>
              <a:rPr lang="en-US" altLang="en-US" baseline="-25000"/>
              <a:t>2</a:t>
            </a:r>
          </a:p>
        </p:txBody>
      </p:sp>
      <p:sp>
        <p:nvSpPr>
          <p:cNvPr id="7213" name="Oval 45"/>
          <p:cNvSpPr>
            <a:spLocks noChangeArrowheads="1"/>
          </p:cNvSpPr>
          <p:nvPr/>
        </p:nvSpPr>
        <p:spPr bwMode="auto">
          <a:xfrm>
            <a:off x="6781800" y="3886200"/>
            <a:ext cx="1524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Words>922</Words>
  <Application>Microsoft Office PowerPoint</Application>
  <PresentationFormat>On-screen Show (4:3)</PresentationFormat>
  <Paragraphs>236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Wingdings</vt:lpstr>
      <vt:lpstr>Office Theme</vt:lpstr>
      <vt:lpstr>Bresenham’s Line Algorithm</vt:lpstr>
      <vt:lpstr>The Problem (cont…)</vt:lpstr>
      <vt:lpstr>PowerPoint Presentation</vt:lpstr>
      <vt:lpstr>PowerPoint Presentation</vt:lpstr>
      <vt:lpstr>Advantages of DDA</vt:lpstr>
      <vt:lpstr>Disadvantages of DDA</vt:lpstr>
      <vt:lpstr> </vt:lpstr>
      <vt:lpstr>For lines with positive slope m&lt;1</vt:lpstr>
      <vt:lpstr>PowerPoint Presentation</vt:lpstr>
      <vt:lpstr>PowerPoint Presentation</vt:lpstr>
      <vt:lpstr>Contd..</vt:lpstr>
      <vt:lpstr>M</vt:lpstr>
      <vt:lpstr>PowerPoint Presentation</vt:lpstr>
      <vt:lpstr>Bresenham’s algorithm</vt:lpstr>
      <vt:lpstr>Example</vt:lpstr>
      <vt:lpstr>PowerPoint Presentation</vt:lpstr>
      <vt:lpstr>The starting point (x0, y0)=(30,20) and the successive pixel positions are given in the following table</vt:lpstr>
      <vt:lpstr>PowerPoint Presentation</vt:lpstr>
      <vt:lpstr>PowerPoint Presentation</vt:lpstr>
      <vt:lpstr>PowerPoint Presentation</vt:lpstr>
      <vt:lpstr>PowerPoint Presentation</vt:lpstr>
      <vt:lpstr>Advantages of Bresenham’s Alg.</vt:lpstr>
    </vt:vector>
  </TitlesOfParts>
  <Company>snist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Bresenham’s Line Algorithm</dc:title>
  <dc:creator>snist</dc:creator>
  <cp:lastModifiedBy>acer</cp:lastModifiedBy>
  <cp:revision>76</cp:revision>
  <dcterms:created xsi:type="dcterms:W3CDTF">2009-07-24T07:26:55Z</dcterms:created>
  <dcterms:modified xsi:type="dcterms:W3CDTF">2018-02-01T00:02:35Z</dcterms:modified>
</cp:coreProperties>
</file>