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1"/>
  </p:notesMasterIdLst>
  <p:handoutMasterIdLst>
    <p:handoutMasterId r:id="rId72"/>
  </p:handoutMasterIdLst>
  <p:sldIdLst>
    <p:sldId id="353" r:id="rId2"/>
    <p:sldId id="354" r:id="rId3"/>
    <p:sldId id="405" r:id="rId4"/>
    <p:sldId id="391" r:id="rId5"/>
    <p:sldId id="393" r:id="rId6"/>
    <p:sldId id="319" r:id="rId7"/>
    <p:sldId id="320" r:id="rId8"/>
    <p:sldId id="321" r:id="rId9"/>
    <p:sldId id="323" r:id="rId10"/>
    <p:sldId id="330" r:id="rId11"/>
    <p:sldId id="324" r:id="rId12"/>
    <p:sldId id="322" r:id="rId13"/>
    <p:sldId id="381" r:id="rId14"/>
    <p:sldId id="325" r:id="rId15"/>
    <p:sldId id="326" r:id="rId16"/>
    <p:sldId id="327" r:id="rId17"/>
    <p:sldId id="336" r:id="rId18"/>
    <p:sldId id="328" r:id="rId19"/>
    <p:sldId id="329" r:id="rId20"/>
    <p:sldId id="332" r:id="rId21"/>
    <p:sldId id="331" r:id="rId22"/>
    <p:sldId id="334" r:id="rId23"/>
    <p:sldId id="335" r:id="rId24"/>
    <p:sldId id="378" r:id="rId25"/>
    <p:sldId id="337" r:id="rId26"/>
    <p:sldId id="338" r:id="rId27"/>
    <p:sldId id="373" r:id="rId28"/>
    <p:sldId id="374" r:id="rId29"/>
    <p:sldId id="375" r:id="rId30"/>
    <p:sldId id="376" r:id="rId31"/>
    <p:sldId id="385" r:id="rId32"/>
    <p:sldId id="377" r:id="rId33"/>
    <p:sldId id="386" r:id="rId34"/>
    <p:sldId id="383" r:id="rId35"/>
    <p:sldId id="384" r:id="rId36"/>
    <p:sldId id="339" r:id="rId37"/>
    <p:sldId id="340" r:id="rId38"/>
    <p:sldId id="355" r:id="rId39"/>
    <p:sldId id="356" r:id="rId40"/>
    <p:sldId id="357" r:id="rId41"/>
    <p:sldId id="341" r:id="rId42"/>
    <p:sldId id="342" r:id="rId43"/>
    <p:sldId id="343" r:id="rId44"/>
    <p:sldId id="358" r:id="rId45"/>
    <p:sldId id="360" r:id="rId46"/>
    <p:sldId id="359" r:id="rId47"/>
    <p:sldId id="394" r:id="rId48"/>
    <p:sldId id="399" r:id="rId49"/>
    <p:sldId id="400" r:id="rId50"/>
    <p:sldId id="398" r:id="rId51"/>
    <p:sldId id="344" r:id="rId52"/>
    <p:sldId id="362" r:id="rId53"/>
    <p:sldId id="363" r:id="rId54"/>
    <p:sldId id="345" r:id="rId55"/>
    <p:sldId id="389" r:id="rId56"/>
    <p:sldId id="401" r:id="rId57"/>
    <p:sldId id="402" r:id="rId58"/>
    <p:sldId id="346" r:id="rId59"/>
    <p:sldId id="347" r:id="rId60"/>
    <p:sldId id="403" r:id="rId61"/>
    <p:sldId id="368" r:id="rId62"/>
    <p:sldId id="369" r:id="rId63"/>
    <p:sldId id="370" r:id="rId64"/>
    <p:sldId id="371" r:id="rId65"/>
    <p:sldId id="406" r:id="rId66"/>
    <p:sldId id="392" r:id="rId67"/>
    <p:sldId id="388" r:id="rId68"/>
    <p:sldId id="387" r:id="rId69"/>
    <p:sldId id="379" r:id="rId70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713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8052897-FEF5-4558-B189-E9006733B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31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91379E-37D0-4BA5-8199-F18A071B6685}" type="datetimeFigureOut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55C292-F6BC-4F43-91F1-3967C35BD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99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1A83EE-7EC8-49CA-A186-C67E3B9C563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Need to include coordinate transform and hierarchical modeling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927462-B5A8-4283-9725-36615A537070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9630A6-316A-4A8C-94CD-1716F8D2E28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B771003-C6BE-4AC5-BE21-1CC04BCAA1D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D7A6C69-BD71-4108-AC5E-731E752506EF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05D265F-5762-4DFC-B90F-41EF612B08AB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0C1E49C-FC56-4497-956E-F1AC2636E9BB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2BDFD3-83B9-4EFB-9849-BF9FBBF41F0C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595F3A3-A60A-4086-93D2-1AA32BCE74C5}" type="slidenum">
              <a:rPr lang="en-US" altLang="en-US" sz="1200"/>
              <a:pPr algn="r" eaLnBrk="1" hangingPunct="1"/>
              <a:t>65</a:t>
            </a:fld>
            <a:endParaRPr lang="en-US" altLang="en-US" sz="1200"/>
          </a:p>
        </p:txBody>
      </p:sp>
      <p:sp>
        <p:nvSpPr>
          <p:cNvPr id="1689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7BF1CB95-244A-45AB-BBB0-A0B67C3619CE}" type="slidenum">
              <a:rPr lang="en-US" altLang="en-US" sz="1200"/>
              <a:pPr algn="r" eaLnBrk="1" hangingPunct="1"/>
              <a:t>66</a:t>
            </a:fld>
            <a:endParaRPr lang="en-US" altLang="en-US" sz="1200"/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C02AC66-4597-4A49-AF02-779EA10FB371}" type="slidenum">
              <a:rPr lang="en-US" altLang="en-US" sz="1200"/>
              <a:pPr algn="r" eaLnBrk="1" hangingPunct="1"/>
              <a:t>67</a:t>
            </a:fld>
            <a:endParaRPr lang="en-US" altLang="en-US" sz="1200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6361F73C-C91C-4268-919B-57D9EF534FAC}" type="slidenum">
              <a:rPr lang="en-US" altLang="en-US" sz="1200"/>
              <a:pPr algn="r" eaLnBrk="1" hangingPunct="1"/>
              <a:t>68</a:t>
            </a:fld>
            <a:endParaRPr lang="en-US" altLang="en-US" sz="1200"/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CC450-E485-47BD-9519-D281CA9358FD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09055-2723-4075-9394-ABA525CC1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05063-7C71-42ED-842E-1056439B4D0A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F7B7E-678F-4E6C-A84B-66050F38E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3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D679B-49F1-469F-9D44-372B3ADA6B40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69D1-B928-4360-A605-CF9F58D53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38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F8438-B591-4765-B311-FE24D2787058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B9BF5-2E8F-44AE-93F9-E288A45EA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0C326-05F3-473B-8308-537980D249A0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ADCF-522F-4CEA-8C2F-14757B6CA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62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7B83A1-5B06-46E9-8DEB-D0021C3E935D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CE8B1-D207-465E-B1A1-1D3B9FC9B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37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81835E-DC93-4CF8-A385-871FE585B1D8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5332-E151-47B1-B392-498C9E683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3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EF259-1A67-4DAA-AB43-2489C6CC0767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D4E48-76C7-44A7-88AD-07EB191E91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1ADC6-1C75-4D4C-B401-3FDBDD09E4A1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88B2-72CE-4ADE-9C4E-66FC473E9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2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29B5B-FA6A-41F7-8B11-2A4F98E07719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FAEBF-5EB5-4CFA-9642-9C85DACD3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A1103B-7977-402E-A39B-552236523C8C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57E3A-1843-42FE-BF9D-B989E1F86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43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E493AEA-5F33-4D49-87A5-C8D3BFF1A976}" type="datetime1">
              <a:rPr lang="en-US" altLang="en-US"/>
              <a:pPr/>
              <a:t>3/19/2018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BD602B9-316D-4A52-B678-75E0573CCA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watch?v=3kG5nzeBAx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dgp.utoronto.ca/~jflaszlo/interactive-control.html" TargetMode="External"/><Relationship Id="rId9" Type="http://schemas.openxmlformats.org/officeDocument/2006/relationships/image" Target="../media/image5.gi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13EBCC-64E8-4F8A-9E9E-BF709B7527AD}" type="slidenum">
              <a:rPr lang="en-US" altLang="en-US">
                <a:solidFill>
                  <a:srgbClr val="898989"/>
                </a:solidFill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924800" cy="16764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2D Transformations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4666B5-967E-4C60-9454-91FB6C4F40B2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translate an object with multiple vertices?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3124200"/>
            <a:ext cx="2362200" cy="1752600"/>
            <a:chOff x="672" y="2544"/>
            <a:chExt cx="1488" cy="1104"/>
          </a:xfrm>
        </p:grpSpPr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7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8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9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0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29000" y="3657600"/>
            <a:ext cx="2359025" cy="1089025"/>
            <a:chOff x="2438" y="2784"/>
            <a:chExt cx="1486" cy="686"/>
          </a:xfrm>
        </p:grpSpPr>
        <p:sp>
          <p:nvSpPr>
            <p:cNvPr id="15383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48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Translate individual</a:t>
              </a:r>
            </a:p>
            <a:p>
              <a:pPr eaLnBrk="1" hangingPunct="1"/>
              <a:r>
                <a:rPr lang="en-US" altLang="en-US" sz="2000"/>
                <a:t>vertices 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096000" y="2438400"/>
            <a:ext cx="2438400" cy="2438400"/>
            <a:chOff x="3840" y="1968"/>
            <a:chExt cx="1536" cy="1536"/>
          </a:xfrm>
        </p:grpSpPr>
        <p:sp>
          <p:nvSpPr>
            <p:cNvPr id="15368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370" name="Group 24"/>
            <p:cNvGrpSpPr>
              <a:grpSpLocks/>
            </p:cNvGrpSpPr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15378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79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0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1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82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5371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2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3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4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30E4190-84FA-47EC-A028-D261733753A1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Rotation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rotation center: Origin (0,0)</a:t>
            </a:r>
          </a:p>
        </p:txBody>
      </p: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600200" y="3429000"/>
            <a:ext cx="1828800" cy="1143000"/>
            <a:chOff x="1680" y="1968"/>
            <a:chExt cx="1152" cy="720"/>
          </a:xfrm>
        </p:grpSpPr>
        <p:sp>
          <p:nvSpPr>
            <p:cNvPr id="16408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18288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1828800" y="3429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133600" y="3946525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Symbol" pitchFamily="18" charset="2"/>
              </a:rPr>
              <a:t>q</a:t>
            </a:r>
          </a:p>
        </p:txBody>
      </p:sp>
      <p:sp>
        <p:nvSpPr>
          <p:cNvPr id="16395" name="Freeform 13"/>
          <p:cNvSpPr>
            <a:spLocks/>
          </p:cNvSpPr>
          <p:nvPr/>
        </p:nvSpPr>
        <p:spPr bwMode="auto">
          <a:xfrm>
            <a:off x="2438400" y="3733800"/>
            <a:ext cx="381000" cy="381000"/>
          </a:xfrm>
          <a:custGeom>
            <a:avLst/>
            <a:gdLst>
              <a:gd name="T0" fmla="*/ 381000 w 240"/>
              <a:gd name="T1" fmla="*/ 381000 h 240"/>
              <a:gd name="T2" fmla="*/ 304800 w 240"/>
              <a:gd name="T3" fmla="*/ 76200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236" y="164"/>
                  <a:pt x="232" y="88"/>
                  <a:pt x="192" y="48"/>
                </a:cubicBezTo>
                <a:cubicBezTo>
                  <a:pt x="152" y="8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3870325" y="3665538"/>
            <a:ext cx="376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altLang="en-US" sz="2000">
                <a:latin typeface="Symbol" pitchFamily="18" charset="2"/>
              </a:rPr>
              <a:t>&gt; 0  : </a:t>
            </a:r>
            <a:r>
              <a:rPr lang="en-US" altLang="en-US" sz="2000"/>
              <a:t>Rotate counter clockwise</a:t>
            </a:r>
            <a:r>
              <a:rPr lang="en-US" altLang="en-US" sz="1600"/>
              <a:t> </a:t>
            </a:r>
            <a:endParaRPr lang="en-US" altLang="en-US" sz="2000"/>
          </a:p>
        </p:txBody>
      </p:sp>
      <p:sp>
        <p:nvSpPr>
          <p:cNvPr id="16397" name="Text Box 24"/>
          <p:cNvSpPr txBox="1">
            <a:spLocks noChangeArrowheads="1"/>
          </p:cNvSpPr>
          <p:nvPr/>
        </p:nvSpPr>
        <p:spPr bwMode="auto">
          <a:xfrm>
            <a:off x="3932238" y="5486400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altLang="en-US" sz="2000">
                <a:latin typeface="Symbol" pitchFamily="18" charset="2"/>
              </a:rPr>
              <a:t>&lt; 0  : </a:t>
            </a:r>
            <a:r>
              <a:rPr lang="en-US" altLang="en-US" sz="2000"/>
              <a:t>Rotate clockwise</a:t>
            </a:r>
            <a:r>
              <a:rPr lang="en-US" altLang="en-US" sz="1600"/>
              <a:t> </a:t>
            </a:r>
            <a:endParaRPr lang="en-US" altLang="en-US" sz="2000"/>
          </a:p>
        </p:txBody>
      </p:sp>
      <p:grpSp>
        <p:nvGrpSpPr>
          <p:cNvPr id="16398" name="Group 27"/>
          <p:cNvGrpSpPr>
            <a:grpSpLocks/>
          </p:cNvGrpSpPr>
          <p:nvPr/>
        </p:nvGrpSpPr>
        <p:grpSpPr bwMode="auto">
          <a:xfrm>
            <a:off x="1600200" y="5181600"/>
            <a:ext cx="1828800" cy="1219200"/>
            <a:chOff x="1008" y="3264"/>
            <a:chExt cx="1152" cy="768"/>
          </a:xfrm>
        </p:grpSpPr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1008" y="3312"/>
              <a:ext cx="1152" cy="720"/>
              <a:chOff x="1680" y="1968"/>
              <a:chExt cx="1152" cy="720"/>
            </a:xfrm>
          </p:grpSpPr>
          <p:sp>
            <p:nvSpPr>
              <p:cNvPr id="16406" name="Line 1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7" name="Line 17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 flipV="1">
              <a:off x="1152" y="36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1968" y="3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2" name="Line 20"/>
            <p:cNvSpPr>
              <a:spLocks noChangeShapeType="1"/>
            </p:cNvSpPr>
            <p:nvPr/>
          </p:nvSpPr>
          <p:spPr bwMode="auto">
            <a:xfrm flipV="1">
              <a:off x="1152" y="33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Oval 21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1344" y="3638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Symbol" pitchFamily="18" charset="2"/>
                </a:rPr>
                <a:t>q</a:t>
              </a:r>
            </a:p>
          </p:txBody>
        </p:sp>
        <p:sp>
          <p:nvSpPr>
            <p:cNvPr id="16405" name="Freeform 26"/>
            <p:cNvSpPr>
              <a:spLocks/>
            </p:cNvSpPr>
            <p:nvPr/>
          </p:nvSpPr>
          <p:spPr bwMode="auto">
            <a:xfrm>
              <a:off x="1488" y="3488"/>
              <a:ext cx="304" cy="256"/>
            </a:xfrm>
            <a:custGeom>
              <a:avLst/>
              <a:gdLst>
                <a:gd name="T0" fmla="*/ 0 w 304"/>
                <a:gd name="T1" fmla="*/ 16 h 256"/>
                <a:gd name="T2" fmla="*/ 192 w 304"/>
                <a:gd name="T3" fmla="*/ 16 h 256"/>
                <a:gd name="T4" fmla="*/ 288 w 304"/>
                <a:gd name="T5" fmla="*/ 112 h 256"/>
                <a:gd name="T6" fmla="*/ 288 w 30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256"/>
                <a:gd name="T14" fmla="*/ 304 w 30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256">
                  <a:moveTo>
                    <a:pt x="0" y="16"/>
                  </a:moveTo>
                  <a:cubicBezTo>
                    <a:pt x="72" y="8"/>
                    <a:pt x="144" y="0"/>
                    <a:pt x="192" y="16"/>
                  </a:cubicBezTo>
                  <a:cubicBezTo>
                    <a:pt x="240" y="32"/>
                    <a:pt x="272" y="72"/>
                    <a:pt x="288" y="112"/>
                  </a:cubicBezTo>
                  <a:cubicBezTo>
                    <a:pt x="304" y="152"/>
                    <a:pt x="288" y="232"/>
                    <a:pt x="288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x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600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y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600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o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276600" y="6248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x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600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y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6002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76CD96C-4250-4BE4-B446-1AD8859C55F9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17411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17428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7432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3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429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0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(x,y) </a:t>
              </a:r>
            </a:p>
          </p:txBody>
        </p:sp>
      </p:grp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(x’,y’) </a:t>
              </a:r>
            </a:p>
          </p:txBody>
        </p:sp>
        <p:sp>
          <p:nvSpPr>
            <p:cNvPr id="17426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21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(x,y)  -&gt; Rotate </a:t>
            </a:r>
            <a:r>
              <a:rPr lang="en-US" altLang="en-US" sz="2400" i="1"/>
              <a:t>about the origin</a:t>
            </a:r>
            <a:r>
              <a:rPr lang="en-US" altLang="en-US" sz="2400"/>
              <a:t> by </a:t>
            </a:r>
            <a:r>
              <a:rPr lang="en-US" altLang="en-US" sz="2400">
                <a:latin typeface="Symbol" pitchFamily="18" charset="2"/>
              </a:rPr>
              <a:t>q</a:t>
            </a:r>
          </a:p>
        </p:txBody>
      </p:sp>
      <p:grpSp>
        <p:nvGrpSpPr>
          <p:cNvPr id="17414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(x’, y’)</a:t>
              </a:r>
            </a:p>
          </p:txBody>
        </p:sp>
      </p:grpSp>
      <p:sp>
        <p:nvSpPr>
          <p:cNvPr id="17415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How to compute (x’, y’) ?</a:t>
            </a:r>
          </a:p>
        </p:txBody>
      </p: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7417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r</a:t>
            </a:r>
          </a:p>
        </p:txBody>
      </p:sp>
      <p:sp>
        <p:nvSpPr>
          <p:cNvPr id="17418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D93C1D-1F96-432F-8BF1-833DAD0BF4D4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18435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8458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9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(x,y) </a:t>
              </a:r>
            </a:p>
          </p:txBody>
        </p:sp>
      </p:grp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(x’,y’) </a:t>
              </a:r>
            </a:p>
          </p:txBody>
        </p:sp>
        <p:sp>
          <p:nvSpPr>
            <p:cNvPr id="18452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21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(x,y)  -&gt; Rotate </a:t>
            </a:r>
            <a:r>
              <a:rPr lang="en-US" altLang="en-US" sz="2400" i="1"/>
              <a:t>about the origin</a:t>
            </a:r>
            <a:r>
              <a:rPr lang="en-US" altLang="en-US" sz="2400"/>
              <a:t> by </a:t>
            </a:r>
            <a:r>
              <a:rPr lang="en-US" altLang="en-US" sz="2400">
                <a:latin typeface="Symbol" pitchFamily="18" charset="2"/>
              </a:rPr>
              <a:t>q</a:t>
            </a:r>
          </a:p>
        </p:txBody>
      </p:sp>
      <p:grpSp>
        <p:nvGrpSpPr>
          <p:cNvPr id="18438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(x’, y’)</a:t>
              </a:r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How to compute (x’, y’) ?</a:t>
            </a:r>
          </a:p>
        </p:txBody>
      </p: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8441" name="Text Box 25"/>
          <p:cNvSpPr txBox="1">
            <a:spLocks noChangeArrowheads="1"/>
          </p:cNvSpPr>
          <p:nvPr/>
        </p:nvSpPr>
        <p:spPr bwMode="auto">
          <a:xfrm>
            <a:off x="974725" y="4225925"/>
            <a:ext cx="386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 =  r cos 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</a:t>
            </a:r>
            <a:r>
              <a:rPr lang="en-US" altLang="en-US" sz="1600"/>
              <a:t>    </a:t>
            </a:r>
            <a:r>
              <a:rPr lang="en-US" altLang="en-US" sz="2400"/>
              <a:t>y = r sin 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</a:t>
            </a:r>
            <a:endParaRPr lang="en-US" altLang="en-US" sz="1600"/>
          </a:p>
        </p:txBody>
      </p:sp>
      <p:sp>
        <p:nvSpPr>
          <p:cNvPr id="18442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r</a:t>
            </a:r>
          </a:p>
        </p:txBody>
      </p:sp>
      <p:sp>
        <p:nvSpPr>
          <p:cNvPr id="18443" name="Text Box 27"/>
          <p:cNvSpPr txBox="1">
            <a:spLocks noChangeArrowheads="1"/>
          </p:cNvSpPr>
          <p:nvPr/>
        </p:nvSpPr>
        <p:spPr bwMode="auto">
          <a:xfrm>
            <a:off x="990600" y="4724400"/>
            <a:ext cx="5002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x’ =  r cos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r>
              <a:rPr lang="en-US" altLang="en-US" sz="1600"/>
              <a:t>    </a:t>
            </a:r>
            <a:r>
              <a:rPr lang="en-US" altLang="en-US" sz="2400"/>
              <a:t>y’ = r sin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endParaRPr lang="en-US" altLang="en-US" sz="1600"/>
          </a:p>
        </p:txBody>
      </p:sp>
      <p:sp>
        <p:nvSpPr>
          <p:cNvPr id="18444" name="Title 2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Rotation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69342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6200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229600" y="3810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x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01980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y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5562600" y="3657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3CA4A2-139C-4ADE-8FFB-71CFD6FF1301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70014" name="Rectangle 30"/>
          <p:cNvSpPr>
            <a:spLocks noChangeArrowheads="1"/>
          </p:cNvSpPr>
          <p:nvPr/>
        </p:nvSpPr>
        <p:spPr bwMode="auto">
          <a:xfrm>
            <a:off x="3733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447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3886200" y="35052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1371600" y="3505200"/>
            <a:ext cx="12954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Rotation</a:t>
            </a:r>
          </a:p>
        </p:txBody>
      </p:sp>
      <p:grpSp>
        <p:nvGrpSpPr>
          <p:cNvPr id="19464" name="Group 3"/>
          <p:cNvGrpSpPr>
            <a:grpSpLocks/>
          </p:cNvGrpSpPr>
          <p:nvPr/>
        </p:nvGrpSpPr>
        <p:grpSpPr bwMode="auto">
          <a:xfrm>
            <a:off x="5562600" y="1676400"/>
            <a:ext cx="3048000" cy="2133600"/>
            <a:chOff x="2784" y="2544"/>
            <a:chExt cx="1920" cy="1344"/>
          </a:xfrm>
        </p:grpSpPr>
        <p:grpSp>
          <p:nvGrpSpPr>
            <p:cNvPr id="19481" name="Group 4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9485" name="Line 5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86" name="Line 6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482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3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(x,y) </a:t>
              </a:r>
            </a:p>
          </p:txBody>
        </p:sp>
      </p:grpSp>
      <p:grpSp>
        <p:nvGrpSpPr>
          <p:cNvPr id="19465" name="Group 10"/>
          <p:cNvGrpSpPr>
            <a:grpSpLocks/>
          </p:cNvGrpSpPr>
          <p:nvPr/>
        </p:nvGrpSpPr>
        <p:grpSpPr bwMode="auto">
          <a:xfrm>
            <a:off x="5943600" y="1676400"/>
            <a:ext cx="1971675" cy="1828800"/>
            <a:chOff x="3456" y="1488"/>
            <a:chExt cx="1242" cy="1152"/>
          </a:xfrm>
        </p:grpSpPr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Oval 12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8" name="Text Box 13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(x’,y’) </a:t>
              </a:r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Text Box 15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19466" name="Group 16"/>
          <p:cNvGrpSpPr>
            <a:grpSpLocks/>
          </p:cNvGrpSpPr>
          <p:nvPr/>
        </p:nvGrpSpPr>
        <p:grpSpPr bwMode="auto">
          <a:xfrm>
            <a:off x="7315200" y="2895600"/>
            <a:ext cx="503238" cy="609600"/>
            <a:chOff x="4320" y="2256"/>
            <a:chExt cx="317" cy="384"/>
          </a:xfrm>
        </p:grpSpPr>
        <p:sp>
          <p:nvSpPr>
            <p:cNvPr id="19474" name="Freeform 17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9467" name="Text Box 19"/>
          <p:cNvSpPr txBox="1">
            <a:spLocks noChangeArrowheads="1"/>
          </p:cNvSpPr>
          <p:nvPr/>
        </p:nvSpPr>
        <p:spPr bwMode="auto">
          <a:xfrm>
            <a:off x="7010400" y="25685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r</a:t>
            </a:r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898525" y="1828800"/>
            <a:ext cx="386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 =  r cos 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</a:t>
            </a:r>
            <a:r>
              <a:rPr lang="en-US" altLang="en-US" sz="1600"/>
              <a:t>    </a:t>
            </a:r>
            <a:r>
              <a:rPr lang="en-US" altLang="en-US" sz="2400"/>
              <a:t>y = r sin 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</a:t>
            </a:r>
            <a:endParaRPr lang="en-US" altLang="en-US" sz="1600"/>
          </a:p>
        </p:txBody>
      </p:sp>
      <p:sp>
        <p:nvSpPr>
          <p:cNvPr id="19469" name="Text Box 21"/>
          <p:cNvSpPr txBox="1">
            <a:spLocks noChangeArrowheads="1"/>
          </p:cNvSpPr>
          <p:nvPr/>
        </p:nvSpPr>
        <p:spPr bwMode="auto">
          <a:xfrm>
            <a:off x="914400" y="2327275"/>
            <a:ext cx="488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x’ =  r cos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r>
              <a:rPr lang="en-US" altLang="en-US" sz="1600"/>
              <a:t>    </a:t>
            </a:r>
            <a:r>
              <a:rPr lang="en-US" altLang="en-US" sz="2400"/>
              <a:t>y = r sin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endParaRPr lang="en-US" altLang="en-US" sz="1600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85800" y="3124200"/>
            <a:ext cx="5370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x’ =  r cos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r>
              <a:rPr lang="en-US" altLang="en-US" sz="1600"/>
              <a:t>  </a:t>
            </a:r>
          </a:p>
          <a:p>
            <a:pPr eaLnBrk="1" hangingPunct="1"/>
            <a:r>
              <a:rPr lang="en-US" altLang="en-US" sz="1600"/>
              <a:t>     </a:t>
            </a:r>
            <a:r>
              <a:rPr lang="en-US" altLang="en-US" sz="2400"/>
              <a:t>=  r  cos(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–  r sin(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 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</a:t>
            </a:r>
            <a:endParaRPr lang="en-US" altLang="en-US" sz="1600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022350" y="3962400"/>
            <a:ext cx="324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=  x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– y 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 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685800" y="4511675"/>
            <a:ext cx="5140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y’ =  r sin (</a:t>
            </a:r>
            <a:r>
              <a:rPr lang="en-US" altLang="en-US" sz="2400">
                <a:latin typeface="Symbol" pitchFamily="18" charset="2"/>
              </a:rPr>
              <a:t>f + q</a:t>
            </a:r>
            <a:r>
              <a:rPr lang="en-US" altLang="en-US" sz="2400"/>
              <a:t>)</a:t>
            </a:r>
            <a:r>
              <a:rPr lang="en-US" altLang="en-US" sz="1600"/>
              <a:t>  </a:t>
            </a:r>
          </a:p>
          <a:p>
            <a:pPr eaLnBrk="1" hangingPunct="1"/>
            <a:r>
              <a:rPr lang="en-US" altLang="en-US" sz="1600"/>
              <a:t>     </a:t>
            </a:r>
            <a:r>
              <a:rPr lang="en-US" altLang="en-US" sz="2400"/>
              <a:t>=  r sin(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+ r cos(</a:t>
            </a:r>
            <a:r>
              <a:rPr lang="en-US" altLang="en-US" sz="2400">
                <a:latin typeface="Symbol" pitchFamily="18" charset="2"/>
              </a:rPr>
              <a:t>f</a:t>
            </a:r>
            <a:r>
              <a:rPr lang="en-US" altLang="en-US" sz="2400"/>
              <a:t>)sin(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</a:t>
            </a:r>
            <a:endParaRPr lang="en-US" altLang="en-US" sz="1600"/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1022350" y="5334000"/>
            <a:ext cx="330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=  y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+ x 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4" grpId="0" animBg="1"/>
      <p:bldP spid="170013" grpId="0" animBg="1"/>
      <p:bldP spid="170011" grpId="0" animBg="1"/>
      <p:bldP spid="170008" grpId="0" animBg="1"/>
      <p:bldP spid="170006" grpId="0" autoUpdateAnimBg="0"/>
      <p:bldP spid="170009" grpId="0" autoUpdateAnimBg="0"/>
      <p:bldP spid="170012" grpId="0" autoUpdateAnimBg="0"/>
      <p:bldP spid="1700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4469149-C83A-46B1-816A-AAF89947E523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609600" y="2286000"/>
            <a:ext cx="4114800" cy="11430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Rotation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257800" y="2133600"/>
            <a:ext cx="3048000" cy="2133600"/>
            <a:chOff x="2784" y="2544"/>
            <a:chExt cx="1920" cy="1344"/>
          </a:xfrm>
        </p:grpSpPr>
        <p:grpSp>
          <p:nvGrpSpPr>
            <p:cNvPr id="20509" name="Group 5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20513" name="Line 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4" name="Line 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0" name="Oval 8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1" name="Line 9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2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(x,y) </a:t>
              </a:r>
            </a:p>
          </p:txBody>
        </p:sp>
      </p:grp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5638800" y="2133600"/>
            <a:ext cx="1971675" cy="1828800"/>
            <a:chOff x="3456" y="1488"/>
            <a:chExt cx="1242" cy="1152"/>
          </a:xfrm>
        </p:grpSpPr>
        <p:sp>
          <p:nvSpPr>
            <p:cNvPr id="20504" name="Line 12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Oval 1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(x’,y’) </a:t>
              </a:r>
            </a:p>
          </p:txBody>
        </p:sp>
        <p:sp>
          <p:nvSpPr>
            <p:cNvPr id="20507" name="Freeform 15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8" name="Text Box 16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20487" name="Group 17"/>
          <p:cNvGrpSpPr>
            <a:grpSpLocks/>
          </p:cNvGrpSpPr>
          <p:nvPr/>
        </p:nvGrpSpPr>
        <p:grpSpPr bwMode="auto">
          <a:xfrm>
            <a:off x="7010400" y="3352800"/>
            <a:ext cx="503238" cy="609600"/>
            <a:chOff x="4320" y="2256"/>
            <a:chExt cx="317" cy="384"/>
          </a:xfrm>
        </p:grpSpPr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Text Box 19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6705600" y="30257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r</a:t>
            </a:r>
          </a:p>
        </p:txBody>
      </p:sp>
      <p:sp>
        <p:nvSpPr>
          <p:cNvPr id="20489" name="Text Box 21"/>
          <p:cNvSpPr txBox="1">
            <a:spLocks noChangeArrowheads="1"/>
          </p:cNvSpPr>
          <p:nvPr/>
        </p:nvSpPr>
        <p:spPr bwMode="auto">
          <a:xfrm>
            <a:off x="838200" y="236220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x’ =  x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– y 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 </a:t>
            </a:r>
          </a:p>
        </p:txBody>
      </p:sp>
      <p:sp>
        <p:nvSpPr>
          <p:cNvPr id="20490" name="Text Box 22"/>
          <p:cNvSpPr txBox="1">
            <a:spLocks noChangeArrowheads="1"/>
          </p:cNvSpPr>
          <p:nvPr/>
        </p:nvSpPr>
        <p:spPr bwMode="auto">
          <a:xfrm>
            <a:off x="838200" y="289560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y’ =  y cos(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+ x sin(</a:t>
            </a:r>
            <a:r>
              <a:rPr lang="en-US" altLang="en-US" sz="2400">
                <a:latin typeface="Symbol" pitchFamily="18" charset="2"/>
              </a:rPr>
              <a:t>q</a:t>
            </a:r>
            <a:r>
              <a:rPr lang="en-US" altLang="en-US" sz="2400"/>
              <a:t>)  </a:t>
            </a:r>
          </a:p>
        </p:txBody>
      </p: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560388" y="3733800"/>
            <a:ext cx="187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Matrix form?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00088" y="4530725"/>
            <a:ext cx="4405312" cy="822325"/>
            <a:chOff x="288" y="2854"/>
            <a:chExt cx="2775" cy="518"/>
          </a:xfrm>
        </p:grpSpPr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374" y="2854"/>
              <a:ext cx="2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   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-sin(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x </a:t>
              </a:r>
            </a:p>
            <a:p>
              <a:pPr eaLnBrk="1" hangingPunct="1"/>
              <a:r>
                <a:rPr lang="en-US" altLang="en-US" sz="2400"/>
                <a:t>y’          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y</a:t>
              </a:r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>
              <a:off x="10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59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302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Text Box 32"/>
            <p:cNvSpPr txBox="1">
              <a:spLocks noChangeArrowheads="1"/>
            </p:cNvSpPr>
            <p:nvPr/>
          </p:nvSpPr>
          <p:spPr bwMode="auto">
            <a:xfrm>
              <a:off x="758" y="3011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=</a:t>
              </a:r>
            </a:p>
          </p:txBody>
        </p:sp>
      </p:grpSp>
      <p:sp>
        <p:nvSpPr>
          <p:cNvPr id="171042" name="Text Box 34"/>
          <p:cNvSpPr txBox="1">
            <a:spLocks noChangeArrowheads="1"/>
          </p:cNvSpPr>
          <p:nvPr/>
        </p:nvSpPr>
        <p:spPr bwMode="auto">
          <a:xfrm>
            <a:off x="517525" y="57483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3 x 3?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3883A6-AAA8-4E38-BDCA-40F12AA35EBA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3x3 2D Rotation Matrix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852488" y="2362200"/>
            <a:ext cx="4405312" cy="822325"/>
            <a:chOff x="288" y="2854"/>
            <a:chExt cx="2775" cy="518"/>
          </a:xfrm>
        </p:grpSpPr>
        <p:sp>
          <p:nvSpPr>
            <p:cNvPr id="21537" name="Text Box 4"/>
            <p:cNvSpPr txBox="1">
              <a:spLocks noChangeArrowheads="1"/>
            </p:cNvSpPr>
            <p:nvPr/>
          </p:nvSpPr>
          <p:spPr bwMode="auto">
            <a:xfrm>
              <a:off x="374" y="2854"/>
              <a:ext cx="2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   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-sin(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x </a:t>
              </a:r>
            </a:p>
            <a:p>
              <a:pPr eaLnBrk="1" hangingPunct="1"/>
              <a:r>
                <a:rPr lang="en-US" altLang="en-US" sz="2400"/>
                <a:t>y’          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y</a:t>
              </a:r>
            </a:p>
          </p:txBody>
        </p:sp>
        <p:sp>
          <p:nvSpPr>
            <p:cNvPr id="21538" name="Line 5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9" name="Line 6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0" name="Line 7"/>
            <p:cNvSpPr>
              <a:spLocks noChangeShapeType="1"/>
            </p:cNvSpPr>
            <p:nvPr/>
          </p:nvSpPr>
          <p:spPr bwMode="auto">
            <a:xfrm>
              <a:off x="10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1" name="Line 8"/>
            <p:cNvSpPr>
              <a:spLocks noChangeShapeType="1"/>
            </p:cNvSpPr>
            <p:nvPr/>
          </p:nvSpPr>
          <p:spPr bwMode="auto">
            <a:xfrm>
              <a:off x="259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2" name="Line 9"/>
            <p:cNvSpPr>
              <a:spLocks noChangeShapeType="1"/>
            </p:cNvSpPr>
            <p:nvPr/>
          </p:nvSpPr>
          <p:spPr bwMode="auto">
            <a:xfrm>
              <a:off x="2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3" name="Line 10"/>
            <p:cNvSpPr>
              <a:spLocks noChangeShapeType="1"/>
            </p:cNvSpPr>
            <p:nvPr/>
          </p:nvSpPr>
          <p:spPr bwMode="auto">
            <a:xfrm>
              <a:off x="302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4" name="Text Box 11"/>
            <p:cNvSpPr txBox="1">
              <a:spLocks noChangeArrowheads="1"/>
            </p:cNvSpPr>
            <p:nvPr/>
          </p:nvSpPr>
          <p:spPr bwMode="auto">
            <a:xfrm>
              <a:off x="758" y="3011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=</a:t>
              </a:r>
            </a:p>
          </p:txBody>
        </p:sp>
      </p:grpSp>
      <p:grpSp>
        <p:nvGrpSpPr>
          <p:cNvPr id="21509" name="Group 36"/>
          <p:cNvGrpSpPr>
            <a:grpSpLocks/>
          </p:cNvGrpSpPr>
          <p:nvPr/>
        </p:nvGrpSpPr>
        <p:grpSpPr bwMode="auto">
          <a:xfrm>
            <a:off x="6019800" y="2438400"/>
            <a:ext cx="2438400" cy="1828800"/>
            <a:chOff x="3312" y="1344"/>
            <a:chExt cx="2048" cy="1344"/>
          </a:xfrm>
        </p:grpSpPr>
        <p:grpSp>
          <p:nvGrpSpPr>
            <p:cNvPr id="21520" name="Group 19"/>
            <p:cNvGrpSpPr>
              <a:grpSpLocks/>
            </p:cNvGrpSpPr>
            <p:nvPr/>
          </p:nvGrpSpPr>
          <p:grpSpPr bwMode="auto">
            <a:xfrm>
              <a:off x="3312" y="1344"/>
              <a:ext cx="2048" cy="1344"/>
              <a:chOff x="2784" y="2544"/>
              <a:chExt cx="2048" cy="1344"/>
            </a:xfrm>
          </p:grpSpPr>
          <p:grpSp>
            <p:nvGrpSpPr>
              <p:cNvPr id="21531" name="Group 20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0" cy="1344"/>
                <a:chOff x="3216" y="1488"/>
                <a:chExt cx="1920" cy="1344"/>
              </a:xfrm>
            </p:grpSpPr>
            <p:sp>
              <p:nvSpPr>
                <p:cNvPr id="21535" name="Line 21"/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56" y="148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1532" name="Oval 2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Line 24"/>
              <p:cNvSpPr>
                <a:spLocks noChangeShapeType="1"/>
              </p:cNvSpPr>
              <p:nvPr/>
            </p:nvSpPr>
            <p:spPr bwMode="auto">
              <a:xfrm flipV="1">
                <a:off x="3024" y="3216"/>
                <a:ext cx="105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4" name="Text Box 2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56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(x,y) </a:t>
                </a:r>
              </a:p>
            </p:txBody>
          </p:sp>
        </p:grpSp>
        <p:grpSp>
          <p:nvGrpSpPr>
            <p:cNvPr id="21521" name="Group 26"/>
            <p:cNvGrpSpPr>
              <a:grpSpLocks/>
            </p:cNvGrpSpPr>
            <p:nvPr/>
          </p:nvGrpSpPr>
          <p:grpSpPr bwMode="auto">
            <a:xfrm>
              <a:off x="3552" y="1344"/>
              <a:ext cx="1400" cy="1152"/>
              <a:chOff x="3456" y="1488"/>
              <a:chExt cx="1400" cy="1152"/>
            </a:xfrm>
          </p:grpSpPr>
          <p:sp>
            <p:nvSpPr>
              <p:cNvPr id="21526" name="Line 27"/>
              <p:cNvSpPr>
                <a:spLocks noChangeShapeType="1"/>
              </p:cNvSpPr>
              <p:nvPr/>
            </p:nvSpPr>
            <p:spPr bwMode="auto">
              <a:xfrm flipV="1">
                <a:off x="3456" y="1680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7" name="Oval 28"/>
              <p:cNvSpPr>
                <a:spLocks noChangeArrowheads="1"/>
              </p:cNvSpPr>
              <p:nvPr/>
            </p:nvSpPr>
            <p:spPr bwMode="auto">
              <a:xfrm>
                <a:off x="4080" y="163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8" name="Text Box 29"/>
              <p:cNvSpPr txBox="1">
                <a:spLocks noChangeArrowheads="1"/>
              </p:cNvSpPr>
              <p:nvPr/>
            </p:nvSpPr>
            <p:spPr bwMode="auto">
              <a:xfrm>
                <a:off x="4224" y="1488"/>
                <a:ext cx="63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(x’,y’) </a:t>
                </a:r>
              </a:p>
            </p:txBody>
          </p:sp>
          <p:sp>
            <p:nvSpPr>
              <p:cNvPr id="21529" name="Freeform 30"/>
              <p:cNvSpPr>
                <a:spLocks/>
              </p:cNvSpPr>
              <p:nvPr/>
            </p:nvSpPr>
            <p:spPr bwMode="auto">
              <a:xfrm>
                <a:off x="3792" y="2160"/>
                <a:ext cx="224" cy="240"/>
              </a:xfrm>
              <a:custGeom>
                <a:avLst/>
                <a:gdLst>
                  <a:gd name="T0" fmla="*/ 192 w 224"/>
                  <a:gd name="T1" fmla="*/ 240 h 240"/>
                  <a:gd name="T2" fmla="*/ 192 w 224"/>
                  <a:gd name="T3" fmla="*/ 96 h 240"/>
                  <a:gd name="T4" fmla="*/ 0 w 224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40"/>
                  <a:gd name="T11" fmla="*/ 224 w 224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40">
                    <a:moveTo>
                      <a:pt x="192" y="240"/>
                    </a:moveTo>
                    <a:cubicBezTo>
                      <a:pt x="208" y="188"/>
                      <a:pt x="224" y="136"/>
                      <a:pt x="192" y="96"/>
                    </a:cubicBezTo>
                    <a:cubicBezTo>
                      <a:pt x="160" y="56"/>
                      <a:pt x="32" y="16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0" name="Text Box 31"/>
              <p:cNvSpPr txBox="1">
                <a:spLocks noChangeArrowheads="1"/>
              </p:cNvSpPr>
              <p:nvPr/>
            </p:nvSpPr>
            <p:spPr bwMode="auto">
              <a:xfrm>
                <a:off x="3975" y="2004"/>
                <a:ext cx="244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Symbol" pitchFamily="18" charset="2"/>
                  </a:rPr>
                  <a:t>q</a:t>
                </a:r>
              </a:p>
            </p:txBody>
          </p:sp>
        </p:grpSp>
        <p:grpSp>
          <p:nvGrpSpPr>
            <p:cNvPr id="21522" name="Group 32"/>
            <p:cNvGrpSpPr>
              <a:grpSpLocks/>
            </p:cNvGrpSpPr>
            <p:nvPr/>
          </p:nvGrpSpPr>
          <p:grpSpPr bwMode="auto">
            <a:xfrm>
              <a:off x="4416" y="2112"/>
              <a:ext cx="379" cy="384"/>
              <a:chOff x="4320" y="2256"/>
              <a:chExt cx="379" cy="384"/>
            </a:xfrm>
          </p:grpSpPr>
          <p:sp>
            <p:nvSpPr>
              <p:cNvPr id="21524" name="Freeform 33"/>
              <p:cNvSpPr>
                <a:spLocks/>
              </p:cNvSpPr>
              <p:nvPr/>
            </p:nvSpPr>
            <p:spPr bwMode="auto">
              <a:xfrm>
                <a:off x="4320" y="2256"/>
                <a:ext cx="104" cy="384"/>
              </a:xfrm>
              <a:custGeom>
                <a:avLst/>
                <a:gdLst>
                  <a:gd name="T0" fmla="*/ 48 w 104"/>
                  <a:gd name="T1" fmla="*/ 384 h 384"/>
                  <a:gd name="T2" fmla="*/ 96 w 104"/>
                  <a:gd name="T3" fmla="*/ 192 h 384"/>
                  <a:gd name="T4" fmla="*/ 0 w 104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384"/>
                  <a:gd name="T11" fmla="*/ 104 w 10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384">
                    <a:moveTo>
                      <a:pt x="48" y="384"/>
                    </a:moveTo>
                    <a:cubicBezTo>
                      <a:pt x="76" y="320"/>
                      <a:pt x="104" y="256"/>
                      <a:pt x="96" y="192"/>
                    </a:cubicBezTo>
                    <a:cubicBezTo>
                      <a:pt x="88" y="128"/>
                      <a:pt x="16" y="32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5" name="Text Box 34"/>
              <p:cNvSpPr txBox="1">
                <a:spLocks noChangeArrowheads="1"/>
              </p:cNvSpPr>
              <p:nvPr/>
            </p:nvSpPr>
            <p:spPr bwMode="auto">
              <a:xfrm>
                <a:off x="4455" y="2292"/>
                <a:ext cx="244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Symbol" pitchFamily="18" charset="2"/>
                  </a:rPr>
                  <a:t>f</a:t>
                </a:r>
              </a:p>
            </p:txBody>
          </p:sp>
        </p:grpSp>
        <p:sp>
          <p:nvSpPr>
            <p:cNvPr id="21523" name="Text Box 35"/>
            <p:cNvSpPr txBox="1">
              <a:spLocks noChangeArrowheads="1"/>
            </p:cNvSpPr>
            <p:nvPr/>
          </p:nvSpPr>
          <p:spPr bwMode="auto">
            <a:xfrm>
              <a:off x="4224" y="1906"/>
              <a:ext cx="24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r</a:t>
              </a:r>
            </a:p>
          </p:txBody>
        </p:sp>
      </p:grpSp>
      <p:sp>
        <p:nvSpPr>
          <p:cNvPr id="21510" name="AutoShape 37"/>
          <p:cNvSpPr>
            <a:spLocks noChangeArrowheads="1"/>
          </p:cNvSpPr>
          <p:nvPr/>
        </p:nvSpPr>
        <p:spPr bwMode="auto">
          <a:xfrm>
            <a:off x="3276600" y="35052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511" name="Group 54"/>
          <p:cNvGrpSpPr>
            <a:grpSpLocks/>
          </p:cNvGrpSpPr>
          <p:nvPr/>
        </p:nvGrpSpPr>
        <p:grpSpPr bwMode="auto">
          <a:xfrm>
            <a:off x="990600" y="4511675"/>
            <a:ext cx="5348288" cy="1187450"/>
            <a:chOff x="624" y="2842"/>
            <a:chExt cx="3369" cy="748"/>
          </a:xfrm>
        </p:grpSpPr>
        <p:sp>
          <p:nvSpPr>
            <p:cNvPr id="21512" name="Text Box 39"/>
            <p:cNvSpPr txBox="1">
              <a:spLocks noChangeArrowheads="1"/>
            </p:cNvSpPr>
            <p:nvPr/>
          </p:nvSpPr>
          <p:spPr bwMode="auto">
            <a:xfrm>
              <a:off x="719" y="2842"/>
              <a:ext cx="327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   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-sin(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0        x </a:t>
              </a:r>
            </a:p>
            <a:p>
              <a:pPr eaLnBrk="1" hangingPunct="1"/>
              <a:r>
                <a:rPr lang="en-US" altLang="en-US" sz="2400"/>
                <a:t>y’          sin(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 cos(</a:t>
              </a:r>
              <a:r>
                <a:rPr lang="en-US" altLang="en-US" sz="2400">
                  <a:latin typeface="Symbol" pitchFamily="18" charset="2"/>
                </a:rPr>
                <a:t>q</a:t>
              </a:r>
              <a:r>
                <a:rPr lang="en-US" altLang="en-US" sz="2400"/>
                <a:t>)     0        y</a:t>
              </a:r>
            </a:p>
            <a:p>
              <a:pPr eaLnBrk="1" hangingPunct="1"/>
              <a:r>
                <a:rPr lang="en-US" altLang="en-US" sz="2400"/>
                <a:t>1             0             0         1        1</a:t>
              </a:r>
            </a:p>
          </p:txBody>
        </p:sp>
        <p:sp>
          <p:nvSpPr>
            <p:cNvPr id="21513" name="Text Box 46"/>
            <p:cNvSpPr txBox="1">
              <a:spLocks noChangeArrowheads="1"/>
            </p:cNvSpPr>
            <p:nvPr/>
          </p:nvSpPr>
          <p:spPr bwMode="auto">
            <a:xfrm>
              <a:off x="1103" y="2999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=</a:t>
              </a:r>
            </a:p>
          </p:txBody>
        </p:sp>
        <p:sp>
          <p:nvSpPr>
            <p:cNvPr id="21514" name="Line 48"/>
            <p:cNvSpPr>
              <a:spLocks noChangeShapeType="1"/>
            </p:cNvSpPr>
            <p:nvPr/>
          </p:nvSpPr>
          <p:spPr bwMode="auto">
            <a:xfrm>
              <a:off x="62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5" name="Line 49"/>
            <p:cNvSpPr>
              <a:spLocks noChangeShapeType="1"/>
            </p:cNvSpPr>
            <p:nvPr/>
          </p:nvSpPr>
          <p:spPr bwMode="auto">
            <a:xfrm>
              <a:off x="1008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6" name="Line 50"/>
            <p:cNvSpPr>
              <a:spLocks noChangeShapeType="1"/>
            </p:cNvSpPr>
            <p:nvPr/>
          </p:nvSpPr>
          <p:spPr bwMode="auto">
            <a:xfrm>
              <a:off x="144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51"/>
            <p:cNvSpPr>
              <a:spLocks noChangeShapeType="1"/>
            </p:cNvSpPr>
            <p:nvPr/>
          </p:nvSpPr>
          <p:spPr bwMode="auto">
            <a:xfrm>
              <a:off x="336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52"/>
            <p:cNvSpPr>
              <a:spLocks noChangeShapeType="1"/>
            </p:cNvSpPr>
            <p:nvPr/>
          </p:nvSpPr>
          <p:spPr bwMode="auto">
            <a:xfrm>
              <a:off x="360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Line 53"/>
            <p:cNvSpPr>
              <a:spLocks noChangeShapeType="1"/>
            </p:cNvSpPr>
            <p:nvPr/>
          </p:nvSpPr>
          <p:spPr bwMode="auto">
            <a:xfrm>
              <a:off x="398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EB33D07-0328-4FF3-8FA9-85736CC56B96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How to rotate an object with multiple vertices? </a:t>
            </a:r>
          </a:p>
        </p:txBody>
      </p:sp>
      <p:grpSp>
        <p:nvGrpSpPr>
          <p:cNvPr id="22532" name="Group 46"/>
          <p:cNvGrpSpPr>
            <a:grpSpLocks/>
          </p:cNvGrpSpPr>
          <p:nvPr/>
        </p:nvGrpSpPr>
        <p:grpSpPr bwMode="auto">
          <a:xfrm>
            <a:off x="304800" y="3886200"/>
            <a:ext cx="2514600" cy="1752600"/>
            <a:chOff x="432" y="2400"/>
            <a:chExt cx="1584" cy="1104"/>
          </a:xfrm>
        </p:grpSpPr>
        <p:sp>
          <p:nvSpPr>
            <p:cNvPr id="22559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0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1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2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3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4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5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244975"/>
            <a:ext cx="2054225" cy="1089025"/>
            <a:chOff x="2438" y="2784"/>
            <a:chExt cx="1294" cy="686"/>
          </a:xfrm>
        </p:grpSpPr>
        <p:sp>
          <p:nvSpPr>
            <p:cNvPr id="22557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2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Rotate individual</a:t>
              </a:r>
            </a:p>
            <a:p>
              <a:pPr eaLnBrk="1" hangingPunct="1"/>
              <a:r>
                <a:rPr lang="en-US" altLang="en-US" sz="2000"/>
                <a:t>Vertices 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791200" y="2819400"/>
            <a:ext cx="2971800" cy="2895600"/>
            <a:chOff x="3648" y="1680"/>
            <a:chExt cx="1872" cy="1824"/>
          </a:xfrm>
        </p:grpSpPr>
        <p:sp>
          <p:nvSpPr>
            <p:cNvPr id="22536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38" name="Group 32"/>
            <p:cNvGrpSpPr>
              <a:grpSpLocks/>
            </p:cNvGrpSpPr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3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4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5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2539" name="Group 41"/>
            <p:cNvGrpSpPr>
              <a:grpSpLocks/>
            </p:cNvGrpSpPr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22544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5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6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7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8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49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0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51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40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Freeform 44"/>
            <p:cNvSpPr>
              <a:spLocks/>
            </p:cNvSpPr>
            <p:nvPr/>
          </p:nvSpPr>
          <p:spPr bwMode="auto">
            <a:xfrm>
              <a:off x="4080" y="2928"/>
              <a:ext cx="280" cy="288"/>
            </a:xfrm>
            <a:custGeom>
              <a:avLst/>
              <a:gdLst>
                <a:gd name="T0" fmla="*/ 240 w 280"/>
                <a:gd name="T1" fmla="*/ 288 h 288"/>
                <a:gd name="T2" fmla="*/ 240 w 280"/>
                <a:gd name="T3" fmla="*/ 96 h 288"/>
                <a:gd name="T4" fmla="*/ 0 w 280"/>
                <a:gd name="T5" fmla="*/ 0 h 288"/>
                <a:gd name="T6" fmla="*/ 0 60000 65536"/>
                <a:gd name="T7" fmla="*/ 0 60000 65536"/>
                <a:gd name="T8" fmla="*/ 0 60000 65536"/>
                <a:gd name="T9" fmla="*/ 0 w 280"/>
                <a:gd name="T10" fmla="*/ 0 h 288"/>
                <a:gd name="T11" fmla="*/ 280 w 2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3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2D Rotation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1615851-40A4-4FA7-ADB4-FED2CE5EB5FF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Scaling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84238" y="1905000"/>
            <a:ext cx="715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Scale:</a:t>
            </a:r>
            <a:r>
              <a:rPr lang="en-US" altLang="en-US" sz="1600"/>
              <a:t> </a:t>
            </a:r>
            <a:r>
              <a:rPr lang="en-US" altLang="en-US" sz="2400"/>
              <a:t> Alter the size of an object by a scaling factor</a:t>
            </a:r>
          </a:p>
          <a:p>
            <a:pPr eaLnBrk="1" hangingPunct="1"/>
            <a:r>
              <a:rPr lang="en-US" altLang="en-US" sz="2400"/>
              <a:t>         (Sx, Sy), i.e. </a:t>
            </a:r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1128713" y="3090863"/>
            <a:ext cx="1981200" cy="990600"/>
            <a:chOff x="1008" y="2256"/>
            <a:chExt cx="1248" cy="624"/>
          </a:xfrm>
        </p:grpSpPr>
        <p:sp>
          <p:nvSpPr>
            <p:cNvPr id="23584" name="Rectangle 5"/>
            <p:cNvSpPr>
              <a:spLocks noChangeArrowheads="1"/>
            </p:cNvSpPr>
            <p:nvPr/>
          </p:nvSpPr>
          <p:spPr bwMode="auto">
            <a:xfrm>
              <a:off x="1008" y="2256"/>
              <a:ext cx="1248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5" name="Text Box 4"/>
            <p:cNvSpPr txBox="1">
              <a:spLocks noChangeArrowheads="1"/>
            </p:cNvSpPr>
            <p:nvPr/>
          </p:nvSpPr>
          <p:spPr bwMode="auto">
            <a:xfrm>
              <a:off x="1104" y="2304"/>
              <a:ext cx="105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= x . Sx </a:t>
              </a:r>
            </a:p>
            <a:p>
              <a:pPr eaLnBrk="1" hangingPunct="1"/>
              <a:r>
                <a:rPr lang="en-US" altLang="en-US" sz="2400"/>
                <a:t>y’ = y . Sy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14713" y="3124200"/>
            <a:ext cx="4191000" cy="822325"/>
            <a:chOff x="2016" y="2277"/>
            <a:chExt cx="2640" cy="518"/>
          </a:xfrm>
        </p:grpSpPr>
        <p:sp>
          <p:nvSpPr>
            <p:cNvPr id="23574" name="AutoShape 6"/>
            <p:cNvSpPr>
              <a:spLocks noChangeArrowheads="1"/>
            </p:cNvSpPr>
            <p:nvPr/>
          </p:nvSpPr>
          <p:spPr bwMode="auto">
            <a:xfrm>
              <a:off x="2016" y="249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75" name="Group 16"/>
            <p:cNvGrpSpPr>
              <a:grpSpLocks/>
            </p:cNvGrpSpPr>
            <p:nvPr/>
          </p:nvGrpSpPr>
          <p:grpSpPr bwMode="auto">
            <a:xfrm>
              <a:off x="2640" y="2277"/>
              <a:ext cx="2016" cy="518"/>
              <a:chOff x="2640" y="2277"/>
              <a:chExt cx="2016" cy="518"/>
            </a:xfrm>
          </p:grpSpPr>
          <p:sp>
            <p:nvSpPr>
              <p:cNvPr id="23576" name="Text Box 8"/>
              <p:cNvSpPr txBox="1">
                <a:spLocks noChangeArrowheads="1"/>
              </p:cNvSpPr>
              <p:nvPr/>
            </p:nvSpPr>
            <p:spPr bwMode="auto">
              <a:xfrm>
                <a:off x="2726" y="2277"/>
                <a:ext cx="191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x’          Sx   0        x</a:t>
                </a:r>
              </a:p>
              <a:p>
                <a:pPr eaLnBrk="1" hangingPunct="1"/>
                <a:r>
                  <a:rPr lang="en-US" altLang="en-US" sz="2400"/>
                  <a:t>y’          0    Sy       y</a:t>
                </a:r>
              </a:p>
            </p:txBody>
          </p:sp>
          <p:sp>
            <p:nvSpPr>
              <p:cNvPr id="23577" name="Line 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8" name="Line 1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9" name="Line 1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0" name="Line 12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1" name="Line 13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2" name="Line 14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3" name="Text Box 15"/>
              <p:cNvSpPr txBox="1">
                <a:spLocks noChangeArrowheads="1"/>
              </p:cNvSpPr>
              <p:nvPr/>
            </p:nvSpPr>
            <p:spPr bwMode="auto">
              <a:xfrm>
                <a:off x="3110" y="240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=</a:t>
                </a:r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128713" y="4691063"/>
            <a:ext cx="2208212" cy="1219200"/>
            <a:chOff x="576" y="3264"/>
            <a:chExt cx="1391" cy="768"/>
          </a:xfrm>
        </p:grpSpPr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Rectangle 20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2" name="Text Box 21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(1,1)</a:t>
              </a:r>
            </a:p>
          </p:txBody>
        </p:sp>
        <p:sp>
          <p:nvSpPr>
            <p:cNvPr id="23573" name="Text Box 22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(2,2)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643313" y="4670425"/>
            <a:ext cx="1635125" cy="630238"/>
            <a:chOff x="2160" y="3251"/>
            <a:chExt cx="1030" cy="397"/>
          </a:xfrm>
        </p:grpSpPr>
        <p:sp>
          <p:nvSpPr>
            <p:cNvPr id="23567" name="AutoShape 24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8" name="Text Box 25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Sx = 2, Sy = 2  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702300" y="4233863"/>
            <a:ext cx="2755900" cy="1676400"/>
            <a:chOff x="3457" y="2976"/>
            <a:chExt cx="1736" cy="1056"/>
          </a:xfrm>
        </p:grpSpPr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29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Rectangle 30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5" name="Text Box 31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(2,2)</a:t>
              </a:r>
            </a:p>
          </p:txBody>
        </p:sp>
        <p:sp>
          <p:nvSpPr>
            <p:cNvPr id="23566" name="Text Box 32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(4,4)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18641C-8AED-4624-8F60-43A6B719E28D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Scaling 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976313" y="2286000"/>
            <a:ext cx="2208212" cy="1219200"/>
            <a:chOff x="576" y="3264"/>
            <a:chExt cx="1391" cy="768"/>
          </a:xfrm>
        </p:grpSpPr>
        <p:sp>
          <p:nvSpPr>
            <p:cNvPr id="24591" name="Line 4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Rectangle 6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(1,1)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(2,2)</a:t>
              </a: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3490913" y="2265363"/>
            <a:ext cx="1635125" cy="630237"/>
            <a:chOff x="2160" y="3251"/>
            <a:chExt cx="1030" cy="397"/>
          </a:xfrm>
        </p:grpSpPr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Sx = 2, Sy = 2  </a:t>
              </a:r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5549900" y="1828800"/>
            <a:ext cx="2755900" cy="1676400"/>
            <a:chOff x="3457" y="2976"/>
            <a:chExt cx="1736" cy="1056"/>
          </a:xfrm>
        </p:grpSpPr>
        <p:sp>
          <p:nvSpPr>
            <p:cNvPr id="24584" name="Line 13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Line 14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(2,2)</a:t>
              </a:r>
            </a:p>
          </p:txBody>
        </p:sp>
        <p:sp>
          <p:nvSpPr>
            <p:cNvPr id="24588" name="Text Box 17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(4,4)</a:t>
              </a:r>
            </a:p>
          </p:txBody>
        </p:sp>
      </p:grp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822325" y="3919538"/>
            <a:ext cx="7399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/>
              <a:t> Not only the object size is changed, it also moved</a:t>
            </a:r>
            <a:r>
              <a:rPr lang="en-US" altLang="en-US" sz="2400" u="sng"/>
              <a:t>!!</a:t>
            </a:r>
            <a:r>
              <a:rPr lang="en-US" altLang="en-US" sz="2400"/>
              <a:t>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/>
              <a:t> Usually this is an undesirable effect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/>
              <a:t> We will discuss later (soon) how to fix 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4F737F-EB87-4F59-8DBC-0EB779E3FC32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Transformations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330200 h 208"/>
              <a:gd name="T2" fmla="*/ 304800 w 624"/>
              <a:gd name="T3" fmla="*/ 25400 h 208"/>
              <a:gd name="T4" fmla="*/ 990600 w 624"/>
              <a:gd name="T5" fmla="*/ 177800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0261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00025 w 214"/>
              <a:gd name="T3" fmla="*/ 57150 h 189"/>
              <a:gd name="T4" fmla="*/ 285750 w 214"/>
              <a:gd name="T5" fmla="*/ 142875 h 189"/>
              <a:gd name="T6" fmla="*/ 328613 w 214"/>
              <a:gd name="T7" fmla="*/ 171450 h 189"/>
              <a:gd name="T8" fmla="*/ 328613 w 214"/>
              <a:gd name="T9" fmla="*/ 300038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5665EB-BB21-4A71-A8F6-AA46AF3F8329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3x3 2D Scaling Matrix</a:t>
            </a:r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2514600" y="2301875"/>
            <a:ext cx="3200400" cy="822325"/>
            <a:chOff x="2640" y="2277"/>
            <a:chExt cx="2016" cy="518"/>
          </a:xfrm>
        </p:grpSpPr>
        <p:sp>
          <p:nvSpPr>
            <p:cNvPr id="25615" name="Text Box 6"/>
            <p:cNvSpPr txBox="1">
              <a:spLocks noChangeArrowheads="1"/>
            </p:cNvSpPr>
            <p:nvPr/>
          </p:nvSpPr>
          <p:spPr bwMode="auto">
            <a:xfrm>
              <a:off x="2726" y="2277"/>
              <a:ext cx="19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         Sx   0        x</a:t>
              </a:r>
            </a:p>
            <a:p>
              <a:pPr eaLnBrk="1" hangingPunct="1"/>
              <a:r>
                <a:rPr lang="en-US" altLang="en-US" sz="2400"/>
                <a:t>y’          0    Sy       y</a:t>
              </a:r>
            </a:p>
          </p:txBody>
        </p:sp>
        <p:sp>
          <p:nvSpPr>
            <p:cNvPr id="25616" name="Line 7"/>
            <p:cNvSpPr>
              <a:spLocks noChangeShapeType="1"/>
            </p:cNvSpPr>
            <p:nvPr/>
          </p:nvSpPr>
          <p:spPr bwMode="auto">
            <a:xfrm>
              <a:off x="2640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7" name="Line 8"/>
            <p:cNvSpPr>
              <a:spLocks noChangeShapeType="1"/>
            </p:cNvSpPr>
            <p:nvPr/>
          </p:nvSpPr>
          <p:spPr bwMode="auto">
            <a:xfrm>
              <a:off x="3024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8" name="Line 9"/>
            <p:cNvSpPr>
              <a:spLocks noChangeShapeType="1"/>
            </p:cNvSpPr>
            <p:nvPr/>
          </p:nvSpPr>
          <p:spPr bwMode="auto">
            <a:xfrm>
              <a:off x="3408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9" name="Line 10"/>
            <p:cNvSpPr>
              <a:spLocks noChangeShapeType="1"/>
            </p:cNvSpPr>
            <p:nvPr/>
          </p:nvSpPr>
          <p:spPr bwMode="auto">
            <a:xfrm>
              <a:off x="4128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0" name="Line 11"/>
            <p:cNvSpPr>
              <a:spLocks noChangeShapeType="1"/>
            </p:cNvSpPr>
            <p:nvPr/>
          </p:nvSpPr>
          <p:spPr bwMode="auto">
            <a:xfrm>
              <a:off x="4368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4656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Text Box 13"/>
            <p:cNvSpPr txBox="1">
              <a:spLocks noChangeArrowheads="1"/>
            </p:cNvSpPr>
            <p:nvPr/>
          </p:nvSpPr>
          <p:spPr bwMode="auto">
            <a:xfrm>
              <a:off x="3110" y="240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=</a:t>
              </a:r>
            </a:p>
          </p:txBody>
        </p:sp>
      </p:grpSp>
      <p:sp>
        <p:nvSpPr>
          <p:cNvPr id="25605" name="AutoShape 14"/>
          <p:cNvSpPr>
            <a:spLocks noChangeArrowheads="1"/>
          </p:cNvSpPr>
          <p:nvPr/>
        </p:nvSpPr>
        <p:spPr bwMode="auto">
          <a:xfrm>
            <a:off x="4114800" y="3352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23"/>
          <p:cNvGrpSpPr>
            <a:grpSpLocks/>
          </p:cNvGrpSpPr>
          <p:nvPr/>
        </p:nvGrpSpPr>
        <p:grpSpPr bwMode="auto">
          <a:xfrm>
            <a:off x="2209800" y="4267200"/>
            <a:ext cx="4419600" cy="1187450"/>
            <a:chOff x="1152" y="2841"/>
            <a:chExt cx="2784" cy="748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238" y="2841"/>
              <a:ext cx="267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x’            Sx     0      0        x </a:t>
              </a:r>
            </a:p>
            <a:p>
              <a:pPr eaLnBrk="1" hangingPunct="1"/>
              <a:r>
                <a:rPr lang="en-US" altLang="en-US" sz="2400"/>
                <a:t>y’     =     0      Sy    0    *   y</a:t>
              </a:r>
            </a:p>
            <a:p>
              <a:pPr eaLnBrk="1" hangingPunct="1"/>
              <a:r>
                <a:rPr lang="en-US" altLang="en-US" sz="2400"/>
                <a:t>1             0       0     1        1</a:t>
              </a:r>
            </a:p>
          </p:txBody>
        </p:sp>
        <p:sp>
          <p:nvSpPr>
            <p:cNvPr id="25608" name="Line 16"/>
            <p:cNvSpPr>
              <a:spLocks noChangeShapeType="1"/>
            </p:cNvSpPr>
            <p:nvPr/>
          </p:nvSpPr>
          <p:spPr bwMode="auto">
            <a:xfrm>
              <a:off x="1152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09" name="Line 17"/>
            <p:cNvSpPr>
              <a:spLocks noChangeShapeType="1"/>
            </p:cNvSpPr>
            <p:nvPr/>
          </p:nvSpPr>
          <p:spPr bwMode="auto">
            <a:xfrm>
              <a:off x="1536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>
              <a:off x="2016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1" name="Line 19"/>
            <p:cNvSpPr>
              <a:spLocks noChangeShapeType="1"/>
            </p:cNvSpPr>
            <p:nvPr/>
          </p:nvSpPr>
          <p:spPr bwMode="auto">
            <a:xfrm>
              <a:off x="336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2" name="Line 20"/>
            <p:cNvSpPr>
              <a:spLocks noChangeShapeType="1"/>
            </p:cNvSpPr>
            <p:nvPr/>
          </p:nvSpPr>
          <p:spPr bwMode="auto">
            <a:xfrm>
              <a:off x="336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3" name="Line 21"/>
            <p:cNvSpPr>
              <a:spLocks noChangeShapeType="1"/>
            </p:cNvSpPr>
            <p:nvPr/>
          </p:nvSpPr>
          <p:spPr bwMode="auto">
            <a:xfrm>
              <a:off x="360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14" name="Line 22"/>
            <p:cNvSpPr>
              <a:spLocks noChangeShapeType="1"/>
            </p:cNvSpPr>
            <p:nvPr/>
          </p:nvSpPr>
          <p:spPr bwMode="auto">
            <a:xfrm>
              <a:off x="3936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2037B7-11FC-4D5E-A349-196B5A8C45B6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 it all together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Translation: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Arial" charset="0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Rotation: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Scaling: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2819400" y="1905000"/>
          <a:ext cx="12430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787320" imgH="482400" progId="Equation.3">
                  <p:embed/>
                </p:oleObj>
              </mc:Choice>
              <mc:Fallback>
                <p:oleObj name="Equation" r:id="rId4" imgW="78732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12430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/>
        </p:nvGraphicFramePr>
        <p:xfrm>
          <a:off x="2819400" y="3352800"/>
          <a:ext cx="2581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1485720" imgH="482400" progId="Equation.3">
                  <p:embed/>
                </p:oleObj>
              </mc:Choice>
              <mc:Fallback>
                <p:oleObj name="Equation" r:id="rId6" imgW="1485720" imgH="482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581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8"/>
          <p:cNvGraphicFramePr>
            <a:graphicFrameLocks noChangeAspect="1"/>
          </p:cNvGraphicFramePr>
          <p:nvPr/>
        </p:nvGraphicFramePr>
        <p:xfrm>
          <a:off x="2838450" y="4724400"/>
          <a:ext cx="1809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1041120" imgH="482400" progId="Equation.3">
                  <p:embed/>
                </p:oleObj>
              </mc:Choice>
              <mc:Fallback>
                <p:oleObj name="Equation" r:id="rId8" imgW="104112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724400"/>
                        <a:ext cx="18097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7823F7A-951E-409E-89EE-80E0081CF3A4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Or, 3x3 Matrix Representations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Translation: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Rotation: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Scaling: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3560763" y="2057400"/>
            <a:ext cx="4211637" cy="1006475"/>
            <a:chOff x="1488" y="2945"/>
            <a:chExt cx="2653" cy="634"/>
          </a:xfrm>
        </p:grpSpPr>
        <p:sp>
          <p:nvSpPr>
            <p:cNvPr id="26646" name="Text Box 5"/>
            <p:cNvSpPr txBox="1">
              <a:spLocks noChangeArrowheads="1"/>
            </p:cNvSpPr>
            <p:nvPr/>
          </p:nvSpPr>
          <p:spPr bwMode="auto">
            <a:xfrm>
              <a:off x="1526" y="2945"/>
              <a:ext cx="261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x’                 1      0     tx           x </a:t>
              </a:r>
            </a:p>
            <a:p>
              <a:pPr eaLnBrk="1" hangingPunct="1"/>
              <a:r>
                <a:rPr lang="en-US" altLang="en-US" sz="2000"/>
                <a:t>y’     =          0      1     ty    *     y</a:t>
              </a:r>
            </a:p>
            <a:p>
              <a:pPr eaLnBrk="1" hangingPunct="1"/>
              <a:r>
                <a:rPr lang="en-US" altLang="en-US" sz="2000"/>
                <a:t>1                  0      0     1           1</a:t>
              </a:r>
            </a:p>
          </p:txBody>
        </p:sp>
        <p:sp>
          <p:nvSpPr>
            <p:cNvPr id="26647" name="Line 6"/>
            <p:cNvSpPr>
              <a:spLocks noChangeShapeType="1"/>
            </p:cNvSpPr>
            <p:nvPr/>
          </p:nvSpPr>
          <p:spPr bwMode="auto">
            <a:xfrm>
              <a:off x="1488" y="298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Line 7"/>
            <p:cNvSpPr>
              <a:spLocks noChangeShapeType="1"/>
            </p:cNvSpPr>
            <p:nvPr/>
          </p:nvSpPr>
          <p:spPr bwMode="auto">
            <a:xfrm>
              <a:off x="17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Line 8"/>
            <p:cNvSpPr>
              <a:spLocks noChangeShapeType="1"/>
            </p:cNvSpPr>
            <p:nvPr/>
          </p:nvSpPr>
          <p:spPr bwMode="auto">
            <a:xfrm>
              <a:off x="244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Line 9"/>
            <p:cNvSpPr>
              <a:spLocks noChangeShapeType="1"/>
            </p:cNvSpPr>
            <p:nvPr/>
          </p:nvSpPr>
          <p:spPr bwMode="auto">
            <a:xfrm>
              <a:off x="3504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Line 10"/>
            <p:cNvSpPr>
              <a:spLocks noChangeShapeType="1"/>
            </p:cNvSpPr>
            <p:nvPr/>
          </p:nvSpPr>
          <p:spPr bwMode="auto">
            <a:xfrm>
              <a:off x="388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Line 11"/>
            <p:cNvSpPr>
              <a:spLocks noChangeShapeType="1"/>
            </p:cNvSpPr>
            <p:nvPr/>
          </p:nvSpPr>
          <p:spPr bwMode="auto">
            <a:xfrm>
              <a:off x="41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0" name="Text Box 13"/>
          <p:cNvSpPr txBox="1">
            <a:spLocks noChangeArrowheads="1"/>
          </p:cNvSpPr>
          <p:nvPr/>
        </p:nvSpPr>
        <p:spPr bwMode="auto">
          <a:xfrm>
            <a:off x="3579813" y="3325813"/>
            <a:ext cx="43529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x’          cos(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-sin(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0        x </a:t>
            </a:r>
          </a:p>
          <a:p>
            <a:pPr eaLnBrk="1" hangingPunct="1"/>
            <a:r>
              <a:rPr lang="en-US" altLang="en-US" sz="2000"/>
              <a:t>y’          sin(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 cos(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0   *   y</a:t>
            </a:r>
          </a:p>
          <a:p>
            <a:pPr eaLnBrk="1" hangingPunct="1"/>
            <a:r>
              <a:rPr lang="en-US" altLang="en-US" sz="2000"/>
              <a:t>1             0             0         1        1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4189413" y="3525838"/>
            <a:ext cx="331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=</a:t>
            </a:r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>
            <a:off x="3429000" y="3489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>
            <a:off x="4038600" y="3489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>
            <a:off x="4495800" y="3489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8"/>
          <p:cNvSpPr>
            <a:spLocks noChangeShapeType="1"/>
          </p:cNvSpPr>
          <p:nvPr/>
        </p:nvSpPr>
        <p:spPr bwMode="auto">
          <a:xfrm>
            <a:off x="7086600" y="34131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19"/>
          <p:cNvSpPr>
            <a:spLocks noChangeShapeType="1"/>
          </p:cNvSpPr>
          <p:nvPr/>
        </p:nvSpPr>
        <p:spPr bwMode="auto">
          <a:xfrm>
            <a:off x="7467600" y="3429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7" name="Line 20"/>
          <p:cNvSpPr>
            <a:spLocks noChangeShapeType="1"/>
          </p:cNvSpPr>
          <p:nvPr/>
        </p:nvSpPr>
        <p:spPr bwMode="auto">
          <a:xfrm>
            <a:off x="7848600" y="3429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22"/>
          <p:cNvSpPr txBox="1">
            <a:spLocks noChangeArrowheads="1"/>
          </p:cNvSpPr>
          <p:nvPr/>
        </p:nvSpPr>
        <p:spPr bwMode="auto">
          <a:xfrm>
            <a:off x="3565525" y="4424363"/>
            <a:ext cx="3571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x’            Sx     0      0        x </a:t>
            </a:r>
          </a:p>
          <a:p>
            <a:pPr eaLnBrk="1" hangingPunct="1"/>
            <a:r>
              <a:rPr lang="en-US" altLang="en-US" sz="2000"/>
              <a:t>y’     =     0      Sy    0    *   y</a:t>
            </a:r>
          </a:p>
          <a:p>
            <a:pPr eaLnBrk="1" hangingPunct="1"/>
            <a:r>
              <a:rPr lang="en-US" altLang="en-US" sz="2000"/>
              <a:t>1             0       0     1        1</a:t>
            </a:r>
          </a:p>
        </p:txBody>
      </p:sp>
      <p:sp>
        <p:nvSpPr>
          <p:cNvPr id="26639" name="Line 23"/>
          <p:cNvSpPr>
            <a:spLocks noChangeShapeType="1"/>
          </p:cNvSpPr>
          <p:nvPr/>
        </p:nvSpPr>
        <p:spPr bwMode="auto">
          <a:xfrm>
            <a:off x="3429000" y="458946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0" name="Line 24"/>
          <p:cNvSpPr>
            <a:spLocks noChangeShapeType="1"/>
          </p:cNvSpPr>
          <p:nvPr/>
        </p:nvSpPr>
        <p:spPr bwMode="auto">
          <a:xfrm>
            <a:off x="4038600" y="458946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1" name="Line 25"/>
          <p:cNvSpPr>
            <a:spLocks noChangeShapeType="1"/>
          </p:cNvSpPr>
          <p:nvPr/>
        </p:nvSpPr>
        <p:spPr bwMode="auto">
          <a:xfrm>
            <a:off x="45720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Line 26"/>
          <p:cNvSpPr>
            <a:spLocks noChangeShapeType="1"/>
          </p:cNvSpPr>
          <p:nvPr/>
        </p:nvSpPr>
        <p:spPr bwMode="auto">
          <a:xfrm>
            <a:off x="6324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3" name="Line 27"/>
          <p:cNvSpPr>
            <a:spLocks noChangeShapeType="1"/>
          </p:cNvSpPr>
          <p:nvPr/>
        </p:nvSpPr>
        <p:spPr bwMode="auto">
          <a:xfrm>
            <a:off x="6705600" y="451326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4" name="Line 28"/>
          <p:cNvSpPr>
            <a:spLocks noChangeShapeType="1"/>
          </p:cNvSpPr>
          <p:nvPr/>
        </p:nvSpPr>
        <p:spPr bwMode="auto">
          <a:xfrm>
            <a:off x="71628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5" name="Rectangle 28"/>
          <p:cNvSpPr>
            <a:spLocks noChangeArrowheads="1"/>
          </p:cNvSpPr>
          <p:nvPr/>
        </p:nvSpPr>
        <p:spPr bwMode="auto">
          <a:xfrm>
            <a:off x="609600" y="55626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/>
              <a:t>Why use 3x3 matrices?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4592C60-CEAD-4E4C-9882-D88172586902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3x3 Matrices?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 that we can perform all transformations using matrix/vector multiplications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allows us to </a:t>
            </a:r>
            <a:r>
              <a:rPr lang="en-US" altLang="en-US" sz="2400" i="1" smtClean="0"/>
              <a:t>pre-multiply</a:t>
            </a:r>
            <a:r>
              <a:rPr lang="en-US" altLang="en-US" sz="2400" smtClean="0"/>
              <a:t> all the matrices together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point (x,y) needs to be represented 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  (x,y,1)  -&gt; this is called </a:t>
            </a:r>
            <a:r>
              <a:rPr lang="en-US" altLang="en-US" sz="2400" smtClean="0">
                <a:solidFill>
                  <a:schemeClr val="tx2"/>
                </a:solidFill>
              </a:rPr>
              <a:t>Homogeneous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   coordinates!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 to represent a vector (v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,v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)?</a:t>
            </a:r>
            <a:endParaRPr lang="en-US" altLang="en-US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17792E2-4D9A-4FAE-A654-4642E80A0F71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Use 3x3 Matrices?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 that we can perform all transformations using matrix/vector multiplications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allows us to </a:t>
            </a:r>
            <a:r>
              <a:rPr lang="en-US" altLang="en-US" sz="2400" i="1" smtClean="0"/>
              <a:t>pre-multiply</a:t>
            </a:r>
            <a:r>
              <a:rPr lang="en-US" altLang="en-US" sz="2400" smtClean="0"/>
              <a:t> all the matrices together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point (x,y) needs to be represented 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  (x,y,1)  -&gt; this is called </a:t>
            </a:r>
            <a:r>
              <a:rPr lang="en-US" altLang="en-US" sz="2400" smtClean="0">
                <a:solidFill>
                  <a:schemeClr val="tx2"/>
                </a:solidFill>
              </a:rPr>
              <a:t>Homogeneous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   coordinates!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 to represent a vector (v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,v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)? (v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,v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,0)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6096000" y="5181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EAE451-F2FB-4245-9BBF-7DC7F1FC0012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Shearing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886200"/>
            <a:ext cx="7467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Y coordinates are unaffected, but x coordinates are translated linearly with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That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y’ =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x’ = x + y * h 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524000" y="1905000"/>
            <a:ext cx="1752600" cy="1524000"/>
            <a:chOff x="672" y="1632"/>
            <a:chExt cx="1296" cy="1104"/>
          </a:xfrm>
        </p:grpSpPr>
        <p:sp>
          <p:nvSpPr>
            <p:cNvPr id="29717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8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9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1981200"/>
            <a:ext cx="1600200" cy="1447800"/>
            <a:chOff x="3312" y="1632"/>
            <a:chExt cx="1296" cy="1104"/>
          </a:xfrm>
        </p:grpSpPr>
        <p:sp>
          <p:nvSpPr>
            <p:cNvPr id="29714" name="Line 9"/>
            <p:cNvSpPr>
              <a:spLocks noChangeShapeType="1"/>
            </p:cNvSpPr>
            <p:nvPr/>
          </p:nvSpPr>
          <p:spPr bwMode="auto">
            <a:xfrm flipV="1">
              <a:off x="340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5" name="Line 10"/>
            <p:cNvSpPr>
              <a:spLocks noChangeShapeType="1"/>
            </p:cNvSpPr>
            <p:nvPr/>
          </p:nvSpPr>
          <p:spPr bwMode="auto">
            <a:xfrm>
              <a:off x="331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6" name="AutoShape 11"/>
            <p:cNvSpPr>
              <a:spLocks noChangeArrowheads="1"/>
            </p:cNvSpPr>
            <p:nvPr/>
          </p:nvSpPr>
          <p:spPr bwMode="auto">
            <a:xfrm>
              <a:off x="3408" y="1968"/>
              <a:ext cx="864" cy="672"/>
            </a:xfrm>
            <a:prstGeom prst="parallelogram">
              <a:avLst>
                <a:gd name="adj" fmla="val 3214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8908" name="AutoShape 12"/>
          <p:cNvSpPr>
            <a:spLocks noChangeArrowheads="1"/>
          </p:cNvSpPr>
          <p:nvPr/>
        </p:nvSpPr>
        <p:spPr bwMode="auto">
          <a:xfrm>
            <a:off x="3581400" y="2667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05400" y="4648200"/>
            <a:ext cx="3581400" cy="1219200"/>
            <a:chOff x="3072" y="3168"/>
            <a:chExt cx="2256" cy="768"/>
          </a:xfrm>
        </p:grpSpPr>
        <p:sp>
          <p:nvSpPr>
            <p:cNvPr id="29705" name="Rectangle 14"/>
            <p:cNvSpPr>
              <a:spLocks noChangeArrowheads="1"/>
            </p:cNvSpPr>
            <p:nvPr/>
          </p:nvSpPr>
          <p:spPr bwMode="auto">
            <a:xfrm>
              <a:off x="3072" y="3168"/>
              <a:ext cx="2256" cy="76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9706" name="Group 15"/>
            <p:cNvGrpSpPr>
              <a:grpSpLocks/>
            </p:cNvGrpSpPr>
            <p:nvPr/>
          </p:nvGrpSpPr>
          <p:grpSpPr bwMode="auto">
            <a:xfrm>
              <a:off x="3258" y="3216"/>
              <a:ext cx="1782" cy="634"/>
              <a:chOff x="3120" y="3360"/>
              <a:chExt cx="1782" cy="634"/>
            </a:xfrm>
          </p:grpSpPr>
          <p:sp>
            <p:nvSpPr>
              <p:cNvPr id="29707" name="Text Box 16"/>
              <p:cNvSpPr txBox="1">
                <a:spLocks noChangeArrowheads="1"/>
              </p:cNvSpPr>
              <p:nvPr/>
            </p:nvSpPr>
            <p:spPr bwMode="auto">
              <a:xfrm>
                <a:off x="3151" y="3360"/>
                <a:ext cx="1751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x          1   h   0       x</a:t>
                </a:r>
              </a:p>
              <a:p>
                <a:pPr eaLnBrk="1" hangingPunct="1"/>
                <a:r>
                  <a:rPr lang="en-US" altLang="en-US" sz="2000"/>
                  <a:t>y   =     0   1   0   *  y</a:t>
                </a:r>
              </a:p>
              <a:p>
                <a:pPr eaLnBrk="1" hangingPunct="1"/>
                <a:r>
                  <a:rPr lang="en-US" altLang="en-US" sz="2000"/>
                  <a:t>1          0   0    1      1 </a:t>
                </a:r>
              </a:p>
            </p:txBody>
          </p:sp>
          <p:sp>
            <p:nvSpPr>
              <p:cNvPr id="29708" name="Line 17"/>
              <p:cNvSpPr>
                <a:spLocks noChangeShapeType="1"/>
              </p:cNvSpPr>
              <p:nvPr/>
            </p:nvSpPr>
            <p:spPr bwMode="auto">
              <a:xfrm>
                <a:off x="3120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09" name="Line 18"/>
              <p:cNvSpPr>
                <a:spLocks noChangeShapeType="1"/>
              </p:cNvSpPr>
              <p:nvPr/>
            </p:nvSpPr>
            <p:spPr bwMode="auto">
              <a:xfrm>
                <a:off x="3360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0" name="Line 19"/>
              <p:cNvSpPr>
                <a:spLocks noChangeShapeType="1"/>
              </p:cNvSpPr>
              <p:nvPr/>
            </p:nvSpPr>
            <p:spPr bwMode="auto">
              <a:xfrm>
                <a:off x="374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1" name="Line 20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2" name="Line 21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3" name="Line 22"/>
              <p:cNvSpPr>
                <a:spLocks noChangeShapeType="1"/>
              </p:cNvSpPr>
              <p:nvPr/>
            </p:nvSpPr>
            <p:spPr bwMode="auto">
              <a:xfrm>
                <a:off x="489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234392-32E9-4FAF-9FCA-CD7CA449F598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257800" y="25908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85800" y="2362200"/>
            <a:ext cx="1752600" cy="1524000"/>
            <a:chOff x="672" y="1632"/>
            <a:chExt cx="1296" cy="1104"/>
          </a:xfrm>
        </p:grpSpPr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5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5" name="Line 8"/>
          <p:cNvSpPr>
            <a:spLocks noChangeShapeType="1"/>
          </p:cNvSpPr>
          <p:nvPr/>
        </p:nvSpPr>
        <p:spPr bwMode="auto">
          <a:xfrm flipV="1">
            <a:off x="3700463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9"/>
          <p:cNvSpPr>
            <a:spLocks noChangeShapeType="1"/>
          </p:cNvSpPr>
          <p:nvPr/>
        </p:nvSpPr>
        <p:spPr bwMode="auto">
          <a:xfrm>
            <a:off x="3581400" y="3886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2590800" y="3124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28" name="Group 11"/>
          <p:cNvGrpSpPr>
            <a:grpSpLocks/>
          </p:cNvGrpSpPr>
          <p:nvPr/>
        </p:nvGrpSpPr>
        <p:grpSpPr bwMode="auto">
          <a:xfrm>
            <a:off x="5638800" y="2727325"/>
            <a:ext cx="2828925" cy="1006475"/>
            <a:chOff x="3120" y="3360"/>
            <a:chExt cx="1782" cy="634"/>
          </a:xfrm>
        </p:grpSpPr>
        <p:sp>
          <p:nvSpPr>
            <p:cNvPr id="3073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          1   0   0       x</a:t>
              </a:r>
            </a:p>
            <a:p>
              <a:pPr eaLnBrk="1" hangingPunct="1"/>
              <a:r>
                <a:rPr lang="en-US" altLang="en-US" sz="2000"/>
                <a:t>y   =     g   1   0   *  y</a:t>
              </a:r>
            </a:p>
            <a:p>
              <a:pPr eaLnBrk="1" hangingPunct="1"/>
              <a:r>
                <a:rPr lang="en-US" altLang="en-US" sz="2000"/>
                <a:t>1          0   0   1       1 </a:t>
              </a:r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9" name="Line 19"/>
          <p:cNvSpPr>
            <a:spLocks noChangeShapeType="1"/>
          </p:cNvSpPr>
          <p:nvPr/>
        </p:nvSpPr>
        <p:spPr bwMode="auto">
          <a:xfrm flipV="1">
            <a:off x="3733800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20"/>
          <p:cNvSpPr>
            <a:spLocks noChangeShapeType="1"/>
          </p:cNvSpPr>
          <p:nvPr/>
        </p:nvSpPr>
        <p:spPr bwMode="auto">
          <a:xfrm flipV="1">
            <a:off x="37338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21"/>
          <p:cNvSpPr>
            <a:spLocks noChangeShapeType="1"/>
          </p:cNvSpPr>
          <p:nvPr/>
        </p:nvSpPr>
        <p:spPr bwMode="auto">
          <a:xfrm>
            <a:off x="43434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46125" y="4121150"/>
            <a:ext cx="7635875" cy="2508250"/>
            <a:chOff x="470" y="2596"/>
            <a:chExt cx="4810" cy="1580"/>
          </a:xfrm>
        </p:grpSpPr>
        <p:sp>
          <p:nvSpPr>
            <p:cNvPr id="30734" name="Rectangle 24"/>
            <p:cNvSpPr>
              <a:spLocks noChangeArrowheads="1"/>
            </p:cNvSpPr>
            <p:nvPr/>
          </p:nvSpPr>
          <p:spPr bwMode="auto">
            <a:xfrm>
              <a:off x="480" y="2832"/>
              <a:ext cx="4800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en-US" sz="2400"/>
                <a:t>A 2D rotation is three shears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en-US" sz="2400"/>
                <a:t>Shearing will not change the area of the object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en-US" sz="2400"/>
                <a:t>Any 2D shearing can be done by a rotation, followed by a scaling, and followed by a rotation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endParaRPr lang="en-US" altLang="en-US" sz="2400"/>
            </a:p>
          </p:txBody>
        </p:sp>
        <p:sp>
          <p:nvSpPr>
            <p:cNvPr id="30735" name="Text Box 25"/>
            <p:cNvSpPr txBox="1">
              <a:spLocks noChangeArrowheads="1"/>
            </p:cNvSpPr>
            <p:nvPr/>
          </p:nvSpPr>
          <p:spPr bwMode="auto">
            <a:xfrm>
              <a:off x="470" y="2596"/>
              <a:ext cx="14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2"/>
                  </a:solidFill>
                </a:rPr>
                <a:t>Interesting Facts: </a:t>
              </a: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Shearing in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D118DE-9766-4DBF-BAD6-BA5C181C4AA8}" type="slidenum">
              <a:rPr lang="en-US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2838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B01B5EF-9C38-4E05-A92A-B090D009B8F4}" type="slidenum">
              <a:rPr lang="en-US" altLang="en-US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2838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267200" y="838200"/>
            <a:ext cx="0" cy="571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A4522E1-4405-4EF2-9117-19C76D11A384}" type="slidenum">
              <a:rPr lang="en-US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28384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4267200" y="838200"/>
            <a:ext cx="0" cy="571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EAE0899-1975-47C7-8A61-5139B8CC8C0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Transformations</a:t>
            </a:r>
          </a:p>
        </p:txBody>
      </p:sp>
      <p:sp>
        <p:nvSpPr>
          <p:cNvPr id="165892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893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894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895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896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330200 h 208"/>
              <a:gd name="T2" fmla="*/ 304800 w 624"/>
              <a:gd name="T3" fmla="*/ 25400 h 208"/>
              <a:gd name="T4" fmla="*/ 990600 w 624"/>
              <a:gd name="T5" fmla="*/ 177800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897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65898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65899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0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1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65902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65903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904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5905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6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7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8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65909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65910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1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2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00025 w 214"/>
              <a:gd name="T3" fmla="*/ 57150 h 189"/>
              <a:gd name="T4" fmla="*/ 285750 w 214"/>
              <a:gd name="T5" fmla="*/ 142875 h 189"/>
              <a:gd name="T6" fmla="*/ 328613 w 214"/>
              <a:gd name="T7" fmla="*/ 171450 h 189"/>
              <a:gd name="T8" fmla="*/ 328613 w 214"/>
              <a:gd name="T9" fmla="*/ 300038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3" name="Text Box 25"/>
          <p:cNvSpPr txBox="1">
            <a:spLocks noChangeArrowheads="1"/>
          </p:cNvSpPr>
          <p:nvPr/>
        </p:nvSpPr>
        <p:spPr bwMode="auto">
          <a:xfrm>
            <a:off x="6934200" y="1676400"/>
            <a:ext cx="2362200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OpenGl transformations: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glTranslatef (tx, ty, tz);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glRotatef (theta, vx, vy, vz)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glScalef (sx,sy,sz)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22E77C-3014-4C0E-A155-7F7D5E75C628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X-axis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6FFF63-8DF9-45A7-8462-00EDA143A204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X-axis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5849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          1   0   0       x</a:t>
              </a:r>
            </a:p>
            <a:p>
              <a:pPr eaLnBrk="1" hangingPunct="1"/>
              <a:r>
                <a:rPr lang="en-US" altLang="en-US" sz="2000"/>
                <a:t>y   =     0   -1  0   *  y</a:t>
              </a:r>
            </a:p>
            <a:p>
              <a:pPr eaLnBrk="1" hangingPunct="1"/>
              <a:r>
                <a:rPr lang="en-US" altLang="en-US" sz="2000"/>
                <a:t>1          0   0   1       1 </a:t>
              </a:r>
            </a:p>
          </p:txBody>
        </p:sp>
        <p:sp>
          <p:nvSpPr>
            <p:cNvPr id="35851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3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5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5091D2-FB12-413C-8304-E540927B7EBD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Y-axis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3C4D32-D2C4-42DB-9B5B-544DF4863A93}" type="slidenum">
              <a:rPr lang="en-US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Y-axis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7898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          -1  0   0       x</a:t>
              </a:r>
            </a:p>
            <a:p>
              <a:pPr eaLnBrk="1" hangingPunct="1"/>
              <a:r>
                <a:rPr lang="en-US" altLang="en-US" sz="2000"/>
                <a:t>y   =     0   1   0   *  y</a:t>
              </a:r>
            </a:p>
            <a:p>
              <a:pPr eaLnBrk="1" hangingPunct="1"/>
              <a:r>
                <a:rPr lang="en-US" altLang="en-US" sz="2000"/>
                <a:t>1          0   0   1       1 </a:t>
              </a:r>
            </a:p>
          </p:txBody>
        </p:sp>
        <p:sp>
          <p:nvSpPr>
            <p:cNvPr id="37899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78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378239-8EAA-4E59-8F43-2AE73F9B1B3D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What’s the Transformation Matrix?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654AAB-0D27-45DB-8BA6-97B062DC755A}" type="slidenum">
              <a:rPr lang="en-US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What’s the Transformation Matrix?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          -1  0   0       x</a:t>
              </a:r>
            </a:p>
            <a:p>
              <a:pPr eaLnBrk="1" hangingPunct="1"/>
              <a:r>
                <a:rPr lang="en-US" altLang="en-US" sz="2000"/>
                <a:t>y   =     0  -1   0   *  y</a:t>
              </a:r>
            </a:p>
            <a:p>
              <a:pPr eaLnBrk="1" hangingPunct="1"/>
              <a:r>
                <a:rPr lang="en-US" altLang="en-US" sz="2000"/>
                <a:t>1          0   0   1       1 </a:t>
              </a:r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D97D5A-CD6C-4120-8277-593FDE1CAC05}" type="slidenum">
              <a:rPr lang="en-US" altLang="en-US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85800" y="28194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The standard rotation matrix is used to rotate about the origin (0,0) 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2924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   </a:t>
            </a:r>
            <a:r>
              <a:rPr lang="en-US" altLang="en-US" sz="2000"/>
              <a:t>cos(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-sin(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0 </a:t>
            </a:r>
          </a:p>
          <a:p>
            <a:pPr eaLnBrk="1" hangingPunct="1"/>
            <a:r>
              <a:rPr lang="en-US" altLang="en-US" sz="2000"/>
              <a:t>   sin(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  cos(</a:t>
            </a:r>
            <a:r>
              <a:rPr lang="en-US" altLang="en-US" sz="2000">
                <a:latin typeface="Symbol" pitchFamily="18" charset="2"/>
              </a:rPr>
              <a:t>q</a:t>
            </a:r>
            <a:r>
              <a:rPr lang="en-US" altLang="en-US" sz="2000"/>
              <a:t>)     0 </a:t>
            </a:r>
          </a:p>
          <a:p>
            <a:pPr eaLnBrk="1" hangingPunct="1"/>
            <a:r>
              <a:rPr lang="en-US" altLang="en-US" sz="2000"/>
              <a:t>      0             0         1 </a:t>
            </a:r>
          </a:p>
        </p:txBody>
      </p:sp>
      <p:sp>
        <p:nvSpPr>
          <p:cNvPr id="40976" name="Line 7"/>
          <p:cNvSpPr>
            <a:spLocks noChangeShapeType="1"/>
          </p:cNvSpPr>
          <p:nvPr/>
        </p:nvSpPr>
        <p:spPr bwMode="auto">
          <a:xfrm flipV="1">
            <a:off x="6348413" y="2514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7" name="Line 8"/>
          <p:cNvSpPr>
            <a:spLocks noChangeShapeType="1"/>
          </p:cNvSpPr>
          <p:nvPr/>
        </p:nvSpPr>
        <p:spPr bwMode="auto">
          <a:xfrm>
            <a:off x="6172200" y="416083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8" name="Oval 9"/>
          <p:cNvSpPr>
            <a:spLocks noChangeArrowheads="1"/>
          </p:cNvSpPr>
          <p:nvPr/>
        </p:nvSpPr>
        <p:spPr bwMode="auto">
          <a:xfrm>
            <a:off x="7466013" y="3551238"/>
            <a:ext cx="411162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9" name="Freeform 10"/>
          <p:cNvSpPr>
            <a:spLocks/>
          </p:cNvSpPr>
          <p:nvPr/>
        </p:nvSpPr>
        <p:spPr bwMode="auto">
          <a:xfrm>
            <a:off x="7556500" y="3829050"/>
            <a:ext cx="231775" cy="79375"/>
          </a:xfrm>
          <a:custGeom>
            <a:avLst/>
            <a:gdLst>
              <a:gd name="T0" fmla="*/ 0 w 189"/>
              <a:gd name="T1" fmla="*/ 0 h 63"/>
              <a:gd name="T2" fmla="*/ 70 w 189"/>
              <a:gd name="T3" fmla="*/ 50 h 63"/>
              <a:gd name="T4" fmla="*/ 146 w 189"/>
              <a:gd name="T5" fmla="*/ 0 h 63"/>
              <a:gd name="T6" fmla="*/ 0 60000 65536"/>
              <a:gd name="T7" fmla="*/ 0 60000 65536"/>
              <a:gd name="T8" fmla="*/ 0 60000 65536"/>
              <a:gd name="T9" fmla="*/ 0 w 189"/>
              <a:gd name="T10" fmla="*/ 0 h 63"/>
              <a:gd name="T11" fmla="*/ 189 w 189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63">
                <a:moveTo>
                  <a:pt x="0" y="0"/>
                </a:moveTo>
                <a:cubicBezTo>
                  <a:pt x="23" y="35"/>
                  <a:pt x="50" y="50"/>
                  <a:pt x="90" y="63"/>
                </a:cubicBezTo>
                <a:cubicBezTo>
                  <a:pt x="119" y="57"/>
                  <a:pt x="189" y="43"/>
                  <a:pt x="189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0" name="Oval 11"/>
          <p:cNvSpPr>
            <a:spLocks noChangeArrowheads="1"/>
          </p:cNvSpPr>
          <p:nvPr/>
        </p:nvSpPr>
        <p:spPr bwMode="auto">
          <a:xfrm>
            <a:off x="7583488" y="3673475"/>
            <a:ext cx="58737" cy="603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Oval 12"/>
          <p:cNvSpPr>
            <a:spLocks noChangeArrowheads="1"/>
          </p:cNvSpPr>
          <p:nvPr/>
        </p:nvSpPr>
        <p:spPr bwMode="auto">
          <a:xfrm>
            <a:off x="7700963" y="3673475"/>
            <a:ext cx="58737" cy="603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2" name="Line 13"/>
          <p:cNvSpPr>
            <a:spLocks noChangeShapeType="1"/>
          </p:cNvSpPr>
          <p:nvPr/>
        </p:nvSpPr>
        <p:spPr bwMode="auto">
          <a:xfrm flipV="1">
            <a:off x="6348413" y="3856038"/>
            <a:ext cx="1000125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5" name="Oval 15"/>
          <p:cNvSpPr>
            <a:spLocks noChangeArrowheads="1"/>
          </p:cNvSpPr>
          <p:nvPr/>
        </p:nvSpPr>
        <p:spPr bwMode="auto">
          <a:xfrm>
            <a:off x="6700838" y="2879725"/>
            <a:ext cx="411162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6" name="Oval 16"/>
          <p:cNvSpPr>
            <a:spLocks noChangeArrowheads="1"/>
          </p:cNvSpPr>
          <p:nvPr/>
        </p:nvSpPr>
        <p:spPr bwMode="auto">
          <a:xfrm>
            <a:off x="6818313" y="3124200"/>
            <a:ext cx="58737" cy="603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7" name="Oval 17"/>
          <p:cNvSpPr>
            <a:spLocks noChangeArrowheads="1"/>
          </p:cNvSpPr>
          <p:nvPr/>
        </p:nvSpPr>
        <p:spPr bwMode="auto">
          <a:xfrm>
            <a:off x="6877050" y="2940050"/>
            <a:ext cx="58738" cy="6191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8" name="Freeform 18"/>
          <p:cNvSpPr>
            <a:spLocks/>
          </p:cNvSpPr>
          <p:nvPr/>
        </p:nvSpPr>
        <p:spPr bwMode="auto">
          <a:xfrm>
            <a:off x="6916738" y="3016250"/>
            <a:ext cx="160337" cy="206375"/>
          </a:xfrm>
          <a:custGeom>
            <a:avLst/>
            <a:gdLst>
              <a:gd name="T0" fmla="*/ 90 w 131"/>
              <a:gd name="T1" fmla="*/ 0 h 162"/>
              <a:gd name="T2" fmla="*/ 72 w 131"/>
              <a:gd name="T3" fmla="*/ 108 h 162"/>
              <a:gd name="T4" fmla="*/ 27 w 131"/>
              <a:gd name="T5" fmla="*/ 153 h 162"/>
              <a:gd name="T6" fmla="*/ 0 w 131"/>
              <a:gd name="T7" fmla="*/ 16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162"/>
              <a:gd name="T14" fmla="*/ 131 w 131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162">
                <a:moveTo>
                  <a:pt x="90" y="0"/>
                </a:moveTo>
                <a:cubicBezTo>
                  <a:pt x="105" y="45"/>
                  <a:pt x="131" y="88"/>
                  <a:pt x="72" y="108"/>
                </a:cubicBezTo>
                <a:cubicBezTo>
                  <a:pt x="54" y="135"/>
                  <a:pt x="57" y="138"/>
                  <a:pt x="27" y="153"/>
                </a:cubicBezTo>
                <a:cubicBezTo>
                  <a:pt x="19" y="157"/>
                  <a:pt x="0" y="162"/>
                  <a:pt x="0" y="162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9" name="Line 19"/>
          <p:cNvSpPr>
            <a:spLocks noChangeShapeType="1"/>
          </p:cNvSpPr>
          <p:nvPr/>
        </p:nvSpPr>
        <p:spPr bwMode="auto">
          <a:xfrm flipV="1">
            <a:off x="6348413" y="3367088"/>
            <a:ext cx="469900" cy="793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90" name="Freeform 20"/>
          <p:cNvSpPr>
            <a:spLocks/>
          </p:cNvSpPr>
          <p:nvPr/>
        </p:nvSpPr>
        <p:spPr bwMode="auto">
          <a:xfrm>
            <a:off x="6586538" y="3840163"/>
            <a:ext cx="176212" cy="184150"/>
          </a:xfrm>
          <a:custGeom>
            <a:avLst/>
            <a:gdLst>
              <a:gd name="T0" fmla="*/ 144 w 144"/>
              <a:gd name="T1" fmla="*/ 144 h 144"/>
              <a:gd name="T2" fmla="*/ 126 w 144"/>
              <a:gd name="T3" fmla="*/ 90 h 144"/>
              <a:gd name="T4" fmla="*/ 117 w 144"/>
              <a:gd name="T5" fmla="*/ 45 h 144"/>
              <a:gd name="T6" fmla="*/ 0 w 14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144"/>
              <a:gd name="T14" fmla="*/ 144 w 14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144">
                <a:moveTo>
                  <a:pt x="144" y="144"/>
                </a:moveTo>
                <a:cubicBezTo>
                  <a:pt x="138" y="126"/>
                  <a:pt x="132" y="108"/>
                  <a:pt x="126" y="90"/>
                </a:cubicBezTo>
                <a:cubicBezTo>
                  <a:pt x="121" y="75"/>
                  <a:pt x="126" y="57"/>
                  <a:pt x="117" y="45"/>
                </a:cubicBezTo>
                <a:cubicBezTo>
                  <a:pt x="89" y="9"/>
                  <a:pt x="42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4" name="AutoShape 21"/>
          <p:cNvSpPr>
            <a:spLocks noChangeArrowheads="1"/>
          </p:cNvSpPr>
          <p:nvPr/>
        </p:nvSpPr>
        <p:spPr bwMode="auto">
          <a:xfrm>
            <a:off x="4876800" y="3352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62000" y="4267200"/>
            <a:ext cx="8001000" cy="1371600"/>
            <a:chOff x="480" y="3072"/>
            <a:chExt cx="5040" cy="864"/>
          </a:xfrm>
        </p:grpSpPr>
        <p:sp>
          <p:nvSpPr>
            <p:cNvPr id="40970" name="Rectangle 23"/>
            <p:cNvSpPr>
              <a:spLocks noChangeArrowheads="1"/>
            </p:cNvSpPr>
            <p:nvPr/>
          </p:nvSpPr>
          <p:spPr bwMode="auto">
            <a:xfrm>
              <a:off x="480" y="3072"/>
              <a:ext cx="504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en-US" sz="3200"/>
                <a:t>What if I want to rotate about an arbitrary center? </a:t>
              </a:r>
            </a:p>
          </p:txBody>
        </p:sp>
        <p:grpSp>
          <p:nvGrpSpPr>
            <p:cNvPr id="40971" name="Group 24"/>
            <p:cNvGrpSpPr>
              <a:grpSpLocks/>
            </p:cNvGrpSpPr>
            <p:nvPr/>
          </p:nvGrpSpPr>
          <p:grpSpPr bwMode="auto">
            <a:xfrm>
              <a:off x="3072" y="3552"/>
              <a:ext cx="384" cy="384"/>
              <a:chOff x="3072" y="3552"/>
              <a:chExt cx="384" cy="384"/>
            </a:xfrm>
          </p:grpSpPr>
          <p:sp>
            <p:nvSpPr>
              <p:cNvPr id="40972" name="Oval 25"/>
              <p:cNvSpPr>
                <a:spLocks noChangeArrowheads="1"/>
              </p:cNvSpPr>
              <p:nvPr/>
            </p:nvSpPr>
            <p:spPr bwMode="auto">
              <a:xfrm>
                <a:off x="3072" y="355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73" name="Oval 26"/>
              <p:cNvSpPr>
                <a:spLocks noChangeArrowheads="1"/>
              </p:cNvSpPr>
              <p:nvPr/>
            </p:nvSpPr>
            <p:spPr bwMode="auto">
              <a:xfrm>
                <a:off x="3168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74" name="Oval 27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975" name="Freeform 28"/>
              <p:cNvSpPr>
                <a:spLocks/>
              </p:cNvSpPr>
              <p:nvPr/>
            </p:nvSpPr>
            <p:spPr bwMode="auto">
              <a:xfrm>
                <a:off x="3168" y="3781"/>
                <a:ext cx="216" cy="98"/>
              </a:xfrm>
              <a:custGeom>
                <a:avLst/>
                <a:gdLst>
                  <a:gd name="T0" fmla="*/ 0 w 216"/>
                  <a:gd name="T1" fmla="*/ 80 h 98"/>
                  <a:gd name="T2" fmla="*/ 54 w 216"/>
                  <a:gd name="T3" fmla="*/ 17 h 98"/>
                  <a:gd name="T4" fmla="*/ 216 w 216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98"/>
                  <a:gd name="T11" fmla="*/ 216 w 216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98">
                    <a:moveTo>
                      <a:pt x="0" y="80"/>
                    </a:moveTo>
                    <a:cubicBezTo>
                      <a:pt x="12" y="45"/>
                      <a:pt x="18" y="29"/>
                      <a:pt x="54" y="17"/>
                    </a:cubicBezTo>
                    <a:cubicBezTo>
                      <a:pt x="130" y="23"/>
                      <a:pt x="216" y="0"/>
                      <a:pt x="216" y="9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Rotation Revisit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C32CA48-147D-46DE-8D76-18AF69F341E1}" type="slidenum">
              <a:rPr lang="en-US" altLang="en-US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rotate about  an arbitrary point P (px,py) by </a:t>
            </a: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/>
              <a:t>:</a:t>
            </a:r>
            <a:r>
              <a:rPr lang="en-US" altLang="en-US" sz="2400" smtClean="0"/>
              <a:t> </a:t>
            </a:r>
          </a:p>
        </p:txBody>
      </p:sp>
      <p:grpSp>
        <p:nvGrpSpPr>
          <p:cNvPr id="41989" name="Group 27"/>
          <p:cNvGrpSpPr>
            <a:grpSpLocks/>
          </p:cNvGrpSpPr>
          <p:nvPr/>
        </p:nvGrpSpPr>
        <p:grpSpPr bwMode="auto">
          <a:xfrm>
            <a:off x="914400" y="5334000"/>
            <a:ext cx="1752600" cy="1143000"/>
            <a:chOff x="480" y="3360"/>
            <a:chExt cx="1104" cy="720"/>
          </a:xfrm>
        </p:grpSpPr>
        <p:sp>
          <p:nvSpPr>
            <p:cNvPr id="41998" name="Line 2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Line 2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90" name="Group 31"/>
          <p:cNvGrpSpPr>
            <a:grpSpLocks/>
          </p:cNvGrpSpPr>
          <p:nvPr/>
        </p:nvGrpSpPr>
        <p:grpSpPr bwMode="auto">
          <a:xfrm>
            <a:off x="2057400" y="5562600"/>
            <a:ext cx="381000" cy="381000"/>
            <a:chOff x="1296" y="3360"/>
            <a:chExt cx="240" cy="240"/>
          </a:xfrm>
        </p:grpSpPr>
        <p:sp>
          <p:nvSpPr>
            <p:cNvPr id="41994" name="Oval 32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5" name="Oval 33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6" name="Oval 34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7" name="Freeform 35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1" name="Rectangle 36"/>
          <p:cNvSpPr>
            <a:spLocks noChangeArrowheads="1"/>
          </p:cNvSpPr>
          <p:nvPr/>
        </p:nvSpPr>
        <p:spPr bwMode="auto">
          <a:xfrm>
            <a:off x="1524000" y="57912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2" name="Text Box 37"/>
          <p:cNvSpPr txBox="1">
            <a:spLocks noChangeArrowheads="1"/>
          </p:cNvSpPr>
          <p:nvPr/>
        </p:nvSpPr>
        <p:spPr bwMode="auto">
          <a:xfrm>
            <a:off x="1143000" y="5289550"/>
            <a:ext cx="90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1993" name="Line 38"/>
          <p:cNvSpPr>
            <a:spLocks noChangeShapeType="1"/>
          </p:cNvSpPr>
          <p:nvPr/>
        </p:nvSpPr>
        <p:spPr bwMode="auto">
          <a:xfrm flipH="1">
            <a:off x="1143000" y="586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18AB07-67C3-4E23-9663-C831029E2220}" type="slidenum">
              <a:rPr lang="en-US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rotate about  an arbitrary point P (px,py) by </a:t>
            </a: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/>
              <a:t>: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Translate the object so that P will coincide with the origin:  </a:t>
            </a:r>
            <a:r>
              <a:rPr lang="en-US" altLang="en-US" sz="2400" smtClean="0">
                <a:solidFill>
                  <a:schemeClr val="tx2"/>
                </a:solidFill>
              </a:rPr>
              <a:t>T(-px, -py) </a:t>
            </a:r>
          </a:p>
        </p:txBody>
      </p:sp>
      <p:grpSp>
        <p:nvGrpSpPr>
          <p:cNvPr id="43013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1968" y="3360"/>
            <a:chExt cx="1104" cy="720"/>
          </a:xfrm>
        </p:grpSpPr>
        <p:grpSp>
          <p:nvGrpSpPr>
            <p:cNvPr id="43025" name="Group 5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43033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034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026" name="Group 8"/>
            <p:cNvGrpSpPr>
              <a:grpSpLocks/>
            </p:cNvGrpSpPr>
            <p:nvPr/>
          </p:nvGrpSpPr>
          <p:grpSpPr bwMode="auto">
            <a:xfrm>
              <a:off x="2064" y="3840"/>
              <a:ext cx="576" cy="240"/>
              <a:chOff x="960" y="3360"/>
              <a:chExt cx="576" cy="240"/>
            </a:xfrm>
          </p:grpSpPr>
          <p:grpSp>
            <p:nvGrpSpPr>
              <p:cNvPr id="43027" name="Group 9"/>
              <p:cNvGrpSpPr>
                <a:grpSpLocks/>
              </p:cNvGrpSpPr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43029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030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031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3032" name="Freeform 13"/>
                <p:cNvSpPr>
                  <a:spLocks/>
                </p:cNvSpPr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>
                    <a:gd name="T0" fmla="*/ 1 w 154"/>
                    <a:gd name="T1" fmla="*/ 0 h 85"/>
                    <a:gd name="T2" fmla="*/ 118 w 154"/>
                    <a:gd name="T3" fmla="*/ 45 h 85"/>
                    <a:gd name="T4" fmla="*/ 154 w 154"/>
                    <a:gd name="T5" fmla="*/ 9 h 85"/>
                    <a:gd name="T6" fmla="*/ 0 60000 65536"/>
                    <a:gd name="T7" fmla="*/ 0 60000 65536"/>
                    <a:gd name="T8" fmla="*/ 0 60000 65536"/>
                    <a:gd name="T9" fmla="*/ 0 w 154"/>
                    <a:gd name="T10" fmla="*/ 0 h 85"/>
                    <a:gd name="T11" fmla="*/ 154 w 154"/>
                    <a:gd name="T12" fmla="*/ 85 h 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028" name="Rectangle 14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3014" name="Group 27"/>
          <p:cNvGrpSpPr>
            <a:grpSpLocks/>
          </p:cNvGrpSpPr>
          <p:nvPr/>
        </p:nvGrpSpPr>
        <p:grpSpPr bwMode="auto">
          <a:xfrm>
            <a:off x="914400" y="5334000"/>
            <a:ext cx="1752600" cy="1143000"/>
            <a:chOff x="480" y="3360"/>
            <a:chExt cx="1104" cy="720"/>
          </a:xfrm>
        </p:grpSpPr>
        <p:sp>
          <p:nvSpPr>
            <p:cNvPr id="43023" name="Line 2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4" name="Line 2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15" name="Group 31"/>
          <p:cNvGrpSpPr>
            <a:grpSpLocks/>
          </p:cNvGrpSpPr>
          <p:nvPr/>
        </p:nvGrpSpPr>
        <p:grpSpPr bwMode="auto">
          <a:xfrm>
            <a:off x="2057400" y="5562600"/>
            <a:ext cx="381000" cy="381000"/>
            <a:chOff x="1296" y="3360"/>
            <a:chExt cx="240" cy="240"/>
          </a:xfrm>
        </p:grpSpPr>
        <p:sp>
          <p:nvSpPr>
            <p:cNvPr id="43019" name="Oval 32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Oval 33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Oval 34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Freeform 35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6" name="Rectangle 36"/>
          <p:cNvSpPr>
            <a:spLocks noChangeArrowheads="1"/>
          </p:cNvSpPr>
          <p:nvPr/>
        </p:nvSpPr>
        <p:spPr bwMode="auto">
          <a:xfrm>
            <a:off x="1524000" y="57912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Text Box 37"/>
          <p:cNvSpPr txBox="1">
            <a:spLocks noChangeArrowheads="1"/>
          </p:cNvSpPr>
          <p:nvPr/>
        </p:nvSpPr>
        <p:spPr bwMode="auto">
          <a:xfrm>
            <a:off x="1143000" y="5289550"/>
            <a:ext cx="90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3018" name="Line 38"/>
          <p:cNvSpPr>
            <a:spLocks noChangeShapeType="1"/>
          </p:cNvSpPr>
          <p:nvPr/>
        </p:nvSpPr>
        <p:spPr bwMode="auto">
          <a:xfrm flipH="1">
            <a:off x="1143000" y="586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4F09BD-CFB0-4DD3-BE55-56E378CE4D23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rotate about  an arbitrary point P (px,py) by </a:t>
            </a: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/>
              <a:t>: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Translate the object so that P will coincide with the origin:  </a:t>
            </a:r>
            <a:r>
              <a:rPr lang="en-US" altLang="en-US" sz="2400" smtClean="0">
                <a:solidFill>
                  <a:schemeClr val="tx2"/>
                </a:solidFill>
              </a:rPr>
              <a:t>T(-px, -py) </a:t>
            </a:r>
          </a:p>
          <a:p>
            <a:pPr lvl="1" eaLnBrk="1" hangingPunct="1"/>
            <a:r>
              <a:rPr lang="en-US" altLang="en-US" sz="2400" smtClean="0"/>
              <a:t>Rotate the object: </a:t>
            </a:r>
            <a:r>
              <a:rPr lang="en-US" altLang="en-US" sz="2400" smtClean="0">
                <a:solidFill>
                  <a:schemeClr val="tx2"/>
                </a:solidFill>
              </a:rPr>
              <a:t>R(</a:t>
            </a:r>
            <a:r>
              <a:rPr lang="en-US" altLang="en-US" sz="240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altLang="en-US" sz="2400" smtClean="0">
                <a:solidFill>
                  <a:schemeClr val="tx2"/>
                </a:solidFill>
              </a:rPr>
              <a:t>)</a:t>
            </a:r>
          </a:p>
        </p:txBody>
      </p:sp>
      <p:grpSp>
        <p:nvGrpSpPr>
          <p:cNvPr id="3078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1968" y="3360"/>
            <a:chExt cx="1104" cy="720"/>
          </a:xfrm>
        </p:grpSpPr>
        <p:grpSp>
          <p:nvGrpSpPr>
            <p:cNvPr id="3102" name="Group 5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3110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11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03" name="Group 8"/>
            <p:cNvGrpSpPr>
              <a:grpSpLocks/>
            </p:cNvGrpSpPr>
            <p:nvPr/>
          </p:nvGrpSpPr>
          <p:grpSpPr bwMode="auto">
            <a:xfrm>
              <a:off x="2064" y="3840"/>
              <a:ext cx="576" cy="240"/>
              <a:chOff x="960" y="3360"/>
              <a:chExt cx="576" cy="240"/>
            </a:xfrm>
          </p:grpSpPr>
          <p:grpSp>
            <p:nvGrpSpPr>
              <p:cNvPr id="3104" name="Group 9"/>
              <p:cNvGrpSpPr>
                <a:grpSpLocks/>
              </p:cNvGrpSpPr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3106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07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08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09" name="Freeform 13"/>
                <p:cNvSpPr>
                  <a:spLocks/>
                </p:cNvSpPr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>
                    <a:gd name="T0" fmla="*/ 1 w 154"/>
                    <a:gd name="T1" fmla="*/ 0 h 85"/>
                    <a:gd name="T2" fmla="*/ 118 w 154"/>
                    <a:gd name="T3" fmla="*/ 45 h 85"/>
                    <a:gd name="T4" fmla="*/ 154 w 154"/>
                    <a:gd name="T5" fmla="*/ 9 h 85"/>
                    <a:gd name="T6" fmla="*/ 0 60000 65536"/>
                    <a:gd name="T7" fmla="*/ 0 60000 65536"/>
                    <a:gd name="T8" fmla="*/ 0 60000 65536"/>
                    <a:gd name="T9" fmla="*/ 0 w 154"/>
                    <a:gd name="T10" fmla="*/ 0 h 85"/>
                    <a:gd name="T11" fmla="*/ 154 w 154"/>
                    <a:gd name="T12" fmla="*/ 85 h 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105" name="Rectangle 14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079" name="Group 15"/>
          <p:cNvGrpSpPr>
            <a:grpSpLocks/>
          </p:cNvGrpSpPr>
          <p:nvPr/>
        </p:nvGrpSpPr>
        <p:grpSpPr bwMode="auto">
          <a:xfrm>
            <a:off x="5105400" y="5334000"/>
            <a:ext cx="1752600" cy="1143000"/>
            <a:chOff x="3216" y="3360"/>
            <a:chExt cx="1104" cy="720"/>
          </a:xfrm>
        </p:grpSpPr>
        <p:grpSp>
          <p:nvGrpSpPr>
            <p:cNvPr id="3092" name="Group 16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480" y="3360"/>
              <a:chExt cx="1104" cy="720"/>
            </a:xfrm>
          </p:grpSpPr>
          <p:sp>
            <p:nvSpPr>
              <p:cNvPr id="3100" name="Line 17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1" name="Line 18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93" name="Group 19"/>
            <p:cNvGrpSpPr>
              <a:grpSpLocks/>
            </p:cNvGrpSpPr>
            <p:nvPr/>
          </p:nvGrpSpPr>
          <p:grpSpPr bwMode="auto">
            <a:xfrm>
              <a:off x="3312" y="3648"/>
              <a:ext cx="480" cy="384"/>
              <a:chOff x="3312" y="3648"/>
              <a:chExt cx="480" cy="384"/>
            </a:xfrm>
          </p:grpSpPr>
          <p:sp>
            <p:nvSpPr>
              <p:cNvPr id="3094" name="Rectangle 20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095" name="Group 21"/>
              <p:cNvGrpSpPr>
                <a:grpSpLocks/>
              </p:cNvGrpSpPr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3096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97" name="Oval 23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98" name="Oval 24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99" name="Freeform 25"/>
                <p:cNvSpPr>
                  <a:spLocks/>
                </p:cNvSpPr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>
                    <a:gd name="T0" fmla="*/ 54 w 73"/>
                    <a:gd name="T1" fmla="*/ 0 h 108"/>
                    <a:gd name="T2" fmla="*/ 54 w 73"/>
                    <a:gd name="T3" fmla="*/ 81 h 108"/>
                    <a:gd name="T4" fmla="*/ 0 w 73"/>
                    <a:gd name="T5" fmla="*/ 108 h 108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108"/>
                    <a:gd name="T11" fmla="*/ 73 w 73"/>
                    <a:gd name="T12" fmla="*/ 108 h 1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4" name="Straight Connector 53"/>
          <p:cNvCxnSpPr>
            <a:stCxn id="3094" idx="0"/>
          </p:cNvCxnSpPr>
          <p:nvPr/>
        </p:nvCxnSpPr>
        <p:spPr>
          <a:xfrm rot="5400000" flipH="1" flipV="1">
            <a:off x="5524500" y="5372100"/>
            <a:ext cx="762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5486400" y="6172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72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27"/>
          <p:cNvGrpSpPr>
            <a:grpSpLocks/>
          </p:cNvGrpSpPr>
          <p:nvPr/>
        </p:nvGrpSpPr>
        <p:grpSpPr bwMode="auto">
          <a:xfrm>
            <a:off x="914400" y="5334000"/>
            <a:ext cx="1752600" cy="1143000"/>
            <a:chOff x="480" y="3360"/>
            <a:chExt cx="1104" cy="720"/>
          </a:xfrm>
        </p:grpSpPr>
        <p:sp>
          <p:nvSpPr>
            <p:cNvPr id="3090" name="Line 2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1" name="Line 2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2" name="Group 31"/>
          <p:cNvGrpSpPr>
            <a:grpSpLocks/>
          </p:cNvGrpSpPr>
          <p:nvPr/>
        </p:nvGrpSpPr>
        <p:grpSpPr bwMode="auto">
          <a:xfrm>
            <a:off x="2057400" y="5562600"/>
            <a:ext cx="381000" cy="381000"/>
            <a:chOff x="1296" y="3360"/>
            <a:chExt cx="240" cy="240"/>
          </a:xfrm>
        </p:grpSpPr>
        <p:sp>
          <p:nvSpPr>
            <p:cNvPr id="3086" name="Oval 32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7" name="Oval 33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8" name="Oval 34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89" name="Freeform 35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3" name="Rectangle 36"/>
          <p:cNvSpPr>
            <a:spLocks noChangeArrowheads="1"/>
          </p:cNvSpPr>
          <p:nvPr/>
        </p:nvSpPr>
        <p:spPr bwMode="auto">
          <a:xfrm>
            <a:off x="1524000" y="57912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" name="Text Box 37"/>
          <p:cNvSpPr txBox="1">
            <a:spLocks noChangeArrowheads="1"/>
          </p:cNvSpPr>
          <p:nvPr/>
        </p:nvSpPr>
        <p:spPr bwMode="auto">
          <a:xfrm>
            <a:off x="1143000" y="5289550"/>
            <a:ext cx="90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3085" name="Line 38"/>
          <p:cNvSpPr>
            <a:spLocks noChangeShapeType="1"/>
          </p:cNvSpPr>
          <p:nvPr/>
        </p:nvSpPr>
        <p:spPr bwMode="auto">
          <a:xfrm flipH="1">
            <a:off x="1143000" y="586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26D286A-91D2-4C24-A3D1-E2843B5A08A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Transformations</a:t>
            </a:r>
          </a:p>
        </p:txBody>
      </p:sp>
      <p:sp>
        <p:nvSpPr>
          <p:cNvPr id="134148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49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50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51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52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330200 h 208"/>
              <a:gd name="T2" fmla="*/ 304800 w 624"/>
              <a:gd name="T3" fmla="*/ 25400 h 208"/>
              <a:gd name="T4" fmla="*/ 990600 w 624"/>
              <a:gd name="T5" fmla="*/ 177800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53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34154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34155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56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57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34158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34159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60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161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2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3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4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x</a:t>
            </a:r>
          </a:p>
        </p:txBody>
      </p:sp>
      <p:sp>
        <p:nvSpPr>
          <p:cNvPr id="134165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y</a:t>
            </a:r>
          </a:p>
        </p:txBody>
      </p:sp>
      <p:sp>
        <p:nvSpPr>
          <p:cNvPr id="134166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7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8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00025 w 214"/>
              <a:gd name="T3" fmla="*/ 57150 h 189"/>
              <a:gd name="T4" fmla="*/ 285750 w 214"/>
              <a:gd name="T5" fmla="*/ 142875 h 189"/>
              <a:gd name="T6" fmla="*/ 328613 w 214"/>
              <a:gd name="T7" fmla="*/ 171450 h 189"/>
              <a:gd name="T8" fmla="*/ 328613 w 214"/>
              <a:gd name="T9" fmla="*/ 300038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781800" y="4191000"/>
            <a:ext cx="2590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Applications: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1200"/>
              <a:t> Animation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1200"/>
              <a:t> Image/object manipulation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1200"/>
              <a:t> Viewing transformation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en-US" sz="1200"/>
              <a:t>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2561AC-7DCA-455F-8A2B-110F8158F4AA}" type="slidenum">
              <a:rPr lang="en-US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rotate about  an arbitrary point P (px,py) by </a:t>
            </a:r>
            <a:r>
              <a:rPr lang="en-US" altLang="en-US" sz="2800" smtClean="0">
                <a:latin typeface="Symbol" pitchFamily="18" charset="2"/>
              </a:rPr>
              <a:t>q</a:t>
            </a:r>
            <a:r>
              <a:rPr lang="en-US" altLang="en-US" sz="2800" smtClean="0"/>
              <a:t>: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Translate the object so that P will coincide with the origin:  </a:t>
            </a:r>
            <a:r>
              <a:rPr lang="en-US" altLang="en-US" sz="2400" smtClean="0">
                <a:solidFill>
                  <a:schemeClr val="tx2"/>
                </a:solidFill>
              </a:rPr>
              <a:t>T(-px, -py) </a:t>
            </a:r>
          </a:p>
          <a:p>
            <a:pPr lvl="1" eaLnBrk="1" hangingPunct="1"/>
            <a:r>
              <a:rPr lang="en-US" altLang="en-US" sz="2400" smtClean="0"/>
              <a:t>Rotate the object: </a:t>
            </a:r>
            <a:r>
              <a:rPr lang="en-US" altLang="en-US" sz="2400" smtClean="0">
                <a:solidFill>
                  <a:schemeClr val="tx2"/>
                </a:solidFill>
              </a:rPr>
              <a:t>R(</a:t>
            </a:r>
            <a:r>
              <a:rPr lang="en-US" altLang="en-US" sz="240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altLang="en-US" sz="2400" smtClean="0">
                <a:solidFill>
                  <a:schemeClr val="tx2"/>
                </a:solidFill>
              </a:rPr>
              <a:t>)</a:t>
            </a:r>
          </a:p>
          <a:p>
            <a:pPr lvl="1" eaLnBrk="1" hangingPunct="1"/>
            <a:r>
              <a:rPr lang="en-US" altLang="en-US" sz="2400" smtClean="0"/>
              <a:t>Translate the object back:   </a:t>
            </a:r>
            <a:r>
              <a:rPr lang="en-US" altLang="en-US" sz="2400" smtClean="0">
                <a:solidFill>
                  <a:schemeClr val="tx2"/>
                </a:solidFill>
              </a:rPr>
              <a:t>T(px,py)</a:t>
            </a:r>
          </a:p>
        </p:txBody>
      </p:sp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1968" y="3360"/>
            <a:chExt cx="1104" cy="720"/>
          </a:xfrm>
        </p:grpSpPr>
        <p:grpSp>
          <p:nvGrpSpPr>
            <p:cNvPr id="4138" name="Group 5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4146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47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39" name="Group 8"/>
            <p:cNvGrpSpPr>
              <a:grpSpLocks/>
            </p:cNvGrpSpPr>
            <p:nvPr/>
          </p:nvGrpSpPr>
          <p:grpSpPr bwMode="auto">
            <a:xfrm>
              <a:off x="2064" y="3840"/>
              <a:ext cx="576" cy="240"/>
              <a:chOff x="960" y="3360"/>
              <a:chExt cx="576" cy="240"/>
            </a:xfrm>
          </p:grpSpPr>
          <p:grpSp>
            <p:nvGrpSpPr>
              <p:cNvPr id="4140" name="Group 9"/>
              <p:cNvGrpSpPr>
                <a:grpSpLocks/>
              </p:cNvGrpSpPr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4142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43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44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45" name="Freeform 13"/>
                <p:cNvSpPr>
                  <a:spLocks/>
                </p:cNvSpPr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>
                    <a:gd name="T0" fmla="*/ 1 w 154"/>
                    <a:gd name="T1" fmla="*/ 0 h 85"/>
                    <a:gd name="T2" fmla="*/ 118 w 154"/>
                    <a:gd name="T3" fmla="*/ 45 h 85"/>
                    <a:gd name="T4" fmla="*/ 154 w 154"/>
                    <a:gd name="T5" fmla="*/ 9 h 85"/>
                    <a:gd name="T6" fmla="*/ 0 60000 65536"/>
                    <a:gd name="T7" fmla="*/ 0 60000 65536"/>
                    <a:gd name="T8" fmla="*/ 0 60000 65536"/>
                    <a:gd name="T9" fmla="*/ 0 w 154"/>
                    <a:gd name="T10" fmla="*/ 0 h 85"/>
                    <a:gd name="T11" fmla="*/ 154 w 154"/>
                    <a:gd name="T12" fmla="*/ 85 h 8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41" name="Rectangle 14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103" name="Group 15"/>
          <p:cNvGrpSpPr>
            <a:grpSpLocks/>
          </p:cNvGrpSpPr>
          <p:nvPr/>
        </p:nvGrpSpPr>
        <p:grpSpPr bwMode="auto">
          <a:xfrm>
            <a:off x="5105400" y="5334000"/>
            <a:ext cx="1752600" cy="1143000"/>
            <a:chOff x="3216" y="3360"/>
            <a:chExt cx="1104" cy="720"/>
          </a:xfrm>
        </p:grpSpPr>
        <p:grpSp>
          <p:nvGrpSpPr>
            <p:cNvPr id="4128" name="Group 16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480" y="3360"/>
              <a:chExt cx="1104" cy="720"/>
            </a:xfrm>
          </p:grpSpPr>
          <p:sp>
            <p:nvSpPr>
              <p:cNvPr id="4136" name="Line 17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37" name="Line 18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29" name="Group 19"/>
            <p:cNvGrpSpPr>
              <a:grpSpLocks/>
            </p:cNvGrpSpPr>
            <p:nvPr/>
          </p:nvGrpSpPr>
          <p:grpSpPr bwMode="auto">
            <a:xfrm>
              <a:off x="3312" y="3648"/>
              <a:ext cx="480" cy="384"/>
              <a:chOff x="3312" y="3648"/>
              <a:chExt cx="480" cy="384"/>
            </a:xfrm>
          </p:grpSpPr>
          <p:sp>
            <p:nvSpPr>
              <p:cNvPr id="4130" name="Rectangle 20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131" name="Group 21"/>
              <p:cNvGrpSpPr>
                <a:grpSpLocks/>
              </p:cNvGrpSpPr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4132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33" name="Oval 23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34" name="Oval 24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35" name="Freeform 25"/>
                <p:cNvSpPr>
                  <a:spLocks/>
                </p:cNvSpPr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>
                    <a:gd name="T0" fmla="*/ 54 w 73"/>
                    <a:gd name="T1" fmla="*/ 0 h 108"/>
                    <a:gd name="T2" fmla="*/ 54 w 73"/>
                    <a:gd name="T3" fmla="*/ 81 h 108"/>
                    <a:gd name="T4" fmla="*/ 0 w 73"/>
                    <a:gd name="T5" fmla="*/ 108 h 108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108"/>
                    <a:gd name="T11" fmla="*/ 73 w 73"/>
                    <a:gd name="T12" fmla="*/ 108 h 1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4" name="Group 27"/>
          <p:cNvGrpSpPr>
            <a:grpSpLocks/>
          </p:cNvGrpSpPr>
          <p:nvPr/>
        </p:nvGrpSpPr>
        <p:grpSpPr bwMode="auto">
          <a:xfrm>
            <a:off x="914400" y="5334000"/>
            <a:ext cx="1752600" cy="1143000"/>
            <a:chOff x="480" y="3360"/>
            <a:chExt cx="1104" cy="720"/>
          </a:xfrm>
        </p:grpSpPr>
        <p:sp>
          <p:nvSpPr>
            <p:cNvPr id="4126" name="Line 2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" name="Line 2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05" name="Group 31"/>
          <p:cNvGrpSpPr>
            <a:grpSpLocks/>
          </p:cNvGrpSpPr>
          <p:nvPr/>
        </p:nvGrpSpPr>
        <p:grpSpPr bwMode="auto">
          <a:xfrm>
            <a:off x="2057400" y="5562600"/>
            <a:ext cx="381000" cy="381000"/>
            <a:chOff x="1296" y="3360"/>
            <a:chExt cx="240" cy="240"/>
          </a:xfrm>
        </p:grpSpPr>
        <p:sp>
          <p:nvSpPr>
            <p:cNvPr id="4122" name="Oval 32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3" name="Oval 33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34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5" name="Freeform 35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1524000" y="57912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Text Box 37"/>
          <p:cNvSpPr txBox="1">
            <a:spLocks noChangeArrowheads="1"/>
          </p:cNvSpPr>
          <p:nvPr/>
        </p:nvSpPr>
        <p:spPr bwMode="auto">
          <a:xfrm>
            <a:off x="1143000" y="5289550"/>
            <a:ext cx="90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108" name="Line 38"/>
          <p:cNvSpPr>
            <a:spLocks noChangeShapeType="1"/>
          </p:cNvSpPr>
          <p:nvPr/>
        </p:nvSpPr>
        <p:spPr bwMode="auto">
          <a:xfrm flipH="1">
            <a:off x="1143000" y="5867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09" name="Group 39"/>
          <p:cNvGrpSpPr>
            <a:grpSpLocks/>
          </p:cNvGrpSpPr>
          <p:nvPr/>
        </p:nvGrpSpPr>
        <p:grpSpPr bwMode="auto">
          <a:xfrm>
            <a:off x="7162800" y="5257800"/>
            <a:ext cx="1752600" cy="1219200"/>
            <a:chOff x="4512" y="3312"/>
            <a:chExt cx="1104" cy="768"/>
          </a:xfrm>
        </p:grpSpPr>
        <p:grpSp>
          <p:nvGrpSpPr>
            <p:cNvPr id="4111" name="Group 40"/>
            <p:cNvGrpSpPr>
              <a:grpSpLocks/>
            </p:cNvGrpSpPr>
            <p:nvPr/>
          </p:nvGrpSpPr>
          <p:grpSpPr bwMode="auto">
            <a:xfrm>
              <a:off x="4512" y="3360"/>
              <a:ext cx="1104" cy="720"/>
              <a:chOff x="480" y="3360"/>
              <a:chExt cx="1104" cy="720"/>
            </a:xfrm>
          </p:grpSpPr>
          <p:sp>
            <p:nvSpPr>
              <p:cNvPr id="4120" name="Line 41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21" name="Line 42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12" name="Group 43"/>
            <p:cNvGrpSpPr>
              <a:grpSpLocks/>
            </p:cNvGrpSpPr>
            <p:nvPr/>
          </p:nvGrpSpPr>
          <p:grpSpPr bwMode="auto">
            <a:xfrm>
              <a:off x="4944" y="3312"/>
              <a:ext cx="480" cy="384"/>
              <a:chOff x="3312" y="3648"/>
              <a:chExt cx="480" cy="384"/>
            </a:xfrm>
          </p:grpSpPr>
          <p:sp>
            <p:nvSpPr>
              <p:cNvPr id="4114" name="Rectangle 44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115" name="Group 45"/>
              <p:cNvGrpSpPr>
                <a:grpSpLocks/>
              </p:cNvGrpSpPr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4116" name="Oval 46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17" name="Oval 47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18" name="Oval 48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119" name="Freeform 49"/>
                <p:cNvSpPr>
                  <a:spLocks/>
                </p:cNvSpPr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>
                    <a:gd name="T0" fmla="*/ 54 w 73"/>
                    <a:gd name="T1" fmla="*/ 0 h 108"/>
                    <a:gd name="T2" fmla="*/ 54 w 73"/>
                    <a:gd name="T3" fmla="*/ 81 h 108"/>
                    <a:gd name="T4" fmla="*/ 0 w 73"/>
                    <a:gd name="T5" fmla="*/ 108 h 108"/>
                    <a:gd name="T6" fmla="*/ 0 60000 65536"/>
                    <a:gd name="T7" fmla="*/ 0 60000 65536"/>
                    <a:gd name="T8" fmla="*/ 0 60000 65536"/>
                    <a:gd name="T9" fmla="*/ 0 w 73"/>
                    <a:gd name="T10" fmla="*/ 0 h 108"/>
                    <a:gd name="T11" fmla="*/ 73 w 73"/>
                    <a:gd name="T12" fmla="*/ 108 h 1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113" name="Line 50"/>
            <p:cNvSpPr>
              <a:spLocks noChangeShapeType="1"/>
            </p:cNvSpPr>
            <p:nvPr/>
          </p:nvSpPr>
          <p:spPr bwMode="auto">
            <a:xfrm flipV="1">
              <a:off x="4656" y="37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>
            <a:stCxn id="4130" idx="0"/>
          </p:cNvCxnSpPr>
          <p:nvPr/>
        </p:nvCxnSpPr>
        <p:spPr>
          <a:xfrm rot="5400000" flipH="1" flipV="1">
            <a:off x="5524500" y="5372100"/>
            <a:ext cx="762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486400" y="6172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72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6EE807E-1E92-49F3-93EF-33E864A0B7D2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so that P will coincide with the origin:  </a:t>
            </a:r>
            <a:r>
              <a:rPr lang="en-US" altLang="en-US" sz="2400">
                <a:solidFill>
                  <a:schemeClr val="tx2"/>
                </a:solidFill>
              </a:rPr>
              <a:t>T(-px, -py)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Rotate the object: </a:t>
            </a:r>
            <a:r>
              <a:rPr lang="en-US" altLang="en-US" sz="2400">
                <a:solidFill>
                  <a:schemeClr val="tx2"/>
                </a:solidFill>
              </a:rPr>
              <a:t>R(</a:t>
            </a:r>
            <a:r>
              <a:rPr lang="en-US" altLang="en-US" sz="240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altLang="en-US" sz="240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back:   </a:t>
            </a:r>
            <a:r>
              <a:rPr lang="en-US" altLang="en-US" sz="2400">
                <a:solidFill>
                  <a:schemeClr val="tx2"/>
                </a:solidFill>
              </a:rPr>
              <a:t>T(px,py)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altLang="en-US" sz="2400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Put in matrix form:    </a:t>
            </a:r>
            <a:r>
              <a:rPr lang="en-US" altLang="en-US" sz="2000">
                <a:solidFill>
                  <a:schemeClr val="tx2"/>
                </a:solidFill>
              </a:rPr>
              <a:t>T(px,py) R(</a:t>
            </a:r>
            <a:r>
              <a:rPr lang="en-US" altLang="en-US" sz="200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altLang="en-US" sz="2000">
                <a:solidFill>
                  <a:schemeClr val="tx2"/>
                </a:solidFill>
              </a:rPr>
              <a:t>) T(-px, -py)</a:t>
            </a:r>
            <a:r>
              <a:rPr lang="en-US" altLang="en-US" sz="2800"/>
              <a:t> * P</a:t>
            </a:r>
            <a:endParaRPr lang="en-US" altLang="en-US" sz="2400">
              <a:solidFill>
                <a:schemeClr val="tx2"/>
              </a:solidFill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111250" y="5319713"/>
            <a:ext cx="6873875" cy="1006475"/>
            <a:chOff x="1008" y="3025"/>
            <a:chExt cx="4330" cy="634"/>
          </a:xfrm>
        </p:grpSpPr>
        <p:sp>
          <p:nvSpPr>
            <p:cNvPr id="44038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x’         1 0  px   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-sin(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0       1  0  -px      x  </a:t>
              </a:r>
            </a:p>
            <a:p>
              <a:pPr eaLnBrk="1" hangingPunct="1"/>
              <a:r>
                <a:rPr lang="en-US" altLang="en-US" sz="2000"/>
                <a:t>y’   =    0 1  py        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0       0  1  -py      y</a:t>
              </a:r>
            </a:p>
            <a:p>
              <a:pPr eaLnBrk="1" hangingPunct="1"/>
              <a:r>
                <a:rPr lang="en-US" altLang="en-US" sz="2000"/>
                <a:t>1          0 0   1           0            0      1       0  0    1      1</a:t>
              </a:r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Arbitrary Rotation Center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9F06FB9-7FB3-4117-B74D-0A8205982BD5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524000" y="3429000"/>
            <a:ext cx="2514600" cy="1143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3200"/>
              <a:t>The standard scaling matrix will only anchor at (0,0)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2106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   </a:t>
            </a:r>
            <a:r>
              <a:rPr lang="en-US" altLang="en-US" sz="2000"/>
              <a:t> Sx     0      0 </a:t>
            </a:r>
          </a:p>
          <a:p>
            <a:pPr eaLnBrk="1" hangingPunct="1"/>
            <a:r>
              <a:rPr lang="en-US" altLang="en-US" sz="2000"/>
              <a:t>      0     Sy     0 </a:t>
            </a:r>
          </a:p>
          <a:p>
            <a:pPr eaLnBrk="1" hangingPunct="1"/>
            <a:r>
              <a:rPr lang="en-US" altLang="en-US" sz="2000"/>
              <a:t>      0     0       1 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V="1">
            <a:off x="6424613" y="3124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248400" y="477043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6781800" y="4144963"/>
            <a:ext cx="411163" cy="427037"/>
            <a:chOff x="4752" y="2621"/>
            <a:chExt cx="259" cy="269"/>
          </a:xfrm>
        </p:grpSpPr>
        <p:sp>
          <p:nvSpPr>
            <p:cNvPr id="45080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1" name="Freeform 10"/>
            <p:cNvSpPr>
              <a:spLocks/>
            </p:cNvSpPr>
            <p:nvPr/>
          </p:nvSpPr>
          <p:spPr bwMode="auto">
            <a:xfrm>
              <a:off x="4808" y="2796"/>
              <a:ext cx="146" cy="50"/>
            </a:xfrm>
            <a:custGeom>
              <a:avLst/>
              <a:gdLst>
                <a:gd name="T0" fmla="*/ 0 w 189"/>
                <a:gd name="T1" fmla="*/ 0 h 63"/>
                <a:gd name="T2" fmla="*/ 70 w 189"/>
                <a:gd name="T3" fmla="*/ 50 h 63"/>
                <a:gd name="T4" fmla="*/ 146 w 189"/>
                <a:gd name="T5" fmla="*/ 0 h 63"/>
                <a:gd name="T6" fmla="*/ 0 60000 65536"/>
                <a:gd name="T7" fmla="*/ 0 60000 65536"/>
                <a:gd name="T8" fmla="*/ 0 60000 65536"/>
                <a:gd name="T9" fmla="*/ 0 w 189"/>
                <a:gd name="T10" fmla="*/ 0 h 63"/>
                <a:gd name="T11" fmla="*/ 189 w 18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82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3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065" name="AutoShape 13"/>
          <p:cNvSpPr>
            <a:spLocks noChangeArrowheads="1"/>
          </p:cNvSpPr>
          <p:nvPr/>
        </p:nvSpPr>
        <p:spPr bwMode="auto">
          <a:xfrm>
            <a:off x="4800600" y="3886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4876800"/>
            <a:ext cx="8001000" cy="1371600"/>
            <a:chOff x="480" y="3072"/>
            <a:chExt cx="5040" cy="864"/>
          </a:xfrm>
        </p:grpSpPr>
        <p:sp>
          <p:nvSpPr>
            <p:cNvPr id="45074" name="Rectangle 15"/>
            <p:cNvSpPr>
              <a:spLocks noChangeArrowheads="1"/>
            </p:cNvSpPr>
            <p:nvPr/>
          </p:nvSpPr>
          <p:spPr bwMode="auto">
            <a:xfrm>
              <a:off x="480" y="3072"/>
              <a:ext cx="504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en-US" sz="3200"/>
                <a:t>What if I want to scale about an arbitrary pivot point? </a:t>
              </a:r>
            </a:p>
          </p:txBody>
        </p:sp>
        <p:grpSp>
          <p:nvGrpSpPr>
            <p:cNvPr id="45075" name="Group 16"/>
            <p:cNvGrpSpPr>
              <a:grpSpLocks/>
            </p:cNvGrpSpPr>
            <p:nvPr/>
          </p:nvGrpSpPr>
          <p:grpSpPr bwMode="auto">
            <a:xfrm>
              <a:off x="3072" y="3552"/>
              <a:ext cx="384" cy="384"/>
              <a:chOff x="3072" y="3552"/>
              <a:chExt cx="384" cy="384"/>
            </a:xfrm>
          </p:grpSpPr>
          <p:sp>
            <p:nvSpPr>
              <p:cNvPr id="45076" name="Oval 17"/>
              <p:cNvSpPr>
                <a:spLocks noChangeArrowheads="1"/>
              </p:cNvSpPr>
              <p:nvPr/>
            </p:nvSpPr>
            <p:spPr bwMode="auto">
              <a:xfrm>
                <a:off x="3072" y="355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7" name="Oval 18"/>
              <p:cNvSpPr>
                <a:spLocks noChangeArrowheads="1"/>
              </p:cNvSpPr>
              <p:nvPr/>
            </p:nvSpPr>
            <p:spPr bwMode="auto">
              <a:xfrm>
                <a:off x="3168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8" name="Oval 19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9" name="Freeform 20"/>
              <p:cNvSpPr>
                <a:spLocks/>
              </p:cNvSpPr>
              <p:nvPr/>
            </p:nvSpPr>
            <p:spPr bwMode="auto">
              <a:xfrm>
                <a:off x="3168" y="3781"/>
                <a:ext cx="216" cy="98"/>
              </a:xfrm>
              <a:custGeom>
                <a:avLst/>
                <a:gdLst>
                  <a:gd name="T0" fmla="*/ 0 w 216"/>
                  <a:gd name="T1" fmla="*/ 80 h 98"/>
                  <a:gd name="T2" fmla="*/ 54 w 216"/>
                  <a:gd name="T3" fmla="*/ 17 h 98"/>
                  <a:gd name="T4" fmla="*/ 216 w 216"/>
                  <a:gd name="T5" fmla="*/ 98 h 98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98"/>
                  <a:gd name="T11" fmla="*/ 216 w 216"/>
                  <a:gd name="T12" fmla="*/ 98 h 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98">
                    <a:moveTo>
                      <a:pt x="0" y="80"/>
                    </a:moveTo>
                    <a:cubicBezTo>
                      <a:pt x="12" y="45"/>
                      <a:pt x="18" y="29"/>
                      <a:pt x="54" y="17"/>
                    </a:cubicBezTo>
                    <a:cubicBezTo>
                      <a:pt x="130" y="23"/>
                      <a:pt x="216" y="0"/>
                      <a:pt x="216" y="9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067" name="Group 21"/>
          <p:cNvGrpSpPr>
            <a:grpSpLocks/>
          </p:cNvGrpSpPr>
          <p:nvPr/>
        </p:nvGrpSpPr>
        <p:grpSpPr bwMode="auto">
          <a:xfrm>
            <a:off x="7589838" y="3200400"/>
            <a:ext cx="792162" cy="731838"/>
            <a:chOff x="4752" y="2621"/>
            <a:chExt cx="259" cy="269"/>
          </a:xfrm>
        </p:grpSpPr>
        <p:sp>
          <p:nvSpPr>
            <p:cNvPr id="45070" name="Oval 22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1" name="Freeform 23"/>
            <p:cNvSpPr>
              <a:spLocks/>
            </p:cNvSpPr>
            <p:nvPr/>
          </p:nvSpPr>
          <p:spPr bwMode="auto">
            <a:xfrm>
              <a:off x="4808" y="2796"/>
              <a:ext cx="146" cy="50"/>
            </a:xfrm>
            <a:custGeom>
              <a:avLst/>
              <a:gdLst>
                <a:gd name="T0" fmla="*/ 0 w 189"/>
                <a:gd name="T1" fmla="*/ 0 h 63"/>
                <a:gd name="T2" fmla="*/ 70 w 189"/>
                <a:gd name="T3" fmla="*/ 50 h 63"/>
                <a:gd name="T4" fmla="*/ 146 w 189"/>
                <a:gd name="T5" fmla="*/ 0 h 63"/>
                <a:gd name="T6" fmla="*/ 0 60000 65536"/>
                <a:gd name="T7" fmla="*/ 0 60000 65536"/>
                <a:gd name="T8" fmla="*/ 0 60000 65536"/>
                <a:gd name="T9" fmla="*/ 0 w 189"/>
                <a:gd name="T10" fmla="*/ 0 h 63"/>
                <a:gd name="T11" fmla="*/ 189 w 18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2" name="Oval 24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3" name="Oval 25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068" name="Line 26"/>
          <p:cNvSpPr>
            <a:spLocks noChangeShapeType="1"/>
          </p:cNvSpPr>
          <p:nvPr/>
        </p:nvSpPr>
        <p:spPr bwMode="auto">
          <a:xfrm flipV="1">
            <a:off x="7239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Scaling Revisit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DEE41CC-4E82-4A5F-B7CB-CBC72A59463D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To scale about an arbitrary fixed point P (px,py):</a:t>
            </a:r>
            <a:r>
              <a:rPr lang="en-US" altLang="en-US" sz="240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n-US" altLang="en-US" sz="2400">
              <a:solidFill>
                <a:schemeClr val="tx2"/>
              </a:solidFill>
            </a:endParaRPr>
          </a:p>
        </p:txBody>
      </p:sp>
      <p:grpSp>
        <p:nvGrpSpPr>
          <p:cNvPr id="46084" name="Group 17"/>
          <p:cNvGrpSpPr>
            <a:grpSpLocks/>
          </p:cNvGrpSpPr>
          <p:nvPr/>
        </p:nvGrpSpPr>
        <p:grpSpPr bwMode="auto">
          <a:xfrm>
            <a:off x="762000" y="5334000"/>
            <a:ext cx="1752600" cy="1143000"/>
            <a:chOff x="480" y="3360"/>
            <a:chExt cx="1104" cy="720"/>
          </a:xfrm>
        </p:grpSpPr>
        <p:sp>
          <p:nvSpPr>
            <p:cNvPr id="46094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5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085" name="Group 20"/>
          <p:cNvGrpSpPr>
            <a:grpSpLocks/>
          </p:cNvGrpSpPr>
          <p:nvPr/>
        </p:nvGrpSpPr>
        <p:grpSpPr bwMode="auto">
          <a:xfrm>
            <a:off x="1295400" y="5334000"/>
            <a:ext cx="381000" cy="381000"/>
            <a:chOff x="1296" y="3360"/>
            <a:chExt cx="240" cy="240"/>
          </a:xfrm>
        </p:grpSpPr>
        <p:sp>
          <p:nvSpPr>
            <p:cNvPr id="46090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1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2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3" name="Freeform 24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6" name="Rectangle 25"/>
          <p:cNvSpPr>
            <a:spLocks noChangeArrowheads="1"/>
          </p:cNvSpPr>
          <p:nvPr/>
        </p:nvSpPr>
        <p:spPr bwMode="auto">
          <a:xfrm>
            <a:off x="1371600" y="57150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Text Box 26"/>
          <p:cNvSpPr txBox="1">
            <a:spLocks noChangeArrowheads="1"/>
          </p:cNvSpPr>
          <p:nvPr/>
        </p:nvSpPr>
        <p:spPr bwMode="auto">
          <a:xfrm>
            <a:off x="1681163" y="5486400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6088" name="Line 27"/>
          <p:cNvSpPr>
            <a:spLocks noChangeShapeType="1"/>
          </p:cNvSpPr>
          <p:nvPr/>
        </p:nvSpPr>
        <p:spPr bwMode="auto">
          <a:xfrm flipH="1">
            <a:off x="9906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Scaling Pivot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736F44-FF4B-4D4D-BCC7-50C867F38393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To scale about an arbitrary fixed point P (px,py):</a:t>
            </a:r>
            <a:r>
              <a:rPr lang="en-US" altLang="en-US" sz="240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so that P will coincide with the origin:  </a:t>
            </a:r>
            <a:r>
              <a:rPr lang="en-US" altLang="en-US" sz="2400">
                <a:solidFill>
                  <a:schemeClr val="tx2"/>
                </a:solidFill>
              </a:rPr>
              <a:t>T(-px, -py) 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480" y="3360"/>
            <a:chExt cx="1104" cy="720"/>
          </a:xfrm>
        </p:grpSpPr>
        <p:sp>
          <p:nvSpPr>
            <p:cNvPr id="47127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3200400" y="5943600"/>
            <a:ext cx="381000" cy="381000"/>
            <a:chOff x="1296" y="3360"/>
            <a:chExt cx="240" cy="240"/>
          </a:xfrm>
        </p:grpSpPr>
        <p:sp>
          <p:nvSpPr>
            <p:cNvPr id="47123" name="Oval 8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4" name="Oval 9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5" name="Oval 10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6" name="Freeform 11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3276600" y="6324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111" name="Group 17"/>
          <p:cNvGrpSpPr>
            <a:grpSpLocks/>
          </p:cNvGrpSpPr>
          <p:nvPr/>
        </p:nvGrpSpPr>
        <p:grpSpPr bwMode="auto">
          <a:xfrm>
            <a:off x="762000" y="5334000"/>
            <a:ext cx="1752600" cy="1143000"/>
            <a:chOff x="480" y="3360"/>
            <a:chExt cx="1104" cy="720"/>
          </a:xfrm>
        </p:grpSpPr>
        <p:sp>
          <p:nvSpPr>
            <p:cNvPr id="47121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2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2" name="Group 20"/>
          <p:cNvGrpSpPr>
            <a:grpSpLocks/>
          </p:cNvGrpSpPr>
          <p:nvPr/>
        </p:nvGrpSpPr>
        <p:grpSpPr bwMode="auto">
          <a:xfrm>
            <a:off x="1295400" y="5334000"/>
            <a:ext cx="381000" cy="381000"/>
            <a:chOff x="1296" y="3360"/>
            <a:chExt cx="240" cy="240"/>
          </a:xfrm>
        </p:grpSpPr>
        <p:sp>
          <p:nvSpPr>
            <p:cNvPr id="47117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8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9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0" name="Freeform 24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3" name="Rectangle 25"/>
          <p:cNvSpPr>
            <a:spLocks noChangeArrowheads="1"/>
          </p:cNvSpPr>
          <p:nvPr/>
        </p:nvSpPr>
        <p:spPr bwMode="auto">
          <a:xfrm>
            <a:off x="1371600" y="57150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4" name="Text Box 26"/>
          <p:cNvSpPr txBox="1">
            <a:spLocks noChangeArrowheads="1"/>
          </p:cNvSpPr>
          <p:nvPr/>
        </p:nvSpPr>
        <p:spPr bwMode="auto">
          <a:xfrm>
            <a:off x="1681163" y="5486400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7115" name="Line 27"/>
          <p:cNvSpPr>
            <a:spLocks noChangeShapeType="1"/>
          </p:cNvSpPr>
          <p:nvPr/>
        </p:nvSpPr>
        <p:spPr bwMode="auto">
          <a:xfrm flipH="1">
            <a:off x="9906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Title 4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Arbitrary Scaling Pivot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FAC2EF-C643-4840-A319-A57D8720E2D3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To scale about an arbitrary fixed point P (px,py):</a:t>
            </a:r>
            <a:r>
              <a:rPr lang="en-US" altLang="en-US" sz="240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so that P will coincide with the origin:  </a:t>
            </a:r>
            <a:r>
              <a:rPr lang="en-US" altLang="en-US" sz="2400">
                <a:solidFill>
                  <a:schemeClr val="tx2"/>
                </a:solidFill>
              </a:rPr>
              <a:t>T(-px, -py)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Scale the object: </a:t>
            </a:r>
            <a:r>
              <a:rPr lang="en-US" altLang="en-US" sz="2400">
                <a:solidFill>
                  <a:schemeClr val="tx2"/>
                </a:solidFill>
              </a:rPr>
              <a:t>S(sx, sy)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480" y="3360"/>
            <a:chExt cx="1104" cy="720"/>
          </a:xfrm>
        </p:grpSpPr>
        <p:sp>
          <p:nvSpPr>
            <p:cNvPr id="48160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1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133" name="Group 7"/>
          <p:cNvGrpSpPr>
            <a:grpSpLocks/>
          </p:cNvGrpSpPr>
          <p:nvPr/>
        </p:nvGrpSpPr>
        <p:grpSpPr bwMode="auto">
          <a:xfrm>
            <a:off x="3200400" y="5943600"/>
            <a:ext cx="381000" cy="381000"/>
            <a:chOff x="1296" y="3360"/>
            <a:chExt cx="240" cy="240"/>
          </a:xfrm>
        </p:grpSpPr>
        <p:sp>
          <p:nvSpPr>
            <p:cNvPr id="48156" name="Oval 8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9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Freeform 11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3276600" y="6324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5105400" y="5334000"/>
            <a:ext cx="1752600" cy="1143000"/>
            <a:chOff x="480" y="3360"/>
            <a:chExt cx="1104" cy="720"/>
          </a:xfrm>
        </p:grpSpPr>
        <p:sp>
          <p:nvSpPr>
            <p:cNvPr id="48154" name="Line 14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15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6" name="Rectangle 16"/>
          <p:cNvSpPr>
            <a:spLocks noChangeArrowheads="1"/>
          </p:cNvSpPr>
          <p:nvPr/>
        </p:nvSpPr>
        <p:spPr bwMode="auto">
          <a:xfrm>
            <a:off x="5257800" y="6324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8137" name="Group 17"/>
          <p:cNvGrpSpPr>
            <a:grpSpLocks/>
          </p:cNvGrpSpPr>
          <p:nvPr/>
        </p:nvGrpSpPr>
        <p:grpSpPr bwMode="auto">
          <a:xfrm>
            <a:off x="762000" y="5334000"/>
            <a:ext cx="1752600" cy="1143000"/>
            <a:chOff x="480" y="3360"/>
            <a:chExt cx="1104" cy="720"/>
          </a:xfrm>
        </p:grpSpPr>
        <p:sp>
          <p:nvSpPr>
            <p:cNvPr id="48152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3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138" name="Group 20"/>
          <p:cNvGrpSpPr>
            <a:grpSpLocks/>
          </p:cNvGrpSpPr>
          <p:nvPr/>
        </p:nvGrpSpPr>
        <p:grpSpPr bwMode="auto">
          <a:xfrm>
            <a:off x="1295400" y="5334000"/>
            <a:ext cx="381000" cy="381000"/>
            <a:chOff x="1296" y="3360"/>
            <a:chExt cx="240" cy="240"/>
          </a:xfrm>
        </p:grpSpPr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9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0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1" name="Freeform 24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39" name="Rectangle 25"/>
          <p:cNvSpPr>
            <a:spLocks noChangeArrowheads="1"/>
          </p:cNvSpPr>
          <p:nvPr/>
        </p:nvSpPr>
        <p:spPr bwMode="auto">
          <a:xfrm>
            <a:off x="1371600" y="57150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Text Box 26"/>
          <p:cNvSpPr txBox="1">
            <a:spLocks noChangeArrowheads="1"/>
          </p:cNvSpPr>
          <p:nvPr/>
        </p:nvSpPr>
        <p:spPr bwMode="auto">
          <a:xfrm>
            <a:off x="1681163" y="5486400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8141" name="Line 27"/>
          <p:cNvSpPr>
            <a:spLocks noChangeShapeType="1"/>
          </p:cNvSpPr>
          <p:nvPr/>
        </p:nvSpPr>
        <p:spPr bwMode="auto">
          <a:xfrm flipH="1">
            <a:off x="9906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8142" name="Group 33"/>
          <p:cNvGrpSpPr>
            <a:grpSpLocks/>
          </p:cNvGrpSpPr>
          <p:nvPr/>
        </p:nvGrpSpPr>
        <p:grpSpPr bwMode="auto">
          <a:xfrm>
            <a:off x="4953000" y="5638800"/>
            <a:ext cx="914400" cy="685800"/>
            <a:chOff x="1296" y="3360"/>
            <a:chExt cx="240" cy="240"/>
          </a:xfrm>
        </p:grpSpPr>
        <p:sp>
          <p:nvSpPr>
            <p:cNvPr id="48144" name="Oval 34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5" name="Oval 35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6" name="Oval 36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7" name="Freeform 37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" name="Title 4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Arbitrary Scaling Pivot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B49639-E18E-44E8-B274-B128A97039DB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800"/>
              <a:t>To scale about an arbitrary fixed point P (px,py):</a:t>
            </a:r>
            <a:r>
              <a:rPr lang="en-US" altLang="en-US" sz="240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so that P will coincide with the origin:  </a:t>
            </a:r>
            <a:r>
              <a:rPr lang="en-US" altLang="en-US" sz="2400">
                <a:solidFill>
                  <a:schemeClr val="tx2"/>
                </a:solidFill>
              </a:rPr>
              <a:t>T(-px, -py)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Scale the object: </a:t>
            </a:r>
            <a:r>
              <a:rPr lang="en-US" altLang="en-US" sz="2400">
                <a:solidFill>
                  <a:schemeClr val="tx2"/>
                </a:solidFill>
              </a:rPr>
              <a:t>S(sx, sy)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400"/>
              <a:t>Translate the object back:   </a:t>
            </a:r>
            <a:r>
              <a:rPr lang="en-US" altLang="en-US" sz="2400">
                <a:solidFill>
                  <a:schemeClr val="tx2"/>
                </a:solidFill>
              </a:rPr>
              <a:t>T(px,py)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3124200" y="5334000"/>
            <a:ext cx="1752600" cy="1143000"/>
            <a:chOff x="480" y="3360"/>
            <a:chExt cx="1104" cy="720"/>
          </a:xfrm>
        </p:grpSpPr>
        <p:sp>
          <p:nvSpPr>
            <p:cNvPr id="49194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95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157" name="Group 7"/>
          <p:cNvGrpSpPr>
            <a:grpSpLocks/>
          </p:cNvGrpSpPr>
          <p:nvPr/>
        </p:nvGrpSpPr>
        <p:grpSpPr bwMode="auto">
          <a:xfrm>
            <a:off x="3200400" y="5943600"/>
            <a:ext cx="381000" cy="381000"/>
            <a:chOff x="1296" y="3360"/>
            <a:chExt cx="240" cy="240"/>
          </a:xfrm>
        </p:grpSpPr>
        <p:sp>
          <p:nvSpPr>
            <p:cNvPr id="49190" name="Oval 8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Oval 9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2" name="Oval 10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3" name="Freeform 11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3276600" y="6324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9159" name="Group 13"/>
          <p:cNvGrpSpPr>
            <a:grpSpLocks/>
          </p:cNvGrpSpPr>
          <p:nvPr/>
        </p:nvGrpSpPr>
        <p:grpSpPr bwMode="auto">
          <a:xfrm>
            <a:off x="5105400" y="5334000"/>
            <a:ext cx="1752600" cy="1143000"/>
            <a:chOff x="480" y="3360"/>
            <a:chExt cx="1104" cy="720"/>
          </a:xfrm>
        </p:grpSpPr>
        <p:sp>
          <p:nvSpPr>
            <p:cNvPr id="49188" name="Line 14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9" name="Line 15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60" name="Rectangle 16"/>
          <p:cNvSpPr>
            <a:spLocks noChangeArrowheads="1"/>
          </p:cNvSpPr>
          <p:nvPr/>
        </p:nvSpPr>
        <p:spPr bwMode="auto">
          <a:xfrm>
            <a:off x="5257800" y="6324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9161" name="Group 17"/>
          <p:cNvGrpSpPr>
            <a:grpSpLocks/>
          </p:cNvGrpSpPr>
          <p:nvPr/>
        </p:nvGrpSpPr>
        <p:grpSpPr bwMode="auto">
          <a:xfrm>
            <a:off x="762000" y="5334000"/>
            <a:ext cx="1752600" cy="1143000"/>
            <a:chOff x="480" y="3360"/>
            <a:chExt cx="1104" cy="720"/>
          </a:xfrm>
        </p:grpSpPr>
        <p:sp>
          <p:nvSpPr>
            <p:cNvPr id="49186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7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1295400" y="5334000"/>
            <a:ext cx="381000" cy="381000"/>
            <a:chOff x="1296" y="3360"/>
            <a:chExt cx="240" cy="240"/>
          </a:xfrm>
        </p:grpSpPr>
        <p:sp>
          <p:nvSpPr>
            <p:cNvPr id="49182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3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5" name="Freeform 24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63" name="Rectangle 25"/>
          <p:cNvSpPr>
            <a:spLocks noChangeArrowheads="1"/>
          </p:cNvSpPr>
          <p:nvPr/>
        </p:nvSpPr>
        <p:spPr bwMode="auto">
          <a:xfrm>
            <a:off x="1371600" y="57150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4" name="Text Box 26"/>
          <p:cNvSpPr txBox="1">
            <a:spLocks noChangeArrowheads="1"/>
          </p:cNvSpPr>
          <p:nvPr/>
        </p:nvSpPr>
        <p:spPr bwMode="auto">
          <a:xfrm>
            <a:off x="1681163" y="5486400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(px,py)</a:t>
            </a:r>
          </a:p>
        </p:txBody>
      </p:sp>
      <p:sp>
        <p:nvSpPr>
          <p:cNvPr id="49165" name="Line 27"/>
          <p:cNvSpPr>
            <a:spLocks noChangeShapeType="1"/>
          </p:cNvSpPr>
          <p:nvPr/>
        </p:nvSpPr>
        <p:spPr bwMode="auto">
          <a:xfrm flipH="1">
            <a:off x="990600" y="579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9166" name="Group 28"/>
          <p:cNvGrpSpPr>
            <a:grpSpLocks/>
          </p:cNvGrpSpPr>
          <p:nvPr/>
        </p:nvGrpSpPr>
        <p:grpSpPr bwMode="auto">
          <a:xfrm>
            <a:off x="7162800" y="5334000"/>
            <a:ext cx="1752600" cy="1143000"/>
            <a:chOff x="480" y="3360"/>
            <a:chExt cx="1104" cy="720"/>
          </a:xfrm>
        </p:grpSpPr>
        <p:sp>
          <p:nvSpPr>
            <p:cNvPr id="49180" name="Line 29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81" name="Line 30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67" name="Rectangle 31"/>
          <p:cNvSpPr>
            <a:spLocks noChangeArrowheads="1"/>
          </p:cNvSpPr>
          <p:nvPr/>
        </p:nvSpPr>
        <p:spPr bwMode="auto">
          <a:xfrm>
            <a:off x="7848600" y="58674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Line 32"/>
          <p:cNvSpPr>
            <a:spLocks noChangeShapeType="1"/>
          </p:cNvSpPr>
          <p:nvPr/>
        </p:nvSpPr>
        <p:spPr bwMode="auto">
          <a:xfrm flipV="1">
            <a:off x="7391400" y="594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9169" name="Group 33"/>
          <p:cNvGrpSpPr>
            <a:grpSpLocks/>
          </p:cNvGrpSpPr>
          <p:nvPr/>
        </p:nvGrpSpPr>
        <p:grpSpPr bwMode="auto">
          <a:xfrm>
            <a:off x="4953000" y="5638800"/>
            <a:ext cx="914400" cy="685800"/>
            <a:chOff x="1296" y="3360"/>
            <a:chExt cx="240" cy="240"/>
          </a:xfrm>
        </p:grpSpPr>
        <p:sp>
          <p:nvSpPr>
            <p:cNvPr id="49176" name="Oval 34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35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8" name="Oval 36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Freeform 37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170" name="Group 38"/>
          <p:cNvGrpSpPr>
            <a:grpSpLocks/>
          </p:cNvGrpSpPr>
          <p:nvPr/>
        </p:nvGrpSpPr>
        <p:grpSpPr bwMode="auto">
          <a:xfrm>
            <a:off x="7543800" y="5181600"/>
            <a:ext cx="914400" cy="685800"/>
            <a:chOff x="1296" y="3360"/>
            <a:chExt cx="240" cy="240"/>
          </a:xfrm>
        </p:grpSpPr>
        <p:sp>
          <p:nvSpPr>
            <p:cNvPr id="49172" name="Oval 39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Oval 40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Oval 41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Freeform 42"/>
            <p:cNvSpPr>
              <a:spLocks/>
            </p:cNvSpPr>
            <p:nvPr/>
          </p:nvSpPr>
          <p:spPr bwMode="auto">
            <a:xfrm>
              <a:off x="1349" y="3492"/>
              <a:ext cx="154" cy="85"/>
            </a:xfrm>
            <a:custGeom>
              <a:avLst/>
              <a:gdLst>
                <a:gd name="T0" fmla="*/ 1 w 154"/>
                <a:gd name="T1" fmla="*/ 0 h 85"/>
                <a:gd name="T2" fmla="*/ 118 w 154"/>
                <a:gd name="T3" fmla="*/ 45 h 85"/>
                <a:gd name="T4" fmla="*/ 154 w 154"/>
                <a:gd name="T5" fmla="*/ 9 h 85"/>
                <a:gd name="T6" fmla="*/ 0 60000 65536"/>
                <a:gd name="T7" fmla="*/ 0 60000 65536"/>
                <a:gd name="T8" fmla="*/ 0 60000 65536"/>
                <a:gd name="T9" fmla="*/ 0 w 154"/>
                <a:gd name="T10" fmla="*/ 0 h 85"/>
                <a:gd name="T11" fmla="*/ 154 w 154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" name="Title 4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Arbitrary Scaling Pivot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88641">
            <a:off x="1731963" y="1920875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7" name="Line 9"/>
          <p:cNvSpPr>
            <a:spLocks noChangeShapeType="1"/>
          </p:cNvSpPr>
          <p:nvPr/>
        </p:nvSpPr>
        <p:spPr bwMode="auto">
          <a:xfrm flipH="1">
            <a:off x="1447800" y="2120900"/>
            <a:ext cx="2362200" cy="1447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0299" name="Freeform 20"/>
          <p:cNvSpPr>
            <a:spLocks/>
          </p:cNvSpPr>
          <p:nvPr/>
        </p:nvSpPr>
        <p:spPr bwMode="auto">
          <a:xfrm>
            <a:off x="1905000" y="3321050"/>
            <a:ext cx="176213" cy="184150"/>
          </a:xfrm>
          <a:custGeom>
            <a:avLst/>
            <a:gdLst>
              <a:gd name="T0" fmla="*/ 144 w 144"/>
              <a:gd name="T1" fmla="*/ 144 h 144"/>
              <a:gd name="T2" fmla="*/ 126 w 144"/>
              <a:gd name="T3" fmla="*/ 90 h 144"/>
              <a:gd name="T4" fmla="*/ 117 w 144"/>
              <a:gd name="T5" fmla="*/ 45 h 144"/>
              <a:gd name="T6" fmla="*/ 0 w 14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144"/>
              <a:gd name="T14" fmla="*/ 144 w 14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144">
                <a:moveTo>
                  <a:pt x="144" y="144"/>
                </a:moveTo>
                <a:cubicBezTo>
                  <a:pt x="138" y="126"/>
                  <a:pt x="132" y="108"/>
                  <a:pt x="126" y="90"/>
                </a:cubicBezTo>
                <a:cubicBezTo>
                  <a:pt x="121" y="75"/>
                  <a:pt x="126" y="57"/>
                  <a:pt x="117" y="45"/>
                </a:cubicBezTo>
                <a:cubicBezTo>
                  <a:pt x="89" y="9"/>
                  <a:pt x="42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0300" name="Object 7"/>
          <p:cNvGraphicFramePr>
            <a:graphicFrameLocks noChangeAspect="1"/>
          </p:cNvGraphicFramePr>
          <p:nvPr>
            <p:ph idx="1"/>
          </p:nvPr>
        </p:nvGraphicFramePr>
        <p:xfrm>
          <a:off x="2286000" y="320040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270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F7100890-1238-4114-9276-E6E1099101D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053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5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1143000" y="3505200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Rotate the object to align the reflection vector with x axis:</a:t>
            </a:r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150541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Equation" r:id="rId5" imgW="431640" imgH="203040" progId="Equation.3">
                  <p:embed/>
                </p:oleObj>
              </mc:Choice>
              <mc:Fallback>
                <p:oleObj name="Equation" r:id="rId5" imgW="4316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2362200"/>
                        <a:ext cx="431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A4EC419-CDD9-457B-979D-F92CD82F0A7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565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654" name="Group 6"/>
          <p:cNvGrpSpPr>
            <a:grpSpLocks/>
          </p:cNvGrpSpPr>
          <p:nvPr/>
        </p:nvGrpSpPr>
        <p:grpSpPr bwMode="auto">
          <a:xfrm>
            <a:off x="1143000" y="2362200"/>
            <a:ext cx="2895600" cy="2374900"/>
            <a:chOff x="720" y="1488"/>
            <a:chExt cx="1824" cy="1496"/>
          </a:xfrm>
        </p:grpSpPr>
        <p:pic>
          <p:nvPicPr>
            <p:cNvPr id="1556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488"/>
              <a:ext cx="3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496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</p:pic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>
              <a:off x="720" y="2208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Rotate the object to align the reflection vector with x axis: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4495800" y="2971800"/>
            <a:ext cx="261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Reflect the object</a:t>
            </a:r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155660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4" name="Equation" r:id="rId5" imgW="431640" imgH="203040" progId="Equation.3">
                  <p:embed/>
                </p:oleObj>
              </mc:Choice>
              <mc:Fallback>
                <p:oleObj name="Equation" r:id="rId5" imgW="4316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2362200"/>
                        <a:ext cx="431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2D Transformations</a:t>
            </a:r>
          </a:p>
        </p:txBody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2D geometric transformations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Animation (</a:t>
            </a:r>
            <a:r>
              <a:rPr lang="en-US" altLang="en-US" smtClean="0">
                <a:hlinkClick r:id="rId3"/>
              </a:rPr>
              <a:t>demo</a:t>
            </a:r>
            <a:r>
              <a:rPr lang="en-US" altLang="en-US" smtClean="0"/>
              <a:t> ,</a:t>
            </a:r>
            <a:r>
              <a:rPr lang="en-US" altLang="en-US" smtClean="0">
                <a:hlinkClick r:id="rId4"/>
              </a:rPr>
              <a:t>demo</a:t>
            </a:r>
            <a:r>
              <a:rPr lang="en-US" altLang="en-US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Image warping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Image morphing</a:t>
            </a:r>
          </a:p>
        </p:txBody>
      </p:sp>
      <p:pic>
        <p:nvPicPr>
          <p:cNvPr id="138252" name="Picture 4" descr="HHHIMG_11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3886200"/>
            <a:ext cx="146208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53" name="Picture 5" descr="perspect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3951288"/>
            <a:ext cx="1563687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4" name="AutoShape 6"/>
          <p:cNvSpPr>
            <a:spLocks noChangeArrowheads="1"/>
          </p:cNvSpPr>
          <p:nvPr/>
        </p:nvSpPr>
        <p:spPr bwMode="auto">
          <a:xfrm>
            <a:off x="5294313" y="4343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grpSp>
        <p:nvGrpSpPr>
          <p:cNvPr id="138259" name="Group 19"/>
          <p:cNvGrpSpPr>
            <a:grpSpLocks noChangeAspect="1"/>
          </p:cNvGrpSpPr>
          <p:nvPr/>
        </p:nvGrpSpPr>
        <p:grpSpPr bwMode="auto">
          <a:xfrm>
            <a:off x="3810000" y="5243513"/>
            <a:ext cx="1965325" cy="1462087"/>
            <a:chOff x="2112" y="2832"/>
            <a:chExt cx="2064" cy="1536"/>
          </a:xfrm>
        </p:grpSpPr>
        <p:pic>
          <p:nvPicPr>
            <p:cNvPr id="138255" name="Picture 7" descr="CatWVecto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3616"/>
              <a:ext cx="2061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256" name="Picture 9" descr="CatWPoint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832"/>
              <a:ext cx="2064" cy="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2220" name="Picture 12" descr="catwoman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230813"/>
            <a:ext cx="1828800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8" name="AutoShape 13"/>
          <p:cNvSpPr>
            <a:spLocks noChangeArrowheads="1"/>
          </p:cNvSpPr>
          <p:nvPr/>
        </p:nvSpPr>
        <p:spPr bwMode="auto">
          <a:xfrm>
            <a:off x="5943600" y="5867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B9BBEC56-041C-4C0D-BFE0-2D6E7FDE9E8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84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486" name="Group 6"/>
          <p:cNvGrpSpPr>
            <a:grpSpLocks/>
          </p:cNvGrpSpPr>
          <p:nvPr/>
        </p:nvGrpSpPr>
        <p:grpSpPr bwMode="auto">
          <a:xfrm rot="-1990858">
            <a:off x="1143000" y="1676400"/>
            <a:ext cx="2895600" cy="2374900"/>
            <a:chOff x="720" y="1488"/>
            <a:chExt cx="1824" cy="1496"/>
          </a:xfrm>
        </p:grpSpPr>
        <p:pic>
          <p:nvPicPr>
            <p:cNvPr id="14848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488"/>
              <a:ext cx="3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496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</p:pic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720" y="2208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Rotate the object to align the reflection vector with x axis: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495800" y="2971800"/>
            <a:ext cx="261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Reflect the object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495800" y="377825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/>
              <a:t> Rotate the object back:</a:t>
            </a:r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148493" name="Object 7"/>
          <p:cNvGraphicFramePr>
            <a:graphicFrameLocks noChangeAspect="1"/>
          </p:cNvGraphicFramePr>
          <p:nvPr/>
        </p:nvGraphicFramePr>
        <p:xfrm>
          <a:off x="7740650" y="388620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1" name="Equation" r:id="rId5" imgW="342720" imgH="203040" progId="Equation.3">
                  <p:embed/>
                </p:oleObj>
              </mc:Choice>
              <mc:Fallback>
                <p:oleObj name="Equation" r:id="rId5" imgW="3427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886200"/>
                        <a:ext cx="3429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4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2" name="Equation" r:id="rId7" imgW="431640" imgH="203040" progId="Equation.3">
                  <p:embed/>
                </p:oleObj>
              </mc:Choice>
              <mc:Fallback>
                <p:oleObj name="Equation" r:id="rId7" imgW="4316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2362200"/>
                        <a:ext cx="431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553E2D-1783-42BC-870E-4BE5EFE93699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Affine Transformation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Translation, Scaling, Rotation, Shearing are all affine transformation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A32B724-24BB-4765-91FD-27F3740743CC}" type="slidenum">
              <a:rPr lang="en-US" altLang="en-US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Affine Transformation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Translation, Scaling, Rotation, Shearing are all affine transformation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Affine transformation – transformed point P’ (x’,y’) is a </a:t>
            </a:r>
            <a:r>
              <a:rPr lang="en-US" altLang="en-US" sz="2400" smtClean="0">
                <a:solidFill>
                  <a:schemeClr val="tx2"/>
                </a:solidFill>
              </a:rPr>
              <a:t>linear combination</a:t>
            </a:r>
            <a:r>
              <a:rPr lang="en-US" altLang="en-US" sz="2400" smtClean="0"/>
              <a:t> of the original point P (x,y), i.e.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                  </a:t>
            </a:r>
            <a:endParaRPr lang="en-US" altLang="en-US" sz="1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en-US" sz="160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71800" y="3505200"/>
          <a:ext cx="26685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1536480" imgH="711000" progId="Equation.3">
                  <p:embed/>
                </p:oleObj>
              </mc:Choice>
              <mc:Fallback>
                <p:oleObj name="Equation" r:id="rId4" imgW="153648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26685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33567A-7D0C-4AA7-8227-05F569E6584A}" type="slidenum">
              <a:rPr lang="en-US" alt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Affine Transformation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Translation, Scaling, Rotation, Shearing are all affine transformation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Affine transformation – transformed point P’ (x’,y’) is a </a:t>
            </a:r>
            <a:r>
              <a:rPr lang="en-US" altLang="en-US" sz="2400" smtClean="0">
                <a:solidFill>
                  <a:schemeClr val="tx2"/>
                </a:solidFill>
              </a:rPr>
              <a:t>linear combination</a:t>
            </a:r>
            <a:r>
              <a:rPr lang="en-US" altLang="en-US" sz="2400" smtClean="0"/>
              <a:t> of the original point P (x,y), i.e.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/>
              <a:t>                   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Any 2D affine transformation can be decomposed into a rotation, followed by a scaling, followed by a shearing, and followed by a translation.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/>
              <a:t>    </a:t>
            </a:r>
            <a:r>
              <a:rPr lang="en-US" altLang="en-US" sz="2000" smtClean="0">
                <a:solidFill>
                  <a:schemeClr val="tx2"/>
                </a:solidFill>
              </a:rPr>
              <a:t>Affine matrix = translation x shearing x scaling x rotation</a:t>
            </a:r>
            <a:r>
              <a:rPr lang="en-US" alt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971800" y="3505200"/>
          <a:ext cx="26685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536480" imgH="711000" progId="Equation.3">
                  <p:embed/>
                </p:oleObj>
              </mc:Choice>
              <mc:Fallback>
                <p:oleObj name="Equation" r:id="rId4" imgW="153648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2668588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99F237-0C59-45E3-8DA7-30B884CD3213}" type="slidenum">
              <a:rPr lang="en-US" altLang="en-US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Composing Transformation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tx2"/>
                </a:solidFill>
              </a:rPr>
              <a:t>Composing Transformation</a:t>
            </a:r>
            <a:r>
              <a:rPr lang="en-US" altLang="en-US" sz="2400" smtClean="0"/>
              <a:t> – the process of applying several transformation in succession to form one overall transformation </a:t>
            </a:r>
          </a:p>
          <a:p>
            <a:pPr eaLnBrk="1" hangingPunct="1"/>
            <a:r>
              <a:rPr lang="en-US" altLang="en-US" sz="2400" smtClean="0"/>
              <a:t>If we apply transforming a point P using M1 matrix first, and then transforming using M2, and then M3, then we have: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    (M3  x  (M2   x   (M1  x P )))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8A127E43-88C1-498B-ADF9-9DE00D171AA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Composing Transformation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tx2"/>
                </a:solidFill>
              </a:rPr>
              <a:t>Composing Transformation</a:t>
            </a:r>
            <a:r>
              <a:rPr lang="en-US" altLang="en-US" sz="2400" smtClean="0"/>
              <a:t> – the process of applying several transformation in succession to form one overall transformation </a:t>
            </a:r>
          </a:p>
          <a:p>
            <a:pPr eaLnBrk="1" hangingPunct="1"/>
            <a:r>
              <a:rPr lang="en-US" altLang="en-US" sz="2400" smtClean="0"/>
              <a:t>If we apply transforming a point P using M1 matrix first, and then transforming using M2, and then M3, then we have: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    (M3  x  (M2   x   (M1  x P )))  = M3 x M2 x M1 x P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4765675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765675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6518275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5680075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75275" y="5348288"/>
            <a:ext cx="69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800"/>
              <a:t>M</a:t>
            </a:r>
            <a:r>
              <a:rPr lang="en-US" altLang="en-US" sz="2000"/>
              <a:t>  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3048000" y="5029200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(pre-multiply)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888714F-6C69-467A-9771-092857C21833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grpSp>
        <p:nvGrpSpPr>
          <p:cNvPr id="157748" name="Group 52"/>
          <p:cNvGrpSpPr>
            <a:grpSpLocks/>
          </p:cNvGrpSpPr>
          <p:nvPr/>
        </p:nvGrpSpPr>
        <p:grpSpPr bwMode="auto">
          <a:xfrm>
            <a:off x="914400" y="1905000"/>
            <a:ext cx="8001000" cy="1219200"/>
            <a:chOff x="576" y="3312"/>
            <a:chExt cx="5040" cy="768"/>
          </a:xfrm>
        </p:grpSpPr>
        <p:grpSp>
          <p:nvGrpSpPr>
            <p:cNvPr id="157701" name="Group 4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1968" y="3360"/>
              <a:chExt cx="1104" cy="720"/>
            </a:xfrm>
          </p:grpSpPr>
          <p:grpSp>
            <p:nvGrpSpPr>
              <p:cNvPr id="157702" name="Group 5"/>
              <p:cNvGrpSpPr>
                <a:grpSpLocks/>
              </p:cNvGrpSpPr>
              <p:nvPr/>
            </p:nvGrpSpPr>
            <p:grpSpPr bwMode="auto">
              <a:xfrm>
                <a:off x="1968" y="3360"/>
                <a:ext cx="1104" cy="720"/>
                <a:chOff x="480" y="3360"/>
                <a:chExt cx="1104" cy="720"/>
              </a:xfrm>
            </p:grpSpPr>
            <p:sp>
              <p:nvSpPr>
                <p:cNvPr id="157703" name="Line 6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0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05" name="Group 8"/>
              <p:cNvGrpSpPr>
                <a:grpSpLocks/>
              </p:cNvGrpSpPr>
              <p:nvPr/>
            </p:nvGrpSpPr>
            <p:grpSpPr bwMode="auto">
              <a:xfrm>
                <a:off x="2064" y="3840"/>
                <a:ext cx="576" cy="240"/>
                <a:chOff x="960" y="3360"/>
                <a:chExt cx="576" cy="240"/>
              </a:xfrm>
            </p:grpSpPr>
            <p:grpSp>
              <p:nvGrpSpPr>
                <p:cNvPr id="157706" name="Group 9"/>
                <p:cNvGrpSpPr>
                  <a:grpSpLocks/>
                </p:cNvGrpSpPr>
                <p:nvPr/>
              </p:nvGrpSpPr>
              <p:grpSpPr bwMode="auto">
                <a:xfrm>
                  <a:off x="1296" y="3360"/>
                  <a:ext cx="240" cy="240"/>
                  <a:chOff x="1296" y="3360"/>
                  <a:chExt cx="240" cy="240"/>
                </a:xfrm>
              </p:grpSpPr>
              <p:sp>
                <p:nvSpPr>
                  <p:cNvPr id="15770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3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0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0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10" name="Freeform 13"/>
                  <p:cNvSpPr>
                    <a:spLocks/>
                  </p:cNvSpPr>
                  <p:nvPr/>
                </p:nvSpPr>
                <p:spPr bwMode="auto">
                  <a:xfrm>
                    <a:off x="1349" y="3492"/>
                    <a:ext cx="154" cy="85"/>
                  </a:xfrm>
                  <a:custGeom>
                    <a:avLst/>
                    <a:gdLst>
                      <a:gd name="T0" fmla="*/ 1 w 154"/>
                      <a:gd name="T1" fmla="*/ 0 h 85"/>
                      <a:gd name="T2" fmla="*/ 118 w 154"/>
                      <a:gd name="T3" fmla="*/ 45 h 85"/>
                      <a:gd name="T4" fmla="*/ 154 w 154"/>
                      <a:gd name="T5" fmla="*/ 9 h 85"/>
                      <a:gd name="T6" fmla="*/ 0 60000 65536"/>
                      <a:gd name="T7" fmla="*/ 0 60000 65536"/>
                      <a:gd name="T8" fmla="*/ 0 60000 65536"/>
                      <a:gd name="T9" fmla="*/ 0 w 154"/>
                      <a:gd name="T10" fmla="*/ 0 h 85"/>
                      <a:gd name="T11" fmla="*/ 154 w 154"/>
                      <a:gd name="T12" fmla="*/ 85 h 8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4" h="85">
                        <a:moveTo>
                          <a:pt x="1" y="0"/>
                        </a:moveTo>
                        <a:cubicBezTo>
                          <a:pt x="29" y="85"/>
                          <a:pt x="0" y="56"/>
                          <a:pt x="118" y="45"/>
                        </a:cubicBezTo>
                        <a:cubicBezTo>
                          <a:pt x="151" y="23"/>
                          <a:pt x="140" y="37"/>
                          <a:pt x="154" y="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711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57712" name="Group 15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3216" y="3360"/>
              <a:chExt cx="1104" cy="720"/>
            </a:xfrm>
          </p:grpSpPr>
          <p:grpSp>
            <p:nvGrpSpPr>
              <p:cNvPr id="157713" name="Group 16"/>
              <p:cNvGrpSpPr>
                <a:grpSpLocks/>
              </p:cNvGrpSpPr>
              <p:nvPr/>
            </p:nvGrpSpPr>
            <p:grpSpPr bwMode="auto">
              <a:xfrm>
                <a:off x="3216" y="3360"/>
                <a:ext cx="1104" cy="720"/>
                <a:chOff x="480" y="3360"/>
                <a:chExt cx="1104" cy="720"/>
              </a:xfrm>
            </p:grpSpPr>
            <p:sp>
              <p:nvSpPr>
                <p:cNvPr id="157714" name="Line 17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1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16" name="Group 19"/>
              <p:cNvGrpSpPr>
                <a:grpSpLocks/>
              </p:cNvGrpSpPr>
              <p:nvPr/>
            </p:nvGrpSpPr>
            <p:grpSpPr bwMode="auto">
              <a:xfrm>
                <a:off x="3312" y="3648"/>
                <a:ext cx="480" cy="384"/>
                <a:chOff x="3312" y="3648"/>
                <a:chExt cx="480" cy="384"/>
              </a:xfrm>
            </p:grpSpPr>
            <p:sp>
              <p:nvSpPr>
                <p:cNvPr id="157717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57718" name="Group 21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771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22" name="Freeform 25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7723" name="Group 27"/>
            <p:cNvGrpSpPr>
              <a:grpSpLocks/>
            </p:cNvGrpSpPr>
            <p:nvPr/>
          </p:nvGrpSpPr>
          <p:grpSpPr bwMode="auto">
            <a:xfrm>
              <a:off x="576" y="3360"/>
              <a:ext cx="1104" cy="720"/>
              <a:chOff x="480" y="3360"/>
              <a:chExt cx="1104" cy="720"/>
            </a:xfrm>
          </p:grpSpPr>
          <p:sp>
            <p:nvSpPr>
              <p:cNvPr id="157724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7726" name="Group 31"/>
            <p:cNvGrpSpPr>
              <a:grpSpLocks/>
            </p:cNvGrpSpPr>
            <p:nvPr/>
          </p:nvGrpSpPr>
          <p:grpSpPr bwMode="auto">
            <a:xfrm>
              <a:off x="1296" y="3504"/>
              <a:ext cx="240" cy="240"/>
              <a:chOff x="1296" y="3360"/>
              <a:chExt cx="240" cy="240"/>
            </a:xfrm>
          </p:grpSpPr>
          <p:sp>
            <p:nvSpPr>
              <p:cNvPr id="157727" name="Oval 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728" name="Oval 33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729" name="Oval 34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730" name="Freeform 35"/>
              <p:cNvSpPr>
                <a:spLocks/>
              </p:cNvSpPr>
              <p:nvPr/>
            </p:nvSpPr>
            <p:spPr bwMode="auto">
              <a:xfrm>
                <a:off x="1349" y="3492"/>
                <a:ext cx="154" cy="85"/>
              </a:xfrm>
              <a:custGeom>
                <a:avLst/>
                <a:gdLst>
                  <a:gd name="T0" fmla="*/ 1 w 154"/>
                  <a:gd name="T1" fmla="*/ 0 h 85"/>
                  <a:gd name="T2" fmla="*/ 118 w 154"/>
                  <a:gd name="T3" fmla="*/ 45 h 85"/>
                  <a:gd name="T4" fmla="*/ 154 w 154"/>
                  <a:gd name="T5" fmla="*/ 9 h 85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85"/>
                  <a:gd name="T11" fmla="*/ 154 w 154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85">
                    <a:moveTo>
                      <a:pt x="1" y="0"/>
                    </a:moveTo>
                    <a:cubicBezTo>
                      <a:pt x="29" y="85"/>
                      <a:pt x="0" y="56"/>
                      <a:pt x="118" y="45"/>
                    </a:cubicBezTo>
                    <a:cubicBezTo>
                      <a:pt x="151" y="23"/>
                      <a:pt x="140" y="37"/>
                      <a:pt x="154" y="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731" name="Rectangle 36"/>
            <p:cNvSpPr>
              <a:spLocks noChangeArrowheads="1"/>
            </p:cNvSpPr>
            <p:nvPr/>
          </p:nvSpPr>
          <p:spPr bwMode="auto">
            <a:xfrm>
              <a:off x="960" y="3648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7732" name="Text Box 37"/>
            <p:cNvSpPr txBox="1">
              <a:spLocks noChangeArrowheads="1"/>
            </p:cNvSpPr>
            <p:nvPr/>
          </p:nvSpPr>
          <p:spPr bwMode="auto">
            <a:xfrm>
              <a:off x="720" y="3332"/>
              <a:ext cx="5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(px,py)</a:t>
              </a:r>
            </a:p>
          </p:txBody>
        </p:sp>
        <p:sp>
          <p:nvSpPr>
            <p:cNvPr id="157733" name="Line 38"/>
            <p:cNvSpPr>
              <a:spLocks noChangeShapeType="1"/>
            </p:cNvSpPr>
            <p:nvPr/>
          </p:nvSpPr>
          <p:spPr bwMode="auto">
            <a:xfrm flipH="1">
              <a:off x="720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7734" name="Group 39"/>
            <p:cNvGrpSpPr>
              <a:grpSpLocks/>
            </p:cNvGrpSpPr>
            <p:nvPr/>
          </p:nvGrpSpPr>
          <p:grpSpPr bwMode="auto">
            <a:xfrm>
              <a:off x="4512" y="3312"/>
              <a:ext cx="1104" cy="768"/>
              <a:chOff x="4512" y="3312"/>
              <a:chExt cx="1104" cy="768"/>
            </a:xfrm>
          </p:grpSpPr>
          <p:grpSp>
            <p:nvGrpSpPr>
              <p:cNvPr id="157735" name="Group 40"/>
              <p:cNvGrpSpPr>
                <a:grpSpLocks/>
              </p:cNvGrpSpPr>
              <p:nvPr/>
            </p:nvGrpSpPr>
            <p:grpSpPr bwMode="auto">
              <a:xfrm>
                <a:off x="4512" y="3360"/>
                <a:ext cx="1104" cy="720"/>
                <a:chOff x="480" y="3360"/>
                <a:chExt cx="1104" cy="720"/>
              </a:xfrm>
            </p:grpSpPr>
            <p:sp>
              <p:nvSpPr>
                <p:cNvPr id="157736" name="Line 41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3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38" name="Group 43"/>
              <p:cNvGrpSpPr>
                <a:grpSpLocks/>
              </p:cNvGrpSpPr>
              <p:nvPr/>
            </p:nvGrpSpPr>
            <p:grpSpPr bwMode="auto">
              <a:xfrm>
                <a:off x="4944" y="3312"/>
                <a:ext cx="480" cy="384"/>
                <a:chOff x="3312" y="3648"/>
                <a:chExt cx="480" cy="384"/>
              </a:xfrm>
            </p:grpSpPr>
            <p:sp>
              <p:nvSpPr>
                <p:cNvPr id="157739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57740" name="Group 45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774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4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4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7744" name="Freeform 49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745" name="Line 50"/>
              <p:cNvSpPr>
                <a:spLocks noChangeShapeType="1"/>
              </p:cNvSpPr>
              <p:nvPr/>
            </p:nvSpPr>
            <p:spPr bwMode="auto">
              <a:xfrm flipV="1">
                <a:off x="4656" y="37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stCxn id="157717" idx="0"/>
            </p:cNvCxnSpPr>
            <p:nvPr/>
          </p:nvCxnSpPr>
          <p:spPr>
            <a:xfrm rot="5400000" flipH="1" flipV="1">
              <a:off x="3480" y="3384"/>
              <a:ext cx="480" cy="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7747" name="Object 7"/>
            <p:cNvGraphicFramePr>
              <a:graphicFrameLocks noChangeAspect="1"/>
            </p:cNvGraphicFramePr>
            <p:nvPr/>
          </p:nvGraphicFramePr>
          <p:xfrm>
            <a:off x="3456" y="388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8" name="Equation" r:id="rId4" imgW="126720" imgH="177480" progId="Equation.3">
                    <p:embed/>
                  </p:oleObj>
                </mc:Choice>
                <mc:Fallback>
                  <p:oleObj name="Equation" r:id="rId4" imgW="12672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8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49" name="Group 4"/>
          <p:cNvGrpSpPr>
            <a:grpSpLocks/>
          </p:cNvGrpSpPr>
          <p:nvPr/>
        </p:nvGrpSpPr>
        <p:grpSpPr bwMode="auto">
          <a:xfrm>
            <a:off x="1111250" y="3886200"/>
            <a:ext cx="6873875" cy="1006475"/>
            <a:chOff x="1008" y="3025"/>
            <a:chExt cx="4330" cy="634"/>
          </a:xfrm>
        </p:grpSpPr>
        <p:sp>
          <p:nvSpPr>
            <p:cNvPr id="157750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x’         1 0  px   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-sin(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0       1  0  -px      x  </a:t>
              </a:r>
            </a:p>
            <a:p>
              <a:pPr eaLnBrk="1" hangingPunct="1"/>
              <a:r>
                <a:rPr lang="en-US" altLang="en-US" sz="2000"/>
                <a:t>y’   =    0 1  py        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0       0  1  -py      y</a:t>
              </a:r>
            </a:p>
            <a:p>
              <a:pPr eaLnBrk="1" hangingPunct="1"/>
              <a:r>
                <a:rPr lang="en-US" altLang="en-US" sz="2000"/>
                <a:t>1          0 0   1           0            0      1       0  0    1      1</a:t>
              </a:r>
            </a:p>
          </p:txBody>
        </p:sp>
        <p:sp>
          <p:nvSpPr>
            <p:cNvPr id="157751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2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3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4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5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6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7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8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9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60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C6FDCA65-05C9-4917-9985-75925712006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Arbitrary Rotation Center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914400" y="1905000"/>
            <a:ext cx="8001000" cy="1219200"/>
            <a:chOff x="576" y="3312"/>
            <a:chExt cx="5040" cy="768"/>
          </a:xfrm>
        </p:grpSpPr>
        <p:grpSp>
          <p:nvGrpSpPr>
            <p:cNvPr id="159749" name="Group 4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1968" y="3360"/>
              <a:chExt cx="1104" cy="720"/>
            </a:xfrm>
          </p:grpSpPr>
          <p:grpSp>
            <p:nvGrpSpPr>
              <p:cNvPr id="159750" name="Group 5"/>
              <p:cNvGrpSpPr>
                <a:grpSpLocks/>
              </p:cNvGrpSpPr>
              <p:nvPr/>
            </p:nvGrpSpPr>
            <p:grpSpPr bwMode="auto">
              <a:xfrm>
                <a:off x="1968" y="3360"/>
                <a:ext cx="1104" cy="720"/>
                <a:chOff x="480" y="3360"/>
                <a:chExt cx="1104" cy="720"/>
              </a:xfrm>
            </p:grpSpPr>
            <p:sp>
              <p:nvSpPr>
                <p:cNvPr id="159751" name="Line 6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5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53" name="Group 8"/>
              <p:cNvGrpSpPr>
                <a:grpSpLocks/>
              </p:cNvGrpSpPr>
              <p:nvPr/>
            </p:nvGrpSpPr>
            <p:grpSpPr bwMode="auto">
              <a:xfrm>
                <a:off x="2064" y="3840"/>
                <a:ext cx="576" cy="240"/>
                <a:chOff x="960" y="3360"/>
                <a:chExt cx="576" cy="240"/>
              </a:xfrm>
            </p:grpSpPr>
            <p:grpSp>
              <p:nvGrpSpPr>
                <p:cNvPr id="159754" name="Group 9"/>
                <p:cNvGrpSpPr>
                  <a:grpSpLocks/>
                </p:cNvGrpSpPr>
                <p:nvPr/>
              </p:nvGrpSpPr>
              <p:grpSpPr bwMode="auto">
                <a:xfrm>
                  <a:off x="1296" y="3360"/>
                  <a:ext cx="240" cy="240"/>
                  <a:chOff x="1296" y="3360"/>
                  <a:chExt cx="240" cy="240"/>
                </a:xfrm>
              </p:grpSpPr>
              <p:sp>
                <p:nvSpPr>
                  <p:cNvPr id="15975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3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5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5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58" name="Freeform 13"/>
                  <p:cNvSpPr>
                    <a:spLocks/>
                  </p:cNvSpPr>
                  <p:nvPr/>
                </p:nvSpPr>
                <p:spPr bwMode="auto">
                  <a:xfrm>
                    <a:off x="1349" y="3492"/>
                    <a:ext cx="154" cy="85"/>
                  </a:xfrm>
                  <a:custGeom>
                    <a:avLst/>
                    <a:gdLst>
                      <a:gd name="T0" fmla="*/ 1 w 154"/>
                      <a:gd name="T1" fmla="*/ 0 h 85"/>
                      <a:gd name="T2" fmla="*/ 118 w 154"/>
                      <a:gd name="T3" fmla="*/ 45 h 85"/>
                      <a:gd name="T4" fmla="*/ 154 w 154"/>
                      <a:gd name="T5" fmla="*/ 9 h 85"/>
                      <a:gd name="T6" fmla="*/ 0 60000 65536"/>
                      <a:gd name="T7" fmla="*/ 0 60000 65536"/>
                      <a:gd name="T8" fmla="*/ 0 60000 65536"/>
                      <a:gd name="T9" fmla="*/ 0 w 154"/>
                      <a:gd name="T10" fmla="*/ 0 h 85"/>
                      <a:gd name="T11" fmla="*/ 154 w 154"/>
                      <a:gd name="T12" fmla="*/ 85 h 8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4" h="85">
                        <a:moveTo>
                          <a:pt x="1" y="0"/>
                        </a:moveTo>
                        <a:cubicBezTo>
                          <a:pt x="29" y="85"/>
                          <a:pt x="0" y="56"/>
                          <a:pt x="118" y="45"/>
                        </a:cubicBezTo>
                        <a:cubicBezTo>
                          <a:pt x="151" y="23"/>
                          <a:pt x="140" y="37"/>
                          <a:pt x="154" y="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9759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59760" name="Group 15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3216" y="3360"/>
              <a:chExt cx="1104" cy="720"/>
            </a:xfrm>
          </p:grpSpPr>
          <p:grpSp>
            <p:nvGrpSpPr>
              <p:cNvPr id="159761" name="Group 16"/>
              <p:cNvGrpSpPr>
                <a:grpSpLocks/>
              </p:cNvGrpSpPr>
              <p:nvPr/>
            </p:nvGrpSpPr>
            <p:grpSpPr bwMode="auto">
              <a:xfrm>
                <a:off x="3216" y="3360"/>
                <a:ext cx="1104" cy="720"/>
                <a:chOff x="480" y="3360"/>
                <a:chExt cx="1104" cy="720"/>
              </a:xfrm>
            </p:grpSpPr>
            <p:sp>
              <p:nvSpPr>
                <p:cNvPr id="159762" name="Line 17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6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64" name="Group 19"/>
              <p:cNvGrpSpPr>
                <a:grpSpLocks/>
              </p:cNvGrpSpPr>
              <p:nvPr/>
            </p:nvGrpSpPr>
            <p:grpSpPr bwMode="auto">
              <a:xfrm>
                <a:off x="3312" y="3648"/>
                <a:ext cx="480" cy="384"/>
                <a:chOff x="3312" y="3648"/>
                <a:chExt cx="480" cy="384"/>
              </a:xfrm>
            </p:grpSpPr>
            <p:sp>
              <p:nvSpPr>
                <p:cNvPr id="15976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59766" name="Group 21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976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6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6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70" name="Freeform 25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9771" name="Group 27"/>
            <p:cNvGrpSpPr>
              <a:grpSpLocks/>
            </p:cNvGrpSpPr>
            <p:nvPr/>
          </p:nvGrpSpPr>
          <p:grpSpPr bwMode="auto">
            <a:xfrm>
              <a:off x="576" y="3360"/>
              <a:ext cx="1104" cy="720"/>
              <a:chOff x="480" y="3360"/>
              <a:chExt cx="1104" cy="720"/>
            </a:xfrm>
          </p:grpSpPr>
          <p:sp>
            <p:nvSpPr>
              <p:cNvPr id="159772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9773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9774" name="Group 31"/>
            <p:cNvGrpSpPr>
              <a:grpSpLocks/>
            </p:cNvGrpSpPr>
            <p:nvPr/>
          </p:nvGrpSpPr>
          <p:grpSpPr bwMode="auto">
            <a:xfrm>
              <a:off x="1296" y="3504"/>
              <a:ext cx="240" cy="240"/>
              <a:chOff x="1296" y="3360"/>
              <a:chExt cx="240" cy="240"/>
            </a:xfrm>
          </p:grpSpPr>
          <p:sp>
            <p:nvSpPr>
              <p:cNvPr id="159775" name="Oval 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776" name="Oval 33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777" name="Oval 34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778" name="Freeform 35"/>
              <p:cNvSpPr>
                <a:spLocks/>
              </p:cNvSpPr>
              <p:nvPr/>
            </p:nvSpPr>
            <p:spPr bwMode="auto">
              <a:xfrm>
                <a:off x="1349" y="3492"/>
                <a:ext cx="154" cy="85"/>
              </a:xfrm>
              <a:custGeom>
                <a:avLst/>
                <a:gdLst>
                  <a:gd name="T0" fmla="*/ 1 w 154"/>
                  <a:gd name="T1" fmla="*/ 0 h 85"/>
                  <a:gd name="T2" fmla="*/ 118 w 154"/>
                  <a:gd name="T3" fmla="*/ 45 h 85"/>
                  <a:gd name="T4" fmla="*/ 154 w 154"/>
                  <a:gd name="T5" fmla="*/ 9 h 85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85"/>
                  <a:gd name="T11" fmla="*/ 154 w 154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85">
                    <a:moveTo>
                      <a:pt x="1" y="0"/>
                    </a:moveTo>
                    <a:cubicBezTo>
                      <a:pt x="29" y="85"/>
                      <a:pt x="0" y="56"/>
                      <a:pt x="118" y="45"/>
                    </a:cubicBezTo>
                    <a:cubicBezTo>
                      <a:pt x="151" y="23"/>
                      <a:pt x="140" y="37"/>
                      <a:pt x="154" y="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9779" name="Rectangle 36"/>
            <p:cNvSpPr>
              <a:spLocks noChangeArrowheads="1"/>
            </p:cNvSpPr>
            <p:nvPr/>
          </p:nvSpPr>
          <p:spPr bwMode="auto">
            <a:xfrm>
              <a:off x="960" y="3648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780" name="Text Box 37"/>
            <p:cNvSpPr txBox="1">
              <a:spLocks noChangeArrowheads="1"/>
            </p:cNvSpPr>
            <p:nvPr/>
          </p:nvSpPr>
          <p:spPr bwMode="auto">
            <a:xfrm>
              <a:off x="720" y="3332"/>
              <a:ext cx="5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(px,py)</a:t>
              </a:r>
            </a:p>
          </p:txBody>
        </p:sp>
        <p:sp>
          <p:nvSpPr>
            <p:cNvPr id="159781" name="Line 38"/>
            <p:cNvSpPr>
              <a:spLocks noChangeShapeType="1"/>
            </p:cNvSpPr>
            <p:nvPr/>
          </p:nvSpPr>
          <p:spPr bwMode="auto">
            <a:xfrm flipH="1">
              <a:off x="720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9782" name="Group 39"/>
            <p:cNvGrpSpPr>
              <a:grpSpLocks/>
            </p:cNvGrpSpPr>
            <p:nvPr/>
          </p:nvGrpSpPr>
          <p:grpSpPr bwMode="auto">
            <a:xfrm>
              <a:off x="4512" y="3312"/>
              <a:ext cx="1104" cy="768"/>
              <a:chOff x="4512" y="3312"/>
              <a:chExt cx="1104" cy="768"/>
            </a:xfrm>
          </p:grpSpPr>
          <p:grpSp>
            <p:nvGrpSpPr>
              <p:cNvPr id="159783" name="Group 40"/>
              <p:cNvGrpSpPr>
                <a:grpSpLocks/>
              </p:cNvGrpSpPr>
              <p:nvPr/>
            </p:nvGrpSpPr>
            <p:grpSpPr bwMode="auto">
              <a:xfrm>
                <a:off x="4512" y="3360"/>
                <a:ext cx="1104" cy="720"/>
                <a:chOff x="480" y="3360"/>
                <a:chExt cx="1104" cy="720"/>
              </a:xfrm>
            </p:grpSpPr>
            <p:sp>
              <p:nvSpPr>
                <p:cNvPr id="159784" name="Line 41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8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86" name="Group 43"/>
              <p:cNvGrpSpPr>
                <a:grpSpLocks/>
              </p:cNvGrpSpPr>
              <p:nvPr/>
            </p:nvGrpSpPr>
            <p:grpSpPr bwMode="auto">
              <a:xfrm>
                <a:off x="4944" y="3312"/>
                <a:ext cx="480" cy="384"/>
                <a:chOff x="3312" y="3648"/>
                <a:chExt cx="480" cy="384"/>
              </a:xfrm>
            </p:grpSpPr>
            <p:sp>
              <p:nvSpPr>
                <p:cNvPr id="159787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59788" name="Group 45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9789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9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9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9792" name="Freeform 49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793" name="Line 50"/>
              <p:cNvSpPr>
                <a:spLocks noChangeShapeType="1"/>
              </p:cNvSpPr>
              <p:nvPr/>
            </p:nvSpPr>
            <p:spPr bwMode="auto">
              <a:xfrm flipV="1">
                <a:off x="4656" y="37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stCxn id="159765" idx="0"/>
            </p:cNvCxnSpPr>
            <p:nvPr/>
          </p:nvCxnSpPr>
          <p:spPr>
            <a:xfrm rot="5400000" flipH="1" flipV="1">
              <a:off x="3480" y="3384"/>
              <a:ext cx="480" cy="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795" name="Object 7"/>
            <p:cNvGraphicFramePr>
              <a:graphicFrameLocks noChangeAspect="1"/>
            </p:cNvGraphicFramePr>
            <p:nvPr/>
          </p:nvGraphicFramePr>
          <p:xfrm>
            <a:off x="3456" y="388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25" name="Equation" r:id="rId4" imgW="126720" imgH="177480" progId="Equation.3">
                    <p:embed/>
                  </p:oleObj>
                </mc:Choice>
                <mc:Fallback>
                  <p:oleObj name="Equation" r:id="rId4" imgW="12672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8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796" name="Group 4"/>
          <p:cNvGrpSpPr>
            <a:grpSpLocks/>
          </p:cNvGrpSpPr>
          <p:nvPr/>
        </p:nvGrpSpPr>
        <p:grpSpPr bwMode="auto">
          <a:xfrm>
            <a:off x="1111250" y="3886200"/>
            <a:ext cx="6873875" cy="1006475"/>
            <a:chOff x="1008" y="3025"/>
            <a:chExt cx="4330" cy="634"/>
          </a:xfrm>
        </p:grpSpPr>
        <p:sp>
          <p:nvSpPr>
            <p:cNvPr id="159797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x’         1 0  px   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-sin(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0       1  0  -px      x  </a:t>
              </a:r>
            </a:p>
            <a:p>
              <a:pPr eaLnBrk="1" hangingPunct="1"/>
              <a:r>
                <a:rPr lang="en-US" altLang="en-US" sz="2000"/>
                <a:t>y’   =    0 1  py        sin(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   cos(</a:t>
              </a:r>
              <a:r>
                <a:rPr lang="en-US" altLang="en-US" sz="2000">
                  <a:latin typeface="Symbol" pitchFamily="18" charset="2"/>
                </a:rPr>
                <a:t>q</a:t>
              </a:r>
              <a:r>
                <a:rPr lang="en-US" altLang="en-US" sz="2000"/>
                <a:t>)  0       0  1  -py      y</a:t>
              </a:r>
            </a:p>
            <a:p>
              <a:pPr eaLnBrk="1" hangingPunct="1"/>
              <a:r>
                <a:rPr lang="en-US" altLang="en-US" sz="2000"/>
                <a:t>1          0 0   1           0            0      1       0  0    1      1</a:t>
              </a:r>
            </a:p>
          </p:txBody>
        </p:sp>
        <p:sp>
          <p:nvSpPr>
            <p:cNvPr id="159798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99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0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1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2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3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4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5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6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7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9808" name="Line 7"/>
          <p:cNvSpPr>
            <a:spLocks noChangeShapeType="1"/>
          </p:cNvSpPr>
          <p:nvPr/>
        </p:nvSpPr>
        <p:spPr bwMode="auto">
          <a:xfrm>
            <a:off x="6096000" y="5029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09" name="Line 9"/>
          <p:cNvSpPr>
            <a:spLocks noChangeShapeType="1"/>
          </p:cNvSpPr>
          <p:nvPr/>
        </p:nvSpPr>
        <p:spPr bwMode="auto">
          <a:xfrm>
            <a:off x="67056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0" name="Text Box 10"/>
          <p:cNvSpPr txBox="1">
            <a:spLocks noChangeArrowheads="1"/>
          </p:cNvSpPr>
          <p:nvPr/>
        </p:nvSpPr>
        <p:spPr bwMode="auto">
          <a:xfrm>
            <a:off x="6400800" y="5257800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800"/>
              <a:t>M</a:t>
            </a:r>
            <a:r>
              <a:rPr lang="en-US" altLang="en-US"/>
              <a:t>1</a:t>
            </a:r>
            <a:r>
              <a:rPr lang="en-US" altLang="en-US" sz="2000"/>
              <a:t>  </a:t>
            </a:r>
          </a:p>
        </p:txBody>
      </p:sp>
      <p:sp>
        <p:nvSpPr>
          <p:cNvPr id="159811" name="Line 7"/>
          <p:cNvSpPr>
            <a:spLocks noChangeShapeType="1"/>
          </p:cNvSpPr>
          <p:nvPr/>
        </p:nvSpPr>
        <p:spPr bwMode="auto">
          <a:xfrm>
            <a:off x="3810000" y="50292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2" name="Line 9"/>
          <p:cNvSpPr>
            <a:spLocks noChangeShapeType="1"/>
          </p:cNvSpPr>
          <p:nvPr/>
        </p:nvSpPr>
        <p:spPr bwMode="auto">
          <a:xfrm>
            <a:off x="46482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3" name="Text Box 10"/>
          <p:cNvSpPr txBox="1">
            <a:spLocks noChangeArrowheads="1"/>
          </p:cNvSpPr>
          <p:nvPr/>
        </p:nvSpPr>
        <p:spPr bwMode="auto">
          <a:xfrm>
            <a:off x="4373563" y="5257800"/>
            <a:ext cx="808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800"/>
              <a:t>M</a:t>
            </a:r>
            <a:r>
              <a:rPr lang="en-US" altLang="en-US" sz="1600"/>
              <a:t>2</a:t>
            </a:r>
            <a:r>
              <a:rPr lang="en-US" altLang="en-US" sz="2000"/>
              <a:t>  </a:t>
            </a:r>
          </a:p>
        </p:txBody>
      </p:sp>
      <p:sp>
        <p:nvSpPr>
          <p:cNvPr id="159814" name="Line 7"/>
          <p:cNvSpPr>
            <a:spLocks noChangeShapeType="1"/>
          </p:cNvSpPr>
          <p:nvPr/>
        </p:nvSpPr>
        <p:spPr bwMode="auto">
          <a:xfrm>
            <a:off x="1981200" y="5029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5" name="Line 9"/>
          <p:cNvSpPr>
            <a:spLocks noChangeShapeType="1"/>
          </p:cNvSpPr>
          <p:nvPr/>
        </p:nvSpPr>
        <p:spPr bwMode="auto">
          <a:xfrm>
            <a:off x="25908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6" name="Text Box 10"/>
          <p:cNvSpPr txBox="1">
            <a:spLocks noChangeArrowheads="1"/>
          </p:cNvSpPr>
          <p:nvPr/>
        </p:nvSpPr>
        <p:spPr bwMode="auto">
          <a:xfrm>
            <a:off x="2286000" y="5257800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800"/>
              <a:t>M</a:t>
            </a:r>
            <a:r>
              <a:rPr lang="en-US" altLang="en-US"/>
              <a:t>3</a:t>
            </a:r>
            <a:r>
              <a:rPr lang="en-US" altLang="en-US" sz="2000"/>
              <a:t>  </a:t>
            </a:r>
          </a:p>
        </p:txBody>
      </p:sp>
      <p:sp>
        <p:nvSpPr>
          <p:cNvPr id="159817" name="Line 6"/>
          <p:cNvSpPr>
            <a:spLocks noChangeShapeType="1"/>
          </p:cNvSpPr>
          <p:nvPr/>
        </p:nvSpPr>
        <p:spPr bwMode="auto">
          <a:xfrm>
            <a:off x="2667000" y="59436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8" name="Line 7"/>
          <p:cNvSpPr>
            <a:spLocks noChangeShapeType="1"/>
          </p:cNvSpPr>
          <p:nvPr/>
        </p:nvSpPr>
        <p:spPr bwMode="auto">
          <a:xfrm>
            <a:off x="2667000" y="6096000"/>
            <a:ext cx="41148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19" name="Line 8"/>
          <p:cNvSpPr>
            <a:spLocks noChangeShapeType="1"/>
          </p:cNvSpPr>
          <p:nvPr/>
        </p:nvSpPr>
        <p:spPr bwMode="auto">
          <a:xfrm>
            <a:off x="6781800" y="59436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20" name="Line 9"/>
          <p:cNvSpPr>
            <a:spLocks noChangeShapeType="1"/>
          </p:cNvSpPr>
          <p:nvPr/>
        </p:nvSpPr>
        <p:spPr bwMode="auto">
          <a:xfrm>
            <a:off x="4724400" y="60960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821" name="Text Box 10"/>
          <p:cNvSpPr txBox="1">
            <a:spLocks noChangeArrowheads="1"/>
          </p:cNvSpPr>
          <p:nvPr/>
        </p:nvSpPr>
        <p:spPr bwMode="auto">
          <a:xfrm>
            <a:off x="3505200" y="6338888"/>
            <a:ext cx="2611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 </a:t>
            </a:r>
            <a:r>
              <a:rPr lang="en-US" altLang="en-US" sz="2800"/>
              <a:t>M= M</a:t>
            </a:r>
            <a:r>
              <a:rPr lang="en-US" altLang="en-US" sz="1600"/>
              <a:t>3</a:t>
            </a:r>
            <a:r>
              <a:rPr lang="en-US" altLang="en-US" sz="2800"/>
              <a:t>*M</a:t>
            </a:r>
            <a:r>
              <a:rPr lang="en-US" altLang="en-US" sz="1600"/>
              <a:t>2</a:t>
            </a:r>
            <a:r>
              <a:rPr lang="en-US" altLang="en-US" sz="2800"/>
              <a:t>*M</a:t>
            </a:r>
            <a:r>
              <a:rPr lang="en-US" altLang="en-US" sz="1600"/>
              <a:t>1</a:t>
            </a:r>
            <a:r>
              <a:rPr lang="en-US" altLang="en-US" sz="20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C07D5F-9047-4FAE-8B35-A4803BAE7ED9}" type="slidenum">
              <a:rPr lang="en-US" altLang="en-US">
                <a:solidFill>
                  <a:srgbClr val="898989"/>
                </a:solidFill>
              </a:rPr>
              <a:pPr eaLnBrk="1" hangingPunct="1"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Composing Transformation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Matrix multiplication is associative</a:t>
            </a:r>
            <a:r>
              <a:rPr lang="en-US" alt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 M3 x M2 x M1 = (M3 x M2) x M1 = M3 x (M2 x M1)</a:t>
            </a:r>
          </a:p>
          <a:p>
            <a:pPr eaLnBrk="1" hangingPunct="1"/>
            <a:r>
              <a:rPr lang="en-US" altLang="en-US" sz="2000" smtClean="0"/>
              <a:t>Transformation products may not be commutative A x B  != B x A</a:t>
            </a:r>
            <a:r>
              <a:rPr lang="en-US" altLang="en-US" sz="2400" smtClean="0"/>
              <a:t>   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9963C11-79AF-48ED-94D0-CAAF957127B8}" type="slidenum">
              <a:rPr lang="en-US" altLang="en-US">
                <a:solidFill>
                  <a:srgbClr val="898989"/>
                </a:solidFill>
              </a:rPr>
              <a:pPr eaLnBrk="1" hangingPunct="1"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Transformation Order Matters!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Example: rotation and translation are not commutative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685800" y="5257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V="1">
            <a:off x="10668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762000" y="4876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914400" y="510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Oval 8"/>
          <p:cNvSpPr>
            <a:spLocks noChangeArrowheads="1"/>
          </p:cNvSpPr>
          <p:nvPr/>
        </p:nvSpPr>
        <p:spPr bwMode="auto">
          <a:xfrm>
            <a:off x="1143000" y="510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8" name="Freeform 9"/>
          <p:cNvSpPr>
            <a:spLocks/>
          </p:cNvSpPr>
          <p:nvPr/>
        </p:nvSpPr>
        <p:spPr bwMode="auto">
          <a:xfrm>
            <a:off x="914400" y="5329238"/>
            <a:ext cx="342900" cy="71437"/>
          </a:xfrm>
          <a:custGeom>
            <a:avLst/>
            <a:gdLst>
              <a:gd name="T0" fmla="*/ 0 w 216"/>
              <a:gd name="T1" fmla="*/ 28575 h 45"/>
              <a:gd name="T2" fmla="*/ 85725 w 216"/>
              <a:gd name="T3" fmla="*/ 57150 h 45"/>
              <a:gd name="T4" fmla="*/ 128588 w 216"/>
              <a:gd name="T5" fmla="*/ 71437 h 45"/>
              <a:gd name="T6" fmla="*/ 271463 w 216"/>
              <a:gd name="T7" fmla="*/ 57150 h 45"/>
              <a:gd name="T8" fmla="*/ 314325 w 216"/>
              <a:gd name="T9" fmla="*/ 42862 h 45"/>
              <a:gd name="T10" fmla="*/ 342900 w 216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"/>
              <a:gd name="T19" fmla="*/ 0 h 45"/>
              <a:gd name="T20" fmla="*/ 216 w 216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" h="45">
                <a:moveTo>
                  <a:pt x="0" y="18"/>
                </a:moveTo>
                <a:cubicBezTo>
                  <a:pt x="18" y="24"/>
                  <a:pt x="36" y="30"/>
                  <a:pt x="54" y="36"/>
                </a:cubicBezTo>
                <a:cubicBezTo>
                  <a:pt x="63" y="39"/>
                  <a:pt x="81" y="45"/>
                  <a:pt x="81" y="45"/>
                </a:cubicBezTo>
                <a:cubicBezTo>
                  <a:pt x="111" y="42"/>
                  <a:pt x="141" y="41"/>
                  <a:pt x="171" y="36"/>
                </a:cubicBezTo>
                <a:cubicBezTo>
                  <a:pt x="180" y="35"/>
                  <a:pt x="191" y="33"/>
                  <a:pt x="198" y="27"/>
                </a:cubicBezTo>
                <a:cubicBezTo>
                  <a:pt x="206" y="20"/>
                  <a:pt x="216" y="0"/>
                  <a:pt x="216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90800" y="4876800"/>
            <a:ext cx="685800" cy="685800"/>
            <a:chOff x="1632" y="3072"/>
            <a:chExt cx="432" cy="432"/>
          </a:xfrm>
        </p:grpSpPr>
        <p:sp>
          <p:nvSpPr>
            <p:cNvPr id="53272" name="Oval 11"/>
            <p:cNvSpPr>
              <a:spLocks noChangeArrowheads="1"/>
            </p:cNvSpPr>
            <p:nvPr/>
          </p:nvSpPr>
          <p:spPr bwMode="auto">
            <a:xfrm>
              <a:off x="1632" y="3072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3" name="Oval 12"/>
            <p:cNvSpPr>
              <a:spLocks noChangeArrowheads="1"/>
            </p:cNvSpPr>
            <p:nvPr/>
          </p:nvSpPr>
          <p:spPr bwMode="auto">
            <a:xfrm>
              <a:off x="1728" y="331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4" name="Oval 13"/>
            <p:cNvSpPr>
              <a:spLocks noChangeArrowheads="1"/>
            </p:cNvSpPr>
            <p:nvPr/>
          </p:nvSpPr>
          <p:spPr bwMode="auto">
            <a:xfrm>
              <a:off x="1776" y="3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Freeform 14"/>
            <p:cNvSpPr>
              <a:spLocks/>
            </p:cNvSpPr>
            <p:nvPr/>
          </p:nvSpPr>
          <p:spPr bwMode="auto">
            <a:xfrm>
              <a:off x="1827" y="3204"/>
              <a:ext cx="153" cy="234"/>
            </a:xfrm>
            <a:custGeom>
              <a:avLst/>
              <a:gdLst>
                <a:gd name="T0" fmla="*/ 126 w 153"/>
                <a:gd name="T1" fmla="*/ 0 h 234"/>
                <a:gd name="T2" fmla="*/ 72 w 153"/>
                <a:gd name="T3" fmla="*/ 207 h 234"/>
                <a:gd name="T4" fmla="*/ 0 w 153"/>
                <a:gd name="T5" fmla="*/ 234 h 234"/>
                <a:gd name="T6" fmla="*/ 0 60000 65536"/>
                <a:gd name="T7" fmla="*/ 0 60000 65536"/>
                <a:gd name="T8" fmla="*/ 0 60000 65536"/>
                <a:gd name="T9" fmla="*/ 0 w 153"/>
                <a:gd name="T10" fmla="*/ 0 h 234"/>
                <a:gd name="T11" fmla="*/ 153 w 153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" h="234">
                  <a:moveTo>
                    <a:pt x="126" y="0"/>
                  </a:moveTo>
                  <a:cubicBezTo>
                    <a:pt x="137" y="76"/>
                    <a:pt x="153" y="172"/>
                    <a:pt x="72" y="207"/>
                  </a:cubicBezTo>
                  <a:cubicBezTo>
                    <a:pt x="48" y="217"/>
                    <a:pt x="27" y="234"/>
                    <a:pt x="0" y="23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3352800" y="3048000"/>
            <a:ext cx="51212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Translate (5,0) and then Rotate 60 degree </a:t>
            </a:r>
          </a:p>
          <a:p>
            <a:pPr eaLnBrk="1" hangingPunct="1"/>
            <a:endParaRPr lang="en-US" altLang="en-US" sz="20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                       OR </a:t>
            </a:r>
          </a:p>
          <a:p>
            <a:pPr eaLnBrk="1" hangingPunct="1"/>
            <a:endParaRPr lang="en-US" altLang="en-US" sz="200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Rotate 60 degree and then translate (5,0)??</a:t>
            </a: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4327525" y="5264150"/>
            <a:ext cx="337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Rotate and then translate !! 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19200" y="3429000"/>
            <a:ext cx="2209800" cy="1219200"/>
            <a:chOff x="768" y="2160"/>
            <a:chExt cx="1392" cy="768"/>
          </a:xfrm>
        </p:grpSpPr>
        <p:grpSp>
          <p:nvGrpSpPr>
            <p:cNvPr id="53263" name="Group 18"/>
            <p:cNvGrpSpPr>
              <a:grpSpLocks/>
            </p:cNvGrpSpPr>
            <p:nvPr/>
          </p:nvGrpSpPr>
          <p:grpSpPr bwMode="auto">
            <a:xfrm>
              <a:off x="768" y="2160"/>
              <a:ext cx="912" cy="768"/>
              <a:chOff x="768" y="2160"/>
              <a:chExt cx="912" cy="768"/>
            </a:xfrm>
          </p:grpSpPr>
          <p:grpSp>
            <p:nvGrpSpPr>
              <p:cNvPr id="53265" name="Group 19"/>
              <p:cNvGrpSpPr>
                <a:grpSpLocks/>
              </p:cNvGrpSpPr>
              <p:nvPr/>
            </p:nvGrpSpPr>
            <p:grpSpPr bwMode="auto">
              <a:xfrm>
                <a:off x="1008" y="2304"/>
                <a:ext cx="432" cy="432"/>
                <a:chOff x="1632" y="3072"/>
                <a:chExt cx="432" cy="432"/>
              </a:xfrm>
            </p:grpSpPr>
            <p:sp>
              <p:nvSpPr>
                <p:cNvPr id="53268" name="Oval 20"/>
                <p:cNvSpPr>
                  <a:spLocks noChangeArrowheads="1"/>
                </p:cNvSpPr>
                <p:nvPr/>
              </p:nvSpPr>
              <p:spPr bwMode="auto">
                <a:xfrm>
                  <a:off x="1632" y="3072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269" name="Oval 21"/>
                <p:cNvSpPr>
                  <a:spLocks noChangeArrowheads="1"/>
                </p:cNvSpPr>
                <p:nvPr/>
              </p:nvSpPr>
              <p:spPr bwMode="auto">
                <a:xfrm>
                  <a:off x="1728" y="33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270" name="Oval 22"/>
                <p:cNvSpPr>
                  <a:spLocks noChangeArrowheads="1"/>
                </p:cNvSpPr>
                <p:nvPr/>
              </p:nvSpPr>
              <p:spPr bwMode="auto">
                <a:xfrm>
                  <a:off x="1776" y="316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271" name="Freeform 23"/>
                <p:cNvSpPr>
                  <a:spLocks/>
                </p:cNvSpPr>
                <p:nvPr/>
              </p:nvSpPr>
              <p:spPr bwMode="auto">
                <a:xfrm>
                  <a:off x="1827" y="3204"/>
                  <a:ext cx="153" cy="234"/>
                </a:xfrm>
                <a:custGeom>
                  <a:avLst/>
                  <a:gdLst>
                    <a:gd name="T0" fmla="*/ 126 w 153"/>
                    <a:gd name="T1" fmla="*/ 0 h 234"/>
                    <a:gd name="T2" fmla="*/ 72 w 153"/>
                    <a:gd name="T3" fmla="*/ 207 h 234"/>
                    <a:gd name="T4" fmla="*/ 0 w 153"/>
                    <a:gd name="T5" fmla="*/ 234 h 234"/>
                    <a:gd name="T6" fmla="*/ 0 60000 65536"/>
                    <a:gd name="T7" fmla="*/ 0 60000 65536"/>
                    <a:gd name="T8" fmla="*/ 0 60000 65536"/>
                    <a:gd name="T9" fmla="*/ 0 w 153"/>
                    <a:gd name="T10" fmla="*/ 0 h 234"/>
                    <a:gd name="T11" fmla="*/ 153 w 153"/>
                    <a:gd name="T12" fmla="*/ 234 h 2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3" h="234">
                      <a:moveTo>
                        <a:pt x="126" y="0"/>
                      </a:moveTo>
                      <a:cubicBezTo>
                        <a:pt x="137" y="76"/>
                        <a:pt x="153" y="172"/>
                        <a:pt x="72" y="207"/>
                      </a:cubicBezTo>
                      <a:cubicBezTo>
                        <a:pt x="48" y="217"/>
                        <a:pt x="27" y="234"/>
                        <a:pt x="0" y="234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3266" name="Line 24"/>
              <p:cNvSpPr>
                <a:spLocks noChangeShapeType="1"/>
              </p:cNvSpPr>
              <p:nvPr/>
            </p:nvSpPr>
            <p:spPr bwMode="auto">
              <a:xfrm flipH="1">
                <a:off x="912" y="2256"/>
                <a:ext cx="624" cy="576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7" name="Oval 25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912" cy="76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64" name="Line 26"/>
            <p:cNvSpPr>
              <a:spLocks noChangeShapeType="1"/>
            </p:cNvSpPr>
            <p:nvPr/>
          </p:nvSpPr>
          <p:spPr bwMode="auto">
            <a:xfrm flipH="1">
              <a:off x="1680" y="2160"/>
              <a:ext cx="48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 autoUpdateAnimBg="0"/>
      <p:bldP spid="2191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4A8471-C247-4C7E-8DE1-C94B9B886FB0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Transformation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Required readings: HB 7-1 to 7-5, 7-8</a:t>
            </a:r>
            <a:r>
              <a:rPr lang="en-US" altLang="en-US" smtClean="0"/>
              <a:t> 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Given a 2D object, transformation is to change the object’s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z="2400" smtClean="0"/>
              <a:t>Position (translation)</a:t>
            </a:r>
          </a:p>
          <a:p>
            <a:pPr lvl="1" eaLnBrk="1" hangingPunct="1"/>
            <a:r>
              <a:rPr lang="en-US" altLang="en-US" sz="2400" smtClean="0"/>
              <a:t>Size (scaling)</a:t>
            </a:r>
          </a:p>
          <a:p>
            <a:pPr lvl="1" eaLnBrk="1" hangingPunct="1"/>
            <a:r>
              <a:rPr lang="en-US" altLang="en-US" sz="2400" smtClean="0"/>
              <a:t>Orientation (rotation)</a:t>
            </a:r>
          </a:p>
          <a:p>
            <a:pPr lvl="1" eaLnBrk="1" hangingPunct="1"/>
            <a:r>
              <a:rPr lang="en-US" altLang="en-US" sz="2400" smtClean="0"/>
              <a:t>Shapes (shear)</a:t>
            </a:r>
          </a:p>
          <a:p>
            <a:pPr eaLnBrk="1" hangingPunct="1"/>
            <a:r>
              <a:rPr lang="en-US" altLang="en-US" sz="2800" smtClean="0"/>
              <a:t>Apply a sequence of matrix multiplications to the object vertices</a:t>
            </a:r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40D4FBC4-2128-4E1A-B619-6D9683B1F262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Composing Transformation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2209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Matrix multiplication is associative</a:t>
            </a:r>
            <a:r>
              <a:rPr lang="en-US" alt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>
                <a:solidFill>
                  <a:schemeClr val="tx2"/>
                </a:solidFill>
              </a:rPr>
              <a:t>     M3 x M2 x M1 = (M3 x M2) x M1 = M3 x (M2 x M1)</a:t>
            </a:r>
          </a:p>
          <a:p>
            <a:pPr eaLnBrk="1" hangingPunct="1"/>
            <a:r>
              <a:rPr lang="en-US" altLang="en-US" sz="2000" smtClean="0"/>
              <a:t>Transformation products may not be commutative A x B  != B x A</a:t>
            </a:r>
            <a:r>
              <a:rPr lang="en-US" altLang="en-US" sz="2400" smtClean="0"/>
              <a:t>   </a:t>
            </a:r>
          </a:p>
          <a:p>
            <a:pPr eaLnBrk="1" hangingPunct="1"/>
            <a:r>
              <a:rPr lang="en-US" altLang="en-US" sz="2000" smtClean="0"/>
              <a:t>Some cases where A x B = B x 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        A                               B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 translation                     translation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 scaling                            scaling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 rotation                         rotation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AA5D5E8-CA81-4F92-953A-9197F55A428C}" type="slidenum">
              <a:rPr lang="en-US" altLang="en-US">
                <a:solidFill>
                  <a:srgbClr val="898989"/>
                </a:solidFill>
              </a:rPr>
              <a:pPr eaLnBrk="1" hangingPunct="1"/>
              <a:t>61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How many points determines affine transformation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D8F66E-A16C-4915-B6CA-D32A0F052C03}" type="slidenum">
              <a:rPr lang="en-US" altLang="en-US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How many points determines affine transformation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22C6E12-2D34-482D-B6ED-31D1D6C0C029}" type="slidenum">
              <a:rPr lang="en-US" altLang="en-US">
                <a:solidFill>
                  <a:srgbClr val="898989"/>
                </a:solidFill>
              </a:rPr>
              <a:pPr eaLnBrk="1" hangingPunct="1"/>
              <a:t>63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</a:t>
            </a:r>
            <a:r>
              <a:rPr lang="en-US" altLang="en-US" sz="2000" smtClean="0">
                <a:solidFill>
                  <a:srgbClr val="FF0000"/>
                </a:solidFill>
              </a:rPr>
              <a:t>3</a:t>
            </a:r>
            <a:r>
              <a:rPr lang="en-US" altLang="en-US" sz="2000" smtClean="0"/>
              <a:t> points determines affine transformation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6339" name="Text Box 20"/>
          <p:cNvSpPr txBox="1">
            <a:spLocks noChangeArrowheads="1"/>
          </p:cNvSpPr>
          <p:nvPr/>
        </p:nvSpPr>
        <p:spPr bwMode="auto">
          <a:xfrm>
            <a:off x="2057400" y="2895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6340" name="Text Box 21"/>
          <p:cNvSpPr txBox="1">
            <a:spLocks noChangeArrowheads="1"/>
          </p:cNvSpPr>
          <p:nvPr/>
        </p:nvSpPr>
        <p:spPr bwMode="auto">
          <a:xfrm>
            <a:off x="18288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6341" name="Text Box 3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56342" name="Text Box 31"/>
          <p:cNvSpPr txBox="1">
            <a:spLocks noChangeArrowheads="1"/>
          </p:cNvSpPr>
          <p:nvPr/>
        </p:nvSpPr>
        <p:spPr bwMode="auto">
          <a:xfrm>
            <a:off x="5486400" y="2971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q’</a:t>
            </a:r>
          </a:p>
        </p:txBody>
      </p:sp>
      <p:sp>
        <p:nvSpPr>
          <p:cNvPr id="56343" name="Text Box 32"/>
          <p:cNvSpPr txBox="1">
            <a:spLocks noChangeArrowheads="1"/>
          </p:cNvSpPr>
          <p:nvPr/>
        </p:nvSpPr>
        <p:spPr bwMode="auto">
          <a:xfrm>
            <a:off x="4876800" y="2819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B8CB295-2A55-4DD4-8B63-319E4C5C97A8}" type="slidenum">
              <a:rPr lang="en-US" altLang="en-US">
                <a:solidFill>
                  <a:srgbClr val="898989"/>
                </a:solidFill>
              </a:rPr>
              <a:pPr eaLnBrk="1" hangingPunct="1"/>
              <a:t>64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3 points determines affine transformation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18"/>
          <p:cNvGraphicFramePr>
            <a:graphicFrameLocks noChangeAspect="1"/>
          </p:cNvGraphicFramePr>
          <p:nvPr/>
        </p:nvGraphicFramePr>
        <p:xfrm>
          <a:off x="4038600" y="5257800"/>
          <a:ext cx="37909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8" imgW="1993680" imgH="711000" progId="Equation.3">
                  <p:embed/>
                </p:oleObj>
              </mc:Choice>
              <mc:Fallback>
                <p:oleObj name="Equation" r:id="rId8" imgW="199368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37909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1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7188" name="Text Box 24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9109911-8DFD-4D23-BE6B-F287F5756F8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3 points determines affine transformation</a:t>
            </a:r>
          </a:p>
        </p:txBody>
      </p:sp>
      <p:pic>
        <p:nvPicPr>
          <p:cNvPr id="16794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3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4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5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6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7948" name="Object 18"/>
          <p:cNvGraphicFramePr>
            <a:graphicFrameLocks noChangeAspect="1"/>
          </p:cNvGraphicFramePr>
          <p:nvPr/>
        </p:nvGraphicFramePr>
        <p:xfrm>
          <a:off x="4038600" y="5257800"/>
          <a:ext cx="37909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1" name="Equation" r:id="rId8" imgW="1993680" imgH="711000" progId="Equation.3">
                  <p:embed/>
                </p:oleObj>
              </mc:Choice>
              <mc:Fallback>
                <p:oleObj name="Equation" r:id="rId8" imgW="199368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37909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4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1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3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5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55" name="Text Box 2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67956" name="Text Box 24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533400" y="5334000"/>
            <a:ext cx="3200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- Each pair gives us 2 linear equations on 6 unknowns!</a:t>
            </a:r>
          </a:p>
          <a:p>
            <a:pPr>
              <a:spcBef>
                <a:spcPct val="50000"/>
              </a:spcBef>
            </a:pPr>
            <a:endParaRPr lang="en-US" altLang="en-US" sz="1400"/>
          </a:p>
          <a:p>
            <a:pPr>
              <a:spcBef>
                <a:spcPct val="50000"/>
              </a:spcBef>
            </a:pPr>
            <a:r>
              <a:rPr lang="en-US" altLang="en-US" sz="1400"/>
              <a:t>- In total, 6 unknowns 6 linear equations.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BBD77ADA-61F5-4583-886D-FF4D89B0BF4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3 points determines affine transformation</a:t>
            </a:r>
          </a:p>
        </p:txBody>
      </p:sp>
      <p:pic>
        <p:nvPicPr>
          <p:cNvPr id="13619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8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9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0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1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2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3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6204" name="Object 18"/>
          <p:cNvGraphicFramePr>
            <a:graphicFrameLocks noChangeAspect="1"/>
          </p:cNvGraphicFramePr>
          <p:nvPr/>
        </p:nvGraphicFramePr>
        <p:xfrm>
          <a:off x="3048000" y="5257800"/>
          <a:ext cx="37909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Equation" r:id="rId8" imgW="1993680" imgH="711000" progId="Equation.3">
                  <p:embed/>
                </p:oleObj>
              </mc:Choice>
              <mc:Fallback>
                <p:oleObj name="Equation" r:id="rId8" imgW="199368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7800"/>
                        <a:ext cx="37909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205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7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09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1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1" name="Text Box 2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36212" name="Text Box 24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B642E30-B341-45FE-9472-B73E352951C3}" type="slidenum">
              <a:rPr lang="en-US" altLang="en-US">
                <a:solidFill>
                  <a:srgbClr val="898989"/>
                </a:solidFill>
              </a:rPr>
              <a:pPr eaLnBrk="1" hangingPunct="1"/>
              <a:t>67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3 points determines affine transformation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9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1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057400" y="2895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8288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486400" y="2971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q’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4876800" y="2819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r’</a:t>
            </a:r>
          </a:p>
        </p:txBody>
      </p:sp>
      <p:pic>
        <p:nvPicPr>
          <p:cNvPr id="57367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7466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2362200" y="54102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What’s the corresponding point in the right image?</a:t>
            </a: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H="1" flipV="1">
            <a:off x="2362200" y="48768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1" name="Text Box 24"/>
          <p:cNvSpPr txBox="1">
            <a:spLocks noChangeArrowheads="1"/>
          </p:cNvSpPr>
          <p:nvPr/>
        </p:nvSpPr>
        <p:spPr bwMode="auto">
          <a:xfrm>
            <a:off x="2438400" y="461645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200">
                <a:solidFill>
                  <a:srgbClr val="FF0000"/>
                </a:solidFill>
              </a:rPr>
              <a:t>new</a:t>
            </a: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6E57BDB-5ADD-4494-A76B-54E5557D50DD}" type="slidenum">
              <a:rPr lang="en-US" altLang="en-US">
                <a:solidFill>
                  <a:srgbClr val="898989"/>
                </a:solidFill>
              </a:rPr>
              <a:pPr eaLnBrk="1" hangingPunct="1"/>
              <a:t>68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Affine Transformations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Image of 3 points determines affine transformation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2020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572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68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598738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0416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94322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838450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3190875"/>
            <a:ext cx="1397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514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31242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654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2057400" y="2895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18288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5257800" y="259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5486400" y="2971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q’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876800" y="2819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r’</a:t>
            </a:r>
          </a:p>
        </p:txBody>
      </p:sp>
      <p:pic>
        <p:nvPicPr>
          <p:cNvPr id="8216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746625"/>
            <a:ext cx="2825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2133600" y="2362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2362200" y="54102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What’s the corresponding point in the right image?</a:t>
            </a:r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 flipH="1" flipV="1">
            <a:off x="2362200" y="48768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194" name="Object 18"/>
          <p:cNvGraphicFramePr>
            <a:graphicFrameLocks noChangeAspect="1"/>
          </p:cNvGraphicFramePr>
          <p:nvPr/>
        </p:nvGraphicFramePr>
        <p:xfrm>
          <a:off x="5981700" y="5486400"/>
          <a:ext cx="280193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2171520" imgH="711000" progId="Equation.3">
                  <p:embed/>
                </p:oleObj>
              </mc:Choice>
              <mc:Fallback>
                <p:oleObj name="Equation" r:id="rId9" imgW="217152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5486400"/>
                        <a:ext cx="280193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24"/>
          <p:cNvSpPr txBox="1">
            <a:spLocks noChangeArrowheads="1"/>
          </p:cNvSpPr>
          <p:nvPr/>
        </p:nvSpPr>
        <p:spPr bwMode="auto">
          <a:xfrm>
            <a:off x="2438400" y="461645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200">
                <a:solidFill>
                  <a:srgbClr val="FF0000"/>
                </a:solidFill>
              </a:rPr>
              <a:t>new</a:t>
            </a: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CBD3A9-A7D3-420F-B2E3-399BCA6D9E80}" type="slidenum">
              <a:rPr lang="en-US" altLang="en-US">
                <a:solidFill>
                  <a:srgbClr val="898989"/>
                </a:solidFill>
              </a:rPr>
              <a:pPr eaLnBrk="1" hangingPunct="1"/>
              <a:t>69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Lecture</a:t>
            </a:r>
          </a:p>
        </p:txBody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2D coordinate transformations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3D transformations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Lots of vector and matrix operations!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6E4428-8CF9-4E97-9104-781A6270E224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 Representation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We can use a column vector (a 2x1 matrix) to represent a 2D point     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                                                  y</a:t>
            </a:r>
          </a:p>
          <a:p>
            <a:pPr eaLnBrk="1" hangingPunct="1"/>
            <a:r>
              <a:rPr lang="en-US" altLang="en-US" sz="2800" smtClean="0"/>
              <a:t>A general form of </a:t>
            </a:r>
            <a:r>
              <a:rPr lang="en-US" altLang="en-US" sz="2800" i="1" smtClean="0"/>
              <a:t>linear</a:t>
            </a:r>
            <a:r>
              <a:rPr lang="en-US" altLang="en-US" sz="2800" smtClean="0"/>
              <a:t> transformation can be written as: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      </a:t>
            </a:r>
            <a:r>
              <a:rPr lang="en-US" altLang="en-US" sz="1800" smtClean="0"/>
              <a:t>x’ = ax + by +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                                          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      </a:t>
            </a:r>
            <a:r>
              <a:rPr lang="en-US" altLang="en-US" sz="1800" smtClean="0"/>
              <a:t>y’ = dx + ey + f</a:t>
            </a:r>
            <a:r>
              <a:rPr lang="en-US" altLang="en-US" sz="2800" smtClean="0"/>
              <a:t> 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876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53340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0" y="4495800"/>
            <a:ext cx="3505200" cy="825500"/>
            <a:chOff x="2640" y="3059"/>
            <a:chExt cx="2208" cy="520"/>
          </a:xfrm>
        </p:grpSpPr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26" y="3059"/>
              <a:ext cx="207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X’                a     b     c              x</a:t>
              </a:r>
            </a:p>
            <a:p>
              <a:pPr eaLnBrk="1" hangingPunct="1"/>
              <a:r>
                <a:rPr lang="en-US" altLang="en-US" sz="1600"/>
                <a:t>Y’    =          d     e     f       *     y</a:t>
              </a:r>
            </a:p>
            <a:p>
              <a:pPr eaLnBrk="1" hangingPunct="1"/>
              <a:r>
                <a:rPr lang="en-US" altLang="en-US" sz="1600"/>
                <a:t>1                 0     0     1             1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340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427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60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84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640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2976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821524-2E83-42C2-BCF6-38ACE3BB066E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Re-position a point along a straight line </a:t>
            </a:r>
          </a:p>
          <a:p>
            <a:pPr eaLnBrk="1" hangingPunct="1"/>
            <a:r>
              <a:rPr lang="en-US" altLang="en-US" sz="2800" smtClean="0"/>
              <a:t>Given a point (x,y), and the translation distance (tx,ty)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3268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400"/>
              <a:t>The new point: (x’, y’) </a:t>
            </a:r>
          </a:p>
          <a:p>
            <a:pPr eaLnBrk="1" hangingPunct="1"/>
            <a:r>
              <a:rPr lang="en-US" altLang="en-US" sz="2400"/>
              <a:t>     x’ = x + tx </a:t>
            </a:r>
          </a:p>
          <a:p>
            <a:pPr eaLnBrk="1" hangingPunct="1"/>
            <a:r>
              <a:rPr lang="en-US" altLang="en-US" sz="2400"/>
              <a:t>     y’ = y + ty 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53340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55626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5638800" y="4006850"/>
            <a:ext cx="701675" cy="336550"/>
            <a:chOff x="3590" y="2915"/>
            <a:chExt cx="442" cy="212"/>
          </a:xfrm>
        </p:grpSpPr>
        <p:sp>
          <p:nvSpPr>
            <p:cNvPr id="13337" name="Text Box 7"/>
            <p:cNvSpPr txBox="1">
              <a:spLocks noChangeArrowheads="1"/>
            </p:cNvSpPr>
            <p:nvPr/>
          </p:nvSpPr>
          <p:spPr bwMode="auto">
            <a:xfrm>
              <a:off x="3590" y="291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(x,y)</a:t>
              </a:r>
            </a:p>
          </p:txBody>
        </p:sp>
        <p:sp>
          <p:nvSpPr>
            <p:cNvPr id="13338" name="Oval 9"/>
            <p:cNvSpPr>
              <a:spLocks noChangeArrowheads="1"/>
            </p:cNvSpPr>
            <p:nvPr/>
          </p:nvSpPr>
          <p:spPr bwMode="auto">
            <a:xfrm>
              <a:off x="398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21" name="Group 14"/>
          <p:cNvGrpSpPr>
            <a:grpSpLocks/>
          </p:cNvGrpSpPr>
          <p:nvPr/>
        </p:nvGrpSpPr>
        <p:grpSpPr bwMode="auto">
          <a:xfrm>
            <a:off x="6400800" y="3244850"/>
            <a:ext cx="923925" cy="946150"/>
            <a:chOff x="4032" y="2476"/>
            <a:chExt cx="582" cy="596"/>
          </a:xfrm>
        </p:grpSpPr>
        <p:grpSp>
          <p:nvGrpSpPr>
            <p:cNvPr id="13333" name="Group 11"/>
            <p:cNvGrpSpPr>
              <a:grpSpLocks/>
            </p:cNvGrpSpPr>
            <p:nvPr/>
          </p:nvGrpSpPr>
          <p:grpSpPr bwMode="auto">
            <a:xfrm>
              <a:off x="4180" y="2476"/>
              <a:ext cx="434" cy="308"/>
              <a:chOff x="4180" y="2476"/>
              <a:chExt cx="434" cy="308"/>
            </a:xfrm>
          </p:grpSpPr>
          <p:sp>
            <p:nvSpPr>
              <p:cNvPr id="13335" name="Text Box 8"/>
              <p:cNvSpPr txBox="1">
                <a:spLocks noChangeArrowheads="1"/>
              </p:cNvSpPr>
              <p:nvPr/>
            </p:nvSpPr>
            <p:spPr bwMode="auto">
              <a:xfrm>
                <a:off x="4180" y="2476"/>
                <a:ext cx="4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(x’,y’)</a:t>
                </a:r>
              </a:p>
            </p:txBody>
          </p:sp>
          <p:sp>
            <p:nvSpPr>
              <p:cNvPr id="13336" name="Oval 10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 flipV="1">
              <a:off x="403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22" name="Text Box 15"/>
          <p:cNvSpPr txBox="1">
            <a:spLocks noChangeArrowheads="1"/>
          </p:cNvSpPr>
          <p:nvPr/>
        </p:nvSpPr>
        <p:spPr bwMode="auto">
          <a:xfrm>
            <a:off x="822325" y="4730750"/>
            <a:ext cx="599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600"/>
              <a:t>OR   </a:t>
            </a:r>
            <a:r>
              <a:rPr lang="en-US" altLang="en-US" sz="2000"/>
              <a:t>P’  =  P  +  T</a:t>
            </a:r>
            <a:r>
              <a:rPr lang="en-US" altLang="en-US" sz="1600"/>
              <a:t>    where    P’ =    x’     p =    x    T =    tx</a:t>
            </a:r>
          </a:p>
          <a:p>
            <a:pPr eaLnBrk="1" hangingPunct="1"/>
            <a:r>
              <a:rPr lang="en-US" altLang="en-US" sz="1600"/>
              <a:t>                                                         y’              y             ty </a:t>
            </a:r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>
            <a:off x="4800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>
            <a:off x="6400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>
            <a:off x="6858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>
            <a:off x="6400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 flipV="1">
            <a:off x="7010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6553200" y="41910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200"/>
              <a:t>tx</a:t>
            </a:r>
          </a:p>
        </p:txBody>
      </p: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7004050" y="3810000"/>
            <a:ext cx="311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1200"/>
              <a:t>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436895-D9F4-431E-BADA-3B215E69A387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3x3 2D Translation Matrix</a:t>
            </a:r>
          </a:p>
        </p:txBody>
      </p:sp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1758950" y="1676400"/>
            <a:ext cx="3879850" cy="701675"/>
            <a:chOff x="734" y="1814"/>
            <a:chExt cx="2444" cy="442"/>
          </a:xfrm>
        </p:grpSpPr>
        <p:sp>
          <p:nvSpPr>
            <p:cNvPr id="14352" name="Text Box 6"/>
            <p:cNvSpPr txBox="1">
              <a:spLocks noChangeArrowheads="1"/>
            </p:cNvSpPr>
            <p:nvPr/>
          </p:nvSpPr>
          <p:spPr bwMode="auto">
            <a:xfrm>
              <a:off x="734" y="1814"/>
              <a:ext cx="24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         </a:t>
              </a:r>
              <a:r>
                <a:rPr lang="en-US" altLang="en-US" sz="2000"/>
                <a:t>x’     =        x       +       tx</a:t>
              </a:r>
            </a:p>
            <a:p>
              <a:pPr eaLnBrk="1" hangingPunct="1"/>
              <a:r>
                <a:rPr lang="en-US" altLang="en-US" sz="2000"/>
                <a:t>       y’               y                 ty </a:t>
              </a:r>
            </a:p>
          </p:txBody>
        </p:sp>
        <p:sp>
          <p:nvSpPr>
            <p:cNvPr id="14353" name="Line 7"/>
            <p:cNvSpPr>
              <a:spLocks noChangeShapeType="1"/>
            </p:cNvSpPr>
            <p:nvPr/>
          </p:nvSpPr>
          <p:spPr bwMode="auto">
            <a:xfrm>
              <a:off x="105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4" name="Line 8"/>
            <p:cNvSpPr>
              <a:spLocks noChangeShapeType="1"/>
            </p:cNvSpPr>
            <p:nvPr/>
          </p:nvSpPr>
          <p:spPr bwMode="auto">
            <a:xfrm>
              <a:off x="129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Line 9"/>
            <p:cNvSpPr>
              <a:spLocks noChangeShapeType="1"/>
            </p:cNvSpPr>
            <p:nvPr/>
          </p:nvSpPr>
          <p:spPr bwMode="auto">
            <a:xfrm>
              <a:off x="1920" y="190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Line 10"/>
            <p:cNvSpPr>
              <a:spLocks noChangeShapeType="1"/>
            </p:cNvSpPr>
            <p:nvPr/>
          </p:nvSpPr>
          <p:spPr bwMode="auto">
            <a:xfrm>
              <a:off x="2208" y="190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Line 11"/>
            <p:cNvSpPr>
              <a:spLocks noChangeShapeType="1"/>
            </p:cNvSpPr>
            <p:nvPr/>
          </p:nvSpPr>
          <p:spPr bwMode="auto">
            <a:xfrm>
              <a:off x="2832" y="190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8" name="Line 12"/>
            <p:cNvSpPr>
              <a:spLocks noChangeShapeType="1"/>
            </p:cNvSpPr>
            <p:nvPr/>
          </p:nvSpPr>
          <p:spPr bwMode="auto">
            <a:xfrm>
              <a:off x="3120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4343400" y="2819400"/>
            <a:ext cx="189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Use 3 x 1 vector </a:t>
            </a:r>
          </a:p>
        </p:txBody>
      </p:sp>
      <p:grpSp>
        <p:nvGrpSpPr>
          <p:cNvPr id="14342" name="Group 28"/>
          <p:cNvGrpSpPr>
            <a:grpSpLocks/>
          </p:cNvGrpSpPr>
          <p:nvPr/>
        </p:nvGrpSpPr>
        <p:grpSpPr bwMode="auto">
          <a:xfrm>
            <a:off x="2057400" y="3505200"/>
            <a:ext cx="4211638" cy="1006475"/>
            <a:chOff x="1488" y="2945"/>
            <a:chExt cx="2653" cy="634"/>
          </a:xfrm>
        </p:grpSpPr>
        <p:sp>
          <p:nvSpPr>
            <p:cNvPr id="14345" name="Text Box 17"/>
            <p:cNvSpPr txBox="1">
              <a:spLocks noChangeArrowheads="1"/>
            </p:cNvSpPr>
            <p:nvPr/>
          </p:nvSpPr>
          <p:spPr bwMode="auto">
            <a:xfrm>
              <a:off x="1526" y="2945"/>
              <a:ext cx="261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x’                  1     0     tx           x </a:t>
              </a:r>
            </a:p>
            <a:p>
              <a:pPr eaLnBrk="1" hangingPunct="1"/>
              <a:r>
                <a:rPr lang="en-US" altLang="en-US" sz="2000"/>
                <a:t>y’     =          0      1     ty    *     y</a:t>
              </a:r>
            </a:p>
            <a:p>
              <a:pPr eaLnBrk="1" hangingPunct="1"/>
              <a:r>
                <a:rPr lang="en-US" altLang="en-US" sz="2000"/>
                <a:t>1                  0      0     1           1</a:t>
              </a:r>
            </a:p>
          </p:txBody>
        </p:sp>
        <p:sp>
          <p:nvSpPr>
            <p:cNvPr id="14346" name="Line 18"/>
            <p:cNvSpPr>
              <a:spLocks noChangeShapeType="1"/>
            </p:cNvSpPr>
            <p:nvPr/>
          </p:nvSpPr>
          <p:spPr bwMode="auto">
            <a:xfrm>
              <a:off x="1488" y="298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Line 19"/>
            <p:cNvSpPr>
              <a:spLocks noChangeShapeType="1"/>
            </p:cNvSpPr>
            <p:nvPr/>
          </p:nvSpPr>
          <p:spPr bwMode="auto">
            <a:xfrm>
              <a:off x="17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8" name="Line 20"/>
            <p:cNvSpPr>
              <a:spLocks noChangeShapeType="1"/>
            </p:cNvSpPr>
            <p:nvPr/>
          </p:nvSpPr>
          <p:spPr bwMode="auto">
            <a:xfrm>
              <a:off x="244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9" name="Line 21"/>
            <p:cNvSpPr>
              <a:spLocks noChangeShapeType="1"/>
            </p:cNvSpPr>
            <p:nvPr/>
          </p:nvSpPr>
          <p:spPr bwMode="auto">
            <a:xfrm>
              <a:off x="3504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0" name="Line 22"/>
            <p:cNvSpPr>
              <a:spLocks noChangeShapeType="1"/>
            </p:cNvSpPr>
            <p:nvPr/>
          </p:nvSpPr>
          <p:spPr bwMode="auto">
            <a:xfrm>
              <a:off x="388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23"/>
            <p:cNvSpPr>
              <a:spLocks noChangeShapeType="1"/>
            </p:cNvSpPr>
            <p:nvPr/>
          </p:nvSpPr>
          <p:spPr bwMode="auto">
            <a:xfrm>
              <a:off x="41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3" name="AutoShape 27"/>
          <p:cNvSpPr>
            <a:spLocks noChangeArrowheads="1"/>
          </p:cNvSpPr>
          <p:nvPr/>
        </p:nvSpPr>
        <p:spPr bwMode="auto">
          <a:xfrm>
            <a:off x="3733800" y="27432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Text Box 29"/>
          <p:cNvSpPr txBox="1">
            <a:spLocks noChangeArrowheads="1"/>
          </p:cNvSpPr>
          <p:nvPr/>
        </p:nvSpPr>
        <p:spPr bwMode="auto">
          <a:xfrm>
            <a:off x="838200" y="4751388"/>
            <a:ext cx="798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140000"/>
              <a:buFont typeface="Wingdings" pitchFamily="2" charset="2"/>
              <a:buChar char="§"/>
            </a:pPr>
            <a:r>
              <a:rPr lang="en-US" altLang="en-US" sz="2000"/>
              <a:t>  </a:t>
            </a:r>
            <a:r>
              <a:rPr lang="en-US" altLang="en-US" sz="2400"/>
              <a:t>Note that now it becomes a matrix-vector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</TotalTime>
  <Words>2557</Words>
  <Application>Microsoft Office PowerPoint</Application>
  <PresentationFormat>On-screen Show (4:3)</PresentationFormat>
  <Paragraphs>537</Paragraphs>
  <Slides>69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Tahoma</vt:lpstr>
      <vt:lpstr>Arial</vt:lpstr>
      <vt:lpstr>Calibri</vt:lpstr>
      <vt:lpstr>Wingdings</vt:lpstr>
      <vt:lpstr>Symbol</vt:lpstr>
      <vt:lpstr>Office Theme</vt:lpstr>
      <vt:lpstr>Microsoft Equation 3.0</vt:lpstr>
      <vt:lpstr> 2D Transformations</vt:lpstr>
      <vt:lpstr>2D Transformations</vt:lpstr>
      <vt:lpstr>2D Transformations</vt:lpstr>
      <vt:lpstr>2D Transformations</vt:lpstr>
      <vt:lpstr>Applications of 2D Transformations</vt:lpstr>
      <vt:lpstr>2D Transformation</vt:lpstr>
      <vt:lpstr>Point Representation</vt:lpstr>
      <vt:lpstr>Translation</vt:lpstr>
      <vt:lpstr>3x3 2D Translation Matrix</vt:lpstr>
      <vt:lpstr>Translation</vt:lpstr>
      <vt:lpstr>2D Rotation</vt:lpstr>
      <vt:lpstr>2D Rotation</vt:lpstr>
      <vt:lpstr>2D Rotation</vt:lpstr>
      <vt:lpstr>2D Rotation</vt:lpstr>
      <vt:lpstr>2D Rotation</vt:lpstr>
      <vt:lpstr>3x3 2D Rotation Matrix</vt:lpstr>
      <vt:lpstr>PowerPoint Presentation</vt:lpstr>
      <vt:lpstr>2D Scaling </vt:lpstr>
      <vt:lpstr>2D Scaling </vt:lpstr>
      <vt:lpstr>3x3 2D Scaling Matrix</vt:lpstr>
      <vt:lpstr>Put it all together </vt:lpstr>
      <vt:lpstr>Or, 3x3 Matrix Representations</vt:lpstr>
      <vt:lpstr>Why Use 3x3 Matrices?</vt:lpstr>
      <vt:lpstr>Why Use 3x3 Matrices?</vt:lpstr>
      <vt:lpstr>Shearing</vt:lpstr>
      <vt:lpstr>PowerPoint Presentation</vt:lpstr>
      <vt:lpstr>Reflection</vt:lpstr>
      <vt:lpstr>Reflection</vt:lpstr>
      <vt:lpstr>Reflection</vt:lpstr>
      <vt:lpstr>Reflection about X-axis</vt:lpstr>
      <vt:lpstr>Reflection about X-axis</vt:lpstr>
      <vt:lpstr>Reflection about Y-axis</vt:lpstr>
      <vt:lpstr>Reflection about Y-axis</vt:lpstr>
      <vt:lpstr>What’s the Transformation Matrix?</vt:lpstr>
      <vt:lpstr>What’s the Transformation Matrix?</vt:lpstr>
      <vt:lpstr>PowerPoint Presentation</vt:lpstr>
      <vt:lpstr>Arbitrary Rotation Center</vt:lpstr>
      <vt:lpstr>Arbitrary Rotation Center</vt:lpstr>
      <vt:lpstr>Arbitrary Rotation Center</vt:lpstr>
      <vt:lpstr>Arbitrary Rotation Center</vt:lpstr>
      <vt:lpstr>PowerPoint Presentation</vt:lpstr>
      <vt:lpstr>Scaling Revisit</vt:lpstr>
      <vt:lpstr>Arbitrary Scaling Pivot</vt:lpstr>
      <vt:lpstr>PowerPoint Presentation</vt:lpstr>
      <vt:lpstr>PowerPoint Presentation</vt:lpstr>
      <vt:lpstr>PowerPoint Presentation</vt:lpstr>
      <vt:lpstr>Reflection about An Arbitrary Line</vt:lpstr>
      <vt:lpstr>Reflection about An Arbitrary Line</vt:lpstr>
      <vt:lpstr>Reflection about An Arbitrary Line</vt:lpstr>
      <vt:lpstr>Reflection about An Arbitrary Line</vt:lpstr>
      <vt:lpstr>Affine Transformation</vt:lpstr>
      <vt:lpstr>Affine Transformation</vt:lpstr>
      <vt:lpstr>Affine Transformation</vt:lpstr>
      <vt:lpstr>Composing Transformation</vt:lpstr>
      <vt:lpstr>Composing Transformation</vt:lpstr>
      <vt:lpstr>Arbitrary Rotation Center</vt:lpstr>
      <vt:lpstr>Arbitrary Rotation Center</vt:lpstr>
      <vt:lpstr>Composing Transformation </vt:lpstr>
      <vt:lpstr>Transformation Order Matters!</vt:lpstr>
      <vt:lpstr>Composing Transformation </vt:lpstr>
      <vt:lpstr>Finding Affine Transformations</vt:lpstr>
      <vt:lpstr>Finding Affine Transformations</vt:lpstr>
      <vt:lpstr>Finding Affine Transformations</vt:lpstr>
      <vt:lpstr>Finding Affine Transformations</vt:lpstr>
      <vt:lpstr>Finding Affine Transformations</vt:lpstr>
      <vt:lpstr>Finding Affine Transformations</vt:lpstr>
      <vt:lpstr>Finding Affine Transformations</vt:lpstr>
      <vt:lpstr>Finding Affine Transformations</vt:lpstr>
      <vt:lpstr>Next Lecture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Coordinate Systems</dc:title>
  <dc:creator>Han-Wei Shen</dc:creator>
  <cp:lastModifiedBy>acer</cp:lastModifiedBy>
  <cp:revision>352</cp:revision>
  <cp:lastPrinted>1601-01-01T00:00:00Z</cp:lastPrinted>
  <dcterms:created xsi:type="dcterms:W3CDTF">2001-10-01T21:01:13Z</dcterms:created>
  <dcterms:modified xsi:type="dcterms:W3CDTF">2018-03-19T17:13:25Z</dcterms:modified>
</cp:coreProperties>
</file>