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slideshow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85"/>
  </p:notesMasterIdLst>
  <p:handoutMasterIdLst>
    <p:handoutMasterId r:id="rId86"/>
  </p:handoutMasterIdLst>
  <p:sldIdLst>
    <p:sldId id="354" r:id="rId2"/>
    <p:sldId id="409" r:id="rId3"/>
    <p:sldId id="393" r:id="rId4"/>
    <p:sldId id="319" r:id="rId5"/>
    <p:sldId id="320" r:id="rId6"/>
    <p:sldId id="432" r:id="rId7"/>
    <p:sldId id="321" r:id="rId8"/>
    <p:sldId id="330" r:id="rId9"/>
    <p:sldId id="324" r:id="rId10"/>
    <p:sldId id="322" r:id="rId11"/>
    <p:sldId id="381" r:id="rId12"/>
    <p:sldId id="325" r:id="rId13"/>
    <p:sldId id="326" r:id="rId14"/>
    <p:sldId id="336" r:id="rId15"/>
    <p:sldId id="328" r:id="rId16"/>
    <p:sldId id="329" r:id="rId17"/>
    <p:sldId id="331" r:id="rId18"/>
    <p:sldId id="414" r:id="rId19"/>
    <p:sldId id="335" r:id="rId20"/>
    <p:sldId id="378" r:id="rId21"/>
    <p:sldId id="439" r:id="rId22"/>
    <p:sldId id="433" r:id="rId23"/>
    <p:sldId id="434" r:id="rId24"/>
    <p:sldId id="435" r:id="rId25"/>
    <p:sldId id="436" r:id="rId26"/>
    <p:sldId id="437" r:id="rId27"/>
    <p:sldId id="438" r:id="rId28"/>
    <p:sldId id="440" r:id="rId29"/>
    <p:sldId id="441" r:id="rId30"/>
    <p:sldId id="442" r:id="rId31"/>
    <p:sldId id="455" r:id="rId32"/>
    <p:sldId id="456" r:id="rId33"/>
    <p:sldId id="443" r:id="rId34"/>
    <p:sldId id="444" r:id="rId35"/>
    <p:sldId id="445" r:id="rId36"/>
    <p:sldId id="446" r:id="rId37"/>
    <p:sldId id="458" r:id="rId38"/>
    <p:sldId id="447" r:id="rId39"/>
    <p:sldId id="448" r:id="rId40"/>
    <p:sldId id="449" r:id="rId41"/>
    <p:sldId id="450" r:id="rId42"/>
    <p:sldId id="451" r:id="rId43"/>
    <p:sldId id="452" r:id="rId44"/>
    <p:sldId id="453" r:id="rId45"/>
    <p:sldId id="454" r:id="rId46"/>
    <p:sldId id="459" r:id="rId47"/>
    <p:sldId id="460" r:id="rId48"/>
    <p:sldId id="461" r:id="rId49"/>
    <p:sldId id="337" r:id="rId50"/>
    <p:sldId id="338" r:id="rId51"/>
    <p:sldId id="376" r:id="rId52"/>
    <p:sldId id="385" r:id="rId53"/>
    <p:sldId id="427" r:id="rId54"/>
    <p:sldId id="428" r:id="rId55"/>
    <p:sldId id="429" r:id="rId56"/>
    <p:sldId id="430" r:id="rId57"/>
    <p:sldId id="424" r:id="rId58"/>
    <p:sldId id="425" r:id="rId59"/>
    <p:sldId id="426" r:id="rId60"/>
    <p:sldId id="394" r:id="rId61"/>
    <p:sldId id="399" r:id="rId62"/>
    <p:sldId id="400" r:id="rId63"/>
    <p:sldId id="398" r:id="rId64"/>
    <p:sldId id="421" r:id="rId65"/>
    <p:sldId id="422" r:id="rId66"/>
    <p:sldId id="345" r:id="rId67"/>
    <p:sldId id="389" r:id="rId68"/>
    <p:sldId id="401" r:id="rId69"/>
    <p:sldId id="402" r:id="rId70"/>
    <p:sldId id="346" r:id="rId71"/>
    <p:sldId id="347" r:id="rId72"/>
    <p:sldId id="407" r:id="rId73"/>
    <p:sldId id="408" r:id="rId74"/>
    <p:sldId id="403" r:id="rId75"/>
    <p:sldId id="462" r:id="rId76"/>
    <p:sldId id="466" r:id="rId77"/>
    <p:sldId id="465" r:id="rId78"/>
    <p:sldId id="467" r:id="rId79"/>
    <p:sldId id="468" r:id="rId80"/>
    <p:sldId id="469" r:id="rId81"/>
    <p:sldId id="463" r:id="rId82"/>
    <p:sldId id="464" r:id="rId83"/>
    <p:sldId id="413" r:id="rId84"/>
  </p:sldIdLst>
  <p:sldSz cx="9144000" cy="6858000" type="screen4x3"/>
  <p:notesSz cx="6991350" cy="92821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9" autoAdjust="0"/>
    <p:restoredTop sz="94713" autoAdjust="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A28C2CED-C46C-469A-AD17-212B55CB6AE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8950" cy="4635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0813" y="0"/>
            <a:ext cx="3028950" cy="4635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B6421C-B007-4BCE-99E2-481BC9783E83}" type="datetimeFigureOut">
              <a:rPr lang="en-US"/>
              <a:pPr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28950" cy="4635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0813" y="8816975"/>
            <a:ext cx="3028950" cy="4635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72C667-1403-4BCD-B156-5F786FABF2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0DF663-5229-4EE8-B9CC-7E8F19D69601}" type="datetime1">
              <a:rPr lang="en-US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F97C5A-2AE0-4749-A6D5-F7B57123C1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353BCC-1F77-469C-88AD-6B94594AF51B}" type="datetime1">
              <a:rPr lang="en-US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A920C-FDFE-4941-BC4E-60AE1FF911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477BDD-98F6-406B-8FC7-1E25B76D1FCC}" type="datetime1">
              <a:rPr lang="en-US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C89BD8-8530-4CB1-BFB5-9DA957C457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630EC4-2B7D-4E9F-834B-7139AE4EA2A4}" type="datetime1">
              <a:rPr lang="en-US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DF2BE-70EC-4B40-8A86-6320C719FF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0A0B3D-79CE-4E37-9C1E-8BA72DA35985}" type="datetime1">
              <a:rPr lang="en-US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24933-5F08-4713-AED4-5A40B9A576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37E1A9-A24B-483C-BA81-E1395967BF61}" type="datetime1">
              <a:rPr lang="en-US"/>
              <a:pPr/>
              <a:t>2/21/2019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5FCD0-A83F-4244-A93C-FC2D0698D0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CE4D31-3605-4DB3-9D12-B54556211737}" type="datetime1">
              <a:rPr lang="en-US"/>
              <a:pPr/>
              <a:t>2/21/2019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90AE7-60BF-4378-ACF2-CE92CE602F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AEF177-CF9F-4326-8DDA-16507181524B}" type="datetime1">
              <a:rPr lang="en-US"/>
              <a:pPr/>
              <a:t>2/21/2019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B82163-BCAB-4592-BE68-B5200DFDD8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A3D8F0-A88E-4912-BDFE-674AF67AA23E}" type="datetime1">
              <a:rPr lang="en-US"/>
              <a:pPr/>
              <a:t>2/21/2019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405D43-FBED-4BB7-87BC-FDE58A78E9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D87AAA-5AB3-41B1-B0E8-561E4500CFB8}" type="datetime1">
              <a:rPr lang="en-US"/>
              <a:pPr/>
              <a:t>2/21/2019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31721A-1712-48B2-8948-6717C49CE0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4F990F-CDFF-438E-910E-187E6715923D}" type="datetime1">
              <a:rPr lang="en-US"/>
              <a:pPr/>
              <a:t>2/21/2019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C43D6E-9CCF-4485-AC17-468B73E8D3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47542260-A577-4E7C-81F7-79AB2AFE8D69}" type="datetime1">
              <a:rPr lang="en-US"/>
              <a:pPr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E624F61-122A-46DB-BC52-8DBCFC96654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youtube.com/watch?v=3kG5nzeBAxM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dgp.utoronto.ca/~jflaszlo/interactive-control.html" TargetMode="External"/><Relationship Id="rId9" Type="http://schemas.openxmlformats.org/officeDocument/2006/relationships/image" Target="../media/image8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2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6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32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3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F8A461-96FD-4ADE-B766-4FCD5ED707AF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Computer Graphics </a:t>
            </a:r>
            <a:br>
              <a:rPr lang="en-US" dirty="0" smtClean="0"/>
            </a:br>
            <a:r>
              <a:rPr lang="en-US" dirty="0" smtClean="0"/>
              <a:t>2D Transformations</a:t>
            </a:r>
          </a:p>
        </p:txBody>
      </p:sp>
      <p:sp>
        <p:nvSpPr>
          <p:cNvPr id="10244" name="Line 3"/>
          <p:cNvSpPr>
            <a:spLocks noChangeShapeType="1"/>
          </p:cNvSpPr>
          <p:nvPr/>
        </p:nvSpPr>
        <p:spPr bwMode="auto">
          <a:xfrm>
            <a:off x="1235075" y="4724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 flipV="1">
            <a:off x="1539875" y="3581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1768475" y="42672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47" name="Oval 6"/>
          <p:cNvSpPr>
            <a:spLocks noChangeArrowheads="1"/>
          </p:cNvSpPr>
          <p:nvPr/>
        </p:nvSpPr>
        <p:spPr bwMode="auto">
          <a:xfrm>
            <a:off x="2911475" y="41148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48" name="Freeform 7"/>
          <p:cNvSpPr>
            <a:spLocks/>
          </p:cNvSpPr>
          <p:nvPr/>
        </p:nvSpPr>
        <p:spPr bwMode="auto">
          <a:xfrm>
            <a:off x="1844675" y="3860800"/>
            <a:ext cx="990600" cy="330200"/>
          </a:xfrm>
          <a:custGeom>
            <a:avLst/>
            <a:gdLst>
              <a:gd name="T0" fmla="*/ 0 w 624"/>
              <a:gd name="T1" fmla="*/ 330200 h 208"/>
              <a:gd name="T2" fmla="*/ 304800 w 624"/>
              <a:gd name="T3" fmla="*/ 25400 h 208"/>
              <a:gd name="T4" fmla="*/ 990600 w 624"/>
              <a:gd name="T5" fmla="*/ 177800 h 208"/>
              <a:gd name="T6" fmla="*/ 0 60000 65536"/>
              <a:gd name="T7" fmla="*/ 0 60000 65536"/>
              <a:gd name="T8" fmla="*/ 0 60000 65536"/>
              <a:gd name="T9" fmla="*/ 0 w 624"/>
              <a:gd name="T10" fmla="*/ 0 h 208"/>
              <a:gd name="T11" fmla="*/ 624 w 624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208">
                <a:moveTo>
                  <a:pt x="0" y="208"/>
                </a:moveTo>
                <a:cubicBezTo>
                  <a:pt x="44" y="120"/>
                  <a:pt x="88" y="32"/>
                  <a:pt x="192" y="16"/>
                </a:cubicBezTo>
                <a:cubicBezTo>
                  <a:pt x="296" y="0"/>
                  <a:pt x="552" y="96"/>
                  <a:pt x="624" y="112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2895600" y="4779963"/>
            <a:ext cx="284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x</a:t>
            </a:r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1219200" y="371316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y</a:t>
            </a:r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>
            <a:off x="4130675" y="3886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 flipV="1">
            <a:off x="4435475" y="2743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0253" name="Text Box 15"/>
          <p:cNvSpPr txBox="1">
            <a:spLocks noChangeArrowheads="1"/>
          </p:cNvSpPr>
          <p:nvPr/>
        </p:nvSpPr>
        <p:spPr bwMode="auto">
          <a:xfrm>
            <a:off x="5791200" y="3941763"/>
            <a:ext cx="284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x</a:t>
            </a:r>
          </a:p>
        </p:txBody>
      </p:sp>
      <p:sp>
        <p:nvSpPr>
          <p:cNvPr id="10254" name="Text Box 16"/>
          <p:cNvSpPr txBox="1">
            <a:spLocks noChangeArrowheads="1"/>
          </p:cNvSpPr>
          <p:nvPr/>
        </p:nvSpPr>
        <p:spPr bwMode="auto">
          <a:xfrm>
            <a:off x="4114800" y="2874963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y</a:t>
            </a:r>
          </a:p>
        </p:txBody>
      </p:sp>
      <p:sp>
        <p:nvSpPr>
          <p:cNvPr id="10255" name="Rectangle 17"/>
          <p:cNvSpPr>
            <a:spLocks noChangeArrowheads="1"/>
          </p:cNvSpPr>
          <p:nvPr/>
        </p:nvSpPr>
        <p:spPr bwMode="auto">
          <a:xfrm>
            <a:off x="4664075" y="32766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56" name="Rectangle 18"/>
          <p:cNvSpPr>
            <a:spLocks noChangeArrowheads="1"/>
          </p:cNvSpPr>
          <p:nvPr/>
        </p:nvSpPr>
        <p:spPr bwMode="auto">
          <a:xfrm>
            <a:off x="5502275" y="2362200"/>
            <a:ext cx="990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57" name="Line 19"/>
          <p:cNvSpPr>
            <a:spLocks noChangeShapeType="1"/>
          </p:cNvSpPr>
          <p:nvPr/>
        </p:nvSpPr>
        <p:spPr bwMode="auto">
          <a:xfrm flipV="1">
            <a:off x="5121275" y="3124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0258" name="Line 20"/>
          <p:cNvSpPr>
            <a:spLocks noChangeShapeType="1"/>
          </p:cNvSpPr>
          <p:nvPr/>
        </p:nvSpPr>
        <p:spPr bwMode="auto">
          <a:xfrm>
            <a:off x="4054475" y="5856288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0259" name="Line 21"/>
          <p:cNvSpPr>
            <a:spLocks noChangeShapeType="1"/>
          </p:cNvSpPr>
          <p:nvPr/>
        </p:nvSpPr>
        <p:spPr bwMode="auto">
          <a:xfrm flipV="1">
            <a:off x="4359275" y="47132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0260" name="Text Box 25"/>
          <p:cNvSpPr txBox="1">
            <a:spLocks noChangeArrowheads="1"/>
          </p:cNvSpPr>
          <p:nvPr/>
        </p:nvSpPr>
        <p:spPr bwMode="auto">
          <a:xfrm>
            <a:off x="5715000" y="5911850"/>
            <a:ext cx="284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x</a:t>
            </a:r>
          </a:p>
        </p:txBody>
      </p:sp>
      <p:sp>
        <p:nvSpPr>
          <p:cNvPr id="10261" name="Text Box 26"/>
          <p:cNvSpPr txBox="1">
            <a:spLocks noChangeArrowheads="1"/>
          </p:cNvSpPr>
          <p:nvPr/>
        </p:nvSpPr>
        <p:spPr bwMode="auto">
          <a:xfrm>
            <a:off x="4038600" y="4845050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y</a:t>
            </a:r>
          </a:p>
        </p:txBody>
      </p:sp>
      <p:sp>
        <p:nvSpPr>
          <p:cNvPr id="10262" name="Line 27"/>
          <p:cNvSpPr>
            <a:spLocks noChangeShapeType="1"/>
          </p:cNvSpPr>
          <p:nvPr/>
        </p:nvSpPr>
        <p:spPr bwMode="auto">
          <a:xfrm flipV="1">
            <a:off x="4359275" y="48768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0263" name="Line 28"/>
          <p:cNvSpPr>
            <a:spLocks noChangeShapeType="1"/>
          </p:cNvSpPr>
          <p:nvPr/>
        </p:nvSpPr>
        <p:spPr bwMode="auto">
          <a:xfrm flipV="1">
            <a:off x="4359275" y="54102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10264" name="Freeform 29"/>
          <p:cNvSpPr>
            <a:spLocks/>
          </p:cNvSpPr>
          <p:nvPr/>
        </p:nvSpPr>
        <p:spPr bwMode="auto">
          <a:xfrm>
            <a:off x="4930775" y="5172075"/>
            <a:ext cx="339725" cy="300038"/>
          </a:xfrm>
          <a:custGeom>
            <a:avLst/>
            <a:gdLst>
              <a:gd name="T0" fmla="*/ 0 w 214"/>
              <a:gd name="T1" fmla="*/ 0 h 189"/>
              <a:gd name="T2" fmla="*/ 200025 w 214"/>
              <a:gd name="T3" fmla="*/ 57150 h 189"/>
              <a:gd name="T4" fmla="*/ 285750 w 214"/>
              <a:gd name="T5" fmla="*/ 142875 h 189"/>
              <a:gd name="T6" fmla="*/ 328613 w 214"/>
              <a:gd name="T7" fmla="*/ 171450 h 189"/>
              <a:gd name="T8" fmla="*/ 328613 w 214"/>
              <a:gd name="T9" fmla="*/ 300038 h 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4"/>
              <a:gd name="T16" fmla="*/ 0 h 189"/>
              <a:gd name="T17" fmla="*/ 214 w 214"/>
              <a:gd name="T18" fmla="*/ 189 h 1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4" h="189">
                <a:moveTo>
                  <a:pt x="0" y="0"/>
                </a:moveTo>
                <a:cubicBezTo>
                  <a:pt x="42" y="11"/>
                  <a:pt x="85" y="22"/>
                  <a:pt x="126" y="36"/>
                </a:cubicBezTo>
                <a:cubicBezTo>
                  <a:pt x="144" y="54"/>
                  <a:pt x="159" y="76"/>
                  <a:pt x="180" y="90"/>
                </a:cubicBezTo>
                <a:cubicBezTo>
                  <a:pt x="189" y="96"/>
                  <a:pt x="204" y="98"/>
                  <a:pt x="207" y="108"/>
                </a:cubicBezTo>
                <a:cubicBezTo>
                  <a:pt x="214" y="134"/>
                  <a:pt x="207" y="162"/>
                  <a:pt x="207" y="189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346C774-B33F-41DA-B628-6DE52F98B17E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17411" name="Group 16"/>
          <p:cNvGrpSpPr>
            <a:grpSpLocks/>
          </p:cNvGrpSpPr>
          <p:nvPr/>
        </p:nvGrpSpPr>
        <p:grpSpPr bwMode="auto">
          <a:xfrm>
            <a:off x="5486400" y="1828800"/>
            <a:ext cx="3048000" cy="2133600"/>
            <a:chOff x="2784" y="2544"/>
            <a:chExt cx="1920" cy="1344"/>
          </a:xfrm>
        </p:grpSpPr>
        <p:grpSp>
          <p:nvGrpSpPr>
            <p:cNvPr id="17428" name="Group 6"/>
            <p:cNvGrpSpPr>
              <a:grpSpLocks/>
            </p:cNvGrpSpPr>
            <p:nvPr/>
          </p:nvGrpSpPr>
          <p:grpSpPr bwMode="auto">
            <a:xfrm>
              <a:off x="2784" y="2544"/>
              <a:ext cx="1920" cy="1344"/>
              <a:chOff x="3216" y="1488"/>
              <a:chExt cx="1920" cy="1344"/>
            </a:xfrm>
          </p:grpSpPr>
          <p:sp>
            <p:nvSpPr>
              <p:cNvPr id="17432" name="Line 4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33" name="Line 5"/>
              <p:cNvSpPr>
                <a:spLocks noChangeShapeType="1"/>
              </p:cNvSpPr>
              <p:nvPr/>
            </p:nvSpPr>
            <p:spPr bwMode="auto">
              <a:xfrm flipV="1">
                <a:off x="3456" y="148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7429" name="Oval 7"/>
            <p:cNvSpPr>
              <a:spLocks noChangeArrowheads="1"/>
            </p:cNvSpPr>
            <p:nvPr/>
          </p:nvSpPr>
          <p:spPr bwMode="auto">
            <a:xfrm>
              <a:off x="4080" y="312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Line 8"/>
            <p:cNvSpPr>
              <a:spLocks noChangeShapeType="1"/>
            </p:cNvSpPr>
            <p:nvPr/>
          </p:nvSpPr>
          <p:spPr bwMode="auto">
            <a:xfrm flipV="1">
              <a:off x="3024" y="3216"/>
              <a:ext cx="105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1" name="Text Box 9"/>
            <p:cNvSpPr txBox="1">
              <a:spLocks noChangeArrowheads="1"/>
            </p:cNvSpPr>
            <p:nvPr/>
          </p:nvSpPr>
          <p:spPr bwMode="auto">
            <a:xfrm>
              <a:off x="4272" y="3024"/>
              <a:ext cx="4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(x,y) </a:t>
              </a:r>
            </a:p>
          </p:txBody>
        </p:sp>
      </p:grpSp>
      <p:grpSp>
        <p:nvGrpSpPr>
          <p:cNvPr id="17412" name="Group 15"/>
          <p:cNvGrpSpPr>
            <a:grpSpLocks/>
          </p:cNvGrpSpPr>
          <p:nvPr/>
        </p:nvGrpSpPr>
        <p:grpSpPr bwMode="auto">
          <a:xfrm>
            <a:off x="5867400" y="1828800"/>
            <a:ext cx="1971675" cy="1828800"/>
            <a:chOff x="3456" y="1488"/>
            <a:chExt cx="1242" cy="1152"/>
          </a:xfrm>
        </p:grpSpPr>
        <p:sp>
          <p:nvSpPr>
            <p:cNvPr id="17423" name="Line 10"/>
            <p:cNvSpPr>
              <a:spLocks noChangeShapeType="1"/>
            </p:cNvSpPr>
            <p:nvPr/>
          </p:nvSpPr>
          <p:spPr bwMode="auto">
            <a:xfrm flipV="1">
              <a:off x="3456" y="1680"/>
              <a:ext cx="67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4" name="Oval 11"/>
            <p:cNvSpPr>
              <a:spLocks noChangeArrowheads="1"/>
            </p:cNvSpPr>
            <p:nvPr/>
          </p:nvSpPr>
          <p:spPr bwMode="auto">
            <a:xfrm>
              <a:off x="4080" y="1632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Text Box 12"/>
            <p:cNvSpPr txBox="1">
              <a:spLocks noChangeArrowheads="1"/>
            </p:cNvSpPr>
            <p:nvPr/>
          </p:nvSpPr>
          <p:spPr bwMode="auto">
            <a:xfrm>
              <a:off x="4224" y="1488"/>
              <a:ext cx="4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(x’,y’) </a:t>
              </a:r>
            </a:p>
          </p:txBody>
        </p:sp>
        <p:sp>
          <p:nvSpPr>
            <p:cNvPr id="17426" name="Freeform 13"/>
            <p:cNvSpPr>
              <a:spLocks/>
            </p:cNvSpPr>
            <p:nvPr/>
          </p:nvSpPr>
          <p:spPr bwMode="auto">
            <a:xfrm>
              <a:off x="3792" y="2160"/>
              <a:ext cx="224" cy="240"/>
            </a:xfrm>
            <a:custGeom>
              <a:avLst/>
              <a:gdLst>
                <a:gd name="T0" fmla="*/ 192 w 224"/>
                <a:gd name="T1" fmla="*/ 240 h 240"/>
                <a:gd name="T2" fmla="*/ 192 w 224"/>
                <a:gd name="T3" fmla="*/ 96 h 240"/>
                <a:gd name="T4" fmla="*/ 0 w 224"/>
                <a:gd name="T5" fmla="*/ 0 h 240"/>
                <a:gd name="T6" fmla="*/ 0 60000 65536"/>
                <a:gd name="T7" fmla="*/ 0 60000 65536"/>
                <a:gd name="T8" fmla="*/ 0 60000 65536"/>
                <a:gd name="T9" fmla="*/ 0 w 224"/>
                <a:gd name="T10" fmla="*/ 0 h 240"/>
                <a:gd name="T11" fmla="*/ 224 w 22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" h="240">
                  <a:moveTo>
                    <a:pt x="192" y="240"/>
                  </a:moveTo>
                  <a:cubicBezTo>
                    <a:pt x="208" y="188"/>
                    <a:pt x="224" y="136"/>
                    <a:pt x="192" y="96"/>
                  </a:cubicBezTo>
                  <a:cubicBezTo>
                    <a:pt x="160" y="56"/>
                    <a:pt x="32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7" name="Text Box 14"/>
            <p:cNvSpPr txBox="1">
              <a:spLocks noChangeArrowheads="1"/>
            </p:cNvSpPr>
            <p:nvPr/>
          </p:nvSpPr>
          <p:spPr bwMode="auto">
            <a:xfrm>
              <a:off x="3974" y="2004"/>
              <a:ext cx="18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Symbol" pitchFamily="18" charset="2"/>
                </a:rPr>
                <a:t>q</a:t>
              </a:r>
            </a:p>
          </p:txBody>
        </p:sp>
      </p:grpSp>
      <p:sp>
        <p:nvSpPr>
          <p:cNvPr id="17413" name="Text Box 17"/>
          <p:cNvSpPr txBox="1">
            <a:spLocks noChangeArrowheads="1"/>
          </p:cNvSpPr>
          <p:nvPr/>
        </p:nvSpPr>
        <p:spPr bwMode="auto">
          <a:xfrm>
            <a:off x="533400" y="1752600"/>
            <a:ext cx="5216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(x,y)  -&gt; Rotate </a:t>
            </a:r>
            <a:r>
              <a:rPr lang="en-US" sz="2400" i="1"/>
              <a:t>about the origin</a:t>
            </a:r>
            <a:r>
              <a:rPr lang="en-US" sz="2400"/>
              <a:t> by </a:t>
            </a:r>
            <a:r>
              <a:rPr lang="en-US" sz="2400">
                <a:latin typeface="Symbol" pitchFamily="18" charset="2"/>
              </a:rPr>
              <a:t>q</a:t>
            </a:r>
          </a:p>
        </p:txBody>
      </p:sp>
      <p:grpSp>
        <p:nvGrpSpPr>
          <p:cNvPr id="17414" name="Group 20"/>
          <p:cNvGrpSpPr>
            <a:grpSpLocks/>
          </p:cNvGrpSpPr>
          <p:nvPr/>
        </p:nvGrpSpPr>
        <p:grpSpPr bwMode="auto">
          <a:xfrm>
            <a:off x="1828800" y="2514600"/>
            <a:ext cx="2319338" cy="457200"/>
            <a:chOff x="912" y="1920"/>
            <a:chExt cx="1461" cy="288"/>
          </a:xfrm>
        </p:grpSpPr>
        <p:sp>
          <p:nvSpPr>
            <p:cNvPr id="17421" name="Line 18"/>
            <p:cNvSpPr>
              <a:spLocks noChangeShapeType="1"/>
            </p:cNvSpPr>
            <p:nvPr/>
          </p:nvSpPr>
          <p:spPr bwMode="auto">
            <a:xfrm>
              <a:off x="912" y="206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2" name="Text Box 19"/>
            <p:cNvSpPr txBox="1">
              <a:spLocks noChangeArrowheads="1"/>
            </p:cNvSpPr>
            <p:nvPr/>
          </p:nvSpPr>
          <p:spPr bwMode="auto">
            <a:xfrm>
              <a:off x="1718" y="1920"/>
              <a:ext cx="6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(x’, y’)</a:t>
              </a:r>
            </a:p>
          </p:txBody>
        </p:sp>
      </p:grpSp>
      <p:sp>
        <p:nvSpPr>
          <p:cNvPr id="17415" name="Text Box 21"/>
          <p:cNvSpPr txBox="1">
            <a:spLocks noChangeArrowheads="1"/>
          </p:cNvSpPr>
          <p:nvPr/>
        </p:nvSpPr>
        <p:spPr bwMode="auto">
          <a:xfrm>
            <a:off x="898525" y="3309938"/>
            <a:ext cx="3592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How to compute (x’, y’) ?</a:t>
            </a:r>
          </a:p>
        </p:txBody>
      </p:sp>
      <p:grpSp>
        <p:nvGrpSpPr>
          <p:cNvPr id="17416" name="Group 24"/>
          <p:cNvGrpSpPr>
            <a:grpSpLocks/>
          </p:cNvGrpSpPr>
          <p:nvPr/>
        </p:nvGrpSpPr>
        <p:grpSpPr bwMode="auto">
          <a:xfrm>
            <a:off x="7239000" y="3048000"/>
            <a:ext cx="503238" cy="609600"/>
            <a:chOff x="4320" y="2256"/>
            <a:chExt cx="317" cy="384"/>
          </a:xfrm>
        </p:grpSpPr>
        <p:sp>
          <p:nvSpPr>
            <p:cNvPr id="17419" name="Freeform 22"/>
            <p:cNvSpPr>
              <a:spLocks/>
            </p:cNvSpPr>
            <p:nvPr/>
          </p:nvSpPr>
          <p:spPr bwMode="auto">
            <a:xfrm>
              <a:off x="4320" y="2256"/>
              <a:ext cx="104" cy="384"/>
            </a:xfrm>
            <a:custGeom>
              <a:avLst/>
              <a:gdLst>
                <a:gd name="T0" fmla="*/ 48 w 104"/>
                <a:gd name="T1" fmla="*/ 384 h 384"/>
                <a:gd name="T2" fmla="*/ 96 w 104"/>
                <a:gd name="T3" fmla="*/ 192 h 384"/>
                <a:gd name="T4" fmla="*/ 0 w 104"/>
                <a:gd name="T5" fmla="*/ 0 h 384"/>
                <a:gd name="T6" fmla="*/ 0 60000 65536"/>
                <a:gd name="T7" fmla="*/ 0 60000 65536"/>
                <a:gd name="T8" fmla="*/ 0 60000 65536"/>
                <a:gd name="T9" fmla="*/ 0 w 104"/>
                <a:gd name="T10" fmla="*/ 0 h 384"/>
                <a:gd name="T11" fmla="*/ 104 w 10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" h="384">
                  <a:moveTo>
                    <a:pt x="48" y="384"/>
                  </a:moveTo>
                  <a:cubicBezTo>
                    <a:pt x="76" y="320"/>
                    <a:pt x="104" y="256"/>
                    <a:pt x="96" y="192"/>
                  </a:cubicBezTo>
                  <a:cubicBezTo>
                    <a:pt x="88" y="128"/>
                    <a:pt x="16" y="3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0" name="Text Box 23"/>
            <p:cNvSpPr txBox="1">
              <a:spLocks noChangeArrowheads="1"/>
            </p:cNvSpPr>
            <p:nvPr/>
          </p:nvSpPr>
          <p:spPr bwMode="auto">
            <a:xfrm>
              <a:off x="4454" y="2292"/>
              <a:ext cx="18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Symbol" pitchFamily="18" charset="2"/>
                </a:rPr>
                <a:t>f</a:t>
              </a:r>
            </a:p>
          </p:txBody>
        </p:sp>
      </p:grpSp>
      <p:sp>
        <p:nvSpPr>
          <p:cNvPr id="17417" name="Text Box 26"/>
          <p:cNvSpPr txBox="1">
            <a:spLocks noChangeArrowheads="1"/>
          </p:cNvSpPr>
          <p:nvPr/>
        </p:nvSpPr>
        <p:spPr bwMode="auto">
          <a:xfrm>
            <a:off x="6934200" y="2720975"/>
            <a:ext cx="293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r</a:t>
            </a:r>
          </a:p>
        </p:txBody>
      </p:sp>
      <p:sp>
        <p:nvSpPr>
          <p:cNvPr id="17418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2D Rotation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F8B0906-5C9F-4D6F-9CC9-F6DF79714122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18435" name="Group 16"/>
          <p:cNvGrpSpPr>
            <a:grpSpLocks/>
          </p:cNvGrpSpPr>
          <p:nvPr/>
        </p:nvGrpSpPr>
        <p:grpSpPr bwMode="auto">
          <a:xfrm>
            <a:off x="5486400" y="1828800"/>
            <a:ext cx="3048000" cy="2133600"/>
            <a:chOff x="2784" y="2544"/>
            <a:chExt cx="1920" cy="1344"/>
          </a:xfrm>
        </p:grpSpPr>
        <p:grpSp>
          <p:nvGrpSpPr>
            <p:cNvPr id="18454" name="Group 6"/>
            <p:cNvGrpSpPr>
              <a:grpSpLocks/>
            </p:cNvGrpSpPr>
            <p:nvPr/>
          </p:nvGrpSpPr>
          <p:grpSpPr bwMode="auto">
            <a:xfrm>
              <a:off x="2784" y="2544"/>
              <a:ext cx="1920" cy="1344"/>
              <a:chOff x="3216" y="1488"/>
              <a:chExt cx="1920" cy="1344"/>
            </a:xfrm>
          </p:grpSpPr>
          <p:sp>
            <p:nvSpPr>
              <p:cNvPr id="18458" name="Line 4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59" name="Line 5"/>
              <p:cNvSpPr>
                <a:spLocks noChangeShapeType="1"/>
              </p:cNvSpPr>
              <p:nvPr/>
            </p:nvSpPr>
            <p:spPr bwMode="auto">
              <a:xfrm flipV="1">
                <a:off x="3456" y="148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8455" name="Oval 7"/>
            <p:cNvSpPr>
              <a:spLocks noChangeArrowheads="1"/>
            </p:cNvSpPr>
            <p:nvPr/>
          </p:nvSpPr>
          <p:spPr bwMode="auto">
            <a:xfrm>
              <a:off x="4080" y="312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Line 8"/>
            <p:cNvSpPr>
              <a:spLocks noChangeShapeType="1"/>
            </p:cNvSpPr>
            <p:nvPr/>
          </p:nvSpPr>
          <p:spPr bwMode="auto">
            <a:xfrm flipV="1">
              <a:off x="3024" y="3216"/>
              <a:ext cx="105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7" name="Text Box 9"/>
            <p:cNvSpPr txBox="1">
              <a:spLocks noChangeArrowheads="1"/>
            </p:cNvSpPr>
            <p:nvPr/>
          </p:nvSpPr>
          <p:spPr bwMode="auto">
            <a:xfrm>
              <a:off x="4272" y="3024"/>
              <a:ext cx="4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(x,y) </a:t>
              </a:r>
            </a:p>
          </p:txBody>
        </p:sp>
      </p:grpSp>
      <p:grpSp>
        <p:nvGrpSpPr>
          <p:cNvPr id="18436" name="Group 15"/>
          <p:cNvGrpSpPr>
            <a:grpSpLocks/>
          </p:cNvGrpSpPr>
          <p:nvPr/>
        </p:nvGrpSpPr>
        <p:grpSpPr bwMode="auto">
          <a:xfrm>
            <a:off x="5867400" y="1828800"/>
            <a:ext cx="1971675" cy="1828800"/>
            <a:chOff x="3456" y="1488"/>
            <a:chExt cx="1242" cy="1152"/>
          </a:xfrm>
        </p:grpSpPr>
        <p:sp>
          <p:nvSpPr>
            <p:cNvPr id="18449" name="Line 10"/>
            <p:cNvSpPr>
              <a:spLocks noChangeShapeType="1"/>
            </p:cNvSpPr>
            <p:nvPr/>
          </p:nvSpPr>
          <p:spPr bwMode="auto">
            <a:xfrm flipV="1">
              <a:off x="3456" y="1680"/>
              <a:ext cx="67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0" name="Oval 11"/>
            <p:cNvSpPr>
              <a:spLocks noChangeArrowheads="1"/>
            </p:cNvSpPr>
            <p:nvPr/>
          </p:nvSpPr>
          <p:spPr bwMode="auto">
            <a:xfrm>
              <a:off x="4080" y="1632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Text Box 12"/>
            <p:cNvSpPr txBox="1">
              <a:spLocks noChangeArrowheads="1"/>
            </p:cNvSpPr>
            <p:nvPr/>
          </p:nvSpPr>
          <p:spPr bwMode="auto">
            <a:xfrm>
              <a:off x="4224" y="1488"/>
              <a:ext cx="4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(x’,y’) </a:t>
              </a:r>
            </a:p>
          </p:txBody>
        </p:sp>
        <p:sp>
          <p:nvSpPr>
            <p:cNvPr id="18452" name="Freeform 13"/>
            <p:cNvSpPr>
              <a:spLocks/>
            </p:cNvSpPr>
            <p:nvPr/>
          </p:nvSpPr>
          <p:spPr bwMode="auto">
            <a:xfrm>
              <a:off x="3792" y="2160"/>
              <a:ext cx="224" cy="240"/>
            </a:xfrm>
            <a:custGeom>
              <a:avLst/>
              <a:gdLst>
                <a:gd name="T0" fmla="*/ 192 w 224"/>
                <a:gd name="T1" fmla="*/ 240 h 240"/>
                <a:gd name="T2" fmla="*/ 192 w 224"/>
                <a:gd name="T3" fmla="*/ 96 h 240"/>
                <a:gd name="T4" fmla="*/ 0 w 224"/>
                <a:gd name="T5" fmla="*/ 0 h 240"/>
                <a:gd name="T6" fmla="*/ 0 60000 65536"/>
                <a:gd name="T7" fmla="*/ 0 60000 65536"/>
                <a:gd name="T8" fmla="*/ 0 60000 65536"/>
                <a:gd name="T9" fmla="*/ 0 w 224"/>
                <a:gd name="T10" fmla="*/ 0 h 240"/>
                <a:gd name="T11" fmla="*/ 224 w 22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" h="240">
                  <a:moveTo>
                    <a:pt x="192" y="240"/>
                  </a:moveTo>
                  <a:cubicBezTo>
                    <a:pt x="208" y="188"/>
                    <a:pt x="224" y="136"/>
                    <a:pt x="192" y="96"/>
                  </a:cubicBezTo>
                  <a:cubicBezTo>
                    <a:pt x="160" y="56"/>
                    <a:pt x="32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3" name="Text Box 14"/>
            <p:cNvSpPr txBox="1">
              <a:spLocks noChangeArrowheads="1"/>
            </p:cNvSpPr>
            <p:nvPr/>
          </p:nvSpPr>
          <p:spPr bwMode="auto">
            <a:xfrm>
              <a:off x="3974" y="2004"/>
              <a:ext cx="18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Symbol" pitchFamily="18" charset="2"/>
                </a:rPr>
                <a:t>q</a:t>
              </a:r>
            </a:p>
          </p:txBody>
        </p:sp>
      </p:grpSp>
      <p:sp>
        <p:nvSpPr>
          <p:cNvPr id="18437" name="Text Box 17"/>
          <p:cNvSpPr txBox="1">
            <a:spLocks noChangeArrowheads="1"/>
          </p:cNvSpPr>
          <p:nvPr/>
        </p:nvSpPr>
        <p:spPr bwMode="auto">
          <a:xfrm>
            <a:off x="533400" y="1752600"/>
            <a:ext cx="5216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(x,y)  -&gt; Rotate </a:t>
            </a:r>
            <a:r>
              <a:rPr lang="en-US" sz="2400" i="1"/>
              <a:t>about the origin</a:t>
            </a:r>
            <a:r>
              <a:rPr lang="en-US" sz="2400"/>
              <a:t> by </a:t>
            </a:r>
            <a:r>
              <a:rPr lang="en-US" sz="2400">
                <a:latin typeface="Symbol" pitchFamily="18" charset="2"/>
              </a:rPr>
              <a:t>q</a:t>
            </a:r>
          </a:p>
        </p:txBody>
      </p:sp>
      <p:grpSp>
        <p:nvGrpSpPr>
          <p:cNvPr id="18438" name="Group 20"/>
          <p:cNvGrpSpPr>
            <a:grpSpLocks/>
          </p:cNvGrpSpPr>
          <p:nvPr/>
        </p:nvGrpSpPr>
        <p:grpSpPr bwMode="auto">
          <a:xfrm>
            <a:off x="1828800" y="2514600"/>
            <a:ext cx="2319338" cy="457200"/>
            <a:chOff x="912" y="1920"/>
            <a:chExt cx="1461" cy="288"/>
          </a:xfrm>
        </p:grpSpPr>
        <p:sp>
          <p:nvSpPr>
            <p:cNvPr id="18447" name="Line 18"/>
            <p:cNvSpPr>
              <a:spLocks noChangeShapeType="1"/>
            </p:cNvSpPr>
            <p:nvPr/>
          </p:nvSpPr>
          <p:spPr bwMode="auto">
            <a:xfrm>
              <a:off x="912" y="206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8" name="Text Box 19"/>
            <p:cNvSpPr txBox="1">
              <a:spLocks noChangeArrowheads="1"/>
            </p:cNvSpPr>
            <p:nvPr/>
          </p:nvSpPr>
          <p:spPr bwMode="auto">
            <a:xfrm>
              <a:off x="1718" y="1920"/>
              <a:ext cx="6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(x’, y’)</a:t>
              </a:r>
            </a:p>
          </p:txBody>
        </p:sp>
      </p:grpSp>
      <p:sp>
        <p:nvSpPr>
          <p:cNvPr id="18439" name="Text Box 21"/>
          <p:cNvSpPr txBox="1">
            <a:spLocks noChangeArrowheads="1"/>
          </p:cNvSpPr>
          <p:nvPr/>
        </p:nvSpPr>
        <p:spPr bwMode="auto">
          <a:xfrm>
            <a:off x="898525" y="3309938"/>
            <a:ext cx="3592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How to compute (x’, y’) ?</a:t>
            </a:r>
          </a:p>
        </p:txBody>
      </p:sp>
      <p:grpSp>
        <p:nvGrpSpPr>
          <p:cNvPr id="18440" name="Group 24"/>
          <p:cNvGrpSpPr>
            <a:grpSpLocks/>
          </p:cNvGrpSpPr>
          <p:nvPr/>
        </p:nvGrpSpPr>
        <p:grpSpPr bwMode="auto">
          <a:xfrm>
            <a:off x="7239000" y="3048000"/>
            <a:ext cx="503238" cy="609600"/>
            <a:chOff x="4320" y="2256"/>
            <a:chExt cx="317" cy="384"/>
          </a:xfrm>
        </p:grpSpPr>
        <p:sp>
          <p:nvSpPr>
            <p:cNvPr id="18445" name="Freeform 22"/>
            <p:cNvSpPr>
              <a:spLocks/>
            </p:cNvSpPr>
            <p:nvPr/>
          </p:nvSpPr>
          <p:spPr bwMode="auto">
            <a:xfrm>
              <a:off x="4320" y="2256"/>
              <a:ext cx="104" cy="384"/>
            </a:xfrm>
            <a:custGeom>
              <a:avLst/>
              <a:gdLst>
                <a:gd name="T0" fmla="*/ 48 w 104"/>
                <a:gd name="T1" fmla="*/ 384 h 384"/>
                <a:gd name="T2" fmla="*/ 96 w 104"/>
                <a:gd name="T3" fmla="*/ 192 h 384"/>
                <a:gd name="T4" fmla="*/ 0 w 104"/>
                <a:gd name="T5" fmla="*/ 0 h 384"/>
                <a:gd name="T6" fmla="*/ 0 60000 65536"/>
                <a:gd name="T7" fmla="*/ 0 60000 65536"/>
                <a:gd name="T8" fmla="*/ 0 60000 65536"/>
                <a:gd name="T9" fmla="*/ 0 w 104"/>
                <a:gd name="T10" fmla="*/ 0 h 384"/>
                <a:gd name="T11" fmla="*/ 104 w 10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" h="384">
                  <a:moveTo>
                    <a:pt x="48" y="384"/>
                  </a:moveTo>
                  <a:cubicBezTo>
                    <a:pt x="76" y="320"/>
                    <a:pt x="104" y="256"/>
                    <a:pt x="96" y="192"/>
                  </a:cubicBezTo>
                  <a:cubicBezTo>
                    <a:pt x="88" y="128"/>
                    <a:pt x="16" y="3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6" name="Text Box 23"/>
            <p:cNvSpPr txBox="1">
              <a:spLocks noChangeArrowheads="1"/>
            </p:cNvSpPr>
            <p:nvPr/>
          </p:nvSpPr>
          <p:spPr bwMode="auto">
            <a:xfrm>
              <a:off x="4454" y="2292"/>
              <a:ext cx="18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Symbol" pitchFamily="18" charset="2"/>
                </a:rPr>
                <a:t>f</a:t>
              </a:r>
            </a:p>
          </p:txBody>
        </p:sp>
      </p:grpSp>
      <p:sp>
        <p:nvSpPr>
          <p:cNvPr id="18441" name="Text Box 25"/>
          <p:cNvSpPr txBox="1">
            <a:spLocks noChangeArrowheads="1"/>
          </p:cNvSpPr>
          <p:nvPr/>
        </p:nvSpPr>
        <p:spPr bwMode="auto">
          <a:xfrm>
            <a:off x="974725" y="4225925"/>
            <a:ext cx="3868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x =  r cos (</a:t>
            </a:r>
            <a:r>
              <a:rPr lang="en-US" sz="2400">
                <a:latin typeface="Symbol" pitchFamily="18" charset="2"/>
              </a:rPr>
              <a:t>f</a:t>
            </a:r>
            <a:r>
              <a:rPr lang="en-US" sz="2400"/>
              <a:t>)</a:t>
            </a:r>
            <a:r>
              <a:rPr lang="en-US" sz="1600"/>
              <a:t>    </a:t>
            </a:r>
            <a:r>
              <a:rPr lang="en-US" sz="2400"/>
              <a:t>y = r sin (</a:t>
            </a:r>
            <a:r>
              <a:rPr lang="en-US" sz="2400">
                <a:latin typeface="Symbol" pitchFamily="18" charset="2"/>
              </a:rPr>
              <a:t>f</a:t>
            </a:r>
            <a:r>
              <a:rPr lang="en-US" sz="2400"/>
              <a:t>)</a:t>
            </a:r>
            <a:endParaRPr lang="en-US" sz="1600"/>
          </a:p>
        </p:txBody>
      </p:sp>
      <p:sp>
        <p:nvSpPr>
          <p:cNvPr id="18442" name="Text Box 26"/>
          <p:cNvSpPr txBox="1">
            <a:spLocks noChangeArrowheads="1"/>
          </p:cNvSpPr>
          <p:nvPr/>
        </p:nvSpPr>
        <p:spPr bwMode="auto">
          <a:xfrm>
            <a:off x="6934200" y="2720975"/>
            <a:ext cx="293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r</a:t>
            </a:r>
          </a:p>
        </p:txBody>
      </p:sp>
      <p:sp>
        <p:nvSpPr>
          <p:cNvPr id="18443" name="Text Box 27"/>
          <p:cNvSpPr txBox="1">
            <a:spLocks noChangeArrowheads="1"/>
          </p:cNvSpPr>
          <p:nvPr/>
        </p:nvSpPr>
        <p:spPr bwMode="auto">
          <a:xfrm>
            <a:off x="990600" y="4724400"/>
            <a:ext cx="5002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x’ =  r cos (</a:t>
            </a:r>
            <a:r>
              <a:rPr lang="en-US" sz="2400">
                <a:latin typeface="Symbol" pitchFamily="18" charset="2"/>
              </a:rPr>
              <a:t>f + q</a:t>
            </a:r>
            <a:r>
              <a:rPr lang="en-US" sz="2400"/>
              <a:t>)</a:t>
            </a:r>
            <a:r>
              <a:rPr lang="en-US" sz="1600"/>
              <a:t>    </a:t>
            </a:r>
            <a:r>
              <a:rPr lang="en-US" sz="2400"/>
              <a:t>y’ = r sin (</a:t>
            </a:r>
            <a:r>
              <a:rPr lang="en-US" sz="2400">
                <a:latin typeface="Symbol" pitchFamily="18" charset="2"/>
              </a:rPr>
              <a:t>f + q</a:t>
            </a:r>
            <a:r>
              <a:rPr lang="en-US" sz="2400"/>
              <a:t>)</a:t>
            </a:r>
            <a:endParaRPr lang="en-US" sz="1600"/>
          </a:p>
        </p:txBody>
      </p:sp>
      <p:sp>
        <p:nvSpPr>
          <p:cNvPr id="18444" name="Title 28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2D Rotation</a:t>
            </a:r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>
            <a:off x="6934200" y="2133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7620000" y="2819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8229600" y="3810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x</a:t>
            </a:r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6019800" y="1752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y</a:t>
            </a: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5562600" y="3657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1D0E175-CEC5-479A-AC0A-CD0E23F8E9A3}" type="slidenum">
              <a:rPr lang="en-US"/>
              <a:pPr/>
              <a:t>12</a:t>
            </a:fld>
            <a:endParaRPr lang="en-US"/>
          </a:p>
        </p:txBody>
      </p:sp>
      <p:sp>
        <p:nvSpPr>
          <p:cNvPr id="170014" name="Rectangle 30"/>
          <p:cNvSpPr>
            <a:spLocks noChangeArrowheads="1"/>
          </p:cNvSpPr>
          <p:nvPr/>
        </p:nvSpPr>
        <p:spPr bwMode="auto">
          <a:xfrm>
            <a:off x="3733800" y="4876800"/>
            <a:ext cx="1066800" cy="4572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13" name="Rectangle 29"/>
          <p:cNvSpPr>
            <a:spLocks noChangeArrowheads="1"/>
          </p:cNvSpPr>
          <p:nvPr/>
        </p:nvSpPr>
        <p:spPr bwMode="auto">
          <a:xfrm>
            <a:off x="1447800" y="4876800"/>
            <a:ext cx="1066800" cy="4572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11" name="Rectangle 27"/>
          <p:cNvSpPr>
            <a:spLocks noChangeArrowheads="1"/>
          </p:cNvSpPr>
          <p:nvPr/>
        </p:nvSpPr>
        <p:spPr bwMode="auto">
          <a:xfrm>
            <a:off x="3886200" y="3505200"/>
            <a:ext cx="1066800" cy="4572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08" name="Rectangle 24"/>
          <p:cNvSpPr>
            <a:spLocks noChangeArrowheads="1"/>
          </p:cNvSpPr>
          <p:nvPr/>
        </p:nvSpPr>
        <p:spPr bwMode="auto">
          <a:xfrm>
            <a:off x="1371600" y="3505200"/>
            <a:ext cx="1295400" cy="4572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2D Rotation</a:t>
            </a:r>
          </a:p>
        </p:txBody>
      </p:sp>
      <p:grpSp>
        <p:nvGrpSpPr>
          <p:cNvPr id="19464" name="Group 3"/>
          <p:cNvGrpSpPr>
            <a:grpSpLocks/>
          </p:cNvGrpSpPr>
          <p:nvPr/>
        </p:nvGrpSpPr>
        <p:grpSpPr bwMode="auto">
          <a:xfrm>
            <a:off x="5562600" y="1676400"/>
            <a:ext cx="3048000" cy="2133600"/>
            <a:chOff x="2784" y="2544"/>
            <a:chExt cx="1920" cy="1344"/>
          </a:xfrm>
        </p:grpSpPr>
        <p:grpSp>
          <p:nvGrpSpPr>
            <p:cNvPr id="19481" name="Group 4"/>
            <p:cNvGrpSpPr>
              <a:grpSpLocks/>
            </p:cNvGrpSpPr>
            <p:nvPr/>
          </p:nvGrpSpPr>
          <p:grpSpPr bwMode="auto">
            <a:xfrm>
              <a:off x="2784" y="2544"/>
              <a:ext cx="1920" cy="1344"/>
              <a:chOff x="3216" y="1488"/>
              <a:chExt cx="1920" cy="1344"/>
            </a:xfrm>
          </p:grpSpPr>
          <p:sp>
            <p:nvSpPr>
              <p:cNvPr id="19485" name="Line 5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486" name="Line 6"/>
              <p:cNvSpPr>
                <a:spLocks noChangeShapeType="1"/>
              </p:cNvSpPr>
              <p:nvPr/>
            </p:nvSpPr>
            <p:spPr bwMode="auto">
              <a:xfrm flipV="1">
                <a:off x="3456" y="148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9482" name="Oval 7"/>
            <p:cNvSpPr>
              <a:spLocks noChangeArrowheads="1"/>
            </p:cNvSpPr>
            <p:nvPr/>
          </p:nvSpPr>
          <p:spPr bwMode="auto">
            <a:xfrm>
              <a:off x="4080" y="312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Line 8"/>
            <p:cNvSpPr>
              <a:spLocks noChangeShapeType="1"/>
            </p:cNvSpPr>
            <p:nvPr/>
          </p:nvSpPr>
          <p:spPr bwMode="auto">
            <a:xfrm flipV="1">
              <a:off x="3024" y="3216"/>
              <a:ext cx="105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4" name="Text Box 9"/>
            <p:cNvSpPr txBox="1">
              <a:spLocks noChangeArrowheads="1"/>
            </p:cNvSpPr>
            <p:nvPr/>
          </p:nvSpPr>
          <p:spPr bwMode="auto">
            <a:xfrm>
              <a:off x="4272" y="3024"/>
              <a:ext cx="4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(x,y) </a:t>
              </a:r>
            </a:p>
          </p:txBody>
        </p:sp>
      </p:grpSp>
      <p:grpSp>
        <p:nvGrpSpPr>
          <p:cNvPr id="19465" name="Group 10"/>
          <p:cNvGrpSpPr>
            <a:grpSpLocks/>
          </p:cNvGrpSpPr>
          <p:nvPr/>
        </p:nvGrpSpPr>
        <p:grpSpPr bwMode="auto">
          <a:xfrm>
            <a:off x="5943600" y="1676400"/>
            <a:ext cx="1971675" cy="1828800"/>
            <a:chOff x="3456" y="1488"/>
            <a:chExt cx="1242" cy="1152"/>
          </a:xfrm>
        </p:grpSpPr>
        <p:sp>
          <p:nvSpPr>
            <p:cNvPr id="19476" name="Line 11"/>
            <p:cNvSpPr>
              <a:spLocks noChangeShapeType="1"/>
            </p:cNvSpPr>
            <p:nvPr/>
          </p:nvSpPr>
          <p:spPr bwMode="auto">
            <a:xfrm flipV="1">
              <a:off x="3456" y="1680"/>
              <a:ext cx="67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7" name="Oval 12"/>
            <p:cNvSpPr>
              <a:spLocks noChangeArrowheads="1"/>
            </p:cNvSpPr>
            <p:nvPr/>
          </p:nvSpPr>
          <p:spPr bwMode="auto">
            <a:xfrm>
              <a:off x="4080" y="1632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Text Box 13"/>
            <p:cNvSpPr txBox="1">
              <a:spLocks noChangeArrowheads="1"/>
            </p:cNvSpPr>
            <p:nvPr/>
          </p:nvSpPr>
          <p:spPr bwMode="auto">
            <a:xfrm>
              <a:off x="4224" y="1488"/>
              <a:ext cx="4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(x’,y’) </a:t>
              </a:r>
            </a:p>
          </p:txBody>
        </p:sp>
        <p:sp>
          <p:nvSpPr>
            <p:cNvPr id="19479" name="Freeform 14"/>
            <p:cNvSpPr>
              <a:spLocks/>
            </p:cNvSpPr>
            <p:nvPr/>
          </p:nvSpPr>
          <p:spPr bwMode="auto">
            <a:xfrm>
              <a:off x="3792" y="2160"/>
              <a:ext cx="224" cy="240"/>
            </a:xfrm>
            <a:custGeom>
              <a:avLst/>
              <a:gdLst>
                <a:gd name="T0" fmla="*/ 192 w 224"/>
                <a:gd name="T1" fmla="*/ 240 h 240"/>
                <a:gd name="T2" fmla="*/ 192 w 224"/>
                <a:gd name="T3" fmla="*/ 96 h 240"/>
                <a:gd name="T4" fmla="*/ 0 w 224"/>
                <a:gd name="T5" fmla="*/ 0 h 240"/>
                <a:gd name="T6" fmla="*/ 0 60000 65536"/>
                <a:gd name="T7" fmla="*/ 0 60000 65536"/>
                <a:gd name="T8" fmla="*/ 0 60000 65536"/>
                <a:gd name="T9" fmla="*/ 0 w 224"/>
                <a:gd name="T10" fmla="*/ 0 h 240"/>
                <a:gd name="T11" fmla="*/ 224 w 22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" h="240">
                  <a:moveTo>
                    <a:pt x="192" y="240"/>
                  </a:moveTo>
                  <a:cubicBezTo>
                    <a:pt x="208" y="188"/>
                    <a:pt x="224" y="136"/>
                    <a:pt x="192" y="96"/>
                  </a:cubicBezTo>
                  <a:cubicBezTo>
                    <a:pt x="160" y="56"/>
                    <a:pt x="32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0" name="Text Box 15"/>
            <p:cNvSpPr txBox="1">
              <a:spLocks noChangeArrowheads="1"/>
            </p:cNvSpPr>
            <p:nvPr/>
          </p:nvSpPr>
          <p:spPr bwMode="auto">
            <a:xfrm>
              <a:off x="3974" y="2004"/>
              <a:ext cx="18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Symbol" pitchFamily="18" charset="2"/>
                </a:rPr>
                <a:t>q</a:t>
              </a:r>
            </a:p>
          </p:txBody>
        </p:sp>
      </p:grpSp>
      <p:grpSp>
        <p:nvGrpSpPr>
          <p:cNvPr id="19466" name="Group 16"/>
          <p:cNvGrpSpPr>
            <a:grpSpLocks/>
          </p:cNvGrpSpPr>
          <p:nvPr/>
        </p:nvGrpSpPr>
        <p:grpSpPr bwMode="auto">
          <a:xfrm>
            <a:off x="7315200" y="2895600"/>
            <a:ext cx="503238" cy="609600"/>
            <a:chOff x="4320" y="2256"/>
            <a:chExt cx="317" cy="384"/>
          </a:xfrm>
        </p:grpSpPr>
        <p:sp>
          <p:nvSpPr>
            <p:cNvPr id="19474" name="Freeform 17"/>
            <p:cNvSpPr>
              <a:spLocks/>
            </p:cNvSpPr>
            <p:nvPr/>
          </p:nvSpPr>
          <p:spPr bwMode="auto">
            <a:xfrm>
              <a:off x="4320" y="2256"/>
              <a:ext cx="104" cy="384"/>
            </a:xfrm>
            <a:custGeom>
              <a:avLst/>
              <a:gdLst>
                <a:gd name="T0" fmla="*/ 48 w 104"/>
                <a:gd name="T1" fmla="*/ 384 h 384"/>
                <a:gd name="T2" fmla="*/ 96 w 104"/>
                <a:gd name="T3" fmla="*/ 192 h 384"/>
                <a:gd name="T4" fmla="*/ 0 w 104"/>
                <a:gd name="T5" fmla="*/ 0 h 384"/>
                <a:gd name="T6" fmla="*/ 0 60000 65536"/>
                <a:gd name="T7" fmla="*/ 0 60000 65536"/>
                <a:gd name="T8" fmla="*/ 0 60000 65536"/>
                <a:gd name="T9" fmla="*/ 0 w 104"/>
                <a:gd name="T10" fmla="*/ 0 h 384"/>
                <a:gd name="T11" fmla="*/ 104 w 10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" h="384">
                  <a:moveTo>
                    <a:pt x="48" y="384"/>
                  </a:moveTo>
                  <a:cubicBezTo>
                    <a:pt x="76" y="320"/>
                    <a:pt x="104" y="256"/>
                    <a:pt x="96" y="192"/>
                  </a:cubicBezTo>
                  <a:cubicBezTo>
                    <a:pt x="88" y="128"/>
                    <a:pt x="16" y="3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5" name="Text Box 18"/>
            <p:cNvSpPr txBox="1">
              <a:spLocks noChangeArrowheads="1"/>
            </p:cNvSpPr>
            <p:nvPr/>
          </p:nvSpPr>
          <p:spPr bwMode="auto">
            <a:xfrm>
              <a:off x="4454" y="2292"/>
              <a:ext cx="18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Symbol" pitchFamily="18" charset="2"/>
                </a:rPr>
                <a:t>f</a:t>
              </a:r>
            </a:p>
          </p:txBody>
        </p:sp>
      </p:grpSp>
      <p:sp>
        <p:nvSpPr>
          <p:cNvPr id="19467" name="Text Box 19"/>
          <p:cNvSpPr txBox="1">
            <a:spLocks noChangeArrowheads="1"/>
          </p:cNvSpPr>
          <p:nvPr/>
        </p:nvSpPr>
        <p:spPr bwMode="auto">
          <a:xfrm>
            <a:off x="7010400" y="2568575"/>
            <a:ext cx="293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r</a:t>
            </a:r>
          </a:p>
        </p:txBody>
      </p:sp>
      <p:sp>
        <p:nvSpPr>
          <p:cNvPr id="19468" name="Text Box 20"/>
          <p:cNvSpPr txBox="1">
            <a:spLocks noChangeArrowheads="1"/>
          </p:cNvSpPr>
          <p:nvPr/>
        </p:nvSpPr>
        <p:spPr bwMode="auto">
          <a:xfrm>
            <a:off x="898525" y="1828800"/>
            <a:ext cx="3868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x =  r cos (</a:t>
            </a:r>
            <a:r>
              <a:rPr lang="en-US" sz="2400">
                <a:latin typeface="Symbol" pitchFamily="18" charset="2"/>
              </a:rPr>
              <a:t>f</a:t>
            </a:r>
            <a:r>
              <a:rPr lang="en-US" sz="2400"/>
              <a:t>)</a:t>
            </a:r>
            <a:r>
              <a:rPr lang="en-US" sz="1600"/>
              <a:t>    </a:t>
            </a:r>
            <a:r>
              <a:rPr lang="en-US" sz="2400"/>
              <a:t>y = r sin (</a:t>
            </a:r>
            <a:r>
              <a:rPr lang="en-US" sz="2400">
                <a:latin typeface="Symbol" pitchFamily="18" charset="2"/>
              </a:rPr>
              <a:t>f</a:t>
            </a:r>
            <a:r>
              <a:rPr lang="en-US" sz="2400"/>
              <a:t>)</a:t>
            </a:r>
            <a:endParaRPr lang="en-US" sz="1600"/>
          </a:p>
        </p:txBody>
      </p:sp>
      <p:sp>
        <p:nvSpPr>
          <p:cNvPr id="19469" name="Text Box 21"/>
          <p:cNvSpPr txBox="1">
            <a:spLocks noChangeArrowheads="1"/>
          </p:cNvSpPr>
          <p:nvPr/>
        </p:nvSpPr>
        <p:spPr bwMode="auto">
          <a:xfrm>
            <a:off x="914400" y="2327275"/>
            <a:ext cx="488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x’ =  r cos (</a:t>
            </a:r>
            <a:r>
              <a:rPr lang="en-US" sz="2400">
                <a:latin typeface="Symbol" pitchFamily="18" charset="2"/>
              </a:rPr>
              <a:t>f + q</a:t>
            </a:r>
            <a:r>
              <a:rPr lang="en-US" sz="2400"/>
              <a:t>)</a:t>
            </a:r>
            <a:r>
              <a:rPr lang="en-US" sz="1600"/>
              <a:t>    </a:t>
            </a:r>
            <a:r>
              <a:rPr lang="en-US" sz="2400"/>
              <a:t>y = r sin (</a:t>
            </a:r>
            <a:r>
              <a:rPr lang="en-US" sz="2400">
                <a:latin typeface="Symbol" pitchFamily="18" charset="2"/>
              </a:rPr>
              <a:t>f + q</a:t>
            </a:r>
            <a:r>
              <a:rPr lang="en-US" sz="2400"/>
              <a:t>)</a:t>
            </a:r>
            <a:endParaRPr lang="en-US" sz="1600"/>
          </a:p>
        </p:txBody>
      </p:sp>
      <p:sp>
        <p:nvSpPr>
          <p:cNvPr id="170006" name="Text Box 22"/>
          <p:cNvSpPr txBox="1">
            <a:spLocks noChangeArrowheads="1"/>
          </p:cNvSpPr>
          <p:nvPr/>
        </p:nvSpPr>
        <p:spPr bwMode="auto">
          <a:xfrm>
            <a:off x="685800" y="3124200"/>
            <a:ext cx="53705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x’ =  r cos (</a:t>
            </a:r>
            <a:r>
              <a:rPr lang="en-US" sz="2400">
                <a:latin typeface="Symbol" pitchFamily="18" charset="2"/>
              </a:rPr>
              <a:t>f + q</a:t>
            </a:r>
            <a:r>
              <a:rPr lang="en-US" sz="2400"/>
              <a:t>)</a:t>
            </a:r>
            <a:r>
              <a:rPr lang="en-US" sz="1600"/>
              <a:t>  </a:t>
            </a:r>
          </a:p>
          <a:p>
            <a:r>
              <a:rPr lang="en-US" sz="1600"/>
              <a:t>     </a:t>
            </a:r>
            <a:r>
              <a:rPr lang="en-US" sz="2400"/>
              <a:t>=  r  cos(</a:t>
            </a:r>
            <a:r>
              <a:rPr lang="en-US" sz="2400">
                <a:latin typeface="Symbol" pitchFamily="18" charset="2"/>
              </a:rPr>
              <a:t>f</a:t>
            </a:r>
            <a:r>
              <a:rPr lang="en-US" sz="2400"/>
              <a:t>) cos(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/>
              <a:t>) –  r sin(</a:t>
            </a:r>
            <a:r>
              <a:rPr lang="en-US" sz="2400">
                <a:latin typeface="Symbol" pitchFamily="18" charset="2"/>
              </a:rPr>
              <a:t>f</a:t>
            </a:r>
            <a:r>
              <a:rPr lang="en-US" sz="2400"/>
              <a:t>) sin(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/>
              <a:t>) </a:t>
            </a:r>
            <a:endParaRPr lang="en-US" sz="1600"/>
          </a:p>
        </p:txBody>
      </p:sp>
      <p:sp>
        <p:nvSpPr>
          <p:cNvPr id="170009" name="Text Box 25"/>
          <p:cNvSpPr txBox="1">
            <a:spLocks noChangeArrowheads="1"/>
          </p:cNvSpPr>
          <p:nvPr/>
        </p:nvSpPr>
        <p:spPr bwMode="auto">
          <a:xfrm>
            <a:off x="1022350" y="3962400"/>
            <a:ext cx="324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=  x cos(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/>
              <a:t>) – y sin(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/>
              <a:t>)  </a:t>
            </a:r>
          </a:p>
        </p:txBody>
      </p:sp>
      <p:sp>
        <p:nvSpPr>
          <p:cNvPr id="170012" name="Text Box 28"/>
          <p:cNvSpPr txBox="1">
            <a:spLocks noChangeArrowheads="1"/>
          </p:cNvSpPr>
          <p:nvPr/>
        </p:nvSpPr>
        <p:spPr bwMode="auto">
          <a:xfrm>
            <a:off x="685800" y="4511675"/>
            <a:ext cx="51403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y’ =  r sin (</a:t>
            </a:r>
            <a:r>
              <a:rPr lang="en-US" sz="2400">
                <a:latin typeface="Symbol" pitchFamily="18" charset="2"/>
              </a:rPr>
              <a:t>f + q</a:t>
            </a:r>
            <a:r>
              <a:rPr lang="en-US" sz="2400"/>
              <a:t>)</a:t>
            </a:r>
            <a:r>
              <a:rPr lang="en-US" sz="1600"/>
              <a:t>  </a:t>
            </a:r>
          </a:p>
          <a:p>
            <a:r>
              <a:rPr lang="en-US" sz="1600"/>
              <a:t>     </a:t>
            </a:r>
            <a:r>
              <a:rPr lang="en-US" sz="2400"/>
              <a:t>=  r sin(</a:t>
            </a:r>
            <a:r>
              <a:rPr lang="en-US" sz="2400">
                <a:latin typeface="Symbol" pitchFamily="18" charset="2"/>
              </a:rPr>
              <a:t>f</a:t>
            </a:r>
            <a:r>
              <a:rPr lang="en-US" sz="2400"/>
              <a:t>) cos(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/>
              <a:t>) + r cos(</a:t>
            </a:r>
            <a:r>
              <a:rPr lang="en-US" sz="2400">
                <a:latin typeface="Symbol" pitchFamily="18" charset="2"/>
              </a:rPr>
              <a:t>f</a:t>
            </a:r>
            <a:r>
              <a:rPr lang="en-US" sz="2400"/>
              <a:t>)sin(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/>
              <a:t>) </a:t>
            </a:r>
            <a:endParaRPr lang="en-US" sz="1600"/>
          </a:p>
        </p:txBody>
      </p:sp>
      <p:sp>
        <p:nvSpPr>
          <p:cNvPr id="170015" name="Text Box 31"/>
          <p:cNvSpPr txBox="1">
            <a:spLocks noChangeArrowheads="1"/>
          </p:cNvSpPr>
          <p:nvPr/>
        </p:nvSpPr>
        <p:spPr bwMode="auto">
          <a:xfrm>
            <a:off x="1022350" y="5334000"/>
            <a:ext cx="330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=  y cos(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/>
              <a:t>) + x sin(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/>
              <a:t>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14" grpId="0" animBg="1"/>
      <p:bldP spid="170013" grpId="0" animBg="1"/>
      <p:bldP spid="170011" grpId="0" animBg="1"/>
      <p:bldP spid="170008" grpId="0" animBg="1"/>
      <p:bldP spid="170006" grpId="0" autoUpdateAnimBg="0"/>
      <p:bldP spid="170009" grpId="0" autoUpdateAnimBg="0"/>
      <p:bldP spid="170012" grpId="0" autoUpdateAnimBg="0"/>
      <p:bldP spid="17001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AC78817-DE60-4B13-8BF1-A9629EF278B3}" type="slidenum">
              <a:rPr lang="en-US"/>
              <a:pPr/>
              <a:t>13</a:t>
            </a:fld>
            <a:endParaRPr lang="en-US"/>
          </a:p>
        </p:txBody>
      </p:sp>
      <p:sp>
        <p:nvSpPr>
          <p:cNvPr id="20483" name="Rectangle 23"/>
          <p:cNvSpPr>
            <a:spLocks noChangeArrowheads="1"/>
          </p:cNvSpPr>
          <p:nvPr/>
        </p:nvSpPr>
        <p:spPr bwMode="auto">
          <a:xfrm>
            <a:off x="609600" y="2286000"/>
            <a:ext cx="4114800" cy="11430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2D Rotation</a:t>
            </a:r>
          </a:p>
        </p:txBody>
      </p:sp>
      <p:grpSp>
        <p:nvGrpSpPr>
          <p:cNvPr id="20485" name="Group 4"/>
          <p:cNvGrpSpPr>
            <a:grpSpLocks/>
          </p:cNvGrpSpPr>
          <p:nvPr/>
        </p:nvGrpSpPr>
        <p:grpSpPr bwMode="auto">
          <a:xfrm>
            <a:off x="5257800" y="2133600"/>
            <a:ext cx="3048000" cy="2133600"/>
            <a:chOff x="2784" y="2544"/>
            <a:chExt cx="1920" cy="1344"/>
          </a:xfrm>
        </p:grpSpPr>
        <p:grpSp>
          <p:nvGrpSpPr>
            <p:cNvPr id="20509" name="Group 5"/>
            <p:cNvGrpSpPr>
              <a:grpSpLocks/>
            </p:cNvGrpSpPr>
            <p:nvPr/>
          </p:nvGrpSpPr>
          <p:grpSpPr bwMode="auto">
            <a:xfrm>
              <a:off x="2784" y="2544"/>
              <a:ext cx="1920" cy="1344"/>
              <a:chOff x="3216" y="1488"/>
              <a:chExt cx="1920" cy="1344"/>
            </a:xfrm>
          </p:grpSpPr>
          <p:sp>
            <p:nvSpPr>
              <p:cNvPr id="20513" name="Line 6"/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514" name="Line 7"/>
              <p:cNvSpPr>
                <a:spLocks noChangeShapeType="1"/>
              </p:cNvSpPr>
              <p:nvPr/>
            </p:nvSpPr>
            <p:spPr bwMode="auto">
              <a:xfrm flipV="1">
                <a:off x="3456" y="148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0510" name="Oval 8"/>
            <p:cNvSpPr>
              <a:spLocks noChangeArrowheads="1"/>
            </p:cNvSpPr>
            <p:nvPr/>
          </p:nvSpPr>
          <p:spPr bwMode="auto">
            <a:xfrm>
              <a:off x="4080" y="312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Line 9"/>
            <p:cNvSpPr>
              <a:spLocks noChangeShapeType="1"/>
            </p:cNvSpPr>
            <p:nvPr/>
          </p:nvSpPr>
          <p:spPr bwMode="auto">
            <a:xfrm flipV="1">
              <a:off x="3024" y="3216"/>
              <a:ext cx="105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12" name="Text Box 10"/>
            <p:cNvSpPr txBox="1">
              <a:spLocks noChangeArrowheads="1"/>
            </p:cNvSpPr>
            <p:nvPr/>
          </p:nvSpPr>
          <p:spPr bwMode="auto">
            <a:xfrm>
              <a:off x="4272" y="3024"/>
              <a:ext cx="4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(x,y) </a:t>
              </a:r>
            </a:p>
          </p:txBody>
        </p:sp>
      </p:grpSp>
      <p:grpSp>
        <p:nvGrpSpPr>
          <p:cNvPr id="20486" name="Group 11"/>
          <p:cNvGrpSpPr>
            <a:grpSpLocks/>
          </p:cNvGrpSpPr>
          <p:nvPr/>
        </p:nvGrpSpPr>
        <p:grpSpPr bwMode="auto">
          <a:xfrm>
            <a:off x="5638800" y="2133600"/>
            <a:ext cx="1971675" cy="1828800"/>
            <a:chOff x="3456" y="1488"/>
            <a:chExt cx="1242" cy="1152"/>
          </a:xfrm>
        </p:grpSpPr>
        <p:sp>
          <p:nvSpPr>
            <p:cNvPr id="20504" name="Line 12"/>
            <p:cNvSpPr>
              <a:spLocks noChangeShapeType="1"/>
            </p:cNvSpPr>
            <p:nvPr/>
          </p:nvSpPr>
          <p:spPr bwMode="auto">
            <a:xfrm flipV="1">
              <a:off x="3456" y="1680"/>
              <a:ext cx="67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5" name="Oval 13"/>
            <p:cNvSpPr>
              <a:spLocks noChangeArrowheads="1"/>
            </p:cNvSpPr>
            <p:nvPr/>
          </p:nvSpPr>
          <p:spPr bwMode="auto">
            <a:xfrm>
              <a:off x="4080" y="1632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Text Box 14"/>
            <p:cNvSpPr txBox="1">
              <a:spLocks noChangeArrowheads="1"/>
            </p:cNvSpPr>
            <p:nvPr/>
          </p:nvSpPr>
          <p:spPr bwMode="auto">
            <a:xfrm>
              <a:off x="4224" y="1488"/>
              <a:ext cx="4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(x’,y’) </a:t>
              </a:r>
            </a:p>
          </p:txBody>
        </p:sp>
        <p:sp>
          <p:nvSpPr>
            <p:cNvPr id="20507" name="Freeform 15"/>
            <p:cNvSpPr>
              <a:spLocks/>
            </p:cNvSpPr>
            <p:nvPr/>
          </p:nvSpPr>
          <p:spPr bwMode="auto">
            <a:xfrm>
              <a:off x="3792" y="2160"/>
              <a:ext cx="224" cy="240"/>
            </a:xfrm>
            <a:custGeom>
              <a:avLst/>
              <a:gdLst>
                <a:gd name="T0" fmla="*/ 192 w 224"/>
                <a:gd name="T1" fmla="*/ 240 h 240"/>
                <a:gd name="T2" fmla="*/ 192 w 224"/>
                <a:gd name="T3" fmla="*/ 96 h 240"/>
                <a:gd name="T4" fmla="*/ 0 w 224"/>
                <a:gd name="T5" fmla="*/ 0 h 240"/>
                <a:gd name="T6" fmla="*/ 0 60000 65536"/>
                <a:gd name="T7" fmla="*/ 0 60000 65536"/>
                <a:gd name="T8" fmla="*/ 0 60000 65536"/>
                <a:gd name="T9" fmla="*/ 0 w 224"/>
                <a:gd name="T10" fmla="*/ 0 h 240"/>
                <a:gd name="T11" fmla="*/ 224 w 22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" h="240">
                  <a:moveTo>
                    <a:pt x="192" y="240"/>
                  </a:moveTo>
                  <a:cubicBezTo>
                    <a:pt x="208" y="188"/>
                    <a:pt x="224" y="136"/>
                    <a:pt x="192" y="96"/>
                  </a:cubicBezTo>
                  <a:cubicBezTo>
                    <a:pt x="160" y="56"/>
                    <a:pt x="32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8" name="Text Box 16"/>
            <p:cNvSpPr txBox="1">
              <a:spLocks noChangeArrowheads="1"/>
            </p:cNvSpPr>
            <p:nvPr/>
          </p:nvSpPr>
          <p:spPr bwMode="auto">
            <a:xfrm>
              <a:off x="3974" y="2004"/>
              <a:ext cx="18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Symbol" pitchFamily="18" charset="2"/>
                </a:rPr>
                <a:t>q</a:t>
              </a:r>
            </a:p>
          </p:txBody>
        </p:sp>
      </p:grpSp>
      <p:grpSp>
        <p:nvGrpSpPr>
          <p:cNvPr id="20487" name="Group 17"/>
          <p:cNvGrpSpPr>
            <a:grpSpLocks/>
          </p:cNvGrpSpPr>
          <p:nvPr/>
        </p:nvGrpSpPr>
        <p:grpSpPr bwMode="auto">
          <a:xfrm>
            <a:off x="7010400" y="3352800"/>
            <a:ext cx="503238" cy="609600"/>
            <a:chOff x="4320" y="2256"/>
            <a:chExt cx="317" cy="384"/>
          </a:xfrm>
        </p:grpSpPr>
        <p:sp>
          <p:nvSpPr>
            <p:cNvPr id="20502" name="Freeform 18"/>
            <p:cNvSpPr>
              <a:spLocks/>
            </p:cNvSpPr>
            <p:nvPr/>
          </p:nvSpPr>
          <p:spPr bwMode="auto">
            <a:xfrm>
              <a:off x="4320" y="2256"/>
              <a:ext cx="104" cy="384"/>
            </a:xfrm>
            <a:custGeom>
              <a:avLst/>
              <a:gdLst>
                <a:gd name="T0" fmla="*/ 48 w 104"/>
                <a:gd name="T1" fmla="*/ 384 h 384"/>
                <a:gd name="T2" fmla="*/ 96 w 104"/>
                <a:gd name="T3" fmla="*/ 192 h 384"/>
                <a:gd name="T4" fmla="*/ 0 w 104"/>
                <a:gd name="T5" fmla="*/ 0 h 384"/>
                <a:gd name="T6" fmla="*/ 0 60000 65536"/>
                <a:gd name="T7" fmla="*/ 0 60000 65536"/>
                <a:gd name="T8" fmla="*/ 0 60000 65536"/>
                <a:gd name="T9" fmla="*/ 0 w 104"/>
                <a:gd name="T10" fmla="*/ 0 h 384"/>
                <a:gd name="T11" fmla="*/ 104 w 10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" h="384">
                  <a:moveTo>
                    <a:pt x="48" y="384"/>
                  </a:moveTo>
                  <a:cubicBezTo>
                    <a:pt x="76" y="320"/>
                    <a:pt x="104" y="256"/>
                    <a:pt x="96" y="192"/>
                  </a:cubicBezTo>
                  <a:cubicBezTo>
                    <a:pt x="88" y="128"/>
                    <a:pt x="16" y="3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3" name="Text Box 19"/>
            <p:cNvSpPr txBox="1">
              <a:spLocks noChangeArrowheads="1"/>
            </p:cNvSpPr>
            <p:nvPr/>
          </p:nvSpPr>
          <p:spPr bwMode="auto">
            <a:xfrm>
              <a:off x="4454" y="2292"/>
              <a:ext cx="18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latin typeface="Symbol" pitchFamily="18" charset="2"/>
                </a:rPr>
                <a:t>f</a:t>
              </a:r>
            </a:p>
          </p:txBody>
        </p:sp>
      </p:grpSp>
      <p:sp>
        <p:nvSpPr>
          <p:cNvPr id="20488" name="Text Box 20"/>
          <p:cNvSpPr txBox="1">
            <a:spLocks noChangeArrowheads="1"/>
          </p:cNvSpPr>
          <p:nvPr/>
        </p:nvSpPr>
        <p:spPr bwMode="auto">
          <a:xfrm>
            <a:off x="6705600" y="3025775"/>
            <a:ext cx="293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r</a:t>
            </a:r>
          </a:p>
        </p:txBody>
      </p:sp>
      <p:sp>
        <p:nvSpPr>
          <p:cNvPr id="20489" name="Text Box 21"/>
          <p:cNvSpPr txBox="1">
            <a:spLocks noChangeArrowheads="1"/>
          </p:cNvSpPr>
          <p:nvPr/>
        </p:nvSpPr>
        <p:spPr bwMode="auto">
          <a:xfrm>
            <a:off x="838200" y="2362200"/>
            <a:ext cx="355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x’ =  x cos(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/>
              <a:t>) – y sin(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/>
              <a:t>)  </a:t>
            </a:r>
          </a:p>
        </p:txBody>
      </p:sp>
      <p:sp>
        <p:nvSpPr>
          <p:cNvPr id="20490" name="Text Box 22"/>
          <p:cNvSpPr txBox="1">
            <a:spLocks noChangeArrowheads="1"/>
          </p:cNvSpPr>
          <p:nvPr/>
        </p:nvSpPr>
        <p:spPr bwMode="auto">
          <a:xfrm>
            <a:off x="838200" y="2895600"/>
            <a:ext cx="361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y’ =  y cos(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/>
              <a:t>) + x sin(</a:t>
            </a:r>
            <a:r>
              <a:rPr lang="en-US" sz="2400">
                <a:latin typeface="Symbol" pitchFamily="18" charset="2"/>
              </a:rPr>
              <a:t>q</a:t>
            </a:r>
            <a:r>
              <a:rPr lang="en-US" sz="2400"/>
              <a:t>)  </a:t>
            </a:r>
          </a:p>
        </p:txBody>
      </p:sp>
      <p:sp>
        <p:nvSpPr>
          <p:cNvPr id="20491" name="Text Box 24"/>
          <p:cNvSpPr txBox="1">
            <a:spLocks noChangeArrowheads="1"/>
          </p:cNvSpPr>
          <p:nvPr/>
        </p:nvSpPr>
        <p:spPr bwMode="auto">
          <a:xfrm>
            <a:off x="560388" y="3733800"/>
            <a:ext cx="1878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Matrix form?</a:t>
            </a:r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700088" y="4530725"/>
            <a:ext cx="4405312" cy="822325"/>
            <a:chOff x="288" y="2854"/>
            <a:chExt cx="2775" cy="518"/>
          </a:xfrm>
        </p:grpSpPr>
        <p:sp>
          <p:nvSpPr>
            <p:cNvPr id="20494" name="Text Box 25"/>
            <p:cNvSpPr txBox="1">
              <a:spLocks noChangeArrowheads="1"/>
            </p:cNvSpPr>
            <p:nvPr/>
          </p:nvSpPr>
          <p:spPr bwMode="auto">
            <a:xfrm>
              <a:off x="374" y="2854"/>
              <a:ext cx="2689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x’          cos(</a:t>
              </a:r>
              <a:r>
                <a:rPr lang="en-US" sz="2400">
                  <a:latin typeface="Symbol" pitchFamily="18" charset="2"/>
                </a:rPr>
                <a:t>q</a:t>
              </a:r>
              <a:r>
                <a:rPr lang="en-US" sz="2400"/>
                <a:t>)     -sin(</a:t>
              </a:r>
              <a:r>
                <a:rPr lang="en-US" sz="2400">
                  <a:latin typeface="Symbol" pitchFamily="18" charset="2"/>
                </a:rPr>
                <a:t>q</a:t>
              </a:r>
              <a:r>
                <a:rPr lang="en-US" sz="2400"/>
                <a:t>)     x </a:t>
              </a:r>
            </a:p>
            <a:p>
              <a:r>
                <a:rPr lang="en-US" sz="2400"/>
                <a:t>y’          sin(</a:t>
              </a:r>
              <a:r>
                <a:rPr lang="en-US" sz="2400">
                  <a:latin typeface="Symbol" pitchFamily="18" charset="2"/>
                </a:rPr>
                <a:t>q</a:t>
              </a:r>
              <a:r>
                <a:rPr lang="en-US" sz="2400"/>
                <a:t>)      cos(</a:t>
              </a:r>
              <a:r>
                <a:rPr lang="en-US" sz="2400">
                  <a:latin typeface="Symbol" pitchFamily="18" charset="2"/>
                </a:rPr>
                <a:t>q</a:t>
              </a:r>
              <a:r>
                <a:rPr lang="en-US" sz="2400"/>
                <a:t>)     y</a:t>
              </a:r>
            </a:p>
          </p:txBody>
        </p:sp>
        <p:sp>
          <p:nvSpPr>
            <p:cNvPr id="20495" name="Line 26"/>
            <p:cNvSpPr>
              <a:spLocks noChangeShapeType="1"/>
            </p:cNvSpPr>
            <p:nvPr/>
          </p:nvSpPr>
          <p:spPr bwMode="auto">
            <a:xfrm>
              <a:off x="288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6" name="Line 27"/>
            <p:cNvSpPr>
              <a:spLocks noChangeShapeType="1"/>
            </p:cNvSpPr>
            <p:nvPr/>
          </p:nvSpPr>
          <p:spPr bwMode="auto">
            <a:xfrm>
              <a:off x="672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7" name="Line 28"/>
            <p:cNvSpPr>
              <a:spLocks noChangeShapeType="1"/>
            </p:cNvSpPr>
            <p:nvPr/>
          </p:nvSpPr>
          <p:spPr bwMode="auto">
            <a:xfrm>
              <a:off x="1056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8" name="Line 29"/>
            <p:cNvSpPr>
              <a:spLocks noChangeShapeType="1"/>
            </p:cNvSpPr>
            <p:nvPr/>
          </p:nvSpPr>
          <p:spPr bwMode="auto">
            <a:xfrm>
              <a:off x="2592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9" name="Line 30"/>
            <p:cNvSpPr>
              <a:spLocks noChangeShapeType="1"/>
            </p:cNvSpPr>
            <p:nvPr/>
          </p:nvSpPr>
          <p:spPr bwMode="auto">
            <a:xfrm>
              <a:off x="2736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0" name="Line 31"/>
            <p:cNvSpPr>
              <a:spLocks noChangeShapeType="1"/>
            </p:cNvSpPr>
            <p:nvPr/>
          </p:nvSpPr>
          <p:spPr bwMode="auto">
            <a:xfrm>
              <a:off x="3024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01" name="Text Box 32"/>
            <p:cNvSpPr txBox="1">
              <a:spLocks noChangeArrowheads="1"/>
            </p:cNvSpPr>
            <p:nvPr/>
          </p:nvSpPr>
          <p:spPr bwMode="auto">
            <a:xfrm>
              <a:off x="758" y="3011"/>
              <a:ext cx="20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74EEC91-0DEA-4FB6-AAF1-BFA952E4E3B3}" type="slidenum">
              <a:rPr lang="en-US"/>
              <a:pPr/>
              <a:t>14</a:t>
            </a:fld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/>
              <a:t>How to rotate an object with multiple vertices? </a:t>
            </a:r>
          </a:p>
        </p:txBody>
      </p:sp>
      <p:grpSp>
        <p:nvGrpSpPr>
          <p:cNvPr id="22532" name="Group 46"/>
          <p:cNvGrpSpPr>
            <a:grpSpLocks/>
          </p:cNvGrpSpPr>
          <p:nvPr/>
        </p:nvGrpSpPr>
        <p:grpSpPr bwMode="auto">
          <a:xfrm>
            <a:off x="304800" y="3886200"/>
            <a:ext cx="2514600" cy="1752600"/>
            <a:chOff x="432" y="2400"/>
            <a:chExt cx="1584" cy="1104"/>
          </a:xfrm>
        </p:grpSpPr>
        <p:sp>
          <p:nvSpPr>
            <p:cNvPr id="22559" name="Line 5"/>
            <p:cNvSpPr>
              <a:spLocks noChangeShapeType="1"/>
            </p:cNvSpPr>
            <p:nvPr/>
          </p:nvSpPr>
          <p:spPr bwMode="auto">
            <a:xfrm>
              <a:off x="432" y="331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60" name="Line 6"/>
            <p:cNvSpPr>
              <a:spLocks noChangeShapeType="1"/>
            </p:cNvSpPr>
            <p:nvPr/>
          </p:nvSpPr>
          <p:spPr bwMode="auto">
            <a:xfrm flipV="1">
              <a:off x="624" y="240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61" name="Rectangle 7"/>
            <p:cNvSpPr>
              <a:spLocks noChangeArrowheads="1"/>
            </p:cNvSpPr>
            <p:nvPr/>
          </p:nvSpPr>
          <p:spPr bwMode="auto">
            <a:xfrm>
              <a:off x="1440" y="2496"/>
              <a:ext cx="52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2" name="Oval 8"/>
            <p:cNvSpPr>
              <a:spLocks noChangeArrowheads="1"/>
            </p:cNvSpPr>
            <p:nvPr/>
          </p:nvSpPr>
          <p:spPr bwMode="auto">
            <a:xfrm>
              <a:off x="1392" y="288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3" name="Oval 9"/>
            <p:cNvSpPr>
              <a:spLocks noChangeArrowheads="1"/>
            </p:cNvSpPr>
            <p:nvPr/>
          </p:nvSpPr>
          <p:spPr bwMode="auto">
            <a:xfrm>
              <a:off x="1920" y="288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4" name="Oval 10"/>
            <p:cNvSpPr>
              <a:spLocks noChangeArrowheads="1"/>
            </p:cNvSpPr>
            <p:nvPr/>
          </p:nvSpPr>
          <p:spPr bwMode="auto">
            <a:xfrm>
              <a:off x="1392" y="2448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5" name="Oval 11"/>
            <p:cNvSpPr>
              <a:spLocks noChangeArrowheads="1"/>
            </p:cNvSpPr>
            <p:nvPr/>
          </p:nvSpPr>
          <p:spPr bwMode="auto">
            <a:xfrm>
              <a:off x="1920" y="2448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657600" y="4244975"/>
            <a:ext cx="2054225" cy="1089025"/>
            <a:chOff x="2438" y="2784"/>
            <a:chExt cx="1294" cy="686"/>
          </a:xfrm>
        </p:grpSpPr>
        <p:sp>
          <p:nvSpPr>
            <p:cNvPr id="22557" name="AutoShape 13"/>
            <p:cNvSpPr>
              <a:spLocks noChangeArrowheads="1"/>
            </p:cNvSpPr>
            <p:nvPr/>
          </p:nvSpPr>
          <p:spPr bwMode="auto">
            <a:xfrm>
              <a:off x="2448" y="2784"/>
              <a:ext cx="912" cy="144"/>
            </a:xfrm>
            <a:prstGeom prst="rightArrow">
              <a:avLst>
                <a:gd name="adj1" fmla="val 50000"/>
                <a:gd name="adj2" fmla="val 15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8" name="Text Box 14"/>
            <p:cNvSpPr txBox="1">
              <a:spLocks noChangeArrowheads="1"/>
            </p:cNvSpPr>
            <p:nvPr/>
          </p:nvSpPr>
          <p:spPr bwMode="auto">
            <a:xfrm>
              <a:off x="2438" y="3028"/>
              <a:ext cx="129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Rotate individual</a:t>
              </a:r>
            </a:p>
            <a:p>
              <a:r>
                <a:rPr lang="en-US" sz="2000"/>
                <a:t>Vertices 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791200" y="2819400"/>
            <a:ext cx="2971800" cy="2895600"/>
            <a:chOff x="3648" y="1680"/>
            <a:chExt cx="1872" cy="1824"/>
          </a:xfrm>
        </p:grpSpPr>
        <p:sp>
          <p:nvSpPr>
            <p:cNvPr id="22536" name="Line 16"/>
            <p:cNvSpPr>
              <a:spLocks noChangeShapeType="1"/>
            </p:cNvSpPr>
            <p:nvPr/>
          </p:nvSpPr>
          <p:spPr bwMode="auto">
            <a:xfrm>
              <a:off x="3648" y="331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37" name="Line 17"/>
            <p:cNvSpPr>
              <a:spLocks noChangeShapeType="1"/>
            </p:cNvSpPr>
            <p:nvPr/>
          </p:nvSpPr>
          <p:spPr bwMode="auto">
            <a:xfrm flipV="1">
              <a:off x="3840" y="240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2538" name="Group 32"/>
            <p:cNvGrpSpPr>
              <a:grpSpLocks/>
            </p:cNvGrpSpPr>
            <p:nvPr/>
          </p:nvGrpSpPr>
          <p:grpSpPr bwMode="auto">
            <a:xfrm>
              <a:off x="4896" y="2592"/>
              <a:ext cx="624" cy="528"/>
              <a:chOff x="4176" y="2592"/>
              <a:chExt cx="624" cy="528"/>
            </a:xfrm>
          </p:grpSpPr>
          <p:sp>
            <p:nvSpPr>
              <p:cNvPr id="22552" name="Rectangle 24"/>
              <p:cNvSpPr>
                <a:spLocks noChangeArrowheads="1"/>
              </p:cNvSpPr>
              <p:nvPr/>
            </p:nvSpPr>
            <p:spPr bwMode="auto">
              <a:xfrm>
                <a:off x="4224" y="2640"/>
                <a:ext cx="528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3" name="Oval 25"/>
              <p:cNvSpPr>
                <a:spLocks noChangeArrowheads="1"/>
              </p:cNvSpPr>
              <p:nvPr/>
            </p:nvSpPr>
            <p:spPr bwMode="auto">
              <a:xfrm>
                <a:off x="4176" y="302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4" name="Oval 26"/>
              <p:cNvSpPr>
                <a:spLocks noChangeArrowheads="1"/>
              </p:cNvSpPr>
              <p:nvPr/>
            </p:nvSpPr>
            <p:spPr bwMode="auto">
              <a:xfrm>
                <a:off x="4704" y="302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5" name="Oval 27"/>
              <p:cNvSpPr>
                <a:spLocks noChangeArrowheads="1"/>
              </p:cNvSpPr>
              <p:nvPr/>
            </p:nvSpPr>
            <p:spPr bwMode="auto">
              <a:xfrm>
                <a:off x="4176" y="259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6" name="Oval 28"/>
              <p:cNvSpPr>
                <a:spLocks noChangeArrowheads="1"/>
              </p:cNvSpPr>
              <p:nvPr/>
            </p:nvSpPr>
            <p:spPr bwMode="auto">
              <a:xfrm>
                <a:off x="4704" y="259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539" name="Group 41"/>
            <p:cNvGrpSpPr>
              <a:grpSpLocks/>
            </p:cNvGrpSpPr>
            <p:nvPr/>
          </p:nvGrpSpPr>
          <p:grpSpPr bwMode="auto">
            <a:xfrm>
              <a:off x="4128" y="1680"/>
              <a:ext cx="768" cy="720"/>
              <a:chOff x="4128" y="1680"/>
              <a:chExt cx="768" cy="720"/>
            </a:xfrm>
          </p:grpSpPr>
          <p:sp>
            <p:nvSpPr>
              <p:cNvPr id="22544" name="Line 33"/>
              <p:cNvSpPr>
                <a:spLocks noChangeShapeType="1"/>
              </p:cNvSpPr>
              <p:nvPr/>
            </p:nvSpPr>
            <p:spPr bwMode="auto">
              <a:xfrm>
                <a:off x="4176" y="2016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45" name="Line 34"/>
              <p:cNvSpPr>
                <a:spLocks noChangeShapeType="1"/>
              </p:cNvSpPr>
              <p:nvPr/>
            </p:nvSpPr>
            <p:spPr bwMode="auto">
              <a:xfrm flipV="1">
                <a:off x="4512" y="2064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46" name="Line 35"/>
              <p:cNvSpPr>
                <a:spLocks noChangeShapeType="1"/>
              </p:cNvSpPr>
              <p:nvPr/>
            </p:nvSpPr>
            <p:spPr bwMode="auto">
              <a:xfrm flipH="1" flipV="1">
                <a:off x="4512" y="1728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47" name="Line 36"/>
              <p:cNvSpPr>
                <a:spLocks noChangeShapeType="1"/>
              </p:cNvSpPr>
              <p:nvPr/>
            </p:nvSpPr>
            <p:spPr bwMode="auto">
              <a:xfrm flipV="1">
                <a:off x="4176" y="1728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548" name="Oval 37"/>
              <p:cNvSpPr>
                <a:spLocks noChangeArrowheads="1"/>
              </p:cNvSpPr>
              <p:nvPr/>
            </p:nvSpPr>
            <p:spPr bwMode="auto">
              <a:xfrm>
                <a:off x="4128" y="196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9" name="Oval 38"/>
              <p:cNvSpPr>
                <a:spLocks noChangeArrowheads="1"/>
              </p:cNvSpPr>
              <p:nvPr/>
            </p:nvSpPr>
            <p:spPr bwMode="auto">
              <a:xfrm>
                <a:off x="4464" y="230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0" name="Oval 39"/>
              <p:cNvSpPr>
                <a:spLocks noChangeArrowheads="1"/>
              </p:cNvSpPr>
              <p:nvPr/>
            </p:nvSpPr>
            <p:spPr bwMode="auto">
              <a:xfrm>
                <a:off x="4464" y="1680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1" name="Oval 40"/>
              <p:cNvSpPr>
                <a:spLocks noChangeArrowheads="1"/>
              </p:cNvSpPr>
              <p:nvPr/>
            </p:nvSpPr>
            <p:spPr bwMode="auto">
              <a:xfrm>
                <a:off x="4800" y="2016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40" name="Line 42"/>
            <p:cNvSpPr>
              <a:spLocks noChangeShapeType="1"/>
            </p:cNvSpPr>
            <p:nvPr/>
          </p:nvSpPr>
          <p:spPr bwMode="auto">
            <a:xfrm flipV="1">
              <a:off x="3840" y="3072"/>
              <a:ext cx="110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1" name="Line 43"/>
            <p:cNvSpPr>
              <a:spLocks noChangeShapeType="1"/>
            </p:cNvSpPr>
            <p:nvPr/>
          </p:nvSpPr>
          <p:spPr bwMode="auto">
            <a:xfrm flipV="1">
              <a:off x="3840" y="2352"/>
              <a:ext cx="67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2" name="Freeform 44"/>
            <p:cNvSpPr>
              <a:spLocks/>
            </p:cNvSpPr>
            <p:nvPr/>
          </p:nvSpPr>
          <p:spPr bwMode="auto">
            <a:xfrm>
              <a:off x="4080" y="2928"/>
              <a:ext cx="280" cy="288"/>
            </a:xfrm>
            <a:custGeom>
              <a:avLst/>
              <a:gdLst>
                <a:gd name="T0" fmla="*/ 240 w 280"/>
                <a:gd name="T1" fmla="*/ 288 h 288"/>
                <a:gd name="T2" fmla="*/ 240 w 280"/>
                <a:gd name="T3" fmla="*/ 96 h 288"/>
                <a:gd name="T4" fmla="*/ 0 w 280"/>
                <a:gd name="T5" fmla="*/ 0 h 288"/>
                <a:gd name="T6" fmla="*/ 0 60000 65536"/>
                <a:gd name="T7" fmla="*/ 0 60000 65536"/>
                <a:gd name="T8" fmla="*/ 0 60000 65536"/>
                <a:gd name="T9" fmla="*/ 0 w 280"/>
                <a:gd name="T10" fmla="*/ 0 h 288"/>
                <a:gd name="T11" fmla="*/ 280 w 28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288">
                  <a:moveTo>
                    <a:pt x="240" y="288"/>
                  </a:moveTo>
                  <a:cubicBezTo>
                    <a:pt x="260" y="216"/>
                    <a:pt x="280" y="144"/>
                    <a:pt x="240" y="96"/>
                  </a:cubicBezTo>
                  <a:cubicBezTo>
                    <a:pt x="200" y="48"/>
                    <a:pt x="40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3" name="Text Box 45"/>
            <p:cNvSpPr txBox="1">
              <a:spLocks noChangeArrowheads="1"/>
            </p:cNvSpPr>
            <p:nvPr/>
          </p:nvSpPr>
          <p:spPr bwMode="auto">
            <a:xfrm>
              <a:off x="4310" y="2741"/>
              <a:ext cx="1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Symbol" pitchFamily="18" charset="2"/>
                </a:rPr>
                <a:t>q</a:t>
              </a:r>
            </a:p>
          </p:txBody>
        </p:sp>
      </p:grp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2D Rotation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6E1B5A-417D-4559-9493-198D0822E49F}" type="slidenum">
              <a:rPr lang="en-US"/>
              <a:pPr/>
              <a:t>15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2D Scaling 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884238" y="1905000"/>
            <a:ext cx="7153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Scale:</a:t>
            </a:r>
            <a:r>
              <a:rPr lang="en-US" sz="1600"/>
              <a:t> </a:t>
            </a:r>
            <a:r>
              <a:rPr lang="en-US" sz="2400"/>
              <a:t> Alter the size of an object by a scaling factor</a:t>
            </a:r>
          </a:p>
          <a:p>
            <a:r>
              <a:rPr lang="en-US" sz="2400"/>
              <a:t>         (Sx, Sy), i.e. </a:t>
            </a:r>
          </a:p>
        </p:txBody>
      </p:sp>
      <p:grpSp>
        <p:nvGrpSpPr>
          <p:cNvPr id="23557" name="Group 7"/>
          <p:cNvGrpSpPr>
            <a:grpSpLocks/>
          </p:cNvGrpSpPr>
          <p:nvPr/>
        </p:nvGrpSpPr>
        <p:grpSpPr bwMode="auto">
          <a:xfrm>
            <a:off x="1128713" y="3090863"/>
            <a:ext cx="1981200" cy="990600"/>
            <a:chOff x="1008" y="2256"/>
            <a:chExt cx="1248" cy="624"/>
          </a:xfrm>
        </p:grpSpPr>
        <p:sp>
          <p:nvSpPr>
            <p:cNvPr id="23584" name="Rectangle 5"/>
            <p:cNvSpPr>
              <a:spLocks noChangeArrowheads="1"/>
            </p:cNvSpPr>
            <p:nvPr/>
          </p:nvSpPr>
          <p:spPr bwMode="auto">
            <a:xfrm>
              <a:off x="1008" y="2256"/>
              <a:ext cx="1248" cy="624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Text Box 4"/>
            <p:cNvSpPr txBox="1">
              <a:spLocks noChangeArrowheads="1"/>
            </p:cNvSpPr>
            <p:nvPr/>
          </p:nvSpPr>
          <p:spPr bwMode="auto">
            <a:xfrm>
              <a:off x="1104" y="2304"/>
              <a:ext cx="105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x’ = x . Sx </a:t>
              </a:r>
            </a:p>
            <a:p>
              <a:r>
                <a:rPr lang="en-US" sz="2400"/>
                <a:t>y’ = y . Sy 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414713" y="3124200"/>
            <a:ext cx="4191000" cy="822325"/>
            <a:chOff x="2016" y="2277"/>
            <a:chExt cx="2640" cy="518"/>
          </a:xfrm>
        </p:grpSpPr>
        <p:sp>
          <p:nvSpPr>
            <p:cNvPr id="23574" name="AutoShape 6"/>
            <p:cNvSpPr>
              <a:spLocks noChangeArrowheads="1"/>
            </p:cNvSpPr>
            <p:nvPr/>
          </p:nvSpPr>
          <p:spPr bwMode="auto">
            <a:xfrm>
              <a:off x="2016" y="2496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575" name="Group 16"/>
            <p:cNvGrpSpPr>
              <a:grpSpLocks/>
            </p:cNvGrpSpPr>
            <p:nvPr/>
          </p:nvGrpSpPr>
          <p:grpSpPr bwMode="auto">
            <a:xfrm>
              <a:off x="2640" y="2277"/>
              <a:ext cx="2016" cy="518"/>
              <a:chOff x="2640" y="2277"/>
              <a:chExt cx="2016" cy="518"/>
            </a:xfrm>
          </p:grpSpPr>
          <p:sp>
            <p:nvSpPr>
              <p:cNvPr id="23576" name="Text Box 8"/>
              <p:cNvSpPr txBox="1">
                <a:spLocks noChangeArrowheads="1"/>
              </p:cNvSpPr>
              <p:nvPr/>
            </p:nvSpPr>
            <p:spPr bwMode="auto">
              <a:xfrm>
                <a:off x="2726" y="2277"/>
                <a:ext cx="1917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x’          Sx   0        x</a:t>
                </a:r>
              </a:p>
              <a:p>
                <a:r>
                  <a:rPr lang="en-US" sz="2400"/>
                  <a:t>y’          0    Sy       y</a:t>
                </a:r>
              </a:p>
            </p:txBody>
          </p:sp>
          <p:sp>
            <p:nvSpPr>
              <p:cNvPr id="23577" name="Line 9"/>
              <p:cNvSpPr>
                <a:spLocks noChangeShapeType="1"/>
              </p:cNvSpPr>
              <p:nvPr/>
            </p:nvSpPr>
            <p:spPr bwMode="auto">
              <a:xfrm>
                <a:off x="2640" y="24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78" name="Line 10"/>
              <p:cNvSpPr>
                <a:spLocks noChangeShapeType="1"/>
              </p:cNvSpPr>
              <p:nvPr/>
            </p:nvSpPr>
            <p:spPr bwMode="auto">
              <a:xfrm>
                <a:off x="3024" y="24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79" name="Line 11"/>
              <p:cNvSpPr>
                <a:spLocks noChangeShapeType="1"/>
              </p:cNvSpPr>
              <p:nvPr/>
            </p:nvSpPr>
            <p:spPr bwMode="auto">
              <a:xfrm>
                <a:off x="3408" y="24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80" name="Line 12"/>
              <p:cNvSpPr>
                <a:spLocks noChangeShapeType="1"/>
              </p:cNvSpPr>
              <p:nvPr/>
            </p:nvSpPr>
            <p:spPr bwMode="auto">
              <a:xfrm>
                <a:off x="4128" y="24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81" name="Line 13"/>
              <p:cNvSpPr>
                <a:spLocks noChangeShapeType="1"/>
              </p:cNvSpPr>
              <p:nvPr/>
            </p:nvSpPr>
            <p:spPr bwMode="auto">
              <a:xfrm>
                <a:off x="4368" y="24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82" name="Line 14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583" name="Text Box 15"/>
              <p:cNvSpPr txBox="1">
                <a:spLocks noChangeArrowheads="1"/>
              </p:cNvSpPr>
              <p:nvPr/>
            </p:nvSpPr>
            <p:spPr bwMode="auto">
              <a:xfrm>
                <a:off x="3110" y="2400"/>
                <a:ext cx="2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=</a:t>
                </a:r>
              </a:p>
            </p:txBody>
          </p:sp>
        </p:grp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128713" y="4691063"/>
            <a:ext cx="2208212" cy="1219200"/>
            <a:chOff x="576" y="3264"/>
            <a:chExt cx="1391" cy="768"/>
          </a:xfrm>
        </p:grpSpPr>
        <p:sp>
          <p:nvSpPr>
            <p:cNvPr id="23569" name="Line 18"/>
            <p:cNvSpPr>
              <a:spLocks noChangeShapeType="1"/>
            </p:cNvSpPr>
            <p:nvPr/>
          </p:nvSpPr>
          <p:spPr bwMode="auto">
            <a:xfrm flipV="1">
              <a:off x="720" y="326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70" name="Line 19"/>
            <p:cNvSpPr>
              <a:spLocks noChangeShapeType="1"/>
            </p:cNvSpPr>
            <p:nvPr/>
          </p:nvSpPr>
          <p:spPr bwMode="auto">
            <a:xfrm>
              <a:off x="576" y="393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71" name="Rectangle 20"/>
            <p:cNvSpPr>
              <a:spLocks noChangeArrowheads="1"/>
            </p:cNvSpPr>
            <p:nvPr/>
          </p:nvSpPr>
          <p:spPr bwMode="auto">
            <a:xfrm>
              <a:off x="1152" y="3456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Text Box 21"/>
            <p:cNvSpPr txBox="1">
              <a:spLocks noChangeArrowheads="1"/>
            </p:cNvSpPr>
            <p:nvPr/>
          </p:nvSpPr>
          <p:spPr bwMode="auto">
            <a:xfrm>
              <a:off x="902" y="3731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(1,1)</a:t>
              </a:r>
            </a:p>
          </p:txBody>
        </p:sp>
        <p:sp>
          <p:nvSpPr>
            <p:cNvPr id="23573" name="Text Box 22"/>
            <p:cNvSpPr txBox="1">
              <a:spLocks noChangeArrowheads="1"/>
            </p:cNvSpPr>
            <p:nvPr/>
          </p:nvSpPr>
          <p:spPr bwMode="auto">
            <a:xfrm>
              <a:off x="1574" y="3299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(2,2)</a:t>
              </a:r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3643313" y="4670425"/>
            <a:ext cx="1635125" cy="630238"/>
            <a:chOff x="2160" y="3251"/>
            <a:chExt cx="1030" cy="397"/>
          </a:xfrm>
        </p:grpSpPr>
        <p:sp>
          <p:nvSpPr>
            <p:cNvPr id="23567" name="AutoShape 24"/>
            <p:cNvSpPr>
              <a:spLocks noChangeArrowheads="1"/>
            </p:cNvSpPr>
            <p:nvPr/>
          </p:nvSpPr>
          <p:spPr bwMode="auto">
            <a:xfrm>
              <a:off x="2304" y="3552"/>
              <a:ext cx="720" cy="96"/>
            </a:xfrm>
            <a:prstGeom prst="rightArrow">
              <a:avLst>
                <a:gd name="adj1" fmla="val 50000"/>
                <a:gd name="adj2" fmla="val 18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Text Box 25"/>
            <p:cNvSpPr txBox="1">
              <a:spLocks noChangeArrowheads="1"/>
            </p:cNvSpPr>
            <p:nvPr/>
          </p:nvSpPr>
          <p:spPr bwMode="auto">
            <a:xfrm>
              <a:off x="2160" y="3251"/>
              <a:ext cx="10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Sx = 2, Sy = 2  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5702300" y="4233863"/>
            <a:ext cx="2755900" cy="1676400"/>
            <a:chOff x="3457" y="2976"/>
            <a:chExt cx="1736" cy="1056"/>
          </a:xfrm>
        </p:grpSpPr>
        <p:sp>
          <p:nvSpPr>
            <p:cNvPr id="23562" name="Line 28"/>
            <p:cNvSpPr>
              <a:spLocks noChangeShapeType="1"/>
            </p:cNvSpPr>
            <p:nvPr/>
          </p:nvSpPr>
          <p:spPr bwMode="auto">
            <a:xfrm flipV="1">
              <a:off x="3601" y="326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3" name="Line 29"/>
            <p:cNvSpPr>
              <a:spLocks noChangeShapeType="1"/>
            </p:cNvSpPr>
            <p:nvPr/>
          </p:nvSpPr>
          <p:spPr bwMode="auto">
            <a:xfrm>
              <a:off x="3457" y="393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4" name="Rectangle 30"/>
            <p:cNvSpPr>
              <a:spLocks noChangeArrowheads="1"/>
            </p:cNvSpPr>
            <p:nvPr/>
          </p:nvSpPr>
          <p:spPr bwMode="auto">
            <a:xfrm>
              <a:off x="4128" y="3120"/>
              <a:ext cx="67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Text Box 31"/>
            <p:cNvSpPr txBox="1">
              <a:spLocks noChangeArrowheads="1"/>
            </p:cNvSpPr>
            <p:nvPr/>
          </p:nvSpPr>
          <p:spPr bwMode="auto">
            <a:xfrm>
              <a:off x="3792" y="3600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(2,2)</a:t>
              </a:r>
            </a:p>
          </p:txBody>
        </p:sp>
        <p:sp>
          <p:nvSpPr>
            <p:cNvPr id="23566" name="Text Box 32"/>
            <p:cNvSpPr txBox="1">
              <a:spLocks noChangeArrowheads="1"/>
            </p:cNvSpPr>
            <p:nvPr/>
          </p:nvSpPr>
          <p:spPr bwMode="auto">
            <a:xfrm>
              <a:off x="4800" y="2976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(4,4)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D89D27-2798-4366-8756-90F31EDB4B77}" type="slidenum">
              <a:rPr lang="en-US"/>
              <a:pPr/>
              <a:t>16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2D Scaling </a:t>
            </a:r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976313" y="2286000"/>
            <a:ext cx="2208212" cy="1219200"/>
            <a:chOff x="576" y="3264"/>
            <a:chExt cx="1391" cy="768"/>
          </a:xfrm>
        </p:grpSpPr>
        <p:sp>
          <p:nvSpPr>
            <p:cNvPr id="24591" name="Line 4"/>
            <p:cNvSpPr>
              <a:spLocks noChangeShapeType="1"/>
            </p:cNvSpPr>
            <p:nvPr/>
          </p:nvSpPr>
          <p:spPr bwMode="auto">
            <a:xfrm flipV="1">
              <a:off x="720" y="326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2" name="Line 5"/>
            <p:cNvSpPr>
              <a:spLocks noChangeShapeType="1"/>
            </p:cNvSpPr>
            <p:nvPr/>
          </p:nvSpPr>
          <p:spPr bwMode="auto">
            <a:xfrm>
              <a:off x="576" y="393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3" name="Rectangle 6"/>
            <p:cNvSpPr>
              <a:spLocks noChangeArrowheads="1"/>
            </p:cNvSpPr>
            <p:nvPr/>
          </p:nvSpPr>
          <p:spPr bwMode="auto">
            <a:xfrm>
              <a:off x="1152" y="3456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Text Box 7"/>
            <p:cNvSpPr txBox="1">
              <a:spLocks noChangeArrowheads="1"/>
            </p:cNvSpPr>
            <p:nvPr/>
          </p:nvSpPr>
          <p:spPr bwMode="auto">
            <a:xfrm>
              <a:off x="902" y="3731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(1,1)</a:t>
              </a:r>
            </a:p>
          </p:txBody>
        </p:sp>
        <p:sp>
          <p:nvSpPr>
            <p:cNvPr id="24595" name="Text Box 8"/>
            <p:cNvSpPr txBox="1">
              <a:spLocks noChangeArrowheads="1"/>
            </p:cNvSpPr>
            <p:nvPr/>
          </p:nvSpPr>
          <p:spPr bwMode="auto">
            <a:xfrm>
              <a:off x="1574" y="3299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(2,2)</a:t>
              </a:r>
            </a:p>
          </p:txBody>
        </p:sp>
      </p:grpSp>
      <p:grpSp>
        <p:nvGrpSpPr>
          <p:cNvPr id="24581" name="Group 9"/>
          <p:cNvGrpSpPr>
            <a:grpSpLocks/>
          </p:cNvGrpSpPr>
          <p:nvPr/>
        </p:nvGrpSpPr>
        <p:grpSpPr bwMode="auto">
          <a:xfrm>
            <a:off x="3490913" y="2265363"/>
            <a:ext cx="1635125" cy="630237"/>
            <a:chOff x="2160" y="3251"/>
            <a:chExt cx="1030" cy="397"/>
          </a:xfrm>
        </p:grpSpPr>
        <p:sp>
          <p:nvSpPr>
            <p:cNvPr id="24589" name="AutoShape 10"/>
            <p:cNvSpPr>
              <a:spLocks noChangeArrowheads="1"/>
            </p:cNvSpPr>
            <p:nvPr/>
          </p:nvSpPr>
          <p:spPr bwMode="auto">
            <a:xfrm>
              <a:off x="2304" y="3552"/>
              <a:ext cx="720" cy="96"/>
            </a:xfrm>
            <a:prstGeom prst="rightArrow">
              <a:avLst>
                <a:gd name="adj1" fmla="val 50000"/>
                <a:gd name="adj2" fmla="val 18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Text Box 11"/>
            <p:cNvSpPr txBox="1">
              <a:spLocks noChangeArrowheads="1"/>
            </p:cNvSpPr>
            <p:nvPr/>
          </p:nvSpPr>
          <p:spPr bwMode="auto">
            <a:xfrm>
              <a:off x="2160" y="3251"/>
              <a:ext cx="10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Sx = 2, Sy = 2  </a:t>
              </a:r>
            </a:p>
          </p:txBody>
        </p:sp>
      </p:grpSp>
      <p:grpSp>
        <p:nvGrpSpPr>
          <p:cNvPr id="24582" name="Group 12"/>
          <p:cNvGrpSpPr>
            <a:grpSpLocks/>
          </p:cNvGrpSpPr>
          <p:nvPr/>
        </p:nvGrpSpPr>
        <p:grpSpPr bwMode="auto">
          <a:xfrm>
            <a:off x="5549900" y="1828800"/>
            <a:ext cx="2755900" cy="1676400"/>
            <a:chOff x="3457" y="2976"/>
            <a:chExt cx="1736" cy="1056"/>
          </a:xfrm>
        </p:grpSpPr>
        <p:sp>
          <p:nvSpPr>
            <p:cNvPr id="24584" name="Line 13"/>
            <p:cNvSpPr>
              <a:spLocks noChangeShapeType="1"/>
            </p:cNvSpPr>
            <p:nvPr/>
          </p:nvSpPr>
          <p:spPr bwMode="auto">
            <a:xfrm flipV="1">
              <a:off x="3601" y="326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5" name="Line 14"/>
            <p:cNvSpPr>
              <a:spLocks noChangeShapeType="1"/>
            </p:cNvSpPr>
            <p:nvPr/>
          </p:nvSpPr>
          <p:spPr bwMode="auto">
            <a:xfrm>
              <a:off x="3457" y="393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6" name="Rectangle 15"/>
            <p:cNvSpPr>
              <a:spLocks noChangeArrowheads="1"/>
            </p:cNvSpPr>
            <p:nvPr/>
          </p:nvSpPr>
          <p:spPr bwMode="auto">
            <a:xfrm>
              <a:off x="4128" y="3120"/>
              <a:ext cx="67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Text Box 16"/>
            <p:cNvSpPr txBox="1">
              <a:spLocks noChangeArrowheads="1"/>
            </p:cNvSpPr>
            <p:nvPr/>
          </p:nvSpPr>
          <p:spPr bwMode="auto">
            <a:xfrm>
              <a:off x="3792" y="3600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(2,2)</a:t>
              </a:r>
            </a:p>
          </p:txBody>
        </p:sp>
        <p:sp>
          <p:nvSpPr>
            <p:cNvPr id="24588" name="Text Box 17"/>
            <p:cNvSpPr txBox="1">
              <a:spLocks noChangeArrowheads="1"/>
            </p:cNvSpPr>
            <p:nvPr/>
          </p:nvSpPr>
          <p:spPr bwMode="auto">
            <a:xfrm>
              <a:off x="4800" y="2976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(4,4)</a:t>
              </a:r>
            </a:p>
          </p:txBody>
        </p:sp>
      </p:grpSp>
      <p:sp>
        <p:nvSpPr>
          <p:cNvPr id="24583" name="Text Box 18"/>
          <p:cNvSpPr txBox="1">
            <a:spLocks noChangeArrowheads="1"/>
          </p:cNvSpPr>
          <p:nvPr/>
        </p:nvSpPr>
        <p:spPr bwMode="auto">
          <a:xfrm>
            <a:off x="822325" y="3919538"/>
            <a:ext cx="73993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Not only the object size is changed, it also moved</a:t>
            </a:r>
            <a:r>
              <a:rPr lang="en-US" sz="2400" u="sng"/>
              <a:t>!!</a:t>
            </a:r>
            <a:r>
              <a:rPr lang="en-US" sz="2400"/>
              <a:t> 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Usually this is an undesirable effect 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/>
              <a:t> We will discuss later (soon) how to fix it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0AF14B-9A56-483C-AC52-A9F43F6192AA}" type="slidenum">
              <a:rPr lang="en-US"/>
              <a:pPr/>
              <a:t>17</a:t>
            </a:fld>
            <a:endParaRPr lang="en-US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Put it all together 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Translation:</a:t>
            </a:r>
          </a:p>
          <a:p>
            <a:pPr eaLnBrk="1" hangingPunct="1"/>
            <a:endParaRPr lang="en-US" sz="2400" smtClean="0"/>
          </a:p>
          <a:p>
            <a:pPr eaLnBrk="1" hangingPunct="1">
              <a:buFont typeface="Arial" charset="0"/>
              <a:buNone/>
            </a:pPr>
            <a:endParaRPr lang="en-US" sz="2400" smtClean="0"/>
          </a:p>
          <a:p>
            <a:pPr eaLnBrk="1" hangingPunct="1"/>
            <a:r>
              <a:rPr lang="en-US" sz="2400" smtClean="0"/>
              <a:t>Rotation: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Scaling:</a:t>
            </a:r>
          </a:p>
        </p:txBody>
      </p:sp>
      <p:graphicFrame>
        <p:nvGraphicFramePr>
          <p:cNvPr id="2050" name="Object 13"/>
          <p:cNvGraphicFramePr>
            <a:graphicFrameLocks noChangeAspect="1"/>
          </p:cNvGraphicFramePr>
          <p:nvPr/>
        </p:nvGraphicFramePr>
        <p:xfrm>
          <a:off x="2819400" y="1905000"/>
          <a:ext cx="1243013" cy="762000"/>
        </p:xfrm>
        <a:graphic>
          <a:graphicData uri="http://schemas.openxmlformats.org/presentationml/2006/ole">
            <p:oleObj spid="_x0000_s2050" name="Equation" r:id="rId4" imgW="787320" imgH="482400" progId="Equation.3">
              <p:embed/>
            </p:oleObj>
          </a:graphicData>
        </a:graphic>
      </p:graphicFrame>
      <p:graphicFrame>
        <p:nvGraphicFramePr>
          <p:cNvPr id="2051" name="Object 27"/>
          <p:cNvGraphicFramePr>
            <a:graphicFrameLocks noChangeAspect="1"/>
          </p:cNvGraphicFramePr>
          <p:nvPr/>
        </p:nvGraphicFramePr>
        <p:xfrm>
          <a:off x="2819400" y="3352800"/>
          <a:ext cx="2581275" cy="838200"/>
        </p:xfrm>
        <a:graphic>
          <a:graphicData uri="http://schemas.openxmlformats.org/presentationml/2006/ole">
            <p:oleObj spid="_x0000_s2051" name="Equation" r:id="rId5" imgW="1485720" imgH="482400" progId="Equation.3">
              <p:embed/>
            </p:oleObj>
          </a:graphicData>
        </a:graphic>
      </p:graphicFrame>
      <p:graphicFrame>
        <p:nvGraphicFramePr>
          <p:cNvPr id="2052" name="Object 28"/>
          <p:cNvGraphicFramePr>
            <a:graphicFrameLocks noChangeAspect="1"/>
          </p:cNvGraphicFramePr>
          <p:nvPr/>
        </p:nvGraphicFramePr>
        <p:xfrm>
          <a:off x="2838450" y="4724400"/>
          <a:ext cx="1809750" cy="838200"/>
        </p:xfrm>
        <a:graphic>
          <a:graphicData uri="http://schemas.openxmlformats.org/presentationml/2006/ole">
            <p:oleObj spid="_x0000_s2052" name="Equation" r:id="rId6" imgW="104112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5D43-FBED-4BB7-87BC-FDE58A78E9A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986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57F19B1-6107-441D-B968-B6A94A87A246}" type="slidenum">
              <a:rPr lang="en-US"/>
              <a:pPr/>
              <a:t>19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Use 3x3 Matrices?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So that we can perform all transformations using matrix/vector multiplications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This allows us to </a:t>
            </a:r>
            <a:r>
              <a:rPr lang="en-US" sz="2400" i="1" smtClean="0"/>
              <a:t>pre-multiply</a:t>
            </a:r>
            <a:r>
              <a:rPr lang="en-US" sz="2400" smtClean="0"/>
              <a:t> all the matrices together 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point (x,y) needs to be represented as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(x,y,1)  -&gt; this is called </a:t>
            </a:r>
            <a:r>
              <a:rPr lang="en-US" sz="2400" smtClean="0">
                <a:solidFill>
                  <a:schemeClr val="tx2"/>
                </a:solidFill>
              </a:rPr>
              <a:t>Homogeneous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chemeClr val="tx2"/>
                </a:solidFill>
              </a:rPr>
              <a:t>   coordinates!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How to represent a vector (v</a:t>
            </a:r>
            <a:r>
              <a:rPr lang="en-US" sz="2400" baseline="-25000" smtClean="0"/>
              <a:t>x</a:t>
            </a:r>
            <a:r>
              <a:rPr lang="en-US" sz="2400" smtClean="0"/>
              <a:t>,v</a:t>
            </a:r>
            <a:r>
              <a:rPr lang="en-US" sz="2400" baseline="-25000" smtClean="0"/>
              <a:t>y</a:t>
            </a:r>
            <a:r>
              <a:rPr lang="en-US" sz="2400" smtClean="0"/>
              <a:t>)?</a:t>
            </a:r>
            <a:endParaRPr lang="en-US" sz="240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F2BE-70EC-4B40-8A86-6320C719FF1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"/>
            <a:ext cx="57626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86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1000" y="1905000"/>
            <a:ext cx="58007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86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575" y="4914900"/>
            <a:ext cx="57626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0865F4-9268-45E1-B9A8-28A50C130A0D}" type="slidenum">
              <a:rPr lang="en-US"/>
              <a:pPr/>
              <a:t>20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Use 3x3 Matrices?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So that we can perform all transformations using matrix/vector multiplications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This allows us to </a:t>
            </a:r>
            <a:r>
              <a:rPr lang="en-US" sz="2400" i="1" smtClean="0"/>
              <a:t>pre-multiply</a:t>
            </a:r>
            <a:r>
              <a:rPr lang="en-US" sz="2400" smtClean="0"/>
              <a:t> all the matrices together 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point (x,y) needs to be represented as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(x,y,1)  -&gt; this is called </a:t>
            </a:r>
            <a:r>
              <a:rPr lang="en-US" sz="2400" smtClean="0">
                <a:solidFill>
                  <a:schemeClr val="tx2"/>
                </a:solidFill>
              </a:rPr>
              <a:t>Homogeneous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chemeClr val="tx2"/>
                </a:solidFill>
              </a:rPr>
              <a:t>   coordinates!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How to represent a vector (v</a:t>
            </a:r>
            <a:r>
              <a:rPr lang="en-US" sz="2400" baseline="-25000" smtClean="0"/>
              <a:t>x</a:t>
            </a:r>
            <a:r>
              <a:rPr lang="en-US" sz="2400" smtClean="0"/>
              <a:t>,v</a:t>
            </a:r>
            <a:r>
              <a:rPr lang="en-US" sz="2400" baseline="-25000" smtClean="0"/>
              <a:t>y</a:t>
            </a:r>
            <a:r>
              <a:rPr lang="en-US" sz="2400" smtClean="0"/>
              <a:t>)? (v</a:t>
            </a:r>
            <a:r>
              <a:rPr lang="en-US" sz="2400" baseline="-25000" smtClean="0"/>
              <a:t>x</a:t>
            </a:r>
            <a:r>
              <a:rPr lang="en-US" sz="2400" smtClean="0"/>
              <a:t>,v</a:t>
            </a:r>
            <a:r>
              <a:rPr lang="en-US" sz="2400" baseline="-25000" smtClean="0"/>
              <a:t>y</a:t>
            </a:r>
            <a:r>
              <a:rPr lang="en-US" sz="2400" smtClean="0"/>
              <a:t>,0)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flipV="1">
            <a:off x="6096000" y="5181600"/>
            <a:ext cx="18288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oval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F2BE-70EC-4B40-8A86-6320C719FF1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27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33400"/>
            <a:ext cx="78486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Homogeneous coordinates 1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Uniform representation of translation, rotation, scaling</a:t>
            </a:r>
          </a:p>
          <a:p>
            <a:pPr eaLnBrk="1" hangingPunct="1"/>
            <a:r>
              <a:rPr lang="en-GB" smtClean="0"/>
              <a:t>Uniform representation of points and vectors</a:t>
            </a:r>
          </a:p>
          <a:p>
            <a:pPr eaLnBrk="1" hangingPunct="1"/>
            <a:r>
              <a:rPr lang="en-GB" smtClean="0"/>
              <a:t>Compact representation of sequence of transformations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9E790E-00F3-46BB-8C57-80CCD4C31463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1143000"/>
          </a:xfrm>
        </p:spPr>
        <p:txBody>
          <a:bodyPr/>
          <a:lstStyle/>
          <a:p>
            <a:pPr eaLnBrk="1" hangingPunct="1"/>
            <a:r>
              <a:rPr lang="en-GB" smtClean="0"/>
              <a:t>Homogeneous coordinates 2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85888"/>
            <a:ext cx="7772400" cy="4114800"/>
          </a:xfrm>
        </p:spPr>
        <p:txBody>
          <a:bodyPr/>
          <a:lstStyle/>
          <a:p>
            <a:pPr eaLnBrk="1" hangingPunct="1"/>
            <a:r>
              <a:rPr lang="en-GB" smtClean="0"/>
              <a:t>Add extra coordinate:</a:t>
            </a:r>
          </a:p>
          <a:p>
            <a:pPr eaLnBrk="1" hangingPunct="1">
              <a:buFontTx/>
              <a:buNone/>
            </a:pPr>
            <a:r>
              <a:rPr lang="en-GB" b="1" smtClean="0"/>
              <a:t>    P </a:t>
            </a:r>
            <a:r>
              <a:rPr lang="en-GB" smtClean="0"/>
              <a:t>= (</a:t>
            </a:r>
            <a:r>
              <a:rPr lang="en-GB" i="1" smtClean="0"/>
              <a:t>p</a:t>
            </a:r>
            <a:r>
              <a:rPr lang="en-GB" baseline="-25000" smtClean="0"/>
              <a:t>x </a:t>
            </a:r>
            <a:r>
              <a:rPr lang="en-GB" smtClean="0"/>
              <a:t>, </a:t>
            </a:r>
            <a:r>
              <a:rPr lang="en-GB" i="1" smtClean="0"/>
              <a:t>p</a:t>
            </a:r>
            <a:r>
              <a:rPr lang="en-GB" baseline="-25000" smtClean="0"/>
              <a:t>y </a:t>
            </a:r>
            <a:r>
              <a:rPr lang="en-GB" smtClean="0"/>
              <a:t>, </a:t>
            </a:r>
            <a:r>
              <a:rPr lang="en-GB" i="1" smtClean="0"/>
              <a:t>p</a:t>
            </a:r>
            <a:r>
              <a:rPr lang="en-GB" baseline="-25000" smtClean="0"/>
              <a:t>h</a:t>
            </a:r>
            <a:r>
              <a:rPr lang="en-GB" smtClean="0"/>
              <a:t>)   or</a:t>
            </a:r>
          </a:p>
          <a:p>
            <a:pPr eaLnBrk="1" hangingPunct="1">
              <a:buFontTx/>
              <a:buNone/>
            </a:pPr>
            <a:r>
              <a:rPr lang="en-GB" smtClean="0"/>
              <a:t>    </a:t>
            </a:r>
            <a:r>
              <a:rPr lang="en-GB" b="1" smtClean="0"/>
              <a:t>x</a:t>
            </a:r>
            <a:r>
              <a:rPr lang="en-GB" smtClean="0"/>
              <a:t> = (</a:t>
            </a:r>
            <a:r>
              <a:rPr lang="en-GB" i="1" smtClean="0"/>
              <a:t>x, y, h</a:t>
            </a:r>
            <a:r>
              <a:rPr lang="en-GB" smtClean="0"/>
              <a:t>)</a:t>
            </a:r>
          </a:p>
          <a:p>
            <a:pPr eaLnBrk="1" hangingPunct="1"/>
            <a:r>
              <a:rPr lang="en-GB" smtClean="0"/>
              <a:t>Cartesian coordinates: divide by </a:t>
            </a:r>
            <a:r>
              <a:rPr lang="en-US" i="1" smtClean="0"/>
              <a:t>h</a:t>
            </a:r>
            <a:endParaRPr lang="en-GB" i="1" smtClean="0"/>
          </a:p>
          <a:p>
            <a:pPr eaLnBrk="1" hangingPunct="1">
              <a:buFontTx/>
              <a:buNone/>
            </a:pPr>
            <a:r>
              <a:rPr lang="en-GB" smtClean="0"/>
              <a:t>    </a:t>
            </a:r>
            <a:r>
              <a:rPr lang="en-GB" b="1" smtClean="0"/>
              <a:t>x </a:t>
            </a:r>
            <a:r>
              <a:rPr lang="en-GB" smtClean="0"/>
              <a:t>= (</a:t>
            </a:r>
            <a:r>
              <a:rPr lang="en-GB" i="1" smtClean="0"/>
              <a:t>x/h</a:t>
            </a:r>
            <a:r>
              <a:rPr lang="en-GB" smtClean="0"/>
              <a:t>, </a:t>
            </a:r>
            <a:r>
              <a:rPr lang="en-GB" i="1" smtClean="0"/>
              <a:t>y/h</a:t>
            </a:r>
            <a:r>
              <a:rPr lang="en-GB" smtClean="0"/>
              <a:t>)</a:t>
            </a:r>
          </a:p>
          <a:p>
            <a:pPr eaLnBrk="1" hangingPunct="1"/>
            <a:r>
              <a:rPr lang="en-GB" sz="2800" smtClean="0"/>
              <a:t>Points: </a:t>
            </a:r>
            <a:r>
              <a:rPr lang="en-GB" sz="2800" i="1" smtClean="0"/>
              <a:t>h </a:t>
            </a:r>
            <a:r>
              <a:rPr lang="en-GB" sz="2800" smtClean="0"/>
              <a:t>= 1 (for the time being), vectors: </a:t>
            </a:r>
            <a:r>
              <a:rPr lang="en-GB" sz="2800" i="1" smtClean="0"/>
              <a:t>h </a:t>
            </a:r>
            <a:r>
              <a:rPr lang="en-GB" sz="2800" smtClean="0"/>
              <a:t>= 0 </a:t>
            </a:r>
          </a:p>
          <a:p>
            <a:pPr eaLnBrk="1" hangingPunct="1"/>
            <a:endParaRPr lang="en-GB" smtClean="0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571500" y="5000625"/>
            <a:ext cx="7786688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C00000"/>
                </a:solidFill>
              </a:rPr>
              <a:t>The point (x,y) needs to be represented as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rgbClr val="C00000"/>
                </a:solidFill>
              </a:rPr>
              <a:t>   (x,y,1)  --&gt; this is called Homogeneous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olidFill>
                  <a:srgbClr val="C00000"/>
                </a:solidFill>
              </a:rPr>
              <a:t>   coordinates! 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9DEA1D-6C4B-4A90-BFA0-40E3615AEF8F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9"/>
          <p:cNvGraphicFramePr>
            <a:graphicFrameLocks noChangeAspect="1"/>
          </p:cNvGraphicFramePr>
          <p:nvPr/>
        </p:nvGraphicFramePr>
        <p:xfrm>
          <a:off x="971550" y="1773238"/>
          <a:ext cx="3494088" cy="3600450"/>
        </p:xfrm>
        <a:graphic>
          <a:graphicData uri="http://schemas.openxmlformats.org/presentationml/2006/ole">
            <p:oleObj spid="_x0000_s200706" name="Equation" r:id="rId3" imgW="1257120" imgH="1295280" progId="Equation.3">
              <p:embed/>
            </p:oleObj>
          </a:graphicData>
        </a:graphic>
      </p:graphicFrame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Translation matrix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B2F7DB-E875-42DE-A27D-C8765603BC35}" type="slidenum">
              <a:rPr lang="en-US" smtClean="0">
                <a:latin typeface="Times New Roman" pitchFamily="18" charset="0"/>
              </a:rPr>
              <a:pPr/>
              <a:t>24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7"/>
          <p:cNvGraphicFramePr>
            <a:graphicFrameLocks noChangeAspect="1"/>
          </p:cNvGraphicFramePr>
          <p:nvPr/>
        </p:nvGraphicFramePr>
        <p:xfrm>
          <a:off x="1069975" y="1773238"/>
          <a:ext cx="4797425" cy="3527425"/>
        </p:xfrm>
        <a:graphic>
          <a:graphicData uri="http://schemas.openxmlformats.org/presentationml/2006/ole">
            <p:oleObj spid="_x0000_s201730" name="Equation" r:id="rId3" imgW="1726920" imgH="1269720" progId="Equation.3">
              <p:embed/>
            </p:oleObj>
          </a:graphicData>
        </a:graphic>
      </p:graphicFrame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Rotation matrix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0B91A2-51AD-45E3-8AC7-43BD2CCECEA0}" type="slidenum">
              <a:rPr lang="en-US" smtClean="0">
                <a:latin typeface="Times New Roman" pitchFamily="18" charset="0"/>
              </a:rPr>
              <a:pPr/>
              <a:t>25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Scaling matrix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900113" y="1773238"/>
          <a:ext cx="3743325" cy="4203700"/>
        </p:xfrm>
        <a:graphic>
          <a:graphicData uri="http://schemas.openxmlformats.org/presentationml/2006/ole">
            <p:oleObj spid="_x0000_s202754" name="Equation" r:id="rId3" imgW="1346040" imgH="1511280" progId="Equation.3">
              <p:embed/>
            </p:oleObj>
          </a:graphicData>
        </a:graphic>
      </p:graphicFrame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0D68F2-78F6-43DB-96C9-46444656FCE0}" type="slidenum">
              <a:rPr lang="en-US" smtClean="0">
                <a:latin typeface="Times New Roman" pitchFamily="18" charset="0"/>
              </a:rPr>
              <a:pPr/>
              <a:t>26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Inverse transformations</a:t>
            </a:r>
            <a:endParaRPr lang="en-GB" smtClean="0"/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900113" y="1844675"/>
          <a:ext cx="4248150" cy="4283075"/>
        </p:xfrm>
        <a:graphic>
          <a:graphicData uri="http://schemas.openxmlformats.org/presentationml/2006/ole">
            <p:oleObj spid="_x0000_s203778" name="Equation" r:id="rId3" imgW="1536480" imgH="1549080" progId="Equation.3">
              <p:embed/>
            </p:oleObj>
          </a:graphicData>
        </a:graphic>
      </p:graphicFrame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3040CE-397D-41BE-A5F6-CCE5C4431742}" type="slidenum">
              <a:rPr lang="en-US" smtClean="0">
                <a:latin typeface="Times New Roman" pitchFamily="18" charset="0"/>
              </a:rPr>
              <a:pPr/>
              <a:t>27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6"/>
          <p:cNvGraphicFramePr>
            <a:graphicFrameLocks noChangeAspect="1"/>
          </p:cNvGraphicFramePr>
          <p:nvPr/>
        </p:nvGraphicFramePr>
        <p:xfrm>
          <a:off x="900113" y="2060575"/>
          <a:ext cx="6192837" cy="3702050"/>
        </p:xfrm>
        <a:graphic>
          <a:graphicData uri="http://schemas.openxmlformats.org/presentationml/2006/ole">
            <p:oleObj spid="_x0000_s204802" name="Equation" r:id="rId3" imgW="2273040" imgH="1358640" progId="Equation.3">
              <p:embed/>
            </p:oleObj>
          </a:graphicData>
        </a:graphic>
      </p:graphicFrame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Combining transformations 1</a:t>
            </a:r>
            <a:endParaRPr lang="en-GB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80C085-A7EB-4EC3-87AB-BB5A4D4AA3E8}" type="slidenum">
              <a:rPr lang="en-US" smtClean="0">
                <a:latin typeface="Times New Roman" pitchFamily="18" charset="0"/>
              </a:rPr>
              <a:pPr/>
              <a:t>28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7"/>
          <p:cNvGraphicFramePr>
            <a:graphicFrameLocks noChangeAspect="1"/>
          </p:cNvGraphicFramePr>
          <p:nvPr/>
        </p:nvGraphicFramePr>
        <p:xfrm>
          <a:off x="971550" y="1773238"/>
          <a:ext cx="6929438" cy="4319587"/>
        </p:xfrm>
        <a:graphic>
          <a:graphicData uri="http://schemas.openxmlformats.org/presentationml/2006/ole">
            <p:oleObj spid="_x0000_s205826" name="Equation" r:id="rId3" imgW="3035160" imgH="1892160" progId="Equation.3">
              <p:embed/>
            </p:oleObj>
          </a:graphicData>
        </a:graphic>
      </p:graphicFrame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Combining transformations 2</a:t>
            </a:r>
            <a:endParaRPr lang="en-GB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25DFDC-CA96-44BC-B41E-C1E2E2982EEE}" type="slidenum">
              <a:rPr lang="en-US" smtClean="0">
                <a:latin typeface="Times New Roman" pitchFamily="18" charset="0"/>
              </a:rPr>
              <a:pPr/>
              <a:t>29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2D Transformations</a:t>
            </a:r>
          </a:p>
        </p:txBody>
      </p:sp>
      <p:sp>
        <p:nvSpPr>
          <p:cNvPr id="1382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2D geometric transformations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Animation (</a:t>
            </a:r>
            <a:r>
              <a:rPr lang="en-US" dirty="0" smtClean="0">
                <a:hlinkClick r:id="rId3"/>
              </a:rPr>
              <a:t>demo</a:t>
            </a:r>
            <a:r>
              <a:rPr lang="en-US" dirty="0" smtClean="0"/>
              <a:t> ,</a:t>
            </a:r>
            <a:r>
              <a:rPr lang="en-US" dirty="0" smtClean="0">
                <a:hlinkClick r:id="rId4"/>
              </a:rPr>
              <a:t>demo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Image warping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Image morphing</a:t>
            </a:r>
          </a:p>
        </p:txBody>
      </p:sp>
      <p:pic>
        <p:nvPicPr>
          <p:cNvPr id="138252" name="Picture 4" descr="HHHIMG_116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94113" y="3886200"/>
            <a:ext cx="1462087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8253" name="Picture 5" descr="perspectiv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03913" y="3951288"/>
            <a:ext cx="1563687" cy="100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254" name="AutoShape 6"/>
          <p:cNvSpPr>
            <a:spLocks noChangeArrowheads="1"/>
          </p:cNvSpPr>
          <p:nvPr/>
        </p:nvSpPr>
        <p:spPr bwMode="auto">
          <a:xfrm>
            <a:off x="5294313" y="43434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grpSp>
        <p:nvGrpSpPr>
          <p:cNvPr id="138259" name="Group 19"/>
          <p:cNvGrpSpPr>
            <a:grpSpLocks noChangeAspect="1"/>
          </p:cNvGrpSpPr>
          <p:nvPr/>
        </p:nvGrpSpPr>
        <p:grpSpPr bwMode="auto">
          <a:xfrm>
            <a:off x="3810000" y="5243513"/>
            <a:ext cx="1965325" cy="1462087"/>
            <a:chOff x="2112" y="2832"/>
            <a:chExt cx="2064" cy="1536"/>
          </a:xfrm>
        </p:grpSpPr>
        <p:pic>
          <p:nvPicPr>
            <p:cNvPr id="138255" name="Picture 7" descr="CatWVector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112" y="3616"/>
              <a:ext cx="2061" cy="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8256" name="Picture 9" descr="CatWPoints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112" y="2832"/>
              <a:ext cx="2064" cy="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62220" name="Picture 12" descr="catwoman"/>
          <p:cNvPicPr>
            <a:picLocks noChangeAspect="1" noChangeArrowheads="1" noCrop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553200" y="5230813"/>
            <a:ext cx="1828800" cy="147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258" name="AutoShape 13"/>
          <p:cNvSpPr>
            <a:spLocks noChangeArrowheads="1"/>
          </p:cNvSpPr>
          <p:nvPr/>
        </p:nvSpPr>
        <p:spPr bwMode="auto">
          <a:xfrm>
            <a:off x="5943600" y="58674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7"/>
          <p:cNvGraphicFramePr>
            <a:graphicFrameLocks noChangeAspect="1"/>
          </p:cNvGraphicFramePr>
          <p:nvPr/>
        </p:nvGraphicFramePr>
        <p:xfrm>
          <a:off x="1046163" y="2060575"/>
          <a:ext cx="6956425" cy="3600450"/>
        </p:xfrm>
        <a:graphic>
          <a:graphicData uri="http://schemas.openxmlformats.org/presentationml/2006/ole">
            <p:oleObj spid="_x0000_s206850" name="Equation" r:id="rId3" imgW="2514600" imgH="1295280" progId="Equation.3">
              <p:embed/>
            </p:oleObj>
          </a:graphicData>
        </a:graphic>
      </p:graphicFrame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Combining transformations 3</a:t>
            </a:r>
            <a:endParaRPr lang="en-GB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555037-511C-429C-B4B8-6C3155BE9FB4}" type="slidenum">
              <a:rPr lang="en-US" smtClean="0">
                <a:latin typeface="Times New Roman" pitchFamily="18" charset="0"/>
              </a:rPr>
              <a:pPr/>
              <a:t>30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F2BE-70EC-4B40-8A86-6320C719FF1E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305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96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6400800"/>
            <a:ext cx="3562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968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048000"/>
            <a:ext cx="76962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F2BE-70EC-4B40-8A86-6320C719FF1E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81000"/>
            <a:ext cx="6019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7"/>
          <p:cNvGraphicFramePr>
            <a:graphicFrameLocks noChangeAspect="1"/>
          </p:cNvGraphicFramePr>
          <p:nvPr/>
        </p:nvGraphicFramePr>
        <p:xfrm>
          <a:off x="684213" y="1679575"/>
          <a:ext cx="7200900" cy="2282825"/>
        </p:xfrm>
        <a:graphic>
          <a:graphicData uri="http://schemas.openxmlformats.org/presentationml/2006/ole">
            <p:oleObj spid="_x0000_s207874" name="Equation" r:id="rId3" imgW="2616120" imgH="825480" progId="Equation.3">
              <p:embed/>
            </p:oleObj>
          </a:graphicData>
        </a:graphic>
      </p:graphicFrame>
      <p:sp>
        <p:nvSpPr>
          <p:cNvPr id="12291" name="AutoShape 11"/>
          <p:cNvSpPr>
            <a:spLocks noChangeArrowheads="1"/>
          </p:cNvSpPr>
          <p:nvPr/>
        </p:nvSpPr>
        <p:spPr bwMode="auto">
          <a:xfrm>
            <a:off x="2514600" y="4829175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2292" name="Oval 12"/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Rotation around a point 1</a:t>
            </a:r>
            <a:endParaRPr lang="en-GB" dirty="0" smtClean="0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2296" name="AutoShape 7"/>
          <p:cNvSpPr>
            <a:spLocks noChangeArrowheads="1"/>
          </p:cNvSpPr>
          <p:nvPr/>
        </p:nvSpPr>
        <p:spPr bwMode="auto">
          <a:xfrm>
            <a:off x="1371600" y="43434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1638300" y="480536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2300" name="Line 13"/>
          <p:cNvSpPr>
            <a:spLocks noChangeShapeType="1"/>
          </p:cNvSpPr>
          <p:nvPr/>
        </p:nvSpPr>
        <p:spPr bwMode="auto">
          <a:xfrm flipH="1">
            <a:off x="914400" y="4852988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2301" name="AutoShape 14"/>
          <p:cNvSpPr>
            <a:spLocks noChangeArrowheads="1"/>
          </p:cNvSpPr>
          <p:nvPr/>
        </p:nvSpPr>
        <p:spPr bwMode="auto">
          <a:xfrm rot="-5377278">
            <a:off x="4267200" y="49530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2302" name="Oval 15"/>
          <p:cNvSpPr>
            <a:spLocks noChangeArrowheads="1"/>
          </p:cNvSpPr>
          <p:nvPr/>
        </p:nvSpPr>
        <p:spPr bwMode="auto">
          <a:xfrm>
            <a:off x="4686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>
            <a:off x="472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2304" name="Line 17"/>
          <p:cNvSpPr>
            <a:spLocks noChangeShapeType="1"/>
          </p:cNvSpPr>
          <p:nvPr/>
        </p:nvSpPr>
        <p:spPr bwMode="auto">
          <a:xfrm>
            <a:off x="44196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2305" name="Arc 18"/>
          <p:cNvSpPr>
            <a:spLocks/>
          </p:cNvSpPr>
          <p:nvPr/>
        </p:nvSpPr>
        <p:spPr bwMode="auto">
          <a:xfrm>
            <a:off x="2819400" y="4724400"/>
            <a:ext cx="609600" cy="609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2306" name="Line 19"/>
          <p:cNvSpPr>
            <a:spLocks noChangeShapeType="1"/>
          </p:cNvSpPr>
          <p:nvPr/>
        </p:nvSpPr>
        <p:spPr bwMode="auto">
          <a:xfrm flipH="1">
            <a:off x="4733925" y="4843463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2307" name="AutoShape 20"/>
          <p:cNvSpPr>
            <a:spLocks noChangeArrowheads="1"/>
          </p:cNvSpPr>
          <p:nvPr/>
        </p:nvSpPr>
        <p:spPr bwMode="auto">
          <a:xfrm rot="-5377278">
            <a:off x="6715125" y="4471988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2308" name="Oval 21"/>
          <p:cNvSpPr>
            <a:spLocks noChangeArrowheads="1"/>
          </p:cNvSpPr>
          <p:nvPr/>
        </p:nvSpPr>
        <p:spPr bwMode="auto">
          <a:xfrm>
            <a:off x="7134225" y="48101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2309" name="Line 22"/>
          <p:cNvSpPr>
            <a:spLocks noChangeShapeType="1"/>
          </p:cNvSpPr>
          <p:nvPr/>
        </p:nvSpPr>
        <p:spPr bwMode="auto">
          <a:xfrm>
            <a:off x="64008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2310" name="Line 23"/>
          <p:cNvSpPr>
            <a:spLocks noChangeShapeType="1"/>
          </p:cNvSpPr>
          <p:nvPr/>
        </p:nvSpPr>
        <p:spPr bwMode="auto">
          <a:xfrm>
            <a:off x="60960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2311" name="Text Box 25"/>
          <p:cNvSpPr txBox="1">
            <a:spLocks noChangeArrowheads="1"/>
          </p:cNvSpPr>
          <p:nvPr/>
        </p:nvSpPr>
        <p:spPr bwMode="auto">
          <a:xfrm>
            <a:off x="1600200" y="4419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R</a:t>
            </a:r>
            <a:endParaRPr lang="en-GB" b="1" dirty="0"/>
          </a:p>
        </p:txBody>
      </p:sp>
      <p:sp>
        <p:nvSpPr>
          <p:cNvPr id="12312" name="Text Box 27"/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/>
              <a:t>1)                      2)                      3)</a:t>
            </a:r>
            <a:endParaRPr lang="en-GB" dirty="0"/>
          </a:p>
        </p:txBody>
      </p:sp>
      <p:sp>
        <p:nvSpPr>
          <p:cNvPr id="12313" name="Slide Number Placeholder 2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1E52A8-BD37-49B6-8DDB-A96C72553A17}" type="slidenum">
              <a:rPr lang="en-US" smtClean="0">
                <a:latin typeface="Times New Roman" pitchFamily="18" charset="0"/>
              </a:rPr>
              <a:pPr/>
              <a:t>33</a:t>
            </a:fld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7"/>
          <p:cNvGraphicFramePr>
            <a:graphicFrameLocks noChangeAspect="1"/>
          </p:cNvGraphicFramePr>
          <p:nvPr/>
        </p:nvGraphicFramePr>
        <p:xfrm>
          <a:off x="728663" y="1601788"/>
          <a:ext cx="5588000" cy="2701925"/>
        </p:xfrm>
        <a:graphic>
          <a:graphicData uri="http://schemas.openxmlformats.org/presentationml/2006/ole">
            <p:oleObj spid="_x0000_s208898" name="Equation" r:id="rId3" imgW="2031840" imgH="977760" progId="Equation.3">
              <p:embed/>
            </p:oleObj>
          </a:graphicData>
        </a:graphic>
      </p:graphicFrame>
      <p:sp>
        <p:nvSpPr>
          <p:cNvPr id="13315" name="AutoShape 2"/>
          <p:cNvSpPr>
            <a:spLocks noChangeArrowheads="1"/>
          </p:cNvSpPr>
          <p:nvPr/>
        </p:nvSpPr>
        <p:spPr bwMode="auto">
          <a:xfrm>
            <a:off x="2514600" y="4829175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3316" name="Oval 3"/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Rotation around a point 2</a:t>
            </a:r>
            <a:endParaRPr lang="en-GB" dirty="0" smtClean="0"/>
          </a:p>
        </p:txBody>
      </p:sp>
      <p:sp>
        <p:nvSpPr>
          <p:cNvPr id="13318" name="Line 7"/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3320" name="AutoShape 9"/>
          <p:cNvSpPr>
            <a:spLocks noChangeArrowheads="1"/>
          </p:cNvSpPr>
          <p:nvPr/>
        </p:nvSpPr>
        <p:spPr bwMode="auto">
          <a:xfrm>
            <a:off x="1371600" y="43434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3321" name="Oval 10"/>
          <p:cNvSpPr>
            <a:spLocks noChangeArrowheads="1"/>
          </p:cNvSpPr>
          <p:nvPr/>
        </p:nvSpPr>
        <p:spPr bwMode="auto">
          <a:xfrm>
            <a:off x="1638300" y="480536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3323" name="Line 12"/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3324" name="Line 13"/>
          <p:cNvSpPr>
            <a:spLocks noChangeShapeType="1"/>
          </p:cNvSpPr>
          <p:nvPr/>
        </p:nvSpPr>
        <p:spPr bwMode="auto">
          <a:xfrm flipH="1">
            <a:off x="914400" y="4852988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3325" name="AutoShape 14"/>
          <p:cNvSpPr>
            <a:spLocks noChangeArrowheads="1"/>
          </p:cNvSpPr>
          <p:nvPr/>
        </p:nvSpPr>
        <p:spPr bwMode="auto">
          <a:xfrm rot="-5377278">
            <a:off x="4267200" y="49530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3326" name="Oval 15"/>
          <p:cNvSpPr>
            <a:spLocks noChangeArrowheads="1"/>
          </p:cNvSpPr>
          <p:nvPr/>
        </p:nvSpPr>
        <p:spPr bwMode="auto">
          <a:xfrm>
            <a:off x="4686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>
            <a:off x="472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>
            <a:off x="44196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3329" name="Arc 18"/>
          <p:cNvSpPr>
            <a:spLocks/>
          </p:cNvSpPr>
          <p:nvPr/>
        </p:nvSpPr>
        <p:spPr bwMode="auto">
          <a:xfrm>
            <a:off x="2819400" y="4724400"/>
            <a:ext cx="609600" cy="609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3330" name="Line 19"/>
          <p:cNvSpPr>
            <a:spLocks noChangeShapeType="1"/>
          </p:cNvSpPr>
          <p:nvPr/>
        </p:nvSpPr>
        <p:spPr bwMode="auto">
          <a:xfrm flipH="1">
            <a:off x="4733925" y="4843463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3331" name="AutoShape 20"/>
          <p:cNvSpPr>
            <a:spLocks noChangeArrowheads="1"/>
          </p:cNvSpPr>
          <p:nvPr/>
        </p:nvSpPr>
        <p:spPr bwMode="auto">
          <a:xfrm rot="-5377278">
            <a:off x="6715125" y="4471988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3332" name="Oval 21"/>
          <p:cNvSpPr>
            <a:spLocks noChangeArrowheads="1"/>
          </p:cNvSpPr>
          <p:nvPr/>
        </p:nvSpPr>
        <p:spPr bwMode="auto">
          <a:xfrm>
            <a:off x="7134225" y="48101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3333" name="Line 22"/>
          <p:cNvSpPr>
            <a:spLocks noChangeShapeType="1"/>
          </p:cNvSpPr>
          <p:nvPr/>
        </p:nvSpPr>
        <p:spPr bwMode="auto">
          <a:xfrm>
            <a:off x="64008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3334" name="Line 23"/>
          <p:cNvSpPr>
            <a:spLocks noChangeShapeType="1"/>
          </p:cNvSpPr>
          <p:nvPr/>
        </p:nvSpPr>
        <p:spPr bwMode="auto">
          <a:xfrm>
            <a:off x="60960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3335" name="Text Box 24"/>
          <p:cNvSpPr txBox="1">
            <a:spLocks noChangeArrowheads="1"/>
          </p:cNvSpPr>
          <p:nvPr/>
        </p:nvSpPr>
        <p:spPr bwMode="auto">
          <a:xfrm>
            <a:off x="1600200" y="4419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R</a:t>
            </a:r>
            <a:endParaRPr lang="en-GB" b="1" dirty="0"/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/>
              <a:t>1)                      2)                      3)</a:t>
            </a:r>
            <a:endParaRPr lang="en-GB" dirty="0"/>
          </a:p>
        </p:txBody>
      </p:sp>
      <p:sp>
        <p:nvSpPr>
          <p:cNvPr id="13337" name="Slide Number Placeholder 2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0ACA36-704B-4B1B-893D-5DEF94EF4C02}" type="slidenum">
              <a:rPr lang="en-US" smtClean="0">
                <a:latin typeface="Times New Roman" pitchFamily="18" charset="0"/>
              </a:rPr>
              <a:pPr/>
              <a:t>34</a:t>
            </a:fld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7"/>
          <p:cNvGraphicFramePr>
            <a:graphicFrameLocks noChangeAspect="1"/>
          </p:cNvGraphicFramePr>
          <p:nvPr/>
        </p:nvGraphicFramePr>
        <p:xfrm>
          <a:off x="827088" y="1557338"/>
          <a:ext cx="4392612" cy="2617787"/>
        </p:xfrm>
        <a:graphic>
          <a:graphicData uri="http://schemas.openxmlformats.org/presentationml/2006/ole">
            <p:oleObj spid="_x0000_s209922" name="Equation" r:id="rId3" imgW="2184120" imgH="1295280" progId="Equation.3">
              <p:embed/>
            </p:oleObj>
          </a:graphicData>
        </a:graphic>
      </p:graphicFrame>
      <p:sp>
        <p:nvSpPr>
          <p:cNvPr id="14339" name="AutoShape 2"/>
          <p:cNvSpPr>
            <a:spLocks noChangeArrowheads="1"/>
          </p:cNvSpPr>
          <p:nvPr/>
        </p:nvSpPr>
        <p:spPr bwMode="auto">
          <a:xfrm>
            <a:off x="2514600" y="4829175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4340" name="Oval 3"/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Rotation around point 3</a:t>
            </a:r>
            <a:endParaRPr lang="en-GB" dirty="0" smtClean="0"/>
          </a:p>
        </p:txBody>
      </p:sp>
      <p:sp>
        <p:nvSpPr>
          <p:cNvPr id="14342" name="Line 7"/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4343" name="Line 8"/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4344" name="AutoShape 9"/>
          <p:cNvSpPr>
            <a:spLocks noChangeArrowheads="1"/>
          </p:cNvSpPr>
          <p:nvPr/>
        </p:nvSpPr>
        <p:spPr bwMode="auto">
          <a:xfrm>
            <a:off x="1371600" y="43434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4345" name="Oval 10"/>
          <p:cNvSpPr>
            <a:spLocks noChangeArrowheads="1"/>
          </p:cNvSpPr>
          <p:nvPr/>
        </p:nvSpPr>
        <p:spPr bwMode="auto">
          <a:xfrm>
            <a:off x="1638300" y="480536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4346" name="Line 11"/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4347" name="Line 12"/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4348" name="Line 13"/>
          <p:cNvSpPr>
            <a:spLocks noChangeShapeType="1"/>
          </p:cNvSpPr>
          <p:nvPr/>
        </p:nvSpPr>
        <p:spPr bwMode="auto">
          <a:xfrm flipH="1">
            <a:off x="914400" y="4852988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4349" name="AutoShape 14"/>
          <p:cNvSpPr>
            <a:spLocks noChangeArrowheads="1"/>
          </p:cNvSpPr>
          <p:nvPr/>
        </p:nvSpPr>
        <p:spPr bwMode="auto">
          <a:xfrm rot="-5377278">
            <a:off x="4267200" y="49530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4350" name="Oval 15"/>
          <p:cNvSpPr>
            <a:spLocks noChangeArrowheads="1"/>
          </p:cNvSpPr>
          <p:nvPr/>
        </p:nvSpPr>
        <p:spPr bwMode="auto">
          <a:xfrm>
            <a:off x="4686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4351" name="Line 16"/>
          <p:cNvSpPr>
            <a:spLocks noChangeShapeType="1"/>
          </p:cNvSpPr>
          <p:nvPr/>
        </p:nvSpPr>
        <p:spPr bwMode="auto">
          <a:xfrm>
            <a:off x="472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4352" name="Line 17"/>
          <p:cNvSpPr>
            <a:spLocks noChangeShapeType="1"/>
          </p:cNvSpPr>
          <p:nvPr/>
        </p:nvSpPr>
        <p:spPr bwMode="auto">
          <a:xfrm>
            <a:off x="44196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4353" name="Arc 18"/>
          <p:cNvSpPr>
            <a:spLocks/>
          </p:cNvSpPr>
          <p:nvPr/>
        </p:nvSpPr>
        <p:spPr bwMode="auto">
          <a:xfrm>
            <a:off x="2819400" y="4724400"/>
            <a:ext cx="609600" cy="609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4354" name="Line 19"/>
          <p:cNvSpPr>
            <a:spLocks noChangeShapeType="1"/>
          </p:cNvSpPr>
          <p:nvPr/>
        </p:nvSpPr>
        <p:spPr bwMode="auto">
          <a:xfrm flipH="1">
            <a:off x="4733925" y="4843463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4355" name="AutoShape 20"/>
          <p:cNvSpPr>
            <a:spLocks noChangeArrowheads="1"/>
          </p:cNvSpPr>
          <p:nvPr/>
        </p:nvSpPr>
        <p:spPr bwMode="auto">
          <a:xfrm rot="-5377278">
            <a:off x="6715125" y="4471988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4356" name="Oval 21"/>
          <p:cNvSpPr>
            <a:spLocks noChangeArrowheads="1"/>
          </p:cNvSpPr>
          <p:nvPr/>
        </p:nvSpPr>
        <p:spPr bwMode="auto">
          <a:xfrm>
            <a:off x="7134225" y="48101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4357" name="Line 22"/>
          <p:cNvSpPr>
            <a:spLocks noChangeShapeType="1"/>
          </p:cNvSpPr>
          <p:nvPr/>
        </p:nvSpPr>
        <p:spPr bwMode="auto">
          <a:xfrm>
            <a:off x="64008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4358" name="Line 23"/>
          <p:cNvSpPr>
            <a:spLocks noChangeShapeType="1"/>
          </p:cNvSpPr>
          <p:nvPr/>
        </p:nvSpPr>
        <p:spPr bwMode="auto">
          <a:xfrm>
            <a:off x="60960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4359" name="Text Box 24"/>
          <p:cNvSpPr txBox="1">
            <a:spLocks noChangeArrowheads="1"/>
          </p:cNvSpPr>
          <p:nvPr/>
        </p:nvSpPr>
        <p:spPr bwMode="auto">
          <a:xfrm>
            <a:off x="1600200" y="4419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R</a:t>
            </a:r>
            <a:endParaRPr lang="en-GB" b="1" dirty="0"/>
          </a:p>
        </p:txBody>
      </p:sp>
      <p:sp>
        <p:nvSpPr>
          <p:cNvPr id="14360" name="Text Box 25"/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/>
              <a:t>1)                      2)                      3)</a:t>
            </a:r>
            <a:endParaRPr lang="en-GB" dirty="0"/>
          </a:p>
        </p:txBody>
      </p:sp>
      <p:sp>
        <p:nvSpPr>
          <p:cNvPr id="14361" name="Slide Number Placeholder 2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60603F-F1BD-4F02-93A9-FD603C9C15B8}" type="slidenum">
              <a:rPr lang="en-US" smtClean="0">
                <a:latin typeface="Times New Roman" pitchFamily="18" charset="0"/>
              </a:rPr>
              <a:pPr/>
              <a:t>35</a:t>
            </a:fld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7"/>
          <p:cNvGraphicFramePr>
            <a:graphicFrameLocks noChangeAspect="1"/>
          </p:cNvGraphicFramePr>
          <p:nvPr/>
        </p:nvGraphicFramePr>
        <p:xfrm>
          <a:off x="755650" y="1700213"/>
          <a:ext cx="6121400" cy="2476500"/>
        </p:xfrm>
        <a:graphic>
          <a:graphicData uri="http://schemas.openxmlformats.org/presentationml/2006/ole">
            <p:oleObj spid="_x0000_s210946" name="Equation" r:id="rId3" imgW="2806560" imgH="1130040" progId="Equation.3">
              <p:embed/>
            </p:oleObj>
          </a:graphicData>
        </a:graphic>
      </p:graphicFrame>
      <p:sp>
        <p:nvSpPr>
          <p:cNvPr id="15363" name="AutoShape 2"/>
          <p:cNvSpPr>
            <a:spLocks noChangeArrowheads="1"/>
          </p:cNvSpPr>
          <p:nvPr/>
        </p:nvSpPr>
        <p:spPr bwMode="auto">
          <a:xfrm>
            <a:off x="2514600" y="4829175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5364" name="Oval 3"/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Rotation around point 4</a:t>
            </a:r>
            <a:endParaRPr lang="en-GB" dirty="0" smtClean="0"/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5368" name="AutoShape 9"/>
          <p:cNvSpPr>
            <a:spLocks noChangeArrowheads="1"/>
          </p:cNvSpPr>
          <p:nvPr/>
        </p:nvSpPr>
        <p:spPr bwMode="auto">
          <a:xfrm>
            <a:off x="1371600" y="43434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5369" name="Oval 10"/>
          <p:cNvSpPr>
            <a:spLocks noChangeArrowheads="1"/>
          </p:cNvSpPr>
          <p:nvPr/>
        </p:nvSpPr>
        <p:spPr bwMode="auto">
          <a:xfrm>
            <a:off x="1638300" y="480536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5370" name="Line 11"/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5371" name="Line 12"/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5372" name="Line 13"/>
          <p:cNvSpPr>
            <a:spLocks noChangeShapeType="1"/>
          </p:cNvSpPr>
          <p:nvPr/>
        </p:nvSpPr>
        <p:spPr bwMode="auto">
          <a:xfrm flipH="1">
            <a:off x="914400" y="4852988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5373" name="AutoShape 14"/>
          <p:cNvSpPr>
            <a:spLocks noChangeArrowheads="1"/>
          </p:cNvSpPr>
          <p:nvPr/>
        </p:nvSpPr>
        <p:spPr bwMode="auto">
          <a:xfrm rot="-5377278">
            <a:off x="4267200" y="49530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5374" name="Oval 15"/>
          <p:cNvSpPr>
            <a:spLocks noChangeArrowheads="1"/>
          </p:cNvSpPr>
          <p:nvPr/>
        </p:nvSpPr>
        <p:spPr bwMode="auto">
          <a:xfrm>
            <a:off x="4686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5375" name="Line 16"/>
          <p:cNvSpPr>
            <a:spLocks noChangeShapeType="1"/>
          </p:cNvSpPr>
          <p:nvPr/>
        </p:nvSpPr>
        <p:spPr bwMode="auto">
          <a:xfrm>
            <a:off x="472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5376" name="Line 17"/>
          <p:cNvSpPr>
            <a:spLocks noChangeShapeType="1"/>
          </p:cNvSpPr>
          <p:nvPr/>
        </p:nvSpPr>
        <p:spPr bwMode="auto">
          <a:xfrm>
            <a:off x="44196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5377" name="Arc 18"/>
          <p:cNvSpPr>
            <a:spLocks/>
          </p:cNvSpPr>
          <p:nvPr/>
        </p:nvSpPr>
        <p:spPr bwMode="auto">
          <a:xfrm>
            <a:off x="2819400" y="4724400"/>
            <a:ext cx="609600" cy="609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5378" name="Line 19"/>
          <p:cNvSpPr>
            <a:spLocks noChangeShapeType="1"/>
          </p:cNvSpPr>
          <p:nvPr/>
        </p:nvSpPr>
        <p:spPr bwMode="auto">
          <a:xfrm flipH="1">
            <a:off x="4733925" y="4843463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5379" name="AutoShape 20"/>
          <p:cNvSpPr>
            <a:spLocks noChangeArrowheads="1"/>
          </p:cNvSpPr>
          <p:nvPr/>
        </p:nvSpPr>
        <p:spPr bwMode="auto">
          <a:xfrm rot="-5377278">
            <a:off x="6715125" y="4471988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5380" name="Oval 21"/>
          <p:cNvSpPr>
            <a:spLocks noChangeArrowheads="1"/>
          </p:cNvSpPr>
          <p:nvPr/>
        </p:nvSpPr>
        <p:spPr bwMode="auto">
          <a:xfrm>
            <a:off x="7134225" y="48101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5381" name="Line 22"/>
          <p:cNvSpPr>
            <a:spLocks noChangeShapeType="1"/>
          </p:cNvSpPr>
          <p:nvPr/>
        </p:nvSpPr>
        <p:spPr bwMode="auto">
          <a:xfrm>
            <a:off x="64008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5382" name="Line 23"/>
          <p:cNvSpPr>
            <a:spLocks noChangeShapeType="1"/>
          </p:cNvSpPr>
          <p:nvPr/>
        </p:nvSpPr>
        <p:spPr bwMode="auto">
          <a:xfrm>
            <a:off x="60960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5383" name="Text Box 24"/>
          <p:cNvSpPr txBox="1">
            <a:spLocks noChangeArrowheads="1"/>
          </p:cNvSpPr>
          <p:nvPr/>
        </p:nvSpPr>
        <p:spPr bwMode="auto">
          <a:xfrm>
            <a:off x="1600200" y="4419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R</a:t>
            </a:r>
            <a:endParaRPr lang="en-GB" b="1" dirty="0"/>
          </a:p>
        </p:txBody>
      </p:sp>
      <p:sp>
        <p:nvSpPr>
          <p:cNvPr id="15384" name="Text Box 25"/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dirty="0"/>
              <a:t>1)                      2)                      3)</a:t>
            </a:r>
            <a:endParaRPr lang="en-GB" dirty="0"/>
          </a:p>
        </p:txBody>
      </p:sp>
      <p:sp>
        <p:nvSpPr>
          <p:cNvPr id="15385" name="Slide Number Placeholder 2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FFD935-26F0-4CFD-BF14-0E1462CBC3FF}" type="slidenum">
              <a:rPr lang="en-US" smtClean="0">
                <a:latin typeface="Times New Roman" pitchFamily="18" charset="0"/>
              </a:rPr>
              <a:pPr/>
              <a:t>36</a:t>
            </a:fld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F2BE-70EC-4B40-8A86-6320C719FF1E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200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7620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07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895600"/>
            <a:ext cx="5562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7"/>
          <p:cNvGraphicFramePr>
            <a:graphicFrameLocks noChangeAspect="1"/>
          </p:cNvGraphicFramePr>
          <p:nvPr/>
        </p:nvGraphicFramePr>
        <p:xfrm>
          <a:off x="827088" y="1773238"/>
          <a:ext cx="6553200" cy="2117725"/>
        </p:xfrm>
        <a:graphic>
          <a:graphicData uri="http://schemas.openxmlformats.org/presentationml/2006/ole">
            <p:oleObj spid="_x0000_s211970" name="Equation" r:id="rId3" imgW="2603160" imgH="838080" progId="Equation.3">
              <p:embed/>
            </p:oleObj>
          </a:graphicData>
        </a:graphic>
      </p:graphicFrame>
      <p:sp>
        <p:nvSpPr>
          <p:cNvPr id="16387" name="AutoShape 31"/>
          <p:cNvSpPr>
            <a:spLocks noChangeArrowheads="1"/>
          </p:cNvSpPr>
          <p:nvPr/>
        </p:nvSpPr>
        <p:spPr bwMode="auto">
          <a:xfrm>
            <a:off x="7016750" y="4611688"/>
            <a:ext cx="304800" cy="381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6388" name="AutoShape 30"/>
          <p:cNvSpPr>
            <a:spLocks noChangeArrowheads="1"/>
          </p:cNvSpPr>
          <p:nvPr/>
        </p:nvSpPr>
        <p:spPr bwMode="auto">
          <a:xfrm>
            <a:off x="4573588" y="5075238"/>
            <a:ext cx="304800" cy="381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6389" name="AutoShape 2"/>
          <p:cNvSpPr>
            <a:spLocks noChangeArrowheads="1"/>
          </p:cNvSpPr>
          <p:nvPr/>
        </p:nvSpPr>
        <p:spPr bwMode="auto">
          <a:xfrm>
            <a:off x="2514600" y="4829175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6390" name="Oval 3"/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63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Scaling </a:t>
            </a:r>
            <a:r>
              <a:rPr lang="en-US" dirty="0" err="1" smtClean="0"/>
              <a:t>w.r.t</a:t>
            </a:r>
            <a:r>
              <a:rPr lang="en-US" dirty="0" smtClean="0"/>
              <a:t>. point 1</a:t>
            </a:r>
            <a:endParaRPr lang="en-GB" dirty="0" smtClean="0"/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4" name="AutoShape 9"/>
          <p:cNvSpPr>
            <a:spLocks noChangeArrowheads="1"/>
          </p:cNvSpPr>
          <p:nvPr/>
        </p:nvSpPr>
        <p:spPr bwMode="auto">
          <a:xfrm>
            <a:off x="1371600" y="43434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6395" name="Oval 10"/>
          <p:cNvSpPr>
            <a:spLocks noChangeArrowheads="1"/>
          </p:cNvSpPr>
          <p:nvPr/>
        </p:nvSpPr>
        <p:spPr bwMode="auto">
          <a:xfrm>
            <a:off x="1638300" y="480536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 flipH="1">
            <a:off x="914400" y="4852988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9" name="Oval 15"/>
          <p:cNvSpPr>
            <a:spLocks noChangeArrowheads="1"/>
          </p:cNvSpPr>
          <p:nvPr/>
        </p:nvSpPr>
        <p:spPr bwMode="auto">
          <a:xfrm>
            <a:off x="4686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472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44196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402" name="Line 19"/>
          <p:cNvSpPr>
            <a:spLocks noChangeShapeType="1"/>
          </p:cNvSpPr>
          <p:nvPr/>
        </p:nvSpPr>
        <p:spPr bwMode="auto">
          <a:xfrm flipH="1">
            <a:off x="4733925" y="4843463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403" name="Oval 21"/>
          <p:cNvSpPr>
            <a:spLocks noChangeArrowheads="1"/>
          </p:cNvSpPr>
          <p:nvPr/>
        </p:nvSpPr>
        <p:spPr bwMode="auto">
          <a:xfrm>
            <a:off x="7134225" y="48101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6404" name="Line 22"/>
          <p:cNvSpPr>
            <a:spLocks noChangeShapeType="1"/>
          </p:cNvSpPr>
          <p:nvPr/>
        </p:nvSpPr>
        <p:spPr bwMode="auto">
          <a:xfrm>
            <a:off x="64008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405" name="Line 23"/>
          <p:cNvSpPr>
            <a:spLocks noChangeShapeType="1"/>
          </p:cNvSpPr>
          <p:nvPr/>
        </p:nvSpPr>
        <p:spPr bwMode="auto">
          <a:xfrm>
            <a:off x="60960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406" name="Text Box 24"/>
          <p:cNvSpPr txBox="1">
            <a:spLocks noChangeArrowheads="1"/>
          </p:cNvSpPr>
          <p:nvPr/>
        </p:nvSpPr>
        <p:spPr bwMode="auto">
          <a:xfrm>
            <a:off x="1617663" y="4419600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F</a:t>
            </a:r>
            <a:endParaRPr lang="en-GB" b="1"/>
          </a:p>
        </p:txBody>
      </p:sp>
      <p:sp>
        <p:nvSpPr>
          <p:cNvPr id="16407" name="Text Box 25"/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1)                      2)                      3)</a:t>
            </a:r>
            <a:endParaRPr lang="en-GB"/>
          </a:p>
        </p:txBody>
      </p:sp>
      <p:sp>
        <p:nvSpPr>
          <p:cNvPr id="16408" name="Rectangle 27"/>
          <p:cNvSpPr>
            <a:spLocks noChangeArrowheads="1"/>
          </p:cNvSpPr>
          <p:nvPr/>
        </p:nvSpPr>
        <p:spPr bwMode="auto">
          <a:xfrm>
            <a:off x="2362200" y="48768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6409" name="Rectangle 28"/>
          <p:cNvSpPr>
            <a:spLocks noChangeArrowheads="1"/>
          </p:cNvSpPr>
          <p:nvPr/>
        </p:nvSpPr>
        <p:spPr bwMode="auto">
          <a:xfrm>
            <a:off x="2590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6410" name="Line 29"/>
          <p:cNvSpPr>
            <a:spLocks noChangeShapeType="1"/>
          </p:cNvSpPr>
          <p:nvPr/>
        </p:nvSpPr>
        <p:spPr bwMode="auto">
          <a:xfrm flipH="1">
            <a:off x="3025775" y="4929188"/>
            <a:ext cx="219075" cy="1762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411" name="Slide Number Placeholder 2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7AEFFD-ADE4-4130-9BAC-B168C3FCBDEB}" type="slidenum">
              <a:rPr lang="en-US" smtClean="0">
                <a:latin typeface="Times New Roman" pitchFamily="18" charset="0"/>
              </a:rPr>
              <a:pPr/>
              <a:t>38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7"/>
          <p:cNvGraphicFramePr>
            <a:graphicFrameLocks noChangeAspect="1"/>
          </p:cNvGraphicFramePr>
          <p:nvPr/>
        </p:nvGraphicFramePr>
        <p:xfrm>
          <a:off x="827088" y="1770063"/>
          <a:ext cx="3097212" cy="2379662"/>
        </p:xfrm>
        <a:graphic>
          <a:graphicData uri="http://schemas.openxmlformats.org/presentationml/2006/ole">
            <p:oleObj spid="_x0000_s212994" name="Equation" r:id="rId3" imgW="1295280" imgH="990360" progId="Equation.3">
              <p:embed/>
            </p:oleObj>
          </a:graphicData>
        </a:graphic>
      </p:graphicFrame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Scaling w.r.t.point 2</a:t>
            </a:r>
            <a:endParaRPr lang="en-GB" smtClean="0"/>
          </a:p>
        </p:txBody>
      </p:sp>
      <p:sp>
        <p:nvSpPr>
          <p:cNvPr id="17412" name="AutoShape 26"/>
          <p:cNvSpPr>
            <a:spLocks noChangeArrowheads="1"/>
          </p:cNvSpPr>
          <p:nvPr/>
        </p:nvSpPr>
        <p:spPr bwMode="auto">
          <a:xfrm>
            <a:off x="7016750" y="4611688"/>
            <a:ext cx="304800" cy="381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7413" name="AutoShape 27"/>
          <p:cNvSpPr>
            <a:spLocks noChangeArrowheads="1"/>
          </p:cNvSpPr>
          <p:nvPr/>
        </p:nvSpPr>
        <p:spPr bwMode="auto">
          <a:xfrm>
            <a:off x="4573588" y="5075238"/>
            <a:ext cx="304800" cy="381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7414" name="AutoShape 28"/>
          <p:cNvSpPr>
            <a:spLocks noChangeArrowheads="1"/>
          </p:cNvSpPr>
          <p:nvPr/>
        </p:nvSpPr>
        <p:spPr bwMode="auto">
          <a:xfrm>
            <a:off x="2514600" y="4829175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7415" name="Oval 29"/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7416" name="Line 30"/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17" name="Line 31"/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18" name="AutoShape 32"/>
          <p:cNvSpPr>
            <a:spLocks noChangeArrowheads="1"/>
          </p:cNvSpPr>
          <p:nvPr/>
        </p:nvSpPr>
        <p:spPr bwMode="auto">
          <a:xfrm>
            <a:off x="1371600" y="43434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7419" name="Oval 33"/>
          <p:cNvSpPr>
            <a:spLocks noChangeArrowheads="1"/>
          </p:cNvSpPr>
          <p:nvPr/>
        </p:nvSpPr>
        <p:spPr bwMode="auto">
          <a:xfrm>
            <a:off x="1638300" y="480536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7420" name="Line 34"/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21" name="Line 35"/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22" name="Line 36"/>
          <p:cNvSpPr>
            <a:spLocks noChangeShapeType="1"/>
          </p:cNvSpPr>
          <p:nvPr/>
        </p:nvSpPr>
        <p:spPr bwMode="auto">
          <a:xfrm flipH="1">
            <a:off x="914400" y="4852988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23" name="Oval 37"/>
          <p:cNvSpPr>
            <a:spLocks noChangeArrowheads="1"/>
          </p:cNvSpPr>
          <p:nvPr/>
        </p:nvSpPr>
        <p:spPr bwMode="auto">
          <a:xfrm>
            <a:off x="4686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7424" name="Line 38"/>
          <p:cNvSpPr>
            <a:spLocks noChangeShapeType="1"/>
          </p:cNvSpPr>
          <p:nvPr/>
        </p:nvSpPr>
        <p:spPr bwMode="auto">
          <a:xfrm>
            <a:off x="472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25" name="Line 39"/>
          <p:cNvSpPr>
            <a:spLocks noChangeShapeType="1"/>
          </p:cNvSpPr>
          <p:nvPr/>
        </p:nvSpPr>
        <p:spPr bwMode="auto">
          <a:xfrm>
            <a:off x="44196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26" name="Line 40"/>
          <p:cNvSpPr>
            <a:spLocks noChangeShapeType="1"/>
          </p:cNvSpPr>
          <p:nvPr/>
        </p:nvSpPr>
        <p:spPr bwMode="auto">
          <a:xfrm flipH="1">
            <a:off x="4733925" y="4843463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27" name="Oval 41"/>
          <p:cNvSpPr>
            <a:spLocks noChangeArrowheads="1"/>
          </p:cNvSpPr>
          <p:nvPr/>
        </p:nvSpPr>
        <p:spPr bwMode="auto">
          <a:xfrm>
            <a:off x="7134225" y="48101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7428" name="Line 42"/>
          <p:cNvSpPr>
            <a:spLocks noChangeShapeType="1"/>
          </p:cNvSpPr>
          <p:nvPr/>
        </p:nvSpPr>
        <p:spPr bwMode="auto">
          <a:xfrm>
            <a:off x="64008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29" name="Line 43"/>
          <p:cNvSpPr>
            <a:spLocks noChangeShapeType="1"/>
          </p:cNvSpPr>
          <p:nvPr/>
        </p:nvSpPr>
        <p:spPr bwMode="auto">
          <a:xfrm>
            <a:off x="60960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30" name="Text Box 44"/>
          <p:cNvSpPr txBox="1">
            <a:spLocks noChangeArrowheads="1"/>
          </p:cNvSpPr>
          <p:nvPr/>
        </p:nvSpPr>
        <p:spPr bwMode="auto">
          <a:xfrm>
            <a:off x="1617663" y="4419600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F</a:t>
            </a:r>
            <a:endParaRPr lang="en-GB" b="1"/>
          </a:p>
        </p:txBody>
      </p:sp>
      <p:sp>
        <p:nvSpPr>
          <p:cNvPr id="17431" name="Text Box 45"/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1)                      2)                      3)</a:t>
            </a:r>
            <a:endParaRPr lang="en-GB"/>
          </a:p>
        </p:txBody>
      </p:sp>
      <p:sp>
        <p:nvSpPr>
          <p:cNvPr id="17432" name="Rectangle 46"/>
          <p:cNvSpPr>
            <a:spLocks noChangeArrowheads="1"/>
          </p:cNvSpPr>
          <p:nvPr/>
        </p:nvSpPr>
        <p:spPr bwMode="auto">
          <a:xfrm>
            <a:off x="2362200" y="48768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7433" name="Rectangle 47"/>
          <p:cNvSpPr>
            <a:spLocks noChangeArrowheads="1"/>
          </p:cNvSpPr>
          <p:nvPr/>
        </p:nvSpPr>
        <p:spPr bwMode="auto">
          <a:xfrm>
            <a:off x="2590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7434" name="Line 48"/>
          <p:cNvSpPr>
            <a:spLocks noChangeShapeType="1"/>
          </p:cNvSpPr>
          <p:nvPr/>
        </p:nvSpPr>
        <p:spPr bwMode="auto">
          <a:xfrm flipH="1">
            <a:off x="3025775" y="4929188"/>
            <a:ext cx="219075" cy="1762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35" name="Slide Number Placeholder 2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8BC7C3-9378-461B-B45C-E0B99FBB1F28}" type="slidenum">
              <a:rPr lang="en-US" smtClean="0">
                <a:latin typeface="Times New Roman" pitchFamily="18" charset="0"/>
              </a:rPr>
              <a:pPr/>
              <a:t>39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3A5410-34CB-47D3-97CA-EA2BCF19F7C9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2D Transformation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82296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Given a 2D object, transformation is to change the object’s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sz="2400" dirty="0" smtClean="0"/>
              <a:t>Position (translation)</a:t>
            </a:r>
          </a:p>
          <a:p>
            <a:pPr lvl="1" eaLnBrk="1" hangingPunct="1"/>
            <a:r>
              <a:rPr lang="en-US" sz="2400" dirty="0" smtClean="0"/>
              <a:t>Size (scaling)</a:t>
            </a:r>
          </a:p>
          <a:p>
            <a:pPr lvl="1" eaLnBrk="1" hangingPunct="1"/>
            <a:r>
              <a:rPr lang="en-US" sz="2400" dirty="0" smtClean="0"/>
              <a:t>Orientation (rotation)</a:t>
            </a:r>
          </a:p>
          <a:p>
            <a:pPr lvl="1" eaLnBrk="1" hangingPunct="1"/>
            <a:r>
              <a:rPr lang="en-US" sz="2400" dirty="0" smtClean="0"/>
              <a:t>Shapes (shear)</a:t>
            </a:r>
          </a:p>
          <a:p>
            <a:pPr eaLnBrk="1" hangingPunct="1"/>
            <a:r>
              <a:rPr lang="en-US" sz="2800" dirty="0" smtClean="0"/>
              <a:t>Apply a sequence of matrix multiplications to the object vertices</a:t>
            </a:r>
            <a:r>
              <a:rPr lang="en-US" dirty="0" smtClean="0"/>
              <a:t> 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7"/>
          <p:cNvGraphicFramePr>
            <a:graphicFrameLocks noChangeAspect="1"/>
          </p:cNvGraphicFramePr>
          <p:nvPr/>
        </p:nvGraphicFramePr>
        <p:xfrm>
          <a:off x="827088" y="1844675"/>
          <a:ext cx="5257800" cy="2425700"/>
        </p:xfrm>
        <a:graphic>
          <a:graphicData uri="http://schemas.openxmlformats.org/presentationml/2006/ole">
            <p:oleObj spid="_x0000_s214018" name="Equation" r:id="rId3" imgW="2463480" imgH="1130040" progId="Equation.3">
              <p:embed/>
            </p:oleObj>
          </a:graphicData>
        </a:graphic>
      </p:graphicFrame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Scaling w.r.t.point 3</a:t>
            </a:r>
            <a:endParaRPr lang="en-GB" smtClean="0"/>
          </a:p>
        </p:txBody>
      </p:sp>
      <p:sp>
        <p:nvSpPr>
          <p:cNvPr id="18436" name="AutoShape 26"/>
          <p:cNvSpPr>
            <a:spLocks noChangeArrowheads="1"/>
          </p:cNvSpPr>
          <p:nvPr/>
        </p:nvSpPr>
        <p:spPr bwMode="auto">
          <a:xfrm>
            <a:off x="7016750" y="4611688"/>
            <a:ext cx="304800" cy="381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8437" name="AutoShape 27"/>
          <p:cNvSpPr>
            <a:spLocks noChangeArrowheads="1"/>
          </p:cNvSpPr>
          <p:nvPr/>
        </p:nvSpPr>
        <p:spPr bwMode="auto">
          <a:xfrm>
            <a:off x="4573588" y="5075238"/>
            <a:ext cx="304800" cy="381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8438" name="AutoShape 28"/>
          <p:cNvSpPr>
            <a:spLocks noChangeArrowheads="1"/>
          </p:cNvSpPr>
          <p:nvPr/>
        </p:nvSpPr>
        <p:spPr bwMode="auto">
          <a:xfrm>
            <a:off x="2514600" y="4829175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8439" name="Oval 29"/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8440" name="Line 30"/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41" name="Line 31"/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42" name="AutoShape 32"/>
          <p:cNvSpPr>
            <a:spLocks noChangeArrowheads="1"/>
          </p:cNvSpPr>
          <p:nvPr/>
        </p:nvSpPr>
        <p:spPr bwMode="auto">
          <a:xfrm>
            <a:off x="1371600" y="4343400"/>
            <a:ext cx="6096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8443" name="Oval 33"/>
          <p:cNvSpPr>
            <a:spLocks noChangeArrowheads="1"/>
          </p:cNvSpPr>
          <p:nvPr/>
        </p:nvSpPr>
        <p:spPr bwMode="auto">
          <a:xfrm>
            <a:off x="1638300" y="480536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8444" name="Line 34"/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45" name="Line 35"/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46" name="Line 36"/>
          <p:cNvSpPr>
            <a:spLocks noChangeShapeType="1"/>
          </p:cNvSpPr>
          <p:nvPr/>
        </p:nvSpPr>
        <p:spPr bwMode="auto">
          <a:xfrm flipH="1">
            <a:off x="914400" y="4852988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47" name="Oval 37"/>
          <p:cNvSpPr>
            <a:spLocks noChangeArrowheads="1"/>
          </p:cNvSpPr>
          <p:nvPr/>
        </p:nvSpPr>
        <p:spPr bwMode="auto">
          <a:xfrm>
            <a:off x="4686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8448" name="Line 38"/>
          <p:cNvSpPr>
            <a:spLocks noChangeShapeType="1"/>
          </p:cNvSpPr>
          <p:nvPr/>
        </p:nvSpPr>
        <p:spPr bwMode="auto">
          <a:xfrm>
            <a:off x="472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49" name="Line 39"/>
          <p:cNvSpPr>
            <a:spLocks noChangeShapeType="1"/>
          </p:cNvSpPr>
          <p:nvPr/>
        </p:nvSpPr>
        <p:spPr bwMode="auto">
          <a:xfrm>
            <a:off x="44196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50" name="Line 40"/>
          <p:cNvSpPr>
            <a:spLocks noChangeShapeType="1"/>
          </p:cNvSpPr>
          <p:nvPr/>
        </p:nvSpPr>
        <p:spPr bwMode="auto">
          <a:xfrm flipH="1">
            <a:off x="4733925" y="4843463"/>
            <a:ext cx="752475" cy="4810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51" name="Oval 41"/>
          <p:cNvSpPr>
            <a:spLocks noChangeArrowheads="1"/>
          </p:cNvSpPr>
          <p:nvPr/>
        </p:nvSpPr>
        <p:spPr bwMode="auto">
          <a:xfrm>
            <a:off x="7134225" y="48101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8452" name="Line 42"/>
          <p:cNvSpPr>
            <a:spLocks noChangeShapeType="1"/>
          </p:cNvSpPr>
          <p:nvPr/>
        </p:nvSpPr>
        <p:spPr bwMode="auto">
          <a:xfrm>
            <a:off x="64008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53" name="Line 43"/>
          <p:cNvSpPr>
            <a:spLocks noChangeShapeType="1"/>
          </p:cNvSpPr>
          <p:nvPr/>
        </p:nvSpPr>
        <p:spPr bwMode="auto">
          <a:xfrm>
            <a:off x="6096000" y="5334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54" name="Text Box 44"/>
          <p:cNvSpPr txBox="1">
            <a:spLocks noChangeArrowheads="1"/>
          </p:cNvSpPr>
          <p:nvPr/>
        </p:nvSpPr>
        <p:spPr bwMode="auto">
          <a:xfrm>
            <a:off x="1617663" y="4419600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F</a:t>
            </a:r>
            <a:endParaRPr lang="en-GB" b="1"/>
          </a:p>
        </p:txBody>
      </p:sp>
      <p:sp>
        <p:nvSpPr>
          <p:cNvPr id="18455" name="Text Box 45"/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1)                      2)                      3)</a:t>
            </a:r>
            <a:endParaRPr lang="en-GB"/>
          </a:p>
        </p:txBody>
      </p:sp>
      <p:sp>
        <p:nvSpPr>
          <p:cNvPr id="18456" name="Rectangle 46"/>
          <p:cNvSpPr>
            <a:spLocks noChangeArrowheads="1"/>
          </p:cNvSpPr>
          <p:nvPr/>
        </p:nvSpPr>
        <p:spPr bwMode="auto">
          <a:xfrm>
            <a:off x="2362200" y="48768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8457" name="Rectangle 47"/>
          <p:cNvSpPr>
            <a:spLocks noChangeArrowheads="1"/>
          </p:cNvSpPr>
          <p:nvPr/>
        </p:nvSpPr>
        <p:spPr bwMode="auto">
          <a:xfrm>
            <a:off x="2590800" y="5105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nl-NL"/>
          </a:p>
        </p:txBody>
      </p:sp>
      <p:sp>
        <p:nvSpPr>
          <p:cNvPr id="18458" name="Line 48"/>
          <p:cNvSpPr>
            <a:spLocks noChangeShapeType="1"/>
          </p:cNvSpPr>
          <p:nvPr/>
        </p:nvSpPr>
        <p:spPr bwMode="auto">
          <a:xfrm flipH="1">
            <a:off x="3025775" y="4929188"/>
            <a:ext cx="219075" cy="1762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59" name="Slide Number Placeholder 2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88A452-BEFA-46C8-91E9-42CD3BDDEFD1}" type="slidenum">
              <a:rPr lang="en-US" smtClean="0">
                <a:latin typeface="Times New Roman" pitchFamily="18" charset="0"/>
              </a:rPr>
              <a:pPr/>
              <a:t>40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7"/>
          <p:cNvGraphicFramePr>
            <a:graphicFrameLocks noChangeAspect="1"/>
          </p:cNvGraphicFramePr>
          <p:nvPr/>
        </p:nvGraphicFramePr>
        <p:xfrm>
          <a:off x="755650" y="1773238"/>
          <a:ext cx="8137525" cy="1990725"/>
        </p:xfrm>
        <a:graphic>
          <a:graphicData uri="http://schemas.openxmlformats.org/presentationml/2006/ole">
            <p:oleObj spid="_x0000_s215042" name="Equation" r:id="rId3" imgW="3390840" imgH="825480" progId="Equation.3">
              <p:embed/>
            </p:oleObj>
          </a:graphicData>
        </a:graphic>
      </p:graphicFrame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Scale in other directions 1</a:t>
            </a:r>
            <a:endParaRPr lang="en-GB" smtClean="0"/>
          </a:p>
        </p:txBody>
      </p:sp>
      <p:sp>
        <p:nvSpPr>
          <p:cNvPr id="19460" name="Oval 8"/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19461" name="Line 9"/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462" name="Line 10"/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3" name="Line 13"/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464" name="Line 14"/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5" name="Text Box 24"/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1)                      2)                      3)</a:t>
            </a:r>
            <a:endParaRPr lang="en-GB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209800" y="4876800"/>
            <a:ext cx="1219200" cy="914400"/>
            <a:chOff x="1488" y="3072"/>
            <a:chExt cx="576" cy="576"/>
          </a:xfrm>
        </p:grpSpPr>
        <p:sp>
          <p:nvSpPr>
            <p:cNvPr id="19486" name="Rectangle 25"/>
            <p:cNvSpPr>
              <a:spLocks noChangeArrowheads="1"/>
            </p:cNvSpPr>
            <p:nvPr/>
          </p:nvSpPr>
          <p:spPr bwMode="auto">
            <a:xfrm>
              <a:off x="1488" y="3072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19487" name="Rectangle 26"/>
            <p:cNvSpPr>
              <a:spLocks noChangeArrowheads="1"/>
            </p:cNvSpPr>
            <p:nvPr/>
          </p:nvSpPr>
          <p:spPr bwMode="auto">
            <a:xfrm>
              <a:off x="1632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19488" name="Line 27"/>
            <p:cNvSpPr>
              <a:spLocks noChangeShapeType="1"/>
            </p:cNvSpPr>
            <p:nvPr/>
          </p:nvSpPr>
          <p:spPr bwMode="auto">
            <a:xfrm flipH="1">
              <a:off x="1906" y="3105"/>
              <a:ext cx="138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9467" name="Arc 32"/>
          <p:cNvSpPr>
            <a:spLocks/>
          </p:cNvSpPr>
          <p:nvPr/>
        </p:nvSpPr>
        <p:spPr bwMode="auto">
          <a:xfrm>
            <a:off x="931863" y="5334000"/>
            <a:ext cx="820737" cy="381000"/>
          </a:xfrm>
          <a:custGeom>
            <a:avLst/>
            <a:gdLst>
              <a:gd name="T0" fmla="*/ 2147483647 w 21600"/>
              <a:gd name="T1" fmla="*/ 0 h 11135"/>
              <a:gd name="T2" fmla="*/ 2147483647 w 21600"/>
              <a:gd name="T3" fmla="*/ 2147483647 h 11135"/>
              <a:gd name="T4" fmla="*/ 0 w 21600"/>
              <a:gd name="T5" fmla="*/ 2147483647 h 11135"/>
              <a:gd name="T6" fmla="*/ 0 60000 65536"/>
              <a:gd name="T7" fmla="*/ 0 60000 65536"/>
              <a:gd name="T8" fmla="*/ 0 60000 65536"/>
              <a:gd name="T9" fmla="*/ 0 w 21600"/>
              <a:gd name="T10" fmla="*/ 0 h 11135"/>
              <a:gd name="T11" fmla="*/ 21600 w 21600"/>
              <a:gd name="T12" fmla="*/ 11135 h 11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135" fill="none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</a:path>
              <a:path w="21600" h="11135" stroke="0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  <a:lnTo>
                  <a:pt x="0" y="203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2819400" y="4572000"/>
            <a:ext cx="838200" cy="762000"/>
            <a:chOff x="2352" y="3408"/>
            <a:chExt cx="528" cy="480"/>
          </a:xfrm>
        </p:grpSpPr>
        <p:sp>
          <p:nvSpPr>
            <p:cNvPr id="19484" name="Line 34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485" name="Line 35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 rot="1793579">
            <a:off x="1039813" y="4840288"/>
            <a:ext cx="838200" cy="762000"/>
            <a:chOff x="2352" y="3408"/>
            <a:chExt cx="528" cy="480"/>
          </a:xfrm>
        </p:grpSpPr>
        <p:sp>
          <p:nvSpPr>
            <p:cNvPr id="19482" name="Line 38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483" name="Line 39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19470" name="Line 40"/>
          <p:cNvSpPr>
            <a:spLocks noChangeShapeType="1"/>
          </p:cNvSpPr>
          <p:nvPr/>
        </p:nvSpPr>
        <p:spPr bwMode="auto">
          <a:xfrm>
            <a:off x="46482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471" name="Line 41"/>
          <p:cNvSpPr>
            <a:spLocks noChangeShapeType="1"/>
          </p:cNvSpPr>
          <p:nvPr/>
        </p:nvSpPr>
        <p:spPr bwMode="auto">
          <a:xfrm>
            <a:off x="43434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72" name="Arc 42"/>
          <p:cNvSpPr>
            <a:spLocks/>
          </p:cNvSpPr>
          <p:nvPr/>
        </p:nvSpPr>
        <p:spPr bwMode="auto">
          <a:xfrm>
            <a:off x="4665663" y="5334000"/>
            <a:ext cx="820737" cy="381000"/>
          </a:xfrm>
          <a:custGeom>
            <a:avLst/>
            <a:gdLst>
              <a:gd name="T0" fmla="*/ 2147483647 w 21600"/>
              <a:gd name="T1" fmla="*/ 0 h 11135"/>
              <a:gd name="T2" fmla="*/ 2147483647 w 21600"/>
              <a:gd name="T3" fmla="*/ 2147483647 h 11135"/>
              <a:gd name="T4" fmla="*/ 0 w 21600"/>
              <a:gd name="T5" fmla="*/ 2147483647 h 11135"/>
              <a:gd name="T6" fmla="*/ 0 60000 65536"/>
              <a:gd name="T7" fmla="*/ 0 60000 65536"/>
              <a:gd name="T8" fmla="*/ 0 60000 65536"/>
              <a:gd name="T9" fmla="*/ 0 w 21600"/>
              <a:gd name="T10" fmla="*/ 0 h 11135"/>
              <a:gd name="T11" fmla="*/ 21600 w 21600"/>
              <a:gd name="T12" fmla="*/ 11135 h 11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135" fill="none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</a:path>
              <a:path w="21600" h="11135" stroke="0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  <a:lnTo>
                  <a:pt x="0" y="203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73" name="Line 46"/>
          <p:cNvSpPr>
            <a:spLocks noChangeShapeType="1"/>
          </p:cNvSpPr>
          <p:nvPr/>
        </p:nvSpPr>
        <p:spPr bwMode="auto">
          <a:xfrm>
            <a:off x="64770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474" name="Line 47"/>
          <p:cNvSpPr>
            <a:spLocks noChangeShapeType="1"/>
          </p:cNvSpPr>
          <p:nvPr/>
        </p:nvSpPr>
        <p:spPr bwMode="auto">
          <a:xfrm>
            <a:off x="61722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 rot="1793579">
            <a:off x="6521450" y="5127625"/>
            <a:ext cx="722313" cy="420688"/>
            <a:chOff x="2352" y="3408"/>
            <a:chExt cx="528" cy="480"/>
          </a:xfrm>
        </p:grpSpPr>
        <p:sp>
          <p:nvSpPr>
            <p:cNvPr id="19480" name="Line 53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481" name="Line 54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 rot="-119">
            <a:off x="4646613" y="4908550"/>
            <a:ext cx="722312" cy="420688"/>
            <a:chOff x="2352" y="3408"/>
            <a:chExt cx="528" cy="480"/>
          </a:xfrm>
        </p:grpSpPr>
        <p:sp>
          <p:nvSpPr>
            <p:cNvPr id="19478" name="Line 56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479" name="Line 57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19477" name="Slide Number Placeholder 3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733BA7-8106-4010-954B-7475D84D6243}" type="slidenum">
              <a:rPr lang="en-US" smtClean="0">
                <a:latin typeface="Times New Roman" pitchFamily="18" charset="0"/>
              </a:rPr>
              <a:pPr/>
              <a:t>41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7"/>
          <p:cNvGraphicFramePr>
            <a:graphicFrameLocks noChangeAspect="1"/>
          </p:cNvGraphicFramePr>
          <p:nvPr/>
        </p:nvGraphicFramePr>
        <p:xfrm>
          <a:off x="755650" y="1773238"/>
          <a:ext cx="3181350" cy="2160587"/>
        </p:xfrm>
        <a:graphic>
          <a:graphicData uri="http://schemas.openxmlformats.org/presentationml/2006/ole">
            <p:oleObj spid="_x0000_s216066" name="Equation" r:id="rId3" imgW="1371600" imgH="927000" progId="Equation.3">
              <p:embed/>
            </p:oleObj>
          </a:graphicData>
        </a:graphic>
      </p:graphicFrame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Scale in other directions 2</a:t>
            </a:r>
            <a:endParaRPr lang="en-GB" smtClean="0"/>
          </a:p>
        </p:txBody>
      </p:sp>
      <p:sp>
        <p:nvSpPr>
          <p:cNvPr id="20484" name="Oval 28"/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20485" name="Line 29"/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486" name="Line 30"/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87" name="Line 31"/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488" name="Line 32"/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89" name="Text Box 33"/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1)                      2)                      3)</a:t>
            </a:r>
            <a:endParaRPr lang="en-GB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209800" y="4876800"/>
            <a:ext cx="1219200" cy="914400"/>
            <a:chOff x="1488" y="3072"/>
            <a:chExt cx="576" cy="576"/>
          </a:xfrm>
        </p:grpSpPr>
        <p:sp>
          <p:nvSpPr>
            <p:cNvPr id="20510" name="Rectangle 35"/>
            <p:cNvSpPr>
              <a:spLocks noChangeArrowheads="1"/>
            </p:cNvSpPr>
            <p:nvPr/>
          </p:nvSpPr>
          <p:spPr bwMode="auto">
            <a:xfrm>
              <a:off x="1488" y="3072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20511" name="Rectangle 36"/>
            <p:cNvSpPr>
              <a:spLocks noChangeArrowheads="1"/>
            </p:cNvSpPr>
            <p:nvPr/>
          </p:nvSpPr>
          <p:spPr bwMode="auto">
            <a:xfrm>
              <a:off x="1632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20512" name="Line 37"/>
            <p:cNvSpPr>
              <a:spLocks noChangeShapeType="1"/>
            </p:cNvSpPr>
            <p:nvPr/>
          </p:nvSpPr>
          <p:spPr bwMode="auto">
            <a:xfrm flipH="1">
              <a:off x="1906" y="3105"/>
              <a:ext cx="138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0491" name="Arc 38"/>
          <p:cNvSpPr>
            <a:spLocks/>
          </p:cNvSpPr>
          <p:nvPr/>
        </p:nvSpPr>
        <p:spPr bwMode="auto">
          <a:xfrm>
            <a:off x="931863" y="5334000"/>
            <a:ext cx="820737" cy="381000"/>
          </a:xfrm>
          <a:custGeom>
            <a:avLst/>
            <a:gdLst>
              <a:gd name="T0" fmla="*/ 2147483647 w 21600"/>
              <a:gd name="T1" fmla="*/ 0 h 11135"/>
              <a:gd name="T2" fmla="*/ 2147483647 w 21600"/>
              <a:gd name="T3" fmla="*/ 2147483647 h 11135"/>
              <a:gd name="T4" fmla="*/ 0 w 21600"/>
              <a:gd name="T5" fmla="*/ 2147483647 h 11135"/>
              <a:gd name="T6" fmla="*/ 0 60000 65536"/>
              <a:gd name="T7" fmla="*/ 0 60000 65536"/>
              <a:gd name="T8" fmla="*/ 0 60000 65536"/>
              <a:gd name="T9" fmla="*/ 0 w 21600"/>
              <a:gd name="T10" fmla="*/ 0 h 11135"/>
              <a:gd name="T11" fmla="*/ 21600 w 21600"/>
              <a:gd name="T12" fmla="*/ 11135 h 11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135" fill="none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</a:path>
              <a:path w="21600" h="11135" stroke="0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  <a:lnTo>
                  <a:pt x="0" y="203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2819400" y="4572000"/>
            <a:ext cx="838200" cy="762000"/>
            <a:chOff x="2352" y="3408"/>
            <a:chExt cx="528" cy="480"/>
          </a:xfrm>
        </p:grpSpPr>
        <p:sp>
          <p:nvSpPr>
            <p:cNvPr id="20508" name="Line 40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0509" name="Line 41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 rot="1793579">
            <a:off x="1039813" y="4840288"/>
            <a:ext cx="838200" cy="762000"/>
            <a:chOff x="2352" y="3408"/>
            <a:chExt cx="528" cy="480"/>
          </a:xfrm>
        </p:grpSpPr>
        <p:sp>
          <p:nvSpPr>
            <p:cNvPr id="20506" name="Line 43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0507" name="Line 44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20494" name="Line 45"/>
          <p:cNvSpPr>
            <a:spLocks noChangeShapeType="1"/>
          </p:cNvSpPr>
          <p:nvPr/>
        </p:nvSpPr>
        <p:spPr bwMode="auto">
          <a:xfrm>
            <a:off x="46482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495" name="Line 46"/>
          <p:cNvSpPr>
            <a:spLocks noChangeShapeType="1"/>
          </p:cNvSpPr>
          <p:nvPr/>
        </p:nvSpPr>
        <p:spPr bwMode="auto">
          <a:xfrm>
            <a:off x="43434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96" name="Arc 47"/>
          <p:cNvSpPr>
            <a:spLocks/>
          </p:cNvSpPr>
          <p:nvPr/>
        </p:nvSpPr>
        <p:spPr bwMode="auto">
          <a:xfrm>
            <a:off x="4665663" y="5334000"/>
            <a:ext cx="820737" cy="381000"/>
          </a:xfrm>
          <a:custGeom>
            <a:avLst/>
            <a:gdLst>
              <a:gd name="T0" fmla="*/ 2147483647 w 21600"/>
              <a:gd name="T1" fmla="*/ 0 h 11135"/>
              <a:gd name="T2" fmla="*/ 2147483647 w 21600"/>
              <a:gd name="T3" fmla="*/ 2147483647 h 11135"/>
              <a:gd name="T4" fmla="*/ 0 w 21600"/>
              <a:gd name="T5" fmla="*/ 2147483647 h 11135"/>
              <a:gd name="T6" fmla="*/ 0 60000 65536"/>
              <a:gd name="T7" fmla="*/ 0 60000 65536"/>
              <a:gd name="T8" fmla="*/ 0 60000 65536"/>
              <a:gd name="T9" fmla="*/ 0 w 21600"/>
              <a:gd name="T10" fmla="*/ 0 h 11135"/>
              <a:gd name="T11" fmla="*/ 21600 w 21600"/>
              <a:gd name="T12" fmla="*/ 11135 h 11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135" fill="none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</a:path>
              <a:path w="21600" h="11135" stroke="0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  <a:lnTo>
                  <a:pt x="0" y="203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7" name="Line 48"/>
          <p:cNvSpPr>
            <a:spLocks noChangeShapeType="1"/>
          </p:cNvSpPr>
          <p:nvPr/>
        </p:nvSpPr>
        <p:spPr bwMode="auto">
          <a:xfrm>
            <a:off x="64770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498" name="Line 49"/>
          <p:cNvSpPr>
            <a:spLocks noChangeShapeType="1"/>
          </p:cNvSpPr>
          <p:nvPr/>
        </p:nvSpPr>
        <p:spPr bwMode="auto">
          <a:xfrm>
            <a:off x="61722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 rot="1793579">
            <a:off x="6521450" y="5127625"/>
            <a:ext cx="722313" cy="420688"/>
            <a:chOff x="2352" y="3408"/>
            <a:chExt cx="528" cy="480"/>
          </a:xfrm>
        </p:grpSpPr>
        <p:sp>
          <p:nvSpPr>
            <p:cNvPr id="20504" name="Line 51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0505" name="Line 52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 rot="-119">
            <a:off x="4646613" y="4908550"/>
            <a:ext cx="722312" cy="420688"/>
            <a:chOff x="2352" y="3408"/>
            <a:chExt cx="528" cy="480"/>
          </a:xfrm>
        </p:grpSpPr>
        <p:sp>
          <p:nvSpPr>
            <p:cNvPr id="20502" name="Line 54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0503" name="Line 55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20501" name="Slide Number Placeholder 3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46E133-6EA6-42A8-8AE6-42D587906262}" type="slidenum">
              <a:rPr lang="en-US" smtClean="0">
                <a:latin typeface="Times New Roman" pitchFamily="18" charset="0"/>
              </a:rPr>
              <a:pPr/>
              <a:t>42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7"/>
          <p:cNvGraphicFramePr>
            <a:graphicFrameLocks noChangeAspect="1"/>
          </p:cNvGraphicFramePr>
          <p:nvPr/>
        </p:nvGraphicFramePr>
        <p:xfrm>
          <a:off x="908050" y="1773238"/>
          <a:ext cx="6472238" cy="2471737"/>
        </p:xfrm>
        <a:graphic>
          <a:graphicData uri="http://schemas.openxmlformats.org/presentationml/2006/ole">
            <p:oleObj spid="_x0000_s217090" name="Equation" r:id="rId3" imgW="3073320" imgH="1168200" progId="Equation.3">
              <p:embed/>
            </p:oleObj>
          </a:graphicData>
        </a:graphic>
      </p:graphicFrame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Scale in other directions 3</a:t>
            </a:r>
            <a:endParaRPr lang="en-GB" smtClean="0"/>
          </a:p>
        </p:txBody>
      </p:sp>
      <p:sp>
        <p:nvSpPr>
          <p:cNvPr id="21508" name="Oval 5"/>
          <p:cNvSpPr>
            <a:spLocks noChangeArrowheads="1"/>
          </p:cNvSpPr>
          <p:nvPr/>
        </p:nvSpPr>
        <p:spPr bwMode="auto">
          <a:xfrm>
            <a:off x="2781300" y="529113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21509" name="Line 6"/>
          <p:cNvSpPr>
            <a:spLocks noChangeShapeType="1"/>
          </p:cNvSpPr>
          <p:nvPr/>
        </p:nvSpPr>
        <p:spPr bwMode="auto">
          <a:xfrm>
            <a:off x="914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10" name="Line 7"/>
          <p:cNvSpPr>
            <a:spLocks noChangeShapeType="1"/>
          </p:cNvSpPr>
          <p:nvPr/>
        </p:nvSpPr>
        <p:spPr bwMode="auto">
          <a:xfrm>
            <a:off x="6096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11" name="Line 8"/>
          <p:cNvSpPr>
            <a:spLocks noChangeShapeType="1"/>
          </p:cNvSpPr>
          <p:nvPr/>
        </p:nvSpPr>
        <p:spPr bwMode="auto">
          <a:xfrm>
            <a:off x="28194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12" name="Line 9"/>
          <p:cNvSpPr>
            <a:spLocks noChangeShapeType="1"/>
          </p:cNvSpPr>
          <p:nvPr/>
        </p:nvSpPr>
        <p:spPr bwMode="auto">
          <a:xfrm>
            <a:off x="2514600" y="5334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13" name="Text Box 10"/>
          <p:cNvSpPr txBox="1">
            <a:spLocks noChangeArrowheads="1"/>
          </p:cNvSpPr>
          <p:nvPr/>
        </p:nvSpPr>
        <p:spPr bwMode="auto">
          <a:xfrm>
            <a:off x="914400" y="5715000"/>
            <a:ext cx="429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1)                      2)                      3)</a:t>
            </a:r>
            <a:endParaRPr lang="en-GB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209800" y="4876800"/>
            <a:ext cx="1219200" cy="914400"/>
            <a:chOff x="1488" y="3072"/>
            <a:chExt cx="576" cy="576"/>
          </a:xfrm>
        </p:grpSpPr>
        <p:sp>
          <p:nvSpPr>
            <p:cNvPr id="21534" name="Rectangle 12"/>
            <p:cNvSpPr>
              <a:spLocks noChangeArrowheads="1"/>
            </p:cNvSpPr>
            <p:nvPr/>
          </p:nvSpPr>
          <p:spPr bwMode="auto">
            <a:xfrm>
              <a:off x="1488" y="3072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21535" name="Rectangle 13"/>
            <p:cNvSpPr>
              <a:spLocks noChangeArrowheads="1"/>
            </p:cNvSpPr>
            <p:nvPr/>
          </p:nvSpPr>
          <p:spPr bwMode="auto">
            <a:xfrm>
              <a:off x="1632" y="3216"/>
              <a:ext cx="28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21536" name="Line 14"/>
            <p:cNvSpPr>
              <a:spLocks noChangeShapeType="1"/>
            </p:cNvSpPr>
            <p:nvPr/>
          </p:nvSpPr>
          <p:spPr bwMode="auto">
            <a:xfrm flipH="1">
              <a:off x="1906" y="3105"/>
              <a:ext cx="138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1515" name="Arc 15"/>
          <p:cNvSpPr>
            <a:spLocks/>
          </p:cNvSpPr>
          <p:nvPr/>
        </p:nvSpPr>
        <p:spPr bwMode="auto">
          <a:xfrm>
            <a:off x="931863" y="5334000"/>
            <a:ext cx="820737" cy="381000"/>
          </a:xfrm>
          <a:custGeom>
            <a:avLst/>
            <a:gdLst>
              <a:gd name="T0" fmla="*/ 2147483647 w 21600"/>
              <a:gd name="T1" fmla="*/ 0 h 11135"/>
              <a:gd name="T2" fmla="*/ 2147483647 w 21600"/>
              <a:gd name="T3" fmla="*/ 2147483647 h 11135"/>
              <a:gd name="T4" fmla="*/ 0 w 21600"/>
              <a:gd name="T5" fmla="*/ 2147483647 h 11135"/>
              <a:gd name="T6" fmla="*/ 0 60000 65536"/>
              <a:gd name="T7" fmla="*/ 0 60000 65536"/>
              <a:gd name="T8" fmla="*/ 0 60000 65536"/>
              <a:gd name="T9" fmla="*/ 0 w 21600"/>
              <a:gd name="T10" fmla="*/ 0 h 11135"/>
              <a:gd name="T11" fmla="*/ 21600 w 21600"/>
              <a:gd name="T12" fmla="*/ 11135 h 11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135" fill="none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</a:path>
              <a:path w="21600" h="11135" stroke="0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  <a:lnTo>
                  <a:pt x="0" y="203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819400" y="4572000"/>
            <a:ext cx="838200" cy="762000"/>
            <a:chOff x="2352" y="3408"/>
            <a:chExt cx="528" cy="480"/>
          </a:xfrm>
        </p:grpSpPr>
        <p:sp>
          <p:nvSpPr>
            <p:cNvPr id="21532" name="Line 17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533" name="Line 18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 rot="1793579">
            <a:off x="1039813" y="4840288"/>
            <a:ext cx="838200" cy="762000"/>
            <a:chOff x="2352" y="3408"/>
            <a:chExt cx="528" cy="480"/>
          </a:xfrm>
        </p:grpSpPr>
        <p:sp>
          <p:nvSpPr>
            <p:cNvPr id="21530" name="Line 20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531" name="Line 21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21518" name="Line 22"/>
          <p:cNvSpPr>
            <a:spLocks noChangeShapeType="1"/>
          </p:cNvSpPr>
          <p:nvPr/>
        </p:nvSpPr>
        <p:spPr bwMode="auto">
          <a:xfrm>
            <a:off x="46482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19" name="Line 23"/>
          <p:cNvSpPr>
            <a:spLocks noChangeShapeType="1"/>
          </p:cNvSpPr>
          <p:nvPr/>
        </p:nvSpPr>
        <p:spPr bwMode="auto">
          <a:xfrm>
            <a:off x="43434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20" name="Arc 24"/>
          <p:cNvSpPr>
            <a:spLocks/>
          </p:cNvSpPr>
          <p:nvPr/>
        </p:nvSpPr>
        <p:spPr bwMode="auto">
          <a:xfrm>
            <a:off x="4665663" y="5334000"/>
            <a:ext cx="820737" cy="381000"/>
          </a:xfrm>
          <a:custGeom>
            <a:avLst/>
            <a:gdLst>
              <a:gd name="T0" fmla="*/ 2147483647 w 21600"/>
              <a:gd name="T1" fmla="*/ 0 h 11135"/>
              <a:gd name="T2" fmla="*/ 2147483647 w 21600"/>
              <a:gd name="T3" fmla="*/ 2147483647 h 11135"/>
              <a:gd name="T4" fmla="*/ 0 w 21600"/>
              <a:gd name="T5" fmla="*/ 2147483647 h 11135"/>
              <a:gd name="T6" fmla="*/ 0 60000 65536"/>
              <a:gd name="T7" fmla="*/ 0 60000 65536"/>
              <a:gd name="T8" fmla="*/ 0 60000 65536"/>
              <a:gd name="T9" fmla="*/ 0 w 21600"/>
              <a:gd name="T10" fmla="*/ 0 h 11135"/>
              <a:gd name="T11" fmla="*/ 21600 w 21600"/>
              <a:gd name="T12" fmla="*/ 11135 h 111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135" fill="none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</a:path>
              <a:path w="21600" h="11135" stroke="0" extrusionOk="0">
                <a:moveTo>
                  <a:pt x="21599" y="-1"/>
                </a:moveTo>
                <a:cubicBezTo>
                  <a:pt x="21599" y="67"/>
                  <a:pt x="21600" y="135"/>
                  <a:pt x="21600" y="203"/>
                </a:cubicBezTo>
                <a:cubicBezTo>
                  <a:pt x="21600" y="4046"/>
                  <a:pt x="20574" y="7820"/>
                  <a:pt x="18629" y="11135"/>
                </a:cubicBezTo>
                <a:lnTo>
                  <a:pt x="0" y="203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1" name="Line 25"/>
          <p:cNvSpPr>
            <a:spLocks noChangeShapeType="1"/>
          </p:cNvSpPr>
          <p:nvPr/>
        </p:nvSpPr>
        <p:spPr bwMode="auto">
          <a:xfrm>
            <a:off x="64770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2" name="Line 26"/>
          <p:cNvSpPr>
            <a:spLocks noChangeShapeType="1"/>
          </p:cNvSpPr>
          <p:nvPr/>
        </p:nvSpPr>
        <p:spPr bwMode="auto">
          <a:xfrm>
            <a:off x="6172200" y="5334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 rot="1793579">
            <a:off x="6521450" y="5127625"/>
            <a:ext cx="722313" cy="420688"/>
            <a:chOff x="2352" y="3408"/>
            <a:chExt cx="528" cy="480"/>
          </a:xfrm>
        </p:grpSpPr>
        <p:sp>
          <p:nvSpPr>
            <p:cNvPr id="21528" name="Line 28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529" name="Line 29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 rot="-119">
            <a:off x="4646613" y="4908550"/>
            <a:ext cx="722312" cy="420688"/>
            <a:chOff x="2352" y="3408"/>
            <a:chExt cx="528" cy="480"/>
          </a:xfrm>
        </p:grpSpPr>
        <p:sp>
          <p:nvSpPr>
            <p:cNvPr id="21526" name="Line 31"/>
            <p:cNvSpPr>
              <a:spLocks noChangeShapeType="1"/>
            </p:cNvSpPr>
            <p:nvPr/>
          </p:nvSpPr>
          <p:spPr bwMode="auto">
            <a:xfrm>
              <a:off x="2352" y="3888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1527" name="Line 32"/>
            <p:cNvSpPr>
              <a:spLocks noChangeShapeType="1"/>
            </p:cNvSpPr>
            <p:nvPr/>
          </p:nvSpPr>
          <p:spPr bwMode="auto">
            <a:xfrm flipV="1">
              <a:off x="2352" y="3408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21525" name="Slide Number Placeholder 3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C15BE0-7387-40EF-9C09-DCDABA1553FB}" type="slidenum">
              <a:rPr lang="en-US" smtClean="0">
                <a:latin typeface="Times New Roman" pitchFamily="18" charset="0"/>
              </a:rPr>
              <a:pPr/>
              <a:t>43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Order of transformations 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04913" y="3241675"/>
            <a:ext cx="2009775" cy="1819275"/>
            <a:chOff x="1152" y="1888"/>
            <a:chExt cx="1266" cy="114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396" y="1888"/>
              <a:ext cx="956" cy="858"/>
              <a:chOff x="1440" y="2161"/>
              <a:chExt cx="1392" cy="1251"/>
            </a:xfrm>
          </p:grpSpPr>
          <p:sp>
            <p:nvSpPr>
              <p:cNvPr id="22570" name="Freeform 5"/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22 w 1073"/>
                  <a:gd name="T3" fmla="*/ 10059 h 964"/>
                  <a:gd name="T4" fmla="*/ 11171 w 1073"/>
                  <a:gd name="T5" fmla="*/ 10059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71" name="Rectangle 6"/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nl-NL"/>
              </a:p>
            </p:txBody>
          </p:sp>
        </p:grpSp>
        <p:sp>
          <p:nvSpPr>
            <p:cNvPr id="22568" name="Text Box 7"/>
            <p:cNvSpPr txBox="1">
              <a:spLocks noChangeArrowheads="1"/>
            </p:cNvSpPr>
            <p:nvPr/>
          </p:nvSpPr>
          <p:spPr bwMode="auto">
            <a:xfrm>
              <a:off x="2206" y="274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  <p:sp>
          <p:nvSpPr>
            <p:cNvPr id="22569" name="Text Box 8"/>
            <p:cNvSpPr txBox="1">
              <a:spLocks noChangeArrowheads="1"/>
            </p:cNvSpPr>
            <p:nvPr/>
          </p:nvSpPr>
          <p:spPr bwMode="auto">
            <a:xfrm>
              <a:off x="1152" y="1920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GB"/>
                <a:t>y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749300" y="2957513"/>
            <a:ext cx="2516188" cy="1400175"/>
            <a:chOff x="865" y="1709"/>
            <a:chExt cx="1585" cy="882"/>
          </a:xfrm>
        </p:grpSpPr>
        <p:grpSp>
          <p:nvGrpSpPr>
            <p:cNvPr id="5" name="Group 10"/>
            <p:cNvGrpSpPr>
              <a:grpSpLocks/>
            </p:cNvGrpSpPr>
            <p:nvPr/>
          </p:nvGrpSpPr>
          <p:grpSpPr bwMode="auto">
            <a:xfrm rot="-1559225">
              <a:off x="1162" y="1709"/>
              <a:ext cx="956" cy="858"/>
              <a:chOff x="1440" y="2161"/>
              <a:chExt cx="1392" cy="1251"/>
            </a:xfrm>
          </p:grpSpPr>
          <p:sp>
            <p:nvSpPr>
              <p:cNvPr id="22565" name="Freeform 11"/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22 w 1073"/>
                  <a:gd name="T3" fmla="*/ 10059 h 964"/>
                  <a:gd name="T4" fmla="*/ 11171 w 1073"/>
                  <a:gd name="T5" fmla="*/ 10059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66" name="Rectangle 12"/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nl-NL"/>
              </a:p>
            </p:txBody>
          </p:sp>
        </p:grpSp>
        <p:sp>
          <p:nvSpPr>
            <p:cNvPr id="22563" name="Text Box 13"/>
            <p:cNvSpPr txBox="1">
              <a:spLocks noChangeArrowheads="1"/>
            </p:cNvSpPr>
            <p:nvPr/>
          </p:nvSpPr>
          <p:spPr bwMode="auto">
            <a:xfrm rot="-1559225">
              <a:off x="2174" y="2303"/>
              <a:ext cx="27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GB">
                  <a:solidFill>
                    <a:schemeClr val="tx2"/>
                  </a:solidFill>
                </a:rPr>
                <a:t>x’</a:t>
              </a:r>
            </a:p>
          </p:txBody>
        </p:sp>
        <p:sp>
          <p:nvSpPr>
            <p:cNvPr id="22564" name="Text Box 14"/>
            <p:cNvSpPr txBox="1">
              <a:spLocks noChangeArrowheads="1"/>
            </p:cNvSpPr>
            <p:nvPr/>
          </p:nvSpPr>
          <p:spPr bwMode="auto">
            <a:xfrm rot="-1559225">
              <a:off x="865" y="2023"/>
              <a:ext cx="27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GB">
                  <a:solidFill>
                    <a:schemeClr val="tx2"/>
                  </a:solidFill>
                </a:rPr>
                <a:t>y’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1368425" y="2127250"/>
            <a:ext cx="2617788" cy="1377950"/>
            <a:chOff x="1255" y="1186"/>
            <a:chExt cx="1649" cy="868"/>
          </a:xfrm>
        </p:grpSpPr>
        <p:grpSp>
          <p:nvGrpSpPr>
            <p:cNvPr id="7" name="Group 16"/>
            <p:cNvGrpSpPr>
              <a:grpSpLocks/>
            </p:cNvGrpSpPr>
            <p:nvPr/>
          </p:nvGrpSpPr>
          <p:grpSpPr bwMode="auto">
            <a:xfrm rot="-1559225">
              <a:off x="1555" y="1186"/>
              <a:ext cx="956" cy="858"/>
              <a:chOff x="1440" y="2161"/>
              <a:chExt cx="1392" cy="1251"/>
            </a:xfrm>
          </p:grpSpPr>
          <p:sp>
            <p:nvSpPr>
              <p:cNvPr id="22560" name="Freeform 17"/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22 w 1073"/>
                  <a:gd name="T3" fmla="*/ 10059 h 964"/>
                  <a:gd name="T4" fmla="*/ 11171 w 1073"/>
                  <a:gd name="T5" fmla="*/ 10059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61" name="Rectangle 18"/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nl-NL"/>
              </a:p>
            </p:txBody>
          </p:sp>
        </p:grpSp>
        <p:sp>
          <p:nvSpPr>
            <p:cNvPr id="22558" name="Text Box 19"/>
            <p:cNvSpPr txBox="1">
              <a:spLocks noChangeArrowheads="1"/>
            </p:cNvSpPr>
            <p:nvPr/>
          </p:nvSpPr>
          <p:spPr bwMode="auto">
            <a:xfrm rot="-1559225">
              <a:off x="2564" y="1766"/>
              <a:ext cx="34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GB">
                  <a:solidFill>
                    <a:schemeClr val="accent1"/>
                  </a:solidFill>
                </a:rPr>
                <a:t>x’’</a:t>
              </a:r>
            </a:p>
          </p:txBody>
        </p:sp>
        <p:sp>
          <p:nvSpPr>
            <p:cNvPr id="22559" name="Text Box 20"/>
            <p:cNvSpPr txBox="1">
              <a:spLocks noChangeArrowheads="1"/>
            </p:cNvSpPr>
            <p:nvPr/>
          </p:nvSpPr>
          <p:spPr bwMode="auto">
            <a:xfrm rot="-1559225">
              <a:off x="1255" y="1486"/>
              <a:ext cx="34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GB">
                  <a:solidFill>
                    <a:schemeClr val="accent1"/>
                  </a:solidFill>
                </a:rPr>
                <a:t>y’’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5746750" y="3282950"/>
            <a:ext cx="2009775" cy="1819275"/>
            <a:chOff x="1152" y="1888"/>
            <a:chExt cx="1266" cy="1146"/>
          </a:xfrm>
        </p:grpSpPr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1396" y="1888"/>
              <a:ext cx="956" cy="858"/>
              <a:chOff x="1440" y="2161"/>
              <a:chExt cx="1392" cy="1251"/>
            </a:xfrm>
          </p:grpSpPr>
          <p:sp>
            <p:nvSpPr>
              <p:cNvPr id="22555" name="Freeform 23"/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22 w 1073"/>
                  <a:gd name="T3" fmla="*/ 10059 h 964"/>
                  <a:gd name="T4" fmla="*/ 11171 w 1073"/>
                  <a:gd name="T5" fmla="*/ 10059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56" name="Rectangle 24"/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nl-NL"/>
              </a:p>
            </p:txBody>
          </p:sp>
        </p:grp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2206" y="2746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  <p:sp>
          <p:nvSpPr>
            <p:cNvPr id="22554" name="Text Box 26"/>
            <p:cNvSpPr txBox="1">
              <a:spLocks noChangeArrowheads="1"/>
            </p:cNvSpPr>
            <p:nvPr/>
          </p:nvSpPr>
          <p:spPr bwMode="auto">
            <a:xfrm>
              <a:off x="1152" y="1920"/>
              <a:ext cx="21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GB"/>
                <a:t>y</a:t>
              </a:r>
            </a:p>
          </p:txBody>
        </p:sp>
      </p:grp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6405563" y="2371725"/>
            <a:ext cx="2111375" cy="1819275"/>
            <a:chOff x="3469" y="1494"/>
            <a:chExt cx="1330" cy="1146"/>
          </a:xfrm>
        </p:grpSpPr>
        <p:grpSp>
          <p:nvGrpSpPr>
            <p:cNvPr id="11" name="Group 28"/>
            <p:cNvGrpSpPr>
              <a:grpSpLocks/>
            </p:cNvGrpSpPr>
            <p:nvPr/>
          </p:nvGrpSpPr>
          <p:grpSpPr bwMode="auto">
            <a:xfrm>
              <a:off x="3713" y="1494"/>
              <a:ext cx="956" cy="858"/>
              <a:chOff x="1440" y="2161"/>
              <a:chExt cx="1392" cy="1251"/>
            </a:xfrm>
          </p:grpSpPr>
          <p:sp>
            <p:nvSpPr>
              <p:cNvPr id="22550" name="Freeform 29"/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22 w 1073"/>
                  <a:gd name="T3" fmla="*/ 10059 h 964"/>
                  <a:gd name="T4" fmla="*/ 11171 w 1073"/>
                  <a:gd name="T5" fmla="*/ 10059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51" name="Rectangle 30"/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nl-NL"/>
              </a:p>
            </p:txBody>
          </p:sp>
        </p:grpSp>
        <p:sp>
          <p:nvSpPr>
            <p:cNvPr id="22548" name="Text Box 31"/>
            <p:cNvSpPr txBox="1">
              <a:spLocks noChangeArrowheads="1"/>
            </p:cNvSpPr>
            <p:nvPr/>
          </p:nvSpPr>
          <p:spPr bwMode="auto">
            <a:xfrm>
              <a:off x="4523" y="2352"/>
              <a:ext cx="27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GB">
                  <a:solidFill>
                    <a:schemeClr val="tx2"/>
                  </a:solidFill>
                </a:rPr>
                <a:t>x’</a:t>
              </a:r>
            </a:p>
          </p:txBody>
        </p:sp>
        <p:sp>
          <p:nvSpPr>
            <p:cNvPr id="22549" name="Text Box 32"/>
            <p:cNvSpPr txBox="1">
              <a:spLocks noChangeArrowheads="1"/>
            </p:cNvSpPr>
            <p:nvPr/>
          </p:nvSpPr>
          <p:spPr bwMode="auto">
            <a:xfrm>
              <a:off x="3469" y="1526"/>
              <a:ext cx="27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GB">
                  <a:solidFill>
                    <a:schemeClr val="tx2"/>
                  </a:solidFill>
                </a:rPr>
                <a:t>y’</a:t>
              </a:r>
            </a:p>
          </p:txBody>
        </p:sp>
      </p:grpSp>
      <p:grpSp>
        <p:nvGrpSpPr>
          <p:cNvPr id="12" name="Group 33"/>
          <p:cNvGrpSpPr>
            <a:grpSpLocks/>
          </p:cNvGrpSpPr>
          <p:nvPr/>
        </p:nvGrpSpPr>
        <p:grpSpPr bwMode="auto">
          <a:xfrm>
            <a:off x="4687888" y="2087563"/>
            <a:ext cx="2616200" cy="1362075"/>
            <a:chOff x="2387" y="1315"/>
            <a:chExt cx="1648" cy="858"/>
          </a:xfrm>
        </p:grpSpPr>
        <p:grpSp>
          <p:nvGrpSpPr>
            <p:cNvPr id="13" name="Group 34"/>
            <p:cNvGrpSpPr>
              <a:grpSpLocks/>
            </p:cNvGrpSpPr>
            <p:nvPr/>
          </p:nvGrpSpPr>
          <p:grpSpPr bwMode="auto">
            <a:xfrm rot="-1634355">
              <a:off x="2679" y="1315"/>
              <a:ext cx="956" cy="858"/>
              <a:chOff x="1440" y="2161"/>
              <a:chExt cx="1392" cy="1251"/>
            </a:xfrm>
          </p:grpSpPr>
          <p:sp>
            <p:nvSpPr>
              <p:cNvPr id="22545" name="Freeform 35"/>
              <p:cNvSpPr>
                <a:spLocks/>
              </p:cNvSpPr>
              <p:nvPr/>
            </p:nvSpPr>
            <p:spPr bwMode="auto">
              <a:xfrm>
                <a:off x="1440" y="2161"/>
                <a:ext cx="1392" cy="1251"/>
              </a:xfrm>
              <a:custGeom>
                <a:avLst/>
                <a:gdLst>
                  <a:gd name="T0" fmla="*/ 0 w 1073"/>
                  <a:gd name="T1" fmla="*/ 0 h 964"/>
                  <a:gd name="T2" fmla="*/ 22 w 1073"/>
                  <a:gd name="T3" fmla="*/ 10059 h 964"/>
                  <a:gd name="T4" fmla="*/ 11171 w 1073"/>
                  <a:gd name="T5" fmla="*/ 10059 h 964"/>
                  <a:gd name="T6" fmla="*/ 0 60000 65536"/>
                  <a:gd name="T7" fmla="*/ 0 60000 65536"/>
                  <a:gd name="T8" fmla="*/ 0 60000 65536"/>
                  <a:gd name="T9" fmla="*/ 0 w 1073"/>
                  <a:gd name="T10" fmla="*/ 0 h 964"/>
                  <a:gd name="T11" fmla="*/ 1073 w 1073"/>
                  <a:gd name="T12" fmla="*/ 964 h 9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3" h="964">
                    <a:moveTo>
                      <a:pt x="0" y="0"/>
                    </a:moveTo>
                    <a:lnTo>
                      <a:pt x="2" y="964"/>
                    </a:lnTo>
                    <a:lnTo>
                      <a:pt x="1073" y="964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46" name="Rectangle 36"/>
              <p:cNvSpPr>
                <a:spLocks noChangeArrowheads="1"/>
              </p:cNvSpPr>
              <p:nvPr/>
            </p:nvSpPr>
            <p:spPr bwMode="auto">
              <a:xfrm>
                <a:off x="1689" y="2659"/>
                <a:ext cx="810" cy="561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nl-NL"/>
              </a:p>
            </p:txBody>
          </p:sp>
        </p:grpSp>
        <p:sp>
          <p:nvSpPr>
            <p:cNvPr id="22543" name="Text Box 37"/>
            <p:cNvSpPr txBox="1">
              <a:spLocks noChangeArrowheads="1"/>
            </p:cNvSpPr>
            <p:nvPr/>
          </p:nvSpPr>
          <p:spPr bwMode="auto">
            <a:xfrm rot="-1634355">
              <a:off x="3695" y="1880"/>
              <a:ext cx="34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GB">
                  <a:solidFill>
                    <a:schemeClr val="accent1"/>
                  </a:solidFill>
                </a:rPr>
                <a:t>x’’</a:t>
              </a:r>
            </a:p>
          </p:txBody>
        </p:sp>
        <p:sp>
          <p:nvSpPr>
            <p:cNvPr id="22544" name="Text Box 38"/>
            <p:cNvSpPr txBox="1">
              <a:spLocks noChangeArrowheads="1"/>
            </p:cNvSpPr>
            <p:nvPr/>
          </p:nvSpPr>
          <p:spPr bwMode="auto">
            <a:xfrm rot="-1634355">
              <a:off x="2387" y="1632"/>
              <a:ext cx="34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GB">
                  <a:solidFill>
                    <a:schemeClr val="accent1"/>
                  </a:solidFill>
                </a:rPr>
                <a:t>y’’</a:t>
              </a:r>
            </a:p>
          </p:txBody>
        </p:sp>
      </p:grpSp>
      <p:graphicFrame>
        <p:nvGraphicFramePr>
          <p:cNvPr id="22530" name="Object 39"/>
          <p:cNvGraphicFramePr>
            <a:graphicFrameLocks noChangeAspect="1"/>
          </p:cNvGraphicFramePr>
          <p:nvPr/>
        </p:nvGraphicFramePr>
        <p:xfrm>
          <a:off x="749300" y="5126038"/>
          <a:ext cx="2760663" cy="481012"/>
        </p:xfrm>
        <a:graphic>
          <a:graphicData uri="http://schemas.openxmlformats.org/presentationml/2006/ole">
            <p:oleObj spid="_x0000_s218114" name="Equation" r:id="rId3" imgW="1155600" imgH="203040" progId="Equation.3">
              <p:embed/>
            </p:oleObj>
          </a:graphicData>
        </a:graphic>
      </p:graphicFrame>
      <p:graphicFrame>
        <p:nvGraphicFramePr>
          <p:cNvPr id="22531" name="Object 40"/>
          <p:cNvGraphicFramePr>
            <a:graphicFrameLocks noChangeAspect="1"/>
          </p:cNvGraphicFramePr>
          <p:nvPr/>
        </p:nvGraphicFramePr>
        <p:xfrm>
          <a:off x="5059363" y="5102225"/>
          <a:ext cx="2760662" cy="481013"/>
        </p:xfrm>
        <a:graphic>
          <a:graphicData uri="http://schemas.openxmlformats.org/presentationml/2006/ole">
            <p:oleObj spid="_x0000_s218115" name="Equation" r:id="rId4" imgW="1155600" imgH="203040" progId="Equation.3">
              <p:embed/>
            </p:oleObj>
          </a:graphicData>
        </a:graphic>
      </p:graphicFrame>
      <p:sp>
        <p:nvSpPr>
          <p:cNvPr id="22539" name="Text Box 41"/>
          <p:cNvSpPr txBox="1">
            <a:spLocks noChangeArrowheads="1"/>
          </p:cNvSpPr>
          <p:nvPr/>
        </p:nvSpPr>
        <p:spPr bwMode="auto">
          <a:xfrm>
            <a:off x="609600" y="4876800"/>
            <a:ext cx="7772400" cy="1160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GB" sz="2800"/>
              <a:t>Matrix multiplication does </a:t>
            </a:r>
            <a:r>
              <a:rPr lang="en-GB" sz="2800" b="1"/>
              <a:t>not </a:t>
            </a:r>
            <a:r>
              <a:rPr lang="en-GB" sz="2800"/>
              <a:t>commute. </a:t>
            </a:r>
          </a:p>
          <a:p>
            <a:pPr algn="l" eaLnBrk="0" hangingPunct="0">
              <a:spcBef>
                <a:spcPct val="50000"/>
              </a:spcBef>
            </a:pPr>
            <a:r>
              <a:rPr lang="en-GB" sz="2800"/>
              <a:t>The order of transformations makes a difference!</a:t>
            </a:r>
          </a:p>
        </p:txBody>
      </p:sp>
      <p:sp>
        <p:nvSpPr>
          <p:cNvPr id="22540" name="Text Box 44"/>
          <p:cNvSpPr txBox="1">
            <a:spLocks noChangeArrowheads="1"/>
          </p:cNvSpPr>
          <p:nvPr/>
        </p:nvSpPr>
        <p:spPr bwMode="auto">
          <a:xfrm>
            <a:off x="990600" y="1752600"/>
            <a:ext cx="7772400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 i="1"/>
              <a:t>Rotation, translation…       Translation, rotation…</a:t>
            </a:r>
          </a:p>
        </p:txBody>
      </p:sp>
      <p:sp>
        <p:nvSpPr>
          <p:cNvPr id="22541" name="Slide Number Placeholder 4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DC373B-9010-46C0-87B6-E8D0D665061B}" type="slidenum">
              <a:rPr lang="en-US" smtClean="0">
                <a:latin typeface="Times New Roman" pitchFamily="18" charset="0"/>
              </a:rPr>
              <a:pPr/>
              <a:t>44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Matrices in general</a:t>
            </a:r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1027113" y="2141538"/>
          <a:ext cx="5002212" cy="4025900"/>
        </p:xfrm>
        <a:graphic>
          <a:graphicData uri="http://schemas.openxmlformats.org/presentationml/2006/ole">
            <p:oleObj spid="_x0000_s219138" name="Equation" r:id="rId3" imgW="1688760" imgH="1358640" progId="Equation.3">
              <p:embed/>
            </p:oleObj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362200" y="1981200"/>
            <a:ext cx="3730625" cy="2057400"/>
            <a:chOff x="1488" y="1248"/>
            <a:chExt cx="2350" cy="1296"/>
          </a:xfrm>
        </p:grpSpPr>
        <p:sp>
          <p:nvSpPr>
            <p:cNvPr id="23565" name="Rectangle 5"/>
            <p:cNvSpPr>
              <a:spLocks noChangeArrowheads="1"/>
            </p:cNvSpPr>
            <p:nvPr/>
          </p:nvSpPr>
          <p:spPr bwMode="auto">
            <a:xfrm>
              <a:off x="1488" y="1824"/>
              <a:ext cx="864" cy="7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23566" name="Text Box 7"/>
            <p:cNvSpPr txBox="1">
              <a:spLocks noChangeArrowheads="1"/>
            </p:cNvSpPr>
            <p:nvPr/>
          </p:nvSpPr>
          <p:spPr bwMode="auto">
            <a:xfrm>
              <a:off x="2195" y="1248"/>
              <a:ext cx="16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rotation and scaling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23567" name="Line 8"/>
            <p:cNvSpPr>
              <a:spLocks noChangeShapeType="1"/>
            </p:cNvSpPr>
            <p:nvPr/>
          </p:nvSpPr>
          <p:spPr bwMode="auto">
            <a:xfrm flipH="1">
              <a:off x="1968" y="1536"/>
              <a:ext cx="336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810000" y="2286000"/>
            <a:ext cx="3248025" cy="1752600"/>
            <a:chOff x="2400" y="1440"/>
            <a:chExt cx="2046" cy="1104"/>
          </a:xfrm>
        </p:grpSpPr>
        <p:sp>
          <p:nvSpPr>
            <p:cNvPr id="23562" name="Rectangle 6"/>
            <p:cNvSpPr>
              <a:spLocks noChangeArrowheads="1"/>
            </p:cNvSpPr>
            <p:nvPr/>
          </p:nvSpPr>
          <p:spPr bwMode="auto">
            <a:xfrm>
              <a:off x="2400" y="1824"/>
              <a:ext cx="432" cy="72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23563" name="Text Box 9"/>
            <p:cNvSpPr txBox="1">
              <a:spLocks noChangeArrowheads="1"/>
            </p:cNvSpPr>
            <p:nvPr/>
          </p:nvSpPr>
          <p:spPr bwMode="auto">
            <a:xfrm>
              <a:off x="3513" y="1440"/>
              <a:ext cx="9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translation</a:t>
              </a:r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3564" name="Line 10"/>
            <p:cNvSpPr>
              <a:spLocks noChangeShapeType="1"/>
            </p:cNvSpPr>
            <p:nvPr/>
          </p:nvSpPr>
          <p:spPr bwMode="auto">
            <a:xfrm flipH="1">
              <a:off x="2832" y="1632"/>
              <a:ext cx="720" cy="2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676400" y="4953000"/>
            <a:ext cx="3276600" cy="1219200"/>
            <a:chOff x="1056" y="3120"/>
            <a:chExt cx="2064" cy="768"/>
          </a:xfrm>
        </p:grpSpPr>
        <p:sp>
          <p:nvSpPr>
            <p:cNvPr id="23560" name="Rectangle 14"/>
            <p:cNvSpPr>
              <a:spLocks noChangeArrowheads="1"/>
            </p:cNvSpPr>
            <p:nvPr/>
          </p:nvSpPr>
          <p:spPr bwMode="auto">
            <a:xfrm>
              <a:off x="1056" y="3120"/>
              <a:ext cx="1392" cy="7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23561" name="Rectangle 17"/>
            <p:cNvSpPr>
              <a:spLocks noChangeArrowheads="1"/>
            </p:cNvSpPr>
            <p:nvPr/>
          </p:nvSpPr>
          <p:spPr bwMode="auto">
            <a:xfrm>
              <a:off x="2640" y="3120"/>
              <a:ext cx="480" cy="76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</p:grpSp>
      <p:sp>
        <p:nvSpPr>
          <p:cNvPr id="23559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79FE03-5C77-412D-8F1D-F480E625103C}" type="slidenum">
              <a:rPr lang="en-US" smtClean="0">
                <a:latin typeface="Times New Roman" pitchFamily="18" charset="0"/>
              </a:rPr>
              <a:pPr/>
              <a:t>45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5"/>
          <p:cNvSpPr>
            <a:spLocks noChangeArrowheads="1"/>
          </p:cNvSpPr>
          <p:nvPr/>
        </p:nvSpPr>
        <p:spPr bwMode="auto">
          <a:xfrm rot="-1675078">
            <a:off x="5732463" y="3922713"/>
            <a:ext cx="914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47107" name="Rectangle 24"/>
          <p:cNvSpPr>
            <a:spLocks noChangeArrowheads="1"/>
          </p:cNvSpPr>
          <p:nvPr/>
        </p:nvSpPr>
        <p:spPr bwMode="auto">
          <a:xfrm>
            <a:off x="4724400" y="5181600"/>
            <a:ext cx="914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Direct construction of matrix</a:t>
            </a:r>
          </a:p>
        </p:txBody>
      </p:sp>
      <p:sp>
        <p:nvSpPr>
          <p:cNvPr id="47109" name="Freeform 3"/>
          <p:cNvSpPr>
            <a:spLocks/>
          </p:cNvSpPr>
          <p:nvPr/>
        </p:nvSpPr>
        <p:spPr bwMode="auto">
          <a:xfrm>
            <a:off x="4724400" y="2438400"/>
            <a:ext cx="4102100" cy="3187700"/>
          </a:xfrm>
          <a:custGeom>
            <a:avLst/>
            <a:gdLst>
              <a:gd name="T0" fmla="*/ 0 w 2100"/>
              <a:gd name="T1" fmla="*/ 0 h 1868"/>
              <a:gd name="T2" fmla="*/ 2147483647 w 2100"/>
              <a:gd name="T3" fmla="*/ 2147483647 h 1868"/>
              <a:gd name="T4" fmla="*/ 2147483647 w 2100"/>
              <a:gd name="T5" fmla="*/ 2147483647 h 1868"/>
              <a:gd name="T6" fmla="*/ 0 60000 65536"/>
              <a:gd name="T7" fmla="*/ 0 60000 65536"/>
              <a:gd name="T8" fmla="*/ 0 60000 65536"/>
              <a:gd name="T9" fmla="*/ 0 w 2100"/>
              <a:gd name="T10" fmla="*/ 0 h 1868"/>
              <a:gd name="T11" fmla="*/ 2100 w 2100"/>
              <a:gd name="T12" fmla="*/ 1868 h 18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0" h="1868">
                <a:moveTo>
                  <a:pt x="0" y="0"/>
                </a:moveTo>
                <a:lnTo>
                  <a:pt x="2" y="1868"/>
                </a:lnTo>
                <a:lnTo>
                  <a:pt x="2100" y="186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10" name="Text Box 4"/>
          <p:cNvSpPr txBox="1">
            <a:spLocks noChangeArrowheads="1"/>
          </p:cNvSpPr>
          <p:nvPr/>
        </p:nvSpPr>
        <p:spPr bwMode="auto">
          <a:xfrm>
            <a:off x="8358188" y="5133975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nl-NL" i="1"/>
              <a:t>x</a:t>
            </a:r>
          </a:p>
        </p:txBody>
      </p:sp>
      <p:sp>
        <p:nvSpPr>
          <p:cNvPr id="47111" name="Text Box 5"/>
          <p:cNvSpPr txBox="1">
            <a:spLocks noChangeArrowheads="1"/>
          </p:cNvSpPr>
          <p:nvPr/>
        </p:nvSpPr>
        <p:spPr bwMode="auto">
          <a:xfrm>
            <a:off x="4859338" y="2341563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nl-NL" i="1"/>
              <a:t>y</a:t>
            </a:r>
          </a:p>
        </p:txBody>
      </p:sp>
      <p:sp>
        <p:nvSpPr>
          <p:cNvPr id="47112" name="Freeform 6"/>
          <p:cNvSpPr>
            <a:spLocks/>
          </p:cNvSpPr>
          <p:nvPr/>
        </p:nvSpPr>
        <p:spPr bwMode="auto">
          <a:xfrm rot="-1667346">
            <a:off x="5359400" y="2455863"/>
            <a:ext cx="1901825" cy="1789112"/>
          </a:xfrm>
          <a:custGeom>
            <a:avLst/>
            <a:gdLst>
              <a:gd name="T0" fmla="*/ 0 w 2100"/>
              <a:gd name="T1" fmla="*/ 0 h 1868"/>
              <a:gd name="T2" fmla="*/ 2147483647 w 2100"/>
              <a:gd name="T3" fmla="*/ 2147483647 h 1868"/>
              <a:gd name="T4" fmla="*/ 2147483647 w 2100"/>
              <a:gd name="T5" fmla="*/ 2147483647 h 1868"/>
              <a:gd name="T6" fmla="*/ 0 60000 65536"/>
              <a:gd name="T7" fmla="*/ 0 60000 65536"/>
              <a:gd name="T8" fmla="*/ 0 60000 65536"/>
              <a:gd name="T9" fmla="*/ 0 w 2100"/>
              <a:gd name="T10" fmla="*/ 0 h 1868"/>
              <a:gd name="T11" fmla="*/ 2100 w 2100"/>
              <a:gd name="T12" fmla="*/ 1868 h 18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0" h="1868">
                <a:moveTo>
                  <a:pt x="0" y="0"/>
                </a:moveTo>
                <a:lnTo>
                  <a:pt x="2" y="1868"/>
                </a:lnTo>
                <a:lnTo>
                  <a:pt x="2100" y="1866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13" name="Text Box 8"/>
          <p:cNvSpPr txBox="1">
            <a:spLocks noChangeArrowheads="1"/>
          </p:cNvSpPr>
          <p:nvPr/>
        </p:nvSpPr>
        <p:spPr bwMode="auto">
          <a:xfrm rot="-1667346">
            <a:off x="5227638" y="2827338"/>
            <a:ext cx="322262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nl-NL" i="1">
                <a:solidFill>
                  <a:srgbClr val="FF0000"/>
                </a:solidFill>
              </a:rPr>
              <a:t>v</a:t>
            </a:r>
            <a:endParaRPr lang="nl-NL" i="1"/>
          </a:p>
        </p:txBody>
      </p:sp>
      <p:sp>
        <p:nvSpPr>
          <p:cNvPr id="47114" name="Line 9"/>
          <p:cNvSpPr>
            <a:spLocks noChangeShapeType="1"/>
          </p:cNvSpPr>
          <p:nvPr/>
        </p:nvSpPr>
        <p:spPr bwMode="auto">
          <a:xfrm flipV="1">
            <a:off x="4724400" y="4594225"/>
            <a:ext cx="1154113" cy="1031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115" name="Text Box 10"/>
          <p:cNvSpPr txBox="1">
            <a:spLocks noChangeArrowheads="1"/>
          </p:cNvSpPr>
          <p:nvPr/>
        </p:nvSpPr>
        <p:spPr bwMode="auto">
          <a:xfrm>
            <a:off x="6650038" y="4060825"/>
            <a:ext cx="4048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nl-NL" b="1"/>
              <a:t>A</a:t>
            </a:r>
          </a:p>
        </p:txBody>
      </p:sp>
      <p:sp>
        <p:nvSpPr>
          <p:cNvPr id="47116" name="Text Box 11"/>
          <p:cNvSpPr txBox="1">
            <a:spLocks noChangeArrowheads="1"/>
          </p:cNvSpPr>
          <p:nvPr/>
        </p:nvSpPr>
        <p:spPr bwMode="auto">
          <a:xfrm>
            <a:off x="5181600" y="37338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nl-NL" b="1"/>
              <a:t>B</a:t>
            </a:r>
          </a:p>
        </p:txBody>
      </p:sp>
      <p:sp>
        <p:nvSpPr>
          <p:cNvPr id="47117" name="Text Box 12"/>
          <p:cNvSpPr txBox="1">
            <a:spLocks noChangeArrowheads="1"/>
          </p:cNvSpPr>
          <p:nvPr/>
        </p:nvSpPr>
        <p:spPr bwMode="auto">
          <a:xfrm>
            <a:off x="4962525" y="4716463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nl-NL" b="1"/>
              <a:t>T</a:t>
            </a:r>
          </a:p>
        </p:txBody>
      </p:sp>
      <p:sp>
        <p:nvSpPr>
          <p:cNvPr id="47118" name="Text Box 15"/>
          <p:cNvSpPr txBox="1">
            <a:spLocks noChangeArrowheads="1"/>
          </p:cNvSpPr>
          <p:nvPr/>
        </p:nvSpPr>
        <p:spPr bwMode="auto">
          <a:xfrm rot="-1667346">
            <a:off x="7078663" y="3400425"/>
            <a:ext cx="338137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nl-NL" i="1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47119" name="TextBox 18"/>
          <p:cNvSpPr txBox="1">
            <a:spLocks noChangeArrowheads="1"/>
          </p:cNvSpPr>
          <p:nvPr/>
        </p:nvSpPr>
        <p:spPr bwMode="auto">
          <a:xfrm>
            <a:off x="611188" y="1557338"/>
            <a:ext cx="4529137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/>
              <a:t>If you know the target frame:</a:t>
            </a:r>
          </a:p>
          <a:p>
            <a:pPr algn="l"/>
            <a:r>
              <a:rPr lang="en-US" sz="2800"/>
              <a:t>Construct matrix directly.</a:t>
            </a:r>
          </a:p>
          <a:p>
            <a:pPr algn="l"/>
            <a:endParaRPr lang="en-US" sz="2800"/>
          </a:p>
          <a:p>
            <a:pPr algn="l"/>
            <a:r>
              <a:rPr lang="en-US" sz="2800"/>
              <a:t>Define shape in nice local</a:t>
            </a:r>
          </a:p>
          <a:p>
            <a:pPr algn="l"/>
            <a:r>
              <a:rPr lang="en-US" sz="2800" i="1">
                <a:solidFill>
                  <a:srgbClr val="FF0000"/>
                </a:solidFill>
              </a:rPr>
              <a:t>u,v</a:t>
            </a:r>
            <a:r>
              <a:rPr lang="en-US" sz="2800" i="1"/>
              <a:t> </a:t>
            </a:r>
            <a:r>
              <a:rPr lang="en-US" sz="2800"/>
              <a:t>coordinates, use matrix</a:t>
            </a:r>
          </a:p>
          <a:p>
            <a:pPr algn="l"/>
            <a:r>
              <a:rPr lang="en-US" sz="2800"/>
              <a:t>transformation to put it</a:t>
            </a:r>
          </a:p>
          <a:p>
            <a:pPr algn="l"/>
            <a:r>
              <a:rPr lang="en-US" sz="2800"/>
              <a:t>in </a:t>
            </a:r>
            <a:r>
              <a:rPr lang="en-US" sz="2800" i="1"/>
              <a:t>x,y</a:t>
            </a:r>
            <a:r>
              <a:rPr lang="en-US" sz="2800"/>
              <a:t> space.</a:t>
            </a:r>
          </a:p>
        </p:txBody>
      </p:sp>
      <p:sp>
        <p:nvSpPr>
          <p:cNvPr id="47120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543C63-554A-41D5-BB55-B00DA9F90B52}" type="slidenum">
              <a:rPr lang="en-US" smtClean="0">
                <a:latin typeface="Times New Roman" pitchFamily="18" charset="0"/>
              </a:rPr>
              <a:pPr/>
              <a:t>46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7"/>
          <p:cNvGraphicFramePr>
            <a:graphicFrameLocks noChangeAspect="1"/>
          </p:cNvGraphicFramePr>
          <p:nvPr/>
        </p:nvGraphicFramePr>
        <p:xfrm>
          <a:off x="755650" y="2636838"/>
          <a:ext cx="3436938" cy="3482975"/>
        </p:xfrm>
        <a:graphic>
          <a:graphicData uri="http://schemas.openxmlformats.org/presentationml/2006/ole">
            <p:oleObj spid="_x0000_s220162" name="Equation" r:id="rId3" imgW="1498320" imgH="1511280" progId="Equation.3">
              <p:embed/>
            </p:oleObj>
          </a:graphicData>
        </a:graphic>
      </p:graphicFrame>
      <p:sp>
        <p:nvSpPr>
          <p:cNvPr id="24579" name="Rectangle 25"/>
          <p:cNvSpPr>
            <a:spLocks noChangeArrowheads="1"/>
          </p:cNvSpPr>
          <p:nvPr/>
        </p:nvSpPr>
        <p:spPr bwMode="auto">
          <a:xfrm rot="-1675078">
            <a:off x="5732463" y="3922713"/>
            <a:ext cx="914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24580" name="Rectangle 24"/>
          <p:cNvSpPr>
            <a:spLocks noChangeArrowheads="1"/>
          </p:cNvSpPr>
          <p:nvPr/>
        </p:nvSpPr>
        <p:spPr bwMode="auto">
          <a:xfrm>
            <a:off x="4724400" y="5181600"/>
            <a:ext cx="9144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Direct construction of matrix</a:t>
            </a:r>
          </a:p>
        </p:txBody>
      </p:sp>
      <p:sp>
        <p:nvSpPr>
          <p:cNvPr id="24582" name="Freeform 3"/>
          <p:cNvSpPr>
            <a:spLocks/>
          </p:cNvSpPr>
          <p:nvPr/>
        </p:nvSpPr>
        <p:spPr bwMode="auto">
          <a:xfrm>
            <a:off x="4724400" y="2438400"/>
            <a:ext cx="4102100" cy="3187700"/>
          </a:xfrm>
          <a:custGeom>
            <a:avLst/>
            <a:gdLst>
              <a:gd name="T0" fmla="*/ 0 w 2100"/>
              <a:gd name="T1" fmla="*/ 0 h 1868"/>
              <a:gd name="T2" fmla="*/ 2147483647 w 2100"/>
              <a:gd name="T3" fmla="*/ 2147483647 h 1868"/>
              <a:gd name="T4" fmla="*/ 2147483647 w 2100"/>
              <a:gd name="T5" fmla="*/ 2147483647 h 1868"/>
              <a:gd name="T6" fmla="*/ 0 60000 65536"/>
              <a:gd name="T7" fmla="*/ 0 60000 65536"/>
              <a:gd name="T8" fmla="*/ 0 60000 65536"/>
              <a:gd name="T9" fmla="*/ 0 w 2100"/>
              <a:gd name="T10" fmla="*/ 0 h 1868"/>
              <a:gd name="T11" fmla="*/ 2100 w 2100"/>
              <a:gd name="T12" fmla="*/ 1868 h 18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0" h="1868">
                <a:moveTo>
                  <a:pt x="0" y="0"/>
                </a:moveTo>
                <a:lnTo>
                  <a:pt x="2" y="1868"/>
                </a:lnTo>
                <a:lnTo>
                  <a:pt x="2100" y="186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8358188" y="5133975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nl-NL" i="1"/>
              <a:t>x</a:t>
            </a:r>
          </a:p>
        </p:txBody>
      </p:sp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4859338" y="2341563"/>
            <a:ext cx="31908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nl-NL" i="1"/>
              <a:t>y</a:t>
            </a:r>
          </a:p>
        </p:txBody>
      </p:sp>
      <p:sp>
        <p:nvSpPr>
          <p:cNvPr id="24585" name="Freeform 6"/>
          <p:cNvSpPr>
            <a:spLocks/>
          </p:cNvSpPr>
          <p:nvPr/>
        </p:nvSpPr>
        <p:spPr bwMode="auto">
          <a:xfrm rot="-1667346">
            <a:off x="5359400" y="2455863"/>
            <a:ext cx="1901825" cy="1789112"/>
          </a:xfrm>
          <a:custGeom>
            <a:avLst/>
            <a:gdLst>
              <a:gd name="T0" fmla="*/ 0 w 2100"/>
              <a:gd name="T1" fmla="*/ 0 h 1868"/>
              <a:gd name="T2" fmla="*/ 2147483647 w 2100"/>
              <a:gd name="T3" fmla="*/ 2147483647 h 1868"/>
              <a:gd name="T4" fmla="*/ 2147483647 w 2100"/>
              <a:gd name="T5" fmla="*/ 2147483647 h 1868"/>
              <a:gd name="T6" fmla="*/ 0 60000 65536"/>
              <a:gd name="T7" fmla="*/ 0 60000 65536"/>
              <a:gd name="T8" fmla="*/ 0 60000 65536"/>
              <a:gd name="T9" fmla="*/ 0 w 2100"/>
              <a:gd name="T10" fmla="*/ 0 h 1868"/>
              <a:gd name="T11" fmla="*/ 2100 w 2100"/>
              <a:gd name="T12" fmla="*/ 1868 h 18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0" h="1868">
                <a:moveTo>
                  <a:pt x="0" y="0"/>
                </a:moveTo>
                <a:lnTo>
                  <a:pt x="2" y="1868"/>
                </a:lnTo>
                <a:lnTo>
                  <a:pt x="2100" y="1866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6" name="Text Box 8"/>
          <p:cNvSpPr txBox="1">
            <a:spLocks noChangeArrowheads="1"/>
          </p:cNvSpPr>
          <p:nvPr/>
        </p:nvSpPr>
        <p:spPr bwMode="auto">
          <a:xfrm rot="-1667346">
            <a:off x="5227638" y="2827338"/>
            <a:ext cx="322262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nl-NL" i="1">
                <a:solidFill>
                  <a:srgbClr val="FF0000"/>
                </a:solidFill>
              </a:rPr>
              <a:t>v</a:t>
            </a:r>
            <a:endParaRPr lang="nl-NL" i="1"/>
          </a:p>
        </p:txBody>
      </p:sp>
      <p:sp>
        <p:nvSpPr>
          <p:cNvPr id="24587" name="Line 9"/>
          <p:cNvSpPr>
            <a:spLocks noChangeShapeType="1"/>
          </p:cNvSpPr>
          <p:nvPr/>
        </p:nvSpPr>
        <p:spPr bwMode="auto">
          <a:xfrm flipV="1">
            <a:off x="4724400" y="4594225"/>
            <a:ext cx="1154113" cy="1031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8" name="Text Box 10"/>
          <p:cNvSpPr txBox="1">
            <a:spLocks noChangeArrowheads="1"/>
          </p:cNvSpPr>
          <p:nvPr/>
        </p:nvSpPr>
        <p:spPr bwMode="auto">
          <a:xfrm>
            <a:off x="6650038" y="4060825"/>
            <a:ext cx="4048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nl-NL" b="1"/>
              <a:t>A</a:t>
            </a:r>
          </a:p>
        </p:txBody>
      </p:sp>
      <p:sp>
        <p:nvSpPr>
          <p:cNvPr id="24589" name="Text Box 11"/>
          <p:cNvSpPr txBox="1">
            <a:spLocks noChangeArrowheads="1"/>
          </p:cNvSpPr>
          <p:nvPr/>
        </p:nvSpPr>
        <p:spPr bwMode="auto">
          <a:xfrm>
            <a:off x="5181600" y="37338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nl-NL" b="1"/>
              <a:t>B</a:t>
            </a:r>
          </a:p>
        </p:txBody>
      </p:sp>
      <p:sp>
        <p:nvSpPr>
          <p:cNvPr id="24590" name="Text Box 12"/>
          <p:cNvSpPr txBox="1">
            <a:spLocks noChangeArrowheads="1"/>
          </p:cNvSpPr>
          <p:nvPr/>
        </p:nvSpPr>
        <p:spPr bwMode="auto">
          <a:xfrm>
            <a:off x="4962525" y="4716463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nl-NL" b="1"/>
              <a:t>T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 rot="-1667346">
            <a:off x="7078663" y="3400425"/>
            <a:ext cx="338137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nl-NL" i="1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24592" name="TextBox 18"/>
          <p:cNvSpPr txBox="1">
            <a:spLocks noChangeArrowheads="1"/>
          </p:cNvSpPr>
          <p:nvPr/>
        </p:nvSpPr>
        <p:spPr bwMode="auto">
          <a:xfrm>
            <a:off x="611188" y="1557338"/>
            <a:ext cx="43942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800"/>
              <a:t>If you know the target frame:</a:t>
            </a:r>
          </a:p>
          <a:p>
            <a:pPr algn="l"/>
            <a:r>
              <a:rPr lang="en-US" sz="2800"/>
              <a:t>Construct matrix directly.</a:t>
            </a:r>
          </a:p>
        </p:txBody>
      </p:sp>
      <p:sp>
        <p:nvSpPr>
          <p:cNvPr id="24593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7DF0C6-D39E-483B-97A6-D51AA078BBC5}" type="slidenum">
              <a:rPr lang="en-US" smtClean="0">
                <a:latin typeface="Times New Roman" pitchFamily="18" charset="0"/>
              </a:rPr>
              <a:pPr/>
              <a:t>47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7"/>
          <p:cNvGraphicFramePr>
            <a:graphicFrameLocks noChangeAspect="1"/>
          </p:cNvGraphicFramePr>
          <p:nvPr/>
        </p:nvGraphicFramePr>
        <p:xfrm>
          <a:off x="989013" y="2193925"/>
          <a:ext cx="4446587" cy="2495550"/>
        </p:xfrm>
        <a:graphic>
          <a:graphicData uri="http://schemas.openxmlformats.org/presentationml/2006/ole">
            <p:oleObj spid="_x0000_s221186" name="Equation" r:id="rId3" imgW="1523880" imgH="850680" progId="Equation.3">
              <p:embed/>
            </p:oleObj>
          </a:graphicData>
        </a:graphic>
      </p:graphicFrame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Rigid body transformation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133600" y="2057400"/>
            <a:ext cx="3135313" cy="2057400"/>
            <a:chOff x="1344" y="1296"/>
            <a:chExt cx="1975" cy="1296"/>
          </a:xfrm>
        </p:grpSpPr>
        <p:sp>
          <p:nvSpPr>
            <p:cNvPr id="25623" name="Rectangle 6"/>
            <p:cNvSpPr>
              <a:spLocks noChangeArrowheads="1"/>
            </p:cNvSpPr>
            <p:nvPr/>
          </p:nvSpPr>
          <p:spPr bwMode="auto">
            <a:xfrm>
              <a:off x="1344" y="1824"/>
              <a:ext cx="912" cy="7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25624" name="Text Box 7"/>
            <p:cNvSpPr txBox="1">
              <a:spLocks noChangeArrowheads="1"/>
            </p:cNvSpPr>
            <p:nvPr/>
          </p:nvSpPr>
          <p:spPr bwMode="auto">
            <a:xfrm>
              <a:off x="2208" y="1296"/>
              <a:ext cx="111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only rotation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25625" name="Line 8"/>
            <p:cNvSpPr>
              <a:spLocks noChangeShapeType="1"/>
            </p:cNvSpPr>
            <p:nvPr/>
          </p:nvSpPr>
          <p:spPr bwMode="auto">
            <a:xfrm flipH="1">
              <a:off x="1968" y="1536"/>
              <a:ext cx="336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0" y="2286000"/>
            <a:ext cx="3248025" cy="1828800"/>
            <a:chOff x="2400" y="1440"/>
            <a:chExt cx="2046" cy="1152"/>
          </a:xfrm>
        </p:grpSpPr>
        <p:sp>
          <p:nvSpPr>
            <p:cNvPr id="25620" name="Rectangle 10"/>
            <p:cNvSpPr>
              <a:spLocks noChangeArrowheads="1"/>
            </p:cNvSpPr>
            <p:nvPr/>
          </p:nvSpPr>
          <p:spPr bwMode="auto">
            <a:xfrm>
              <a:off x="2400" y="1824"/>
              <a:ext cx="432" cy="76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nl-NL"/>
            </a:p>
          </p:txBody>
        </p:sp>
        <p:sp>
          <p:nvSpPr>
            <p:cNvPr id="25621" name="Text Box 11"/>
            <p:cNvSpPr txBox="1">
              <a:spLocks noChangeArrowheads="1"/>
            </p:cNvSpPr>
            <p:nvPr/>
          </p:nvSpPr>
          <p:spPr bwMode="auto">
            <a:xfrm>
              <a:off x="3513" y="1440"/>
              <a:ext cx="9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translation</a:t>
              </a:r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25622" name="Line 12"/>
            <p:cNvSpPr>
              <a:spLocks noChangeShapeType="1"/>
            </p:cNvSpPr>
            <p:nvPr/>
          </p:nvSpPr>
          <p:spPr bwMode="auto">
            <a:xfrm flipH="1">
              <a:off x="2832" y="1632"/>
              <a:ext cx="720" cy="2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5607" name="Rectangle 24"/>
          <p:cNvSpPr>
            <a:spLocks noChangeArrowheads="1"/>
          </p:cNvSpPr>
          <p:nvPr/>
        </p:nvSpPr>
        <p:spPr bwMode="auto">
          <a:xfrm rot="-1675078">
            <a:off x="6729413" y="4117975"/>
            <a:ext cx="574675" cy="287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25608" name="Rectangle 25"/>
          <p:cNvSpPr>
            <a:spLocks noChangeArrowheads="1"/>
          </p:cNvSpPr>
          <p:nvPr/>
        </p:nvSpPr>
        <p:spPr bwMode="auto">
          <a:xfrm>
            <a:off x="6096000" y="4910138"/>
            <a:ext cx="574675" cy="287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25609" name="Freeform 26"/>
          <p:cNvSpPr>
            <a:spLocks/>
          </p:cNvSpPr>
          <p:nvPr/>
        </p:nvSpPr>
        <p:spPr bwMode="auto">
          <a:xfrm>
            <a:off x="6096000" y="3184525"/>
            <a:ext cx="2578100" cy="2005013"/>
          </a:xfrm>
          <a:custGeom>
            <a:avLst/>
            <a:gdLst>
              <a:gd name="T0" fmla="*/ 0 w 2100"/>
              <a:gd name="T1" fmla="*/ 0 h 1868"/>
              <a:gd name="T2" fmla="*/ 2147483647 w 2100"/>
              <a:gd name="T3" fmla="*/ 2147483647 h 1868"/>
              <a:gd name="T4" fmla="*/ 2147483647 w 2100"/>
              <a:gd name="T5" fmla="*/ 2147483647 h 1868"/>
              <a:gd name="T6" fmla="*/ 0 60000 65536"/>
              <a:gd name="T7" fmla="*/ 0 60000 65536"/>
              <a:gd name="T8" fmla="*/ 0 60000 65536"/>
              <a:gd name="T9" fmla="*/ 0 w 2100"/>
              <a:gd name="T10" fmla="*/ 0 h 1868"/>
              <a:gd name="T11" fmla="*/ 2100 w 2100"/>
              <a:gd name="T12" fmla="*/ 1868 h 18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0" h="1868">
                <a:moveTo>
                  <a:pt x="0" y="0"/>
                </a:moveTo>
                <a:lnTo>
                  <a:pt x="2" y="1868"/>
                </a:lnTo>
                <a:lnTo>
                  <a:pt x="2100" y="186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0" name="Text Box 27"/>
          <p:cNvSpPr txBox="1">
            <a:spLocks noChangeArrowheads="1"/>
          </p:cNvSpPr>
          <p:nvPr/>
        </p:nvSpPr>
        <p:spPr bwMode="auto">
          <a:xfrm>
            <a:off x="8388350" y="4724400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nl-NL" i="1"/>
              <a:t>x</a:t>
            </a:r>
          </a:p>
        </p:txBody>
      </p:sp>
      <p:sp>
        <p:nvSpPr>
          <p:cNvPr id="25611" name="Text Box 28"/>
          <p:cNvSpPr txBox="1">
            <a:spLocks noChangeArrowheads="1"/>
          </p:cNvSpPr>
          <p:nvPr/>
        </p:nvSpPr>
        <p:spPr bwMode="auto">
          <a:xfrm>
            <a:off x="6156325" y="2924175"/>
            <a:ext cx="3190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nl-NL" i="1"/>
              <a:t>y</a:t>
            </a:r>
          </a:p>
        </p:txBody>
      </p:sp>
      <p:sp>
        <p:nvSpPr>
          <p:cNvPr id="25612" name="Freeform 29"/>
          <p:cNvSpPr>
            <a:spLocks/>
          </p:cNvSpPr>
          <p:nvPr/>
        </p:nvSpPr>
        <p:spPr bwMode="auto">
          <a:xfrm rot="-1667346">
            <a:off x="6494463" y="3195638"/>
            <a:ext cx="1195387" cy="1125537"/>
          </a:xfrm>
          <a:custGeom>
            <a:avLst/>
            <a:gdLst>
              <a:gd name="T0" fmla="*/ 0 w 2100"/>
              <a:gd name="T1" fmla="*/ 0 h 1868"/>
              <a:gd name="T2" fmla="*/ 2147483647 w 2100"/>
              <a:gd name="T3" fmla="*/ 2147483647 h 1868"/>
              <a:gd name="T4" fmla="*/ 2147483647 w 2100"/>
              <a:gd name="T5" fmla="*/ 2147483647 h 1868"/>
              <a:gd name="T6" fmla="*/ 0 60000 65536"/>
              <a:gd name="T7" fmla="*/ 0 60000 65536"/>
              <a:gd name="T8" fmla="*/ 0 60000 65536"/>
              <a:gd name="T9" fmla="*/ 0 w 2100"/>
              <a:gd name="T10" fmla="*/ 0 h 1868"/>
              <a:gd name="T11" fmla="*/ 2100 w 2100"/>
              <a:gd name="T12" fmla="*/ 1868 h 18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0" h="1868">
                <a:moveTo>
                  <a:pt x="0" y="0"/>
                </a:moveTo>
                <a:lnTo>
                  <a:pt x="2" y="1868"/>
                </a:lnTo>
                <a:lnTo>
                  <a:pt x="2100" y="1866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13" name="Text Box 30"/>
          <p:cNvSpPr txBox="1">
            <a:spLocks noChangeArrowheads="1"/>
          </p:cNvSpPr>
          <p:nvPr/>
        </p:nvSpPr>
        <p:spPr bwMode="auto">
          <a:xfrm rot="-1667346">
            <a:off x="6453188" y="3382963"/>
            <a:ext cx="338137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nl-NL" i="1">
                <a:solidFill>
                  <a:srgbClr val="FF0000"/>
                </a:solidFill>
              </a:rPr>
              <a:t>u</a:t>
            </a:r>
            <a:endParaRPr lang="nl-NL" i="1"/>
          </a:p>
        </p:txBody>
      </p:sp>
      <p:sp>
        <p:nvSpPr>
          <p:cNvPr id="25614" name="Line 31"/>
          <p:cNvSpPr>
            <a:spLocks noChangeShapeType="1"/>
          </p:cNvSpPr>
          <p:nvPr/>
        </p:nvSpPr>
        <p:spPr bwMode="auto">
          <a:xfrm flipV="1">
            <a:off x="6096000" y="4540250"/>
            <a:ext cx="725488" cy="649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15" name="Text Box 32"/>
          <p:cNvSpPr txBox="1">
            <a:spLocks noChangeArrowheads="1"/>
          </p:cNvSpPr>
          <p:nvPr/>
        </p:nvSpPr>
        <p:spPr bwMode="auto">
          <a:xfrm>
            <a:off x="7239000" y="4191000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nl-NL" b="1"/>
              <a:t>A</a:t>
            </a:r>
          </a:p>
        </p:txBody>
      </p:sp>
      <p:sp>
        <p:nvSpPr>
          <p:cNvPr id="25616" name="Text Box 33"/>
          <p:cNvSpPr txBox="1">
            <a:spLocks noChangeArrowheads="1"/>
          </p:cNvSpPr>
          <p:nvPr/>
        </p:nvSpPr>
        <p:spPr bwMode="auto">
          <a:xfrm>
            <a:off x="6172200" y="38862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nl-NL" b="1"/>
              <a:t>B</a:t>
            </a:r>
          </a:p>
        </p:txBody>
      </p:sp>
      <p:sp>
        <p:nvSpPr>
          <p:cNvPr id="25617" name="Text Box 34"/>
          <p:cNvSpPr txBox="1">
            <a:spLocks noChangeArrowheads="1"/>
          </p:cNvSpPr>
          <p:nvPr/>
        </p:nvSpPr>
        <p:spPr bwMode="auto">
          <a:xfrm>
            <a:off x="6248400" y="4419600"/>
            <a:ext cx="38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nl-NL" b="1"/>
              <a:t>T</a:t>
            </a:r>
          </a:p>
        </p:txBody>
      </p:sp>
      <p:sp>
        <p:nvSpPr>
          <p:cNvPr id="25618" name="Text Box 35"/>
          <p:cNvSpPr txBox="1">
            <a:spLocks noChangeArrowheads="1"/>
          </p:cNvSpPr>
          <p:nvPr/>
        </p:nvSpPr>
        <p:spPr bwMode="auto">
          <a:xfrm rot="-1667346">
            <a:off x="7593013" y="3579813"/>
            <a:ext cx="322262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nl-NL" i="1">
                <a:solidFill>
                  <a:srgbClr val="FF0000"/>
                </a:solidFill>
              </a:rPr>
              <a:t>v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927100" y="4724400"/>
          <a:ext cx="5229225" cy="1800225"/>
        </p:xfrm>
        <a:graphic>
          <a:graphicData uri="http://schemas.openxmlformats.org/presentationml/2006/ole">
            <p:oleObj spid="_x0000_s221187" name="Equation" r:id="rId4" imgW="2705040" imgH="927000" progId="Equation.3">
              <p:embed/>
            </p:oleObj>
          </a:graphicData>
        </a:graphic>
      </p:graphicFrame>
      <p:sp>
        <p:nvSpPr>
          <p:cNvPr id="25619" name="Slide Number Placeholder 2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81BB89-2C2F-4D2F-8B47-95EDD32E5796}" type="slidenum">
              <a:rPr lang="en-US" smtClean="0">
                <a:latin typeface="Times New Roman" pitchFamily="18" charset="0"/>
              </a:rPr>
              <a:pPr/>
              <a:t>48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27FFB1-3B4E-485F-9900-7B5202A0C243}" type="slidenum">
              <a:rPr lang="en-US"/>
              <a:pPr/>
              <a:t>49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Shearing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3886200"/>
            <a:ext cx="74676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Y coordinates are unaffected, but x coordinates are translated linearly with 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That 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y’ = 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x’ = x + y * h </a:t>
            </a:r>
          </a:p>
        </p:txBody>
      </p:sp>
      <p:grpSp>
        <p:nvGrpSpPr>
          <p:cNvPr id="29701" name="Group 4"/>
          <p:cNvGrpSpPr>
            <a:grpSpLocks/>
          </p:cNvGrpSpPr>
          <p:nvPr/>
        </p:nvGrpSpPr>
        <p:grpSpPr bwMode="auto">
          <a:xfrm>
            <a:off x="1524000" y="1905000"/>
            <a:ext cx="1752600" cy="1524000"/>
            <a:chOff x="672" y="1632"/>
            <a:chExt cx="1296" cy="1104"/>
          </a:xfrm>
        </p:grpSpPr>
        <p:sp>
          <p:nvSpPr>
            <p:cNvPr id="29717" name="Line 5"/>
            <p:cNvSpPr>
              <a:spLocks noChangeShapeType="1"/>
            </p:cNvSpPr>
            <p:nvPr/>
          </p:nvSpPr>
          <p:spPr bwMode="auto">
            <a:xfrm flipV="1">
              <a:off x="768" y="163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8" name="Line 6"/>
            <p:cNvSpPr>
              <a:spLocks noChangeShapeType="1"/>
            </p:cNvSpPr>
            <p:nvPr/>
          </p:nvSpPr>
          <p:spPr bwMode="auto">
            <a:xfrm>
              <a:off x="672" y="264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9" name="Rectangle 7"/>
            <p:cNvSpPr>
              <a:spLocks noChangeArrowheads="1"/>
            </p:cNvSpPr>
            <p:nvPr/>
          </p:nvSpPr>
          <p:spPr bwMode="auto">
            <a:xfrm>
              <a:off x="768" y="2016"/>
              <a:ext cx="624" cy="62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724400" y="1981200"/>
            <a:ext cx="1600200" cy="1447800"/>
            <a:chOff x="3312" y="1632"/>
            <a:chExt cx="1296" cy="1104"/>
          </a:xfrm>
        </p:grpSpPr>
        <p:sp>
          <p:nvSpPr>
            <p:cNvPr id="29714" name="Line 9"/>
            <p:cNvSpPr>
              <a:spLocks noChangeShapeType="1"/>
            </p:cNvSpPr>
            <p:nvPr/>
          </p:nvSpPr>
          <p:spPr bwMode="auto">
            <a:xfrm flipV="1">
              <a:off x="3408" y="163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5" name="Line 10"/>
            <p:cNvSpPr>
              <a:spLocks noChangeShapeType="1"/>
            </p:cNvSpPr>
            <p:nvPr/>
          </p:nvSpPr>
          <p:spPr bwMode="auto">
            <a:xfrm>
              <a:off x="3312" y="264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16" name="AutoShape 11"/>
            <p:cNvSpPr>
              <a:spLocks noChangeArrowheads="1"/>
            </p:cNvSpPr>
            <p:nvPr/>
          </p:nvSpPr>
          <p:spPr bwMode="auto">
            <a:xfrm>
              <a:off x="3408" y="1968"/>
              <a:ext cx="864" cy="672"/>
            </a:xfrm>
            <a:prstGeom prst="parallelogram">
              <a:avLst>
                <a:gd name="adj" fmla="val 32143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908" name="AutoShape 12"/>
          <p:cNvSpPr>
            <a:spLocks noChangeArrowheads="1"/>
          </p:cNvSpPr>
          <p:nvPr/>
        </p:nvSpPr>
        <p:spPr bwMode="auto">
          <a:xfrm>
            <a:off x="3581400" y="26670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105400" y="4648200"/>
            <a:ext cx="3581400" cy="1219200"/>
            <a:chOff x="3072" y="3168"/>
            <a:chExt cx="2256" cy="768"/>
          </a:xfrm>
        </p:grpSpPr>
        <p:sp>
          <p:nvSpPr>
            <p:cNvPr id="29705" name="Rectangle 14"/>
            <p:cNvSpPr>
              <a:spLocks noChangeArrowheads="1"/>
            </p:cNvSpPr>
            <p:nvPr/>
          </p:nvSpPr>
          <p:spPr bwMode="auto">
            <a:xfrm>
              <a:off x="3072" y="3168"/>
              <a:ext cx="2256" cy="76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706" name="Group 15"/>
            <p:cNvGrpSpPr>
              <a:grpSpLocks/>
            </p:cNvGrpSpPr>
            <p:nvPr/>
          </p:nvGrpSpPr>
          <p:grpSpPr bwMode="auto">
            <a:xfrm>
              <a:off x="3258" y="3216"/>
              <a:ext cx="1782" cy="634"/>
              <a:chOff x="3120" y="3360"/>
              <a:chExt cx="1782" cy="634"/>
            </a:xfrm>
          </p:grpSpPr>
          <p:sp>
            <p:nvSpPr>
              <p:cNvPr id="29707" name="Text Box 16"/>
              <p:cNvSpPr txBox="1">
                <a:spLocks noChangeArrowheads="1"/>
              </p:cNvSpPr>
              <p:nvPr/>
            </p:nvSpPr>
            <p:spPr bwMode="auto">
              <a:xfrm>
                <a:off x="3151" y="3360"/>
                <a:ext cx="1751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x          1   h   0       x</a:t>
                </a:r>
              </a:p>
              <a:p>
                <a:r>
                  <a:rPr lang="en-US" sz="2000"/>
                  <a:t>y   =     0   1   0   *  y</a:t>
                </a:r>
              </a:p>
              <a:p>
                <a:r>
                  <a:rPr lang="en-US" sz="2000"/>
                  <a:t>1          0   0    1      1 </a:t>
                </a:r>
              </a:p>
            </p:txBody>
          </p:sp>
          <p:sp>
            <p:nvSpPr>
              <p:cNvPr id="29708" name="Line 17"/>
              <p:cNvSpPr>
                <a:spLocks noChangeShapeType="1"/>
              </p:cNvSpPr>
              <p:nvPr/>
            </p:nvSpPr>
            <p:spPr bwMode="auto">
              <a:xfrm>
                <a:off x="3120" y="340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09" name="Line 18"/>
              <p:cNvSpPr>
                <a:spLocks noChangeShapeType="1"/>
              </p:cNvSpPr>
              <p:nvPr/>
            </p:nvSpPr>
            <p:spPr bwMode="auto">
              <a:xfrm>
                <a:off x="3360" y="3456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10" name="Line 19"/>
              <p:cNvSpPr>
                <a:spLocks noChangeShapeType="1"/>
              </p:cNvSpPr>
              <p:nvPr/>
            </p:nvSpPr>
            <p:spPr bwMode="auto">
              <a:xfrm>
                <a:off x="3744" y="340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11" name="Line 20"/>
              <p:cNvSpPr>
                <a:spLocks noChangeShapeType="1"/>
              </p:cNvSpPr>
              <p:nvPr/>
            </p:nvSpPr>
            <p:spPr bwMode="auto">
              <a:xfrm>
                <a:off x="4464" y="3408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12" name="Line 21"/>
              <p:cNvSpPr>
                <a:spLocks noChangeShapeType="1"/>
              </p:cNvSpPr>
              <p:nvPr/>
            </p:nvSpPr>
            <p:spPr bwMode="auto">
              <a:xfrm>
                <a:off x="4656" y="3456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713" name="Line 22"/>
              <p:cNvSpPr>
                <a:spLocks noChangeShapeType="1"/>
              </p:cNvSpPr>
              <p:nvPr/>
            </p:nvSpPr>
            <p:spPr bwMode="auto">
              <a:xfrm>
                <a:off x="4896" y="3456"/>
                <a:ext cx="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 autoUpdateAnimBg="0"/>
      <p:bldP spid="20890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63D2958-12AD-4355-8813-F872717472A2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Point Representation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We can use a column vector (a 2x1 matrix) to represent a 2D point         x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                                                  y</a:t>
            </a:r>
          </a:p>
          <a:p>
            <a:pPr eaLnBrk="1" hangingPunct="1"/>
            <a:r>
              <a:rPr lang="en-US" sz="2800" dirty="0" smtClean="0"/>
              <a:t>A general form of </a:t>
            </a:r>
            <a:r>
              <a:rPr lang="en-US" sz="2800" i="1" dirty="0" smtClean="0"/>
              <a:t>linear</a:t>
            </a:r>
            <a:r>
              <a:rPr lang="en-US" sz="2800" dirty="0" smtClean="0"/>
              <a:t> transformation can be written as: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      </a:t>
            </a:r>
            <a:r>
              <a:rPr lang="en-US" sz="1800" dirty="0" smtClean="0"/>
              <a:t>x’ = ax + by + c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                                           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 smtClean="0"/>
              <a:t>      </a:t>
            </a:r>
            <a:r>
              <a:rPr lang="en-US" sz="1800" dirty="0" smtClean="0"/>
              <a:t>y’ = </a:t>
            </a:r>
            <a:r>
              <a:rPr lang="en-US" sz="1800" dirty="0" err="1" smtClean="0"/>
              <a:t>dx</a:t>
            </a:r>
            <a:r>
              <a:rPr lang="en-US" sz="1800" smtClean="0"/>
              <a:t> + ey + f</a:t>
            </a:r>
            <a:r>
              <a:rPr lang="en-US" sz="2800" smtClean="0"/>
              <a:t> </a:t>
            </a:r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4876800" y="236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5334000" y="236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572000" y="4495800"/>
            <a:ext cx="3505200" cy="825500"/>
            <a:chOff x="2640" y="3059"/>
            <a:chExt cx="2208" cy="520"/>
          </a:xfrm>
        </p:grpSpPr>
        <p:sp>
          <p:nvSpPr>
            <p:cNvPr id="12296" name="Text Box 6"/>
            <p:cNvSpPr txBox="1">
              <a:spLocks noChangeArrowheads="1"/>
            </p:cNvSpPr>
            <p:nvPr/>
          </p:nvSpPr>
          <p:spPr bwMode="auto">
            <a:xfrm>
              <a:off x="2726" y="3059"/>
              <a:ext cx="2077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X’                a     b     c              x</a:t>
              </a:r>
            </a:p>
            <a:p>
              <a:r>
                <a:rPr lang="en-US" sz="1600"/>
                <a:t>Y’    =          d     e     f       *     y</a:t>
              </a:r>
            </a:p>
            <a:p>
              <a:r>
                <a:rPr lang="en-US" sz="1600"/>
                <a:t>1                 0     0     1             1</a:t>
              </a:r>
            </a:p>
          </p:txBody>
        </p:sp>
        <p:sp>
          <p:nvSpPr>
            <p:cNvPr id="12297" name="Line 7"/>
            <p:cNvSpPr>
              <a:spLocks noChangeShapeType="1"/>
            </p:cNvSpPr>
            <p:nvPr/>
          </p:nvSpPr>
          <p:spPr bwMode="auto">
            <a:xfrm>
              <a:off x="3408" y="31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8" name="Line 8"/>
            <p:cNvSpPr>
              <a:spLocks noChangeShapeType="1"/>
            </p:cNvSpPr>
            <p:nvPr/>
          </p:nvSpPr>
          <p:spPr bwMode="auto">
            <a:xfrm>
              <a:off x="4272" y="31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9" name="Line 9"/>
            <p:cNvSpPr>
              <a:spLocks noChangeShapeType="1"/>
            </p:cNvSpPr>
            <p:nvPr/>
          </p:nvSpPr>
          <p:spPr bwMode="auto">
            <a:xfrm>
              <a:off x="4608" y="31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0" name="Line 10"/>
            <p:cNvSpPr>
              <a:spLocks noChangeShapeType="1"/>
            </p:cNvSpPr>
            <p:nvPr/>
          </p:nvSpPr>
          <p:spPr bwMode="auto">
            <a:xfrm>
              <a:off x="4848" y="31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1" name="Line 11"/>
            <p:cNvSpPr>
              <a:spLocks noChangeShapeType="1"/>
            </p:cNvSpPr>
            <p:nvPr/>
          </p:nvSpPr>
          <p:spPr bwMode="auto">
            <a:xfrm>
              <a:off x="2640" y="31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2" name="Line 12"/>
            <p:cNvSpPr>
              <a:spLocks noChangeShapeType="1"/>
            </p:cNvSpPr>
            <p:nvPr/>
          </p:nvSpPr>
          <p:spPr bwMode="auto">
            <a:xfrm>
              <a:off x="2976" y="31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78B573-298C-4879-87FD-20D841529069}" type="slidenum">
              <a:rPr lang="en-US"/>
              <a:pPr/>
              <a:t>50</a:t>
            </a:fld>
            <a:endParaRPr lang="en-US"/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5257800" y="2590800"/>
            <a:ext cx="3581400" cy="1219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685800" y="2362200"/>
            <a:ext cx="1752600" cy="1524000"/>
            <a:chOff x="672" y="1632"/>
            <a:chExt cx="1296" cy="1104"/>
          </a:xfrm>
        </p:grpSpPr>
        <p:sp>
          <p:nvSpPr>
            <p:cNvPr id="30743" name="Line 5"/>
            <p:cNvSpPr>
              <a:spLocks noChangeShapeType="1"/>
            </p:cNvSpPr>
            <p:nvPr/>
          </p:nvSpPr>
          <p:spPr bwMode="auto">
            <a:xfrm flipV="1">
              <a:off x="768" y="163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4" name="Line 6"/>
            <p:cNvSpPr>
              <a:spLocks noChangeShapeType="1"/>
            </p:cNvSpPr>
            <p:nvPr/>
          </p:nvSpPr>
          <p:spPr bwMode="auto">
            <a:xfrm>
              <a:off x="672" y="2640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5" name="Rectangle 7"/>
            <p:cNvSpPr>
              <a:spLocks noChangeArrowheads="1"/>
            </p:cNvSpPr>
            <p:nvPr/>
          </p:nvSpPr>
          <p:spPr bwMode="auto">
            <a:xfrm>
              <a:off x="768" y="2016"/>
              <a:ext cx="624" cy="62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5" name="Line 8"/>
          <p:cNvSpPr>
            <a:spLocks noChangeShapeType="1"/>
          </p:cNvSpPr>
          <p:nvPr/>
        </p:nvSpPr>
        <p:spPr bwMode="auto">
          <a:xfrm flipV="1">
            <a:off x="3700463" y="2590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6" name="Line 9"/>
          <p:cNvSpPr>
            <a:spLocks noChangeShapeType="1"/>
          </p:cNvSpPr>
          <p:nvPr/>
        </p:nvSpPr>
        <p:spPr bwMode="auto">
          <a:xfrm>
            <a:off x="3581400" y="3886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7" name="AutoShape 10"/>
          <p:cNvSpPr>
            <a:spLocks noChangeArrowheads="1"/>
          </p:cNvSpPr>
          <p:nvPr/>
        </p:nvSpPr>
        <p:spPr bwMode="auto">
          <a:xfrm>
            <a:off x="2590800" y="31242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28" name="Group 11"/>
          <p:cNvGrpSpPr>
            <a:grpSpLocks/>
          </p:cNvGrpSpPr>
          <p:nvPr/>
        </p:nvGrpSpPr>
        <p:grpSpPr bwMode="auto">
          <a:xfrm>
            <a:off x="5638800" y="2727325"/>
            <a:ext cx="2828925" cy="1006475"/>
            <a:chOff x="3120" y="3360"/>
            <a:chExt cx="1782" cy="634"/>
          </a:xfrm>
        </p:grpSpPr>
        <p:sp>
          <p:nvSpPr>
            <p:cNvPr id="30736" name="Text Box 12"/>
            <p:cNvSpPr txBox="1">
              <a:spLocks noChangeArrowheads="1"/>
            </p:cNvSpPr>
            <p:nvPr/>
          </p:nvSpPr>
          <p:spPr bwMode="auto">
            <a:xfrm>
              <a:off x="3151" y="3360"/>
              <a:ext cx="1751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x          1   0   0       x</a:t>
              </a:r>
            </a:p>
            <a:p>
              <a:r>
                <a:rPr lang="en-US" sz="2000"/>
                <a:t>y   =     g   1   0   *  y</a:t>
              </a:r>
            </a:p>
            <a:p>
              <a:r>
                <a:rPr lang="en-US" sz="2000"/>
                <a:t>1          0   0   1       1 </a:t>
              </a:r>
            </a:p>
          </p:txBody>
        </p:sp>
        <p:sp>
          <p:nvSpPr>
            <p:cNvPr id="30737" name="Line 13"/>
            <p:cNvSpPr>
              <a:spLocks noChangeShapeType="1"/>
            </p:cNvSpPr>
            <p:nvPr/>
          </p:nvSpPr>
          <p:spPr bwMode="auto">
            <a:xfrm>
              <a:off x="3120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38" name="Line 14"/>
            <p:cNvSpPr>
              <a:spLocks noChangeShapeType="1"/>
            </p:cNvSpPr>
            <p:nvPr/>
          </p:nvSpPr>
          <p:spPr bwMode="auto">
            <a:xfrm>
              <a:off x="3360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39" name="Line 15"/>
            <p:cNvSpPr>
              <a:spLocks noChangeShapeType="1"/>
            </p:cNvSpPr>
            <p:nvPr/>
          </p:nvSpPr>
          <p:spPr bwMode="auto">
            <a:xfrm>
              <a:off x="3744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0" name="Line 16"/>
            <p:cNvSpPr>
              <a:spLocks noChangeShapeType="1"/>
            </p:cNvSpPr>
            <p:nvPr/>
          </p:nvSpPr>
          <p:spPr bwMode="auto">
            <a:xfrm>
              <a:off x="4464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1" name="Line 17"/>
            <p:cNvSpPr>
              <a:spLocks noChangeShapeType="1"/>
            </p:cNvSpPr>
            <p:nvPr/>
          </p:nvSpPr>
          <p:spPr bwMode="auto">
            <a:xfrm>
              <a:off x="4656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742" name="Line 18"/>
            <p:cNvSpPr>
              <a:spLocks noChangeShapeType="1"/>
            </p:cNvSpPr>
            <p:nvPr/>
          </p:nvSpPr>
          <p:spPr bwMode="auto">
            <a:xfrm>
              <a:off x="4896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0729" name="Line 19"/>
          <p:cNvSpPr>
            <a:spLocks noChangeShapeType="1"/>
          </p:cNvSpPr>
          <p:nvPr/>
        </p:nvSpPr>
        <p:spPr bwMode="auto">
          <a:xfrm flipV="1">
            <a:off x="3733800" y="3581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0" name="Line 20"/>
          <p:cNvSpPr>
            <a:spLocks noChangeShapeType="1"/>
          </p:cNvSpPr>
          <p:nvPr/>
        </p:nvSpPr>
        <p:spPr bwMode="auto">
          <a:xfrm flipV="1">
            <a:off x="3733800" y="2667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1" name="Line 21"/>
          <p:cNvSpPr>
            <a:spLocks noChangeShapeType="1"/>
          </p:cNvSpPr>
          <p:nvPr/>
        </p:nvSpPr>
        <p:spPr bwMode="auto">
          <a:xfrm>
            <a:off x="4343400" y="2667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746125" y="4121150"/>
            <a:ext cx="7635875" cy="2508250"/>
            <a:chOff x="470" y="2596"/>
            <a:chExt cx="4810" cy="1580"/>
          </a:xfrm>
        </p:grpSpPr>
        <p:sp>
          <p:nvSpPr>
            <p:cNvPr id="30734" name="Rectangle 24"/>
            <p:cNvSpPr>
              <a:spLocks noChangeArrowheads="1"/>
            </p:cNvSpPr>
            <p:nvPr/>
          </p:nvSpPr>
          <p:spPr bwMode="auto">
            <a:xfrm>
              <a:off x="480" y="2832"/>
              <a:ext cx="4800" cy="1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</a:pPr>
              <a:r>
                <a:rPr lang="en-US" sz="2400"/>
                <a:t>A 2D rotation is three shears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</a:pPr>
              <a:r>
                <a:rPr lang="en-US" sz="2400"/>
                <a:t>Shearing will not change the area of the object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</a:pPr>
              <a:r>
                <a:rPr lang="en-US" sz="2400"/>
                <a:t>Any 2D shearing can be done by a rotation, followed by a scaling, and followed by a rotation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</a:pPr>
              <a:endParaRPr lang="en-US" sz="2400"/>
            </a:p>
          </p:txBody>
        </p:sp>
        <p:sp>
          <p:nvSpPr>
            <p:cNvPr id="30735" name="Text Box 25"/>
            <p:cNvSpPr txBox="1">
              <a:spLocks noChangeArrowheads="1"/>
            </p:cNvSpPr>
            <p:nvPr/>
          </p:nvSpPr>
          <p:spPr bwMode="auto">
            <a:xfrm>
              <a:off x="470" y="2596"/>
              <a:ext cx="14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</a:rPr>
                <a:t>Interesting Facts: </a:t>
              </a:r>
            </a:p>
          </p:txBody>
        </p:sp>
      </p:grp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Shearing in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3BFCD4C-0779-4E7D-9530-F531A94EBDA3}" type="slidenum">
              <a:rPr lang="en-US"/>
              <a:pPr/>
              <a:t>51</a:t>
            </a:fld>
            <a:endParaRPr lang="en-US"/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Reflection about X-axis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43000" y="3505200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2362200"/>
            <a:ext cx="492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962400"/>
            <a:ext cx="49150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10800000"/>
            </a:camera>
            <a:lightRig rig="threePt" dir="t"/>
          </a:scene3d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380207" y="3352006"/>
            <a:ext cx="22860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6BD44F-7898-4B5E-B2F8-0FD9AA5ABD37}" type="slidenum">
              <a:rPr lang="en-US"/>
              <a:pPr/>
              <a:t>52</a:t>
            </a:fld>
            <a:endParaRPr lang="en-US"/>
          </a:p>
        </p:txBody>
      </p:sp>
      <p:sp>
        <p:nvSpPr>
          <p:cNvPr id="3584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Reflection about X-axis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43000" y="3505200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2362200"/>
            <a:ext cx="492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962400"/>
            <a:ext cx="49150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10800000"/>
            </a:camera>
            <a:lightRig rig="threePt" dir="t"/>
          </a:scene3d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380207" y="3352006"/>
            <a:ext cx="22860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8" name="Rectangle 2"/>
          <p:cNvSpPr>
            <a:spLocks noChangeArrowheads="1"/>
          </p:cNvSpPr>
          <p:nvPr/>
        </p:nvSpPr>
        <p:spPr bwMode="auto">
          <a:xfrm>
            <a:off x="4572000" y="2743200"/>
            <a:ext cx="3581400" cy="1219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849" name="Group 11"/>
          <p:cNvGrpSpPr>
            <a:grpSpLocks/>
          </p:cNvGrpSpPr>
          <p:nvPr/>
        </p:nvGrpSpPr>
        <p:grpSpPr bwMode="auto">
          <a:xfrm>
            <a:off x="4953000" y="2879725"/>
            <a:ext cx="2828925" cy="1006475"/>
            <a:chOff x="3120" y="3360"/>
            <a:chExt cx="1782" cy="634"/>
          </a:xfrm>
        </p:grpSpPr>
        <p:sp>
          <p:nvSpPr>
            <p:cNvPr id="35850" name="Text Box 12"/>
            <p:cNvSpPr txBox="1">
              <a:spLocks noChangeArrowheads="1"/>
            </p:cNvSpPr>
            <p:nvPr/>
          </p:nvSpPr>
          <p:spPr bwMode="auto">
            <a:xfrm>
              <a:off x="3151" y="3360"/>
              <a:ext cx="1751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x          1   0   0       x</a:t>
              </a:r>
            </a:p>
            <a:p>
              <a:r>
                <a:rPr lang="en-US" sz="2000"/>
                <a:t>y   =     0   -1  0   *  y</a:t>
              </a:r>
            </a:p>
            <a:p>
              <a:r>
                <a:rPr lang="en-US" sz="2000"/>
                <a:t>1          0   0   1       1 </a:t>
              </a:r>
            </a:p>
          </p:txBody>
        </p:sp>
        <p:sp>
          <p:nvSpPr>
            <p:cNvPr id="35851" name="Line 13"/>
            <p:cNvSpPr>
              <a:spLocks noChangeShapeType="1"/>
            </p:cNvSpPr>
            <p:nvPr/>
          </p:nvSpPr>
          <p:spPr bwMode="auto">
            <a:xfrm>
              <a:off x="3120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2" name="Line 14"/>
            <p:cNvSpPr>
              <a:spLocks noChangeShapeType="1"/>
            </p:cNvSpPr>
            <p:nvPr/>
          </p:nvSpPr>
          <p:spPr bwMode="auto">
            <a:xfrm>
              <a:off x="3360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3" name="Line 15"/>
            <p:cNvSpPr>
              <a:spLocks noChangeShapeType="1"/>
            </p:cNvSpPr>
            <p:nvPr/>
          </p:nvSpPr>
          <p:spPr bwMode="auto">
            <a:xfrm>
              <a:off x="3744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4" name="Line 16"/>
            <p:cNvSpPr>
              <a:spLocks noChangeShapeType="1"/>
            </p:cNvSpPr>
            <p:nvPr/>
          </p:nvSpPr>
          <p:spPr bwMode="auto">
            <a:xfrm>
              <a:off x="4464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5" name="Line 17"/>
            <p:cNvSpPr>
              <a:spLocks noChangeShapeType="1"/>
            </p:cNvSpPr>
            <p:nvPr/>
          </p:nvSpPr>
          <p:spPr bwMode="auto">
            <a:xfrm>
              <a:off x="4656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856" name="Line 18"/>
            <p:cNvSpPr>
              <a:spLocks noChangeShapeType="1"/>
            </p:cNvSpPr>
            <p:nvPr/>
          </p:nvSpPr>
          <p:spPr bwMode="auto">
            <a:xfrm>
              <a:off x="4896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D481D24-A407-4453-986B-E4EF7AEAD487}" type="slidenum">
              <a:rPr lang="en-US"/>
              <a:pPr/>
              <a:t>53</a:t>
            </a:fld>
            <a:endParaRPr lang="en-US"/>
          </a:p>
        </p:txBody>
      </p:sp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Reflection about Y-axis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43000" y="3505200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2438400"/>
            <a:ext cx="492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1296194" y="3428206"/>
            <a:ext cx="2286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7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438400"/>
            <a:ext cx="492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AF4F8D2-87DF-4EE1-8E68-88182874B2A3}" type="slidenum">
              <a:rPr lang="en-US"/>
              <a:pPr/>
              <a:t>54</a:t>
            </a:fld>
            <a:endParaRPr lang="en-US"/>
          </a:p>
        </p:txBody>
      </p:sp>
      <p:sp>
        <p:nvSpPr>
          <p:cNvPr id="3789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Reflection about Y-axis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43000" y="3505200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2438400"/>
            <a:ext cx="492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1296194" y="3428206"/>
            <a:ext cx="2286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5" name="Rectangle 2"/>
          <p:cNvSpPr>
            <a:spLocks noChangeArrowheads="1"/>
          </p:cNvSpPr>
          <p:nvPr/>
        </p:nvSpPr>
        <p:spPr bwMode="auto">
          <a:xfrm>
            <a:off x="4572000" y="2743200"/>
            <a:ext cx="3581400" cy="1219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953000" y="2879725"/>
            <a:ext cx="2828925" cy="1006475"/>
            <a:chOff x="3120" y="3360"/>
            <a:chExt cx="1782" cy="634"/>
          </a:xfrm>
        </p:grpSpPr>
        <p:sp>
          <p:nvSpPr>
            <p:cNvPr id="37898" name="Text Box 12"/>
            <p:cNvSpPr txBox="1">
              <a:spLocks noChangeArrowheads="1"/>
            </p:cNvSpPr>
            <p:nvPr/>
          </p:nvSpPr>
          <p:spPr bwMode="auto">
            <a:xfrm>
              <a:off x="3151" y="3360"/>
              <a:ext cx="1751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x          -1  0   0       x</a:t>
              </a:r>
            </a:p>
            <a:p>
              <a:r>
                <a:rPr lang="en-US" sz="2000"/>
                <a:t>y   =     0   1   0   *  y</a:t>
              </a:r>
            </a:p>
            <a:p>
              <a:r>
                <a:rPr lang="en-US" sz="2000"/>
                <a:t>1          0   0   1       1 </a:t>
              </a:r>
            </a:p>
          </p:txBody>
        </p:sp>
        <p:sp>
          <p:nvSpPr>
            <p:cNvPr id="37899" name="Line 13"/>
            <p:cNvSpPr>
              <a:spLocks noChangeShapeType="1"/>
            </p:cNvSpPr>
            <p:nvPr/>
          </p:nvSpPr>
          <p:spPr bwMode="auto">
            <a:xfrm>
              <a:off x="3120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0" name="Line 14"/>
            <p:cNvSpPr>
              <a:spLocks noChangeShapeType="1"/>
            </p:cNvSpPr>
            <p:nvPr/>
          </p:nvSpPr>
          <p:spPr bwMode="auto">
            <a:xfrm>
              <a:off x="3360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1" name="Line 15"/>
            <p:cNvSpPr>
              <a:spLocks noChangeShapeType="1"/>
            </p:cNvSpPr>
            <p:nvPr/>
          </p:nvSpPr>
          <p:spPr bwMode="auto">
            <a:xfrm>
              <a:off x="3744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2" name="Line 16"/>
            <p:cNvSpPr>
              <a:spLocks noChangeShapeType="1"/>
            </p:cNvSpPr>
            <p:nvPr/>
          </p:nvSpPr>
          <p:spPr bwMode="auto">
            <a:xfrm>
              <a:off x="4464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3" name="Line 17"/>
            <p:cNvSpPr>
              <a:spLocks noChangeShapeType="1"/>
            </p:cNvSpPr>
            <p:nvPr/>
          </p:nvSpPr>
          <p:spPr bwMode="auto">
            <a:xfrm>
              <a:off x="4656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4" name="Line 18"/>
            <p:cNvSpPr>
              <a:spLocks noChangeShapeType="1"/>
            </p:cNvSpPr>
            <p:nvPr/>
          </p:nvSpPr>
          <p:spPr bwMode="auto">
            <a:xfrm>
              <a:off x="4896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3789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438400"/>
            <a:ext cx="492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107510C-81D3-4F36-A384-EBA2411E5F48}" type="slidenum">
              <a:rPr lang="en-US"/>
              <a:pPr/>
              <a:t>55</a:t>
            </a:fld>
            <a:endParaRPr lang="en-US"/>
          </a:p>
        </p:txBody>
      </p:sp>
      <p:sp>
        <p:nvSpPr>
          <p:cNvPr id="3891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What’s the Transformation Matrix?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43000" y="3505200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2438400"/>
            <a:ext cx="492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1296194" y="3428206"/>
            <a:ext cx="2286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1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810000"/>
            <a:ext cx="492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5BE67D2-FECA-40CE-A6AC-F84DA137E15F}" type="slidenum">
              <a:rPr lang="en-US"/>
              <a:pPr/>
              <a:t>56</a:t>
            </a:fld>
            <a:endParaRPr lang="en-US"/>
          </a:p>
        </p:txBody>
      </p:sp>
      <p:sp>
        <p:nvSpPr>
          <p:cNvPr id="3993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What’s the Transformation Matrix?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43000" y="3505200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2438400"/>
            <a:ext cx="492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1296194" y="3428206"/>
            <a:ext cx="2286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3" name="Rectangle 2"/>
          <p:cNvSpPr>
            <a:spLocks noChangeArrowheads="1"/>
          </p:cNvSpPr>
          <p:nvPr/>
        </p:nvSpPr>
        <p:spPr bwMode="auto">
          <a:xfrm>
            <a:off x="4572000" y="2743200"/>
            <a:ext cx="3581400" cy="1219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953000" y="2879725"/>
            <a:ext cx="2828925" cy="1006475"/>
            <a:chOff x="3120" y="3360"/>
            <a:chExt cx="1782" cy="634"/>
          </a:xfrm>
        </p:grpSpPr>
        <p:sp>
          <p:nvSpPr>
            <p:cNvPr id="39946" name="Text Box 12"/>
            <p:cNvSpPr txBox="1">
              <a:spLocks noChangeArrowheads="1"/>
            </p:cNvSpPr>
            <p:nvPr/>
          </p:nvSpPr>
          <p:spPr bwMode="auto">
            <a:xfrm>
              <a:off x="3151" y="3360"/>
              <a:ext cx="1751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x          -1  0   0       x</a:t>
              </a:r>
            </a:p>
            <a:p>
              <a:r>
                <a:rPr lang="en-US" sz="2000"/>
                <a:t>y   =     0  -1   0   *  y</a:t>
              </a:r>
            </a:p>
            <a:p>
              <a:r>
                <a:rPr lang="en-US" sz="2000"/>
                <a:t>1          0   0   1       1 </a:t>
              </a:r>
            </a:p>
          </p:txBody>
        </p:sp>
        <p:sp>
          <p:nvSpPr>
            <p:cNvPr id="39947" name="Line 13"/>
            <p:cNvSpPr>
              <a:spLocks noChangeShapeType="1"/>
            </p:cNvSpPr>
            <p:nvPr/>
          </p:nvSpPr>
          <p:spPr bwMode="auto">
            <a:xfrm>
              <a:off x="3120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48" name="Line 14"/>
            <p:cNvSpPr>
              <a:spLocks noChangeShapeType="1"/>
            </p:cNvSpPr>
            <p:nvPr/>
          </p:nvSpPr>
          <p:spPr bwMode="auto">
            <a:xfrm>
              <a:off x="3360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49" name="Line 15"/>
            <p:cNvSpPr>
              <a:spLocks noChangeShapeType="1"/>
            </p:cNvSpPr>
            <p:nvPr/>
          </p:nvSpPr>
          <p:spPr bwMode="auto">
            <a:xfrm>
              <a:off x="3744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50" name="Line 16"/>
            <p:cNvSpPr>
              <a:spLocks noChangeShapeType="1"/>
            </p:cNvSpPr>
            <p:nvPr/>
          </p:nvSpPr>
          <p:spPr bwMode="auto">
            <a:xfrm>
              <a:off x="4464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51" name="Line 17"/>
            <p:cNvSpPr>
              <a:spLocks noChangeShapeType="1"/>
            </p:cNvSpPr>
            <p:nvPr/>
          </p:nvSpPr>
          <p:spPr bwMode="auto">
            <a:xfrm>
              <a:off x="4656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52" name="Line 18"/>
            <p:cNvSpPr>
              <a:spLocks noChangeShapeType="1"/>
            </p:cNvSpPr>
            <p:nvPr/>
          </p:nvSpPr>
          <p:spPr bwMode="auto">
            <a:xfrm>
              <a:off x="4896" y="34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3994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810000"/>
            <a:ext cx="492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5D43-FBED-4BB7-87BC-FDE58A78E9AB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2078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33400"/>
            <a:ext cx="7924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78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438400"/>
            <a:ext cx="792479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78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4648200"/>
            <a:ext cx="77724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5D43-FBED-4BB7-87BC-FDE58A78E9AB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208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00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88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47800"/>
            <a:ext cx="8077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89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286000"/>
            <a:ext cx="2743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5D43-FBED-4BB7-87BC-FDE58A78E9AB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209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0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9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286000"/>
            <a:ext cx="3048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5D43-FBED-4BB7-87BC-FDE58A78E9A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8762999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Reflection about An Arbitrary Line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43000" y="3505200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380207" y="3352006"/>
            <a:ext cx="22860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29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-1788641">
            <a:off x="1731963" y="1920875"/>
            <a:ext cx="492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7" name="Line 9"/>
          <p:cNvSpPr>
            <a:spLocks noChangeShapeType="1"/>
          </p:cNvSpPr>
          <p:nvPr/>
        </p:nvSpPr>
        <p:spPr bwMode="auto">
          <a:xfrm flipH="1">
            <a:off x="1447800" y="2120900"/>
            <a:ext cx="2362200" cy="14478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0299" name="Freeform 20"/>
          <p:cNvSpPr>
            <a:spLocks/>
          </p:cNvSpPr>
          <p:nvPr/>
        </p:nvSpPr>
        <p:spPr bwMode="auto">
          <a:xfrm>
            <a:off x="1905000" y="3321050"/>
            <a:ext cx="176213" cy="184150"/>
          </a:xfrm>
          <a:custGeom>
            <a:avLst/>
            <a:gdLst>
              <a:gd name="T0" fmla="*/ 144 w 144"/>
              <a:gd name="T1" fmla="*/ 144 h 144"/>
              <a:gd name="T2" fmla="*/ 126 w 144"/>
              <a:gd name="T3" fmla="*/ 90 h 144"/>
              <a:gd name="T4" fmla="*/ 117 w 144"/>
              <a:gd name="T5" fmla="*/ 45 h 144"/>
              <a:gd name="T6" fmla="*/ 0 w 144"/>
              <a:gd name="T7" fmla="*/ 0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144"/>
              <a:gd name="T14" fmla="*/ 144 w 144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144">
                <a:moveTo>
                  <a:pt x="144" y="144"/>
                </a:moveTo>
                <a:cubicBezTo>
                  <a:pt x="138" y="126"/>
                  <a:pt x="132" y="108"/>
                  <a:pt x="126" y="90"/>
                </a:cubicBezTo>
                <a:cubicBezTo>
                  <a:pt x="121" y="75"/>
                  <a:pt x="126" y="57"/>
                  <a:pt x="117" y="45"/>
                </a:cubicBezTo>
                <a:cubicBezTo>
                  <a:pt x="89" y="9"/>
                  <a:pt x="42" y="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40300" name="Object 7"/>
          <p:cNvGraphicFramePr>
            <a:graphicFrameLocks noChangeAspect="1"/>
          </p:cNvGraphicFramePr>
          <p:nvPr>
            <p:ph idx="1"/>
          </p:nvPr>
        </p:nvGraphicFramePr>
        <p:xfrm>
          <a:off x="2286000" y="3200400"/>
          <a:ext cx="127000" cy="177800"/>
        </p:xfrm>
        <a:graphic>
          <a:graphicData uri="http://schemas.openxmlformats.org/presentationml/2006/ole">
            <p:oleObj spid="_x0000_s140300" name="Equation" r:id="rId5" imgW="12672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039CFB6-0501-488F-B486-0FA58790CD44}" type="slidenum">
              <a:rPr lang="en-US" sz="1200">
                <a:solidFill>
                  <a:srgbClr val="898989"/>
                </a:solidFill>
              </a:rPr>
              <a:pPr algn="r"/>
              <a:t>61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15053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Reflection about An Arbitrary Line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43000" y="3505200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380207" y="3352006"/>
            <a:ext cx="22860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53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2362200"/>
            <a:ext cx="492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0537" name="Line 9"/>
          <p:cNvSpPr>
            <a:spLocks noChangeShapeType="1"/>
          </p:cNvSpPr>
          <p:nvPr/>
        </p:nvSpPr>
        <p:spPr bwMode="auto">
          <a:xfrm>
            <a:off x="1143000" y="3505200"/>
            <a:ext cx="289560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0538" name="Rectangle 10"/>
          <p:cNvSpPr>
            <a:spLocks noChangeArrowheads="1"/>
          </p:cNvSpPr>
          <p:nvPr/>
        </p:nvSpPr>
        <p:spPr bwMode="auto">
          <a:xfrm>
            <a:off x="4495800" y="1981200"/>
            <a:ext cx="434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/>
              <a:t> Rotate the object to align the reflection vector with x axis:</a:t>
            </a:r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150541" name="Object 7"/>
          <p:cNvGraphicFramePr>
            <a:graphicFrameLocks noChangeAspect="1"/>
          </p:cNvGraphicFramePr>
          <p:nvPr/>
        </p:nvGraphicFramePr>
        <p:xfrm>
          <a:off x="7880350" y="2362200"/>
          <a:ext cx="431800" cy="203200"/>
        </p:xfrm>
        <a:graphic>
          <a:graphicData uri="http://schemas.openxmlformats.org/presentationml/2006/ole">
            <p:oleObj spid="_x0000_s150541" name="Equation" r:id="rId5" imgW="4316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C067A039-4E20-4647-A312-278A98AD7E1F}" type="slidenum">
              <a:rPr lang="en-US" sz="1200">
                <a:solidFill>
                  <a:srgbClr val="898989"/>
                </a:solidFill>
              </a:rPr>
              <a:pPr algn="r"/>
              <a:t>62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15565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Reflection about An Arbitrary Line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43000" y="3505200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380207" y="3352006"/>
            <a:ext cx="22860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654" name="Group 6"/>
          <p:cNvGrpSpPr>
            <a:grpSpLocks/>
          </p:cNvGrpSpPr>
          <p:nvPr/>
        </p:nvGrpSpPr>
        <p:grpSpPr bwMode="auto">
          <a:xfrm>
            <a:off x="1143000" y="2362200"/>
            <a:ext cx="2895600" cy="2374900"/>
            <a:chOff x="720" y="1488"/>
            <a:chExt cx="1824" cy="1496"/>
          </a:xfrm>
        </p:grpSpPr>
        <p:pic>
          <p:nvPicPr>
            <p:cNvPr id="155655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44" y="1488"/>
              <a:ext cx="31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44" y="2496"/>
              <a:ext cx="31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</p:pic>
        <p:sp>
          <p:nvSpPr>
            <p:cNvPr id="155657" name="Line 9"/>
            <p:cNvSpPr>
              <a:spLocks noChangeShapeType="1"/>
            </p:cNvSpPr>
            <p:nvPr/>
          </p:nvSpPr>
          <p:spPr bwMode="auto">
            <a:xfrm>
              <a:off x="720" y="2208"/>
              <a:ext cx="18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4495800" y="1981200"/>
            <a:ext cx="434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/>
              <a:t> Rotate the object to align the reflection vector with x axis: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55659" name="Rectangle 11"/>
          <p:cNvSpPr>
            <a:spLocks noChangeArrowheads="1"/>
          </p:cNvSpPr>
          <p:nvPr/>
        </p:nvSpPr>
        <p:spPr bwMode="auto">
          <a:xfrm>
            <a:off x="4495800" y="2971800"/>
            <a:ext cx="2613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/>
              <a:t> Reflect the object</a:t>
            </a:r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155660" name="Object 7"/>
          <p:cNvGraphicFramePr>
            <a:graphicFrameLocks noChangeAspect="1"/>
          </p:cNvGraphicFramePr>
          <p:nvPr/>
        </p:nvGraphicFramePr>
        <p:xfrm>
          <a:off x="7880350" y="2362200"/>
          <a:ext cx="431800" cy="203200"/>
        </p:xfrm>
        <a:graphic>
          <a:graphicData uri="http://schemas.openxmlformats.org/presentationml/2006/ole">
            <p:oleObj spid="_x0000_s155660" name="Equation" r:id="rId5" imgW="4316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411EBA6D-E46E-4B95-8213-9BDFC4A683DE}" type="slidenum">
              <a:rPr lang="en-US" sz="1200">
                <a:solidFill>
                  <a:srgbClr val="898989"/>
                </a:solidFill>
              </a:rPr>
              <a:pPr algn="r"/>
              <a:t>63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14848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Reflection about An Arbitrary Line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143000" y="3505200"/>
            <a:ext cx="3048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380207" y="3352006"/>
            <a:ext cx="22860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486" name="Group 6"/>
          <p:cNvGrpSpPr>
            <a:grpSpLocks/>
          </p:cNvGrpSpPr>
          <p:nvPr/>
        </p:nvGrpSpPr>
        <p:grpSpPr bwMode="auto">
          <a:xfrm rot="-1990858">
            <a:off x="1143000" y="1676400"/>
            <a:ext cx="2895600" cy="2374900"/>
            <a:chOff x="720" y="1488"/>
            <a:chExt cx="1824" cy="1496"/>
          </a:xfrm>
        </p:grpSpPr>
        <p:pic>
          <p:nvPicPr>
            <p:cNvPr id="148487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44" y="1488"/>
              <a:ext cx="31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44" y="2496"/>
              <a:ext cx="31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</p:pic>
        <p:sp>
          <p:nvSpPr>
            <p:cNvPr id="148489" name="Line 9"/>
            <p:cNvSpPr>
              <a:spLocks noChangeShapeType="1"/>
            </p:cNvSpPr>
            <p:nvPr/>
          </p:nvSpPr>
          <p:spPr bwMode="auto">
            <a:xfrm>
              <a:off x="720" y="2208"/>
              <a:ext cx="18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4495800" y="1981200"/>
            <a:ext cx="434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/>
              <a:t> Rotate the object to align the reflection vector with x axis: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4495800" y="2971800"/>
            <a:ext cx="2613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/>
              <a:t> Reflect the object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4495800" y="3778250"/>
            <a:ext cx="434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/>
              <a:t> Rotate the object back:</a:t>
            </a:r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148493" name="Object 7"/>
          <p:cNvGraphicFramePr>
            <a:graphicFrameLocks noChangeAspect="1"/>
          </p:cNvGraphicFramePr>
          <p:nvPr/>
        </p:nvGraphicFramePr>
        <p:xfrm>
          <a:off x="7740650" y="3886200"/>
          <a:ext cx="342900" cy="203200"/>
        </p:xfrm>
        <a:graphic>
          <a:graphicData uri="http://schemas.openxmlformats.org/presentationml/2006/ole">
            <p:oleObj spid="_x0000_s148493" name="Equation" r:id="rId5" imgW="342720" imgH="203040" progId="Equation.3">
              <p:embed/>
            </p:oleObj>
          </a:graphicData>
        </a:graphic>
      </p:graphicFrame>
      <p:graphicFrame>
        <p:nvGraphicFramePr>
          <p:cNvPr id="148494" name="Object 7"/>
          <p:cNvGraphicFramePr>
            <a:graphicFrameLocks noChangeAspect="1"/>
          </p:cNvGraphicFramePr>
          <p:nvPr/>
        </p:nvGraphicFramePr>
        <p:xfrm>
          <a:off x="7880350" y="2362200"/>
          <a:ext cx="431800" cy="203200"/>
        </p:xfrm>
        <a:graphic>
          <a:graphicData uri="http://schemas.openxmlformats.org/presentationml/2006/ole">
            <p:oleObj spid="_x0000_s148494" name="Equation" r:id="rId6" imgW="4316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5D43-FBED-4BB7-87BC-FDE58A78E9AB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204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077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05D43-FBED-4BB7-87BC-FDE58A78E9AB}" type="slidenum">
              <a:rPr lang="en-US" smtClean="0"/>
              <a:pPr/>
              <a:t>65</a:t>
            </a:fld>
            <a:endParaRPr lang="en-US"/>
          </a:p>
        </p:txBody>
      </p:sp>
      <p:pic>
        <p:nvPicPr>
          <p:cNvPr id="205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685800"/>
            <a:ext cx="70104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24228E-A18C-49E3-9DF6-881FDCDAA6AC}" type="slidenum">
              <a:rPr lang="en-US"/>
              <a:pPr/>
              <a:t>66</a:t>
            </a:fld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Composing Transformation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idx="1"/>
          </p:nvPr>
        </p:nvSpPr>
        <p:spPr>
          <a:xfrm>
            <a:off x="762000" y="2209800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chemeClr val="tx2"/>
                </a:solidFill>
              </a:rPr>
              <a:t>Composing Transformation</a:t>
            </a:r>
            <a:r>
              <a:rPr lang="en-US" sz="2400" smtClean="0"/>
              <a:t> – the process of applying several transformation in succession to form one overall transformation </a:t>
            </a:r>
          </a:p>
          <a:p>
            <a:pPr eaLnBrk="1" hangingPunct="1"/>
            <a:r>
              <a:rPr lang="en-US" sz="2400" smtClean="0"/>
              <a:t>If we apply transforming a point P using M1 matrix first, and then transforming using M2, and then M3, then we have: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    (M3  x  (M2   x   (M1  x P )))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D81C030D-9FD5-445D-812F-52F0A2652398}" type="slidenum">
              <a:rPr lang="en-US" sz="1200">
                <a:solidFill>
                  <a:srgbClr val="898989"/>
                </a:solidFill>
              </a:rPr>
              <a:pPr algn="r"/>
              <a:t>67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Composing Transformation</a:t>
            </a:r>
          </a:p>
        </p:txBody>
      </p:sp>
      <p:sp>
        <p:nvSpPr>
          <p:cNvPr id="130052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762000" y="2209800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chemeClr val="tx2"/>
                </a:solidFill>
              </a:rPr>
              <a:t>Composing Transformation</a:t>
            </a:r>
            <a:r>
              <a:rPr lang="en-US" sz="2400" smtClean="0"/>
              <a:t> – the process of applying several transformation in succession to form one overall transformation </a:t>
            </a:r>
          </a:p>
          <a:p>
            <a:pPr eaLnBrk="1" hangingPunct="1"/>
            <a:r>
              <a:rPr lang="en-US" sz="2400" smtClean="0"/>
              <a:t>If we apply transforming a point P using M1 matrix first, and then transforming using M2, and then M3, then we have: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    (M3  x  (M2   x   (M1  x P )))  = M3 x M2 x M1 x P</a:t>
            </a:r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4765675" y="495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4765675" y="5105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>
            <a:off x="6518275" y="495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0057" name="Line 9"/>
          <p:cNvSpPr>
            <a:spLocks noChangeShapeType="1"/>
          </p:cNvSpPr>
          <p:nvPr/>
        </p:nvSpPr>
        <p:spPr bwMode="auto">
          <a:xfrm>
            <a:off x="5680075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0058" name="Text Box 10"/>
          <p:cNvSpPr txBox="1">
            <a:spLocks noChangeArrowheads="1"/>
          </p:cNvSpPr>
          <p:nvPr/>
        </p:nvSpPr>
        <p:spPr bwMode="auto">
          <a:xfrm>
            <a:off x="5375275" y="5348288"/>
            <a:ext cx="6969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 </a:t>
            </a:r>
            <a:r>
              <a:rPr lang="en-US" sz="2800"/>
              <a:t>M</a:t>
            </a:r>
            <a:r>
              <a:rPr lang="en-US" sz="2000"/>
              <a:t>  </a:t>
            </a:r>
          </a:p>
        </p:txBody>
      </p:sp>
      <p:sp>
        <p:nvSpPr>
          <p:cNvPr id="130059" name="Text Box 11"/>
          <p:cNvSpPr txBox="1">
            <a:spLocks noChangeArrowheads="1"/>
          </p:cNvSpPr>
          <p:nvPr/>
        </p:nvSpPr>
        <p:spPr bwMode="auto">
          <a:xfrm>
            <a:off x="3048000" y="5029200"/>
            <a:ext cx="1717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(pre-multiply)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8DF811F7-19DB-4F57-8B32-0B423C4C6AEA}" type="slidenum">
              <a:rPr lang="en-US" sz="1200">
                <a:solidFill>
                  <a:srgbClr val="898989"/>
                </a:solidFill>
              </a:rPr>
              <a:pPr algn="r"/>
              <a:t>68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Arbitrary Rotation Center</a:t>
            </a:r>
          </a:p>
        </p:txBody>
      </p:sp>
      <p:grpSp>
        <p:nvGrpSpPr>
          <p:cNvPr id="157748" name="Group 52"/>
          <p:cNvGrpSpPr>
            <a:grpSpLocks/>
          </p:cNvGrpSpPr>
          <p:nvPr/>
        </p:nvGrpSpPr>
        <p:grpSpPr bwMode="auto">
          <a:xfrm>
            <a:off x="914400" y="1905000"/>
            <a:ext cx="8001000" cy="1219200"/>
            <a:chOff x="576" y="3312"/>
            <a:chExt cx="5040" cy="768"/>
          </a:xfrm>
        </p:grpSpPr>
        <p:grpSp>
          <p:nvGrpSpPr>
            <p:cNvPr id="157701" name="Group 4"/>
            <p:cNvGrpSpPr>
              <a:grpSpLocks/>
            </p:cNvGrpSpPr>
            <p:nvPr/>
          </p:nvGrpSpPr>
          <p:grpSpPr bwMode="auto">
            <a:xfrm>
              <a:off x="1968" y="3360"/>
              <a:ext cx="1104" cy="720"/>
              <a:chOff x="1968" y="3360"/>
              <a:chExt cx="1104" cy="720"/>
            </a:xfrm>
          </p:grpSpPr>
          <p:grpSp>
            <p:nvGrpSpPr>
              <p:cNvPr id="157702" name="Group 5"/>
              <p:cNvGrpSpPr>
                <a:grpSpLocks/>
              </p:cNvGrpSpPr>
              <p:nvPr/>
            </p:nvGrpSpPr>
            <p:grpSpPr bwMode="auto">
              <a:xfrm>
                <a:off x="1968" y="3360"/>
                <a:ext cx="1104" cy="720"/>
                <a:chOff x="480" y="3360"/>
                <a:chExt cx="1104" cy="720"/>
              </a:xfrm>
            </p:grpSpPr>
            <p:sp>
              <p:nvSpPr>
                <p:cNvPr id="157703" name="Line 6"/>
                <p:cNvSpPr>
                  <a:spLocks noChangeShapeType="1"/>
                </p:cNvSpPr>
                <p:nvPr/>
              </p:nvSpPr>
              <p:spPr bwMode="auto">
                <a:xfrm>
                  <a:off x="480" y="3984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7704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624" y="3360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57705" name="Group 8"/>
              <p:cNvGrpSpPr>
                <a:grpSpLocks/>
              </p:cNvGrpSpPr>
              <p:nvPr/>
            </p:nvGrpSpPr>
            <p:grpSpPr bwMode="auto">
              <a:xfrm>
                <a:off x="2064" y="3840"/>
                <a:ext cx="576" cy="240"/>
                <a:chOff x="960" y="3360"/>
                <a:chExt cx="576" cy="240"/>
              </a:xfrm>
            </p:grpSpPr>
            <p:grpSp>
              <p:nvGrpSpPr>
                <p:cNvPr id="157706" name="Group 9"/>
                <p:cNvGrpSpPr>
                  <a:grpSpLocks/>
                </p:cNvGrpSpPr>
                <p:nvPr/>
              </p:nvGrpSpPr>
              <p:grpSpPr bwMode="auto">
                <a:xfrm>
                  <a:off x="1296" y="3360"/>
                  <a:ext cx="240" cy="240"/>
                  <a:chOff x="1296" y="3360"/>
                  <a:chExt cx="240" cy="240"/>
                </a:xfrm>
              </p:grpSpPr>
              <p:sp>
                <p:nvSpPr>
                  <p:cNvPr id="157707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3360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7708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408"/>
                    <a:ext cx="48" cy="4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7709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3408"/>
                    <a:ext cx="48" cy="4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7710" name="Freeform 13"/>
                  <p:cNvSpPr>
                    <a:spLocks/>
                  </p:cNvSpPr>
                  <p:nvPr/>
                </p:nvSpPr>
                <p:spPr bwMode="auto">
                  <a:xfrm>
                    <a:off x="1349" y="3492"/>
                    <a:ext cx="154" cy="85"/>
                  </a:xfrm>
                  <a:custGeom>
                    <a:avLst/>
                    <a:gdLst>
                      <a:gd name="T0" fmla="*/ 1 w 154"/>
                      <a:gd name="T1" fmla="*/ 0 h 85"/>
                      <a:gd name="T2" fmla="*/ 118 w 154"/>
                      <a:gd name="T3" fmla="*/ 45 h 85"/>
                      <a:gd name="T4" fmla="*/ 154 w 154"/>
                      <a:gd name="T5" fmla="*/ 9 h 85"/>
                      <a:gd name="T6" fmla="*/ 0 60000 65536"/>
                      <a:gd name="T7" fmla="*/ 0 60000 65536"/>
                      <a:gd name="T8" fmla="*/ 0 60000 65536"/>
                      <a:gd name="T9" fmla="*/ 0 w 154"/>
                      <a:gd name="T10" fmla="*/ 0 h 85"/>
                      <a:gd name="T11" fmla="*/ 154 w 154"/>
                      <a:gd name="T12" fmla="*/ 85 h 8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4" h="85">
                        <a:moveTo>
                          <a:pt x="1" y="0"/>
                        </a:moveTo>
                        <a:cubicBezTo>
                          <a:pt x="29" y="85"/>
                          <a:pt x="0" y="56"/>
                          <a:pt x="118" y="45"/>
                        </a:cubicBezTo>
                        <a:cubicBezTo>
                          <a:pt x="151" y="23"/>
                          <a:pt x="140" y="37"/>
                          <a:pt x="154" y="9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7711" name="Rectangle 14"/>
                <p:cNvSpPr>
                  <a:spLocks noChangeArrowheads="1"/>
                </p:cNvSpPr>
                <p:nvPr/>
              </p:nvSpPr>
              <p:spPr bwMode="auto">
                <a:xfrm>
                  <a:off x="960" y="3504"/>
                  <a:ext cx="96" cy="4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57712" name="Group 15"/>
            <p:cNvGrpSpPr>
              <a:grpSpLocks/>
            </p:cNvGrpSpPr>
            <p:nvPr/>
          </p:nvGrpSpPr>
          <p:grpSpPr bwMode="auto">
            <a:xfrm>
              <a:off x="3216" y="3360"/>
              <a:ext cx="1104" cy="720"/>
              <a:chOff x="3216" y="3360"/>
              <a:chExt cx="1104" cy="720"/>
            </a:xfrm>
          </p:grpSpPr>
          <p:grpSp>
            <p:nvGrpSpPr>
              <p:cNvPr id="157713" name="Group 16"/>
              <p:cNvGrpSpPr>
                <a:grpSpLocks/>
              </p:cNvGrpSpPr>
              <p:nvPr/>
            </p:nvGrpSpPr>
            <p:grpSpPr bwMode="auto">
              <a:xfrm>
                <a:off x="3216" y="3360"/>
                <a:ext cx="1104" cy="720"/>
                <a:chOff x="480" y="3360"/>
                <a:chExt cx="1104" cy="720"/>
              </a:xfrm>
            </p:grpSpPr>
            <p:sp>
              <p:nvSpPr>
                <p:cNvPr id="157714" name="Line 17"/>
                <p:cNvSpPr>
                  <a:spLocks noChangeShapeType="1"/>
                </p:cNvSpPr>
                <p:nvPr/>
              </p:nvSpPr>
              <p:spPr bwMode="auto">
                <a:xfrm>
                  <a:off x="480" y="3984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771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624" y="3360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57716" name="Group 19"/>
              <p:cNvGrpSpPr>
                <a:grpSpLocks/>
              </p:cNvGrpSpPr>
              <p:nvPr/>
            </p:nvGrpSpPr>
            <p:grpSpPr bwMode="auto">
              <a:xfrm>
                <a:off x="3312" y="3648"/>
                <a:ext cx="480" cy="384"/>
                <a:chOff x="3312" y="3648"/>
                <a:chExt cx="480" cy="384"/>
              </a:xfrm>
            </p:grpSpPr>
            <p:sp>
              <p:nvSpPr>
                <p:cNvPr id="157717" name="Rectangle 20"/>
                <p:cNvSpPr>
                  <a:spLocks noChangeArrowheads="1"/>
                </p:cNvSpPr>
                <p:nvPr/>
              </p:nvSpPr>
              <p:spPr bwMode="auto">
                <a:xfrm>
                  <a:off x="3312" y="3984"/>
                  <a:ext cx="96" cy="4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7718" name="Group 21"/>
                <p:cNvGrpSpPr>
                  <a:grpSpLocks/>
                </p:cNvGrpSpPr>
                <p:nvPr/>
              </p:nvGrpSpPr>
              <p:grpSpPr bwMode="auto">
                <a:xfrm>
                  <a:off x="3552" y="3648"/>
                  <a:ext cx="240" cy="240"/>
                  <a:chOff x="3648" y="3552"/>
                  <a:chExt cx="240" cy="240"/>
                </a:xfrm>
              </p:grpSpPr>
              <p:sp>
                <p:nvSpPr>
                  <p:cNvPr id="157719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35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7720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3600"/>
                    <a:ext cx="48" cy="4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7721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696"/>
                    <a:ext cx="48" cy="4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7722" name="Freeform 25"/>
                  <p:cNvSpPr>
                    <a:spLocks/>
                  </p:cNvSpPr>
                  <p:nvPr/>
                </p:nvSpPr>
                <p:spPr bwMode="auto">
                  <a:xfrm>
                    <a:off x="3780" y="3645"/>
                    <a:ext cx="73" cy="108"/>
                  </a:xfrm>
                  <a:custGeom>
                    <a:avLst/>
                    <a:gdLst>
                      <a:gd name="T0" fmla="*/ 54 w 73"/>
                      <a:gd name="T1" fmla="*/ 0 h 108"/>
                      <a:gd name="T2" fmla="*/ 54 w 73"/>
                      <a:gd name="T3" fmla="*/ 81 h 108"/>
                      <a:gd name="T4" fmla="*/ 0 w 73"/>
                      <a:gd name="T5" fmla="*/ 108 h 108"/>
                      <a:gd name="T6" fmla="*/ 0 60000 65536"/>
                      <a:gd name="T7" fmla="*/ 0 60000 65536"/>
                      <a:gd name="T8" fmla="*/ 0 60000 65536"/>
                      <a:gd name="T9" fmla="*/ 0 w 73"/>
                      <a:gd name="T10" fmla="*/ 0 h 108"/>
                      <a:gd name="T11" fmla="*/ 73 w 73"/>
                      <a:gd name="T12" fmla="*/ 108 h 10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73" h="108">
                        <a:moveTo>
                          <a:pt x="54" y="0"/>
                        </a:moveTo>
                        <a:cubicBezTo>
                          <a:pt x="64" y="31"/>
                          <a:pt x="73" y="43"/>
                          <a:pt x="54" y="81"/>
                        </a:cubicBezTo>
                        <a:cubicBezTo>
                          <a:pt x="45" y="99"/>
                          <a:pt x="0" y="108"/>
                          <a:pt x="0" y="108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57723" name="Group 27"/>
            <p:cNvGrpSpPr>
              <a:grpSpLocks/>
            </p:cNvGrpSpPr>
            <p:nvPr/>
          </p:nvGrpSpPr>
          <p:grpSpPr bwMode="auto">
            <a:xfrm>
              <a:off x="576" y="3360"/>
              <a:ext cx="1104" cy="720"/>
              <a:chOff x="480" y="3360"/>
              <a:chExt cx="1104" cy="720"/>
            </a:xfrm>
          </p:grpSpPr>
          <p:sp>
            <p:nvSpPr>
              <p:cNvPr id="157724" name="Line 28"/>
              <p:cNvSpPr>
                <a:spLocks noChangeShapeType="1"/>
              </p:cNvSpPr>
              <p:nvPr/>
            </p:nvSpPr>
            <p:spPr bwMode="auto">
              <a:xfrm>
                <a:off x="480" y="3984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725" name="Line 29"/>
              <p:cNvSpPr>
                <a:spLocks noChangeShapeType="1"/>
              </p:cNvSpPr>
              <p:nvPr/>
            </p:nvSpPr>
            <p:spPr bwMode="auto">
              <a:xfrm flipV="1">
                <a:off x="624" y="336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7726" name="Group 31"/>
            <p:cNvGrpSpPr>
              <a:grpSpLocks/>
            </p:cNvGrpSpPr>
            <p:nvPr/>
          </p:nvGrpSpPr>
          <p:grpSpPr bwMode="auto">
            <a:xfrm>
              <a:off x="1296" y="3504"/>
              <a:ext cx="240" cy="240"/>
              <a:chOff x="1296" y="3360"/>
              <a:chExt cx="240" cy="240"/>
            </a:xfrm>
          </p:grpSpPr>
          <p:sp>
            <p:nvSpPr>
              <p:cNvPr id="157727" name="Oval 32"/>
              <p:cNvSpPr>
                <a:spLocks noChangeArrowheads="1"/>
              </p:cNvSpPr>
              <p:nvPr/>
            </p:nvSpPr>
            <p:spPr bwMode="auto">
              <a:xfrm>
                <a:off x="1296" y="336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728" name="Oval 33"/>
              <p:cNvSpPr>
                <a:spLocks noChangeArrowheads="1"/>
              </p:cNvSpPr>
              <p:nvPr/>
            </p:nvSpPr>
            <p:spPr bwMode="auto">
              <a:xfrm>
                <a:off x="1344" y="340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729" name="Oval 34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730" name="Freeform 35"/>
              <p:cNvSpPr>
                <a:spLocks/>
              </p:cNvSpPr>
              <p:nvPr/>
            </p:nvSpPr>
            <p:spPr bwMode="auto">
              <a:xfrm>
                <a:off x="1349" y="3492"/>
                <a:ext cx="154" cy="85"/>
              </a:xfrm>
              <a:custGeom>
                <a:avLst/>
                <a:gdLst>
                  <a:gd name="T0" fmla="*/ 1 w 154"/>
                  <a:gd name="T1" fmla="*/ 0 h 85"/>
                  <a:gd name="T2" fmla="*/ 118 w 154"/>
                  <a:gd name="T3" fmla="*/ 45 h 85"/>
                  <a:gd name="T4" fmla="*/ 154 w 154"/>
                  <a:gd name="T5" fmla="*/ 9 h 85"/>
                  <a:gd name="T6" fmla="*/ 0 60000 65536"/>
                  <a:gd name="T7" fmla="*/ 0 60000 65536"/>
                  <a:gd name="T8" fmla="*/ 0 60000 65536"/>
                  <a:gd name="T9" fmla="*/ 0 w 154"/>
                  <a:gd name="T10" fmla="*/ 0 h 85"/>
                  <a:gd name="T11" fmla="*/ 154 w 154"/>
                  <a:gd name="T12" fmla="*/ 85 h 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4" h="85">
                    <a:moveTo>
                      <a:pt x="1" y="0"/>
                    </a:moveTo>
                    <a:cubicBezTo>
                      <a:pt x="29" y="85"/>
                      <a:pt x="0" y="56"/>
                      <a:pt x="118" y="45"/>
                    </a:cubicBezTo>
                    <a:cubicBezTo>
                      <a:pt x="151" y="23"/>
                      <a:pt x="140" y="37"/>
                      <a:pt x="154" y="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57731" name="Rectangle 36"/>
            <p:cNvSpPr>
              <a:spLocks noChangeArrowheads="1"/>
            </p:cNvSpPr>
            <p:nvPr/>
          </p:nvSpPr>
          <p:spPr bwMode="auto">
            <a:xfrm>
              <a:off x="960" y="3648"/>
              <a:ext cx="96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32" name="Text Box 37"/>
            <p:cNvSpPr txBox="1">
              <a:spLocks noChangeArrowheads="1"/>
            </p:cNvSpPr>
            <p:nvPr/>
          </p:nvSpPr>
          <p:spPr bwMode="auto">
            <a:xfrm>
              <a:off x="720" y="3332"/>
              <a:ext cx="5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(px,py)</a:t>
              </a:r>
            </a:p>
          </p:txBody>
        </p:sp>
        <p:sp>
          <p:nvSpPr>
            <p:cNvPr id="157733" name="Line 38"/>
            <p:cNvSpPr>
              <a:spLocks noChangeShapeType="1"/>
            </p:cNvSpPr>
            <p:nvPr/>
          </p:nvSpPr>
          <p:spPr bwMode="auto">
            <a:xfrm flipH="1">
              <a:off x="720" y="369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57734" name="Group 39"/>
            <p:cNvGrpSpPr>
              <a:grpSpLocks/>
            </p:cNvGrpSpPr>
            <p:nvPr/>
          </p:nvGrpSpPr>
          <p:grpSpPr bwMode="auto">
            <a:xfrm>
              <a:off x="4512" y="3312"/>
              <a:ext cx="1104" cy="768"/>
              <a:chOff x="4512" y="3312"/>
              <a:chExt cx="1104" cy="768"/>
            </a:xfrm>
          </p:grpSpPr>
          <p:grpSp>
            <p:nvGrpSpPr>
              <p:cNvPr id="157735" name="Group 40"/>
              <p:cNvGrpSpPr>
                <a:grpSpLocks/>
              </p:cNvGrpSpPr>
              <p:nvPr/>
            </p:nvGrpSpPr>
            <p:grpSpPr bwMode="auto">
              <a:xfrm>
                <a:off x="4512" y="3360"/>
                <a:ext cx="1104" cy="720"/>
                <a:chOff x="480" y="3360"/>
                <a:chExt cx="1104" cy="720"/>
              </a:xfrm>
            </p:grpSpPr>
            <p:sp>
              <p:nvSpPr>
                <p:cNvPr id="157736" name="Line 41"/>
                <p:cNvSpPr>
                  <a:spLocks noChangeShapeType="1"/>
                </p:cNvSpPr>
                <p:nvPr/>
              </p:nvSpPr>
              <p:spPr bwMode="auto">
                <a:xfrm>
                  <a:off x="480" y="3984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7737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624" y="3360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57738" name="Group 43"/>
              <p:cNvGrpSpPr>
                <a:grpSpLocks/>
              </p:cNvGrpSpPr>
              <p:nvPr/>
            </p:nvGrpSpPr>
            <p:grpSpPr bwMode="auto">
              <a:xfrm>
                <a:off x="4944" y="3312"/>
                <a:ext cx="480" cy="384"/>
                <a:chOff x="3312" y="3648"/>
                <a:chExt cx="480" cy="384"/>
              </a:xfrm>
            </p:grpSpPr>
            <p:sp>
              <p:nvSpPr>
                <p:cNvPr id="157739" name="Rectangle 44"/>
                <p:cNvSpPr>
                  <a:spLocks noChangeArrowheads="1"/>
                </p:cNvSpPr>
                <p:nvPr/>
              </p:nvSpPr>
              <p:spPr bwMode="auto">
                <a:xfrm>
                  <a:off x="3312" y="3984"/>
                  <a:ext cx="96" cy="4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7740" name="Group 45"/>
                <p:cNvGrpSpPr>
                  <a:grpSpLocks/>
                </p:cNvGrpSpPr>
                <p:nvPr/>
              </p:nvGrpSpPr>
              <p:grpSpPr bwMode="auto">
                <a:xfrm>
                  <a:off x="3552" y="3648"/>
                  <a:ext cx="240" cy="240"/>
                  <a:chOff x="3648" y="3552"/>
                  <a:chExt cx="240" cy="240"/>
                </a:xfrm>
              </p:grpSpPr>
              <p:sp>
                <p:nvSpPr>
                  <p:cNvPr id="157741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35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7742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3600"/>
                    <a:ext cx="48" cy="4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7743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696"/>
                    <a:ext cx="48" cy="4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7744" name="Freeform 49"/>
                  <p:cNvSpPr>
                    <a:spLocks/>
                  </p:cNvSpPr>
                  <p:nvPr/>
                </p:nvSpPr>
                <p:spPr bwMode="auto">
                  <a:xfrm>
                    <a:off x="3780" y="3645"/>
                    <a:ext cx="73" cy="108"/>
                  </a:xfrm>
                  <a:custGeom>
                    <a:avLst/>
                    <a:gdLst>
                      <a:gd name="T0" fmla="*/ 54 w 73"/>
                      <a:gd name="T1" fmla="*/ 0 h 108"/>
                      <a:gd name="T2" fmla="*/ 54 w 73"/>
                      <a:gd name="T3" fmla="*/ 81 h 108"/>
                      <a:gd name="T4" fmla="*/ 0 w 73"/>
                      <a:gd name="T5" fmla="*/ 108 h 108"/>
                      <a:gd name="T6" fmla="*/ 0 60000 65536"/>
                      <a:gd name="T7" fmla="*/ 0 60000 65536"/>
                      <a:gd name="T8" fmla="*/ 0 60000 65536"/>
                      <a:gd name="T9" fmla="*/ 0 w 73"/>
                      <a:gd name="T10" fmla="*/ 0 h 108"/>
                      <a:gd name="T11" fmla="*/ 73 w 73"/>
                      <a:gd name="T12" fmla="*/ 108 h 10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73" h="108">
                        <a:moveTo>
                          <a:pt x="54" y="0"/>
                        </a:moveTo>
                        <a:cubicBezTo>
                          <a:pt x="64" y="31"/>
                          <a:pt x="73" y="43"/>
                          <a:pt x="54" y="81"/>
                        </a:cubicBezTo>
                        <a:cubicBezTo>
                          <a:pt x="45" y="99"/>
                          <a:pt x="0" y="108"/>
                          <a:pt x="0" y="108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7745" name="Line 50"/>
              <p:cNvSpPr>
                <a:spLocks noChangeShapeType="1"/>
              </p:cNvSpPr>
              <p:nvPr/>
            </p:nvSpPr>
            <p:spPr bwMode="auto">
              <a:xfrm flipV="1">
                <a:off x="4656" y="3744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arrow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cxnSp>
          <p:nvCxnSpPr>
            <p:cNvPr id="54" name="Straight Connector 53"/>
            <p:cNvCxnSpPr>
              <a:stCxn id="157717" idx="0"/>
            </p:cNvCxnSpPr>
            <p:nvPr/>
          </p:nvCxnSpPr>
          <p:spPr>
            <a:xfrm rot="5400000" flipH="1" flipV="1">
              <a:off x="3480" y="3384"/>
              <a:ext cx="480" cy="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7747" name="Object 7"/>
            <p:cNvGraphicFramePr>
              <a:graphicFrameLocks noChangeAspect="1"/>
            </p:cNvGraphicFramePr>
            <p:nvPr/>
          </p:nvGraphicFramePr>
          <p:xfrm>
            <a:off x="3456" y="3888"/>
            <a:ext cx="144" cy="144"/>
          </p:xfrm>
          <a:graphic>
            <a:graphicData uri="http://schemas.openxmlformats.org/presentationml/2006/ole">
              <p:oleObj spid="_x0000_s157747" name="Equation" r:id="rId4" imgW="126720" imgH="177480" progId="Equation.3">
                <p:embed/>
              </p:oleObj>
            </a:graphicData>
          </a:graphic>
        </p:graphicFrame>
      </p:grpSp>
      <p:grpSp>
        <p:nvGrpSpPr>
          <p:cNvPr id="157749" name="Group 4"/>
          <p:cNvGrpSpPr>
            <a:grpSpLocks/>
          </p:cNvGrpSpPr>
          <p:nvPr/>
        </p:nvGrpSpPr>
        <p:grpSpPr bwMode="auto">
          <a:xfrm>
            <a:off x="1111250" y="3886200"/>
            <a:ext cx="6873875" cy="1006475"/>
            <a:chOff x="1008" y="3025"/>
            <a:chExt cx="4330" cy="634"/>
          </a:xfrm>
        </p:grpSpPr>
        <p:sp>
          <p:nvSpPr>
            <p:cNvPr id="157750" name="Text Box 5"/>
            <p:cNvSpPr txBox="1">
              <a:spLocks noChangeArrowheads="1"/>
            </p:cNvSpPr>
            <p:nvPr/>
          </p:nvSpPr>
          <p:spPr bwMode="auto">
            <a:xfrm>
              <a:off x="1056" y="3025"/>
              <a:ext cx="428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2000"/>
                <a:t>x’         1 0  px        cos(</a:t>
              </a:r>
              <a:r>
                <a:rPr lang="en-US" sz="2000">
                  <a:latin typeface="Symbol" pitchFamily="18" charset="2"/>
                </a:rPr>
                <a:t>q</a:t>
              </a:r>
              <a:r>
                <a:rPr lang="en-US" sz="2000"/>
                <a:t>)   -sin(</a:t>
              </a:r>
              <a:r>
                <a:rPr lang="en-US" sz="2000">
                  <a:latin typeface="Symbol" pitchFamily="18" charset="2"/>
                </a:rPr>
                <a:t>q</a:t>
              </a:r>
              <a:r>
                <a:rPr lang="en-US" sz="2000"/>
                <a:t>)   0       1  0  -px      x  </a:t>
              </a:r>
            </a:p>
            <a:p>
              <a:pPr marL="457200" indent="-457200"/>
              <a:r>
                <a:rPr lang="en-US" sz="2000"/>
                <a:t>y’   =    0 1  py        sin(</a:t>
              </a:r>
              <a:r>
                <a:rPr lang="en-US" sz="2000">
                  <a:latin typeface="Symbol" pitchFamily="18" charset="2"/>
                </a:rPr>
                <a:t>q</a:t>
              </a:r>
              <a:r>
                <a:rPr lang="en-US" sz="2000"/>
                <a:t>)     cos(</a:t>
              </a:r>
              <a:r>
                <a:rPr lang="en-US" sz="2000">
                  <a:latin typeface="Symbol" pitchFamily="18" charset="2"/>
                </a:rPr>
                <a:t>q</a:t>
              </a:r>
              <a:r>
                <a:rPr lang="en-US" sz="2000"/>
                <a:t>)  0       0  1  -py      y</a:t>
              </a:r>
            </a:p>
            <a:p>
              <a:pPr marL="457200" indent="-457200"/>
              <a:r>
                <a:rPr lang="en-US" sz="2000"/>
                <a:t>1          0 0   1           0            0      1       0  0    1      1</a:t>
              </a:r>
            </a:p>
          </p:txBody>
        </p:sp>
        <p:sp>
          <p:nvSpPr>
            <p:cNvPr id="157751" name="Line 6"/>
            <p:cNvSpPr>
              <a:spLocks noChangeShapeType="1"/>
            </p:cNvSpPr>
            <p:nvPr/>
          </p:nvSpPr>
          <p:spPr bwMode="auto">
            <a:xfrm>
              <a:off x="1632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752" name="Line 7"/>
            <p:cNvSpPr>
              <a:spLocks noChangeShapeType="1"/>
            </p:cNvSpPr>
            <p:nvPr/>
          </p:nvSpPr>
          <p:spPr bwMode="auto">
            <a:xfrm>
              <a:off x="2256" y="31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753" name="Line 8"/>
            <p:cNvSpPr>
              <a:spLocks noChangeShapeType="1"/>
            </p:cNvSpPr>
            <p:nvPr/>
          </p:nvSpPr>
          <p:spPr bwMode="auto">
            <a:xfrm>
              <a:off x="2496" y="31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754" name="Line 9"/>
            <p:cNvSpPr>
              <a:spLocks noChangeShapeType="1"/>
            </p:cNvSpPr>
            <p:nvPr/>
          </p:nvSpPr>
          <p:spPr bwMode="auto">
            <a:xfrm>
              <a:off x="3936" y="31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755" name="Line 10"/>
            <p:cNvSpPr>
              <a:spLocks noChangeShapeType="1"/>
            </p:cNvSpPr>
            <p:nvPr/>
          </p:nvSpPr>
          <p:spPr bwMode="auto">
            <a:xfrm>
              <a:off x="4128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756" name="Line 11"/>
            <p:cNvSpPr>
              <a:spLocks noChangeShapeType="1"/>
            </p:cNvSpPr>
            <p:nvPr/>
          </p:nvSpPr>
          <p:spPr bwMode="auto">
            <a:xfrm>
              <a:off x="4896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757" name="Line 12"/>
            <p:cNvSpPr>
              <a:spLocks noChangeShapeType="1"/>
            </p:cNvSpPr>
            <p:nvPr/>
          </p:nvSpPr>
          <p:spPr bwMode="auto">
            <a:xfrm>
              <a:off x="5040" y="31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758" name="Line 13"/>
            <p:cNvSpPr>
              <a:spLocks noChangeShapeType="1"/>
            </p:cNvSpPr>
            <p:nvPr/>
          </p:nvSpPr>
          <p:spPr bwMode="auto">
            <a:xfrm>
              <a:off x="5280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759" name="Line 14"/>
            <p:cNvSpPr>
              <a:spLocks noChangeShapeType="1"/>
            </p:cNvSpPr>
            <p:nvPr/>
          </p:nvSpPr>
          <p:spPr bwMode="auto">
            <a:xfrm>
              <a:off x="1008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760" name="Line 15"/>
            <p:cNvSpPr>
              <a:spLocks noChangeShapeType="1"/>
            </p:cNvSpPr>
            <p:nvPr/>
          </p:nvSpPr>
          <p:spPr bwMode="auto">
            <a:xfrm>
              <a:off x="1296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6D22485F-7E15-4464-BD31-7642B53676C1}" type="slidenum">
              <a:rPr lang="en-US" sz="1200">
                <a:solidFill>
                  <a:srgbClr val="898989"/>
                </a:solidFill>
              </a:rPr>
              <a:pPr algn="r"/>
              <a:t>69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Arbitrary Rotation Center</a:t>
            </a:r>
          </a:p>
        </p:txBody>
      </p:sp>
      <p:grpSp>
        <p:nvGrpSpPr>
          <p:cNvPr id="159748" name="Group 4"/>
          <p:cNvGrpSpPr>
            <a:grpSpLocks/>
          </p:cNvGrpSpPr>
          <p:nvPr/>
        </p:nvGrpSpPr>
        <p:grpSpPr bwMode="auto">
          <a:xfrm>
            <a:off x="914400" y="1905000"/>
            <a:ext cx="8001000" cy="1219200"/>
            <a:chOff x="576" y="3312"/>
            <a:chExt cx="5040" cy="768"/>
          </a:xfrm>
        </p:grpSpPr>
        <p:grpSp>
          <p:nvGrpSpPr>
            <p:cNvPr id="159749" name="Group 4"/>
            <p:cNvGrpSpPr>
              <a:grpSpLocks/>
            </p:cNvGrpSpPr>
            <p:nvPr/>
          </p:nvGrpSpPr>
          <p:grpSpPr bwMode="auto">
            <a:xfrm>
              <a:off x="1968" y="3360"/>
              <a:ext cx="1104" cy="720"/>
              <a:chOff x="1968" y="3360"/>
              <a:chExt cx="1104" cy="720"/>
            </a:xfrm>
          </p:grpSpPr>
          <p:grpSp>
            <p:nvGrpSpPr>
              <p:cNvPr id="159750" name="Group 5"/>
              <p:cNvGrpSpPr>
                <a:grpSpLocks/>
              </p:cNvGrpSpPr>
              <p:nvPr/>
            </p:nvGrpSpPr>
            <p:grpSpPr bwMode="auto">
              <a:xfrm>
                <a:off x="1968" y="3360"/>
                <a:ext cx="1104" cy="720"/>
                <a:chOff x="480" y="3360"/>
                <a:chExt cx="1104" cy="720"/>
              </a:xfrm>
            </p:grpSpPr>
            <p:sp>
              <p:nvSpPr>
                <p:cNvPr id="159751" name="Line 6"/>
                <p:cNvSpPr>
                  <a:spLocks noChangeShapeType="1"/>
                </p:cNvSpPr>
                <p:nvPr/>
              </p:nvSpPr>
              <p:spPr bwMode="auto">
                <a:xfrm>
                  <a:off x="480" y="3984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9752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624" y="3360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59753" name="Group 8"/>
              <p:cNvGrpSpPr>
                <a:grpSpLocks/>
              </p:cNvGrpSpPr>
              <p:nvPr/>
            </p:nvGrpSpPr>
            <p:grpSpPr bwMode="auto">
              <a:xfrm>
                <a:off x="2064" y="3840"/>
                <a:ext cx="576" cy="240"/>
                <a:chOff x="960" y="3360"/>
                <a:chExt cx="576" cy="240"/>
              </a:xfrm>
            </p:grpSpPr>
            <p:grpSp>
              <p:nvGrpSpPr>
                <p:cNvPr id="159754" name="Group 9"/>
                <p:cNvGrpSpPr>
                  <a:grpSpLocks/>
                </p:cNvGrpSpPr>
                <p:nvPr/>
              </p:nvGrpSpPr>
              <p:grpSpPr bwMode="auto">
                <a:xfrm>
                  <a:off x="1296" y="3360"/>
                  <a:ext cx="240" cy="240"/>
                  <a:chOff x="1296" y="3360"/>
                  <a:chExt cx="240" cy="240"/>
                </a:xfrm>
              </p:grpSpPr>
              <p:sp>
                <p:nvSpPr>
                  <p:cNvPr id="159755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3360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9756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408"/>
                    <a:ext cx="48" cy="4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9757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3408"/>
                    <a:ext cx="48" cy="4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9758" name="Freeform 13"/>
                  <p:cNvSpPr>
                    <a:spLocks/>
                  </p:cNvSpPr>
                  <p:nvPr/>
                </p:nvSpPr>
                <p:spPr bwMode="auto">
                  <a:xfrm>
                    <a:off x="1349" y="3492"/>
                    <a:ext cx="154" cy="85"/>
                  </a:xfrm>
                  <a:custGeom>
                    <a:avLst/>
                    <a:gdLst>
                      <a:gd name="T0" fmla="*/ 1 w 154"/>
                      <a:gd name="T1" fmla="*/ 0 h 85"/>
                      <a:gd name="T2" fmla="*/ 118 w 154"/>
                      <a:gd name="T3" fmla="*/ 45 h 85"/>
                      <a:gd name="T4" fmla="*/ 154 w 154"/>
                      <a:gd name="T5" fmla="*/ 9 h 85"/>
                      <a:gd name="T6" fmla="*/ 0 60000 65536"/>
                      <a:gd name="T7" fmla="*/ 0 60000 65536"/>
                      <a:gd name="T8" fmla="*/ 0 60000 65536"/>
                      <a:gd name="T9" fmla="*/ 0 w 154"/>
                      <a:gd name="T10" fmla="*/ 0 h 85"/>
                      <a:gd name="T11" fmla="*/ 154 w 154"/>
                      <a:gd name="T12" fmla="*/ 85 h 8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4" h="85">
                        <a:moveTo>
                          <a:pt x="1" y="0"/>
                        </a:moveTo>
                        <a:cubicBezTo>
                          <a:pt x="29" y="85"/>
                          <a:pt x="0" y="56"/>
                          <a:pt x="118" y="45"/>
                        </a:cubicBezTo>
                        <a:cubicBezTo>
                          <a:pt x="151" y="23"/>
                          <a:pt x="140" y="37"/>
                          <a:pt x="154" y="9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9759" name="Rectangle 14"/>
                <p:cNvSpPr>
                  <a:spLocks noChangeArrowheads="1"/>
                </p:cNvSpPr>
                <p:nvPr/>
              </p:nvSpPr>
              <p:spPr bwMode="auto">
                <a:xfrm>
                  <a:off x="960" y="3504"/>
                  <a:ext cx="96" cy="4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59760" name="Group 15"/>
            <p:cNvGrpSpPr>
              <a:grpSpLocks/>
            </p:cNvGrpSpPr>
            <p:nvPr/>
          </p:nvGrpSpPr>
          <p:grpSpPr bwMode="auto">
            <a:xfrm>
              <a:off x="3216" y="3360"/>
              <a:ext cx="1104" cy="720"/>
              <a:chOff x="3216" y="3360"/>
              <a:chExt cx="1104" cy="720"/>
            </a:xfrm>
          </p:grpSpPr>
          <p:grpSp>
            <p:nvGrpSpPr>
              <p:cNvPr id="159761" name="Group 16"/>
              <p:cNvGrpSpPr>
                <a:grpSpLocks/>
              </p:cNvGrpSpPr>
              <p:nvPr/>
            </p:nvGrpSpPr>
            <p:grpSpPr bwMode="auto">
              <a:xfrm>
                <a:off x="3216" y="3360"/>
                <a:ext cx="1104" cy="720"/>
                <a:chOff x="480" y="3360"/>
                <a:chExt cx="1104" cy="720"/>
              </a:xfrm>
            </p:grpSpPr>
            <p:sp>
              <p:nvSpPr>
                <p:cNvPr id="159762" name="Line 17"/>
                <p:cNvSpPr>
                  <a:spLocks noChangeShapeType="1"/>
                </p:cNvSpPr>
                <p:nvPr/>
              </p:nvSpPr>
              <p:spPr bwMode="auto">
                <a:xfrm>
                  <a:off x="480" y="3984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976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624" y="3360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59764" name="Group 19"/>
              <p:cNvGrpSpPr>
                <a:grpSpLocks/>
              </p:cNvGrpSpPr>
              <p:nvPr/>
            </p:nvGrpSpPr>
            <p:grpSpPr bwMode="auto">
              <a:xfrm>
                <a:off x="3312" y="3648"/>
                <a:ext cx="480" cy="384"/>
                <a:chOff x="3312" y="3648"/>
                <a:chExt cx="480" cy="384"/>
              </a:xfrm>
            </p:grpSpPr>
            <p:sp>
              <p:nvSpPr>
                <p:cNvPr id="159765" name="Rectangle 20"/>
                <p:cNvSpPr>
                  <a:spLocks noChangeArrowheads="1"/>
                </p:cNvSpPr>
                <p:nvPr/>
              </p:nvSpPr>
              <p:spPr bwMode="auto">
                <a:xfrm>
                  <a:off x="3312" y="3984"/>
                  <a:ext cx="96" cy="4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9766" name="Group 21"/>
                <p:cNvGrpSpPr>
                  <a:grpSpLocks/>
                </p:cNvGrpSpPr>
                <p:nvPr/>
              </p:nvGrpSpPr>
              <p:grpSpPr bwMode="auto">
                <a:xfrm>
                  <a:off x="3552" y="3648"/>
                  <a:ext cx="240" cy="240"/>
                  <a:chOff x="3648" y="3552"/>
                  <a:chExt cx="240" cy="240"/>
                </a:xfrm>
              </p:grpSpPr>
              <p:sp>
                <p:nvSpPr>
                  <p:cNvPr id="159767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35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9768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3600"/>
                    <a:ext cx="48" cy="4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9769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696"/>
                    <a:ext cx="48" cy="4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9770" name="Freeform 25"/>
                  <p:cNvSpPr>
                    <a:spLocks/>
                  </p:cNvSpPr>
                  <p:nvPr/>
                </p:nvSpPr>
                <p:spPr bwMode="auto">
                  <a:xfrm>
                    <a:off x="3780" y="3645"/>
                    <a:ext cx="73" cy="108"/>
                  </a:xfrm>
                  <a:custGeom>
                    <a:avLst/>
                    <a:gdLst>
                      <a:gd name="T0" fmla="*/ 54 w 73"/>
                      <a:gd name="T1" fmla="*/ 0 h 108"/>
                      <a:gd name="T2" fmla="*/ 54 w 73"/>
                      <a:gd name="T3" fmla="*/ 81 h 108"/>
                      <a:gd name="T4" fmla="*/ 0 w 73"/>
                      <a:gd name="T5" fmla="*/ 108 h 108"/>
                      <a:gd name="T6" fmla="*/ 0 60000 65536"/>
                      <a:gd name="T7" fmla="*/ 0 60000 65536"/>
                      <a:gd name="T8" fmla="*/ 0 60000 65536"/>
                      <a:gd name="T9" fmla="*/ 0 w 73"/>
                      <a:gd name="T10" fmla="*/ 0 h 108"/>
                      <a:gd name="T11" fmla="*/ 73 w 73"/>
                      <a:gd name="T12" fmla="*/ 108 h 10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73" h="108">
                        <a:moveTo>
                          <a:pt x="54" y="0"/>
                        </a:moveTo>
                        <a:cubicBezTo>
                          <a:pt x="64" y="31"/>
                          <a:pt x="73" y="43"/>
                          <a:pt x="54" y="81"/>
                        </a:cubicBezTo>
                        <a:cubicBezTo>
                          <a:pt x="45" y="99"/>
                          <a:pt x="0" y="108"/>
                          <a:pt x="0" y="108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59771" name="Group 27"/>
            <p:cNvGrpSpPr>
              <a:grpSpLocks/>
            </p:cNvGrpSpPr>
            <p:nvPr/>
          </p:nvGrpSpPr>
          <p:grpSpPr bwMode="auto">
            <a:xfrm>
              <a:off x="576" y="3360"/>
              <a:ext cx="1104" cy="720"/>
              <a:chOff x="480" y="3360"/>
              <a:chExt cx="1104" cy="720"/>
            </a:xfrm>
          </p:grpSpPr>
          <p:sp>
            <p:nvSpPr>
              <p:cNvPr id="159772" name="Line 28"/>
              <p:cNvSpPr>
                <a:spLocks noChangeShapeType="1"/>
              </p:cNvSpPr>
              <p:nvPr/>
            </p:nvSpPr>
            <p:spPr bwMode="auto">
              <a:xfrm>
                <a:off x="480" y="3984"/>
                <a:ext cx="11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9773" name="Line 29"/>
              <p:cNvSpPr>
                <a:spLocks noChangeShapeType="1"/>
              </p:cNvSpPr>
              <p:nvPr/>
            </p:nvSpPr>
            <p:spPr bwMode="auto">
              <a:xfrm flipV="1">
                <a:off x="624" y="336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9774" name="Group 31"/>
            <p:cNvGrpSpPr>
              <a:grpSpLocks/>
            </p:cNvGrpSpPr>
            <p:nvPr/>
          </p:nvGrpSpPr>
          <p:grpSpPr bwMode="auto">
            <a:xfrm>
              <a:off x="1296" y="3504"/>
              <a:ext cx="240" cy="240"/>
              <a:chOff x="1296" y="3360"/>
              <a:chExt cx="240" cy="240"/>
            </a:xfrm>
          </p:grpSpPr>
          <p:sp>
            <p:nvSpPr>
              <p:cNvPr id="159775" name="Oval 32"/>
              <p:cNvSpPr>
                <a:spLocks noChangeArrowheads="1"/>
              </p:cNvSpPr>
              <p:nvPr/>
            </p:nvSpPr>
            <p:spPr bwMode="auto">
              <a:xfrm>
                <a:off x="1296" y="336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76" name="Oval 33"/>
              <p:cNvSpPr>
                <a:spLocks noChangeArrowheads="1"/>
              </p:cNvSpPr>
              <p:nvPr/>
            </p:nvSpPr>
            <p:spPr bwMode="auto">
              <a:xfrm>
                <a:off x="1344" y="340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77" name="Oval 34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78" name="Freeform 35"/>
              <p:cNvSpPr>
                <a:spLocks/>
              </p:cNvSpPr>
              <p:nvPr/>
            </p:nvSpPr>
            <p:spPr bwMode="auto">
              <a:xfrm>
                <a:off x="1349" y="3492"/>
                <a:ext cx="154" cy="85"/>
              </a:xfrm>
              <a:custGeom>
                <a:avLst/>
                <a:gdLst>
                  <a:gd name="T0" fmla="*/ 1 w 154"/>
                  <a:gd name="T1" fmla="*/ 0 h 85"/>
                  <a:gd name="T2" fmla="*/ 118 w 154"/>
                  <a:gd name="T3" fmla="*/ 45 h 85"/>
                  <a:gd name="T4" fmla="*/ 154 w 154"/>
                  <a:gd name="T5" fmla="*/ 9 h 85"/>
                  <a:gd name="T6" fmla="*/ 0 60000 65536"/>
                  <a:gd name="T7" fmla="*/ 0 60000 65536"/>
                  <a:gd name="T8" fmla="*/ 0 60000 65536"/>
                  <a:gd name="T9" fmla="*/ 0 w 154"/>
                  <a:gd name="T10" fmla="*/ 0 h 85"/>
                  <a:gd name="T11" fmla="*/ 154 w 154"/>
                  <a:gd name="T12" fmla="*/ 85 h 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4" h="85">
                    <a:moveTo>
                      <a:pt x="1" y="0"/>
                    </a:moveTo>
                    <a:cubicBezTo>
                      <a:pt x="29" y="85"/>
                      <a:pt x="0" y="56"/>
                      <a:pt x="118" y="45"/>
                    </a:cubicBezTo>
                    <a:cubicBezTo>
                      <a:pt x="151" y="23"/>
                      <a:pt x="140" y="37"/>
                      <a:pt x="154" y="9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59779" name="Rectangle 36"/>
            <p:cNvSpPr>
              <a:spLocks noChangeArrowheads="1"/>
            </p:cNvSpPr>
            <p:nvPr/>
          </p:nvSpPr>
          <p:spPr bwMode="auto">
            <a:xfrm>
              <a:off x="960" y="3648"/>
              <a:ext cx="96" cy="4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80" name="Text Box 37"/>
            <p:cNvSpPr txBox="1">
              <a:spLocks noChangeArrowheads="1"/>
            </p:cNvSpPr>
            <p:nvPr/>
          </p:nvSpPr>
          <p:spPr bwMode="auto">
            <a:xfrm>
              <a:off x="720" y="3332"/>
              <a:ext cx="5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(px,py)</a:t>
              </a:r>
            </a:p>
          </p:txBody>
        </p:sp>
        <p:sp>
          <p:nvSpPr>
            <p:cNvPr id="159781" name="Line 38"/>
            <p:cNvSpPr>
              <a:spLocks noChangeShapeType="1"/>
            </p:cNvSpPr>
            <p:nvPr/>
          </p:nvSpPr>
          <p:spPr bwMode="auto">
            <a:xfrm flipH="1">
              <a:off x="720" y="369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arrow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59782" name="Group 39"/>
            <p:cNvGrpSpPr>
              <a:grpSpLocks/>
            </p:cNvGrpSpPr>
            <p:nvPr/>
          </p:nvGrpSpPr>
          <p:grpSpPr bwMode="auto">
            <a:xfrm>
              <a:off x="4512" y="3312"/>
              <a:ext cx="1104" cy="768"/>
              <a:chOff x="4512" y="3312"/>
              <a:chExt cx="1104" cy="768"/>
            </a:xfrm>
          </p:grpSpPr>
          <p:grpSp>
            <p:nvGrpSpPr>
              <p:cNvPr id="159783" name="Group 40"/>
              <p:cNvGrpSpPr>
                <a:grpSpLocks/>
              </p:cNvGrpSpPr>
              <p:nvPr/>
            </p:nvGrpSpPr>
            <p:grpSpPr bwMode="auto">
              <a:xfrm>
                <a:off x="4512" y="3360"/>
                <a:ext cx="1104" cy="720"/>
                <a:chOff x="480" y="3360"/>
                <a:chExt cx="1104" cy="720"/>
              </a:xfrm>
            </p:grpSpPr>
            <p:sp>
              <p:nvSpPr>
                <p:cNvPr id="159784" name="Line 41"/>
                <p:cNvSpPr>
                  <a:spLocks noChangeShapeType="1"/>
                </p:cNvSpPr>
                <p:nvPr/>
              </p:nvSpPr>
              <p:spPr bwMode="auto">
                <a:xfrm>
                  <a:off x="480" y="3984"/>
                  <a:ext cx="11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9785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624" y="3360"/>
                  <a:ext cx="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59786" name="Group 43"/>
              <p:cNvGrpSpPr>
                <a:grpSpLocks/>
              </p:cNvGrpSpPr>
              <p:nvPr/>
            </p:nvGrpSpPr>
            <p:grpSpPr bwMode="auto">
              <a:xfrm>
                <a:off x="4944" y="3312"/>
                <a:ext cx="480" cy="384"/>
                <a:chOff x="3312" y="3648"/>
                <a:chExt cx="480" cy="384"/>
              </a:xfrm>
            </p:grpSpPr>
            <p:sp>
              <p:nvSpPr>
                <p:cNvPr id="159787" name="Rectangle 44"/>
                <p:cNvSpPr>
                  <a:spLocks noChangeArrowheads="1"/>
                </p:cNvSpPr>
                <p:nvPr/>
              </p:nvSpPr>
              <p:spPr bwMode="auto">
                <a:xfrm>
                  <a:off x="3312" y="3984"/>
                  <a:ext cx="96" cy="48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9788" name="Group 45"/>
                <p:cNvGrpSpPr>
                  <a:grpSpLocks/>
                </p:cNvGrpSpPr>
                <p:nvPr/>
              </p:nvGrpSpPr>
              <p:grpSpPr bwMode="auto">
                <a:xfrm>
                  <a:off x="3552" y="3648"/>
                  <a:ext cx="240" cy="240"/>
                  <a:chOff x="3648" y="3552"/>
                  <a:chExt cx="240" cy="240"/>
                </a:xfrm>
              </p:grpSpPr>
              <p:sp>
                <p:nvSpPr>
                  <p:cNvPr id="159789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3552"/>
                    <a:ext cx="240" cy="24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9790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3600"/>
                    <a:ext cx="48" cy="4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9791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696"/>
                    <a:ext cx="48" cy="48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9792" name="Freeform 49"/>
                  <p:cNvSpPr>
                    <a:spLocks/>
                  </p:cNvSpPr>
                  <p:nvPr/>
                </p:nvSpPr>
                <p:spPr bwMode="auto">
                  <a:xfrm>
                    <a:off x="3780" y="3645"/>
                    <a:ext cx="73" cy="108"/>
                  </a:xfrm>
                  <a:custGeom>
                    <a:avLst/>
                    <a:gdLst>
                      <a:gd name="T0" fmla="*/ 54 w 73"/>
                      <a:gd name="T1" fmla="*/ 0 h 108"/>
                      <a:gd name="T2" fmla="*/ 54 w 73"/>
                      <a:gd name="T3" fmla="*/ 81 h 108"/>
                      <a:gd name="T4" fmla="*/ 0 w 73"/>
                      <a:gd name="T5" fmla="*/ 108 h 108"/>
                      <a:gd name="T6" fmla="*/ 0 60000 65536"/>
                      <a:gd name="T7" fmla="*/ 0 60000 65536"/>
                      <a:gd name="T8" fmla="*/ 0 60000 65536"/>
                      <a:gd name="T9" fmla="*/ 0 w 73"/>
                      <a:gd name="T10" fmla="*/ 0 h 108"/>
                      <a:gd name="T11" fmla="*/ 73 w 73"/>
                      <a:gd name="T12" fmla="*/ 108 h 10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73" h="108">
                        <a:moveTo>
                          <a:pt x="54" y="0"/>
                        </a:moveTo>
                        <a:cubicBezTo>
                          <a:pt x="64" y="31"/>
                          <a:pt x="73" y="43"/>
                          <a:pt x="54" y="81"/>
                        </a:cubicBezTo>
                        <a:cubicBezTo>
                          <a:pt x="45" y="99"/>
                          <a:pt x="0" y="108"/>
                          <a:pt x="0" y="108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9793" name="Line 50"/>
              <p:cNvSpPr>
                <a:spLocks noChangeShapeType="1"/>
              </p:cNvSpPr>
              <p:nvPr/>
            </p:nvSpPr>
            <p:spPr bwMode="auto">
              <a:xfrm flipV="1">
                <a:off x="4656" y="3744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arrow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cxnSp>
          <p:nvCxnSpPr>
            <p:cNvPr id="54" name="Straight Connector 53"/>
            <p:cNvCxnSpPr>
              <a:stCxn id="159765" idx="0"/>
            </p:cNvCxnSpPr>
            <p:nvPr/>
          </p:nvCxnSpPr>
          <p:spPr>
            <a:xfrm rot="5400000" flipH="1" flipV="1">
              <a:off x="3480" y="3384"/>
              <a:ext cx="480" cy="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9795" name="Object 7"/>
            <p:cNvGraphicFramePr>
              <a:graphicFrameLocks noChangeAspect="1"/>
            </p:cNvGraphicFramePr>
            <p:nvPr/>
          </p:nvGraphicFramePr>
          <p:xfrm>
            <a:off x="3456" y="3888"/>
            <a:ext cx="144" cy="144"/>
          </p:xfrm>
          <a:graphic>
            <a:graphicData uri="http://schemas.openxmlformats.org/presentationml/2006/ole">
              <p:oleObj spid="_x0000_s159795" name="Equation" r:id="rId4" imgW="126720" imgH="177480" progId="Equation.3">
                <p:embed/>
              </p:oleObj>
            </a:graphicData>
          </a:graphic>
        </p:graphicFrame>
      </p:grpSp>
      <p:grpSp>
        <p:nvGrpSpPr>
          <p:cNvPr id="159796" name="Group 4"/>
          <p:cNvGrpSpPr>
            <a:grpSpLocks/>
          </p:cNvGrpSpPr>
          <p:nvPr/>
        </p:nvGrpSpPr>
        <p:grpSpPr bwMode="auto">
          <a:xfrm>
            <a:off x="1111250" y="3886200"/>
            <a:ext cx="6873875" cy="1006475"/>
            <a:chOff x="1008" y="3025"/>
            <a:chExt cx="4330" cy="634"/>
          </a:xfrm>
        </p:grpSpPr>
        <p:sp>
          <p:nvSpPr>
            <p:cNvPr id="159797" name="Text Box 5"/>
            <p:cNvSpPr txBox="1">
              <a:spLocks noChangeArrowheads="1"/>
            </p:cNvSpPr>
            <p:nvPr/>
          </p:nvSpPr>
          <p:spPr bwMode="auto">
            <a:xfrm>
              <a:off x="1056" y="3025"/>
              <a:ext cx="428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2000"/>
                <a:t>x’         1 0  px        cos(</a:t>
              </a:r>
              <a:r>
                <a:rPr lang="en-US" sz="2000">
                  <a:latin typeface="Symbol" pitchFamily="18" charset="2"/>
                </a:rPr>
                <a:t>q</a:t>
              </a:r>
              <a:r>
                <a:rPr lang="en-US" sz="2000"/>
                <a:t>)   -sin(</a:t>
              </a:r>
              <a:r>
                <a:rPr lang="en-US" sz="2000">
                  <a:latin typeface="Symbol" pitchFamily="18" charset="2"/>
                </a:rPr>
                <a:t>q</a:t>
              </a:r>
              <a:r>
                <a:rPr lang="en-US" sz="2000"/>
                <a:t>)   0       1  0  -px      x  </a:t>
              </a:r>
            </a:p>
            <a:p>
              <a:pPr marL="457200" indent="-457200"/>
              <a:r>
                <a:rPr lang="en-US" sz="2000"/>
                <a:t>y’   =    0 1  py        sin(</a:t>
              </a:r>
              <a:r>
                <a:rPr lang="en-US" sz="2000">
                  <a:latin typeface="Symbol" pitchFamily="18" charset="2"/>
                </a:rPr>
                <a:t>q</a:t>
              </a:r>
              <a:r>
                <a:rPr lang="en-US" sz="2000"/>
                <a:t>)     cos(</a:t>
              </a:r>
              <a:r>
                <a:rPr lang="en-US" sz="2000">
                  <a:latin typeface="Symbol" pitchFamily="18" charset="2"/>
                </a:rPr>
                <a:t>q</a:t>
              </a:r>
              <a:r>
                <a:rPr lang="en-US" sz="2000"/>
                <a:t>)  0       0  1  -py      y</a:t>
              </a:r>
            </a:p>
            <a:p>
              <a:pPr marL="457200" indent="-457200"/>
              <a:r>
                <a:rPr lang="en-US" sz="2000"/>
                <a:t>1          0 0   1           0            0      1       0  0    1      1</a:t>
              </a:r>
            </a:p>
          </p:txBody>
        </p:sp>
        <p:sp>
          <p:nvSpPr>
            <p:cNvPr id="159798" name="Line 6"/>
            <p:cNvSpPr>
              <a:spLocks noChangeShapeType="1"/>
            </p:cNvSpPr>
            <p:nvPr/>
          </p:nvSpPr>
          <p:spPr bwMode="auto">
            <a:xfrm>
              <a:off x="1632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799" name="Line 7"/>
            <p:cNvSpPr>
              <a:spLocks noChangeShapeType="1"/>
            </p:cNvSpPr>
            <p:nvPr/>
          </p:nvSpPr>
          <p:spPr bwMode="auto">
            <a:xfrm>
              <a:off x="2256" y="31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800" name="Line 8"/>
            <p:cNvSpPr>
              <a:spLocks noChangeShapeType="1"/>
            </p:cNvSpPr>
            <p:nvPr/>
          </p:nvSpPr>
          <p:spPr bwMode="auto">
            <a:xfrm>
              <a:off x="2496" y="31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801" name="Line 9"/>
            <p:cNvSpPr>
              <a:spLocks noChangeShapeType="1"/>
            </p:cNvSpPr>
            <p:nvPr/>
          </p:nvSpPr>
          <p:spPr bwMode="auto">
            <a:xfrm>
              <a:off x="3936" y="31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802" name="Line 10"/>
            <p:cNvSpPr>
              <a:spLocks noChangeShapeType="1"/>
            </p:cNvSpPr>
            <p:nvPr/>
          </p:nvSpPr>
          <p:spPr bwMode="auto">
            <a:xfrm>
              <a:off x="4128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803" name="Line 11"/>
            <p:cNvSpPr>
              <a:spLocks noChangeShapeType="1"/>
            </p:cNvSpPr>
            <p:nvPr/>
          </p:nvSpPr>
          <p:spPr bwMode="auto">
            <a:xfrm>
              <a:off x="4896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804" name="Line 12"/>
            <p:cNvSpPr>
              <a:spLocks noChangeShapeType="1"/>
            </p:cNvSpPr>
            <p:nvPr/>
          </p:nvSpPr>
          <p:spPr bwMode="auto">
            <a:xfrm>
              <a:off x="5040" y="31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805" name="Line 13"/>
            <p:cNvSpPr>
              <a:spLocks noChangeShapeType="1"/>
            </p:cNvSpPr>
            <p:nvPr/>
          </p:nvSpPr>
          <p:spPr bwMode="auto">
            <a:xfrm>
              <a:off x="5280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806" name="Line 14"/>
            <p:cNvSpPr>
              <a:spLocks noChangeShapeType="1"/>
            </p:cNvSpPr>
            <p:nvPr/>
          </p:nvSpPr>
          <p:spPr bwMode="auto">
            <a:xfrm>
              <a:off x="1008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9807" name="Line 15"/>
            <p:cNvSpPr>
              <a:spLocks noChangeShapeType="1"/>
            </p:cNvSpPr>
            <p:nvPr/>
          </p:nvSpPr>
          <p:spPr bwMode="auto">
            <a:xfrm>
              <a:off x="1296" y="307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9808" name="Line 7"/>
          <p:cNvSpPr>
            <a:spLocks noChangeShapeType="1"/>
          </p:cNvSpPr>
          <p:nvPr/>
        </p:nvSpPr>
        <p:spPr bwMode="auto">
          <a:xfrm>
            <a:off x="6096000" y="50292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9809" name="Line 9"/>
          <p:cNvSpPr>
            <a:spLocks noChangeShapeType="1"/>
          </p:cNvSpPr>
          <p:nvPr/>
        </p:nvSpPr>
        <p:spPr bwMode="auto">
          <a:xfrm>
            <a:off x="6705600" y="5029200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9810" name="Text Box 10"/>
          <p:cNvSpPr txBox="1">
            <a:spLocks noChangeArrowheads="1"/>
          </p:cNvSpPr>
          <p:nvPr/>
        </p:nvSpPr>
        <p:spPr bwMode="auto">
          <a:xfrm>
            <a:off x="6400800" y="5257800"/>
            <a:ext cx="822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 </a:t>
            </a:r>
            <a:r>
              <a:rPr lang="en-US" sz="2800"/>
              <a:t>M</a:t>
            </a:r>
            <a:r>
              <a:rPr lang="en-US"/>
              <a:t>1</a:t>
            </a:r>
            <a:r>
              <a:rPr lang="en-US" sz="2000"/>
              <a:t>  </a:t>
            </a:r>
          </a:p>
        </p:txBody>
      </p:sp>
      <p:sp>
        <p:nvSpPr>
          <p:cNvPr id="159811" name="Line 7"/>
          <p:cNvSpPr>
            <a:spLocks noChangeShapeType="1"/>
          </p:cNvSpPr>
          <p:nvPr/>
        </p:nvSpPr>
        <p:spPr bwMode="auto">
          <a:xfrm>
            <a:off x="3810000" y="5029200"/>
            <a:ext cx="175260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9812" name="Line 9"/>
          <p:cNvSpPr>
            <a:spLocks noChangeShapeType="1"/>
          </p:cNvSpPr>
          <p:nvPr/>
        </p:nvSpPr>
        <p:spPr bwMode="auto">
          <a:xfrm>
            <a:off x="4648200" y="5029200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9813" name="Text Box 10"/>
          <p:cNvSpPr txBox="1">
            <a:spLocks noChangeArrowheads="1"/>
          </p:cNvSpPr>
          <p:nvPr/>
        </p:nvSpPr>
        <p:spPr bwMode="auto">
          <a:xfrm>
            <a:off x="4373563" y="5257800"/>
            <a:ext cx="8080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 </a:t>
            </a:r>
            <a:r>
              <a:rPr lang="en-US" sz="2800"/>
              <a:t>M</a:t>
            </a:r>
            <a:r>
              <a:rPr lang="en-US" sz="1600"/>
              <a:t>2</a:t>
            </a:r>
            <a:r>
              <a:rPr lang="en-US" sz="2000"/>
              <a:t>  </a:t>
            </a:r>
          </a:p>
        </p:txBody>
      </p:sp>
      <p:sp>
        <p:nvSpPr>
          <p:cNvPr id="159814" name="Line 7"/>
          <p:cNvSpPr>
            <a:spLocks noChangeShapeType="1"/>
          </p:cNvSpPr>
          <p:nvPr/>
        </p:nvSpPr>
        <p:spPr bwMode="auto">
          <a:xfrm>
            <a:off x="1981200" y="50292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9815" name="Line 9"/>
          <p:cNvSpPr>
            <a:spLocks noChangeShapeType="1"/>
          </p:cNvSpPr>
          <p:nvPr/>
        </p:nvSpPr>
        <p:spPr bwMode="auto">
          <a:xfrm>
            <a:off x="2590800" y="5029200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9816" name="Text Box 10"/>
          <p:cNvSpPr txBox="1">
            <a:spLocks noChangeArrowheads="1"/>
          </p:cNvSpPr>
          <p:nvPr/>
        </p:nvSpPr>
        <p:spPr bwMode="auto">
          <a:xfrm>
            <a:off x="2286000" y="5257800"/>
            <a:ext cx="822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 </a:t>
            </a:r>
            <a:r>
              <a:rPr lang="en-US" sz="2800"/>
              <a:t>M</a:t>
            </a:r>
            <a:r>
              <a:rPr lang="en-US"/>
              <a:t>3</a:t>
            </a:r>
            <a:r>
              <a:rPr lang="en-US" sz="2000"/>
              <a:t>  </a:t>
            </a:r>
          </a:p>
        </p:txBody>
      </p:sp>
      <p:sp>
        <p:nvSpPr>
          <p:cNvPr id="159817" name="Line 6"/>
          <p:cNvSpPr>
            <a:spLocks noChangeShapeType="1"/>
          </p:cNvSpPr>
          <p:nvPr/>
        </p:nvSpPr>
        <p:spPr bwMode="auto">
          <a:xfrm>
            <a:off x="2667000" y="5943600"/>
            <a:ext cx="0" cy="1524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9818" name="Line 7"/>
          <p:cNvSpPr>
            <a:spLocks noChangeShapeType="1"/>
          </p:cNvSpPr>
          <p:nvPr/>
        </p:nvSpPr>
        <p:spPr bwMode="auto">
          <a:xfrm>
            <a:off x="2667000" y="6096000"/>
            <a:ext cx="411480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9819" name="Line 8"/>
          <p:cNvSpPr>
            <a:spLocks noChangeShapeType="1"/>
          </p:cNvSpPr>
          <p:nvPr/>
        </p:nvSpPr>
        <p:spPr bwMode="auto">
          <a:xfrm>
            <a:off x="6781800" y="5943600"/>
            <a:ext cx="0" cy="1524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9820" name="Line 9"/>
          <p:cNvSpPr>
            <a:spLocks noChangeShapeType="1"/>
          </p:cNvSpPr>
          <p:nvPr/>
        </p:nvSpPr>
        <p:spPr bwMode="auto">
          <a:xfrm>
            <a:off x="4724400" y="6096000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9821" name="Text Box 10"/>
          <p:cNvSpPr txBox="1">
            <a:spLocks noChangeArrowheads="1"/>
          </p:cNvSpPr>
          <p:nvPr/>
        </p:nvSpPr>
        <p:spPr bwMode="auto">
          <a:xfrm>
            <a:off x="3505200" y="6338888"/>
            <a:ext cx="26114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 </a:t>
            </a:r>
            <a:r>
              <a:rPr lang="en-US" sz="2800"/>
              <a:t>M= M</a:t>
            </a:r>
            <a:r>
              <a:rPr lang="en-US" sz="1600"/>
              <a:t>3</a:t>
            </a:r>
            <a:r>
              <a:rPr lang="en-US" sz="2800"/>
              <a:t>*M</a:t>
            </a:r>
            <a:r>
              <a:rPr lang="en-US" sz="1600"/>
              <a:t>2</a:t>
            </a:r>
            <a:r>
              <a:rPr lang="en-US" sz="2800"/>
              <a:t>*M</a:t>
            </a:r>
            <a:r>
              <a:rPr lang="en-US" sz="1600"/>
              <a:t>1</a:t>
            </a:r>
            <a:r>
              <a:rPr lang="en-US" sz="200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CBD2331-5D45-4BB3-8498-4BA0A1B44A92}" type="slidenum">
              <a:rPr lang="en-US"/>
              <a:pPr/>
              <a:t>7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Translation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Re-position a point along a straight line </a:t>
            </a:r>
          </a:p>
          <a:p>
            <a:pPr eaLnBrk="1" hangingPunct="1"/>
            <a:r>
              <a:rPr lang="en-US" sz="2800" smtClean="0"/>
              <a:t>Given a point (x,y), and the translation distance (tx,ty)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219200" y="3124200"/>
            <a:ext cx="32686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The new point: (x’, y’) </a:t>
            </a:r>
          </a:p>
          <a:p>
            <a:r>
              <a:rPr lang="en-US" sz="2400"/>
              <a:t>     x’ = x + tx </a:t>
            </a:r>
          </a:p>
          <a:p>
            <a:r>
              <a:rPr lang="en-US" sz="2400"/>
              <a:t>     y’ = y + ty </a:t>
            </a:r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5334000" y="4495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 flipV="1">
            <a:off x="5562600" y="2895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3320" name="Group 12"/>
          <p:cNvGrpSpPr>
            <a:grpSpLocks/>
          </p:cNvGrpSpPr>
          <p:nvPr/>
        </p:nvGrpSpPr>
        <p:grpSpPr bwMode="auto">
          <a:xfrm>
            <a:off x="5638800" y="4006850"/>
            <a:ext cx="701675" cy="336550"/>
            <a:chOff x="3590" y="2915"/>
            <a:chExt cx="442" cy="212"/>
          </a:xfrm>
        </p:grpSpPr>
        <p:sp>
          <p:nvSpPr>
            <p:cNvPr id="13337" name="Text Box 7"/>
            <p:cNvSpPr txBox="1">
              <a:spLocks noChangeArrowheads="1"/>
            </p:cNvSpPr>
            <p:nvPr/>
          </p:nvSpPr>
          <p:spPr bwMode="auto">
            <a:xfrm>
              <a:off x="3590" y="2915"/>
              <a:ext cx="3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(x,y)</a:t>
              </a:r>
            </a:p>
          </p:txBody>
        </p:sp>
        <p:sp>
          <p:nvSpPr>
            <p:cNvPr id="13338" name="Oval 9"/>
            <p:cNvSpPr>
              <a:spLocks noChangeArrowheads="1"/>
            </p:cNvSpPr>
            <p:nvPr/>
          </p:nvSpPr>
          <p:spPr bwMode="auto">
            <a:xfrm>
              <a:off x="3984" y="307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1" name="Group 14"/>
          <p:cNvGrpSpPr>
            <a:grpSpLocks/>
          </p:cNvGrpSpPr>
          <p:nvPr/>
        </p:nvGrpSpPr>
        <p:grpSpPr bwMode="auto">
          <a:xfrm>
            <a:off x="6400800" y="3244850"/>
            <a:ext cx="923925" cy="946150"/>
            <a:chOff x="4032" y="2476"/>
            <a:chExt cx="582" cy="596"/>
          </a:xfrm>
        </p:grpSpPr>
        <p:grpSp>
          <p:nvGrpSpPr>
            <p:cNvPr id="13333" name="Group 11"/>
            <p:cNvGrpSpPr>
              <a:grpSpLocks/>
            </p:cNvGrpSpPr>
            <p:nvPr/>
          </p:nvGrpSpPr>
          <p:grpSpPr bwMode="auto">
            <a:xfrm>
              <a:off x="4180" y="2476"/>
              <a:ext cx="434" cy="308"/>
              <a:chOff x="4180" y="2476"/>
              <a:chExt cx="434" cy="308"/>
            </a:xfrm>
          </p:grpSpPr>
          <p:sp>
            <p:nvSpPr>
              <p:cNvPr id="13335" name="Text Box 8"/>
              <p:cNvSpPr txBox="1">
                <a:spLocks noChangeArrowheads="1"/>
              </p:cNvSpPr>
              <p:nvPr/>
            </p:nvSpPr>
            <p:spPr bwMode="auto">
              <a:xfrm>
                <a:off x="4180" y="2476"/>
                <a:ext cx="43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(x’,y’)</a:t>
                </a:r>
              </a:p>
            </p:txBody>
          </p:sp>
          <p:sp>
            <p:nvSpPr>
              <p:cNvPr id="13336" name="Oval 10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34" name="Line 13"/>
            <p:cNvSpPr>
              <a:spLocks noChangeShapeType="1"/>
            </p:cNvSpPr>
            <p:nvPr/>
          </p:nvSpPr>
          <p:spPr bwMode="auto">
            <a:xfrm flipV="1">
              <a:off x="4032" y="278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322" name="Text Box 15"/>
          <p:cNvSpPr txBox="1">
            <a:spLocks noChangeArrowheads="1"/>
          </p:cNvSpPr>
          <p:nvPr/>
        </p:nvSpPr>
        <p:spPr bwMode="auto">
          <a:xfrm>
            <a:off x="822325" y="4730750"/>
            <a:ext cx="59975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OR   </a:t>
            </a:r>
            <a:r>
              <a:rPr lang="en-US" sz="2000"/>
              <a:t>P’  =  P  +  T</a:t>
            </a:r>
            <a:r>
              <a:rPr lang="en-US" sz="1600"/>
              <a:t>    where    P’ =    x’     p =    x    T =    tx</a:t>
            </a:r>
          </a:p>
          <a:p>
            <a:r>
              <a:rPr lang="en-US" sz="1600"/>
              <a:t>                                                         y’              y             ty </a:t>
            </a:r>
          </a:p>
        </p:txBody>
      </p:sp>
      <p:sp>
        <p:nvSpPr>
          <p:cNvPr id="13323" name="Line 16"/>
          <p:cNvSpPr>
            <a:spLocks noChangeShapeType="1"/>
          </p:cNvSpPr>
          <p:nvPr/>
        </p:nvSpPr>
        <p:spPr bwMode="auto">
          <a:xfrm>
            <a:off x="44196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4" name="Line 17"/>
          <p:cNvSpPr>
            <a:spLocks noChangeShapeType="1"/>
          </p:cNvSpPr>
          <p:nvPr/>
        </p:nvSpPr>
        <p:spPr bwMode="auto">
          <a:xfrm>
            <a:off x="48006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5" name="Line 18"/>
          <p:cNvSpPr>
            <a:spLocks noChangeShapeType="1"/>
          </p:cNvSpPr>
          <p:nvPr/>
        </p:nvSpPr>
        <p:spPr bwMode="auto">
          <a:xfrm>
            <a:off x="54864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6" name="Line 19"/>
          <p:cNvSpPr>
            <a:spLocks noChangeShapeType="1"/>
          </p:cNvSpPr>
          <p:nvPr/>
        </p:nvSpPr>
        <p:spPr bwMode="auto">
          <a:xfrm>
            <a:off x="57912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7" name="Line 20"/>
          <p:cNvSpPr>
            <a:spLocks noChangeShapeType="1"/>
          </p:cNvSpPr>
          <p:nvPr/>
        </p:nvSpPr>
        <p:spPr bwMode="auto">
          <a:xfrm>
            <a:off x="64008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8" name="Line 21"/>
          <p:cNvSpPr>
            <a:spLocks noChangeShapeType="1"/>
          </p:cNvSpPr>
          <p:nvPr/>
        </p:nvSpPr>
        <p:spPr bwMode="auto">
          <a:xfrm>
            <a:off x="68580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9" name="Line 23"/>
          <p:cNvSpPr>
            <a:spLocks noChangeShapeType="1"/>
          </p:cNvSpPr>
          <p:nvPr/>
        </p:nvSpPr>
        <p:spPr bwMode="auto">
          <a:xfrm>
            <a:off x="6400800" y="4191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30" name="Line 25"/>
          <p:cNvSpPr>
            <a:spLocks noChangeShapeType="1"/>
          </p:cNvSpPr>
          <p:nvPr/>
        </p:nvSpPr>
        <p:spPr bwMode="auto">
          <a:xfrm flipV="1">
            <a:off x="70104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31" name="Text Box 27"/>
          <p:cNvSpPr txBox="1">
            <a:spLocks noChangeArrowheads="1"/>
          </p:cNvSpPr>
          <p:nvPr/>
        </p:nvSpPr>
        <p:spPr bwMode="auto">
          <a:xfrm>
            <a:off x="6553200" y="41910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tx</a:t>
            </a:r>
          </a:p>
        </p:txBody>
      </p:sp>
      <p:sp>
        <p:nvSpPr>
          <p:cNvPr id="13332" name="Text Box 28"/>
          <p:cNvSpPr txBox="1">
            <a:spLocks noChangeArrowheads="1"/>
          </p:cNvSpPr>
          <p:nvPr/>
        </p:nvSpPr>
        <p:spPr bwMode="auto">
          <a:xfrm>
            <a:off x="7004050" y="38100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CC2CC8-669E-4DE9-B5F6-CE4E4BFDE137}" type="slidenum">
              <a:rPr lang="en-US"/>
              <a:pPr/>
              <a:t>70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Composing Transformation 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09800"/>
            <a:ext cx="8001000" cy="4114800"/>
          </a:xfrm>
        </p:spPr>
        <p:txBody>
          <a:bodyPr/>
          <a:lstStyle/>
          <a:p>
            <a:pPr eaLnBrk="1" hangingPunct="1"/>
            <a:r>
              <a:rPr lang="en-US" sz="2000" smtClean="0"/>
              <a:t>Matrix multiplication is associative</a:t>
            </a:r>
            <a:r>
              <a:rPr lang="en-US" sz="24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>
                <a:solidFill>
                  <a:schemeClr val="tx2"/>
                </a:solidFill>
              </a:rPr>
              <a:t>     M3 x M2 x M1 = (M3 x M2) x M1 = M3 x (M2 x M1)</a:t>
            </a:r>
          </a:p>
          <a:p>
            <a:pPr eaLnBrk="1" hangingPunct="1"/>
            <a:r>
              <a:rPr lang="en-US" sz="2000" smtClean="0"/>
              <a:t>Transformation products may not be commutative A x B  != B x A</a:t>
            </a:r>
            <a:r>
              <a:rPr lang="en-US" sz="2400" smtClean="0"/>
              <a:t>   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BDC80F1-B395-42C8-8461-AFBF4378EEF2}" type="slidenum">
              <a:rPr lang="en-US"/>
              <a:pPr/>
              <a:t>71</a:t>
            </a:fld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Transformation Order Matters!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133600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Example: rotation and translation are not commutative</a:t>
            </a:r>
          </a:p>
        </p:txBody>
      </p:sp>
      <p:sp>
        <p:nvSpPr>
          <p:cNvPr id="53253" name="Line 4"/>
          <p:cNvSpPr>
            <a:spLocks noChangeShapeType="1"/>
          </p:cNvSpPr>
          <p:nvPr/>
        </p:nvSpPr>
        <p:spPr bwMode="auto">
          <a:xfrm>
            <a:off x="685800" y="52578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54" name="Line 5"/>
          <p:cNvSpPr>
            <a:spLocks noChangeShapeType="1"/>
          </p:cNvSpPr>
          <p:nvPr/>
        </p:nvSpPr>
        <p:spPr bwMode="auto">
          <a:xfrm flipV="1">
            <a:off x="1066800" y="33528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255" name="Oval 6"/>
          <p:cNvSpPr>
            <a:spLocks noChangeArrowheads="1"/>
          </p:cNvSpPr>
          <p:nvPr/>
        </p:nvSpPr>
        <p:spPr bwMode="auto">
          <a:xfrm>
            <a:off x="762000" y="4876800"/>
            <a:ext cx="685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Oval 7"/>
          <p:cNvSpPr>
            <a:spLocks noChangeArrowheads="1"/>
          </p:cNvSpPr>
          <p:nvPr/>
        </p:nvSpPr>
        <p:spPr bwMode="auto">
          <a:xfrm>
            <a:off x="914400" y="51054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Oval 8"/>
          <p:cNvSpPr>
            <a:spLocks noChangeArrowheads="1"/>
          </p:cNvSpPr>
          <p:nvPr/>
        </p:nvSpPr>
        <p:spPr bwMode="auto">
          <a:xfrm>
            <a:off x="1143000" y="51054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Freeform 9"/>
          <p:cNvSpPr>
            <a:spLocks/>
          </p:cNvSpPr>
          <p:nvPr/>
        </p:nvSpPr>
        <p:spPr bwMode="auto">
          <a:xfrm>
            <a:off x="914400" y="5329238"/>
            <a:ext cx="342900" cy="71437"/>
          </a:xfrm>
          <a:custGeom>
            <a:avLst/>
            <a:gdLst>
              <a:gd name="T0" fmla="*/ 0 w 216"/>
              <a:gd name="T1" fmla="*/ 28575 h 45"/>
              <a:gd name="T2" fmla="*/ 85725 w 216"/>
              <a:gd name="T3" fmla="*/ 57150 h 45"/>
              <a:gd name="T4" fmla="*/ 128588 w 216"/>
              <a:gd name="T5" fmla="*/ 71437 h 45"/>
              <a:gd name="T6" fmla="*/ 271463 w 216"/>
              <a:gd name="T7" fmla="*/ 57150 h 45"/>
              <a:gd name="T8" fmla="*/ 314325 w 216"/>
              <a:gd name="T9" fmla="*/ 42862 h 45"/>
              <a:gd name="T10" fmla="*/ 342900 w 216"/>
              <a:gd name="T11" fmla="*/ 0 h 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"/>
              <a:gd name="T19" fmla="*/ 0 h 45"/>
              <a:gd name="T20" fmla="*/ 216 w 216"/>
              <a:gd name="T21" fmla="*/ 45 h 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" h="45">
                <a:moveTo>
                  <a:pt x="0" y="18"/>
                </a:moveTo>
                <a:cubicBezTo>
                  <a:pt x="18" y="24"/>
                  <a:pt x="36" y="30"/>
                  <a:pt x="54" y="36"/>
                </a:cubicBezTo>
                <a:cubicBezTo>
                  <a:pt x="63" y="39"/>
                  <a:pt x="81" y="45"/>
                  <a:pt x="81" y="45"/>
                </a:cubicBezTo>
                <a:cubicBezTo>
                  <a:pt x="111" y="42"/>
                  <a:pt x="141" y="41"/>
                  <a:pt x="171" y="36"/>
                </a:cubicBezTo>
                <a:cubicBezTo>
                  <a:pt x="180" y="35"/>
                  <a:pt x="191" y="33"/>
                  <a:pt x="198" y="27"/>
                </a:cubicBezTo>
                <a:cubicBezTo>
                  <a:pt x="206" y="20"/>
                  <a:pt x="216" y="0"/>
                  <a:pt x="216" y="0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590800" y="4876800"/>
            <a:ext cx="685800" cy="685800"/>
            <a:chOff x="1632" y="3072"/>
            <a:chExt cx="432" cy="432"/>
          </a:xfrm>
        </p:grpSpPr>
        <p:sp>
          <p:nvSpPr>
            <p:cNvPr id="53272" name="Oval 11"/>
            <p:cNvSpPr>
              <a:spLocks noChangeArrowheads="1"/>
            </p:cNvSpPr>
            <p:nvPr/>
          </p:nvSpPr>
          <p:spPr bwMode="auto">
            <a:xfrm>
              <a:off x="1632" y="3072"/>
              <a:ext cx="4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3" name="Oval 12"/>
            <p:cNvSpPr>
              <a:spLocks noChangeArrowheads="1"/>
            </p:cNvSpPr>
            <p:nvPr/>
          </p:nvSpPr>
          <p:spPr bwMode="auto">
            <a:xfrm>
              <a:off x="1728" y="331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4" name="Oval 13"/>
            <p:cNvSpPr>
              <a:spLocks noChangeArrowheads="1"/>
            </p:cNvSpPr>
            <p:nvPr/>
          </p:nvSpPr>
          <p:spPr bwMode="auto">
            <a:xfrm>
              <a:off x="1776" y="316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5" name="Freeform 14"/>
            <p:cNvSpPr>
              <a:spLocks/>
            </p:cNvSpPr>
            <p:nvPr/>
          </p:nvSpPr>
          <p:spPr bwMode="auto">
            <a:xfrm>
              <a:off x="1827" y="3204"/>
              <a:ext cx="153" cy="234"/>
            </a:xfrm>
            <a:custGeom>
              <a:avLst/>
              <a:gdLst>
                <a:gd name="T0" fmla="*/ 126 w 153"/>
                <a:gd name="T1" fmla="*/ 0 h 234"/>
                <a:gd name="T2" fmla="*/ 72 w 153"/>
                <a:gd name="T3" fmla="*/ 207 h 234"/>
                <a:gd name="T4" fmla="*/ 0 w 153"/>
                <a:gd name="T5" fmla="*/ 234 h 234"/>
                <a:gd name="T6" fmla="*/ 0 60000 65536"/>
                <a:gd name="T7" fmla="*/ 0 60000 65536"/>
                <a:gd name="T8" fmla="*/ 0 60000 65536"/>
                <a:gd name="T9" fmla="*/ 0 w 153"/>
                <a:gd name="T10" fmla="*/ 0 h 234"/>
                <a:gd name="T11" fmla="*/ 153 w 153"/>
                <a:gd name="T12" fmla="*/ 234 h 2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" h="234">
                  <a:moveTo>
                    <a:pt x="126" y="0"/>
                  </a:moveTo>
                  <a:cubicBezTo>
                    <a:pt x="137" y="76"/>
                    <a:pt x="153" y="172"/>
                    <a:pt x="72" y="207"/>
                  </a:cubicBezTo>
                  <a:cubicBezTo>
                    <a:pt x="48" y="217"/>
                    <a:pt x="27" y="234"/>
                    <a:pt x="0" y="23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19151" name="Text Box 15"/>
          <p:cNvSpPr txBox="1">
            <a:spLocks noChangeArrowheads="1"/>
          </p:cNvSpPr>
          <p:nvPr/>
        </p:nvSpPr>
        <p:spPr bwMode="auto">
          <a:xfrm>
            <a:off x="3352800" y="3048000"/>
            <a:ext cx="51212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hlink"/>
                </a:solidFill>
              </a:rPr>
              <a:t>Translate (5,0) and then Rotate 60 degree </a:t>
            </a:r>
          </a:p>
          <a:p>
            <a:endParaRPr lang="en-US" sz="2000">
              <a:solidFill>
                <a:schemeClr val="hlink"/>
              </a:solidFill>
            </a:endParaRPr>
          </a:p>
          <a:p>
            <a:r>
              <a:rPr lang="en-US" sz="2000">
                <a:solidFill>
                  <a:schemeClr val="hlink"/>
                </a:solidFill>
              </a:rPr>
              <a:t>                       OR </a:t>
            </a:r>
          </a:p>
          <a:p>
            <a:endParaRPr lang="en-US" sz="2000">
              <a:solidFill>
                <a:schemeClr val="hlink"/>
              </a:solidFill>
            </a:endParaRPr>
          </a:p>
          <a:p>
            <a:r>
              <a:rPr lang="en-US" sz="2000">
                <a:solidFill>
                  <a:schemeClr val="hlink"/>
                </a:solidFill>
              </a:rPr>
              <a:t>Rotate 60 degree and then translate (5,0)??</a:t>
            </a:r>
          </a:p>
        </p:txBody>
      </p:sp>
      <p:sp>
        <p:nvSpPr>
          <p:cNvPr id="219152" name="Text Box 16"/>
          <p:cNvSpPr txBox="1">
            <a:spLocks noChangeArrowheads="1"/>
          </p:cNvSpPr>
          <p:nvPr/>
        </p:nvSpPr>
        <p:spPr bwMode="auto">
          <a:xfrm>
            <a:off x="4327525" y="5264150"/>
            <a:ext cx="3375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Rotate and then translate !! 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219200" y="3429000"/>
            <a:ext cx="2209800" cy="1219200"/>
            <a:chOff x="768" y="2160"/>
            <a:chExt cx="1392" cy="768"/>
          </a:xfrm>
        </p:grpSpPr>
        <p:grpSp>
          <p:nvGrpSpPr>
            <p:cNvPr id="53263" name="Group 18"/>
            <p:cNvGrpSpPr>
              <a:grpSpLocks/>
            </p:cNvGrpSpPr>
            <p:nvPr/>
          </p:nvGrpSpPr>
          <p:grpSpPr bwMode="auto">
            <a:xfrm>
              <a:off x="768" y="2160"/>
              <a:ext cx="912" cy="768"/>
              <a:chOff x="768" y="2160"/>
              <a:chExt cx="912" cy="768"/>
            </a:xfrm>
          </p:grpSpPr>
          <p:grpSp>
            <p:nvGrpSpPr>
              <p:cNvPr id="53265" name="Group 19"/>
              <p:cNvGrpSpPr>
                <a:grpSpLocks/>
              </p:cNvGrpSpPr>
              <p:nvPr/>
            </p:nvGrpSpPr>
            <p:grpSpPr bwMode="auto">
              <a:xfrm>
                <a:off x="1008" y="2304"/>
                <a:ext cx="432" cy="432"/>
                <a:chOff x="1632" y="3072"/>
                <a:chExt cx="432" cy="432"/>
              </a:xfrm>
            </p:grpSpPr>
            <p:sp>
              <p:nvSpPr>
                <p:cNvPr id="53268" name="Oval 20"/>
                <p:cNvSpPr>
                  <a:spLocks noChangeArrowheads="1"/>
                </p:cNvSpPr>
                <p:nvPr/>
              </p:nvSpPr>
              <p:spPr bwMode="auto">
                <a:xfrm>
                  <a:off x="1632" y="3072"/>
                  <a:ext cx="432" cy="43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269" name="Oval 21"/>
                <p:cNvSpPr>
                  <a:spLocks noChangeArrowheads="1"/>
                </p:cNvSpPr>
                <p:nvPr/>
              </p:nvSpPr>
              <p:spPr bwMode="auto">
                <a:xfrm>
                  <a:off x="1728" y="3312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270" name="Oval 22"/>
                <p:cNvSpPr>
                  <a:spLocks noChangeArrowheads="1"/>
                </p:cNvSpPr>
                <p:nvPr/>
              </p:nvSpPr>
              <p:spPr bwMode="auto">
                <a:xfrm>
                  <a:off x="1776" y="3168"/>
                  <a:ext cx="48" cy="48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271" name="Freeform 23"/>
                <p:cNvSpPr>
                  <a:spLocks/>
                </p:cNvSpPr>
                <p:nvPr/>
              </p:nvSpPr>
              <p:spPr bwMode="auto">
                <a:xfrm>
                  <a:off x="1827" y="3204"/>
                  <a:ext cx="153" cy="234"/>
                </a:xfrm>
                <a:custGeom>
                  <a:avLst/>
                  <a:gdLst>
                    <a:gd name="T0" fmla="*/ 126 w 153"/>
                    <a:gd name="T1" fmla="*/ 0 h 234"/>
                    <a:gd name="T2" fmla="*/ 72 w 153"/>
                    <a:gd name="T3" fmla="*/ 207 h 234"/>
                    <a:gd name="T4" fmla="*/ 0 w 153"/>
                    <a:gd name="T5" fmla="*/ 234 h 234"/>
                    <a:gd name="T6" fmla="*/ 0 60000 65536"/>
                    <a:gd name="T7" fmla="*/ 0 60000 65536"/>
                    <a:gd name="T8" fmla="*/ 0 60000 65536"/>
                    <a:gd name="T9" fmla="*/ 0 w 153"/>
                    <a:gd name="T10" fmla="*/ 0 h 234"/>
                    <a:gd name="T11" fmla="*/ 153 w 153"/>
                    <a:gd name="T12" fmla="*/ 234 h 23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3" h="234">
                      <a:moveTo>
                        <a:pt x="126" y="0"/>
                      </a:moveTo>
                      <a:cubicBezTo>
                        <a:pt x="137" y="76"/>
                        <a:pt x="153" y="172"/>
                        <a:pt x="72" y="207"/>
                      </a:cubicBezTo>
                      <a:cubicBezTo>
                        <a:pt x="48" y="217"/>
                        <a:pt x="27" y="234"/>
                        <a:pt x="0" y="234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53266" name="Line 24"/>
              <p:cNvSpPr>
                <a:spLocks noChangeShapeType="1"/>
              </p:cNvSpPr>
              <p:nvPr/>
            </p:nvSpPr>
            <p:spPr bwMode="auto">
              <a:xfrm flipH="1">
                <a:off x="912" y="2256"/>
                <a:ext cx="624" cy="576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267" name="Oval 25"/>
              <p:cNvSpPr>
                <a:spLocks noChangeArrowheads="1"/>
              </p:cNvSpPr>
              <p:nvPr/>
            </p:nvSpPr>
            <p:spPr bwMode="auto">
              <a:xfrm>
                <a:off x="768" y="2160"/>
                <a:ext cx="912" cy="768"/>
              </a:xfrm>
              <a:prstGeom prst="ellips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264" name="Line 26"/>
            <p:cNvSpPr>
              <a:spLocks noChangeShapeType="1"/>
            </p:cNvSpPr>
            <p:nvPr/>
          </p:nvSpPr>
          <p:spPr bwMode="auto">
            <a:xfrm flipH="1">
              <a:off x="1680" y="2160"/>
              <a:ext cx="48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51" grpId="0" autoUpdateAnimBg="0"/>
      <p:bldP spid="219152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F2BE-70EC-4B40-8A86-6320C719FF1E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197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6672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76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3657600"/>
            <a:ext cx="46577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76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286000"/>
            <a:ext cx="45720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F2BE-70EC-4B40-8A86-6320C719FF1E}" type="slidenum">
              <a:rPr lang="en-US" smtClean="0"/>
              <a:pPr/>
              <a:t>73</a:t>
            </a:fld>
            <a:endParaRPr lang="en-US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0"/>
            <a:ext cx="61722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86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81075" y="2514600"/>
            <a:ext cx="18383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86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2025" y="4572000"/>
            <a:ext cx="17049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866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2514600"/>
            <a:ext cx="16002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866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53000" y="4572000"/>
            <a:ext cx="15621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Number Placeholder 5"/>
          <p:cNvSpPr txBox="1">
            <a:spLocks noGrp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D280690B-4731-41AA-A85B-B9988259C75B}" type="slidenum">
              <a:rPr lang="en-US" sz="1200">
                <a:solidFill>
                  <a:srgbClr val="898989"/>
                </a:solidFill>
              </a:rPr>
              <a:pPr algn="r"/>
              <a:t>74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1617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Composing Transformation </a:t>
            </a:r>
          </a:p>
        </p:txBody>
      </p:sp>
      <p:sp>
        <p:nvSpPr>
          <p:cNvPr id="16179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38200" y="2209800"/>
            <a:ext cx="8001000" cy="4114800"/>
          </a:xfrm>
        </p:spPr>
        <p:txBody>
          <a:bodyPr/>
          <a:lstStyle/>
          <a:p>
            <a:pPr eaLnBrk="1" hangingPunct="1"/>
            <a:r>
              <a:rPr lang="en-US" sz="2000" smtClean="0"/>
              <a:t>Matrix multiplication is associative</a:t>
            </a:r>
            <a:r>
              <a:rPr lang="en-US" sz="24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>
                <a:solidFill>
                  <a:schemeClr val="tx2"/>
                </a:solidFill>
              </a:rPr>
              <a:t>     M3 x M2 x M1 = (M3 x M2) x M1 = M3 x (M2 x M1)</a:t>
            </a:r>
          </a:p>
          <a:p>
            <a:pPr eaLnBrk="1" hangingPunct="1"/>
            <a:r>
              <a:rPr lang="en-US" sz="2000" smtClean="0"/>
              <a:t>Transformation products may not be commutative A x B  != B x A</a:t>
            </a:r>
            <a:r>
              <a:rPr lang="en-US" sz="2400" smtClean="0"/>
              <a:t>   </a:t>
            </a:r>
          </a:p>
          <a:p>
            <a:pPr eaLnBrk="1" hangingPunct="1"/>
            <a:r>
              <a:rPr lang="en-US" sz="2000" smtClean="0"/>
              <a:t>Some cases where A x B = B x A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                     A                               B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              translation                     translation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              scaling                            scaling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              rotation                         rotation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             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642938" y="2500313"/>
            <a:ext cx="7772400" cy="4114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6600" smtClean="0"/>
              <a:t>Thank You</a:t>
            </a:r>
          </a:p>
        </p:txBody>
      </p:sp>
      <p:sp>
        <p:nvSpPr>
          <p:cNvPr id="4915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9A3D6D-F2A6-45BF-AA9A-AAD911756CD1}" type="slidenum">
              <a:rPr lang="en-US" smtClean="0">
                <a:latin typeface="Times New Roman" pitchFamily="18" charset="0"/>
              </a:rPr>
              <a:pPr/>
              <a:t>75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F2BE-70EC-4B40-8A86-6320C719FF1E}" type="slidenum">
              <a:rPr lang="en-US" smtClean="0"/>
              <a:pPr/>
              <a:t>76</a:t>
            </a:fld>
            <a:endParaRPr lang="en-US"/>
          </a:p>
        </p:txBody>
      </p:sp>
      <p:pic>
        <p:nvPicPr>
          <p:cNvPr id="2263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239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63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0" y="5410200"/>
            <a:ext cx="26098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F2BE-70EC-4B40-8A86-6320C719FF1E}" type="slidenum">
              <a:rPr lang="en-US" smtClean="0"/>
              <a:pPr/>
              <a:t>77</a:t>
            </a:fld>
            <a:endParaRPr lang="en-US"/>
          </a:p>
        </p:txBody>
      </p:sp>
      <p:pic>
        <p:nvPicPr>
          <p:cNvPr id="2252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28600"/>
            <a:ext cx="89154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F2BE-70EC-4B40-8A86-6320C719FF1E}" type="slidenum">
              <a:rPr lang="en-US" smtClean="0"/>
              <a:pPr/>
              <a:t>78</a:t>
            </a:fld>
            <a:endParaRPr lang="en-US"/>
          </a:p>
        </p:txBody>
      </p:sp>
      <p:pic>
        <p:nvPicPr>
          <p:cNvPr id="227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153400" cy="5866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316468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EXAMPLE 3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F2BE-70EC-4B40-8A86-6320C719FF1E}" type="slidenum">
              <a:rPr lang="en-US" smtClean="0"/>
              <a:pPr/>
              <a:t>79</a:t>
            </a:fld>
            <a:endParaRPr lang="en-US"/>
          </a:p>
        </p:txBody>
      </p:sp>
      <p:pic>
        <p:nvPicPr>
          <p:cNvPr id="228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80772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" y="152400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4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BD6F2D-7A08-4C7D-AD02-B79788189051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Translation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How to translate an object with multiple vertices?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85800" y="3124200"/>
            <a:ext cx="2362200" cy="1752600"/>
            <a:chOff x="672" y="2544"/>
            <a:chExt cx="1488" cy="1104"/>
          </a:xfrm>
        </p:grpSpPr>
        <p:sp>
          <p:nvSpPr>
            <p:cNvPr id="15385" name="Line 4"/>
            <p:cNvSpPr>
              <a:spLocks noChangeShapeType="1"/>
            </p:cNvSpPr>
            <p:nvPr/>
          </p:nvSpPr>
          <p:spPr bwMode="auto">
            <a:xfrm>
              <a:off x="672" y="3456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6" name="Line 5"/>
            <p:cNvSpPr>
              <a:spLocks noChangeShapeType="1"/>
            </p:cNvSpPr>
            <p:nvPr/>
          </p:nvSpPr>
          <p:spPr bwMode="auto">
            <a:xfrm flipV="1">
              <a:off x="864" y="254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7" name="Rectangle 6"/>
            <p:cNvSpPr>
              <a:spLocks noChangeArrowheads="1"/>
            </p:cNvSpPr>
            <p:nvPr/>
          </p:nvSpPr>
          <p:spPr bwMode="auto">
            <a:xfrm>
              <a:off x="1152" y="2784"/>
              <a:ext cx="52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Oval 8"/>
            <p:cNvSpPr>
              <a:spLocks noChangeArrowheads="1"/>
            </p:cNvSpPr>
            <p:nvPr/>
          </p:nvSpPr>
          <p:spPr bwMode="auto">
            <a:xfrm>
              <a:off x="1104" y="3168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9" name="Oval 9"/>
            <p:cNvSpPr>
              <a:spLocks noChangeArrowheads="1"/>
            </p:cNvSpPr>
            <p:nvPr/>
          </p:nvSpPr>
          <p:spPr bwMode="auto">
            <a:xfrm>
              <a:off x="1632" y="3168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0" name="Oval 10"/>
            <p:cNvSpPr>
              <a:spLocks noChangeArrowheads="1"/>
            </p:cNvSpPr>
            <p:nvPr/>
          </p:nvSpPr>
          <p:spPr bwMode="auto">
            <a:xfrm>
              <a:off x="1104" y="273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1" name="Oval 11"/>
            <p:cNvSpPr>
              <a:spLocks noChangeArrowheads="1"/>
            </p:cNvSpPr>
            <p:nvPr/>
          </p:nvSpPr>
          <p:spPr bwMode="auto">
            <a:xfrm>
              <a:off x="1632" y="273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429000" y="3657600"/>
            <a:ext cx="2359025" cy="1089025"/>
            <a:chOff x="2438" y="2784"/>
            <a:chExt cx="1486" cy="686"/>
          </a:xfrm>
        </p:grpSpPr>
        <p:sp>
          <p:nvSpPr>
            <p:cNvPr id="15383" name="AutoShape 13"/>
            <p:cNvSpPr>
              <a:spLocks noChangeArrowheads="1"/>
            </p:cNvSpPr>
            <p:nvPr/>
          </p:nvSpPr>
          <p:spPr bwMode="auto">
            <a:xfrm>
              <a:off x="2448" y="2784"/>
              <a:ext cx="912" cy="144"/>
            </a:xfrm>
            <a:prstGeom prst="rightArrow">
              <a:avLst>
                <a:gd name="adj1" fmla="val 50000"/>
                <a:gd name="adj2" fmla="val 158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4" name="Text Box 14"/>
            <p:cNvSpPr txBox="1">
              <a:spLocks noChangeArrowheads="1"/>
            </p:cNvSpPr>
            <p:nvPr/>
          </p:nvSpPr>
          <p:spPr bwMode="auto">
            <a:xfrm>
              <a:off x="2438" y="3028"/>
              <a:ext cx="148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Translate individual</a:t>
              </a:r>
            </a:p>
            <a:p>
              <a:r>
                <a:rPr lang="en-US" sz="2000"/>
                <a:t>vertices 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6096000" y="2438400"/>
            <a:ext cx="2438400" cy="2438400"/>
            <a:chOff x="3840" y="1968"/>
            <a:chExt cx="1536" cy="1536"/>
          </a:xfrm>
        </p:grpSpPr>
        <p:sp>
          <p:nvSpPr>
            <p:cNvPr id="15368" name="Line 17"/>
            <p:cNvSpPr>
              <a:spLocks noChangeShapeType="1"/>
            </p:cNvSpPr>
            <p:nvPr/>
          </p:nvSpPr>
          <p:spPr bwMode="auto">
            <a:xfrm>
              <a:off x="3840" y="331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69" name="Line 18"/>
            <p:cNvSpPr>
              <a:spLocks noChangeShapeType="1"/>
            </p:cNvSpPr>
            <p:nvPr/>
          </p:nvSpPr>
          <p:spPr bwMode="auto">
            <a:xfrm flipV="1">
              <a:off x="4032" y="240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5370" name="Group 24"/>
            <p:cNvGrpSpPr>
              <a:grpSpLocks/>
            </p:cNvGrpSpPr>
            <p:nvPr/>
          </p:nvGrpSpPr>
          <p:grpSpPr bwMode="auto">
            <a:xfrm>
              <a:off x="4752" y="1968"/>
              <a:ext cx="624" cy="528"/>
              <a:chOff x="4272" y="2592"/>
              <a:chExt cx="624" cy="528"/>
            </a:xfrm>
          </p:grpSpPr>
          <p:sp>
            <p:nvSpPr>
              <p:cNvPr id="15378" name="Rectangle 19"/>
              <p:cNvSpPr>
                <a:spLocks noChangeArrowheads="1"/>
              </p:cNvSpPr>
              <p:nvPr/>
            </p:nvSpPr>
            <p:spPr bwMode="auto">
              <a:xfrm>
                <a:off x="4320" y="2640"/>
                <a:ext cx="528" cy="4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Oval 20"/>
              <p:cNvSpPr>
                <a:spLocks noChangeArrowheads="1"/>
              </p:cNvSpPr>
              <p:nvPr/>
            </p:nvSpPr>
            <p:spPr bwMode="auto">
              <a:xfrm>
                <a:off x="4272" y="30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0" name="Oval 21"/>
              <p:cNvSpPr>
                <a:spLocks noChangeArrowheads="1"/>
              </p:cNvSpPr>
              <p:nvPr/>
            </p:nvSpPr>
            <p:spPr bwMode="auto">
              <a:xfrm>
                <a:off x="4800" y="30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1" name="Oval 22"/>
              <p:cNvSpPr>
                <a:spLocks noChangeArrowheads="1"/>
              </p:cNvSpPr>
              <p:nvPr/>
            </p:nvSpPr>
            <p:spPr bwMode="auto">
              <a:xfrm>
                <a:off x="4272" y="2592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2" name="Oval 23"/>
              <p:cNvSpPr>
                <a:spLocks noChangeArrowheads="1"/>
              </p:cNvSpPr>
              <p:nvPr/>
            </p:nvSpPr>
            <p:spPr bwMode="auto">
              <a:xfrm>
                <a:off x="4800" y="2592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71" name="Rectangle 26"/>
            <p:cNvSpPr>
              <a:spLocks noChangeArrowheads="1"/>
            </p:cNvSpPr>
            <p:nvPr/>
          </p:nvSpPr>
          <p:spPr bwMode="auto">
            <a:xfrm>
              <a:off x="4224" y="2640"/>
              <a:ext cx="52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Oval 27"/>
            <p:cNvSpPr>
              <a:spLocks noChangeArrowheads="1"/>
            </p:cNvSpPr>
            <p:nvPr/>
          </p:nvSpPr>
          <p:spPr bwMode="auto">
            <a:xfrm>
              <a:off x="4176" y="30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Oval 28"/>
            <p:cNvSpPr>
              <a:spLocks noChangeArrowheads="1"/>
            </p:cNvSpPr>
            <p:nvPr/>
          </p:nvSpPr>
          <p:spPr bwMode="auto">
            <a:xfrm>
              <a:off x="4704" y="30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Oval 29"/>
            <p:cNvSpPr>
              <a:spLocks noChangeArrowheads="1"/>
            </p:cNvSpPr>
            <p:nvPr/>
          </p:nvSpPr>
          <p:spPr bwMode="auto">
            <a:xfrm>
              <a:off x="4176" y="259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Oval 30"/>
            <p:cNvSpPr>
              <a:spLocks noChangeArrowheads="1"/>
            </p:cNvSpPr>
            <p:nvPr/>
          </p:nvSpPr>
          <p:spPr bwMode="auto">
            <a:xfrm>
              <a:off x="4704" y="259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Line 31"/>
            <p:cNvSpPr>
              <a:spLocks noChangeShapeType="1"/>
            </p:cNvSpPr>
            <p:nvPr/>
          </p:nvSpPr>
          <p:spPr bwMode="auto">
            <a:xfrm flipV="1">
              <a:off x="4320" y="211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7" name="Line 32"/>
            <p:cNvSpPr>
              <a:spLocks noChangeShapeType="1"/>
            </p:cNvSpPr>
            <p:nvPr/>
          </p:nvSpPr>
          <p:spPr bwMode="auto">
            <a:xfrm flipV="1">
              <a:off x="4896" y="2592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All Coordinates can be written together in matrix form also. 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F2BE-70EC-4B40-8A86-6320C719FF1E}" type="slidenum">
              <a:rPr lang="en-US" smtClean="0"/>
              <a:pPr/>
              <a:t>80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0" y="5181600"/>
          <a:ext cx="16002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  <a:gridCol w="53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eft Bracket 6"/>
          <p:cNvSpPr/>
          <p:nvPr/>
        </p:nvSpPr>
        <p:spPr>
          <a:xfrm>
            <a:off x="3810000" y="5181600"/>
            <a:ext cx="76200" cy="106680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5105400" y="5181600"/>
            <a:ext cx="45719" cy="1066800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93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7249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Trigonometric Identities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F2BE-70EC-4B40-8A86-6320C719FF1E}" type="slidenum">
              <a:rPr lang="en-US" smtClean="0"/>
              <a:pPr/>
              <a:t>81</a:t>
            </a:fld>
            <a:endParaRPr lang="en-US"/>
          </a:p>
        </p:txBody>
      </p:sp>
      <p:pic>
        <p:nvPicPr>
          <p:cNvPr id="2222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682942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F2BE-70EC-4B40-8A86-6320C719FF1E}" type="slidenum">
              <a:rPr lang="en-US" smtClean="0"/>
              <a:pPr/>
              <a:t>82</a:t>
            </a:fld>
            <a:endParaRPr lang="en-US"/>
          </a:p>
        </p:txBody>
      </p:sp>
      <p:pic>
        <p:nvPicPr>
          <p:cNvPr id="224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7924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Trigonometric table for common angles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DF2BE-70EC-4B40-8A86-6320C719FF1E}" type="slidenum">
              <a:rPr lang="en-US" smtClean="0"/>
              <a:pPr/>
              <a:t>83</a:t>
            </a:fld>
            <a:endParaRPr lang="en-US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361950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6D44E6-0F5B-4610-BC85-27C799032A75}" type="slidenum">
              <a:rPr lang="en-US"/>
              <a:pPr/>
              <a:t>9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2D Rotation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Default rotation center: Origin (0,0)</a:t>
            </a:r>
          </a:p>
        </p:txBody>
      </p:sp>
      <p:grpSp>
        <p:nvGrpSpPr>
          <p:cNvPr id="16389" name="Group 6"/>
          <p:cNvGrpSpPr>
            <a:grpSpLocks/>
          </p:cNvGrpSpPr>
          <p:nvPr/>
        </p:nvGrpSpPr>
        <p:grpSpPr bwMode="auto">
          <a:xfrm>
            <a:off x="1600200" y="3429000"/>
            <a:ext cx="1828800" cy="1143000"/>
            <a:chOff x="1680" y="1968"/>
            <a:chExt cx="1152" cy="720"/>
          </a:xfrm>
        </p:grpSpPr>
        <p:sp>
          <p:nvSpPr>
            <p:cNvPr id="16408" name="Line 4"/>
            <p:cNvSpPr>
              <a:spLocks noChangeShapeType="1"/>
            </p:cNvSpPr>
            <p:nvPr/>
          </p:nvSpPr>
          <p:spPr bwMode="auto">
            <a:xfrm>
              <a:off x="1824" y="196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9" name="Line 5"/>
            <p:cNvSpPr>
              <a:spLocks noChangeShapeType="1"/>
            </p:cNvSpPr>
            <p:nvPr/>
          </p:nvSpPr>
          <p:spPr bwMode="auto">
            <a:xfrm>
              <a:off x="1680" y="259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390" name="Line 7"/>
          <p:cNvSpPr>
            <a:spLocks noChangeShapeType="1"/>
          </p:cNvSpPr>
          <p:nvPr/>
        </p:nvSpPr>
        <p:spPr bwMode="auto">
          <a:xfrm flipV="1">
            <a:off x="1828800" y="40386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1" name="Oval 8"/>
          <p:cNvSpPr>
            <a:spLocks noChangeArrowheads="1"/>
          </p:cNvSpPr>
          <p:nvPr/>
        </p:nvSpPr>
        <p:spPr bwMode="auto">
          <a:xfrm>
            <a:off x="3124200" y="39624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 flipV="1">
            <a:off x="1828800" y="3429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3" name="Oval 10"/>
          <p:cNvSpPr>
            <a:spLocks noChangeArrowheads="1"/>
          </p:cNvSpPr>
          <p:nvPr/>
        </p:nvSpPr>
        <p:spPr bwMode="auto">
          <a:xfrm>
            <a:off x="2590800" y="33528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2133600" y="3946525"/>
            <a:ext cx="315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Symbol" pitchFamily="18" charset="2"/>
              </a:rPr>
              <a:t>q</a:t>
            </a:r>
          </a:p>
        </p:txBody>
      </p:sp>
      <p:sp>
        <p:nvSpPr>
          <p:cNvPr id="16395" name="Freeform 13"/>
          <p:cNvSpPr>
            <a:spLocks/>
          </p:cNvSpPr>
          <p:nvPr/>
        </p:nvSpPr>
        <p:spPr bwMode="auto">
          <a:xfrm>
            <a:off x="2438400" y="3733800"/>
            <a:ext cx="381000" cy="381000"/>
          </a:xfrm>
          <a:custGeom>
            <a:avLst/>
            <a:gdLst>
              <a:gd name="T0" fmla="*/ 381000 w 240"/>
              <a:gd name="T1" fmla="*/ 381000 h 240"/>
              <a:gd name="T2" fmla="*/ 304800 w 240"/>
              <a:gd name="T3" fmla="*/ 76200 h 240"/>
              <a:gd name="T4" fmla="*/ 0 w 240"/>
              <a:gd name="T5" fmla="*/ 0 h 240"/>
              <a:gd name="T6" fmla="*/ 0 60000 65536"/>
              <a:gd name="T7" fmla="*/ 0 60000 65536"/>
              <a:gd name="T8" fmla="*/ 0 60000 65536"/>
              <a:gd name="T9" fmla="*/ 0 w 240"/>
              <a:gd name="T10" fmla="*/ 0 h 240"/>
              <a:gd name="T11" fmla="*/ 240 w 24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240">
                <a:moveTo>
                  <a:pt x="240" y="240"/>
                </a:moveTo>
                <a:cubicBezTo>
                  <a:pt x="236" y="164"/>
                  <a:pt x="232" y="88"/>
                  <a:pt x="192" y="48"/>
                </a:cubicBezTo>
                <a:cubicBezTo>
                  <a:pt x="152" y="8"/>
                  <a:pt x="32" y="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6" name="Text Box 14"/>
          <p:cNvSpPr txBox="1">
            <a:spLocks noChangeArrowheads="1"/>
          </p:cNvSpPr>
          <p:nvPr/>
        </p:nvSpPr>
        <p:spPr bwMode="auto">
          <a:xfrm>
            <a:off x="3870325" y="3665538"/>
            <a:ext cx="3763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q"/>
            </a:pPr>
            <a:r>
              <a:rPr lang="en-US" sz="2000">
                <a:latin typeface="Symbol" pitchFamily="18" charset="2"/>
              </a:rPr>
              <a:t>&gt; 0  : </a:t>
            </a:r>
            <a:r>
              <a:rPr lang="en-US" sz="2000"/>
              <a:t>Rotate counter clockwise</a:t>
            </a:r>
            <a:r>
              <a:rPr lang="en-US" sz="1600"/>
              <a:t> </a:t>
            </a:r>
            <a:endParaRPr lang="en-US" sz="2000"/>
          </a:p>
        </p:txBody>
      </p:sp>
      <p:sp>
        <p:nvSpPr>
          <p:cNvPr id="16397" name="Text Box 24"/>
          <p:cNvSpPr txBox="1">
            <a:spLocks noChangeArrowheads="1"/>
          </p:cNvSpPr>
          <p:nvPr/>
        </p:nvSpPr>
        <p:spPr bwMode="auto">
          <a:xfrm>
            <a:off x="3932238" y="5486400"/>
            <a:ext cx="2835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q"/>
            </a:pPr>
            <a:r>
              <a:rPr lang="en-US" sz="2000">
                <a:latin typeface="Symbol" pitchFamily="18" charset="2"/>
              </a:rPr>
              <a:t>&lt; 0  : </a:t>
            </a:r>
            <a:r>
              <a:rPr lang="en-US" sz="2000"/>
              <a:t>Rotate clockwise</a:t>
            </a:r>
            <a:r>
              <a:rPr lang="en-US" sz="1600"/>
              <a:t> </a:t>
            </a:r>
            <a:endParaRPr lang="en-US" sz="2000"/>
          </a:p>
        </p:txBody>
      </p:sp>
      <p:grpSp>
        <p:nvGrpSpPr>
          <p:cNvPr id="16398" name="Group 27"/>
          <p:cNvGrpSpPr>
            <a:grpSpLocks/>
          </p:cNvGrpSpPr>
          <p:nvPr/>
        </p:nvGrpSpPr>
        <p:grpSpPr bwMode="auto">
          <a:xfrm>
            <a:off x="1600200" y="5181600"/>
            <a:ext cx="1828800" cy="1219200"/>
            <a:chOff x="1008" y="3264"/>
            <a:chExt cx="1152" cy="768"/>
          </a:xfrm>
        </p:grpSpPr>
        <p:grpSp>
          <p:nvGrpSpPr>
            <p:cNvPr id="16399" name="Group 15"/>
            <p:cNvGrpSpPr>
              <a:grpSpLocks/>
            </p:cNvGrpSpPr>
            <p:nvPr/>
          </p:nvGrpSpPr>
          <p:grpSpPr bwMode="auto">
            <a:xfrm>
              <a:off x="1008" y="3312"/>
              <a:ext cx="1152" cy="720"/>
              <a:chOff x="1680" y="1968"/>
              <a:chExt cx="1152" cy="720"/>
            </a:xfrm>
          </p:grpSpPr>
          <p:sp>
            <p:nvSpPr>
              <p:cNvPr id="16406" name="Line 16"/>
              <p:cNvSpPr>
                <a:spLocks noChangeShapeType="1"/>
              </p:cNvSpPr>
              <p:nvPr/>
            </p:nvSpPr>
            <p:spPr bwMode="auto">
              <a:xfrm>
                <a:off x="1824" y="196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07" name="Line 17"/>
              <p:cNvSpPr>
                <a:spLocks noChangeShapeType="1"/>
              </p:cNvSpPr>
              <p:nvPr/>
            </p:nvSpPr>
            <p:spPr bwMode="auto">
              <a:xfrm>
                <a:off x="1680" y="2592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00" name="Line 18"/>
            <p:cNvSpPr>
              <a:spLocks noChangeShapeType="1"/>
            </p:cNvSpPr>
            <p:nvPr/>
          </p:nvSpPr>
          <p:spPr bwMode="auto">
            <a:xfrm flipV="1">
              <a:off x="1152" y="3696"/>
              <a:ext cx="76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1" name="Oval 19"/>
            <p:cNvSpPr>
              <a:spLocks noChangeArrowheads="1"/>
            </p:cNvSpPr>
            <p:nvPr/>
          </p:nvSpPr>
          <p:spPr bwMode="auto">
            <a:xfrm>
              <a:off x="1968" y="364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Line 20"/>
            <p:cNvSpPr>
              <a:spLocks noChangeShapeType="1"/>
            </p:cNvSpPr>
            <p:nvPr/>
          </p:nvSpPr>
          <p:spPr bwMode="auto">
            <a:xfrm flipV="1">
              <a:off x="1152" y="3312"/>
              <a:ext cx="48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3" name="Oval 21"/>
            <p:cNvSpPr>
              <a:spLocks noChangeArrowheads="1"/>
            </p:cNvSpPr>
            <p:nvPr/>
          </p:nvSpPr>
          <p:spPr bwMode="auto">
            <a:xfrm>
              <a:off x="1632" y="3264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Text Box 22"/>
            <p:cNvSpPr txBox="1">
              <a:spLocks noChangeArrowheads="1"/>
            </p:cNvSpPr>
            <p:nvPr/>
          </p:nvSpPr>
          <p:spPr bwMode="auto">
            <a:xfrm>
              <a:off x="1344" y="3638"/>
              <a:ext cx="1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Symbol" pitchFamily="18" charset="2"/>
                </a:rPr>
                <a:t>q</a:t>
              </a:r>
            </a:p>
          </p:txBody>
        </p:sp>
        <p:sp>
          <p:nvSpPr>
            <p:cNvPr id="16405" name="Freeform 26"/>
            <p:cNvSpPr>
              <a:spLocks/>
            </p:cNvSpPr>
            <p:nvPr/>
          </p:nvSpPr>
          <p:spPr bwMode="auto">
            <a:xfrm>
              <a:off x="1488" y="3488"/>
              <a:ext cx="304" cy="256"/>
            </a:xfrm>
            <a:custGeom>
              <a:avLst/>
              <a:gdLst>
                <a:gd name="T0" fmla="*/ 0 w 304"/>
                <a:gd name="T1" fmla="*/ 16 h 256"/>
                <a:gd name="T2" fmla="*/ 192 w 304"/>
                <a:gd name="T3" fmla="*/ 16 h 256"/>
                <a:gd name="T4" fmla="*/ 288 w 304"/>
                <a:gd name="T5" fmla="*/ 112 h 256"/>
                <a:gd name="T6" fmla="*/ 288 w 304"/>
                <a:gd name="T7" fmla="*/ 256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4"/>
                <a:gd name="T13" fmla="*/ 0 h 256"/>
                <a:gd name="T14" fmla="*/ 304 w 304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4" h="256">
                  <a:moveTo>
                    <a:pt x="0" y="16"/>
                  </a:moveTo>
                  <a:cubicBezTo>
                    <a:pt x="72" y="8"/>
                    <a:pt x="144" y="0"/>
                    <a:pt x="192" y="16"/>
                  </a:cubicBezTo>
                  <a:cubicBezTo>
                    <a:pt x="240" y="32"/>
                    <a:pt x="272" y="72"/>
                    <a:pt x="288" y="112"/>
                  </a:cubicBezTo>
                  <a:cubicBezTo>
                    <a:pt x="304" y="152"/>
                    <a:pt x="288" y="232"/>
                    <a:pt x="288" y="2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3276600" y="4419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x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1600200" y="3124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y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1600200" y="4343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o</a:t>
            </a:r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3276600" y="6248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x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1600200" y="4953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y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1600200" y="617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8413</TotalTime>
  <Words>1880</Words>
  <Application>Microsoft Office PowerPoint</Application>
  <PresentationFormat>On-screen Show (4:3)</PresentationFormat>
  <Paragraphs>453</Paragraphs>
  <Slides>83</Slides>
  <Notes>36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5" baseType="lpstr">
      <vt:lpstr>Office Theme</vt:lpstr>
      <vt:lpstr>Equation</vt:lpstr>
      <vt:lpstr>Computer Graphics  2D Transformations</vt:lpstr>
      <vt:lpstr>Slide 2</vt:lpstr>
      <vt:lpstr>Applications of 2D Transformations</vt:lpstr>
      <vt:lpstr>2D Transformation</vt:lpstr>
      <vt:lpstr>Point Representation</vt:lpstr>
      <vt:lpstr>Slide 6</vt:lpstr>
      <vt:lpstr>Translation</vt:lpstr>
      <vt:lpstr>Translation</vt:lpstr>
      <vt:lpstr>2D Rotation</vt:lpstr>
      <vt:lpstr>2D Rotation</vt:lpstr>
      <vt:lpstr>2D Rotation</vt:lpstr>
      <vt:lpstr>2D Rotation</vt:lpstr>
      <vt:lpstr>2D Rotation</vt:lpstr>
      <vt:lpstr>Slide 14</vt:lpstr>
      <vt:lpstr>2D Scaling </vt:lpstr>
      <vt:lpstr>2D Scaling </vt:lpstr>
      <vt:lpstr>Put it all together </vt:lpstr>
      <vt:lpstr>Slide 18</vt:lpstr>
      <vt:lpstr>Why Use 3x3 Matrices?</vt:lpstr>
      <vt:lpstr>Why Use 3x3 Matrices?</vt:lpstr>
      <vt:lpstr>Slide 21</vt:lpstr>
      <vt:lpstr>Homogeneous coordinates 1</vt:lpstr>
      <vt:lpstr>Homogeneous coordinates 2</vt:lpstr>
      <vt:lpstr>Translation matrix</vt:lpstr>
      <vt:lpstr>Rotation matrix</vt:lpstr>
      <vt:lpstr>Scaling matrix</vt:lpstr>
      <vt:lpstr>Inverse transformations</vt:lpstr>
      <vt:lpstr>Combining transformations 1</vt:lpstr>
      <vt:lpstr>Combining transformations 2</vt:lpstr>
      <vt:lpstr>Combining transformations 3</vt:lpstr>
      <vt:lpstr>Slide 31</vt:lpstr>
      <vt:lpstr>Slide 32</vt:lpstr>
      <vt:lpstr>Rotation around a point 1</vt:lpstr>
      <vt:lpstr>Rotation around a point 2</vt:lpstr>
      <vt:lpstr>Rotation around point 3</vt:lpstr>
      <vt:lpstr>Rotation around point 4</vt:lpstr>
      <vt:lpstr>Slide 37</vt:lpstr>
      <vt:lpstr>Scaling w.r.t. point 1</vt:lpstr>
      <vt:lpstr>Scaling w.r.t.point 2</vt:lpstr>
      <vt:lpstr>Scaling w.r.t.point 3</vt:lpstr>
      <vt:lpstr>Scale in other directions 1</vt:lpstr>
      <vt:lpstr>Scale in other directions 2</vt:lpstr>
      <vt:lpstr>Scale in other directions 3</vt:lpstr>
      <vt:lpstr>Order of transformations 1</vt:lpstr>
      <vt:lpstr>Matrices in general</vt:lpstr>
      <vt:lpstr>Direct construction of matrix</vt:lpstr>
      <vt:lpstr>Direct construction of matrix</vt:lpstr>
      <vt:lpstr>Rigid body transformation</vt:lpstr>
      <vt:lpstr>Shearing</vt:lpstr>
      <vt:lpstr>Slide 50</vt:lpstr>
      <vt:lpstr>Reflection about X-axis</vt:lpstr>
      <vt:lpstr>Reflection about X-axis</vt:lpstr>
      <vt:lpstr>Reflection about Y-axis</vt:lpstr>
      <vt:lpstr>Reflection about Y-axis</vt:lpstr>
      <vt:lpstr>What’s the Transformation Matrix?</vt:lpstr>
      <vt:lpstr>What’s the Transformation Matrix?</vt:lpstr>
      <vt:lpstr>Slide 57</vt:lpstr>
      <vt:lpstr>Slide 58</vt:lpstr>
      <vt:lpstr>Slide 59</vt:lpstr>
      <vt:lpstr>Reflection about An Arbitrary Line</vt:lpstr>
      <vt:lpstr>Reflection about An Arbitrary Line</vt:lpstr>
      <vt:lpstr>Reflection about An Arbitrary Line</vt:lpstr>
      <vt:lpstr>Reflection about An Arbitrary Line</vt:lpstr>
      <vt:lpstr>Slide 64</vt:lpstr>
      <vt:lpstr>Slide 65</vt:lpstr>
      <vt:lpstr>Composing Transformation</vt:lpstr>
      <vt:lpstr>Composing Transformation</vt:lpstr>
      <vt:lpstr>Arbitrary Rotation Center</vt:lpstr>
      <vt:lpstr>Arbitrary Rotation Center</vt:lpstr>
      <vt:lpstr>Composing Transformation </vt:lpstr>
      <vt:lpstr>Transformation Order Matters!</vt:lpstr>
      <vt:lpstr>Slide 72</vt:lpstr>
      <vt:lpstr>Slide 73</vt:lpstr>
      <vt:lpstr>Composing Transformation </vt:lpstr>
      <vt:lpstr>Slide 75</vt:lpstr>
      <vt:lpstr>Slide 76</vt:lpstr>
      <vt:lpstr>Slide 77</vt:lpstr>
      <vt:lpstr>Slide 78</vt:lpstr>
      <vt:lpstr>Slide 79</vt:lpstr>
      <vt:lpstr>Slide 80</vt:lpstr>
      <vt:lpstr>Trigonometric Identities</vt:lpstr>
      <vt:lpstr>Slide 82</vt:lpstr>
      <vt:lpstr>Trigonometric table for common angles</vt:lpstr>
    </vt:vector>
  </TitlesOfParts>
  <Company>ohio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Drawing and Coordinate Systems</dc:title>
  <dc:creator>Han-Wei Shen</dc:creator>
  <cp:lastModifiedBy>user</cp:lastModifiedBy>
  <cp:revision>371</cp:revision>
  <cp:lastPrinted>1601-01-01T00:00:00Z</cp:lastPrinted>
  <dcterms:created xsi:type="dcterms:W3CDTF">2001-10-01T21:01:13Z</dcterms:created>
  <dcterms:modified xsi:type="dcterms:W3CDTF">2019-02-21T10:47:56Z</dcterms:modified>
</cp:coreProperties>
</file>