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56" r:id="rId2"/>
    <p:sldId id="408" r:id="rId3"/>
    <p:sldId id="297" r:id="rId4"/>
    <p:sldId id="298" r:id="rId5"/>
    <p:sldId id="299" r:id="rId6"/>
    <p:sldId id="300" r:id="rId7"/>
    <p:sldId id="301" r:id="rId8"/>
    <p:sldId id="302" r:id="rId9"/>
    <p:sldId id="303" r:id="rId10"/>
    <p:sldId id="305" r:id="rId11"/>
    <p:sldId id="359" r:id="rId12"/>
    <p:sldId id="360" r:id="rId13"/>
    <p:sldId id="332" r:id="rId14"/>
    <p:sldId id="333" r:id="rId15"/>
    <p:sldId id="357" r:id="rId16"/>
    <p:sldId id="358" r:id="rId17"/>
    <p:sldId id="330" r:id="rId18"/>
    <p:sldId id="361" r:id="rId19"/>
    <p:sldId id="367" r:id="rId20"/>
    <p:sldId id="382" r:id="rId21"/>
    <p:sldId id="381" r:id="rId22"/>
    <p:sldId id="363" r:id="rId23"/>
    <p:sldId id="364" r:id="rId24"/>
    <p:sldId id="365" r:id="rId25"/>
    <p:sldId id="383" r:id="rId26"/>
    <p:sldId id="384" r:id="rId27"/>
    <p:sldId id="385" r:id="rId28"/>
    <p:sldId id="397" r:id="rId29"/>
    <p:sldId id="409" r:id="rId30"/>
    <p:sldId id="386" r:id="rId31"/>
    <p:sldId id="387" r:id="rId32"/>
    <p:sldId id="388" r:id="rId33"/>
    <p:sldId id="389" r:id="rId34"/>
    <p:sldId id="398" r:id="rId35"/>
    <p:sldId id="390" r:id="rId36"/>
    <p:sldId id="391" r:id="rId37"/>
    <p:sldId id="392" r:id="rId38"/>
    <p:sldId id="393" r:id="rId39"/>
    <p:sldId id="394" r:id="rId40"/>
    <p:sldId id="395" r:id="rId41"/>
    <p:sldId id="396" r:id="rId42"/>
    <p:sldId id="410" r:id="rId43"/>
    <p:sldId id="411" r:id="rId44"/>
    <p:sldId id="422" r:id="rId45"/>
    <p:sldId id="412" r:id="rId46"/>
    <p:sldId id="413" r:id="rId47"/>
    <p:sldId id="423" r:id="rId48"/>
    <p:sldId id="414" r:id="rId49"/>
    <p:sldId id="415" r:id="rId50"/>
    <p:sldId id="424" r:id="rId51"/>
    <p:sldId id="426" r:id="rId52"/>
    <p:sldId id="427" r:id="rId53"/>
    <p:sldId id="429" r:id="rId54"/>
    <p:sldId id="425" r:id="rId55"/>
    <p:sldId id="430" r:id="rId56"/>
    <p:sldId id="432" r:id="rId57"/>
    <p:sldId id="416" r:id="rId58"/>
    <p:sldId id="417" r:id="rId59"/>
    <p:sldId id="418" r:id="rId60"/>
    <p:sldId id="419" r:id="rId61"/>
    <p:sldId id="420" r:id="rId62"/>
    <p:sldId id="433" r:id="rId63"/>
    <p:sldId id="490" r:id="rId64"/>
    <p:sldId id="421" r:id="rId65"/>
    <p:sldId id="434" r:id="rId66"/>
    <p:sldId id="435" r:id="rId67"/>
    <p:sldId id="436" r:id="rId68"/>
    <p:sldId id="440" r:id="rId69"/>
    <p:sldId id="437" r:id="rId70"/>
    <p:sldId id="438" r:id="rId71"/>
    <p:sldId id="399" r:id="rId72"/>
    <p:sldId id="400" r:id="rId73"/>
    <p:sldId id="439" r:id="rId74"/>
    <p:sldId id="319" r:id="rId75"/>
    <p:sldId id="320" r:id="rId76"/>
    <p:sldId id="321" r:id="rId77"/>
    <p:sldId id="322" r:id="rId78"/>
    <p:sldId id="323" r:id="rId79"/>
    <p:sldId id="401" r:id="rId80"/>
    <p:sldId id="324" r:id="rId81"/>
    <p:sldId id="325" r:id="rId82"/>
    <p:sldId id="326" r:id="rId83"/>
    <p:sldId id="327" r:id="rId84"/>
    <p:sldId id="328" r:id="rId85"/>
    <p:sldId id="444" r:id="rId86"/>
    <p:sldId id="446" r:id="rId87"/>
    <p:sldId id="445" r:id="rId88"/>
    <p:sldId id="287" r:id="rId89"/>
    <p:sldId id="441" r:id="rId90"/>
    <p:sldId id="442" r:id="rId91"/>
    <p:sldId id="443" r:id="rId92"/>
    <p:sldId id="288" r:id="rId93"/>
    <p:sldId id="447" r:id="rId94"/>
    <p:sldId id="448" r:id="rId95"/>
    <p:sldId id="449" r:id="rId96"/>
    <p:sldId id="450" r:id="rId97"/>
    <p:sldId id="451" r:id="rId98"/>
    <p:sldId id="457" r:id="rId99"/>
    <p:sldId id="458" r:id="rId100"/>
    <p:sldId id="459" r:id="rId101"/>
    <p:sldId id="460" r:id="rId102"/>
    <p:sldId id="461" r:id="rId103"/>
    <p:sldId id="462" r:id="rId104"/>
    <p:sldId id="463" r:id="rId105"/>
    <p:sldId id="464" r:id="rId106"/>
    <p:sldId id="465" r:id="rId107"/>
    <p:sldId id="479" r:id="rId108"/>
    <p:sldId id="477" r:id="rId109"/>
    <p:sldId id="478" r:id="rId110"/>
    <p:sldId id="466" r:id="rId111"/>
    <p:sldId id="467" r:id="rId112"/>
    <p:sldId id="468" r:id="rId113"/>
    <p:sldId id="469" r:id="rId114"/>
    <p:sldId id="475" r:id="rId115"/>
    <p:sldId id="470" r:id="rId116"/>
    <p:sldId id="471" r:id="rId117"/>
    <p:sldId id="472" r:id="rId118"/>
    <p:sldId id="473" r:id="rId119"/>
    <p:sldId id="474" r:id="rId120"/>
    <p:sldId id="480" r:id="rId121"/>
    <p:sldId id="481" r:id="rId122"/>
    <p:sldId id="482" r:id="rId123"/>
    <p:sldId id="483" r:id="rId124"/>
    <p:sldId id="484" r:id="rId125"/>
    <p:sldId id="485" r:id="rId126"/>
    <p:sldId id="486" r:id="rId127"/>
    <p:sldId id="487" r:id="rId128"/>
    <p:sldId id="488" r:id="rId129"/>
    <p:sldId id="489" r:id="rId130"/>
    <p:sldId id="452" r:id="rId131"/>
    <p:sldId id="453" r:id="rId132"/>
    <p:sldId id="454" r:id="rId133"/>
    <p:sldId id="455" r:id="rId134"/>
    <p:sldId id="456" r:id="rId135"/>
    <p:sldId id="476" r:id="rId1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4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F41B536-A734-4DC9-A566-EDEEC5E8B1B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9B626AA-7794-4F3F-B98C-CD0A52F3FCEA}" type="slidenum">
              <a:rPr lang="en-US" smtClean="0"/>
              <a:pPr/>
              <a:t>2</a:t>
            </a:fld>
            <a:endParaRPr lang="en-US" smtClean="0"/>
          </a:p>
        </p:txBody>
      </p:sp>
      <p:sp>
        <p:nvSpPr>
          <p:cNvPr id="142339" name="Rectangle 2"/>
          <p:cNvSpPr>
            <a:spLocks noGrp="1" noRot="1" noChangeAspect="1" noChangeArrowheads="1" noTextEdit="1"/>
          </p:cNvSpPr>
          <p:nvPr>
            <p:ph type="sldImg"/>
          </p:nvPr>
        </p:nvSpPr>
        <p:spPr>
          <a:xfrm>
            <a:off x="1144588" y="687388"/>
            <a:ext cx="4570412" cy="3427412"/>
          </a:xfrm>
          <a:ln/>
        </p:spPr>
      </p:sp>
      <p:sp>
        <p:nvSpPr>
          <p:cNvPr id="142340" name="Rectangle 3"/>
          <p:cNvSpPr>
            <a:spLocks noGrp="1" noChangeArrowheads="1"/>
          </p:cNvSpPr>
          <p:nvPr>
            <p:ph type="body" idx="1"/>
          </p:nvPr>
        </p:nvSpPr>
        <p:spPr>
          <a:xfrm>
            <a:off x="685800" y="4343400"/>
            <a:ext cx="5486400" cy="4113213"/>
          </a:xfrm>
          <a:noFill/>
          <a:ln/>
        </p:spPr>
        <p:txBody>
          <a:bodyPr lIns="91121" tIns="45561" rIns="91121" bIns="45561"/>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786D6F3-626E-4CF6-92A3-BB001DD4C067}" type="slidenum">
              <a:rPr lang="en-US" smtClean="0"/>
              <a:pPr/>
              <a:t>88</a:t>
            </a:fld>
            <a:endParaRPr lang="en-US" smtClean="0"/>
          </a:p>
        </p:txBody>
      </p:sp>
      <p:sp>
        <p:nvSpPr>
          <p:cNvPr id="143363" name="Rectangle 2"/>
          <p:cNvSpPr>
            <a:spLocks noGrp="1" noRot="1" noChangeAspect="1" noChangeArrowheads="1" noTextEdit="1"/>
          </p:cNvSpPr>
          <p:nvPr>
            <p:ph type="sldImg"/>
          </p:nvPr>
        </p:nvSpPr>
        <p:spPr>
          <a:xfrm>
            <a:off x="1216025" y="704850"/>
            <a:ext cx="4503738" cy="3378200"/>
          </a:xfrm>
          <a:ln/>
        </p:spPr>
      </p:sp>
      <p:sp>
        <p:nvSpPr>
          <p:cNvPr id="143364" name="Rectangle 3"/>
          <p:cNvSpPr>
            <a:spLocks noGrp="1" noChangeArrowheads="1"/>
          </p:cNvSpPr>
          <p:nvPr>
            <p:ph type="body" idx="1"/>
          </p:nvPr>
        </p:nvSpPr>
        <p:spPr>
          <a:xfrm>
            <a:off x="946150" y="4367213"/>
            <a:ext cx="5033963" cy="4081462"/>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84FF088-A87F-4D9C-B08B-D2D5B9A12C10}" type="slidenum">
              <a:rPr lang="en-US" smtClean="0"/>
              <a:pPr/>
              <a:t>92</a:t>
            </a:fld>
            <a:endParaRPr lang="en-US" smtClean="0"/>
          </a:p>
        </p:txBody>
      </p:sp>
      <p:sp>
        <p:nvSpPr>
          <p:cNvPr id="144387" name="Rectangle 2"/>
          <p:cNvSpPr>
            <a:spLocks noGrp="1" noRot="1" noChangeAspect="1" noChangeArrowheads="1" noTextEdit="1"/>
          </p:cNvSpPr>
          <p:nvPr>
            <p:ph type="sldImg"/>
          </p:nvPr>
        </p:nvSpPr>
        <p:spPr>
          <a:xfrm>
            <a:off x="1216025" y="704850"/>
            <a:ext cx="4503738" cy="3378200"/>
          </a:xfrm>
          <a:ln/>
        </p:spPr>
      </p:sp>
      <p:sp>
        <p:nvSpPr>
          <p:cNvPr id="144388" name="Rectangle 3"/>
          <p:cNvSpPr>
            <a:spLocks noGrp="1" noChangeArrowheads="1"/>
          </p:cNvSpPr>
          <p:nvPr>
            <p:ph type="body" idx="1"/>
          </p:nvPr>
        </p:nvSpPr>
        <p:spPr>
          <a:xfrm>
            <a:off x="946150" y="4367213"/>
            <a:ext cx="5033963" cy="4081462"/>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fatekma.uthm.edu.my/rahayu/BIT2023/Chapter3b.ppt" TargetMode="External"/><Relationship Id="rId2" Type="http://schemas.openxmlformats.org/officeDocument/2006/relationships/hyperlink" Target="http://science-ladder.50webs.com/cg5.ppt"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0" y="6340475"/>
            <a:ext cx="9372600" cy="457200"/>
          </a:xfrm>
          <a:prstGeom prst="rect">
            <a:avLst/>
          </a:prstGeom>
          <a:solidFill>
            <a:schemeClr val="tx2"/>
          </a:solidFill>
          <a:ln w="9525">
            <a:noFill/>
            <a:miter lim="800000"/>
            <a:headEnd/>
            <a:tailEnd/>
          </a:ln>
          <a:effectLst/>
        </p:spPr>
        <p:txBody>
          <a:bodyPr>
            <a:spAutoFit/>
          </a:bodyPr>
          <a:lstStyle/>
          <a:p>
            <a:pPr>
              <a:spcBef>
                <a:spcPct val="50000"/>
              </a:spcBef>
              <a:defRPr/>
            </a:pPr>
            <a:r>
              <a:rPr lang="en-US" altLang="ko-KR" sz="1200">
                <a:solidFill>
                  <a:schemeClr val="hlink"/>
                </a:solidFill>
                <a:latin typeface="Times New Roman" pitchFamily="18" charset="0"/>
                <a:ea typeface="Gulim" pitchFamily="34" charset="-127"/>
                <a:cs typeface="Times New Roman" pitchFamily="18" charset="0"/>
              </a:rPr>
              <a:t>To prepare the slides help was taken from Graphics Lab, Korea University and the slides downloaded from </a:t>
            </a:r>
            <a:r>
              <a:rPr lang="en-US" altLang="ko-KR" sz="1200" u="sng">
                <a:latin typeface="Times New Roman" pitchFamily="18" charset="0"/>
                <a:ea typeface="Gulim" pitchFamily="34" charset="-127"/>
                <a:cs typeface="Times New Roman" pitchFamily="18" charset="0"/>
                <a:hlinkClick r:id="rId2"/>
              </a:rPr>
              <a:t>http://science-ladder.50webs.com/cg5.ppt</a:t>
            </a:r>
            <a:r>
              <a:rPr lang="en-US" altLang="ko-KR" sz="1200" u="sng">
                <a:latin typeface="Times New Roman" pitchFamily="18" charset="0"/>
                <a:ea typeface="Gulim" pitchFamily="34" charset="-127"/>
                <a:cs typeface="Times New Roman" pitchFamily="18" charset="0"/>
              </a:rPr>
              <a:t>, </a:t>
            </a:r>
            <a:r>
              <a:rPr lang="en-US" altLang="ko-KR" sz="1200" u="sng">
                <a:latin typeface="Times New Roman" pitchFamily="18" charset="0"/>
                <a:ea typeface="Gulim" pitchFamily="34" charset="-127"/>
                <a:cs typeface="Times New Roman" pitchFamily="18" charset="0"/>
                <a:hlinkClick r:id="rId3"/>
              </a:rPr>
              <a:t>http://fatekma.uthm.edu.my/rahayu/BIT2023/Chapter3b.ppt</a:t>
            </a:r>
            <a:r>
              <a:rPr lang="en-US" altLang="ko-KR" sz="1200" u="sng">
                <a:solidFill>
                  <a:schemeClr val="accent1"/>
                </a:solidFill>
                <a:latin typeface="Times New Roman" pitchFamily="18" charset="0"/>
                <a:ea typeface="Gulim" pitchFamily="34" charset="-127"/>
                <a:cs typeface="Times New Roman" pitchFamily="18" charset="0"/>
              </a:rPr>
              <a:t>, http://en.wikipedia.org/wiki/Flood_fill</a:t>
            </a:r>
            <a:r>
              <a:rPr lang="en-US" altLang="ko-KR" sz="1200" u="sng">
                <a:latin typeface="Times New Roman" pitchFamily="18" charset="0"/>
                <a:ea typeface="Gulim" pitchFamily="34" charset="-127"/>
                <a:cs typeface="Times New Roman" pitchFamily="18" charset="0"/>
              </a:rPr>
              <a:t> </a:t>
            </a:r>
            <a:r>
              <a:rPr lang="en-US" altLang="ko-KR" sz="1200">
                <a:latin typeface="Times New Roman" pitchFamily="18" charset="0"/>
                <a:ea typeface="Gulim" pitchFamily="34" charset="-127"/>
                <a:cs typeface="Times New Roman" pitchFamily="18" charset="0"/>
              </a:rPr>
              <a:t>. </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D3C5668-9344-4D79-A820-5B218E0DB5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B63376-E755-488F-B3C9-D9578A4753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48AB38-0E32-4323-B2A3-0C6BD3335CE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FDC54E67-343C-4B28-9789-87413B0760A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000A04-FD5B-47FA-9257-FA0B32D771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79D263-BD69-4D3C-8A89-DBB630BA70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D8D9F7-8668-4069-BE59-CC675CF67EB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47C6C9C-78C2-4416-BAE9-8CEA6BDE06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414831-D55D-4B64-A0D0-F3AFC6D04B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E0FE22-68E5-4A00-A6EA-9D26666D998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452A22-073D-4E5C-B743-AB9923EFF5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92C459-6656-40FA-A490-987801153D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71B87F2-356A-48E6-BD7E-8670EEA842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2.gif"/><Relationship Id="rId2" Type="http://schemas.openxmlformats.org/officeDocument/2006/relationships/image" Target="../media/image81.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3.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1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atft.uspto.gov/netacgi/nph-Parser?u=/netahtml/srchnum.htm&amp;Sect1=PTO1&amp;Sect2=HITOFF&amp;p=1&amp;r=1&amp;l=50&amp;f=G&amp;d=PALL&amp;s1=4371933.PN.&amp;OS=PN/4371933&amp;RS=PN/4371933"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oleObject" Target="../embeddings/oleObject45.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1.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2.v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oleObject" Target="../embeddings/oleObject4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24.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52.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27.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28.v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6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pPr eaLnBrk="1" hangingPunct="1"/>
            <a:r>
              <a:rPr lang="en-US" b="1" smtClean="0"/>
              <a:t>Output Primitives (contd)</a:t>
            </a:r>
          </a:p>
        </p:txBody>
      </p:sp>
      <p:sp>
        <p:nvSpPr>
          <p:cNvPr id="39939" name="Rectangle 3"/>
          <p:cNvSpPr>
            <a:spLocks noGrp="1" noChangeArrowheads="1"/>
          </p:cNvSpPr>
          <p:nvPr>
            <p:ph type="subTitle" idx="1"/>
          </p:nvPr>
        </p:nvSpPr>
        <p:spPr/>
        <p:txBody>
          <a:bodyPr/>
          <a:lstStyle/>
          <a:p>
            <a:pPr eaLnBrk="1" hangingPunct="1"/>
            <a:r>
              <a:rPr lang="en-US" smtClean="0"/>
              <a:t>Instructor:</a:t>
            </a:r>
          </a:p>
          <a:p>
            <a:pPr eaLnBrk="1" hangingPunct="1"/>
            <a:r>
              <a:rPr lang="en-US" smtClean="0"/>
              <a:t>R. Das (Sarmah)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100"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4101" name="Rectangle 4"/>
          <p:cNvSpPr>
            <a:spLocks noChangeArrowheads="1"/>
          </p:cNvSpPr>
          <p:nvPr/>
        </p:nvSpPr>
        <p:spPr bwMode="auto">
          <a:xfrm>
            <a:off x="304800" y="762000"/>
            <a:ext cx="8458200" cy="5549900"/>
          </a:xfrm>
          <a:prstGeom prst="rect">
            <a:avLst/>
          </a:prstGeom>
          <a:noFill/>
          <a:ln w="9525">
            <a:noFill/>
            <a:miter lim="800000"/>
            <a:headEnd/>
            <a:tailEnd/>
          </a:ln>
        </p:spPr>
        <p:txBody>
          <a:bodyPr>
            <a:spAutoFit/>
          </a:bodyPr>
          <a:lstStyle/>
          <a:p>
            <a:pPr>
              <a:spcBef>
                <a:spcPct val="50000"/>
              </a:spcBef>
            </a:pPr>
            <a:endParaRPr kumimoji="1" lang="en-US" altLang="ja-JP" sz="2000">
              <a:latin typeface="Times New Roman" pitchFamily="18" charset="0"/>
              <a:ea typeface="MS PGothic" pitchFamily="34" charset="-128"/>
              <a:cs typeface="Times New Roman" pitchFamily="18" charset="0"/>
            </a:endParaRP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One method is approximate it using a poly-line. </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Just locate a set of points along the curve path and connect the points with straight-line segments. </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More line sections =&gt;the smoother the appearance of the curve. </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A third alternative is to write our own </a:t>
            </a:r>
          </a:p>
          <a:p>
            <a:pPr>
              <a:spcBef>
                <a:spcPct val="50000"/>
              </a:spcBef>
            </a:pPr>
            <a:r>
              <a:rPr kumimoji="1" lang="en-US" altLang="ja-JP" sz="2000">
                <a:latin typeface="Times New Roman" pitchFamily="18" charset="0"/>
                <a:ea typeface="MS PGothic" pitchFamily="34" charset="-128"/>
                <a:cs typeface="Times New Roman" pitchFamily="18" charset="0"/>
              </a:rPr>
              <a:t>   curve-generation functions</a:t>
            </a:r>
          </a:p>
          <a:p>
            <a:pPr>
              <a:spcBef>
                <a:spcPct val="50000"/>
              </a:spcBef>
            </a:pPr>
            <a:endParaRPr kumimoji="1" lang="en-US" altLang="ja-JP" sz="2000">
              <a:latin typeface="Times New Roman" pitchFamily="18" charset="0"/>
              <a:ea typeface="MS PGothic" pitchFamily="34" charset="-128"/>
              <a:cs typeface="Times New Roman" pitchFamily="18" charset="0"/>
            </a:endParaRPr>
          </a:p>
          <a:p>
            <a:r>
              <a:rPr kumimoji="1" lang="en-US" altLang="ja-JP">
                <a:latin typeface="Times New Roman" pitchFamily="18" charset="0"/>
                <a:ea typeface="MS PGothic" pitchFamily="34" charset="-128"/>
                <a:cs typeface="Times New Roman" pitchFamily="18" charset="0"/>
              </a:rPr>
              <a:t>Illustration of various poly-line displays that could </a:t>
            </a:r>
          </a:p>
          <a:p>
            <a:r>
              <a:rPr kumimoji="1" lang="en-US" altLang="ja-JP">
                <a:latin typeface="Times New Roman" pitchFamily="18" charset="0"/>
                <a:ea typeface="MS PGothic" pitchFamily="34" charset="-128"/>
                <a:cs typeface="Times New Roman" pitchFamily="18" charset="0"/>
              </a:rPr>
              <a:t>be used for a circle segment. </a:t>
            </a:r>
          </a:p>
          <a:p>
            <a:r>
              <a:rPr kumimoji="1" lang="en-US" altLang="ja-JP">
                <a:latin typeface="Times New Roman" pitchFamily="18" charset="0"/>
                <a:ea typeface="MS PGothic" pitchFamily="34" charset="-128"/>
                <a:cs typeface="Times New Roman" pitchFamily="18" charset="0"/>
              </a:rPr>
              <a:t>A circular arc approximated with </a:t>
            </a:r>
          </a:p>
          <a:p>
            <a:r>
              <a:rPr kumimoji="1" lang="en-US" altLang="ja-JP">
                <a:latin typeface="Times New Roman" pitchFamily="18" charset="0"/>
                <a:ea typeface="MS PGothic" pitchFamily="34" charset="-128"/>
                <a:cs typeface="Times New Roman" pitchFamily="18" charset="0"/>
              </a:rPr>
              <a:t>(a) three straight-line segments,</a:t>
            </a:r>
          </a:p>
          <a:p>
            <a:r>
              <a:rPr kumimoji="1" lang="en-US" altLang="ja-JP">
                <a:latin typeface="Times New Roman" pitchFamily="18" charset="0"/>
                <a:ea typeface="MS PGothic" pitchFamily="34" charset="-128"/>
                <a:cs typeface="Times New Roman" pitchFamily="18" charset="0"/>
              </a:rPr>
              <a:t>(b) six line segments, and</a:t>
            </a:r>
          </a:p>
          <a:p>
            <a:r>
              <a:rPr kumimoji="1" lang="en-US" altLang="ja-JP">
                <a:latin typeface="Times New Roman" pitchFamily="18" charset="0"/>
                <a:ea typeface="MS PGothic" pitchFamily="34" charset="-128"/>
                <a:cs typeface="Times New Roman" pitchFamily="18" charset="0"/>
              </a:rPr>
              <a:t>(c) twelve line segments.</a:t>
            </a:r>
          </a:p>
          <a:p>
            <a:pPr>
              <a:spcBef>
                <a:spcPct val="50000"/>
              </a:spcBef>
            </a:pPr>
            <a:endParaRPr kumimoji="1" lang="en-US" altLang="ja-JP" sz="2000">
              <a:latin typeface="Times New Roman" pitchFamily="18" charset="0"/>
              <a:ea typeface="MS PGothic" pitchFamily="34" charset="-128"/>
              <a:cs typeface="Times New Roman" pitchFamily="18" charset="0"/>
            </a:endParaRPr>
          </a:p>
        </p:txBody>
      </p:sp>
      <p:graphicFrame>
        <p:nvGraphicFramePr>
          <p:cNvPr id="4098" name="Object 5"/>
          <p:cNvGraphicFramePr>
            <a:graphicFrameLocks noChangeAspect="1"/>
          </p:cNvGraphicFramePr>
          <p:nvPr/>
        </p:nvGraphicFramePr>
        <p:xfrm>
          <a:off x="5029200" y="2819400"/>
          <a:ext cx="3505200" cy="3228975"/>
        </p:xfrm>
        <a:graphic>
          <a:graphicData uri="http://schemas.openxmlformats.org/presentationml/2006/ole">
            <p:oleObj spid="_x0000_s4098" name="ビットマップ イメージ" r:id="rId3" imgW="3505689" imgH="3228571" progId="PBrush">
              <p:embed/>
            </p:oleObj>
          </a:graphicData>
        </a:graphic>
      </p:graphicFrame>
      <p:sp>
        <p:nvSpPr>
          <p:cNvPr id="4102" name="Rectangle 7"/>
          <p:cNvSpPr>
            <a:spLocks noGrp="1" noChangeArrowheads="1"/>
          </p:cNvSpPr>
          <p:nvPr>
            <p:ph type="title"/>
          </p:nvPr>
        </p:nvSpPr>
        <p:spPr>
          <a:xfrm>
            <a:off x="381000" y="0"/>
            <a:ext cx="8229600" cy="1143000"/>
          </a:xfrm>
        </p:spPr>
        <p:txBody>
          <a:bodyPr/>
          <a:lstStyle/>
          <a:p>
            <a:pPr eaLnBrk="1" hangingPunct="1"/>
            <a:r>
              <a:rPr lang="en-US" altLang="ja-JP" sz="3200" b="1" smtClean="0">
                <a:solidFill>
                  <a:schemeClr val="tx1"/>
                </a:solidFill>
                <a:latin typeface="Times New Roman" pitchFamily="18" charset="0"/>
                <a:ea typeface="MS PGothic" pitchFamily="34" charset="-128"/>
                <a:cs typeface="Times New Roman" pitchFamily="18" charset="0"/>
              </a:rPr>
              <a:t>Curve Functions</a:t>
            </a:r>
            <a:endParaRPr lang="en-US" sz="3200" b="1" smtClean="0">
              <a:solidFill>
                <a:schemeClr val="tx1"/>
              </a:solidFill>
              <a:latin typeface="Times New Roman" pitchFamily="18" charset="0"/>
              <a:ea typeface="MS PGothic"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Boundary-Fill Algorithm</a:t>
            </a:r>
          </a:p>
        </p:txBody>
      </p:sp>
      <p:sp>
        <p:nvSpPr>
          <p:cNvPr id="104451" name="Rectangle 3"/>
          <p:cNvSpPr>
            <a:spLocks noGrp="1" noChangeArrowheads="1"/>
          </p:cNvSpPr>
          <p:nvPr>
            <p:ph type="body" idx="1"/>
          </p:nvPr>
        </p:nvSpPr>
        <p:spPr>
          <a:xfrm>
            <a:off x="457200" y="1600200"/>
            <a:ext cx="4953000" cy="4525963"/>
          </a:xfrm>
        </p:spPr>
        <p:txBody>
          <a:bodyPr/>
          <a:lstStyle/>
          <a:p>
            <a:pPr eaLnBrk="1" hangingPunct="1">
              <a:lnSpc>
                <a:spcPct val="90000"/>
              </a:lnSpc>
            </a:pPr>
            <a:r>
              <a:rPr lang="en-US" smtClean="0"/>
              <a:t>In many graphics packages the user can fill a region (defined by a boundary).</a:t>
            </a:r>
          </a:p>
          <a:p>
            <a:pPr eaLnBrk="1" hangingPunct="1">
              <a:lnSpc>
                <a:spcPct val="90000"/>
              </a:lnSpc>
            </a:pPr>
            <a:r>
              <a:rPr lang="en-US" smtClean="0"/>
              <a:t>In the figure, the boundary is red and the filling color is blue</a:t>
            </a:r>
          </a:p>
          <a:p>
            <a:pPr eaLnBrk="1" hangingPunct="1">
              <a:lnSpc>
                <a:spcPct val="90000"/>
              </a:lnSpc>
            </a:pPr>
            <a:r>
              <a:rPr lang="en-US" smtClean="0"/>
              <a:t>The user needs to click inside the region (seed)</a:t>
            </a:r>
          </a:p>
        </p:txBody>
      </p:sp>
      <p:sp>
        <p:nvSpPr>
          <p:cNvPr id="104452" name="Freeform 4"/>
          <p:cNvSpPr>
            <a:spLocks/>
          </p:cNvSpPr>
          <p:nvPr/>
        </p:nvSpPr>
        <p:spPr bwMode="auto">
          <a:xfrm>
            <a:off x="6323013" y="2286000"/>
            <a:ext cx="2363787" cy="2536825"/>
          </a:xfrm>
          <a:custGeom>
            <a:avLst/>
            <a:gdLst>
              <a:gd name="T0" fmla="*/ 2147483647 w 1489"/>
              <a:gd name="T1" fmla="*/ 2147483647 h 1598"/>
              <a:gd name="T2" fmla="*/ 2147483647 w 1489"/>
              <a:gd name="T3" fmla="*/ 2147483647 h 1598"/>
              <a:gd name="T4" fmla="*/ 2147483647 w 1489"/>
              <a:gd name="T5" fmla="*/ 2147483647 h 1598"/>
              <a:gd name="T6" fmla="*/ 2147483647 w 1489"/>
              <a:gd name="T7" fmla="*/ 2147483647 h 1598"/>
              <a:gd name="T8" fmla="*/ 2147483647 w 1489"/>
              <a:gd name="T9" fmla="*/ 2147483647 h 1598"/>
              <a:gd name="T10" fmla="*/ 2147483647 w 1489"/>
              <a:gd name="T11" fmla="*/ 2147483647 h 1598"/>
              <a:gd name="T12" fmla="*/ 2147483647 w 1489"/>
              <a:gd name="T13" fmla="*/ 2147483647 h 1598"/>
              <a:gd name="T14" fmla="*/ 2147483647 w 1489"/>
              <a:gd name="T15" fmla="*/ 2147483647 h 1598"/>
              <a:gd name="T16" fmla="*/ 2147483647 w 1489"/>
              <a:gd name="T17" fmla="*/ 2147483647 h 1598"/>
              <a:gd name="T18" fmla="*/ 2147483647 w 1489"/>
              <a:gd name="T19" fmla="*/ 2147483647 h 1598"/>
              <a:gd name="T20" fmla="*/ 2147483647 w 1489"/>
              <a:gd name="T21" fmla="*/ 2147483647 h 1598"/>
              <a:gd name="T22" fmla="*/ 2147483647 w 1489"/>
              <a:gd name="T23" fmla="*/ 2147483647 h 1598"/>
              <a:gd name="T24" fmla="*/ 2147483647 w 1489"/>
              <a:gd name="T25" fmla="*/ 2147483647 h 1598"/>
              <a:gd name="T26" fmla="*/ 2147483647 w 1489"/>
              <a:gd name="T27" fmla="*/ 2147483647 h 1598"/>
              <a:gd name="T28" fmla="*/ 2147483647 w 1489"/>
              <a:gd name="T29" fmla="*/ 2147483647 h 1598"/>
              <a:gd name="T30" fmla="*/ 2147483647 w 1489"/>
              <a:gd name="T31" fmla="*/ 2147483647 h 1598"/>
              <a:gd name="T32" fmla="*/ 2147483647 w 1489"/>
              <a:gd name="T33" fmla="*/ 2147483647 h 1598"/>
              <a:gd name="T34" fmla="*/ 2147483647 w 1489"/>
              <a:gd name="T35" fmla="*/ 2147483647 h 1598"/>
              <a:gd name="T36" fmla="*/ 2147483647 w 1489"/>
              <a:gd name="T37" fmla="*/ 2147483647 h 15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89"/>
              <a:gd name="T58" fmla="*/ 0 h 1598"/>
              <a:gd name="T59" fmla="*/ 1489 w 1489"/>
              <a:gd name="T60" fmla="*/ 1598 h 15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89" h="1598">
                <a:moveTo>
                  <a:pt x="248" y="236"/>
                </a:moveTo>
                <a:cubicBezTo>
                  <a:pt x="656" y="111"/>
                  <a:pt x="762" y="0"/>
                  <a:pt x="1100" y="68"/>
                </a:cubicBezTo>
                <a:cubicBezTo>
                  <a:pt x="1142" y="96"/>
                  <a:pt x="1156" y="116"/>
                  <a:pt x="1172" y="164"/>
                </a:cubicBezTo>
                <a:cubicBezTo>
                  <a:pt x="1158" y="486"/>
                  <a:pt x="1176" y="367"/>
                  <a:pt x="1112" y="560"/>
                </a:cubicBezTo>
                <a:cubicBezTo>
                  <a:pt x="1120" y="670"/>
                  <a:pt x="1105" y="762"/>
                  <a:pt x="1220" y="800"/>
                </a:cubicBezTo>
                <a:cubicBezTo>
                  <a:pt x="1266" y="835"/>
                  <a:pt x="1300" y="870"/>
                  <a:pt x="1352" y="896"/>
                </a:cubicBezTo>
                <a:cubicBezTo>
                  <a:pt x="1489" y="1102"/>
                  <a:pt x="1217" y="1303"/>
                  <a:pt x="1100" y="1436"/>
                </a:cubicBezTo>
                <a:cubicBezTo>
                  <a:pt x="1063" y="1479"/>
                  <a:pt x="1048" y="1561"/>
                  <a:pt x="992" y="1568"/>
                </a:cubicBezTo>
                <a:cubicBezTo>
                  <a:pt x="876" y="1583"/>
                  <a:pt x="928" y="1574"/>
                  <a:pt x="836" y="1592"/>
                </a:cubicBezTo>
                <a:cubicBezTo>
                  <a:pt x="756" y="1584"/>
                  <a:pt x="670" y="1598"/>
                  <a:pt x="596" y="1568"/>
                </a:cubicBezTo>
                <a:cubicBezTo>
                  <a:pt x="569" y="1557"/>
                  <a:pt x="578" y="1513"/>
                  <a:pt x="572" y="1484"/>
                </a:cubicBezTo>
                <a:cubicBezTo>
                  <a:pt x="538" y="1314"/>
                  <a:pt x="578" y="1443"/>
                  <a:pt x="548" y="1352"/>
                </a:cubicBezTo>
                <a:cubicBezTo>
                  <a:pt x="559" y="1210"/>
                  <a:pt x="615" y="880"/>
                  <a:pt x="572" y="728"/>
                </a:cubicBezTo>
                <a:cubicBezTo>
                  <a:pt x="566" y="708"/>
                  <a:pt x="532" y="720"/>
                  <a:pt x="512" y="716"/>
                </a:cubicBezTo>
                <a:cubicBezTo>
                  <a:pt x="472" y="724"/>
                  <a:pt x="429" y="724"/>
                  <a:pt x="392" y="740"/>
                </a:cubicBezTo>
                <a:cubicBezTo>
                  <a:pt x="358" y="755"/>
                  <a:pt x="339" y="792"/>
                  <a:pt x="308" y="812"/>
                </a:cubicBezTo>
                <a:cubicBezTo>
                  <a:pt x="240" y="949"/>
                  <a:pt x="217" y="894"/>
                  <a:pt x="20" y="884"/>
                </a:cubicBezTo>
                <a:cubicBezTo>
                  <a:pt x="1" y="827"/>
                  <a:pt x="0" y="772"/>
                  <a:pt x="44" y="728"/>
                </a:cubicBezTo>
                <a:lnTo>
                  <a:pt x="248" y="236"/>
                </a:lnTo>
                <a:close/>
              </a:path>
            </a:pathLst>
          </a:custGeom>
          <a:solidFill>
            <a:schemeClr val="accent1">
              <a:alpha val="94116"/>
            </a:schemeClr>
          </a:solidFill>
          <a:ln w="9525">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Boundary-Fill Algorithm</a:t>
            </a:r>
          </a:p>
        </p:txBody>
      </p:sp>
      <p:sp>
        <p:nvSpPr>
          <p:cNvPr id="105475" name="Rectangle 3"/>
          <p:cNvSpPr>
            <a:spLocks noGrp="1" noChangeArrowheads="1"/>
          </p:cNvSpPr>
          <p:nvPr>
            <p:ph type="body" idx="1"/>
          </p:nvPr>
        </p:nvSpPr>
        <p:spPr>
          <a:xfrm>
            <a:off x="457200" y="1600200"/>
            <a:ext cx="4572000" cy="4525963"/>
          </a:xfrm>
        </p:spPr>
        <p:txBody>
          <a:bodyPr/>
          <a:lstStyle/>
          <a:p>
            <a:pPr eaLnBrk="1" hangingPunct="1"/>
            <a:r>
              <a:rPr lang="en-US" smtClean="0"/>
              <a:t>The fill method can be applied to a 4-connected area or to an 8-connected area</a:t>
            </a:r>
          </a:p>
        </p:txBody>
      </p:sp>
      <p:sp>
        <p:nvSpPr>
          <p:cNvPr id="105476" name="Oval 4"/>
          <p:cNvSpPr>
            <a:spLocks noChangeArrowheads="1"/>
          </p:cNvSpPr>
          <p:nvPr/>
        </p:nvSpPr>
        <p:spPr bwMode="auto">
          <a:xfrm>
            <a:off x="6781800" y="4800600"/>
            <a:ext cx="762000" cy="762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5477" name="Oval 5"/>
          <p:cNvSpPr>
            <a:spLocks noChangeArrowheads="1"/>
          </p:cNvSpPr>
          <p:nvPr/>
        </p:nvSpPr>
        <p:spPr bwMode="auto">
          <a:xfrm>
            <a:off x="6781800" y="5562600"/>
            <a:ext cx="762000" cy="762000"/>
          </a:xfrm>
          <a:prstGeom prst="ellipse">
            <a:avLst/>
          </a:prstGeom>
          <a:noFill/>
          <a:ln w="9525">
            <a:solidFill>
              <a:schemeClr val="tx1"/>
            </a:solidFill>
            <a:round/>
            <a:headEnd/>
            <a:tailEnd/>
          </a:ln>
        </p:spPr>
        <p:txBody>
          <a:bodyPr wrap="none" anchor="ctr"/>
          <a:lstStyle/>
          <a:p>
            <a:endParaRPr lang="en-IN"/>
          </a:p>
        </p:txBody>
      </p:sp>
      <p:sp>
        <p:nvSpPr>
          <p:cNvPr id="105478" name="Oval 6"/>
          <p:cNvSpPr>
            <a:spLocks noChangeArrowheads="1"/>
          </p:cNvSpPr>
          <p:nvPr/>
        </p:nvSpPr>
        <p:spPr bwMode="auto">
          <a:xfrm>
            <a:off x="6781800" y="4038600"/>
            <a:ext cx="762000" cy="762000"/>
          </a:xfrm>
          <a:prstGeom prst="ellipse">
            <a:avLst/>
          </a:prstGeom>
          <a:noFill/>
          <a:ln w="9525">
            <a:solidFill>
              <a:schemeClr val="tx1"/>
            </a:solidFill>
            <a:round/>
            <a:headEnd/>
            <a:tailEnd/>
          </a:ln>
        </p:spPr>
        <p:txBody>
          <a:bodyPr wrap="none" anchor="ctr"/>
          <a:lstStyle/>
          <a:p>
            <a:endParaRPr lang="en-IN"/>
          </a:p>
        </p:txBody>
      </p:sp>
      <p:sp>
        <p:nvSpPr>
          <p:cNvPr id="105479" name="Oval 7"/>
          <p:cNvSpPr>
            <a:spLocks noChangeArrowheads="1"/>
          </p:cNvSpPr>
          <p:nvPr/>
        </p:nvSpPr>
        <p:spPr bwMode="auto">
          <a:xfrm>
            <a:off x="7543800" y="4800600"/>
            <a:ext cx="762000" cy="762000"/>
          </a:xfrm>
          <a:prstGeom prst="ellipse">
            <a:avLst/>
          </a:prstGeom>
          <a:noFill/>
          <a:ln w="9525">
            <a:solidFill>
              <a:schemeClr val="tx1"/>
            </a:solidFill>
            <a:round/>
            <a:headEnd/>
            <a:tailEnd/>
          </a:ln>
        </p:spPr>
        <p:txBody>
          <a:bodyPr wrap="none" anchor="ctr"/>
          <a:lstStyle/>
          <a:p>
            <a:endParaRPr lang="en-IN"/>
          </a:p>
        </p:txBody>
      </p:sp>
      <p:sp>
        <p:nvSpPr>
          <p:cNvPr id="105480" name="Oval 8"/>
          <p:cNvSpPr>
            <a:spLocks noChangeArrowheads="1"/>
          </p:cNvSpPr>
          <p:nvPr/>
        </p:nvSpPr>
        <p:spPr bwMode="auto">
          <a:xfrm>
            <a:off x="7543800" y="5562600"/>
            <a:ext cx="762000" cy="762000"/>
          </a:xfrm>
          <a:prstGeom prst="ellipse">
            <a:avLst/>
          </a:prstGeom>
          <a:noFill/>
          <a:ln w="9525">
            <a:solidFill>
              <a:schemeClr val="tx1"/>
            </a:solidFill>
            <a:round/>
            <a:headEnd/>
            <a:tailEnd/>
          </a:ln>
        </p:spPr>
        <p:txBody>
          <a:bodyPr wrap="none" anchor="ctr"/>
          <a:lstStyle/>
          <a:p>
            <a:endParaRPr lang="en-IN"/>
          </a:p>
        </p:txBody>
      </p:sp>
      <p:sp>
        <p:nvSpPr>
          <p:cNvPr id="105481" name="Oval 9"/>
          <p:cNvSpPr>
            <a:spLocks noChangeArrowheads="1"/>
          </p:cNvSpPr>
          <p:nvPr/>
        </p:nvSpPr>
        <p:spPr bwMode="auto">
          <a:xfrm>
            <a:off x="7543800" y="4038600"/>
            <a:ext cx="762000" cy="762000"/>
          </a:xfrm>
          <a:prstGeom prst="ellipse">
            <a:avLst/>
          </a:prstGeom>
          <a:noFill/>
          <a:ln w="9525">
            <a:solidFill>
              <a:schemeClr val="tx1"/>
            </a:solidFill>
            <a:round/>
            <a:headEnd/>
            <a:tailEnd/>
          </a:ln>
        </p:spPr>
        <p:txBody>
          <a:bodyPr wrap="none" anchor="ctr"/>
          <a:lstStyle/>
          <a:p>
            <a:endParaRPr lang="en-IN"/>
          </a:p>
        </p:txBody>
      </p:sp>
      <p:sp>
        <p:nvSpPr>
          <p:cNvPr id="105482" name="Oval 10"/>
          <p:cNvSpPr>
            <a:spLocks noChangeArrowheads="1"/>
          </p:cNvSpPr>
          <p:nvPr/>
        </p:nvSpPr>
        <p:spPr bwMode="auto">
          <a:xfrm>
            <a:off x="6019800" y="4038600"/>
            <a:ext cx="762000" cy="762000"/>
          </a:xfrm>
          <a:prstGeom prst="ellipse">
            <a:avLst/>
          </a:prstGeom>
          <a:noFill/>
          <a:ln w="9525">
            <a:solidFill>
              <a:schemeClr val="tx1"/>
            </a:solidFill>
            <a:round/>
            <a:headEnd/>
            <a:tailEnd/>
          </a:ln>
        </p:spPr>
        <p:txBody>
          <a:bodyPr wrap="none" anchor="ctr"/>
          <a:lstStyle/>
          <a:p>
            <a:endParaRPr lang="en-IN"/>
          </a:p>
        </p:txBody>
      </p:sp>
      <p:sp>
        <p:nvSpPr>
          <p:cNvPr id="105483" name="Oval 11"/>
          <p:cNvSpPr>
            <a:spLocks noChangeArrowheads="1"/>
          </p:cNvSpPr>
          <p:nvPr/>
        </p:nvSpPr>
        <p:spPr bwMode="auto">
          <a:xfrm>
            <a:off x="6019800" y="4800600"/>
            <a:ext cx="762000" cy="762000"/>
          </a:xfrm>
          <a:prstGeom prst="ellipse">
            <a:avLst/>
          </a:prstGeom>
          <a:noFill/>
          <a:ln w="9525">
            <a:solidFill>
              <a:schemeClr val="tx1"/>
            </a:solidFill>
            <a:round/>
            <a:headEnd/>
            <a:tailEnd/>
          </a:ln>
        </p:spPr>
        <p:txBody>
          <a:bodyPr wrap="none" anchor="ctr"/>
          <a:lstStyle/>
          <a:p>
            <a:endParaRPr lang="en-IN"/>
          </a:p>
        </p:txBody>
      </p:sp>
      <p:sp>
        <p:nvSpPr>
          <p:cNvPr id="105484" name="Oval 12"/>
          <p:cNvSpPr>
            <a:spLocks noChangeArrowheads="1"/>
          </p:cNvSpPr>
          <p:nvPr/>
        </p:nvSpPr>
        <p:spPr bwMode="auto">
          <a:xfrm>
            <a:off x="6019800" y="5562600"/>
            <a:ext cx="762000" cy="762000"/>
          </a:xfrm>
          <a:prstGeom prst="ellipse">
            <a:avLst/>
          </a:prstGeom>
          <a:noFill/>
          <a:ln w="9525">
            <a:solidFill>
              <a:schemeClr val="tx1"/>
            </a:solidFill>
            <a:round/>
            <a:headEnd/>
            <a:tailEnd/>
          </a:ln>
        </p:spPr>
        <p:txBody>
          <a:bodyPr wrap="none" anchor="ctr"/>
          <a:lstStyle/>
          <a:p>
            <a:endParaRPr lang="en-IN"/>
          </a:p>
        </p:txBody>
      </p:sp>
      <p:sp>
        <p:nvSpPr>
          <p:cNvPr id="105485" name="Oval 13"/>
          <p:cNvSpPr>
            <a:spLocks noChangeArrowheads="1"/>
          </p:cNvSpPr>
          <p:nvPr/>
        </p:nvSpPr>
        <p:spPr bwMode="auto">
          <a:xfrm>
            <a:off x="6781800" y="2133600"/>
            <a:ext cx="762000" cy="762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5486" name="Oval 14"/>
          <p:cNvSpPr>
            <a:spLocks noChangeArrowheads="1"/>
          </p:cNvSpPr>
          <p:nvPr/>
        </p:nvSpPr>
        <p:spPr bwMode="auto">
          <a:xfrm>
            <a:off x="6781800" y="2895600"/>
            <a:ext cx="762000" cy="762000"/>
          </a:xfrm>
          <a:prstGeom prst="ellipse">
            <a:avLst/>
          </a:prstGeom>
          <a:noFill/>
          <a:ln w="9525">
            <a:solidFill>
              <a:schemeClr val="tx1"/>
            </a:solidFill>
            <a:round/>
            <a:headEnd/>
            <a:tailEnd/>
          </a:ln>
        </p:spPr>
        <p:txBody>
          <a:bodyPr wrap="none" anchor="ctr"/>
          <a:lstStyle/>
          <a:p>
            <a:endParaRPr lang="en-IN"/>
          </a:p>
        </p:txBody>
      </p:sp>
      <p:sp>
        <p:nvSpPr>
          <p:cNvPr id="105487" name="Oval 15"/>
          <p:cNvSpPr>
            <a:spLocks noChangeArrowheads="1"/>
          </p:cNvSpPr>
          <p:nvPr/>
        </p:nvSpPr>
        <p:spPr bwMode="auto">
          <a:xfrm>
            <a:off x="6781800" y="1371600"/>
            <a:ext cx="762000" cy="762000"/>
          </a:xfrm>
          <a:prstGeom prst="ellipse">
            <a:avLst/>
          </a:prstGeom>
          <a:noFill/>
          <a:ln w="9525">
            <a:solidFill>
              <a:schemeClr val="tx1"/>
            </a:solidFill>
            <a:round/>
            <a:headEnd/>
            <a:tailEnd/>
          </a:ln>
        </p:spPr>
        <p:txBody>
          <a:bodyPr wrap="none" anchor="ctr"/>
          <a:lstStyle/>
          <a:p>
            <a:endParaRPr lang="en-IN"/>
          </a:p>
        </p:txBody>
      </p:sp>
      <p:sp>
        <p:nvSpPr>
          <p:cNvPr id="105488" name="Oval 16"/>
          <p:cNvSpPr>
            <a:spLocks noChangeArrowheads="1"/>
          </p:cNvSpPr>
          <p:nvPr/>
        </p:nvSpPr>
        <p:spPr bwMode="auto">
          <a:xfrm>
            <a:off x="7543800" y="2133600"/>
            <a:ext cx="762000" cy="762000"/>
          </a:xfrm>
          <a:prstGeom prst="ellipse">
            <a:avLst/>
          </a:prstGeom>
          <a:noFill/>
          <a:ln w="9525">
            <a:solidFill>
              <a:schemeClr val="tx1"/>
            </a:solidFill>
            <a:round/>
            <a:headEnd/>
            <a:tailEnd/>
          </a:ln>
        </p:spPr>
        <p:txBody>
          <a:bodyPr wrap="none" anchor="ctr"/>
          <a:lstStyle/>
          <a:p>
            <a:endParaRPr lang="en-IN"/>
          </a:p>
        </p:txBody>
      </p:sp>
      <p:sp>
        <p:nvSpPr>
          <p:cNvPr id="105489" name="Oval 17"/>
          <p:cNvSpPr>
            <a:spLocks noChangeArrowheads="1"/>
          </p:cNvSpPr>
          <p:nvPr/>
        </p:nvSpPr>
        <p:spPr bwMode="auto">
          <a:xfrm>
            <a:off x="6019800" y="2133600"/>
            <a:ext cx="762000" cy="762000"/>
          </a:xfrm>
          <a:prstGeom prst="ellipse">
            <a:avLst/>
          </a:prstGeom>
          <a:noFill/>
          <a:ln w="9525">
            <a:solidFill>
              <a:schemeClr val="tx1"/>
            </a:solidFill>
            <a:round/>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152400"/>
            <a:ext cx="7772400" cy="838200"/>
          </a:xfrm>
        </p:spPr>
        <p:txBody>
          <a:bodyPr/>
          <a:lstStyle/>
          <a:p>
            <a:pPr eaLnBrk="1" hangingPunct="1"/>
            <a:r>
              <a:rPr lang="th-TH" smtClean="0"/>
              <a:t>Boundary Fill Algorithm</a:t>
            </a:r>
          </a:p>
        </p:txBody>
      </p:sp>
      <p:sp>
        <p:nvSpPr>
          <p:cNvPr id="106499" name="Rectangle 3"/>
          <p:cNvSpPr>
            <a:spLocks noGrp="1" noChangeArrowheads="1"/>
          </p:cNvSpPr>
          <p:nvPr>
            <p:ph type="body" idx="1"/>
          </p:nvPr>
        </p:nvSpPr>
        <p:spPr>
          <a:xfrm>
            <a:off x="685800" y="1371600"/>
            <a:ext cx="7696200" cy="2057400"/>
          </a:xfrm>
        </p:spPr>
        <p:txBody>
          <a:bodyPr/>
          <a:lstStyle/>
          <a:p>
            <a:pPr eaLnBrk="1" hangingPunct="1"/>
            <a:r>
              <a:rPr lang="th-TH" sz="2400" smtClean="0"/>
              <a:t>Start at a point inside a region</a:t>
            </a:r>
          </a:p>
          <a:p>
            <a:pPr eaLnBrk="1" hangingPunct="1"/>
            <a:r>
              <a:rPr lang="th-TH" sz="2400" smtClean="0"/>
              <a:t>Paint the interior outward to the edge</a:t>
            </a:r>
          </a:p>
          <a:p>
            <a:pPr eaLnBrk="1" hangingPunct="1"/>
            <a:r>
              <a:rPr lang="th-TH" sz="2400" smtClean="0"/>
              <a:t>The edge must be specified in a single color</a:t>
            </a:r>
          </a:p>
          <a:p>
            <a:pPr eaLnBrk="1" hangingPunct="1"/>
            <a:r>
              <a:rPr lang="th-TH" sz="2400" smtClean="0"/>
              <a:t>Fill the 4-connected or 8-connected region</a:t>
            </a:r>
          </a:p>
          <a:p>
            <a:pPr eaLnBrk="1" hangingPunct="1"/>
            <a:r>
              <a:rPr lang="th-TH" sz="2400" smtClean="0"/>
              <a:t>4-connected fill is faster, but can have problems:</a:t>
            </a:r>
          </a:p>
        </p:txBody>
      </p:sp>
      <p:pic>
        <p:nvPicPr>
          <p:cNvPr id="106500" name="Picture 4"/>
          <p:cNvPicPr>
            <a:picLocks noChangeAspect="1" noChangeArrowheads="1"/>
          </p:cNvPicPr>
          <p:nvPr/>
        </p:nvPicPr>
        <p:blipFill>
          <a:blip r:embed="rId2"/>
          <a:srcRect/>
          <a:stretch>
            <a:fillRect/>
          </a:stretch>
        </p:blipFill>
        <p:spPr bwMode="auto">
          <a:xfrm>
            <a:off x="3429000" y="3733800"/>
            <a:ext cx="22479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44500" y="234950"/>
            <a:ext cx="8229600" cy="685800"/>
          </a:xfrm>
        </p:spPr>
        <p:txBody>
          <a:bodyPr/>
          <a:lstStyle/>
          <a:p>
            <a:pPr eaLnBrk="1" hangingPunct="1"/>
            <a:r>
              <a:rPr lang="en-US" smtClean="0"/>
              <a:t>Boundary-Fill Algorithm</a:t>
            </a:r>
          </a:p>
        </p:txBody>
      </p:sp>
      <p:sp>
        <p:nvSpPr>
          <p:cNvPr id="107523" name="Rectangle 3"/>
          <p:cNvSpPr>
            <a:spLocks noGrp="1" noChangeArrowheads="1"/>
          </p:cNvSpPr>
          <p:nvPr>
            <p:ph type="body" idx="1"/>
          </p:nvPr>
        </p:nvSpPr>
        <p:spPr>
          <a:xfrm>
            <a:off x="469900" y="1287463"/>
            <a:ext cx="8229600" cy="3886200"/>
          </a:xfrm>
        </p:spPr>
        <p:txBody>
          <a:bodyPr/>
          <a:lstStyle/>
          <a:p>
            <a:pPr eaLnBrk="1" hangingPunct="1">
              <a:lnSpc>
                <a:spcPct val="90000"/>
              </a:lnSpc>
            </a:pPr>
            <a:r>
              <a:rPr lang="en-US" sz="2800" smtClean="0"/>
              <a:t>The following pseudo-code fills a 4-connected area:</a:t>
            </a:r>
          </a:p>
          <a:p>
            <a:pPr lvl="2" eaLnBrk="1" hangingPunct="1">
              <a:lnSpc>
                <a:spcPct val="90000"/>
              </a:lnSpc>
              <a:buFontTx/>
              <a:buNone/>
            </a:pPr>
            <a:r>
              <a:rPr lang="en-US" sz="2000" smtClean="0"/>
              <a:t>boundaryFill(x, y, fill, boundary) {</a:t>
            </a:r>
          </a:p>
          <a:p>
            <a:pPr lvl="2" eaLnBrk="1" hangingPunct="1">
              <a:lnSpc>
                <a:spcPct val="90000"/>
              </a:lnSpc>
              <a:buFontTx/>
              <a:buNone/>
            </a:pPr>
            <a:r>
              <a:rPr lang="en-US" sz="2000" smtClean="0"/>
              <a:t>  current = getPixel(x, y)</a:t>
            </a:r>
          </a:p>
          <a:p>
            <a:pPr lvl="2" eaLnBrk="1" hangingPunct="1">
              <a:lnSpc>
                <a:spcPct val="90000"/>
              </a:lnSpc>
              <a:buFontTx/>
              <a:buNone/>
            </a:pPr>
            <a:r>
              <a:rPr lang="en-US" sz="2000" smtClean="0"/>
              <a:t>	If (current != boundary) and (current != fill) {</a:t>
            </a:r>
          </a:p>
          <a:p>
            <a:pPr lvl="2" eaLnBrk="1" hangingPunct="1">
              <a:lnSpc>
                <a:spcPct val="90000"/>
              </a:lnSpc>
              <a:buFontTx/>
              <a:buNone/>
            </a:pPr>
            <a:r>
              <a:rPr lang="en-US" sz="2000" smtClean="0"/>
              <a:t>   setPixel(x, y, fill)</a:t>
            </a:r>
          </a:p>
          <a:p>
            <a:pPr lvl="2" eaLnBrk="1" hangingPunct="1">
              <a:lnSpc>
                <a:spcPct val="90000"/>
              </a:lnSpc>
              <a:buFontTx/>
              <a:buNone/>
            </a:pPr>
            <a:r>
              <a:rPr lang="en-US" sz="2000" smtClean="0"/>
              <a:t>   boundaryFill(x+1, y, fill, boundary)  </a:t>
            </a:r>
          </a:p>
          <a:p>
            <a:pPr lvl="2" eaLnBrk="1" hangingPunct="1">
              <a:lnSpc>
                <a:spcPct val="90000"/>
              </a:lnSpc>
              <a:buFontTx/>
              <a:buNone/>
            </a:pPr>
            <a:r>
              <a:rPr lang="en-US" sz="2000" smtClean="0"/>
              <a:t>   boundaryFill(x  , y+1, fill, boundary)  </a:t>
            </a:r>
          </a:p>
          <a:p>
            <a:pPr lvl="2" eaLnBrk="1" hangingPunct="1">
              <a:lnSpc>
                <a:spcPct val="90000"/>
              </a:lnSpc>
              <a:buFontTx/>
              <a:buNone/>
            </a:pPr>
            <a:r>
              <a:rPr lang="en-US" sz="2000" smtClean="0"/>
              <a:t>   boundaryFill(x-1, y, fill, boundary)  </a:t>
            </a:r>
          </a:p>
          <a:p>
            <a:pPr lvl="2" eaLnBrk="1" hangingPunct="1">
              <a:lnSpc>
                <a:spcPct val="90000"/>
              </a:lnSpc>
              <a:buFontTx/>
              <a:buNone/>
            </a:pPr>
            <a:r>
              <a:rPr lang="en-US" sz="2000" smtClean="0"/>
              <a:t>   boundaryFill(x  , y-1, fill, boundary)  </a:t>
            </a:r>
          </a:p>
          <a:p>
            <a:pPr lvl="2" eaLnBrk="1" hangingPunct="1">
              <a:lnSpc>
                <a:spcPct val="90000"/>
              </a:lnSpc>
              <a:buFontTx/>
              <a:buNone/>
            </a:pPr>
            <a:r>
              <a:rPr lang="en-US" sz="2000" smtClean="0"/>
              <a:t>}</a:t>
            </a:r>
          </a:p>
          <a:p>
            <a:pPr eaLnBrk="1" hangingPunct="1">
              <a:lnSpc>
                <a:spcPct val="90000"/>
              </a:lnSpc>
            </a:pPr>
            <a:r>
              <a:rPr lang="en-US" sz="2800" smtClean="0"/>
              <a:t>Problem: the stack gets full very quickly</a:t>
            </a:r>
          </a:p>
        </p:txBody>
      </p:sp>
      <p:sp>
        <p:nvSpPr>
          <p:cNvPr id="252932" name="Rectangle 4"/>
          <p:cNvSpPr>
            <a:spLocks noChangeArrowheads="1"/>
          </p:cNvSpPr>
          <p:nvPr/>
        </p:nvSpPr>
        <p:spPr bwMode="auto">
          <a:xfrm>
            <a:off x="471488" y="1295400"/>
            <a:ext cx="8229600" cy="4648200"/>
          </a:xfrm>
          <a:prstGeom prst="rect">
            <a:avLst/>
          </a:prstGeom>
          <a:solidFill>
            <a:schemeClr val="bg1"/>
          </a:solidFill>
          <a:ln w="9525">
            <a:noFill/>
            <a:miter lim="800000"/>
            <a:headEnd/>
            <a:tailEnd/>
          </a:ln>
        </p:spPr>
        <p:txBody>
          <a:bodyPr/>
          <a:lstStyle/>
          <a:p>
            <a:pPr marL="342900" indent="-342900">
              <a:lnSpc>
                <a:spcPct val="90000"/>
              </a:lnSpc>
              <a:spcBef>
                <a:spcPct val="20000"/>
              </a:spcBef>
              <a:buFontTx/>
              <a:buChar char="•"/>
            </a:pPr>
            <a:r>
              <a:rPr lang="en-US" sz="2800"/>
              <a:t>The following pseudo-code fills a 4-connected area:</a:t>
            </a:r>
          </a:p>
          <a:p>
            <a:pPr marL="1143000" lvl="2" indent="-228600">
              <a:lnSpc>
                <a:spcPct val="90000"/>
              </a:lnSpc>
              <a:spcBef>
                <a:spcPct val="20000"/>
              </a:spcBef>
            </a:pPr>
            <a:r>
              <a:rPr lang="en-US" sz="2000"/>
              <a:t>boundaryFill(x, y, fill, boundary) {</a:t>
            </a:r>
          </a:p>
          <a:p>
            <a:pPr marL="1143000" lvl="2" indent="-228600">
              <a:lnSpc>
                <a:spcPct val="90000"/>
              </a:lnSpc>
              <a:spcBef>
                <a:spcPct val="20000"/>
              </a:spcBef>
            </a:pPr>
            <a:r>
              <a:rPr lang="en-US" sz="2000"/>
              <a:t>  current = getPixel(x, y)</a:t>
            </a:r>
          </a:p>
          <a:p>
            <a:pPr marL="1143000" lvl="2" indent="-228600">
              <a:lnSpc>
                <a:spcPct val="90000"/>
              </a:lnSpc>
              <a:spcBef>
                <a:spcPct val="20000"/>
              </a:spcBef>
            </a:pPr>
            <a:r>
              <a:rPr lang="en-US" sz="2000"/>
              <a:t>  flag = checkPointIsInside(x, y)</a:t>
            </a:r>
          </a:p>
          <a:p>
            <a:pPr marL="1143000" lvl="2" indent="-228600">
              <a:lnSpc>
                <a:spcPct val="90000"/>
              </a:lnSpc>
              <a:spcBef>
                <a:spcPct val="20000"/>
              </a:spcBef>
            </a:pPr>
            <a:r>
              <a:rPr lang="en-US" sz="2000"/>
              <a:t>  If (current != boundary) and (current != fill) and (flag == 1){</a:t>
            </a:r>
          </a:p>
          <a:p>
            <a:pPr marL="1143000" lvl="2" indent="-228600">
              <a:lnSpc>
                <a:spcPct val="90000"/>
              </a:lnSpc>
              <a:spcBef>
                <a:spcPct val="20000"/>
              </a:spcBef>
            </a:pPr>
            <a:r>
              <a:rPr lang="en-US" sz="2000"/>
              <a:t>   setPixel(x, y, fill)</a:t>
            </a:r>
          </a:p>
          <a:p>
            <a:pPr marL="1143000" lvl="2" indent="-228600">
              <a:lnSpc>
                <a:spcPct val="90000"/>
              </a:lnSpc>
              <a:spcBef>
                <a:spcPct val="20000"/>
              </a:spcBef>
            </a:pPr>
            <a:r>
              <a:rPr lang="en-US" sz="2000"/>
              <a:t>   boundaryFill(x+1, y, fill, boundary)  </a:t>
            </a:r>
          </a:p>
          <a:p>
            <a:pPr marL="1143000" lvl="2" indent="-228600">
              <a:lnSpc>
                <a:spcPct val="90000"/>
              </a:lnSpc>
              <a:spcBef>
                <a:spcPct val="20000"/>
              </a:spcBef>
            </a:pPr>
            <a:r>
              <a:rPr lang="en-US" sz="2000"/>
              <a:t>   boundaryFill(x  , y+1, fill, boundary)  </a:t>
            </a:r>
          </a:p>
          <a:p>
            <a:pPr marL="1143000" lvl="2" indent="-228600">
              <a:lnSpc>
                <a:spcPct val="90000"/>
              </a:lnSpc>
              <a:spcBef>
                <a:spcPct val="20000"/>
              </a:spcBef>
            </a:pPr>
            <a:r>
              <a:rPr lang="en-US" sz="2000"/>
              <a:t>   boundaryFill(x-1, y, fill, boundary)  </a:t>
            </a:r>
          </a:p>
          <a:p>
            <a:pPr marL="1143000" lvl="2" indent="-228600">
              <a:lnSpc>
                <a:spcPct val="90000"/>
              </a:lnSpc>
              <a:spcBef>
                <a:spcPct val="20000"/>
              </a:spcBef>
            </a:pPr>
            <a:r>
              <a:rPr lang="en-US" sz="2000"/>
              <a:t>   boundaryFill(x  , y-1, fill, boundary)  </a:t>
            </a:r>
          </a:p>
          <a:p>
            <a:pPr marL="1143000" lvl="2" indent="-228600">
              <a:lnSpc>
                <a:spcPct val="90000"/>
              </a:lnSpc>
              <a:spcBef>
                <a:spcPct val="20000"/>
              </a:spcBef>
            </a:pPr>
            <a:r>
              <a:rPr lang="en-US"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Boundary-Fill Algorithm</a:t>
            </a:r>
          </a:p>
        </p:txBody>
      </p:sp>
      <p:sp>
        <p:nvSpPr>
          <p:cNvPr id="108547" name="Rectangle 3"/>
          <p:cNvSpPr>
            <a:spLocks noGrp="1" noChangeArrowheads="1"/>
          </p:cNvSpPr>
          <p:nvPr>
            <p:ph type="body" idx="1"/>
          </p:nvPr>
        </p:nvSpPr>
        <p:spPr/>
        <p:txBody>
          <a:bodyPr/>
          <a:lstStyle/>
          <a:p>
            <a:pPr eaLnBrk="1" hangingPunct="1"/>
            <a:r>
              <a:rPr lang="en-US" smtClean="0"/>
              <a:t>Solution:</a:t>
            </a:r>
          </a:p>
          <a:p>
            <a:pPr eaLnBrk="1" hangingPunct="1"/>
            <a:r>
              <a:rPr lang="en-US" smtClean="0"/>
              <a:t>Draw horizontal pixel spans.  While drawing, check above and below for the spans to be visited and store them in a stack.</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63525" y="319088"/>
            <a:ext cx="8229600" cy="685800"/>
          </a:xfrm>
        </p:spPr>
        <p:txBody>
          <a:bodyPr/>
          <a:lstStyle/>
          <a:p>
            <a:pPr eaLnBrk="1" hangingPunct="1"/>
            <a:r>
              <a:rPr lang="th-TH" smtClean="0"/>
              <a:t>Flood Fill Algorithm</a:t>
            </a:r>
          </a:p>
        </p:txBody>
      </p:sp>
      <p:sp>
        <p:nvSpPr>
          <p:cNvPr id="109571" name="Rectangle 3"/>
          <p:cNvSpPr>
            <a:spLocks noGrp="1" noChangeArrowheads="1"/>
          </p:cNvSpPr>
          <p:nvPr>
            <p:ph type="body" idx="1"/>
          </p:nvPr>
        </p:nvSpPr>
        <p:spPr>
          <a:xfrm>
            <a:off x="319088" y="1385888"/>
            <a:ext cx="8229600" cy="3886200"/>
          </a:xfrm>
        </p:spPr>
        <p:txBody>
          <a:bodyPr/>
          <a:lstStyle/>
          <a:p>
            <a:pPr eaLnBrk="1" hangingPunct="1"/>
            <a:r>
              <a:rPr lang="th-TH" smtClean="0"/>
              <a:t>Used when an area defined with multiple color boundaries</a:t>
            </a:r>
          </a:p>
          <a:p>
            <a:pPr eaLnBrk="1" hangingPunct="1"/>
            <a:r>
              <a:rPr lang="th-TH" smtClean="0"/>
              <a:t>Start at a point inside a region</a:t>
            </a:r>
          </a:p>
          <a:p>
            <a:pPr eaLnBrk="1" hangingPunct="1"/>
            <a:r>
              <a:rPr lang="th-TH" smtClean="0"/>
              <a:t>Replace a specified interior color (old color) with fill color</a:t>
            </a:r>
          </a:p>
          <a:p>
            <a:pPr eaLnBrk="1" hangingPunct="1"/>
            <a:r>
              <a:rPr lang="th-TH" smtClean="0"/>
              <a:t>Fill the 4-connected or 8-connected region until all interior points being replaced</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25463" y="263525"/>
            <a:ext cx="8229600" cy="685800"/>
          </a:xfrm>
        </p:spPr>
        <p:txBody>
          <a:bodyPr/>
          <a:lstStyle/>
          <a:p>
            <a:pPr eaLnBrk="1" hangingPunct="1"/>
            <a:r>
              <a:rPr lang="th-TH" smtClean="0"/>
              <a:t>Flood Fill Algorithm (cont.)</a:t>
            </a:r>
          </a:p>
        </p:txBody>
      </p:sp>
      <p:sp>
        <p:nvSpPr>
          <p:cNvPr id="110595" name="Text Box 3"/>
          <p:cNvSpPr txBox="1">
            <a:spLocks noChangeArrowheads="1"/>
          </p:cNvSpPr>
          <p:nvPr/>
        </p:nvSpPr>
        <p:spPr bwMode="auto">
          <a:xfrm>
            <a:off x="581025" y="1509713"/>
            <a:ext cx="8077200" cy="3752850"/>
          </a:xfrm>
          <a:prstGeom prst="rect">
            <a:avLst/>
          </a:prstGeom>
          <a:noFill/>
          <a:ln w="9525">
            <a:solidFill>
              <a:schemeClr val="tx1"/>
            </a:solidFill>
            <a:miter lim="800000"/>
            <a:headEnd/>
            <a:tailEnd/>
          </a:ln>
        </p:spPr>
        <p:txBody>
          <a:bodyPr>
            <a:spAutoFit/>
          </a:bodyPr>
          <a:lstStyle/>
          <a:p>
            <a:pPr eaLnBrk="0" hangingPunct="0"/>
            <a:r>
              <a:rPr lang="th-TH" sz="2400">
                <a:latin typeface="Tahoma" pitchFamily="34" charset="0"/>
                <a:cs typeface="Angsana New" pitchFamily="18" charset="-34"/>
              </a:rPr>
              <a:t>void FloodFill4(int x, int y, color newcolor, color oldColor)</a:t>
            </a:r>
          </a:p>
          <a:p>
            <a:pPr eaLnBrk="0" hangingPunct="0"/>
            <a:r>
              <a:rPr lang="th-TH" sz="2400">
                <a:latin typeface="Tahoma" pitchFamily="34" charset="0"/>
                <a:cs typeface="Angsana New" pitchFamily="18" charset="-34"/>
              </a:rPr>
              <a:t>{</a:t>
            </a:r>
          </a:p>
          <a:p>
            <a:pPr eaLnBrk="0" hangingPunct="0"/>
            <a:r>
              <a:rPr lang="th-TH" sz="2400">
                <a:latin typeface="Tahoma" pitchFamily="34" charset="0"/>
                <a:cs typeface="Angsana New" pitchFamily="18" charset="-34"/>
              </a:rPr>
              <a:t>   if(ReadPixel(x, y) == oldColor)</a:t>
            </a:r>
          </a:p>
          <a:p>
            <a:pPr eaLnBrk="0" hangingPunct="0"/>
            <a:r>
              <a:rPr lang="th-TH" sz="2400">
                <a:latin typeface="Tahoma" pitchFamily="34" charset="0"/>
                <a:cs typeface="Angsana New" pitchFamily="18" charset="-34"/>
              </a:rPr>
              <a:t>   {</a:t>
            </a:r>
          </a:p>
          <a:p>
            <a:pPr eaLnBrk="0" hangingPunct="0"/>
            <a:r>
              <a:rPr lang="th-TH" sz="2400">
                <a:latin typeface="Tahoma" pitchFamily="34" charset="0"/>
                <a:cs typeface="Angsana New" pitchFamily="18" charset="-34"/>
              </a:rPr>
              <a:t>       FloodFill4(x+1, y, newcolor, oldColor);</a:t>
            </a:r>
          </a:p>
          <a:p>
            <a:pPr eaLnBrk="0" hangingPunct="0"/>
            <a:r>
              <a:rPr lang="th-TH" sz="2400">
                <a:latin typeface="Tahoma" pitchFamily="34" charset="0"/>
                <a:cs typeface="Angsana New" pitchFamily="18" charset="-34"/>
              </a:rPr>
              <a:t>       FloodFill4(x-1, y, newcolor, oldColor);</a:t>
            </a:r>
          </a:p>
          <a:p>
            <a:pPr eaLnBrk="0" hangingPunct="0"/>
            <a:r>
              <a:rPr lang="th-TH" sz="2400">
                <a:latin typeface="Tahoma" pitchFamily="34" charset="0"/>
                <a:cs typeface="Angsana New" pitchFamily="18" charset="-34"/>
              </a:rPr>
              <a:t>       FloodFill4(x, y+1, newcolor, oldColor);</a:t>
            </a:r>
          </a:p>
          <a:p>
            <a:pPr eaLnBrk="0" hangingPunct="0"/>
            <a:r>
              <a:rPr lang="th-TH" sz="2400">
                <a:latin typeface="Tahoma" pitchFamily="34" charset="0"/>
                <a:cs typeface="Angsana New" pitchFamily="18" charset="-34"/>
              </a:rPr>
              <a:t>       FloodFill4(x, y-1, newcolor, oldColor);</a:t>
            </a:r>
          </a:p>
          <a:p>
            <a:pPr eaLnBrk="0" hangingPunct="0"/>
            <a:r>
              <a:rPr lang="th-TH" sz="2400">
                <a:latin typeface="Tahoma" pitchFamily="34" charset="0"/>
                <a:cs typeface="Angsana New" pitchFamily="18" charset="-34"/>
              </a:rPr>
              <a:t>   }</a:t>
            </a:r>
          </a:p>
          <a:p>
            <a:pPr eaLnBrk="0" hangingPunct="0"/>
            <a:r>
              <a:rPr lang="th-TH" sz="2400">
                <a:latin typeface="Tahoma" pitchFamily="34" charset="0"/>
                <a:cs typeface="Angsana New" pitchFamily="18" charset="-34"/>
              </a:rPr>
              <a:t>}</a:t>
            </a:r>
          </a:p>
        </p:txBody>
      </p:sp>
      <p:pic>
        <p:nvPicPr>
          <p:cNvPr id="110596" name="Picture 4" descr="fourway_floodfill_animation_stack"/>
          <p:cNvPicPr>
            <a:picLocks noChangeAspect="1" noChangeArrowheads="1"/>
          </p:cNvPicPr>
          <p:nvPr/>
        </p:nvPicPr>
        <p:blipFill>
          <a:blip r:embed="rId2"/>
          <a:srcRect/>
          <a:stretch>
            <a:fillRect/>
          </a:stretch>
        </p:blipFill>
        <p:spPr bwMode="auto">
          <a:xfrm>
            <a:off x="6629400" y="2133600"/>
            <a:ext cx="1905000" cy="1905000"/>
          </a:xfrm>
          <a:prstGeom prst="rect">
            <a:avLst/>
          </a:prstGeom>
          <a:noFill/>
          <a:ln w="9525">
            <a:noFill/>
            <a:miter lim="800000"/>
            <a:headEnd/>
            <a:tailEnd/>
          </a:ln>
        </p:spPr>
      </p:pic>
      <p:pic>
        <p:nvPicPr>
          <p:cNvPr id="110597" name="Picture 5" descr="Recursive_Flood_Fill_8_%28aka%29"/>
          <p:cNvPicPr>
            <a:picLocks noChangeAspect="1" noChangeArrowheads="1" noCrop="1"/>
          </p:cNvPicPr>
          <p:nvPr/>
        </p:nvPicPr>
        <p:blipFill>
          <a:blip r:embed="rId3"/>
          <a:srcRect/>
          <a:stretch>
            <a:fillRect/>
          </a:stretch>
        </p:blipFill>
        <p:spPr bwMode="auto">
          <a:xfrm>
            <a:off x="7162800" y="388620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228600" y="914400"/>
            <a:ext cx="3048000" cy="4953000"/>
          </a:xfrm>
          <a:noFill/>
          <a:ln>
            <a:solidFill>
              <a:schemeClr val="tx1"/>
            </a:solidFill>
          </a:ln>
        </p:spPr>
        <p:txBody>
          <a:bodyPr/>
          <a:lstStyle/>
          <a:p>
            <a:pPr eaLnBrk="1" hangingPunct="1">
              <a:lnSpc>
                <a:spcPct val="80000"/>
              </a:lnSpc>
              <a:buFontTx/>
              <a:buNone/>
            </a:pPr>
            <a:r>
              <a:rPr lang="en-US" sz="1600" smtClean="0"/>
              <a:t>void fill_right(int x, int y)</a:t>
            </a:r>
          </a:p>
          <a:p>
            <a:pPr eaLnBrk="1" hangingPunct="1">
              <a:lnSpc>
                <a:spcPct val="80000"/>
              </a:lnSpc>
              <a:buFontTx/>
              <a:buNone/>
            </a:pPr>
            <a:r>
              <a:rPr lang="en-US" sz="1600" smtClean="0"/>
              <a:t>{</a:t>
            </a:r>
            <a:br>
              <a:rPr lang="en-US" sz="1600" smtClean="0"/>
            </a:br>
            <a:r>
              <a:rPr lang="en-US" sz="1600" smtClean="0"/>
              <a:t>if(getpixel(x,y) == 0)</a:t>
            </a:r>
            <a:br>
              <a:rPr lang="en-US" sz="1600" smtClean="0"/>
            </a:br>
            <a:r>
              <a:rPr lang="en-US" sz="1600" smtClean="0"/>
              <a:t>{</a:t>
            </a:r>
            <a:br>
              <a:rPr lang="en-US" sz="1600" smtClean="0"/>
            </a:br>
            <a:r>
              <a:rPr lang="en-US" sz="1600" smtClean="0"/>
              <a:t>	putpixel(x,y,RED);</a:t>
            </a:r>
            <a:br>
              <a:rPr lang="en-US" sz="1600" smtClean="0"/>
            </a:br>
            <a:r>
              <a:rPr lang="en-US" sz="1600" smtClean="0"/>
              <a:t>	fill_right(++x,y);</a:t>
            </a:r>
            <a:br>
              <a:rPr lang="en-US" sz="1600" smtClean="0"/>
            </a:br>
            <a:r>
              <a:rPr lang="en-US" sz="1600" smtClean="0"/>
              <a:t>	x = x - 1 ;</a:t>
            </a:r>
            <a:br>
              <a:rPr lang="en-US" sz="1600" smtClean="0"/>
            </a:br>
            <a:r>
              <a:rPr lang="en-US" sz="1600" smtClean="0"/>
              <a:t>	fill_right(x,y-1);</a:t>
            </a:r>
            <a:br>
              <a:rPr lang="en-US" sz="1600" smtClean="0"/>
            </a:br>
            <a:r>
              <a:rPr lang="en-US" sz="1600" smtClean="0"/>
              <a:t>	fill_right(x,y+1);</a:t>
            </a:r>
            <a:br>
              <a:rPr lang="en-US" sz="1600" smtClean="0"/>
            </a:br>
            <a:r>
              <a:rPr lang="en-US" sz="1600" smtClean="0"/>
              <a:t>}</a:t>
            </a:r>
          </a:p>
          <a:p>
            <a:pPr eaLnBrk="1" hangingPunct="1">
              <a:lnSpc>
                <a:spcPct val="80000"/>
              </a:lnSpc>
              <a:buFontTx/>
              <a:buNone/>
            </a:pPr>
            <a:r>
              <a:rPr lang="en-US" sz="1600" smtClean="0"/>
              <a:t>}</a:t>
            </a:r>
          </a:p>
          <a:p>
            <a:pPr eaLnBrk="1" hangingPunct="1">
              <a:lnSpc>
                <a:spcPct val="80000"/>
              </a:lnSpc>
              <a:buFontTx/>
              <a:buNone/>
            </a:pPr>
            <a:endParaRPr lang="en-US" sz="1600" smtClean="0"/>
          </a:p>
          <a:p>
            <a:pPr eaLnBrk="1" hangingPunct="1">
              <a:lnSpc>
                <a:spcPct val="80000"/>
              </a:lnSpc>
              <a:buFontTx/>
              <a:buNone/>
            </a:pPr>
            <a:r>
              <a:rPr lang="en-US" sz="1600" smtClean="0"/>
              <a:t>void fill_left(int x, int y)</a:t>
            </a:r>
          </a:p>
          <a:p>
            <a:pPr eaLnBrk="1" hangingPunct="1">
              <a:lnSpc>
                <a:spcPct val="80000"/>
              </a:lnSpc>
              <a:buFontTx/>
              <a:buNone/>
            </a:pPr>
            <a:r>
              <a:rPr lang="en-US" sz="1600" smtClean="0"/>
              <a:t>{</a:t>
            </a:r>
            <a:br>
              <a:rPr lang="en-US" sz="1600" smtClean="0"/>
            </a:br>
            <a:r>
              <a:rPr lang="en-US" sz="1600" smtClean="0"/>
              <a:t>if(getpixel(x,y) == 0)</a:t>
            </a:r>
            <a:br>
              <a:rPr lang="en-US" sz="1600" smtClean="0"/>
            </a:br>
            <a:r>
              <a:rPr lang="en-US" sz="1600" smtClean="0"/>
              <a:t>{</a:t>
            </a:r>
            <a:br>
              <a:rPr lang="en-US" sz="1600" smtClean="0"/>
            </a:br>
            <a:r>
              <a:rPr lang="en-US" sz="1600" smtClean="0"/>
              <a:t>	putpixel(x,y,RED);</a:t>
            </a:r>
            <a:br>
              <a:rPr lang="en-US" sz="1600" smtClean="0"/>
            </a:br>
            <a:r>
              <a:rPr lang="en-US" sz="1600" smtClean="0"/>
              <a:t>	fill_left(--x,y);</a:t>
            </a:r>
            <a:br>
              <a:rPr lang="en-US" sz="1600" smtClean="0"/>
            </a:br>
            <a:r>
              <a:rPr lang="en-US" sz="1600" smtClean="0"/>
              <a:t>	x = x + 1 ;</a:t>
            </a:r>
            <a:br>
              <a:rPr lang="en-US" sz="1600" smtClean="0"/>
            </a:br>
            <a:r>
              <a:rPr lang="en-US" sz="1600" smtClean="0"/>
              <a:t>	fill_left(x,y-1);</a:t>
            </a:r>
            <a:br>
              <a:rPr lang="en-US" sz="1600" smtClean="0"/>
            </a:br>
            <a:r>
              <a:rPr lang="en-US" sz="1600" smtClean="0"/>
              <a:t>	fill_left(x,y+1);</a:t>
            </a:r>
            <a:br>
              <a:rPr lang="en-US" sz="1600" smtClean="0"/>
            </a:br>
            <a:r>
              <a:rPr lang="en-US" sz="1600" smtClean="0"/>
              <a:t>}</a:t>
            </a:r>
          </a:p>
          <a:p>
            <a:pPr eaLnBrk="1" hangingPunct="1">
              <a:lnSpc>
                <a:spcPct val="80000"/>
              </a:lnSpc>
              <a:buFontTx/>
              <a:buNone/>
            </a:pPr>
            <a:r>
              <a:rPr lang="en-US" sz="1600" smtClean="0"/>
              <a:t>}</a:t>
            </a:r>
            <a:br>
              <a:rPr lang="en-US" sz="1600" smtClean="0"/>
            </a:br>
            <a:r>
              <a:rPr lang="en-US" sz="1600" smtClean="0"/>
              <a:t/>
            </a:r>
            <a:br>
              <a:rPr lang="en-US" sz="1600" smtClean="0"/>
            </a:br>
            <a:r>
              <a:rPr lang="en-US" sz="1600" smtClean="0"/>
              <a:t/>
            </a:r>
            <a:br>
              <a:rPr lang="en-US" sz="1600" smtClean="0"/>
            </a:br>
            <a:endParaRPr lang="en-US" sz="1600" smtClean="0"/>
          </a:p>
        </p:txBody>
      </p:sp>
      <p:sp>
        <p:nvSpPr>
          <p:cNvPr id="111619" name="Text Box 4"/>
          <p:cNvSpPr txBox="1">
            <a:spLocks noChangeArrowheads="1"/>
          </p:cNvSpPr>
          <p:nvPr/>
        </p:nvSpPr>
        <p:spPr bwMode="auto">
          <a:xfrm>
            <a:off x="3276600" y="304800"/>
            <a:ext cx="5867400" cy="6057900"/>
          </a:xfrm>
          <a:prstGeom prst="rect">
            <a:avLst/>
          </a:prstGeom>
          <a:noFill/>
          <a:ln w="9525">
            <a:solidFill>
              <a:schemeClr val="tx1"/>
            </a:solidFill>
            <a:miter lim="800000"/>
            <a:headEnd/>
            <a:tailEnd/>
          </a:ln>
        </p:spPr>
        <p:txBody>
          <a:bodyPr>
            <a:spAutoFit/>
          </a:bodyPr>
          <a:lstStyle/>
          <a:p>
            <a:pPr>
              <a:lnSpc>
                <a:spcPct val="80000"/>
              </a:lnSpc>
              <a:spcBef>
                <a:spcPct val="20000"/>
              </a:spcBef>
            </a:pPr>
            <a:r>
              <a:rPr lang="en-US" sz="1600"/>
              <a:t>void main()</a:t>
            </a:r>
          </a:p>
          <a:p>
            <a:pPr>
              <a:lnSpc>
                <a:spcPct val="80000"/>
              </a:lnSpc>
              <a:spcBef>
                <a:spcPct val="20000"/>
              </a:spcBef>
            </a:pPr>
            <a:r>
              <a:rPr lang="en-US" sz="1600"/>
              <a:t>{</a:t>
            </a:r>
            <a:br>
              <a:rPr lang="en-US" sz="1600"/>
            </a:br>
            <a:r>
              <a:rPr lang="en-US" sz="1600"/>
              <a:t>	int x , y ,a[10][10];</a:t>
            </a:r>
            <a:br>
              <a:rPr lang="en-US" sz="1600"/>
            </a:br>
            <a:r>
              <a:rPr lang="en-US" sz="1600"/>
              <a:t>	int gd, gm ,n,i;</a:t>
            </a:r>
            <a:br>
              <a:rPr lang="en-US" sz="1600"/>
            </a:br>
            <a:r>
              <a:rPr lang="en-US" sz="1600"/>
              <a:t>	detectgraph(&amp;gd,&amp;gm);</a:t>
            </a:r>
            <a:br>
              <a:rPr lang="en-US" sz="1600"/>
            </a:br>
            <a:r>
              <a:rPr lang="en-US" sz="1600"/>
              <a:t>	initgraph(&amp;gd,&amp;gm,"c:\\tc\\bgi");</a:t>
            </a:r>
            <a:br>
              <a:rPr lang="en-US" sz="1600"/>
            </a:br>
            <a:r>
              <a:rPr lang="en-US" sz="1600"/>
              <a:t>	printf("\n\n\tEnter the no. of </a:t>
            </a:r>
            <a:r>
              <a:rPr lang="en-US" sz="1600" b="1"/>
              <a:t>edges</a:t>
            </a:r>
            <a:r>
              <a:rPr lang="en-US" sz="1600"/>
              <a:t> of polygon : ");</a:t>
            </a:r>
            <a:br>
              <a:rPr lang="en-US" sz="1600"/>
            </a:br>
            <a:r>
              <a:rPr lang="en-US" sz="1600"/>
              <a:t>	scanf("%d",&amp;n);</a:t>
            </a:r>
            <a:br>
              <a:rPr lang="en-US" sz="1600"/>
            </a:br>
            <a:r>
              <a:rPr lang="en-US" sz="1600"/>
              <a:t>	printf("\n\n\tEnter the cordinates of polygon :\n\n\n ");</a:t>
            </a:r>
            <a:br>
              <a:rPr lang="en-US" sz="1600"/>
            </a:br>
            <a:r>
              <a:rPr lang="en-US" sz="1600"/>
              <a:t>	for(i=0;i&lt;n;i++)</a:t>
            </a:r>
            <a:br>
              <a:rPr lang="en-US" sz="1600"/>
            </a:br>
            <a:r>
              <a:rPr lang="en-US" sz="1600"/>
              <a:t>	{</a:t>
            </a:r>
            <a:br>
              <a:rPr lang="en-US" sz="1600"/>
            </a:br>
            <a:r>
              <a:rPr lang="en-US" sz="1600"/>
              <a:t>		printf("\tX%d Y%d : ",i,i);</a:t>
            </a:r>
            <a:br>
              <a:rPr lang="en-US" sz="1600"/>
            </a:br>
            <a:r>
              <a:rPr lang="en-US" sz="1600"/>
              <a:t>		scanf("%d %d",&amp;a[i][0],&amp;a[i][1]);</a:t>
            </a:r>
            <a:br>
              <a:rPr lang="en-US" sz="1600"/>
            </a:br>
            <a:r>
              <a:rPr lang="en-US" sz="1600"/>
              <a:t>	}</a:t>
            </a:r>
            <a:br>
              <a:rPr lang="en-US" sz="1600"/>
            </a:br>
            <a:r>
              <a:rPr lang="en-US" sz="1600"/>
              <a:t>	a[n][0]=a[0][0];</a:t>
            </a:r>
            <a:br>
              <a:rPr lang="en-US" sz="1600"/>
            </a:br>
            <a:r>
              <a:rPr lang="en-US" sz="1600"/>
              <a:t>	a[n][1]=a[0][1];	</a:t>
            </a:r>
            <a:br>
              <a:rPr lang="en-US" sz="1600"/>
            </a:br>
            <a:r>
              <a:rPr lang="en-US" sz="1600"/>
              <a:t>	printf("\n\n\tEnter the </a:t>
            </a:r>
            <a:r>
              <a:rPr lang="en-US" sz="1600" b="1"/>
              <a:t>seed</a:t>
            </a:r>
            <a:r>
              <a:rPr lang="en-US" sz="1600"/>
              <a:t> pt. : ");</a:t>
            </a:r>
            <a:br>
              <a:rPr lang="en-US" sz="1600"/>
            </a:br>
            <a:r>
              <a:rPr lang="en-US" sz="1600"/>
              <a:t>	scanf("%d%d",&amp;x,&amp;y);</a:t>
            </a:r>
            <a:br>
              <a:rPr lang="en-US" sz="1600"/>
            </a:br>
            <a:r>
              <a:rPr lang="en-US" sz="1600"/>
              <a:t>	cleardevice();</a:t>
            </a:r>
            <a:br>
              <a:rPr lang="en-US" sz="1600"/>
            </a:br>
            <a:r>
              <a:rPr lang="en-US" sz="1600"/>
              <a:t>	setcolor(WHITE);</a:t>
            </a:r>
            <a:br>
              <a:rPr lang="en-US" sz="1600"/>
            </a:br>
            <a:r>
              <a:rPr lang="en-US" sz="1600"/>
              <a:t>	for(i=0;i&lt;n;i++) /*- </a:t>
            </a:r>
            <a:r>
              <a:rPr lang="en-US" sz="1600" b="1"/>
              <a:t>draw</a:t>
            </a:r>
            <a:r>
              <a:rPr lang="en-US" sz="1600"/>
              <a:t> poly -*/</a:t>
            </a:r>
            <a:br>
              <a:rPr lang="en-US" sz="1600"/>
            </a:br>
            <a:r>
              <a:rPr lang="en-US" sz="1600"/>
              <a:t>	{</a:t>
            </a:r>
            <a:br>
              <a:rPr lang="en-US" sz="1600"/>
            </a:br>
            <a:r>
              <a:rPr lang="en-US" sz="1600"/>
              <a:t>		line(a[i][0],a[i][1],a[i+1][0],a[i+1][1]);</a:t>
            </a:r>
            <a:br>
              <a:rPr lang="en-US" sz="1600"/>
            </a:br>
            <a:r>
              <a:rPr lang="en-US" sz="1600"/>
              <a:t>	}</a:t>
            </a:r>
            <a:br>
              <a:rPr lang="en-US" sz="1600"/>
            </a:br>
            <a:r>
              <a:rPr lang="en-US" sz="1600"/>
              <a:t>	fill_right(x,y);</a:t>
            </a:r>
            <a:br>
              <a:rPr lang="en-US" sz="1600"/>
            </a:br>
            <a:r>
              <a:rPr lang="en-US" sz="1600"/>
              <a:t>	fill_left(x-1,y);</a:t>
            </a:r>
            <a:br>
              <a:rPr lang="en-US" sz="1600"/>
            </a:br>
            <a:r>
              <a:rPr lang="en-US" sz="1600"/>
              <a:t>	getch();</a:t>
            </a:r>
            <a:br>
              <a:rPr lang="en-US" sz="1600"/>
            </a:br>
            <a:r>
              <a:rPr lang="en-US" sz="1600"/>
              <a:t>}</a:t>
            </a:r>
            <a:br>
              <a:rPr lang="en-US" sz="1600"/>
            </a:br>
            <a:endParaRPr lang="en-US" sz="1600"/>
          </a:p>
          <a:p>
            <a:endParaRPr lang="en-US" sz="160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mtClean="0"/>
              <a:t>4 way queue based Flood Fill</a:t>
            </a:r>
          </a:p>
        </p:txBody>
      </p:sp>
      <p:sp>
        <p:nvSpPr>
          <p:cNvPr id="112643" name="Rectangle 3"/>
          <p:cNvSpPr>
            <a:spLocks noGrp="1" noChangeArrowheads="1"/>
          </p:cNvSpPr>
          <p:nvPr>
            <p:ph type="body" idx="1"/>
          </p:nvPr>
        </p:nvSpPr>
        <p:spPr/>
        <p:txBody>
          <a:bodyPr/>
          <a:lstStyle/>
          <a:p>
            <a:pPr eaLnBrk="1" hangingPunct="1">
              <a:lnSpc>
                <a:spcPct val="80000"/>
              </a:lnSpc>
              <a:buFontTx/>
              <a:buNone/>
            </a:pPr>
            <a:r>
              <a:rPr lang="en-US" sz="1600" smtClean="0"/>
              <a:t>An explicitly queue-based implementation is shown in the pseudo-code below</a:t>
            </a:r>
          </a:p>
          <a:p>
            <a:pPr eaLnBrk="1" hangingPunct="1">
              <a:lnSpc>
                <a:spcPct val="80000"/>
              </a:lnSpc>
              <a:buFontTx/>
              <a:buNone/>
            </a:pPr>
            <a:r>
              <a:rPr lang="en-US" sz="1600" b="1" smtClean="0"/>
              <a:t>Flood-fill</a:t>
            </a:r>
            <a:r>
              <a:rPr lang="en-US" sz="1600" smtClean="0"/>
              <a:t> (node, target-color, replacement-color)</a:t>
            </a:r>
          </a:p>
          <a:p>
            <a:pPr eaLnBrk="1" hangingPunct="1">
              <a:lnSpc>
                <a:spcPct val="80000"/>
              </a:lnSpc>
              <a:buFontTx/>
              <a:buNone/>
            </a:pPr>
            <a:r>
              <a:rPr lang="en-US" sz="1600" smtClean="0"/>
              <a:t> 1. Set </a:t>
            </a:r>
            <a:r>
              <a:rPr lang="en-US" sz="1600" i="1" smtClean="0"/>
              <a:t>Q</a:t>
            </a:r>
            <a:r>
              <a:rPr lang="en-US" sz="1600" smtClean="0"/>
              <a:t> to the empty queue. </a:t>
            </a:r>
          </a:p>
          <a:p>
            <a:pPr eaLnBrk="1" hangingPunct="1">
              <a:lnSpc>
                <a:spcPct val="80000"/>
              </a:lnSpc>
              <a:buFontTx/>
              <a:buNone/>
            </a:pPr>
            <a:r>
              <a:rPr lang="en-US" sz="1600" smtClean="0"/>
              <a:t>2. If the color of </a:t>
            </a:r>
            <a:r>
              <a:rPr lang="en-US" sz="1600" i="1" smtClean="0"/>
              <a:t>node</a:t>
            </a:r>
            <a:r>
              <a:rPr lang="en-US" sz="1600" smtClean="0"/>
              <a:t> is not equal to </a:t>
            </a:r>
            <a:r>
              <a:rPr lang="en-US" sz="1600" i="1" smtClean="0"/>
              <a:t>target-color</a:t>
            </a:r>
            <a:r>
              <a:rPr lang="en-US" sz="1600" smtClean="0"/>
              <a:t>, return. </a:t>
            </a:r>
          </a:p>
          <a:p>
            <a:pPr eaLnBrk="1" hangingPunct="1">
              <a:lnSpc>
                <a:spcPct val="80000"/>
              </a:lnSpc>
              <a:buFontTx/>
              <a:buNone/>
            </a:pPr>
            <a:r>
              <a:rPr lang="en-US" sz="1600" smtClean="0"/>
              <a:t>3. Add </a:t>
            </a:r>
            <a:r>
              <a:rPr lang="en-US" sz="1600" i="1" smtClean="0"/>
              <a:t>node</a:t>
            </a:r>
            <a:r>
              <a:rPr lang="en-US" sz="1600" smtClean="0"/>
              <a:t> to the end of </a:t>
            </a:r>
            <a:r>
              <a:rPr lang="en-US" sz="1600" i="1" smtClean="0"/>
              <a:t>Q</a:t>
            </a:r>
            <a:r>
              <a:rPr lang="en-US" sz="1600" smtClean="0"/>
              <a:t>. </a:t>
            </a:r>
          </a:p>
          <a:p>
            <a:pPr eaLnBrk="1" hangingPunct="1">
              <a:lnSpc>
                <a:spcPct val="80000"/>
              </a:lnSpc>
              <a:buFontTx/>
              <a:buNone/>
            </a:pPr>
            <a:r>
              <a:rPr lang="en-US" sz="1600" smtClean="0"/>
              <a:t>4. While </a:t>
            </a:r>
            <a:r>
              <a:rPr lang="en-US" sz="1600" i="1" smtClean="0"/>
              <a:t>Q</a:t>
            </a:r>
            <a:r>
              <a:rPr lang="en-US" sz="1600" smtClean="0"/>
              <a:t> is not empty: </a:t>
            </a:r>
          </a:p>
          <a:p>
            <a:pPr eaLnBrk="1" hangingPunct="1">
              <a:lnSpc>
                <a:spcPct val="80000"/>
              </a:lnSpc>
              <a:buFontTx/>
              <a:buNone/>
            </a:pPr>
            <a:r>
              <a:rPr lang="en-US" sz="1600" smtClean="0"/>
              <a:t>5. 		Set </a:t>
            </a:r>
            <a:r>
              <a:rPr lang="en-US" sz="1600" i="1" smtClean="0"/>
              <a:t>n</a:t>
            </a:r>
            <a:r>
              <a:rPr lang="en-US" sz="1600" smtClean="0"/>
              <a:t> equal to the first element of </a:t>
            </a:r>
            <a:r>
              <a:rPr lang="en-US" sz="1600" i="1" smtClean="0"/>
              <a:t>Q</a:t>
            </a:r>
            <a:r>
              <a:rPr lang="en-US" sz="1600" smtClean="0"/>
              <a:t> </a:t>
            </a:r>
          </a:p>
          <a:p>
            <a:pPr eaLnBrk="1" hangingPunct="1">
              <a:lnSpc>
                <a:spcPct val="80000"/>
              </a:lnSpc>
              <a:buFontTx/>
              <a:buNone/>
            </a:pPr>
            <a:r>
              <a:rPr lang="en-US" sz="1600" smtClean="0"/>
              <a:t>6. 		If the color of </a:t>
            </a:r>
            <a:r>
              <a:rPr lang="en-US" sz="1600" i="1" smtClean="0"/>
              <a:t>n</a:t>
            </a:r>
            <a:r>
              <a:rPr lang="en-US" sz="1600" smtClean="0"/>
              <a:t> is equal to </a:t>
            </a:r>
            <a:r>
              <a:rPr lang="en-US" sz="1600" i="1" smtClean="0"/>
              <a:t>target-color</a:t>
            </a:r>
            <a:r>
              <a:rPr lang="en-US" sz="1600" smtClean="0"/>
              <a:t>, set the color of </a:t>
            </a:r>
            <a:r>
              <a:rPr lang="en-US" sz="1600" i="1" smtClean="0"/>
              <a:t>n</a:t>
            </a:r>
            <a:r>
              <a:rPr lang="en-US" sz="1600" smtClean="0"/>
              <a:t> to</a:t>
            </a:r>
          </a:p>
          <a:p>
            <a:pPr eaLnBrk="1" hangingPunct="1">
              <a:lnSpc>
                <a:spcPct val="80000"/>
              </a:lnSpc>
              <a:buFontTx/>
              <a:buNone/>
            </a:pPr>
            <a:r>
              <a:rPr lang="en-US" sz="1600" smtClean="0"/>
              <a:t>		</a:t>
            </a:r>
            <a:r>
              <a:rPr lang="en-US" sz="1600" i="1" smtClean="0"/>
              <a:t>replacement-color</a:t>
            </a:r>
            <a:r>
              <a:rPr lang="en-US" sz="1600" smtClean="0"/>
              <a:t>. </a:t>
            </a:r>
          </a:p>
          <a:p>
            <a:pPr eaLnBrk="1" hangingPunct="1">
              <a:lnSpc>
                <a:spcPct val="80000"/>
              </a:lnSpc>
              <a:buFontTx/>
              <a:buNone/>
            </a:pPr>
            <a:r>
              <a:rPr lang="en-US" sz="1600" smtClean="0"/>
              <a:t>7. 		Remove first element from </a:t>
            </a:r>
            <a:r>
              <a:rPr lang="en-US" sz="1600" i="1" smtClean="0"/>
              <a:t>Q</a:t>
            </a:r>
            <a:r>
              <a:rPr lang="en-US" sz="1600" smtClean="0"/>
              <a:t> </a:t>
            </a:r>
          </a:p>
          <a:p>
            <a:pPr eaLnBrk="1" hangingPunct="1">
              <a:lnSpc>
                <a:spcPct val="80000"/>
              </a:lnSpc>
              <a:buFontTx/>
              <a:buNone/>
            </a:pPr>
            <a:r>
              <a:rPr lang="en-US" sz="1600" smtClean="0"/>
              <a:t>8. 		If the color of the node to the west of </a:t>
            </a:r>
            <a:r>
              <a:rPr lang="en-US" sz="1600" i="1" smtClean="0"/>
              <a:t>n</a:t>
            </a:r>
            <a:r>
              <a:rPr lang="en-US" sz="1600" smtClean="0"/>
              <a:t> is </a:t>
            </a:r>
            <a:r>
              <a:rPr lang="en-US" sz="1600" i="1" smtClean="0"/>
              <a:t>target-color</a:t>
            </a:r>
            <a:r>
              <a:rPr lang="en-US" sz="1600" smtClean="0"/>
              <a:t>, set the color of that node 	to </a:t>
            </a:r>
            <a:r>
              <a:rPr lang="en-US" sz="1600" i="1" smtClean="0"/>
              <a:t>replacement-color</a:t>
            </a:r>
            <a:r>
              <a:rPr lang="en-US" sz="1600" smtClean="0"/>
              <a:t>, add that node to the end of </a:t>
            </a:r>
            <a:r>
              <a:rPr lang="en-US" sz="1600" i="1" smtClean="0"/>
              <a:t>Q</a:t>
            </a:r>
            <a:r>
              <a:rPr lang="en-US" sz="1600" smtClean="0"/>
              <a:t>. </a:t>
            </a:r>
          </a:p>
          <a:p>
            <a:pPr eaLnBrk="1" hangingPunct="1">
              <a:lnSpc>
                <a:spcPct val="80000"/>
              </a:lnSpc>
              <a:buFontTx/>
              <a:buNone/>
            </a:pPr>
            <a:r>
              <a:rPr lang="en-US" sz="1600" smtClean="0"/>
              <a:t>9.		If the color of the node to the east of </a:t>
            </a:r>
            <a:r>
              <a:rPr lang="en-US" sz="1600" i="1" smtClean="0"/>
              <a:t>n</a:t>
            </a:r>
            <a:r>
              <a:rPr lang="en-US" sz="1600" smtClean="0"/>
              <a:t> is </a:t>
            </a:r>
            <a:r>
              <a:rPr lang="en-US" sz="1600" i="1" smtClean="0"/>
              <a:t>target-color</a:t>
            </a:r>
            <a:r>
              <a:rPr lang="en-US" sz="1600" smtClean="0"/>
              <a:t>, set the color of that node 	to </a:t>
            </a:r>
            <a:r>
              <a:rPr lang="en-US" sz="1600" i="1" smtClean="0"/>
              <a:t>replacement-color</a:t>
            </a:r>
            <a:r>
              <a:rPr lang="en-US" sz="1600" smtClean="0"/>
              <a:t>, add that node to the end of </a:t>
            </a:r>
            <a:r>
              <a:rPr lang="en-US" sz="1600" i="1" smtClean="0"/>
              <a:t>Q</a:t>
            </a:r>
            <a:r>
              <a:rPr lang="en-US" sz="1600" smtClean="0"/>
              <a:t>. </a:t>
            </a:r>
          </a:p>
          <a:p>
            <a:pPr eaLnBrk="1" hangingPunct="1">
              <a:lnSpc>
                <a:spcPct val="80000"/>
              </a:lnSpc>
              <a:buFontTx/>
              <a:buNone/>
            </a:pPr>
            <a:r>
              <a:rPr lang="en-US" sz="1600" smtClean="0"/>
              <a:t>10.	 	If the color of the node to the north of </a:t>
            </a:r>
            <a:r>
              <a:rPr lang="en-US" sz="1600" i="1" smtClean="0"/>
              <a:t>n</a:t>
            </a:r>
            <a:r>
              <a:rPr lang="en-US" sz="1600" smtClean="0"/>
              <a:t> is </a:t>
            </a:r>
            <a:r>
              <a:rPr lang="en-US" sz="1600" i="1" smtClean="0"/>
              <a:t>target-color</a:t>
            </a:r>
            <a:r>
              <a:rPr lang="en-US" sz="1600" smtClean="0"/>
              <a:t>, set the color of that 	node to </a:t>
            </a:r>
            <a:r>
              <a:rPr lang="en-US" sz="1600" i="1" smtClean="0"/>
              <a:t>replacement-color</a:t>
            </a:r>
            <a:r>
              <a:rPr lang="en-US" sz="1600" smtClean="0"/>
              <a:t>, add that node to the end of </a:t>
            </a:r>
            <a:r>
              <a:rPr lang="en-US" sz="1600" i="1" smtClean="0"/>
              <a:t>Q</a:t>
            </a:r>
            <a:r>
              <a:rPr lang="en-US" sz="1600" smtClean="0"/>
              <a:t>. </a:t>
            </a:r>
          </a:p>
          <a:p>
            <a:pPr eaLnBrk="1" hangingPunct="1">
              <a:lnSpc>
                <a:spcPct val="80000"/>
              </a:lnSpc>
              <a:buFontTx/>
              <a:buNone/>
            </a:pPr>
            <a:r>
              <a:rPr lang="en-US" sz="1600" smtClean="0"/>
              <a:t>11. 		If the color of the node to the south of </a:t>
            </a:r>
            <a:r>
              <a:rPr lang="en-US" sz="1600" i="1" smtClean="0"/>
              <a:t>n</a:t>
            </a:r>
            <a:r>
              <a:rPr lang="en-US" sz="1600" smtClean="0"/>
              <a:t> is </a:t>
            </a:r>
            <a:r>
              <a:rPr lang="en-US" sz="1600" i="1" smtClean="0"/>
              <a:t>target-color</a:t>
            </a:r>
            <a:r>
              <a:rPr lang="en-US" sz="1600" smtClean="0"/>
              <a:t>, set the color of that 	node to </a:t>
            </a:r>
            <a:r>
              <a:rPr lang="en-US" sz="1600" i="1" smtClean="0"/>
              <a:t>replacement-color</a:t>
            </a:r>
            <a:r>
              <a:rPr lang="en-US" sz="1600" smtClean="0"/>
              <a:t>, add that node to the end of </a:t>
            </a:r>
            <a:r>
              <a:rPr lang="en-US" sz="1600" i="1" smtClean="0"/>
              <a:t>Q</a:t>
            </a:r>
            <a:r>
              <a:rPr lang="en-US" sz="1600" smtClean="0"/>
              <a:t>. </a:t>
            </a:r>
          </a:p>
          <a:p>
            <a:pPr eaLnBrk="1" hangingPunct="1">
              <a:lnSpc>
                <a:spcPct val="80000"/>
              </a:lnSpc>
              <a:buFontTx/>
              <a:buNone/>
            </a:pPr>
            <a:r>
              <a:rPr lang="en-US" sz="1600" smtClean="0"/>
              <a:t>12. Return.  </a:t>
            </a:r>
          </a:p>
        </p:txBody>
      </p:sp>
      <p:pic>
        <p:nvPicPr>
          <p:cNvPr id="112644" name="Picture 4" descr="fourway_floodfill_animation_queue"/>
          <p:cNvPicPr>
            <a:picLocks noChangeAspect="1" noChangeArrowheads="1"/>
          </p:cNvPicPr>
          <p:nvPr/>
        </p:nvPicPr>
        <p:blipFill>
          <a:blip r:embed="rId2"/>
          <a:srcRect/>
          <a:stretch>
            <a:fillRect/>
          </a:stretch>
        </p:blipFill>
        <p:spPr bwMode="auto">
          <a:xfrm>
            <a:off x="6781800" y="18288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p:txBody>
          <a:bodyPr/>
          <a:lstStyle/>
          <a:p>
            <a:pPr marL="381000" indent="-381000" eaLnBrk="1" hangingPunct="1">
              <a:lnSpc>
                <a:spcPct val="80000"/>
              </a:lnSpc>
            </a:pPr>
            <a:r>
              <a:rPr lang="en-US" sz="1600" smtClean="0"/>
              <a:t>Most practical implementations use a loop for the west and east directions as an optimization to avoid the overhead of stack or queue management </a:t>
            </a:r>
          </a:p>
          <a:p>
            <a:pPr marL="381000" indent="-381000" eaLnBrk="1" hangingPunct="1">
              <a:lnSpc>
                <a:spcPct val="80000"/>
              </a:lnSpc>
            </a:pPr>
            <a:endParaRPr lang="en-US" sz="1600" smtClean="0"/>
          </a:p>
          <a:p>
            <a:pPr marL="381000" indent="-381000" eaLnBrk="1" hangingPunct="1">
              <a:lnSpc>
                <a:spcPct val="80000"/>
              </a:lnSpc>
              <a:buFontTx/>
              <a:buNone/>
            </a:pPr>
            <a:r>
              <a:rPr lang="en-US" sz="1400" b="1" smtClean="0"/>
              <a:t>Flood-fill</a:t>
            </a:r>
            <a:r>
              <a:rPr lang="en-US" sz="1400" smtClean="0"/>
              <a:t> (node, target-color, replacement-color): </a:t>
            </a:r>
          </a:p>
          <a:p>
            <a:pPr marL="381000" indent="-381000" eaLnBrk="1" hangingPunct="1">
              <a:lnSpc>
                <a:spcPct val="80000"/>
              </a:lnSpc>
              <a:buFontTx/>
              <a:buAutoNum type="arabicPeriod"/>
            </a:pPr>
            <a:r>
              <a:rPr lang="en-US" sz="1400" smtClean="0"/>
              <a:t>Set </a:t>
            </a:r>
            <a:r>
              <a:rPr lang="en-US" sz="1400" i="1" smtClean="0"/>
              <a:t>Q</a:t>
            </a:r>
            <a:r>
              <a:rPr lang="en-US" sz="1400" smtClean="0"/>
              <a:t> to the empty queue. </a:t>
            </a:r>
          </a:p>
          <a:p>
            <a:pPr marL="381000" indent="-381000" eaLnBrk="1" hangingPunct="1">
              <a:lnSpc>
                <a:spcPct val="80000"/>
              </a:lnSpc>
              <a:buFontTx/>
              <a:buAutoNum type="arabicPeriod"/>
            </a:pPr>
            <a:r>
              <a:rPr lang="en-US" sz="1400" smtClean="0"/>
              <a:t>If the color of </a:t>
            </a:r>
            <a:r>
              <a:rPr lang="en-US" sz="1400" i="1" smtClean="0"/>
              <a:t>node</a:t>
            </a:r>
            <a:r>
              <a:rPr lang="en-US" sz="1400" smtClean="0"/>
              <a:t> is not equal to </a:t>
            </a:r>
            <a:r>
              <a:rPr lang="en-US" sz="1400" i="1" smtClean="0"/>
              <a:t>target-color</a:t>
            </a:r>
            <a:r>
              <a:rPr lang="en-US" sz="1400" smtClean="0"/>
              <a:t>, return. </a:t>
            </a:r>
          </a:p>
          <a:p>
            <a:pPr marL="381000" indent="-381000" eaLnBrk="1" hangingPunct="1">
              <a:lnSpc>
                <a:spcPct val="80000"/>
              </a:lnSpc>
              <a:buFontTx/>
              <a:buAutoNum type="arabicPeriod"/>
            </a:pPr>
            <a:r>
              <a:rPr lang="en-US" sz="1400" smtClean="0"/>
              <a:t>Add </a:t>
            </a:r>
            <a:r>
              <a:rPr lang="en-US" sz="1400" i="1" smtClean="0"/>
              <a:t>node</a:t>
            </a:r>
            <a:r>
              <a:rPr lang="en-US" sz="1400" smtClean="0"/>
              <a:t> to </a:t>
            </a:r>
            <a:r>
              <a:rPr lang="en-US" sz="1400" i="1" smtClean="0"/>
              <a:t>Q</a:t>
            </a:r>
            <a:r>
              <a:rPr lang="en-US" sz="1400" smtClean="0"/>
              <a:t>. </a:t>
            </a:r>
          </a:p>
          <a:p>
            <a:pPr marL="381000" indent="-381000" eaLnBrk="1" hangingPunct="1">
              <a:lnSpc>
                <a:spcPct val="80000"/>
              </a:lnSpc>
              <a:buFontTx/>
              <a:buAutoNum type="arabicPeriod"/>
            </a:pPr>
            <a:r>
              <a:rPr lang="en-US" sz="1400" smtClean="0"/>
              <a:t>For each element </a:t>
            </a:r>
            <a:r>
              <a:rPr lang="en-US" sz="1400" i="1" smtClean="0"/>
              <a:t>n</a:t>
            </a:r>
            <a:r>
              <a:rPr lang="en-US" sz="1400" smtClean="0"/>
              <a:t> of </a:t>
            </a:r>
            <a:r>
              <a:rPr lang="en-US" sz="1400" i="1" smtClean="0"/>
              <a:t>Q</a:t>
            </a:r>
            <a:r>
              <a:rPr lang="en-US" sz="1400" smtClean="0"/>
              <a:t>: </a:t>
            </a:r>
          </a:p>
          <a:p>
            <a:pPr marL="381000" indent="-381000" eaLnBrk="1" hangingPunct="1">
              <a:lnSpc>
                <a:spcPct val="80000"/>
              </a:lnSpc>
              <a:buFontTx/>
              <a:buAutoNum type="arabicPeriod"/>
            </a:pPr>
            <a:r>
              <a:rPr lang="en-US" sz="1400" smtClean="0"/>
              <a:t>    If the color of </a:t>
            </a:r>
            <a:r>
              <a:rPr lang="en-US" sz="1400" i="1" smtClean="0"/>
              <a:t>n</a:t>
            </a:r>
            <a:r>
              <a:rPr lang="en-US" sz="1400" smtClean="0"/>
              <a:t> is equal to </a:t>
            </a:r>
            <a:r>
              <a:rPr lang="en-US" sz="1400" i="1" smtClean="0"/>
              <a:t>target-color</a:t>
            </a:r>
            <a:r>
              <a:rPr lang="en-US" sz="1400" smtClean="0"/>
              <a:t>: </a:t>
            </a:r>
          </a:p>
          <a:p>
            <a:pPr marL="381000" indent="-381000" eaLnBrk="1" hangingPunct="1">
              <a:lnSpc>
                <a:spcPct val="80000"/>
              </a:lnSpc>
              <a:buFontTx/>
              <a:buAutoNum type="arabicPeriod"/>
            </a:pPr>
            <a:r>
              <a:rPr lang="en-US" sz="1400" smtClean="0"/>
              <a:t>       Set </a:t>
            </a:r>
            <a:r>
              <a:rPr lang="en-US" sz="1400" i="1" smtClean="0"/>
              <a:t>w</a:t>
            </a:r>
            <a:r>
              <a:rPr lang="en-US" sz="1400" smtClean="0"/>
              <a:t> and </a:t>
            </a:r>
            <a:r>
              <a:rPr lang="en-US" sz="1400" i="1" smtClean="0"/>
              <a:t>e</a:t>
            </a:r>
            <a:r>
              <a:rPr lang="en-US" sz="1400" smtClean="0"/>
              <a:t> equal to </a:t>
            </a:r>
            <a:r>
              <a:rPr lang="en-US" sz="1400" i="1" smtClean="0"/>
              <a:t>n</a:t>
            </a:r>
            <a:r>
              <a:rPr lang="en-US" sz="1400" smtClean="0"/>
              <a:t>. </a:t>
            </a:r>
          </a:p>
          <a:p>
            <a:pPr marL="381000" indent="-381000" eaLnBrk="1" hangingPunct="1">
              <a:lnSpc>
                <a:spcPct val="80000"/>
              </a:lnSpc>
              <a:buFontTx/>
              <a:buAutoNum type="arabicPeriod"/>
            </a:pPr>
            <a:r>
              <a:rPr lang="en-US" sz="1400" smtClean="0"/>
              <a:t>       Move </a:t>
            </a:r>
            <a:r>
              <a:rPr lang="en-US" sz="1400" i="1" smtClean="0"/>
              <a:t>w</a:t>
            </a:r>
            <a:r>
              <a:rPr lang="en-US" sz="1400" smtClean="0"/>
              <a:t> to the west until the color of the node to the west of </a:t>
            </a:r>
            <a:r>
              <a:rPr lang="en-US" sz="1400" i="1" smtClean="0"/>
              <a:t>w</a:t>
            </a:r>
            <a:r>
              <a:rPr lang="en-US" sz="1400" smtClean="0"/>
              <a:t> no longer </a:t>
            </a:r>
          </a:p>
          <a:p>
            <a:pPr marL="800100" lvl="1" indent="-342900" eaLnBrk="1" hangingPunct="1">
              <a:lnSpc>
                <a:spcPct val="80000"/>
              </a:lnSpc>
              <a:buFontTx/>
              <a:buNone/>
            </a:pPr>
            <a:r>
              <a:rPr lang="en-US" sz="1200" smtClean="0"/>
              <a:t>       </a:t>
            </a:r>
            <a:r>
              <a:rPr lang="en-US" sz="1400" smtClean="0"/>
              <a:t>matches </a:t>
            </a:r>
            <a:r>
              <a:rPr lang="en-US" sz="1400" i="1" smtClean="0"/>
              <a:t>target-color</a:t>
            </a:r>
            <a:r>
              <a:rPr lang="en-US" sz="1400" smtClean="0"/>
              <a:t>. </a:t>
            </a:r>
          </a:p>
          <a:p>
            <a:pPr marL="381000" indent="-381000" eaLnBrk="1" hangingPunct="1">
              <a:lnSpc>
                <a:spcPct val="80000"/>
              </a:lnSpc>
              <a:buFontTx/>
              <a:buAutoNum type="arabicPeriod"/>
            </a:pPr>
            <a:r>
              <a:rPr lang="en-US" sz="1400" smtClean="0"/>
              <a:t>       Move </a:t>
            </a:r>
            <a:r>
              <a:rPr lang="en-US" sz="1400" i="1" smtClean="0"/>
              <a:t>e</a:t>
            </a:r>
            <a:r>
              <a:rPr lang="en-US" sz="1400" smtClean="0"/>
              <a:t> to the east until the color of the node to the east of </a:t>
            </a:r>
            <a:r>
              <a:rPr lang="en-US" sz="1400" i="1" smtClean="0"/>
              <a:t>e</a:t>
            </a:r>
            <a:r>
              <a:rPr lang="en-US" sz="1400" smtClean="0"/>
              <a:t> no longer matches  </a:t>
            </a:r>
            <a:r>
              <a:rPr lang="en-US" sz="1400" i="1" smtClean="0"/>
              <a:t>target-color</a:t>
            </a:r>
            <a:r>
              <a:rPr lang="en-US" sz="1400" smtClean="0"/>
              <a:t>. </a:t>
            </a:r>
          </a:p>
          <a:p>
            <a:pPr marL="381000" indent="-381000" eaLnBrk="1" hangingPunct="1">
              <a:lnSpc>
                <a:spcPct val="80000"/>
              </a:lnSpc>
              <a:buFontTx/>
              <a:buAutoNum type="arabicPeriod"/>
            </a:pPr>
            <a:r>
              <a:rPr lang="en-US" sz="1400" smtClean="0"/>
              <a:t>       Set the color of nodes between </a:t>
            </a:r>
            <a:r>
              <a:rPr lang="en-US" sz="1400" i="1" smtClean="0"/>
              <a:t>w</a:t>
            </a:r>
            <a:r>
              <a:rPr lang="en-US" sz="1400" smtClean="0"/>
              <a:t> and </a:t>
            </a:r>
            <a:r>
              <a:rPr lang="en-US" sz="1400" i="1" smtClean="0"/>
              <a:t>e</a:t>
            </a:r>
            <a:r>
              <a:rPr lang="en-US" sz="1400" smtClean="0"/>
              <a:t> to </a:t>
            </a:r>
            <a:r>
              <a:rPr lang="en-US" sz="1400" i="1" smtClean="0"/>
              <a:t>replacement-color</a:t>
            </a:r>
            <a:r>
              <a:rPr lang="en-US" sz="1400" smtClean="0"/>
              <a:t>. </a:t>
            </a:r>
          </a:p>
          <a:p>
            <a:pPr marL="381000" indent="-381000" eaLnBrk="1" hangingPunct="1">
              <a:lnSpc>
                <a:spcPct val="80000"/>
              </a:lnSpc>
              <a:buFontTx/>
              <a:buAutoNum type="arabicPeriod"/>
            </a:pPr>
            <a:r>
              <a:rPr lang="en-US" sz="1400" smtClean="0"/>
              <a:t>       For each node </a:t>
            </a:r>
            <a:r>
              <a:rPr lang="en-US" sz="1400" i="1" smtClean="0"/>
              <a:t>n</a:t>
            </a:r>
            <a:r>
              <a:rPr lang="en-US" sz="1400" smtClean="0"/>
              <a:t> between </a:t>
            </a:r>
            <a:r>
              <a:rPr lang="en-US" sz="1400" i="1" smtClean="0"/>
              <a:t>w</a:t>
            </a:r>
            <a:r>
              <a:rPr lang="en-US" sz="1400" smtClean="0"/>
              <a:t> and </a:t>
            </a:r>
            <a:r>
              <a:rPr lang="en-US" sz="1400" i="1" smtClean="0"/>
              <a:t>e</a:t>
            </a:r>
            <a:r>
              <a:rPr lang="en-US" sz="1400" smtClean="0"/>
              <a:t>: </a:t>
            </a:r>
          </a:p>
          <a:p>
            <a:pPr marL="381000" indent="-381000" eaLnBrk="1" hangingPunct="1">
              <a:lnSpc>
                <a:spcPct val="80000"/>
              </a:lnSpc>
              <a:buFontTx/>
              <a:buAutoNum type="arabicPeriod"/>
            </a:pPr>
            <a:r>
              <a:rPr lang="en-US" sz="1400" smtClean="0"/>
              <a:t>             If the color of the node to the north of </a:t>
            </a:r>
            <a:r>
              <a:rPr lang="en-US" sz="1400" i="1" smtClean="0"/>
              <a:t>n</a:t>
            </a:r>
            <a:r>
              <a:rPr lang="en-US" sz="1400" smtClean="0"/>
              <a:t> is </a:t>
            </a:r>
            <a:r>
              <a:rPr lang="en-US" sz="1400" i="1" smtClean="0"/>
              <a:t>target-color</a:t>
            </a:r>
            <a:r>
              <a:rPr lang="en-US" sz="1400" smtClean="0"/>
              <a:t>, add that node to </a:t>
            </a:r>
            <a:r>
              <a:rPr lang="en-US" sz="1400" i="1" smtClean="0"/>
              <a:t>Q</a:t>
            </a:r>
            <a:r>
              <a:rPr lang="en-US" sz="1400" smtClean="0"/>
              <a:t>. </a:t>
            </a:r>
          </a:p>
          <a:p>
            <a:pPr marL="800100" lvl="1" indent="-342900" eaLnBrk="1" hangingPunct="1">
              <a:lnSpc>
                <a:spcPct val="80000"/>
              </a:lnSpc>
              <a:buFontTx/>
              <a:buNone/>
            </a:pPr>
            <a:r>
              <a:rPr lang="en-US" sz="1200" smtClean="0"/>
              <a:t>	     </a:t>
            </a:r>
            <a:r>
              <a:rPr lang="en-US" sz="1400" smtClean="0"/>
              <a:t>If  the color of the node to the south of </a:t>
            </a:r>
            <a:r>
              <a:rPr lang="en-US" sz="1400" i="1" smtClean="0"/>
              <a:t>n</a:t>
            </a:r>
            <a:r>
              <a:rPr lang="en-US" sz="1400" smtClean="0"/>
              <a:t> is </a:t>
            </a:r>
            <a:r>
              <a:rPr lang="en-US" sz="1400" i="1" smtClean="0"/>
              <a:t>target-color</a:t>
            </a:r>
            <a:r>
              <a:rPr lang="en-US" sz="1400" smtClean="0"/>
              <a:t>, add that node to </a:t>
            </a:r>
            <a:r>
              <a:rPr lang="en-US" sz="1400" i="1" smtClean="0"/>
              <a:t>Q</a:t>
            </a:r>
            <a:r>
              <a:rPr lang="en-US" sz="1400" smtClean="0"/>
              <a:t>. </a:t>
            </a:r>
          </a:p>
          <a:p>
            <a:pPr marL="381000" indent="-381000" eaLnBrk="1" hangingPunct="1">
              <a:lnSpc>
                <a:spcPct val="80000"/>
              </a:lnSpc>
              <a:buFontTx/>
              <a:buAutoNum type="arabicPeriod"/>
            </a:pPr>
            <a:r>
              <a:rPr lang="en-US" sz="1400" smtClean="0"/>
              <a:t> Continue looping until </a:t>
            </a:r>
            <a:r>
              <a:rPr lang="en-US" sz="1400" i="1" smtClean="0"/>
              <a:t>Q</a:t>
            </a:r>
            <a:r>
              <a:rPr lang="en-US" sz="1400" smtClean="0"/>
              <a:t> is exhausted. </a:t>
            </a:r>
          </a:p>
          <a:p>
            <a:pPr marL="381000" indent="-381000" eaLnBrk="1" hangingPunct="1">
              <a:lnSpc>
                <a:spcPct val="80000"/>
              </a:lnSpc>
              <a:buFontTx/>
              <a:buAutoNum type="arabicPeriod"/>
            </a:pPr>
            <a:r>
              <a:rPr lang="en-US" sz="1400" smtClean="0"/>
              <a:t> Return. </a:t>
            </a:r>
          </a:p>
        </p:txBody>
      </p:sp>
      <p:sp>
        <p:nvSpPr>
          <p:cNvPr id="113667" name="Rectangle 4"/>
          <p:cNvSpPr>
            <a:spLocks noGrp="1" noChangeArrowheads="1"/>
          </p:cNvSpPr>
          <p:nvPr>
            <p:ph type="title"/>
          </p:nvPr>
        </p:nvSpPr>
        <p:spPr>
          <a:noFill/>
        </p:spPr>
        <p:txBody>
          <a:bodyPr/>
          <a:lstStyle/>
          <a:p>
            <a:pPr eaLnBrk="1" hangingPunct="1"/>
            <a:r>
              <a:rPr lang="en-US" smtClean="0"/>
              <a:t>4 way queue based Flood Fill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5126"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5127" name="Rectangle 4"/>
          <p:cNvSpPr>
            <a:spLocks noChangeArrowheads="1"/>
          </p:cNvSpPr>
          <p:nvPr/>
        </p:nvSpPr>
        <p:spPr bwMode="auto">
          <a:xfrm>
            <a:off x="609600" y="1143000"/>
            <a:ext cx="7772400" cy="1920875"/>
          </a:xfrm>
          <a:prstGeom prst="rect">
            <a:avLst/>
          </a:prstGeom>
          <a:noFill/>
          <a:ln w="9525">
            <a:noFill/>
            <a:miter lim="800000"/>
            <a:headEnd/>
            <a:tailEnd/>
          </a:ln>
        </p:spPr>
        <p:txBody>
          <a:bodyPr>
            <a:spAutoFit/>
          </a:bodyPr>
          <a:lstStyle/>
          <a:p>
            <a:pPr>
              <a:spcBef>
                <a:spcPct val="50000"/>
              </a:spcBef>
            </a:pPr>
            <a:r>
              <a:rPr kumimoji="1" lang="en-US" altLang="ja-JP" sz="2000">
                <a:latin typeface="Palatino-Roman" charset="0"/>
                <a:ea typeface="MS PGothic" pitchFamily="34" charset="-128"/>
              </a:rPr>
              <a:t>A circle is a set of points that are all at a given distance </a:t>
            </a:r>
            <a:r>
              <a:rPr kumimoji="1" lang="en-US" altLang="ja-JP" sz="2000" i="1">
                <a:latin typeface="Palatino-Italic" charset="0"/>
                <a:ea typeface="MS PGothic" pitchFamily="34" charset="-128"/>
              </a:rPr>
              <a:t>r </a:t>
            </a:r>
            <a:r>
              <a:rPr kumimoji="1" lang="en-US" altLang="ja-JP" sz="2000">
                <a:latin typeface="Palatino-Roman" charset="0"/>
                <a:ea typeface="MS PGothic" pitchFamily="34" charset="-128"/>
              </a:rPr>
              <a:t>from a center position ( </a:t>
            </a:r>
            <a:r>
              <a:rPr kumimoji="1" lang="en-US" altLang="ja-JP" sz="2000" i="1">
                <a:latin typeface="Palatino-Italic" charset="0"/>
                <a:ea typeface="MS PGothic" pitchFamily="34" charset="-128"/>
              </a:rPr>
              <a:t>x</a:t>
            </a:r>
            <a:r>
              <a:rPr kumimoji="1" lang="en-US" altLang="ja-JP" sz="2000" i="1" baseline="-25000">
                <a:latin typeface="Palatino-Italic" charset="0"/>
                <a:ea typeface="MS PGothic" pitchFamily="34" charset="-128"/>
              </a:rPr>
              <a:t>c</a:t>
            </a:r>
            <a:r>
              <a:rPr kumimoji="1" lang="en-US" altLang="ja-JP" sz="2000" i="1">
                <a:latin typeface="Palatino-Italic" charset="0"/>
                <a:ea typeface="MS PGothic" pitchFamily="34" charset="-128"/>
              </a:rPr>
              <a:t> </a:t>
            </a:r>
            <a:r>
              <a:rPr kumimoji="1" lang="en-US" altLang="ja-JP" sz="2000">
                <a:latin typeface="Palatino-Roman" charset="0"/>
                <a:ea typeface="MS PGothic" pitchFamily="34" charset="-128"/>
              </a:rPr>
              <a:t>, </a:t>
            </a:r>
            <a:r>
              <a:rPr kumimoji="1" lang="en-US" altLang="ja-JP" sz="2000" i="1">
                <a:latin typeface="Palatino-Italic" charset="0"/>
                <a:ea typeface="MS PGothic" pitchFamily="34" charset="-128"/>
              </a:rPr>
              <a:t>y</a:t>
            </a:r>
            <a:r>
              <a:rPr kumimoji="1" lang="en-US" altLang="ja-JP" sz="2000" i="1" baseline="-25000">
                <a:latin typeface="Palatino-Italic" charset="0"/>
                <a:ea typeface="MS PGothic" pitchFamily="34" charset="-128"/>
              </a:rPr>
              <a:t>c</a:t>
            </a:r>
            <a:r>
              <a:rPr kumimoji="1" lang="en-US" altLang="ja-JP" sz="2000" i="1">
                <a:latin typeface="Palatino-Italic" charset="0"/>
                <a:ea typeface="MS PGothic" pitchFamily="34" charset="-128"/>
              </a:rPr>
              <a:t> </a:t>
            </a:r>
            <a:r>
              <a:rPr kumimoji="1" lang="en-US" altLang="ja-JP" sz="2000">
                <a:latin typeface="Palatino-Roman" charset="0"/>
                <a:ea typeface="MS PGothic" pitchFamily="34" charset="-128"/>
              </a:rPr>
              <a:t>). </a:t>
            </a:r>
          </a:p>
          <a:p>
            <a:pPr>
              <a:spcBef>
                <a:spcPct val="50000"/>
              </a:spcBef>
            </a:pPr>
            <a:r>
              <a:rPr kumimoji="1" lang="en-US" altLang="ja-JP" sz="2000">
                <a:latin typeface="Palatino-Roman" charset="0"/>
                <a:ea typeface="MS PGothic" pitchFamily="34" charset="-128"/>
              </a:rPr>
              <a:t>For any circle point ( </a:t>
            </a:r>
            <a:r>
              <a:rPr kumimoji="1" lang="en-US" altLang="ja-JP" sz="2000" i="1">
                <a:latin typeface="Palatino-Italic" charset="0"/>
                <a:ea typeface="MS PGothic" pitchFamily="34" charset="-128"/>
              </a:rPr>
              <a:t>x </a:t>
            </a:r>
            <a:r>
              <a:rPr kumimoji="1" lang="en-US" altLang="ja-JP" sz="2000">
                <a:latin typeface="Palatino-Roman" charset="0"/>
                <a:ea typeface="MS PGothic" pitchFamily="34" charset="-128"/>
              </a:rPr>
              <a:t>, </a:t>
            </a:r>
            <a:r>
              <a:rPr kumimoji="1" lang="en-US" altLang="ja-JP" sz="2000" i="1">
                <a:latin typeface="Palatino-Italic" charset="0"/>
                <a:ea typeface="MS PGothic" pitchFamily="34" charset="-128"/>
              </a:rPr>
              <a:t>y </a:t>
            </a:r>
            <a:r>
              <a:rPr kumimoji="1" lang="en-US" altLang="ja-JP" sz="2000">
                <a:latin typeface="Palatino-Roman" charset="0"/>
                <a:ea typeface="MS PGothic" pitchFamily="34" charset="-128"/>
              </a:rPr>
              <a:t>), this distance relationship is expressed by the Pythagorean theorem in Cartesian coordinates as</a:t>
            </a:r>
          </a:p>
          <a:p>
            <a:pPr>
              <a:spcBef>
                <a:spcPct val="50000"/>
              </a:spcBef>
            </a:pPr>
            <a:endParaRPr kumimoji="1" lang="en-US" altLang="ja-JP" sz="2000">
              <a:latin typeface="Palatino-Roman" charset="0"/>
              <a:ea typeface="MS PGothic" pitchFamily="34" charset="-128"/>
            </a:endParaRPr>
          </a:p>
        </p:txBody>
      </p:sp>
      <p:graphicFrame>
        <p:nvGraphicFramePr>
          <p:cNvPr id="5122" name="Object 5"/>
          <p:cNvGraphicFramePr>
            <a:graphicFrameLocks noChangeAspect="1"/>
          </p:cNvGraphicFramePr>
          <p:nvPr/>
        </p:nvGraphicFramePr>
        <p:xfrm>
          <a:off x="1828800" y="2871788"/>
          <a:ext cx="3276600" cy="552450"/>
        </p:xfrm>
        <a:graphic>
          <a:graphicData uri="http://schemas.openxmlformats.org/presentationml/2006/ole">
            <p:oleObj spid="_x0000_s5122" name="ビットマップ イメージ" r:id="rId3" imgW="1695687" imgH="285866" progId="PBrush">
              <p:embed/>
            </p:oleObj>
          </a:graphicData>
        </a:graphic>
      </p:graphicFrame>
      <p:graphicFrame>
        <p:nvGraphicFramePr>
          <p:cNvPr id="5123" name="Object 6"/>
          <p:cNvGraphicFramePr>
            <a:graphicFrameLocks noChangeAspect="1"/>
          </p:cNvGraphicFramePr>
          <p:nvPr/>
        </p:nvGraphicFramePr>
        <p:xfrm>
          <a:off x="3657600" y="5257800"/>
          <a:ext cx="3276600" cy="635000"/>
        </p:xfrm>
        <a:graphic>
          <a:graphicData uri="http://schemas.openxmlformats.org/presentationml/2006/ole">
            <p:oleObj spid="_x0000_s5123" name="ビットマップ イメージ" r:id="rId4" imgW="1619476" imgH="314286" progId="PBrush">
              <p:embed/>
            </p:oleObj>
          </a:graphicData>
        </a:graphic>
      </p:graphicFrame>
      <p:sp>
        <p:nvSpPr>
          <p:cNvPr id="5128" name="Rectangle 7"/>
          <p:cNvSpPr>
            <a:spLocks noChangeArrowheads="1"/>
          </p:cNvSpPr>
          <p:nvPr/>
        </p:nvSpPr>
        <p:spPr bwMode="auto">
          <a:xfrm>
            <a:off x="304800" y="3886200"/>
            <a:ext cx="8153400" cy="1768475"/>
          </a:xfrm>
          <a:prstGeom prst="rect">
            <a:avLst/>
          </a:prstGeom>
          <a:noFill/>
          <a:ln w="9525">
            <a:noFill/>
            <a:miter lim="800000"/>
            <a:headEnd/>
            <a:tailEnd/>
          </a:ln>
        </p:spPr>
        <p:txBody>
          <a:bodyPr>
            <a:spAutoFit/>
          </a:bodyPr>
          <a:lstStyle/>
          <a:p>
            <a:pPr>
              <a:spcBef>
                <a:spcPct val="50000"/>
              </a:spcBef>
            </a:pPr>
            <a:r>
              <a:rPr kumimoji="1" lang="en-US" altLang="ja-JP" sz="2000">
                <a:latin typeface="Palatino-Roman" charset="0"/>
                <a:ea typeface="MS PGothic" pitchFamily="34" charset="-128"/>
              </a:rPr>
              <a:t>We could use this equation to calculate the position of points</a:t>
            </a:r>
          </a:p>
          <a:p>
            <a:pPr>
              <a:spcBef>
                <a:spcPct val="50000"/>
              </a:spcBef>
            </a:pPr>
            <a:r>
              <a:rPr kumimoji="1" lang="en-US" altLang="ja-JP" sz="2000">
                <a:latin typeface="Palatino-Roman" charset="0"/>
                <a:ea typeface="MS PGothic" pitchFamily="34" charset="-128"/>
              </a:rPr>
              <a:t>on a circle circumference by stepping along the </a:t>
            </a:r>
            <a:r>
              <a:rPr kumimoji="1" lang="en-US" altLang="ja-JP" sz="2000" i="1">
                <a:latin typeface="Palatino-Italic" charset="0"/>
                <a:ea typeface="MS PGothic" pitchFamily="34" charset="-128"/>
              </a:rPr>
              <a:t>x </a:t>
            </a:r>
            <a:r>
              <a:rPr kumimoji="1" lang="en-US" altLang="ja-JP" sz="2000">
                <a:latin typeface="Palatino-Roman" charset="0"/>
                <a:ea typeface="MS PGothic" pitchFamily="34" charset="-128"/>
              </a:rPr>
              <a:t>axis in unit </a:t>
            </a:r>
          </a:p>
          <a:p>
            <a:pPr>
              <a:spcBef>
                <a:spcPct val="50000"/>
              </a:spcBef>
            </a:pPr>
            <a:r>
              <a:rPr kumimoji="1" lang="en-US" altLang="ja-JP" sz="2000">
                <a:latin typeface="Palatino-Roman" charset="0"/>
                <a:ea typeface="MS PGothic" pitchFamily="34" charset="-128"/>
              </a:rPr>
              <a:t>steps from </a:t>
            </a:r>
            <a:r>
              <a:rPr kumimoji="1" lang="en-US" altLang="ja-JP" sz="2000" i="1">
                <a:latin typeface="Palatino-Italic" charset="0"/>
                <a:ea typeface="MS PGothic" pitchFamily="34" charset="-128"/>
              </a:rPr>
              <a:t>x</a:t>
            </a:r>
            <a:r>
              <a:rPr kumimoji="1" lang="en-US" altLang="ja-JP" sz="2000" i="1" baseline="-25000">
                <a:latin typeface="Palatino-Italic" charset="0"/>
                <a:ea typeface="MS PGothic" pitchFamily="34" charset="-128"/>
              </a:rPr>
              <a:t>c</a:t>
            </a:r>
            <a:r>
              <a:rPr kumimoji="1" lang="en-US" altLang="ja-JP" sz="2000" i="1">
                <a:latin typeface="Palatino-Italic" charset="0"/>
                <a:ea typeface="MS PGothic" pitchFamily="34" charset="-128"/>
              </a:rPr>
              <a:t> </a:t>
            </a:r>
            <a:r>
              <a:rPr kumimoji="1" lang="en-US" altLang="ja-JP" sz="2000">
                <a:latin typeface="MTSY" charset="0"/>
                <a:ea typeface="MS PGothic" pitchFamily="34" charset="-128"/>
              </a:rPr>
              <a:t>- </a:t>
            </a:r>
            <a:r>
              <a:rPr kumimoji="1" lang="en-US" altLang="ja-JP" sz="2000" i="1">
                <a:latin typeface="Palatino-Italic" charset="0"/>
                <a:ea typeface="MS PGothic" pitchFamily="34" charset="-128"/>
              </a:rPr>
              <a:t>r </a:t>
            </a:r>
            <a:r>
              <a:rPr kumimoji="1" lang="en-US" altLang="ja-JP" sz="2000">
                <a:latin typeface="Palatino-Roman" charset="0"/>
                <a:ea typeface="MS PGothic" pitchFamily="34" charset="-128"/>
              </a:rPr>
              <a:t>to </a:t>
            </a:r>
            <a:r>
              <a:rPr kumimoji="1" lang="en-US" altLang="ja-JP" sz="2000" i="1">
                <a:latin typeface="Palatino-Italic" charset="0"/>
                <a:ea typeface="MS PGothic" pitchFamily="34" charset="-128"/>
              </a:rPr>
              <a:t>x</a:t>
            </a:r>
            <a:r>
              <a:rPr kumimoji="1" lang="en-US" altLang="ja-JP" sz="2000" i="1" baseline="-25000">
                <a:latin typeface="Palatino-Italic" charset="0"/>
                <a:ea typeface="MS PGothic" pitchFamily="34" charset="-128"/>
              </a:rPr>
              <a:t>c</a:t>
            </a:r>
            <a:r>
              <a:rPr kumimoji="1" lang="en-US" altLang="ja-JP" sz="2000" i="1">
                <a:latin typeface="Palatino-Italic" charset="0"/>
                <a:ea typeface="MS PGothic" pitchFamily="34" charset="-128"/>
              </a:rPr>
              <a:t> </a:t>
            </a:r>
            <a:r>
              <a:rPr kumimoji="1" lang="en-US" altLang="ja-JP" sz="2000">
                <a:latin typeface="MTSY" charset="0"/>
                <a:ea typeface="MS PGothic" pitchFamily="34" charset="-128"/>
              </a:rPr>
              <a:t>+ </a:t>
            </a:r>
            <a:r>
              <a:rPr kumimoji="1" lang="en-US" altLang="ja-JP" sz="2000" i="1">
                <a:latin typeface="Palatino-Italic" charset="0"/>
                <a:ea typeface="MS PGothic" pitchFamily="34" charset="-128"/>
              </a:rPr>
              <a:t>r </a:t>
            </a:r>
            <a:r>
              <a:rPr kumimoji="1" lang="en-US" altLang="ja-JP" sz="2000">
                <a:latin typeface="Palatino-Roman" charset="0"/>
                <a:ea typeface="MS PGothic" pitchFamily="34" charset="-128"/>
              </a:rPr>
              <a:t>and calculating the corresponding </a:t>
            </a:r>
          </a:p>
          <a:p>
            <a:pPr>
              <a:spcBef>
                <a:spcPct val="50000"/>
              </a:spcBef>
            </a:pPr>
            <a:r>
              <a:rPr kumimoji="1" lang="en-US" altLang="ja-JP" sz="2000" i="1">
                <a:latin typeface="Palatino-Italic" charset="0"/>
                <a:ea typeface="MS PGothic" pitchFamily="34" charset="-128"/>
              </a:rPr>
              <a:t>y </a:t>
            </a:r>
            <a:r>
              <a:rPr kumimoji="1" lang="en-US" altLang="ja-JP" sz="2000">
                <a:latin typeface="Palatino-Roman" charset="0"/>
                <a:ea typeface="MS PGothic" pitchFamily="34" charset="-128"/>
              </a:rPr>
              <a:t>values at each position as</a:t>
            </a:r>
          </a:p>
        </p:txBody>
      </p:sp>
      <p:graphicFrame>
        <p:nvGraphicFramePr>
          <p:cNvPr id="5124" name="Object 8"/>
          <p:cNvGraphicFramePr>
            <a:graphicFrameLocks noChangeAspect="1"/>
          </p:cNvGraphicFramePr>
          <p:nvPr/>
        </p:nvGraphicFramePr>
        <p:xfrm>
          <a:off x="7305675" y="2514600"/>
          <a:ext cx="1762125" cy="1800225"/>
        </p:xfrm>
        <a:graphic>
          <a:graphicData uri="http://schemas.openxmlformats.org/presentationml/2006/ole">
            <p:oleObj spid="_x0000_s5124" name="ビットマップ イメージ" r:id="rId5" imgW="1762371" imgH="1800476" progId="PBrush">
              <p:embed/>
            </p:oleObj>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28625" y="346075"/>
            <a:ext cx="8229600" cy="685800"/>
          </a:xfrm>
        </p:spPr>
        <p:txBody>
          <a:bodyPr/>
          <a:lstStyle/>
          <a:p>
            <a:pPr eaLnBrk="1" hangingPunct="1"/>
            <a:r>
              <a:rPr lang="th-TH" smtClean="0"/>
              <a:t>Polygon Types</a:t>
            </a:r>
          </a:p>
        </p:txBody>
      </p:sp>
      <p:pic>
        <p:nvPicPr>
          <p:cNvPr id="114691" name="Picture 3"/>
          <p:cNvPicPr>
            <a:picLocks noChangeAspect="1" noChangeArrowheads="1"/>
          </p:cNvPicPr>
          <p:nvPr/>
        </p:nvPicPr>
        <p:blipFill>
          <a:blip r:embed="rId2"/>
          <a:srcRect/>
          <a:stretch>
            <a:fillRect/>
          </a:stretch>
        </p:blipFill>
        <p:spPr bwMode="auto">
          <a:xfrm>
            <a:off x="914400" y="1295400"/>
            <a:ext cx="6943725"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46075" y="387350"/>
            <a:ext cx="8229600" cy="685800"/>
          </a:xfrm>
        </p:spPr>
        <p:txBody>
          <a:bodyPr/>
          <a:lstStyle/>
          <a:p>
            <a:pPr eaLnBrk="1" hangingPunct="1"/>
            <a:r>
              <a:rPr lang="th-TH" smtClean="0"/>
              <a:t>Convex, Concave, Degenerate</a:t>
            </a:r>
          </a:p>
        </p:txBody>
      </p:sp>
      <p:pic>
        <p:nvPicPr>
          <p:cNvPr id="115715" name="Picture 3"/>
          <p:cNvPicPr>
            <a:picLocks noChangeAspect="1" noChangeArrowheads="1"/>
          </p:cNvPicPr>
          <p:nvPr/>
        </p:nvPicPr>
        <p:blipFill>
          <a:blip r:embed="rId2"/>
          <a:srcRect/>
          <a:stretch>
            <a:fillRect/>
          </a:stretch>
        </p:blipFill>
        <p:spPr bwMode="auto">
          <a:xfrm>
            <a:off x="914400" y="1447800"/>
            <a:ext cx="7400925"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04800" y="512763"/>
            <a:ext cx="8229600" cy="685800"/>
          </a:xfrm>
        </p:spPr>
        <p:txBody>
          <a:bodyPr/>
          <a:lstStyle/>
          <a:p>
            <a:pPr eaLnBrk="1" hangingPunct="1"/>
            <a:r>
              <a:rPr lang="th-TH" smtClean="0"/>
              <a:t>Polygon Representation</a:t>
            </a:r>
          </a:p>
        </p:txBody>
      </p:sp>
      <p:pic>
        <p:nvPicPr>
          <p:cNvPr id="116739" name="Picture 3"/>
          <p:cNvPicPr>
            <a:picLocks noChangeAspect="1" noChangeArrowheads="1"/>
          </p:cNvPicPr>
          <p:nvPr/>
        </p:nvPicPr>
        <p:blipFill>
          <a:blip r:embed="rId2"/>
          <a:srcRect/>
          <a:stretch>
            <a:fillRect/>
          </a:stretch>
        </p:blipFill>
        <p:spPr bwMode="auto">
          <a:xfrm>
            <a:off x="1143000" y="1600200"/>
            <a:ext cx="688657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0"/>
            <a:ext cx="8229600" cy="685800"/>
          </a:xfrm>
        </p:spPr>
        <p:txBody>
          <a:bodyPr/>
          <a:lstStyle/>
          <a:p>
            <a:pPr eaLnBrk="1" hangingPunct="1"/>
            <a:r>
              <a:rPr lang="th-TH" sz="3200" b="1" smtClean="0"/>
              <a:t>Scanline Fill Algorithm</a:t>
            </a:r>
          </a:p>
        </p:txBody>
      </p:sp>
      <p:sp>
        <p:nvSpPr>
          <p:cNvPr id="117763" name="Rectangle 3"/>
          <p:cNvSpPr>
            <a:spLocks noGrp="1" noChangeArrowheads="1"/>
          </p:cNvSpPr>
          <p:nvPr>
            <p:ph type="body" idx="1"/>
          </p:nvPr>
        </p:nvSpPr>
        <p:spPr>
          <a:xfrm>
            <a:off x="304800" y="1066800"/>
            <a:ext cx="7772400" cy="2895600"/>
          </a:xfrm>
        </p:spPr>
        <p:txBody>
          <a:bodyPr/>
          <a:lstStyle/>
          <a:p>
            <a:pPr eaLnBrk="1" hangingPunct="1"/>
            <a:r>
              <a:rPr lang="th-TH" sz="2400" smtClean="0">
                <a:latin typeface="Times New Roman" pitchFamily="18" charset="0"/>
                <a:cs typeface="Times New Roman" pitchFamily="18" charset="0"/>
              </a:rPr>
              <a:t>Intersect scanline with polygon edges</a:t>
            </a:r>
          </a:p>
          <a:p>
            <a:pPr eaLnBrk="1" hangingPunct="1"/>
            <a:r>
              <a:rPr lang="th-TH" sz="2400" smtClean="0">
                <a:latin typeface="Times New Roman" pitchFamily="18" charset="0"/>
                <a:cs typeface="Times New Roman" pitchFamily="18" charset="0"/>
              </a:rPr>
              <a:t>Fill between pairs of intersections</a:t>
            </a:r>
          </a:p>
          <a:p>
            <a:pPr eaLnBrk="1" hangingPunct="1"/>
            <a:r>
              <a:rPr lang="th-TH" sz="2400" smtClean="0">
                <a:latin typeface="Times New Roman" pitchFamily="18" charset="0"/>
                <a:cs typeface="Times New Roman" pitchFamily="18" charset="0"/>
              </a:rPr>
              <a:t>Basic algorithm:</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For y = y</a:t>
            </a:r>
            <a:r>
              <a:rPr lang="th-TH" sz="2400" baseline="-25000" smtClean="0">
                <a:latin typeface="Times New Roman" pitchFamily="18" charset="0"/>
                <a:cs typeface="Times New Roman" pitchFamily="18" charset="0"/>
              </a:rPr>
              <a:t>min </a:t>
            </a:r>
            <a:r>
              <a:rPr lang="th-TH" sz="2400" smtClean="0">
                <a:latin typeface="Times New Roman" pitchFamily="18" charset="0"/>
                <a:cs typeface="Times New Roman" pitchFamily="18" charset="0"/>
              </a:rPr>
              <a:t>to y</a:t>
            </a:r>
            <a:r>
              <a:rPr lang="th-TH" sz="2400" baseline="-25000" smtClean="0">
                <a:latin typeface="Times New Roman" pitchFamily="18" charset="0"/>
                <a:cs typeface="Times New Roman" pitchFamily="18" charset="0"/>
              </a:rPr>
              <a:t>max</a:t>
            </a:r>
            <a:r>
              <a:rPr lang="th-TH" sz="2400" smtClean="0">
                <a:latin typeface="Times New Roman" pitchFamily="18" charset="0"/>
                <a:cs typeface="Times New Roman" pitchFamily="18" charset="0"/>
              </a:rPr>
              <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1) intersect scanline y with each edge</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2) sort intersections by increasing x [p0,p1,p2,p3]</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3) fill pairwise (p0-&gt;p1, p2-&gt;p3, …)</a:t>
            </a:r>
          </a:p>
        </p:txBody>
      </p:sp>
      <p:pic>
        <p:nvPicPr>
          <p:cNvPr id="117764" name="Picture 4"/>
          <p:cNvPicPr>
            <a:picLocks noChangeAspect="1" noChangeArrowheads="1"/>
          </p:cNvPicPr>
          <p:nvPr/>
        </p:nvPicPr>
        <p:blipFill>
          <a:blip r:embed="rId2"/>
          <a:srcRect/>
          <a:stretch>
            <a:fillRect/>
          </a:stretch>
        </p:blipFill>
        <p:spPr bwMode="auto">
          <a:xfrm>
            <a:off x="1828800" y="4114800"/>
            <a:ext cx="4724400" cy="227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149350" y="274638"/>
            <a:ext cx="5684838" cy="1035050"/>
          </a:xfrm>
          <a:noFill/>
        </p:spPr>
        <p:txBody>
          <a:bodyPr wrap="none" lIns="63500" tIns="25400" rIns="63500" bIns="25400" anchor="t">
            <a:spAutoFit/>
          </a:bodyPr>
          <a:lstStyle/>
          <a:p>
            <a:pPr eaLnBrk="1" hangingPunct="1"/>
            <a:r>
              <a:rPr lang="en-US" smtClean="0">
                <a:cs typeface="Times New Roman" pitchFamily="18" charset="0"/>
              </a:rPr>
              <a:t> </a:t>
            </a:r>
            <a:r>
              <a:rPr lang="en-US" u="sng" smtClean="0">
                <a:cs typeface="Times New Roman" pitchFamily="18" charset="0"/>
              </a:rPr>
              <a:t>Filled-Area Primitives</a:t>
            </a:r>
            <a:endParaRPr lang="en-US" smtClean="0">
              <a:cs typeface="Times New Roman" pitchFamily="18" charset="0"/>
            </a:endParaRPr>
          </a:p>
        </p:txBody>
      </p:sp>
      <p:sp>
        <p:nvSpPr>
          <p:cNvPr id="118787"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pic>
        <p:nvPicPr>
          <p:cNvPr id="118788" name="Picture 4"/>
          <p:cNvPicPr>
            <a:picLocks noChangeAspect="1" noChangeArrowheads="1"/>
          </p:cNvPicPr>
          <p:nvPr/>
        </p:nvPicPr>
        <p:blipFill>
          <a:blip r:embed="rId2"/>
          <a:srcRect/>
          <a:stretch>
            <a:fillRect/>
          </a:stretch>
        </p:blipFill>
        <p:spPr bwMode="auto">
          <a:xfrm>
            <a:off x="152400" y="1219200"/>
            <a:ext cx="2362200" cy="381000"/>
          </a:xfrm>
          <a:prstGeom prst="rect">
            <a:avLst/>
          </a:prstGeom>
          <a:noFill/>
          <a:ln w="9525">
            <a:noFill/>
            <a:miter lim="800000"/>
            <a:headEnd/>
            <a:tailEnd/>
          </a:ln>
        </p:spPr>
      </p:pic>
      <p:sp>
        <p:nvSpPr>
          <p:cNvPr id="118789" name="Text Box 5"/>
          <p:cNvSpPr txBox="1">
            <a:spLocks noChangeArrowheads="1"/>
          </p:cNvSpPr>
          <p:nvPr/>
        </p:nvSpPr>
        <p:spPr bwMode="auto">
          <a:xfrm>
            <a:off x="228600" y="1752600"/>
            <a:ext cx="8001000" cy="2892425"/>
          </a:xfrm>
          <a:prstGeom prst="rect">
            <a:avLst/>
          </a:prstGeom>
          <a:noFill/>
          <a:ln w="9525">
            <a:noFill/>
            <a:miter lim="800000"/>
            <a:headEnd/>
            <a:tailEnd/>
          </a:ln>
        </p:spPr>
        <p:txBody>
          <a:bodyPr>
            <a:spAutoFit/>
          </a:bodyPr>
          <a:lstStyle/>
          <a:p>
            <a:pPr eaLnBrk="0" hangingPunct="0">
              <a:spcBef>
                <a:spcPct val="50000"/>
              </a:spcBef>
            </a:pPr>
            <a:r>
              <a:rPr lang="en-US" sz="2800">
                <a:latin typeface="Times New Roman" pitchFamily="18" charset="0"/>
                <a:cs typeface="Times New Roman" pitchFamily="18" charset="0"/>
              </a:rPr>
              <a:t>Some special need handling on polygons intersection.</a:t>
            </a:r>
          </a:p>
          <a:p>
            <a:pPr eaLnBrk="0" hangingPunct="0">
              <a:spcBef>
                <a:spcPct val="50000"/>
              </a:spcBef>
            </a:pPr>
            <a:r>
              <a:rPr lang="en-US" sz="2400">
                <a:latin typeface="Times New Roman" pitchFamily="18" charset="0"/>
                <a:cs typeface="Times New Roman" pitchFamily="18" charset="0"/>
              </a:rPr>
              <a:t>-         Where vertex is the meeting point of two edges.</a:t>
            </a:r>
          </a:p>
          <a:p>
            <a:pPr eaLnBrk="0" hangingPunct="0">
              <a:spcBef>
                <a:spcPct val="50000"/>
              </a:spcBef>
            </a:pPr>
            <a:r>
              <a:rPr lang="en-US" sz="2400">
                <a:latin typeface="Times New Roman" pitchFamily="18" charset="0"/>
                <a:cs typeface="Times New Roman" pitchFamily="18" charset="0"/>
              </a:rPr>
              <a:t>-         If the two edges of vertex is on the same side – filling is no problem.</a:t>
            </a:r>
          </a:p>
          <a:p>
            <a:pPr eaLnBrk="0" hangingPunct="0">
              <a:spcBef>
                <a:spcPct val="50000"/>
              </a:spcBef>
            </a:pPr>
            <a:r>
              <a:rPr lang="en-US" sz="2400">
                <a:latin typeface="Times New Roman" pitchFamily="18" charset="0"/>
                <a:cs typeface="Times New Roman" pitchFamily="18" charset="0"/>
              </a:rPr>
              <a:t>-         If the two edges are on the opposite site – will cause some filling problem</a:t>
            </a: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74650" y="0"/>
            <a:ext cx="8229600" cy="685800"/>
          </a:xfrm>
        </p:spPr>
        <p:txBody>
          <a:bodyPr/>
          <a:lstStyle/>
          <a:p>
            <a:pPr eaLnBrk="1" hangingPunct="1"/>
            <a:r>
              <a:rPr lang="th-TH" smtClean="0"/>
              <a:t>Sp</a:t>
            </a:r>
            <a:r>
              <a:rPr lang="en-US" smtClean="0"/>
              <a:t>e</a:t>
            </a:r>
            <a:r>
              <a:rPr lang="th-TH" smtClean="0"/>
              <a:t>cial Handling</a:t>
            </a:r>
          </a:p>
        </p:txBody>
      </p:sp>
      <p:sp>
        <p:nvSpPr>
          <p:cNvPr id="119811" name="Rectangle 3"/>
          <p:cNvSpPr>
            <a:spLocks noGrp="1" noChangeArrowheads="1"/>
          </p:cNvSpPr>
          <p:nvPr>
            <p:ph type="body" idx="1"/>
          </p:nvPr>
        </p:nvSpPr>
        <p:spPr>
          <a:xfrm>
            <a:off x="401638" y="1136650"/>
            <a:ext cx="8229600" cy="3886200"/>
          </a:xfrm>
        </p:spPr>
        <p:txBody>
          <a:bodyPr/>
          <a:lstStyle/>
          <a:p>
            <a:pPr eaLnBrk="1" hangingPunct="1"/>
            <a:r>
              <a:rPr lang="th-TH" sz="2400" smtClean="0">
                <a:latin typeface="Times New Roman" pitchFamily="18" charset="0"/>
                <a:cs typeface="Times New Roman" pitchFamily="18" charset="0"/>
              </a:rPr>
              <a:t>Make sure we only fill the interior pixels</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Define interior:</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For a given pair of intersection points</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(Xi, Y), (Xj, Y)</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-&gt; Fill ceilling(Xi) to floor(Xj)</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important when we have polygons adjacent</a:t>
            </a:r>
            <a:br>
              <a:rPr lang="th-TH" sz="2400" smtClean="0">
                <a:latin typeface="Times New Roman" pitchFamily="18" charset="0"/>
                <a:cs typeface="Times New Roman" pitchFamily="18" charset="0"/>
              </a:rPr>
            </a:br>
            <a:r>
              <a:rPr lang="th-TH" sz="2400" smtClean="0">
                <a:latin typeface="Times New Roman" pitchFamily="18" charset="0"/>
                <a:cs typeface="Times New Roman" pitchFamily="18" charset="0"/>
              </a:rPr>
              <a:t>to each other.</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th-TH" smtClean="0"/>
              <a:t>Sp</a:t>
            </a:r>
            <a:r>
              <a:rPr lang="en-US" smtClean="0"/>
              <a:t>e</a:t>
            </a:r>
            <a:r>
              <a:rPr lang="th-TH" smtClean="0"/>
              <a:t>cial Handling (cont.)</a:t>
            </a:r>
          </a:p>
        </p:txBody>
      </p:sp>
      <p:sp>
        <p:nvSpPr>
          <p:cNvPr id="120835" name="Rectangle 3"/>
          <p:cNvSpPr>
            <a:spLocks noGrp="1" noChangeArrowheads="1"/>
          </p:cNvSpPr>
          <p:nvPr>
            <p:ph type="body" idx="1"/>
          </p:nvPr>
        </p:nvSpPr>
        <p:spPr/>
        <p:txBody>
          <a:bodyPr/>
          <a:lstStyle/>
          <a:p>
            <a:pPr eaLnBrk="1" hangingPunct="1"/>
            <a:r>
              <a:rPr lang="th-TH" smtClean="0"/>
              <a:t>Intersection has an integer X coordinate</a:t>
            </a:r>
            <a:br>
              <a:rPr lang="th-TH" smtClean="0"/>
            </a:br>
            <a:r>
              <a:rPr lang="th-TH" smtClean="0"/>
              <a:t/>
            </a:r>
            <a:br>
              <a:rPr lang="th-TH" smtClean="0"/>
            </a:br>
            <a:r>
              <a:rPr lang="th-TH" smtClean="0"/>
              <a:t>-&gt;if Xi is integer, we define it to be interior</a:t>
            </a:r>
            <a:br>
              <a:rPr lang="th-TH" smtClean="0"/>
            </a:br>
            <a:r>
              <a:rPr lang="th-TH" smtClean="0"/>
              <a:t/>
            </a:r>
            <a:br>
              <a:rPr lang="th-TH" smtClean="0"/>
            </a:br>
            <a:r>
              <a:rPr lang="th-TH" smtClean="0"/>
              <a:t>-&gt;if Xj is integer, we define it to be exterior</a:t>
            </a:r>
            <a:br>
              <a:rPr lang="th-TH" smtClean="0"/>
            </a:br>
            <a:r>
              <a:rPr lang="th-TH" smtClean="0"/>
              <a:t>    (so don’t fill)</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63525" y="249238"/>
            <a:ext cx="8229600" cy="685800"/>
          </a:xfrm>
        </p:spPr>
        <p:txBody>
          <a:bodyPr/>
          <a:lstStyle/>
          <a:p>
            <a:pPr eaLnBrk="1" hangingPunct="1"/>
            <a:r>
              <a:rPr lang="th-TH" smtClean="0"/>
              <a:t>Sp</a:t>
            </a:r>
            <a:r>
              <a:rPr lang="en-US" smtClean="0"/>
              <a:t>e</a:t>
            </a:r>
            <a:r>
              <a:rPr lang="th-TH" smtClean="0"/>
              <a:t>cial Handling (cont.)</a:t>
            </a:r>
          </a:p>
        </p:txBody>
      </p:sp>
      <p:sp>
        <p:nvSpPr>
          <p:cNvPr id="121859" name="Rectangle 3"/>
          <p:cNvSpPr>
            <a:spLocks noGrp="1" noChangeArrowheads="1"/>
          </p:cNvSpPr>
          <p:nvPr>
            <p:ph type="body" idx="1"/>
          </p:nvPr>
        </p:nvSpPr>
        <p:spPr>
          <a:xfrm>
            <a:off x="360363" y="1287463"/>
            <a:ext cx="8229600" cy="425450"/>
          </a:xfrm>
        </p:spPr>
        <p:txBody>
          <a:bodyPr/>
          <a:lstStyle/>
          <a:p>
            <a:pPr eaLnBrk="1" hangingPunct="1"/>
            <a:r>
              <a:rPr lang="th-TH" smtClean="0"/>
              <a:t>Intersection is an edge end point</a:t>
            </a:r>
          </a:p>
        </p:txBody>
      </p:sp>
      <p:pic>
        <p:nvPicPr>
          <p:cNvPr id="121860" name="Picture 4"/>
          <p:cNvPicPr>
            <a:picLocks noChangeAspect="1" noChangeArrowheads="1"/>
          </p:cNvPicPr>
          <p:nvPr/>
        </p:nvPicPr>
        <p:blipFill>
          <a:blip r:embed="rId2"/>
          <a:srcRect/>
          <a:stretch>
            <a:fillRect/>
          </a:stretch>
        </p:blipFill>
        <p:spPr bwMode="auto">
          <a:xfrm>
            <a:off x="2133600" y="1981200"/>
            <a:ext cx="4038600" cy="2185988"/>
          </a:xfrm>
          <a:prstGeom prst="rect">
            <a:avLst/>
          </a:prstGeom>
          <a:noFill/>
          <a:ln w="9525">
            <a:noFill/>
            <a:miter lim="800000"/>
            <a:headEnd/>
            <a:tailEnd/>
          </a:ln>
        </p:spPr>
      </p:pic>
      <p:sp>
        <p:nvSpPr>
          <p:cNvPr id="121861" name="Text Box 5"/>
          <p:cNvSpPr txBox="1">
            <a:spLocks noChangeArrowheads="1"/>
          </p:cNvSpPr>
          <p:nvPr/>
        </p:nvSpPr>
        <p:spPr bwMode="auto">
          <a:xfrm>
            <a:off x="838200" y="4038600"/>
            <a:ext cx="7102475" cy="2225675"/>
          </a:xfrm>
          <a:prstGeom prst="rect">
            <a:avLst/>
          </a:prstGeom>
          <a:noFill/>
          <a:ln w="9525">
            <a:noFill/>
            <a:miter lim="800000"/>
            <a:headEnd/>
            <a:tailEnd/>
          </a:ln>
        </p:spPr>
        <p:txBody>
          <a:bodyPr>
            <a:spAutoFit/>
          </a:bodyPr>
          <a:lstStyle/>
          <a:p>
            <a:pPr eaLnBrk="0" hangingPunct="0"/>
            <a:r>
              <a:rPr lang="th-TH" sz="2000">
                <a:latin typeface="Tahoma" pitchFamily="34" charset="0"/>
                <a:cs typeface="Angsana New" pitchFamily="18" charset="-34"/>
              </a:rPr>
              <a:t>Intersection points: (p0, p1, p2) ?</a:t>
            </a:r>
          </a:p>
          <a:p>
            <a:pPr eaLnBrk="0" hangingPunct="0"/>
            <a:endParaRPr lang="th-TH" sz="2000">
              <a:latin typeface="Tahoma" pitchFamily="34" charset="0"/>
              <a:cs typeface="Angsana New" pitchFamily="18" charset="-34"/>
            </a:endParaRPr>
          </a:p>
          <a:p>
            <a:pPr eaLnBrk="0" hangingPunct="0"/>
            <a:r>
              <a:rPr lang="th-TH" sz="2000">
                <a:latin typeface="Tahoma" pitchFamily="34" charset="0"/>
                <a:cs typeface="Angsana New" pitchFamily="18" charset="-34"/>
              </a:rPr>
              <a:t>-&gt;(p0,p1,p1,p2) </a:t>
            </a:r>
            <a:r>
              <a:rPr lang="en-US" sz="2000">
                <a:latin typeface="Tahoma" pitchFamily="34" charset="0"/>
                <a:cs typeface="Angsana New" pitchFamily="18" charset="-34"/>
              </a:rPr>
              <a:t>so we can still fill pairwise</a:t>
            </a:r>
          </a:p>
          <a:p>
            <a:pPr eaLnBrk="0" hangingPunct="0"/>
            <a:endParaRPr lang="en-US" sz="2000">
              <a:latin typeface="Tahoma" pitchFamily="34" charset="0"/>
              <a:cs typeface="Angsana New" pitchFamily="18" charset="-34"/>
            </a:endParaRPr>
          </a:p>
          <a:p>
            <a:pPr eaLnBrk="0" hangingPunct="0"/>
            <a:r>
              <a:rPr lang="en-US" sz="2000">
                <a:latin typeface="Tahoma" pitchFamily="34" charset="0"/>
                <a:cs typeface="Angsana New" pitchFamily="18" charset="-34"/>
              </a:rPr>
              <a:t>-&gt;In fact, if we compute the intersection of the scanline with edge e1 and e2 separately, we will get the intersection point p1 twice. Keep both of the p1.</a:t>
            </a:r>
            <a:endParaRPr lang="th-TH" sz="2000">
              <a:latin typeface="Tahoma" pitchFamily="34" charset="0"/>
              <a:cs typeface="Angsana New" pitchFamily="18" charset="-34"/>
            </a:endParaRPr>
          </a:p>
        </p:txBody>
      </p:sp>
      <p:sp>
        <p:nvSpPr>
          <p:cNvPr id="121862" name="Text Box 6"/>
          <p:cNvSpPr txBox="1">
            <a:spLocks noChangeArrowheads="1"/>
          </p:cNvSpPr>
          <p:nvPr/>
        </p:nvSpPr>
        <p:spPr bwMode="auto">
          <a:xfrm>
            <a:off x="1219200" y="2895600"/>
            <a:ext cx="942975" cy="406400"/>
          </a:xfrm>
          <a:prstGeom prst="rect">
            <a:avLst/>
          </a:prstGeom>
          <a:noFill/>
          <a:ln w="9525">
            <a:solidFill>
              <a:srgbClr val="000000"/>
            </a:solidFill>
            <a:miter lim="800000"/>
            <a:headEnd/>
            <a:tailEnd/>
          </a:ln>
        </p:spPr>
        <p:txBody>
          <a:bodyPr wrap="none">
            <a:spAutoFit/>
          </a:bodyPr>
          <a:lstStyle/>
          <a:p>
            <a:pPr eaLnBrk="0" hangingPunct="0"/>
            <a:r>
              <a:rPr lang="th-TH" sz="2000">
                <a:latin typeface="Tahoma" pitchFamily="34" charset="0"/>
                <a:cs typeface="Angsana New" pitchFamily="18" charset="-34"/>
              </a:rPr>
              <a:t>Case 1</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01638" y="304800"/>
            <a:ext cx="8229600" cy="685800"/>
          </a:xfrm>
        </p:spPr>
        <p:txBody>
          <a:bodyPr/>
          <a:lstStyle/>
          <a:p>
            <a:pPr eaLnBrk="1" hangingPunct="1"/>
            <a:r>
              <a:rPr lang="th-TH" smtClean="0"/>
              <a:t>Sp</a:t>
            </a:r>
            <a:r>
              <a:rPr lang="en-US" smtClean="0"/>
              <a:t>e</a:t>
            </a:r>
            <a:r>
              <a:rPr lang="th-TH" smtClean="0"/>
              <a:t>cial Handling (cont.)</a:t>
            </a:r>
          </a:p>
        </p:txBody>
      </p:sp>
      <p:sp>
        <p:nvSpPr>
          <p:cNvPr id="122883" name="Text Box 3"/>
          <p:cNvSpPr txBox="1">
            <a:spLocks noChangeArrowheads="1"/>
          </p:cNvSpPr>
          <p:nvPr/>
        </p:nvSpPr>
        <p:spPr bwMode="auto">
          <a:xfrm>
            <a:off x="838200" y="4038600"/>
            <a:ext cx="7102475" cy="1006475"/>
          </a:xfrm>
          <a:prstGeom prst="rect">
            <a:avLst/>
          </a:prstGeom>
          <a:noFill/>
          <a:ln w="9525">
            <a:noFill/>
            <a:miter lim="800000"/>
            <a:headEnd/>
            <a:tailEnd/>
          </a:ln>
        </p:spPr>
        <p:txBody>
          <a:bodyPr>
            <a:spAutoFit/>
          </a:bodyPr>
          <a:lstStyle/>
          <a:p>
            <a:pPr eaLnBrk="0" hangingPunct="0"/>
            <a:r>
              <a:rPr lang="th-TH" sz="2000">
                <a:latin typeface="Tahoma" pitchFamily="34" charset="0"/>
                <a:cs typeface="Angsana New" pitchFamily="18" charset="-34"/>
              </a:rPr>
              <a:t>However, in this case we don’t want to count p1 twice (p0,p1,p1,p2,p3), otherwise we will fill pixels between p1 and p2, which is wrong.</a:t>
            </a:r>
          </a:p>
        </p:txBody>
      </p:sp>
      <p:sp>
        <p:nvSpPr>
          <p:cNvPr id="122884" name="Text Box 4"/>
          <p:cNvSpPr txBox="1">
            <a:spLocks noChangeArrowheads="1"/>
          </p:cNvSpPr>
          <p:nvPr/>
        </p:nvSpPr>
        <p:spPr bwMode="auto">
          <a:xfrm>
            <a:off x="1219200" y="1524000"/>
            <a:ext cx="942975" cy="406400"/>
          </a:xfrm>
          <a:prstGeom prst="rect">
            <a:avLst/>
          </a:prstGeom>
          <a:noFill/>
          <a:ln w="9525">
            <a:solidFill>
              <a:srgbClr val="000000"/>
            </a:solidFill>
            <a:miter lim="800000"/>
            <a:headEnd/>
            <a:tailEnd/>
          </a:ln>
        </p:spPr>
        <p:txBody>
          <a:bodyPr wrap="none">
            <a:spAutoFit/>
          </a:bodyPr>
          <a:lstStyle/>
          <a:p>
            <a:pPr eaLnBrk="0" hangingPunct="0"/>
            <a:r>
              <a:rPr lang="th-TH" sz="2000">
                <a:latin typeface="Tahoma" pitchFamily="34" charset="0"/>
                <a:cs typeface="Angsana New" pitchFamily="18" charset="-34"/>
              </a:rPr>
              <a:t>Case 2</a:t>
            </a:r>
          </a:p>
        </p:txBody>
      </p:sp>
      <p:pic>
        <p:nvPicPr>
          <p:cNvPr id="122885" name="Picture 5"/>
          <p:cNvPicPr>
            <a:picLocks noChangeAspect="1" noChangeArrowheads="1"/>
          </p:cNvPicPr>
          <p:nvPr/>
        </p:nvPicPr>
        <p:blipFill>
          <a:blip r:embed="rId2"/>
          <a:srcRect/>
          <a:stretch>
            <a:fillRect/>
          </a:stretch>
        </p:blipFill>
        <p:spPr bwMode="auto">
          <a:xfrm>
            <a:off x="2438400" y="1676400"/>
            <a:ext cx="3552825"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34950" y="249238"/>
            <a:ext cx="8229600" cy="685800"/>
          </a:xfrm>
        </p:spPr>
        <p:txBody>
          <a:bodyPr/>
          <a:lstStyle/>
          <a:p>
            <a:pPr eaLnBrk="1" hangingPunct="1"/>
            <a:r>
              <a:rPr lang="th-TH" smtClean="0"/>
              <a:t>Sp</a:t>
            </a:r>
            <a:r>
              <a:rPr lang="en-US" smtClean="0"/>
              <a:t>e</a:t>
            </a:r>
            <a:r>
              <a:rPr lang="th-TH" smtClean="0"/>
              <a:t>cial Handling (cont.)</a:t>
            </a:r>
          </a:p>
        </p:txBody>
      </p:sp>
      <p:sp>
        <p:nvSpPr>
          <p:cNvPr id="123907" name="Text Box 3"/>
          <p:cNvSpPr txBox="1">
            <a:spLocks noChangeArrowheads="1"/>
          </p:cNvSpPr>
          <p:nvPr/>
        </p:nvSpPr>
        <p:spPr bwMode="auto">
          <a:xfrm>
            <a:off x="914400" y="1524000"/>
            <a:ext cx="7239000" cy="701675"/>
          </a:xfrm>
          <a:prstGeom prst="rect">
            <a:avLst/>
          </a:prstGeom>
          <a:noFill/>
          <a:ln w="9525">
            <a:noFill/>
            <a:miter lim="800000"/>
            <a:headEnd/>
            <a:tailEnd/>
          </a:ln>
        </p:spPr>
        <p:txBody>
          <a:bodyPr>
            <a:spAutoFit/>
          </a:bodyPr>
          <a:lstStyle/>
          <a:p>
            <a:pPr eaLnBrk="0" hangingPunct="0"/>
            <a:r>
              <a:rPr lang="th-TH" sz="2000">
                <a:latin typeface="Tahoma" pitchFamily="34" charset="0"/>
                <a:cs typeface="Angsana New" pitchFamily="18" charset="-34"/>
              </a:rPr>
              <a:t>Summary: If the intersection is the y</a:t>
            </a:r>
            <a:r>
              <a:rPr lang="th-TH" sz="2000" baseline="-25000">
                <a:latin typeface="Tahoma" pitchFamily="34" charset="0"/>
                <a:cs typeface="Angsana New" pitchFamily="18" charset="-34"/>
              </a:rPr>
              <a:t>min</a:t>
            </a:r>
            <a:r>
              <a:rPr lang="th-TH" sz="2000">
                <a:latin typeface="Tahoma" pitchFamily="34" charset="0"/>
                <a:cs typeface="Angsana New" pitchFamily="18" charset="-34"/>
              </a:rPr>
              <a:t> of the edge’s endpoint, count it. Otherwise, don’t.</a:t>
            </a:r>
          </a:p>
        </p:txBody>
      </p:sp>
      <p:pic>
        <p:nvPicPr>
          <p:cNvPr id="123908" name="Picture 4"/>
          <p:cNvPicPr>
            <a:picLocks noChangeAspect="1" noChangeArrowheads="1"/>
          </p:cNvPicPr>
          <p:nvPr/>
        </p:nvPicPr>
        <p:blipFill>
          <a:blip r:embed="rId2"/>
          <a:srcRect/>
          <a:stretch>
            <a:fillRect/>
          </a:stretch>
        </p:blipFill>
        <p:spPr bwMode="auto">
          <a:xfrm>
            <a:off x="2209800" y="2438400"/>
            <a:ext cx="4572000" cy="1778000"/>
          </a:xfrm>
          <a:prstGeom prst="rect">
            <a:avLst/>
          </a:prstGeom>
          <a:noFill/>
          <a:ln w="9525">
            <a:noFill/>
            <a:miter lim="800000"/>
            <a:headEnd/>
            <a:tailEnd/>
          </a:ln>
        </p:spPr>
      </p:pic>
      <p:pic>
        <p:nvPicPr>
          <p:cNvPr id="123909" name="Picture 5"/>
          <p:cNvPicPr>
            <a:picLocks noChangeAspect="1" noChangeArrowheads="1"/>
          </p:cNvPicPr>
          <p:nvPr/>
        </p:nvPicPr>
        <p:blipFill>
          <a:blip r:embed="rId3"/>
          <a:srcRect/>
          <a:stretch>
            <a:fillRect/>
          </a:stretch>
        </p:blipFill>
        <p:spPr bwMode="auto">
          <a:xfrm>
            <a:off x="2057400" y="4267200"/>
            <a:ext cx="4838700" cy="2124075"/>
          </a:xfrm>
          <a:prstGeom prst="rect">
            <a:avLst/>
          </a:prstGeom>
          <a:noFill/>
          <a:ln w="9525">
            <a:noFill/>
            <a:miter lim="800000"/>
            <a:headEnd/>
            <a:tailEnd/>
          </a:ln>
        </p:spPr>
      </p:pic>
      <p:sp>
        <p:nvSpPr>
          <p:cNvPr id="123910" name="Line 6"/>
          <p:cNvSpPr>
            <a:spLocks noChangeShapeType="1"/>
          </p:cNvSpPr>
          <p:nvPr/>
        </p:nvSpPr>
        <p:spPr bwMode="auto">
          <a:xfrm>
            <a:off x="1371600" y="4267200"/>
            <a:ext cx="63246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6148"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6149" name="Rectangle 4"/>
          <p:cNvSpPr>
            <a:spLocks noChangeArrowheads="1"/>
          </p:cNvSpPr>
          <p:nvPr/>
        </p:nvSpPr>
        <p:spPr bwMode="auto">
          <a:xfrm>
            <a:off x="304800" y="1439863"/>
            <a:ext cx="8534400" cy="3013075"/>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Palatino-Roman" charset="0"/>
                <a:ea typeface="MS PGothic" pitchFamily="34" charset="-128"/>
              </a:rPr>
              <a:t>But this is not the best method for generating a circle.</a:t>
            </a:r>
          </a:p>
          <a:p>
            <a:pPr>
              <a:spcBef>
                <a:spcPct val="50000"/>
              </a:spcBef>
            </a:pPr>
            <a:r>
              <a:rPr kumimoji="1" lang="en-US" altLang="ja-JP" sz="2400">
                <a:solidFill>
                  <a:srgbClr val="000000"/>
                </a:solidFill>
                <a:latin typeface="Palatino-Roman" charset="0"/>
                <a:ea typeface="MS PGothic" pitchFamily="34" charset="-128"/>
              </a:rPr>
              <a:t> One problem with this approach is that it involves considerable computation at each step. Moreover, the spacing between plotted pixel positions is not uniform.</a:t>
            </a:r>
          </a:p>
          <a:p>
            <a:pPr>
              <a:spcBef>
                <a:spcPct val="50000"/>
              </a:spcBef>
            </a:pPr>
            <a:r>
              <a:rPr kumimoji="1" lang="en-US" altLang="ja-JP" sz="2400">
                <a:solidFill>
                  <a:srgbClr val="000000"/>
                </a:solidFill>
                <a:latin typeface="Palatino-Roman" charset="0"/>
                <a:ea typeface="MS PGothic" pitchFamily="34" charset="-128"/>
              </a:rPr>
              <a:t>We could adjust the spacing by interchanging </a:t>
            </a:r>
            <a:r>
              <a:rPr kumimoji="1" lang="en-US" altLang="ja-JP" sz="2400" i="1">
                <a:solidFill>
                  <a:srgbClr val="000000"/>
                </a:solidFill>
                <a:latin typeface="Palatino-Italic" charset="0"/>
                <a:ea typeface="MS PGothic" pitchFamily="34" charset="-128"/>
              </a:rPr>
              <a:t>x </a:t>
            </a:r>
            <a:r>
              <a:rPr kumimoji="1" lang="en-US" altLang="ja-JP" sz="2400">
                <a:solidFill>
                  <a:srgbClr val="000000"/>
                </a:solidFill>
                <a:latin typeface="Palatino-Roman" charset="0"/>
                <a:ea typeface="MS PGothic" pitchFamily="34" charset="-128"/>
              </a:rPr>
              <a:t>and </a:t>
            </a:r>
            <a:r>
              <a:rPr kumimoji="1" lang="en-US" altLang="ja-JP" sz="2400" i="1">
                <a:solidFill>
                  <a:srgbClr val="000000"/>
                </a:solidFill>
                <a:latin typeface="Palatino-Italic" charset="0"/>
                <a:ea typeface="MS PGothic" pitchFamily="34" charset="-128"/>
              </a:rPr>
              <a:t>y</a:t>
            </a:r>
            <a:r>
              <a:rPr kumimoji="1" lang="en-US" altLang="ja-JP" sz="2400">
                <a:solidFill>
                  <a:srgbClr val="000000"/>
                </a:solidFill>
                <a:latin typeface="Palatino-Roman" charset="0"/>
                <a:ea typeface="MS PGothic" pitchFamily="34" charset="-128"/>
              </a:rPr>
              <a:t>. But this simply increases the computation and processing required by the algorithm.</a:t>
            </a:r>
          </a:p>
        </p:txBody>
      </p:sp>
      <p:graphicFrame>
        <p:nvGraphicFramePr>
          <p:cNvPr id="6146" name="Object 5"/>
          <p:cNvGraphicFramePr>
            <a:graphicFrameLocks noChangeAspect="1"/>
          </p:cNvGraphicFramePr>
          <p:nvPr/>
        </p:nvGraphicFramePr>
        <p:xfrm>
          <a:off x="6172200" y="4648200"/>
          <a:ext cx="2209800" cy="1646238"/>
        </p:xfrm>
        <a:graphic>
          <a:graphicData uri="http://schemas.openxmlformats.org/presentationml/2006/ole">
            <p:oleObj spid="_x0000_s6146" name="ビットマップ イメージ" r:id="rId3" imgW="1943371" imgH="1448002" progId="PBrush">
              <p:embed/>
            </p:oleObj>
          </a:graphicData>
        </a:graphic>
      </p:graphicFrame>
      <p:sp>
        <p:nvSpPr>
          <p:cNvPr id="6150" name="Rectangle 6"/>
          <p:cNvSpPr>
            <a:spLocks noChangeArrowheads="1"/>
          </p:cNvSpPr>
          <p:nvPr/>
        </p:nvSpPr>
        <p:spPr bwMode="auto">
          <a:xfrm>
            <a:off x="533400" y="5197475"/>
            <a:ext cx="4572000" cy="822325"/>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Palatino-Roman" charset="0"/>
                <a:ea typeface="MS PGothic" pitchFamily="34" charset="-128"/>
              </a:rPr>
              <a:t>Upper half of a circle plotted with ( </a:t>
            </a:r>
            <a:r>
              <a:rPr kumimoji="1" lang="en-US" altLang="ja-JP" sz="2400" i="1">
                <a:solidFill>
                  <a:srgbClr val="000000"/>
                </a:solidFill>
                <a:latin typeface="Palatino-Italic" charset="0"/>
                <a:ea typeface="MS PGothic" pitchFamily="34" charset="-128"/>
              </a:rPr>
              <a:t>x c </a:t>
            </a:r>
            <a:r>
              <a:rPr kumimoji="1" lang="en-US" altLang="ja-JP" sz="2400">
                <a:solidFill>
                  <a:srgbClr val="000000"/>
                </a:solidFill>
                <a:latin typeface="Palatino-Roman" charset="0"/>
                <a:ea typeface="MS PGothic" pitchFamily="34" charset="-128"/>
              </a:rPr>
              <a:t>, </a:t>
            </a:r>
            <a:r>
              <a:rPr kumimoji="1" lang="en-US" altLang="ja-JP" sz="2400" i="1">
                <a:solidFill>
                  <a:srgbClr val="000000"/>
                </a:solidFill>
                <a:latin typeface="Palatino-Italic" charset="0"/>
                <a:ea typeface="MS PGothic" pitchFamily="34" charset="-128"/>
              </a:rPr>
              <a:t>y c </a:t>
            </a:r>
            <a:r>
              <a:rPr kumimoji="1" lang="en-US" altLang="ja-JP" sz="2400">
                <a:solidFill>
                  <a:srgbClr val="000000"/>
                </a:solidFill>
                <a:latin typeface="Palatino-Roman" charset="0"/>
                <a:ea typeface="MS PGothic" pitchFamily="34" charset="-128"/>
              </a:rPr>
              <a:t>) = (0, 0).</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smtClean="0"/>
              <a:t>Basic Structure</a:t>
            </a:r>
          </a:p>
        </p:txBody>
      </p:sp>
      <p:sp>
        <p:nvSpPr>
          <p:cNvPr id="124931" name="Content Placeholder 2"/>
          <p:cNvSpPr>
            <a:spLocks noGrp="1"/>
          </p:cNvSpPr>
          <p:nvPr>
            <p:ph idx="1"/>
          </p:nvPr>
        </p:nvSpPr>
        <p:spPr/>
        <p:txBody>
          <a:bodyPr/>
          <a:lstStyle/>
          <a:p>
            <a:r>
              <a:rPr lang="en-US" sz="2000" smtClean="0">
                <a:latin typeface="Times New Roman" pitchFamily="18" charset="0"/>
                <a:cs typeface="Times New Roman" pitchFamily="18" charset="0"/>
              </a:rPr>
              <a:t>For y=y</a:t>
            </a:r>
            <a:r>
              <a:rPr lang="en-US" sz="2000" baseline="-25000" smtClean="0">
                <a:latin typeface="Times New Roman" pitchFamily="18" charset="0"/>
                <a:cs typeface="Times New Roman" pitchFamily="18" charset="0"/>
              </a:rPr>
              <a:t>min </a:t>
            </a:r>
            <a:r>
              <a:rPr lang="en-US" sz="2000" smtClean="0">
                <a:latin typeface="Times New Roman" pitchFamily="18" charset="0"/>
                <a:cs typeface="Times New Roman" pitchFamily="18" charset="0"/>
              </a:rPr>
              <a:t>to y</a:t>
            </a:r>
            <a:r>
              <a:rPr lang="en-US" sz="2000" baseline="-25000" smtClean="0">
                <a:latin typeface="Times New Roman" pitchFamily="18" charset="0"/>
                <a:cs typeface="Times New Roman" pitchFamily="18" charset="0"/>
              </a:rPr>
              <a:t>max</a:t>
            </a:r>
          </a:p>
          <a:p>
            <a:pPr lvl="1"/>
            <a:r>
              <a:rPr lang="en-US" sz="2000" smtClean="0">
                <a:latin typeface="Times New Roman" pitchFamily="18" charset="0"/>
                <a:cs typeface="Times New Roman" pitchFamily="18" charset="0"/>
              </a:rPr>
              <a:t>Intersect scanline with each edge</a:t>
            </a:r>
          </a:p>
          <a:p>
            <a:pPr lvl="1"/>
            <a:r>
              <a:rPr lang="en-US" sz="2000" smtClean="0">
                <a:latin typeface="Times New Roman" pitchFamily="18" charset="0"/>
                <a:cs typeface="Times New Roman" pitchFamily="18" charset="0"/>
              </a:rPr>
              <a:t>Sort Intersections by increasing x</a:t>
            </a:r>
          </a:p>
          <a:p>
            <a:pPr lvl="1"/>
            <a:r>
              <a:rPr lang="en-US" sz="2000" smtClean="0">
                <a:latin typeface="Times New Roman" pitchFamily="18" charset="0"/>
                <a:cs typeface="Times New Roman" pitchFamily="18" charset="0"/>
              </a:rPr>
              <a:t>Fill Pairwise</a:t>
            </a:r>
          </a:p>
          <a:p>
            <a:pPr lvl="1">
              <a:buFontTx/>
              <a:buNone/>
            </a:pPr>
            <a:endParaRPr lang="en-US" sz="2000" smtClean="0">
              <a:latin typeface="Times New Roman" pitchFamily="18" charset="0"/>
              <a:cs typeface="Times New Roman" pitchFamily="18" charset="0"/>
            </a:endParaRPr>
          </a:p>
          <a:p>
            <a:pPr lvl="1">
              <a:buFontTx/>
              <a:buNone/>
            </a:pPr>
            <a:r>
              <a:rPr lang="en-US" sz="2000" smtClean="0">
                <a:latin typeface="Times New Roman" pitchFamily="18" charset="0"/>
                <a:cs typeface="Times New Roman" pitchFamily="18" charset="0"/>
              </a:rPr>
              <a:t>How to make sure it works correctly and fast?</a:t>
            </a:r>
          </a:p>
          <a:p>
            <a:pPr lvl="1">
              <a:buFontTx/>
              <a:buNone/>
            </a:pPr>
            <a:r>
              <a:rPr lang="en-US" sz="2000" smtClean="0">
                <a:latin typeface="Times New Roman" pitchFamily="18" charset="0"/>
                <a:cs typeface="Times New Roman" pitchFamily="18" charset="0"/>
              </a:rPr>
              <a:t>Two important features:</a:t>
            </a:r>
          </a:p>
          <a:p>
            <a:pPr lvl="1"/>
            <a:r>
              <a:rPr lang="en-US" sz="2000" smtClean="0">
                <a:latin typeface="Times New Roman" pitchFamily="18" charset="0"/>
                <a:cs typeface="Times New Roman" pitchFamily="18" charset="0"/>
              </a:rPr>
              <a:t>Scanline Coherence: Values don’t change much from one scanline to next– the coverage (visibility) of a face on one scanline typically differs little from the previous one.</a:t>
            </a:r>
          </a:p>
          <a:p>
            <a:pPr lvl="1"/>
            <a:r>
              <a:rPr lang="en-US" sz="2000" smtClean="0">
                <a:latin typeface="Times New Roman" pitchFamily="18" charset="0"/>
                <a:cs typeface="Times New Roman" pitchFamily="18" charset="0"/>
              </a:rPr>
              <a:t>Edge Coherence: Edges intersected by scanline ‘s’ are typically intersected by scanline ‘l+1’.</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z="3600" smtClean="0"/>
              <a:t>Implementation using integer arithmetic</a:t>
            </a:r>
          </a:p>
        </p:txBody>
      </p:sp>
      <p:sp>
        <p:nvSpPr>
          <p:cNvPr id="125955" name="Content Placeholder 2"/>
          <p:cNvSpPr>
            <a:spLocks noGrp="1"/>
          </p:cNvSpPr>
          <p:nvPr>
            <p:ph idx="1"/>
          </p:nvPr>
        </p:nvSpPr>
        <p:spPr/>
        <p:txBody>
          <a:bodyPr/>
          <a:lstStyle/>
          <a:p>
            <a:pPr>
              <a:buFontTx/>
              <a:buNone/>
            </a:pPr>
            <a:r>
              <a:rPr lang="en-US" sz="2000" smtClean="0">
                <a:latin typeface="Times New Roman" pitchFamily="18" charset="0"/>
                <a:cs typeface="Times New Roman" pitchFamily="18" charset="0"/>
              </a:rPr>
              <a:t>						 m = (y</a:t>
            </a:r>
            <a:r>
              <a:rPr lang="en-US" sz="2000" baseline="-25000" smtClean="0">
                <a:latin typeface="Times New Roman" pitchFamily="18" charset="0"/>
                <a:cs typeface="Times New Roman" pitchFamily="18" charset="0"/>
              </a:rPr>
              <a:t>k+1</a:t>
            </a:r>
            <a:r>
              <a:rPr lang="en-US" sz="2000" smtClean="0">
                <a:latin typeface="Times New Roman" pitchFamily="18" charset="0"/>
                <a:cs typeface="Times New Roman" pitchFamily="18" charset="0"/>
              </a:rPr>
              <a:t> -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)/(x</a:t>
            </a:r>
            <a:r>
              <a:rPr lang="en-US" sz="2000" baseline="-25000" smtClean="0">
                <a:latin typeface="Times New Roman" pitchFamily="18" charset="0"/>
                <a:cs typeface="Times New Roman" pitchFamily="18" charset="0"/>
              </a:rPr>
              <a:t>k+1</a:t>
            </a:r>
            <a:r>
              <a:rPr lang="en-US" sz="2000" smtClean="0">
                <a:latin typeface="Times New Roman" pitchFamily="18" charset="0"/>
                <a:cs typeface="Times New Roman" pitchFamily="18" charset="0"/>
              </a:rPr>
              <a:t> -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a:t>
            </a:r>
          </a:p>
          <a:p>
            <a:pPr>
              <a:buFontTx/>
              <a:buNone/>
            </a:pPr>
            <a:r>
              <a:rPr lang="en-US" sz="2000" smtClean="0">
                <a:latin typeface="Times New Roman" pitchFamily="18" charset="0"/>
                <a:cs typeface="Times New Roman" pitchFamily="18" charset="0"/>
              </a:rPr>
              <a:t>						 Intersection for next scanline is  					obtained as </a:t>
            </a:r>
            <a:r>
              <a:rPr lang="en-US" sz="2000" smtClean="0"/>
              <a:t>x</a:t>
            </a:r>
            <a:r>
              <a:rPr lang="en-US" sz="2000" baseline="-25000" smtClean="0"/>
              <a:t>k+1</a:t>
            </a:r>
            <a:r>
              <a:rPr lang="en-US" sz="2000" smtClean="0"/>
              <a:t> = round(x</a:t>
            </a:r>
            <a:r>
              <a:rPr lang="en-US" sz="2000" baseline="-25000" smtClean="0"/>
              <a:t>k</a:t>
            </a:r>
            <a:r>
              <a:rPr lang="en-US" sz="2000" smtClean="0"/>
              <a:t> + 					1/m)</a:t>
            </a:r>
          </a:p>
          <a:p>
            <a:pPr>
              <a:buFontTx/>
              <a:buNone/>
            </a:pPr>
            <a:endParaRPr lang="en-US" sz="2000" smtClean="0"/>
          </a:p>
          <a:p>
            <a:pPr>
              <a:buFontTx/>
              <a:buNone/>
            </a:pPr>
            <a:endParaRPr lang="en-US" sz="2000" smtClean="0"/>
          </a:p>
          <a:p>
            <a:pPr>
              <a:buFontTx/>
              <a:buNone/>
            </a:pPr>
            <a:r>
              <a:rPr lang="en-US" sz="2000" smtClean="0"/>
              <a:t>Eg. m=∆y/ ∆x=7/3</a:t>
            </a:r>
          </a:p>
          <a:p>
            <a:pPr>
              <a:buFontTx/>
              <a:buNone/>
            </a:pPr>
            <a:r>
              <a:rPr lang="en-US" sz="2000" smtClean="0"/>
              <a:t>Set counter, c =0; &amp; counter-increment, ∆c= ∆x=3</a:t>
            </a:r>
          </a:p>
          <a:p>
            <a:pPr>
              <a:buFontTx/>
              <a:buNone/>
            </a:pPr>
            <a:r>
              <a:rPr lang="en-US" sz="2000" smtClean="0"/>
              <a:t>For the next three scanlines, successive values of c are: 3, 6, 9…</a:t>
            </a:r>
          </a:p>
          <a:p>
            <a:pPr>
              <a:buFontTx/>
              <a:buNone/>
            </a:pPr>
            <a:r>
              <a:rPr lang="en-US" sz="2000" smtClean="0"/>
              <a:t>At 3</a:t>
            </a:r>
            <a:r>
              <a:rPr lang="en-US" sz="2000" baseline="30000" smtClean="0"/>
              <a:t>rd</a:t>
            </a:r>
            <a:r>
              <a:rPr lang="en-US" sz="2000" smtClean="0"/>
              <a:t> scanline, c&gt; ∆y</a:t>
            </a:r>
          </a:p>
          <a:p>
            <a:pPr>
              <a:buFontTx/>
              <a:buNone/>
            </a:pPr>
            <a:r>
              <a:rPr lang="en-US" sz="2000" smtClean="0"/>
              <a:t>Then x is incremented by 1 only at 3</a:t>
            </a:r>
            <a:r>
              <a:rPr lang="en-US" sz="2000" baseline="30000" smtClean="0"/>
              <a:t>rd</a:t>
            </a:r>
            <a:r>
              <a:rPr lang="en-US" sz="2000" smtClean="0"/>
              <a:t> scanline and set as c=c- ∆y= 9-7=2</a:t>
            </a:r>
          </a:p>
          <a:p>
            <a:pPr>
              <a:buFontTx/>
              <a:buNone/>
            </a:pPr>
            <a:r>
              <a:rPr lang="en-US" sz="2000" smtClean="0"/>
              <a:t>Repeat above steps till y</a:t>
            </a:r>
            <a:r>
              <a:rPr lang="en-US" sz="2000" baseline="-25000" smtClean="0"/>
              <a:t>k</a:t>
            </a:r>
            <a:r>
              <a:rPr lang="en-US" sz="2000" smtClean="0"/>
              <a:t> reaches y</a:t>
            </a:r>
            <a:r>
              <a:rPr lang="en-US" sz="2000" baseline="-25000" smtClean="0"/>
              <a:t>max</a:t>
            </a:r>
            <a:r>
              <a:rPr lang="en-US" sz="2000" smtClean="0"/>
              <a:t>.</a:t>
            </a:r>
          </a:p>
          <a:p>
            <a:pPr>
              <a:buFontTx/>
              <a:buNone/>
            </a:pPr>
            <a:endParaRPr lang="en-US" sz="2000" smtClean="0">
              <a:latin typeface="Times New Roman" pitchFamily="18" charset="0"/>
              <a:cs typeface="Times New Roman" pitchFamily="18" charset="0"/>
            </a:endParaRPr>
          </a:p>
        </p:txBody>
      </p:sp>
      <p:grpSp>
        <p:nvGrpSpPr>
          <p:cNvPr id="125956" name="Group 15"/>
          <p:cNvGrpSpPr>
            <a:grpSpLocks/>
          </p:cNvGrpSpPr>
          <p:nvPr/>
        </p:nvGrpSpPr>
        <p:grpSpPr bwMode="auto">
          <a:xfrm>
            <a:off x="381000" y="1371600"/>
            <a:ext cx="4560888" cy="1828800"/>
            <a:chOff x="0" y="1828800"/>
            <a:chExt cx="4561556" cy="1828800"/>
          </a:xfrm>
        </p:grpSpPr>
        <p:grpSp>
          <p:nvGrpSpPr>
            <p:cNvPr id="125957" name="Group 12"/>
            <p:cNvGrpSpPr>
              <a:grpSpLocks/>
            </p:cNvGrpSpPr>
            <p:nvPr/>
          </p:nvGrpSpPr>
          <p:grpSpPr bwMode="auto">
            <a:xfrm>
              <a:off x="457200" y="1828800"/>
              <a:ext cx="2514600" cy="1828800"/>
              <a:chOff x="0" y="1828800"/>
              <a:chExt cx="2514600" cy="1828800"/>
            </a:xfrm>
          </p:grpSpPr>
          <p:cxnSp>
            <p:nvCxnSpPr>
              <p:cNvPr id="5" name="Straight Connector 4"/>
              <p:cNvCxnSpPr/>
              <p:nvPr/>
            </p:nvCxnSpPr>
            <p:spPr>
              <a:xfrm rot="5400000" flipH="1" flipV="1">
                <a:off x="-342755" y="2171622"/>
                <a:ext cx="1752600" cy="10669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876629" y="2019194"/>
                <a:ext cx="1828800" cy="14480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 y="2286000"/>
                <a:ext cx="2362546"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 y="2894013"/>
                <a:ext cx="2362546" cy="158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25958" name="TextBox 13"/>
            <p:cNvSpPr txBox="1">
              <a:spLocks noChangeArrowheads="1"/>
            </p:cNvSpPr>
            <p:nvPr/>
          </p:nvSpPr>
          <p:spPr bwMode="auto">
            <a:xfrm>
              <a:off x="3048000" y="2133600"/>
              <a:ext cx="1513556" cy="923330"/>
            </a:xfrm>
            <a:prstGeom prst="rect">
              <a:avLst/>
            </a:prstGeom>
            <a:noFill/>
            <a:ln w="9525">
              <a:noFill/>
              <a:miter lim="800000"/>
              <a:headEnd/>
              <a:tailEnd/>
            </a:ln>
          </p:spPr>
          <p:txBody>
            <a:bodyPr wrap="none">
              <a:spAutoFit/>
            </a:bodyPr>
            <a:lstStyle/>
            <a:p>
              <a:r>
                <a:rPr lang="en-US"/>
                <a:t>y</a:t>
              </a:r>
              <a:r>
                <a:rPr lang="en-US" baseline="-25000"/>
                <a:t>k+1</a:t>
              </a:r>
              <a:r>
                <a:rPr lang="en-US"/>
                <a:t> = y</a:t>
              </a:r>
              <a:r>
                <a:rPr lang="en-US" baseline="-25000"/>
                <a:t>k</a:t>
              </a:r>
              <a:r>
                <a:rPr lang="en-US"/>
                <a:t>+1</a:t>
              </a:r>
            </a:p>
            <a:p>
              <a:endParaRPr lang="en-US"/>
            </a:p>
            <a:p>
              <a:r>
                <a:rPr lang="en-US"/>
                <a:t>x</a:t>
              </a:r>
              <a:r>
                <a:rPr lang="en-US" baseline="-25000"/>
                <a:t>k+1</a:t>
              </a:r>
              <a:r>
                <a:rPr lang="en-US"/>
                <a:t> = x</a:t>
              </a:r>
              <a:r>
                <a:rPr lang="en-US" baseline="-25000"/>
                <a:t>k</a:t>
              </a:r>
              <a:r>
                <a:rPr lang="en-US"/>
                <a:t> + 1/m</a:t>
              </a:r>
            </a:p>
          </p:txBody>
        </p:sp>
        <p:sp>
          <p:nvSpPr>
            <p:cNvPr id="125959" name="TextBox 14"/>
            <p:cNvSpPr txBox="1">
              <a:spLocks noChangeArrowheads="1"/>
            </p:cNvSpPr>
            <p:nvPr/>
          </p:nvSpPr>
          <p:spPr bwMode="auto">
            <a:xfrm>
              <a:off x="0" y="2133600"/>
              <a:ext cx="1446230" cy="923330"/>
            </a:xfrm>
            <a:prstGeom prst="rect">
              <a:avLst/>
            </a:prstGeom>
            <a:noFill/>
            <a:ln w="9525">
              <a:noFill/>
              <a:miter lim="800000"/>
              <a:headEnd/>
              <a:tailEnd/>
            </a:ln>
          </p:spPr>
          <p:txBody>
            <a:bodyPr wrap="none">
              <a:spAutoFit/>
            </a:bodyPr>
            <a:lstStyle/>
            <a:p>
              <a:r>
                <a:rPr lang="en-US"/>
                <a:t>(x</a:t>
              </a:r>
              <a:r>
                <a:rPr lang="en-US" baseline="-25000"/>
                <a:t>k+1</a:t>
              </a:r>
              <a:r>
                <a:rPr lang="en-US"/>
                <a:t>, y</a:t>
              </a:r>
              <a:r>
                <a:rPr lang="en-US" baseline="-25000"/>
                <a:t>k+1</a:t>
              </a:r>
              <a:r>
                <a:rPr lang="en-US"/>
                <a:t>)</a:t>
              </a:r>
            </a:p>
            <a:p>
              <a:r>
                <a:rPr lang="en-US"/>
                <a:t>                      L</a:t>
              </a:r>
            </a:p>
            <a:p>
              <a:r>
                <a:rPr lang="en-US"/>
                <a:t>(x</a:t>
              </a:r>
              <a:r>
                <a:rPr lang="en-US" baseline="-25000"/>
                <a:t>k</a:t>
              </a:r>
              <a:r>
                <a:rPr lang="en-US"/>
                <a:t>, y</a:t>
              </a:r>
              <a:r>
                <a:rPr lang="en-US" baseline="-25000"/>
                <a:t>k</a:t>
              </a:r>
              <a:r>
                <a:rPr lang="en-US"/>
                <a:t>)</a:t>
              </a: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Data Structure used</a:t>
            </a:r>
          </a:p>
        </p:txBody>
      </p:sp>
      <p:sp>
        <p:nvSpPr>
          <p:cNvPr id="3" name="Content Placeholder 2"/>
          <p:cNvSpPr>
            <a:spLocks noGrp="1"/>
          </p:cNvSpPr>
          <p:nvPr>
            <p:ph idx="1"/>
          </p:nvPr>
        </p:nvSpPr>
        <p:spPr/>
        <p:txBody>
          <a:bodyPr>
            <a:normAutofit fontScale="92500" lnSpcReduction="10000"/>
          </a:bodyPr>
          <a:lstStyle/>
          <a:p>
            <a:pPr>
              <a:defRPr/>
            </a:pPr>
            <a:r>
              <a:rPr lang="en-US" dirty="0" smtClean="0"/>
              <a:t>SET (Sorted Edge Table)</a:t>
            </a:r>
          </a:p>
          <a:p>
            <a:pPr lvl="1">
              <a:defRPr/>
            </a:pPr>
            <a:r>
              <a:rPr lang="en-US" dirty="0" smtClean="0"/>
              <a:t>Built using bucket sort, with as many buckets as there are </a:t>
            </a:r>
            <a:r>
              <a:rPr lang="en-US" dirty="0" err="1" smtClean="0"/>
              <a:t>scanlines</a:t>
            </a:r>
            <a:r>
              <a:rPr lang="en-US" dirty="0" smtClean="0"/>
              <a:t>.</a:t>
            </a:r>
          </a:p>
          <a:p>
            <a:pPr lvl="1">
              <a:defRPr/>
            </a:pPr>
            <a:r>
              <a:rPr lang="en-US" dirty="0" smtClean="0"/>
              <a:t>All edges are sorted by their </a:t>
            </a:r>
            <a:r>
              <a:rPr lang="en-US" dirty="0" err="1" smtClean="0"/>
              <a:t>y</a:t>
            </a:r>
            <a:r>
              <a:rPr lang="en-US" baseline="-25000" dirty="0" err="1" smtClean="0"/>
              <a:t>min</a:t>
            </a:r>
            <a:r>
              <a:rPr lang="en-US" dirty="0" smtClean="0"/>
              <a:t> coordinate, with a separate y bucket for each </a:t>
            </a:r>
            <a:r>
              <a:rPr lang="en-US" dirty="0" err="1" smtClean="0"/>
              <a:t>scanline</a:t>
            </a:r>
            <a:r>
              <a:rPr lang="en-US" dirty="0" smtClean="0"/>
              <a:t>.</a:t>
            </a:r>
          </a:p>
          <a:p>
            <a:pPr lvl="1">
              <a:defRPr/>
            </a:pPr>
            <a:r>
              <a:rPr lang="en-US" dirty="0" smtClean="0"/>
              <a:t>Within each </a:t>
            </a:r>
            <a:r>
              <a:rPr lang="en-US" dirty="0" err="1" smtClean="0"/>
              <a:t>buicket</a:t>
            </a:r>
            <a:r>
              <a:rPr lang="en-US" dirty="0" smtClean="0"/>
              <a:t>, edges are sorted by increasing x of </a:t>
            </a:r>
            <a:r>
              <a:rPr lang="en-US" dirty="0" err="1" smtClean="0"/>
              <a:t>y</a:t>
            </a:r>
            <a:r>
              <a:rPr lang="en-US" baseline="-25000" dirty="0" err="1" smtClean="0"/>
              <a:t>min</a:t>
            </a:r>
            <a:r>
              <a:rPr lang="en-US" dirty="0" smtClean="0"/>
              <a:t> point.</a:t>
            </a:r>
          </a:p>
          <a:p>
            <a:pPr lvl="1">
              <a:defRPr/>
            </a:pPr>
            <a:r>
              <a:rPr lang="en-US" dirty="0" smtClean="0"/>
              <a:t>Only non-horizontal edges are stored. Store these edges at the </a:t>
            </a:r>
            <a:r>
              <a:rPr lang="en-US" dirty="0" err="1" smtClean="0"/>
              <a:t>scanline</a:t>
            </a:r>
            <a:r>
              <a:rPr lang="en-US" dirty="0" smtClean="0"/>
              <a:t> position in the SET.</a:t>
            </a:r>
          </a:p>
          <a:p>
            <a:pPr lvl="1">
              <a:defRPr/>
            </a:pPr>
            <a:r>
              <a:rPr lang="en-US" dirty="0" smtClean="0"/>
              <a:t>Edge Structure: Sample record for each </a:t>
            </a:r>
            <a:r>
              <a:rPr lang="en-US" dirty="0" err="1" smtClean="0"/>
              <a:t>scanline</a:t>
            </a:r>
            <a:r>
              <a:rPr lang="en-US" dirty="0" smtClean="0"/>
              <a:t>: (</a:t>
            </a:r>
            <a:r>
              <a:rPr lang="en-US" dirty="0" err="1" smtClean="0"/>
              <a:t>ymax</a:t>
            </a:r>
            <a:r>
              <a:rPr lang="en-US" dirty="0" smtClean="0"/>
              <a:t>, </a:t>
            </a:r>
            <a:r>
              <a:rPr lang="en-US" dirty="0" err="1" smtClean="0"/>
              <a:t>xmin</a:t>
            </a:r>
            <a:r>
              <a:rPr lang="en-US" dirty="0" smtClean="0"/>
              <a:t>, ∆x/ ∆y, pointer to next edge)</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t>Data Structure used</a:t>
            </a:r>
          </a:p>
        </p:txBody>
      </p:sp>
      <p:sp>
        <p:nvSpPr>
          <p:cNvPr id="128003" name="Content Placeholder 2"/>
          <p:cNvSpPr>
            <a:spLocks noGrp="1"/>
          </p:cNvSpPr>
          <p:nvPr>
            <p:ph idx="1"/>
          </p:nvPr>
        </p:nvSpPr>
        <p:spPr/>
        <p:txBody>
          <a:bodyPr/>
          <a:lstStyle/>
          <a:p>
            <a:r>
              <a:rPr lang="en-US" smtClean="0"/>
              <a:t>AEL (Active Edge List)</a:t>
            </a:r>
          </a:p>
          <a:p>
            <a:pPr lvl="1"/>
            <a:r>
              <a:rPr lang="en-US" smtClean="0"/>
              <a:t>Contains all edges crossed by a scanline at the current stage of iteration.</a:t>
            </a:r>
          </a:p>
          <a:p>
            <a:pPr lvl="1"/>
            <a:r>
              <a:rPr lang="en-US" smtClean="0"/>
              <a:t>Contains list of edges that are active for this scanline, sorted by increasing x intersections.</a:t>
            </a:r>
          </a:p>
          <a:p>
            <a:pPr lvl="1"/>
            <a:r>
              <a:rPr lang="en-US" smtClean="0"/>
              <a:t>Also called active edge table (AET).</a:t>
            </a:r>
          </a:p>
          <a:p>
            <a:pPr lvl="1"/>
            <a:r>
              <a:rPr lang="en-US" smtClean="0"/>
              <a:t>AEL structure: (y</a:t>
            </a:r>
            <a:r>
              <a:rPr lang="en-US" baseline="-25000" smtClean="0"/>
              <a:t>max</a:t>
            </a:r>
            <a:r>
              <a:rPr lang="en-US" smtClean="0"/>
              <a:t>, x, ∆x/ ∆y, pointer to next edge)</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SET</a:t>
            </a:r>
          </a:p>
        </p:txBody>
      </p:sp>
      <p:grpSp>
        <p:nvGrpSpPr>
          <p:cNvPr id="129027" name="Group 164"/>
          <p:cNvGrpSpPr>
            <a:grpSpLocks/>
          </p:cNvGrpSpPr>
          <p:nvPr/>
        </p:nvGrpSpPr>
        <p:grpSpPr bwMode="auto">
          <a:xfrm>
            <a:off x="-3505200" y="685800"/>
            <a:ext cx="7239000" cy="4800600"/>
            <a:chOff x="-3505200" y="1600200"/>
            <a:chExt cx="7239000" cy="4800600"/>
          </a:xfrm>
        </p:grpSpPr>
        <p:cxnSp>
          <p:nvCxnSpPr>
            <p:cNvPr id="7" name="Straight Connector 6"/>
            <p:cNvCxnSpPr/>
            <p:nvPr/>
          </p:nvCxnSpPr>
          <p:spPr>
            <a:xfrm>
              <a:off x="-3505200" y="2514600"/>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5200" y="2838450"/>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0" y="3148013"/>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05200" y="345757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3767138"/>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05200" y="4076700"/>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05200" y="4386263"/>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05200" y="469582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5005388"/>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5314950"/>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05200" y="5624513"/>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593407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785143" y="3999706"/>
              <a:ext cx="4799012"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551781"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317625" y="3998913"/>
              <a:ext cx="4799013"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084263" y="3998913"/>
              <a:ext cx="4799013"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850900" y="3998913"/>
              <a:ext cx="4799013"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17538" y="3998913"/>
              <a:ext cx="4799013"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84175" y="3998913"/>
              <a:ext cx="4799013"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50019"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83344"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16706"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50069"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783431"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1016794" y="3998119"/>
              <a:ext cx="4799013"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320675" y="4359275"/>
              <a:ext cx="1885950" cy="25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609600" y="5334000"/>
              <a:ext cx="1143000" cy="609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2" name="Straight Connector 61"/>
            <p:cNvCxnSpPr/>
            <p:nvPr/>
          </p:nvCxnSpPr>
          <p:spPr>
            <a:xfrm rot="10800000" flipV="1">
              <a:off x="1752600" y="4724400"/>
              <a:ext cx="1447800" cy="1219200"/>
            </a:xfrm>
            <a:prstGeom prst="line">
              <a:avLst/>
            </a:prstGeom>
            <a:ln w="41275" cmpd="sng">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2211388" y="3810000"/>
              <a:ext cx="1979612"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3429000"/>
              <a:ext cx="1219200" cy="6858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1828800" y="2819400"/>
              <a:ext cx="1371600" cy="12954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9139" name="TextBox 70"/>
            <p:cNvSpPr txBox="1">
              <a:spLocks noChangeArrowheads="1"/>
            </p:cNvSpPr>
            <p:nvPr/>
          </p:nvSpPr>
          <p:spPr bwMode="auto">
            <a:xfrm>
              <a:off x="0" y="22860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sp>
          <p:nvSpPr>
            <p:cNvPr id="129140" name="TextBox 71"/>
            <p:cNvSpPr txBox="1">
              <a:spLocks noChangeArrowheads="1"/>
            </p:cNvSpPr>
            <p:nvPr/>
          </p:nvSpPr>
          <p:spPr bwMode="auto">
            <a:xfrm>
              <a:off x="3200400" y="22860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grpSp>
      <p:sp>
        <p:nvSpPr>
          <p:cNvPr id="129028" name="TextBox 72"/>
          <p:cNvSpPr txBox="1">
            <a:spLocks noChangeArrowheads="1"/>
          </p:cNvSpPr>
          <p:nvPr/>
        </p:nvSpPr>
        <p:spPr bwMode="auto">
          <a:xfrm>
            <a:off x="4343400" y="1219200"/>
            <a:ext cx="3767138" cy="923925"/>
          </a:xfrm>
          <a:prstGeom prst="rect">
            <a:avLst/>
          </a:prstGeom>
          <a:noFill/>
          <a:ln w="9525">
            <a:noFill/>
            <a:miter lim="800000"/>
            <a:headEnd/>
            <a:tailEnd/>
          </a:ln>
        </p:spPr>
        <p:txBody>
          <a:bodyPr wrap="none">
            <a:spAutoFit/>
          </a:bodyPr>
          <a:lstStyle/>
          <a:p>
            <a:r>
              <a:rPr lang="en-US"/>
              <a:t>Anti-clockwise traversal</a:t>
            </a:r>
          </a:p>
          <a:p>
            <a:endParaRPr lang="en-US"/>
          </a:p>
          <a:p>
            <a:r>
              <a:rPr lang="en-US"/>
              <a:t>BUCKET-sorted Edge Table for Polygon</a:t>
            </a:r>
          </a:p>
        </p:txBody>
      </p:sp>
      <p:grpSp>
        <p:nvGrpSpPr>
          <p:cNvPr id="129029" name="Group 163"/>
          <p:cNvGrpSpPr>
            <a:grpSpLocks/>
          </p:cNvGrpSpPr>
          <p:nvPr/>
        </p:nvGrpSpPr>
        <p:grpSpPr bwMode="auto">
          <a:xfrm>
            <a:off x="3810000" y="2362200"/>
            <a:ext cx="5376863" cy="4179888"/>
            <a:chOff x="3810000" y="2362200"/>
            <a:chExt cx="5377542" cy="4179332"/>
          </a:xfrm>
        </p:grpSpPr>
        <p:grpSp>
          <p:nvGrpSpPr>
            <p:cNvPr id="129038" name="Group 126"/>
            <p:cNvGrpSpPr>
              <a:grpSpLocks/>
            </p:cNvGrpSpPr>
            <p:nvPr/>
          </p:nvGrpSpPr>
          <p:grpSpPr bwMode="auto">
            <a:xfrm>
              <a:off x="3810000" y="2362200"/>
              <a:ext cx="1676400" cy="4092684"/>
              <a:chOff x="4114800" y="2362200"/>
              <a:chExt cx="1676400" cy="4092684"/>
            </a:xfrm>
          </p:grpSpPr>
          <p:sp>
            <p:nvSpPr>
              <p:cNvPr id="74" name="Rectangle 73"/>
              <p:cNvSpPr/>
              <p:nvPr/>
            </p:nvSpPr>
            <p:spPr>
              <a:xfrm>
                <a:off x="4535541" y="2438390"/>
                <a:ext cx="1066935" cy="3961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6" name="Straight Connector 75"/>
              <p:cNvCxnSpPr/>
              <p:nvPr/>
            </p:nvCxnSpPr>
            <p:spPr>
              <a:xfrm>
                <a:off x="4419639" y="2741563"/>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419639" y="3046322"/>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19639" y="3351082"/>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419639" y="3655841"/>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19639" y="4036790"/>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9639" y="4357423"/>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19639" y="4722499"/>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19639" y="5044718"/>
                <a:ext cx="1143145"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419639" y="5408208"/>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19639" y="5789157"/>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19639" y="6093917"/>
                <a:ext cx="1143145"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9094" name="TextBox 88"/>
              <p:cNvSpPr txBox="1">
                <a:spLocks noChangeArrowheads="1"/>
              </p:cNvSpPr>
              <p:nvPr/>
            </p:nvSpPr>
            <p:spPr bwMode="auto">
              <a:xfrm>
                <a:off x="4114800" y="2438400"/>
                <a:ext cx="609600" cy="4016484"/>
              </a:xfrm>
              <a:prstGeom prst="rect">
                <a:avLst/>
              </a:prstGeom>
              <a:noFill/>
              <a:ln w="9525">
                <a:noFill/>
                <a:miter lim="800000"/>
                <a:headEnd/>
                <a:tailEnd/>
              </a:ln>
            </p:spPr>
            <p:txBody>
              <a:bodyPr>
                <a:spAutoFit/>
              </a:bodyPr>
              <a:lstStyle/>
              <a:p>
                <a:r>
                  <a:rPr lang="en-US"/>
                  <a:t>11</a:t>
                </a:r>
              </a:p>
              <a:p>
                <a:r>
                  <a:rPr lang="en-US"/>
                  <a:t>10</a:t>
                </a:r>
              </a:p>
              <a:p>
                <a:r>
                  <a:rPr lang="en-US"/>
                  <a:t>9</a:t>
                </a:r>
              </a:p>
              <a:p>
                <a:endParaRPr lang="en-US" sz="400">
                  <a:latin typeface="Times New Roman" pitchFamily="18" charset="0"/>
                  <a:cs typeface="Times New Roman" pitchFamily="18" charset="0"/>
                </a:endParaRPr>
              </a:p>
              <a:p>
                <a:r>
                  <a:rPr lang="en-US"/>
                  <a:t>8</a:t>
                </a:r>
              </a:p>
              <a:p>
                <a:endParaRPr lang="en-US" sz="800"/>
              </a:p>
              <a:p>
                <a:r>
                  <a:rPr lang="en-US"/>
                  <a:t>7</a:t>
                </a:r>
              </a:p>
              <a:p>
                <a:r>
                  <a:rPr lang="en-US"/>
                  <a:t>6</a:t>
                </a:r>
              </a:p>
              <a:p>
                <a:endParaRPr lang="en-US" sz="300">
                  <a:latin typeface="Times New Roman" pitchFamily="18" charset="0"/>
                  <a:cs typeface="Times New Roman" pitchFamily="18" charset="0"/>
                </a:endParaRPr>
              </a:p>
              <a:p>
                <a:r>
                  <a:rPr lang="en-US"/>
                  <a:t>5</a:t>
                </a:r>
              </a:p>
              <a:p>
                <a:endParaRPr lang="en-US" sz="800"/>
              </a:p>
              <a:p>
                <a:r>
                  <a:rPr lang="en-US"/>
                  <a:t>4</a:t>
                </a:r>
              </a:p>
              <a:p>
                <a:r>
                  <a:rPr lang="en-US"/>
                  <a:t>3</a:t>
                </a:r>
              </a:p>
              <a:p>
                <a:endParaRPr lang="en-US" sz="800"/>
              </a:p>
              <a:p>
                <a:r>
                  <a:rPr lang="en-US"/>
                  <a:t>2</a:t>
                </a:r>
              </a:p>
              <a:p>
                <a:endParaRPr lang="en-US" sz="800">
                  <a:latin typeface="Times New Roman" pitchFamily="18" charset="0"/>
                  <a:cs typeface="Times New Roman" pitchFamily="18" charset="0"/>
                </a:endParaRPr>
              </a:p>
              <a:p>
                <a:r>
                  <a:rPr lang="en-US"/>
                  <a:t>1</a:t>
                </a:r>
              </a:p>
              <a:p>
                <a:r>
                  <a:rPr lang="en-US"/>
                  <a:t>0</a:t>
                </a:r>
              </a:p>
            </p:txBody>
          </p:sp>
          <p:sp>
            <p:nvSpPr>
              <p:cNvPr id="129095" name="TextBox 89"/>
              <p:cNvSpPr txBox="1">
                <a:spLocks noChangeArrowheads="1"/>
              </p:cNvSpPr>
              <p:nvPr/>
            </p:nvSpPr>
            <p:spPr bwMode="auto">
              <a:xfrm>
                <a:off x="4876800" y="2362200"/>
                <a:ext cx="609600" cy="369332"/>
              </a:xfrm>
              <a:prstGeom prst="rect">
                <a:avLst/>
              </a:prstGeom>
              <a:noFill/>
              <a:ln w="9525">
                <a:noFill/>
                <a:miter lim="800000"/>
                <a:headEnd/>
                <a:tailEnd/>
              </a:ln>
            </p:spPr>
            <p:txBody>
              <a:bodyPr>
                <a:spAutoFit/>
              </a:bodyPr>
              <a:lstStyle/>
              <a:p>
                <a:r>
                  <a:rPr lang="el-GR"/>
                  <a:t>Φ</a:t>
                </a:r>
                <a:endParaRPr lang="en-US"/>
              </a:p>
            </p:txBody>
          </p:sp>
          <p:sp>
            <p:nvSpPr>
              <p:cNvPr id="129096" name="TextBox 90"/>
              <p:cNvSpPr txBox="1">
                <a:spLocks noChangeArrowheads="1"/>
              </p:cNvSpPr>
              <p:nvPr/>
            </p:nvSpPr>
            <p:spPr bwMode="auto">
              <a:xfrm>
                <a:off x="4876800" y="2678668"/>
                <a:ext cx="609600" cy="369332"/>
              </a:xfrm>
              <a:prstGeom prst="rect">
                <a:avLst/>
              </a:prstGeom>
              <a:noFill/>
              <a:ln w="9525">
                <a:noFill/>
                <a:miter lim="800000"/>
                <a:headEnd/>
                <a:tailEnd/>
              </a:ln>
            </p:spPr>
            <p:txBody>
              <a:bodyPr>
                <a:spAutoFit/>
              </a:bodyPr>
              <a:lstStyle/>
              <a:p>
                <a:r>
                  <a:rPr lang="el-GR"/>
                  <a:t>Φ</a:t>
                </a:r>
                <a:endParaRPr lang="en-US"/>
              </a:p>
            </p:txBody>
          </p:sp>
          <p:sp>
            <p:nvSpPr>
              <p:cNvPr id="129097" name="TextBox 91"/>
              <p:cNvSpPr txBox="1">
                <a:spLocks noChangeArrowheads="1"/>
              </p:cNvSpPr>
              <p:nvPr/>
            </p:nvSpPr>
            <p:spPr bwMode="auto">
              <a:xfrm>
                <a:off x="4876800" y="2983468"/>
                <a:ext cx="609600" cy="369332"/>
              </a:xfrm>
              <a:prstGeom prst="rect">
                <a:avLst/>
              </a:prstGeom>
              <a:noFill/>
              <a:ln w="9525">
                <a:noFill/>
                <a:miter lim="800000"/>
                <a:headEnd/>
                <a:tailEnd/>
              </a:ln>
            </p:spPr>
            <p:txBody>
              <a:bodyPr>
                <a:spAutoFit/>
              </a:bodyPr>
              <a:lstStyle/>
              <a:p>
                <a:r>
                  <a:rPr lang="el-GR"/>
                  <a:t>Φ</a:t>
                </a:r>
                <a:endParaRPr lang="en-US"/>
              </a:p>
            </p:txBody>
          </p:sp>
          <p:sp>
            <p:nvSpPr>
              <p:cNvPr id="129098" name="TextBox 92"/>
              <p:cNvSpPr txBox="1">
                <a:spLocks noChangeArrowheads="1"/>
              </p:cNvSpPr>
              <p:nvPr/>
            </p:nvSpPr>
            <p:spPr bwMode="auto">
              <a:xfrm>
                <a:off x="4876800" y="3288268"/>
                <a:ext cx="609600" cy="369332"/>
              </a:xfrm>
              <a:prstGeom prst="rect">
                <a:avLst/>
              </a:prstGeom>
              <a:noFill/>
              <a:ln w="9525">
                <a:noFill/>
                <a:miter lim="800000"/>
                <a:headEnd/>
                <a:tailEnd/>
              </a:ln>
            </p:spPr>
            <p:txBody>
              <a:bodyPr>
                <a:spAutoFit/>
              </a:bodyPr>
              <a:lstStyle/>
              <a:p>
                <a:r>
                  <a:rPr lang="el-GR"/>
                  <a:t>Φ</a:t>
                </a:r>
                <a:endParaRPr lang="en-US"/>
              </a:p>
            </p:txBody>
          </p:sp>
          <p:sp>
            <p:nvSpPr>
              <p:cNvPr id="129099" name="TextBox 93"/>
              <p:cNvSpPr txBox="1">
                <a:spLocks noChangeArrowheads="1"/>
              </p:cNvSpPr>
              <p:nvPr/>
            </p:nvSpPr>
            <p:spPr bwMode="auto">
              <a:xfrm>
                <a:off x="4876800" y="4050268"/>
                <a:ext cx="609600" cy="369332"/>
              </a:xfrm>
              <a:prstGeom prst="rect">
                <a:avLst/>
              </a:prstGeom>
              <a:noFill/>
              <a:ln w="9525">
                <a:noFill/>
                <a:miter lim="800000"/>
                <a:headEnd/>
                <a:tailEnd/>
              </a:ln>
            </p:spPr>
            <p:txBody>
              <a:bodyPr>
                <a:spAutoFit/>
              </a:bodyPr>
              <a:lstStyle/>
              <a:p>
                <a:r>
                  <a:rPr lang="el-GR"/>
                  <a:t>Φ</a:t>
                </a:r>
                <a:endParaRPr lang="en-US"/>
              </a:p>
            </p:txBody>
          </p:sp>
          <p:sp>
            <p:nvSpPr>
              <p:cNvPr id="129100" name="TextBox 94"/>
              <p:cNvSpPr txBox="1">
                <a:spLocks noChangeArrowheads="1"/>
              </p:cNvSpPr>
              <p:nvPr/>
            </p:nvSpPr>
            <p:spPr bwMode="auto">
              <a:xfrm>
                <a:off x="4876800" y="4659868"/>
                <a:ext cx="609600" cy="369332"/>
              </a:xfrm>
              <a:prstGeom prst="rect">
                <a:avLst/>
              </a:prstGeom>
              <a:noFill/>
              <a:ln w="9525">
                <a:noFill/>
                <a:miter lim="800000"/>
                <a:headEnd/>
                <a:tailEnd/>
              </a:ln>
            </p:spPr>
            <p:txBody>
              <a:bodyPr>
                <a:spAutoFit/>
              </a:bodyPr>
              <a:lstStyle/>
              <a:p>
                <a:r>
                  <a:rPr lang="el-GR"/>
                  <a:t>Φ</a:t>
                </a:r>
                <a:endParaRPr lang="en-US"/>
              </a:p>
            </p:txBody>
          </p:sp>
          <p:sp>
            <p:nvSpPr>
              <p:cNvPr id="129101" name="TextBox 95"/>
              <p:cNvSpPr txBox="1">
                <a:spLocks noChangeArrowheads="1"/>
              </p:cNvSpPr>
              <p:nvPr/>
            </p:nvSpPr>
            <p:spPr bwMode="auto">
              <a:xfrm>
                <a:off x="4876800" y="5421868"/>
                <a:ext cx="609600" cy="369332"/>
              </a:xfrm>
              <a:prstGeom prst="rect">
                <a:avLst/>
              </a:prstGeom>
              <a:noFill/>
              <a:ln w="9525">
                <a:noFill/>
                <a:miter lim="800000"/>
                <a:headEnd/>
                <a:tailEnd/>
              </a:ln>
            </p:spPr>
            <p:txBody>
              <a:bodyPr>
                <a:spAutoFit/>
              </a:bodyPr>
              <a:lstStyle/>
              <a:p>
                <a:r>
                  <a:rPr lang="el-GR"/>
                  <a:t>Φ</a:t>
                </a:r>
                <a:endParaRPr lang="en-US"/>
              </a:p>
            </p:txBody>
          </p:sp>
          <p:sp>
            <p:nvSpPr>
              <p:cNvPr id="129102" name="TextBox 96"/>
              <p:cNvSpPr txBox="1">
                <a:spLocks noChangeArrowheads="1"/>
              </p:cNvSpPr>
              <p:nvPr/>
            </p:nvSpPr>
            <p:spPr bwMode="auto">
              <a:xfrm>
                <a:off x="4876800" y="6031468"/>
                <a:ext cx="609600" cy="369332"/>
              </a:xfrm>
              <a:prstGeom prst="rect">
                <a:avLst/>
              </a:prstGeom>
              <a:noFill/>
              <a:ln w="9525">
                <a:noFill/>
                <a:miter lim="800000"/>
                <a:headEnd/>
                <a:tailEnd/>
              </a:ln>
            </p:spPr>
            <p:txBody>
              <a:bodyPr>
                <a:spAutoFit/>
              </a:bodyPr>
              <a:lstStyle/>
              <a:p>
                <a:r>
                  <a:rPr lang="el-GR"/>
                  <a:t>Φ</a:t>
                </a:r>
                <a:endParaRPr lang="en-US"/>
              </a:p>
            </p:txBody>
          </p:sp>
          <p:sp>
            <p:nvSpPr>
              <p:cNvPr id="98" name="Oval 97"/>
              <p:cNvSpPr/>
              <p:nvPr/>
            </p:nvSpPr>
            <p:spPr>
              <a:xfrm>
                <a:off x="4981685" y="3809808"/>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5000737" y="4478057"/>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5021378" y="5192337"/>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4970571" y="5852649"/>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 name="Straight Connector 103"/>
              <p:cNvCxnSpPr/>
              <p:nvPr/>
            </p:nvCxnSpPr>
            <p:spPr>
              <a:xfrm>
                <a:off x="4992799" y="5924077"/>
                <a:ext cx="798613" cy="19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9039" name="Group 118"/>
            <p:cNvGrpSpPr>
              <a:grpSpLocks/>
            </p:cNvGrpSpPr>
            <p:nvPr/>
          </p:nvGrpSpPr>
          <p:grpSpPr bwMode="auto">
            <a:xfrm>
              <a:off x="5457372" y="5715000"/>
              <a:ext cx="1676400" cy="457994"/>
              <a:chOff x="5943600" y="5715000"/>
              <a:chExt cx="1676400" cy="457994"/>
            </a:xfrm>
          </p:grpSpPr>
          <p:sp>
            <p:nvSpPr>
              <p:cNvPr id="102" name="Oval 101"/>
              <p:cNvSpPr/>
              <p:nvPr/>
            </p:nvSpPr>
            <p:spPr>
              <a:xfrm>
                <a:off x="7336675" y="5860585"/>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105"/>
              <p:cNvSpPr/>
              <p:nvPr/>
            </p:nvSpPr>
            <p:spPr>
              <a:xfrm>
                <a:off x="5944261" y="5714554"/>
                <a:ext cx="1675025"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3     7    -5/2 </a:t>
                </a:r>
              </a:p>
            </p:txBody>
          </p:sp>
          <p:cxnSp>
            <p:nvCxnSpPr>
              <p:cNvPr id="110" name="Straight Connector 109"/>
              <p:cNvCxnSpPr/>
              <p:nvPr/>
            </p:nvCxnSpPr>
            <p:spPr>
              <a:xfrm rot="5400000">
                <a:off x="6476995" y="5943917"/>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6934253" y="5943917"/>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6078481" y="5943917"/>
                <a:ext cx="457139"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16" name="Straight Connector 115"/>
            <p:cNvCxnSpPr/>
            <p:nvPr/>
          </p:nvCxnSpPr>
          <p:spPr>
            <a:xfrm>
              <a:off x="7002866" y="5936774"/>
              <a:ext cx="431855" cy="63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9041" name="Group 120"/>
            <p:cNvGrpSpPr>
              <a:grpSpLocks/>
            </p:cNvGrpSpPr>
            <p:nvPr/>
          </p:nvGrpSpPr>
          <p:grpSpPr bwMode="auto">
            <a:xfrm>
              <a:off x="7358742" y="5715000"/>
              <a:ext cx="1676400" cy="457994"/>
              <a:chOff x="5943600" y="5715000"/>
              <a:chExt cx="1676400" cy="457994"/>
            </a:xfrm>
          </p:grpSpPr>
          <p:sp>
            <p:nvSpPr>
              <p:cNvPr id="123" name="Rectangle 122"/>
              <p:cNvSpPr/>
              <p:nvPr/>
            </p:nvSpPr>
            <p:spPr>
              <a:xfrm>
                <a:off x="5943369" y="5714554"/>
                <a:ext cx="1676612"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5    7     6/4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124" name="Straight Connector 123"/>
              <p:cNvCxnSpPr/>
              <p:nvPr/>
            </p:nvCxnSpPr>
            <p:spPr>
              <a:xfrm rot="5400000">
                <a:off x="6476896" y="5943123"/>
                <a:ext cx="457139"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6934154" y="5943123"/>
                <a:ext cx="457139"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6077589" y="5943917"/>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9042" name="TextBox 127"/>
            <p:cNvSpPr txBox="1">
              <a:spLocks noChangeArrowheads="1"/>
            </p:cNvSpPr>
            <p:nvPr/>
          </p:nvSpPr>
          <p:spPr bwMode="auto">
            <a:xfrm>
              <a:off x="6096000" y="6172200"/>
              <a:ext cx="2066591" cy="369332"/>
            </a:xfrm>
            <a:prstGeom prst="rect">
              <a:avLst/>
            </a:prstGeom>
            <a:noFill/>
            <a:ln w="9525">
              <a:noFill/>
              <a:miter lim="800000"/>
              <a:headEnd/>
              <a:tailEnd/>
            </a:ln>
          </p:spPr>
          <p:txBody>
            <a:bodyPr wrap="none">
              <a:spAutoFit/>
            </a:bodyPr>
            <a:lstStyle/>
            <a:p>
              <a:r>
                <a:rPr lang="en-US"/>
                <a:t>AB                          BC</a:t>
              </a:r>
            </a:p>
          </p:txBody>
        </p:sp>
        <p:grpSp>
          <p:nvGrpSpPr>
            <p:cNvPr id="129043" name="Group 138"/>
            <p:cNvGrpSpPr>
              <a:grpSpLocks/>
            </p:cNvGrpSpPr>
            <p:nvPr/>
          </p:nvGrpSpPr>
          <p:grpSpPr bwMode="auto">
            <a:xfrm>
              <a:off x="4822374" y="4953000"/>
              <a:ext cx="3890364" cy="457994"/>
              <a:chOff x="4822374" y="4953000"/>
              <a:chExt cx="3890364" cy="457994"/>
            </a:xfrm>
          </p:grpSpPr>
          <p:grpSp>
            <p:nvGrpSpPr>
              <p:cNvPr id="129066" name="Group 128"/>
              <p:cNvGrpSpPr>
                <a:grpSpLocks/>
              </p:cNvGrpSpPr>
              <p:nvPr/>
            </p:nvGrpSpPr>
            <p:grpSpPr bwMode="auto">
              <a:xfrm>
                <a:off x="6477000" y="4953000"/>
                <a:ext cx="1676400" cy="457994"/>
                <a:chOff x="6810828" y="5715000"/>
                <a:chExt cx="1676400" cy="457994"/>
              </a:xfrm>
            </p:grpSpPr>
            <p:sp>
              <p:nvSpPr>
                <p:cNvPr id="131" name="Rectangle 130"/>
                <p:cNvSpPr/>
                <p:nvPr/>
              </p:nvSpPr>
              <p:spPr>
                <a:xfrm>
                  <a:off x="6811165" y="5714655"/>
                  <a:ext cx="1676612"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9     2     0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132" name="Straight Connector 131"/>
                <p:cNvCxnSpPr/>
                <p:nvPr/>
              </p:nvCxnSpPr>
              <p:spPr>
                <a:xfrm rot="5400000">
                  <a:off x="7801157" y="5944018"/>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6934272" y="5944018"/>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343899" y="5944018"/>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rot="5400000" flipH="1" flipV="1">
                <a:off x="5620773" y="4427849"/>
                <a:ext cx="11112" cy="16067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9068" name="TextBox 137"/>
              <p:cNvSpPr txBox="1">
                <a:spLocks noChangeArrowheads="1"/>
              </p:cNvSpPr>
              <p:nvPr/>
            </p:nvSpPr>
            <p:spPr bwMode="auto">
              <a:xfrm>
                <a:off x="8302176" y="4974774"/>
                <a:ext cx="410562" cy="369332"/>
              </a:xfrm>
              <a:prstGeom prst="rect">
                <a:avLst/>
              </a:prstGeom>
              <a:noFill/>
              <a:ln w="9525">
                <a:noFill/>
                <a:miter lim="800000"/>
                <a:headEnd/>
                <a:tailEnd/>
              </a:ln>
            </p:spPr>
            <p:txBody>
              <a:bodyPr wrap="none">
                <a:spAutoFit/>
              </a:bodyPr>
              <a:lstStyle/>
              <a:p>
                <a:r>
                  <a:rPr lang="en-US"/>
                  <a:t>FA</a:t>
                </a:r>
              </a:p>
            </p:txBody>
          </p:sp>
        </p:grpSp>
        <p:grpSp>
          <p:nvGrpSpPr>
            <p:cNvPr id="129044" name="Group 139"/>
            <p:cNvGrpSpPr>
              <a:grpSpLocks/>
            </p:cNvGrpSpPr>
            <p:nvPr/>
          </p:nvGrpSpPr>
          <p:grpSpPr bwMode="auto">
            <a:xfrm>
              <a:off x="4844148" y="4267200"/>
              <a:ext cx="3930566" cy="457994"/>
              <a:chOff x="4822374" y="4953000"/>
              <a:chExt cx="3930566" cy="457994"/>
            </a:xfrm>
          </p:grpSpPr>
          <p:grpSp>
            <p:nvGrpSpPr>
              <p:cNvPr id="129059" name="Group 128"/>
              <p:cNvGrpSpPr>
                <a:grpSpLocks/>
              </p:cNvGrpSpPr>
              <p:nvPr/>
            </p:nvGrpSpPr>
            <p:grpSpPr bwMode="auto">
              <a:xfrm>
                <a:off x="6477000" y="4953000"/>
                <a:ext cx="1676400" cy="457994"/>
                <a:chOff x="6810828" y="5715000"/>
                <a:chExt cx="1676400" cy="457994"/>
              </a:xfrm>
            </p:grpSpPr>
            <p:sp>
              <p:nvSpPr>
                <p:cNvPr id="144" name="Rectangle 143"/>
                <p:cNvSpPr/>
                <p:nvPr/>
              </p:nvSpPr>
              <p:spPr>
                <a:xfrm>
                  <a:off x="6805268" y="5714747"/>
                  <a:ext cx="1681376"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11   13     0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145" name="Straight Connector 144"/>
                <p:cNvCxnSpPr/>
                <p:nvPr/>
              </p:nvCxnSpPr>
              <p:spPr>
                <a:xfrm rot="5400000">
                  <a:off x="7800022" y="5944110"/>
                  <a:ext cx="457139"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5400000">
                  <a:off x="6933138" y="5944110"/>
                  <a:ext cx="457139"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7342765" y="5944110"/>
                  <a:ext cx="457139"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42" name="Straight Connector 141"/>
              <p:cNvCxnSpPr/>
              <p:nvPr/>
            </p:nvCxnSpPr>
            <p:spPr>
              <a:xfrm rot="5400000" flipH="1" flipV="1">
                <a:off x="5620434" y="4427146"/>
                <a:ext cx="11112" cy="16083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9061" name="TextBox 142"/>
              <p:cNvSpPr txBox="1">
                <a:spLocks noChangeArrowheads="1"/>
              </p:cNvSpPr>
              <p:nvPr/>
            </p:nvSpPr>
            <p:spPr bwMode="auto">
              <a:xfrm>
                <a:off x="8302176" y="4974774"/>
                <a:ext cx="450764" cy="369332"/>
              </a:xfrm>
              <a:prstGeom prst="rect">
                <a:avLst/>
              </a:prstGeom>
              <a:noFill/>
              <a:ln w="9525">
                <a:noFill/>
                <a:miter lim="800000"/>
                <a:headEnd/>
                <a:tailEnd/>
              </a:ln>
            </p:spPr>
            <p:txBody>
              <a:bodyPr wrap="none">
                <a:spAutoFit/>
              </a:bodyPr>
              <a:lstStyle/>
              <a:p>
                <a:r>
                  <a:rPr lang="en-US"/>
                  <a:t>CD</a:t>
                </a:r>
              </a:p>
            </p:txBody>
          </p:sp>
        </p:grpSp>
        <p:grpSp>
          <p:nvGrpSpPr>
            <p:cNvPr id="129045" name="Group 147"/>
            <p:cNvGrpSpPr>
              <a:grpSpLocks/>
            </p:cNvGrpSpPr>
            <p:nvPr/>
          </p:nvGrpSpPr>
          <p:grpSpPr bwMode="auto">
            <a:xfrm>
              <a:off x="5609772" y="3516868"/>
              <a:ext cx="1676400" cy="457994"/>
              <a:chOff x="5943600" y="5715000"/>
              <a:chExt cx="1676400" cy="457994"/>
            </a:xfrm>
          </p:grpSpPr>
          <p:sp>
            <p:nvSpPr>
              <p:cNvPr id="149" name="Oval 148"/>
              <p:cNvSpPr/>
              <p:nvPr/>
            </p:nvSpPr>
            <p:spPr>
              <a:xfrm>
                <a:off x="7336694" y="5860322"/>
                <a:ext cx="152419" cy="152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 name="Rectangle 149"/>
              <p:cNvSpPr/>
              <p:nvPr/>
            </p:nvSpPr>
            <p:spPr>
              <a:xfrm>
                <a:off x="5944280" y="5714291"/>
                <a:ext cx="1675025"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7    -5/2 </a:t>
                </a:r>
              </a:p>
            </p:txBody>
          </p:sp>
          <p:cxnSp>
            <p:nvCxnSpPr>
              <p:cNvPr id="151" name="Straight Connector 150"/>
              <p:cNvCxnSpPr/>
              <p:nvPr/>
            </p:nvCxnSpPr>
            <p:spPr>
              <a:xfrm rot="5400000">
                <a:off x="6477014" y="5943653"/>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a:off x="6934272" y="5943653"/>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6078500" y="5943653"/>
                <a:ext cx="457139"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54" name="Straight Connector 153"/>
            <p:cNvCxnSpPr/>
            <p:nvPr/>
          </p:nvCxnSpPr>
          <p:spPr>
            <a:xfrm>
              <a:off x="7155285" y="3738380"/>
              <a:ext cx="431855" cy="63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9047" name="Group 154"/>
            <p:cNvGrpSpPr>
              <a:grpSpLocks/>
            </p:cNvGrpSpPr>
            <p:nvPr/>
          </p:nvGrpSpPr>
          <p:grpSpPr bwMode="auto">
            <a:xfrm>
              <a:off x="7511142" y="3516868"/>
              <a:ext cx="1676400" cy="457994"/>
              <a:chOff x="5943600" y="5715000"/>
              <a:chExt cx="1676400" cy="457994"/>
            </a:xfrm>
          </p:grpSpPr>
          <p:sp>
            <p:nvSpPr>
              <p:cNvPr id="156" name="Rectangle 155"/>
              <p:cNvSpPr/>
              <p:nvPr/>
            </p:nvSpPr>
            <p:spPr>
              <a:xfrm>
                <a:off x="5943388" y="5714291"/>
                <a:ext cx="1676612" cy="457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7    6/4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157" name="Straight Connector 156"/>
              <p:cNvCxnSpPr/>
              <p:nvPr/>
            </p:nvCxnSpPr>
            <p:spPr>
              <a:xfrm rot="5400000">
                <a:off x="6476915" y="5942859"/>
                <a:ext cx="457139"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a:off x="6934173" y="5942859"/>
                <a:ext cx="457139"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a:off x="6077608" y="5943653"/>
                <a:ext cx="457139" cy="15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9048" name="TextBox 159"/>
            <p:cNvSpPr txBox="1">
              <a:spLocks noChangeArrowheads="1"/>
            </p:cNvSpPr>
            <p:nvPr/>
          </p:nvSpPr>
          <p:spPr bwMode="auto">
            <a:xfrm>
              <a:off x="6248400" y="3124200"/>
              <a:ext cx="2032929" cy="369332"/>
            </a:xfrm>
            <a:prstGeom prst="rect">
              <a:avLst/>
            </a:prstGeom>
            <a:noFill/>
            <a:ln w="9525">
              <a:noFill/>
              <a:miter lim="800000"/>
              <a:headEnd/>
              <a:tailEnd/>
            </a:ln>
          </p:spPr>
          <p:txBody>
            <a:bodyPr wrap="none">
              <a:spAutoFit/>
            </a:bodyPr>
            <a:lstStyle/>
            <a:p>
              <a:r>
                <a:rPr lang="en-US"/>
                <a:t>EF                          DE</a:t>
              </a:r>
            </a:p>
          </p:txBody>
        </p:sp>
        <p:cxnSp>
          <p:nvCxnSpPr>
            <p:cNvPr id="163" name="Straight Connector 162"/>
            <p:cNvCxnSpPr>
              <a:stCxn id="98" idx="6"/>
              <a:endCxn id="150" idx="1"/>
            </p:cNvCxnSpPr>
            <p:nvPr/>
          </p:nvCxnSpPr>
          <p:spPr>
            <a:xfrm flipV="1">
              <a:off x="4829304" y="3744729"/>
              <a:ext cx="781149" cy="141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9030" name="TextBox 165"/>
          <p:cNvSpPr txBox="1">
            <a:spLocks noChangeArrowheads="1"/>
          </p:cNvSpPr>
          <p:nvPr/>
        </p:nvSpPr>
        <p:spPr bwMode="auto">
          <a:xfrm>
            <a:off x="6477000" y="2590800"/>
            <a:ext cx="1870075" cy="369888"/>
          </a:xfrm>
          <a:prstGeom prst="rect">
            <a:avLst/>
          </a:prstGeom>
          <a:noFill/>
          <a:ln w="9525">
            <a:noFill/>
            <a:miter lim="800000"/>
            <a:headEnd/>
            <a:tailEnd/>
          </a:ln>
        </p:spPr>
        <p:txBody>
          <a:bodyPr wrap="none">
            <a:spAutoFit/>
          </a:bodyPr>
          <a:lstStyle/>
          <a:p>
            <a:r>
              <a:rPr lang="en-US"/>
              <a:t>(y</a:t>
            </a:r>
            <a:r>
              <a:rPr lang="en-US" baseline="-25000"/>
              <a:t>max</a:t>
            </a:r>
            <a:r>
              <a:rPr lang="en-US"/>
              <a:t>, x</a:t>
            </a:r>
            <a:r>
              <a:rPr lang="en-US" baseline="-25000"/>
              <a:t>min</a:t>
            </a:r>
            <a:r>
              <a:rPr lang="en-US"/>
              <a:t>, 1/m, *)</a:t>
            </a:r>
          </a:p>
        </p:txBody>
      </p:sp>
      <p:grpSp>
        <p:nvGrpSpPr>
          <p:cNvPr id="129031" name="Group 172"/>
          <p:cNvGrpSpPr>
            <a:grpSpLocks/>
          </p:cNvGrpSpPr>
          <p:nvPr/>
        </p:nvGrpSpPr>
        <p:grpSpPr bwMode="auto">
          <a:xfrm>
            <a:off x="533400" y="1719263"/>
            <a:ext cx="2667000" cy="3233737"/>
            <a:chOff x="533400" y="1719942"/>
            <a:chExt cx="2667000" cy="3233058"/>
          </a:xfrm>
        </p:grpSpPr>
        <p:sp>
          <p:nvSpPr>
            <p:cNvPr id="129032" name="TextBox 166"/>
            <p:cNvSpPr txBox="1">
              <a:spLocks noChangeArrowheads="1"/>
            </p:cNvSpPr>
            <p:nvPr/>
          </p:nvSpPr>
          <p:spPr bwMode="auto">
            <a:xfrm>
              <a:off x="533400" y="2174296"/>
              <a:ext cx="325730"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F</a:t>
              </a:r>
            </a:p>
          </p:txBody>
        </p:sp>
        <p:sp>
          <p:nvSpPr>
            <p:cNvPr id="129033" name="TextBox 167"/>
            <p:cNvSpPr txBox="1">
              <a:spLocks noChangeArrowheads="1"/>
            </p:cNvSpPr>
            <p:nvPr/>
          </p:nvSpPr>
          <p:spPr bwMode="auto">
            <a:xfrm>
              <a:off x="2798470" y="1719942"/>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D</a:t>
              </a:r>
            </a:p>
          </p:txBody>
        </p:sp>
        <p:sp>
          <p:nvSpPr>
            <p:cNvPr id="129034" name="TextBox 168"/>
            <p:cNvSpPr txBox="1">
              <a:spLocks noChangeArrowheads="1"/>
            </p:cNvSpPr>
            <p:nvPr/>
          </p:nvSpPr>
          <p:spPr bwMode="auto">
            <a:xfrm>
              <a:off x="1655470" y="2831068"/>
              <a:ext cx="338554"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E</a:t>
              </a:r>
            </a:p>
          </p:txBody>
        </p:sp>
        <p:sp>
          <p:nvSpPr>
            <p:cNvPr id="129035" name="TextBox 169"/>
            <p:cNvSpPr txBox="1">
              <a:spLocks noChangeArrowheads="1"/>
            </p:cNvSpPr>
            <p:nvPr/>
          </p:nvSpPr>
          <p:spPr bwMode="auto">
            <a:xfrm>
              <a:off x="598716" y="409381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A</a:t>
              </a:r>
            </a:p>
          </p:txBody>
        </p:sp>
        <p:sp>
          <p:nvSpPr>
            <p:cNvPr id="129036" name="TextBox 170"/>
            <p:cNvSpPr txBox="1">
              <a:spLocks noChangeArrowheads="1"/>
            </p:cNvSpPr>
            <p:nvPr/>
          </p:nvSpPr>
          <p:spPr bwMode="auto">
            <a:xfrm>
              <a:off x="1553622" y="4583668"/>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B</a:t>
              </a:r>
            </a:p>
          </p:txBody>
        </p:sp>
        <p:sp>
          <p:nvSpPr>
            <p:cNvPr id="129037" name="TextBox 171"/>
            <p:cNvSpPr txBox="1">
              <a:spLocks noChangeArrowheads="1"/>
            </p:cNvSpPr>
            <p:nvPr/>
          </p:nvSpPr>
          <p:spPr bwMode="auto">
            <a:xfrm>
              <a:off x="2849022" y="358140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C</a:t>
              </a:r>
            </a:p>
          </p:txBody>
        </p:sp>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smtClean="0"/>
              <a:t>AET</a:t>
            </a:r>
          </a:p>
        </p:txBody>
      </p:sp>
      <p:sp>
        <p:nvSpPr>
          <p:cNvPr id="130051" name="Content Placeholder 2"/>
          <p:cNvSpPr>
            <a:spLocks noGrp="1"/>
          </p:cNvSpPr>
          <p:nvPr>
            <p:ph idx="1"/>
          </p:nvPr>
        </p:nvSpPr>
        <p:spPr/>
        <p:txBody>
          <a:bodyPr/>
          <a:lstStyle/>
          <a:p>
            <a:pPr>
              <a:buFontTx/>
              <a:buNone/>
            </a:pPr>
            <a:r>
              <a:rPr lang="en-US" smtClean="0"/>
              <a:t>					Status of AET at Scanline 8</a:t>
            </a:r>
          </a:p>
          <a:p>
            <a:pPr>
              <a:buFontTx/>
              <a:buNone/>
            </a:pPr>
            <a:r>
              <a:rPr lang="en-US" smtClean="0"/>
              <a:t>					                                </a:t>
            </a:r>
            <a:r>
              <a:rPr lang="en-US" sz="2000" smtClean="0">
                <a:latin typeface="Times New Roman" pitchFamily="18" charset="0"/>
                <a:cs typeface="Times New Roman" pitchFamily="18" charset="0"/>
              </a:rPr>
              <a:t>FA</a:t>
            </a:r>
          </a:p>
          <a:p>
            <a:pPr>
              <a:buFontTx/>
              <a:buNone/>
            </a:pPr>
            <a:endParaRPr lang="en-US" sz="2000" smtClean="0">
              <a:latin typeface="Times New Roman" pitchFamily="18" charset="0"/>
              <a:cs typeface="Times New Roman" pitchFamily="18" charset="0"/>
            </a:endParaRPr>
          </a:p>
          <a:p>
            <a:pPr>
              <a:buFontTx/>
              <a:buNone/>
            </a:pPr>
            <a:r>
              <a:rPr lang="en-US" sz="2000" smtClean="0">
                <a:latin typeface="Times New Roman" pitchFamily="18" charset="0"/>
                <a:cs typeface="Times New Roman" pitchFamily="18" charset="0"/>
              </a:rPr>
              <a:t>								   </a:t>
            </a:r>
          </a:p>
          <a:p>
            <a:pPr>
              <a:buFontTx/>
              <a:buNone/>
            </a:pPr>
            <a:r>
              <a:rPr lang="en-US" sz="2000" smtClean="0">
                <a:latin typeface="Times New Roman" pitchFamily="18" charset="0"/>
                <a:cs typeface="Times New Roman" pitchFamily="18" charset="0"/>
              </a:rPr>
              <a:t>								   EF</a:t>
            </a:r>
          </a:p>
          <a:p>
            <a:pPr>
              <a:buFontTx/>
              <a:buNone/>
            </a:pPr>
            <a:endParaRPr lang="en-US" sz="2000" smtClean="0">
              <a:latin typeface="Times New Roman" pitchFamily="18" charset="0"/>
              <a:cs typeface="Times New Roman" pitchFamily="18" charset="0"/>
            </a:endParaRPr>
          </a:p>
          <a:p>
            <a:pPr>
              <a:buFontTx/>
              <a:buNone/>
            </a:pPr>
            <a:r>
              <a:rPr lang="en-US" smtClean="0"/>
              <a:t>   								</a:t>
            </a:r>
            <a:r>
              <a:rPr lang="en-US" sz="2000" smtClean="0">
                <a:latin typeface="Times New Roman" pitchFamily="18" charset="0"/>
                <a:cs typeface="Times New Roman" pitchFamily="18" charset="0"/>
              </a:rPr>
              <a:t>   DE</a:t>
            </a:r>
          </a:p>
          <a:p>
            <a:pPr>
              <a:buFontTx/>
              <a:buNone/>
            </a:pPr>
            <a:endParaRPr lang="en-US" sz="2000" smtClean="0">
              <a:latin typeface="Times New Roman" pitchFamily="18" charset="0"/>
              <a:cs typeface="Times New Roman" pitchFamily="18" charset="0"/>
            </a:endParaRPr>
          </a:p>
          <a:p>
            <a:pPr>
              <a:buFontTx/>
              <a:buNone/>
            </a:pPr>
            <a:r>
              <a:rPr lang="en-US" sz="2000" smtClean="0">
                <a:latin typeface="Times New Roman" pitchFamily="18" charset="0"/>
                <a:cs typeface="Times New Roman" pitchFamily="18" charset="0"/>
              </a:rPr>
              <a:t>								   CD</a:t>
            </a:r>
            <a:endParaRPr lang="en-US" smtClean="0"/>
          </a:p>
        </p:txBody>
      </p:sp>
      <p:sp>
        <p:nvSpPr>
          <p:cNvPr id="38" name="Rectangle 37"/>
          <p:cNvSpPr/>
          <p:nvPr/>
        </p:nvSpPr>
        <p:spPr>
          <a:xfrm>
            <a:off x="4191000" y="2438400"/>
            <a:ext cx="609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4419600" y="2667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0054" name="Group 48"/>
          <p:cNvGrpSpPr>
            <a:grpSpLocks/>
          </p:cNvGrpSpPr>
          <p:nvPr/>
        </p:nvGrpSpPr>
        <p:grpSpPr bwMode="auto">
          <a:xfrm>
            <a:off x="5257800" y="2514600"/>
            <a:ext cx="1676400" cy="458788"/>
            <a:chOff x="5867400" y="2514600"/>
            <a:chExt cx="1676400" cy="457994"/>
          </a:xfrm>
        </p:grpSpPr>
        <p:sp>
          <p:nvSpPr>
            <p:cNvPr id="40" name="Rectangle 39"/>
            <p:cNvSpPr/>
            <p:nvPr/>
          </p:nvSpPr>
          <p:spPr>
            <a:xfrm>
              <a:off x="5867400" y="2514600"/>
              <a:ext cx="1676400" cy="456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9     2    0        </a:t>
              </a:r>
            </a:p>
          </p:txBody>
        </p:sp>
        <p:cxnSp>
          <p:nvCxnSpPr>
            <p:cNvPr id="44" name="Straight Connector 43"/>
            <p:cNvCxnSpPr>
              <a:stCxn id="40" idx="0"/>
              <a:endCxn id="40" idx="2"/>
            </p:cNvCxnSpPr>
            <p:nvPr/>
          </p:nvCxnSpPr>
          <p:spPr>
            <a:xfrm rot="16200000" flipH="1">
              <a:off x="64773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9345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0201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0055" name="Group 53"/>
          <p:cNvGrpSpPr>
            <a:grpSpLocks/>
          </p:cNvGrpSpPr>
          <p:nvPr/>
        </p:nvGrpSpPr>
        <p:grpSpPr bwMode="auto">
          <a:xfrm>
            <a:off x="5334000" y="3581400"/>
            <a:ext cx="1676400" cy="458788"/>
            <a:chOff x="5867400" y="2514600"/>
            <a:chExt cx="1676400" cy="457994"/>
          </a:xfrm>
        </p:grpSpPr>
        <p:sp>
          <p:nvSpPr>
            <p:cNvPr id="55" name="Rectangle 54"/>
            <p:cNvSpPr/>
            <p:nvPr/>
          </p:nvSpPr>
          <p:spPr>
            <a:xfrm>
              <a:off x="5867400" y="2514600"/>
              <a:ext cx="1676400" cy="456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4    -5/2</a:t>
              </a:r>
            </a:p>
          </p:txBody>
        </p:sp>
        <p:cxnSp>
          <p:nvCxnSpPr>
            <p:cNvPr id="56" name="Straight Connector 55"/>
            <p:cNvCxnSpPr>
              <a:stCxn id="55" idx="0"/>
              <a:endCxn id="55" idx="2"/>
            </p:cNvCxnSpPr>
            <p:nvPr/>
          </p:nvCxnSpPr>
          <p:spPr>
            <a:xfrm rot="16200000" flipH="1">
              <a:off x="64773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69345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60201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0056" name="Group 58"/>
          <p:cNvGrpSpPr>
            <a:grpSpLocks/>
          </p:cNvGrpSpPr>
          <p:nvPr/>
        </p:nvGrpSpPr>
        <p:grpSpPr bwMode="auto">
          <a:xfrm>
            <a:off x="5334000" y="4495800"/>
            <a:ext cx="1676400" cy="533400"/>
            <a:chOff x="5867400" y="2440117"/>
            <a:chExt cx="1676400" cy="532477"/>
          </a:xfrm>
        </p:grpSpPr>
        <p:sp>
          <p:nvSpPr>
            <p:cNvPr id="60" name="Rectangle 59"/>
            <p:cNvSpPr/>
            <p:nvPr/>
          </p:nvSpPr>
          <p:spPr>
            <a:xfrm>
              <a:off x="5867400" y="2514601"/>
              <a:ext cx="1676400" cy="456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9      6/4        </a:t>
              </a:r>
            </a:p>
          </p:txBody>
        </p:sp>
        <p:cxnSp>
          <p:nvCxnSpPr>
            <p:cNvPr id="61" name="Straight Connector 60"/>
            <p:cNvCxnSpPr>
              <a:stCxn id="60" idx="0"/>
              <a:endCxn id="60" idx="2"/>
            </p:cNvCxnSpPr>
            <p:nvPr/>
          </p:nvCxnSpPr>
          <p:spPr>
            <a:xfrm rot="16200000" flipH="1">
              <a:off x="6477397" y="2742802"/>
              <a:ext cx="45640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9345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0201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6478984" y="2666733"/>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0057" name="Group 63"/>
          <p:cNvGrpSpPr>
            <a:grpSpLocks/>
          </p:cNvGrpSpPr>
          <p:nvPr/>
        </p:nvGrpSpPr>
        <p:grpSpPr bwMode="auto">
          <a:xfrm>
            <a:off x="5334000" y="5408613"/>
            <a:ext cx="1676400" cy="458787"/>
            <a:chOff x="5867400" y="2514600"/>
            <a:chExt cx="1676400" cy="457994"/>
          </a:xfrm>
        </p:grpSpPr>
        <p:sp>
          <p:nvSpPr>
            <p:cNvPr id="65" name="Rectangle 64"/>
            <p:cNvSpPr/>
            <p:nvPr/>
          </p:nvSpPr>
          <p:spPr>
            <a:xfrm>
              <a:off x="5867400" y="2514600"/>
              <a:ext cx="1676400" cy="456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11   13     0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66" name="Straight Connector 65"/>
            <p:cNvCxnSpPr>
              <a:stCxn id="65" idx="0"/>
              <a:endCxn id="65" idx="2"/>
            </p:cNvCxnSpPr>
            <p:nvPr/>
          </p:nvCxnSpPr>
          <p:spPr>
            <a:xfrm rot="16200000" flipH="1">
              <a:off x="64773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9345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60201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6629400" y="2667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6781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p:nvPr/>
        </p:nvSpPr>
        <p:spPr>
          <a:xfrm>
            <a:off x="67818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5" name="Straight Arrow Connector 74"/>
          <p:cNvCxnSpPr/>
          <p:nvPr/>
        </p:nvCxnSpPr>
        <p:spPr>
          <a:xfrm rot="16200000" flipH="1">
            <a:off x="4838700" y="2400300"/>
            <a:ext cx="762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7292975" y="2209800"/>
            <a:ext cx="22225" cy="10890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7543801" y="3048000"/>
            <a:ext cx="609600" cy="31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5029200" y="3352800"/>
            <a:ext cx="2819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4762501" y="3619500"/>
            <a:ext cx="533400" cy="31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029200" y="3886200"/>
            <a:ext cx="3048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7543007" y="4039394"/>
            <a:ext cx="6096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a:off x="5027613" y="4343400"/>
            <a:ext cx="2819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4761707" y="4610894"/>
            <a:ext cx="5334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27613" y="4876800"/>
            <a:ext cx="3048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544594" y="4950619"/>
            <a:ext cx="6096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5030788" y="5256213"/>
            <a:ext cx="28194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4763294" y="5522119"/>
            <a:ext cx="533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030788" y="5789613"/>
            <a:ext cx="304800" cy="1587"/>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6911975" y="4648200"/>
            <a:ext cx="936625" cy="174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7275513" y="3319462"/>
            <a:ext cx="166688" cy="10017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0077" name="TextBox 106"/>
          <p:cNvSpPr txBox="1">
            <a:spLocks noChangeArrowheads="1"/>
          </p:cNvSpPr>
          <p:nvPr/>
        </p:nvSpPr>
        <p:spPr bwMode="auto">
          <a:xfrm>
            <a:off x="7239000" y="1143000"/>
            <a:ext cx="1630363" cy="369888"/>
          </a:xfrm>
          <a:prstGeom prst="rect">
            <a:avLst/>
          </a:prstGeom>
          <a:noFill/>
          <a:ln w="9525">
            <a:noFill/>
            <a:miter lim="800000"/>
            <a:headEnd/>
            <a:tailEnd/>
          </a:ln>
        </p:spPr>
        <p:txBody>
          <a:bodyPr wrap="none">
            <a:spAutoFit/>
          </a:bodyPr>
          <a:lstStyle/>
          <a:p>
            <a:r>
              <a:rPr lang="en-US"/>
              <a:t>(y</a:t>
            </a:r>
            <a:r>
              <a:rPr lang="en-US" baseline="-25000"/>
              <a:t>max</a:t>
            </a:r>
            <a:r>
              <a:rPr lang="en-US"/>
              <a:t>, x, 1/m, *)</a:t>
            </a:r>
          </a:p>
        </p:txBody>
      </p:sp>
      <p:grpSp>
        <p:nvGrpSpPr>
          <p:cNvPr id="130078" name="Group 102"/>
          <p:cNvGrpSpPr>
            <a:grpSpLocks/>
          </p:cNvGrpSpPr>
          <p:nvPr/>
        </p:nvGrpSpPr>
        <p:grpSpPr bwMode="auto">
          <a:xfrm>
            <a:off x="-3505200" y="685800"/>
            <a:ext cx="7239000" cy="4808538"/>
            <a:chOff x="-3505200" y="685801"/>
            <a:chExt cx="7239000" cy="4807859"/>
          </a:xfrm>
        </p:grpSpPr>
        <p:cxnSp>
          <p:nvCxnSpPr>
            <p:cNvPr id="5" name="Straight Connector 4"/>
            <p:cNvCxnSpPr/>
            <p:nvPr/>
          </p:nvCxnSpPr>
          <p:spPr>
            <a:xfrm>
              <a:off x="-3505200" y="1600072"/>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05200" y="1923876"/>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5200" y="2292124"/>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5200" y="2542914"/>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0" y="2852433"/>
              <a:ext cx="723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05200" y="3161951"/>
              <a:ext cx="7239000" cy="47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3473057"/>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05200" y="3782577"/>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05200" y="409209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05200" y="4401614"/>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711133"/>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5020652"/>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784804" y="3084968"/>
              <a:ext cx="4798334"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46413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214892"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98153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762455"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57667"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4968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4018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1702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4562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8377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74220" y="3083381"/>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20542" y="3444485"/>
              <a:ext cx="1885684" cy="25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609600" y="4419074"/>
              <a:ext cx="1143000" cy="60951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rot="10800000" flipV="1">
              <a:off x="1752600" y="3809560"/>
              <a:ext cx="1447800" cy="1219028"/>
            </a:xfrm>
            <a:prstGeom prst="line">
              <a:avLst/>
            </a:prstGeom>
            <a:ln w="41275" cmpd="sng">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2211528" y="2895289"/>
              <a:ext cx="1979332"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30115" idx="2"/>
            </p:cNvCxnSpPr>
            <p:nvPr/>
          </p:nvCxnSpPr>
          <p:spPr>
            <a:xfrm>
              <a:off x="609600" y="2514343"/>
              <a:ext cx="1214438" cy="68570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828800" y="1904829"/>
              <a:ext cx="1371600" cy="129521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0109" name="TextBox 35"/>
            <p:cNvSpPr txBox="1">
              <a:spLocks noChangeArrowheads="1"/>
            </p:cNvSpPr>
            <p:nvPr/>
          </p:nvSpPr>
          <p:spPr bwMode="auto">
            <a:xfrm>
              <a:off x="0" y="13716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sp>
          <p:nvSpPr>
            <p:cNvPr id="130110" name="TextBox 36"/>
            <p:cNvSpPr txBox="1">
              <a:spLocks noChangeArrowheads="1"/>
            </p:cNvSpPr>
            <p:nvPr/>
          </p:nvSpPr>
          <p:spPr bwMode="auto">
            <a:xfrm>
              <a:off x="3200400" y="13716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cxnSp>
          <p:nvCxnSpPr>
            <p:cNvPr id="80" name="Straight Connector 79"/>
            <p:cNvCxnSpPr/>
            <p:nvPr/>
          </p:nvCxnSpPr>
          <p:spPr>
            <a:xfrm rot="5400000">
              <a:off x="-2016580" y="3092905"/>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30112" name="Group 81"/>
            <p:cNvGrpSpPr>
              <a:grpSpLocks/>
            </p:cNvGrpSpPr>
            <p:nvPr/>
          </p:nvGrpSpPr>
          <p:grpSpPr bwMode="auto">
            <a:xfrm>
              <a:off x="533400" y="1719942"/>
              <a:ext cx="2667000" cy="3233058"/>
              <a:chOff x="533400" y="1719942"/>
              <a:chExt cx="2667000" cy="3233058"/>
            </a:xfrm>
          </p:grpSpPr>
          <p:sp>
            <p:nvSpPr>
              <p:cNvPr id="130113" name="TextBox 83"/>
              <p:cNvSpPr txBox="1">
                <a:spLocks noChangeArrowheads="1"/>
              </p:cNvSpPr>
              <p:nvPr/>
            </p:nvSpPr>
            <p:spPr bwMode="auto">
              <a:xfrm>
                <a:off x="533400" y="2174296"/>
                <a:ext cx="325730"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F</a:t>
                </a:r>
              </a:p>
            </p:txBody>
          </p:sp>
          <p:sp>
            <p:nvSpPr>
              <p:cNvPr id="130114" name="TextBox 85"/>
              <p:cNvSpPr txBox="1">
                <a:spLocks noChangeArrowheads="1"/>
              </p:cNvSpPr>
              <p:nvPr/>
            </p:nvSpPr>
            <p:spPr bwMode="auto">
              <a:xfrm>
                <a:off x="2798470" y="1719942"/>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D</a:t>
                </a:r>
              </a:p>
            </p:txBody>
          </p:sp>
          <p:sp>
            <p:nvSpPr>
              <p:cNvPr id="130115" name="TextBox 87"/>
              <p:cNvSpPr txBox="1">
                <a:spLocks noChangeArrowheads="1"/>
              </p:cNvSpPr>
              <p:nvPr/>
            </p:nvSpPr>
            <p:spPr bwMode="auto">
              <a:xfrm>
                <a:off x="1655470" y="2831068"/>
                <a:ext cx="338554"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E</a:t>
                </a:r>
              </a:p>
            </p:txBody>
          </p:sp>
          <p:sp>
            <p:nvSpPr>
              <p:cNvPr id="130116" name="TextBox 89"/>
              <p:cNvSpPr txBox="1">
                <a:spLocks noChangeArrowheads="1"/>
              </p:cNvSpPr>
              <p:nvPr/>
            </p:nvSpPr>
            <p:spPr bwMode="auto">
              <a:xfrm>
                <a:off x="598716" y="409381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A</a:t>
                </a:r>
              </a:p>
            </p:txBody>
          </p:sp>
          <p:sp>
            <p:nvSpPr>
              <p:cNvPr id="130117" name="TextBox 98"/>
              <p:cNvSpPr txBox="1">
                <a:spLocks noChangeArrowheads="1"/>
              </p:cNvSpPr>
              <p:nvPr/>
            </p:nvSpPr>
            <p:spPr bwMode="auto">
              <a:xfrm>
                <a:off x="1553622" y="4583668"/>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B</a:t>
                </a:r>
              </a:p>
            </p:txBody>
          </p:sp>
          <p:sp>
            <p:nvSpPr>
              <p:cNvPr id="130118" name="TextBox 100"/>
              <p:cNvSpPr txBox="1">
                <a:spLocks noChangeArrowheads="1"/>
              </p:cNvSpPr>
              <p:nvPr/>
            </p:nvSpPr>
            <p:spPr bwMode="auto">
              <a:xfrm>
                <a:off x="2849022" y="358140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C</a:t>
                </a:r>
              </a:p>
            </p:txBody>
          </p:sp>
        </p:gr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t>AET</a:t>
            </a:r>
          </a:p>
        </p:txBody>
      </p:sp>
      <p:sp>
        <p:nvSpPr>
          <p:cNvPr id="131075" name="Content Placeholder 2"/>
          <p:cNvSpPr>
            <a:spLocks noGrp="1"/>
          </p:cNvSpPr>
          <p:nvPr>
            <p:ph idx="1"/>
          </p:nvPr>
        </p:nvSpPr>
        <p:spPr>
          <a:xfrm>
            <a:off x="457200" y="1722438"/>
            <a:ext cx="8229600" cy="4525962"/>
          </a:xfrm>
        </p:spPr>
        <p:txBody>
          <a:bodyPr/>
          <a:lstStyle/>
          <a:p>
            <a:pPr>
              <a:buFontTx/>
              <a:buNone/>
            </a:pPr>
            <a:r>
              <a:rPr lang="en-US" smtClean="0"/>
              <a:t>					Status of AET at Scanline 9</a:t>
            </a:r>
          </a:p>
          <a:p>
            <a:pPr>
              <a:buFontTx/>
              <a:buNone/>
            </a:pPr>
            <a:r>
              <a:rPr lang="en-US" smtClean="0"/>
              <a:t>					                                </a:t>
            </a:r>
            <a:r>
              <a:rPr lang="en-US" sz="2000" smtClean="0">
                <a:latin typeface="Times New Roman" pitchFamily="18" charset="0"/>
                <a:cs typeface="Times New Roman" pitchFamily="18" charset="0"/>
              </a:rPr>
              <a:t>FA</a:t>
            </a:r>
          </a:p>
          <a:p>
            <a:pPr>
              <a:buFontTx/>
              <a:buNone/>
            </a:pPr>
            <a:endParaRPr lang="en-US" sz="2000" smtClean="0">
              <a:latin typeface="Times New Roman" pitchFamily="18" charset="0"/>
              <a:cs typeface="Times New Roman" pitchFamily="18" charset="0"/>
            </a:endParaRPr>
          </a:p>
          <a:p>
            <a:pPr>
              <a:buFontTx/>
              <a:buNone/>
            </a:pPr>
            <a:r>
              <a:rPr lang="en-US" sz="2000" smtClean="0">
                <a:latin typeface="Times New Roman" pitchFamily="18" charset="0"/>
                <a:cs typeface="Times New Roman" pitchFamily="18" charset="0"/>
              </a:rPr>
              <a:t>								   </a:t>
            </a:r>
          </a:p>
          <a:p>
            <a:pPr>
              <a:buFontTx/>
              <a:buNone/>
            </a:pPr>
            <a:r>
              <a:rPr lang="en-US" sz="2000" smtClean="0">
                <a:latin typeface="Times New Roman" pitchFamily="18" charset="0"/>
                <a:cs typeface="Times New Roman" pitchFamily="18" charset="0"/>
              </a:rPr>
              <a:t>								   EF</a:t>
            </a:r>
          </a:p>
          <a:p>
            <a:pPr>
              <a:buFontTx/>
              <a:buNone/>
            </a:pPr>
            <a:endParaRPr lang="en-US" sz="2000" smtClean="0">
              <a:latin typeface="Times New Roman" pitchFamily="18" charset="0"/>
              <a:cs typeface="Times New Roman" pitchFamily="18" charset="0"/>
            </a:endParaRPr>
          </a:p>
          <a:p>
            <a:pPr>
              <a:buFontTx/>
              <a:buNone/>
            </a:pPr>
            <a:r>
              <a:rPr lang="en-US" smtClean="0"/>
              <a:t>   								</a:t>
            </a:r>
            <a:r>
              <a:rPr lang="en-US" sz="2000" smtClean="0">
                <a:latin typeface="Times New Roman" pitchFamily="18" charset="0"/>
                <a:cs typeface="Times New Roman" pitchFamily="18" charset="0"/>
              </a:rPr>
              <a:t>   DE</a:t>
            </a:r>
          </a:p>
          <a:p>
            <a:pPr>
              <a:buFontTx/>
              <a:buNone/>
            </a:pPr>
            <a:endParaRPr lang="en-US" sz="2000" smtClean="0">
              <a:latin typeface="Times New Roman" pitchFamily="18" charset="0"/>
              <a:cs typeface="Times New Roman" pitchFamily="18" charset="0"/>
            </a:endParaRPr>
          </a:p>
          <a:p>
            <a:pPr>
              <a:buFontTx/>
              <a:buNone/>
            </a:pPr>
            <a:r>
              <a:rPr lang="en-US" sz="2000" smtClean="0">
                <a:latin typeface="Times New Roman" pitchFamily="18" charset="0"/>
                <a:cs typeface="Times New Roman" pitchFamily="18" charset="0"/>
              </a:rPr>
              <a:t>								   CD</a:t>
            </a:r>
            <a:endParaRPr lang="en-US" smtClean="0"/>
          </a:p>
        </p:txBody>
      </p:sp>
      <p:sp>
        <p:nvSpPr>
          <p:cNvPr id="38" name="Rectangle 37"/>
          <p:cNvSpPr/>
          <p:nvPr/>
        </p:nvSpPr>
        <p:spPr>
          <a:xfrm>
            <a:off x="4191000" y="2438400"/>
            <a:ext cx="609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8"/>
          <p:cNvSpPr/>
          <p:nvPr/>
        </p:nvSpPr>
        <p:spPr>
          <a:xfrm>
            <a:off x="4419600" y="2667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1078" name="Group 48"/>
          <p:cNvGrpSpPr>
            <a:grpSpLocks/>
          </p:cNvGrpSpPr>
          <p:nvPr/>
        </p:nvGrpSpPr>
        <p:grpSpPr bwMode="auto">
          <a:xfrm>
            <a:off x="5257800" y="2514600"/>
            <a:ext cx="1676400" cy="458788"/>
            <a:chOff x="5867400" y="2514600"/>
            <a:chExt cx="1676400" cy="457994"/>
          </a:xfrm>
        </p:grpSpPr>
        <p:sp>
          <p:nvSpPr>
            <p:cNvPr id="40" name="Rectangle 39"/>
            <p:cNvSpPr/>
            <p:nvPr/>
          </p:nvSpPr>
          <p:spPr>
            <a:xfrm>
              <a:off x="5867400" y="2514600"/>
              <a:ext cx="1676400" cy="456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9     2    0        </a:t>
              </a:r>
            </a:p>
          </p:txBody>
        </p:sp>
        <p:cxnSp>
          <p:nvCxnSpPr>
            <p:cNvPr id="44" name="Straight Connector 43"/>
            <p:cNvCxnSpPr>
              <a:stCxn id="40" idx="0"/>
              <a:endCxn id="40" idx="2"/>
            </p:cNvCxnSpPr>
            <p:nvPr/>
          </p:nvCxnSpPr>
          <p:spPr>
            <a:xfrm rot="16200000" flipH="1">
              <a:off x="64773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9345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0201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1079" name="Group 53"/>
          <p:cNvGrpSpPr>
            <a:grpSpLocks/>
          </p:cNvGrpSpPr>
          <p:nvPr/>
        </p:nvGrpSpPr>
        <p:grpSpPr bwMode="auto">
          <a:xfrm>
            <a:off x="5334000" y="3581400"/>
            <a:ext cx="1676400" cy="458788"/>
            <a:chOff x="5867400" y="2514600"/>
            <a:chExt cx="1676400" cy="457994"/>
          </a:xfrm>
        </p:grpSpPr>
        <p:sp>
          <p:nvSpPr>
            <p:cNvPr id="55" name="Rectangle 54"/>
            <p:cNvSpPr/>
            <p:nvPr/>
          </p:nvSpPr>
          <p:spPr>
            <a:xfrm>
              <a:off x="5867400" y="2514600"/>
              <a:ext cx="1676400" cy="456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9      2    -5/2</a:t>
              </a:r>
            </a:p>
          </p:txBody>
        </p:sp>
        <p:cxnSp>
          <p:nvCxnSpPr>
            <p:cNvPr id="56" name="Straight Connector 55"/>
            <p:cNvCxnSpPr>
              <a:stCxn id="55" idx="0"/>
              <a:endCxn id="55" idx="2"/>
            </p:cNvCxnSpPr>
            <p:nvPr/>
          </p:nvCxnSpPr>
          <p:spPr>
            <a:xfrm rot="16200000" flipH="1">
              <a:off x="64773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69345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6020197" y="2742802"/>
              <a:ext cx="456409"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1080" name="Group 58"/>
          <p:cNvGrpSpPr>
            <a:grpSpLocks/>
          </p:cNvGrpSpPr>
          <p:nvPr/>
        </p:nvGrpSpPr>
        <p:grpSpPr bwMode="auto">
          <a:xfrm>
            <a:off x="5334000" y="4570413"/>
            <a:ext cx="1676400" cy="458787"/>
            <a:chOff x="5867400" y="2514600"/>
            <a:chExt cx="1676400" cy="457994"/>
          </a:xfrm>
        </p:grpSpPr>
        <p:sp>
          <p:nvSpPr>
            <p:cNvPr id="60" name="Rectangle 59"/>
            <p:cNvSpPr/>
            <p:nvPr/>
          </p:nvSpPr>
          <p:spPr>
            <a:xfrm>
              <a:off x="5867400" y="2514600"/>
              <a:ext cx="1676400" cy="456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10     6/4        </a:t>
              </a:r>
            </a:p>
          </p:txBody>
        </p:sp>
        <p:cxnSp>
          <p:nvCxnSpPr>
            <p:cNvPr id="61" name="Straight Connector 60"/>
            <p:cNvCxnSpPr>
              <a:stCxn id="60" idx="0"/>
              <a:endCxn id="60" idx="2"/>
            </p:cNvCxnSpPr>
            <p:nvPr/>
          </p:nvCxnSpPr>
          <p:spPr>
            <a:xfrm rot="16200000" flipH="1">
              <a:off x="64773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9345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0201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1081" name="Group 63"/>
          <p:cNvGrpSpPr>
            <a:grpSpLocks/>
          </p:cNvGrpSpPr>
          <p:nvPr/>
        </p:nvGrpSpPr>
        <p:grpSpPr bwMode="auto">
          <a:xfrm>
            <a:off x="5334000" y="5408613"/>
            <a:ext cx="1676400" cy="458787"/>
            <a:chOff x="5867400" y="2514600"/>
            <a:chExt cx="1676400" cy="457994"/>
          </a:xfrm>
        </p:grpSpPr>
        <p:sp>
          <p:nvSpPr>
            <p:cNvPr id="65" name="Rectangle 64"/>
            <p:cNvSpPr/>
            <p:nvPr/>
          </p:nvSpPr>
          <p:spPr>
            <a:xfrm>
              <a:off x="5867400" y="2514600"/>
              <a:ext cx="1676400" cy="456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dirty="0">
                  <a:solidFill>
                    <a:schemeClr val="tx1"/>
                  </a:solidFill>
                  <a:latin typeface="Times New Roman" pitchFamily="18" charset="0"/>
                  <a:cs typeface="Times New Roman" pitchFamily="18" charset="0"/>
                </a:rPr>
                <a:t>  11   13     0      </a:t>
              </a:r>
              <a:r>
                <a:rPr lang="el-GR" dirty="0">
                  <a:solidFill>
                    <a:schemeClr val="tx1"/>
                  </a:solidFill>
                </a:rPr>
                <a:t>Φ</a:t>
              </a:r>
              <a:r>
                <a:rPr lang="en-US" dirty="0">
                  <a:solidFill>
                    <a:schemeClr val="tx1"/>
                  </a:solidFill>
                  <a:latin typeface="Times New Roman" pitchFamily="18" charset="0"/>
                  <a:cs typeface="Times New Roman" pitchFamily="18" charset="0"/>
                </a:rPr>
                <a:t>  </a:t>
              </a:r>
            </a:p>
          </p:txBody>
        </p:sp>
        <p:cxnSp>
          <p:nvCxnSpPr>
            <p:cNvPr id="66" name="Straight Connector 65"/>
            <p:cNvCxnSpPr>
              <a:stCxn id="65" idx="0"/>
              <a:endCxn id="65" idx="2"/>
            </p:cNvCxnSpPr>
            <p:nvPr/>
          </p:nvCxnSpPr>
          <p:spPr>
            <a:xfrm rot="16200000" flipH="1">
              <a:off x="64773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9345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6020196" y="2742801"/>
              <a:ext cx="456410" cy="31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6629400" y="2667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6781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p:nvPr/>
        </p:nvSpPr>
        <p:spPr>
          <a:xfrm>
            <a:off x="67818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5" name="Straight Arrow Connector 74"/>
          <p:cNvCxnSpPr>
            <a:stCxn id="39" idx="0"/>
            <a:endCxn id="40" idx="1"/>
          </p:cNvCxnSpPr>
          <p:nvPr/>
        </p:nvCxnSpPr>
        <p:spPr>
          <a:xfrm rot="16200000" flipH="1">
            <a:off x="4838700" y="2324100"/>
            <a:ext cx="762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9" idx="7"/>
          </p:cNvCxnSpPr>
          <p:nvPr/>
        </p:nvCxnSpPr>
        <p:spPr>
          <a:xfrm rot="5400000" flipH="1" flipV="1">
            <a:off x="7292975" y="2133600"/>
            <a:ext cx="22225" cy="10890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7543801" y="2971800"/>
            <a:ext cx="609600" cy="31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5029200" y="3276600"/>
            <a:ext cx="2819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4762501" y="3543300"/>
            <a:ext cx="533400" cy="31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55" idx="1"/>
          </p:cNvCxnSpPr>
          <p:nvPr/>
        </p:nvCxnSpPr>
        <p:spPr>
          <a:xfrm>
            <a:off x="5029200" y="3810000"/>
            <a:ext cx="3048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7543007" y="3963194"/>
            <a:ext cx="6096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a:off x="5027613" y="4267200"/>
            <a:ext cx="2819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4761707" y="4534694"/>
            <a:ext cx="5334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27613" y="4800600"/>
            <a:ext cx="3048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544594" y="4874419"/>
            <a:ext cx="6096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5030788" y="5180013"/>
            <a:ext cx="2819400" cy="15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4763294" y="5445919"/>
            <a:ext cx="533400"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030788" y="5713413"/>
            <a:ext cx="304800" cy="1587"/>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1" idx="7"/>
          </p:cNvCxnSpPr>
          <p:nvPr/>
        </p:nvCxnSpPr>
        <p:spPr>
          <a:xfrm rot="10800000" flipV="1">
            <a:off x="6911975" y="4572000"/>
            <a:ext cx="936625" cy="174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7275513" y="3243262"/>
            <a:ext cx="166688" cy="10017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1101" name="TextBox 106"/>
          <p:cNvSpPr txBox="1">
            <a:spLocks noChangeArrowheads="1"/>
          </p:cNvSpPr>
          <p:nvPr/>
        </p:nvSpPr>
        <p:spPr bwMode="auto">
          <a:xfrm>
            <a:off x="5530850" y="1182688"/>
            <a:ext cx="3232150" cy="646112"/>
          </a:xfrm>
          <a:prstGeom prst="rect">
            <a:avLst/>
          </a:prstGeom>
          <a:noFill/>
          <a:ln w="9525">
            <a:noFill/>
            <a:miter lim="800000"/>
            <a:headEnd/>
            <a:tailEnd/>
          </a:ln>
        </p:spPr>
        <p:txBody>
          <a:bodyPr wrap="none">
            <a:spAutoFit/>
          </a:bodyPr>
          <a:lstStyle/>
          <a:p>
            <a:r>
              <a:rPr lang="en-US"/>
              <a:t>(y</a:t>
            </a:r>
            <a:r>
              <a:rPr lang="en-US" baseline="-25000"/>
              <a:t>max</a:t>
            </a:r>
            <a:r>
              <a:rPr lang="en-US"/>
              <a:t>, x, 1/m, *) </a:t>
            </a:r>
          </a:p>
          <a:p>
            <a:r>
              <a:rPr lang="en-US"/>
              <a:t>Now, y=ymax, throw out FA &amp; EF</a:t>
            </a:r>
          </a:p>
        </p:txBody>
      </p:sp>
      <p:grpSp>
        <p:nvGrpSpPr>
          <p:cNvPr id="131102" name="Group 101"/>
          <p:cNvGrpSpPr>
            <a:grpSpLocks/>
          </p:cNvGrpSpPr>
          <p:nvPr/>
        </p:nvGrpSpPr>
        <p:grpSpPr bwMode="auto">
          <a:xfrm>
            <a:off x="-3505200" y="685800"/>
            <a:ext cx="7239000" cy="4808538"/>
            <a:chOff x="-3505200" y="685800"/>
            <a:chExt cx="7239000" cy="4807860"/>
          </a:xfrm>
        </p:grpSpPr>
        <p:cxnSp>
          <p:nvCxnSpPr>
            <p:cNvPr id="103" name="Straight Connector 102"/>
            <p:cNvCxnSpPr/>
            <p:nvPr/>
          </p:nvCxnSpPr>
          <p:spPr>
            <a:xfrm>
              <a:off x="-3505200" y="1600071"/>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505200" y="192387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505200" y="2301647"/>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505200" y="2542913"/>
              <a:ext cx="723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505200" y="2852432"/>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505200" y="3161951"/>
              <a:ext cx="7239000" cy="47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505200" y="3473057"/>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505200" y="3782576"/>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505200" y="4092095"/>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505200" y="4401614"/>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505200" y="4711132"/>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505200" y="5020652"/>
              <a:ext cx="7239000"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1784805" y="3084967"/>
              <a:ext cx="4798335"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1464131"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1214893"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981531"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762456"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557668"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149681"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340181"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117019"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345619"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783769"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a:off x="574219" y="3083381"/>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320542" y="3444484"/>
              <a:ext cx="1885684" cy="25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0" name="Straight Connector 129"/>
            <p:cNvCxnSpPr/>
            <p:nvPr/>
          </p:nvCxnSpPr>
          <p:spPr>
            <a:xfrm>
              <a:off x="609600" y="4419074"/>
              <a:ext cx="1143000" cy="60951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1" name="Straight Connector 130"/>
            <p:cNvCxnSpPr/>
            <p:nvPr/>
          </p:nvCxnSpPr>
          <p:spPr>
            <a:xfrm rot="10800000" flipV="1">
              <a:off x="1752600" y="3809559"/>
              <a:ext cx="1447800" cy="1219028"/>
            </a:xfrm>
            <a:prstGeom prst="line">
              <a:avLst/>
            </a:prstGeom>
            <a:ln w="41275" cmpd="sng">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2211528" y="2895288"/>
              <a:ext cx="1979333"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31139" idx="2"/>
            </p:cNvCxnSpPr>
            <p:nvPr/>
          </p:nvCxnSpPr>
          <p:spPr>
            <a:xfrm>
              <a:off x="609600" y="2514342"/>
              <a:ext cx="1214438" cy="68570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828800" y="1904828"/>
              <a:ext cx="1371600" cy="129521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1133" name="TextBox 134"/>
            <p:cNvSpPr txBox="1">
              <a:spLocks noChangeArrowheads="1"/>
            </p:cNvSpPr>
            <p:nvPr/>
          </p:nvSpPr>
          <p:spPr bwMode="auto">
            <a:xfrm>
              <a:off x="0" y="13716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sp>
          <p:nvSpPr>
            <p:cNvPr id="131134" name="TextBox 135"/>
            <p:cNvSpPr txBox="1">
              <a:spLocks noChangeArrowheads="1"/>
            </p:cNvSpPr>
            <p:nvPr/>
          </p:nvSpPr>
          <p:spPr bwMode="auto">
            <a:xfrm>
              <a:off x="3200400" y="1371600"/>
              <a:ext cx="457200" cy="3785652"/>
            </a:xfrm>
            <a:prstGeom prst="rect">
              <a:avLst/>
            </a:prstGeom>
            <a:noFill/>
            <a:ln w="9525">
              <a:noFill/>
              <a:miter lim="800000"/>
              <a:headEnd/>
              <a:tailEnd/>
            </a:ln>
          </p:spPr>
          <p:txBody>
            <a:bodyPr>
              <a:spAutoFit/>
            </a:bodyPr>
            <a:lstStyle/>
            <a:p>
              <a:endParaRPr lang="en-US" sz="800"/>
            </a:p>
            <a:p>
              <a:r>
                <a:rPr lang="en-US"/>
                <a:t>12</a:t>
              </a:r>
            </a:p>
            <a:p>
              <a:r>
                <a:rPr lang="en-US"/>
                <a:t>11</a:t>
              </a:r>
            </a:p>
            <a:p>
              <a:endParaRPr lang="en-US" sz="800"/>
            </a:p>
            <a:p>
              <a:r>
                <a:rPr lang="en-US"/>
                <a:t>10</a:t>
              </a:r>
            </a:p>
            <a:p>
              <a:r>
                <a:rPr lang="en-US"/>
                <a:t>09</a:t>
              </a:r>
            </a:p>
            <a:p>
              <a:r>
                <a:rPr lang="en-US"/>
                <a:t>08</a:t>
              </a:r>
            </a:p>
            <a:p>
              <a:r>
                <a:rPr lang="en-US"/>
                <a:t>07</a:t>
              </a:r>
            </a:p>
            <a:p>
              <a:endParaRPr lang="en-US" sz="800"/>
            </a:p>
            <a:p>
              <a:r>
                <a:rPr lang="en-US"/>
                <a:t>06</a:t>
              </a:r>
            </a:p>
            <a:p>
              <a:r>
                <a:rPr lang="en-US"/>
                <a:t>05</a:t>
              </a:r>
            </a:p>
            <a:p>
              <a:r>
                <a:rPr lang="en-US"/>
                <a:t>04</a:t>
              </a:r>
            </a:p>
            <a:p>
              <a:r>
                <a:rPr lang="en-US"/>
                <a:t>03</a:t>
              </a:r>
            </a:p>
            <a:p>
              <a:r>
                <a:rPr lang="en-US"/>
                <a:t>02</a:t>
              </a:r>
            </a:p>
            <a:p>
              <a:r>
                <a:rPr lang="en-US"/>
                <a:t>01</a:t>
              </a:r>
            </a:p>
          </p:txBody>
        </p:sp>
        <p:cxnSp>
          <p:nvCxnSpPr>
            <p:cNvPr id="137" name="Straight Connector 136"/>
            <p:cNvCxnSpPr/>
            <p:nvPr/>
          </p:nvCxnSpPr>
          <p:spPr>
            <a:xfrm rot="5400000">
              <a:off x="-2016581" y="3092904"/>
              <a:ext cx="4798336" cy="3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31136" name="Group 81"/>
            <p:cNvGrpSpPr>
              <a:grpSpLocks/>
            </p:cNvGrpSpPr>
            <p:nvPr/>
          </p:nvGrpSpPr>
          <p:grpSpPr bwMode="auto">
            <a:xfrm>
              <a:off x="533400" y="1719942"/>
              <a:ext cx="2667000" cy="3233058"/>
              <a:chOff x="533400" y="1719942"/>
              <a:chExt cx="2667000" cy="3233058"/>
            </a:xfrm>
          </p:grpSpPr>
          <p:sp>
            <p:nvSpPr>
              <p:cNvPr id="131137" name="TextBox 138"/>
              <p:cNvSpPr txBox="1">
                <a:spLocks noChangeArrowheads="1"/>
              </p:cNvSpPr>
              <p:nvPr/>
            </p:nvSpPr>
            <p:spPr bwMode="auto">
              <a:xfrm>
                <a:off x="533400" y="2174296"/>
                <a:ext cx="325730"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F</a:t>
                </a:r>
              </a:p>
            </p:txBody>
          </p:sp>
          <p:sp>
            <p:nvSpPr>
              <p:cNvPr id="131138" name="TextBox 139"/>
              <p:cNvSpPr txBox="1">
                <a:spLocks noChangeArrowheads="1"/>
              </p:cNvSpPr>
              <p:nvPr/>
            </p:nvSpPr>
            <p:spPr bwMode="auto">
              <a:xfrm>
                <a:off x="2798470" y="1719942"/>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D</a:t>
                </a:r>
              </a:p>
            </p:txBody>
          </p:sp>
          <p:sp>
            <p:nvSpPr>
              <p:cNvPr id="131139" name="TextBox 140"/>
              <p:cNvSpPr txBox="1">
                <a:spLocks noChangeArrowheads="1"/>
              </p:cNvSpPr>
              <p:nvPr/>
            </p:nvSpPr>
            <p:spPr bwMode="auto">
              <a:xfrm>
                <a:off x="1655470" y="2831068"/>
                <a:ext cx="338554"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E</a:t>
                </a:r>
              </a:p>
            </p:txBody>
          </p:sp>
          <p:sp>
            <p:nvSpPr>
              <p:cNvPr id="131140" name="TextBox 141"/>
              <p:cNvSpPr txBox="1">
                <a:spLocks noChangeArrowheads="1"/>
              </p:cNvSpPr>
              <p:nvPr/>
            </p:nvSpPr>
            <p:spPr bwMode="auto">
              <a:xfrm>
                <a:off x="598716" y="409381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A</a:t>
                </a:r>
              </a:p>
            </p:txBody>
          </p:sp>
          <p:sp>
            <p:nvSpPr>
              <p:cNvPr id="131141" name="TextBox 142"/>
              <p:cNvSpPr txBox="1">
                <a:spLocks noChangeArrowheads="1"/>
              </p:cNvSpPr>
              <p:nvPr/>
            </p:nvSpPr>
            <p:spPr bwMode="auto">
              <a:xfrm>
                <a:off x="1553622" y="4583668"/>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B</a:t>
                </a:r>
              </a:p>
            </p:txBody>
          </p:sp>
          <p:sp>
            <p:nvSpPr>
              <p:cNvPr id="131142" name="TextBox 143"/>
              <p:cNvSpPr txBox="1">
                <a:spLocks noChangeArrowheads="1"/>
              </p:cNvSpPr>
              <p:nvPr/>
            </p:nvSpPr>
            <p:spPr bwMode="auto">
              <a:xfrm>
                <a:off x="2849022" y="3581400"/>
                <a:ext cx="351378" cy="369332"/>
              </a:xfrm>
              <a:prstGeom prst="rect">
                <a:avLst/>
              </a:prstGeom>
              <a:noFill/>
              <a:ln w="9525">
                <a:noFill/>
                <a:miter lim="800000"/>
                <a:headEnd/>
                <a:tailEnd/>
              </a:ln>
            </p:spPr>
            <p:txBody>
              <a:bodyPr wrap="none">
                <a:spAutoFit/>
              </a:bodyPr>
              <a:lstStyle/>
              <a:p>
                <a:r>
                  <a:rPr lang="en-US" b="1">
                    <a:solidFill>
                      <a:schemeClr val="accent2"/>
                    </a:solidFill>
                    <a:latin typeface="Times New Roman" pitchFamily="18" charset="0"/>
                    <a:cs typeface="Times New Roman" pitchFamily="18" charset="0"/>
                  </a:rPr>
                  <a:t>C</a:t>
                </a:r>
              </a:p>
            </p:txBody>
          </p:sp>
        </p:gr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PRECAUTIONS</a:t>
            </a:r>
          </a:p>
        </p:txBody>
      </p:sp>
      <p:sp>
        <p:nvSpPr>
          <p:cNvPr id="3" name="Content Placeholder 2"/>
          <p:cNvSpPr>
            <a:spLocks noGrp="1"/>
          </p:cNvSpPr>
          <p:nvPr>
            <p:ph idx="1"/>
          </p:nvPr>
        </p:nvSpPr>
        <p:spPr/>
        <p:txBody>
          <a:bodyPr>
            <a:normAutofit fontScale="92500" lnSpcReduction="20000"/>
          </a:bodyPr>
          <a:lstStyle/>
          <a:p>
            <a:pPr>
              <a:defRPr/>
            </a:pPr>
            <a:r>
              <a:rPr lang="en-US" dirty="0" smtClean="0"/>
              <a:t>Intersection has an integer y coordinate</a:t>
            </a:r>
          </a:p>
          <a:p>
            <a:pPr>
              <a:defRPr/>
            </a:pPr>
            <a:r>
              <a:rPr lang="en-US" dirty="0" smtClean="0"/>
              <a:t>If this point is the </a:t>
            </a:r>
            <a:r>
              <a:rPr lang="en-US" dirty="0" err="1" smtClean="0"/>
              <a:t>y</a:t>
            </a:r>
            <a:r>
              <a:rPr lang="en-US" baseline="-25000" dirty="0" err="1" smtClean="0"/>
              <a:t>min</a:t>
            </a:r>
            <a:r>
              <a:rPr lang="en-US" dirty="0" smtClean="0"/>
              <a:t> of the edges endpoint count it.</a:t>
            </a:r>
          </a:p>
          <a:p>
            <a:pPr>
              <a:defRPr/>
            </a:pPr>
            <a:r>
              <a:rPr lang="en-US" dirty="0" smtClean="0"/>
              <a:t>Count only non-horizontal edges</a:t>
            </a:r>
          </a:p>
          <a:p>
            <a:pPr>
              <a:defRPr/>
            </a:pPr>
            <a:r>
              <a:rPr lang="en-US" dirty="0" smtClean="0"/>
              <a:t>During each iteration process with a </a:t>
            </a:r>
            <a:r>
              <a:rPr lang="en-US" dirty="0" err="1" smtClean="0"/>
              <a:t>scanline</a:t>
            </a:r>
            <a:r>
              <a:rPr lang="en-US" dirty="0" smtClean="0"/>
              <a:t>, the AET is updated</a:t>
            </a:r>
          </a:p>
          <a:p>
            <a:pPr>
              <a:defRPr/>
            </a:pPr>
            <a:r>
              <a:rPr lang="en-US" dirty="0" smtClean="0"/>
              <a:t>For each </a:t>
            </a:r>
            <a:r>
              <a:rPr lang="en-US" dirty="0" err="1" smtClean="0"/>
              <a:t>scanline</a:t>
            </a:r>
            <a:r>
              <a:rPr lang="en-US" dirty="0" smtClean="0"/>
              <a:t>, AET keeps track of the set of edges it has to intersect &amp; stores the intersection points. The sorting of the entries is </a:t>
            </a:r>
            <a:r>
              <a:rPr lang="en-US" dirty="0" err="1" smtClean="0"/>
              <a:t>w.r.t</a:t>
            </a:r>
            <a:r>
              <a:rPr lang="en-US" dirty="0" smtClean="0"/>
              <a:t>. the x-intersection values.</a:t>
            </a:r>
          </a:p>
          <a:p>
            <a:pPr>
              <a:defRPr/>
            </a:pP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smtClean="0"/>
              <a:t>Processing steps</a:t>
            </a:r>
          </a:p>
        </p:txBody>
      </p:sp>
      <p:sp>
        <p:nvSpPr>
          <p:cNvPr id="133123" name="Content Placeholder 2"/>
          <p:cNvSpPr>
            <a:spLocks noGrp="1"/>
          </p:cNvSpPr>
          <p:nvPr>
            <p:ph idx="1"/>
          </p:nvPr>
        </p:nvSpPr>
        <p:spPr>
          <a:xfrm>
            <a:off x="457200" y="1600200"/>
            <a:ext cx="8229600" cy="4953000"/>
          </a:xfrm>
        </p:spPr>
        <p:txBody>
          <a:bodyPr/>
          <a:lstStyle/>
          <a:p>
            <a:pPr marL="514350" indent="-514350">
              <a:lnSpc>
                <a:spcPct val="80000"/>
              </a:lnSpc>
              <a:buFontTx/>
              <a:buAutoNum type="arabicPeriod"/>
            </a:pPr>
            <a:r>
              <a:rPr lang="en-US" sz="2500" smtClean="0">
                <a:latin typeface="Times New Roman" pitchFamily="18" charset="0"/>
                <a:cs typeface="Times New Roman" pitchFamily="18" charset="0"/>
              </a:rPr>
              <a:t>Set y to smallest y in SET entry (first non-empty bucket)</a:t>
            </a:r>
          </a:p>
          <a:p>
            <a:pPr marL="514350" indent="-514350">
              <a:lnSpc>
                <a:spcPct val="80000"/>
              </a:lnSpc>
              <a:buFontTx/>
              <a:buAutoNum type="arabicPeriod"/>
            </a:pPr>
            <a:r>
              <a:rPr lang="en-US" sz="2500" smtClean="0">
                <a:latin typeface="Times New Roman" pitchFamily="18" charset="0"/>
                <a:cs typeface="Times New Roman" pitchFamily="18" charset="0"/>
              </a:rPr>
              <a:t>Initialize AET to be empty</a:t>
            </a:r>
          </a:p>
          <a:p>
            <a:pPr marL="514350" indent="-514350">
              <a:lnSpc>
                <a:spcPct val="80000"/>
              </a:lnSpc>
              <a:buFontTx/>
              <a:buAutoNum type="arabicPeriod"/>
            </a:pPr>
            <a:r>
              <a:rPr lang="en-US" sz="2500" smtClean="0">
                <a:latin typeface="Times New Roman" pitchFamily="18" charset="0"/>
                <a:cs typeface="Times New Roman" pitchFamily="18" charset="0"/>
              </a:rPr>
              <a:t>Repeat until both AET &amp; SET are empty</a:t>
            </a:r>
          </a:p>
          <a:p>
            <a:pPr marL="971550" lvl="1" indent="-571500">
              <a:lnSpc>
                <a:spcPct val="80000"/>
              </a:lnSpc>
              <a:buFontTx/>
              <a:buAutoNum type="romanUcPeriod"/>
            </a:pPr>
            <a:r>
              <a:rPr lang="en-US" sz="2200" smtClean="0">
                <a:latin typeface="Times New Roman" pitchFamily="18" charset="0"/>
                <a:cs typeface="Times New Roman" pitchFamily="18" charset="0"/>
              </a:rPr>
              <a:t>Move from SET bucket y to AET, those edges whose y</a:t>
            </a:r>
            <a:r>
              <a:rPr lang="en-US" sz="2200" baseline="-25000" smtClean="0">
                <a:latin typeface="Times New Roman" pitchFamily="18" charset="0"/>
                <a:cs typeface="Times New Roman" pitchFamily="18" charset="0"/>
              </a:rPr>
              <a:t>min</a:t>
            </a:r>
            <a:r>
              <a:rPr lang="en-US" sz="2200" smtClean="0">
                <a:latin typeface="Times New Roman" pitchFamily="18" charset="0"/>
                <a:cs typeface="Times New Roman" pitchFamily="18" charset="0"/>
              </a:rPr>
              <a:t> = y</a:t>
            </a:r>
          </a:p>
          <a:p>
            <a:pPr marL="971550" lvl="1" indent="-571500">
              <a:lnSpc>
                <a:spcPct val="80000"/>
              </a:lnSpc>
              <a:buFontTx/>
              <a:buAutoNum type="romanUcPeriod"/>
            </a:pPr>
            <a:r>
              <a:rPr lang="en-US" sz="2200" smtClean="0">
                <a:latin typeface="Times New Roman" pitchFamily="18" charset="0"/>
                <a:cs typeface="Times New Roman" pitchFamily="18" charset="0"/>
              </a:rPr>
              <a:t>Sort AET on x (Simple as SET is pre-sorted)</a:t>
            </a:r>
          </a:p>
          <a:p>
            <a:pPr marL="971550" lvl="1" indent="-571500">
              <a:lnSpc>
                <a:spcPct val="80000"/>
              </a:lnSpc>
              <a:buFontTx/>
              <a:buAutoNum type="romanUcPeriod"/>
            </a:pPr>
            <a:r>
              <a:rPr lang="en-US" sz="2200" smtClean="0">
                <a:latin typeface="Times New Roman" pitchFamily="18" charset="0"/>
                <a:cs typeface="Times New Roman" pitchFamily="18" charset="0"/>
              </a:rPr>
              <a:t>Fill pixels on scanline y using pairs of x-coordinates from AET</a:t>
            </a:r>
          </a:p>
          <a:p>
            <a:pPr marL="971550" lvl="1" indent="-571500">
              <a:lnSpc>
                <a:spcPct val="80000"/>
              </a:lnSpc>
              <a:buFontTx/>
              <a:buAutoNum type="romanUcPeriod"/>
            </a:pPr>
            <a:r>
              <a:rPr lang="en-US" sz="2200" smtClean="0">
                <a:latin typeface="Times New Roman" pitchFamily="18" charset="0"/>
                <a:cs typeface="Times New Roman" pitchFamily="18" charset="0"/>
              </a:rPr>
              <a:t>Increment scanline by 1</a:t>
            </a:r>
          </a:p>
          <a:p>
            <a:pPr marL="971550" lvl="1" indent="-571500">
              <a:lnSpc>
                <a:spcPct val="80000"/>
              </a:lnSpc>
              <a:buFontTx/>
              <a:buAutoNum type="romanUcPeriod"/>
            </a:pPr>
            <a:r>
              <a:rPr lang="en-US" sz="2200" smtClean="0">
                <a:latin typeface="Times New Roman" pitchFamily="18" charset="0"/>
                <a:cs typeface="Times New Roman" pitchFamily="18" charset="0"/>
              </a:rPr>
              <a:t>Remove from AET those entries for which y=y</a:t>
            </a:r>
            <a:r>
              <a:rPr lang="en-US" sz="2200" baseline="-25000" smtClean="0">
                <a:latin typeface="Times New Roman" pitchFamily="18" charset="0"/>
                <a:cs typeface="Times New Roman" pitchFamily="18" charset="0"/>
              </a:rPr>
              <a:t>max</a:t>
            </a:r>
            <a:r>
              <a:rPr lang="en-US" sz="2200" smtClean="0">
                <a:latin typeface="Times New Roman" pitchFamily="18" charset="0"/>
                <a:cs typeface="Times New Roman" pitchFamily="18" charset="0"/>
              </a:rPr>
              <a:t> (edges not involved)</a:t>
            </a:r>
          </a:p>
          <a:p>
            <a:pPr marL="971550" lvl="1" indent="-571500">
              <a:lnSpc>
                <a:spcPct val="80000"/>
              </a:lnSpc>
              <a:buFontTx/>
              <a:buAutoNum type="romanUcPeriod"/>
            </a:pPr>
            <a:r>
              <a:rPr lang="en-US" sz="2200" smtClean="0">
                <a:latin typeface="Times New Roman" pitchFamily="18" charset="0"/>
                <a:cs typeface="Times New Roman" pitchFamily="18" charset="0"/>
              </a:rPr>
              <a:t>For each non-vertical edge in AET, update x for new y</a:t>
            </a:r>
          </a:p>
          <a:p>
            <a:pPr marL="514350" indent="-514350">
              <a:lnSpc>
                <a:spcPct val="80000"/>
              </a:lnSpc>
              <a:buFontTx/>
              <a:buAutoNum type="arabicPeriod"/>
            </a:pPr>
            <a:r>
              <a:rPr lang="en-US" sz="2500" smtClean="0">
                <a:latin typeface="Times New Roman" pitchFamily="18" charset="0"/>
                <a:cs typeface="Times New Roman" pitchFamily="18" charset="0"/>
              </a:rPr>
              <a:t>End loop</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smtClean="0"/>
              <a:t>Algorithm</a:t>
            </a:r>
          </a:p>
        </p:txBody>
      </p:sp>
      <p:sp>
        <p:nvSpPr>
          <p:cNvPr id="134147" name="Content Placeholder 2"/>
          <p:cNvSpPr>
            <a:spLocks noGrp="1"/>
          </p:cNvSpPr>
          <p:nvPr>
            <p:ph idx="1"/>
          </p:nvPr>
        </p:nvSpPr>
        <p:spPr/>
        <p:txBody>
          <a:bodyPr/>
          <a:lstStyle/>
          <a:p>
            <a:pPr marL="514350" indent="-514350">
              <a:lnSpc>
                <a:spcPct val="80000"/>
              </a:lnSpc>
              <a:buFontTx/>
              <a:buAutoNum type="arabicPeriod"/>
            </a:pPr>
            <a:r>
              <a:rPr lang="en-US" sz="2200" smtClean="0">
                <a:latin typeface="Times New Roman" pitchFamily="18" charset="0"/>
                <a:cs typeface="Times New Roman" pitchFamily="18" charset="0"/>
              </a:rPr>
              <a:t>Construct Edge Table (ET)</a:t>
            </a:r>
          </a:p>
          <a:p>
            <a:pPr marL="514350" indent="-514350">
              <a:lnSpc>
                <a:spcPct val="80000"/>
              </a:lnSpc>
              <a:buFontTx/>
              <a:buAutoNum type="arabicPeriod"/>
            </a:pPr>
            <a:r>
              <a:rPr lang="en-US" sz="2200" smtClean="0">
                <a:latin typeface="Times New Roman" pitchFamily="18" charset="0"/>
                <a:cs typeface="Times New Roman" pitchFamily="18" charset="0"/>
              </a:rPr>
              <a:t>Y</a:t>
            </a:r>
            <a:r>
              <a:rPr lang="en-US" sz="2200" baseline="-25000" smtClean="0">
                <a:latin typeface="Times New Roman" pitchFamily="18" charset="0"/>
                <a:cs typeface="Times New Roman" pitchFamily="18" charset="0"/>
              </a:rPr>
              <a:t>min </a:t>
            </a:r>
            <a:r>
              <a:rPr lang="en-US" sz="2200" smtClean="0">
                <a:latin typeface="Times New Roman" pitchFamily="18" charset="0"/>
                <a:cs typeface="Times New Roman" pitchFamily="18" charset="0"/>
              </a:rPr>
              <a:t>=min (all y in the ET)</a:t>
            </a:r>
          </a:p>
          <a:p>
            <a:pPr marL="514350" indent="-514350">
              <a:lnSpc>
                <a:spcPct val="80000"/>
              </a:lnSpc>
              <a:buFontTx/>
              <a:buAutoNum type="arabicPeriod"/>
            </a:pPr>
            <a:r>
              <a:rPr lang="en-US" sz="2200" smtClean="0">
                <a:latin typeface="Times New Roman" pitchFamily="18" charset="0"/>
                <a:cs typeface="Times New Roman" pitchFamily="18" charset="0"/>
              </a:rPr>
              <a:t>AET = NULL</a:t>
            </a:r>
          </a:p>
          <a:p>
            <a:pPr marL="514350" indent="-514350">
              <a:lnSpc>
                <a:spcPct val="80000"/>
              </a:lnSpc>
              <a:buFontTx/>
              <a:buAutoNum type="arabicPeriod"/>
            </a:pPr>
            <a:r>
              <a:rPr lang="en-US" sz="2200" smtClean="0">
                <a:latin typeface="Times New Roman" pitchFamily="18" charset="0"/>
                <a:cs typeface="Times New Roman" pitchFamily="18" charset="0"/>
              </a:rPr>
              <a:t>For y=y</a:t>
            </a:r>
            <a:r>
              <a:rPr lang="en-US" sz="2200" baseline="-25000" smtClean="0">
                <a:latin typeface="Times New Roman" pitchFamily="18" charset="0"/>
                <a:cs typeface="Times New Roman" pitchFamily="18" charset="0"/>
              </a:rPr>
              <a:t>min</a:t>
            </a:r>
            <a:r>
              <a:rPr lang="en-US" sz="2200" smtClean="0">
                <a:latin typeface="Times New Roman" pitchFamily="18" charset="0"/>
                <a:cs typeface="Times New Roman" pitchFamily="18" charset="0"/>
              </a:rPr>
              <a:t> to y</a:t>
            </a:r>
            <a:r>
              <a:rPr lang="en-US" sz="2200" baseline="-25000" smtClean="0">
                <a:latin typeface="Times New Roman" pitchFamily="18" charset="0"/>
                <a:cs typeface="Times New Roman" pitchFamily="18" charset="0"/>
              </a:rPr>
              <a:t>max</a:t>
            </a:r>
          </a:p>
          <a:p>
            <a:pPr marL="971550" lvl="1" indent="-571500">
              <a:lnSpc>
                <a:spcPct val="80000"/>
              </a:lnSpc>
              <a:buFontTx/>
              <a:buAutoNum type="romanUcPeriod"/>
            </a:pPr>
            <a:r>
              <a:rPr lang="en-US" sz="2000" smtClean="0">
                <a:latin typeface="Times New Roman" pitchFamily="18" charset="0"/>
                <a:cs typeface="Times New Roman" pitchFamily="18" charset="0"/>
              </a:rPr>
              <a:t>Merge-sort ET[y] into AET by x value</a:t>
            </a:r>
          </a:p>
          <a:p>
            <a:pPr marL="971550" lvl="1" indent="-571500">
              <a:lnSpc>
                <a:spcPct val="80000"/>
              </a:lnSpc>
              <a:buFontTx/>
              <a:buAutoNum type="romanUcPeriod"/>
            </a:pPr>
            <a:r>
              <a:rPr lang="en-US" sz="2000" smtClean="0">
                <a:latin typeface="Times New Roman" pitchFamily="18" charset="0"/>
                <a:cs typeface="Times New Roman" pitchFamily="18" charset="0"/>
              </a:rPr>
              <a:t>Fill between pairs of x in AET</a:t>
            </a:r>
          </a:p>
          <a:p>
            <a:pPr marL="971550" lvl="1" indent="-571500">
              <a:lnSpc>
                <a:spcPct val="80000"/>
              </a:lnSpc>
              <a:buFontTx/>
              <a:buAutoNum type="romanUcPeriod"/>
            </a:pPr>
            <a:r>
              <a:rPr lang="en-US" sz="2000" smtClean="0">
                <a:latin typeface="Times New Roman" pitchFamily="18" charset="0"/>
                <a:cs typeface="Times New Roman" pitchFamily="18" charset="0"/>
              </a:rPr>
              <a:t>For each edge in AET</a:t>
            </a:r>
          </a:p>
          <a:p>
            <a:pPr marL="1371600" lvl="2" indent="-571500">
              <a:lnSpc>
                <a:spcPct val="80000"/>
              </a:lnSpc>
              <a:buFontTx/>
              <a:buAutoNum type="romanUcPeriod"/>
            </a:pPr>
            <a:r>
              <a:rPr lang="en-US" sz="1700" smtClean="0">
                <a:latin typeface="Times New Roman" pitchFamily="18" charset="0"/>
                <a:cs typeface="Times New Roman" pitchFamily="18" charset="0"/>
              </a:rPr>
              <a:t>If edge.y</a:t>
            </a:r>
            <a:r>
              <a:rPr lang="en-US" sz="1700" baseline="-25000" smtClean="0">
                <a:latin typeface="Times New Roman" pitchFamily="18" charset="0"/>
                <a:cs typeface="Times New Roman" pitchFamily="18" charset="0"/>
              </a:rPr>
              <a:t>max</a:t>
            </a:r>
            <a:r>
              <a:rPr lang="en-US" sz="1700" smtClean="0">
                <a:latin typeface="Times New Roman" pitchFamily="18" charset="0"/>
                <a:cs typeface="Times New Roman" pitchFamily="18" charset="0"/>
              </a:rPr>
              <a:t> = y</a:t>
            </a:r>
          </a:p>
          <a:p>
            <a:pPr marL="1828800" lvl="3" indent="-571500">
              <a:lnSpc>
                <a:spcPct val="80000"/>
              </a:lnSpc>
              <a:buFontTx/>
              <a:buAutoNum type="romanUcPeriod"/>
            </a:pPr>
            <a:r>
              <a:rPr lang="en-US" sz="1400" smtClean="0">
                <a:latin typeface="Times New Roman" pitchFamily="18" charset="0"/>
                <a:cs typeface="Times New Roman" pitchFamily="18" charset="0"/>
              </a:rPr>
              <a:t>Remove  edge from AET</a:t>
            </a:r>
          </a:p>
          <a:p>
            <a:pPr marL="1371600" lvl="2" indent="-571500">
              <a:lnSpc>
                <a:spcPct val="80000"/>
              </a:lnSpc>
              <a:buFontTx/>
              <a:buAutoNum type="romanUcPeriod"/>
            </a:pPr>
            <a:r>
              <a:rPr lang="en-US" sz="1700" smtClean="0">
                <a:latin typeface="Times New Roman" pitchFamily="18" charset="0"/>
                <a:cs typeface="Times New Roman" pitchFamily="18" charset="0"/>
              </a:rPr>
              <a:t>Else</a:t>
            </a:r>
          </a:p>
          <a:p>
            <a:pPr marL="1828800" lvl="3" indent="-571500">
              <a:lnSpc>
                <a:spcPct val="80000"/>
              </a:lnSpc>
              <a:buFontTx/>
              <a:buAutoNum type="romanUcPeriod"/>
            </a:pPr>
            <a:r>
              <a:rPr lang="en-US" sz="1400" smtClean="0">
                <a:latin typeface="Times New Roman" pitchFamily="18" charset="0"/>
                <a:cs typeface="Times New Roman" pitchFamily="18" charset="0"/>
              </a:rPr>
              <a:t>edge.x = edge.x + dx/dy</a:t>
            </a:r>
          </a:p>
          <a:p>
            <a:pPr marL="1371600" lvl="2" indent="-571500">
              <a:lnSpc>
                <a:spcPct val="80000"/>
              </a:lnSpc>
              <a:buFontTx/>
              <a:buAutoNum type="romanUcPeriod"/>
            </a:pPr>
            <a:r>
              <a:rPr lang="en-US" sz="1700" smtClean="0">
                <a:latin typeface="Times New Roman" pitchFamily="18" charset="0"/>
                <a:cs typeface="Times New Roman" pitchFamily="18" charset="0"/>
              </a:rPr>
              <a:t>End if</a:t>
            </a:r>
          </a:p>
          <a:p>
            <a:pPr marL="971550" lvl="1" indent="-571500">
              <a:lnSpc>
                <a:spcPct val="80000"/>
              </a:lnSpc>
              <a:buFontTx/>
              <a:buAutoNum type="romanUcPeriod"/>
            </a:pPr>
            <a:r>
              <a:rPr lang="en-US" sz="2000" smtClean="0">
                <a:latin typeface="Times New Roman" pitchFamily="18" charset="0"/>
                <a:cs typeface="Times New Roman" pitchFamily="18" charset="0"/>
              </a:rPr>
              <a:t>Sort AET by x valye</a:t>
            </a:r>
          </a:p>
          <a:p>
            <a:pPr marL="971550" lvl="1" indent="-571500">
              <a:lnSpc>
                <a:spcPct val="80000"/>
              </a:lnSpc>
              <a:buFontTx/>
              <a:buAutoNum type="romanUcPeriod"/>
            </a:pPr>
            <a:r>
              <a:rPr lang="en-US" sz="2000" smtClean="0">
                <a:latin typeface="Times New Roman" pitchFamily="18" charset="0"/>
                <a:cs typeface="Times New Roman" pitchFamily="18" charset="0"/>
              </a:rPr>
              <a:t>End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p:txBody>
          <a:bodyPr/>
          <a:lstStyle/>
          <a:p>
            <a:pPr eaLnBrk="1" hangingPunct="1"/>
            <a:r>
              <a:rPr lang="en-IE" sz="4000" smtClean="0"/>
              <a:t>A Simple Circle Drawing Algorithm (cont…)</a:t>
            </a:r>
            <a:endParaRPr lang="en-US" sz="4000" smtClean="0"/>
          </a:p>
        </p:txBody>
      </p:sp>
      <p:grpSp>
        <p:nvGrpSpPr>
          <p:cNvPr id="7176" name="Group 3"/>
          <p:cNvGrpSpPr>
            <a:grpSpLocks/>
          </p:cNvGrpSpPr>
          <p:nvPr/>
        </p:nvGrpSpPr>
        <p:grpSpPr bwMode="auto">
          <a:xfrm>
            <a:off x="-3124200" y="1828800"/>
            <a:ext cx="7967663" cy="7608888"/>
            <a:chOff x="-827" y="1553"/>
            <a:chExt cx="5019" cy="4793"/>
          </a:xfrm>
        </p:grpSpPr>
        <p:grpSp>
          <p:nvGrpSpPr>
            <p:cNvPr id="7181" name="Group 4"/>
            <p:cNvGrpSpPr>
              <a:grpSpLocks/>
            </p:cNvGrpSpPr>
            <p:nvPr/>
          </p:nvGrpSpPr>
          <p:grpSpPr bwMode="auto">
            <a:xfrm>
              <a:off x="1482" y="1691"/>
              <a:ext cx="2710" cy="2392"/>
              <a:chOff x="1001" y="1700"/>
              <a:chExt cx="1499" cy="1927"/>
            </a:xfrm>
          </p:grpSpPr>
          <p:sp>
            <p:nvSpPr>
              <p:cNvPr id="7741" name="Line 5"/>
              <p:cNvSpPr>
                <a:spLocks noChangeShapeType="1"/>
              </p:cNvSpPr>
              <p:nvPr/>
            </p:nvSpPr>
            <p:spPr bwMode="auto">
              <a:xfrm rot="5400000">
                <a:off x="1751" y="2527"/>
                <a:ext cx="0" cy="1499"/>
              </a:xfrm>
              <a:prstGeom prst="line">
                <a:avLst/>
              </a:prstGeom>
              <a:noFill/>
              <a:ln w="12700">
                <a:solidFill>
                  <a:schemeClr val="tx1"/>
                </a:solidFill>
                <a:round/>
                <a:headEnd/>
                <a:tailEnd/>
              </a:ln>
            </p:spPr>
            <p:txBody>
              <a:bodyPr wrap="none"/>
              <a:lstStyle/>
              <a:p>
                <a:endParaRPr lang="en-US"/>
              </a:p>
            </p:txBody>
          </p:sp>
          <p:sp>
            <p:nvSpPr>
              <p:cNvPr id="7742" name="Line 6"/>
              <p:cNvSpPr>
                <a:spLocks noChangeShapeType="1"/>
              </p:cNvSpPr>
              <p:nvPr/>
            </p:nvSpPr>
            <p:spPr bwMode="auto">
              <a:xfrm rot="5400000">
                <a:off x="1750" y="2703"/>
                <a:ext cx="0" cy="1498"/>
              </a:xfrm>
              <a:prstGeom prst="line">
                <a:avLst/>
              </a:prstGeom>
              <a:noFill/>
              <a:ln w="12700">
                <a:solidFill>
                  <a:schemeClr val="tx1"/>
                </a:solidFill>
                <a:round/>
                <a:headEnd/>
                <a:tailEnd/>
              </a:ln>
            </p:spPr>
            <p:txBody>
              <a:bodyPr wrap="none"/>
              <a:lstStyle/>
              <a:p>
                <a:endParaRPr lang="en-US"/>
              </a:p>
            </p:txBody>
          </p:sp>
          <p:sp>
            <p:nvSpPr>
              <p:cNvPr id="7743" name="Line 7"/>
              <p:cNvSpPr>
                <a:spLocks noChangeShapeType="1"/>
              </p:cNvSpPr>
              <p:nvPr/>
            </p:nvSpPr>
            <p:spPr bwMode="auto">
              <a:xfrm rot="5400000">
                <a:off x="1751" y="2877"/>
                <a:ext cx="0" cy="1499"/>
              </a:xfrm>
              <a:prstGeom prst="line">
                <a:avLst/>
              </a:prstGeom>
              <a:noFill/>
              <a:ln w="12700">
                <a:solidFill>
                  <a:schemeClr val="tx1"/>
                </a:solidFill>
                <a:round/>
                <a:headEnd/>
                <a:tailEnd/>
              </a:ln>
            </p:spPr>
            <p:txBody>
              <a:bodyPr wrap="none"/>
              <a:lstStyle/>
              <a:p>
                <a:endParaRPr lang="en-US"/>
              </a:p>
            </p:txBody>
          </p:sp>
          <p:sp>
            <p:nvSpPr>
              <p:cNvPr id="7744" name="Line 8"/>
              <p:cNvSpPr>
                <a:spLocks noChangeShapeType="1"/>
              </p:cNvSpPr>
              <p:nvPr/>
            </p:nvSpPr>
            <p:spPr bwMode="auto">
              <a:xfrm rot="5400000">
                <a:off x="1751" y="2351"/>
                <a:ext cx="0" cy="1499"/>
              </a:xfrm>
              <a:prstGeom prst="line">
                <a:avLst/>
              </a:prstGeom>
              <a:noFill/>
              <a:ln w="12700">
                <a:solidFill>
                  <a:schemeClr val="tx1"/>
                </a:solidFill>
                <a:round/>
                <a:headEnd/>
                <a:tailEnd/>
              </a:ln>
            </p:spPr>
            <p:txBody>
              <a:bodyPr wrap="none"/>
              <a:lstStyle/>
              <a:p>
                <a:endParaRPr lang="en-US"/>
              </a:p>
            </p:txBody>
          </p:sp>
          <p:sp>
            <p:nvSpPr>
              <p:cNvPr id="7745" name="Line 9"/>
              <p:cNvSpPr>
                <a:spLocks noChangeShapeType="1"/>
              </p:cNvSpPr>
              <p:nvPr/>
            </p:nvSpPr>
            <p:spPr bwMode="auto">
              <a:xfrm rot="5400000">
                <a:off x="1750" y="2178"/>
                <a:ext cx="0" cy="1498"/>
              </a:xfrm>
              <a:prstGeom prst="line">
                <a:avLst/>
              </a:prstGeom>
              <a:noFill/>
              <a:ln w="12700">
                <a:solidFill>
                  <a:schemeClr val="tx1"/>
                </a:solidFill>
                <a:round/>
                <a:headEnd/>
                <a:tailEnd/>
              </a:ln>
            </p:spPr>
            <p:txBody>
              <a:bodyPr wrap="none"/>
              <a:lstStyle/>
              <a:p>
                <a:endParaRPr lang="en-US"/>
              </a:p>
            </p:txBody>
          </p:sp>
          <p:sp>
            <p:nvSpPr>
              <p:cNvPr id="7746" name="Line 10"/>
              <p:cNvSpPr>
                <a:spLocks noChangeShapeType="1"/>
              </p:cNvSpPr>
              <p:nvPr/>
            </p:nvSpPr>
            <p:spPr bwMode="auto">
              <a:xfrm rot="5400000">
                <a:off x="1751" y="2003"/>
                <a:ext cx="0" cy="1499"/>
              </a:xfrm>
              <a:prstGeom prst="line">
                <a:avLst/>
              </a:prstGeom>
              <a:noFill/>
              <a:ln w="12700">
                <a:solidFill>
                  <a:schemeClr val="tx1"/>
                </a:solidFill>
                <a:round/>
                <a:headEnd/>
                <a:tailEnd/>
              </a:ln>
            </p:spPr>
            <p:txBody>
              <a:bodyPr wrap="none"/>
              <a:lstStyle/>
              <a:p>
                <a:endParaRPr lang="en-US"/>
              </a:p>
            </p:txBody>
          </p:sp>
          <p:sp>
            <p:nvSpPr>
              <p:cNvPr id="7747" name="Line 11"/>
              <p:cNvSpPr>
                <a:spLocks noChangeShapeType="1"/>
              </p:cNvSpPr>
              <p:nvPr/>
            </p:nvSpPr>
            <p:spPr bwMode="auto">
              <a:xfrm rot="5400000">
                <a:off x="1751" y="1475"/>
                <a:ext cx="0" cy="1499"/>
              </a:xfrm>
              <a:prstGeom prst="line">
                <a:avLst/>
              </a:prstGeom>
              <a:noFill/>
              <a:ln w="12700">
                <a:solidFill>
                  <a:schemeClr val="tx1"/>
                </a:solidFill>
                <a:round/>
                <a:headEnd/>
                <a:tailEnd/>
              </a:ln>
            </p:spPr>
            <p:txBody>
              <a:bodyPr wrap="none"/>
              <a:lstStyle/>
              <a:p>
                <a:endParaRPr lang="en-US"/>
              </a:p>
            </p:txBody>
          </p:sp>
          <p:sp>
            <p:nvSpPr>
              <p:cNvPr id="7748" name="Line 12"/>
              <p:cNvSpPr>
                <a:spLocks noChangeShapeType="1"/>
              </p:cNvSpPr>
              <p:nvPr/>
            </p:nvSpPr>
            <p:spPr bwMode="auto">
              <a:xfrm rot="5400000">
                <a:off x="1750" y="1650"/>
                <a:ext cx="0" cy="1498"/>
              </a:xfrm>
              <a:prstGeom prst="line">
                <a:avLst/>
              </a:prstGeom>
              <a:noFill/>
              <a:ln w="12700">
                <a:solidFill>
                  <a:schemeClr val="tx1"/>
                </a:solidFill>
                <a:round/>
                <a:headEnd/>
                <a:tailEnd/>
              </a:ln>
            </p:spPr>
            <p:txBody>
              <a:bodyPr wrap="none"/>
              <a:lstStyle/>
              <a:p>
                <a:endParaRPr lang="en-US"/>
              </a:p>
            </p:txBody>
          </p:sp>
          <p:sp>
            <p:nvSpPr>
              <p:cNvPr id="7749" name="Line 13"/>
              <p:cNvSpPr>
                <a:spLocks noChangeShapeType="1"/>
              </p:cNvSpPr>
              <p:nvPr/>
            </p:nvSpPr>
            <p:spPr bwMode="auto">
              <a:xfrm rot="5400000">
                <a:off x="1751" y="1825"/>
                <a:ext cx="0" cy="1499"/>
              </a:xfrm>
              <a:prstGeom prst="line">
                <a:avLst/>
              </a:prstGeom>
              <a:noFill/>
              <a:ln w="12700">
                <a:solidFill>
                  <a:schemeClr val="tx1"/>
                </a:solidFill>
                <a:round/>
                <a:headEnd/>
                <a:tailEnd/>
              </a:ln>
            </p:spPr>
            <p:txBody>
              <a:bodyPr wrap="none"/>
              <a:lstStyle/>
              <a:p>
                <a:endParaRPr lang="en-US"/>
              </a:p>
            </p:txBody>
          </p:sp>
          <p:sp>
            <p:nvSpPr>
              <p:cNvPr id="7750" name="Line 14"/>
              <p:cNvSpPr>
                <a:spLocks noChangeShapeType="1"/>
              </p:cNvSpPr>
              <p:nvPr/>
            </p:nvSpPr>
            <p:spPr bwMode="auto">
              <a:xfrm rot="5400000">
                <a:off x="1751" y="1299"/>
                <a:ext cx="0" cy="1499"/>
              </a:xfrm>
              <a:prstGeom prst="line">
                <a:avLst/>
              </a:prstGeom>
              <a:noFill/>
              <a:ln w="12700">
                <a:solidFill>
                  <a:schemeClr val="tx1"/>
                </a:solidFill>
                <a:round/>
                <a:headEnd/>
                <a:tailEnd/>
              </a:ln>
            </p:spPr>
            <p:txBody>
              <a:bodyPr wrap="none"/>
              <a:lstStyle/>
              <a:p>
                <a:endParaRPr lang="en-US"/>
              </a:p>
            </p:txBody>
          </p:sp>
          <p:sp>
            <p:nvSpPr>
              <p:cNvPr id="7751" name="Line 15"/>
              <p:cNvSpPr>
                <a:spLocks noChangeShapeType="1"/>
              </p:cNvSpPr>
              <p:nvPr/>
            </p:nvSpPr>
            <p:spPr bwMode="auto">
              <a:xfrm rot="5400000">
                <a:off x="1750" y="1126"/>
                <a:ext cx="0" cy="1498"/>
              </a:xfrm>
              <a:prstGeom prst="line">
                <a:avLst/>
              </a:prstGeom>
              <a:noFill/>
              <a:ln w="12700">
                <a:solidFill>
                  <a:schemeClr val="tx1"/>
                </a:solidFill>
                <a:round/>
                <a:headEnd/>
                <a:tailEnd/>
              </a:ln>
            </p:spPr>
            <p:txBody>
              <a:bodyPr wrap="none"/>
              <a:lstStyle/>
              <a:p>
                <a:endParaRPr lang="en-US"/>
              </a:p>
            </p:txBody>
          </p:sp>
          <p:sp>
            <p:nvSpPr>
              <p:cNvPr id="7752" name="Line 16"/>
              <p:cNvSpPr>
                <a:spLocks noChangeShapeType="1"/>
              </p:cNvSpPr>
              <p:nvPr/>
            </p:nvSpPr>
            <p:spPr bwMode="auto">
              <a:xfrm rot="5400000">
                <a:off x="1751" y="950"/>
                <a:ext cx="0" cy="1499"/>
              </a:xfrm>
              <a:prstGeom prst="line">
                <a:avLst/>
              </a:prstGeom>
              <a:noFill/>
              <a:ln w="12700">
                <a:solidFill>
                  <a:schemeClr val="tx1"/>
                </a:solidFill>
                <a:round/>
                <a:headEnd/>
                <a:tailEnd/>
              </a:ln>
            </p:spPr>
            <p:txBody>
              <a:bodyPr wrap="none"/>
              <a:lstStyle/>
              <a:p>
                <a:endParaRPr lang="en-US"/>
              </a:p>
            </p:txBody>
          </p:sp>
          <p:sp>
            <p:nvSpPr>
              <p:cNvPr id="7753" name="Line 17"/>
              <p:cNvSpPr>
                <a:spLocks noChangeShapeType="1"/>
              </p:cNvSpPr>
              <p:nvPr/>
            </p:nvSpPr>
            <p:spPr bwMode="auto">
              <a:xfrm rot="5400000">
                <a:off x="1751" y="2615"/>
                <a:ext cx="0" cy="1499"/>
              </a:xfrm>
              <a:prstGeom prst="line">
                <a:avLst/>
              </a:prstGeom>
              <a:noFill/>
              <a:ln w="12700">
                <a:solidFill>
                  <a:schemeClr val="tx1"/>
                </a:solidFill>
                <a:round/>
                <a:headEnd/>
                <a:tailEnd/>
              </a:ln>
            </p:spPr>
            <p:txBody>
              <a:bodyPr wrap="none"/>
              <a:lstStyle/>
              <a:p>
                <a:endParaRPr lang="en-US"/>
              </a:p>
            </p:txBody>
          </p:sp>
          <p:sp>
            <p:nvSpPr>
              <p:cNvPr id="7754" name="Line 18"/>
              <p:cNvSpPr>
                <a:spLocks noChangeShapeType="1"/>
              </p:cNvSpPr>
              <p:nvPr/>
            </p:nvSpPr>
            <p:spPr bwMode="auto">
              <a:xfrm rot="5400000">
                <a:off x="1750" y="2791"/>
                <a:ext cx="0" cy="1498"/>
              </a:xfrm>
              <a:prstGeom prst="line">
                <a:avLst/>
              </a:prstGeom>
              <a:noFill/>
              <a:ln w="12700">
                <a:solidFill>
                  <a:schemeClr val="tx1"/>
                </a:solidFill>
                <a:round/>
                <a:headEnd/>
                <a:tailEnd/>
              </a:ln>
            </p:spPr>
            <p:txBody>
              <a:bodyPr wrap="none"/>
              <a:lstStyle/>
              <a:p>
                <a:endParaRPr lang="en-US"/>
              </a:p>
            </p:txBody>
          </p:sp>
          <p:sp>
            <p:nvSpPr>
              <p:cNvPr id="7755" name="Line 19"/>
              <p:cNvSpPr>
                <a:spLocks noChangeShapeType="1"/>
              </p:cNvSpPr>
              <p:nvPr/>
            </p:nvSpPr>
            <p:spPr bwMode="auto">
              <a:xfrm rot="5400000">
                <a:off x="1751" y="2439"/>
                <a:ext cx="0" cy="1499"/>
              </a:xfrm>
              <a:prstGeom prst="line">
                <a:avLst/>
              </a:prstGeom>
              <a:noFill/>
              <a:ln w="12700">
                <a:solidFill>
                  <a:schemeClr val="tx1"/>
                </a:solidFill>
                <a:round/>
                <a:headEnd/>
                <a:tailEnd/>
              </a:ln>
            </p:spPr>
            <p:txBody>
              <a:bodyPr wrap="none"/>
              <a:lstStyle/>
              <a:p>
                <a:endParaRPr lang="en-US"/>
              </a:p>
            </p:txBody>
          </p:sp>
          <p:sp>
            <p:nvSpPr>
              <p:cNvPr id="7756" name="Line 20"/>
              <p:cNvSpPr>
                <a:spLocks noChangeShapeType="1"/>
              </p:cNvSpPr>
              <p:nvPr/>
            </p:nvSpPr>
            <p:spPr bwMode="auto">
              <a:xfrm rot="5400000">
                <a:off x="1750" y="2266"/>
                <a:ext cx="0" cy="1498"/>
              </a:xfrm>
              <a:prstGeom prst="line">
                <a:avLst/>
              </a:prstGeom>
              <a:noFill/>
              <a:ln w="12700">
                <a:solidFill>
                  <a:schemeClr val="tx1"/>
                </a:solidFill>
                <a:round/>
                <a:headEnd/>
                <a:tailEnd/>
              </a:ln>
            </p:spPr>
            <p:txBody>
              <a:bodyPr wrap="none"/>
              <a:lstStyle/>
              <a:p>
                <a:endParaRPr lang="en-US"/>
              </a:p>
            </p:txBody>
          </p:sp>
          <p:sp>
            <p:nvSpPr>
              <p:cNvPr id="7757" name="Line 21"/>
              <p:cNvSpPr>
                <a:spLocks noChangeShapeType="1"/>
              </p:cNvSpPr>
              <p:nvPr/>
            </p:nvSpPr>
            <p:spPr bwMode="auto">
              <a:xfrm rot="5400000">
                <a:off x="1751" y="2091"/>
                <a:ext cx="0" cy="1499"/>
              </a:xfrm>
              <a:prstGeom prst="line">
                <a:avLst/>
              </a:prstGeom>
              <a:noFill/>
              <a:ln w="12700">
                <a:solidFill>
                  <a:schemeClr val="tx1"/>
                </a:solidFill>
                <a:round/>
                <a:headEnd/>
                <a:tailEnd/>
              </a:ln>
            </p:spPr>
            <p:txBody>
              <a:bodyPr wrap="none"/>
              <a:lstStyle/>
              <a:p>
                <a:endParaRPr lang="en-US"/>
              </a:p>
            </p:txBody>
          </p:sp>
          <p:sp>
            <p:nvSpPr>
              <p:cNvPr id="7758" name="Line 22"/>
              <p:cNvSpPr>
                <a:spLocks noChangeShapeType="1"/>
              </p:cNvSpPr>
              <p:nvPr/>
            </p:nvSpPr>
            <p:spPr bwMode="auto">
              <a:xfrm rot="5400000">
                <a:off x="1751" y="1563"/>
                <a:ext cx="0" cy="1499"/>
              </a:xfrm>
              <a:prstGeom prst="line">
                <a:avLst/>
              </a:prstGeom>
              <a:noFill/>
              <a:ln w="12700">
                <a:solidFill>
                  <a:schemeClr val="tx1"/>
                </a:solidFill>
                <a:round/>
                <a:headEnd/>
                <a:tailEnd/>
              </a:ln>
            </p:spPr>
            <p:txBody>
              <a:bodyPr wrap="none"/>
              <a:lstStyle/>
              <a:p>
                <a:endParaRPr lang="en-US"/>
              </a:p>
            </p:txBody>
          </p:sp>
          <p:sp>
            <p:nvSpPr>
              <p:cNvPr id="7759" name="Line 23"/>
              <p:cNvSpPr>
                <a:spLocks noChangeShapeType="1"/>
              </p:cNvSpPr>
              <p:nvPr/>
            </p:nvSpPr>
            <p:spPr bwMode="auto">
              <a:xfrm rot="5400000">
                <a:off x="1750" y="1738"/>
                <a:ext cx="0" cy="1498"/>
              </a:xfrm>
              <a:prstGeom prst="line">
                <a:avLst/>
              </a:prstGeom>
              <a:noFill/>
              <a:ln w="12700">
                <a:solidFill>
                  <a:schemeClr val="tx1"/>
                </a:solidFill>
                <a:round/>
                <a:headEnd/>
                <a:tailEnd/>
              </a:ln>
            </p:spPr>
            <p:txBody>
              <a:bodyPr wrap="none"/>
              <a:lstStyle/>
              <a:p>
                <a:endParaRPr lang="en-US"/>
              </a:p>
            </p:txBody>
          </p:sp>
          <p:sp>
            <p:nvSpPr>
              <p:cNvPr id="7760" name="Line 24"/>
              <p:cNvSpPr>
                <a:spLocks noChangeShapeType="1"/>
              </p:cNvSpPr>
              <p:nvPr/>
            </p:nvSpPr>
            <p:spPr bwMode="auto">
              <a:xfrm rot="5400000">
                <a:off x="1751" y="1913"/>
                <a:ext cx="0" cy="1499"/>
              </a:xfrm>
              <a:prstGeom prst="line">
                <a:avLst/>
              </a:prstGeom>
              <a:noFill/>
              <a:ln w="12700">
                <a:solidFill>
                  <a:schemeClr val="tx1"/>
                </a:solidFill>
                <a:round/>
                <a:headEnd/>
                <a:tailEnd/>
              </a:ln>
            </p:spPr>
            <p:txBody>
              <a:bodyPr wrap="none"/>
              <a:lstStyle/>
              <a:p>
                <a:endParaRPr lang="en-US"/>
              </a:p>
            </p:txBody>
          </p:sp>
          <p:sp>
            <p:nvSpPr>
              <p:cNvPr id="7761" name="Line 25"/>
              <p:cNvSpPr>
                <a:spLocks noChangeShapeType="1"/>
              </p:cNvSpPr>
              <p:nvPr/>
            </p:nvSpPr>
            <p:spPr bwMode="auto">
              <a:xfrm rot="5400000">
                <a:off x="1751" y="1387"/>
                <a:ext cx="0" cy="1499"/>
              </a:xfrm>
              <a:prstGeom prst="line">
                <a:avLst/>
              </a:prstGeom>
              <a:noFill/>
              <a:ln w="12700">
                <a:solidFill>
                  <a:schemeClr val="tx1"/>
                </a:solidFill>
                <a:round/>
                <a:headEnd/>
                <a:tailEnd/>
              </a:ln>
            </p:spPr>
            <p:txBody>
              <a:bodyPr wrap="none"/>
              <a:lstStyle/>
              <a:p>
                <a:endParaRPr lang="en-US"/>
              </a:p>
            </p:txBody>
          </p:sp>
          <p:sp>
            <p:nvSpPr>
              <p:cNvPr id="7762" name="Line 26"/>
              <p:cNvSpPr>
                <a:spLocks noChangeShapeType="1"/>
              </p:cNvSpPr>
              <p:nvPr/>
            </p:nvSpPr>
            <p:spPr bwMode="auto">
              <a:xfrm rot="5400000">
                <a:off x="1750" y="1214"/>
                <a:ext cx="0" cy="1498"/>
              </a:xfrm>
              <a:prstGeom prst="line">
                <a:avLst/>
              </a:prstGeom>
              <a:noFill/>
              <a:ln w="12700">
                <a:solidFill>
                  <a:schemeClr val="tx1"/>
                </a:solidFill>
                <a:round/>
                <a:headEnd/>
                <a:tailEnd/>
              </a:ln>
            </p:spPr>
            <p:txBody>
              <a:bodyPr wrap="none"/>
              <a:lstStyle/>
              <a:p>
                <a:endParaRPr lang="en-US"/>
              </a:p>
            </p:txBody>
          </p:sp>
          <p:sp>
            <p:nvSpPr>
              <p:cNvPr id="7763" name="Line 27"/>
              <p:cNvSpPr>
                <a:spLocks noChangeShapeType="1"/>
              </p:cNvSpPr>
              <p:nvPr/>
            </p:nvSpPr>
            <p:spPr bwMode="auto">
              <a:xfrm rot="5400000">
                <a:off x="1751" y="1039"/>
                <a:ext cx="0" cy="1499"/>
              </a:xfrm>
              <a:prstGeom prst="line">
                <a:avLst/>
              </a:prstGeom>
              <a:noFill/>
              <a:ln w="12700">
                <a:solidFill>
                  <a:schemeClr val="tx1"/>
                </a:solidFill>
                <a:round/>
                <a:headEnd/>
                <a:tailEnd/>
              </a:ln>
            </p:spPr>
            <p:txBody>
              <a:bodyPr wrap="none"/>
              <a:lstStyle/>
              <a:p>
                <a:endParaRPr lang="en-US"/>
              </a:p>
            </p:txBody>
          </p:sp>
        </p:grpSp>
        <p:sp>
          <p:nvSpPr>
            <p:cNvPr id="7182" name="Line 28"/>
            <p:cNvSpPr>
              <a:spLocks noChangeShapeType="1"/>
            </p:cNvSpPr>
            <p:nvPr/>
          </p:nvSpPr>
          <p:spPr bwMode="auto">
            <a:xfrm>
              <a:off x="1638" y="1553"/>
              <a:ext cx="1" cy="2662"/>
            </a:xfrm>
            <a:prstGeom prst="line">
              <a:avLst/>
            </a:prstGeom>
            <a:noFill/>
            <a:ln w="12700">
              <a:solidFill>
                <a:schemeClr val="tx1"/>
              </a:solidFill>
              <a:round/>
              <a:headEnd/>
              <a:tailEnd/>
            </a:ln>
          </p:spPr>
          <p:txBody>
            <a:bodyPr wrap="none"/>
            <a:lstStyle/>
            <a:p>
              <a:endParaRPr lang="en-US"/>
            </a:p>
          </p:txBody>
        </p:sp>
        <p:sp>
          <p:nvSpPr>
            <p:cNvPr id="7183" name="Line 29"/>
            <p:cNvSpPr>
              <a:spLocks noChangeShapeType="1"/>
            </p:cNvSpPr>
            <p:nvPr/>
          </p:nvSpPr>
          <p:spPr bwMode="auto">
            <a:xfrm>
              <a:off x="1855" y="1553"/>
              <a:ext cx="1" cy="2659"/>
            </a:xfrm>
            <a:prstGeom prst="line">
              <a:avLst/>
            </a:prstGeom>
            <a:noFill/>
            <a:ln w="12700">
              <a:solidFill>
                <a:schemeClr val="tx1"/>
              </a:solidFill>
              <a:round/>
              <a:headEnd/>
              <a:tailEnd/>
            </a:ln>
          </p:spPr>
          <p:txBody>
            <a:bodyPr wrap="none"/>
            <a:lstStyle/>
            <a:p>
              <a:endParaRPr lang="en-US"/>
            </a:p>
          </p:txBody>
        </p:sp>
        <p:sp>
          <p:nvSpPr>
            <p:cNvPr id="7184" name="Line 30"/>
            <p:cNvSpPr>
              <a:spLocks noChangeShapeType="1"/>
            </p:cNvSpPr>
            <p:nvPr/>
          </p:nvSpPr>
          <p:spPr bwMode="auto">
            <a:xfrm>
              <a:off x="2074" y="1553"/>
              <a:ext cx="1" cy="2662"/>
            </a:xfrm>
            <a:prstGeom prst="line">
              <a:avLst/>
            </a:prstGeom>
            <a:noFill/>
            <a:ln w="12700">
              <a:solidFill>
                <a:schemeClr val="tx1"/>
              </a:solidFill>
              <a:round/>
              <a:headEnd/>
              <a:tailEnd/>
            </a:ln>
          </p:spPr>
          <p:txBody>
            <a:bodyPr wrap="none"/>
            <a:lstStyle/>
            <a:p>
              <a:endParaRPr lang="en-US"/>
            </a:p>
          </p:txBody>
        </p:sp>
        <p:sp>
          <p:nvSpPr>
            <p:cNvPr id="7185" name="Line 31"/>
            <p:cNvSpPr>
              <a:spLocks noChangeShapeType="1"/>
            </p:cNvSpPr>
            <p:nvPr/>
          </p:nvSpPr>
          <p:spPr bwMode="auto">
            <a:xfrm>
              <a:off x="2290" y="1553"/>
              <a:ext cx="1" cy="2662"/>
            </a:xfrm>
            <a:prstGeom prst="line">
              <a:avLst/>
            </a:prstGeom>
            <a:noFill/>
            <a:ln w="12700">
              <a:solidFill>
                <a:schemeClr val="tx1"/>
              </a:solidFill>
              <a:round/>
              <a:headEnd/>
              <a:tailEnd/>
            </a:ln>
          </p:spPr>
          <p:txBody>
            <a:bodyPr wrap="none"/>
            <a:lstStyle/>
            <a:p>
              <a:endParaRPr lang="en-US"/>
            </a:p>
          </p:txBody>
        </p:sp>
        <p:sp>
          <p:nvSpPr>
            <p:cNvPr id="7186" name="Line 32"/>
            <p:cNvSpPr>
              <a:spLocks noChangeShapeType="1"/>
            </p:cNvSpPr>
            <p:nvPr/>
          </p:nvSpPr>
          <p:spPr bwMode="auto">
            <a:xfrm>
              <a:off x="2521" y="1553"/>
              <a:ext cx="1" cy="2662"/>
            </a:xfrm>
            <a:prstGeom prst="line">
              <a:avLst/>
            </a:prstGeom>
            <a:noFill/>
            <a:ln w="12700">
              <a:solidFill>
                <a:schemeClr val="tx1"/>
              </a:solidFill>
              <a:round/>
              <a:headEnd/>
              <a:tailEnd/>
            </a:ln>
          </p:spPr>
          <p:txBody>
            <a:bodyPr wrap="none"/>
            <a:lstStyle/>
            <a:p>
              <a:endParaRPr lang="en-US"/>
            </a:p>
          </p:txBody>
        </p:sp>
        <p:sp>
          <p:nvSpPr>
            <p:cNvPr id="7187" name="Line 33"/>
            <p:cNvSpPr>
              <a:spLocks noChangeShapeType="1"/>
            </p:cNvSpPr>
            <p:nvPr/>
          </p:nvSpPr>
          <p:spPr bwMode="auto">
            <a:xfrm>
              <a:off x="2734" y="1553"/>
              <a:ext cx="1" cy="2659"/>
            </a:xfrm>
            <a:prstGeom prst="line">
              <a:avLst/>
            </a:prstGeom>
            <a:noFill/>
            <a:ln w="12700">
              <a:solidFill>
                <a:schemeClr val="tx1"/>
              </a:solidFill>
              <a:round/>
              <a:headEnd/>
              <a:tailEnd/>
            </a:ln>
          </p:spPr>
          <p:txBody>
            <a:bodyPr wrap="none"/>
            <a:lstStyle/>
            <a:p>
              <a:endParaRPr lang="en-US"/>
            </a:p>
          </p:txBody>
        </p:sp>
        <p:sp>
          <p:nvSpPr>
            <p:cNvPr id="7188" name="Line 34"/>
            <p:cNvSpPr>
              <a:spLocks noChangeShapeType="1"/>
            </p:cNvSpPr>
            <p:nvPr/>
          </p:nvSpPr>
          <p:spPr bwMode="auto">
            <a:xfrm>
              <a:off x="2953" y="1553"/>
              <a:ext cx="1" cy="2662"/>
            </a:xfrm>
            <a:prstGeom prst="line">
              <a:avLst/>
            </a:prstGeom>
            <a:noFill/>
            <a:ln w="12700">
              <a:solidFill>
                <a:schemeClr val="tx1"/>
              </a:solidFill>
              <a:round/>
              <a:headEnd/>
              <a:tailEnd/>
            </a:ln>
          </p:spPr>
          <p:txBody>
            <a:bodyPr wrap="none"/>
            <a:lstStyle/>
            <a:p>
              <a:endParaRPr lang="en-US"/>
            </a:p>
          </p:txBody>
        </p:sp>
        <p:sp>
          <p:nvSpPr>
            <p:cNvPr id="7189" name="Line 35"/>
            <p:cNvSpPr>
              <a:spLocks noChangeShapeType="1"/>
            </p:cNvSpPr>
            <p:nvPr/>
          </p:nvSpPr>
          <p:spPr bwMode="auto">
            <a:xfrm>
              <a:off x="3170" y="1553"/>
              <a:ext cx="1" cy="2662"/>
            </a:xfrm>
            <a:prstGeom prst="line">
              <a:avLst/>
            </a:prstGeom>
            <a:noFill/>
            <a:ln w="12700">
              <a:solidFill>
                <a:schemeClr val="tx1"/>
              </a:solidFill>
              <a:round/>
              <a:headEnd/>
              <a:tailEnd/>
            </a:ln>
          </p:spPr>
          <p:txBody>
            <a:bodyPr wrap="none"/>
            <a:lstStyle/>
            <a:p>
              <a:endParaRPr lang="en-US"/>
            </a:p>
          </p:txBody>
        </p:sp>
        <p:sp>
          <p:nvSpPr>
            <p:cNvPr id="7190" name="Line 36"/>
            <p:cNvSpPr>
              <a:spLocks noChangeShapeType="1"/>
            </p:cNvSpPr>
            <p:nvPr/>
          </p:nvSpPr>
          <p:spPr bwMode="auto">
            <a:xfrm>
              <a:off x="3404" y="1553"/>
              <a:ext cx="1" cy="2662"/>
            </a:xfrm>
            <a:prstGeom prst="line">
              <a:avLst/>
            </a:prstGeom>
            <a:noFill/>
            <a:ln w="12700">
              <a:solidFill>
                <a:schemeClr val="tx1"/>
              </a:solidFill>
              <a:round/>
              <a:headEnd/>
              <a:tailEnd/>
            </a:ln>
          </p:spPr>
          <p:txBody>
            <a:bodyPr wrap="none"/>
            <a:lstStyle/>
            <a:p>
              <a:endParaRPr lang="en-US"/>
            </a:p>
          </p:txBody>
        </p:sp>
        <p:sp>
          <p:nvSpPr>
            <p:cNvPr id="7191" name="Line 37"/>
            <p:cNvSpPr>
              <a:spLocks noChangeShapeType="1"/>
            </p:cNvSpPr>
            <p:nvPr/>
          </p:nvSpPr>
          <p:spPr bwMode="auto">
            <a:xfrm>
              <a:off x="3621" y="1553"/>
              <a:ext cx="1" cy="2659"/>
            </a:xfrm>
            <a:prstGeom prst="line">
              <a:avLst/>
            </a:prstGeom>
            <a:noFill/>
            <a:ln w="12700">
              <a:solidFill>
                <a:schemeClr val="tx1"/>
              </a:solidFill>
              <a:round/>
              <a:headEnd/>
              <a:tailEnd/>
            </a:ln>
          </p:spPr>
          <p:txBody>
            <a:bodyPr wrap="none"/>
            <a:lstStyle/>
            <a:p>
              <a:endParaRPr lang="en-US"/>
            </a:p>
          </p:txBody>
        </p:sp>
        <p:sp>
          <p:nvSpPr>
            <p:cNvPr id="7192" name="Line 38"/>
            <p:cNvSpPr>
              <a:spLocks noChangeShapeType="1"/>
            </p:cNvSpPr>
            <p:nvPr/>
          </p:nvSpPr>
          <p:spPr bwMode="auto">
            <a:xfrm>
              <a:off x="3839" y="1553"/>
              <a:ext cx="1" cy="2662"/>
            </a:xfrm>
            <a:prstGeom prst="line">
              <a:avLst/>
            </a:prstGeom>
            <a:noFill/>
            <a:ln w="12700">
              <a:solidFill>
                <a:schemeClr val="tx1"/>
              </a:solidFill>
              <a:round/>
              <a:headEnd/>
              <a:tailEnd/>
            </a:ln>
          </p:spPr>
          <p:txBody>
            <a:bodyPr wrap="none"/>
            <a:lstStyle/>
            <a:p>
              <a:endParaRPr lang="en-US"/>
            </a:p>
          </p:txBody>
        </p:sp>
        <p:sp>
          <p:nvSpPr>
            <p:cNvPr id="7193" name="Line 39"/>
            <p:cNvSpPr>
              <a:spLocks noChangeShapeType="1"/>
            </p:cNvSpPr>
            <p:nvPr/>
          </p:nvSpPr>
          <p:spPr bwMode="auto">
            <a:xfrm>
              <a:off x="4055" y="1553"/>
              <a:ext cx="1" cy="2662"/>
            </a:xfrm>
            <a:prstGeom prst="line">
              <a:avLst/>
            </a:prstGeom>
            <a:noFill/>
            <a:ln w="12700">
              <a:solidFill>
                <a:schemeClr val="tx1"/>
              </a:solidFill>
              <a:round/>
              <a:headEnd/>
              <a:tailEnd/>
            </a:ln>
          </p:spPr>
          <p:txBody>
            <a:bodyPr wrap="none"/>
            <a:lstStyle/>
            <a:p>
              <a:endParaRPr lang="en-US"/>
            </a:p>
          </p:txBody>
        </p:sp>
        <p:sp>
          <p:nvSpPr>
            <p:cNvPr id="7194" name="Line 40"/>
            <p:cNvSpPr>
              <a:spLocks noChangeShapeType="1"/>
            </p:cNvSpPr>
            <p:nvPr/>
          </p:nvSpPr>
          <p:spPr bwMode="auto">
            <a:xfrm>
              <a:off x="1747" y="1553"/>
              <a:ext cx="1" cy="2662"/>
            </a:xfrm>
            <a:prstGeom prst="line">
              <a:avLst/>
            </a:prstGeom>
            <a:noFill/>
            <a:ln w="12700">
              <a:solidFill>
                <a:schemeClr val="tx1"/>
              </a:solidFill>
              <a:round/>
              <a:headEnd/>
              <a:tailEnd/>
            </a:ln>
          </p:spPr>
          <p:txBody>
            <a:bodyPr wrap="none"/>
            <a:lstStyle/>
            <a:p>
              <a:endParaRPr lang="en-US"/>
            </a:p>
          </p:txBody>
        </p:sp>
        <p:sp>
          <p:nvSpPr>
            <p:cNvPr id="7195" name="Line 41"/>
            <p:cNvSpPr>
              <a:spLocks noChangeShapeType="1"/>
            </p:cNvSpPr>
            <p:nvPr/>
          </p:nvSpPr>
          <p:spPr bwMode="auto">
            <a:xfrm>
              <a:off x="1965" y="1553"/>
              <a:ext cx="1" cy="2659"/>
            </a:xfrm>
            <a:prstGeom prst="line">
              <a:avLst/>
            </a:prstGeom>
            <a:noFill/>
            <a:ln w="12700">
              <a:solidFill>
                <a:schemeClr val="tx1"/>
              </a:solidFill>
              <a:round/>
              <a:headEnd/>
              <a:tailEnd/>
            </a:ln>
          </p:spPr>
          <p:txBody>
            <a:bodyPr wrap="none"/>
            <a:lstStyle/>
            <a:p>
              <a:endParaRPr lang="en-US"/>
            </a:p>
          </p:txBody>
        </p:sp>
        <p:sp>
          <p:nvSpPr>
            <p:cNvPr id="7196" name="Line 42"/>
            <p:cNvSpPr>
              <a:spLocks noChangeShapeType="1"/>
            </p:cNvSpPr>
            <p:nvPr/>
          </p:nvSpPr>
          <p:spPr bwMode="auto">
            <a:xfrm>
              <a:off x="2183" y="1553"/>
              <a:ext cx="1" cy="2662"/>
            </a:xfrm>
            <a:prstGeom prst="line">
              <a:avLst/>
            </a:prstGeom>
            <a:noFill/>
            <a:ln w="12700">
              <a:solidFill>
                <a:schemeClr val="tx1"/>
              </a:solidFill>
              <a:round/>
              <a:headEnd/>
              <a:tailEnd/>
            </a:ln>
          </p:spPr>
          <p:txBody>
            <a:bodyPr wrap="none"/>
            <a:lstStyle/>
            <a:p>
              <a:endParaRPr lang="en-US"/>
            </a:p>
          </p:txBody>
        </p:sp>
        <p:sp>
          <p:nvSpPr>
            <p:cNvPr id="7197" name="Line 43"/>
            <p:cNvSpPr>
              <a:spLocks noChangeShapeType="1"/>
            </p:cNvSpPr>
            <p:nvPr/>
          </p:nvSpPr>
          <p:spPr bwMode="auto">
            <a:xfrm>
              <a:off x="2399" y="1553"/>
              <a:ext cx="1" cy="2662"/>
            </a:xfrm>
            <a:prstGeom prst="line">
              <a:avLst/>
            </a:prstGeom>
            <a:noFill/>
            <a:ln w="12700">
              <a:solidFill>
                <a:schemeClr val="tx1"/>
              </a:solidFill>
              <a:round/>
              <a:headEnd/>
              <a:tailEnd/>
            </a:ln>
          </p:spPr>
          <p:txBody>
            <a:bodyPr wrap="none"/>
            <a:lstStyle/>
            <a:p>
              <a:endParaRPr lang="en-US"/>
            </a:p>
          </p:txBody>
        </p:sp>
        <p:sp>
          <p:nvSpPr>
            <p:cNvPr id="7198" name="Line 44"/>
            <p:cNvSpPr>
              <a:spLocks noChangeShapeType="1"/>
            </p:cNvSpPr>
            <p:nvPr/>
          </p:nvSpPr>
          <p:spPr bwMode="auto">
            <a:xfrm>
              <a:off x="2630" y="1553"/>
              <a:ext cx="1" cy="2662"/>
            </a:xfrm>
            <a:prstGeom prst="line">
              <a:avLst/>
            </a:prstGeom>
            <a:noFill/>
            <a:ln w="12700">
              <a:solidFill>
                <a:schemeClr val="tx1"/>
              </a:solidFill>
              <a:round/>
              <a:headEnd/>
              <a:tailEnd/>
            </a:ln>
          </p:spPr>
          <p:txBody>
            <a:bodyPr wrap="none"/>
            <a:lstStyle/>
            <a:p>
              <a:endParaRPr lang="en-US"/>
            </a:p>
          </p:txBody>
        </p:sp>
        <p:sp>
          <p:nvSpPr>
            <p:cNvPr id="7199" name="Line 45"/>
            <p:cNvSpPr>
              <a:spLocks noChangeShapeType="1"/>
            </p:cNvSpPr>
            <p:nvPr/>
          </p:nvSpPr>
          <p:spPr bwMode="auto">
            <a:xfrm>
              <a:off x="2844" y="1553"/>
              <a:ext cx="1" cy="2659"/>
            </a:xfrm>
            <a:prstGeom prst="line">
              <a:avLst/>
            </a:prstGeom>
            <a:noFill/>
            <a:ln w="12700">
              <a:solidFill>
                <a:schemeClr val="tx1"/>
              </a:solidFill>
              <a:round/>
              <a:headEnd/>
              <a:tailEnd/>
            </a:ln>
          </p:spPr>
          <p:txBody>
            <a:bodyPr wrap="none"/>
            <a:lstStyle/>
            <a:p>
              <a:endParaRPr lang="en-US"/>
            </a:p>
          </p:txBody>
        </p:sp>
        <p:sp>
          <p:nvSpPr>
            <p:cNvPr id="7200" name="Line 46"/>
            <p:cNvSpPr>
              <a:spLocks noChangeShapeType="1"/>
            </p:cNvSpPr>
            <p:nvPr/>
          </p:nvSpPr>
          <p:spPr bwMode="auto">
            <a:xfrm>
              <a:off x="3062" y="1553"/>
              <a:ext cx="1" cy="2662"/>
            </a:xfrm>
            <a:prstGeom prst="line">
              <a:avLst/>
            </a:prstGeom>
            <a:noFill/>
            <a:ln w="12700">
              <a:solidFill>
                <a:schemeClr val="tx1"/>
              </a:solidFill>
              <a:round/>
              <a:headEnd/>
              <a:tailEnd/>
            </a:ln>
          </p:spPr>
          <p:txBody>
            <a:bodyPr wrap="none"/>
            <a:lstStyle/>
            <a:p>
              <a:endParaRPr lang="en-US"/>
            </a:p>
          </p:txBody>
        </p:sp>
        <p:sp>
          <p:nvSpPr>
            <p:cNvPr id="7201" name="Line 47"/>
            <p:cNvSpPr>
              <a:spLocks noChangeShapeType="1"/>
            </p:cNvSpPr>
            <p:nvPr/>
          </p:nvSpPr>
          <p:spPr bwMode="auto">
            <a:xfrm>
              <a:off x="3279" y="1553"/>
              <a:ext cx="1" cy="2662"/>
            </a:xfrm>
            <a:prstGeom prst="line">
              <a:avLst/>
            </a:prstGeom>
            <a:noFill/>
            <a:ln w="12700">
              <a:solidFill>
                <a:schemeClr val="tx1"/>
              </a:solidFill>
              <a:round/>
              <a:headEnd/>
              <a:tailEnd/>
            </a:ln>
          </p:spPr>
          <p:txBody>
            <a:bodyPr wrap="none"/>
            <a:lstStyle/>
            <a:p>
              <a:endParaRPr lang="en-US"/>
            </a:p>
          </p:txBody>
        </p:sp>
        <p:sp>
          <p:nvSpPr>
            <p:cNvPr id="7202" name="Line 48"/>
            <p:cNvSpPr>
              <a:spLocks noChangeShapeType="1"/>
            </p:cNvSpPr>
            <p:nvPr/>
          </p:nvSpPr>
          <p:spPr bwMode="auto">
            <a:xfrm>
              <a:off x="3513" y="1553"/>
              <a:ext cx="1" cy="2662"/>
            </a:xfrm>
            <a:prstGeom prst="line">
              <a:avLst/>
            </a:prstGeom>
            <a:noFill/>
            <a:ln w="12700">
              <a:solidFill>
                <a:schemeClr val="tx1"/>
              </a:solidFill>
              <a:round/>
              <a:headEnd/>
              <a:tailEnd/>
            </a:ln>
          </p:spPr>
          <p:txBody>
            <a:bodyPr wrap="none"/>
            <a:lstStyle/>
            <a:p>
              <a:endParaRPr lang="en-US"/>
            </a:p>
          </p:txBody>
        </p:sp>
        <p:sp>
          <p:nvSpPr>
            <p:cNvPr id="7203" name="Line 49"/>
            <p:cNvSpPr>
              <a:spLocks noChangeShapeType="1"/>
            </p:cNvSpPr>
            <p:nvPr/>
          </p:nvSpPr>
          <p:spPr bwMode="auto">
            <a:xfrm>
              <a:off x="3730" y="1553"/>
              <a:ext cx="1" cy="2659"/>
            </a:xfrm>
            <a:prstGeom prst="line">
              <a:avLst/>
            </a:prstGeom>
            <a:noFill/>
            <a:ln w="12700">
              <a:solidFill>
                <a:schemeClr val="tx1"/>
              </a:solidFill>
              <a:round/>
              <a:headEnd/>
              <a:tailEnd/>
            </a:ln>
          </p:spPr>
          <p:txBody>
            <a:bodyPr wrap="none"/>
            <a:lstStyle/>
            <a:p>
              <a:endParaRPr lang="en-US"/>
            </a:p>
          </p:txBody>
        </p:sp>
        <p:sp>
          <p:nvSpPr>
            <p:cNvPr id="7204" name="Line 50"/>
            <p:cNvSpPr>
              <a:spLocks noChangeShapeType="1"/>
            </p:cNvSpPr>
            <p:nvPr/>
          </p:nvSpPr>
          <p:spPr bwMode="auto">
            <a:xfrm>
              <a:off x="3949" y="1553"/>
              <a:ext cx="1" cy="2662"/>
            </a:xfrm>
            <a:prstGeom prst="line">
              <a:avLst/>
            </a:prstGeom>
            <a:noFill/>
            <a:ln w="12700">
              <a:solidFill>
                <a:schemeClr val="tx1"/>
              </a:solidFill>
              <a:round/>
              <a:headEnd/>
              <a:tailEnd/>
            </a:ln>
          </p:spPr>
          <p:txBody>
            <a:bodyPr wrap="none"/>
            <a:lstStyle/>
            <a:p>
              <a:endParaRPr lang="en-US"/>
            </a:p>
          </p:txBody>
        </p:sp>
        <p:sp>
          <p:nvSpPr>
            <p:cNvPr id="7205" name="Oval 51"/>
            <p:cNvSpPr>
              <a:spLocks noChangeArrowheads="1"/>
            </p:cNvSpPr>
            <p:nvPr/>
          </p:nvSpPr>
          <p:spPr bwMode="auto">
            <a:xfrm>
              <a:off x="1602" y="361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06" name="Oval 52"/>
            <p:cNvSpPr>
              <a:spLocks noChangeArrowheads="1"/>
            </p:cNvSpPr>
            <p:nvPr/>
          </p:nvSpPr>
          <p:spPr bwMode="auto">
            <a:xfrm>
              <a:off x="2259" y="361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07" name="Oval 53"/>
            <p:cNvSpPr>
              <a:spLocks noChangeArrowheads="1"/>
            </p:cNvSpPr>
            <p:nvPr/>
          </p:nvSpPr>
          <p:spPr bwMode="auto">
            <a:xfrm>
              <a:off x="1821" y="361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08" name="Oval 54"/>
            <p:cNvSpPr>
              <a:spLocks noChangeArrowheads="1"/>
            </p:cNvSpPr>
            <p:nvPr/>
          </p:nvSpPr>
          <p:spPr bwMode="auto">
            <a:xfrm>
              <a:off x="2039" y="361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09" name="Oval 55"/>
            <p:cNvSpPr>
              <a:spLocks noChangeArrowheads="1"/>
            </p:cNvSpPr>
            <p:nvPr/>
          </p:nvSpPr>
          <p:spPr bwMode="auto">
            <a:xfrm>
              <a:off x="1603"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0" name="Oval 56"/>
            <p:cNvSpPr>
              <a:spLocks noChangeArrowheads="1"/>
            </p:cNvSpPr>
            <p:nvPr/>
          </p:nvSpPr>
          <p:spPr bwMode="auto">
            <a:xfrm>
              <a:off x="2259"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1" name="Oval 57"/>
            <p:cNvSpPr>
              <a:spLocks noChangeArrowheads="1"/>
            </p:cNvSpPr>
            <p:nvPr/>
          </p:nvSpPr>
          <p:spPr bwMode="auto">
            <a:xfrm>
              <a:off x="1822"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2" name="Oval 58"/>
            <p:cNvSpPr>
              <a:spLocks noChangeArrowheads="1"/>
            </p:cNvSpPr>
            <p:nvPr/>
          </p:nvSpPr>
          <p:spPr bwMode="auto">
            <a:xfrm>
              <a:off x="2040"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3" name="Oval 59"/>
            <p:cNvSpPr>
              <a:spLocks noChangeArrowheads="1"/>
            </p:cNvSpPr>
            <p:nvPr/>
          </p:nvSpPr>
          <p:spPr bwMode="auto">
            <a:xfrm>
              <a:off x="1602"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4" name="Oval 60"/>
            <p:cNvSpPr>
              <a:spLocks noChangeArrowheads="1"/>
            </p:cNvSpPr>
            <p:nvPr/>
          </p:nvSpPr>
          <p:spPr bwMode="auto">
            <a:xfrm>
              <a:off x="2259"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5" name="Oval 61"/>
            <p:cNvSpPr>
              <a:spLocks noChangeArrowheads="1"/>
            </p:cNvSpPr>
            <p:nvPr/>
          </p:nvSpPr>
          <p:spPr bwMode="auto">
            <a:xfrm>
              <a:off x="1821" y="4051"/>
              <a:ext cx="72"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6" name="Oval 62"/>
            <p:cNvSpPr>
              <a:spLocks noChangeArrowheads="1"/>
            </p:cNvSpPr>
            <p:nvPr/>
          </p:nvSpPr>
          <p:spPr bwMode="auto">
            <a:xfrm>
              <a:off x="2040"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7" name="Oval 63"/>
            <p:cNvSpPr>
              <a:spLocks noChangeArrowheads="1"/>
            </p:cNvSpPr>
            <p:nvPr/>
          </p:nvSpPr>
          <p:spPr bwMode="auto">
            <a:xfrm>
              <a:off x="1603" y="339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8" name="Oval 64"/>
            <p:cNvSpPr>
              <a:spLocks noChangeArrowheads="1"/>
            </p:cNvSpPr>
            <p:nvPr/>
          </p:nvSpPr>
          <p:spPr bwMode="auto">
            <a:xfrm>
              <a:off x="2260" y="339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19" name="Oval 65"/>
            <p:cNvSpPr>
              <a:spLocks noChangeArrowheads="1"/>
            </p:cNvSpPr>
            <p:nvPr/>
          </p:nvSpPr>
          <p:spPr bwMode="auto">
            <a:xfrm>
              <a:off x="1823" y="339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0" name="Oval 66"/>
            <p:cNvSpPr>
              <a:spLocks noChangeArrowheads="1"/>
            </p:cNvSpPr>
            <p:nvPr/>
          </p:nvSpPr>
          <p:spPr bwMode="auto">
            <a:xfrm>
              <a:off x="2042" y="3396"/>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1" name="Oval 67"/>
            <p:cNvSpPr>
              <a:spLocks noChangeArrowheads="1"/>
            </p:cNvSpPr>
            <p:nvPr/>
          </p:nvSpPr>
          <p:spPr bwMode="auto">
            <a:xfrm>
              <a:off x="2485" y="361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2" name="Oval 68"/>
            <p:cNvSpPr>
              <a:spLocks noChangeArrowheads="1"/>
            </p:cNvSpPr>
            <p:nvPr/>
          </p:nvSpPr>
          <p:spPr bwMode="auto">
            <a:xfrm>
              <a:off x="3138" y="361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3" name="Oval 69"/>
            <p:cNvSpPr>
              <a:spLocks noChangeArrowheads="1"/>
            </p:cNvSpPr>
            <p:nvPr/>
          </p:nvSpPr>
          <p:spPr bwMode="auto">
            <a:xfrm>
              <a:off x="2700" y="3616"/>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4" name="Oval 70"/>
            <p:cNvSpPr>
              <a:spLocks noChangeArrowheads="1"/>
            </p:cNvSpPr>
            <p:nvPr/>
          </p:nvSpPr>
          <p:spPr bwMode="auto">
            <a:xfrm>
              <a:off x="2918" y="361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5" name="Oval 71"/>
            <p:cNvSpPr>
              <a:spLocks noChangeArrowheads="1"/>
            </p:cNvSpPr>
            <p:nvPr/>
          </p:nvSpPr>
          <p:spPr bwMode="auto">
            <a:xfrm>
              <a:off x="2485"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6" name="Oval 72"/>
            <p:cNvSpPr>
              <a:spLocks noChangeArrowheads="1"/>
            </p:cNvSpPr>
            <p:nvPr/>
          </p:nvSpPr>
          <p:spPr bwMode="auto">
            <a:xfrm>
              <a:off x="3138"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7" name="Oval 73"/>
            <p:cNvSpPr>
              <a:spLocks noChangeArrowheads="1"/>
            </p:cNvSpPr>
            <p:nvPr/>
          </p:nvSpPr>
          <p:spPr bwMode="auto">
            <a:xfrm>
              <a:off x="2701"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8" name="Oval 74"/>
            <p:cNvSpPr>
              <a:spLocks noChangeArrowheads="1"/>
            </p:cNvSpPr>
            <p:nvPr/>
          </p:nvSpPr>
          <p:spPr bwMode="auto">
            <a:xfrm>
              <a:off x="2919" y="383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29" name="Oval 75"/>
            <p:cNvSpPr>
              <a:spLocks noChangeArrowheads="1"/>
            </p:cNvSpPr>
            <p:nvPr/>
          </p:nvSpPr>
          <p:spPr bwMode="auto">
            <a:xfrm>
              <a:off x="2485"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0" name="Oval 76"/>
            <p:cNvSpPr>
              <a:spLocks noChangeArrowheads="1"/>
            </p:cNvSpPr>
            <p:nvPr/>
          </p:nvSpPr>
          <p:spPr bwMode="auto">
            <a:xfrm>
              <a:off x="3138"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1" name="Oval 77"/>
            <p:cNvSpPr>
              <a:spLocks noChangeArrowheads="1"/>
            </p:cNvSpPr>
            <p:nvPr/>
          </p:nvSpPr>
          <p:spPr bwMode="auto">
            <a:xfrm>
              <a:off x="2700" y="4051"/>
              <a:ext cx="72"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2" name="Oval 78"/>
            <p:cNvSpPr>
              <a:spLocks noChangeArrowheads="1"/>
            </p:cNvSpPr>
            <p:nvPr/>
          </p:nvSpPr>
          <p:spPr bwMode="auto">
            <a:xfrm>
              <a:off x="2919" y="405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3" name="Oval 79"/>
            <p:cNvSpPr>
              <a:spLocks noChangeArrowheads="1"/>
            </p:cNvSpPr>
            <p:nvPr/>
          </p:nvSpPr>
          <p:spPr bwMode="auto">
            <a:xfrm>
              <a:off x="2485" y="3398"/>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4" name="Oval 80"/>
            <p:cNvSpPr>
              <a:spLocks noChangeArrowheads="1"/>
            </p:cNvSpPr>
            <p:nvPr/>
          </p:nvSpPr>
          <p:spPr bwMode="auto">
            <a:xfrm>
              <a:off x="3139" y="3398"/>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5" name="Oval 81"/>
            <p:cNvSpPr>
              <a:spLocks noChangeArrowheads="1"/>
            </p:cNvSpPr>
            <p:nvPr/>
          </p:nvSpPr>
          <p:spPr bwMode="auto">
            <a:xfrm>
              <a:off x="2702" y="3398"/>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6" name="Oval 82"/>
            <p:cNvSpPr>
              <a:spLocks noChangeArrowheads="1"/>
            </p:cNvSpPr>
            <p:nvPr/>
          </p:nvSpPr>
          <p:spPr bwMode="auto">
            <a:xfrm>
              <a:off x="2921" y="3398"/>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7" name="Oval 83"/>
            <p:cNvSpPr>
              <a:spLocks noChangeArrowheads="1"/>
            </p:cNvSpPr>
            <p:nvPr/>
          </p:nvSpPr>
          <p:spPr bwMode="auto">
            <a:xfrm>
              <a:off x="1602" y="3182"/>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8" name="Oval 84"/>
            <p:cNvSpPr>
              <a:spLocks noChangeArrowheads="1"/>
            </p:cNvSpPr>
            <p:nvPr/>
          </p:nvSpPr>
          <p:spPr bwMode="auto">
            <a:xfrm>
              <a:off x="2258" y="3182"/>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39" name="Oval 85"/>
            <p:cNvSpPr>
              <a:spLocks noChangeArrowheads="1"/>
            </p:cNvSpPr>
            <p:nvPr/>
          </p:nvSpPr>
          <p:spPr bwMode="auto">
            <a:xfrm>
              <a:off x="1821" y="3182"/>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0" name="Oval 86"/>
            <p:cNvSpPr>
              <a:spLocks noChangeArrowheads="1"/>
            </p:cNvSpPr>
            <p:nvPr/>
          </p:nvSpPr>
          <p:spPr bwMode="auto">
            <a:xfrm>
              <a:off x="2039" y="3182"/>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1" name="Oval 87"/>
            <p:cNvSpPr>
              <a:spLocks noChangeArrowheads="1"/>
            </p:cNvSpPr>
            <p:nvPr/>
          </p:nvSpPr>
          <p:spPr bwMode="auto">
            <a:xfrm>
              <a:off x="1603"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2" name="Oval 88"/>
            <p:cNvSpPr>
              <a:spLocks noChangeArrowheads="1"/>
            </p:cNvSpPr>
            <p:nvPr/>
          </p:nvSpPr>
          <p:spPr bwMode="auto">
            <a:xfrm>
              <a:off x="2260"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3" name="Oval 89"/>
            <p:cNvSpPr>
              <a:spLocks noChangeArrowheads="1"/>
            </p:cNvSpPr>
            <p:nvPr/>
          </p:nvSpPr>
          <p:spPr bwMode="auto">
            <a:xfrm>
              <a:off x="1823"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4" name="Oval 90"/>
            <p:cNvSpPr>
              <a:spLocks noChangeArrowheads="1"/>
            </p:cNvSpPr>
            <p:nvPr/>
          </p:nvSpPr>
          <p:spPr bwMode="auto">
            <a:xfrm>
              <a:off x="2042" y="296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5" name="Oval 91"/>
            <p:cNvSpPr>
              <a:spLocks noChangeArrowheads="1"/>
            </p:cNvSpPr>
            <p:nvPr/>
          </p:nvSpPr>
          <p:spPr bwMode="auto">
            <a:xfrm>
              <a:off x="2485" y="3182"/>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6" name="Oval 92"/>
            <p:cNvSpPr>
              <a:spLocks noChangeArrowheads="1"/>
            </p:cNvSpPr>
            <p:nvPr/>
          </p:nvSpPr>
          <p:spPr bwMode="auto">
            <a:xfrm>
              <a:off x="3137" y="3182"/>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7" name="Oval 93"/>
            <p:cNvSpPr>
              <a:spLocks noChangeArrowheads="1"/>
            </p:cNvSpPr>
            <p:nvPr/>
          </p:nvSpPr>
          <p:spPr bwMode="auto">
            <a:xfrm>
              <a:off x="2700" y="3182"/>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8" name="Oval 94"/>
            <p:cNvSpPr>
              <a:spLocks noChangeArrowheads="1"/>
            </p:cNvSpPr>
            <p:nvPr/>
          </p:nvSpPr>
          <p:spPr bwMode="auto">
            <a:xfrm>
              <a:off x="2918" y="3182"/>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49" name="Oval 95"/>
            <p:cNvSpPr>
              <a:spLocks noChangeArrowheads="1"/>
            </p:cNvSpPr>
            <p:nvPr/>
          </p:nvSpPr>
          <p:spPr bwMode="auto">
            <a:xfrm>
              <a:off x="2485"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0" name="Oval 96"/>
            <p:cNvSpPr>
              <a:spLocks noChangeArrowheads="1"/>
            </p:cNvSpPr>
            <p:nvPr/>
          </p:nvSpPr>
          <p:spPr bwMode="auto">
            <a:xfrm>
              <a:off x="3139"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1" name="Oval 97"/>
            <p:cNvSpPr>
              <a:spLocks noChangeArrowheads="1"/>
            </p:cNvSpPr>
            <p:nvPr/>
          </p:nvSpPr>
          <p:spPr bwMode="auto">
            <a:xfrm>
              <a:off x="2702" y="296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2" name="Oval 98"/>
            <p:cNvSpPr>
              <a:spLocks noChangeArrowheads="1"/>
            </p:cNvSpPr>
            <p:nvPr/>
          </p:nvSpPr>
          <p:spPr bwMode="auto">
            <a:xfrm>
              <a:off x="2921" y="296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3" name="Oval 99"/>
            <p:cNvSpPr>
              <a:spLocks noChangeArrowheads="1"/>
            </p:cNvSpPr>
            <p:nvPr/>
          </p:nvSpPr>
          <p:spPr bwMode="auto">
            <a:xfrm>
              <a:off x="3368" y="3614"/>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4" name="Oval 100"/>
            <p:cNvSpPr>
              <a:spLocks noChangeArrowheads="1"/>
            </p:cNvSpPr>
            <p:nvPr/>
          </p:nvSpPr>
          <p:spPr bwMode="auto">
            <a:xfrm>
              <a:off x="4024"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5" name="Oval 101"/>
            <p:cNvSpPr>
              <a:spLocks noChangeArrowheads="1"/>
            </p:cNvSpPr>
            <p:nvPr/>
          </p:nvSpPr>
          <p:spPr bwMode="auto">
            <a:xfrm>
              <a:off x="3586"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6" name="Oval 102"/>
            <p:cNvSpPr>
              <a:spLocks noChangeArrowheads="1"/>
            </p:cNvSpPr>
            <p:nvPr/>
          </p:nvSpPr>
          <p:spPr bwMode="auto">
            <a:xfrm>
              <a:off x="3805" y="3614"/>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7" name="Oval 103"/>
            <p:cNvSpPr>
              <a:spLocks noChangeArrowheads="1"/>
            </p:cNvSpPr>
            <p:nvPr/>
          </p:nvSpPr>
          <p:spPr bwMode="auto">
            <a:xfrm>
              <a:off x="3369" y="382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8" name="Oval 104"/>
            <p:cNvSpPr>
              <a:spLocks noChangeArrowheads="1"/>
            </p:cNvSpPr>
            <p:nvPr/>
          </p:nvSpPr>
          <p:spPr bwMode="auto">
            <a:xfrm>
              <a:off x="4024" y="382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59" name="Oval 105"/>
            <p:cNvSpPr>
              <a:spLocks noChangeArrowheads="1"/>
            </p:cNvSpPr>
            <p:nvPr/>
          </p:nvSpPr>
          <p:spPr bwMode="auto">
            <a:xfrm>
              <a:off x="3587" y="382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0" name="Oval 106"/>
            <p:cNvSpPr>
              <a:spLocks noChangeArrowheads="1"/>
            </p:cNvSpPr>
            <p:nvPr/>
          </p:nvSpPr>
          <p:spPr bwMode="auto">
            <a:xfrm>
              <a:off x="3806" y="382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1" name="Oval 107"/>
            <p:cNvSpPr>
              <a:spLocks noChangeArrowheads="1"/>
            </p:cNvSpPr>
            <p:nvPr/>
          </p:nvSpPr>
          <p:spPr bwMode="auto">
            <a:xfrm>
              <a:off x="3368" y="4049"/>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2" name="Oval 108"/>
            <p:cNvSpPr>
              <a:spLocks noChangeArrowheads="1"/>
            </p:cNvSpPr>
            <p:nvPr/>
          </p:nvSpPr>
          <p:spPr bwMode="auto">
            <a:xfrm>
              <a:off x="4024" y="404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3" name="Oval 109"/>
            <p:cNvSpPr>
              <a:spLocks noChangeArrowheads="1"/>
            </p:cNvSpPr>
            <p:nvPr/>
          </p:nvSpPr>
          <p:spPr bwMode="auto">
            <a:xfrm>
              <a:off x="3586" y="4049"/>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4" name="Oval 110"/>
            <p:cNvSpPr>
              <a:spLocks noChangeArrowheads="1"/>
            </p:cNvSpPr>
            <p:nvPr/>
          </p:nvSpPr>
          <p:spPr bwMode="auto">
            <a:xfrm>
              <a:off x="3806" y="4049"/>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265" name="Oval 111"/>
            <p:cNvSpPr>
              <a:spLocks noChangeArrowheads="1"/>
            </p:cNvSpPr>
            <p:nvPr/>
          </p:nvSpPr>
          <p:spPr bwMode="auto">
            <a:xfrm>
              <a:off x="3369"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6" name="Oval 112"/>
            <p:cNvSpPr>
              <a:spLocks noChangeArrowheads="1"/>
            </p:cNvSpPr>
            <p:nvPr/>
          </p:nvSpPr>
          <p:spPr bwMode="auto">
            <a:xfrm>
              <a:off x="4026" y="339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7" name="Oval 113"/>
            <p:cNvSpPr>
              <a:spLocks noChangeArrowheads="1"/>
            </p:cNvSpPr>
            <p:nvPr/>
          </p:nvSpPr>
          <p:spPr bwMode="auto">
            <a:xfrm>
              <a:off x="3589" y="339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8" name="Oval 114"/>
            <p:cNvSpPr>
              <a:spLocks noChangeArrowheads="1"/>
            </p:cNvSpPr>
            <p:nvPr/>
          </p:nvSpPr>
          <p:spPr bwMode="auto">
            <a:xfrm>
              <a:off x="3807"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69" name="Oval 115"/>
            <p:cNvSpPr>
              <a:spLocks noChangeArrowheads="1"/>
            </p:cNvSpPr>
            <p:nvPr/>
          </p:nvSpPr>
          <p:spPr bwMode="auto">
            <a:xfrm>
              <a:off x="3368" y="3180"/>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0" name="Oval 116"/>
            <p:cNvSpPr>
              <a:spLocks noChangeArrowheads="1"/>
            </p:cNvSpPr>
            <p:nvPr/>
          </p:nvSpPr>
          <p:spPr bwMode="auto">
            <a:xfrm>
              <a:off x="4023" y="318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1" name="Oval 117"/>
            <p:cNvSpPr>
              <a:spLocks noChangeArrowheads="1"/>
            </p:cNvSpPr>
            <p:nvPr/>
          </p:nvSpPr>
          <p:spPr bwMode="auto">
            <a:xfrm>
              <a:off x="3586" y="3180"/>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272" name="Oval 118"/>
            <p:cNvSpPr>
              <a:spLocks noChangeArrowheads="1"/>
            </p:cNvSpPr>
            <p:nvPr/>
          </p:nvSpPr>
          <p:spPr bwMode="auto">
            <a:xfrm>
              <a:off x="3805" y="3180"/>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3" name="Oval 119"/>
            <p:cNvSpPr>
              <a:spLocks noChangeArrowheads="1"/>
            </p:cNvSpPr>
            <p:nvPr/>
          </p:nvSpPr>
          <p:spPr bwMode="auto">
            <a:xfrm>
              <a:off x="3369" y="296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4" name="Oval 120"/>
            <p:cNvSpPr>
              <a:spLocks noChangeArrowheads="1"/>
            </p:cNvSpPr>
            <p:nvPr/>
          </p:nvSpPr>
          <p:spPr bwMode="auto">
            <a:xfrm>
              <a:off x="4026" y="296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5" name="Oval 121"/>
            <p:cNvSpPr>
              <a:spLocks noChangeArrowheads="1"/>
            </p:cNvSpPr>
            <p:nvPr/>
          </p:nvSpPr>
          <p:spPr bwMode="auto">
            <a:xfrm>
              <a:off x="3589" y="296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6" name="Oval 122"/>
            <p:cNvSpPr>
              <a:spLocks noChangeArrowheads="1"/>
            </p:cNvSpPr>
            <p:nvPr/>
          </p:nvSpPr>
          <p:spPr bwMode="auto">
            <a:xfrm>
              <a:off x="3807" y="296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7" name="Oval 123"/>
            <p:cNvSpPr>
              <a:spLocks noChangeArrowheads="1"/>
            </p:cNvSpPr>
            <p:nvPr/>
          </p:nvSpPr>
          <p:spPr bwMode="auto">
            <a:xfrm>
              <a:off x="1602" y="230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8" name="Oval 124"/>
            <p:cNvSpPr>
              <a:spLocks noChangeArrowheads="1"/>
            </p:cNvSpPr>
            <p:nvPr/>
          </p:nvSpPr>
          <p:spPr bwMode="auto">
            <a:xfrm>
              <a:off x="2258" y="230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79" name="Oval 125"/>
            <p:cNvSpPr>
              <a:spLocks noChangeArrowheads="1"/>
            </p:cNvSpPr>
            <p:nvPr/>
          </p:nvSpPr>
          <p:spPr bwMode="auto">
            <a:xfrm>
              <a:off x="1819" y="230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0" name="Oval 126"/>
            <p:cNvSpPr>
              <a:spLocks noChangeArrowheads="1"/>
            </p:cNvSpPr>
            <p:nvPr/>
          </p:nvSpPr>
          <p:spPr bwMode="auto">
            <a:xfrm>
              <a:off x="2038" y="230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1" name="Oval 127"/>
            <p:cNvSpPr>
              <a:spLocks noChangeArrowheads="1"/>
            </p:cNvSpPr>
            <p:nvPr/>
          </p:nvSpPr>
          <p:spPr bwMode="auto">
            <a:xfrm>
              <a:off x="1602" y="25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2" name="Oval 128"/>
            <p:cNvSpPr>
              <a:spLocks noChangeArrowheads="1"/>
            </p:cNvSpPr>
            <p:nvPr/>
          </p:nvSpPr>
          <p:spPr bwMode="auto">
            <a:xfrm>
              <a:off x="2258" y="25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3" name="Oval 129"/>
            <p:cNvSpPr>
              <a:spLocks noChangeArrowheads="1"/>
            </p:cNvSpPr>
            <p:nvPr/>
          </p:nvSpPr>
          <p:spPr bwMode="auto">
            <a:xfrm>
              <a:off x="1821" y="252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4" name="Oval 130"/>
            <p:cNvSpPr>
              <a:spLocks noChangeArrowheads="1"/>
            </p:cNvSpPr>
            <p:nvPr/>
          </p:nvSpPr>
          <p:spPr bwMode="auto">
            <a:xfrm>
              <a:off x="2039" y="25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5" name="Oval 131"/>
            <p:cNvSpPr>
              <a:spLocks noChangeArrowheads="1"/>
            </p:cNvSpPr>
            <p:nvPr/>
          </p:nvSpPr>
          <p:spPr bwMode="auto">
            <a:xfrm>
              <a:off x="1602" y="274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6" name="Oval 132"/>
            <p:cNvSpPr>
              <a:spLocks noChangeArrowheads="1"/>
            </p:cNvSpPr>
            <p:nvPr/>
          </p:nvSpPr>
          <p:spPr bwMode="auto">
            <a:xfrm>
              <a:off x="2258" y="274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7" name="Oval 133"/>
            <p:cNvSpPr>
              <a:spLocks noChangeArrowheads="1"/>
            </p:cNvSpPr>
            <p:nvPr/>
          </p:nvSpPr>
          <p:spPr bwMode="auto">
            <a:xfrm>
              <a:off x="1819" y="2745"/>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8" name="Oval 134"/>
            <p:cNvSpPr>
              <a:spLocks noChangeArrowheads="1"/>
            </p:cNvSpPr>
            <p:nvPr/>
          </p:nvSpPr>
          <p:spPr bwMode="auto">
            <a:xfrm>
              <a:off x="2039" y="274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89" name="Oval 135"/>
            <p:cNvSpPr>
              <a:spLocks noChangeArrowheads="1"/>
            </p:cNvSpPr>
            <p:nvPr/>
          </p:nvSpPr>
          <p:spPr bwMode="auto">
            <a:xfrm>
              <a:off x="1603" y="209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0" name="Oval 136"/>
            <p:cNvSpPr>
              <a:spLocks noChangeArrowheads="1"/>
            </p:cNvSpPr>
            <p:nvPr/>
          </p:nvSpPr>
          <p:spPr bwMode="auto">
            <a:xfrm>
              <a:off x="2259" y="209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1" name="Oval 137"/>
            <p:cNvSpPr>
              <a:spLocks noChangeArrowheads="1"/>
            </p:cNvSpPr>
            <p:nvPr/>
          </p:nvSpPr>
          <p:spPr bwMode="auto">
            <a:xfrm>
              <a:off x="1822" y="209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2" name="Oval 138"/>
            <p:cNvSpPr>
              <a:spLocks noChangeArrowheads="1"/>
            </p:cNvSpPr>
            <p:nvPr/>
          </p:nvSpPr>
          <p:spPr bwMode="auto">
            <a:xfrm>
              <a:off x="2040" y="2091"/>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3" name="Oval 139"/>
            <p:cNvSpPr>
              <a:spLocks noChangeArrowheads="1"/>
            </p:cNvSpPr>
            <p:nvPr/>
          </p:nvSpPr>
          <p:spPr bwMode="auto">
            <a:xfrm>
              <a:off x="2486" y="231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4" name="Oval 140"/>
            <p:cNvSpPr>
              <a:spLocks noChangeArrowheads="1"/>
            </p:cNvSpPr>
            <p:nvPr/>
          </p:nvSpPr>
          <p:spPr bwMode="auto">
            <a:xfrm>
              <a:off x="3137" y="2310"/>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5" name="Oval 141"/>
            <p:cNvSpPr>
              <a:spLocks noChangeArrowheads="1"/>
            </p:cNvSpPr>
            <p:nvPr/>
          </p:nvSpPr>
          <p:spPr bwMode="auto">
            <a:xfrm>
              <a:off x="2698" y="231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6" name="Oval 142"/>
            <p:cNvSpPr>
              <a:spLocks noChangeArrowheads="1"/>
            </p:cNvSpPr>
            <p:nvPr/>
          </p:nvSpPr>
          <p:spPr bwMode="auto">
            <a:xfrm>
              <a:off x="2917" y="2310"/>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297" name="Oval 143"/>
            <p:cNvSpPr>
              <a:spLocks noChangeArrowheads="1"/>
            </p:cNvSpPr>
            <p:nvPr/>
          </p:nvSpPr>
          <p:spPr bwMode="auto">
            <a:xfrm>
              <a:off x="2486" y="25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298" name="Oval 144"/>
            <p:cNvSpPr>
              <a:spLocks noChangeArrowheads="1"/>
            </p:cNvSpPr>
            <p:nvPr/>
          </p:nvSpPr>
          <p:spPr bwMode="auto">
            <a:xfrm>
              <a:off x="3137" y="2524"/>
              <a:ext cx="70"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299" name="Oval 145"/>
            <p:cNvSpPr>
              <a:spLocks noChangeArrowheads="1"/>
            </p:cNvSpPr>
            <p:nvPr/>
          </p:nvSpPr>
          <p:spPr bwMode="auto">
            <a:xfrm>
              <a:off x="2700" y="252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0" name="Oval 146"/>
            <p:cNvSpPr>
              <a:spLocks noChangeArrowheads="1"/>
            </p:cNvSpPr>
            <p:nvPr/>
          </p:nvSpPr>
          <p:spPr bwMode="auto">
            <a:xfrm>
              <a:off x="2918" y="25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1" name="Oval 147"/>
            <p:cNvSpPr>
              <a:spLocks noChangeArrowheads="1"/>
            </p:cNvSpPr>
            <p:nvPr/>
          </p:nvSpPr>
          <p:spPr bwMode="auto">
            <a:xfrm>
              <a:off x="2486" y="274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2" name="Oval 148"/>
            <p:cNvSpPr>
              <a:spLocks noChangeArrowheads="1"/>
            </p:cNvSpPr>
            <p:nvPr/>
          </p:nvSpPr>
          <p:spPr bwMode="auto">
            <a:xfrm>
              <a:off x="3137" y="274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3" name="Oval 149"/>
            <p:cNvSpPr>
              <a:spLocks noChangeArrowheads="1"/>
            </p:cNvSpPr>
            <p:nvPr/>
          </p:nvSpPr>
          <p:spPr bwMode="auto">
            <a:xfrm>
              <a:off x="2698" y="2745"/>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4" name="Oval 150"/>
            <p:cNvSpPr>
              <a:spLocks noChangeArrowheads="1"/>
            </p:cNvSpPr>
            <p:nvPr/>
          </p:nvSpPr>
          <p:spPr bwMode="auto">
            <a:xfrm>
              <a:off x="2918" y="274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5" name="Oval 151"/>
            <p:cNvSpPr>
              <a:spLocks noChangeArrowheads="1"/>
            </p:cNvSpPr>
            <p:nvPr/>
          </p:nvSpPr>
          <p:spPr bwMode="auto">
            <a:xfrm>
              <a:off x="2486" y="2092"/>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306" name="Oval 152"/>
            <p:cNvSpPr>
              <a:spLocks noChangeArrowheads="1"/>
            </p:cNvSpPr>
            <p:nvPr/>
          </p:nvSpPr>
          <p:spPr bwMode="auto">
            <a:xfrm>
              <a:off x="3138" y="209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7" name="Oval 153"/>
            <p:cNvSpPr>
              <a:spLocks noChangeArrowheads="1"/>
            </p:cNvSpPr>
            <p:nvPr/>
          </p:nvSpPr>
          <p:spPr bwMode="auto">
            <a:xfrm>
              <a:off x="2701" y="209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8" name="Oval 154"/>
            <p:cNvSpPr>
              <a:spLocks noChangeArrowheads="1"/>
            </p:cNvSpPr>
            <p:nvPr/>
          </p:nvSpPr>
          <p:spPr bwMode="auto">
            <a:xfrm>
              <a:off x="2919" y="209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09" name="Oval 155"/>
            <p:cNvSpPr>
              <a:spLocks noChangeArrowheads="1"/>
            </p:cNvSpPr>
            <p:nvPr/>
          </p:nvSpPr>
          <p:spPr bwMode="auto">
            <a:xfrm>
              <a:off x="1602" y="1876"/>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310" name="Oval 156"/>
            <p:cNvSpPr>
              <a:spLocks noChangeArrowheads="1"/>
            </p:cNvSpPr>
            <p:nvPr/>
          </p:nvSpPr>
          <p:spPr bwMode="auto">
            <a:xfrm>
              <a:off x="2256" y="187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1" name="Oval 157"/>
            <p:cNvSpPr>
              <a:spLocks noChangeArrowheads="1"/>
            </p:cNvSpPr>
            <p:nvPr/>
          </p:nvSpPr>
          <p:spPr bwMode="auto">
            <a:xfrm>
              <a:off x="1819" y="1876"/>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312" name="Oval 158"/>
            <p:cNvSpPr>
              <a:spLocks noChangeArrowheads="1"/>
            </p:cNvSpPr>
            <p:nvPr/>
          </p:nvSpPr>
          <p:spPr bwMode="auto">
            <a:xfrm>
              <a:off x="2038" y="1876"/>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313" name="Oval 159"/>
            <p:cNvSpPr>
              <a:spLocks noChangeArrowheads="1"/>
            </p:cNvSpPr>
            <p:nvPr/>
          </p:nvSpPr>
          <p:spPr bwMode="auto">
            <a:xfrm>
              <a:off x="1602"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4" name="Oval 160"/>
            <p:cNvSpPr>
              <a:spLocks noChangeArrowheads="1"/>
            </p:cNvSpPr>
            <p:nvPr/>
          </p:nvSpPr>
          <p:spPr bwMode="auto">
            <a:xfrm>
              <a:off x="2259"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5" name="Oval 161"/>
            <p:cNvSpPr>
              <a:spLocks noChangeArrowheads="1"/>
            </p:cNvSpPr>
            <p:nvPr/>
          </p:nvSpPr>
          <p:spPr bwMode="auto">
            <a:xfrm>
              <a:off x="1822"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6" name="Oval 162"/>
            <p:cNvSpPr>
              <a:spLocks noChangeArrowheads="1"/>
            </p:cNvSpPr>
            <p:nvPr/>
          </p:nvSpPr>
          <p:spPr bwMode="auto">
            <a:xfrm>
              <a:off x="2040"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7" name="Oval 163"/>
            <p:cNvSpPr>
              <a:spLocks noChangeArrowheads="1"/>
            </p:cNvSpPr>
            <p:nvPr/>
          </p:nvSpPr>
          <p:spPr bwMode="auto">
            <a:xfrm>
              <a:off x="2486" y="187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8" name="Oval 164"/>
            <p:cNvSpPr>
              <a:spLocks noChangeArrowheads="1"/>
            </p:cNvSpPr>
            <p:nvPr/>
          </p:nvSpPr>
          <p:spPr bwMode="auto">
            <a:xfrm>
              <a:off x="3135" y="187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19" name="Oval 165"/>
            <p:cNvSpPr>
              <a:spLocks noChangeArrowheads="1"/>
            </p:cNvSpPr>
            <p:nvPr/>
          </p:nvSpPr>
          <p:spPr bwMode="auto">
            <a:xfrm>
              <a:off x="2698" y="187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0" name="Oval 166"/>
            <p:cNvSpPr>
              <a:spLocks noChangeArrowheads="1"/>
            </p:cNvSpPr>
            <p:nvPr/>
          </p:nvSpPr>
          <p:spPr bwMode="auto">
            <a:xfrm>
              <a:off x="2917" y="187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1" name="Oval 167"/>
            <p:cNvSpPr>
              <a:spLocks noChangeArrowheads="1"/>
            </p:cNvSpPr>
            <p:nvPr/>
          </p:nvSpPr>
          <p:spPr bwMode="auto">
            <a:xfrm>
              <a:off x="2486"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2" name="Oval 168"/>
            <p:cNvSpPr>
              <a:spLocks noChangeArrowheads="1"/>
            </p:cNvSpPr>
            <p:nvPr/>
          </p:nvSpPr>
          <p:spPr bwMode="auto">
            <a:xfrm>
              <a:off x="3138"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3" name="Oval 169"/>
            <p:cNvSpPr>
              <a:spLocks noChangeArrowheads="1"/>
            </p:cNvSpPr>
            <p:nvPr/>
          </p:nvSpPr>
          <p:spPr bwMode="auto">
            <a:xfrm>
              <a:off x="2701"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4" name="Oval 170"/>
            <p:cNvSpPr>
              <a:spLocks noChangeArrowheads="1"/>
            </p:cNvSpPr>
            <p:nvPr/>
          </p:nvSpPr>
          <p:spPr bwMode="auto">
            <a:xfrm>
              <a:off x="2919"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5" name="Oval 171"/>
            <p:cNvSpPr>
              <a:spLocks noChangeArrowheads="1"/>
            </p:cNvSpPr>
            <p:nvPr/>
          </p:nvSpPr>
          <p:spPr bwMode="auto">
            <a:xfrm>
              <a:off x="3368" y="230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6" name="Oval 172"/>
            <p:cNvSpPr>
              <a:spLocks noChangeArrowheads="1"/>
            </p:cNvSpPr>
            <p:nvPr/>
          </p:nvSpPr>
          <p:spPr bwMode="auto">
            <a:xfrm>
              <a:off x="4023"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7" name="Oval 173"/>
            <p:cNvSpPr>
              <a:spLocks noChangeArrowheads="1"/>
            </p:cNvSpPr>
            <p:nvPr/>
          </p:nvSpPr>
          <p:spPr bwMode="auto">
            <a:xfrm>
              <a:off x="3585"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8" name="Oval 174"/>
            <p:cNvSpPr>
              <a:spLocks noChangeArrowheads="1"/>
            </p:cNvSpPr>
            <p:nvPr/>
          </p:nvSpPr>
          <p:spPr bwMode="auto">
            <a:xfrm>
              <a:off x="3803"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29" name="Oval 175"/>
            <p:cNvSpPr>
              <a:spLocks noChangeArrowheads="1"/>
            </p:cNvSpPr>
            <p:nvPr/>
          </p:nvSpPr>
          <p:spPr bwMode="auto">
            <a:xfrm>
              <a:off x="3368" y="2523"/>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0" name="Oval 176"/>
            <p:cNvSpPr>
              <a:spLocks noChangeArrowheads="1"/>
            </p:cNvSpPr>
            <p:nvPr/>
          </p:nvSpPr>
          <p:spPr bwMode="auto">
            <a:xfrm>
              <a:off x="4023" y="2523"/>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1" name="Oval 177"/>
            <p:cNvSpPr>
              <a:spLocks noChangeArrowheads="1"/>
            </p:cNvSpPr>
            <p:nvPr/>
          </p:nvSpPr>
          <p:spPr bwMode="auto">
            <a:xfrm>
              <a:off x="3586" y="2523"/>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2" name="Oval 178"/>
            <p:cNvSpPr>
              <a:spLocks noChangeArrowheads="1"/>
            </p:cNvSpPr>
            <p:nvPr/>
          </p:nvSpPr>
          <p:spPr bwMode="auto">
            <a:xfrm>
              <a:off x="3805" y="2523"/>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3" name="Oval 179"/>
            <p:cNvSpPr>
              <a:spLocks noChangeArrowheads="1"/>
            </p:cNvSpPr>
            <p:nvPr/>
          </p:nvSpPr>
          <p:spPr bwMode="auto">
            <a:xfrm>
              <a:off x="3368" y="2744"/>
              <a:ext cx="70" cy="70"/>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334" name="Oval 180"/>
            <p:cNvSpPr>
              <a:spLocks noChangeArrowheads="1"/>
            </p:cNvSpPr>
            <p:nvPr/>
          </p:nvSpPr>
          <p:spPr bwMode="auto">
            <a:xfrm>
              <a:off x="4023" y="274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5" name="Oval 181"/>
            <p:cNvSpPr>
              <a:spLocks noChangeArrowheads="1"/>
            </p:cNvSpPr>
            <p:nvPr/>
          </p:nvSpPr>
          <p:spPr bwMode="auto">
            <a:xfrm>
              <a:off x="3585" y="2744"/>
              <a:ext cx="72"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6" name="Oval 182"/>
            <p:cNvSpPr>
              <a:spLocks noChangeArrowheads="1"/>
            </p:cNvSpPr>
            <p:nvPr/>
          </p:nvSpPr>
          <p:spPr bwMode="auto">
            <a:xfrm>
              <a:off x="3805" y="2744"/>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7" name="Oval 183"/>
            <p:cNvSpPr>
              <a:spLocks noChangeArrowheads="1"/>
            </p:cNvSpPr>
            <p:nvPr/>
          </p:nvSpPr>
          <p:spPr bwMode="auto">
            <a:xfrm>
              <a:off x="3369"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8" name="Oval 184"/>
            <p:cNvSpPr>
              <a:spLocks noChangeArrowheads="1"/>
            </p:cNvSpPr>
            <p:nvPr/>
          </p:nvSpPr>
          <p:spPr bwMode="auto">
            <a:xfrm>
              <a:off x="4024"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39" name="Oval 185"/>
            <p:cNvSpPr>
              <a:spLocks noChangeArrowheads="1"/>
            </p:cNvSpPr>
            <p:nvPr/>
          </p:nvSpPr>
          <p:spPr bwMode="auto">
            <a:xfrm>
              <a:off x="3587"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0" name="Oval 186"/>
            <p:cNvSpPr>
              <a:spLocks noChangeArrowheads="1"/>
            </p:cNvSpPr>
            <p:nvPr/>
          </p:nvSpPr>
          <p:spPr bwMode="auto">
            <a:xfrm>
              <a:off x="3806"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1" name="Oval 187"/>
            <p:cNvSpPr>
              <a:spLocks noChangeArrowheads="1"/>
            </p:cNvSpPr>
            <p:nvPr/>
          </p:nvSpPr>
          <p:spPr bwMode="auto">
            <a:xfrm>
              <a:off x="3368" y="1875"/>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2" name="Oval 188"/>
            <p:cNvSpPr>
              <a:spLocks noChangeArrowheads="1"/>
            </p:cNvSpPr>
            <p:nvPr/>
          </p:nvSpPr>
          <p:spPr bwMode="auto">
            <a:xfrm>
              <a:off x="4022" y="1875"/>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3" name="Oval 189"/>
            <p:cNvSpPr>
              <a:spLocks noChangeArrowheads="1"/>
            </p:cNvSpPr>
            <p:nvPr/>
          </p:nvSpPr>
          <p:spPr bwMode="auto">
            <a:xfrm>
              <a:off x="3585" y="1875"/>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4" name="Oval 190"/>
            <p:cNvSpPr>
              <a:spLocks noChangeArrowheads="1"/>
            </p:cNvSpPr>
            <p:nvPr/>
          </p:nvSpPr>
          <p:spPr bwMode="auto">
            <a:xfrm>
              <a:off x="3803" y="1875"/>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5" name="Oval 191"/>
            <p:cNvSpPr>
              <a:spLocks noChangeArrowheads="1"/>
            </p:cNvSpPr>
            <p:nvPr/>
          </p:nvSpPr>
          <p:spPr bwMode="auto">
            <a:xfrm>
              <a:off x="3368" y="1656"/>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6" name="Oval 192"/>
            <p:cNvSpPr>
              <a:spLocks noChangeArrowheads="1"/>
            </p:cNvSpPr>
            <p:nvPr/>
          </p:nvSpPr>
          <p:spPr bwMode="auto">
            <a:xfrm>
              <a:off x="4024"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7" name="Oval 193"/>
            <p:cNvSpPr>
              <a:spLocks noChangeArrowheads="1"/>
            </p:cNvSpPr>
            <p:nvPr/>
          </p:nvSpPr>
          <p:spPr bwMode="auto">
            <a:xfrm>
              <a:off x="3587"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8" name="Oval 194"/>
            <p:cNvSpPr>
              <a:spLocks noChangeArrowheads="1"/>
            </p:cNvSpPr>
            <p:nvPr/>
          </p:nvSpPr>
          <p:spPr bwMode="auto">
            <a:xfrm>
              <a:off x="3806" y="165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49" name="Oval 195"/>
            <p:cNvSpPr>
              <a:spLocks noChangeArrowheads="1"/>
            </p:cNvSpPr>
            <p:nvPr/>
          </p:nvSpPr>
          <p:spPr bwMode="auto">
            <a:xfrm>
              <a:off x="1600"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0" name="Oval 196"/>
            <p:cNvSpPr>
              <a:spLocks noChangeArrowheads="1"/>
            </p:cNvSpPr>
            <p:nvPr/>
          </p:nvSpPr>
          <p:spPr bwMode="auto">
            <a:xfrm>
              <a:off x="2256"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1" name="Oval 197"/>
            <p:cNvSpPr>
              <a:spLocks noChangeArrowheads="1"/>
            </p:cNvSpPr>
            <p:nvPr/>
          </p:nvSpPr>
          <p:spPr bwMode="auto">
            <a:xfrm>
              <a:off x="1818"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2" name="Oval 198"/>
            <p:cNvSpPr>
              <a:spLocks noChangeArrowheads="1"/>
            </p:cNvSpPr>
            <p:nvPr/>
          </p:nvSpPr>
          <p:spPr bwMode="auto">
            <a:xfrm>
              <a:off x="2037"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3" name="Oval 199"/>
            <p:cNvSpPr>
              <a:spLocks noChangeArrowheads="1"/>
            </p:cNvSpPr>
            <p:nvPr/>
          </p:nvSpPr>
          <p:spPr bwMode="auto">
            <a:xfrm>
              <a:off x="1601"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4" name="Oval 200"/>
            <p:cNvSpPr>
              <a:spLocks noChangeArrowheads="1"/>
            </p:cNvSpPr>
            <p:nvPr/>
          </p:nvSpPr>
          <p:spPr bwMode="auto">
            <a:xfrm>
              <a:off x="2256"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5" name="Oval 201"/>
            <p:cNvSpPr>
              <a:spLocks noChangeArrowheads="1"/>
            </p:cNvSpPr>
            <p:nvPr/>
          </p:nvSpPr>
          <p:spPr bwMode="auto">
            <a:xfrm>
              <a:off x="1819"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6" name="Oval 202"/>
            <p:cNvSpPr>
              <a:spLocks noChangeArrowheads="1"/>
            </p:cNvSpPr>
            <p:nvPr/>
          </p:nvSpPr>
          <p:spPr bwMode="auto">
            <a:xfrm>
              <a:off x="2038"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7" name="Oval 203"/>
            <p:cNvSpPr>
              <a:spLocks noChangeArrowheads="1"/>
            </p:cNvSpPr>
            <p:nvPr/>
          </p:nvSpPr>
          <p:spPr bwMode="auto">
            <a:xfrm>
              <a:off x="1601"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8" name="Oval 204"/>
            <p:cNvSpPr>
              <a:spLocks noChangeArrowheads="1"/>
            </p:cNvSpPr>
            <p:nvPr/>
          </p:nvSpPr>
          <p:spPr bwMode="auto">
            <a:xfrm>
              <a:off x="2258"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59" name="Oval 205"/>
            <p:cNvSpPr>
              <a:spLocks noChangeArrowheads="1"/>
            </p:cNvSpPr>
            <p:nvPr/>
          </p:nvSpPr>
          <p:spPr bwMode="auto">
            <a:xfrm>
              <a:off x="1821" y="3506"/>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0" name="Oval 206"/>
            <p:cNvSpPr>
              <a:spLocks noChangeArrowheads="1"/>
            </p:cNvSpPr>
            <p:nvPr/>
          </p:nvSpPr>
          <p:spPr bwMode="auto">
            <a:xfrm>
              <a:off x="2039"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1" name="Oval 207"/>
            <p:cNvSpPr>
              <a:spLocks noChangeArrowheads="1"/>
            </p:cNvSpPr>
            <p:nvPr/>
          </p:nvSpPr>
          <p:spPr bwMode="auto">
            <a:xfrm>
              <a:off x="2482"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2" name="Oval 208"/>
            <p:cNvSpPr>
              <a:spLocks noChangeArrowheads="1"/>
            </p:cNvSpPr>
            <p:nvPr/>
          </p:nvSpPr>
          <p:spPr bwMode="auto">
            <a:xfrm>
              <a:off x="3135"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3" name="Oval 209"/>
            <p:cNvSpPr>
              <a:spLocks noChangeArrowheads="1"/>
            </p:cNvSpPr>
            <p:nvPr/>
          </p:nvSpPr>
          <p:spPr bwMode="auto">
            <a:xfrm>
              <a:off x="2697"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4" name="Oval 210"/>
            <p:cNvSpPr>
              <a:spLocks noChangeArrowheads="1"/>
            </p:cNvSpPr>
            <p:nvPr/>
          </p:nvSpPr>
          <p:spPr bwMode="auto">
            <a:xfrm>
              <a:off x="2916" y="372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5" name="Oval 211"/>
            <p:cNvSpPr>
              <a:spLocks noChangeArrowheads="1"/>
            </p:cNvSpPr>
            <p:nvPr/>
          </p:nvSpPr>
          <p:spPr bwMode="auto">
            <a:xfrm>
              <a:off x="2482"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6" name="Oval 212"/>
            <p:cNvSpPr>
              <a:spLocks noChangeArrowheads="1"/>
            </p:cNvSpPr>
            <p:nvPr/>
          </p:nvSpPr>
          <p:spPr bwMode="auto">
            <a:xfrm>
              <a:off x="3135"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7" name="Oval 213"/>
            <p:cNvSpPr>
              <a:spLocks noChangeArrowheads="1"/>
            </p:cNvSpPr>
            <p:nvPr/>
          </p:nvSpPr>
          <p:spPr bwMode="auto">
            <a:xfrm>
              <a:off x="2698"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8" name="Oval 214"/>
            <p:cNvSpPr>
              <a:spLocks noChangeArrowheads="1"/>
            </p:cNvSpPr>
            <p:nvPr/>
          </p:nvSpPr>
          <p:spPr bwMode="auto">
            <a:xfrm>
              <a:off x="2917"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69" name="Oval 215"/>
            <p:cNvSpPr>
              <a:spLocks noChangeArrowheads="1"/>
            </p:cNvSpPr>
            <p:nvPr/>
          </p:nvSpPr>
          <p:spPr bwMode="auto">
            <a:xfrm>
              <a:off x="2482"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0" name="Oval 216"/>
            <p:cNvSpPr>
              <a:spLocks noChangeArrowheads="1"/>
            </p:cNvSpPr>
            <p:nvPr/>
          </p:nvSpPr>
          <p:spPr bwMode="auto">
            <a:xfrm>
              <a:off x="3137" y="350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1" name="Oval 217"/>
            <p:cNvSpPr>
              <a:spLocks noChangeArrowheads="1"/>
            </p:cNvSpPr>
            <p:nvPr/>
          </p:nvSpPr>
          <p:spPr bwMode="auto">
            <a:xfrm>
              <a:off x="2700" y="350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2" name="Oval 218"/>
            <p:cNvSpPr>
              <a:spLocks noChangeArrowheads="1"/>
            </p:cNvSpPr>
            <p:nvPr/>
          </p:nvSpPr>
          <p:spPr bwMode="auto">
            <a:xfrm>
              <a:off x="2918"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3" name="Oval 219"/>
            <p:cNvSpPr>
              <a:spLocks noChangeArrowheads="1"/>
            </p:cNvSpPr>
            <p:nvPr/>
          </p:nvSpPr>
          <p:spPr bwMode="auto">
            <a:xfrm>
              <a:off x="1600"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4" name="Oval 220"/>
            <p:cNvSpPr>
              <a:spLocks noChangeArrowheads="1"/>
            </p:cNvSpPr>
            <p:nvPr/>
          </p:nvSpPr>
          <p:spPr bwMode="auto">
            <a:xfrm>
              <a:off x="2255"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5" name="Oval 221"/>
            <p:cNvSpPr>
              <a:spLocks noChangeArrowheads="1"/>
            </p:cNvSpPr>
            <p:nvPr/>
          </p:nvSpPr>
          <p:spPr bwMode="auto">
            <a:xfrm>
              <a:off x="1818"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6" name="Oval 222"/>
            <p:cNvSpPr>
              <a:spLocks noChangeArrowheads="1"/>
            </p:cNvSpPr>
            <p:nvPr/>
          </p:nvSpPr>
          <p:spPr bwMode="auto">
            <a:xfrm>
              <a:off x="2037"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7" name="Oval 223"/>
            <p:cNvSpPr>
              <a:spLocks noChangeArrowheads="1"/>
            </p:cNvSpPr>
            <p:nvPr/>
          </p:nvSpPr>
          <p:spPr bwMode="auto">
            <a:xfrm>
              <a:off x="1601"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8" name="Oval 224"/>
            <p:cNvSpPr>
              <a:spLocks noChangeArrowheads="1"/>
            </p:cNvSpPr>
            <p:nvPr/>
          </p:nvSpPr>
          <p:spPr bwMode="auto">
            <a:xfrm>
              <a:off x="2258"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79" name="Oval 225"/>
            <p:cNvSpPr>
              <a:spLocks noChangeArrowheads="1"/>
            </p:cNvSpPr>
            <p:nvPr/>
          </p:nvSpPr>
          <p:spPr bwMode="auto">
            <a:xfrm>
              <a:off x="1821" y="307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0" name="Oval 226"/>
            <p:cNvSpPr>
              <a:spLocks noChangeArrowheads="1"/>
            </p:cNvSpPr>
            <p:nvPr/>
          </p:nvSpPr>
          <p:spPr bwMode="auto">
            <a:xfrm>
              <a:off x="2039"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1" name="Oval 227"/>
            <p:cNvSpPr>
              <a:spLocks noChangeArrowheads="1"/>
            </p:cNvSpPr>
            <p:nvPr/>
          </p:nvSpPr>
          <p:spPr bwMode="auto">
            <a:xfrm>
              <a:off x="2482"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2" name="Oval 228"/>
            <p:cNvSpPr>
              <a:spLocks noChangeArrowheads="1"/>
            </p:cNvSpPr>
            <p:nvPr/>
          </p:nvSpPr>
          <p:spPr bwMode="auto">
            <a:xfrm>
              <a:off x="3134"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3" name="Oval 229"/>
            <p:cNvSpPr>
              <a:spLocks noChangeArrowheads="1"/>
            </p:cNvSpPr>
            <p:nvPr/>
          </p:nvSpPr>
          <p:spPr bwMode="auto">
            <a:xfrm>
              <a:off x="2697"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4" name="Oval 230"/>
            <p:cNvSpPr>
              <a:spLocks noChangeArrowheads="1"/>
            </p:cNvSpPr>
            <p:nvPr/>
          </p:nvSpPr>
          <p:spPr bwMode="auto">
            <a:xfrm>
              <a:off x="2916" y="3291"/>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5" name="Oval 231"/>
            <p:cNvSpPr>
              <a:spLocks noChangeArrowheads="1"/>
            </p:cNvSpPr>
            <p:nvPr/>
          </p:nvSpPr>
          <p:spPr bwMode="auto">
            <a:xfrm>
              <a:off x="2482"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6" name="Oval 232"/>
            <p:cNvSpPr>
              <a:spLocks noChangeArrowheads="1"/>
            </p:cNvSpPr>
            <p:nvPr/>
          </p:nvSpPr>
          <p:spPr bwMode="auto">
            <a:xfrm>
              <a:off x="3137" y="307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7" name="Oval 233"/>
            <p:cNvSpPr>
              <a:spLocks noChangeArrowheads="1"/>
            </p:cNvSpPr>
            <p:nvPr/>
          </p:nvSpPr>
          <p:spPr bwMode="auto">
            <a:xfrm>
              <a:off x="2700" y="307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8" name="Oval 234"/>
            <p:cNvSpPr>
              <a:spLocks noChangeArrowheads="1"/>
            </p:cNvSpPr>
            <p:nvPr/>
          </p:nvSpPr>
          <p:spPr bwMode="auto">
            <a:xfrm>
              <a:off x="2918"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89" name="Oval 235"/>
            <p:cNvSpPr>
              <a:spLocks noChangeArrowheads="1"/>
            </p:cNvSpPr>
            <p:nvPr/>
          </p:nvSpPr>
          <p:spPr bwMode="auto">
            <a:xfrm>
              <a:off x="3365"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0" name="Oval 236"/>
            <p:cNvSpPr>
              <a:spLocks noChangeArrowheads="1"/>
            </p:cNvSpPr>
            <p:nvPr/>
          </p:nvSpPr>
          <p:spPr bwMode="auto">
            <a:xfrm>
              <a:off x="4022"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1" name="Oval 237"/>
            <p:cNvSpPr>
              <a:spLocks noChangeArrowheads="1"/>
            </p:cNvSpPr>
            <p:nvPr/>
          </p:nvSpPr>
          <p:spPr bwMode="auto">
            <a:xfrm>
              <a:off x="3584" y="372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2" name="Oval 238"/>
            <p:cNvSpPr>
              <a:spLocks noChangeArrowheads="1"/>
            </p:cNvSpPr>
            <p:nvPr/>
          </p:nvSpPr>
          <p:spPr bwMode="auto">
            <a:xfrm>
              <a:off x="3802"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3" name="Oval 239"/>
            <p:cNvSpPr>
              <a:spLocks noChangeArrowheads="1"/>
            </p:cNvSpPr>
            <p:nvPr/>
          </p:nvSpPr>
          <p:spPr bwMode="auto">
            <a:xfrm>
              <a:off x="3366"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4" name="Oval 240"/>
            <p:cNvSpPr>
              <a:spLocks noChangeArrowheads="1"/>
            </p:cNvSpPr>
            <p:nvPr/>
          </p:nvSpPr>
          <p:spPr bwMode="auto">
            <a:xfrm>
              <a:off x="4022"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5" name="Oval 241"/>
            <p:cNvSpPr>
              <a:spLocks noChangeArrowheads="1"/>
            </p:cNvSpPr>
            <p:nvPr/>
          </p:nvSpPr>
          <p:spPr bwMode="auto">
            <a:xfrm>
              <a:off x="3585"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6" name="Oval 242"/>
            <p:cNvSpPr>
              <a:spLocks noChangeArrowheads="1"/>
            </p:cNvSpPr>
            <p:nvPr/>
          </p:nvSpPr>
          <p:spPr bwMode="auto">
            <a:xfrm>
              <a:off x="3803"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7" name="Oval 243"/>
            <p:cNvSpPr>
              <a:spLocks noChangeArrowheads="1"/>
            </p:cNvSpPr>
            <p:nvPr/>
          </p:nvSpPr>
          <p:spPr bwMode="auto">
            <a:xfrm>
              <a:off x="3366"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8" name="Oval 244"/>
            <p:cNvSpPr>
              <a:spLocks noChangeArrowheads="1"/>
            </p:cNvSpPr>
            <p:nvPr/>
          </p:nvSpPr>
          <p:spPr bwMode="auto">
            <a:xfrm>
              <a:off x="4023"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399" name="Oval 245"/>
            <p:cNvSpPr>
              <a:spLocks noChangeArrowheads="1"/>
            </p:cNvSpPr>
            <p:nvPr/>
          </p:nvSpPr>
          <p:spPr bwMode="auto">
            <a:xfrm>
              <a:off x="3586"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0" name="Oval 246"/>
            <p:cNvSpPr>
              <a:spLocks noChangeArrowheads="1"/>
            </p:cNvSpPr>
            <p:nvPr/>
          </p:nvSpPr>
          <p:spPr bwMode="auto">
            <a:xfrm>
              <a:off x="3805" y="350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1" name="Oval 247"/>
            <p:cNvSpPr>
              <a:spLocks noChangeArrowheads="1"/>
            </p:cNvSpPr>
            <p:nvPr/>
          </p:nvSpPr>
          <p:spPr bwMode="auto">
            <a:xfrm>
              <a:off x="3365" y="329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2" name="Oval 248"/>
            <p:cNvSpPr>
              <a:spLocks noChangeArrowheads="1"/>
            </p:cNvSpPr>
            <p:nvPr/>
          </p:nvSpPr>
          <p:spPr bwMode="auto">
            <a:xfrm>
              <a:off x="4021" y="3290"/>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3" name="Oval 249"/>
            <p:cNvSpPr>
              <a:spLocks noChangeArrowheads="1"/>
            </p:cNvSpPr>
            <p:nvPr/>
          </p:nvSpPr>
          <p:spPr bwMode="auto">
            <a:xfrm>
              <a:off x="3584" y="3290"/>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4" name="Oval 250"/>
            <p:cNvSpPr>
              <a:spLocks noChangeArrowheads="1"/>
            </p:cNvSpPr>
            <p:nvPr/>
          </p:nvSpPr>
          <p:spPr bwMode="auto">
            <a:xfrm>
              <a:off x="3802" y="329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5" name="Oval 251"/>
            <p:cNvSpPr>
              <a:spLocks noChangeArrowheads="1"/>
            </p:cNvSpPr>
            <p:nvPr/>
          </p:nvSpPr>
          <p:spPr bwMode="auto">
            <a:xfrm>
              <a:off x="3366"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6" name="Oval 252"/>
            <p:cNvSpPr>
              <a:spLocks noChangeArrowheads="1"/>
            </p:cNvSpPr>
            <p:nvPr/>
          </p:nvSpPr>
          <p:spPr bwMode="auto">
            <a:xfrm>
              <a:off x="4023"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7" name="Oval 253"/>
            <p:cNvSpPr>
              <a:spLocks noChangeArrowheads="1"/>
            </p:cNvSpPr>
            <p:nvPr/>
          </p:nvSpPr>
          <p:spPr bwMode="auto">
            <a:xfrm>
              <a:off x="3586"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8" name="Oval 254"/>
            <p:cNvSpPr>
              <a:spLocks noChangeArrowheads="1"/>
            </p:cNvSpPr>
            <p:nvPr/>
          </p:nvSpPr>
          <p:spPr bwMode="auto">
            <a:xfrm>
              <a:off x="3805" y="3071"/>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09" name="Oval 255"/>
            <p:cNvSpPr>
              <a:spLocks noChangeArrowheads="1"/>
            </p:cNvSpPr>
            <p:nvPr/>
          </p:nvSpPr>
          <p:spPr bwMode="auto">
            <a:xfrm>
              <a:off x="1600"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0" name="Oval 256"/>
            <p:cNvSpPr>
              <a:spLocks noChangeArrowheads="1"/>
            </p:cNvSpPr>
            <p:nvPr/>
          </p:nvSpPr>
          <p:spPr bwMode="auto">
            <a:xfrm>
              <a:off x="2255"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1" name="Oval 257"/>
            <p:cNvSpPr>
              <a:spLocks noChangeArrowheads="1"/>
            </p:cNvSpPr>
            <p:nvPr/>
          </p:nvSpPr>
          <p:spPr bwMode="auto">
            <a:xfrm>
              <a:off x="1817"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2" name="Oval 258"/>
            <p:cNvSpPr>
              <a:spLocks noChangeArrowheads="1"/>
            </p:cNvSpPr>
            <p:nvPr/>
          </p:nvSpPr>
          <p:spPr bwMode="auto">
            <a:xfrm>
              <a:off x="2036" y="241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3" name="Oval 259"/>
            <p:cNvSpPr>
              <a:spLocks noChangeArrowheads="1"/>
            </p:cNvSpPr>
            <p:nvPr/>
          </p:nvSpPr>
          <p:spPr bwMode="auto">
            <a:xfrm>
              <a:off x="1600"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4" name="Oval 260"/>
            <p:cNvSpPr>
              <a:spLocks noChangeArrowheads="1"/>
            </p:cNvSpPr>
            <p:nvPr/>
          </p:nvSpPr>
          <p:spPr bwMode="auto">
            <a:xfrm>
              <a:off x="2255"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5" name="Oval 261"/>
            <p:cNvSpPr>
              <a:spLocks noChangeArrowheads="1"/>
            </p:cNvSpPr>
            <p:nvPr/>
          </p:nvSpPr>
          <p:spPr bwMode="auto">
            <a:xfrm>
              <a:off x="1818"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6" name="Oval 262"/>
            <p:cNvSpPr>
              <a:spLocks noChangeArrowheads="1"/>
            </p:cNvSpPr>
            <p:nvPr/>
          </p:nvSpPr>
          <p:spPr bwMode="auto">
            <a:xfrm>
              <a:off x="2037"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7" name="Oval 263"/>
            <p:cNvSpPr>
              <a:spLocks noChangeArrowheads="1"/>
            </p:cNvSpPr>
            <p:nvPr/>
          </p:nvSpPr>
          <p:spPr bwMode="auto">
            <a:xfrm>
              <a:off x="1600"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8" name="Oval 264"/>
            <p:cNvSpPr>
              <a:spLocks noChangeArrowheads="1"/>
            </p:cNvSpPr>
            <p:nvPr/>
          </p:nvSpPr>
          <p:spPr bwMode="auto">
            <a:xfrm>
              <a:off x="2255"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19" name="Oval 265"/>
            <p:cNvSpPr>
              <a:spLocks noChangeArrowheads="1"/>
            </p:cNvSpPr>
            <p:nvPr/>
          </p:nvSpPr>
          <p:spPr bwMode="auto">
            <a:xfrm>
              <a:off x="1817" y="2854"/>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0" name="Oval 266"/>
            <p:cNvSpPr>
              <a:spLocks noChangeArrowheads="1"/>
            </p:cNvSpPr>
            <p:nvPr/>
          </p:nvSpPr>
          <p:spPr bwMode="auto">
            <a:xfrm>
              <a:off x="2037"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1" name="Oval 267"/>
            <p:cNvSpPr>
              <a:spLocks noChangeArrowheads="1"/>
            </p:cNvSpPr>
            <p:nvPr/>
          </p:nvSpPr>
          <p:spPr bwMode="auto">
            <a:xfrm>
              <a:off x="1601"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2" name="Oval 268"/>
            <p:cNvSpPr>
              <a:spLocks noChangeArrowheads="1"/>
            </p:cNvSpPr>
            <p:nvPr/>
          </p:nvSpPr>
          <p:spPr bwMode="auto">
            <a:xfrm>
              <a:off x="2256"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3" name="Oval 269"/>
            <p:cNvSpPr>
              <a:spLocks noChangeArrowheads="1"/>
            </p:cNvSpPr>
            <p:nvPr/>
          </p:nvSpPr>
          <p:spPr bwMode="auto">
            <a:xfrm>
              <a:off x="1819"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4" name="Oval 270"/>
            <p:cNvSpPr>
              <a:spLocks noChangeArrowheads="1"/>
            </p:cNvSpPr>
            <p:nvPr/>
          </p:nvSpPr>
          <p:spPr bwMode="auto">
            <a:xfrm>
              <a:off x="2038"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5" name="Oval 271"/>
            <p:cNvSpPr>
              <a:spLocks noChangeArrowheads="1"/>
            </p:cNvSpPr>
            <p:nvPr/>
          </p:nvSpPr>
          <p:spPr bwMode="auto">
            <a:xfrm>
              <a:off x="2484" y="2420"/>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6" name="Oval 272"/>
            <p:cNvSpPr>
              <a:spLocks noChangeArrowheads="1"/>
            </p:cNvSpPr>
            <p:nvPr/>
          </p:nvSpPr>
          <p:spPr bwMode="auto">
            <a:xfrm>
              <a:off x="3134" y="242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7" name="Oval 273"/>
            <p:cNvSpPr>
              <a:spLocks noChangeArrowheads="1"/>
            </p:cNvSpPr>
            <p:nvPr/>
          </p:nvSpPr>
          <p:spPr bwMode="auto">
            <a:xfrm>
              <a:off x="2696" y="242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8" name="Oval 274"/>
            <p:cNvSpPr>
              <a:spLocks noChangeArrowheads="1"/>
            </p:cNvSpPr>
            <p:nvPr/>
          </p:nvSpPr>
          <p:spPr bwMode="auto">
            <a:xfrm>
              <a:off x="2914" y="242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29" name="Oval 275"/>
            <p:cNvSpPr>
              <a:spLocks noChangeArrowheads="1"/>
            </p:cNvSpPr>
            <p:nvPr/>
          </p:nvSpPr>
          <p:spPr bwMode="auto">
            <a:xfrm>
              <a:off x="2484" y="263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0" name="Oval 276"/>
            <p:cNvSpPr>
              <a:spLocks noChangeArrowheads="1"/>
            </p:cNvSpPr>
            <p:nvPr/>
          </p:nvSpPr>
          <p:spPr bwMode="auto">
            <a:xfrm>
              <a:off x="3134"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1" name="Oval 277"/>
            <p:cNvSpPr>
              <a:spLocks noChangeArrowheads="1"/>
            </p:cNvSpPr>
            <p:nvPr/>
          </p:nvSpPr>
          <p:spPr bwMode="auto">
            <a:xfrm>
              <a:off x="2697"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2" name="Oval 278"/>
            <p:cNvSpPr>
              <a:spLocks noChangeArrowheads="1"/>
            </p:cNvSpPr>
            <p:nvPr/>
          </p:nvSpPr>
          <p:spPr bwMode="auto">
            <a:xfrm>
              <a:off x="2916" y="263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3" name="Oval 279"/>
            <p:cNvSpPr>
              <a:spLocks noChangeArrowheads="1"/>
            </p:cNvSpPr>
            <p:nvPr/>
          </p:nvSpPr>
          <p:spPr bwMode="auto">
            <a:xfrm>
              <a:off x="2484" y="285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4" name="Oval 280"/>
            <p:cNvSpPr>
              <a:spLocks noChangeArrowheads="1"/>
            </p:cNvSpPr>
            <p:nvPr/>
          </p:nvSpPr>
          <p:spPr bwMode="auto">
            <a:xfrm>
              <a:off x="3134"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5" name="Oval 281"/>
            <p:cNvSpPr>
              <a:spLocks noChangeArrowheads="1"/>
            </p:cNvSpPr>
            <p:nvPr/>
          </p:nvSpPr>
          <p:spPr bwMode="auto">
            <a:xfrm>
              <a:off x="2696" y="2854"/>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6" name="Oval 282"/>
            <p:cNvSpPr>
              <a:spLocks noChangeArrowheads="1"/>
            </p:cNvSpPr>
            <p:nvPr/>
          </p:nvSpPr>
          <p:spPr bwMode="auto">
            <a:xfrm>
              <a:off x="2916" y="285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7" name="Oval 283"/>
            <p:cNvSpPr>
              <a:spLocks noChangeArrowheads="1"/>
            </p:cNvSpPr>
            <p:nvPr/>
          </p:nvSpPr>
          <p:spPr bwMode="auto">
            <a:xfrm>
              <a:off x="2484" y="2201"/>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8" name="Oval 284"/>
            <p:cNvSpPr>
              <a:spLocks noChangeArrowheads="1"/>
            </p:cNvSpPr>
            <p:nvPr/>
          </p:nvSpPr>
          <p:spPr bwMode="auto">
            <a:xfrm>
              <a:off x="3135" y="220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39" name="Oval 285"/>
            <p:cNvSpPr>
              <a:spLocks noChangeArrowheads="1"/>
            </p:cNvSpPr>
            <p:nvPr/>
          </p:nvSpPr>
          <p:spPr bwMode="auto">
            <a:xfrm>
              <a:off x="2698" y="2201"/>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440" name="Oval 286"/>
            <p:cNvSpPr>
              <a:spLocks noChangeArrowheads="1"/>
            </p:cNvSpPr>
            <p:nvPr/>
          </p:nvSpPr>
          <p:spPr bwMode="auto">
            <a:xfrm>
              <a:off x="2917" y="220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1" name="Oval 287"/>
            <p:cNvSpPr>
              <a:spLocks noChangeArrowheads="1"/>
            </p:cNvSpPr>
            <p:nvPr/>
          </p:nvSpPr>
          <p:spPr bwMode="auto">
            <a:xfrm>
              <a:off x="1600"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2" name="Oval 288"/>
            <p:cNvSpPr>
              <a:spLocks noChangeArrowheads="1"/>
            </p:cNvSpPr>
            <p:nvPr/>
          </p:nvSpPr>
          <p:spPr bwMode="auto">
            <a:xfrm>
              <a:off x="2254" y="1985"/>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443" name="Oval 289"/>
            <p:cNvSpPr>
              <a:spLocks noChangeArrowheads="1"/>
            </p:cNvSpPr>
            <p:nvPr/>
          </p:nvSpPr>
          <p:spPr bwMode="auto">
            <a:xfrm>
              <a:off x="1817"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4" name="Oval 290"/>
            <p:cNvSpPr>
              <a:spLocks noChangeArrowheads="1"/>
            </p:cNvSpPr>
            <p:nvPr/>
          </p:nvSpPr>
          <p:spPr bwMode="auto">
            <a:xfrm>
              <a:off x="2036" y="198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5" name="Oval 291"/>
            <p:cNvSpPr>
              <a:spLocks noChangeArrowheads="1"/>
            </p:cNvSpPr>
            <p:nvPr/>
          </p:nvSpPr>
          <p:spPr bwMode="auto">
            <a:xfrm>
              <a:off x="1600"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6" name="Oval 292"/>
            <p:cNvSpPr>
              <a:spLocks noChangeArrowheads="1"/>
            </p:cNvSpPr>
            <p:nvPr/>
          </p:nvSpPr>
          <p:spPr bwMode="auto">
            <a:xfrm>
              <a:off x="2256"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7" name="Oval 293"/>
            <p:cNvSpPr>
              <a:spLocks noChangeArrowheads="1"/>
            </p:cNvSpPr>
            <p:nvPr/>
          </p:nvSpPr>
          <p:spPr bwMode="auto">
            <a:xfrm>
              <a:off x="1819"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8" name="Oval 294"/>
            <p:cNvSpPr>
              <a:spLocks noChangeArrowheads="1"/>
            </p:cNvSpPr>
            <p:nvPr/>
          </p:nvSpPr>
          <p:spPr bwMode="auto">
            <a:xfrm>
              <a:off x="2038"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49" name="Oval 295"/>
            <p:cNvSpPr>
              <a:spLocks noChangeArrowheads="1"/>
            </p:cNvSpPr>
            <p:nvPr/>
          </p:nvSpPr>
          <p:spPr bwMode="auto">
            <a:xfrm>
              <a:off x="2484" y="198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0" name="Oval 296"/>
            <p:cNvSpPr>
              <a:spLocks noChangeArrowheads="1"/>
            </p:cNvSpPr>
            <p:nvPr/>
          </p:nvSpPr>
          <p:spPr bwMode="auto">
            <a:xfrm>
              <a:off x="3133"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1" name="Oval 297"/>
            <p:cNvSpPr>
              <a:spLocks noChangeArrowheads="1"/>
            </p:cNvSpPr>
            <p:nvPr/>
          </p:nvSpPr>
          <p:spPr bwMode="auto">
            <a:xfrm>
              <a:off x="2696"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2" name="Oval 298"/>
            <p:cNvSpPr>
              <a:spLocks noChangeArrowheads="1"/>
            </p:cNvSpPr>
            <p:nvPr/>
          </p:nvSpPr>
          <p:spPr bwMode="auto">
            <a:xfrm>
              <a:off x="2914"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3" name="Oval 299"/>
            <p:cNvSpPr>
              <a:spLocks noChangeArrowheads="1"/>
            </p:cNvSpPr>
            <p:nvPr/>
          </p:nvSpPr>
          <p:spPr bwMode="auto">
            <a:xfrm>
              <a:off x="2484" y="1767"/>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4" name="Oval 300"/>
            <p:cNvSpPr>
              <a:spLocks noChangeArrowheads="1"/>
            </p:cNvSpPr>
            <p:nvPr/>
          </p:nvSpPr>
          <p:spPr bwMode="auto">
            <a:xfrm>
              <a:off x="3135"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5" name="Oval 301"/>
            <p:cNvSpPr>
              <a:spLocks noChangeArrowheads="1"/>
            </p:cNvSpPr>
            <p:nvPr/>
          </p:nvSpPr>
          <p:spPr bwMode="auto">
            <a:xfrm>
              <a:off x="2698"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6" name="Oval 302"/>
            <p:cNvSpPr>
              <a:spLocks noChangeArrowheads="1"/>
            </p:cNvSpPr>
            <p:nvPr/>
          </p:nvSpPr>
          <p:spPr bwMode="auto">
            <a:xfrm>
              <a:off x="2917"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7" name="Oval 303"/>
            <p:cNvSpPr>
              <a:spLocks noChangeArrowheads="1"/>
            </p:cNvSpPr>
            <p:nvPr/>
          </p:nvSpPr>
          <p:spPr bwMode="auto">
            <a:xfrm>
              <a:off x="3365" y="241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8" name="Oval 304"/>
            <p:cNvSpPr>
              <a:spLocks noChangeArrowheads="1"/>
            </p:cNvSpPr>
            <p:nvPr/>
          </p:nvSpPr>
          <p:spPr bwMode="auto">
            <a:xfrm>
              <a:off x="4021" y="241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59" name="Oval 305"/>
            <p:cNvSpPr>
              <a:spLocks noChangeArrowheads="1"/>
            </p:cNvSpPr>
            <p:nvPr/>
          </p:nvSpPr>
          <p:spPr bwMode="auto">
            <a:xfrm>
              <a:off x="3582" y="241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0" name="Oval 306"/>
            <p:cNvSpPr>
              <a:spLocks noChangeArrowheads="1"/>
            </p:cNvSpPr>
            <p:nvPr/>
          </p:nvSpPr>
          <p:spPr bwMode="auto">
            <a:xfrm>
              <a:off x="3801" y="241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1" name="Oval 307"/>
            <p:cNvSpPr>
              <a:spLocks noChangeArrowheads="1"/>
            </p:cNvSpPr>
            <p:nvPr/>
          </p:nvSpPr>
          <p:spPr bwMode="auto">
            <a:xfrm>
              <a:off x="3365" y="263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2" name="Oval 308"/>
            <p:cNvSpPr>
              <a:spLocks noChangeArrowheads="1"/>
            </p:cNvSpPr>
            <p:nvPr/>
          </p:nvSpPr>
          <p:spPr bwMode="auto">
            <a:xfrm>
              <a:off x="4021" y="263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3" name="Oval 309"/>
            <p:cNvSpPr>
              <a:spLocks noChangeArrowheads="1"/>
            </p:cNvSpPr>
            <p:nvPr/>
          </p:nvSpPr>
          <p:spPr bwMode="auto">
            <a:xfrm>
              <a:off x="3584" y="263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4" name="Oval 310"/>
            <p:cNvSpPr>
              <a:spLocks noChangeArrowheads="1"/>
            </p:cNvSpPr>
            <p:nvPr/>
          </p:nvSpPr>
          <p:spPr bwMode="auto">
            <a:xfrm>
              <a:off x="3802" y="263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5" name="Oval 311"/>
            <p:cNvSpPr>
              <a:spLocks noChangeArrowheads="1"/>
            </p:cNvSpPr>
            <p:nvPr/>
          </p:nvSpPr>
          <p:spPr bwMode="auto">
            <a:xfrm>
              <a:off x="3365" y="285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6" name="Oval 312"/>
            <p:cNvSpPr>
              <a:spLocks noChangeArrowheads="1"/>
            </p:cNvSpPr>
            <p:nvPr/>
          </p:nvSpPr>
          <p:spPr bwMode="auto">
            <a:xfrm>
              <a:off x="4021" y="285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7" name="Oval 313"/>
            <p:cNvSpPr>
              <a:spLocks noChangeArrowheads="1"/>
            </p:cNvSpPr>
            <p:nvPr/>
          </p:nvSpPr>
          <p:spPr bwMode="auto">
            <a:xfrm>
              <a:off x="3582" y="2853"/>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8" name="Oval 314"/>
            <p:cNvSpPr>
              <a:spLocks noChangeArrowheads="1"/>
            </p:cNvSpPr>
            <p:nvPr/>
          </p:nvSpPr>
          <p:spPr bwMode="auto">
            <a:xfrm>
              <a:off x="3802" y="285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69" name="Oval 315"/>
            <p:cNvSpPr>
              <a:spLocks noChangeArrowheads="1"/>
            </p:cNvSpPr>
            <p:nvPr/>
          </p:nvSpPr>
          <p:spPr bwMode="auto">
            <a:xfrm>
              <a:off x="3366"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0" name="Oval 316"/>
            <p:cNvSpPr>
              <a:spLocks noChangeArrowheads="1"/>
            </p:cNvSpPr>
            <p:nvPr/>
          </p:nvSpPr>
          <p:spPr bwMode="auto">
            <a:xfrm>
              <a:off x="4022"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1" name="Oval 317"/>
            <p:cNvSpPr>
              <a:spLocks noChangeArrowheads="1"/>
            </p:cNvSpPr>
            <p:nvPr/>
          </p:nvSpPr>
          <p:spPr bwMode="auto">
            <a:xfrm>
              <a:off x="3585"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2" name="Oval 318"/>
            <p:cNvSpPr>
              <a:spLocks noChangeArrowheads="1"/>
            </p:cNvSpPr>
            <p:nvPr/>
          </p:nvSpPr>
          <p:spPr bwMode="auto">
            <a:xfrm>
              <a:off x="3803"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3" name="Oval 319"/>
            <p:cNvSpPr>
              <a:spLocks noChangeArrowheads="1"/>
            </p:cNvSpPr>
            <p:nvPr/>
          </p:nvSpPr>
          <p:spPr bwMode="auto">
            <a:xfrm>
              <a:off x="3365"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4" name="Oval 320"/>
            <p:cNvSpPr>
              <a:spLocks noChangeArrowheads="1"/>
            </p:cNvSpPr>
            <p:nvPr/>
          </p:nvSpPr>
          <p:spPr bwMode="auto">
            <a:xfrm>
              <a:off x="4019"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5" name="Oval 321"/>
            <p:cNvSpPr>
              <a:spLocks noChangeArrowheads="1"/>
            </p:cNvSpPr>
            <p:nvPr/>
          </p:nvSpPr>
          <p:spPr bwMode="auto">
            <a:xfrm>
              <a:off x="3582"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6" name="Oval 322"/>
            <p:cNvSpPr>
              <a:spLocks noChangeArrowheads="1"/>
            </p:cNvSpPr>
            <p:nvPr/>
          </p:nvSpPr>
          <p:spPr bwMode="auto">
            <a:xfrm>
              <a:off x="3801"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7" name="Oval 323"/>
            <p:cNvSpPr>
              <a:spLocks noChangeArrowheads="1"/>
            </p:cNvSpPr>
            <p:nvPr/>
          </p:nvSpPr>
          <p:spPr bwMode="auto">
            <a:xfrm>
              <a:off x="3365"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8" name="Oval 324"/>
            <p:cNvSpPr>
              <a:spLocks noChangeArrowheads="1"/>
            </p:cNvSpPr>
            <p:nvPr/>
          </p:nvSpPr>
          <p:spPr bwMode="auto">
            <a:xfrm>
              <a:off x="4022"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79" name="Oval 325"/>
            <p:cNvSpPr>
              <a:spLocks noChangeArrowheads="1"/>
            </p:cNvSpPr>
            <p:nvPr/>
          </p:nvSpPr>
          <p:spPr bwMode="auto">
            <a:xfrm>
              <a:off x="3585"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0" name="Oval 326"/>
            <p:cNvSpPr>
              <a:spLocks noChangeArrowheads="1"/>
            </p:cNvSpPr>
            <p:nvPr/>
          </p:nvSpPr>
          <p:spPr bwMode="auto">
            <a:xfrm>
              <a:off x="3803"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1" name="Oval 327"/>
            <p:cNvSpPr>
              <a:spLocks noChangeArrowheads="1"/>
            </p:cNvSpPr>
            <p:nvPr/>
          </p:nvSpPr>
          <p:spPr bwMode="auto">
            <a:xfrm>
              <a:off x="1711" y="361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2" name="Oval 328"/>
            <p:cNvSpPr>
              <a:spLocks noChangeArrowheads="1"/>
            </p:cNvSpPr>
            <p:nvPr/>
          </p:nvSpPr>
          <p:spPr bwMode="auto">
            <a:xfrm>
              <a:off x="2368" y="361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3" name="Oval 329"/>
            <p:cNvSpPr>
              <a:spLocks noChangeArrowheads="1"/>
            </p:cNvSpPr>
            <p:nvPr/>
          </p:nvSpPr>
          <p:spPr bwMode="auto">
            <a:xfrm>
              <a:off x="1930" y="361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4" name="Oval 330"/>
            <p:cNvSpPr>
              <a:spLocks noChangeArrowheads="1"/>
            </p:cNvSpPr>
            <p:nvPr/>
          </p:nvSpPr>
          <p:spPr bwMode="auto">
            <a:xfrm>
              <a:off x="2148" y="361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5" name="Oval 331"/>
            <p:cNvSpPr>
              <a:spLocks noChangeArrowheads="1"/>
            </p:cNvSpPr>
            <p:nvPr/>
          </p:nvSpPr>
          <p:spPr bwMode="auto">
            <a:xfrm>
              <a:off x="1713" y="382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6" name="Oval 332"/>
            <p:cNvSpPr>
              <a:spLocks noChangeArrowheads="1"/>
            </p:cNvSpPr>
            <p:nvPr/>
          </p:nvSpPr>
          <p:spPr bwMode="auto">
            <a:xfrm>
              <a:off x="2368" y="382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7" name="Oval 333"/>
            <p:cNvSpPr>
              <a:spLocks noChangeArrowheads="1"/>
            </p:cNvSpPr>
            <p:nvPr/>
          </p:nvSpPr>
          <p:spPr bwMode="auto">
            <a:xfrm>
              <a:off x="1931" y="382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8" name="Oval 334"/>
            <p:cNvSpPr>
              <a:spLocks noChangeArrowheads="1"/>
            </p:cNvSpPr>
            <p:nvPr/>
          </p:nvSpPr>
          <p:spPr bwMode="auto">
            <a:xfrm>
              <a:off x="2150" y="382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89" name="Oval 335"/>
            <p:cNvSpPr>
              <a:spLocks noChangeArrowheads="1"/>
            </p:cNvSpPr>
            <p:nvPr/>
          </p:nvSpPr>
          <p:spPr bwMode="auto">
            <a:xfrm>
              <a:off x="1711" y="404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0" name="Oval 336"/>
            <p:cNvSpPr>
              <a:spLocks noChangeArrowheads="1"/>
            </p:cNvSpPr>
            <p:nvPr/>
          </p:nvSpPr>
          <p:spPr bwMode="auto">
            <a:xfrm>
              <a:off x="2368" y="404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1" name="Oval 337"/>
            <p:cNvSpPr>
              <a:spLocks noChangeArrowheads="1"/>
            </p:cNvSpPr>
            <p:nvPr/>
          </p:nvSpPr>
          <p:spPr bwMode="auto">
            <a:xfrm>
              <a:off x="1930" y="4048"/>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2" name="Oval 338"/>
            <p:cNvSpPr>
              <a:spLocks noChangeArrowheads="1"/>
            </p:cNvSpPr>
            <p:nvPr/>
          </p:nvSpPr>
          <p:spPr bwMode="auto">
            <a:xfrm>
              <a:off x="2150" y="404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3" name="Oval 339"/>
            <p:cNvSpPr>
              <a:spLocks noChangeArrowheads="1"/>
            </p:cNvSpPr>
            <p:nvPr/>
          </p:nvSpPr>
          <p:spPr bwMode="auto">
            <a:xfrm>
              <a:off x="1713" y="339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4" name="Oval 340"/>
            <p:cNvSpPr>
              <a:spLocks noChangeArrowheads="1"/>
            </p:cNvSpPr>
            <p:nvPr/>
          </p:nvSpPr>
          <p:spPr bwMode="auto">
            <a:xfrm>
              <a:off x="2369" y="339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5" name="Oval 341"/>
            <p:cNvSpPr>
              <a:spLocks noChangeArrowheads="1"/>
            </p:cNvSpPr>
            <p:nvPr/>
          </p:nvSpPr>
          <p:spPr bwMode="auto">
            <a:xfrm>
              <a:off x="1932" y="339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6" name="Oval 342"/>
            <p:cNvSpPr>
              <a:spLocks noChangeArrowheads="1"/>
            </p:cNvSpPr>
            <p:nvPr/>
          </p:nvSpPr>
          <p:spPr bwMode="auto">
            <a:xfrm>
              <a:off x="2151" y="339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7" name="Oval 343"/>
            <p:cNvSpPr>
              <a:spLocks noChangeArrowheads="1"/>
            </p:cNvSpPr>
            <p:nvPr/>
          </p:nvSpPr>
          <p:spPr bwMode="auto">
            <a:xfrm>
              <a:off x="2594"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8" name="Oval 344"/>
            <p:cNvSpPr>
              <a:spLocks noChangeArrowheads="1"/>
            </p:cNvSpPr>
            <p:nvPr/>
          </p:nvSpPr>
          <p:spPr bwMode="auto">
            <a:xfrm>
              <a:off x="3247"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499" name="Oval 345"/>
            <p:cNvSpPr>
              <a:spLocks noChangeArrowheads="1"/>
            </p:cNvSpPr>
            <p:nvPr/>
          </p:nvSpPr>
          <p:spPr bwMode="auto">
            <a:xfrm>
              <a:off x="2809"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0" name="Oval 346"/>
            <p:cNvSpPr>
              <a:spLocks noChangeArrowheads="1"/>
            </p:cNvSpPr>
            <p:nvPr/>
          </p:nvSpPr>
          <p:spPr bwMode="auto">
            <a:xfrm>
              <a:off x="3027" y="3614"/>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1" name="Oval 347"/>
            <p:cNvSpPr>
              <a:spLocks noChangeArrowheads="1"/>
            </p:cNvSpPr>
            <p:nvPr/>
          </p:nvSpPr>
          <p:spPr bwMode="auto">
            <a:xfrm>
              <a:off x="2594" y="382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2" name="Oval 348"/>
            <p:cNvSpPr>
              <a:spLocks noChangeArrowheads="1"/>
            </p:cNvSpPr>
            <p:nvPr/>
          </p:nvSpPr>
          <p:spPr bwMode="auto">
            <a:xfrm>
              <a:off x="3247" y="382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3" name="Oval 349"/>
            <p:cNvSpPr>
              <a:spLocks noChangeArrowheads="1"/>
            </p:cNvSpPr>
            <p:nvPr/>
          </p:nvSpPr>
          <p:spPr bwMode="auto">
            <a:xfrm>
              <a:off x="2810" y="382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4" name="Oval 350"/>
            <p:cNvSpPr>
              <a:spLocks noChangeArrowheads="1"/>
            </p:cNvSpPr>
            <p:nvPr/>
          </p:nvSpPr>
          <p:spPr bwMode="auto">
            <a:xfrm>
              <a:off x="3029" y="382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5" name="Oval 351"/>
            <p:cNvSpPr>
              <a:spLocks noChangeArrowheads="1"/>
            </p:cNvSpPr>
            <p:nvPr/>
          </p:nvSpPr>
          <p:spPr bwMode="auto">
            <a:xfrm>
              <a:off x="2594" y="404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6" name="Oval 352"/>
            <p:cNvSpPr>
              <a:spLocks noChangeArrowheads="1"/>
            </p:cNvSpPr>
            <p:nvPr/>
          </p:nvSpPr>
          <p:spPr bwMode="auto">
            <a:xfrm>
              <a:off x="3247" y="404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7" name="Oval 353"/>
            <p:cNvSpPr>
              <a:spLocks noChangeArrowheads="1"/>
            </p:cNvSpPr>
            <p:nvPr/>
          </p:nvSpPr>
          <p:spPr bwMode="auto">
            <a:xfrm>
              <a:off x="2809" y="4048"/>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8" name="Oval 354"/>
            <p:cNvSpPr>
              <a:spLocks noChangeArrowheads="1"/>
            </p:cNvSpPr>
            <p:nvPr/>
          </p:nvSpPr>
          <p:spPr bwMode="auto">
            <a:xfrm>
              <a:off x="3029" y="404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09" name="Oval 355"/>
            <p:cNvSpPr>
              <a:spLocks noChangeArrowheads="1"/>
            </p:cNvSpPr>
            <p:nvPr/>
          </p:nvSpPr>
          <p:spPr bwMode="auto">
            <a:xfrm>
              <a:off x="2594"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0" name="Oval 356"/>
            <p:cNvSpPr>
              <a:spLocks noChangeArrowheads="1"/>
            </p:cNvSpPr>
            <p:nvPr/>
          </p:nvSpPr>
          <p:spPr bwMode="auto">
            <a:xfrm>
              <a:off x="3248"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1" name="Oval 357"/>
            <p:cNvSpPr>
              <a:spLocks noChangeArrowheads="1"/>
            </p:cNvSpPr>
            <p:nvPr/>
          </p:nvSpPr>
          <p:spPr bwMode="auto">
            <a:xfrm>
              <a:off x="2811"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2" name="Oval 358"/>
            <p:cNvSpPr>
              <a:spLocks noChangeArrowheads="1"/>
            </p:cNvSpPr>
            <p:nvPr/>
          </p:nvSpPr>
          <p:spPr bwMode="auto">
            <a:xfrm>
              <a:off x="3030" y="339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3" name="Oval 359"/>
            <p:cNvSpPr>
              <a:spLocks noChangeArrowheads="1"/>
            </p:cNvSpPr>
            <p:nvPr/>
          </p:nvSpPr>
          <p:spPr bwMode="auto">
            <a:xfrm>
              <a:off x="1711"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4" name="Oval 360"/>
            <p:cNvSpPr>
              <a:spLocks noChangeArrowheads="1"/>
            </p:cNvSpPr>
            <p:nvPr/>
          </p:nvSpPr>
          <p:spPr bwMode="auto">
            <a:xfrm>
              <a:off x="2367"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5" name="Oval 361"/>
            <p:cNvSpPr>
              <a:spLocks noChangeArrowheads="1"/>
            </p:cNvSpPr>
            <p:nvPr/>
          </p:nvSpPr>
          <p:spPr bwMode="auto">
            <a:xfrm>
              <a:off x="1930"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6" name="Oval 362"/>
            <p:cNvSpPr>
              <a:spLocks noChangeArrowheads="1"/>
            </p:cNvSpPr>
            <p:nvPr/>
          </p:nvSpPr>
          <p:spPr bwMode="auto">
            <a:xfrm>
              <a:off x="2148"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7" name="Oval 363"/>
            <p:cNvSpPr>
              <a:spLocks noChangeArrowheads="1"/>
            </p:cNvSpPr>
            <p:nvPr/>
          </p:nvSpPr>
          <p:spPr bwMode="auto">
            <a:xfrm>
              <a:off x="1713" y="2961"/>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8" name="Oval 364"/>
            <p:cNvSpPr>
              <a:spLocks noChangeArrowheads="1"/>
            </p:cNvSpPr>
            <p:nvPr/>
          </p:nvSpPr>
          <p:spPr bwMode="auto">
            <a:xfrm>
              <a:off x="2369"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19" name="Oval 365"/>
            <p:cNvSpPr>
              <a:spLocks noChangeArrowheads="1"/>
            </p:cNvSpPr>
            <p:nvPr/>
          </p:nvSpPr>
          <p:spPr bwMode="auto">
            <a:xfrm>
              <a:off x="1932"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0" name="Oval 366"/>
            <p:cNvSpPr>
              <a:spLocks noChangeArrowheads="1"/>
            </p:cNvSpPr>
            <p:nvPr/>
          </p:nvSpPr>
          <p:spPr bwMode="auto">
            <a:xfrm>
              <a:off x="2151"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1" name="Oval 367"/>
            <p:cNvSpPr>
              <a:spLocks noChangeArrowheads="1"/>
            </p:cNvSpPr>
            <p:nvPr/>
          </p:nvSpPr>
          <p:spPr bwMode="auto">
            <a:xfrm>
              <a:off x="2594"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2" name="Oval 368"/>
            <p:cNvSpPr>
              <a:spLocks noChangeArrowheads="1"/>
            </p:cNvSpPr>
            <p:nvPr/>
          </p:nvSpPr>
          <p:spPr bwMode="auto">
            <a:xfrm>
              <a:off x="3246"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3" name="Oval 369"/>
            <p:cNvSpPr>
              <a:spLocks noChangeArrowheads="1"/>
            </p:cNvSpPr>
            <p:nvPr/>
          </p:nvSpPr>
          <p:spPr bwMode="auto">
            <a:xfrm>
              <a:off x="2809"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4" name="Oval 370"/>
            <p:cNvSpPr>
              <a:spLocks noChangeArrowheads="1"/>
            </p:cNvSpPr>
            <p:nvPr/>
          </p:nvSpPr>
          <p:spPr bwMode="auto">
            <a:xfrm>
              <a:off x="3027" y="317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5" name="Oval 371"/>
            <p:cNvSpPr>
              <a:spLocks noChangeArrowheads="1"/>
            </p:cNvSpPr>
            <p:nvPr/>
          </p:nvSpPr>
          <p:spPr bwMode="auto">
            <a:xfrm>
              <a:off x="2594"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6" name="Oval 372"/>
            <p:cNvSpPr>
              <a:spLocks noChangeArrowheads="1"/>
            </p:cNvSpPr>
            <p:nvPr/>
          </p:nvSpPr>
          <p:spPr bwMode="auto">
            <a:xfrm>
              <a:off x="3248"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7" name="Oval 373"/>
            <p:cNvSpPr>
              <a:spLocks noChangeArrowheads="1"/>
            </p:cNvSpPr>
            <p:nvPr/>
          </p:nvSpPr>
          <p:spPr bwMode="auto">
            <a:xfrm>
              <a:off x="2811"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8" name="Oval 374"/>
            <p:cNvSpPr>
              <a:spLocks noChangeArrowheads="1"/>
            </p:cNvSpPr>
            <p:nvPr/>
          </p:nvSpPr>
          <p:spPr bwMode="auto">
            <a:xfrm>
              <a:off x="3030" y="296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29" name="Oval 375"/>
            <p:cNvSpPr>
              <a:spLocks noChangeArrowheads="1"/>
            </p:cNvSpPr>
            <p:nvPr/>
          </p:nvSpPr>
          <p:spPr bwMode="auto">
            <a:xfrm>
              <a:off x="3477" y="361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0" name="Oval 376"/>
            <p:cNvSpPr>
              <a:spLocks noChangeArrowheads="1"/>
            </p:cNvSpPr>
            <p:nvPr/>
          </p:nvSpPr>
          <p:spPr bwMode="auto">
            <a:xfrm>
              <a:off x="3695" y="361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1" name="Oval 377"/>
            <p:cNvSpPr>
              <a:spLocks noChangeArrowheads="1"/>
            </p:cNvSpPr>
            <p:nvPr/>
          </p:nvSpPr>
          <p:spPr bwMode="auto">
            <a:xfrm>
              <a:off x="3914" y="361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2" name="Oval 378"/>
            <p:cNvSpPr>
              <a:spLocks noChangeArrowheads="1"/>
            </p:cNvSpPr>
            <p:nvPr/>
          </p:nvSpPr>
          <p:spPr bwMode="auto">
            <a:xfrm>
              <a:off x="3478" y="382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3" name="Oval 379"/>
            <p:cNvSpPr>
              <a:spLocks noChangeArrowheads="1"/>
            </p:cNvSpPr>
            <p:nvPr/>
          </p:nvSpPr>
          <p:spPr bwMode="auto">
            <a:xfrm>
              <a:off x="3697" y="3826"/>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4" name="Oval 380"/>
            <p:cNvSpPr>
              <a:spLocks noChangeArrowheads="1"/>
            </p:cNvSpPr>
            <p:nvPr/>
          </p:nvSpPr>
          <p:spPr bwMode="auto">
            <a:xfrm>
              <a:off x="3915" y="3826"/>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5" name="Oval 381"/>
            <p:cNvSpPr>
              <a:spLocks noChangeArrowheads="1"/>
            </p:cNvSpPr>
            <p:nvPr/>
          </p:nvSpPr>
          <p:spPr bwMode="auto">
            <a:xfrm>
              <a:off x="3477" y="404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6" name="Oval 382"/>
            <p:cNvSpPr>
              <a:spLocks noChangeArrowheads="1"/>
            </p:cNvSpPr>
            <p:nvPr/>
          </p:nvSpPr>
          <p:spPr bwMode="auto">
            <a:xfrm>
              <a:off x="3695" y="4047"/>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7" name="Oval 383"/>
            <p:cNvSpPr>
              <a:spLocks noChangeArrowheads="1"/>
            </p:cNvSpPr>
            <p:nvPr/>
          </p:nvSpPr>
          <p:spPr bwMode="auto">
            <a:xfrm>
              <a:off x="3915" y="404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8" name="Oval 384"/>
            <p:cNvSpPr>
              <a:spLocks noChangeArrowheads="1"/>
            </p:cNvSpPr>
            <p:nvPr/>
          </p:nvSpPr>
          <p:spPr bwMode="auto">
            <a:xfrm>
              <a:off x="3478" y="339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39" name="Oval 385"/>
            <p:cNvSpPr>
              <a:spLocks noChangeArrowheads="1"/>
            </p:cNvSpPr>
            <p:nvPr/>
          </p:nvSpPr>
          <p:spPr bwMode="auto">
            <a:xfrm>
              <a:off x="3698" y="3393"/>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540" name="Oval 386"/>
            <p:cNvSpPr>
              <a:spLocks noChangeArrowheads="1"/>
            </p:cNvSpPr>
            <p:nvPr/>
          </p:nvSpPr>
          <p:spPr bwMode="auto">
            <a:xfrm>
              <a:off x="3916" y="339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1" name="Oval 387"/>
            <p:cNvSpPr>
              <a:spLocks noChangeArrowheads="1"/>
            </p:cNvSpPr>
            <p:nvPr/>
          </p:nvSpPr>
          <p:spPr bwMode="auto">
            <a:xfrm>
              <a:off x="3477" y="317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2" name="Oval 388"/>
            <p:cNvSpPr>
              <a:spLocks noChangeArrowheads="1"/>
            </p:cNvSpPr>
            <p:nvPr/>
          </p:nvSpPr>
          <p:spPr bwMode="auto">
            <a:xfrm>
              <a:off x="3695" y="317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3" name="Oval 389"/>
            <p:cNvSpPr>
              <a:spLocks noChangeArrowheads="1"/>
            </p:cNvSpPr>
            <p:nvPr/>
          </p:nvSpPr>
          <p:spPr bwMode="auto">
            <a:xfrm>
              <a:off x="3914" y="317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4" name="Oval 390"/>
            <p:cNvSpPr>
              <a:spLocks noChangeArrowheads="1"/>
            </p:cNvSpPr>
            <p:nvPr/>
          </p:nvSpPr>
          <p:spPr bwMode="auto">
            <a:xfrm>
              <a:off x="3478" y="2960"/>
              <a:ext cx="71" cy="70"/>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545" name="Oval 391"/>
            <p:cNvSpPr>
              <a:spLocks noChangeArrowheads="1"/>
            </p:cNvSpPr>
            <p:nvPr/>
          </p:nvSpPr>
          <p:spPr bwMode="auto">
            <a:xfrm>
              <a:off x="3698" y="296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6" name="Oval 392"/>
            <p:cNvSpPr>
              <a:spLocks noChangeArrowheads="1"/>
            </p:cNvSpPr>
            <p:nvPr/>
          </p:nvSpPr>
          <p:spPr bwMode="auto">
            <a:xfrm>
              <a:off x="3916" y="296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7" name="Oval 393"/>
            <p:cNvSpPr>
              <a:spLocks noChangeArrowheads="1"/>
            </p:cNvSpPr>
            <p:nvPr/>
          </p:nvSpPr>
          <p:spPr bwMode="auto">
            <a:xfrm>
              <a:off x="1711" y="230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8" name="Oval 394"/>
            <p:cNvSpPr>
              <a:spLocks noChangeArrowheads="1"/>
            </p:cNvSpPr>
            <p:nvPr/>
          </p:nvSpPr>
          <p:spPr bwMode="auto">
            <a:xfrm>
              <a:off x="2367" y="230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49" name="Oval 395"/>
            <p:cNvSpPr>
              <a:spLocks noChangeArrowheads="1"/>
            </p:cNvSpPr>
            <p:nvPr/>
          </p:nvSpPr>
          <p:spPr bwMode="auto">
            <a:xfrm>
              <a:off x="1929" y="230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0" name="Oval 396"/>
            <p:cNvSpPr>
              <a:spLocks noChangeArrowheads="1"/>
            </p:cNvSpPr>
            <p:nvPr/>
          </p:nvSpPr>
          <p:spPr bwMode="auto">
            <a:xfrm>
              <a:off x="2147" y="230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1" name="Oval 397"/>
            <p:cNvSpPr>
              <a:spLocks noChangeArrowheads="1"/>
            </p:cNvSpPr>
            <p:nvPr/>
          </p:nvSpPr>
          <p:spPr bwMode="auto">
            <a:xfrm>
              <a:off x="1711"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2" name="Oval 398"/>
            <p:cNvSpPr>
              <a:spLocks noChangeArrowheads="1"/>
            </p:cNvSpPr>
            <p:nvPr/>
          </p:nvSpPr>
          <p:spPr bwMode="auto">
            <a:xfrm>
              <a:off x="2367"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3" name="Oval 399"/>
            <p:cNvSpPr>
              <a:spLocks noChangeArrowheads="1"/>
            </p:cNvSpPr>
            <p:nvPr/>
          </p:nvSpPr>
          <p:spPr bwMode="auto">
            <a:xfrm>
              <a:off x="1930"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4" name="Oval 400"/>
            <p:cNvSpPr>
              <a:spLocks noChangeArrowheads="1"/>
            </p:cNvSpPr>
            <p:nvPr/>
          </p:nvSpPr>
          <p:spPr bwMode="auto">
            <a:xfrm>
              <a:off x="2148"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5" name="Oval 401"/>
            <p:cNvSpPr>
              <a:spLocks noChangeArrowheads="1"/>
            </p:cNvSpPr>
            <p:nvPr/>
          </p:nvSpPr>
          <p:spPr bwMode="auto">
            <a:xfrm>
              <a:off x="1711"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6" name="Oval 402"/>
            <p:cNvSpPr>
              <a:spLocks noChangeArrowheads="1"/>
            </p:cNvSpPr>
            <p:nvPr/>
          </p:nvSpPr>
          <p:spPr bwMode="auto">
            <a:xfrm>
              <a:off x="2367"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7" name="Oval 403"/>
            <p:cNvSpPr>
              <a:spLocks noChangeArrowheads="1"/>
            </p:cNvSpPr>
            <p:nvPr/>
          </p:nvSpPr>
          <p:spPr bwMode="auto">
            <a:xfrm>
              <a:off x="1929" y="2742"/>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8" name="Oval 404"/>
            <p:cNvSpPr>
              <a:spLocks noChangeArrowheads="1"/>
            </p:cNvSpPr>
            <p:nvPr/>
          </p:nvSpPr>
          <p:spPr bwMode="auto">
            <a:xfrm>
              <a:off x="2148"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59" name="Oval 405"/>
            <p:cNvSpPr>
              <a:spLocks noChangeArrowheads="1"/>
            </p:cNvSpPr>
            <p:nvPr/>
          </p:nvSpPr>
          <p:spPr bwMode="auto">
            <a:xfrm>
              <a:off x="1713" y="208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0" name="Oval 406"/>
            <p:cNvSpPr>
              <a:spLocks noChangeArrowheads="1"/>
            </p:cNvSpPr>
            <p:nvPr/>
          </p:nvSpPr>
          <p:spPr bwMode="auto">
            <a:xfrm>
              <a:off x="2368" y="208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1" name="Oval 407"/>
            <p:cNvSpPr>
              <a:spLocks noChangeArrowheads="1"/>
            </p:cNvSpPr>
            <p:nvPr/>
          </p:nvSpPr>
          <p:spPr bwMode="auto">
            <a:xfrm>
              <a:off x="1931" y="208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2" name="Oval 408"/>
            <p:cNvSpPr>
              <a:spLocks noChangeArrowheads="1"/>
            </p:cNvSpPr>
            <p:nvPr/>
          </p:nvSpPr>
          <p:spPr bwMode="auto">
            <a:xfrm>
              <a:off x="2150" y="208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3" name="Oval 409"/>
            <p:cNvSpPr>
              <a:spLocks noChangeArrowheads="1"/>
            </p:cNvSpPr>
            <p:nvPr/>
          </p:nvSpPr>
          <p:spPr bwMode="auto">
            <a:xfrm>
              <a:off x="2595"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4" name="Oval 410"/>
            <p:cNvSpPr>
              <a:spLocks noChangeArrowheads="1"/>
            </p:cNvSpPr>
            <p:nvPr/>
          </p:nvSpPr>
          <p:spPr bwMode="auto">
            <a:xfrm>
              <a:off x="3246"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5" name="Oval 411"/>
            <p:cNvSpPr>
              <a:spLocks noChangeArrowheads="1"/>
            </p:cNvSpPr>
            <p:nvPr/>
          </p:nvSpPr>
          <p:spPr bwMode="auto">
            <a:xfrm>
              <a:off x="2808" y="230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6" name="Oval 412"/>
            <p:cNvSpPr>
              <a:spLocks noChangeArrowheads="1"/>
            </p:cNvSpPr>
            <p:nvPr/>
          </p:nvSpPr>
          <p:spPr bwMode="auto">
            <a:xfrm>
              <a:off x="3026" y="230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7" name="Oval 413"/>
            <p:cNvSpPr>
              <a:spLocks noChangeArrowheads="1"/>
            </p:cNvSpPr>
            <p:nvPr/>
          </p:nvSpPr>
          <p:spPr bwMode="auto">
            <a:xfrm>
              <a:off x="2595"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8" name="Oval 414"/>
            <p:cNvSpPr>
              <a:spLocks noChangeArrowheads="1"/>
            </p:cNvSpPr>
            <p:nvPr/>
          </p:nvSpPr>
          <p:spPr bwMode="auto">
            <a:xfrm>
              <a:off x="3246"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69" name="Oval 415"/>
            <p:cNvSpPr>
              <a:spLocks noChangeArrowheads="1"/>
            </p:cNvSpPr>
            <p:nvPr/>
          </p:nvSpPr>
          <p:spPr bwMode="auto">
            <a:xfrm>
              <a:off x="2809"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0" name="Oval 416"/>
            <p:cNvSpPr>
              <a:spLocks noChangeArrowheads="1"/>
            </p:cNvSpPr>
            <p:nvPr/>
          </p:nvSpPr>
          <p:spPr bwMode="auto">
            <a:xfrm>
              <a:off x="3027" y="252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1" name="Oval 417"/>
            <p:cNvSpPr>
              <a:spLocks noChangeArrowheads="1"/>
            </p:cNvSpPr>
            <p:nvPr/>
          </p:nvSpPr>
          <p:spPr bwMode="auto">
            <a:xfrm>
              <a:off x="2595"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2" name="Oval 418"/>
            <p:cNvSpPr>
              <a:spLocks noChangeArrowheads="1"/>
            </p:cNvSpPr>
            <p:nvPr/>
          </p:nvSpPr>
          <p:spPr bwMode="auto">
            <a:xfrm>
              <a:off x="3246"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3" name="Oval 419"/>
            <p:cNvSpPr>
              <a:spLocks noChangeArrowheads="1"/>
            </p:cNvSpPr>
            <p:nvPr/>
          </p:nvSpPr>
          <p:spPr bwMode="auto">
            <a:xfrm>
              <a:off x="2808" y="2742"/>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4" name="Oval 420"/>
            <p:cNvSpPr>
              <a:spLocks noChangeArrowheads="1"/>
            </p:cNvSpPr>
            <p:nvPr/>
          </p:nvSpPr>
          <p:spPr bwMode="auto">
            <a:xfrm>
              <a:off x="3027" y="274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5" name="Oval 421"/>
            <p:cNvSpPr>
              <a:spLocks noChangeArrowheads="1"/>
            </p:cNvSpPr>
            <p:nvPr/>
          </p:nvSpPr>
          <p:spPr bwMode="auto">
            <a:xfrm>
              <a:off x="2595" y="2089"/>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576" name="Oval 422"/>
            <p:cNvSpPr>
              <a:spLocks noChangeArrowheads="1"/>
            </p:cNvSpPr>
            <p:nvPr/>
          </p:nvSpPr>
          <p:spPr bwMode="auto">
            <a:xfrm>
              <a:off x="3247"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7" name="Oval 423"/>
            <p:cNvSpPr>
              <a:spLocks noChangeArrowheads="1"/>
            </p:cNvSpPr>
            <p:nvPr/>
          </p:nvSpPr>
          <p:spPr bwMode="auto">
            <a:xfrm>
              <a:off x="2810" y="208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8" name="Oval 424"/>
            <p:cNvSpPr>
              <a:spLocks noChangeArrowheads="1"/>
            </p:cNvSpPr>
            <p:nvPr/>
          </p:nvSpPr>
          <p:spPr bwMode="auto">
            <a:xfrm>
              <a:off x="3029" y="2089"/>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79" name="Oval 425"/>
            <p:cNvSpPr>
              <a:spLocks noChangeArrowheads="1"/>
            </p:cNvSpPr>
            <p:nvPr/>
          </p:nvSpPr>
          <p:spPr bwMode="auto">
            <a:xfrm>
              <a:off x="1711" y="1873"/>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580" name="Oval 426"/>
            <p:cNvSpPr>
              <a:spLocks noChangeArrowheads="1"/>
            </p:cNvSpPr>
            <p:nvPr/>
          </p:nvSpPr>
          <p:spPr bwMode="auto">
            <a:xfrm>
              <a:off x="2366" y="187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1" name="Oval 427"/>
            <p:cNvSpPr>
              <a:spLocks noChangeArrowheads="1"/>
            </p:cNvSpPr>
            <p:nvPr/>
          </p:nvSpPr>
          <p:spPr bwMode="auto">
            <a:xfrm>
              <a:off x="1929" y="1873"/>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582" name="Oval 428"/>
            <p:cNvSpPr>
              <a:spLocks noChangeArrowheads="1"/>
            </p:cNvSpPr>
            <p:nvPr/>
          </p:nvSpPr>
          <p:spPr bwMode="auto">
            <a:xfrm>
              <a:off x="2147" y="187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3" name="Oval 429"/>
            <p:cNvSpPr>
              <a:spLocks noChangeArrowheads="1"/>
            </p:cNvSpPr>
            <p:nvPr/>
          </p:nvSpPr>
          <p:spPr bwMode="auto">
            <a:xfrm>
              <a:off x="1711"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4" name="Oval 430"/>
            <p:cNvSpPr>
              <a:spLocks noChangeArrowheads="1"/>
            </p:cNvSpPr>
            <p:nvPr/>
          </p:nvSpPr>
          <p:spPr bwMode="auto">
            <a:xfrm>
              <a:off x="2368"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5" name="Oval 431"/>
            <p:cNvSpPr>
              <a:spLocks noChangeArrowheads="1"/>
            </p:cNvSpPr>
            <p:nvPr/>
          </p:nvSpPr>
          <p:spPr bwMode="auto">
            <a:xfrm>
              <a:off x="1931"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6" name="Oval 432"/>
            <p:cNvSpPr>
              <a:spLocks noChangeArrowheads="1"/>
            </p:cNvSpPr>
            <p:nvPr/>
          </p:nvSpPr>
          <p:spPr bwMode="auto">
            <a:xfrm>
              <a:off x="2150" y="165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7" name="Oval 433"/>
            <p:cNvSpPr>
              <a:spLocks noChangeArrowheads="1"/>
            </p:cNvSpPr>
            <p:nvPr/>
          </p:nvSpPr>
          <p:spPr bwMode="auto">
            <a:xfrm>
              <a:off x="2595" y="187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8" name="Oval 434"/>
            <p:cNvSpPr>
              <a:spLocks noChangeArrowheads="1"/>
            </p:cNvSpPr>
            <p:nvPr/>
          </p:nvSpPr>
          <p:spPr bwMode="auto">
            <a:xfrm>
              <a:off x="3245" y="187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89" name="Oval 435"/>
            <p:cNvSpPr>
              <a:spLocks noChangeArrowheads="1"/>
            </p:cNvSpPr>
            <p:nvPr/>
          </p:nvSpPr>
          <p:spPr bwMode="auto">
            <a:xfrm>
              <a:off x="2808" y="1873"/>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0" name="Oval 436"/>
            <p:cNvSpPr>
              <a:spLocks noChangeArrowheads="1"/>
            </p:cNvSpPr>
            <p:nvPr/>
          </p:nvSpPr>
          <p:spPr bwMode="auto">
            <a:xfrm>
              <a:off x="3026" y="187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1" name="Oval 437"/>
            <p:cNvSpPr>
              <a:spLocks noChangeArrowheads="1"/>
            </p:cNvSpPr>
            <p:nvPr/>
          </p:nvSpPr>
          <p:spPr bwMode="auto">
            <a:xfrm>
              <a:off x="2595"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2" name="Oval 438"/>
            <p:cNvSpPr>
              <a:spLocks noChangeArrowheads="1"/>
            </p:cNvSpPr>
            <p:nvPr/>
          </p:nvSpPr>
          <p:spPr bwMode="auto">
            <a:xfrm>
              <a:off x="3247"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3" name="Oval 439"/>
            <p:cNvSpPr>
              <a:spLocks noChangeArrowheads="1"/>
            </p:cNvSpPr>
            <p:nvPr/>
          </p:nvSpPr>
          <p:spPr bwMode="auto">
            <a:xfrm>
              <a:off x="2810"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4" name="Oval 440"/>
            <p:cNvSpPr>
              <a:spLocks noChangeArrowheads="1"/>
            </p:cNvSpPr>
            <p:nvPr/>
          </p:nvSpPr>
          <p:spPr bwMode="auto">
            <a:xfrm>
              <a:off x="3029" y="165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5" name="Oval 441"/>
            <p:cNvSpPr>
              <a:spLocks noChangeArrowheads="1"/>
            </p:cNvSpPr>
            <p:nvPr/>
          </p:nvSpPr>
          <p:spPr bwMode="auto">
            <a:xfrm>
              <a:off x="3477" y="230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6" name="Oval 442"/>
            <p:cNvSpPr>
              <a:spLocks noChangeArrowheads="1"/>
            </p:cNvSpPr>
            <p:nvPr/>
          </p:nvSpPr>
          <p:spPr bwMode="auto">
            <a:xfrm>
              <a:off x="3694" y="230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7" name="Oval 443"/>
            <p:cNvSpPr>
              <a:spLocks noChangeArrowheads="1"/>
            </p:cNvSpPr>
            <p:nvPr/>
          </p:nvSpPr>
          <p:spPr bwMode="auto">
            <a:xfrm>
              <a:off x="3913" y="230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8" name="Oval 444"/>
            <p:cNvSpPr>
              <a:spLocks noChangeArrowheads="1"/>
            </p:cNvSpPr>
            <p:nvPr/>
          </p:nvSpPr>
          <p:spPr bwMode="auto">
            <a:xfrm>
              <a:off x="3477" y="252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599" name="Oval 445"/>
            <p:cNvSpPr>
              <a:spLocks noChangeArrowheads="1"/>
            </p:cNvSpPr>
            <p:nvPr/>
          </p:nvSpPr>
          <p:spPr bwMode="auto">
            <a:xfrm>
              <a:off x="3695" y="252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0" name="Oval 446"/>
            <p:cNvSpPr>
              <a:spLocks noChangeArrowheads="1"/>
            </p:cNvSpPr>
            <p:nvPr/>
          </p:nvSpPr>
          <p:spPr bwMode="auto">
            <a:xfrm>
              <a:off x="3914" y="252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1" name="Oval 447"/>
            <p:cNvSpPr>
              <a:spLocks noChangeArrowheads="1"/>
            </p:cNvSpPr>
            <p:nvPr/>
          </p:nvSpPr>
          <p:spPr bwMode="auto">
            <a:xfrm>
              <a:off x="3477" y="274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2" name="Oval 448"/>
            <p:cNvSpPr>
              <a:spLocks noChangeArrowheads="1"/>
            </p:cNvSpPr>
            <p:nvPr/>
          </p:nvSpPr>
          <p:spPr bwMode="auto">
            <a:xfrm>
              <a:off x="3694" y="2741"/>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3" name="Oval 449"/>
            <p:cNvSpPr>
              <a:spLocks noChangeArrowheads="1"/>
            </p:cNvSpPr>
            <p:nvPr/>
          </p:nvSpPr>
          <p:spPr bwMode="auto">
            <a:xfrm>
              <a:off x="3914" y="274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4" name="Oval 450"/>
            <p:cNvSpPr>
              <a:spLocks noChangeArrowheads="1"/>
            </p:cNvSpPr>
            <p:nvPr/>
          </p:nvSpPr>
          <p:spPr bwMode="auto">
            <a:xfrm>
              <a:off x="3478" y="208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5" name="Oval 451"/>
            <p:cNvSpPr>
              <a:spLocks noChangeArrowheads="1"/>
            </p:cNvSpPr>
            <p:nvPr/>
          </p:nvSpPr>
          <p:spPr bwMode="auto">
            <a:xfrm>
              <a:off x="3697" y="208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6" name="Oval 452"/>
            <p:cNvSpPr>
              <a:spLocks noChangeArrowheads="1"/>
            </p:cNvSpPr>
            <p:nvPr/>
          </p:nvSpPr>
          <p:spPr bwMode="auto">
            <a:xfrm>
              <a:off x="3915" y="208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7" name="Oval 453"/>
            <p:cNvSpPr>
              <a:spLocks noChangeArrowheads="1"/>
            </p:cNvSpPr>
            <p:nvPr/>
          </p:nvSpPr>
          <p:spPr bwMode="auto">
            <a:xfrm>
              <a:off x="3477" y="18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8" name="Oval 454"/>
            <p:cNvSpPr>
              <a:spLocks noChangeArrowheads="1"/>
            </p:cNvSpPr>
            <p:nvPr/>
          </p:nvSpPr>
          <p:spPr bwMode="auto">
            <a:xfrm>
              <a:off x="3694" y="18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09" name="Oval 455"/>
            <p:cNvSpPr>
              <a:spLocks noChangeArrowheads="1"/>
            </p:cNvSpPr>
            <p:nvPr/>
          </p:nvSpPr>
          <p:spPr bwMode="auto">
            <a:xfrm>
              <a:off x="3913" y="187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0" name="Oval 456"/>
            <p:cNvSpPr>
              <a:spLocks noChangeArrowheads="1"/>
            </p:cNvSpPr>
            <p:nvPr/>
          </p:nvSpPr>
          <p:spPr bwMode="auto">
            <a:xfrm>
              <a:off x="3477"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1" name="Oval 457"/>
            <p:cNvSpPr>
              <a:spLocks noChangeArrowheads="1"/>
            </p:cNvSpPr>
            <p:nvPr/>
          </p:nvSpPr>
          <p:spPr bwMode="auto">
            <a:xfrm>
              <a:off x="3697" y="165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2" name="Oval 458"/>
            <p:cNvSpPr>
              <a:spLocks noChangeArrowheads="1"/>
            </p:cNvSpPr>
            <p:nvPr/>
          </p:nvSpPr>
          <p:spPr bwMode="auto">
            <a:xfrm>
              <a:off x="3915" y="165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3" name="Oval 459"/>
            <p:cNvSpPr>
              <a:spLocks noChangeArrowheads="1"/>
            </p:cNvSpPr>
            <p:nvPr/>
          </p:nvSpPr>
          <p:spPr bwMode="auto">
            <a:xfrm>
              <a:off x="1711"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4" name="Oval 460"/>
            <p:cNvSpPr>
              <a:spLocks noChangeArrowheads="1"/>
            </p:cNvSpPr>
            <p:nvPr/>
          </p:nvSpPr>
          <p:spPr bwMode="auto">
            <a:xfrm>
              <a:off x="2368"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5" name="Oval 461"/>
            <p:cNvSpPr>
              <a:spLocks noChangeArrowheads="1"/>
            </p:cNvSpPr>
            <p:nvPr/>
          </p:nvSpPr>
          <p:spPr bwMode="auto">
            <a:xfrm>
              <a:off x="1930"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6" name="Oval 462"/>
            <p:cNvSpPr>
              <a:spLocks noChangeArrowheads="1"/>
            </p:cNvSpPr>
            <p:nvPr/>
          </p:nvSpPr>
          <p:spPr bwMode="auto">
            <a:xfrm>
              <a:off x="2148" y="372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7" name="Oval 463"/>
            <p:cNvSpPr>
              <a:spLocks noChangeArrowheads="1"/>
            </p:cNvSpPr>
            <p:nvPr/>
          </p:nvSpPr>
          <p:spPr bwMode="auto">
            <a:xfrm>
              <a:off x="1713" y="3939"/>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8" name="Oval 464"/>
            <p:cNvSpPr>
              <a:spLocks noChangeArrowheads="1"/>
            </p:cNvSpPr>
            <p:nvPr/>
          </p:nvSpPr>
          <p:spPr bwMode="auto">
            <a:xfrm>
              <a:off x="2368"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19" name="Oval 465"/>
            <p:cNvSpPr>
              <a:spLocks noChangeArrowheads="1"/>
            </p:cNvSpPr>
            <p:nvPr/>
          </p:nvSpPr>
          <p:spPr bwMode="auto">
            <a:xfrm>
              <a:off x="1931"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0" name="Oval 466"/>
            <p:cNvSpPr>
              <a:spLocks noChangeArrowheads="1"/>
            </p:cNvSpPr>
            <p:nvPr/>
          </p:nvSpPr>
          <p:spPr bwMode="auto">
            <a:xfrm>
              <a:off x="2150" y="3939"/>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1" name="Oval 467"/>
            <p:cNvSpPr>
              <a:spLocks noChangeArrowheads="1"/>
            </p:cNvSpPr>
            <p:nvPr/>
          </p:nvSpPr>
          <p:spPr bwMode="auto">
            <a:xfrm>
              <a:off x="1713" y="3506"/>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2" name="Oval 468"/>
            <p:cNvSpPr>
              <a:spLocks noChangeArrowheads="1"/>
            </p:cNvSpPr>
            <p:nvPr/>
          </p:nvSpPr>
          <p:spPr bwMode="auto">
            <a:xfrm>
              <a:off x="2369"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3" name="Oval 469"/>
            <p:cNvSpPr>
              <a:spLocks noChangeArrowheads="1"/>
            </p:cNvSpPr>
            <p:nvPr/>
          </p:nvSpPr>
          <p:spPr bwMode="auto">
            <a:xfrm>
              <a:off x="1932"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4" name="Oval 470"/>
            <p:cNvSpPr>
              <a:spLocks noChangeArrowheads="1"/>
            </p:cNvSpPr>
            <p:nvPr/>
          </p:nvSpPr>
          <p:spPr bwMode="auto">
            <a:xfrm>
              <a:off x="2151" y="3506"/>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5" name="Oval 471"/>
            <p:cNvSpPr>
              <a:spLocks noChangeArrowheads="1"/>
            </p:cNvSpPr>
            <p:nvPr/>
          </p:nvSpPr>
          <p:spPr bwMode="auto">
            <a:xfrm>
              <a:off x="2594"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6" name="Oval 472"/>
            <p:cNvSpPr>
              <a:spLocks noChangeArrowheads="1"/>
            </p:cNvSpPr>
            <p:nvPr/>
          </p:nvSpPr>
          <p:spPr bwMode="auto">
            <a:xfrm>
              <a:off x="3247"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7" name="Oval 473"/>
            <p:cNvSpPr>
              <a:spLocks noChangeArrowheads="1"/>
            </p:cNvSpPr>
            <p:nvPr/>
          </p:nvSpPr>
          <p:spPr bwMode="auto">
            <a:xfrm>
              <a:off x="2809"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8" name="Oval 474"/>
            <p:cNvSpPr>
              <a:spLocks noChangeArrowheads="1"/>
            </p:cNvSpPr>
            <p:nvPr/>
          </p:nvSpPr>
          <p:spPr bwMode="auto">
            <a:xfrm>
              <a:off x="3027" y="372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29" name="Oval 475"/>
            <p:cNvSpPr>
              <a:spLocks noChangeArrowheads="1"/>
            </p:cNvSpPr>
            <p:nvPr/>
          </p:nvSpPr>
          <p:spPr bwMode="auto">
            <a:xfrm>
              <a:off x="2594"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0" name="Oval 476"/>
            <p:cNvSpPr>
              <a:spLocks noChangeArrowheads="1"/>
            </p:cNvSpPr>
            <p:nvPr/>
          </p:nvSpPr>
          <p:spPr bwMode="auto">
            <a:xfrm>
              <a:off x="3247"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1" name="Oval 477"/>
            <p:cNvSpPr>
              <a:spLocks noChangeArrowheads="1"/>
            </p:cNvSpPr>
            <p:nvPr/>
          </p:nvSpPr>
          <p:spPr bwMode="auto">
            <a:xfrm>
              <a:off x="2810" y="3939"/>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2" name="Oval 478"/>
            <p:cNvSpPr>
              <a:spLocks noChangeArrowheads="1"/>
            </p:cNvSpPr>
            <p:nvPr/>
          </p:nvSpPr>
          <p:spPr bwMode="auto">
            <a:xfrm>
              <a:off x="3029" y="3939"/>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3" name="Oval 479"/>
            <p:cNvSpPr>
              <a:spLocks noChangeArrowheads="1"/>
            </p:cNvSpPr>
            <p:nvPr/>
          </p:nvSpPr>
          <p:spPr bwMode="auto">
            <a:xfrm>
              <a:off x="2594"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4" name="Oval 480"/>
            <p:cNvSpPr>
              <a:spLocks noChangeArrowheads="1"/>
            </p:cNvSpPr>
            <p:nvPr/>
          </p:nvSpPr>
          <p:spPr bwMode="auto">
            <a:xfrm>
              <a:off x="3248"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5" name="Oval 481"/>
            <p:cNvSpPr>
              <a:spLocks noChangeArrowheads="1"/>
            </p:cNvSpPr>
            <p:nvPr/>
          </p:nvSpPr>
          <p:spPr bwMode="auto">
            <a:xfrm>
              <a:off x="2811"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6" name="Oval 482"/>
            <p:cNvSpPr>
              <a:spLocks noChangeArrowheads="1"/>
            </p:cNvSpPr>
            <p:nvPr/>
          </p:nvSpPr>
          <p:spPr bwMode="auto">
            <a:xfrm>
              <a:off x="3030" y="350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7" name="Oval 483"/>
            <p:cNvSpPr>
              <a:spLocks noChangeArrowheads="1"/>
            </p:cNvSpPr>
            <p:nvPr/>
          </p:nvSpPr>
          <p:spPr bwMode="auto">
            <a:xfrm>
              <a:off x="1711"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8" name="Oval 484"/>
            <p:cNvSpPr>
              <a:spLocks noChangeArrowheads="1"/>
            </p:cNvSpPr>
            <p:nvPr/>
          </p:nvSpPr>
          <p:spPr bwMode="auto">
            <a:xfrm>
              <a:off x="2367"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39" name="Oval 485"/>
            <p:cNvSpPr>
              <a:spLocks noChangeArrowheads="1"/>
            </p:cNvSpPr>
            <p:nvPr/>
          </p:nvSpPr>
          <p:spPr bwMode="auto">
            <a:xfrm>
              <a:off x="1930"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0" name="Oval 486"/>
            <p:cNvSpPr>
              <a:spLocks noChangeArrowheads="1"/>
            </p:cNvSpPr>
            <p:nvPr/>
          </p:nvSpPr>
          <p:spPr bwMode="auto">
            <a:xfrm>
              <a:off x="2148"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1" name="Oval 487"/>
            <p:cNvSpPr>
              <a:spLocks noChangeArrowheads="1"/>
            </p:cNvSpPr>
            <p:nvPr/>
          </p:nvSpPr>
          <p:spPr bwMode="auto">
            <a:xfrm>
              <a:off x="1713" y="3072"/>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2" name="Oval 488"/>
            <p:cNvSpPr>
              <a:spLocks noChangeArrowheads="1"/>
            </p:cNvSpPr>
            <p:nvPr/>
          </p:nvSpPr>
          <p:spPr bwMode="auto">
            <a:xfrm>
              <a:off x="2369"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3" name="Oval 489"/>
            <p:cNvSpPr>
              <a:spLocks noChangeArrowheads="1"/>
            </p:cNvSpPr>
            <p:nvPr/>
          </p:nvSpPr>
          <p:spPr bwMode="auto">
            <a:xfrm>
              <a:off x="1932"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4" name="Oval 490"/>
            <p:cNvSpPr>
              <a:spLocks noChangeArrowheads="1"/>
            </p:cNvSpPr>
            <p:nvPr/>
          </p:nvSpPr>
          <p:spPr bwMode="auto">
            <a:xfrm>
              <a:off x="2151"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5" name="Oval 491"/>
            <p:cNvSpPr>
              <a:spLocks noChangeArrowheads="1"/>
            </p:cNvSpPr>
            <p:nvPr/>
          </p:nvSpPr>
          <p:spPr bwMode="auto">
            <a:xfrm>
              <a:off x="2594"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6" name="Oval 492"/>
            <p:cNvSpPr>
              <a:spLocks noChangeArrowheads="1"/>
            </p:cNvSpPr>
            <p:nvPr/>
          </p:nvSpPr>
          <p:spPr bwMode="auto">
            <a:xfrm>
              <a:off x="3246"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7" name="Oval 493"/>
            <p:cNvSpPr>
              <a:spLocks noChangeArrowheads="1"/>
            </p:cNvSpPr>
            <p:nvPr/>
          </p:nvSpPr>
          <p:spPr bwMode="auto">
            <a:xfrm>
              <a:off x="2809"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8" name="Oval 494"/>
            <p:cNvSpPr>
              <a:spLocks noChangeArrowheads="1"/>
            </p:cNvSpPr>
            <p:nvPr/>
          </p:nvSpPr>
          <p:spPr bwMode="auto">
            <a:xfrm>
              <a:off x="3027" y="329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49" name="Oval 495"/>
            <p:cNvSpPr>
              <a:spLocks noChangeArrowheads="1"/>
            </p:cNvSpPr>
            <p:nvPr/>
          </p:nvSpPr>
          <p:spPr bwMode="auto">
            <a:xfrm>
              <a:off x="2594"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0" name="Oval 496"/>
            <p:cNvSpPr>
              <a:spLocks noChangeArrowheads="1"/>
            </p:cNvSpPr>
            <p:nvPr/>
          </p:nvSpPr>
          <p:spPr bwMode="auto">
            <a:xfrm>
              <a:off x="3248"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1" name="Oval 497"/>
            <p:cNvSpPr>
              <a:spLocks noChangeArrowheads="1"/>
            </p:cNvSpPr>
            <p:nvPr/>
          </p:nvSpPr>
          <p:spPr bwMode="auto">
            <a:xfrm>
              <a:off x="2811"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2" name="Oval 498"/>
            <p:cNvSpPr>
              <a:spLocks noChangeArrowheads="1"/>
            </p:cNvSpPr>
            <p:nvPr/>
          </p:nvSpPr>
          <p:spPr bwMode="auto">
            <a:xfrm>
              <a:off x="3030" y="307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3" name="Oval 499"/>
            <p:cNvSpPr>
              <a:spLocks noChangeArrowheads="1"/>
            </p:cNvSpPr>
            <p:nvPr/>
          </p:nvSpPr>
          <p:spPr bwMode="auto">
            <a:xfrm>
              <a:off x="3477"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4" name="Oval 500"/>
            <p:cNvSpPr>
              <a:spLocks noChangeArrowheads="1"/>
            </p:cNvSpPr>
            <p:nvPr/>
          </p:nvSpPr>
          <p:spPr bwMode="auto">
            <a:xfrm>
              <a:off x="3695"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5" name="Oval 501"/>
            <p:cNvSpPr>
              <a:spLocks noChangeArrowheads="1"/>
            </p:cNvSpPr>
            <p:nvPr/>
          </p:nvSpPr>
          <p:spPr bwMode="auto">
            <a:xfrm>
              <a:off x="3914" y="372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6" name="Oval 502"/>
            <p:cNvSpPr>
              <a:spLocks noChangeArrowheads="1"/>
            </p:cNvSpPr>
            <p:nvPr/>
          </p:nvSpPr>
          <p:spPr bwMode="auto">
            <a:xfrm>
              <a:off x="3478"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7" name="Oval 503"/>
            <p:cNvSpPr>
              <a:spLocks noChangeArrowheads="1"/>
            </p:cNvSpPr>
            <p:nvPr/>
          </p:nvSpPr>
          <p:spPr bwMode="auto">
            <a:xfrm>
              <a:off x="3697" y="3938"/>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8" name="Oval 504"/>
            <p:cNvSpPr>
              <a:spLocks noChangeArrowheads="1"/>
            </p:cNvSpPr>
            <p:nvPr/>
          </p:nvSpPr>
          <p:spPr bwMode="auto">
            <a:xfrm>
              <a:off x="3915" y="393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59" name="Oval 505"/>
            <p:cNvSpPr>
              <a:spLocks noChangeArrowheads="1"/>
            </p:cNvSpPr>
            <p:nvPr/>
          </p:nvSpPr>
          <p:spPr bwMode="auto">
            <a:xfrm>
              <a:off x="3478"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0" name="Oval 506"/>
            <p:cNvSpPr>
              <a:spLocks noChangeArrowheads="1"/>
            </p:cNvSpPr>
            <p:nvPr/>
          </p:nvSpPr>
          <p:spPr bwMode="auto">
            <a:xfrm>
              <a:off x="3698"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1" name="Oval 507"/>
            <p:cNvSpPr>
              <a:spLocks noChangeArrowheads="1"/>
            </p:cNvSpPr>
            <p:nvPr/>
          </p:nvSpPr>
          <p:spPr bwMode="auto">
            <a:xfrm>
              <a:off x="3916" y="350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2" name="Oval 508"/>
            <p:cNvSpPr>
              <a:spLocks noChangeArrowheads="1"/>
            </p:cNvSpPr>
            <p:nvPr/>
          </p:nvSpPr>
          <p:spPr bwMode="auto">
            <a:xfrm>
              <a:off x="3477" y="329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3" name="Oval 509"/>
            <p:cNvSpPr>
              <a:spLocks noChangeArrowheads="1"/>
            </p:cNvSpPr>
            <p:nvPr/>
          </p:nvSpPr>
          <p:spPr bwMode="auto">
            <a:xfrm>
              <a:off x="3695" y="329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4" name="Oval 510"/>
            <p:cNvSpPr>
              <a:spLocks noChangeArrowheads="1"/>
            </p:cNvSpPr>
            <p:nvPr/>
          </p:nvSpPr>
          <p:spPr bwMode="auto">
            <a:xfrm>
              <a:off x="3914" y="329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5" name="Oval 511"/>
            <p:cNvSpPr>
              <a:spLocks noChangeArrowheads="1"/>
            </p:cNvSpPr>
            <p:nvPr/>
          </p:nvSpPr>
          <p:spPr bwMode="auto">
            <a:xfrm>
              <a:off x="3478"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6" name="Oval 512"/>
            <p:cNvSpPr>
              <a:spLocks noChangeArrowheads="1"/>
            </p:cNvSpPr>
            <p:nvPr/>
          </p:nvSpPr>
          <p:spPr bwMode="auto">
            <a:xfrm>
              <a:off x="3698"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7" name="Oval 513"/>
            <p:cNvSpPr>
              <a:spLocks noChangeArrowheads="1"/>
            </p:cNvSpPr>
            <p:nvPr/>
          </p:nvSpPr>
          <p:spPr bwMode="auto">
            <a:xfrm>
              <a:off x="3916" y="307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8" name="Oval 514"/>
            <p:cNvSpPr>
              <a:spLocks noChangeArrowheads="1"/>
            </p:cNvSpPr>
            <p:nvPr/>
          </p:nvSpPr>
          <p:spPr bwMode="auto">
            <a:xfrm>
              <a:off x="1711"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69" name="Oval 515"/>
            <p:cNvSpPr>
              <a:spLocks noChangeArrowheads="1"/>
            </p:cNvSpPr>
            <p:nvPr/>
          </p:nvSpPr>
          <p:spPr bwMode="auto">
            <a:xfrm>
              <a:off x="2367"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0" name="Oval 516"/>
            <p:cNvSpPr>
              <a:spLocks noChangeArrowheads="1"/>
            </p:cNvSpPr>
            <p:nvPr/>
          </p:nvSpPr>
          <p:spPr bwMode="auto">
            <a:xfrm>
              <a:off x="1929"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1" name="Oval 517"/>
            <p:cNvSpPr>
              <a:spLocks noChangeArrowheads="1"/>
            </p:cNvSpPr>
            <p:nvPr/>
          </p:nvSpPr>
          <p:spPr bwMode="auto">
            <a:xfrm>
              <a:off x="2147" y="2418"/>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2" name="Oval 518"/>
            <p:cNvSpPr>
              <a:spLocks noChangeArrowheads="1"/>
            </p:cNvSpPr>
            <p:nvPr/>
          </p:nvSpPr>
          <p:spPr bwMode="auto">
            <a:xfrm>
              <a:off x="1711"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3" name="Oval 519"/>
            <p:cNvSpPr>
              <a:spLocks noChangeArrowheads="1"/>
            </p:cNvSpPr>
            <p:nvPr/>
          </p:nvSpPr>
          <p:spPr bwMode="auto">
            <a:xfrm>
              <a:off x="2367"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4" name="Oval 520"/>
            <p:cNvSpPr>
              <a:spLocks noChangeArrowheads="1"/>
            </p:cNvSpPr>
            <p:nvPr/>
          </p:nvSpPr>
          <p:spPr bwMode="auto">
            <a:xfrm>
              <a:off x="1930"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5" name="Oval 521"/>
            <p:cNvSpPr>
              <a:spLocks noChangeArrowheads="1"/>
            </p:cNvSpPr>
            <p:nvPr/>
          </p:nvSpPr>
          <p:spPr bwMode="auto">
            <a:xfrm>
              <a:off x="2148"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6" name="Oval 522"/>
            <p:cNvSpPr>
              <a:spLocks noChangeArrowheads="1"/>
            </p:cNvSpPr>
            <p:nvPr/>
          </p:nvSpPr>
          <p:spPr bwMode="auto">
            <a:xfrm>
              <a:off x="1711"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7" name="Oval 523"/>
            <p:cNvSpPr>
              <a:spLocks noChangeArrowheads="1"/>
            </p:cNvSpPr>
            <p:nvPr/>
          </p:nvSpPr>
          <p:spPr bwMode="auto">
            <a:xfrm>
              <a:off x="2367"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8" name="Oval 524"/>
            <p:cNvSpPr>
              <a:spLocks noChangeArrowheads="1"/>
            </p:cNvSpPr>
            <p:nvPr/>
          </p:nvSpPr>
          <p:spPr bwMode="auto">
            <a:xfrm>
              <a:off x="1929" y="2854"/>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79" name="Oval 525"/>
            <p:cNvSpPr>
              <a:spLocks noChangeArrowheads="1"/>
            </p:cNvSpPr>
            <p:nvPr/>
          </p:nvSpPr>
          <p:spPr bwMode="auto">
            <a:xfrm>
              <a:off x="2148"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0" name="Oval 526"/>
            <p:cNvSpPr>
              <a:spLocks noChangeArrowheads="1"/>
            </p:cNvSpPr>
            <p:nvPr/>
          </p:nvSpPr>
          <p:spPr bwMode="auto">
            <a:xfrm>
              <a:off x="1713" y="2200"/>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1" name="Oval 527"/>
            <p:cNvSpPr>
              <a:spLocks noChangeArrowheads="1"/>
            </p:cNvSpPr>
            <p:nvPr/>
          </p:nvSpPr>
          <p:spPr bwMode="auto">
            <a:xfrm>
              <a:off x="2368"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2" name="Oval 528"/>
            <p:cNvSpPr>
              <a:spLocks noChangeArrowheads="1"/>
            </p:cNvSpPr>
            <p:nvPr/>
          </p:nvSpPr>
          <p:spPr bwMode="auto">
            <a:xfrm>
              <a:off x="1931" y="2200"/>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3" name="Oval 529"/>
            <p:cNvSpPr>
              <a:spLocks noChangeArrowheads="1"/>
            </p:cNvSpPr>
            <p:nvPr/>
          </p:nvSpPr>
          <p:spPr bwMode="auto">
            <a:xfrm>
              <a:off x="2150" y="2200"/>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4" name="Oval 530"/>
            <p:cNvSpPr>
              <a:spLocks noChangeArrowheads="1"/>
            </p:cNvSpPr>
            <p:nvPr/>
          </p:nvSpPr>
          <p:spPr bwMode="auto">
            <a:xfrm>
              <a:off x="2595" y="242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5" name="Oval 531"/>
            <p:cNvSpPr>
              <a:spLocks noChangeArrowheads="1"/>
            </p:cNvSpPr>
            <p:nvPr/>
          </p:nvSpPr>
          <p:spPr bwMode="auto">
            <a:xfrm>
              <a:off x="3246" y="2420"/>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6" name="Oval 532"/>
            <p:cNvSpPr>
              <a:spLocks noChangeArrowheads="1"/>
            </p:cNvSpPr>
            <p:nvPr/>
          </p:nvSpPr>
          <p:spPr bwMode="auto">
            <a:xfrm>
              <a:off x="2808" y="2420"/>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7" name="Oval 533"/>
            <p:cNvSpPr>
              <a:spLocks noChangeArrowheads="1"/>
            </p:cNvSpPr>
            <p:nvPr/>
          </p:nvSpPr>
          <p:spPr bwMode="auto">
            <a:xfrm>
              <a:off x="3026" y="2420"/>
              <a:ext cx="71" cy="70"/>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688" name="Oval 534"/>
            <p:cNvSpPr>
              <a:spLocks noChangeArrowheads="1"/>
            </p:cNvSpPr>
            <p:nvPr/>
          </p:nvSpPr>
          <p:spPr bwMode="auto">
            <a:xfrm>
              <a:off x="2595"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89" name="Oval 535"/>
            <p:cNvSpPr>
              <a:spLocks noChangeArrowheads="1"/>
            </p:cNvSpPr>
            <p:nvPr/>
          </p:nvSpPr>
          <p:spPr bwMode="auto">
            <a:xfrm>
              <a:off x="3246" y="2633"/>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690" name="Oval 536"/>
            <p:cNvSpPr>
              <a:spLocks noChangeArrowheads="1"/>
            </p:cNvSpPr>
            <p:nvPr/>
          </p:nvSpPr>
          <p:spPr bwMode="auto">
            <a:xfrm>
              <a:off x="2809"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1" name="Oval 537"/>
            <p:cNvSpPr>
              <a:spLocks noChangeArrowheads="1"/>
            </p:cNvSpPr>
            <p:nvPr/>
          </p:nvSpPr>
          <p:spPr bwMode="auto">
            <a:xfrm>
              <a:off x="3027" y="263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2" name="Oval 538"/>
            <p:cNvSpPr>
              <a:spLocks noChangeArrowheads="1"/>
            </p:cNvSpPr>
            <p:nvPr/>
          </p:nvSpPr>
          <p:spPr bwMode="auto">
            <a:xfrm>
              <a:off x="2595"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3" name="Oval 539"/>
            <p:cNvSpPr>
              <a:spLocks noChangeArrowheads="1"/>
            </p:cNvSpPr>
            <p:nvPr/>
          </p:nvSpPr>
          <p:spPr bwMode="auto">
            <a:xfrm>
              <a:off x="3246"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4" name="Oval 540"/>
            <p:cNvSpPr>
              <a:spLocks noChangeArrowheads="1"/>
            </p:cNvSpPr>
            <p:nvPr/>
          </p:nvSpPr>
          <p:spPr bwMode="auto">
            <a:xfrm>
              <a:off x="2808" y="2854"/>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5" name="Oval 541"/>
            <p:cNvSpPr>
              <a:spLocks noChangeArrowheads="1"/>
            </p:cNvSpPr>
            <p:nvPr/>
          </p:nvSpPr>
          <p:spPr bwMode="auto">
            <a:xfrm>
              <a:off x="3027" y="285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6" name="Oval 542"/>
            <p:cNvSpPr>
              <a:spLocks noChangeArrowheads="1"/>
            </p:cNvSpPr>
            <p:nvPr/>
          </p:nvSpPr>
          <p:spPr bwMode="auto">
            <a:xfrm>
              <a:off x="2595" y="220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7" name="Oval 543"/>
            <p:cNvSpPr>
              <a:spLocks noChangeArrowheads="1"/>
            </p:cNvSpPr>
            <p:nvPr/>
          </p:nvSpPr>
          <p:spPr bwMode="auto">
            <a:xfrm>
              <a:off x="3247" y="2201"/>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698" name="Oval 544"/>
            <p:cNvSpPr>
              <a:spLocks noChangeArrowheads="1"/>
            </p:cNvSpPr>
            <p:nvPr/>
          </p:nvSpPr>
          <p:spPr bwMode="auto">
            <a:xfrm>
              <a:off x="2810" y="2201"/>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699" name="Oval 545"/>
            <p:cNvSpPr>
              <a:spLocks noChangeArrowheads="1"/>
            </p:cNvSpPr>
            <p:nvPr/>
          </p:nvSpPr>
          <p:spPr bwMode="auto">
            <a:xfrm>
              <a:off x="3029" y="2201"/>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0" name="Oval 546"/>
            <p:cNvSpPr>
              <a:spLocks noChangeArrowheads="1"/>
            </p:cNvSpPr>
            <p:nvPr/>
          </p:nvSpPr>
          <p:spPr bwMode="auto">
            <a:xfrm>
              <a:off x="1711"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1" name="Oval 547"/>
            <p:cNvSpPr>
              <a:spLocks noChangeArrowheads="1"/>
            </p:cNvSpPr>
            <p:nvPr/>
          </p:nvSpPr>
          <p:spPr bwMode="auto">
            <a:xfrm>
              <a:off x="2366" y="1985"/>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702" name="Oval 548"/>
            <p:cNvSpPr>
              <a:spLocks noChangeArrowheads="1"/>
            </p:cNvSpPr>
            <p:nvPr/>
          </p:nvSpPr>
          <p:spPr bwMode="auto">
            <a:xfrm>
              <a:off x="1929"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3" name="Oval 549"/>
            <p:cNvSpPr>
              <a:spLocks noChangeArrowheads="1"/>
            </p:cNvSpPr>
            <p:nvPr/>
          </p:nvSpPr>
          <p:spPr bwMode="auto">
            <a:xfrm>
              <a:off x="2147" y="1985"/>
              <a:ext cx="71" cy="71"/>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7704" name="Oval 550"/>
            <p:cNvSpPr>
              <a:spLocks noChangeArrowheads="1"/>
            </p:cNvSpPr>
            <p:nvPr/>
          </p:nvSpPr>
          <p:spPr bwMode="auto">
            <a:xfrm>
              <a:off x="1711"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5" name="Oval 551"/>
            <p:cNvSpPr>
              <a:spLocks noChangeArrowheads="1"/>
            </p:cNvSpPr>
            <p:nvPr/>
          </p:nvSpPr>
          <p:spPr bwMode="auto">
            <a:xfrm>
              <a:off x="2368"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6" name="Oval 552"/>
            <p:cNvSpPr>
              <a:spLocks noChangeArrowheads="1"/>
            </p:cNvSpPr>
            <p:nvPr/>
          </p:nvSpPr>
          <p:spPr bwMode="auto">
            <a:xfrm>
              <a:off x="1931"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7" name="Oval 553"/>
            <p:cNvSpPr>
              <a:spLocks noChangeArrowheads="1"/>
            </p:cNvSpPr>
            <p:nvPr/>
          </p:nvSpPr>
          <p:spPr bwMode="auto">
            <a:xfrm>
              <a:off x="2150" y="1767"/>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8" name="Oval 554"/>
            <p:cNvSpPr>
              <a:spLocks noChangeArrowheads="1"/>
            </p:cNvSpPr>
            <p:nvPr/>
          </p:nvSpPr>
          <p:spPr bwMode="auto">
            <a:xfrm>
              <a:off x="2595"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09" name="Oval 555"/>
            <p:cNvSpPr>
              <a:spLocks noChangeArrowheads="1"/>
            </p:cNvSpPr>
            <p:nvPr/>
          </p:nvSpPr>
          <p:spPr bwMode="auto">
            <a:xfrm>
              <a:off x="3245" y="198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0" name="Oval 556"/>
            <p:cNvSpPr>
              <a:spLocks noChangeArrowheads="1"/>
            </p:cNvSpPr>
            <p:nvPr/>
          </p:nvSpPr>
          <p:spPr bwMode="auto">
            <a:xfrm>
              <a:off x="2808" y="198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1" name="Oval 557"/>
            <p:cNvSpPr>
              <a:spLocks noChangeArrowheads="1"/>
            </p:cNvSpPr>
            <p:nvPr/>
          </p:nvSpPr>
          <p:spPr bwMode="auto">
            <a:xfrm>
              <a:off x="3026" y="198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2" name="Oval 558"/>
            <p:cNvSpPr>
              <a:spLocks noChangeArrowheads="1"/>
            </p:cNvSpPr>
            <p:nvPr/>
          </p:nvSpPr>
          <p:spPr bwMode="auto">
            <a:xfrm>
              <a:off x="2595"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3" name="Oval 559"/>
            <p:cNvSpPr>
              <a:spLocks noChangeArrowheads="1"/>
            </p:cNvSpPr>
            <p:nvPr/>
          </p:nvSpPr>
          <p:spPr bwMode="auto">
            <a:xfrm>
              <a:off x="3247"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4" name="Oval 560"/>
            <p:cNvSpPr>
              <a:spLocks noChangeArrowheads="1"/>
            </p:cNvSpPr>
            <p:nvPr/>
          </p:nvSpPr>
          <p:spPr bwMode="auto">
            <a:xfrm>
              <a:off x="2810" y="1767"/>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5" name="Oval 561"/>
            <p:cNvSpPr>
              <a:spLocks noChangeArrowheads="1"/>
            </p:cNvSpPr>
            <p:nvPr/>
          </p:nvSpPr>
          <p:spPr bwMode="auto">
            <a:xfrm>
              <a:off x="3029" y="1767"/>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6" name="Oval 562"/>
            <p:cNvSpPr>
              <a:spLocks noChangeArrowheads="1"/>
            </p:cNvSpPr>
            <p:nvPr/>
          </p:nvSpPr>
          <p:spPr bwMode="auto">
            <a:xfrm>
              <a:off x="3477" y="241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7" name="Oval 563"/>
            <p:cNvSpPr>
              <a:spLocks noChangeArrowheads="1"/>
            </p:cNvSpPr>
            <p:nvPr/>
          </p:nvSpPr>
          <p:spPr bwMode="auto">
            <a:xfrm>
              <a:off x="3694" y="2417"/>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8" name="Oval 564"/>
            <p:cNvSpPr>
              <a:spLocks noChangeArrowheads="1"/>
            </p:cNvSpPr>
            <p:nvPr/>
          </p:nvSpPr>
          <p:spPr bwMode="auto">
            <a:xfrm>
              <a:off x="3913" y="2417"/>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19" name="Oval 565"/>
            <p:cNvSpPr>
              <a:spLocks noChangeArrowheads="1"/>
            </p:cNvSpPr>
            <p:nvPr/>
          </p:nvSpPr>
          <p:spPr bwMode="auto">
            <a:xfrm>
              <a:off x="3477" y="263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0" name="Oval 566"/>
            <p:cNvSpPr>
              <a:spLocks noChangeArrowheads="1"/>
            </p:cNvSpPr>
            <p:nvPr/>
          </p:nvSpPr>
          <p:spPr bwMode="auto">
            <a:xfrm>
              <a:off x="3695" y="263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1" name="Oval 567"/>
            <p:cNvSpPr>
              <a:spLocks noChangeArrowheads="1"/>
            </p:cNvSpPr>
            <p:nvPr/>
          </p:nvSpPr>
          <p:spPr bwMode="auto">
            <a:xfrm>
              <a:off x="3914" y="2632"/>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2" name="Oval 568"/>
            <p:cNvSpPr>
              <a:spLocks noChangeArrowheads="1"/>
            </p:cNvSpPr>
            <p:nvPr/>
          </p:nvSpPr>
          <p:spPr bwMode="auto">
            <a:xfrm>
              <a:off x="3477" y="285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3" name="Oval 569"/>
            <p:cNvSpPr>
              <a:spLocks noChangeArrowheads="1"/>
            </p:cNvSpPr>
            <p:nvPr/>
          </p:nvSpPr>
          <p:spPr bwMode="auto">
            <a:xfrm>
              <a:off x="3694" y="2853"/>
              <a:ext cx="72"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4" name="Oval 570"/>
            <p:cNvSpPr>
              <a:spLocks noChangeArrowheads="1"/>
            </p:cNvSpPr>
            <p:nvPr/>
          </p:nvSpPr>
          <p:spPr bwMode="auto">
            <a:xfrm>
              <a:off x="3914" y="2853"/>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5" name="Oval 571"/>
            <p:cNvSpPr>
              <a:spLocks noChangeArrowheads="1"/>
            </p:cNvSpPr>
            <p:nvPr/>
          </p:nvSpPr>
          <p:spPr bwMode="auto">
            <a:xfrm>
              <a:off x="3478"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6" name="Oval 572"/>
            <p:cNvSpPr>
              <a:spLocks noChangeArrowheads="1"/>
            </p:cNvSpPr>
            <p:nvPr/>
          </p:nvSpPr>
          <p:spPr bwMode="auto">
            <a:xfrm>
              <a:off x="3697" y="2199"/>
              <a:ext cx="70"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7" name="Oval 573"/>
            <p:cNvSpPr>
              <a:spLocks noChangeArrowheads="1"/>
            </p:cNvSpPr>
            <p:nvPr/>
          </p:nvSpPr>
          <p:spPr bwMode="auto">
            <a:xfrm>
              <a:off x="3915" y="2199"/>
              <a:ext cx="71" cy="70"/>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8" name="Oval 574"/>
            <p:cNvSpPr>
              <a:spLocks noChangeArrowheads="1"/>
            </p:cNvSpPr>
            <p:nvPr/>
          </p:nvSpPr>
          <p:spPr bwMode="auto">
            <a:xfrm>
              <a:off x="3477"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29" name="Oval 575"/>
            <p:cNvSpPr>
              <a:spLocks noChangeArrowheads="1"/>
            </p:cNvSpPr>
            <p:nvPr/>
          </p:nvSpPr>
          <p:spPr bwMode="auto">
            <a:xfrm>
              <a:off x="3694" y="1984"/>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30" name="Oval 576"/>
            <p:cNvSpPr>
              <a:spLocks noChangeArrowheads="1"/>
            </p:cNvSpPr>
            <p:nvPr/>
          </p:nvSpPr>
          <p:spPr bwMode="auto">
            <a:xfrm>
              <a:off x="3913" y="1984"/>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31" name="Oval 577"/>
            <p:cNvSpPr>
              <a:spLocks noChangeArrowheads="1"/>
            </p:cNvSpPr>
            <p:nvPr/>
          </p:nvSpPr>
          <p:spPr bwMode="auto">
            <a:xfrm>
              <a:off x="3477"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32" name="Oval 578"/>
            <p:cNvSpPr>
              <a:spLocks noChangeArrowheads="1"/>
            </p:cNvSpPr>
            <p:nvPr/>
          </p:nvSpPr>
          <p:spPr bwMode="auto">
            <a:xfrm>
              <a:off x="3697" y="1765"/>
              <a:ext cx="70"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33" name="Oval 579"/>
            <p:cNvSpPr>
              <a:spLocks noChangeArrowheads="1"/>
            </p:cNvSpPr>
            <p:nvPr/>
          </p:nvSpPr>
          <p:spPr bwMode="auto">
            <a:xfrm>
              <a:off x="3915" y="1765"/>
              <a:ext cx="71" cy="71"/>
            </a:xfrm>
            <a:prstGeom prst="ellipse">
              <a:avLst/>
            </a:prstGeom>
            <a:solidFill>
              <a:schemeClr val="bg1"/>
            </a:solidFill>
            <a:ln w="12700">
              <a:solidFill>
                <a:schemeClr val="tx1"/>
              </a:solidFill>
              <a:round/>
              <a:headEnd/>
              <a:tailEnd/>
            </a:ln>
          </p:spPr>
          <p:txBody>
            <a:bodyPr wrap="none" anchor="ctr"/>
            <a:lstStyle/>
            <a:p>
              <a:endParaRPr lang="en-IN"/>
            </a:p>
          </p:txBody>
        </p:sp>
        <p:sp>
          <p:nvSpPr>
            <p:cNvPr id="7734" name="Oval 580"/>
            <p:cNvSpPr>
              <a:spLocks noChangeArrowheads="1"/>
            </p:cNvSpPr>
            <p:nvPr/>
          </p:nvSpPr>
          <p:spPr bwMode="auto">
            <a:xfrm>
              <a:off x="-558" y="1904"/>
              <a:ext cx="4380" cy="4380"/>
            </a:xfrm>
            <a:prstGeom prst="ellipse">
              <a:avLst/>
            </a:prstGeom>
            <a:noFill/>
            <a:ln w="38100">
              <a:solidFill>
                <a:srgbClr val="FF6600"/>
              </a:solidFill>
              <a:round/>
              <a:headEnd/>
              <a:tailEnd/>
            </a:ln>
          </p:spPr>
          <p:txBody>
            <a:bodyPr wrap="none" anchor="ctr"/>
            <a:lstStyle/>
            <a:p>
              <a:endParaRPr lang="en-IN"/>
            </a:p>
          </p:txBody>
        </p:sp>
        <p:sp>
          <p:nvSpPr>
            <p:cNvPr id="7735" name="Rectangle 581"/>
            <p:cNvSpPr>
              <a:spLocks noChangeArrowheads="1"/>
            </p:cNvSpPr>
            <p:nvPr/>
          </p:nvSpPr>
          <p:spPr bwMode="auto">
            <a:xfrm>
              <a:off x="787" y="1852"/>
              <a:ext cx="797" cy="104"/>
            </a:xfrm>
            <a:prstGeom prst="rect">
              <a:avLst/>
            </a:prstGeom>
            <a:solidFill>
              <a:schemeClr val="bg1"/>
            </a:solidFill>
            <a:ln w="12700">
              <a:solidFill>
                <a:schemeClr val="bg1"/>
              </a:solidFill>
              <a:miter lim="800000"/>
              <a:headEnd/>
              <a:tailEnd/>
            </a:ln>
          </p:spPr>
          <p:txBody>
            <a:bodyPr wrap="none" anchor="ctr"/>
            <a:lstStyle/>
            <a:p>
              <a:endParaRPr lang="en-IN"/>
            </a:p>
          </p:txBody>
        </p:sp>
        <p:sp>
          <p:nvSpPr>
            <p:cNvPr id="7736" name="Line 582"/>
            <p:cNvSpPr>
              <a:spLocks noChangeShapeType="1"/>
            </p:cNvSpPr>
            <p:nvPr/>
          </p:nvSpPr>
          <p:spPr bwMode="auto">
            <a:xfrm rot="5400000">
              <a:off x="1539" y="1861"/>
              <a:ext cx="1" cy="102"/>
            </a:xfrm>
            <a:prstGeom prst="line">
              <a:avLst/>
            </a:prstGeom>
            <a:noFill/>
            <a:ln w="12700">
              <a:solidFill>
                <a:schemeClr val="tx1"/>
              </a:solidFill>
              <a:round/>
              <a:headEnd/>
              <a:tailEnd/>
            </a:ln>
          </p:spPr>
          <p:txBody>
            <a:bodyPr wrap="none"/>
            <a:lstStyle/>
            <a:p>
              <a:endParaRPr lang="en-US"/>
            </a:p>
          </p:txBody>
        </p:sp>
        <p:sp>
          <p:nvSpPr>
            <p:cNvPr id="7737" name="Rectangle 583"/>
            <p:cNvSpPr>
              <a:spLocks noChangeArrowheads="1"/>
            </p:cNvSpPr>
            <p:nvPr/>
          </p:nvSpPr>
          <p:spPr bwMode="auto">
            <a:xfrm>
              <a:off x="-827" y="1932"/>
              <a:ext cx="2036" cy="2940"/>
            </a:xfrm>
            <a:prstGeom prst="rect">
              <a:avLst/>
            </a:prstGeom>
            <a:solidFill>
              <a:schemeClr val="bg1"/>
            </a:solidFill>
            <a:ln w="12700">
              <a:solidFill>
                <a:schemeClr val="bg1"/>
              </a:solidFill>
              <a:miter lim="800000"/>
              <a:headEnd/>
              <a:tailEnd/>
            </a:ln>
          </p:spPr>
          <p:txBody>
            <a:bodyPr wrap="none" anchor="ctr"/>
            <a:lstStyle/>
            <a:p>
              <a:endParaRPr lang="en-IN"/>
            </a:p>
          </p:txBody>
        </p:sp>
        <p:sp>
          <p:nvSpPr>
            <p:cNvPr id="7738" name="Rectangle 584"/>
            <p:cNvSpPr>
              <a:spLocks noChangeArrowheads="1"/>
            </p:cNvSpPr>
            <p:nvPr/>
          </p:nvSpPr>
          <p:spPr bwMode="auto">
            <a:xfrm>
              <a:off x="3786" y="4133"/>
              <a:ext cx="101" cy="417"/>
            </a:xfrm>
            <a:prstGeom prst="rect">
              <a:avLst/>
            </a:prstGeom>
            <a:solidFill>
              <a:schemeClr val="bg1"/>
            </a:solidFill>
            <a:ln w="12700">
              <a:solidFill>
                <a:schemeClr val="bg1"/>
              </a:solidFill>
              <a:miter lim="800000"/>
              <a:headEnd/>
              <a:tailEnd/>
            </a:ln>
          </p:spPr>
          <p:txBody>
            <a:bodyPr wrap="none" anchor="ctr"/>
            <a:lstStyle/>
            <a:p>
              <a:endParaRPr lang="en-IN"/>
            </a:p>
          </p:txBody>
        </p:sp>
        <p:sp>
          <p:nvSpPr>
            <p:cNvPr id="7739" name="Line 585"/>
            <p:cNvSpPr>
              <a:spLocks noChangeShapeType="1"/>
            </p:cNvSpPr>
            <p:nvPr/>
          </p:nvSpPr>
          <p:spPr bwMode="auto">
            <a:xfrm rot="10800000">
              <a:off x="3837" y="4123"/>
              <a:ext cx="1" cy="84"/>
            </a:xfrm>
            <a:prstGeom prst="line">
              <a:avLst/>
            </a:prstGeom>
            <a:noFill/>
            <a:ln w="12700">
              <a:solidFill>
                <a:schemeClr val="tx1"/>
              </a:solidFill>
              <a:round/>
              <a:headEnd/>
              <a:tailEnd/>
            </a:ln>
          </p:spPr>
          <p:txBody>
            <a:bodyPr wrap="none"/>
            <a:lstStyle/>
            <a:p>
              <a:endParaRPr lang="en-US"/>
            </a:p>
          </p:txBody>
        </p:sp>
        <p:sp>
          <p:nvSpPr>
            <p:cNvPr id="7740" name="Rectangle 586"/>
            <p:cNvSpPr>
              <a:spLocks noChangeArrowheads="1"/>
            </p:cNvSpPr>
            <p:nvPr/>
          </p:nvSpPr>
          <p:spPr bwMode="auto">
            <a:xfrm>
              <a:off x="-653" y="4317"/>
              <a:ext cx="4508" cy="2029"/>
            </a:xfrm>
            <a:prstGeom prst="rect">
              <a:avLst/>
            </a:prstGeom>
            <a:solidFill>
              <a:schemeClr val="bg1"/>
            </a:solidFill>
            <a:ln w="12700">
              <a:solidFill>
                <a:schemeClr val="bg1"/>
              </a:solidFill>
              <a:miter lim="800000"/>
              <a:headEnd/>
              <a:tailEnd/>
            </a:ln>
          </p:spPr>
          <p:txBody>
            <a:bodyPr wrap="none" anchor="ctr"/>
            <a:lstStyle/>
            <a:p>
              <a:endParaRPr lang="en-IN"/>
            </a:p>
          </p:txBody>
        </p:sp>
      </p:grpSp>
      <p:graphicFrame>
        <p:nvGraphicFramePr>
          <p:cNvPr id="7170" name="Object 587"/>
          <p:cNvGraphicFramePr>
            <a:graphicFrameLocks noChangeAspect="1"/>
          </p:cNvGraphicFramePr>
          <p:nvPr/>
        </p:nvGraphicFramePr>
        <p:xfrm>
          <a:off x="5294313" y="1798638"/>
          <a:ext cx="2849562" cy="633412"/>
        </p:xfrm>
        <a:graphic>
          <a:graphicData uri="http://schemas.openxmlformats.org/presentationml/2006/ole">
            <p:oleObj spid="_x0000_s7170" name="Equation" r:id="rId3" imgW="1257120" imgH="279360" progId="Equation.3">
              <p:embed/>
            </p:oleObj>
          </a:graphicData>
        </a:graphic>
      </p:graphicFrame>
      <p:graphicFrame>
        <p:nvGraphicFramePr>
          <p:cNvPr id="7171" name="Object 588"/>
          <p:cNvGraphicFramePr>
            <a:graphicFrameLocks noChangeAspect="1"/>
          </p:cNvGraphicFramePr>
          <p:nvPr/>
        </p:nvGraphicFramePr>
        <p:xfrm>
          <a:off x="5343525" y="2522538"/>
          <a:ext cx="2763838" cy="604837"/>
        </p:xfrm>
        <a:graphic>
          <a:graphicData uri="http://schemas.openxmlformats.org/presentationml/2006/ole">
            <p:oleObj spid="_x0000_s7171" name="Equation" r:id="rId4" imgW="1218960" imgH="266400" progId="Equation.3">
              <p:embed/>
            </p:oleObj>
          </a:graphicData>
        </a:graphic>
      </p:graphicFrame>
      <p:graphicFrame>
        <p:nvGraphicFramePr>
          <p:cNvPr id="7172" name="Object 589"/>
          <p:cNvGraphicFramePr>
            <a:graphicFrameLocks noChangeAspect="1"/>
          </p:cNvGraphicFramePr>
          <p:nvPr/>
        </p:nvGraphicFramePr>
        <p:xfrm>
          <a:off x="5313363" y="3217863"/>
          <a:ext cx="2879725" cy="604837"/>
        </p:xfrm>
        <a:graphic>
          <a:graphicData uri="http://schemas.openxmlformats.org/presentationml/2006/ole">
            <p:oleObj spid="_x0000_s7172" name="Equation" r:id="rId5" imgW="1269720" imgH="266400" progId="Equation.3">
              <p:embed/>
            </p:oleObj>
          </a:graphicData>
        </a:graphic>
      </p:graphicFrame>
      <p:graphicFrame>
        <p:nvGraphicFramePr>
          <p:cNvPr id="7173" name="Object 590"/>
          <p:cNvGraphicFramePr>
            <a:graphicFrameLocks noChangeAspect="1"/>
          </p:cNvGraphicFramePr>
          <p:nvPr/>
        </p:nvGraphicFramePr>
        <p:xfrm>
          <a:off x="5281613" y="4637088"/>
          <a:ext cx="2908300" cy="633412"/>
        </p:xfrm>
        <a:graphic>
          <a:graphicData uri="http://schemas.openxmlformats.org/presentationml/2006/ole">
            <p:oleObj spid="_x0000_s7173" name="Equation" r:id="rId6" imgW="1282680" imgH="279360" progId="Equation.3">
              <p:embed/>
            </p:oleObj>
          </a:graphicData>
        </a:graphic>
      </p:graphicFrame>
      <p:graphicFrame>
        <p:nvGraphicFramePr>
          <p:cNvPr id="7174" name="Object 591"/>
          <p:cNvGraphicFramePr>
            <a:graphicFrameLocks noChangeAspect="1"/>
          </p:cNvGraphicFramePr>
          <p:nvPr/>
        </p:nvGraphicFramePr>
        <p:xfrm>
          <a:off x="5254625" y="5335588"/>
          <a:ext cx="2967038" cy="635000"/>
        </p:xfrm>
        <a:graphic>
          <a:graphicData uri="http://schemas.openxmlformats.org/presentationml/2006/ole">
            <p:oleObj spid="_x0000_s7174" name="Equation" r:id="rId7" imgW="1307880" imgH="279360" progId="Equation.3">
              <p:embed/>
            </p:oleObj>
          </a:graphicData>
        </a:graphic>
      </p:graphicFrame>
      <p:grpSp>
        <p:nvGrpSpPr>
          <p:cNvPr id="7177" name="Group 592"/>
          <p:cNvGrpSpPr>
            <a:grpSpLocks/>
          </p:cNvGrpSpPr>
          <p:nvPr/>
        </p:nvGrpSpPr>
        <p:grpSpPr bwMode="auto">
          <a:xfrm>
            <a:off x="6721475" y="3902075"/>
            <a:ext cx="130175" cy="561975"/>
            <a:chOff x="4342" y="2798"/>
            <a:chExt cx="82" cy="354"/>
          </a:xfrm>
        </p:grpSpPr>
        <p:sp>
          <p:nvSpPr>
            <p:cNvPr id="7178" name="Oval 593"/>
            <p:cNvSpPr>
              <a:spLocks noChangeArrowheads="1"/>
            </p:cNvSpPr>
            <p:nvPr/>
          </p:nvSpPr>
          <p:spPr bwMode="auto">
            <a:xfrm>
              <a:off x="4342" y="2798"/>
              <a:ext cx="82" cy="82"/>
            </a:xfrm>
            <a:prstGeom prst="ellipse">
              <a:avLst/>
            </a:prstGeom>
            <a:solidFill>
              <a:schemeClr val="tx1"/>
            </a:solidFill>
            <a:ln w="12700">
              <a:noFill/>
              <a:round/>
              <a:headEnd/>
              <a:tailEnd/>
            </a:ln>
          </p:spPr>
          <p:txBody>
            <a:bodyPr wrap="none" anchor="ctr"/>
            <a:lstStyle/>
            <a:p>
              <a:endParaRPr lang="en-IN"/>
            </a:p>
          </p:txBody>
        </p:sp>
        <p:sp>
          <p:nvSpPr>
            <p:cNvPr id="7179" name="Oval 594"/>
            <p:cNvSpPr>
              <a:spLocks noChangeArrowheads="1"/>
            </p:cNvSpPr>
            <p:nvPr/>
          </p:nvSpPr>
          <p:spPr bwMode="auto">
            <a:xfrm>
              <a:off x="4342" y="2934"/>
              <a:ext cx="82" cy="82"/>
            </a:xfrm>
            <a:prstGeom prst="ellipse">
              <a:avLst/>
            </a:prstGeom>
            <a:solidFill>
              <a:schemeClr val="tx1"/>
            </a:solidFill>
            <a:ln w="12700">
              <a:noFill/>
              <a:round/>
              <a:headEnd/>
              <a:tailEnd/>
            </a:ln>
          </p:spPr>
          <p:txBody>
            <a:bodyPr wrap="none" anchor="ctr"/>
            <a:lstStyle/>
            <a:p>
              <a:endParaRPr lang="en-IN"/>
            </a:p>
          </p:txBody>
        </p:sp>
        <p:sp>
          <p:nvSpPr>
            <p:cNvPr id="7180" name="Oval 595"/>
            <p:cNvSpPr>
              <a:spLocks noChangeArrowheads="1"/>
            </p:cNvSpPr>
            <p:nvPr/>
          </p:nvSpPr>
          <p:spPr bwMode="auto">
            <a:xfrm>
              <a:off x="4342" y="3070"/>
              <a:ext cx="82" cy="82"/>
            </a:xfrm>
            <a:prstGeom prst="ellipse">
              <a:avLst/>
            </a:prstGeom>
            <a:solidFill>
              <a:schemeClr val="tx1"/>
            </a:solidFill>
            <a:ln w="12700">
              <a:no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600200" y="0"/>
            <a:ext cx="5988050" cy="538163"/>
          </a:xfrm>
          <a:noFill/>
        </p:spPr>
        <p:txBody>
          <a:bodyPr lIns="63500" tIns="25400" rIns="63500" bIns="25400" anchor="t">
            <a:spAutoFit/>
          </a:bodyPr>
          <a:lstStyle/>
          <a:p>
            <a:pPr eaLnBrk="1" hangingPunct="1"/>
            <a:r>
              <a:rPr lang="en-US" sz="3200" b="1" u="sng" smtClean="0">
                <a:latin typeface="Times New Roman" pitchFamily="18" charset="0"/>
                <a:cs typeface="Times New Roman" pitchFamily="18" charset="0"/>
              </a:rPr>
              <a:t>Character Generation </a:t>
            </a:r>
          </a:p>
        </p:txBody>
      </p:sp>
      <p:sp>
        <p:nvSpPr>
          <p:cNvPr id="135171"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135172" name="Text Box 4"/>
          <p:cNvSpPr txBox="1">
            <a:spLocks noChangeArrowheads="1"/>
          </p:cNvSpPr>
          <p:nvPr/>
        </p:nvSpPr>
        <p:spPr bwMode="auto">
          <a:xfrm>
            <a:off x="152400" y="1066800"/>
            <a:ext cx="8839200" cy="427038"/>
          </a:xfrm>
          <a:prstGeom prst="rect">
            <a:avLst/>
          </a:prstGeom>
          <a:noFill/>
          <a:ln w="9525">
            <a:noFill/>
            <a:miter lim="800000"/>
            <a:headEnd/>
            <a:tailEnd/>
          </a:ln>
        </p:spPr>
        <p:txBody>
          <a:bodyPr>
            <a:spAutoFit/>
          </a:bodyPr>
          <a:lstStyle/>
          <a:p>
            <a:pPr eaLnBrk="0" hangingPunct="0">
              <a:spcBef>
                <a:spcPct val="50000"/>
              </a:spcBef>
            </a:pPr>
            <a:endParaRPr lang="en-US" sz="2200">
              <a:latin typeface="Times New Roman" pitchFamily="18" charset="0"/>
              <a:cs typeface="Times New Roman" pitchFamily="18" charset="0"/>
            </a:endParaRPr>
          </a:p>
        </p:txBody>
      </p:sp>
      <p:sp>
        <p:nvSpPr>
          <p:cNvPr id="135173" name="Rectangle 5"/>
          <p:cNvSpPr>
            <a:spLocks noChangeArrowheads="1"/>
          </p:cNvSpPr>
          <p:nvPr/>
        </p:nvSpPr>
        <p:spPr bwMode="auto">
          <a:xfrm>
            <a:off x="304800" y="838200"/>
            <a:ext cx="8839200" cy="5605463"/>
          </a:xfrm>
          <a:prstGeom prst="rect">
            <a:avLst/>
          </a:prstGeom>
          <a:noFill/>
          <a:ln w="9525">
            <a:noFill/>
            <a:miter lim="800000"/>
            <a:headEnd/>
            <a:tailEnd/>
          </a:ln>
        </p:spPr>
        <p:txBody>
          <a:bodyPr>
            <a:spAutoFit/>
          </a:bodyPr>
          <a:lstStyle/>
          <a:p>
            <a:pPr eaLnBrk="0" hangingPunct="0">
              <a:buFontTx/>
              <a:buChar char="•"/>
            </a:pPr>
            <a:r>
              <a:rPr lang="en-US" sz="2000">
                <a:solidFill>
                  <a:srgbClr val="333399"/>
                </a:solidFill>
                <a:latin typeface="Times New Roman" pitchFamily="18" charset="0"/>
                <a:cs typeface="Times New Roman" pitchFamily="18" charset="0"/>
              </a:rPr>
              <a:t>  </a:t>
            </a:r>
            <a:r>
              <a:rPr lang="en-US" sz="2400">
                <a:solidFill>
                  <a:srgbClr val="333399"/>
                </a:solidFill>
                <a:latin typeface="Times New Roman" pitchFamily="18" charset="0"/>
                <a:cs typeface="Times New Roman" pitchFamily="18" charset="0"/>
              </a:rPr>
              <a:t>Overall design or style for set of characters is called type-face. </a:t>
            </a:r>
          </a:p>
          <a:p>
            <a:pPr eaLnBrk="0" hangingPunct="0"/>
            <a:r>
              <a:rPr lang="en-US" sz="2000">
                <a:solidFill>
                  <a:srgbClr val="333399"/>
                </a:solidFill>
                <a:latin typeface="Times New Roman" pitchFamily="18" charset="0"/>
                <a:cs typeface="Times New Roman" pitchFamily="18" charset="0"/>
              </a:rPr>
              <a:t>	.Ex: Courier, Helvetica, New York.</a:t>
            </a:r>
          </a:p>
          <a:p>
            <a:pPr eaLnBrk="0" hangingPunct="0"/>
            <a:endParaRPr lang="en-US" sz="2000">
              <a:solidFill>
                <a:srgbClr val="333399"/>
              </a:solidFill>
              <a:latin typeface="Times New Roman" pitchFamily="18" charset="0"/>
              <a:cs typeface="Times New Roman" pitchFamily="18" charset="0"/>
            </a:endParaRPr>
          </a:p>
          <a:p>
            <a:pPr eaLnBrk="0" hangingPunct="0">
              <a:buFontTx/>
              <a:buChar char="•"/>
            </a:pPr>
            <a:r>
              <a:rPr lang="en-US" sz="2000">
                <a:solidFill>
                  <a:srgbClr val="333399"/>
                </a:solidFill>
                <a:latin typeface="Times New Roman" pitchFamily="18" charset="0"/>
                <a:cs typeface="Times New Roman" pitchFamily="18" charset="0"/>
              </a:rPr>
              <a:t>  </a:t>
            </a:r>
            <a:r>
              <a:rPr lang="en-US" sz="2400">
                <a:solidFill>
                  <a:srgbClr val="333399"/>
                </a:solidFill>
                <a:latin typeface="Times New Roman" pitchFamily="18" charset="0"/>
                <a:cs typeface="Times New Roman" pitchFamily="18" charset="0"/>
              </a:rPr>
              <a:t>Type-face are </a:t>
            </a:r>
            <a:r>
              <a:rPr lang="en-US" sz="2400">
                <a:solidFill>
                  <a:srgbClr val="333399"/>
                </a:solidFill>
                <a:latin typeface="Courier New" pitchFamily="49" charset="0"/>
                <a:cs typeface="Courier New" pitchFamily="49" charset="0"/>
              </a:rPr>
              <a:t>serif</a:t>
            </a:r>
            <a:r>
              <a:rPr lang="en-US" sz="2400">
                <a:solidFill>
                  <a:srgbClr val="333399"/>
                </a:solidFill>
                <a:latin typeface="Times New Roman" pitchFamily="18" charset="0"/>
                <a:cs typeface="Times New Roman" pitchFamily="18" charset="0"/>
              </a:rPr>
              <a:t> and </a:t>
            </a:r>
            <a:r>
              <a:rPr lang="en-US" sz="2400">
                <a:solidFill>
                  <a:srgbClr val="333399"/>
                </a:solidFill>
              </a:rPr>
              <a:t>san-serif </a:t>
            </a:r>
            <a:r>
              <a:rPr lang="en-US" sz="2400">
                <a:solidFill>
                  <a:srgbClr val="333399"/>
                </a:solidFill>
                <a:latin typeface="Times New Roman" pitchFamily="18" charset="0"/>
                <a:cs typeface="Times New Roman" pitchFamily="18" charset="0"/>
              </a:rPr>
              <a:t>(optima).</a:t>
            </a:r>
          </a:p>
          <a:p>
            <a:pPr eaLnBrk="0" hangingPunct="0">
              <a:buFontTx/>
              <a:buChar char="•"/>
            </a:pPr>
            <a:endParaRPr lang="en-US" sz="2400">
              <a:solidFill>
                <a:srgbClr val="333399"/>
              </a:solidFill>
              <a:latin typeface="Times New Roman" pitchFamily="18" charset="0"/>
              <a:cs typeface="Times New Roman" pitchFamily="18" charset="0"/>
            </a:endParaRPr>
          </a:p>
          <a:p>
            <a:pPr lvl="1" eaLnBrk="0" hangingPunct="0">
              <a:buFontTx/>
              <a:buChar char="•"/>
            </a:pPr>
            <a:r>
              <a:rPr lang="en-US" sz="2000">
                <a:solidFill>
                  <a:srgbClr val="333399"/>
                </a:solidFill>
                <a:latin typeface="Palatino Linotype" pitchFamily="18" charset="0"/>
                <a:cs typeface="Times New Roman" pitchFamily="18" charset="0"/>
              </a:rPr>
              <a:t> Serif type has small lines or accents at the ends of the main character strokes. Is more readable and hence easier to read in longer blocks of text</a:t>
            </a:r>
          </a:p>
          <a:p>
            <a:pPr lvl="1" eaLnBrk="0" hangingPunct="0">
              <a:buFontTx/>
              <a:buChar char="•"/>
            </a:pPr>
            <a:endParaRPr lang="en-US" sz="2000">
              <a:solidFill>
                <a:srgbClr val="333399"/>
              </a:solidFill>
              <a:latin typeface="Palatino Linotype" pitchFamily="18" charset="0"/>
              <a:cs typeface="Times New Roman" pitchFamily="18" charset="0"/>
            </a:endParaRPr>
          </a:p>
          <a:p>
            <a:pPr lvl="1" eaLnBrk="0" hangingPunct="0">
              <a:buFontTx/>
              <a:buChar char="•"/>
            </a:pPr>
            <a:r>
              <a:rPr lang="en-US" sz="2000">
                <a:solidFill>
                  <a:srgbClr val="333399"/>
                </a:solidFill>
                <a:latin typeface="Times New Roman" pitchFamily="18" charset="0"/>
                <a:cs typeface="Times New Roman" pitchFamily="18" charset="0"/>
              </a:rPr>
              <a:t> </a:t>
            </a:r>
            <a:r>
              <a:rPr lang="en-US" sz="2000">
                <a:solidFill>
                  <a:srgbClr val="333399"/>
                </a:solidFill>
              </a:rPr>
              <a:t>San-serif has not accents. Individual characters are easier to recognize and is therefore good for labeling and short headings</a:t>
            </a:r>
          </a:p>
          <a:p>
            <a:pPr eaLnBrk="0" hangingPunct="0"/>
            <a:r>
              <a:rPr lang="en-US" sz="2000">
                <a:solidFill>
                  <a:srgbClr val="333399"/>
                </a:solidFill>
                <a:latin typeface="Times New Roman" pitchFamily="18" charset="0"/>
                <a:cs typeface="Times New Roman" pitchFamily="18" charset="0"/>
              </a:rPr>
              <a:t>	</a:t>
            </a:r>
          </a:p>
          <a:p>
            <a:pPr eaLnBrk="0" hangingPunct="0">
              <a:buFontTx/>
              <a:buChar char="•"/>
            </a:pPr>
            <a:r>
              <a:rPr lang="en-US" sz="2000">
                <a:solidFill>
                  <a:srgbClr val="333399"/>
                </a:solidFill>
                <a:latin typeface="Times New Roman" pitchFamily="18" charset="0"/>
                <a:cs typeface="Times New Roman" pitchFamily="18" charset="0"/>
              </a:rPr>
              <a:t>  </a:t>
            </a:r>
            <a:r>
              <a:rPr lang="en-US" sz="2400">
                <a:solidFill>
                  <a:srgbClr val="333399"/>
                </a:solidFill>
                <a:latin typeface="Times New Roman" pitchFamily="18" charset="0"/>
                <a:cs typeface="Times New Roman" pitchFamily="18" charset="0"/>
              </a:rPr>
              <a:t>Font is originally referred to size and format.</a:t>
            </a:r>
          </a:p>
          <a:p>
            <a:pPr eaLnBrk="0" hangingPunct="0"/>
            <a:r>
              <a:rPr lang="en-US" sz="2000">
                <a:solidFill>
                  <a:srgbClr val="333399"/>
                </a:solidFill>
                <a:latin typeface="Times New Roman" pitchFamily="18" charset="0"/>
                <a:cs typeface="Times New Roman" pitchFamily="18" charset="0"/>
              </a:rPr>
              <a:t> </a:t>
            </a:r>
          </a:p>
          <a:p>
            <a:pPr eaLnBrk="0" hangingPunct="0">
              <a:buFontTx/>
              <a:buChar char="•"/>
            </a:pPr>
            <a:r>
              <a:rPr lang="en-US" sz="2000">
                <a:solidFill>
                  <a:srgbClr val="333399"/>
                </a:solidFill>
                <a:latin typeface="Times New Roman" pitchFamily="18" charset="0"/>
                <a:cs typeface="Times New Roman" pitchFamily="18" charset="0"/>
              </a:rPr>
              <a:t>  </a:t>
            </a:r>
            <a:r>
              <a:rPr lang="en-US" sz="2400">
                <a:solidFill>
                  <a:srgbClr val="333399"/>
                </a:solidFill>
                <a:latin typeface="Times New Roman" pitchFamily="18" charset="0"/>
                <a:cs typeface="Times New Roman" pitchFamily="18" charset="0"/>
              </a:rPr>
              <a:t>Two different representation for storing fonts:</a:t>
            </a:r>
            <a:r>
              <a:rPr lang="en-US" sz="2400">
                <a:latin typeface="Times New Roman" pitchFamily="18" charset="0"/>
              </a:rPr>
              <a:t> </a:t>
            </a:r>
            <a:r>
              <a:rPr lang="en-US" u="sng">
                <a:solidFill>
                  <a:srgbClr val="333399"/>
                </a:solidFill>
              </a:rPr>
              <a:t>Bitmapped Fonts</a:t>
            </a:r>
            <a:r>
              <a:rPr lang="en-US"/>
              <a:t> &amp; </a:t>
            </a:r>
            <a:r>
              <a:rPr lang="en-US" u="sng">
                <a:solidFill>
                  <a:srgbClr val="333399"/>
                </a:solidFill>
              </a:rPr>
              <a:t>Outline </a:t>
            </a:r>
          </a:p>
          <a:p>
            <a:pPr eaLnBrk="0" hangingPunct="0"/>
            <a:r>
              <a:rPr lang="en-US">
                <a:solidFill>
                  <a:srgbClr val="333399"/>
                </a:solidFill>
              </a:rPr>
              <a:t>    </a:t>
            </a:r>
            <a:r>
              <a:rPr lang="en-US" u="sng">
                <a:solidFill>
                  <a:srgbClr val="333399"/>
                </a:solidFill>
              </a:rPr>
              <a:t>Fonts</a:t>
            </a:r>
            <a:endParaRPr lang="en-US">
              <a:solidFill>
                <a:srgbClr val="333399"/>
              </a:solidFill>
            </a:endParaRPr>
          </a:p>
          <a:p>
            <a:pPr eaLnBrk="0" hangingPunct="0">
              <a:buFontTx/>
              <a:buChar char="•"/>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136195" name="Text Box 3"/>
          <p:cNvSpPr txBox="1">
            <a:spLocks noChangeArrowheads="1"/>
          </p:cNvSpPr>
          <p:nvPr/>
        </p:nvSpPr>
        <p:spPr bwMode="auto">
          <a:xfrm>
            <a:off x="304800" y="222250"/>
            <a:ext cx="8839200" cy="366713"/>
          </a:xfrm>
          <a:prstGeom prst="rect">
            <a:avLst/>
          </a:prstGeom>
          <a:noFill/>
          <a:ln w="9525">
            <a:noFill/>
            <a:miter lim="800000"/>
            <a:headEnd/>
            <a:tailEnd/>
          </a:ln>
        </p:spPr>
        <p:txBody>
          <a:bodyPr>
            <a:spAutoFit/>
          </a:bodyPr>
          <a:lstStyle/>
          <a:p>
            <a:pPr eaLnBrk="0" hangingPunct="0">
              <a:spcBef>
                <a:spcPct val="50000"/>
              </a:spcBef>
            </a:pPr>
            <a:r>
              <a:rPr lang="en-US" u="sng">
                <a:solidFill>
                  <a:schemeClr val="tx2"/>
                </a:solidFill>
              </a:rPr>
              <a:t>Character Generation</a:t>
            </a:r>
          </a:p>
        </p:txBody>
      </p:sp>
      <p:sp>
        <p:nvSpPr>
          <p:cNvPr id="136196" name="Rectangle 4"/>
          <p:cNvSpPr>
            <a:spLocks noChangeArrowheads="1"/>
          </p:cNvSpPr>
          <p:nvPr/>
        </p:nvSpPr>
        <p:spPr bwMode="auto">
          <a:xfrm>
            <a:off x="333375" y="1214438"/>
            <a:ext cx="8369300" cy="3749675"/>
          </a:xfrm>
          <a:prstGeom prst="rect">
            <a:avLst/>
          </a:prstGeom>
          <a:noFill/>
          <a:ln w="9525">
            <a:noFill/>
            <a:miter lim="800000"/>
            <a:headEnd/>
            <a:tailEnd/>
          </a:ln>
        </p:spPr>
        <p:txBody>
          <a:bodyPr>
            <a:spAutoFit/>
          </a:bodyPr>
          <a:lstStyle/>
          <a:p>
            <a:pPr eaLnBrk="0" hangingPunct="0"/>
            <a:r>
              <a:rPr lang="en-US" sz="2000" u="sng">
                <a:solidFill>
                  <a:srgbClr val="333399"/>
                </a:solidFill>
                <a:latin typeface="Times New Roman" pitchFamily="18" charset="0"/>
                <a:cs typeface="Times New Roman" pitchFamily="18" charset="0"/>
              </a:rPr>
              <a:t>Bitmapped Fonts:</a:t>
            </a:r>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 </a:t>
            </a:r>
          </a:p>
          <a:p>
            <a:pPr eaLnBrk="0" hangingPunct="0"/>
            <a:r>
              <a:rPr lang="en-US" sz="2000">
                <a:solidFill>
                  <a:srgbClr val="333399"/>
                </a:solidFill>
                <a:latin typeface="Times New Roman" pitchFamily="18" charset="0"/>
                <a:cs typeface="Times New Roman" pitchFamily="18" charset="0"/>
              </a:rPr>
              <a:t>.Characters represented as a rectangular grid or bits.</a:t>
            </a:r>
          </a:p>
          <a:p>
            <a:pPr eaLnBrk="0" hangingPunct="0"/>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.Simple and quick to draw because character is mapped onto pixel positions in the frame buffer.</a:t>
            </a:r>
          </a:p>
          <a:p>
            <a:pPr eaLnBrk="0" hangingPunct="0"/>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.However, it needs a lot of space. Each variation in size and style needs to be stored separately in a font cache.</a:t>
            </a:r>
          </a:p>
          <a:p>
            <a:pPr eaLnBrk="0" hangingPunct="0"/>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.Can still generate different size and styles from a single bitmap but the results are poor quality because bitmap descriptions do not scale well.</a:t>
            </a:r>
            <a:r>
              <a:rPr lang="en-US" sz="2000">
                <a:solidFill>
                  <a:srgbClr val="333399"/>
                </a:solidFill>
                <a:latin typeface="Times New Roman" pitchFamily="18" charset="0"/>
              </a:rPr>
              <a:t> </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685925" y="207963"/>
            <a:ext cx="5988050" cy="538162"/>
          </a:xfrm>
          <a:noFill/>
        </p:spPr>
        <p:txBody>
          <a:bodyPr lIns="63500" tIns="25400" rIns="63500" bIns="25400" anchor="t">
            <a:spAutoFit/>
          </a:bodyPr>
          <a:lstStyle/>
          <a:p>
            <a:pPr eaLnBrk="1" hangingPunct="1"/>
            <a:r>
              <a:rPr lang="en-US" u="sng" smtClean="0">
                <a:latin typeface="Times New Roman" pitchFamily="18" charset="0"/>
                <a:cs typeface="Times New Roman" pitchFamily="18" charset="0"/>
              </a:rPr>
              <a:t>Character Generation </a:t>
            </a:r>
          </a:p>
        </p:txBody>
      </p:sp>
      <p:sp>
        <p:nvSpPr>
          <p:cNvPr id="137219"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137220" name="Rectangle 4"/>
          <p:cNvSpPr>
            <a:spLocks noChangeArrowheads="1"/>
          </p:cNvSpPr>
          <p:nvPr/>
        </p:nvSpPr>
        <p:spPr bwMode="auto">
          <a:xfrm>
            <a:off x="0" y="1282700"/>
            <a:ext cx="9144000" cy="3935413"/>
          </a:xfrm>
          <a:prstGeom prst="rect">
            <a:avLst/>
          </a:prstGeom>
          <a:noFill/>
          <a:ln w="9525">
            <a:noFill/>
            <a:miter lim="800000"/>
            <a:headEnd/>
            <a:tailEnd/>
          </a:ln>
        </p:spPr>
        <p:txBody>
          <a:bodyPr>
            <a:spAutoFit/>
          </a:bodyPr>
          <a:lstStyle/>
          <a:p>
            <a:pPr eaLnBrk="0" hangingPunct="0"/>
            <a:r>
              <a:rPr lang="en-US" sz="2800" u="sng">
                <a:solidFill>
                  <a:srgbClr val="333399"/>
                </a:solidFill>
                <a:latin typeface="Times New Roman" pitchFamily="18" charset="0"/>
                <a:cs typeface="Times New Roman" pitchFamily="18" charset="0"/>
              </a:rPr>
              <a:t>Outline Fonts</a:t>
            </a:r>
            <a:endParaRPr lang="en-US" sz="2800">
              <a:solidFill>
                <a:srgbClr val="333399"/>
              </a:solidFill>
              <a:latin typeface="Times New Roman" pitchFamily="18" charset="0"/>
              <a:cs typeface="Times New Roman" pitchFamily="18" charset="0"/>
            </a:endParaRPr>
          </a:p>
          <a:p>
            <a:pPr eaLnBrk="0" hangingPunct="0"/>
            <a:r>
              <a:rPr lang="en-US" sz="2800">
                <a:solidFill>
                  <a:srgbClr val="333399"/>
                </a:solidFill>
                <a:latin typeface="Times New Roman" pitchFamily="18" charset="0"/>
                <a:cs typeface="Times New Roman" pitchFamily="18" charset="0"/>
              </a:rPr>
              <a:t> </a:t>
            </a:r>
          </a:p>
          <a:p>
            <a:pPr eaLnBrk="0" hangingPunct="0"/>
            <a:r>
              <a:rPr lang="en-US" sz="2800">
                <a:solidFill>
                  <a:srgbClr val="333399"/>
                </a:solidFill>
                <a:latin typeface="Times New Roman" pitchFamily="18" charset="0"/>
                <a:cs typeface="Times New Roman" pitchFamily="18" charset="0"/>
              </a:rPr>
              <a:t>.Characters described by straight lines and curves.</a:t>
            </a:r>
          </a:p>
          <a:p>
            <a:pPr eaLnBrk="0" hangingPunct="0"/>
            <a:endParaRPr lang="en-US" sz="2800">
              <a:solidFill>
                <a:srgbClr val="333399"/>
              </a:solidFill>
              <a:latin typeface="Times New Roman" pitchFamily="18" charset="0"/>
              <a:cs typeface="Times New Roman" pitchFamily="18" charset="0"/>
            </a:endParaRPr>
          </a:p>
          <a:p>
            <a:pPr eaLnBrk="0" hangingPunct="0"/>
            <a:r>
              <a:rPr lang="en-US" sz="2800">
                <a:solidFill>
                  <a:srgbClr val="333399"/>
                </a:solidFill>
                <a:latin typeface="Times New Roman" pitchFamily="18" charset="0"/>
                <a:cs typeface="Times New Roman" pitchFamily="18" charset="0"/>
              </a:rPr>
              <a:t>.Can generate different sizes and styles by manipulating curve definition.</a:t>
            </a:r>
          </a:p>
          <a:p>
            <a:pPr eaLnBrk="0" hangingPunct="0"/>
            <a:endParaRPr lang="en-US" sz="2800">
              <a:solidFill>
                <a:srgbClr val="333399"/>
              </a:solidFill>
              <a:latin typeface="Times New Roman" pitchFamily="18" charset="0"/>
              <a:cs typeface="Times New Roman" pitchFamily="18" charset="0"/>
            </a:endParaRPr>
          </a:p>
          <a:p>
            <a:pPr eaLnBrk="0" hangingPunct="0"/>
            <a:r>
              <a:rPr lang="en-US" sz="2800">
                <a:solidFill>
                  <a:srgbClr val="333399"/>
                </a:solidFill>
                <a:latin typeface="Times New Roman" pitchFamily="18" charset="0"/>
                <a:cs typeface="Times New Roman" pitchFamily="18" charset="0"/>
              </a:rPr>
              <a:t>. Slow because they must be scan converted into the frame buffer</a:t>
            </a:r>
            <a:r>
              <a:rPr lang="en-US" sz="2800">
                <a:solidFill>
                  <a:srgbClr val="333399"/>
                </a:solidFill>
                <a:latin typeface="Times New Roman" pitchFamily="18" charset="0"/>
              </a:rPr>
              <a:t> </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srcRect/>
          <a:stretch>
            <a:fillRect/>
          </a:stretch>
        </p:blipFill>
        <p:spPr bwMode="auto">
          <a:xfrm>
            <a:off x="1103313" y="454025"/>
            <a:ext cx="6548437" cy="3898900"/>
          </a:xfrm>
          <a:prstGeom prst="rect">
            <a:avLst/>
          </a:prstGeom>
          <a:noFill/>
          <a:ln w="9525">
            <a:noFill/>
            <a:miter lim="800000"/>
            <a:headEnd/>
            <a:tailEnd/>
          </a:ln>
        </p:spPr>
      </p:pic>
      <p:sp>
        <p:nvSpPr>
          <p:cNvPr id="138243" name="Rectangle 3"/>
          <p:cNvSpPr>
            <a:spLocks noChangeArrowheads="1"/>
          </p:cNvSpPr>
          <p:nvPr/>
        </p:nvSpPr>
        <p:spPr bwMode="auto">
          <a:xfrm>
            <a:off x="831850" y="4979988"/>
            <a:ext cx="7273925" cy="641350"/>
          </a:xfrm>
          <a:prstGeom prst="rect">
            <a:avLst/>
          </a:prstGeom>
          <a:noFill/>
          <a:ln w="9525">
            <a:noFill/>
            <a:miter lim="800000"/>
            <a:headEnd/>
            <a:tailEnd/>
          </a:ln>
        </p:spPr>
        <p:txBody>
          <a:bodyPr>
            <a:spAutoFit/>
          </a:bodyPr>
          <a:lstStyle/>
          <a:p>
            <a:r>
              <a:rPr lang="en-US"/>
              <a:t>the letter </a:t>
            </a:r>
            <a:r>
              <a:rPr lang="en-US" b="1"/>
              <a:t>B </a:t>
            </a:r>
            <a:r>
              <a:rPr lang="en-US"/>
              <a:t>represented with an 8x8 bilevel bitmap pattern and with an outline shape defined with straight line and curve segments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616075" y="274638"/>
            <a:ext cx="5988050" cy="1100137"/>
          </a:xfrm>
          <a:noFill/>
        </p:spPr>
        <p:txBody>
          <a:bodyPr lIns="63500" tIns="25400" rIns="63500" bIns="25400" anchor="t">
            <a:spAutoFit/>
          </a:bodyPr>
          <a:lstStyle/>
          <a:p>
            <a:pPr eaLnBrk="1" hangingPunct="1"/>
            <a:r>
              <a:rPr lang="en-US" u="sng" smtClean="0">
                <a:latin typeface="Times New Roman" pitchFamily="18" charset="0"/>
                <a:cs typeface="Times New Roman" pitchFamily="18" charset="0"/>
              </a:rPr>
              <a:t>Character Generation </a:t>
            </a:r>
          </a:p>
        </p:txBody>
      </p:sp>
      <p:sp>
        <p:nvSpPr>
          <p:cNvPr id="139267"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139268" name="Text Box 4"/>
          <p:cNvSpPr txBox="1">
            <a:spLocks noChangeArrowheads="1"/>
          </p:cNvSpPr>
          <p:nvPr/>
        </p:nvSpPr>
        <p:spPr bwMode="auto">
          <a:xfrm>
            <a:off x="152400" y="1066800"/>
            <a:ext cx="8839200" cy="427038"/>
          </a:xfrm>
          <a:prstGeom prst="rect">
            <a:avLst/>
          </a:prstGeom>
          <a:noFill/>
          <a:ln w="9525">
            <a:noFill/>
            <a:miter lim="800000"/>
            <a:headEnd/>
            <a:tailEnd/>
          </a:ln>
        </p:spPr>
        <p:txBody>
          <a:bodyPr>
            <a:spAutoFit/>
          </a:bodyPr>
          <a:lstStyle/>
          <a:p>
            <a:pPr eaLnBrk="0" hangingPunct="0">
              <a:spcBef>
                <a:spcPct val="50000"/>
              </a:spcBef>
            </a:pPr>
            <a:endParaRPr lang="en-US" sz="2200">
              <a:latin typeface="Times New Roman" pitchFamily="18" charset="0"/>
              <a:cs typeface="Times New Roman" pitchFamily="18" charset="0"/>
            </a:endParaRPr>
          </a:p>
        </p:txBody>
      </p:sp>
      <p:sp>
        <p:nvSpPr>
          <p:cNvPr id="139269" name="Rectangle 5"/>
          <p:cNvSpPr>
            <a:spLocks noChangeArrowheads="1"/>
          </p:cNvSpPr>
          <p:nvPr/>
        </p:nvSpPr>
        <p:spPr bwMode="auto">
          <a:xfrm>
            <a:off x="317500" y="2043113"/>
            <a:ext cx="9144000" cy="2776537"/>
          </a:xfrm>
          <a:prstGeom prst="rect">
            <a:avLst/>
          </a:prstGeom>
          <a:noFill/>
          <a:ln w="9525">
            <a:noFill/>
            <a:miter lim="800000"/>
            <a:headEnd/>
            <a:tailEnd/>
          </a:ln>
        </p:spPr>
        <p:txBody>
          <a:bodyPr>
            <a:spAutoFit/>
          </a:bodyPr>
          <a:lstStyle/>
          <a:p>
            <a:pPr eaLnBrk="0" hangingPunct="0"/>
            <a:r>
              <a:rPr lang="en-US" sz="2800">
                <a:solidFill>
                  <a:srgbClr val="333399"/>
                </a:solidFill>
                <a:latin typeface="Times New Roman" pitchFamily="18" charset="0"/>
                <a:cs typeface="Times New Roman" pitchFamily="18" charset="0"/>
              </a:rPr>
              <a:t>So, between these two representation:</a:t>
            </a:r>
          </a:p>
          <a:p>
            <a:pPr eaLnBrk="0" hangingPunct="0"/>
            <a:endParaRPr lang="en-US" sz="2800">
              <a:solidFill>
                <a:srgbClr val="333399"/>
              </a:solidFill>
              <a:latin typeface="Times New Roman" pitchFamily="18" charset="0"/>
              <a:cs typeface="Times New Roman" pitchFamily="18" charset="0"/>
            </a:endParaRPr>
          </a:p>
          <a:p>
            <a:pPr eaLnBrk="0" hangingPunct="0"/>
            <a:r>
              <a:rPr lang="en-US" sz="2800">
                <a:solidFill>
                  <a:srgbClr val="333399"/>
                </a:solidFill>
                <a:latin typeface="Times New Roman" pitchFamily="18" charset="0"/>
                <a:cs typeface="Times New Roman" pitchFamily="18" charset="0"/>
              </a:rPr>
              <a:t>. Bitmapped are faster to draw than outline fonts</a:t>
            </a:r>
          </a:p>
          <a:p>
            <a:r>
              <a:rPr lang="en-US"/>
              <a:t>	(simple to define and display), needs more space (font cache)</a:t>
            </a:r>
          </a:p>
          <a:p>
            <a:endParaRPr lang="en-US" sz="2800">
              <a:solidFill>
                <a:srgbClr val="333399"/>
              </a:solidFill>
              <a:latin typeface="Times New Roman" pitchFamily="18" charset="0"/>
              <a:cs typeface="Times New Roman" pitchFamily="18" charset="0"/>
            </a:endParaRPr>
          </a:p>
          <a:p>
            <a:pPr eaLnBrk="0" hangingPunct="0"/>
            <a:r>
              <a:rPr lang="en-US" sz="2800">
                <a:solidFill>
                  <a:srgbClr val="333399"/>
                </a:solidFill>
                <a:latin typeface="Times New Roman" pitchFamily="18" charset="0"/>
                <a:cs typeface="Times New Roman" pitchFamily="18" charset="0"/>
              </a:rPr>
              <a:t>. Outline produce higher quality characters.</a:t>
            </a:r>
            <a:r>
              <a:rPr lang="en-US" sz="1400">
                <a:solidFill>
                  <a:srgbClr val="333399"/>
                </a:solidFill>
                <a:latin typeface="Times New Roman" pitchFamily="18" charset="0"/>
              </a:rPr>
              <a:t> </a:t>
            </a:r>
          </a:p>
          <a:p>
            <a:r>
              <a:rPr lang="en-US" sz="1400">
                <a:solidFill>
                  <a:srgbClr val="333399"/>
                </a:solidFill>
                <a:latin typeface="Times New Roman" pitchFamily="18" charset="0"/>
              </a:rPr>
              <a:t>	</a:t>
            </a:r>
            <a:r>
              <a:rPr lang="en-US"/>
              <a:t>(more costly, less space, geometric transformations)</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92100" y="304800"/>
            <a:ext cx="8229600" cy="685800"/>
          </a:xfrm>
        </p:spPr>
        <p:txBody>
          <a:bodyPr/>
          <a:lstStyle/>
          <a:p>
            <a:pPr eaLnBrk="1" hangingPunct="1"/>
            <a:r>
              <a:rPr lang="en-US" smtClean="0"/>
              <a:t>Assignments:</a:t>
            </a:r>
          </a:p>
        </p:txBody>
      </p:sp>
      <p:sp>
        <p:nvSpPr>
          <p:cNvPr id="140291" name="Rectangle 3"/>
          <p:cNvSpPr>
            <a:spLocks noGrp="1" noChangeArrowheads="1"/>
          </p:cNvSpPr>
          <p:nvPr>
            <p:ph type="body" idx="1"/>
          </p:nvPr>
        </p:nvSpPr>
        <p:spPr>
          <a:xfrm>
            <a:off x="381000" y="1371600"/>
            <a:ext cx="8229600" cy="4953000"/>
          </a:xfrm>
        </p:spPr>
        <p:txBody>
          <a:bodyPr/>
          <a:lstStyle/>
          <a:p>
            <a:pPr marL="381000" indent="-381000" eaLnBrk="1" hangingPunct="1">
              <a:lnSpc>
                <a:spcPct val="80000"/>
              </a:lnSpc>
              <a:buFontTx/>
              <a:buAutoNum type="arabicPeriod"/>
            </a:pPr>
            <a:r>
              <a:rPr lang="en-US" sz="1800" smtClean="0"/>
              <a:t>Implement the DDA &amp; Bresenham’s line drawing algorithms (23</a:t>
            </a:r>
            <a:r>
              <a:rPr lang="en-US" sz="1800" baseline="30000" smtClean="0"/>
              <a:t>rd</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Implement the Mid-point circle &amp; mid-point ellipse algorithms (27</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Implement the basic Boundary Fill algorithm for 4- &amp; 8-connected regions. Start with a predefined region (stored as a sequence of coordinates in an array). Define a seed position. Display the filled region. Allow the user to define the region and to “plant the seed” inside. (30</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Write a program to draw a line graph. (30</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Write a program to display a pie chart with appropriate labeling. (30</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Write a program to display a bar chart with appropriate labelling. (30</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r>
              <a:rPr lang="en-US" sz="1800" smtClean="0"/>
              <a:t>Extra credit: Write a program to scan convert the interior of a specified ellipse into a solid color. (30</a:t>
            </a:r>
            <a:r>
              <a:rPr lang="en-US" sz="1800" baseline="30000" smtClean="0"/>
              <a:t>th</a:t>
            </a:r>
            <a:r>
              <a:rPr lang="en-US" sz="1800" smtClean="0"/>
              <a:t> Aug)</a:t>
            </a:r>
          </a:p>
          <a:p>
            <a:pPr marL="381000" indent="-381000" eaLnBrk="1" hangingPunct="1">
              <a:lnSpc>
                <a:spcPct val="80000"/>
              </a:lnSpc>
              <a:buFontTx/>
              <a:buAutoNum type="arabicPeriod"/>
            </a:pPr>
            <a:endParaRPr lang="en-US" sz="1800" smtClean="0"/>
          </a:p>
          <a:p>
            <a:pPr marL="381000" indent="-381000" eaLnBrk="1" hangingPunct="1">
              <a:lnSpc>
                <a:spcPct val="80000"/>
              </a:lnSpc>
              <a:buFontTx/>
              <a:buAutoNum type="arabicPeriod"/>
            </a:pPr>
            <a:endParaRPr lang="en-US" sz="1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143000"/>
          </a:xfrm>
        </p:spPr>
        <p:txBody>
          <a:bodyPr/>
          <a:lstStyle/>
          <a:p>
            <a:pPr eaLnBrk="1" hangingPunct="1"/>
            <a:r>
              <a:rPr lang="en-IE" sz="3200" b="1" smtClean="0"/>
              <a:t>A Simple Circle Drawing Algorithm (cont…)</a:t>
            </a:r>
            <a:endParaRPr lang="en-US" sz="3200" b="1" smtClean="0"/>
          </a:p>
        </p:txBody>
      </p:sp>
      <p:sp>
        <p:nvSpPr>
          <p:cNvPr id="46083" name="Rectangle 3"/>
          <p:cNvSpPr>
            <a:spLocks noGrp="1" noChangeArrowheads="1"/>
          </p:cNvSpPr>
          <p:nvPr>
            <p:ph type="body" idx="1"/>
          </p:nvPr>
        </p:nvSpPr>
        <p:spPr>
          <a:xfrm>
            <a:off x="381000" y="1295400"/>
            <a:ext cx="8229600" cy="4525963"/>
          </a:xfrm>
        </p:spPr>
        <p:txBody>
          <a:bodyPr/>
          <a:lstStyle/>
          <a:p>
            <a:pPr eaLnBrk="1" hangingPunct="1">
              <a:lnSpc>
                <a:spcPct val="90000"/>
              </a:lnSpc>
            </a:pPr>
            <a:r>
              <a:rPr lang="en-IE" sz="2000" smtClean="0"/>
              <a:t>However, unsurprisingly this is not a brilliant solution!</a:t>
            </a:r>
          </a:p>
          <a:p>
            <a:pPr eaLnBrk="1" hangingPunct="1">
              <a:lnSpc>
                <a:spcPct val="90000"/>
              </a:lnSpc>
            </a:pPr>
            <a:endParaRPr lang="en-US" sz="2000" smtClean="0"/>
          </a:p>
          <a:p>
            <a:pPr eaLnBrk="1" hangingPunct="1">
              <a:lnSpc>
                <a:spcPct val="90000"/>
              </a:lnSpc>
            </a:pPr>
            <a:r>
              <a:rPr lang="en-IE" sz="2000" smtClean="0"/>
              <a:t>Firstly, the resulting circle has large gaps where the slope approaches the vertical</a:t>
            </a:r>
          </a:p>
          <a:p>
            <a:pPr eaLnBrk="1" hangingPunct="1">
              <a:lnSpc>
                <a:spcPct val="90000"/>
              </a:lnSpc>
            </a:pPr>
            <a:endParaRPr lang="en-IE" sz="2000" smtClean="0"/>
          </a:p>
          <a:p>
            <a:pPr eaLnBrk="1" hangingPunct="1">
              <a:lnSpc>
                <a:spcPct val="90000"/>
              </a:lnSpc>
            </a:pPr>
            <a:r>
              <a:rPr lang="en-IE" sz="2000" smtClean="0"/>
              <a:t>Secondly, the calculations are not very efficient</a:t>
            </a:r>
          </a:p>
          <a:p>
            <a:pPr lvl="1" eaLnBrk="1" hangingPunct="1">
              <a:lnSpc>
                <a:spcPct val="90000"/>
              </a:lnSpc>
            </a:pPr>
            <a:r>
              <a:rPr lang="en-IE" sz="2000" smtClean="0"/>
              <a:t>The square (multiply) operations</a:t>
            </a:r>
          </a:p>
          <a:p>
            <a:pPr lvl="1" eaLnBrk="1" hangingPunct="1">
              <a:lnSpc>
                <a:spcPct val="90000"/>
              </a:lnSpc>
            </a:pPr>
            <a:r>
              <a:rPr lang="en-IE" sz="2000" smtClean="0"/>
              <a:t>The square root operation – try really hard to avoid these!</a:t>
            </a:r>
          </a:p>
          <a:p>
            <a:pPr lvl="1" eaLnBrk="1" hangingPunct="1">
              <a:lnSpc>
                <a:spcPct val="90000"/>
              </a:lnSpc>
            </a:pPr>
            <a:endParaRPr lang="en-IE" sz="2000" smtClean="0"/>
          </a:p>
          <a:p>
            <a:pPr eaLnBrk="1" hangingPunct="1">
              <a:lnSpc>
                <a:spcPct val="90000"/>
              </a:lnSpc>
            </a:pPr>
            <a:r>
              <a:rPr lang="en-IE" sz="2000" smtClean="0"/>
              <a:t>We need a more efficient, more accurate solution</a:t>
            </a:r>
            <a:endParaRPr lang="en-US" sz="2000" smtClean="0"/>
          </a:p>
        </p:txBody>
      </p:sp>
      <p:sp>
        <p:nvSpPr>
          <p:cNvPr id="46084" name="Rectangle 4"/>
          <p:cNvSpPr>
            <a:spLocks noChangeArrowheads="1"/>
          </p:cNvSpPr>
          <p:nvPr/>
        </p:nvSpPr>
        <p:spPr bwMode="auto">
          <a:xfrm>
            <a:off x="4133850" y="2406650"/>
            <a:ext cx="4552950" cy="4451350"/>
          </a:xfrm>
          <a:prstGeom prst="rect">
            <a:avLst/>
          </a:prstGeom>
          <a:noFill/>
          <a:ln w="9525">
            <a:noFill/>
            <a:miter lim="800000"/>
            <a:headEnd/>
            <a:tailEnd/>
          </a:ln>
        </p:spPr>
        <p:txBody>
          <a:bodyPr/>
          <a:lstStyle/>
          <a:p>
            <a:pPr marL="342900" indent="-342900">
              <a:spcBef>
                <a:spcPct val="20000"/>
              </a:spcBef>
              <a:buFontTx/>
              <a:buChar char="•"/>
            </a:pPr>
            <a:endParaRPr lang="en-GB" sz="3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Circles</a:t>
            </a:r>
          </a:p>
        </p:txBody>
      </p:sp>
      <p:sp>
        <p:nvSpPr>
          <p:cNvPr id="8198"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8199" name="Rectangle 4"/>
          <p:cNvSpPr>
            <a:spLocks noChangeArrowheads="1"/>
          </p:cNvSpPr>
          <p:nvPr/>
        </p:nvSpPr>
        <p:spPr bwMode="auto">
          <a:xfrm>
            <a:off x="304800" y="1439863"/>
            <a:ext cx="8534400" cy="3743325"/>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Palatino-Roman" charset="0"/>
                <a:ea typeface="MS PGothic" pitchFamily="34" charset="-128"/>
              </a:rPr>
              <a:t>Another way to eliminate the unequal spacing shown in Fig. is to calculate points along the circular boundary using polar coordinates </a:t>
            </a:r>
            <a:r>
              <a:rPr kumimoji="1" lang="en-US" altLang="ja-JP" sz="2400" i="1">
                <a:solidFill>
                  <a:srgbClr val="000000"/>
                </a:solidFill>
                <a:latin typeface="Palatino-Italic" charset="0"/>
                <a:ea typeface="MS PGothic" pitchFamily="34" charset="-128"/>
              </a:rPr>
              <a:t>r </a:t>
            </a:r>
            <a:r>
              <a:rPr kumimoji="1" lang="en-US" altLang="ja-JP" sz="2400">
                <a:solidFill>
                  <a:srgbClr val="000000"/>
                </a:solidFill>
                <a:latin typeface="Palatino-Roman" charset="0"/>
                <a:ea typeface="MS PGothic" pitchFamily="34" charset="-128"/>
              </a:rPr>
              <a:t>and Theta</a:t>
            </a:r>
            <a:r>
              <a:rPr kumimoji="1" lang="en-US" altLang="ja-JP" sz="2400" i="1">
                <a:solidFill>
                  <a:srgbClr val="000000"/>
                </a:solidFill>
                <a:latin typeface="RMTMI" charset="0"/>
                <a:ea typeface="MS PGothic" pitchFamily="34" charset="-128"/>
              </a:rPr>
              <a:t>.</a:t>
            </a:r>
            <a:endParaRPr kumimoji="1" lang="en-US" altLang="ja-JP" sz="2400">
              <a:solidFill>
                <a:srgbClr val="000000"/>
              </a:solidFill>
              <a:latin typeface="Palatino-Roman" charset="0"/>
              <a:ea typeface="MS PGothic" pitchFamily="34" charset="-128"/>
            </a:endParaRPr>
          </a:p>
          <a:p>
            <a:pPr>
              <a:spcBef>
                <a:spcPct val="50000"/>
              </a:spcBef>
            </a:pPr>
            <a:endParaRPr kumimoji="1" lang="en-US" altLang="ja-JP" sz="2400">
              <a:solidFill>
                <a:srgbClr val="000000"/>
              </a:solidFill>
              <a:latin typeface="Palatino-Roman" charset="0"/>
              <a:ea typeface="MS PGothic" pitchFamily="34" charset="-128"/>
            </a:endParaRPr>
          </a:p>
          <a:p>
            <a:pPr>
              <a:spcBef>
                <a:spcPct val="50000"/>
              </a:spcBef>
            </a:pPr>
            <a:endParaRPr kumimoji="1" lang="en-US" altLang="ja-JP" sz="2400">
              <a:solidFill>
                <a:srgbClr val="000000"/>
              </a:solidFill>
              <a:latin typeface="Palatino-Roman" charset="0"/>
              <a:ea typeface="MS PGothic" pitchFamily="34" charset="-128"/>
            </a:endParaRPr>
          </a:p>
          <a:p>
            <a:pPr>
              <a:spcBef>
                <a:spcPct val="50000"/>
              </a:spcBef>
            </a:pPr>
            <a:endParaRPr kumimoji="1" lang="en-US" altLang="ja-JP" sz="2400">
              <a:solidFill>
                <a:srgbClr val="000000"/>
              </a:solidFill>
              <a:latin typeface="Palatino-Roman" charset="0"/>
              <a:ea typeface="MS PGothic" pitchFamily="34" charset="-128"/>
            </a:endParaRPr>
          </a:p>
          <a:p>
            <a:pPr>
              <a:spcBef>
                <a:spcPct val="50000"/>
              </a:spcBef>
            </a:pPr>
            <a:r>
              <a:rPr kumimoji="1" lang="en-US" altLang="ja-JP" sz="2400">
                <a:solidFill>
                  <a:srgbClr val="000000"/>
                </a:solidFill>
                <a:latin typeface="Palatino-Roman" charset="0"/>
                <a:ea typeface="MS PGothic" pitchFamily="34" charset="-128"/>
              </a:rPr>
              <a:t>Expressing the circle equation in parametric polar form yields the pair of equations</a:t>
            </a:r>
          </a:p>
        </p:txBody>
      </p:sp>
      <p:graphicFrame>
        <p:nvGraphicFramePr>
          <p:cNvPr id="8194" name="Object 5"/>
          <p:cNvGraphicFramePr>
            <a:graphicFrameLocks noChangeAspect="1"/>
          </p:cNvGraphicFramePr>
          <p:nvPr/>
        </p:nvGraphicFramePr>
        <p:xfrm>
          <a:off x="6096000" y="5181600"/>
          <a:ext cx="1981200" cy="847725"/>
        </p:xfrm>
        <a:graphic>
          <a:graphicData uri="http://schemas.openxmlformats.org/presentationml/2006/ole">
            <p:oleObj spid="_x0000_s8194" name="ビットマップ イメージ" r:id="rId3" imgW="1114581" imgH="476316" progId="PBrush">
              <p:embed/>
            </p:oleObj>
          </a:graphicData>
        </a:graphic>
      </p:graphicFrame>
      <p:graphicFrame>
        <p:nvGraphicFramePr>
          <p:cNvPr id="8195" name="Object 6"/>
          <p:cNvGraphicFramePr>
            <a:graphicFrameLocks noChangeAspect="1"/>
          </p:cNvGraphicFramePr>
          <p:nvPr/>
        </p:nvGraphicFramePr>
        <p:xfrm>
          <a:off x="1447800" y="2590800"/>
          <a:ext cx="1762125" cy="1800225"/>
        </p:xfrm>
        <a:graphic>
          <a:graphicData uri="http://schemas.openxmlformats.org/presentationml/2006/ole">
            <p:oleObj spid="_x0000_s8195" name="ビットマップ イメージ" r:id="rId4" imgW="1762371" imgH="1800476" progId="PBrush">
              <p:embed/>
            </p:oleObj>
          </a:graphicData>
        </a:graphic>
      </p:graphicFrame>
      <p:graphicFrame>
        <p:nvGraphicFramePr>
          <p:cNvPr id="8196" name="Object 7"/>
          <p:cNvGraphicFramePr>
            <a:graphicFrameLocks noChangeAspect="1"/>
          </p:cNvGraphicFramePr>
          <p:nvPr/>
        </p:nvGraphicFramePr>
        <p:xfrm>
          <a:off x="5334000" y="2819400"/>
          <a:ext cx="2209800" cy="1646238"/>
        </p:xfrm>
        <a:graphic>
          <a:graphicData uri="http://schemas.openxmlformats.org/presentationml/2006/ole">
            <p:oleObj spid="_x0000_s8196" name="ビットマップ イメージ" r:id="rId5" imgW="1943371" imgH="1448002" progId="PBrush">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Circles</a:t>
            </a:r>
          </a:p>
        </p:txBody>
      </p:sp>
      <p:sp>
        <p:nvSpPr>
          <p:cNvPr id="47107"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7108" name="Rectangle 4"/>
          <p:cNvSpPr>
            <a:spLocks noChangeArrowheads="1"/>
          </p:cNvSpPr>
          <p:nvPr/>
        </p:nvSpPr>
        <p:spPr bwMode="auto">
          <a:xfrm>
            <a:off x="762000" y="1590675"/>
            <a:ext cx="7772400" cy="3444875"/>
          </a:xfrm>
          <a:prstGeom prst="rect">
            <a:avLst/>
          </a:prstGeom>
          <a:noFill/>
          <a:ln w="9525">
            <a:noFill/>
            <a:miter lim="800000"/>
            <a:headEnd/>
            <a:tailEnd/>
          </a:ln>
        </p:spPr>
        <p:txBody>
          <a:bodyPr>
            <a:spAutoFit/>
          </a:bodyPr>
          <a:lstStyle/>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When a display is generated with these equations using a fixed angular step size, a circle is plotted with equally spaced points along the circumference. </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To reduce calculations, we can use a large angular separation between points along the circumference and connect the points with straight-line segments to approximate the circular path. </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For a more continuous boundary on a raster display, set the angular step size at 1/</a:t>
            </a:r>
            <a:r>
              <a:rPr kumimoji="1" lang="en-US" altLang="ja-JP" sz="2000" i="1">
                <a:solidFill>
                  <a:srgbClr val="000000"/>
                </a:solidFill>
                <a:latin typeface="Times New Roman" pitchFamily="18" charset="0"/>
                <a:ea typeface="MS PGothic" pitchFamily="34" charset="-128"/>
                <a:cs typeface="Times New Roman" pitchFamily="18" charset="0"/>
              </a:rPr>
              <a:t>r </a:t>
            </a:r>
            <a:r>
              <a:rPr kumimoji="1" lang="en-US" altLang="ja-JP" sz="2000">
                <a:solidFill>
                  <a:srgbClr val="000000"/>
                </a:solidFill>
                <a:latin typeface="Times New Roman" pitchFamily="18" charset="0"/>
                <a:ea typeface="MS PGothic" pitchFamily="34" charset="-128"/>
                <a:cs typeface="Times New Roman" pitchFamily="18" charset="0"/>
              </a:rPr>
              <a:t>. This plots pixel positions that are approximately one unit apart. Although polar coordinates provide equal point spacing, the trigonometric calculations are still time consuming.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Polar co-ordinates for a circle</a:t>
            </a:r>
          </a:p>
        </p:txBody>
      </p:sp>
      <p:sp>
        <p:nvSpPr>
          <p:cNvPr id="48131" name="Rectangle 3"/>
          <p:cNvSpPr>
            <a:spLocks noGrp="1" noChangeArrowheads="1"/>
          </p:cNvSpPr>
          <p:nvPr>
            <p:ph type="body" idx="1"/>
          </p:nvPr>
        </p:nvSpPr>
        <p:spPr/>
        <p:txBody>
          <a:bodyPr/>
          <a:lstStyle/>
          <a:p>
            <a:pPr eaLnBrk="1" hangingPunct="1">
              <a:lnSpc>
                <a:spcPct val="90000"/>
              </a:lnSpc>
            </a:pPr>
            <a:r>
              <a:rPr lang="en-US" sz="2000" smtClean="0"/>
              <a:t>But, note that circle sections in adjacent octants within one quadrant are symmetric with respect to the 45 deg line dividing the to octants</a:t>
            </a:r>
          </a:p>
          <a:p>
            <a:pPr eaLnBrk="1" hangingPunct="1">
              <a:lnSpc>
                <a:spcPct val="90000"/>
              </a:lnSpc>
            </a:pPr>
            <a:endParaRPr lang="en-US" sz="2000" smtClean="0"/>
          </a:p>
          <a:p>
            <a:pPr eaLnBrk="1" hangingPunct="1">
              <a:lnSpc>
                <a:spcPct val="90000"/>
              </a:lnSpc>
            </a:pPr>
            <a:r>
              <a:rPr lang="en-US" sz="2000" smtClean="0"/>
              <a:t>Thus we can generate all pixel positions around a circle by calculating just the points within the sector from x=0 to x=y</a:t>
            </a:r>
          </a:p>
          <a:p>
            <a:pPr eaLnBrk="1" hangingPunct="1">
              <a:lnSpc>
                <a:spcPct val="90000"/>
              </a:lnSpc>
            </a:pPr>
            <a:endParaRPr lang="en-US" sz="2000" smtClean="0"/>
          </a:p>
          <a:p>
            <a:pPr eaLnBrk="1" hangingPunct="1">
              <a:lnSpc>
                <a:spcPct val="90000"/>
              </a:lnSpc>
            </a:pPr>
            <a:r>
              <a:rPr lang="en-US" sz="2000" smtClean="0">
                <a:solidFill>
                  <a:schemeClr val="hlink"/>
                </a:solidFill>
              </a:rPr>
              <a:t>This method is still computationally expensive</a:t>
            </a:r>
            <a:endParaRPr lang="el-GR" sz="2000" smtClean="0">
              <a:solidFill>
                <a:schemeClr val="hlink"/>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49155"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9156" name="Rectangle 4"/>
          <p:cNvSpPr>
            <a:spLocks noChangeArrowheads="1"/>
          </p:cNvSpPr>
          <p:nvPr/>
        </p:nvSpPr>
        <p:spPr bwMode="auto">
          <a:xfrm>
            <a:off x="609600" y="1600200"/>
            <a:ext cx="7772400" cy="3902075"/>
          </a:xfrm>
          <a:prstGeom prst="rect">
            <a:avLst/>
          </a:prstGeom>
          <a:noFill/>
          <a:ln w="9525">
            <a:noFill/>
            <a:miter lim="800000"/>
            <a:headEnd/>
            <a:tailEnd/>
          </a:ln>
        </p:spPr>
        <p:txBody>
          <a:bodyPr>
            <a:spAutoFit/>
          </a:bodyPr>
          <a:lstStyle/>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Reduce computations by considering the symmetry of circles.</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The shape of the circle is similar in each quadrant.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Determine the curve positions in the first quadrant, generate the circle section in the second quadrant of the </a:t>
            </a:r>
            <a:r>
              <a:rPr kumimoji="1" lang="en-US" altLang="ja-JP" sz="2000" i="1">
                <a:solidFill>
                  <a:srgbClr val="000000"/>
                </a:solidFill>
                <a:latin typeface="Times New Roman" pitchFamily="18" charset="0"/>
                <a:ea typeface="MS PGothic" pitchFamily="34" charset="-128"/>
                <a:cs typeface="Times New Roman" pitchFamily="18" charset="0"/>
              </a:rPr>
              <a:t>xy </a:t>
            </a:r>
            <a:r>
              <a:rPr kumimoji="1" lang="en-US" altLang="ja-JP" sz="2000">
                <a:solidFill>
                  <a:srgbClr val="000000"/>
                </a:solidFill>
                <a:latin typeface="Times New Roman" pitchFamily="18" charset="0"/>
                <a:ea typeface="MS PGothic" pitchFamily="34" charset="-128"/>
                <a:cs typeface="Times New Roman" pitchFamily="18" charset="0"/>
              </a:rPr>
              <a:t>plane by noting that the two circle sections are symmetric with respect to the </a:t>
            </a:r>
            <a:r>
              <a:rPr kumimoji="1" lang="en-US" altLang="ja-JP" sz="2000" i="1">
                <a:solidFill>
                  <a:srgbClr val="000000"/>
                </a:solidFill>
                <a:latin typeface="Times New Roman" pitchFamily="18" charset="0"/>
                <a:ea typeface="MS PGothic" pitchFamily="34" charset="-128"/>
                <a:cs typeface="Times New Roman" pitchFamily="18" charset="0"/>
              </a:rPr>
              <a:t>y </a:t>
            </a:r>
            <a:r>
              <a:rPr kumimoji="1" lang="en-US" altLang="ja-JP" sz="2000">
                <a:solidFill>
                  <a:srgbClr val="000000"/>
                </a:solidFill>
                <a:latin typeface="Times New Roman" pitchFamily="18" charset="0"/>
                <a:ea typeface="MS PGothic" pitchFamily="34" charset="-128"/>
                <a:cs typeface="Times New Roman" pitchFamily="18" charset="0"/>
              </a:rPr>
              <a:t>axis.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And circle sections in the third and fourth quadrants can be obtained from sections in the first and second quadrants by considering symmetry about the </a:t>
            </a:r>
            <a:r>
              <a:rPr kumimoji="1" lang="en-US" altLang="ja-JP" sz="2000" i="1">
                <a:solidFill>
                  <a:srgbClr val="000000"/>
                </a:solidFill>
                <a:latin typeface="Times New Roman" pitchFamily="18" charset="0"/>
                <a:ea typeface="MS PGothic" pitchFamily="34" charset="-128"/>
                <a:cs typeface="Times New Roman" pitchFamily="18" charset="0"/>
              </a:rPr>
              <a:t>x </a:t>
            </a:r>
            <a:r>
              <a:rPr kumimoji="1" lang="en-US" altLang="ja-JP" sz="2000">
                <a:solidFill>
                  <a:srgbClr val="000000"/>
                </a:solidFill>
                <a:latin typeface="Times New Roman" pitchFamily="18" charset="0"/>
                <a:ea typeface="MS PGothic" pitchFamily="34" charset="-128"/>
                <a:cs typeface="Times New Roman" pitchFamily="18" charset="0"/>
              </a:rPr>
              <a:t>axis. We can take this one step further and note that there is also symmetry between octants. Circle sections in adjacent octants within one quadrant are symmetric with respect to the 45 line dividing the two octants.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AADGGXL0"/>
          <p:cNvPicPr>
            <a:picLocks noChangeAspect="1" noChangeArrowheads="1"/>
          </p:cNvPicPr>
          <p:nvPr/>
        </p:nvPicPr>
        <p:blipFill>
          <a:blip r:embed="rId2"/>
          <a:srcRect/>
          <a:stretch>
            <a:fillRect/>
          </a:stretch>
        </p:blipFill>
        <p:spPr bwMode="auto">
          <a:xfrm>
            <a:off x="6350" y="0"/>
            <a:ext cx="9129713" cy="6858000"/>
          </a:xfrm>
          <a:prstGeom prst="rect">
            <a:avLst/>
          </a:prstGeom>
          <a:noFill/>
          <a:ln w="9525">
            <a:noFill/>
            <a:miter lim="800000"/>
            <a:headEnd/>
            <a:tailEnd/>
          </a:ln>
        </p:spPr>
      </p:pic>
      <p:pic>
        <p:nvPicPr>
          <p:cNvPr id="50179" name="Picture 3" descr="Hearn-Baker-cright-new"/>
          <p:cNvPicPr>
            <a:picLocks noChangeAspect="1" noChangeArrowheads="1"/>
          </p:cNvPicPr>
          <p:nvPr/>
        </p:nvPicPr>
        <p:blipFill>
          <a:blip r:embed="rId3"/>
          <a:srcRect/>
          <a:stretch>
            <a:fillRect/>
          </a:stretch>
        </p:blipFill>
        <p:spPr bwMode="auto">
          <a:xfrm>
            <a:off x="1019175" y="6324600"/>
            <a:ext cx="7105650" cy="4159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304800"/>
            <a:ext cx="9144000" cy="538163"/>
          </a:xfrm>
          <a:noFill/>
        </p:spPr>
        <p:txBody>
          <a:bodyPr lIns="63500" tIns="25400" rIns="63500" bIns="25400" anchor="t">
            <a:spAutoFit/>
          </a:bodyPr>
          <a:lstStyle/>
          <a:p>
            <a:pPr eaLnBrk="1" hangingPunct="1"/>
            <a:r>
              <a:rPr lang="en-US" sz="3200" b="1" smtClean="0"/>
              <a:t>Other Helpful Formulas</a:t>
            </a:r>
          </a:p>
        </p:txBody>
      </p:sp>
      <p:sp>
        <p:nvSpPr>
          <p:cNvPr id="40963" name="Rectangle 3"/>
          <p:cNvSpPr>
            <a:spLocks noGrp="1" noChangeArrowheads="1"/>
          </p:cNvSpPr>
          <p:nvPr>
            <p:ph type="body" idx="1"/>
          </p:nvPr>
        </p:nvSpPr>
        <p:spPr>
          <a:xfrm>
            <a:off x="1066800" y="1905000"/>
            <a:ext cx="7391400" cy="4191000"/>
          </a:xfrm>
          <a:noFill/>
        </p:spPr>
        <p:txBody>
          <a:bodyPr lIns="90488" tIns="44450" rIns="90488" bIns="44450"/>
          <a:lstStyle/>
          <a:p>
            <a:pPr eaLnBrk="1" hangingPunct="1">
              <a:buFontTx/>
              <a:buNone/>
            </a:pPr>
            <a:r>
              <a:rPr lang="en-US" sz="1800" b="1" smtClean="0"/>
              <a:t>Length of line segment between P</a:t>
            </a:r>
            <a:r>
              <a:rPr lang="en-US" sz="1800" b="1" baseline="-25000" smtClean="0"/>
              <a:t>1</a:t>
            </a:r>
            <a:r>
              <a:rPr lang="en-US" sz="1800" b="1" smtClean="0"/>
              <a:t> and P</a:t>
            </a:r>
            <a:r>
              <a:rPr lang="en-US" sz="1800" b="1" baseline="-25000" smtClean="0"/>
              <a:t>2</a:t>
            </a:r>
            <a:r>
              <a:rPr lang="en-US" sz="1800" b="1" smtClean="0"/>
              <a:t>:</a:t>
            </a:r>
            <a:endParaRPr lang="en-US" sz="1800" smtClean="0"/>
          </a:p>
          <a:p>
            <a:pPr eaLnBrk="1" hangingPunct="1">
              <a:buFontTx/>
              <a:buNone/>
            </a:pPr>
            <a:r>
              <a:rPr lang="en-US" sz="1800" smtClean="0"/>
              <a:t>	L = </a:t>
            </a:r>
            <a:r>
              <a:rPr lang="en-US" sz="1400" b="1" smtClean="0">
                <a:latin typeface="Geneva" charset="0"/>
              </a:rPr>
              <a:t>sqrt</a:t>
            </a:r>
            <a:r>
              <a:rPr lang="en-US" sz="1800" b="1" smtClean="0"/>
              <a:t>[</a:t>
            </a:r>
            <a:r>
              <a:rPr lang="en-US" sz="1800" smtClean="0"/>
              <a:t> (x</a:t>
            </a:r>
            <a:r>
              <a:rPr lang="en-US" sz="1800" baseline="-25000" smtClean="0"/>
              <a:t>2</a:t>
            </a:r>
            <a:r>
              <a:rPr lang="en-US" sz="1800" smtClean="0"/>
              <a:t>-x</a:t>
            </a:r>
            <a:r>
              <a:rPr lang="en-US" sz="1800" baseline="-25000" smtClean="0"/>
              <a:t>1</a:t>
            </a:r>
            <a:r>
              <a:rPr lang="en-US" sz="1800" smtClean="0"/>
              <a:t>)</a:t>
            </a:r>
            <a:r>
              <a:rPr lang="en-US" sz="1800" baseline="30000" smtClean="0"/>
              <a:t>2</a:t>
            </a:r>
            <a:r>
              <a:rPr lang="en-US" sz="1800" smtClean="0"/>
              <a:t> + (y</a:t>
            </a:r>
            <a:r>
              <a:rPr lang="en-US" sz="1800" baseline="-25000" smtClean="0"/>
              <a:t>2</a:t>
            </a:r>
            <a:r>
              <a:rPr lang="en-US" sz="1800" smtClean="0"/>
              <a:t>-y</a:t>
            </a:r>
            <a:r>
              <a:rPr lang="en-US" sz="1800" baseline="-25000" smtClean="0"/>
              <a:t>1</a:t>
            </a:r>
            <a:r>
              <a:rPr lang="en-US" sz="1800" smtClean="0"/>
              <a:t>)</a:t>
            </a:r>
            <a:r>
              <a:rPr lang="en-US" sz="1800" baseline="30000" smtClean="0"/>
              <a:t>2</a:t>
            </a:r>
            <a:r>
              <a:rPr lang="en-US" sz="1800" smtClean="0"/>
              <a:t> ]</a:t>
            </a:r>
          </a:p>
          <a:p>
            <a:pPr eaLnBrk="1" hangingPunct="1">
              <a:buFontTx/>
              <a:buNone/>
            </a:pPr>
            <a:endParaRPr lang="en-US" sz="1800" smtClean="0"/>
          </a:p>
          <a:p>
            <a:pPr eaLnBrk="1" hangingPunct="1">
              <a:buFontTx/>
              <a:buNone/>
            </a:pPr>
            <a:r>
              <a:rPr lang="en-US" sz="1800" b="1" smtClean="0"/>
              <a:t>Midpoint of a line segment between P</a:t>
            </a:r>
            <a:r>
              <a:rPr lang="en-US" sz="1800" b="1" baseline="-25000" smtClean="0"/>
              <a:t>1</a:t>
            </a:r>
            <a:r>
              <a:rPr lang="en-US" sz="1800" b="1" smtClean="0"/>
              <a:t> and P</a:t>
            </a:r>
            <a:r>
              <a:rPr lang="en-US" sz="1800" b="1" baseline="-25000" smtClean="0"/>
              <a:t>3</a:t>
            </a:r>
            <a:r>
              <a:rPr lang="en-US" sz="1800" b="1" smtClean="0"/>
              <a:t>:</a:t>
            </a:r>
          </a:p>
          <a:p>
            <a:pPr eaLnBrk="1" hangingPunct="1">
              <a:buFontTx/>
              <a:buNone/>
            </a:pPr>
            <a:r>
              <a:rPr lang="en-US" sz="1800" smtClean="0"/>
              <a:t>	P</a:t>
            </a:r>
            <a:r>
              <a:rPr lang="en-US" sz="1800" baseline="-25000" smtClean="0"/>
              <a:t>2</a:t>
            </a:r>
            <a:r>
              <a:rPr lang="en-US" sz="1800" smtClean="0"/>
              <a:t> = ( (x</a:t>
            </a:r>
            <a:r>
              <a:rPr lang="en-US" sz="1800" baseline="-25000" smtClean="0"/>
              <a:t>1</a:t>
            </a:r>
            <a:r>
              <a:rPr lang="en-US" sz="1800" smtClean="0"/>
              <a:t>+x</a:t>
            </a:r>
            <a:r>
              <a:rPr lang="en-US" sz="1800" baseline="-25000" smtClean="0"/>
              <a:t>3</a:t>
            </a:r>
            <a:r>
              <a:rPr lang="en-US" sz="1800" smtClean="0"/>
              <a:t>)/2 , (y</a:t>
            </a:r>
            <a:r>
              <a:rPr lang="en-US" sz="1800" baseline="-25000" smtClean="0"/>
              <a:t>1</a:t>
            </a:r>
            <a:r>
              <a:rPr lang="en-US" sz="1800" smtClean="0"/>
              <a:t>+y</a:t>
            </a:r>
            <a:r>
              <a:rPr lang="en-US" sz="1800" baseline="-25000" smtClean="0"/>
              <a:t>3</a:t>
            </a:r>
            <a:r>
              <a:rPr lang="en-US" sz="1800" smtClean="0"/>
              <a:t>)/2 )</a:t>
            </a:r>
          </a:p>
          <a:p>
            <a:pPr eaLnBrk="1" hangingPunct="1">
              <a:buFontTx/>
              <a:buNone/>
            </a:pPr>
            <a:endParaRPr lang="en-US" sz="1800" smtClean="0"/>
          </a:p>
          <a:p>
            <a:pPr eaLnBrk="1" hangingPunct="1">
              <a:buFontTx/>
              <a:buNone/>
            </a:pPr>
            <a:r>
              <a:rPr lang="en-US" sz="1800" smtClean="0"/>
              <a:t>Two lines are </a:t>
            </a:r>
            <a:r>
              <a:rPr lang="en-US" sz="1800" b="1" smtClean="0"/>
              <a:t>perpendicular</a:t>
            </a:r>
            <a:r>
              <a:rPr lang="en-US" sz="1800" smtClean="0"/>
              <a:t> iff </a:t>
            </a:r>
          </a:p>
          <a:p>
            <a:pPr eaLnBrk="1" hangingPunct="1">
              <a:buFontTx/>
              <a:buNone/>
            </a:pPr>
            <a:r>
              <a:rPr lang="en-US" sz="1800" smtClean="0"/>
              <a:t>	1)  M</a:t>
            </a:r>
            <a:r>
              <a:rPr lang="en-US" sz="1800" baseline="-25000" smtClean="0"/>
              <a:t>1</a:t>
            </a:r>
            <a:r>
              <a:rPr lang="en-US" sz="1800" smtClean="0"/>
              <a:t> =  -1/M</a:t>
            </a:r>
            <a:r>
              <a:rPr lang="en-US" sz="1800" baseline="-25000" smtClean="0"/>
              <a:t>2</a:t>
            </a:r>
          </a:p>
          <a:p>
            <a:pPr eaLnBrk="1" hangingPunct="1">
              <a:buFontTx/>
              <a:buNone/>
            </a:pPr>
            <a:r>
              <a:rPr lang="en-US" sz="1800" smtClean="0"/>
              <a:t>		</a:t>
            </a:r>
            <a:r>
              <a:rPr lang="en-US" sz="1800" i="1" smtClean="0"/>
              <a:t>or</a:t>
            </a:r>
            <a:endParaRPr lang="en-US" sz="1800" smtClean="0"/>
          </a:p>
          <a:p>
            <a:pPr eaLnBrk="1" hangingPunct="1">
              <a:buFontTx/>
              <a:buNone/>
            </a:pPr>
            <a:r>
              <a:rPr lang="en-US" sz="1800" smtClean="0"/>
              <a:t>	2)  Cosine of the angle between them is 0.</a:t>
            </a:r>
          </a:p>
          <a:p>
            <a:pPr eaLnBrk="1" hangingPunct="1">
              <a:buFontTx/>
              <a:buNone/>
            </a:pPr>
            <a:endParaRPr lang="en-US" sz="18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pPr eaLnBrk="1" hangingPunct="1"/>
            <a:r>
              <a:rPr lang="en-US" sz="3200" b="1" smtClean="0"/>
              <a:t>Midpoint Circle Algorithm</a:t>
            </a:r>
          </a:p>
        </p:txBody>
      </p:sp>
      <p:sp>
        <p:nvSpPr>
          <p:cNvPr id="51203" name="Rectangle 3"/>
          <p:cNvSpPr>
            <a:spLocks noGrp="1" noChangeArrowheads="1"/>
          </p:cNvSpPr>
          <p:nvPr>
            <p:ph type="body" idx="1"/>
          </p:nvPr>
        </p:nvSpPr>
        <p:spPr>
          <a:xfrm>
            <a:off x="457200" y="1371600"/>
            <a:ext cx="8534400" cy="5257800"/>
          </a:xfrm>
        </p:spPr>
        <p:txBody>
          <a:bodyPr/>
          <a:lstStyle/>
          <a:p>
            <a:pPr eaLnBrk="1" hangingPunct="1">
              <a:lnSpc>
                <a:spcPct val="90000"/>
              </a:lnSpc>
            </a:pPr>
            <a:r>
              <a:rPr lang="en-US" sz="2000" smtClean="0">
                <a:latin typeface="Times New Roman" pitchFamily="18" charset="0"/>
                <a:cs typeface="Times New Roman" pitchFamily="18" charset="0"/>
              </a:rPr>
              <a:t>Along a circle section from x = 0 to x = y in the 1</a:t>
            </a:r>
            <a:r>
              <a:rPr lang="en-US" sz="2000" baseline="30000" smtClean="0">
                <a:latin typeface="Times New Roman" pitchFamily="18" charset="0"/>
                <a:cs typeface="Times New Roman" pitchFamily="18" charset="0"/>
              </a:rPr>
              <a:t>st</a:t>
            </a:r>
            <a:r>
              <a:rPr lang="en-US" sz="2000" smtClean="0">
                <a:latin typeface="Times New Roman" pitchFamily="18" charset="0"/>
                <a:cs typeface="Times New Roman" pitchFamily="18" charset="0"/>
              </a:rPr>
              <a:t> quadrant, the slope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of the curve varies from 0 to -1.0</a:t>
            </a:r>
          </a:p>
          <a:p>
            <a:pPr eaLnBrk="1" hangingPunct="1">
              <a:lnSpc>
                <a:spcPct val="90000"/>
              </a:lnSpc>
            </a:pPr>
            <a:endParaRPr lang="en-US" sz="2000" smtClean="0">
              <a:latin typeface="Times New Roman" pitchFamily="18" charset="0"/>
              <a:cs typeface="Times New Roman" pitchFamily="18" charset="0"/>
            </a:endParaRPr>
          </a:p>
          <a:p>
            <a:pPr eaLnBrk="1" hangingPunct="1">
              <a:lnSpc>
                <a:spcPct val="90000"/>
              </a:lnSpc>
            </a:pPr>
            <a:r>
              <a:rPr lang="en-US" sz="2000" smtClean="0">
                <a:latin typeface="Times New Roman" pitchFamily="18" charset="0"/>
                <a:cs typeface="Times New Roman" pitchFamily="18" charset="0"/>
              </a:rPr>
              <a:t>i.e. we can take unit steps in the +ve x direction over the octant &amp; use decision parameter to determine which 2 possible positions is vertically closer to the circle path</a:t>
            </a:r>
          </a:p>
          <a:p>
            <a:pPr eaLnBrk="1" hangingPunct="1">
              <a:lnSpc>
                <a:spcPct val="90000"/>
              </a:lnSpc>
            </a:pPr>
            <a:endParaRPr lang="en-US" sz="2000" smtClean="0">
              <a:latin typeface="Times New Roman" pitchFamily="18" charset="0"/>
              <a:cs typeface="Times New Roman" pitchFamily="18" charset="0"/>
            </a:endParaRPr>
          </a:p>
          <a:p>
            <a:pPr eaLnBrk="1" hangingPunct="1">
              <a:lnSpc>
                <a:spcPct val="90000"/>
              </a:lnSpc>
            </a:pPr>
            <a:r>
              <a:rPr lang="en-US" sz="2000" smtClean="0">
                <a:latin typeface="Times New Roman" pitchFamily="18" charset="0"/>
                <a:cs typeface="Times New Roman" pitchFamily="18" charset="0"/>
              </a:rPr>
              <a:t>Positions in the other 7 octants are obtained by symmetry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Optimisation and speed-up</a:t>
            </a:r>
          </a:p>
        </p:txBody>
      </p:sp>
      <p:sp>
        <p:nvSpPr>
          <p:cNvPr id="52227" name="Rectangle 3"/>
          <p:cNvSpPr>
            <a:spLocks noGrp="1" noChangeArrowheads="1"/>
          </p:cNvSpPr>
          <p:nvPr>
            <p:ph type="body" idx="1"/>
          </p:nvPr>
        </p:nvSpPr>
        <p:spPr>
          <a:xfrm>
            <a:off x="457200" y="1600200"/>
            <a:ext cx="3227388" cy="3687763"/>
          </a:xfrm>
        </p:spPr>
        <p:txBody>
          <a:bodyPr/>
          <a:lstStyle/>
          <a:p>
            <a:pPr eaLnBrk="1" hangingPunct="1"/>
            <a:r>
              <a:rPr lang="en-GB" sz="2400" smtClean="0">
                <a:latin typeface="Times New Roman" pitchFamily="18" charset="0"/>
                <a:cs typeface="Times New Roman" pitchFamily="18" charset="0"/>
              </a:rPr>
              <a:t>Symmetry of a circle can be used</a:t>
            </a:r>
          </a:p>
          <a:p>
            <a:pPr eaLnBrk="1" hangingPunct="1"/>
            <a:endParaRPr lang="en-GB" sz="2400" smtClean="0">
              <a:latin typeface="Times New Roman" pitchFamily="18" charset="0"/>
              <a:cs typeface="Times New Roman" pitchFamily="18" charset="0"/>
            </a:endParaRPr>
          </a:p>
          <a:p>
            <a:pPr eaLnBrk="1" hangingPunct="1"/>
            <a:r>
              <a:rPr lang="en-GB" sz="2400" smtClean="0">
                <a:latin typeface="Times New Roman" pitchFamily="18" charset="0"/>
                <a:cs typeface="Times New Roman" pitchFamily="18" charset="0"/>
              </a:rPr>
              <a:t>Calculations of point coordinates only for a first one-eighth of a circle</a:t>
            </a:r>
          </a:p>
        </p:txBody>
      </p:sp>
      <p:sp>
        <p:nvSpPr>
          <p:cNvPr id="52228" name="Oval 4"/>
          <p:cNvSpPr>
            <a:spLocks noChangeArrowheads="1"/>
          </p:cNvSpPr>
          <p:nvPr/>
        </p:nvSpPr>
        <p:spPr bwMode="auto">
          <a:xfrm>
            <a:off x="4724400" y="2514600"/>
            <a:ext cx="2743200" cy="2667000"/>
          </a:xfrm>
          <a:prstGeom prst="ellipse">
            <a:avLst/>
          </a:prstGeom>
          <a:noFill/>
          <a:ln w="28575">
            <a:solidFill>
              <a:schemeClr val="accent2"/>
            </a:solidFill>
            <a:round/>
            <a:headEnd/>
            <a:tailEnd/>
          </a:ln>
        </p:spPr>
        <p:txBody>
          <a:bodyPr wrap="none" anchor="ctr"/>
          <a:lstStyle/>
          <a:p>
            <a:pPr algn="ctr" eaLnBrk="0" hangingPunct="0"/>
            <a:endParaRPr lang="en-US" sz="2400"/>
          </a:p>
        </p:txBody>
      </p:sp>
      <p:sp>
        <p:nvSpPr>
          <p:cNvPr id="52229" name="Line 5"/>
          <p:cNvSpPr>
            <a:spLocks noChangeShapeType="1"/>
          </p:cNvSpPr>
          <p:nvPr/>
        </p:nvSpPr>
        <p:spPr bwMode="auto">
          <a:xfrm flipV="1">
            <a:off x="6096000" y="1981200"/>
            <a:ext cx="0" cy="3733800"/>
          </a:xfrm>
          <a:prstGeom prst="line">
            <a:avLst/>
          </a:prstGeom>
          <a:noFill/>
          <a:ln w="28575">
            <a:solidFill>
              <a:schemeClr val="tx1"/>
            </a:solidFill>
            <a:round/>
            <a:headEnd/>
            <a:tailEnd type="triangle" w="med" len="med"/>
          </a:ln>
        </p:spPr>
        <p:txBody>
          <a:bodyPr wrap="none"/>
          <a:lstStyle/>
          <a:p>
            <a:endParaRPr lang="en-US"/>
          </a:p>
        </p:txBody>
      </p:sp>
      <p:sp>
        <p:nvSpPr>
          <p:cNvPr id="52230" name="Line 6"/>
          <p:cNvSpPr>
            <a:spLocks noChangeShapeType="1"/>
          </p:cNvSpPr>
          <p:nvPr/>
        </p:nvSpPr>
        <p:spPr bwMode="auto">
          <a:xfrm>
            <a:off x="3962400" y="3886200"/>
            <a:ext cx="4495800" cy="0"/>
          </a:xfrm>
          <a:prstGeom prst="line">
            <a:avLst/>
          </a:prstGeom>
          <a:noFill/>
          <a:ln w="28575">
            <a:solidFill>
              <a:schemeClr val="tx1"/>
            </a:solidFill>
            <a:round/>
            <a:headEnd/>
            <a:tailEnd type="triangle" w="med" len="med"/>
          </a:ln>
        </p:spPr>
        <p:txBody>
          <a:bodyPr wrap="none"/>
          <a:lstStyle/>
          <a:p>
            <a:endParaRPr lang="en-US"/>
          </a:p>
        </p:txBody>
      </p:sp>
      <p:sp>
        <p:nvSpPr>
          <p:cNvPr id="142343" name="Line 7"/>
          <p:cNvSpPr>
            <a:spLocks noChangeShapeType="1"/>
          </p:cNvSpPr>
          <p:nvPr/>
        </p:nvSpPr>
        <p:spPr bwMode="auto">
          <a:xfrm flipV="1">
            <a:off x="6096000" y="2895600"/>
            <a:ext cx="990600" cy="990600"/>
          </a:xfrm>
          <a:prstGeom prst="line">
            <a:avLst/>
          </a:prstGeom>
          <a:noFill/>
          <a:ln w="9525">
            <a:solidFill>
              <a:schemeClr val="tx1"/>
            </a:solidFill>
            <a:round/>
            <a:headEnd/>
            <a:tailEnd/>
          </a:ln>
        </p:spPr>
        <p:txBody>
          <a:bodyPr wrap="none"/>
          <a:lstStyle/>
          <a:p>
            <a:endParaRPr lang="en-US"/>
          </a:p>
        </p:txBody>
      </p:sp>
      <p:sp>
        <p:nvSpPr>
          <p:cNvPr id="52232" name="Oval 8"/>
          <p:cNvSpPr>
            <a:spLocks noChangeArrowheads="1"/>
          </p:cNvSpPr>
          <p:nvPr/>
        </p:nvSpPr>
        <p:spPr bwMode="auto">
          <a:xfrm>
            <a:off x="6400800" y="2514600"/>
            <a:ext cx="152400" cy="152400"/>
          </a:xfrm>
          <a:prstGeom prst="ellipse">
            <a:avLst/>
          </a:prstGeom>
          <a:solidFill>
            <a:srgbClr val="FF0000"/>
          </a:solidFill>
          <a:ln w="9525">
            <a:solidFill>
              <a:schemeClr val="tx1"/>
            </a:solidFill>
            <a:round/>
            <a:headEnd/>
            <a:tailEnd/>
          </a:ln>
        </p:spPr>
        <p:txBody>
          <a:bodyPr wrap="none" anchor="ctr"/>
          <a:lstStyle/>
          <a:p>
            <a:endParaRPr lang="en-IN"/>
          </a:p>
        </p:txBody>
      </p:sp>
      <p:sp>
        <p:nvSpPr>
          <p:cNvPr id="142345" name="Oval 9"/>
          <p:cNvSpPr>
            <a:spLocks noChangeArrowheads="1"/>
          </p:cNvSpPr>
          <p:nvPr/>
        </p:nvSpPr>
        <p:spPr bwMode="auto">
          <a:xfrm>
            <a:off x="7391400" y="3505200"/>
            <a:ext cx="152400" cy="152400"/>
          </a:xfrm>
          <a:prstGeom prst="ellipse">
            <a:avLst/>
          </a:prstGeom>
          <a:solidFill>
            <a:srgbClr val="FF0000"/>
          </a:solidFill>
          <a:ln w="9525">
            <a:solidFill>
              <a:schemeClr val="tx1"/>
            </a:solidFill>
            <a:round/>
            <a:headEnd/>
            <a:tailEnd/>
          </a:ln>
        </p:spPr>
        <p:txBody>
          <a:bodyPr wrap="none" anchor="ctr"/>
          <a:lstStyle/>
          <a:p>
            <a:endParaRPr lang="en-IN"/>
          </a:p>
        </p:txBody>
      </p:sp>
      <p:grpSp>
        <p:nvGrpSpPr>
          <p:cNvPr id="2" name="Group 10"/>
          <p:cNvGrpSpPr>
            <a:grpSpLocks/>
          </p:cNvGrpSpPr>
          <p:nvPr/>
        </p:nvGrpSpPr>
        <p:grpSpPr bwMode="auto">
          <a:xfrm>
            <a:off x="4648200" y="2514600"/>
            <a:ext cx="1143000" cy="2667000"/>
            <a:chOff x="3072" y="1584"/>
            <a:chExt cx="720" cy="1680"/>
          </a:xfrm>
        </p:grpSpPr>
        <p:sp>
          <p:nvSpPr>
            <p:cNvPr id="52248" name="Oval 11"/>
            <p:cNvSpPr>
              <a:spLocks noChangeArrowheads="1"/>
            </p:cNvSpPr>
            <p:nvPr/>
          </p:nvSpPr>
          <p:spPr bwMode="auto">
            <a:xfrm>
              <a:off x="3696" y="1584"/>
              <a:ext cx="96" cy="96"/>
            </a:xfrm>
            <a:prstGeom prst="ellipse">
              <a:avLst/>
            </a:prstGeom>
            <a:solidFill>
              <a:srgbClr val="FF0000"/>
            </a:solidFill>
            <a:ln w="9525">
              <a:solidFill>
                <a:schemeClr val="tx1"/>
              </a:solidFill>
              <a:round/>
              <a:headEnd/>
              <a:tailEnd/>
            </a:ln>
          </p:spPr>
          <p:txBody>
            <a:bodyPr wrap="none" anchor="ctr"/>
            <a:lstStyle/>
            <a:p>
              <a:endParaRPr lang="en-IN"/>
            </a:p>
          </p:txBody>
        </p:sp>
        <p:sp>
          <p:nvSpPr>
            <p:cNvPr id="52249" name="Oval 12"/>
            <p:cNvSpPr>
              <a:spLocks noChangeArrowheads="1"/>
            </p:cNvSpPr>
            <p:nvPr/>
          </p:nvSpPr>
          <p:spPr bwMode="auto">
            <a:xfrm>
              <a:off x="3696" y="3168"/>
              <a:ext cx="96" cy="96"/>
            </a:xfrm>
            <a:prstGeom prst="ellipse">
              <a:avLst/>
            </a:prstGeom>
            <a:solidFill>
              <a:srgbClr val="FF0000"/>
            </a:solidFill>
            <a:ln w="9525">
              <a:solidFill>
                <a:schemeClr val="tx1"/>
              </a:solidFill>
              <a:round/>
              <a:headEnd/>
              <a:tailEnd/>
            </a:ln>
          </p:spPr>
          <p:txBody>
            <a:bodyPr wrap="none" anchor="ctr"/>
            <a:lstStyle/>
            <a:p>
              <a:endParaRPr lang="en-IN"/>
            </a:p>
          </p:txBody>
        </p:sp>
        <p:sp>
          <p:nvSpPr>
            <p:cNvPr id="52250" name="Oval 13"/>
            <p:cNvSpPr>
              <a:spLocks noChangeArrowheads="1"/>
            </p:cNvSpPr>
            <p:nvPr/>
          </p:nvSpPr>
          <p:spPr bwMode="auto">
            <a:xfrm>
              <a:off x="3120" y="2640"/>
              <a:ext cx="96" cy="96"/>
            </a:xfrm>
            <a:prstGeom prst="ellipse">
              <a:avLst/>
            </a:prstGeom>
            <a:solidFill>
              <a:srgbClr val="FF0000"/>
            </a:solidFill>
            <a:ln w="9525">
              <a:solidFill>
                <a:schemeClr val="tx1"/>
              </a:solidFill>
              <a:round/>
              <a:headEnd/>
              <a:tailEnd/>
            </a:ln>
          </p:spPr>
          <p:txBody>
            <a:bodyPr wrap="none" anchor="ctr"/>
            <a:lstStyle/>
            <a:p>
              <a:endParaRPr lang="en-IN"/>
            </a:p>
          </p:txBody>
        </p:sp>
        <p:sp>
          <p:nvSpPr>
            <p:cNvPr id="52251" name="Oval 14"/>
            <p:cNvSpPr>
              <a:spLocks noChangeArrowheads="1"/>
            </p:cNvSpPr>
            <p:nvPr/>
          </p:nvSpPr>
          <p:spPr bwMode="auto">
            <a:xfrm>
              <a:off x="3072" y="2208"/>
              <a:ext cx="96" cy="96"/>
            </a:xfrm>
            <a:prstGeom prst="ellipse">
              <a:avLst/>
            </a:prstGeom>
            <a:solidFill>
              <a:srgbClr val="FF0000"/>
            </a:solidFill>
            <a:ln w="9525">
              <a:solidFill>
                <a:schemeClr val="tx1"/>
              </a:solidFill>
              <a:round/>
              <a:headEnd/>
              <a:tailEnd/>
            </a:ln>
          </p:spPr>
          <p:txBody>
            <a:bodyPr wrap="none" anchor="ctr"/>
            <a:lstStyle/>
            <a:p>
              <a:endParaRPr lang="en-IN"/>
            </a:p>
          </p:txBody>
        </p:sp>
      </p:grpSp>
      <p:grpSp>
        <p:nvGrpSpPr>
          <p:cNvPr id="3" name="Group 15"/>
          <p:cNvGrpSpPr>
            <a:grpSpLocks/>
          </p:cNvGrpSpPr>
          <p:nvPr/>
        </p:nvGrpSpPr>
        <p:grpSpPr bwMode="auto">
          <a:xfrm>
            <a:off x="6400800" y="4191000"/>
            <a:ext cx="1066800" cy="990600"/>
            <a:chOff x="4176" y="2640"/>
            <a:chExt cx="672" cy="624"/>
          </a:xfrm>
        </p:grpSpPr>
        <p:sp>
          <p:nvSpPr>
            <p:cNvPr id="52246" name="Oval 16"/>
            <p:cNvSpPr>
              <a:spLocks noChangeArrowheads="1"/>
            </p:cNvSpPr>
            <p:nvPr/>
          </p:nvSpPr>
          <p:spPr bwMode="auto">
            <a:xfrm>
              <a:off x="4176" y="3168"/>
              <a:ext cx="96" cy="96"/>
            </a:xfrm>
            <a:prstGeom prst="ellipse">
              <a:avLst/>
            </a:prstGeom>
            <a:solidFill>
              <a:srgbClr val="FF0000"/>
            </a:solidFill>
            <a:ln w="9525">
              <a:solidFill>
                <a:schemeClr val="tx1"/>
              </a:solidFill>
              <a:round/>
              <a:headEnd/>
              <a:tailEnd/>
            </a:ln>
          </p:spPr>
          <p:txBody>
            <a:bodyPr wrap="none" anchor="ctr"/>
            <a:lstStyle/>
            <a:p>
              <a:endParaRPr lang="en-IN"/>
            </a:p>
          </p:txBody>
        </p:sp>
        <p:sp>
          <p:nvSpPr>
            <p:cNvPr id="52247" name="Oval 17"/>
            <p:cNvSpPr>
              <a:spLocks noChangeArrowheads="1"/>
            </p:cNvSpPr>
            <p:nvPr/>
          </p:nvSpPr>
          <p:spPr bwMode="auto">
            <a:xfrm>
              <a:off x="4752" y="2640"/>
              <a:ext cx="96" cy="96"/>
            </a:xfrm>
            <a:prstGeom prst="ellipse">
              <a:avLst/>
            </a:prstGeom>
            <a:solidFill>
              <a:srgbClr val="FF0000"/>
            </a:solidFill>
            <a:ln w="9525">
              <a:solidFill>
                <a:schemeClr val="tx1"/>
              </a:solidFill>
              <a:round/>
              <a:headEnd/>
              <a:tailEnd/>
            </a:ln>
          </p:spPr>
          <p:txBody>
            <a:bodyPr wrap="none" anchor="ctr"/>
            <a:lstStyle/>
            <a:p>
              <a:endParaRPr lang="en-IN"/>
            </a:p>
          </p:txBody>
        </p:sp>
      </p:grpSp>
      <p:sp>
        <p:nvSpPr>
          <p:cNvPr id="52236" name="Text Box 18"/>
          <p:cNvSpPr txBox="1">
            <a:spLocks noChangeArrowheads="1"/>
          </p:cNvSpPr>
          <p:nvPr/>
        </p:nvSpPr>
        <p:spPr bwMode="auto">
          <a:xfrm>
            <a:off x="6553200" y="2133600"/>
            <a:ext cx="776288" cy="457200"/>
          </a:xfrm>
          <a:prstGeom prst="rect">
            <a:avLst/>
          </a:prstGeom>
          <a:noFill/>
          <a:ln w="9525">
            <a:noFill/>
            <a:miter lim="800000"/>
            <a:headEnd/>
            <a:tailEnd/>
          </a:ln>
        </p:spPr>
        <p:txBody>
          <a:bodyPr wrap="none">
            <a:spAutoFit/>
          </a:bodyPr>
          <a:lstStyle/>
          <a:p>
            <a:pPr eaLnBrk="0" hangingPunct="0"/>
            <a:r>
              <a:rPr lang="en-GB" sz="2400"/>
              <a:t>(x,y)</a:t>
            </a:r>
          </a:p>
        </p:txBody>
      </p:sp>
      <p:sp>
        <p:nvSpPr>
          <p:cNvPr id="142355" name="Text Box 19"/>
          <p:cNvSpPr txBox="1">
            <a:spLocks noChangeArrowheads="1"/>
          </p:cNvSpPr>
          <p:nvPr/>
        </p:nvSpPr>
        <p:spPr bwMode="auto">
          <a:xfrm>
            <a:off x="7620000" y="3276600"/>
            <a:ext cx="776288" cy="457200"/>
          </a:xfrm>
          <a:prstGeom prst="rect">
            <a:avLst/>
          </a:prstGeom>
          <a:noFill/>
          <a:ln w="9525">
            <a:noFill/>
            <a:miter lim="800000"/>
            <a:headEnd/>
            <a:tailEnd/>
          </a:ln>
        </p:spPr>
        <p:txBody>
          <a:bodyPr wrap="none">
            <a:spAutoFit/>
          </a:bodyPr>
          <a:lstStyle/>
          <a:p>
            <a:pPr eaLnBrk="0" hangingPunct="0"/>
            <a:r>
              <a:rPr lang="en-GB" sz="2400"/>
              <a:t>(y,x)</a:t>
            </a:r>
          </a:p>
        </p:txBody>
      </p:sp>
      <p:sp>
        <p:nvSpPr>
          <p:cNvPr id="142356" name="Text Box 20"/>
          <p:cNvSpPr txBox="1">
            <a:spLocks noChangeArrowheads="1"/>
          </p:cNvSpPr>
          <p:nvPr/>
        </p:nvSpPr>
        <p:spPr bwMode="auto">
          <a:xfrm>
            <a:off x="6477000" y="5181600"/>
            <a:ext cx="877888" cy="457200"/>
          </a:xfrm>
          <a:prstGeom prst="rect">
            <a:avLst/>
          </a:prstGeom>
          <a:noFill/>
          <a:ln w="9525">
            <a:noFill/>
            <a:miter lim="800000"/>
            <a:headEnd/>
            <a:tailEnd/>
          </a:ln>
        </p:spPr>
        <p:txBody>
          <a:bodyPr wrap="none">
            <a:spAutoFit/>
          </a:bodyPr>
          <a:lstStyle/>
          <a:p>
            <a:pPr eaLnBrk="0" hangingPunct="0"/>
            <a:r>
              <a:rPr lang="en-GB" sz="2400"/>
              <a:t>(x,-y)</a:t>
            </a:r>
          </a:p>
        </p:txBody>
      </p:sp>
      <p:sp>
        <p:nvSpPr>
          <p:cNvPr id="142357" name="Text Box 21"/>
          <p:cNvSpPr txBox="1">
            <a:spLocks noChangeArrowheads="1"/>
          </p:cNvSpPr>
          <p:nvPr/>
        </p:nvSpPr>
        <p:spPr bwMode="auto">
          <a:xfrm>
            <a:off x="7543800" y="4191000"/>
            <a:ext cx="877888" cy="457200"/>
          </a:xfrm>
          <a:prstGeom prst="rect">
            <a:avLst/>
          </a:prstGeom>
          <a:noFill/>
          <a:ln w="9525">
            <a:noFill/>
            <a:miter lim="800000"/>
            <a:headEnd/>
            <a:tailEnd/>
          </a:ln>
        </p:spPr>
        <p:txBody>
          <a:bodyPr wrap="none">
            <a:spAutoFit/>
          </a:bodyPr>
          <a:lstStyle/>
          <a:p>
            <a:pPr eaLnBrk="0" hangingPunct="0"/>
            <a:r>
              <a:rPr lang="en-GB" sz="2400"/>
              <a:t>(y,-x)</a:t>
            </a:r>
          </a:p>
        </p:txBody>
      </p:sp>
      <p:sp>
        <p:nvSpPr>
          <p:cNvPr id="142358" name="Text Box 22"/>
          <p:cNvSpPr txBox="1">
            <a:spLocks noChangeArrowheads="1"/>
          </p:cNvSpPr>
          <p:nvPr/>
        </p:nvSpPr>
        <p:spPr bwMode="auto">
          <a:xfrm>
            <a:off x="4724400" y="2133600"/>
            <a:ext cx="877888" cy="457200"/>
          </a:xfrm>
          <a:prstGeom prst="rect">
            <a:avLst/>
          </a:prstGeom>
          <a:noFill/>
          <a:ln w="9525">
            <a:noFill/>
            <a:miter lim="800000"/>
            <a:headEnd/>
            <a:tailEnd/>
          </a:ln>
        </p:spPr>
        <p:txBody>
          <a:bodyPr wrap="none">
            <a:spAutoFit/>
          </a:bodyPr>
          <a:lstStyle/>
          <a:p>
            <a:pPr eaLnBrk="0" hangingPunct="0"/>
            <a:r>
              <a:rPr lang="en-GB" sz="2400"/>
              <a:t>(-x,y)</a:t>
            </a:r>
          </a:p>
        </p:txBody>
      </p:sp>
      <p:sp>
        <p:nvSpPr>
          <p:cNvPr id="142359" name="Text Box 23"/>
          <p:cNvSpPr txBox="1">
            <a:spLocks noChangeArrowheads="1"/>
          </p:cNvSpPr>
          <p:nvPr/>
        </p:nvSpPr>
        <p:spPr bwMode="auto">
          <a:xfrm>
            <a:off x="3810000" y="3276600"/>
            <a:ext cx="877888" cy="457200"/>
          </a:xfrm>
          <a:prstGeom prst="rect">
            <a:avLst/>
          </a:prstGeom>
          <a:noFill/>
          <a:ln w="9525">
            <a:noFill/>
            <a:miter lim="800000"/>
            <a:headEnd/>
            <a:tailEnd/>
          </a:ln>
        </p:spPr>
        <p:txBody>
          <a:bodyPr wrap="none">
            <a:spAutoFit/>
          </a:bodyPr>
          <a:lstStyle/>
          <a:p>
            <a:pPr eaLnBrk="0" hangingPunct="0"/>
            <a:r>
              <a:rPr lang="en-GB" sz="2400"/>
              <a:t>(-y,x)</a:t>
            </a:r>
          </a:p>
        </p:txBody>
      </p:sp>
      <p:sp>
        <p:nvSpPr>
          <p:cNvPr id="142360" name="Text Box 24"/>
          <p:cNvSpPr txBox="1">
            <a:spLocks noChangeArrowheads="1"/>
          </p:cNvSpPr>
          <p:nvPr/>
        </p:nvSpPr>
        <p:spPr bwMode="auto">
          <a:xfrm>
            <a:off x="3744913" y="4114800"/>
            <a:ext cx="979487" cy="457200"/>
          </a:xfrm>
          <a:prstGeom prst="rect">
            <a:avLst/>
          </a:prstGeom>
          <a:noFill/>
          <a:ln w="9525">
            <a:noFill/>
            <a:miter lim="800000"/>
            <a:headEnd/>
            <a:tailEnd/>
          </a:ln>
        </p:spPr>
        <p:txBody>
          <a:bodyPr wrap="none">
            <a:spAutoFit/>
          </a:bodyPr>
          <a:lstStyle/>
          <a:p>
            <a:pPr eaLnBrk="0" hangingPunct="0"/>
            <a:r>
              <a:rPr lang="en-GB" sz="2400"/>
              <a:t>(-y,-x)</a:t>
            </a:r>
          </a:p>
        </p:txBody>
      </p:sp>
      <p:sp>
        <p:nvSpPr>
          <p:cNvPr id="142361" name="Text Box 25"/>
          <p:cNvSpPr txBox="1">
            <a:spLocks noChangeArrowheads="1"/>
          </p:cNvSpPr>
          <p:nvPr/>
        </p:nvSpPr>
        <p:spPr bwMode="auto">
          <a:xfrm>
            <a:off x="4760913" y="5181600"/>
            <a:ext cx="979487" cy="457200"/>
          </a:xfrm>
          <a:prstGeom prst="rect">
            <a:avLst/>
          </a:prstGeom>
          <a:noFill/>
          <a:ln w="9525">
            <a:noFill/>
            <a:miter lim="800000"/>
            <a:headEnd/>
            <a:tailEnd/>
          </a:ln>
        </p:spPr>
        <p:txBody>
          <a:bodyPr wrap="none">
            <a:spAutoFit/>
          </a:bodyPr>
          <a:lstStyle/>
          <a:p>
            <a:pPr eaLnBrk="0" hangingPunct="0"/>
            <a:r>
              <a:rPr lang="en-GB" sz="2400"/>
              <a:t>(-x,-y)</a:t>
            </a:r>
          </a:p>
        </p:txBody>
      </p:sp>
      <p:sp>
        <p:nvSpPr>
          <p:cNvPr id="142362" name="AutoShape 26"/>
          <p:cNvSpPr>
            <a:spLocks noChangeArrowheads="1"/>
          </p:cNvSpPr>
          <p:nvPr/>
        </p:nvSpPr>
        <p:spPr bwMode="auto">
          <a:xfrm>
            <a:off x="8382000" y="3124200"/>
            <a:ext cx="685800" cy="1600200"/>
          </a:xfrm>
          <a:prstGeom prst="curvedLeftArrow">
            <a:avLst>
              <a:gd name="adj1" fmla="val 46667"/>
              <a:gd name="adj2" fmla="val 93333"/>
              <a:gd name="adj3" fmla="val 33333"/>
            </a:avLst>
          </a:prstGeom>
          <a:solidFill>
            <a:srgbClr val="FFFF00"/>
          </a:solidFill>
          <a:ln w="9525">
            <a:solidFill>
              <a:schemeClr val="tx1"/>
            </a:solidFill>
            <a:miter lim="800000"/>
            <a:headEnd/>
            <a:tailEnd/>
          </a:ln>
        </p:spPr>
        <p:txBody>
          <a:bodyPr wrap="none" anchor="ctr"/>
          <a:lstStyle/>
          <a:p>
            <a:endParaRPr lang="en-IN"/>
          </a:p>
        </p:txBody>
      </p:sp>
      <p:sp>
        <p:nvSpPr>
          <p:cNvPr id="142363" name="AutoShape 27"/>
          <p:cNvSpPr>
            <a:spLocks noChangeArrowheads="1"/>
          </p:cNvSpPr>
          <p:nvPr/>
        </p:nvSpPr>
        <p:spPr bwMode="auto">
          <a:xfrm flipH="1">
            <a:off x="5257800" y="5791200"/>
            <a:ext cx="1752600" cy="609600"/>
          </a:xfrm>
          <a:prstGeom prst="curvedUpArrow">
            <a:avLst>
              <a:gd name="adj1" fmla="val 57500"/>
              <a:gd name="adj2" fmla="val 115000"/>
              <a:gd name="adj3" fmla="val 33333"/>
            </a:avLst>
          </a:prstGeom>
          <a:solidFill>
            <a:srgbClr val="FFFF00"/>
          </a:solidFill>
          <a:ln w="9525">
            <a:solidFill>
              <a:schemeClr val="tx1"/>
            </a:solidFill>
            <a:miter lim="800000"/>
            <a:headEnd/>
            <a:tailEnd/>
          </a:ln>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2362"/>
                                        </p:tgtEl>
                                        <p:attrNameLst>
                                          <p:attrName>style.visibility</p:attrName>
                                        </p:attrNameLst>
                                      </p:cBhvr>
                                      <p:to>
                                        <p:strVal val="visible"/>
                                      </p:to>
                                    </p:set>
                                    <p:animEffect transition="in" filter="wipe(up)">
                                      <p:cBhvr>
                                        <p:cTn id="19" dur="500"/>
                                        <p:tgtEl>
                                          <p:spTgt spid="1423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23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2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42363"/>
                                        </p:tgtEl>
                                        <p:attrNameLst>
                                          <p:attrName>style.visibility</p:attrName>
                                        </p:attrNameLst>
                                      </p:cBhvr>
                                      <p:to>
                                        <p:strVal val="visible"/>
                                      </p:to>
                                    </p:set>
                                    <p:animEffect transition="in" filter="wipe(right)">
                                      <p:cBhvr>
                                        <p:cTn id="36" dur="500"/>
                                        <p:tgtEl>
                                          <p:spTgt spid="14236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23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423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23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2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nimBg="1"/>
      <p:bldP spid="142345" grpId="0" animBg="1"/>
      <p:bldP spid="142355" grpId="0" autoUpdateAnimBg="0"/>
      <p:bldP spid="142356" grpId="0" autoUpdateAnimBg="0"/>
      <p:bldP spid="142357" grpId="0" autoUpdateAnimBg="0"/>
      <p:bldP spid="142358" grpId="0" autoUpdateAnimBg="0"/>
      <p:bldP spid="142359" grpId="0" autoUpdateAnimBg="0"/>
      <p:bldP spid="142360" grpId="0" autoUpdateAnimBg="0"/>
      <p:bldP spid="142361" grpId="0" autoUpdateAnimBg="0"/>
      <p:bldP spid="142362" grpId="0" animBg="1"/>
      <p:bldP spid="1423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9221"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9222" name="Rectangle 4"/>
          <p:cNvSpPr>
            <a:spLocks noChangeArrowheads="1"/>
          </p:cNvSpPr>
          <p:nvPr/>
        </p:nvSpPr>
        <p:spPr bwMode="auto">
          <a:xfrm>
            <a:off x="762000" y="1590675"/>
            <a:ext cx="8382000" cy="3749675"/>
          </a:xfrm>
          <a:prstGeom prst="rect">
            <a:avLst/>
          </a:prstGeom>
          <a:noFill/>
          <a:ln w="9525">
            <a:noFill/>
            <a:miter lim="800000"/>
            <a:headEnd/>
            <a:tailEnd/>
          </a:ln>
        </p:spPr>
        <p:txBody>
          <a:bodyPr>
            <a:spAutoFit/>
          </a:bodyPr>
          <a:lstStyle/>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Determining pixel positions along a circle circumference using symmetry and either					or </a:t>
            </a:r>
          </a:p>
          <a:p>
            <a:pPr>
              <a:spcBef>
                <a:spcPct val="50000"/>
              </a:spcBef>
              <a:buFontTx/>
              <a:buChar char="•"/>
            </a:pPr>
            <a:endParaRPr kumimoji="1" lang="en-US" altLang="ja-JP" sz="2000">
              <a:solidFill>
                <a:srgbClr val="000000"/>
              </a:solidFill>
              <a:latin typeface="Times New Roman" pitchFamily="18" charset="0"/>
              <a:ea typeface="MS PGothic" pitchFamily="34" charset="-128"/>
              <a:cs typeface="Times New Roman" pitchFamily="18" charset="0"/>
            </a:endParaRP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				still requires a good deal of computation.</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The Cartesian equation involves multiplications and square root calculations, while the parametric equations contain multiplications and trigonometric calculations.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More efficient circle algorithms are based on incremental calculation of decision parameters, as in the Bresenham line algorithm, which involves only simple integer operations.</a:t>
            </a:r>
          </a:p>
        </p:txBody>
      </p:sp>
      <p:graphicFrame>
        <p:nvGraphicFramePr>
          <p:cNvPr id="9218" name="Object 5"/>
          <p:cNvGraphicFramePr>
            <a:graphicFrameLocks noChangeAspect="1"/>
          </p:cNvGraphicFramePr>
          <p:nvPr/>
        </p:nvGraphicFramePr>
        <p:xfrm>
          <a:off x="2438400" y="2514600"/>
          <a:ext cx="1981200" cy="847725"/>
        </p:xfrm>
        <a:graphic>
          <a:graphicData uri="http://schemas.openxmlformats.org/presentationml/2006/ole">
            <p:oleObj spid="_x0000_s9218" name="ビットマップ イメージ" r:id="rId3" imgW="1114581" imgH="476316" progId="PBrush">
              <p:embed/>
            </p:oleObj>
          </a:graphicData>
        </a:graphic>
      </p:graphicFrame>
      <p:graphicFrame>
        <p:nvGraphicFramePr>
          <p:cNvPr id="9219" name="Object 6"/>
          <p:cNvGraphicFramePr>
            <a:graphicFrameLocks noChangeAspect="1"/>
          </p:cNvGraphicFramePr>
          <p:nvPr/>
        </p:nvGraphicFramePr>
        <p:xfrm>
          <a:off x="2057400" y="1905000"/>
          <a:ext cx="3133725" cy="528638"/>
        </p:xfrm>
        <a:graphic>
          <a:graphicData uri="http://schemas.openxmlformats.org/presentationml/2006/ole">
            <p:oleObj spid="_x0000_s9219" name="ビットマップ イメージ" r:id="rId4" imgW="1695687" imgH="285866" progId="PBrush">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10244"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10245" name="Rectangle 4"/>
          <p:cNvSpPr>
            <a:spLocks noChangeArrowheads="1"/>
          </p:cNvSpPr>
          <p:nvPr/>
        </p:nvSpPr>
        <p:spPr bwMode="auto">
          <a:xfrm>
            <a:off x="762000" y="1590675"/>
            <a:ext cx="7772400" cy="2987675"/>
          </a:xfrm>
          <a:prstGeom prst="rect">
            <a:avLst/>
          </a:prstGeom>
          <a:noFill/>
          <a:ln w="9525">
            <a:noFill/>
            <a:miter lim="800000"/>
            <a:headEnd/>
            <a:tailEnd/>
          </a:ln>
        </p:spPr>
        <p:txBody>
          <a:bodyPr>
            <a:spAutoFit/>
          </a:bodyPr>
          <a:lstStyle/>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Bresenham’s line algorithm for raster displays is adapted to circle generation by setting up decision parameters for finding the closest pixel to the circumference at each sampling step.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The circle equation  				is nonlinear, so that </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square root evaluations would be required to compute pixel distances from a circular path.</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Bresenham’s circle algorithm avoids these square-root calculations by comparing the squares of the pixel separation distances.</a:t>
            </a:r>
          </a:p>
        </p:txBody>
      </p:sp>
      <p:graphicFrame>
        <p:nvGraphicFramePr>
          <p:cNvPr id="10242" name="Object 5"/>
          <p:cNvGraphicFramePr>
            <a:graphicFrameLocks noChangeAspect="1"/>
          </p:cNvGraphicFramePr>
          <p:nvPr/>
        </p:nvGraphicFramePr>
        <p:xfrm>
          <a:off x="3124200" y="2624138"/>
          <a:ext cx="3133725" cy="528637"/>
        </p:xfrm>
        <a:graphic>
          <a:graphicData uri="http://schemas.openxmlformats.org/presentationml/2006/ole">
            <p:oleObj spid="_x0000_s10242" name="ビットマップ イメージ" r:id="rId3" imgW="1695687" imgH="285866" progId="PBrush">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0"/>
            <a:ext cx="7772400" cy="1143000"/>
          </a:xfrm>
          <a:noFill/>
        </p:spPr>
        <p:txBody>
          <a:bodyPr lIns="92075" tIns="46038" rIns="92075" bIns="46038"/>
          <a:lstStyle/>
          <a:p>
            <a:pPr eaLnBrk="1" hangingPunct="1"/>
            <a:r>
              <a:rPr lang="en-US" altLang="ja-JP" sz="3200" b="1" smtClean="0">
                <a:solidFill>
                  <a:schemeClr val="tx1"/>
                </a:solidFill>
                <a:ea typeface="MS PGothic" pitchFamily="34" charset="-128"/>
              </a:rPr>
              <a:t>Properties of Circle</a:t>
            </a:r>
          </a:p>
        </p:txBody>
      </p:sp>
      <p:sp>
        <p:nvSpPr>
          <p:cNvPr id="53251" name="Rectangle 3"/>
          <p:cNvSpPr>
            <a:spLocks noGrp="1" noChangeArrowheads="1"/>
          </p:cNvSpPr>
          <p:nvPr>
            <p:ph type="body" idx="1"/>
          </p:nvPr>
        </p:nvSpPr>
        <p:spPr>
          <a:xfrm>
            <a:off x="685800" y="1676400"/>
            <a:ext cx="7772400" cy="4419600"/>
          </a:xfrm>
        </p:spPr>
        <p:txBody>
          <a:bodyPr/>
          <a:lstStyle/>
          <a:p>
            <a:pPr lvl="4" eaLnBrk="1" hangingPunct="1"/>
            <a:endParaRPr lang="en-US" altLang="ja-JP" sz="16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53252" name="Rectangle 4"/>
          <p:cNvSpPr>
            <a:spLocks noChangeArrowheads="1"/>
          </p:cNvSpPr>
          <p:nvPr/>
        </p:nvSpPr>
        <p:spPr bwMode="auto">
          <a:xfrm>
            <a:off x="381000" y="1590675"/>
            <a:ext cx="8305800" cy="2465388"/>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Times New Roman" pitchFamily="18" charset="0"/>
                <a:ea typeface="MS PGothic" pitchFamily="34" charset="-128"/>
                <a:cs typeface="Times New Roman" pitchFamily="18" charset="0"/>
              </a:rPr>
              <a:t>The idea in this approach is to test the halfway position between two pixels to determine if this midpoint is inside or outside the circle boundary. </a:t>
            </a:r>
          </a:p>
          <a:p>
            <a:pPr>
              <a:spcBef>
                <a:spcPct val="50000"/>
              </a:spcBef>
            </a:pPr>
            <a:r>
              <a:rPr kumimoji="1" lang="en-US" altLang="ja-JP" sz="2400">
                <a:solidFill>
                  <a:srgbClr val="000000"/>
                </a:solidFill>
                <a:latin typeface="Times New Roman" pitchFamily="18" charset="0"/>
                <a:ea typeface="MS PGothic" pitchFamily="34" charset="-128"/>
                <a:cs typeface="Times New Roman" pitchFamily="18" charset="0"/>
              </a:rPr>
              <a:t>This method is more easily applied to other conics; and for an integer circle radius, the midpoint approach generates the same pixel positions as the Bresenham circle algorithm.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latin typeface="Trebuchet MS" pitchFamily="34" charset="0"/>
              </a:rPr>
              <a:t>Midpoint Circle Algorithm</a:t>
            </a:r>
          </a:p>
        </p:txBody>
      </p:sp>
      <p:sp>
        <p:nvSpPr>
          <p:cNvPr id="54275" name="Rectangle 3"/>
          <p:cNvSpPr>
            <a:spLocks noGrp="1" noChangeArrowheads="1"/>
          </p:cNvSpPr>
          <p:nvPr>
            <p:ph type="body" idx="1"/>
          </p:nvPr>
        </p:nvSpPr>
        <p:spPr>
          <a:xfrm>
            <a:off x="457200" y="1371600"/>
            <a:ext cx="8534400" cy="5257800"/>
          </a:xfrm>
        </p:spPr>
        <p:txBody>
          <a:bodyPr/>
          <a:lstStyle/>
          <a:p>
            <a:pPr eaLnBrk="1" hangingPunct="1">
              <a:lnSpc>
                <a:spcPct val="90000"/>
              </a:lnSpc>
            </a:pPr>
            <a:r>
              <a:rPr lang="en-US" sz="2600" smtClean="0">
                <a:latin typeface="Trebuchet MS" pitchFamily="34" charset="0"/>
              </a:rPr>
              <a:t>As in raster algorithm, we sample at unit intervals &amp; determine the closest pixel position to the specified circle path at each step</a:t>
            </a:r>
          </a:p>
          <a:p>
            <a:pPr eaLnBrk="1" hangingPunct="1">
              <a:lnSpc>
                <a:spcPct val="90000"/>
              </a:lnSpc>
            </a:pPr>
            <a:endParaRPr lang="en-US" sz="1400" smtClean="0">
              <a:latin typeface="Trebuchet MS" pitchFamily="34" charset="0"/>
            </a:endParaRPr>
          </a:p>
          <a:p>
            <a:pPr eaLnBrk="1" hangingPunct="1">
              <a:lnSpc>
                <a:spcPct val="90000"/>
              </a:lnSpc>
            </a:pPr>
            <a:r>
              <a:rPr lang="en-US" sz="2600" smtClean="0">
                <a:latin typeface="Trebuchet MS" pitchFamily="34" charset="0"/>
              </a:rPr>
              <a:t>For a given radius, r and screen center position (x</a:t>
            </a:r>
            <a:r>
              <a:rPr lang="en-US" sz="2600" baseline="-25000" smtClean="0">
                <a:latin typeface="Trebuchet MS" pitchFamily="34" charset="0"/>
              </a:rPr>
              <a:t>c</a:t>
            </a:r>
            <a:r>
              <a:rPr lang="en-US" sz="2600" smtClean="0">
                <a:latin typeface="Trebuchet MS" pitchFamily="34" charset="0"/>
              </a:rPr>
              <a:t>,y</a:t>
            </a:r>
            <a:r>
              <a:rPr lang="en-US" sz="2600" baseline="-25000" smtClean="0">
                <a:latin typeface="Trebuchet MS" pitchFamily="34" charset="0"/>
              </a:rPr>
              <a:t>c</a:t>
            </a:r>
            <a:r>
              <a:rPr lang="en-US" sz="2600" smtClean="0">
                <a:latin typeface="Trebuchet MS" pitchFamily="34" charset="0"/>
              </a:rPr>
              <a:t>) , we can set up our algorithm to calculate pixel positions around a circle path centered at the coordinate origin (0,0)</a:t>
            </a:r>
          </a:p>
          <a:p>
            <a:pPr eaLnBrk="1" hangingPunct="1">
              <a:lnSpc>
                <a:spcPct val="90000"/>
              </a:lnSpc>
            </a:pPr>
            <a:endParaRPr lang="en-US" sz="1400" smtClean="0">
              <a:latin typeface="Trebuchet MS" pitchFamily="34" charset="0"/>
            </a:endParaRPr>
          </a:p>
          <a:p>
            <a:pPr eaLnBrk="1" hangingPunct="1">
              <a:lnSpc>
                <a:spcPct val="90000"/>
              </a:lnSpc>
            </a:pPr>
            <a:r>
              <a:rPr lang="en-US" sz="2600" smtClean="0">
                <a:latin typeface="Trebuchet MS" pitchFamily="34" charset="0"/>
              </a:rPr>
              <a:t>Each calculated position (x, y) is moved to its proper screen position by adding x</a:t>
            </a:r>
            <a:r>
              <a:rPr lang="en-US" sz="2600" baseline="-25000" smtClean="0">
                <a:latin typeface="Trebuchet MS" pitchFamily="34" charset="0"/>
              </a:rPr>
              <a:t>c </a:t>
            </a:r>
            <a:r>
              <a:rPr lang="en-US" sz="2600" smtClean="0">
                <a:latin typeface="Trebuchet MS" pitchFamily="34" charset="0"/>
              </a:rPr>
              <a:t>to x and y</a:t>
            </a:r>
            <a:r>
              <a:rPr lang="en-US" sz="2600" baseline="-25000" smtClean="0">
                <a:latin typeface="Trebuchet MS" pitchFamily="34" charset="0"/>
              </a:rPr>
              <a:t>c</a:t>
            </a:r>
            <a:r>
              <a:rPr lang="en-US" sz="2600" baseline="-25000" smtClean="0">
                <a:solidFill>
                  <a:srgbClr val="FF0000"/>
                </a:solidFill>
                <a:latin typeface="Trebuchet MS" pitchFamily="34" charset="0"/>
              </a:rPr>
              <a:t> </a:t>
            </a:r>
            <a:r>
              <a:rPr lang="en-US" sz="2600" smtClean="0">
                <a:latin typeface="Trebuchet MS" pitchFamily="34" charset="0"/>
              </a:rPr>
              <a:t>to y</a:t>
            </a:r>
          </a:p>
          <a:p>
            <a:pPr eaLnBrk="1" hangingPunct="1">
              <a:lnSpc>
                <a:spcPct val="90000"/>
              </a:lnSpc>
            </a:pPr>
            <a:endParaRPr lang="en-US" sz="2600" smtClean="0">
              <a:latin typeface="Trebuchet MS"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a:t>
            </a:r>
            <a:endParaRPr lang="en-US" sz="3200" b="1" smtClean="0"/>
          </a:p>
        </p:txBody>
      </p:sp>
      <p:sp>
        <p:nvSpPr>
          <p:cNvPr id="55299" name="Rectangle 3"/>
          <p:cNvSpPr>
            <a:spLocks noGrp="1" noChangeArrowheads="1"/>
          </p:cNvSpPr>
          <p:nvPr>
            <p:ph type="body" idx="1"/>
          </p:nvPr>
        </p:nvSpPr>
        <p:spPr>
          <a:xfrm>
            <a:off x="228600" y="1143000"/>
            <a:ext cx="5951538" cy="4525963"/>
          </a:xfrm>
        </p:spPr>
        <p:txBody>
          <a:bodyPr/>
          <a:lstStyle/>
          <a:p>
            <a:pPr eaLnBrk="1" hangingPunct="1"/>
            <a:r>
              <a:rPr lang="en-IE" sz="2000" smtClean="0"/>
              <a:t>Similarly to the case with lines, there is an incremental algorithm for drawing circles – the </a:t>
            </a:r>
            <a:r>
              <a:rPr lang="en-IE" sz="2000" i="1" smtClean="0"/>
              <a:t>mid-point circle algorithm</a:t>
            </a:r>
          </a:p>
          <a:p>
            <a:pPr eaLnBrk="1" hangingPunct="1"/>
            <a:endParaRPr lang="en-IE" sz="2000" i="1" smtClean="0"/>
          </a:p>
          <a:p>
            <a:pPr eaLnBrk="1" hangingPunct="1"/>
            <a:r>
              <a:rPr lang="en-IE" sz="2000" smtClean="0"/>
              <a:t>In the mid-point circle algorithm we use eight-way symmetry so we only ever calculate the points for the top right eighth of a circle, and then use symmetry to get the rest of the points</a:t>
            </a:r>
            <a:endParaRPr lang="en-US" sz="2000" smtClean="0"/>
          </a:p>
        </p:txBody>
      </p:sp>
      <p:pic>
        <p:nvPicPr>
          <p:cNvPr id="55300" name="Picture 5"/>
          <p:cNvPicPr>
            <a:picLocks noChangeAspect="1" noChangeArrowheads="1"/>
          </p:cNvPicPr>
          <p:nvPr/>
        </p:nvPicPr>
        <p:blipFill>
          <a:blip r:embed="rId2"/>
          <a:srcRect l="36816" t="12698" r="27933" b="21925"/>
          <a:stretch>
            <a:fillRect/>
          </a:stretch>
        </p:blipFill>
        <p:spPr bwMode="auto">
          <a:xfrm>
            <a:off x="6553200" y="1295400"/>
            <a:ext cx="2438400" cy="3016250"/>
          </a:xfrm>
          <a:prstGeom prst="rect">
            <a:avLst/>
          </a:prstGeom>
          <a:noFill/>
          <a:ln w="12700">
            <a:noFill/>
            <a:miter lim="800000"/>
            <a:headEnd/>
            <a:tailEnd/>
          </a:ln>
        </p:spPr>
      </p:pic>
      <p:pic>
        <p:nvPicPr>
          <p:cNvPr id="55301" name="Picture 7"/>
          <p:cNvPicPr>
            <a:picLocks noChangeAspect="1" noChangeArrowheads="1"/>
          </p:cNvPicPr>
          <p:nvPr/>
        </p:nvPicPr>
        <p:blipFill>
          <a:blip r:embed="rId2"/>
          <a:srcRect l="36816" t="12698" r="27933" b="21925"/>
          <a:stretch>
            <a:fillRect/>
          </a:stretch>
        </p:blipFill>
        <p:spPr bwMode="auto">
          <a:xfrm>
            <a:off x="6553200" y="1308100"/>
            <a:ext cx="2438400" cy="3016250"/>
          </a:xfrm>
          <a:prstGeom prst="rect">
            <a:avLst/>
          </a:prstGeom>
          <a:noFill/>
          <a:ln w="12700">
            <a:noFill/>
            <a:miter lim="800000"/>
            <a:headEnd/>
            <a:tailEnd/>
          </a:ln>
        </p:spPr>
      </p:pic>
      <p:grpSp>
        <p:nvGrpSpPr>
          <p:cNvPr id="55302" name="Group 12"/>
          <p:cNvGrpSpPr>
            <a:grpSpLocks/>
          </p:cNvGrpSpPr>
          <p:nvPr/>
        </p:nvGrpSpPr>
        <p:grpSpPr bwMode="auto">
          <a:xfrm>
            <a:off x="6400800" y="866775"/>
            <a:ext cx="2743200" cy="5526088"/>
            <a:chOff x="4032" y="432"/>
            <a:chExt cx="1728" cy="3578"/>
          </a:xfrm>
        </p:grpSpPr>
        <p:sp>
          <p:nvSpPr>
            <p:cNvPr id="55303" name="Rectangle 9"/>
            <p:cNvSpPr>
              <a:spLocks noChangeArrowheads="1"/>
            </p:cNvSpPr>
            <p:nvPr/>
          </p:nvSpPr>
          <p:spPr bwMode="auto">
            <a:xfrm>
              <a:off x="4033" y="432"/>
              <a:ext cx="1727" cy="3543"/>
            </a:xfrm>
            <a:prstGeom prst="rect">
              <a:avLst/>
            </a:prstGeom>
            <a:solidFill>
              <a:schemeClr val="accent1"/>
            </a:solidFill>
            <a:ln w="12700">
              <a:solidFill>
                <a:schemeClr val="tx1"/>
              </a:solidFill>
              <a:miter lim="800000"/>
              <a:headEnd/>
              <a:tailEnd/>
            </a:ln>
          </p:spPr>
          <p:txBody>
            <a:bodyPr wrap="none" anchor="ctr"/>
            <a:lstStyle/>
            <a:p>
              <a:endParaRPr lang="en-IN"/>
            </a:p>
          </p:txBody>
        </p:sp>
        <p:pic>
          <p:nvPicPr>
            <p:cNvPr id="55304" name="Picture 10"/>
            <p:cNvPicPr>
              <a:picLocks noChangeAspect="1" noChangeArrowheads="1"/>
            </p:cNvPicPr>
            <p:nvPr/>
          </p:nvPicPr>
          <p:blipFill>
            <a:blip r:embed="rId2"/>
            <a:srcRect l="36816" t="12698" r="27933" b="21925"/>
            <a:stretch>
              <a:fillRect/>
            </a:stretch>
          </p:blipFill>
          <p:spPr bwMode="auto">
            <a:xfrm>
              <a:off x="4128" y="470"/>
              <a:ext cx="1536" cy="1900"/>
            </a:xfrm>
            <a:prstGeom prst="rect">
              <a:avLst/>
            </a:prstGeom>
            <a:noFill/>
            <a:ln w="12700">
              <a:noFill/>
              <a:miter lim="800000"/>
              <a:headEnd/>
              <a:tailEnd/>
            </a:ln>
          </p:spPr>
        </p:pic>
        <p:sp>
          <p:nvSpPr>
            <p:cNvPr id="55305" name="Text Box 11"/>
            <p:cNvSpPr txBox="1">
              <a:spLocks noChangeArrowheads="1"/>
            </p:cNvSpPr>
            <p:nvPr/>
          </p:nvSpPr>
          <p:spPr bwMode="auto">
            <a:xfrm>
              <a:off x="4032" y="2372"/>
              <a:ext cx="1728" cy="1638"/>
            </a:xfrm>
            <a:prstGeom prst="rect">
              <a:avLst/>
            </a:prstGeom>
            <a:noFill/>
            <a:ln w="12700">
              <a:noFill/>
              <a:miter lim="800000"/>
              <a:headEnd/>
              <a:tailEnd/>
            </a:ln>
          </p:spPr>
          <p:txBody>
            <a:bodyPr>
              <a:spAutoFit/>
            </a:bodyPr>
            <a:lstStyle/>
            <a:p>
              <a:pPr algn="dist">
                <a:spcBef>
                  <a:spcPct val="50000"/>
                </a:spcBef>
              </a:pPr>
              <a:r>
                <a:rPr lang="en-IE" sz="2000"/>
                <a:t>The mid-point circle algorithm was developed by Jack Bresenham, who we heard about earlier. Bresenham’s patent for the algorithm can be viewed </a:t>
              </a:r>
              <a:r>
                <a:rPr lang="en-IE" sz="2000">
                  <a:hlinkClick r:id="rId3"/>
                </a:rPr>
                <a:t>here</a:t>
              </a:r>
              <a:r>
                <a:rPr lang="en-IE" sz="2000"/>
                <a:t>.</a:t>
              </a:r>
              <a:endParaRPr lang="en-US" sz="200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0"/>
            <a:ext cx="8229600" cy="1143000"/>
          </a:xfrm>
        </p:spPr>
        <p:txBody>
          <a:bodyPr/>
          <a:lstStyle/>
          <a:p>
            <a:pPr eaLnBrk="1" hangingPunct="1"/>
            <a:r>
              <a:rPr lang="en-IE" sz="3200" b="1" smtClean="0"/>
              <a:t>Mid-Point Circle Algorithm</a:t>
            </a:r>
            <a:endParaRPr lang="en-US" sz="3200" b="1" smtClean="0"/>
          </a:p>
        </p:txBody>
      </p:sp>
      <p:grpSp>
        <p:nvGrpSpPr>
          <p:cNvPr id="56323" name="Group 3"/>
          <p:cNvGrpSpPr>
            <a:grpSpLocks/>
          </p:cNvGrpSpPr>
          <p:nvPr/>
        </p:nvGrpSpPr>
        <p:grpSpPr bwMode="auto">
          <a:xfrm>
            <a:off x="0" y="1752600"/>
            <a:ext cx="11161713" cy="9744075"/>
            <a:chOff x="270" y="891"/>
            <a:chExt cx="7031" cy="6138"/>
          </a:xfrm>
        </p:grpSpPr>
        <p:sp>
          <p:nvSpPr>
            <p:cNvPr id="56325" name="Line 4"/>
            <p:cNvSpPr>
              <a:spLocks noChangeShapeType="1"/>
            </p:cNvSpPr>
            <p:nvPr/>
          </p:nvSpPr>
          <p:spPr bwMode="auto">
            <a:xfrm>
              <a:off x="3584" y="967"/>
              <a:ext cx="0" cy="2078"/>
            </a:xfrm>
            <a:prstGeom prst="line">
              <a:avLst/>
            </a:prstGeom>
            <a:noFill/>
            <a:ln w="12700">
              <a:solidFill>
                <a:schemeClr val="tx1"/>
              </a:solidFill>
              <a:round/>
              <a:headEnd/>
              <a:tailEnd/>
            </a:ln>
          </p:spPr>
          <p:txBody>
            <a:bodyPr wrap="none"/>
            <a:lstStyle/>
            <a:p>
              <a:endParaRPr lang="en-US"/>
            </a:p>
          </p:txBody>
        </p:sp>
        <p:sp>
          <p:nvSpPr>
            <p:cNvPr id="56326" name="Line 5"/>
            <p:cNvSpPr>
              <a:spLocks noChangeShapeType="1"/>
            </p:cNvSpPr>
            <p:nvPr/>
          </p:nvSpPr>
          <p:spPr bwMode="auto">
            <a:xfrm>
              <a:off x="4085" y="981"/>
              <a:ext cx="0" cy="2077"/>
            </a:xfrm>
            <a:prstGeom prst="line">
              <a:avLst/>
            </a:prstGeom>
            <a:noFill/>
            <a:ln w="12700">
              <a:solidFill>
                <a:schemeClr val="tx1"/>
              </a:solidFill>
              <a:round/>
              <a:headEnd/>
              <a:tailEnd/>
            </a:ln>
          </p:spPr>
          <p:txBody>
            <a:bodyPr wrap="none"/>
            <a:lstStyle/>
            <a:p>
              <a:endParaRPr lang="en-US"/>
            </a:p>
          </p:txBody>
        </p:sp>
        <p:sp>
          <p:nvSpPr>
            <p:cNvPr id="56327" name="Line 6"/>
            <p:cNvSpPr>
              <a:spLocks noChangeShapeType="1"/>
            </p:cNvSpPr>
            <p:nvPr/>
          </p:nvSpPr>
          <p:spPr bwMode="auto">
            <a:xfrm>
              <a:off x="4586" y="993"/>
              <a:ext cx="0" cy="2078"/>
            </a:xfrm>
            <a:prstGeom prst="line">
              <a:avLst/>
            </a:prstGeom>
            <a:noFill/>
            <a:ln w="12700">
              <a:solidFill>
                <a:schemeClr val="tx1"/>
              </a:solidFill>
              <a:round/>
              <a:headEnd/>
              <a:tailEnd/>
            </a:ln>
          </p:spPr>
          <p:txBody>
            <a:bodyPr wrap="none"/>
            <a:lstStyle/>
            <a:p>
              <a:endParaRPr lang="en-US"/>
            </a:p>
          </p:txBody>
        </p:sp>
        <p:sp>
          <p:nvSpPr>
            <p:cNvPr id="56328" name="Line 7"/>
            <p:cNvSpPr>
              <a:spLocks noChangeShapeType="1"/>
            </p:cNvSpPr>
            <p:nvPr/>
          </p:nvSpPr>
          <p:spPr bwMode="auto">
            <a:xfrm>
              <a:off x="5085" y="1004"/>
              <a:ext cx="0" cy="2078"/>
            </a:xfrm>
            <a:prstGeom prst="line">
              <a:avLst/>
            </a:prstGeom>
            <a:noFill/>
            <a:ln w="12700">
              <a:solidFill>
                <a:schemeClr val="tx1"/>
              </a:solidFill>
              <a:round/>
              <a:headEnd/>
              <a:tailEnd/>
            </a:ln>
          </p:spPr>
          <p:txBody>
            <a:bodyPr wrap="none"/>
            <a:lstStyle/>
            <a:p>
              <a:endParaRPr lang="en-US"/>
            </a:p>
          </p:txBody>
        </p:sp>
        <p:sp>
          <p:nvSpPr>
            <p:cNvPr id="56329" name="Line 8"/>
            <p:cNvSpPr>
              <a:spLocks noChangeShapeType="1"/>
            </p:cNvSpPr>
            <p:nvPr/>
          </p:nvSpPr>
          <p:spPr bwMode="auto">
            <a:xfrm rot="5400000">
              <a:off x="4402" y="605"/>
              <a:ext cx="0" cy="2289"/>
            </a:xfrm>
            <a:prstGeom prst="line">
              <a:avLst/>
            </a:prstGeom>
            <a:noFill/>
            <a:ln w="12700">
              <a:solidFill>
                <a:schemeClr val="tx1"/>
              </a:solidFill>
              <a:round/>
              <a:headEnd/>
              <a:tailEnd/>
            </a:ln>
          </p:spPr>
          <p:txBody>
            <a:bodyPr wrap="none"/>
            <a:lstStyle/>
            <a:p>
              <a:endParaRPr lang="en-US"/>
            </a:p>
          </p:txBody>
        </p:sp>
        <p:sp>
          <p:nvSpPr>
            <p:cNvPr id="56330" name="Line 9"/>
            <p:cNvSpPr>
              <a:spLocks noChangeShapeType="1"/>
            </p:cNvSpPr>
            <p:nvPr/>
          </p:nvSpPr>
          <p:spPr bwMode="auto">
            <a:xfrm rot="5400000">
              <a:off x="4388" y="1106"/>
              <a:ext cx="0" cy="2289"/>
            </a:xfrm>
            <a:prstGeom prst="line">
              <a:avLst/>
            </a:prstGeom>
            <a:noFill/>
            <a:ln w="12700">
              <a:solidFill>
                <a:schemeClr val="tx1"/>
              </a:solidFill>
              <a:round/>
              <a:headEnd/>
              <a:tailEnd/>
            </a:ln>
          </p:spPr>
          <p:txBody>
            <a:bodyPr wrap="none"/>
            <a:lstStyle/>
            <a:p>
              <a:endParaRPr lang="en-US"/>
            </a:p>
          </p:txBody>
        </p:sp>
        <p:sp>
          <p:nvSpPr>
            <p:cNvPr id="56331" name="Line 10"/>
            <p:cNvSpPr>
              <a:spLocks noChangeShapeType="1"/>
            </p:cNvSpPr>
            <p:nvPr/>
          </p:nvSpPr>
          <p:spPr bwMode="auto">
            <a:xfrm rot="5400000">
              <a:off x="4376" y="1605"/>
              <a:ext cx="0" cy="2289"/>
            </a:xfrm>
            <a:prstGeom prst="line">
              <a:avLst/>
            </a:prstGeom>
            <a:noFill/>
            <a:ln w="12700">
              <a:solidFill>
                <a:schemeClr val="tx1"/>
              </a:solidFill>
              <a:round/>
              <a:headEnd/>
              <a:tailEnd/>
            </a:ln>
          </p:spPr>
          <p:txBody>
            <a:bodyPr wrap="none"/>
            <a:lstStyle/>
            <a:p>
              <a:endParaRPr lang="en-US"/>
            </a:p>
          </p:txBody>
        </p:sp>
        <p:sp>
          <p:nvSpPr>
            <p:cNvPr id="56332" name="Oval 11"/>
            <p:cNvSpPr>
              <a:spLocks noChangeArrowheads="1"/>
            </p:cNvSpPr>
            <p:nvPr/>
          </p:nvSpPr>
          <p:spPr bwMode="auto">
            <a:xfrm>
              <a:off x="3499" y="1674"/>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3" name="Oval 12"/>
            <p:cNvSpPr>
              <a:spLocks noChangeArrowheads="1"/>
            </p:cNvSpPr>
            <p:nvPr/>
          </p:nvSpPr>
          <p:spPr bwMode="auto">
            <a:xfrm>
              <a:off x="5008" y="1674"/>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4" name="Oval 13" descr="Wide upward diagonal"/>
            <p:cNvSpPr>
              <a:spLocks noChangeArrowheads="1"/>
            </p:cNvSpPr>
            <p:nvPr/>
          </p:nvSpPr>
          <p:spPr bwMode="auto">
            <a:xfrm>
              <a:off x="4002" y="1674"/>
              <a:ext cx="163" cy="163"/>
            </a:xfrm>
            <a:prstGeom prst="ellipse">
              <a:avLst/>
            </a:prstGeom>
            <a:pattFill prst="wdUpDiag">
              <a:fgClr>
                <a:schemeClr val="accent2"/>
              </a:fgClr>
              <a:bgClr>
                <a:schemeClr val="bg1"/>
              </a:bgClr>
            </a:pattFill>
            <a:ln w="12700">
              <a:solidFill>
                <a:schemeClr val="tx1"/>
              </a:solidFill>
              <a:round/>
              <a:headEnd/>
              <a:tailEnd/>
            </a:ln>
          </p:spPr>
          <p:txBody>
            <a:bodyPr wrap="none" anchor="ctr"/>
            <a:lstStyle/>
            <a:p>
              <a:endParaRPr lang="en-IN"/>
            </a:p>
          </p:txBody>
        </p:sp>
        <p:sp>
          <p:nvSpPr>
            <p:cNvPr id="56335" name="Oval 14"/>
            <p:cNvSpPr>
              <a:spLocks noChangeArrowheads="1"/>
            </p:cNvSpPr>
            <p:nvPr/>
          </p:nvSpPr>
          <p:spPr bwMode="auto">
            <a:xfrm>
              <a:off x="4505" y="1674"/>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6" name="Oval 15"/>
            <p:cNvSpPr>
              <a:spLocks noChangeArrowheads="1"/>
            </p:cNvSpPr>
            <p:nvPr/>
          </p:nvSpPr>
          <p:spPr bwMode="auto">
            <a:xfrm>
              <a:off x="3501" y="2166"/>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7" name="Oval 16"/>
            <p:cNvSpPr>
              <a:spLocks noChangeArrowheads="1"/>
            </p:cNvSpPr>
            <p:nvPr/>
          </p:nvSpPr>
          <p:spPr bwMode="auto">
            <a:xfrm>
              <a:off x="5010" y="2166"/>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8" name="Oval 17"/>
            <p:cNvSpPr>
              <a:spLocks noChangeArrowheads="1"/>
            </p:cNvSpPr>
            <p:nvPr/>
          </p:nvSpPr>
          <p:spPr bwMode="auto">
            <a:xfrm>
              <a:off x="4004" y="2166"/>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39" name="Oval 18"/>
            <p:cNvSpPr>
              <a:spLocks noChangeArrowheads="1"/>
            </p:cNvSpPr>
            <p:nvPr/>
          </p:nvSpPr>
          <p:spPr bwMode="auto">
            <a:xfrm>
              <a:off x="4507" y="2166"/>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0" name="Oval 19"/>
            <p:cNvSpPr>
              <a:spLocks noChangeArrowheads="1"/>
            </p:cNvSpPr>
            <p:nvPr/>
          </p:nvSpPr>
          <p:spPr bwMode="auto">
            <a:xfrm>
              <a:off x="3500" y="2675"/>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1" name="Oval 20"/>
            <p:cNvSpPr>
              <a:spLocks noChangeArrowheads="1"/>
            </p:cNvSpPr>
            <p:nvPr/>
          </p:nvSpPr>
          <p:spPr bwMode="auto">
            <a:xfrm>
              <a:off x="5009" y="2675"/>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2" name="Oval 21"/>
            <p:cNvSpPr>
              <a:spLocks noChangeArrowheads="1"/>
            </p:cNvSpPr>
            <p:nvPr/>
          </p:nvSpPr>
          <p:spPr bwMode="auto">
            <a:xfrm>
              <a:off x="4003" y="2675"/>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3" name="Oval 22"/>
            <p:cNvSpPr>
              <a:spLocks noChangeArrowheads="1"/>
            </p:cNvSpPr>
            <p:nvPr/>
          </p:nvSpPr>
          <p:spPr bwMode="auto">
            <a:xfrm>
              <a:off x="4506" y="2675"/>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4" name="Line 23"/>
            <p:cNvSpPr>
              <a:spLocks noChangeShapeType="1"/>
            </p:cNvSpPr>
            <p:nvPr/>
          </p:nvSpPr>
          <p:spPr bwMode="auto">
            <a:xfrm rot="5400000">
              <a:off x="4407" y="103"/>
              <a:ext cx="0" cy="2289"/>
            </a:xfrm>
            <a:prstGeom prst="line">
              <a:avLst/>
            </a:prstGeom>
            <a:noFill/>
            <a:ln w="12700">
              <a:solidFill>
                <a:schemeClr val="tx1"/>
              </a:solidFill>
              <a:round/>
              <a:headEnd/>
              <a:tailEnd/>
            </a:ln>
          </p:spPr>
          <p:txBody>
            <a:bodyPr wrap="none"/>
            <a:lstStyle/>
            <a:p>
              <a:endParaRPr lang="en-US"/>
            </a:p>
          </p:txBody>
        </p:sp>
        <p:sp>
          <p:nvSpPr>
            <p:cNvPr id="56345" name="Oval 24"/>
            <p:cNvSpPr>
              <a:spLocks noChangeArrowheads="1"/>
            </p:cNvSpPr>
            <p:nvPr/>
          </p:nvSpPr>
          <p:spPr bwMode="auto">
            <a:xfrm>
              <a:off x="3504" y="1172"/>
              <a:ext cx="163" cy="163"/>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56346" name="Oval 25"/>
            <p:cNvSpPr>
              <a:spLocks noChangeArrowheads="1"/>
            </p:cNvSpPr>
            <p:nvPr/>
          </p:nvSpPr>
          <p:spPr bwMode="auto">
            <a:xfrm>
              <a:off x="5013" y="1172"/>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7" name="Oval 26" descr="Wide upward diagonal"/>
            <p:cNvSpPr>
              <a:spLocks noChangeArrowheads="1"/>
            </p:cNvSpPr>
            <p:nvPr/>
          </p:nvSpPr>
          <p:spPr bwMode="auto">
            <a:xfrm>
              <a:off x="4007" y="1172"/>
              <a:ext cx="163" cy="163"/>
            </a:xfrm>
            <a:prstGeom prst="ellipse">
              <a:avLst/>
            </a:prstGeom>
            <a:pattFill prst="wdUpDiag">
              <a:fgClr>
                <a:schemeClr val="accent2"/>
              </a:fgClr>
              <a:bgClr>
                <a:schemeClr val="bg1"/>
              </a:bgClr>
            </a:pattFill>
            <a:ln w="12700">
              <a:solidFill>
                <a:schemeClr val="tx1"/>
              </a:solidFill>
              <a:round/>
              <a:headEnd/>
              <a:tailEnd/>
            </a:ln>
          </p:spPr>
          <p:txBody>
            <a:bodyPr wrap="none" anchor="ctr"/>
            <a:lstStyle/>
            <a:p>
              <a:endParaRPr lang="en-IN"/>
            </a:p>
          </p:txBody>
        </p:sp>
        <p:sp>
          <p:nvSpPr>
            <p:cNvPr id="56348" name="Oval 27"/>
            <p:cNvSpPr>
              <a:spLocks noChangeArrowheads="1"/>
            </p:cNvSpPr>
            <p:nvPr/>
          </p:nvSpPr>
          <p:spPr bwMode="auto">
            <a:xfrm>
              <a:off x="4510" y="1172"/>
              <a:ext cx="163" cy="163"/>
            </a:xfrm>
            <a:prstGeom prst="ellipse">
              <a:avLst/>
            </a:prstGeom>
            <a:solidFill>
              <a:schemeClr val="bg1"/>
            </a:solidFill>
            <a:ln w="12700">
              <a:solidFill>
                <a:schemeClr val="tx1"/>
              </a:solidFill>
              <a:round/>
              <a:headEnd/>
              <a:tailEnd/>
            </a:ln>
          </p:spPr>
          <p:txBody>
            <a:bodyPr wrap="none" anchor="ctr"/>
            <a:lstStyle/>
            <a:p>
              <a:endParaRPr lang="en-IN"/>
            </a:p>
          </p:txBody>
        </p:sp>
        <p:sp>
          <p:nvSpPr>
            <p:cNvPr id="56349" name="Oval 28"/>
            <p:cNvSpPr>
              <a:spLocks noChangeArrowheads="1"/>
            </p:cNvSpPr>
            <p:nvPr/>
          </p:nvSpPr>
          <p:spPr bwMode="auto">
            <a:xfrm>
              <a:off x="408" y="1267"/>
              <a:ext cx="5688" cy="5688"/>
            </a:xfrm>
            <a:prstGeom prst="ellipse">
              <a:avLst/>
            </a:prstGeom>
            <a:noFill/>
            <a:ln w="38100">
              <a:solidFill>
                <a:srgbClr val="FF6600"/>
              </a:solidFill>
              <a:round/>
              <a:headEnd/>
              <a:tailEnd/>
            </a:ln>
          </p:spPr>
          <p:txBody>
            <a:bodyPr wrap="none" anchor="ctr"/>
            <a:lstStyle/>
            <a:p>
              <a:endParaRPr lang="en-IN"/>
            </a:p>
          </p:txBody>
        </p:sp>
        <p:sp>
          <p:nvSpPr>
            <p:cNvPr id="56350" name="Text Box 29"/>
            <p:cNvSpPr txBox="1">
              <a:spLocks noChangeArrowheads="1"/>
            </p:cNvSpPr>
            <p:nvPr/>
          </p:nvSpPr>
          <p:spPr bwMode="auto">
            <a:xfrm>
              <a:off x="3777" y="946"/>
              <a:ext cx="612" cy="192"/>
            </a:xfrm>
            <a:prstGeom prst="rect">
              <a:avLst/>
            </a:prstGeom>
            <a:solidFill>
              <a:schemeClr val="bg1"/>
            </a:solidFill>
            <a:ln w="12700">
              <a:noFill/>
              <a:miter lim="800000"/>
              <a:headEnd/>
              <a:tailEnd/>
            </a:ln>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a:t>
              </a:r>
            </a:p>
          </p:txBody>
        </p:sp>
        <p:sp>
          <p:nvSpPr>
            <p:cNvPr id="56351" name="Rectangle 30"/>
            <p:cNvSpPr>
              <a:spLocks noChangeArrowheads="1"/>
            </p:cNvSpPr>
            <p:nvPr/>
          </p:nvSpPr>
          <p:spPr bwMode="auto">
            <a:xfrm>
              <a:off x="270" y="1055"/>
              <a:ext cx="2981" cy="5971"/>
            </a:xfrm>
            <a:prstGeom prst="rect">
              <a:avLst/>
            </a:prstGeom>
            <a:solidFill>
              <a:schemeClr val="bg1"/>
            </a:solidFill>
            <a:ln w="12700">
              <a:noFill/>
              <a:miter lim="800000"/>
              <a:headEnd/>
              <a:tailEnd/>
            </a:ln>
          </p:spPr>
          <p:txBody>
            <a:bodyPr wrap="none" anchor="ctr"/>
            <a:lstStyle/>
            <a:p>
              <a:endParaRPr lang="en-IN"/>
            </a:p>
          </p:txBody>
        </p:sp>
        <p:sp>
          <p:nvSpPr>
            <p:cNvPr id="56352" name="Rectangle 31"/>
            <p:cNvSpPr>
              <a:spLocks noChangeArrowheads="1"/>
            </p:cNvSpPr>
            <p:nvPr/>
          </p:nvSpPr>
          <p:spPr bwMode="auto">
            <a:xfrm rot="5400000">
              <a:off x="2262" y="1991"/>
              <a:ext cx="3923" cy="6154"/>
            </a:xfrm>
            <a:prstGeom prst="rect">
              <a:avLst/>
            </a:prstGeom>
            <a:solidFill>
              <a:schemeClr val="bg1"/>
            </a:solidFill>
            <a:ln w="12700">
              <a:noFill/>
              <a:miter lim="800000"/>
              <a:headEnd/>
              <a:tailEnd/>
            </a:ln>
          </p:spPr>
          <p:txBody>
            <a:bodyPr wrap="none" anchor="ctr"/>
            <a:lstStyle/>
            <a:p>
              <a:endParaRPr lang="en-IN"/>
            </a:p>
          </p:txBody>
        </p:sp>
        <p:sp>
          <p:nvSpPr>
            <p:cNvPr id="56353" name="Rectangle 32"/>
            <p:cNvSpPr>
              <a:spLocks noChangeArrowheads="1"/>
            </p:cNvSpPr>
            <p:nvPr/>
          </p:nvSpPr>
          <p:spPr bwMode="auto">
            <a:xfrm>
              <a:off x="5546" y="891"/>
              <a:ext cx="419" cy="2418"/>
            </a:xfrm>
            <a:prstGeom prst="rect">
              <a:avLst/>
            </a:prstGeom>
            <a:solidFill>
              <a:schemeClr val="bg1"/>
            </a:solidFill>
            <a:ln w="12700">
              <a:noFill/>
              <a:miter lim="800000"/>
              <a:headEnd/>
              <a:tailEnd/>
            </a:ln>
          </p:spPr>
          <p:txBody>
            <a:bodyPr wrap="none" anchor="ctr"/>
            <a:lstStyle/>
            <a:p>
              <a:endParaRPr lang="en-IN"/>
            </a:p>
          </p:txBody>
        </p:sp>
        <p:sp>
          <p:nvSpPr>
            <p:cNvPr id="56354" name="Text Box 33"/>
            <p:cNvSpPr txBox="1">
              <a:spLocks noChangeArrowheads="1"/>
            </p:cNvSpPr>
            <p:nvPr/>
          </p:nvSpPr>
          <p:spPr bwMode="auto">
            <a:xfrm>
              <a:off x="3695" y="1861"/>
              <a:ext cx="745" cy="192"/>
            </a:xfrm>
            <a:prstGeom prst="rect">
              <a:avLst/>
            </a:prstGeom>
            <a:solidFill>
              <a:schemeClr val="bg1"/>
            </a:solidFill>
            <a:ln w="12700">
              <a:noFill/>
              <a:miter lim="800000"/>
              <a:headEnd/>
              <a:tailEnd/>
            </a:ln>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-1)</a:t>
              </a:r>
            </a:p>
          </p:txBody>
        </p:sp>
        <p:sp>
          <p:nvSpPr>
            <p:cNvPr id="56355" name="Text Box 34"/>
            <p:cNvSpPr txBox="1">
              <a:spLocks noChangeArrowheads="1"/>
            </p:cNvSpPr>
            <p:nvPr/>
          </p:nvSpPr>
          <p:spPr bwMode="auto">
            <a:xfrm>
              <a:off x="3102" y="998"/>
              <a:ext cx="441" cy="192"/>
            </a:xfrm>
            <a:prstGeom prst="rect">
              <a:avLst/>
            </a:prstGeom>
            <a:solidFill>
              <a:schemeClr val="bg1"/>
            </a:solidFill>
            <a:ln w="12700">
              <a:noFill/>
              <a:miter lim="800000"/>
              <a:headEnd/>
              <a:tailEnd/>
            </a:ln>
          </p:spPr>
          <p:txBody>
            <a:bodyPr wrap="none" lIns="0" tIns="0" rIns="0" bIns="0">
              <a:spAutoFit/>
            </a:bodyPr>
            <a:lstStyle/>
            <a:p>
              <a:r>
                <a:rPr lang="en-IE" sz="2000" b="1" i="1">
                  <a:solidFill>
                    <a:schemeClr val="accent2"/>
                  </a:solidFill>
                  <a:latin typeface="Times New Roman" pitchFamily="18" charset="0"/>
                </a:rPr>
                <a:t>(</a:t>
              </a:r>
              <a:r>
                <a:rPr lang="en-US" sz="2000" b="1" i="1">
                  <a:solidFill>
                    <a:schemeClr val="accent2"/>
                  </a:solidFill>
                  <a:latin typeface="Times New Roman" pitchFamily="18" charset="0"/>
                </a:rPr>
                <a:t>x</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 y</a:t>
              </a:r>
              <a:r>
                <a:rPr lang="en-US" sz="2000" b="1" i="1" baseline="-25000">
                  <a:solidFill>
                    <a:schemeClr val="accent2"/>
                  </a:solidFill>
                  <a:latin typeface="Times New Roman" pitchFamily="18" charset="0"/>
                </a:rPr>
                <a:t>k</a:t>
              </a:r>
              <a:r>
                <a:rPr lang="en-US" sz="2000" b="1" i="1">
                  <a:solidFill>
                    <a:schemeClr val="accent2"/>
                  </a:solidFill>
                  <a:latin typeface="Times New Roman" pitchFamily="18" charset="0"/>
                </a:rPr>
                <a:t>)</a:t>
              </a:r>
            </a:p>
          </p:txBody>
        </p:sp>
      </p:grpSp>
      <p:sp>
        <p:nvSpPr>
          <p:cNvPr id="56324" name="Rectangle 35"/>
          <p:cNvSpPr>
            <a:spLocks noGrp="1" noChangeArrowheads="1"/>
          </p:cNvSpPr>
          <p:nvPr>
            <p:ph type="body" idx="1"/>
          </p:nvPr>
        </p:nvSpPr>
        <p:spPr>
          <a:xfrm>
            <a:off x="457200" y="1600200"/>
            <a:ext cx="8229600" cy="4494213"/>
          </a:xfrm>
        </p:spPr>
        <p:txBody>
          <a:bodyPr/>
          <a:lstStyle/>
          <a:p>
            <a:pPr eaLnBrk="1" hangingPunct="1"/>
            <a:r>
              <a:rPr lang="en-IE" sz="2000" smtClean="0">
                <a:latin typeface="Times New Roman" pitchFamily="18" charset="0"/>
                <a:cs typeface="Times New Roman" pitchFamily="18" charset="0"/>
              </a:rPr>
              <a:t>Assume that we have </a:t>
            </a:r>
            <a:br>
              <a:rPr lang="en-IE" sz="2000" smtClean="0">
                <a:latin typeface="Times New Roman" pitchFamily="18" charset="0"/>
                <a:cs typeface="Times New Roman" pitchFamily="18" charset="0"/>
              </a:rPr>
            </a:br>
            <a:r>
              <a:rPr lang="en-IE" sz="2000" smtClean="0">
                <a:latin typeface="Times New Roman" pitchFamily="18" charset="0"/>
                <a:cs typeface="Times New Roman" pitchFamily="18" charset="0"/>
              </a:rPr>
              <a:t>just plotted point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 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p>
          <a:p>
            <a:pPr eaLnBrk="1" hangingPunct="1"/>
            <a:r>
              <a:rPr lang="en-IE" sz="2000" smtClean="0">
                <a:latin typeface="Times New Roman" pitchFamily="18" charset="0"/>
                <a:cs typeface="Times New Roman" pitchFamily="18" charset="0"/>
              </a:rPr>
              <a:t>The next point is a </a:t>
            </a:r>
            <a:br>
              <a:rPr lang="en-IE" sz="2000" smtClean="0">
                <a:latin typeface="Times New Roman" pitchFamily="18" charset="0"/>
                <a:cs typeface="Times New Roman" pitchFamily="18" charset="0"/>
              </a:rPr>
            </a:br>
            <a:r>
              <a:rPr lang="en-IE" sz="2000" smtClean="0">
                <a:latin typeface="Times New Roman" pitchFamily="18" charset="0"/>
                <a:cs typeface="Times New Roman" pitchFamily="18" charset="0"/>
              </a:rPr>
              <a:t>choice between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r>
              <a:rPr lang="en-IE" sz="2000" i="1" smtClean="0">
                <a:latin typeface="Times New Roman" pitchFamily="18" charset="0"/>
                <a:cs typeface="Times New Roman" pitchFamily="18" charset="0"/>
              </a:rPr>
              <a:t>, 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 </a:t>
            </a:r>
            <a:br>
              <a:rPr lang="en-IE" sz="2000" i="1" smtClean="0">
                <a:latin typeface="Times New Roman" pitchFamily="18" charset="0"/>
                <a:cs typeface="Times New Roman" pitchFamily="18" charset="0"/>
              </a:rPr>
            </a:br>
            <a:r>
              <a:rPr lang="en-IE" sz="2000" smtClean="0">
                <a:latin typeface="Times New Roman" pitchFamily="18" charset="0"/>
                <a:cs typeface="Times New Roman" pitchFamily="18" charset="0"/>
              </a:rPr>
              <a:t>and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r>
              <a:rPr lang="en-IE" sz="2000" i="1" smtClean="0">
                <a:latin typeface="Times New Roman" pitchFamily="18" charset="0"/>
                <a:cs typeface="Times New Roman" pitchFamily="18" charset="0"/>
              </a:rPr>
              <a:t>, 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r>
              <a:rPr lang="en-IE" sz="2000" i="1" smtClean="0">
                <a:latin typeface="Times New Roman" pitchFamily="18" charset="0"/>
                <a:cs typeface="Times New Roman" pitchFamily="18" charset="0"/>
              </a:rPr>
              <a:t>)</a:t>
            </a:r>
          </a:p>
          <a:p>
            <a:pPr eaLnBrk="1" hangingPunct="1"/>
            <a:r>
              <a:rPr lang="en-IE" sz="2000" smtClean="0">
                <a:latin typeface="Times New Roman" pitchFamily="18" charset="0"/>
                <a:cs typeface="Times New Roman" pitchFamily="18" charset="0"/>
              </a:rPr>
              <a:t>We would like to choose </a:t>
            </a:r>
            <a:br>
              <a:rPr lang="en-IE" sz="2000" smtClean="0">
                <a:latin typeface="Times New Roman" pitchFamily="18" charset="0"/>
                <a:cs typeface="Times New Roman" pitchFamily="18" charset="0"/>
              </a:rPr>
            </a:br>
            <a:r>
              <a:rPr lang="en-IE" sz="2000" smtClean="0">
                <a:latin typeface="Times New Roman" pitchFamily="18" charset="0"/>
                <a:cs typeface="Times New Roman" pitchFamily="18" charset="0"/>
              </a:rPr>
              <a:t>the point that is nearest to </a:t>
            </a:r>
            <a:br>
              <a:rPr lang="en-IE" sz="2000" smtClean="0">
                <a:latin typeface="Times New Roman" pitchFamily="18" charset="0"/>
                <a:cs typeface="Times New Roman" pitchFamily="18" charset="0"/>
              </a:rPr>
            </a:br>
            <a:r>
              <a:rPr lang="en-IE" sz="2000" smtClean="0">
                <a:latin typeface="Times New Roman" pitchFamily="18" charset="0"/>
                <a:cs typeface="Times New Roman" pitchFamily="18" charset="0"/>
              </a:rPr>
              <a:t>the actual circle</a:t>
            </a:r>
          </a:p>
          <a:p>
            <a:pPr eaLnBrk="1" hangingPunct="1"/>
            <a:r>
              <a:rPr lang="en-IE" sz="2000" smtClean="0">
                <a:latin typeface="Times New Roman" pitchFamily="18" charset="0"/>
                <a:cs typeface="Times New Roman" pitchFamily="18" charset="0"/>
              </a:rPr>
              <a:t>So how do we make this choice?</a:t>
            </a: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AADGGXM0"/>
          <p:cNvPicPr>
            <a:picLocks noChangeAspect="1" noChangeArrowheads="1"/>
          </p:cNvPicPr>
          <p:nvPr/>
        </p:nvPicPr>
        <p:blipFill>
          <a:blip r:embed="rId2"/>
          <a:srcRect/>
          <a:stretch>
            <a:fillRect/>
          </a:stretch>
        </p:blipFill>
        <p:spPr bwMode="auto">
          <a:xfrm>
            <a:off x="6350" y="0"/>
            <a:ext cx="9129713" cy="6858000"/>
          </a:xfrm>
          <a:prstGeom prst="rect">
            <a:avLst/>
          </a:prstGeom>
          <a:noFill/>
          <a:ln w="9525">
            <a:noFill/>
            <a:miter lim="800000"/>
            <a:headEnd/>
            <a:tailEnd/>
          </a:ln>
        </p:spPr>
      </p:pic>
      <p:pic>
        <p:nvPicPr>
          <p:cNvPr id="57347" name="Picture 3" descr="Hearn-Baker-cright-new"/>
          <p:cNvPicPr>
            <a:picLocks noChangeAspect="1" noChangeArrowheads="1"/>
          </p:cNvPicPr>
          <p:nvPr/>
        </p:nvPicPr>
        <p:blipFill>
          <a:blip r:embed="rId3"/>
          <a:srcRect/>
          <a:stretch>
            <a:fillRect/>
          </a:stretch>
        </p:blipFill>
        <p:spPr bwMode="auto">
          <a:xfrm>
            <a:off x="1019175" y="6324600"/>
            <a:ext cx="7105650" cy="4159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latin typeface="Trebuchet MS" pitchFamily="34" charset="0"/>
              </a:rPr>
              <a:t>Midpoint Circle Algorithm</a:t>
            </a:r>
          </a:p>
        </p:txBody>
      </p:sp>
      <p:sp>
        <p:nvSpPr>
          <p:cNvPr id="58371" name="Rectangle 3"/>
          <p:cNvSpPr>
            <a:spLocks noGrp="1" noChangeArrowheads="1"/>
          </p:cNvSpPr>
          <p:nvPr>
            <p:ph type="body" idx="1"/>
          </p:nvPr>
        </p:nvSpPr>
        <p:spPr>
          <a:xfrm>
            <a:off x="457200" y="1371600"/>
            <a:ext cx="8534400" cy="5257800"/>
          </a:xfrm>
        </p:spPr>
        <p:txBody>
          <a:bodyPr/>
          <a:lstStyle/>
          <a:p>
            <a:pPr eaLnBrk="1" hangingPunct="1"/>
            <a:r>
              <a:rPr lang="en-US" sz="2600" smtClean="0">
                <a:latin typeface="Trebuchet MS" pitchFamily="34" charset="0"/>
              </a:rPr>
              <a:t>Consider current position (x</a:t>
            </a:r>
            <a:r>
              <a:rPr lang="en-US" sz="2600" baseline="-25000" smtClean="0">
                <a:latin typeface="Trebuchet MS" pitchFamily="34" charset="0"/>
              </a:rPr>
              <a:t>k</a:t>
            </a:r>
            <a:r>
              <a:rPr lang="en-US" sz="2600" smtClean="0">
                <a:latin typeface="Trebuchet MS" pitchFamily="34" charset="0"/>
              </a:rPr>
              <a:t>, y</a:t>
            </a:r>
            <a:r>
              <a:rPr lang="en-US" sz="2600" baseline="-25000" smtClean="0">
                <a:latin typeface="Trebuchet MS" pitchFamily="34" charset="0"/>
              </a:rPr>
              <a:t>k</a:t>
            </a:r>
            <a:r>
              <a:rPr lang="en-US" sz="2600" smtClean="0">
                <a:latin typeface="Trebuchet MS" pitchFamily="34" charset="0"/>
              </a:rPr>
              <a:t>) </a:t>
            </a:r>
          </a:p>
          <a:p>
            <a:pPr eaLnBrk="1" hangingPunct="1"/>
            <a:r>
              <a:rPr lang="en-US" sz="2600" smtClean="0">
                <a:latin typeface="Trebuchet MS" pitchFamily="34" charset="0"/>
              </a:rPr>
              <a:t>next point position is (x</a:t>
            </a:r>
            <a:r>
              <a:rPr lang="en-US" sz="2600" baseline="-25000" smtClean="0">
                <a:latin typeface="Trebuchet MS" pitchFamily="34" charset="0"/>
              </a:rPr>
              <a:t>k</a:t>
            </a:r>
            <a:r>
              <a:rPr lang="en-US" sz="2600" smtClean="0">
                <a:latin typeface="Trebuchet MS" pitchFamily="34" charset="0"/>
              </a:rPr>
              <a:t>+1, y</a:t>
            </a:r>
            <a:r>
              <a:rPr lang="en-US" sz="2600" baseline="-25000" smtClean="0">
                <a:latin typeface="Trebuchet MS" pitchFamily="34" charset="0"/>
              </a:rPr>
              <a:t>k</a:t>
            </a:r>
            <a:r>
              <a:rPr lang="en-US" sz="2600" smtClean="0">
                <a:latin typeface="Trebuchet MS" pitchFamily="34" charset="0"/>
              </a:rPr>
              <a:t>) or (x</a:t>
            </a:r>
            <a:r>
              <a:rPr lang="en-US" sz="2600" baseline="-25000" smtClean="0">
                <a:latin typeface="Trebuchet MS" pitchFamily="34" charset="0"/>
              </a:rPr>
              <a:t>k</a:t>
            </a:r>
            <a:r>
              <a:rPr lang="en-US" sz="2600" smtClean="0">
                <a:latin typeface="Trebuchet MS" pitchFamily="34" charset="0"/>
              </a:rPr>
              <a:t>+1, y</a:t>
            </a:r>
            <a:r>
              <a:rPr lang="en-US" sz="2600" baseline="-25000" smtClean="0">
                <a:latin typeface="Trebuchet MS" pitchFamily="34" charset="0"/>
              </a:rPr>
              <a:t>k</a:t>
            </a:r>
            <a:r>
              <a:rPr lang="en-US" sz="2600" smtClean="0">
                <a:latin typeface="Trebuchet MS" pitchFamily="34" charset="0"/>
              </a:rPr>
              <a:t>-1)?</a:t>
            </a:r>
          </a:p>
          <a:p>
            <a:pPr eaLnBrk="1" hangingPunct="1"/>
            <a:endParaRPr lang="en-US" sz="2600" smtClean="0">
              <a:latin typeface="Trebuchet MS" pitchFamily="34" charset="0"/>
            </a:endParaRPr>
          </a:p>
          <a:p>
            <a:pPr eaLnBrk="1" hangingPunct="1"/>
            <a:endParaRPr lang="en-US" sz="2600" smtClean="0">
              <a:latin typeface="Trebuchet MS" pitchFamily="34" charset="0"/>
            </a:endParaRPr>
          </a:p>
          <a:p>
            <a:pPr eaLnBrk="1" hangingPunct="1">
              <a:buFontTx/>
              <a:buNone/>
            </a:pPr>
            <a:endParaRPr lang="en-US" sz="2600" smtClean="0">
              <a:latin typeface="Trebuchet MS" pitchFamily="34" charset="0"/>
            </a:endParaRPr>
          </a:p>
          <a:p>
            <a:pPr eaLnBrk="1" hangingPunct="1"/>
            <a:endParaRPr lang="en-US" sz="2600" smtClean="0">
              <a:latin typeface="Trebuchet MS" pitchFamily="34" charset="0"/>
            </a:endParaRPr>
          </a:p>
          <a:p>
            <a:pPr eaLnBrk="1" hangingPunct="1"/>
            <a:endParaRPr lang="en-US" sz="2600" smtClean="0">
              <a:latin typeface="Trebuchet MS" pitchFamily="34" charset="0"/>
            </a:endParaRPr>
          </a:p>
        </p:txBody>
      </p:sp>
      <p:grpSp>
        <p:nvGrpSpPr>
          <p:cNvPr id="58372" name="Group 4"/>
          <p:cNvGrpSpPr>
            <a:grpSpLocks/>
          </p:cNvGrpSpPr>
          <p:nvPr/>
        </p:nvGrpSpPr>
        <p:grpSpPr bwMode="auto">
          <a:xfrm>
            <a:off x="1295400" y="3048000"/>
            <a:ext cx="6553200" cy="3276600"/>
            <a:chOff x="2193" y="3453"/>
            <a:chExt cx="8127" cy="3942"/>
          </a:xfrm>
        </p:grpSpPr>
        <p:grpSp>
          <p:nvGrpSpPr>
            <p:cNvPr id="58373" name="Group 5"/>
            <p:cNvGrpSpPr>
              <a:grpSpLocks/>
            </p:cNvGrpSpPr>
            <p:nvPr/>
          </p:nvGrpSpPr>
          <p:grpSpPr bwMode="auto">
            <a:xfrm>
              <a:off x="6523" y="4272"/>
              <a:ext cx="3569" cy="2475"/>
              <a:chOff x="6523" y="4272"/>
              <a:chExt cx="3569" cy="2475"/>
            </a:xfrm>
          </p:grpSpPr>
          <p:sp>
            <p:nvSpPr>
              <p:cNvPr id="58409" name="Line 6"/>
              <p:cNvSpPr>
                <a:spLocks noChangeShapeType="1"/>
              </p:cNvSpPr>
              <p:nvPr/>
            </p:nvSpPr>
            <p:spPr bwMode="auto">
              <a:xfrm>
                <a:off x="7212" y="4272"/>
                <a:ext cx="0" cy="2304"/>
              </a:xfrm>
              <a:prstGeom prst="line">
                <a:avLst/>
              </a:prstGeom>
              <a:noFill/>
              <a:ln w="9525">
                <a:solidFill>
                  <a:srgbClr val="000000"/>
                </a:solidFill>
                <a:round/>
                <a:headEnd/>
                <a:tailEnd/>
              </a:ln>
            </p:spPr>
            <p:txBody>
              <a:bodyPr/>
              <a:lstStyle/>
              <a:p>
                <a:endParaRPr lang="en-US"/>
              </a:p>
            </p:txBody>
          </p:sp>
          <p:sp>
            <p:nvSpPr>
              <p:cNvPr id="58410" name="Line 7"/>
              <p:cNvSpPr>
                <a:spLocks noChangeShapeType="1"/>
              </p:cNvSpPr>
              <p:nvPr/>
            </p:nvSpPr>
            <p:spPr bwMode="auto">
              <a:xfrm>
                <a:off x="8076" y="4272"/>
                <a:ext cx="0" cy="2304"/>
              </a:xfrm>
              <a:prstGeom prst="line">
                <a:avLst/>
              </a:prstGeom>
              <a:noFill/>
              <a:ln w="9525">
                <a:solidFill>
                  <a:srgbClr val="000000"/>
                </a:solidFill>
                <a:round/>
                <a:headEnd/>
                <a:tailEnd/>
              </a:ln>
            </p:spPr>
            <p:txBody>
              <a:bodyPr/>
              <a:lstStyle/>
              <a:p>
                <a:endParaRPr lang="en-US"/>
              </a:p>
            </p:txBody>
          </p:sp>
          <p:sp>
            <p:nvSpPr>
              <p:cNvPr id="58411" name="Line 8"/>
              <p:cNvSpPr>
                <a:spLocks noChangeShapeType="1"/>
              </p:cNvSpPr>
              <p:nvPr/>
            </p:nvSpPr>
            <p:spPr bwMode="auto">
              <a:xfrm>
                <a:off x="6924" y="4560"/>
                <a:ext cx="3168" cy="0"/>
              </a:xfrm>
              <a:prstGeom prst="line">
                <a:avLst/>
              </a:prstGeom>
              <a:noFill/>
              <a:ln w="9525">
                <a:solidFill>
                  <a:srgbClr val="000000"/>
                </a:solidFill>
                <a:round/>
                <a:headEnd/>
                <a:tailEnd/>
              </a:ln>
            </p:spPr>
            <p:txBody>
              <a:bodyPr/>
              <a:lstStyle/>
              <a:p>
                <a:endParaRPr lang="en-US"/>
              </a:p>
            </p:txBody>
          </p:sp>
          <p:sp>
            <p:nvSpPr>
              <p:cNvPr id="58412" name="Line 9"/>
              <p:cNvSpPr>
                <a:spLocks noChangeShapeType="1"/>
              </p:cNvSpPr>
              <p:nvPr/>
            </p:nvSpPr>
            <p:spPr bwMode="auto">
              <a:xfrm>
                <a:off x="8940" y="4272"/>
                <a:ext cx="0" cy="2304"/>
              </a:xfrm>
              <a:prstGeom prst="line">
                <a:avLst/>
              </a:prstGeom>
              <a:noFill/>
              <a:ln w="9525">
                <a:solidFill>
                  <a:srgbClr val="000000"/>
                </a:solidFill>
                <a:round/>
                <a:headEnd/>
                <a:tailEnd/>
              </a:ln>
            </p:spPr>
            <p:txBody>
              <a:bodyPr/>
              <a:lstStyle/>
              <a:p>
                <a:endParaRPr lang="en-US"/>
              </a:p>
            </p:txBody>
          </p:sp>
          <p:sp>
            <p:nvSpPr>
              <p:cNvPr id="58413" name="Line 10"/>
              <p:cNvSpPr>
                <a:spLocks noChangeShapeType="1"/>
              </p:cNvSpPr>
              <p:nvPr/>
            </p:nvSpPr>
            <p:spPr bwMode="auto">
              <a:xfrm>
                <a:off x="9804" y="4272"/>
                <a:ext cx="0" cy="2304"/>
              </a:xfrm>
              <a:prstGeom prst="line">
                <a:avLst/>
              </a:prstGeom>
              <a:noFill/>
              <a:ln w="9525">
                <a:solidFill>
                  <a:srgbClr val="000000"/>
                </a:solidFill>
                <a:round/>
                <a:headEnd/>
                <a:tailEnd/>
              </a:ln>
            </p:spPr>
            <p:txBody>
              <a:bodyPr/>
              <a:lstStyle/>
              <a:p>
                <a:endParaRPr lang="en-US"/>
              </a:p>
            </p:txBody>
          </p:sp>
          <p:sp>
            <p:nvSpPr>
              <p:cNvPr id="58414" name="Line 11"/>
              <p:cNvSpPr>
                <a:spLocks noChangeShapeType="1"/>
              </p:cNvSpPr>
              <p:nvPr/>
            </p:nvSpPr>
            <p:spPr bwMode="auto">
              <a:xfrm>
                <a:off x="6924" y="5424"/>
                <a:ext cx="3168" cy="0"/>
              </a:xfrm>
              <a:prstGeom prst="line">
                <a:avLst/>
              </a:prstGeom>
              <a:noFill/>
              <a:ln w="9525">
                <a:solidFill>
                  <a:srgbClr val="000000"/>
                </a:solidFill>
                <a:round/>
                <a:headEnd/>
                <a:tailEnd/>
              </a:ln>
            </p:spPr>
            <p:txBody>
              <a:bodyPr/>
              <a:lstStyle/>
              <a:p>
                <a:endParaRPr lang="en-US"/>
              </a:p>
            </p:txBody>
          </p:sp>
          <p:sp>
            <p:nvSpPr>
              <p:cNvPr id="58415" name="Line 12"/>
              <p:cNvSpPr>
                <a:spLocks noChangeShapeType="1"/>
              </p:cNvSpPr>
              <p:nvPr/>
            </p:nvSpPr>
            <p:spPr bwMode="auto">
              <a:xfrm>
                <a:off x="6924" y="6288"/>
                <a:ext cx="3168" cy="0"/>
              </a:xfrm>
              <a:prstGeom prst="line">
                <a:avLst/>
              </a:prstGeom>
              <a:noFill/>
              <a:ln w="9525">
                <a:solidFill>
                  <a:srgbClr val="000000"/>
                </a:solidFill>
                <a:round/>
                <a:headEnd/>
                <a:tailEnd/>
              </a:ln>
            </p:spPr>
            <p:txBody>
              <a:bodyPr/>
              <a:lstStyle/>
              <a:p>
                <a:endParaRPr lang="en-US"/>
              </a:p>
            </p:txBody>
          </p:sp>
          <p:sp>
            <p:nvSpPr>
              <p:cNvPr id="58416" name="Oval 13"/>
              <p:cNvSpPr>
                <a:spLocks noChangeArrowheads="1"/>
              </p:cNvSpPr>
              <p:nvPr/>
            </p:nvSpPr>
            <p:spPr bwMode="auto">
              <a:xfrm>
                <a:off x="7212" y="4554"/>
                <a:ext cx="864" cy="864"/>
              </a:xfrm>
              <a:prstGeom prst="ellipse">
                <a:avLst/>
              </a:prstGeom>
              <a:solidFill>
                <a:srgbClr val="808080"/>
              </a:solidFill>
              <a:ln w="9525">
                <a:solidFill>
                  <a:srgbClr val="000000"/>
                </a:solidFill>
                <a:round/>
                <a:headEnd/>
                <a:tailEnd/>
              </a:ln>
            </p:spPr>
            <p:txBody>
              <a:bodyPr/>
              <a:lstStyle/>
              <a:p>
                <a:endParaRPr lang="en-IN"/>
              </a:p>
            </p:txBody>
          </p:sp>
          <p:sp>
            <p:nvSpPr>
              <p:cNvPr id="58417" name="Text Box 14"/>
              <p:cNvSpPr txBox="1">
                <a:spLocks noChangeArrowheads="1"/>
              </p:cNvSpPr>
              <p:nvPr/>
            </p:nvSpPr>
            <p:spPr bwMode="auto">
              <a:xfrm>
                <a:off x="7365" y="6156"/>
                <a:ext cx="576" cy="576"/>
              </a:xfrm>
              <a:prstGeom prst="rect">
                <a:avLst/>
              </a:prstGeom>
              <a:noFill/>
              <a:ln w="9525">
                <a:noFill/>
                <a:miter lim="800000"/>
                <a:headEnd/>
                <a:tailEnd/>
              </a:ln>
            </p:spPr>
            <p:txBody>
              <a:bodyPr/>
              <a:lstStyle/>
              <a:p>
                <a:pPr eaLnBrk="0" hangingPunct="0"/>
                <a:r>
                  <a:rPr lang="en-US" sz="1100" i="1">
                    <a:latin typeface="Times New Roman" pitchFamily="18" charset="0"/>
                  </a:rPr>
                  <a:t>x</a:t>
                </a:r>
                <a:r>
                  <a:rPr lang="en-US" sz="1400" i="1" baseline="-25000">
                    <a:latin typeface="Times New Roman" pitchFamily="18" charset="0"/>
                  </a:rPr>
                  <a:t>k</a:t>
                </a:r>
                <a:endParaRPr lang="en-US" sz="1100">
                  <a:latin typeface="Times New Roman" pitchFamily="18" charset="0"/>
                </a:endParaRPr>
              </a:p>
            </p:txBody>
          </p:sp>
          <p:sp>
            <p:nvSpPr>
              <p:cNvPr id="58418" name="Text Box 15"/>
              <p:cNvSpPr txBox="1">
                <a:spLocks noChangeArrowheads="1"/>
              </p:cNvSpPr>
              <p:nvPr/>
            </p:nvSpPr>
            <p:spPr bwMode="auto">
              <a:xfrm>
                <a:off x="6543" y="4704"/>
                <a:ext cx="576" cy="576"/>
              </a:xfrm>
              <a:prstGeom prst="rect">
                <a:avLst/>
              </a:prstGeom>
              <a:noFill/>
              <a:ln w="9525">
                <a:noFill/>
                <a:miter lim="800000"/>
                <a:headEnd/>
                <a:tailEnd/>
              </a:ln>
            </p:spPr>
            <p:txBody>
              <a:bodyPr/>
              <a:lstStyle/>
              <a:p>
                <a:pPr eaLnBrk="0" hangingPunct="0"/>
                <a:r>
                  <a:rPr lang="en-US" sz="1100" i="1">
                    <a:latin typeface="Times New Roman" pitchFamily="18" charset="0"/>
                  </a:rPr>
                  <a:t>y</a:t>
                </a:r>
                <a:r>
                  <a:rPr lang="en-US" sz="1400" i="1" baseline="-25000">
                    <a:latin typeface="Times New Roman" pitchFamily="18" charset="0"/>
                  </a:rPr>
                  <a:t>k</a:t>
                </a:r>
                <a:endParaRPr lang="en-US" sz="1100">
                  <a:latin typeface="Times New Roman" pitchFamily="18" charset="0"/>
                </a:endParaRPr>
              </a:p>
            </p:txBody>
          </p:sp>
          <p:sp>
            <p:nvSpPr>
              <p:cNvPr id="58419" name="Text Box 16"/>
              <p:cNvSpPr txBox="1">
                <a:spLocks noChangeArrowheads="1"/>
              </p:cNvSpPr>
              <p:nvPr/>
            </p:nvSpPr>
            <p:spPr bwMode="auto">
              <a:xfrm>
                <a:off x="8169" y="6153"/>
                <a:ext cx="771" cy="576"/>
              </a:xfrm>
              <a:prstGeom prst="rect">
                <a:avLst/>
              </a:prstGeom>
              <a:noFill/>
              <a:ln w="9525">
                <a:noFill/>
                <a:miter lim="800000"/>
                <a:headEnd/>
                <a:tailEnd/>
              </a:ln>
            </p:spPr>
            <p:txBody>
              <a:bodyPr/>
              <a:lstStyle/>
              <a:p>
                <a:pPr eaLnBrk="0" hangingPunct="0"/>
                <a:r>
                  <a:rPr lang="en-US" sz="1100" i="1">
                    <a:latin typeface="Times New Roman" pitchFamily="18" charset="0"/>
                  </a:rPr>
                  <a:t>x</a:t>
                </a:r>
                <a:r>
                  <a:rPr lang="en-US" sz="1400" i="1" baseline="-25000">
                    <a:latin typeface="Times New Roman" pitchFamily="18" charset="0"/>
                  </a:rPr>
                  <a:t>k+1</a:t>
                </a:r>
                <a:endParaRPr lang="en-US" sz="1100">
                  <a:latin typeface="Times New Roman" pitchFamily="18" charset="0"/>
                </a:endParaRPr>
              </a:p>
            </p:txBody>
          </p:sp>
          <p:sp>
            <p:nvSpPr>
              <p:cNvPr id="58420" name="Text Box 17"/>
              <p:cNvSpPr txBox="1">
                <a:spLocks noChangeArrowheads="1"/>
              </p:cNvSpPr>
              <p:nvPr/>
            </p:nvSpPr>
            <p:spPr bwMode="auto">
              <a:xfrm>
                <a:off x="8998" y="6171"/>
                <a:ext cx="771" cy="576"/>
              </a:xfrm>
              <a:prstGeom prst="rect">
                <a:avLst/>
              </a:prstGeom>
              <a:noFill/>
              <a:ln w="9525">
                <a:noFill/>
                <a:miter lim="800000"/>
                <a:headEnd/>
                <a:tailEnd/>
              </a:ln>
            </p:spPr>
            <p:txBody>
              <a:bodyPr/>
              <a:lstStyle/>
              <a:p>
                <a:pPr eaLnBrk="0" hangingPunct="0"/>
                <a:r>
                  <a:rPr lang="en-US" sz="1100" i="1">
                    <a:latin typeface="Times New Roman" pitchFamily="18" charset="0"/>
                  </a:rPr>
                  <a:t>x</a:t>
                </a:r>
                <a:r>
                  <a:rPr lang="en-US" sz="1400" i="1" baseline="-25000">
                    <a:latin typeface="Times New Roman" pitchFamily="18" charset="0"/>
                  </a:rPr>
                  <a:t>k+2</a:t>
                </a:r>
                <a:endParaRPr lang="en-US" sz="1100">
                  <a:latin typeface="Times New Roman" pitchFamily="18" charset="0"/>
                </a:endParaRPr>
              </a:p>
            </p:txBody>
          </p:sp>
          <p:sp>
            <p:nvSpPr>
              <p:cNvPr id="58421" name="Text Box 18"/>
              <p:cNvSpPr txBox="1">
                <a:spLocks noChangeArrowheads="1"/>
              </p:cNvSpPr>
              <p:nvPr/>
            </p:nvSpPr>
            <p:spPr bwMode="auto">
              <a:xfrm>
                <a:off x="6523" y="5541"/>
                <a:ext cx="771" cy="576"/>
              </a:xfrm>
              <a:prstGeom prst="rect">
                <a:avLst/>
              </a:prstGeom>
              <a:noFill/>
              <a:ln w="9525">
                <a:noFill/>
                <a:miter lim="800000"/>
                <a:headEnd/>
                <a:tailEnd/>
              </a:ln>
            </p:spPr>
            <p:txBody>
              <a:bodyPr/>
              <a:lstStyle/>
              <a:p>
                <a:pPr eaLnBrk="0" hangingPunct="0"/>
                <a:r>
                  <a:rPr lang="en-US" sz="1100" i="1">
                    <a:latin typeface="Times New Roman" pitchFamily="18" charset="0"/>
                  </a:rPr>
                  <a:t>y</a:t>
                </a:r>
                <a:r>
                  <a:rPr lang="en-US" sz="1400" i="1" baseline="-25000">
                    <a:latin typeface="Times New Roman" pitchFamily="18" charset="0"/>
                  </a:rPr>
                  <a:t>k-1</a:t>
                </a:r>
                <a:endParaRPr lang="en-US" sz="1100">
                  <a:latin typeface="Times New Roman" pitchFamily="18" charset="0"/>
                </a:endParaRPr>
              </a:p>
            </p:txBody>
          </p:sp>
          <p:sp>
            <p:nvSpPr>
              <p:cNvPr id="58422" name="Oval 19"/>
              <p:cNvSpPr>
                <a:spLocks noChangeArrowheads="1"/>
              </p:cNvSpPr>
              <p:nvPr/>
            </p:nvSpPr>
            <p:spPr bwMode="auto">
              <a:xfrm>
                <a:off x="8076" y="4554"/>
                <a:ext cx="864" cy="864"/>
              </a:xfrm>
              <a:prstGeom prst="ellipse">
                <a:avLst/>
              </a:prstGeom>
              <a:noFill/>
              <a:ln w="9525">
                <a:solidFill>
                  <a:srgbClr val="000000"/>
                </a:solidFill>
                <a:round/>
                <a:headEnd/>
                <a:tailEnd/>
              </a:ln>
            </p:spPr>
            <p:txBody>
              <a:bodyPr/>
              <a:lstStyle/>
              <a:p>
                <a:endParaRPr lang="en-IN"/>
              </a:p>
            </p:txBody>
          </p:sp>
          <p:sp>
            <p:nvSpPr>
              <p:cNvPr id="58423" name="Oval 20"/>
              <p:cNvSpPr>
                <a:spLocks noChangeArrowheads="1"/>
              </p:cNvSpPr>
              <p:nvPr/>
            </p:nvSpPr>
            <p:spPr bwMode="auto">
              <a:xfrm>
                <a:off x="8076" y="5418"/>
                <a:ext cx="864" cy="864"/>
              </a:xfrm>
              <a:prstGeom prst="ellipse">
                <a:avLst/>
              </a:prstGeom>
              <a:noFill/>
              <a:ln w="9525">
                <a:solidFill>
                  <a:srgbClr val="000000"/>
                </a:solidFill>
                <a:round/>
                <a:headEnd/>
                <a:tailEnd/>
              </a:ln>
            </p:spPr>
            <p:txBody>
              <a:bodyPr/>
              <a:lstStyle/>
              <a:p>
                <a:endParaRPr lang="en-IN"/>
              </a:p>
            </p:txBody>
          </p:sp>
          <p:sp>
            <p:nvSpPr>
              <p:cNvPr id="58424" name="Oval 21"/>
              <p:cNvSpPr>
                <a:spLocks noChangeArrowheads="1"/>
              </p:cNvSpPr>
              <p:nvPr/>
            </p:nvSpPr>
            <p:spPr bwMode="auto">
              <a:xfrm>
                <a:off x="8325" y="5280"/>
                <a:ext cx="330" cy="330"/>
              </a:xfrm>
              <a:prstGeom prst="ellipse">
                <a:avLst/>
              </a:prstGeom>
              <a:solidFill>
                <a:srgbClr val="FF0000"/>
              </a:solidFill>
              <a:ln w="9525">
                <a:solidFill>
                  <a:srgbClr val="000000"/>
                </a:solidFill>
                <a:round/>
                <a:headEnd/>
                <a:tailEnd/>
              </a:ln>
            </p:spPr>
            <p:txBody>
              <a:bodyPr/>
              <a:lstStyle/>
              <a:p>
                <a:endParaRPr lang="en-IN"/>
              </a:p>
            </p:txBody>
          </p:sp>
          <p:sp>
            <p:nvSpPr>
              <p:cNvPr id="58425" name="Freeform 22"/>
              <p:cNvSpPr>
                <a:spLocks/>
              </p:cNvSpPr>
              <p:nvPr/>
            </p:nvSpPr>
            <p:spPr bwMode="auto">
              <a:xfrm>
                <a:off x="7140" y="5055"/>
                <a:ext cx="2640" cy="1005"/>
              </a:xfrm>
              <a:custGeom>
                <a:avLst/>
                <a:gdLst>
                  <a:gd name="T0" fmla="*/ 0 w 2640"/>
                  <a:gd name="T1" fmla="*/ 0 h 1005"/>
                  <a:gd name="T2" fmla="*/ 735 w 2640"/>
                  <a:gd name="T3" fmla="*/ 45 h 1005"/>
                  <a:gd name="T4" fmla="*/ 1350 w 2640"/>
                  <a:gd name="T5" fmla="*/ 165 h 1005"/>
                  <a:gd name="T6" fmla="*/ 1845 w 2640"/>
                  <a:gd name="T7" fmla="*/ 360 h 1005"/>
                  <a:gd name="T8" fmla="*/ 2250 w 2640"/>
                  <a:gd name="T9" fmla="*/ 630 h 1005"/>
                  <a:gd name="T10" fmla="*/ 2640 w 2640"/>
                  <a:gd name="T11" fmla="*/ 1005 h 1005"/>
                  <a:gd name="T12" fmla="*/ 0 60000 65536"/>
                  <a:gd name="T13" fmla="*/ 0 60000 65536"/>
                  <a:gd name="T14" fmla="*/ 0 60000 65536"/>
                  <a:gd name="T15" fmla="*/ 0 60000 65536"/>
                  <a:gd name="T16" fmla="*/ 0 60000 65536"/>
                  <a:gd name="T17" fmla="*/ 0 60000 65536"/>
                  <a:gd name="T18" fmla="*/ 0 w 2640"/>
                  <a:gd name="T19" fmla="*/ 0 h 1005"/>
                  <a:gd name="T20" fmla="*/ 2640 w 2640"/>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2640" h="1005">
                    <a:moveTo>
                      <a:pt x="0" y="0"/>
                    </a:moveTo>
                    <a:cubicBezTo>
                      <a:pt x="122" y="7"/>
                      <a:pt x="510" y="17"/>
                      <a:pt x="735" y="45"/>
                    </a:cubicBezTo>
                    <a:cubicBezTo>
                      <a:pt x="960" y="73"/>
                      <a:pt x="1165" y="112"/>
                      <a:pt x="1350" y="165"/>
                    </a:cubicBezTo>
                    <a:cubicBezTo>
                      <a:pt x="1535" y="218"/>
                      <a:pt x="1695" y="283"/>
                      <a:pt x="1845" y="360"/>
                    </a:cubicBezTo>
                    <a:cubicBezTo>
                      <a:pt x="1995" y="437"/>
                      <a:pt x="2118" y="523"/>
                      <a:pt x="2250" y="630"/>
                    </a:cubicBezTo>
                    <a:cubicBezTo>
                      <a:pt x="2382" y="737"/>
                      <a:pt x="2559" y="927"/>
                      <a:pt x="2640" y="1005"/>
                    </a:cubicBezTo>
                  </a:path>
                </a:pathLst>
              </a:custGeom>
              <a:noFill/>
              <a:ln w="28575">
                <a:solidFill>
                  <a:srgbClr val="000000"/>
                </a:solidFill>
                <a:round/>
                <a:headEnd/>
                <a:tailEnd/>
              </a:ln>
            </p:spPr>
            <p:txBody>
              <a:bodyPr/>
              <a:lstStyle/>
              <a:p>
                <a:endParaRPr lang="en-US"/>
              </a:p>
            </p:txBody>
          </p:sp>
        </p:grpSp>
        <p:sp>
          <p:nvSpPr>
            <p:cNvPr id="58374" name="Oval 23"/>
            <p:cNvSpPr>
              <a:spLocks noChangeArrowheads="1"/>
            </p:cNvSpPr>
            <p:nvPr/>
          </p:nvSpPr>
          <p:spPr bwMode="auto">
            <a:xfrm>
              <a:off x="6405" y="3525"/>
              <a:ext cx="3915" cy="3870"/>
            </a:xfrm>
            <a:prstGeom prst="ellipse">
              <a:avLst/>
            </a:prstGeom>
            <a:noFill/>
            <a:ln w="9525">
              <a:solidFill>
                <a:srgbClr val="000000"/>
              </a:solidFill>
              <a:prstDash val="dash"/>
              <a:round/>
              <a:headEnd/>
              <a:tailEnd/>
            </a:ln>
          </p:spPr>
          <p:txBody>
            <a:bodyPr/>
            <a:lstStyle/>
            <a:p>
              <a:endParaRPr lang="en-IN"/>
            </a:p>
          </p:txBody>
        </p:sp>
        <p:grpSp>
          <p:nvGrpSpPr>
            <p:cNvPr id="58375" name="Group 24"/>
            <p:cNvGrpSpPr>
              <a:grpSpLocks/>
            </p:cNvGrpSpPr>
            <p:nvPr/>
          </p:nvGrpSpPr>
          <p:grpSpPr bwMode="auto">
            <a:xfrm>
              <a:off x="2193" y="3453"/>
              <a:ext cx="4092" cy="3390"/>
              <a:chOff x="2193" y="3453"/>
              <a:chExt cx="4092" cy="3390"/>
            </a:xfrm>
          </p:grpSpPr>
          <p:sp>
            <p:nvSpPr>
              <p:cNvPr id="58377" name="Line 25"/>
              <p:cNvSpPr>
                <a:spLocks noChangeShapeType="1"/>
              </p:cNvSpPr>
              <p:nvPr/>
            </p:nvSpPr>
            <p:spPr bwMode="auto">
              <a:xfrm>
                <a:off x="2940" y="3453"/>
                <a:ext cx="0" cy="3168"/>
              </a:xfrm>
              <a:prstGeom prst="line">
                <a:avLst/>
              </a:prstGeom>
              <a:noFill/>
              <a:ln w="9525">
                <a:solidFill>
                  <a:srgbClr val="808080"/>
                </a:solidFill>
                <a:round/>
                <a:headEnd/>
                <a:tailEnd/>
              </a:ln>
            </p:spPr>
            <p:txBody>
              <a:bodyPr/>
              <a:lstStyle/>
              <a:p>
                <a:endParaRPr lang="en-US"/>
              </a:p>
            </p:txBody>
          </p:sp>
          <p:sp>
            <p:nvSpPr>
              <p:cNvPr id="58378" name="Line 26"/>
              <p:cNvSpPr>
                <a:spLocks noChangeShapeType="1"/>
              </p:cNvSpPr>
              <p:nvPr/>
            </p:nvSpPr>
            <p:spPr bwMode="auto">
              <a:xfrm>
                <a:off x="3228" y="3453"/>
                <a:ext cx="0" cy="3168"/>
              </a:xfrm>
              <a:prstGeom prst="line">
                <a:avLst/>
              </a:prstGeom>
              <a:noFill/>
              <a:ln w="9525">
                <a:solidFill>
                  <a:srgbClr val="808080"/>
                </a:solidFill>
                <a:round/>
                <a:headEnd/>
                <a:tailEnd/>
              </a:ln>
            </p:spPr>
            <p:txBody>
              <a:bodyPr/>
              <a:lstStyle/>
              <a:p>
                <a:endParaRPr lang="en-US"/>
              </a:p>
            </p:txBody>
          </p:sp>
          <p:sp>
            <p:nvSpPr>
              <p:cNvPr id="58379" name="Line 27"/>
              <p:cNvSpPr>
                <a:spLocks noChangeShapeType="1"/>
              </p:cNvSpPr>
              <p:nvPr/>
            </p:nvSpPr>
            <p:spPr bwMode="auto">
              <a:xfrm>
                <a:off x="3516" y="3453"/>
                <a:ext cx="0" cy="3168"/>
              </a:xfrm>
              <a:prstGeom prst="line">
                <a:avLst/>
              </a:prstGeom>
              <a:noFill/>
              <a:ln w="9525">
                <a:solidFill>
                  <a:srgbClr val="808080"/>
                </a:solidFill>
                <a:round/>
                <a:headEnd/>
                <a:tailEnd/>
              </a:ln>
            </p:spPr>
            <p:txBody>
              <a:bodyPr/>
              <a:lstStyle/>
              <a:p>
                <a:endParaRPr lang="en-US"/>
              </a:p>
            </p:txBody>
          </p:sp>
          <p:sp>
            <p:nvSpPr>
              <p:cNvPr id="58380" name="Line 28"/>
              <p:cNvSpPr>
                <a:spLocks noChangeShapeType="1"/>
              </p:cNvSpPr>
              <p:nvPr/>
            </p:nvSpPr>
            <p:spPr bwMode="auto">
              <a:xfrm>
                <a:off x="3804" y="3453"/>
                <a:ext cx="0" cy="3168"/>
              </a:xfrm>
              <a:prstGeom prst="line">
                <a:avLst/>
              </a:prstGeom>
              <a:noFill/>
              <a:ln w="9525">
                <a:solidFill>
                  <a:srgbClr val="808080"/>
                </a:solidFill>
                <a:round/>
                <a:headEnd/>
                <a:tailEnd/>
              </a:ln>
            </p:spPr>
            <p:txBody>
              <a:bodyPr/>
              <a:lstStyle/>
              <a:p>
                <a:endParaRPr lang="en-US"/>
              </a:p>
            </p:txBody>
          </p:sp>
          <p:sp>
            <p:nvSpPr>
              <p:cNvPr id="58381" name="Line 29"/>
              <p:cNvSpPr>
                <a:spLocks noChangeShapeType="1"/>
              </p:cNvSpPr>
              <p:nvPr/>
            </p:nvSpPr>
            <p:spPr bwMode="auto">
              <a:xfrm>
                <a:off x="4092" y="3453"/>
                <a:ext cx="0" cy="3168"/>
              </a:xfrm>
              <a:prstGeom prst="line">
                <a:avLst/>
              </a:prstGeom>
              <a:noFill/>
              <a:ln w="9525">
                <a:solidFill>
                  <a:srgbClr val="808080"/>
                </a:solidFill>
                <a:round/>
                <a:headEnd/>
                <a:tailEnd/>
              </a:ln>
            </p:spPr>
            <p:txBody>
              <a:bodyPr/>
              <a:lstStyle/>
              <a:p>
                <a:endParaRPr lang="en-US"/>
              </a:p>
            </p:txBody>
          </p:sp>
          <p:sp>
            <p:nvSpPr>
              <p:cNvPr id="58382" name="Line 30"/>
              <p:cNvSpPr>
                <a:spLocks noChangeShapeType="1"/>
              </p:cNvSpPr>
              <p:nvPr/>
            </p:nvSpPr>
            <p:spPr bwMode="auto">
              <a:xfrm>
                <a:off x="4380" y="3453"/>
                <a:ext cx="0" cy="3168"/>
              </a:xfrm>
              <a:prstGeom prst="line">
                <a:avLst/>
              </a:prstGeom>
              <a:noFill/>
              <a:ln w="9525">
                <a:solidFill>
                  <a:srgbClr val="808080"/>
                </a:solidFill>
                <a:round/>
                <a:headEnd/>
                <a:tailEnd/>
              </a:ln>
            </p:spPr>
            <p:txBody>
              <a:bodyPr/>
              <a:lstStyle/>
              <a:p>
                <a:endParaRPr lang="en-US"/>
              </a:p>
            </p:txBody>
          </p:sp>
          <p:sp>
            <p:nvSpPr>
              <p:cNvPr id="58383" name="Line 31"/>
              <p:cNvSpPr>
                <a:spLocks noChangeShapeType="1"/>
              </p:cNvSpPr>
              <p:nvPr/>
            </p:nvSpPr>
            <p:spPr bwMode="auto">
              <a:xfrm>
                <a:off x="4668" y="3453"/>
                <a:ext cx="0" cy="3168"/>
              </a:xfrm>
              <a:prstGeom prst="line">
                <a:avLst/>
              </a:prstGeom>
              <a:noFill/>
              <a:ln w="9525">
                <a:solidFill>
                  <a:srgbClr val="808080"/>
                </a:solidFill>
                <a:round/>
                <a:headEnd/>
                <a:tailEnd/>
              </a:ln>
            </p:spPr>
            <p:txBody>
              <a:bodyPr/>
              <a:lstStyle/>
              <a:p>
                <a:endParaRPr lang="en-US"/>
              </a:p>
            </p:txBody>
          </p:sp>
          <p:sp>
            <p:nvSpPr>
              <p:cNvPr id="58384" name="Line 32"/>
              <p:cNvSpPr>
                <a:spLocks noChangeShapeType="1"/>
              </p:cNvSpPr>
              <p:nvPr/>
            </p:nvSpPr>
            <p:spPr bwMode="auto">
              <a:xfrm>
                <a:off x="4956" y="3453"/>
                <a:ext cx="0" cy="3168"/>
              </a:xfrm>
              <a:prstGeom prst="line">
                <a:avLst/>
              </a:prstGeom>
              <a:noFill/>
              <a:ln w="9525">
                <a:solidFill>
                  <a:srgbClr val="808080"/>
                </a:solidFill>
                <a:round/>
                <a:headEnd/>
                <a:tailEnd/>
              </a:ln>
            </p:spPr>
            <p:txBody>
              <a:bodyPr/>
              <a:lstStyle/>
              <a:p>
                <a:endParaRPr lang="en-US"/>
              </a:p>
            </p:txBody>
          </p:sp>
          <p:sp>
            <p:nvSpPr>
              <p:cNvPr id="58385" name="Line 33"/>
              <p:cNvSpPr>
                <a:spLocks noChangeShapeType="1"/>
              </p:cNvSpPr>
              <p:nvPr/>
            </p:nvSpPr>
            <p:spPr bwMode="auto">
              <a:xfrm>
                <a:off x="5244" y="3453"/>
                <a:ext cx="0" cy="3168"/>
              </a:xfrm>
              <a:prstGeom prst="line">
                <a:avLst/>
              </a:prstGeom>
              <a:noFill/>
              <a:ln w="9525">
                <a:solidFill>
                  <a:srgbClr val="808080"/>
                </a:solidFill>
                <a:round/>
                <a:headEnd/>
                <a:tailEnd/>
              </a:ln>
            </p:spPr>
            <p:txBody>
              <a:bodyPr/>
              <a:lstStyle/>
              <a:p>
                <a:endParaRPr lang="en-US"/>
              </a:p>
            </p:txBody>
          </p:sp>
          <p:sp>
            <p:nvSpPr>
              <p:cNvPr id="58386" name="Line 34"/>
              <p:cNvSpPr>
                <a:spLocks noChangeShapeType="1"/>
              </p:cNvSpPr>
              <p:nvPr/>
            </p:nvSpPr>
            <p:spPr bwMode="auto">
              <a:xfrm>
                <a:off x="5532" y="3453"/>
                <a:ext cx="0" cy="3168"/>
              </a:xfrm>
              <a:prstGeom prst="line">
                <a:avLst/>
              </a:prstGeom>
              <a:noFill/>
              <a:ln w="9525">
                <a:solidFill>
                  <a:srgbClr val="808080"/>
                </a:solidFill>
                <a:round/>
                <a:headEnd/>
                <a:tailEnd/>
              </a:ln>
            </p:spPr>
            <p:txBody>
              <a:bodyPr/>
              <a:lstStyle/>
              <a:p>
                <a:endParaRPr lang="en-US"/>
              </a:p>
            </p:txBody>
          </p:sp>
          <p:sp>
            <p:nvSpPr>
              <p:cNvPr id="58387" name="Line 35"/>
              <p:cNvSpPr>
                <a:spLocks noChangeShapeType="1"/>
              </p:cNvSpPr>
              <p:nvPr/>
            </p:nvSpPr>
            <p:spPr bwMode="auto">
              <a:xfrm>
                <a:off x="5820" y="3453"/>
                <a:ext cx="0" cy="3168"/>
              </a:xfrm>
              <a:prstGeom prst="line">
                <a:avLst/>
              </a:prstGeom>
              <a:noFill/>
              <a:ln w="9525">
                <a:solidFill>
                  <a:srgbClr val="808080"/>
                </a:solidFill>
                <a:round/>
                <a:headEnd/>
                <a:tailEnd/>
              </a:ln>
            </p:spPr>
            <p:txBody>
              <a:bodyPr/>
              <a:lstStyle/>
              <a:p>
                <a:endParaRPr lang="en-US"/>
              </a:p>
            </p:txBody>
          </p:sp>
          <p:sp>
            <p:nvSpPr>
              <p:cNvPr id="58388" name="Line 36"/>
              <p:cNvSpPr>
                <a:spLocks noChangeShapeType="1"/>
              </p:cNvSpPr>
              <p:nvPr/>
            </p:nvSpPr>
            <p:spPr bwMode="auto">
              <a:xfrm>
                <a:off x="2652" y="3741"/>
                <a:ext cx="3456" cy="0"/>
              </a:xfrm>
              <a:prstGeom prst="line">
                <a:avLst/>
              </a:prstGeom>
              <a:noFill/>
              <a:ln w="9525">
                <a:solidFill>
                  <a:srgbClr val="808080"/>
                </a:solidFill>
                <a:round/>
                <a:headEnd/>
                <a:tailEnd/>
              </a:ln>
            </p:spPr>
            <p:txBody>
              <a:bodyPr/>
              <a:lstStyle/>
              <a:p>
                <a:endParaRPr lang="en-US"/>
              </a:p>
            </p:txBody>
          </p:sp>
          <p:sp>
            <p:nvSpPr>
              <p:cNvPr id="58389" name="Line 37"/>
              <p:cNvSpPr>
                <a:spLocks noChangeShapeType="1"/>
              </p:cNvSpPr>
              <p:nvPr/>
            </p:nvSpPr>
            <p:spPr bwMode="auto">
              <a:xfrm>
                <a:off x="2652" y="4029"/>
                <a:ext cx="3456" cy="0"/>
              </a:xfrm>
              <a:prstGeom prst="line">
                <a:avLst/>
              </a:prstGeom>
              <a:noFill/>
              <a:ln w="9525">
                <a:solidFill>
                  <a:srgbClr val="808080"/>
                </a:solidFill>
                <a:round/>
                <a:headEnd/>
                <a:tailEnd/>
              </a:ln>
            </p:spPr>
            <p:txBody>
              <a:bodyPr/>
              <a:lstStyle/>
              <a:p>
                <a:endParaRPr lang="en-US"/>
              </a:p>
            </p:txBody>
          </p:sp>
          <p:sp>
            <p:nvSpPr>
              <p:cNvPr id="58390" name="Line 38"/>
              <p:cNvSpPr>
                <a:spLocks noChangeShapeType="1"/>
              </p:cNvSpPr>
              <p:nvPr/>
            </p:nvSpPr>
            <p:spPr bwMode="auto">
              <a:xfrm>
                <a:off x="2652" y="4317"/>
                <a:ext cx="3456" cy="0"/>
              </a:xfrm>
              <a:prstGeom prst="line">
                <a:avLst/>
              </a:prstGeom>
              <a:noFill/>
              <a:ln w="9525">
                <a:solidFill>
                  <a:srgbClr val="808080"/>
                </a:solidFill>
                <a:round/>
                <a:headEnd/>
                <a:tailEnd/>
              </a:ln>
            </p:spPr>
            <p:txBody>
              <a:bodyPr/>
              <a:lstStyle/>
              <a:p>
                <a:endParaRPr lang="en-US"/>
              </a:p>
            </p:txBody>
          </p:sp>
          <p:sp>
            <p:nvSpPr>
              <p:cNvPr id="58391" name="Line 39"/>
              <p:cNvSpPr>
                <a:spLocks noChangeShapeType="1"/>
              </p:cNvSpPr>
              <p:nvPr/>
            </p:nvSpPr>
            <p:spPr bwMode="auto">
              <a:xfrm>
                <a:off x="2652" y="4605"/>
                <a:ext cx="3456" cy="0"/>
              </a:xfrm>
              <a:prstGeom prst="line">
                <a:avLst/>
              </a:prstGeom>
              <a:noFill/>
              <a:ln w="9525">
                <a:solidFill>
                  <a:srgbClr val="808080"/>
                </a:solidFill>
                <a:round/>
                <a:headEnd/>
                <a:tailEnd/>
              </a:ln>
            </p:spPr>
            <p:txBody>
              <a:bodyPr/>
              <a:lstStyle/>
              <a:p>
                <a:endParaRPr lang="en-US"/>
              </a:p>
            </p:txBody>
          </p:sp>
          <p:sp>
            <p:nvSpPr>
              <p:cNvPr id="58392" name="Line 40"/>
              <p:cNvSpPr>
                <a:spLocks noChangeShapeType="1"/>
              </p:cNvSpPr>
              <p:nvPr/>
            </p:nvSpPr>
            <p:spPr bwMode="auto">
              <a:xfrm>
                <a:off x="2652" y="4893"/>
                <a:ext cx="3456" cy="0"/>
              </a:xfrm>
              <a:prstGeom prst="line">
                <a:avLst/>
              </a:prstGeom>
              <a:noFill/>
              <a:ln w="9525">
                <a:solidFill>
                  <a:srgbClr val="808080"/>
                </a:solidFill>
                <a:round/>
                <a:headEnd/>
                <a:tailEnd/>
              </a:ln>
            </p:spPr>
            <p:txBody>
              <a:bodyPr/>
              <a:lstStyle/>
              <a:p>
                <a:endParaRPr lang="en-US"/>
              </a:p>
            </p:txBody>
          </p:sp>
          <p:sp>
            <p:nvSpPr>
              <p:cNvPr id="58393" name="Line 41"/>
              <p:cNvSpPr>
                <a:spLocks noChangeShapeType="1"/>
              </p:cNvSpPr>
              <p:nvPr/>
            </p:nvSpPr>
            <p:spPr bwMode="auto">
              <a:xfrm>
                <a:off x="2652" y="5181"/>
                <a:ext cx="3456" cy="0"/>
              </a:xfrm>
              <a:prstGeom prst="line">
                <a:avLst/>
              </a:prstGeom>
              <a:noFill/>
              <a:ln w="9525">
                <a:solidFill>
                  <a:srgbClr val="808080"/>
                </a:solidFill>
                <a:round/>
                <a:headEnd/>
                <a:tailEnd/>
              </a:ln>
            </p:spPr>
            <p:txBody>
              <a:bodyPr/>
              <a:lstStyle/>
              <a:p>
                <a:endParaRPr lang="en-US"/>
              </a:p>
            </p:txBody>
          </p:sp>
          <p:sp>
            <p:nvSpPr>
              <p:cNvPr id="58394" name="Line 42"/>
              <p:cNvSpPr>
                <a:spLocks noChangeShapeType="1"/>
              </p:cNvSpPr>
              <p:nvPr/>
            </p:nvSpPr>
            <p:spPr bwMode="auto">
              <a:xfrm>
                <a:off x="2652" y="5469"/>
                <a:ext cx="3456" cy="0"/>
              </a:xfrm>
              <a:prstGeom prst="line">
                <a:avLst/>
              </a:prstGeom>
              <a:noFill/>
              <a:ln w="9525">
                <a:solidFill>
                  <a:srgbClr val="808080"/>
                </a:solidFill>
                <a:round/>
                <a:headEnd/>
                <a:tailEnd/>
              </a:ln>
            </p:spPr>
            <p:txBody>
              <a:bodyPr/>
              <a:lstStyle/>
              <a:p>
                <a:endParaRPr lang="en-US"/>
              </a:p>
            </p:txBody>
          </p:sp>
          <p:sp>
            <p:nvSpPr>
              <p:cNvPr id="58395" name="Line 43"/>
              <p:cNvSpPr>
                <a:spLocks noChangeShapeType="1"/>
              </p:cNvSpPr>
              <p:nvPr/>
            </p:nvSpPr>
            <p:spPr bwMode="auto">
              <a:xfrm>
                <a:off x="2652" y="5757"/>
                <a:ext cx="3456" cy="0"/>
              </a:xfrm>
              <a:prstGeom prst="line">
                <a:avLst/>
              </a:prstGeom>
              <a:noFill/>
              <a:ln w="9525">
                <a:solidFill>
                  <a:srgbClr val="808080"/>
                </a:solidFill>
                <a:round/>
                <a:headEnd/>
                <a:tailEnd/>
              </a:ln>
            </p:spPr>
            <p:txBody>
              <a:bodyPr/>
              <a:lstStyle/>
              <a:p>
                <a:endParaRPr lang="en-US"/>
              </a:p>
            </p:txBody>
          </p:sp>
          <p:sp>
            <p:nvSpPr>
              <p:cNvPr id="58396" name="Line 44"/>
              <p:cNvSpPr>
                <a:spLocks noChangeShapeType="1"/>
              </p:cNvSpPr>
              <p:nvPr/>
            </p:nvSpPr>
            <p:spPr bwMode="auto">
              <a:xfrm>
                <a:off x="2652" y="6045"/>
                <a:ext cx="3456" cy="0"/>
              </a:xfrm>
              <a:prstGeom prst="line">
                <a:avLst/>
              </a:prstGeom>
              <a:noFill/>
              <a:ln w="9525">
                <a:solidFill>
                  <a:srgbClr val="808080"/>
                </a:solidFill>
                <a:round/>
                <a:headEnd/>
                <a:tailEnd/>
              </a:ln>
            </p:spPr>
            <p:txBody>
              <a:bodyPr/>
              <a:lstStyle/>
              <a:p>
                <a:endParaRPr lang="en-US"/>
              </a:p>
            </p:txBody>
          </p:sp>
          <p:sp>
            <p:nvSpPr>
              <p:cNvPr id="58397" name="Line 45"/>
              <p:cNvSpPr>
                <a:spLocks noChangeShapeType="1"/>
              </p:cNvSpPr>
              <p:nvPr/>
            </p:nvSpPr>
            <p:spPr bwMode="auto">
              <a:xfrm>
                <a:off x="2652" y="6333"/>
                <a:ext cx="3456" cy="0"/>
              </a:xfrm>
              <a:prstGeom prst="line">
                <a:avLst/>
              </a:prstGeom>
              <a:noFill/>
              <a:ln w="9525">
                <a:solidFill>
                  <a:srgbClr val="808080"/>
                </a:solidFill>
                <a:round/>
                <a:headEnd/>
                <a:tailEnd/>
              </a:ln>
            </p:spPr>
            <p:txBody>
              <a:bodyPr/>
              <a:lstStyle/>
              <a:p>
                <a:endParaRPr lang="en-US"/>
              </a:p>
            </p:txBody>
          </p:sp>
          <p:sp>
            <p:nvSpPr>
              <p:cNvPr id="58398" name="Oval 46"/>
              <p:cNvSpPr>
                <a:spLocks noChangeArrowheads="1"/>
              </p:cNvSpPr>
              <p:nvPr/>
            </p:nvSpPr>
            <p:spPr bwMode="auto">
              <a:xfrm>
                <a:off x="3228" y="4029"/>
                <a:ext cx="288" cy="288"/>
              </a:xfrm>
              <a:prstGeom prst="ellipse">
                <a:avLst/>
              </a:prstGeom>
              <a:solidFill>
                <a:srgbClr val="808080"/>
              </a:solidFill>
              <a:ln w="9525">
                <a:solidFill>
                  <a:srgbClr val="000000"/>
                </a:solidFill>
                <a:round/>
                <a:headEnd/>
                <a:tailEnd/>
              </a:ln>
            </p:spPr>
            <p:txBody>
              <a:bodyPr/>
              <a:lstStyle/>
              <a:p>
                <a:endParaRPr lang="en-IN"/>
              </a:p>
            </p:txBody>
          </p:sp>
          <p:sp>
            <p:nvSpPr>
              <p:cNvPr id="58399" name="Arc 47"/>
              <p:cNvSpPr>
                <a:spLocks/>
              </p:cNvSpPr>
              <p:nvPr/>
            </p:nvSpPr>
            <p:spPr bwMode="auto">
              <a:xfrm>
                <a:off x="3102" y="4180"/>
                <a:ext cx="2016" cy="194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333333"/>
                </a:solidFill>
                <a:round/>
                <a:headEnd/>
                <a:tailEnd/>
              </a:ln>
            </p:spPr>
            <p:txBody>
              <a:bodyPr/>
              <a:lstStyle/>
              <a:p>
                <a:endParaRPr lang="en-US"/>
              </a:p>
            </p:txBody>
          </p:sp>
          <p:sp>
            <p:nvSpPr>
              <p:cNvPr id="58400" name="Text Box 48"/>
              <p:cNvSpPr txBox="1">
                <a:spLocks noChangeArrowheads="1"/>
              </p:cNvSpPr>
              <p:nvPr/>
            </p:nvSpPr>
            <p:spPr bwMode="auto">
              <a:xfrm>
                <a:off x="2193" y="4191"/>
                <a:ext cx="771" cy="576"/>
              </a:xfrm>
              <a:prstGeom prst="rect">
                <a:avLst/>
              </a:prstGeom>
              <a:noFill/>
              <a:ln w="9525">
                <a:noFill/>
                <a:miter lim="800000"/>
                <a:headEnd/>
                <a:tailEnd/>
              </a:ln>
            </p:spPr>
            <p:txBody>
              <a:bodyPr/>
              <a:lstStyle/>
              <a:p>
                <a:pPr eaLnBrk="0" hangingPunct="0"/>
                <a:r>
                  <a:rPr lang="en-US" sz="1100" i="1">
                    <a:latin typeface="Times New Roman" pitchFamily="18" charset="0"/>
                  </a:rPr>
                  <a:t>y</a:t>
                </a:r>
                <a:r>
                  <a:rPr lang="en-US" sz="1400" i="1" baseline="-25000">
                    <a:latin typeface="Times New Roman" pitchFamily="18" charset="0"/>
                  </a:rPr>
                  <a:t>k-1</a:t>
                </a:r>
                <a:endParaRPr lang="en-US" sz="1100">
                  <a:latin typeface="Times New Roman" pitchFamily="18" charset="0"/>
                </a:endParaRPr>
              </a:p>
            </p:txBody>
          </p:sp>
          <p:sp>
            <p:nvSpPr>
              <p:cNvPr id="58401" name="Text Box 49"/>
              <p:cNvSpPr txBox="1">
                <a:spLocks noChangeArrowheads="1"/>
              </p:cNvSpPr>
              <p:nvPr/>
            </p:nvSpPr>
            <p:spPr bwMode="auto">
              <a:xfrm>
                <a:off x="2254" y="3912"/>
                <a:ext cx="651" cy="576"/>
              </a:xfrm>
              <a:prstGeom prst="rect">
                <a:avLst/>
              </a:prstGeom>
              <a:noFill/>
              <a:ln w="9525">
                <a:noFill/>
                <a:miter lim="800000"/>
                <a:headEnd/>
                <a:tailEnd/>
              </a:ln>
            </p:spPr>
            <p:txBody>
              <a:bodyPr/>
              <a:lstStyle/>
              <a:p>
                <a:pPr eaLnBrk="0" hangingPunct="0"/>
                <a:r>
                  <a:rPr lang="en-US" sz="1100" i="1">
                    <a:latin typeface="Times New Roman" pitchFamily="18" charset="0"/>
                  </a:rPr>
                  <a:t>y</a:t>
                </a:r>
                <a:r>
                  <a:rPr lang="en-US" sz="1400" i="1" baseline="-25000">
                    <a:latin typeface="Times New Roman" pitchFamily="18" charset="0"/>
                  </a:rPr>
                  <a:t>k</a:t>
                </a:r>
                <a:endParaRPr lang="en-US" sz="1100">
                  <a:latin typeface="Times New Roman" pitchFamily="18" charset="0"/>
                </a:endParaRPr>
              </a:p>
            </p:txBody>
          </p:sp>
          <p:sp>
            <p:nvSpPr>
              <p:cNvPr id="58402" name="AutoShape 50"/>
              <p:cNvSpPr>
                <a:spLocks/>
              </p:cNvSpPr>
              <p:nvPr/>
            </p:nvSpPr>
            <p:spPr bwMode="auto">
              <a:xfrm>
                <a:off x="2428" y="5337"/>
                <a:ext cx="1206" cy="696"/>
              </a:xfrm>
              <a:prstGeom prst="borderCallout2">
                <a:avLst>
                  <a:gd name="adj1" fmla="val 25861"/>
                  <a:gd name="adj2" fmla="val 109949"/>
                  <a:gd name="adj3" fmla="val 25861"/>
                  <a:gd name="adj4" fmla="val 127528"/>
                  <a:gd name="adj5" fmla="val -34481"/>
                  <a:gd name="adj6" fmla="val 191130"/>
                </a:avLst>
              </a:prstGeom>
              <a:solidFill>
                <a:srgbClr val="FFFFFF"/>
              </a:solidFill>
              <a:ln w="9525">
                <a:solidFill>
                  <a:srgbClr val="333333"/>
                </a:solidFill>
                <a:miter lim="800000"/>
                <a:headEnd/>
                <a:tailEnd type="arrow" w="med" len="med"/>
              </a:ln>
            </p:spPr>
            <p:txBody>
              <a:bodyPr/>
              <a:lstStyle/>
              <a:p>
                <a:pPr eaLnBrk="0" hangingPunct="0"/>
                <a:r>
                  <a:rPr lang="en-US" sz="1100">
                    <a:latin typeface="Times New Roman" pitchFamily="18" charset="0"/>
                  </a:rPr>
                  <a:t>Circle path</a:t>
                </a:r>
              </a:p>
            </p:txBody>
          </p:sp>
          <p:sp>
            <p:nvSpPr>
              <p:cNvPr id="58403" name="Text Box 51"/>
              <p:cNvSpPr txBox="1">
                <a:spLocks noChangeArrowheads="1"/>
              </p:cNvSpPr>
              <p:nvPr/>
            </p:nvSpPr>
            <p:spPr bwMode="auto">
              <a:xfrm>
                <a:off x="3139" y="6267"/>
                <a:ext cx="771" cy="576"/>
              </a:xfrm>
              <a:prstGeom prst="rect">
                <a:avLst/>
              </a:prstGeom>
              <a:noFill/>
              <a:ln w="9525">
                <a:noFill/>
                <a:miter lim="800000"/>
                <a:headEnd/>
                <a:tailEnd/>
              </a:ln>
            </p:spPr>
            <p:txBody>
              <a:bodyPr/>
              <a:lstStyle/>
              <a:p>
                <a:pPr eaLnBrk="0" hangingPunct="0"/>
                <a:r>
                  <a:rPr lang="en-US" sz="1100" i="1">
                    <a:latin typeface="Times New Roman" pitchFamily="18" charset="0"/>
                  </a:rPr>
                  <a:t>x</a:t>
                </a:r>
                <a:r>
                  <a:rPr lang="en-US" sz="1400" i="1" baseline="-25000">
                    <a:latin typeface="Times New Roman" pitchFamily="18" charset="0"/>
                  </a:rPr>
                  <a:t>k</a:t>
                </a:r>
                <a:endParaRPr lang="en-US" sz="1100">
                  <a:latin typeface="Times New Roman" pitchFamily="18" charset="0"/>
                </a:endParaRPr>
              </a:p>
            </p:txBody>
          </p:sp>
          <p:sp>
            <p:nvSpPr>
              <p:cNvPr id="58404" name="Oval 52"/>
              <p:cNvSpPr>
                <a:spLocks noChangeArrowheads="1"/>
              </p:cNvSpPr>
              <p:nvPr/>
            </p:nvSpPr>
            <p:spPr bwMode="auto">
              <a:xfrm>
                <a:off x="3516" y="4029"/>
                <a:ext cx="288" cy="288"/>
              </a:xfrm>
              <a:prstGeom prst="ellipse">
                <a:avLst/>
              </a:prstGeom>
              <a:noFill/>
              <a:ln w="9525">
                <a:solidFill>
                  <a:srgbClr val="000000"/>
                </a:solidFill>
                <a:round/>
                <a:headEnd/>
                <a:tailEnd/>
              </a:ln>
            </p:spPr>
            <p:txBody>
              <a:bodyPr/>
              <a:lstStyle/>
              <a:p>
                <a:endParaRPr lang="en-IN"/>
              </a:p>
            </p:txBody>
          </p:sp>
          <p:sp>
            <p:nvSpPr>
              <p:cNvPr id="58405" name="Oval 53"/>
              <p:cNvSpPr>
                <a:spLocks noChangeArrowheads="1"/>
              </p:cNvSpPr>
              <p:nvPr/>
            </p:nvSpPr>
            <p:spPr bwMode="auto">
              <a:xfrm>
                <a:off x="3516" y="4317"/>
                <a:ext cx="288" cy="288"/>
              </a:xfrm>
              <a:prstGeom prst="ellipse">
                <a:avLst/>
              </a:prstGeom>
              <a:noFill/>
              <a:ln w="9525">
                <a:solidFill>
                  <a:srgbClr val="000000"/>
                </a:solidFill>
                <a:round/>
                <a:headEnd/>
                <a:tailEnd/>
              </a:ln>
            </p:spPr>
            <p:txBody>
              <a:bodyPr/>
              <a:lstStyle/>
              <a:p>
                <a:endParaRPr lang="en-IN"/>
              </a:p>
            </p:txBody>
          </p:sp>
          <p:sp>
            <p:nvSpPr>
              <p:cNvPr id="58406" name="Oval 54"/>
              <p:cNvSpPr>
                <a:spLocks noChangeArrowheads="1"/>
              </p:cNvSpPr>
              <p:nvPr/>
            </p:nvSpPr>
            <p:spPr bwMode="auto">
              <a:xfrm>
                <a:off x="3585" y="4245"/>
                <a:ext cx="143" cy="143"/>
              </a:xfrm>
              <a:prstGeom prst="ellipse">
                <a:avLst/>
              </a:prstGeom>
              <a:solidFill>
                <a:srgbClr val="FF0000"/>
              </a:solidFill>
              <a:ln w="9525">
                <a:solidFill>
                  <a:srgbClr val="000000"/>
                </a:solidFill>
                <a:round/>
                <a:headEnd/>
                <a:tailEnd/>
              </a:ln>
            </p:spPr>
            <p:txBody>
              <a:bodyPr/>
              <a:lstStyle/>
              <a:p>
                <a:endParaRPr lang="en-IN"/>
              </a:p>
            </p:txBody>
          </p:sp>
          <p:sp>
            <p:nvSpPr>
              <p:cNvPr id="58407" name="Oval 55"/>
              <p:cNvSpPr>
                <a:spLocks noChangeArrowheads="1"/>
              </p:cNvSpPr>
              <p:nvPr/>
            </p:nvSpPr>
            <p:spPr bwMode="auto">
              <a:xfrm>
                <a:off x="2850" y="3555"/>
                <a:ext cx="1560" cy="1455"/>
              </a:xfrm>
              <a:prstGeom prst="ellipse">
                <a:avLst/>
              </a:prstGeom>
              <a:noFill/>
              <a:ln w="9525">
                <a:solidFill>
                  <a:srgbClr val="000000"/>
                </a:solidFill>
                <a:prstDash val="dash"/>
                <a:round/>
                <a:headEnd/>
                <a:tailEnd/>
              </a:ln>
            </p:spPr>
            <p:txBody>
              <a:bodyPr/>
              <a:lstStyle/>
              <a:p>
                <a:endParaRPr lang="en-IN"/>
              </a:p>
            </p:txBody>
          </p:sp>
          <p:sp>
            <p:nvSpPr>
              <p:cNvPr id="58408" name="AutoShape 56"/>
              <p:cNvSpPr>
                <a:spLocks noChangeArrowheads="1"/>
              </p:cNvSpPr>
              <p:nvPr/>
            </p:nvSpPr>
            <p:spPr bwMode="auto">
              <a:xfrm>
                <a:off x="4920" y="4230"/>
                <a:ext cx="1365" cy="58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1 w 21600"/>
                  <a:gd name="T13" fmla="*/ 5391 h 21600"/>
                  <a:gd name="T14" fmla="*/ 18894 w 21600"/>
                  <a:gd name="T15" fmla="*/ 1620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endParaRPr lang="en-US"/>
              </a:p>
            </p:txBody>
          </p:sp>
        </p:grpSp>
        <p:sp>
          <p:nvSpPr>
            <p:cNvPr id="58376" name="AutoShape 57"/>
            <p:cNvSpPr>
              <a:spLocks/>
            </p:cNvSpPr>
            <p:nvPr/>
          </p:nvSpPr>
          <p:spPr bwMode="auto">
            <a:xfrm>
              <a:off x="6480" y="6630"/>
              <a:ext cx="1305" cy="405"/>
            </a:xfrm>
            <a:prstGeom prst="borderCallout2">
              <a:avLst>
                <a:gd name="adj1" fmla="val 44444"/>
                <a:gd name="adj2" fmla="val 109194"/>
                <a:gd name="adj3" fmla="val 44444"/>
                <a:gd name="adj4" fmla="val 132106"/>
                <a:gd name="adj5" fmla="val -285185"/>
                <a:gd name="adj6" fmla="val 155171"/>
              </a:avLst>
            </a:prstGeom>
            <a:solidFill>
              <a:srgbClr val="FFFFFF"/>
            </a:solidFill>
            <a:ln w="9525">
              <a:solidFill>
                <a:srgbClr val="000000"/>
              </a:solidFill>
              <a:miter lim="800000"/>
              <a:headEnd/>
              <a:tailEnd type="arrow" w="med" len="med"/>
            </a:ln>
          </p:spPr>
          <p:txBody>
            <a:bodyPr/>
            <a:lstStyle/>
            <a:p>
              <a:pPr eaLnBrk="0" hangingPunct="0"/>
              <a:r>
                <a:rPr lang="en-US" sz="1100">
                  <a:latin typeface="Times New Roman" pitchFamily="18" charset="0"/>
                </a:rPr>
                <a:t>Midpoint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1987"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41988" name="Rectangle 4"/>
          <p:cNvSpPr>
            <a:spLocks noChangeArrowheads="1"/>
          </p:cNvSpPr>
          <p:nvPr/>
        </p:nvSpPr>
        <p:spPr bwMode="auto">
          <a:xfrm>
            <a:off x="381000" y="1736725"/>
            <a:ext cx="8534400" cy="3597275"/>
          </a:xfrm>
          <a:prstGeom prst="rect">
            <a:avLst/>
          </a:prstGeom>
          <a:noFill/>
          <a:ln w="9525">
            <a:noFill/>
            <a:miter lim="800000"/>
            <a:headEnd/>
            <a:tailEnd/>
          </a:ln>
        </p:spPr>
        <p:txBody>
          <a:bodyPr>
            <a:spAutoFit/>
          </a:bodyPr>
          <a:lstStyle/>
          <a:p>
            <a:pPr>
              <a:spcBef>
                <a:spcPct val="50000"/>
              </a:spcBef>
              <a:buFontTx/>
              <a:buChar char="•"/>
            </a:pPr>
            <a:r>
              <a:rPr kumimoji="1" lang="en-US" altLang="ja-JP" sz="2000">
                <a:latin typeface="Times New Roman" pitchFamily="18" charset="0"/>
                <a:ea typeface="MS PGothic" pitchFamily="34" charset="-128"/>
                <a:cs typeface="Times New Roman" pitchFamily="18" charset="0"/>
              </a:rPr>
              <a:t>    The line-generating algorithms determines pixel positions sequentially. </a:t>
            </a:r>
          </a:p>
          <a:p>
            <a:pPr>
              <a:spcBef>
                <a:spcPct val="50000"/>
              </a:spcBef>
            </a:pPr>
            <a:r>
              <a:rPr kumimoji="1" lang="en-US" altLang="ja-JP" sz="2000" b="1">
                <a:latin typeface="Times New Roman" pitchFamily="18" charset="0"/>
                <a:ea typeface="MS PGothic" pitchFamily="34" charset="-128"/>
                <a:cs typeface="Times New Roman" pitchFamily="18" charset="0"/>
              </a:rPr>
              <a:t>Parallel processing and its advantages</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Calculating multiple pixel positions along a line path simultaneously (partitioning the computations among the various processors available. )</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take advantage of multiple processors.</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set up the processing so that pixel positions can be calculated efficiently in parallel. </a:t>
            </a:r>
          </a:p>
          <a:p>
            <a:pPr>
              <a:spcBef>
                <a:spcPct val="50000"/>
              </a:spcBef>
              <a:buFontTx/>
              <a:buChar char="•"/>
            </a:pPr>
            <a:r>
              <a:rPr kumimoji="1" lang="en-US" altLang="ja-JP" sz="2000">
                <a:latin typeface="Times New Roman" pitchFamily="18" charset="0"/>
                <a:ea typeface="MS PGothic" pitchFamily="34" charset="-128"/>
                <a:cs typeface="Times New Roman" pitchFamily="18" charset="0"/>
              </a:rPr>
              <a:t>    An important consideration in devising a parallel algorithm is to balance the processing load among the available processors. </a:t>
            </a:r>
          </a:p>
        </p:txBody>
      </p:sp>
      <p:sp>
        <p:nvSpPr>
          <p:cNvPr id="41989" name="Rectangle 5"/>
          <p:cNvSpPr>
            <a:spLocks noGrp="1" noChangeArrowheads="1"/>
          </p:cNvSpPr>
          <p:nvPr>
            <p:ph type="title"/>
          </p:nvPr>
        </p:nvSpPr>
        <p:spPr/>
        <p:txBody>
          <a:bodyPr/>
          <a:lstStyle/>
          <a:p>
            <a:pPr eaLnBrk="1" hangingPunct="1"/>
            <a:r>
              <a:rPr lang="en-US" sz="3200" b="1" smtClean="0"/>
              <a:t>Parallel Line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a:t>
            </a:r>
            <a:endParaRPr lang="en-US" sz="3200" b="1" smtClean="0"/>
          </a:p>
        </p:txBody>
      </p:sp>
      <p:sp>
        <p:nvSpPr>
          <p:cNvPr id="11272" name="Rectangle 3"/>
          <p:cNvSpPr>
            <a:spLocks noGrp="1" noChangeArrowheads="1"/>
          </p:cNvSpPr>
          <p:nvPr>
            <p:ph type="body" idx="1"/>
          </p:nvPr>
        </p:nvSpPr>
        <p:spPr>
          <a:xfrm>
            <a:off x="457200" y="914400"/>
            <a:ext cx="8229600" cy="4525963"/>
          </a:xfrm>
        </p:spPr>
        <p:txBody>
          <a:bodyPr/>
          <a:lstStyle/>
          <a:p>
            <a:pPr eaLnBrk="1" hangingPunct="1">
              <a:lnSpc>
                <a:spcPct val="90000"/>
              </a:lnSpc>
            </a:pPr>
            <a:r>
              <a:rPr lang="en-IE" sz="2000" smtClean="0">
                <a:latin typeface="Times New Roman" pitchFamily="18" charset="0"/>
                <a:cs typeface="Times New Roman" pitchFamily="18" charset="0"/>
              </a:rPr>
              <a:t>Let’s re-jig the equation of the circle slightly to give us:</a:t>
            </a: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r>
              <a:rPr lang="en-IE" sz="2000" smtClean="0">
                <a:latin typeface="Times New Roman" pitchFamily="18" charset="0"/>
                <a:cs typeface="Times New Roman" pitchFamily="18" charset="0"/>
              </a:rPr>
              <a:t>The equation evaluates as follows:</a:t>
            </a: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r>
              <a:rPr lang="en-IE" sz="2000" smtClean="0">
                <a:latin typeface="Times New Roman" pitchFamily="18" charset="0"/>
                <a:cs typeface="Times New Roman" pitchFamily="18" charset="0"/>
              </a:rPr>
              <a:t>By evaluating this function at the midpoint between the candidate pixels we can make our decision</a:t>
            </a:r>
            <a:endParaRPr lang="en-US" sz="2000" smtClean="0">
              <a:latin typeface="Times New Roman" pitchFamily="18" charset="0"/>
              <a:cs typeface="Times New Roman" pitchFamily="18" charset="0"/>
            </a:endParaRPr>
          </a:p>
        </p:txBody>
      </p:sp>
      <p:graphicFrame>
        <p:nvGraphicFramePr>
          <p:cNvPr id="11266" name="Object 4"/>
          <p:cNvGraphicFramePr>
            <a:graphicFrameLocks noChangeAspect="1"/>
          </p:cNvGraphicFramePr>
          <p:nvPr/>
        </p:nvGraphicFramePr>
        <p:xfrm>
          <a:off x="2362200" y="1295400"/>
          <a:ext cx="3802063" cy="628650"/>
        </p:xfrm>
        <a:graphic>
          <a:graphicData uri="http://schemas.openxmlformats.org/presentationml/2006/ole">
            <p:oleObj spid="_x0000_s11266" name="Equation" r:id="rId3" imgW="1460160" imgH="241200" progId="Equation.3">
              <p:embed/>
            </p:oleObj>
          </a:graphicData>
        </a:graphic>
      </p:graphicFrame>
      <p:grpSp>
        <p:nvGrpSpPr>
          <p:cNvPr id="11273" name="Group 5"/>
          <p:cNvGrpSpPr>
            <a:grpSpLocks/>
          </p:cNvGrpSpPr>
          <p:nvPr/>
        </p:nvGrpSpPr>
        <p:grpSpPr bwMode="auto">
          <a:xfrm>
            <a:off x="762000" y="2362200"/>
            <a:ext cx="7391400" cy="1447800"/>
            <a:chOff x="440" y="1725"/>
            <a:chExt cx="5302" cy="1167"/>
          </a:xfrm>
        </p:grpSpPr>
        <p:graphicFrame>
          <p:nvGraphicFramePr>
            <p:cNvPr id="11267" name="Object 6"/>
            <p:cNvGraphicFramePr>
              <a:graphicFrameLocks noChangeAspect="1"/>
            </p:cNvGraphicFramePr>
            <p:nvPr/>
          </p:nvGraphicFramePr>
          <p:xfrm>
            <a:off x="440" y="1725"/>
            <a:ext cx="1604" cy="1167"/>
          </p:xfrm>
          <a:graphic>
            <a:graphicData uri="http://schemas.openxmlformats.org/presentationml/2006/ole">
              <p:oleObj spid="_x0000_s11267" name="Equation" r:id="rId4" imgW="977760" imgH="711000" progId="Equation.3">
                <p:embed/>
              </p:oleObj>
            </a:graphicData>
          </a:graphic>
        </p:graphicFrame>
        <p:graphicFrame>
          <p:nvGraphicFramePr>
            <p:cNvPr id="11268" name="Object 7"/>
            <p:cNvGraphicFramePr>
              <a:graphicFrameLocks noChangeAspect="1"/>
            </p:cNvGraphicFramePr>
            <p:nvPr/>
          </p:nvGraphicFramePr>
          <p:xfrm>
            <a:off x="1971" y="1765"/>
            <a:ext cx="3645" cy="333"/>
          </p:xfrm>
          <a:graphic>
            <a:graphicData uri="http://schemas.openxmlformats.org/presentationml/2006/ole">
              <p:oleObj spid="_x0000_s11268" name="Equation" r:id="rId5" imgW="2222280" imgH="203040" progId="Equation.3">
                <p:embed/>
              </p:oleObj>
            </a:graphicData>
          </a:graphic>
        </p:graphicFrame>
        <p:graphicFrame>
          <p:nvGraphicFramePr>
            <p:cNvPr id="11269" name="Object 8"/>
            <p:cNvGraphicFramePr>
              <a:graphicFrameLocks noChangeAspect="1"/>
            </p:cNvGraphicFramePr>
            <p:nvPr/>
          </p:nvGraphicFramePr>
          <p:xfrm>
            <a:off x="1971" y="2138"/>
            <a:ext cx="3312" cy="334"/>
          </p:xfrm>
          <a:graphic>
            <a:graphicData uri="http://schemas.openxmlformats.org/presentationml/2006/ole">
              <p:oleObj spid="_x0000_s11269" name="Equation" r:id="rId6" imgW="2019240" imgH="203040" progId="Equation.3">
                <p:embed/>
              </p:oleObj>
            </a:graphicData>
          </a:graphic>
        </p:graphicFrame>
        <p:graphicFrame>
          <p:nvGraphicFramePr>
            <p:cNvPr id="11270" name="Object 9"/>
            <p:cNvGraphicFramePr>
              <a:graphicFrameLocks noChangeAspect="1"/>
            </p:cNvGraphicFramePr>
            <p:nvPr/>
          </p:nvGraphicFramePr>
          <p:xfrm>
            <a:off x="1971" y="2514"/>
            <a:ext cx="3771" cy="334"/>
          </p:xfrm>
          <a:graphic>
            <a:graphicData uri="http://schemas.openxmlformats.org/presentationml/2006/ole">
              <p:oleObj spid="_x0000_s11270" name="Equation" r:id="rId7" imgW="2298600" imgH="203040" progId="Equation.3">
                <p:embed/>
              </p:oleObj>
            </a:graphicData>
          </a:graphic>
        </p:graphicFrame>
      </p:grpSp>
      <p:grpSp>
        <p:nvGrpSpPr>
          <p:cNvPr id="11274" name="Group 35"/>
          <p:cNvGrpSpPr>
            <a:grpSpLocks/>
          </p:cNvGrpSpPr>
          <p:nvPr/>
        </p:nvGrpSpPr>
        <p:grpSpPr bwMode="auto">
          <a:xfrm>
            <a:off x="1066800" y="4724400"/>
            <a:ext cx="7162800" cy="1692275"/>
            <a:chOff x="672" y="2976"/>
            <a:chExt cx="4512" cy="1066"/>
          </a:xfrm>
        </p:grpSpPr>
        <p:sp>
          <p:nvSpPr>
            <p:cNvPr id="11275" name="Line 10"/>
            <p:cNvSpPr>
              <a:spLocks noChangeShapeType="1"/>
            </p:cNvSpPr>
            <p:nvPr/>
          </p:nvSpPr>
          <p:spPr bwMode="auto">
            <a:xfrm>
              <a:off x="1584" y="2976"/>
              <a:ext cx="0" cy="864"/>
            </a:xfrm>
            <a:prstGeom prst="line">
              <a:avLst/>
            </a:prstGeom>
            <a:noFill/>
            <a:ln w="9525">
              <a:solidFill>
                <a:schemeClr val="tx1"/>
              </a:solidFill>
              <a:round/>
              <a:headEnd/>
              <a:tailEnd/>
            </a:ln>
          </p:spPr>
          <p:txBody>
            <a:bodyPr/>
            <a:lstStyle/>
            <a:p>
              <a:endParaRPr lang="en-US"/>
            </a:p>
          </p:txBody>
        </p:sp>
        <p:sp>
          <p:nvSpPr>
            <p:cNvPr id="11276" name="Line 11"/>
            <p:cNvSpPr>
              <a:spLocks noChangeShapeType="1"/>
            </p:cNvSpPr>
            <p:nvPr/>
          </p:nvSpPr>
          <p:spPr bwMode="auto">
            <a:xfrm>
              <a:off x="1872" y="2976"/>
              <a:ext cx="0" cy="864"/>
            </a:xfrm>
            <a:prstGeom prst="line">
              <a:avLst/>
            </a:prstGeom>
            <a:noFill/>
            <a:ln w="9525">
              <a:solidFill>
                <a:schemeClr val="tx1"/>
              </a:solidFill>
              <a:round/>
              <a:headEnd/>
              <a:tailEnd/>
            </a:ln>
          </p:spPr>
          <p:txBody>
            <a:bodyPr/>
            <a:lstStyle/>
            <a:p>
              <a:endParaRPr lang="en-US"/>
            </a:p>
          </p:txBody>
        </p:sp>
        <p:sp>
          <p:nvSpPr>
            <p:cNvPr id="11277" name="Line 12"/>
            <p:cNvSpPr>
              <a:spLocks noChangeShapeType="1"/>
            </p:cNvSpPr>
            <p:nvPr/>
          </p:nvSpPr>
          <p:spPr bwMode="auto">
            <a:xfrm>
              <a:off x="2160" y="2976"/>
              <a:ext cx="0" cy="864"/>
            </a:xfrm>
            <a:prstGeom prst="line">
              <a:avLst/>
            </a:prstGeom>
            <a:noFill/>
            <a:ln w="9525">
              <a:solidFill>
                <a:schemeClr val="tx1"/>
              </a:solidFill>
              <a:round/>
              <a:headEnd/>
              <a:tailEnd/>
            </a:ln>
          </p:spPr>
          <p:txBody>
            <a:bodyPr/>
            <a:lstStyle/>
            <a:p>
              <a:endParaRPr lang="en-US"/>
            </a:p>
          </p:txBody>
        </p:sp>
        <p:sp>
          <p:nvSpPr>
            <p:cNvPr id="11278" name="Line 13"/>
            <p:cNvSpPr>
              <a:spLocks noChangeShapeType="1"/>
            </p:cNvSpPr>
            <p:nvPr/>
          </p:nvSpPr>
          <p:spPr bwMode="auto">
            <a:xfrm>
              <a:off x="2448" y="2976"/>
              <a:ext cx="0" cy="864"/>
            </a:xfrm>
            <a:prstGeom prst="line">
              <a:avLst/>
            </a:prstGeom>
            <a:noFill/>
            <a:ln w="9525">
              <a:solidFill>
                <a:schemeClr val="tx1"/>
              </a:solidFill>
              <a:round/>
              <a:headEnd/>
              <a:tailEnd/>
            </a:ln>
          </p:spPr>
          <p:txBody>
            <a:bodyPr/>
            <a:lstStyle/>
            <a:p>
              <a:endParaRPr lang="en-US"/>
            </a:p>
          </p:txBody>
        </p:sp>
        <p:sp>
          <p:nvSpPr>
            <p:cNvPr id="11279" name="Line 14"/>
            <p:cNvSpPr>
              <a:spLocks noChangeShapeType="1"/>
            </p:cNvSpPr>
            <p:nvPr/>
          </p:nvSpPr>
          <p:spPr bwMode="auto">
            <a:xfrm>
              <a:off x="1296" y="3120"/>
              <a:ext cx="1440" cy="0"/>
            </a:xfrm>
            <a:prstGeom prst="line">
              <a:avLst/>
            </a:prstGeom>
            <a:noFill/>
            <a:ln w="9525">
              <a:solidFill>
                <a:schemeClr val="tx1"/>
              </a:solidFill>
              <a:round/>
              <a:headEnd/>
              <a:tailEnd/>
            </a:ln>
          </p:spPr>
          <p:txBody>
            <a:bodyPr/>
            <a:lstStyle/>
            <a:p>
              <a:endParaRPr lang="en-US"/>
            </a:p>
          </p:txBody>
        </p:sp>
        <p:sp>
          <p:nvSpPr>
            <p:cNvPr id="11280" name="Line 15"/>
            <p:cNvSpPr>
              <a:spLocks noChangeShapeType="1"/>
            </p:cNvSpPr>
            <p:nvPr/>
          </p:nvSpPr>
          <p:spPr bwMode="auto">
            <a:xfrm>
              <a:off x="1296" y="3360"/>
              <a:ext cx="1440" cy="0"/>
            </a:xfrm>
            <a:prstGeom prst="line">
              <a:avLst/>
            </a:prstGeom>
            <a:noFill/>
            <a:ln w="9525">
              <a:solidFill>
                <a:schemeClr val="tx1"/>
              </a:solidFill>
              <a:round/>
              <a:headEnd/>
              <a:tailEnd/>
            </a:ln>
          </p:spPr>
          <p:txBody>
            <a:bodyPr/>
            <a:lstStyle/>
            <a:p>
              <a:endParaRPr lang="en-US"/>
            </a:p>
          </p:txBody>
        </p:sp>
        <p:sp>
          <p:nvSpPr>
            <p:cNvPr id="11281" name="Line 16"/>
            <p:cNvSpPr>
              <a:spLocks noChangeShapeType="1"/>
            </p:cNvSpPr>
            <p:nvPr/>
          </p:nvSpPr>
          <p:spPr bwMode="auto">
            <a:xfrm>
              <a:off x="1344" y="3648"/>
              <a:ext cx="1440" cy="0"/>
            </a:xfrm>
            <a:prstGeom prst="line">
              <a:avLst/>
            </a:prstGeom>
            <a:noFill/>
            <a:ln w="9525">
              <a:solidFill>
                <a:schemeClr val="tx1"/>
              </a:solidFill>
              <a:round/>
              <a:headEnd/>
              <a:tailEnd/>
            </a:ln>
          </p:spPr>
          <p:txBody>
            <a:bodyPr/>
            <a:lstStyle/>
            <a:p>
              <a:endParaRPr lang="en-US"/>
            </a:p>
          </p:txBody>
        </p:sp>
        <p:sp>
          <p:nvSpPr>
            <p:cNvPr id="11282" name="AutoShape 17"/>
            <p:cNvSpPr>
              <a:spLocks noChangeArrowheads="1"/>
            </p:cNvSpPr>
            <p:nvPr/>
          </p:nvSpPr>
          <p:spPr bwMode="auto">
            <a:xfrm>
              <a:off x="1584" y="3120"/>
              <a:ext cx="240" cy="240"/>
            </a:xfrm>
            <a:prstGeom prst="flowChartConnector">
              <a:avLst/>
            </a:prstGeom>
            <a:solidFill>
              <a:schemeClr val="tx2"/>
            </a:solidFill>
            <a:ln w="9525">
              <a:solidFill>
                <a:schemeClr val="tx1"/>
              </a:solidFill>
              <a:round/>
              <a:headEnd/>
              <a:tailEnd/>
            </a:ln>
          </p:spPr>
          <p:txBody>
            <a:bodyPr wrap="none" anchor="ctr"/>
            <a:lstStyle/>
            <a:p>
              <a:endParaRPr lang="en-IN"/>
            </a:p>
          </p:txBody>
        </p:sp>
        <p:sp>
          <p:nvSpPr>
            <p:cNvPr id="11283" name="Arc 18"/>
            <p:cNvSpPr>
              <a:spLocks/>
            </p:cNvSpPr>
            <p:nvPr/>
          </p:nvSpPr>
          <p:spPr bwMode="auto">
            <a:xfrm>
              <a:off x="1200" y="3072"/>
              <a:ext cx="1152" cy="672"/>
            </a:xfrm>
            <a:custGeom>
              <a:avLst/>
              <a:gdLst>
                <a:gd name="T0" fmla="*/ 0 w 21525"/>
                <a:gd name="T1" fmla="*/ 0 h 21449"/>
                <a:gd name="T2" fmla="*/ 0 w 21525"/>
                <a:gd name="T3" fmla="*/ 0 h 21449"/>
                <a:gd name="T4" fmla="*/ 0 w 21525"/>
                <a:gd name="T5" fmla="*/ 0 h 21449"/>
                <a:gd name="T6" fmla="*/ 0 60000 65536"/>
                <a:gd name="T7" fmla="*/ 0 60000 65536"/>
                <a:gd name="T8" fmla="*/ 0 60000 65536"/>
                <a:gd name="T9" fmla="*/ 0 w 21525"/>
                <a:gd name="T10" fmla="*/ 0 h 21449"/>
                <a:gd name="T11" fmla="*/ 21525 w 21525"/>
                <a:gd name="T12" fmla="*/ 21449 h 21449"/>
              </a:gdLst>
              <a:ahLst/>
              <a:cxnLst>
                <a:cxn ang="T6">
                  <a:pos x="T0" y="T1"/>
                </a:cxn>
                <a:cxn ang="T7">
                  <a:pos x="T2" y="T3"/>
                </a:cxn>
                <a:cxn ang="T8">
                  <a:pos x="T4" y="T5"/>
                </a:cxn>
              </a:cxnLst>
              <a:rect l="T9" t="T10" r="T11" b="T12"/>
              <a:pathLst>
                <a:path w="21525" h="21449" fill="none" extrusionOk="0">
                  <a:moveTo>
                    <a:pt x="2547" y="-1"/>
                  </a:moveTo>
                  <a:cubicBezTo>
                    <a:pt x="12740" y="1210"/>
                    <a:pt x="20673" y="9426"/>
                    <a:pt x="21525" y="19655"/>
                  </a:cubicBezTo>
                </a:path>
                <a:path w="21525" h="21449" stroke="0" extrusionOk="0">
                  <a:moveTo>
                    <a:pt x="2547" y="-1"/>
                  </a:moveTo>
                  <a:cubicBezTo>
                    <a:pt x="12740" y="1210"/>
                    <a:pt x="20673" y="9426"/>
                    <a:pt x="21525" y="19655"/>
                  </a:cubicBezTo>
                  <a:lnTo>
                    <a:pt x="0" y="21449"/>
                  </a:lnTo>
                  <a:close/>
                </a:path>
              </a:pathLst>
            </a:custGeom>
            <a:noFill/>
            <a:ln w="9525">
              <a:solidFill>
                <a:schemeClr val="hlink"/>
              </a:solidFill>
              <a:round/>
              <a:headEnd/>
              <a:tailEnd/>
            </a:ln>
          </p:spPr>
          <p:txBody>
            <a:bodyPr wrap="none" anchor="ctr"/>
            <a:lstStyle/>
            <a:p>
              <a:endParaRPr lang="en-US"/>
            </a:p>
          </p:txBody>
        </p:sp>
        <p:sp>
          <p:nvSpPr>
            <p:cNvPr id="11284" name="Text Box 19"/>
            <p:cNvSpPr txBox="1">
              <a:spLocks noChangeArrowheads="1"/>
            </p:cNvSpPr>
            <p:nvPr/>
          </p:nvSpPr>
          <p:spPr bwMode="auto">
            <a:xfrm>
              <a:off x="864" y="3120"/>
              <a:ext cx="288" cy="231"/>
            </a:xfrm>
            <a:prstGeom prst="rect">
              <a:avLst/>
            </a:prstGeom>
            <a:noFill/>
            <a:ln w="9525">
              <a:noFill/>
              <a:miter lim="800000"/>
              <a:headEnd/>
              <a:tailEnd/>
            </a:ln>
          </p:spPr>
          <p:txBody>
            <a:bodyPr>
              <a:spAutoFit/>
            </a:bodyPr>
            <a:lstStyle/>
            <a:p>
              <a:pPr eaLnBrk="0" hangingPunct="0">
                <a:spcBef>
                  <a:spcPct val="50000"/>
                </a:spcBef>
              </a:pPr>
              <a:r>
                <a:rPr lang="en-US">
                  <a:solidFill>
                    <a:schemeClr val="hlink"/>
                  </a:solidFill>
                  <a:latin typeface="Tahoma" pitchFamily="34" charset="0"/>
                </a:rPr>
                <a:t>y</a:t>
              </a:r>
              <a:r>
                <a:rPr lang="en-US" baseline="-25000">
                  <a:solidFill>
                    <a:schemeClr val="hlink"/>
                  </a:solidFill>
                  <a:latin typeface="Tahoma" pitchFamily="34" charset="0"/>
                </a:rPr>
                <a:t>k</a:t>
              </a:r>
            </a:p>
          </p:txBody>
        </p:sp>
        <p:sp>
          <p:nvSpPr>
            <p:cNvPr id="11285" name="Text Box 20"/>
            <p:cNvSpPr txBox="1">
              <a:spLocks noChangeArrowheads="1"/>
            </p:cNvSpPr>
            <p:nvPr/>
          </p:nvSpPr>
          <p:spPr bwMode="auto">
            <a:xfrm>
              <a:off x="864" y="3398"/>
              <a:ext cx="528" cy="231"/>
            </a:xfrm>
            <a:prstGeom prst="rect">
              <a:avLst/>
            </a:prstGeom>
            <a:noFill/>
            <a:ln w="9525">
              <a:noFill/>
              <a:miter lim="800000"/>
              <a:headEnd/>
              <a:tailEnd/>
            </a:ln>
          </p:spPr>
          <p:txBody>
            <a:bodyPr>
              <a:spAutoFit/>
            </a:bodyPr>
            <a:lstStyle/>
            <a:p>
              <a:pPr eaLnBrk="0" hangingPunct="0">
                <a:spcBef>
                  <a:spcPct val="50000"/>
                </a:spcBef>
              </a:pPr>
              <a:r>
                <a:rPr lang="en-US">
                  <a:solidFill>
                    <a:schemeClr val="hlink"/>
                  </a:solidFill>
                  <a:latin typeface="Tahoma" pitchFamily="34" charset="0"/>
                </a:rPr>
                <a:t>y</a:t>
              </a:r>
              <a:r>
                <a:rPr lang="en-US" baseline="-25000">
                  <a:solidFill>
                    <a:schemeClr val="hlink"/>
                  </a:solidFill>
                  <a:latin typeface="Tahoma" pitchFamily="34" charset="0"/>
                </a:rPr>
                <a:t>k-1</a:t>
              </a:r>
            </a:p>
          </p:txBody>
        </p:sp>
        <p:sp>
          <p:nvSpPr>
            <p:cNvPr id="11286" name="AutoShape 24"/>
            <p:cNvSpPr>
              <a:spLocks noChangeArrowheads="1"/>
            </p:cNvSpPr>
            <p:nvPr/>
          </p:nvSpPr>
          <p:spPr bwMode="auto">
            <a:xfrm>
              <a:off x="1968" y="3312"/>
              <a:ext cx="96" cy="96"/>
            </a:xfrm>
            <a:prstGeom prst="flowChartConnector">
              <a:avLst/>
            </a:prstGeom>
            <a:solidFill>
              <a:schemeClr val="tx2"/>
            </a:solidFill>
            <a:ln w="9525">
              <a:solidFill>
                <a:schemeClr val="tx1"/>
              </a:solidFill>
              <a:round/>
              <a:headEnd/>
              <a:tailEnd/>
            </a:ln>
          </p:spPr>
          <p:txBody>
            <a:bodyPr wrap="none" anchor="ctr"/>
            <a:lstStyle/>
            <a:p>
              <a:endParaRPr lang="en-IN"/>
            </a:p>
          </p:txBody>
        </p:sp>
        <p:sp>
          <p:nvSpPr>
            <p:cNvPr id="11287" name="Line 25"/>
            <p:cNvSpPr>
              <a:spLocks noChangeShapeType="1"/>
            </p:cNvSpPr>
            <p:nvPr/>
          </p:nvSpPr>
          <p:spPr bwMode="auto">
            <a:xfrm flipV="1">
              <a:off x="1344" y="3408"/>
              <a:ext cx="624" cy="432"/>
            </a:xfrm>
            <a:prstGeom prst="line">
              <a:avLst/>
            </a:prstGeom>
            <a:noFill/>
            <a:ln w="9525">
              <a:solidFill>
                <a:schemeClr val="tx1"/>
              </a:solidFill>
              <a:round/>
              <a:headEnd/>
              <a:tailEnd type="triangle" w="med" len="med"/>
            </a:ln>
          </p:spPr>
          <p:txBody>
            <a:bodyPr/>
            <a:lstStyle/>
            <a:p>
              <a:endParaRPr lang="en-US"/>
            </a:p>
          </p:txBody>
        </p:sp>
        <p:sp>
          <p:nvSpPr>
            <p:cNvPr id="11288" name="Text Box 26"/>
            <p:cNvSpPr txBox="1">
              <a:spLocks noChangeArrowheads="1"/>
            </p:cNvSpPr>
            <p:nvPr/>
          </p:nvSpPr>
          <p:spPr bwMode="auto">
            <a:xfrm>
              <a:off x="672" y="3792"/>
              <a:ext cx="768" cy="250"/>
            </a:xfrm>
            <a:prstGeom prst="rect">
              <a:avLst/>
            </a:prstGeom>
            <a:noFill/>
            <a:ln w="9525">
              <a:noFill/>
              <a:miter lim="800000"/>
              <a:headEnd/>
              <a:tailEnd/>
            </a:ln>
          </p:spPr>
          <p:txBody>
            <a:bodyPr>
              <a:spAutoFit/>
            </a:bodyPr>
            <a:lstStyle/>
            <a:p>
              <a:pPr eaLnBrk="0" hangingPunct="0">
                <a:spcBef>
                  <a:spcPct val="50000"/>
                </a:spcBef>
              </a:pPr>
              <a:r>
                <a:rPr lang="en-US" sz="2000">
                  <a:solidFill>
                    <a:schemeClr val="tx2"/>
                  </a:solidFill>
                  <a:latin typeface="Tahoma" pitchFamily="34" charset="0"/>
                </a:rPr>
                <a:t>Midpoint</a:t>
              </a:r>
            </a:p>
          </p:txBody>
        </p:sp>
        <p:sp>
          <p:nvSpPr>
            <p:cNvPr id="11289" name="Line 27"/>
            <p:cNvSpPr>
              <a:spLocks noChangeShapeType="1"/>
            </p:cNvSpPr>
            <p:nvPr/>
          </p:nvSpPr>
          <p:spPr bwMode="auto">
            <a:xfrm flipH="1">
              <a:off x="2256" y="3216"/>
              <a:ext cx="528" cy="240"/>
            </a:xfrm>
            <a:prstGeom prst="line">
              <a:avLst/>
            </a:prstGeom>
            <a:noFill/>
            <a:ln w="9525">
              <a:solidFill>
                <a:schemeClr val="tx1"/>
              </a:solidFill>
              <a:round/>
              <a:headEnd/>
              <a:tailEnd type="triangle" w="med" len="med"/>
            </a:ln>
          </p:spPr>
          <p:txBody>
            <a:bodyPr/>
            <a:lstStyle/>
            <a:p>
              <a:endParaRPr lang="en-US"/>
            </a:p>
          </p:txBody>
        </p:sp>
        <p:sp>
          <p:nvSpPr>
            <p:cNvPr id="11290" name="Text Box 28"/>
            <p:cNvSpPr txBox="1">
              <a:spLocks noChangeArrowheads="1"/>
            </p:cNvSpPr>
            <p:nvPr/>
          </p:nvSpPr>
          <p:spPr bwMode="auto">
            <a:xfrm>
              <a:off x="2736" y="3062"/>
              <a:ext cx="1248" cy="250"/>
            </a:xfrm>
            <a:prstGeom prst="rect">
              <a:avLst/>
            </a:prstGeom>
            <a:noFill/>
            <a:ln w="9525">
              <a:noFill/>
              <a:miter lim="800000"/>
              <a:headEnd/>
              <a:tailEnd/>
            </a:ln>
          </p:spPr>
          <p:txBody>
            <a:bodyPr>
              <a:spAutoFit/>
            </a:bodyPr>
            <a:lstStyle/>
            <a:p>
              <a:pPr eaLnBrk="0" hangingPunct="0">
                <a:spcBef>
                  <a:spcPct val="50000"/>
                </a:spcBef>
              </a:pPr>
              <a:r>
                <a:rPr lang="en-US" sz="2000">
                  <a:solidFill>
                    <a:schemeClr val="tx2"/>
                  </a:solidFill>
                  <a:latin typeface="Tahoma" pitchFamily="34" charset="0"/>
                </a:rPr>
                <a:t>x</a:t>
              </a:r>
              <a:r>
                <a:rPr lang="en-US" sz="2000" baseline="30000">
                  <a:solidFill>
                    <a:schemeClr val="tx2"/>
                  </a:solidFill>
                  <a:latin typeface="Tahoma" pitchFamily="34" charset="0"/>
                </a:rPr>
                <a:t>2</a:t>
              </a:r>
              <a:r>
                <a:rPr lang="en-US" sz="2000">
                  <a:solidFill>
                    <a:schemeClr val="tx2"/>
                  </a:solidFill>
                  <a:latin typeface="Tahoma" pitchFamily="34" charset="0"/>
                </a:rPr>
                <a:t>+y</a:t>
              </a:r>
              <a:r>
                <a:rPr lang="en-US" sz="2000" baseline="30000">
                  <a:solidFill>
                    <a:schemeClr val="tx2"/>
                  </a:solidFill>
                  <a:latin typeface="Tahoma" pitchFamily="34" charset="0"/>
                </a:rPr>
                <a:t>2</a:t>
              </a:r>
              <a:r>
                <a:rPr lang="en-US" sz="2000">
                  <a:solidFill>
                    <a:schemeClr val="tx2"/>
                  </a:solidFill>
                  <a:latin typeface="Tahoma" pitchFamily="34" charset="0"/>
                </a:rPr>
                <a:t>-r</a:t>
              </a:r>
              <a:r>
                <a:rPr lang="en-US" sz="2000" baseline="30000">
                  <a:solidFill>
                    <a:schemeClr val="tx2"/>
                  </a:solidFill>
                  <a:latin typeface="Tahoma" pitchFamily="34" charset="0"/>
                </a:rPr>
                <a:t>2</a:t>
              </a:r>
              <a:r>
                <a:rPr lang="en-US" sz="2000">
                  <a:solidFill>
                    <a:schemeClr val="tx2"/>
                  </a:solidFill>
                  <a:latin typeface="Tahoma" pitchFamily="34" charset="0"/>
                </a:rPr>
                <a:t>=0</a:t>
              </a:r>
            </a:p>
          </p:txBody>
        </p:sp>
        <p:sp>
          <p:nvSpPr>
            <p:cNvPr id="11291" name="Text Box 29"/>
            <p:cNvSpPr txBox="1">
              <a:spLocks noChangeArrowheads="1"/>
            </p:cNvSpPr>
            <p:nvPr/>
          </p:nvSpPr>
          <p:spPr bwMode="auto">
            <a:xfrm>
              <a:off x="2880" y="3312"/>
              <a:ext cx="2304" cy="634"/>
            </a:xfrm>
            <a:prstGeom prst="rect">
              <a:avLst/>
            </a:prstGeom>
            <a:noFill/>
            <a:ln w="9525">
              <a:noFill/>
              <a:miter lim="800000"/>
              <a:headEnd/>
              <a:tailEnd/>
            </a:ln>
          </p:spPr>
          <p:txBody>
            <a:bodyPr>
              <a:spAutoFit/>
            </a:bodyPr>
            <a:lstStyle/>
            <a:p>
              <a:pPr eaLnBrk="0" hangingPunct="0">
                <a:spcBef>
                  <a:spcPct val="50000"/>
                </a:spcBef>
              </a:pPr>
              <a:r>
                <a:rPr lang="en-US" sz="2000">
                  <a:solidFill>
                    <a:schemeClr val="tx2"/>
                  </a:solidFill>
                  <a:latin typeface="Times New Roman" pitchFamily="18" charset="0"/>
                  <a:cs typeface="Times New Roman" pitchFamily="18" charset="0"/>
                </a:rPr>
                <a:t>Midpoint between candidate pixels at sampling position x</a:t>
              </a:r>
              <a:r>
                <a:rPr lang="en-US" sz="2000" baseline="-25000">
                  <a:solidFill>
                    <a:schemeClr val="tx2"/>
                  </a:solidFill>
                  <a:latin typeface="Times New Roman" pitchFamily="18" charset="0"/>
                  <a:cs typeface="Times New Roman" pitchFamily="18" charset="0"/>
                </a:rPr>
                <a:t>k</a:t>
              </a:r>
              <a:r>
                <a:rPr lang="en-US" sz="2000">
                  <a:solidFill>
                    <a:schemeClr val="tx2"/>
                  </a:solidFill>
                  <a:latin typeface="Times New Roman" pitchFamily="18" charset="0"/>
                  <a:cs typeface="Times New Roman" pitchFamily="18" charset="0"/>
                </a:rPr>
                <a:t>+1 along a circular path</a:t>
              </a:r>
            </a:p>
          </p:txBody>
        </p:sp>
        <p:sp>
          <p:nvSpPr>
            <p:cNvPr id="11292" name="Text Box 32"/>
            <p:cNvSpPr txBox="1">
              <a:spLocks noChangeArrowheads="1"/>
            </p:cNvSpPr>
            <p:nvPr/>
          </p:nvSpPr>
          <p:spPr bwMode="auto">
            <a:xfrm>
              <a:off x="2208" y="3753"/>
              <a:ext cx="624" cy="231"/>
            </a:xfrm>
            <a:prstGeom prst="rect">
              <a:avLst/>
            </a:prstGeom>
            <a:noFill/>
            <a:ln w="9525">
              <a:noFill/>
              <a:miter lim="800000"/>
              <a:headEnd/>
              <a:tailEnd/>
            </a:ln>
          </p:spPr>
          <p:txBody>
            <a:bodyPr>
              <a:spAutoFit/>
            </a:bodyPr>
            <a:lstStyle/>
            <a:p>
              <a:pPr eaLnBrk="0" hangingPunct="0">
                <a:spcBef>
                  <a:spcPct val="50000"/>
                </a:spcBef>
              </a:pPr>
              <a:r>
                <a:rPr lang="en-US">
                  <a:solidFill>
                    <a:schemeClr val="hlink"/>
                  </a:solidFill>
                  <a:latin typeface="Tahoma" pitchFamily="34" charset="0"/>
                </a:rPr>
                <a:t>x</a:t>
              </a:r>
              <a:r>
                <a:rPr lang="en-US" baseline="-25000">
                  <a:solidFill>
                    <a:schemeClr val="hlink"/>
                  </a:solidFill>
                  <a:latin typeface="Tahoma" pitchFamily="34" charset="0"/>
                </a:rPr>
                <a:t>k+3</a:t>
              </a:r>
            </a:p>
          </p:txBody>
        </p:sp>
        <p:sp>
          <p:nvSpPr>
            <p:cNvPr id="11293" name="Text Box 33"/>
            <p:cNvSpPr txBox="1">
              <a:spLocks noChangeArrowheads="1"/>
            </p:cNvSpPr>
            <p:nvPr/>
          </p:nvSpPr>
          <p:spPr bwMode="auto">
            <a:xfrm>
              <a:off x="1584" y="3744"/>
              <a:ext cx="480" cy="231"/>
            </a:xfrm>
            <a:prstGeom prst="rect">
              <a:avLst/>
            </a:prstGeom>
            <a:noFill/>
            <a:ln w="9525">
              <a:noFill/>
              <a:miter lim="800000"/>
              <a:headEnd/>
              <a:tailEnd/>
            </a:ln>
          </p:spPr>
          <p:txBody>
            <a:bodyPr>
              <a:spAutoFit/>
            </a:bodyPr>
            <a:lstStyle/>
            <a:p>
              <a:pPr eaLnBrk="0" hangingPunct="0">
                <a:spcBef>
                  <a:spcPct val="50000"/>
                </a:spcBef>
              </a:pPr>
              <a:r>
                <a:rPr lang="en-US">
                  <a:solidFill>
                    <a:schemeClr val="hlink"/>
                  </a:solidFill>
                  <a:latin typeface="Tahoma" pitchFamily="34" charset="0"/>
                </a:rPr>
                <a:t>x</a:t>
              </a:r>
              <a:r>
                <a:rPr lang="en-US" baseline="-25000">
                  <a:solidFill>
                    <a:schemeClr val="hlink"/>
                  </a:solidFill>
                  <a:latin typeface="Tahoma" pitchFamily="34" charset="0"/>
                </a:rPr>
                <a:t>k</a:t>
              </a:r>
            </a:p>
          </p:txBody>
        </p:sp>
        <p:sp>
          <p:nvSpPr>
            <p:cNvPr id="11294" name="Text Box 34"/>
            <p:cNvSpPr txBox="1">
              <a:spLocks noChangeArrowheads="1"/>
            </p:cNvSpPr>
            <p:nvPr/>
          </p:nvSpPr>
          <p:spPr bwMode="auto">
            <a:xfrm>
              <a:off x="1824" y="3744"/>
              <a:ext cx="480" cy="231"/>
            </a:xfrm>
            <a:prstGeom prst="rect">
              <a:avLst/>
            </a:prstGeom>
            <a:noFill/>
            <a:ln w="9525">
              <a:noFill/>
              <a:miter lim="800000"/>
              <a:headEnd/>
              <a:tailEnd/>
            </a:ln>
          </p:spPr>
          <p:txBody>
            <a:bodyPr>
              <a:spAutoFit/>
            </a:bodyPr>
            <a:lstStyle/>
            <a:p>
              <a:pPr eaLnBrk="0" hangingPunct="0">
                <a:spcBef>
                  <a:spcPct val="50000"/>
                </a:spcBef>
              </a:pPr>
              <a:r>
                <a:rPr lang="en-US">
                  <a:solidFill>
                    <a:schemeClr val="hlink"/>
                  </a:solidFill>
                  <a:latin typeface="Tahoma" pitchFamily="34" charset="0"/>
                </a:rPr>
                <a:t>x</a:t>
              </a:r>
              <a:r>
                <a:rPr lang="en-US" baseline="-25000">
                  <a:solidFill>
                    <a:schemeClr val="hlink"/>
                  </a:solidFill>
                  <a:latin typeface="Tahoma" pitchFamily="34" charset="0"/>
                </a:rPr>
                <a:t>k+1</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a:t>
            </a:r>
            <a:endParaRPr lang="en-US" sz="3200" b="1" smtClean="0"/>
          </a:p>
        </p:txBody>
      </p:sp>
      <p:sp>
        <p:nvSpPr>
          <p:cNvPr id="12292" name="Rectangle 3"/>
          <p:cNvSpPr>
            <a:spLocks noGrp="1" noChangeArrowheads="1"/>
          </p:cNvSpPr>
          <p:nvPr>
            <p:ph type="body" idx="1"/>
          </p:nvPr>
        </p:nvSpPr>
        <p:spPr>
          <a:xfrm>
            <a:off x="457200" y="1333500"/>
            <a:ext cx="8448675" cy="5524500"/>
          </a:xfrm>
        </p:spPr>
        <p:txBody>
          <a:bodyPr/>
          <a:lstStyle/>
          <a:p>
            <a:pPr eaLnBrk="1" hangingPunct="1">
              <a:lnSpc>
                <a:spcPct val="90000"/>
              </a:lnSpc>
            </a:pPr>
            <a:r>
              <a:rPr lang="en-IE" sz="2000" smtClean="0">
                <a:latin typeface="Times New Roman" pitchFamily="18" charset="0"/>
                <a:cs typeface="Times New Roman" pitchFamily="18" charset="0"/>
              </a:rPr>
              <a:t>Assuming we have just plotted the pixel at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so we need to choose between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and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a:t>
            </a:r>
          </a:p>
          <a:p>
            <a:pPr eaLnBrk="1" hangingPunct="1">
              <a:lnSpc>
                <a:spcPct val="90000"/>
              </a:lnSpc>
            </a:pPr>
            <a:r>
              <a:rPr lang="en-IE" sz="2000" smtClean="0">
                <a:latin typeface="Times New Roman" pitchFamily="18" charset="0"/>
                <a:cs typeface="Times New Roman" pitchFamily="18" charset="0"/>
              </a:rPr>
              <a:t>Our decision variable can be defined as:</a:t>
            </a: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r>
              <a:rPr lang="en-IE" sz="2000" smtClean="0">
                <a:latin typeface="Times New Roman" pitchFamily="18" charset="0"/>
                <a:cs typeface="Times New Roman" pitchFamily="18" charset="0"/>
              </a:rPr>
              <a:t>If </a:t>
            </a:r>
            <a:r>
              <a:rPr lang="en-IE" sz="2000" i="1" smtClean="0">
                <a:latin typeface="Times New Roman" pitchFamily="18" charset="0"/>
                <a:cs typeface="Times New Roman" pitchFamily="18" charset="0"/>
              </a:rPr>
              <a:t>p</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&lt; 0 the midpoint is inside the circle and the pixel at </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is closer to the circle</a:t>
            </a:r>
          </a:p>
          <a:p>
            <a:pPr eaLnBrk="1" hangingPunct="1">
              <a:lnSpc>
                <a:spcPct val="90000"/>
              </a:lnSpc>
            </a:pPr>
            <a:r>
              <a:rPr lang="en-IE" sz="2000" smtClean="0">
                <a:latin typeface="Times New Roman" pitchFamily="18" charset="0"/>
                <a:cs typeface="Times New Roman" pitchFamily="18" charset="0"/>
              </a:rPr>
              <a:t>Otherwise the midpoint is outside and </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 is closer</a:t>
            </a:r>
          </a:p>
        </p:txBody>
      </p:sp>
      <p:graphicFrame>
        <p:nvGraphicFramePr>
          <p:cNvPr id="12290" name="Object 4"/>
          <p:cNvGraphicFramePr>
            <a:graphicFrameLocks noChangeAspect="1"/>
          </p:cNvGraphicFramePr>
          <p:nvPr/>
        </p:nvGraphicFramePr>
        <p:xfrm>
          <a:off x="2133600" y="2514600"/>
          <a:ext cx="4592638" cy="1479550"/>
        </p:xfrm>
        <a:graphic>
          <a:graphicData uri="http://schemas.openxmlformats.org/presentationml/2006/ole">
            <p:oleObj spid="_x0000_s12290" name="Equation" r:id="rId3" imgW="1892160" imgH="60948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381000" y="0"/>
            <a:ext cx="8229600" cy="1143000"/>
          </a:xfrm>
        </p:spPr>
        <p:txBody>
          <a:bodyPr/>
          <a:lstStyle/>
          <a:p>
            <a:pPr eaLnBrk="1" hangingPunct="1"/>
            <a:r>
              <a:rPr lang="en-IE" sz="3200" b="1" smtClean="0"/>
              <a:t>Mid-Point Circle Algorithm</a:t>
            </a:r>
            <a:endParaRPr lang="en-GB" sz="3200" b="1" smtClean="0"/>
          </a:p>
        </p:txBody>
      </p:sp>
      <p:sp>
        <p:nvSpPr>
          <p:cNvPr id="13317" name="Rectangle 3"/>
          <p:cNvSpPr>
            <a:spLocks noGrp="1" noChangeArrowheads="1"/>
          </p:cNvSpPr>
          <p:nvPr>
            <p:ph type="body" idx="1"/>
          </p:nvPr>
        </p:nvSpPr>
        <p:spPr/>
        <p:txBody>
          <a:bodyPr/>
          <a:lstStyle/>
          <a:p>
            <a:pPr eaLnBrk="1" hangingPunct="1">
              <a:lnSpc>
                <a:spcPct val="90000"/>
              </a:lnSpc>
            </a:pPr>
            <a:r>
              <a:rPr lang="en-IE" sz="2000" smtClean="0">
                <a:latin typeface="Times New Roman" pitchFamily="18" charset="0"/>
                <a:cs typeface="Times New Roman" pitchFamily="18" charset="0"/>
              </a:rPr>
              <a:t>To ensure things are as efficient as possible we can do all of our calculations incrementally</a:t>
            </a:r>
          </a:p>
          <a:p>
            <a:pPr eaLnBrk="1" hangingPunct="1">
              <a:lnSpc>
                <a:spcPct val="90000"/>
              </a:lnSpc>
            </a:pPr>
            <a:r>
              <a:rPr lang="en-IE" sz="2000" smtClean="0">
                <a:latin typeface="Times New Roman" pitchFamily="18" charset="0"/>
                <a:cs typeface="Times New Roman" pitchFamily="18" charset="0"/>
              </a:rPr>
              <a:t>First consider:</a:t>
            </a: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r>
              <a:rPr lang="en-IE" sz="2000" smtClean="0">
                <a:latin typeface="Times New Roman" pitchFamily="18" charset="0"/>
                <a:cs typeface="Times New Roman" pitchFamily="18" charset="0"/>
              </a:rPr>
              <a:t>or:</a:t>
            </a: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endParaRPr lang="en-IE" sz="2000" smtClean="0">
              <a:latin typeface="Times New Roman" pitchFamily="18" charset="0"/>
              <a:cs typeface="Times New Roman" pitchFamily="18" charset="0"/>
            </a:endParaRPr>
          </a:p>
          <a:p>
            <a:pPr eaLnBrk="1" hangingPunct="1">
              <a:lnSpc>
                <a:spcPct val="90000"/>
              </a:lnSpc>
            </a:pPr>
            <a:r>
              <a:rPr lang="en-IE" sz="2000" smtClean="0">
                <a:latin typeface="Times New Roman" pitchFamily="18" charset="0"/>
                <a:cs typeface="Times New Roman" pitchFamily="18" charset="0"/>
              </a:rPr>
              <a:t>where </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k+1</a:t>
            </a:r>
            <a:r>
              <a:rPr lang="en-IE" sz="2000" smtClean="0">
                <a:latin typeface="Times New Roman" pitchFamily="18" charset="0"/>
                <a:cs typeface="Times New Roman" pitchFamily="18" charset="0"/>
              </a:rPr>
              <a:t> is either </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or </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1 depending on the sign of </a:t>
            </a:r>
            <a:r>
              <a:rPr lang="en-IE" sz="2000" i="1" smtClean="0">
                <a:latin typeface="Times New Roman" pitchFamily="18" charset="0"/>
                <a:cs typeface="Times New Roman" pitchFamily="18" charset="0"/>
              </a:rPr>
              <a:t>p</a:t>
            </a:r>
            <a:r>
              <a:rPr lang="en-IE" sz="2000" i="1" baseline="-25000" smtClean="0">
                <a:latin typeface="Times New Roman" pitchFamily="18" charset="0"/>
                <a:cs typeface="Times New Roman" pitchFamily="18" charset="0"/>
              </a:rPr>
              <a:t>k</a:t>
            </a:r>
            <a:endParaRPr lang="en-GB" sz="2000" i="1" baseline="-25000" smtClean="0">
              <a:latin typeface="Times New Roman" pitchFamily="18" charset="0"/>
              <a:cs typeface="Times New Roman" pitchFamily="18" charset="0"/>
            </a:endParaRPr>
          </a:p>
        </p:txBody>
      </p:sp>
      <p:graphicFrame>
        <p:nvGraphicFramePr>
          <p:cNvPr id="13314" name="Object 4"/>
          <p:cNvGraphicFramePr>
            <a:graphicFrameLocks noChangeAspect="1"/>
          </p:cNvGraphicFramePr>
          <p:nvPr/>
        </p:nvGraphicFramePr>
        <p:xfrm>
          <a:off x="2362200" y="2362200"/>
          <a:ext cx="5578475" cy="1541463"/>
        </p:xfrm>
        <a:graphic>
          <a:graphicData uri="http://schemas.openxmlformats.org/presentationml/2006/ole">
            <p:oleObj spid="_x0000_s13314" name="Equation" r:id="rId3" imgW="2298600" imgH="634680" progId="Equation.3">
              <p:embed/>
            </p:oleObj>
          </a:graphicData>
        </a:graphic>
      </p:graphicFrame>
      <p:graphicFrame>
        <p:nvGraphicFramePr>
          <p:cNvPr id="13315" name="Object 5"/>
          <p:cNvGraphicFramePr>
            <a:graphicFrameLocks noChangeAspect="1"/>
          </p:cNvGraphicFramePr>
          <p:nvPr/>
        </p:nvGraphicFramePr>
        <p:xfrm>
          <a:off x="1143000" y="4343400"/>
          <a:ext cx="7180263" cy="585788"/>
        </p:xfrm>
        <a:graphic>
          <a:graphicData uri="http://schemas.openxmlformats.org/presentationml/2006/ole">
            <p:oleObj spid="_x0000_s13315" name="Equation" r:id="rId4" imgW="2958840" imgH="2412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a:t>
            </a:r>
            <a:endParaRPr lang="en-US" sz="3200" b="1" smtClean="0"/>
          </a:p>
        </p:txBody>
      </p:sp>
      <p:sp>
        <p:nvSpPr>
          <p:cNvPr id="14342" name="Rectangle 3"/>
          <p:cNvSpPr>
            <a:spLocks noGrp="1" noChangeArrowheads="1"/>
          </p:cNvSpPr>
          <p:nvPr>
            <p:ph type="body" idx="1"/>
          </p:nvPr>
        </p:nvSpPr>
        <p:spPr/>
        <p:txBody>
          <a:bodyPr/>
          <a:lstStyle/>
          <a:p>
            <a:pPr eaLnBrk="1" hangingPunct="1"/>
            <a:r>
              <a:rPr lang="en-IE" sz="2000" smtClean="0">
                <a:latin typeface="Times New Roman" pitchFamily="18" charset="0"/>
                <a:cs typeface="Times New Roman" pitchFamily="18" charset="0"/>
              </a:rPr>
              <a:t>The first decision variable is given as: (x</a:t>
            </a:r>
            <a:r>
              <a:rPr lang="en-IE" sz="2000" baseline="-25000" smtClean="0">
                <a:latin typeface="Times New Roman" pitchFamily="18" charset="0"/>
                <a:cs typeface="Times New Roman" pitchFamily="18" charset="0"/>
              </a:rPr>
              <a:t>o</a:t>
            </a:r>
            <a:r>
              <a:rPr lang="en-IE" sz="2000" smtClean="0">
                <a:latin typeface="Times New Roman" pitchFamily="18" charset="0"/>
                <a:cs typeface="Times New Roman" pitchFamily="18" charset="0"/>
              </a:rPr>
              <a:t>, y</a:t>
            </a:r>
            <a:r>
              <a:rPr lang="en-IE" sz="2000" baseline="-25000" smtClean="0">
                <a:latin typeface="Times New Roman" pitchFamily="18" charset="0"/>
                <a:cs typeface="Times New Roman" pitchFamily="18" charset="0"/>
              </a:rPr>
              <a:t>o</a:t>
            </a:r>
            <a:r>
              <a:rPr lang="en-IE" sz="2000" smtClean="0">
                <a:latin typeface="Times New Roman" pitchFamily="18" charset="0"/>
                <a:cs typeface="Times New Roman" pitchFamily="18" charset="0"/>
              </a:rPr>
              <a:t>)=(0,r)</a:t>
            </a:r>
          </a:p>
          <a:p>
            <a:pPr eaLnBrk="1" hangingPunct="1"/>
            <a:endParaRPr lang="en-IE" sz="2000" smtClean="0">
              <a:latin typeface="Times New Roman" pitchFamily="18" charset="0"/>
              <a:cs typeface="Times New Roman" pitchFamily="18" charset="0"/>
            </a:endParaRPr>
          </a:p>
          <a:p>
            <a:pPr eaLnBrk="1" hangingPunct="1"/>
            <a:endParaRPr lang="en-IE" sz="2000" smtClean="0">
              <a:latin typeface="Times New Roman" pitchFamily="18" charset="0"/>
              <a:cs typeface="Times New Roman" pitchFamily="18" charset="0"/>
            </a:endParaRPr>
          </a:p>
          <a:p>
            <a:pPr eaLnBrk="1" hangingPunct="1"/>
            <a:endParaRPr lang="en-IE" sz="2000" smtClean="0">
              <a:latin typeface="Times New Roman" pitchFamily="18" charset="0"/>
              <a:cs typeface="Times New Roman" pitchFamily="18" charset="0"/>
            </a:endParaRPr>
          </a:p>
          <a:p>
            <a:pPr eaLnBrk="1" hangingPunct="1"/>
            <a:endParaRPr lang="en-IE" sz="2000" smtClean="0">
              <a:latin typeface="Times New Roman" pitchFamily="18" charset="0"/>
              <a:cs typeface="Times New Roman" pitchFamily="18" charset="0"/>
            </a:endParaRPr>
          </a:p>
          <a:p>
            <a:pPr eaLnBrk="1" hangingPunct="1"/>
            <a:endParaRPr lang="en-IE"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If radius </a:t>
            </a:r>
            <a:r>
              <a:rPr lang="en-US" sz="2000" i="1" smtClean="0">
                <a:latin typeface="Times New Roman" pitchFamily="18" charset="0"/>
                <a:cs typeface="Times New Roman" pitchFamily="18" charset="0"/>
              </a:rPr>
              <a:t>r</a:t>
            </a:r>
            <a:r>
              <a:rPr lang="en-US" sz="2000" smtClean="0">
                <a:latin typeface="Times New Roman" pitchFamily="18" charset="0"/>
                <a:cs typeface="Times New Roman" pitchFamily="18" charset="0"/>
              </a:rPr>
              <a:t> is specified as an integer, we can round p</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to </a:t>
            </a:r>
            <a:r>
              <a:rPr lang="en-US" sz="2000" i="1" smtClean="0">
                <a:solidFill>
                  <a:schemeClr val="tx2"/>
                </a:solidFill>
                <a:latin typeface="Times New Roman" pitchFamily="18" charset="0"/>
                <a:cs typeface="Times New Roman" pitchFamily="18" charset="0"/>
              </a:rPr>
              <a:t>p</a:t>
            </a:r>
            <a:r>
              <a:rPr lang="en-US" sz="2000" i="1" baseline="-25000" smtClean="0">
                <a:solidFill>
                  <a:schemeClr val="tx2"/>
                </a:solidFill>
                <a:latin typeface="Times New Roman" pitchFamily="18" charset="0"/>
                <a:cs typeface="Times New Roman" pitchFamily="18" charset="0"/>
              </a:rPr>
              <a:t>0</a:t>
            </a:r>
            <a:r>
              <a:rPr lang="en-US" sz="2000" i="1" smtClean="0">
                <a:solidFill>
                  <a:schemeClr val="tx2"/>
                </a:solidFill>
                <a:latin typeface="Times New Roman" pitchFamily="18" charset="0"/>
                <a:cs typeface="Times New Roman" pitchFamily="18" charset="0"/>
              </a:rPr>
              <a:t> = 1-r</a:t>
            </a:r>
          </a:p>
          <a:p>
            <a:pPr eaLnBrk="1" hangingPunct="1"/>
            <a:endParaRPr lang="en-IE" sz="1000" smtClean="0">
              <a:latin typeface="Times New Roman" pitchFamily="18" charset="0"/>
              <a:cs typeface="Times New Roman" pitchFamily="18" charset="0"/>
            </a:endParaRPr>
          </a:p>
          <a:p>
            <a:pPr eaLnBrk="1" hangingPunct="1"/>
            <a:r>
              <a:rPr lang="en-IE" sz="2000" smtClean="0">
                <a:latin typeface="Times New Roman" pitchFamily="18" charset="0"/>
                <a:cs typeface="Times New Roman" pitchFamily="18" charset="0"/>
              </a:rPr>
              <a:t>Then if </a:t>
            </a:r>
            <a:r>
              <a:rPr lang="en-IE" sz="2000" i="1" smtClean="0">
                <a:latin typeface="Times New Roman" pitchFamily="18" charset="0"/>
                <a:cs typeface="Times New Roman" pitchFamily="18" charset="0"/>
              </a:rPr>
              <a:t>p</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&lt; 0 then the next decision variable is given as:</a:t>
            </a:r>
          </a:p>
          <a:p>
            <a:pPr eaLnBrk="1" hangingPunct="1"/>
            <a:endParaRPr lang="en-IE" sz="2000" smtClean="0">
              <a:latin typeface="Times New Roman" pitchFamily="18" charset="0"/>
              <a:cs typeface="Times New Roman" pitchFamily="18" charset="0"/>
            </a:endParaRPr>
          </a:p>
          <a:p>
            <a:pPr eaLnBrk="1" hangingPunct="1"/>
            <a:endParaRPr lang="en-IE" sz="1400" smtClean="0">
              <a:latin typeface="Times New Roman" pitchFamily="18" charset="0"/>
              <a:cs typeface="Times New Roman" pitchFamily="18" charset="0"/>
            </a:endParaRPr>
          </a:p>
          <a:p>
            <a:pPr eaLnBrk="1" hangingPunct="1"/>
            <a:r>
              <a:rPr lang="en-IE" sz="2000" smtClean="0">
                <a:latin typeface="Times New Roman" pitchFamily="18" charset="0"/>
                <a:cs typeface="Times New Roman" pitchFamily="18" charset="0"/>
              </a:rPr>
              <a:t>If </a:t>
            </a:r>
            <a:r>
              <a:rPr lang="en-IE" sz="2000" i="1" smtClean="0">
                <a:latin typeface="Times New Roman" pitchFamily="18" charset="0"/>
                <a:cs typeface="Times New Roman" pitchFamily="18" charset="0"/>
              </a:rPr>
              <a:t>p</a:t>
            </a:r>
            <a:r>
              <a:rPr lang="en-IE" sz="2000" i="1" baseline="-25000" smtClean="0">
                <a:latin typeface="Times New Roman" pitchFamily="18" charset="0"/>
                <a:cs typeface="Times New Roman" pitchFamily="18" charset="0"/>
              </a:rPr>
              <a:t>k</a:t>
            </a:r>
            <a:r>
              <a:rPr lang="en-IE" sz="2000" smtClean="0">
                <a:latin typeface="Times New Roman" pitchFamily="18" charset="0"/>
                <a:cs typeface="Times New Roman" pitchFamily="18" charset="0"/>
              </a:rPr>
              <a:t> &gt; 0 then the decision variable is:</a:t>
            </a:r>
            <a:endParaRPr lang="en-US" sz="2000" smtClean="0">
              <a:latin typeface="Times New Roman" pitchFamily="18" charset="0"/>
              <a:cs typeface="Times New Roman" pitchFamily="18" charset="0"/>
            </a:endParaRPr>
          </a:p>
        </p:txBody>
      </p:sp>
      <p:graphicFrame>
        <p:nvGraphicFramePr>
          <p:cNvPr id="14338" name="Object 4"/>
          <p:cNvGraphicFramePr>
            <a:graphicFrameLocks noChangeAspect="1"/>
          </p:cNvGraphicFramePr>
          <p:nvPr/>
        </p:nvGraphicFramePr>
        <p:xfrm>
          <a:off x="2743200" y="2057400"/>
          <a:ext cx="2743200" cy="1828800"/>
        </p:xfrm>
        <a:graphic>
          <a:graphicData uri="http://schemas.openxmlformats.org/presentationml/2006/ole">
            <p:oleObj spid="_x0000_s14338" name="Equation" r:id="rId3" imgW="1371600" imgH="914400" progId="Equation.3">
              <p:embed/>
            </p:oleObj>
          </a:graphicData>
        </a:graphic>
      </p:graphicFrame>
      <p:graphicFrame>
        <p:nvGraphicFramePr>
          <p:cNvPr id="14339" name="Object 5"/>
          <p:cNvGraphicFramePr>
            <a:graphicFrameLocks noChangeAspect="1"/>
          </p:cNvGraphicFramePr>
          <p:nvPr/>
        </p:nvGraphicFramePr>
        <p:xfrm>
          <a:off x="2590800" y="4800600"/>
          <a:ext cx="2989263" cy="554038"/>
        </p:xfrm>
        <a:graphic>
          <a:graphicData uri="http://schemas.openxmlformats.org/presentationml/2006/ole">
            <p:oleObj spid="_x0000_s14339" name="Equation" r:id="rId4" imgW="1231560" imgH="228600" progId="Equation.3">
              <p:embed/>
            </p:oleObj>
          </a:graphicData>
        </a:graphic>
      </p:graphicFrame>
      <p:graphicFrame>
        <p:nvGraphicFramePr>
          <p:cNvPr id="14340" name="Object 6"/>
          <p:cNvGraphicFramePr>
            <a:graphicFrameLocks noChangeAspect="1"/>
          </p:cNvGraphicFramePr>
          <p:nvPr/>
        </p:nvGraphicFramePr>
        <p:xfrm>
          <a:off x="2590800" y="5562600"/>
          <a:ext cx="4038600" cy="554038"/>
        </p:xfrm>
        <a:graphic>
          <a:graphicData uri="http://schemas.openxmlformats.org/presentationml/2006/ole">
            <p:oleObj spid="_x0000_s14340" name="Equation" r:id="rId5" imgW="1663560" imgH="22860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143000"/>
          </a:xfrm>
        </p:spPr>
        <p:txBody>
          <a:bodyPr/>
          <a:lstStyle/>
          <a:p>
            <a:pPr eaLnBrk="1" hangingPunct="1"/>
            <a:r>
              <a:rPr lang="en-US" sz="3200" b="1" smtClean="0"/>
              <a:t>Midpoint Circle Algorithm</a:t>
            </a:r>
          </a:p>
        </p:txBody>
      </p:sp>
      <p:sp>
        <p:nvSpPr>
          <p:cNvPr id="59395" name="Rectangle 3"/>
          <p:cNvSpPr>
            <a:spLocks noGrp="1" noChangeArrowheads="1"/>
          </p:cNvSpPr>
          <p:nvPr>
            <p:ph type="body" idx="1"/>
          </p:nvPr>
        </p:nvSpPr>
        <p:spPr>
          <a:xfrm>
            <a:off x="457200" y="1371600"/>
            <a:ext cx="8229600" cy="5181600"/>
          </a:xfrm>
        </p:spPr>
        <p:txBody>
          <a:bodyPr/>
          <a:lstStyle/>
          <a:p>
            <a:pPr eaLnBrk="1" hangingPunct="1"/>
            <a:r>
              <a:rPr lang="en-US" sz="2000" smtClean="0">
                <a:latin typeface="Times New Roman" pitchFamily="18" charset="0"/>
                <a:cs typeface="Times New Roman" pitchFamily="18" charset="0"/>
              </a:rPr>
              <a:t>Increments for obtaining </a:t>
            </a:r>
            <a:r>
              <a:rPr lang="en-US" sz="2000" i="1" smtClean="0">
                <a:solidFill>
                  <a:schemeClr val="tx2"/>
                </a:solidFill>
                <a:latin typeface="Times New Roman" pitchFamily="18" charset="0"/>
                <a:cs typeface="Times New Roman" pitchFamily="18" charset="0"/>
              </a:rPr>
              <a:t>P</a:t>
            </a:r>
            <a:r>
              <a:rPr lang="en-US" sz="2000" i="1" baseline="-25000" smtClean="0">
                <a:solidFill>
                  <a:schemeClr val="tx2"/>
                </a:solidFill>
                <a:latin typeface="Times New Roman" pitchFamily="18" charset="0"/>
                <a:cs typeface="Times New Roman" pitchFamily="18" charset="0"/>
              </a:rPr>
              <a:t>k+1</a:t>
            </a:r>
            <a:r>
              <a:rPr lang="en-US" sz="2000" smtClean="0">
                <a:latin typeface="Times New Roman" pitchFamily="18" charset="0"/>
                <a:cs typeface="Times New Roman" pitchFamily="18" charset="0"/>
              </a:rPr>
              <a:t>:</a:t>
            </a:r>
          </a:p>
          <a:p>
            <a:pPr lvl="2" eaLnBrk="1" hangingPunct="1">
              <a:buFontTx/>
              <a:buNone/>
            </a:pPr>
            <a:r>
              <a:rPr lang="en-US" sz="2000" smtClean="0">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2</a:t>
            </a:r>
            <a:r>
              <a:rPr lang="en-US" sz="2000" i="1" smtClean="0">
                <a:solidFill>
                  <a:schemeClr val="tx2"/>
                </a:solidFill>
                <a:latin typeface="Times New Roman" pitchFamily="18" charset="0"/>
                <a:cs typeface="Times New Roman" pitchFamily="18" charset="0"/>
              </a:rPr>
              <a:t>x</a:t>
            </a:r>
            <a:r>
              <a:rPr lang="en-US" sz="2000" i="1" baseline="-25000" smtClean="0">
                <a:solidFill>
                  <a:schemeClr val="tx2"/>
                </a:solidFill>
                <a:latin typeface="Times New Roman" pitchFamily="18" charset="0"/>
                <a:cs typeface="Times New Roman" pitchFamily="18" charset="0"/>
              </a:rPr>
              <a:t>k+1</a:t>
            </a:r>
            <a:r>
              <a:rPr lang="en-US" sz="2000" i="1" smtClean="0">
                <a:solidFill>
                  <a:schemeClr val="tx2"/>
                </a:solidFill>
                <a:latin typeface="Times New Roman" pitchFamily="18" charset="0"/>
                <a:cs typeface="Times New Roman" pitchFamily="18" charset="0"/>
              </a:rPr>
              <a:t>+</a:t>
            </a:r>
            <a:r>
              <a:rPr lang="en-US" sz="2000" smtClean="0">
                <a:solidFill>
                  <a:schemeClr val="tx2"/>
                </a:solidFill>
                <a:latin typeface="Times New Roman" pitchFamily="18" charset="0"/>
                <a:cs typeface="Times New Roman" pitchFamily="18" charset="0"/>
              </a:rPr>
              <a:t>1</a:t>
            </a:r>
            <a:r>
              <a:rPr lang="en-US" sz="2000" i="1" smtClean="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if </a:t>
            </a:r>
            <a:r>
              <a:rPr lang="en-US" sz="2000" i="1" smtClean="0">
                <a:solidFill>
                  <a:schemeClr val="tx2"/>
                </a:solidFill>
                <a:latin typeface="Times New Roman" pitchFamily="18" charset="0"/>
                <a:cs typeface="Times New Roman" pitchFamily="18" charset="0"/>
              </a:rPr>
              <a:t>p</a:t>
            </a:r>
            <a:r>
              <a:rPr lang="en-US" sz="2000" i="1" baseline="-25000" smtClean="0">
                <a:solidFill>
                  <a:schemeClr val="tx2"/>
                </a:solidFill>
                <a:latin typeface="Times New Roman" pitchFamily="18" charset="0"/>
                <a:cs typeface="Times New Roman" pitchFamily="18" charset="0"/>
              </a:rPr>
              <a:t>k</a:t>
            </a:r>
            <a:r>
              <a:rPr lang="en-US" sz="2000" i="1" smtClean="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is negative</a:t>
            </a:r>
          </a:p>
          <a:p>
            <a:pPr lvl="2" eaLnBrk="1" hangingPunct="1">
              <a:buFontTx/>
              <a:buNone/>
            </a:pPr>
            <a:r>
              <a:rPr lang="en-US" sz="2000" i="1" smtClean="0">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2</a:t>
            </a:r>
            <a:r>
              <a:rPr lang="en-US" sz="2000" i="1" smtClean="0">
                <a:solidFill>
                  <a:schemeClr val="tx2"/>
                </a:solidFill>
                <a:latin typeface="Times New Roman" pitchFamily="18" charset="0"/>
                <a:cs typeface="Times New Roman" pitchFamily="18" charset="0"/>
              </a:rPr>
              <a:t>x</a:t>
            </a:r>
            <a:r>
              <a:rPr lang="en-US" sz="2000" i="1" baseline="-25000" smtClean="0">
                <a:solidFill>
                  <a:schemeClr val="tx2"/>
                </a:solidFill>
                <a:latin typeface="Times New Roman" pitchFamily="18" charset="0"/>
                <a:cs typeface="Times New Roman" pitchFamily="18" charset="0"/>
              </a:rPr>
              <a:t>k+1</a:t>
            </a:r>
            <a:r>
              <a:rPr lang="en-US" sz="2000" i="1" smtClean="0">
                <a:solidFill>
                  <a:schemeClr val="tx2"/>
                </a:solidFill>
                <a:latin typeface="Times New Roman" pitchFamily="18" charset="0"/>
                <a:cs typeface="Times New Roman" pitchFamily="18" charset="0"/>
              </a:rPr>
              <a:t>+</a:t>
            </a:r>
            <a:r>
              <a:rPr lang="en-US" sz="2000" smtClean="0">
                <a:solidFill>
                  <a:schemeClr val="tx2"/>
                </a:solidFill>
                <a:latin typeface="Times New Roman" pitchFamily="18" charset="0"/>
                <a:cs typeface="Times New Roman" pitchFamily="18" charset="0"/>
              </a:rPr>
              <a:t>1-2</a:t>
            </a:r>
            <a:r>
              <a:rPr lang="en-US" sz="2000" i="1" smtClean="0">
                <a:solidFill>
                  <a:schemeClr val="tx2"/>
                </a:solidFill>
                <a:latin typeface="Times New Roman" pitchFamily="18" charset="0"/>
                <a:cs typeface="Times New Roman" pitchFamily="18" charset="0"/>
              </a:rPr>
              <a:t>y</a:t>
            </a:r>
            <a:r>
              <a:rPr lang="en-US" sz="2000" i="1" baseline="-25000" smtClean="0">
                <a:solidFill>
                  <a:schemeClr val="tx2"/>
                </a:solidFill>
                <a:latin typeface="Times New Roman" pitchFamily="18" charset="0"/>
                <a:cs typeface="Times New Roman" pitchFamily="18" charset="0"/>
              </a:rPr>
              <a:t>k+1</a:t>
            </a:r>
            <a:r>
              <a:rPr lang="en-US" sz="2000" i="1" smtClean="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otherwise</a:t>
            </a:r>
          </a:p>
          <a:p>
            <a:pPr lvl="2" eaLnBrk="1" hangingPunct="1">
              <a:buFontTx/>
              <a:buNone/>
            </a:pPr>
            <a:endParaRPr lang="en-US" sz="2000" smtClean="0">
              <a:solidFill>
                <a:schemeClr val="tx2"/>
              </a:solidFill>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Note that following can also be done incrementally:</a:t>
            </a:r>
          </a:p>
          <a:p>
            <a:pPr lvl="2" eaLnBrk="1" hangingPunct="1">
              <a:buFontTx/>
              <a:buNone/>
            </a:pPr>
            <a:r>
              <a:rPr lang="en-US" sz="2000" smtClean="0">
                <a:latin typeface="Times New Roman" pitchFamily="18" charset="0"/>
                <a:cs typeface="Times New Roman" pitchFamily="18" charset="0"/>
              </a:rPr>
              <a:t>  </a:t>
            </a:r>
            <a:r>
              <a:rPr lang="en-US" sz="2000" i="1" smtClean="0">
                <a:solidFill>
                  <a:schemeClr val="tx2"/>
                </a:solidFill>
                <a:latin typeface="Times New Roman" pitchFamily="18" charset="0"/>
                <a:cs typeface="Times New Roman" pitchFamily="18" charset="0"/>
              </a:rPr>
              <a:t>2x</a:t>
            </a:r>
            <a:r>
              <a:rPr lang="en-US" sz="2000" i="1" baseline="-25000" smtClean="0">
                <a:solidFill>
                  <a:schemeClr val="tx2"/>
                </a:solidFill>
                <a:latin typeface="Times New Roman" pitchFamily="18" charset="0"/>
                <a:cs typeface="Times New Roman" pitchFamily="18" charset="0"/>
              </a:rPr>
              <a:t>k+1</a:t>
            </a:r>
            <a:r>
              <a:rPr lang="en-US" sz="2000" i="1" smtClean="0">
                <a:solidFill>
                  <a:schemeClr val="tx2"/>
                </a:solidFill>
                <a:latin typeface="Times New Roman" pitchFamily="18" charset="0"/>
                <a:cs typeface="Times New Roman" pitchFamily="18" charset="0"/>
              </a:rPr>
              <a:t> = 2x</a:t>
            </a:r>
            <a:r>
              <a:rPr lang="en-US" sz="2000" i="1" baseline="-25000" smtClean="0">
                <a:solidFill>
                  <a:schemeClr val="tx2"/>
                </a:solidFill>
                <a:latin typeface="Times New Roman" pitchFamily="18" charset="0"/>
                <a:cs typeface="Times New Roman" pitchFamily="18" charset="0"/>
              </a:rPr>
              <a:t>k</a:t>
            </a:r>
            <a:r>
              <a:rPr lang="en-US" sz="2000" i="1" smtClean="0">
                <a:solidFill>
                  <a:schemeClr val="tx2"/>
                </a:solidFill>
                <a:latin typeface="Times New Roman" pitchFamily="18" charset="0"/>
                <a:cs typeface="Times New Roman" pitchFamily="18" charset="0"/>
              </a:rPr>
              <a:t> +2</a:t>
            </a:r>
          </a:p>
          <a:p>
            <a:pPr lvl="2" eaLnBrk="1" hangingPunct="1">
              <a:buFontTx/>
              <a:buNone/>
            </a:pPr>
            <a:r>
              <a:rPr lang="en-US" sz="2000" i="1" smtClean="0">
                <a:solidFill>
                  <a:schemeClr val="tx2"/>
                </a:solidFill>
                <a:latin typeface="Times New Roman" pitchFamily="18" charset="0"/>
                <a:cs typeface="Times New Roman" pitchFamily="18" charset="0"/>
              </a:rPr>
              <a:t>  2 y</a:t>
            </a:r>
            <a:r>
              <a:rPr lang="en-US" sz="2000" i="1" baseline="-25000" smtClean="0">
                <a:solidFill>
                  <a:schemeClr val="tx2"/>
                </a:solidFill>
                <a:latin typeface="Times New Roman" pitchFamily="18" charset="0"/>
                <a:cs typeface="Times New Roman" pitchFamily="18" charset="0"/>
              </a:rPr>
              <a:t>k+1</a:t>
            </a:r>
            <a:r>
              <a:rPr lang="en-US" sz="2000" i="1" smtClean="0">
                <a:solidFill>
                  <a:schemeClr val="tx2"/>
                </a:solidFill>
                <a:latin typeface="Times New Roman" pitchFamily="18" charset="0"/>
                <a:cs typeface="Times New Roman" pitchFamily="18" charset="0"/>
              </a:rPr>
              <a:t> = 2y</a:t>
            </a:r>
            <a:r>
              <a:rPr lang="en-US" sz="2000" i="1" baseline="-25000" smtClean="0">
                <a:solidFill>
                  <a:schemeClr val="tx2"/>
                </a:solidFill>
                <a:latin typeface="Times New Roman" pitchFamily="18" charset="0"/>
                <a:cs typeface="Times New Roman" pitchFamily="18" charset="0"/>
              </a:rPr>
              <a:t>k </a:t>
            </a:r>
            <a:r>
              <a:rPr lang="en-US" sz="2000" i="1" smtClean="0">
                <a:solidFill>
                  <a:schemeClr val="tx2"/>
                </a:solidFill>
                <a:latin typeface="Times New Roman" pitchFamily="18" charset="0"/>
                <a:cs typeface="Times New Roman" pitchFamily="18" charset="0"/>
              </a:rPr>
              <a:t>– 2</a:t>
            </a:r>
          </a:p>
          <a:p>
            <a:pPr lvl="2" eaLnBrk="1" hangingPunct="1">
              <a:buFontTx/>
              <a:buNone/>
            </a:pPr>
            <a:endParaRPr lang="en-US" sz="2000" i="1" smtClean="0">
              <a:solidFill>
                <a:schemeClr val="tx2"/>
              </a:solidFill>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At the start position </a:t>
            </a:r>
            <a:r>
              <a:rPr lang="en-US" sz="2000" i="1" smtClean="0">
                <a:solidFill>
                  <a:schemeClr val="tx2"/>
                </a:solidFill>
                <a:latin typeface="Times New Roman" pitchFamily="18" charset="0"/>
                <a:cs typeface="Times New Roman" pitchFamily="18" charset="0"/>
              </a:rPr>
              <a:t>(0,r)</a:t>
            </a:r>
            <a:r>
              <a:rPr lang="en-US" sz="2000" smtClean="0">
                <a:latin typeface="Times New Roman" pitchFamily="18" charset="0"/>
                <a:cs typeface="Times New Roman" pitchFamily="18" charset="0"/>
              </a:rPr>
              <a:t> , these two terms have the values 2 and </a:t>
            </a:r>
            <a:r>
              <a:rPr lang="en-US" sz="2000" i="1" smtClean="0">
                <a:solidFill>
                  <a:schemeClr val="tx2"/>
                </a:solidFill>
                <a:latin typeface="Times New Roman" pitchFamily="18" charset="0"/>
                <a:cs typeface="Times New Roman" pitchFamily="18" charset="0"/>
              </a:rPr>
              <a:t>2r-2 </a:t>
            </a:r>
            <a:r>
              <a:rPr lang="en-US" sz="2000" smtClean="0">
                <a:latin typeface="Times New Roman" pitchFamily="18" charset="0"/>
                <a:cs typeface="Times New Roman" pitchFamily="18" charset="0"/>
              </a:rPr>
              <a:t>respectively</a:t>
            </a:r>
          </a:p>
          <a:p>
            <a:pPr eaLnBrk="1" hangingPunct="1"/>
            <a:endParaRPr lang="en-US" sz="2000" smtClean="0">
              <a:latin typeface="Times New Roman" pitchFamily="18" charset="0"/>
              <a:cs typeface="Times New Roman" pitchFamily="18" charset="0"/>
            </a:endParaRPr>
          </a:p>
          <a:p>
            <a:pPr eaLnBrk="1" hangingPunct="1">
              <a:buFontTx/>
              <a:buNone/>
            </a:pPr>
            <a:endParaRPr lang="en-US" sz="2000" i="1" baseline="30000" smtClean="0">
              <a:solidFill>
                <a:schemeClr val="tx2"/>
              </a:solidFill>
              <a:latin typeface="Times New Roman" pitchFamily="18" charset="0"/>
              <a:cs typeface="Times New Roman" pitchFamily="18" charset="0"/>
            </a:endParaRPr>
          </a:p>
          <a:p>
            <a:pPr eaLnBrk="1" hangingPunct="1">
              <a:buFontTx/>
              <a:buNone/>
            </a:pPr>
            <a:endParaRPr lang="en-US" sz="2000" i="1" smtClean="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7200" y="0"/>
            <a:ext cx="8229600" cy="1143000"/>
          </a:xfrm>
        </p:spPr>
        <p:txBody>
          <a:bodyPr/>
          <a:lstStyle/>
          <a:p>
            <a:pPr eaLnBrk="1" hangingPunct="1"/>
            <a:r>
              <a:rPr lang="en-IE" sz="3200" b="1" smtClean="0"/>
              <a:t>The Mid-Point Circle Algorithm</a:t>
            </a:r>
            <a:endParaRPr lang="en-US" sz="3200" b="1" smtClean="0"/>
          </a:p>
        </p:txBody>
      </p:sp>
      <p:sp>
        <p:nvSpPr>
          <p:cNvPr id="15366" name="Rectangle 3"/>
          <p:cNvSpPr>
            <a:spLocks noGrp="1" noChangeArrowheads="1"/>
          </p:cNvSpPr>
          <p:nvPr>
            <p:ph type="body" idx="1"/>
          </p:nvPr>
        </p:nvSpPr>
        <p:spPr>
          <a:xfrm>
            <a:off x="457200" y="1143000"/>
            <a:ext cx="8229600" cy="4833938"/>
          </a:xfrm>
          <a:solidFill>
            <a:schemeClr val="accent1"/>
          </a:solidFill>
          <a:ln>
            <a:solidFill>
              <a:schemeClr val="tx1"/>
            </a:solidFill>
          </a:ln>
        </p:spPr>
        <p:txBody>
          <a:bodyPr/>
          <a:lstStyle/>
          <a:p>
            <a:pPr marL="609600" indent="-609600" eaLnBrk="1" hangingPunct="1">
              <a:buFontTx/>
              <a:buAutoNum type="arabicPeriod"/>
            </a:pPr>
            <a:r>
              <a:rPr lang="en-IE" sz="2000" smtClean="0"/>
              <a:t>Input radius </a:t>
            </a:r>
            <a:r>
              <a:rPr lang="en-IE" sz="2000" i="1" smtClean="0">
                <a:latin typeface="Times New Roman" pitchFamily="18" charset="0"/>
              </a:rPr>
              <a:t>r</a:t>
            </a:r>
            <a:r>
              <a:rPr lang="en-IE" sz="2000" smtClean="0"/>
              <a:t> and circle centre </a:t>
            </a:r>
            <a:r>
              <a:rPr lang="en-IE" sz="2000" i="1" smtClean="0">
                <a:latin typeface="Times New Roman" pitchFamily="18" charset="0"/>
              </a:rPr>
              <a:t>(x</a:t>
            </a:r>
            <a:r>
              <a:rPr lang="en-IE" sz="2000" i="1" baseline="-25000" smtClean="0">
                <a:latin typeface="Times New Roman" pitchFamily="18" charset="0"/>
              </a:rPr>
              <a:t>c</a:t>
            </a:r>
            <a:r>
              <a:rPr lang="en-IE" sz="2000" i="1" smtClean="0">
                <a:latin typeface="Times New Roman" pitchFamily="18" charset="0"/>
              </a:rPr>
              <a:t>, y</a:t>
            </a:r>
            <a:r>
              <a:rPr lang="en-IE" sz="2000" i="1" baseline="-25000" smtClean="0">
                <a:latin typeface="Times New Roman" pitchFamily="18" charset="0"/>
              </a:rPr>
              <a:t>c</a:t>
            </a:r>
            <a:r>
              <a:rPr lang="en-IE" sz="2000" i="1" smtClean="0">
                <a:latin typeface="Times New Roman" pitchFamily="18" charset="0"/>
              </a:rPr>
              <a:t>)</a:t>
            </a:r>
            <a:r>
              <a:rPr lang="en-IE" sz="2000" smtClean="0"/>
              <a:t>, then set the coordinates for the first point on the circumference of a circle centred on the origin as:</a:t>
            </a:r>
          </a:p>
          <a:p>
            <a:pPr marL="609600" indent="-609600" eaLnBrk="1" hangingPunct="1"/>
            <a:endParaRPr lang="en-IE" sz="2000" smtClean="0"/>
          </a:p>
          <a:p>
            <a:pPr marL="609600" indent="-609600" eaLnBrk="1" hangingPunct="1">
              <a:buFontTx/>
              <a:buNone/>
            </a:pPr>
            <a:endParaRPr lang="en-IE" sz="2000" smtClean="0"/>
          </a:p>
          <a:p>
            <a:pPr marL="609600" indent="-609600" eaLnBrk="1" hangingPunct="1">
              <a:buFontTx/>
              <a:buNone/>
            </a:pPr>
            <a:r>
              <a:rPr lang="en-IE" sz="2000" smtClean="0"/>
              <a:t>2.    Calculate the initial value of the decision parameter as:</a:t>
            </a:r>
          </a:p>
          <a:p>
            <a:pPr marL="609600" indent="-609600" eaLnBrk="1" hangingPunct="1"/>
            <a:endParaRPr lang="en-IE" sz="2000" smtClean="0"/>
          </a:p>
          <a:p>
            <a:pPr marL="609600" indent="-609600" eaLnBrk="1" hangingPunct="1">
              <a:buFontTx/>
              <a:buNone/>
            </a:pPr>
            <a:endParaRPr lang="en-IE" sz="2000" smtClean="0"/>
          </a:p>
          <a:p>
            <a:pPr marL="609600" indent="-609600" eaLnBrk="1" hangingPunct="1">
              <a:buFontTx/>
              <a:buNone/>
            </a:pPr>
            <a:r>
              <a:rPr lang="en-IE" sz="2000" smtClean="0"/>
              <a:t>3.    Starting with </a:t>
            </a:r>
            <a:r>
              <a:rPr lang="en-IE" sz="2000" i="1" smtClean="0">
                <a:latin typeface="Times New Roman" pitchFamily="18" charset="0"/>
              </a:rPr>
              <a:t>k = 0</a:t>
            </a:r>
            <a:r>
              <a:rPr lang="en-IE" sz="2000" smtClean="0"/>
              <a:t> at each position </a:t>
            </a:r>
            <a:r>
              <a:rPr lang="en-IE" sz="2000" i="1" smtClean="0">
                <a:latin typeface="Times New Roman" pitchFamily="18" charset="0"/>
              </a:rPr>
              <a:t>x</a:t>
            </a:r>
            <a:r>
              <a:rPr lang="en-IE" sz="2000" i="1" baseline="-25000" smtClean="0">
                <a:latin typeface="Times New Roman" pitchFamily="18" charset="0"/>
              </a:rPr>
              <a:t>k</a:t>
            </a:r>
            <a:r>
              <a:rPr lang="en-IE" sz="2000" smtClean="0"/>
              <a:t>, perform the following test. If </a:t>
            </a:r>
            <a:r>
              <a:rPr lang="en-IE" sz="2000" i="1" smtClean="0">
                <a:latin typeface="Times New Roman" pitchFamily="18" charset="0"/>
              </a:rPr>
              <a:t>p</a:t>
            </a:r>
            <a:r>
              <a:rPr lang="en-IE" sz="2000" i="1" baseline="-25000" smtClean="0">
                <a:latin typeface="Times New Roman" pitchFamily="18" charset="0"/>
              </a:rPr>
              <a:t>k </a:t>
            </a:r>
            <a:r>
              <a:rPr lang="en-IE" sz="2000" i="1" smtClean="0">
                <a:latin typeface="Times New Roman" pitchFamily="18" charset="0"/>
              </a:rPr>
              <a:t>&lt; 0</a:t>
            </a:r>
            <a:r>
              <a:rPr lang="en-IE" sz="2000" smtClean="0"/>
              <a:t>, the next point along the circle centred on </a:t>
            </a:r>
            <a:r>
              <a:rPr lang="en-IE" sz="2000" i="1" smtClean="0">
                <a:latin typeface="Times New Roman" pitchFamily="18" charset="0"/>
              </a:rPr>
              <a:t>(0, 0)</a:t>
            </a:r>
            <a:r>
              <a:rPr lang="en-IE" sz="2000" smtClean="0"/>
              <a:t> is </a:t>
            </a:r>
            <a:r>
              <a:rPr lang="en-IE" sz="2000" i="1" smtClean="0">
                <a:latin typeface="Times New Roman" pitchFamily="18" charset="0"/>
              </a:rPr>
              <a:t>(x</a:t>
            </a:r>
            <a:r>
              <a:rPr lang="en-IE" sz="2000" i="1" baseline="-25000" smtClean="0">
                <a:latin typeface="Times New Roman" pitchFamily="18" charset="0"/>
              </a:rPr>
              <a:t>k</a:t>
            </a:r>
            <a:r>
              <a:rPr lang="en-IE" sz="2000" i="1" smtClean="0">
                <a:latin typeface="Times New Roman" pitchFamily="18" charset="0"/>
              </a:rPr>
              <a:t>+1, y</a:t>
            </a:r>
            <a:r>
              <a:rPr lang="en-IE" sz="2000" i="1" baseline="-25000" smtClean="0">
                <a:latin typeface="Times New Roman" pitchFamily="18" charset="0"/>
              </a:rPr>
              <a:t>k</a:t>
            </a:r>
            <a:r>
              <a:rPr lang="en-IE" sz="2000" i="1" smtClean="0">
                <a:latin typeface="Times New Roman" pitchFamily="18" charset="0"/>
              </a:rPr>
              <a:t>)</a:t>
            </a:r>
            <a:r>
              <a:rPr lang="en-IE" sz="2000" smtClean="0"/>
              <a:t> and:</a:t>
            </a:r>
            <a:endParaRPr lang="en-US" sz="2000" smtClean="0"/>
          </a:p>
        </p:txBody>
      </p:sp>
      <p:graphicFrame>
        <p:nvGraphicFramePr>
          <p:cNvPr id="15362" name="Object 4"/>
          <p:cNvGraphicFramePr>
            <a:graphicFrameLocks noChangeAspect="1"/>
          </p:cNvGraphicFramePr>
          <p:nvPr/>
        </p:nvGraphicFramePr>
        <p:xfrm>
          <a:off x="3200400" y="1981200"/>
          <a:ext cx="2235200" cy="542925"/>
        </p:xfrm>
        <a:graphic>
          <a:graphicData uri="http://schemas.openxmlformats.org/presentationml/2006/ole">
            <p:oleObj spid="_x0000_s15362" name="Equation" r:id="rId3" imgW="939600" imgH="228600" progId="Equation.3">
              <p:embed/>
            </p:oleObj>
          </a:graphicData>
        </a:graphic>
      </p:graphicFrame>
      <p:graphicFrame>
        <p:nvGraphicFramePr>
          <p:cNvPr id="15363" name="Object 5"/>
          <p:cNvGraphicFramePr>
            <a:graphicFrameLocks noChangeAspect="1"/>
          </p:cNvGraphicFramePr>
          <p:nvPr/>
        </p:nvGraphicFramePr>
        <p:xfrm>
          <a:off x="3505200" y="3200400"/>
          <a:ext cx="1782763" cy="723900"/>
        </p:xfrm>
        <a:graphic>
          <a:graphicData uri="http://schemas.openxmlformats.org/presentationml/2006/ole">
            <p:oleObj spid="_x0000_s15363" name="Equation" r:id="rId4" imgW="749160" imgH="304560" progId="Equation.3">
              <p:embed/>
            </p:oleObj>
          </a:graphicData>
        </a:graphic>
      </p:graphicFrame>
      <p:graphicFrame>
        <p:nvGraphicFramePr>
          <p:cNvPr id="15364" name="Object 6"/>
          <p:cNvGraphicFramePr>
            <a:graphicFrameLocks noChangeAspect="1"/>
          </p:cNvGraphicFramePr>
          <p:nvPr/>
        </p:nvGraphicFramePr>
        <p:xfrm>
          <a:off x="2819400" y="4953000"/>
          <a:ext cx="2928938" cy="542925"/>
        </p:xfrm>
        <a:graphic>
          <a:graphicData uri="http://schemas.openxmlformats.org/presentationml/2006/ole">
            <p:oleObj spid="_x0000_s15364" name="Equation" r:id="rId5" imgW="1231560" imgH="2286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0"/>
            <a:ext cx="8229600" cy="1143000"/>
          </a:xfrm>
        </p:spPr>
        <p:txBody>
          <a:bodyPr/>
          <a:lstStyle/>
          <a:p>
            <a:pPr eaLnBrk="1" hangingPunct="1"/>
            <a:r>
              <a:rPr lang="en-IE" sz="3200" b="1" smtClean="0"/>
              <a:t>The Mid-Point Circle Algorithm</a:t>
            </a:r>
            <a:endParaRPr lang="en-US" sz="3200" b="1" smtClean="0"/>
          </a:p>
        </p:txBody>
      </p:sp>
      <p:sp>
        <p:nvSpPr>
          <p:cNvPr id="16390" name="Rectangle 3"/>
          <p:cNvSpPr>
            <a:spLocks noGrp="1" noChangeArrowheads="1"/>
          </p:cNvSpPr>
          <p:nvPr>
            <p:ph type="body" idx="1"/>
          </p:nvPr>
        </p:nvSpPr>
        <p:spPr>
          <a:xfrm>
            <a:off x="457200" y="1387475"/>
            <a:ext cx="8229600" cy="4251325"/>
          </a:xfrm>
          <a:solidFill>
            <a:schemeClr val="accent1"/>
          </a:solidFill>
          <a:ln>
            <a:solidFill>
              <a:schemeClr val="tx1"/>
            </a:solidFill>
          </a:ln>
        </p:spPr>
        <p:txBody>
          <a:bodyPr/>
          <a:lstStyle/>
          <a:p>
            <a:pPr marL="609600" indent="-609600" eaLnBrk="1" hangingPunct="1">
              <a:buFontTx/>
              <a:buNone/>
            </a:pPr>
            <a:r>
              <a:rPr lang="en-IE" sz="2000" smtClean="0">
                <a:latin typeface="Times New Roman" pitchFamily="18" charset="0"/>
                <a:cs typeface="Times New Roman" pitchFamily="18" charset="0"/>
              </a:rPr>
              <a:t>	Otherwise the next point along the circle is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+1, y</a:t>
            </a:r>
            <a:r>
              <a:rPr lang="en-IE" sz="2000" i="1" baseline="-25000" smtClean="0">
                <a:latin typeface="Times New Roman" pitchFamily="18" charset="0"/>
                <a:cs typeface="Times New Roman" pitchFamily="18" charset="0"/>
              </a:rPr>
              <a:t>k</a:t>
            </a:r>
            <a:r>
              <a:rPr lang="en-IE" sz="2000" i="1" smtClean="0">
                <a:latin typeface="Times New Roman" pitchFamily="18" charset="0"/>
                <a:cs typeface="Times New Roman" pitchFamily="18" charset="0"/>
              </a:rPr>
              <a:t>-1)</a:t>
            </a:r>
            <a:r>
              <a:rPr lang="en-IE" sz="2000" smtClean="0">
                <a:latin typeface="Times New Roman" pitchFamily="18" charset="0"/>
                <a:cs typeface="Times New Roman" pitchFamily="18" charset="0"/>
              </a:rPr>
              <a:t> and:</a:t>
            </a:r>
          </a:p>
          <a:p>
            <a:pPr marL="609600" indent="-609600" eaLnBrk="1" hangingPunct="1"/>
            <a:endParaRPr lang="en-IE" sz="2000" smtClean="0">
              <a:latin typeface="Times New Roman" pitchFamily="18" charset="0"/>
              <a:cs typeface="Times New Roman" pitchFamily="18" charset="0"/>
            </a:endParaRPr>
          </a:p>
          <a:p>
            <a:pPr marL="609600" indent="-609600" eaLnBrk="1" hangingPunct="1">
              <a:buFontTx/>
              <a:buNone/>
            </a:pPr>
            <a:r>
              <a:rPr lang="en-IE" sz="2000" smtClean="0">
                <a:latin typeface="Times New Roman" pitchFamily="18" charset="0"/>
                <a:cs typeface="Times New Roman" pitchFamily="18" charset="0"/>
              </a:rPr>
              <a:t>	</a:t>
            </a:r>
          </a:p>
          <a:p>
            <a:pPr marL="609600" indent="-609600" eaLnBrk="1" hangingPunct="1">
              <a:buFontTx/>
              <a:buNone/>
            </a:pPr>
            <a:r>
              <a:rPr lang="en-IE" sz="2000" smtClean="0">
                <a:latin typeface="Times New Roman" pitchFamily="18" charset="0"/>
                <a:cs typeface="Times New Roman" pitchFamily="18" charset="0"/>
              </a:rPr>
              <a:t>	where 2</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a:t>
            </a:r>
            <a:r>
              <a:rPr lang="en-IE" sz="2000" baseline="-25000" smtClean="0">
                <a:latin typeface="Times New Roman" pitchFamily="18" charset="0"/>
                <a:cs typeface="Times New Roman" pitchFamily="18" charset="0"/>
              </a:rPr>
              <a:t>+1 </a:t>
            </a:r>
            <a:r>
              <a:rPr lang="en-IE" sz="2000" smtClean="0">
                <a:latin typeface="Times New Roman" pitchFamily="18" charset="0"/>
                <a:cs typeface="Times New Roman" pitchFamily="18" charset="0"/>
              </a:rPr>
              <a:t>= 2</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k </a:t>
            </a:r>
            <a:r>
              <a:rPr lang="en-IE" sz="2000" smtClean="0">
                <a:latin typeface="Times New Roman" pitchFamily="18" charset="0"/>
                <a:cs typeface="Times New Roman" pitchFamily="18" charset="0"/>
              </a:rPr>
              <a:t>+ 2 and 2</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a:t>
            </a:r>
            <a:r>
              <a:rPr lang="en-IE" sz="2000" baseline="-25000" smtClean="0">
                <a:latin typeface="Times New Roman" pitchFamily="18" charset="0"/>
                <a:cs typeface="Times New Roman" pitchFamily="18" charset="0"/>
              </a:rPr>
              <a:t>+1 </a:t>
            </a:r>
            <a:r>
              <a:rPr lang="en-IE" sz="2000" smtClean="0">
                <a:latin typeface="Times New Roman" pitchFamily="18" charset="0"/>
                <a:cs typeface="Times New Roman" pitchFamily="18" charset="0"/>
              </a:rPr>
              <a:t>= 2</a:t>
            </a:r>
            <a:r>
              <a:rPr lang="en-IE" sz="2000" i="1" smtClean="0">
                <a:latin typeface="Times New Roman" pitchFamily="18" charset="0"/>
                <a:cs typeface="Times New Roman" pitchFamily="18" charset="0"/>
              </a:rPr>
              <a:t>y</a:t>
            </a:r>
            <a:r>
              <a:rPr lang="en-IE" sz="2000" i="1" baseline="-25000" smtClean="0">
                <a:latin typeface="Times New Roman" pitchFamily="18" charset="0"/>
                <a:cs typeface="Times New Roman" pitchFamily="18" charset="0"/>
              </a:rPr>
              <a:t>k </a:t>
            </a:r>
            <a:r>
              <a:rPr lang="en-IE" sz="2000" smtClean="0">
                <a:latin typeface="Times New Roman" pitchFamily="18" charset="0"/>
                <a:cs typeface="Times New Roman" pitchFamily="18" charset="0"/>
              </a:rPr>
              <a:t>- 2 </a:t>
            </a:r>
            <a:endParaRPr lang="en-IE" sz="2000" baseline="-25000" smtClean="0">
              <a:latin typeface="Times New Roman" pitchFamily="18" charset="0"/>
              <a:cs typeface="Times New Roman" pitchFamily="18" charset="0"/>
            </a:endParaRPr>
          </a:p>
          <a:p>
            <a:pPr marL="609600" indent="-609600" eaLnBrk="1" hangingPunct="1"/>
            <a:r>
              <a:rPr lang="en-IE" sz="2000" smtClean="0">
                <a:latin typeface="Times New Roman" pitchFamily="18" charset="0"/>
                <a:cs typeface="Times New Roman" pitchFamily="18" charset="0"/>
              </a:rPr>
              <a:t>Determine symmetry points in the other seven octants</a:t>
            </a:r>
          </a:p>
          <a:p>
            <a:pPr marL="609600" indent="-609600" eaLnBrk="1" hangingPunct="1"/>
            <a:r>
              <a:rPr lang="en-IE" sz="2000" smtClean="0">
                <a:latin typeface="Times New Roman" pitchFamily="18" charset="0"/>
                <a:cs typeface="Times New Roman" pitchFamily="18" charset="0"/>
              </a:rPr>
              <a:t>Move each calculated pixel position </a:t>
            </a:r>
            <a:r>
              <a:rPr lang="en-IE" sz="2000" i="1" smtClean="0">
                <a:latin typeface="Times New Roman" pitchFamily="18" charset="0"/>
                <a:cs typeface="Times New Roman" pitchFamily="18" charset="0"/>
              </a:rPr>
              <a:t>(x, y)</a:t>
            </a:r>
            <a:r>
              <a:rPr lang="en-IE" sz="2000" smtClean="0">
                <a:latin typeface="Times New Roman" pitchFamily="18" charset="0"/>
                <a:cs typeface="Times New Roman" pitchFamily="18" charset="0"/>
              </a:rPr>
              <a:t> onto the circular path centred at </a:t>
            </a:r>
            <a:r>
              <a:rPr lang="en-IE" sz="2000" i="1" smtClean="0">
                <a:latin typeface="Times New Roman" pitchFamily="18" charset="0"/>
                <a:cs typeface="Times New Roman" pitchFamily="18" charset="0"/>
              </a:rPr>
              <a:t>(x</a:t>
            </a:r>
            <a:r>
              <a:rPr lang="en-IE" sz="2000" i="1" baseline="-25000" smtClean="0">
                <a:latin typeface="Times New Roman" pitchFamily="18" charset="0"/>
                <a:cs typeface="Times New Roman" pitchFamily="18" charset="0"/>
              </a:rPr>
              <a:t>c</a:t>
            </a:r>
            <a:r>
              <a:rPr lang="en-IE" sz="2000" i="1" smtClean="0">
                <a:latin typeface="Times New Roman" pitchFamily="18" charset="0"/>
                <a:cs typeface="Times New Roman" pitchFamily="18" charset="0"/>
              </a:rPr>
              <a:t>, y</a:t>
            </a:r>
            <a:r>
              <a:rPr lang="en-IE" sz="2000" i="1" baseline="-25000" smtClean="0">
                <a:latin typeface="Times New Roman" pitchFamily="18" charset="0"/>
                <a:cs typeface="Times New Roman" pitchFamily="18" charset="0"/>
              </a:rPr>
              <a:t>c</a:t>
            </a:r>
            <a:r>
              <a:rPr lang="en-IE" sz="2000" i="1" smtClean="0">
                <a:latin typeface="Times New Roman" pitchFamily="18" charset="0"/>
                <a:cs typeface="Times New Roman" pitchFamily="18" charset="0"/>
              </a:rPr>
              <a:t>)</a:t>
            </a:r>
            <a:r>
              <a:rPr lang="en-IE" sz="2000" smtClean="0">
                <a:latin typeface="Times New Roman" pitchFamily="18" charset="0"/>
                <a:cs typeface="Times New Roman" pitchFamily="18" charset="0"/>
              </a:rPr>
              <a:t> to plot the coordinate values:</a:t>
            </a:r>
          </a:p>
          <a:p>
            <a:pPr marL="609600" indent="-609600" eaLnBrk="1" hangingPunct="1"/>
            <a:endParaRPr lang="en-IE" sz="2000" smtClean="0">
              <a:latin typeface="Times New Roman" pitchFamily="18" charset="0"/>
              <a:cs typeface="Times New Roman" pitchFamily="18" charset="0"/>
            </a:endParaRPr>
          </a:p>
          <a:p>
            <a:pPr marL="609600" indent="-609600" eaLnBrk="1" hangingPunct="1"/>
            <a:endParaRPr lang="en-IE" sz="2000" smtClean="0">
              <a:latin typeface="Times New Roman" pitchFamily="18" charset="0"/>
              <a:cs typeface="Times New Roman" pitchFamily="18" charset="0"/>
            </a:endParaRPr>
          </a:p>
          <a:p>
            <a:pPr marL="609600" indent="-609600" eaLnBrk="1" hangingPunct="1"/>
            <a:r>
              <a:rPr lang="en-IE" sz="2000" smtClean="0">
                <a:latin typeface="Times New Roman" pitchFamily="18" charset="0"/>
                <a:cs typeface="Times New Roman" pitchFamily="18" charset="0"/>
              </a:rPr>
              <a:t>Repeat steps 3 to 5 until </a:t>
            </a:r>
            <a:r>
              <a:rPr lang="en-IE" sz="2000" i="1" smtClean="0">
                <a:latin typeface="Times New Roman" pitchFamily="18" charset="0"/>
                <a:cs typeface="Times New Roman" pitchFamily="18" charset="0"/>
              </a:rPr>
              <a:t>x &gt;= y</a:t>
            </a:r>
            <a:endParaRPr lang="en-US" sz="2000" i="1" smtClean="0">
              <a:latin typeface="Times New Roman" pitchFamily="18" charset="0"/>
              <a:cs typeface="Times New Roman" pitchFamily="18" charset="0"/>
            </a:endParaRPr>
          </a:p>
        </p:txBody>
      </p:sp>
      <p:graphicFrame>
        <p:nvGraphicFramePr>
          <p:cNvPr id="16386" name="Object 4"/>
          <p:cNvGraphicFramePr>
            <a:graphicFrameLocks noChangeAspect="1"/>
          </p:cNvGraphicFramePr>
          <p:nvPr/>
        </p:nvGraphicFramePr>
        <p:xfrm>
          <a:off x="2590800" y="1752600"/>
          <a:ext cx="3956050" cy="542925"/>
        </p:xfrm>
        <a:graphic>
          <a:graphicData uri="http://schemas.openxmlformats.org/presentationml/2006/ole">
            <p:oleObj spid="_x0000_s16386" name="Equation" r:id="rId3" imgW="1663560" imgH="228600" progId="Equation.3">
              <p:embed/>
            </p:oleObj>
          </a:graphicData>
        </a:graphic>
      </p:graphicFrame>
      <p:grpSp>
        <p:nvGrpSpPr>
          <p:cNvPr id="16391" name="Group 5"/>
          <p:cNvGrpSpPr>
            <a:grpSpLocks/>
          </p:cNvGrpSpPr>
          <p:nvPr/>
        </p:nvGrpSpPr>
        <p:grpSpPr bwMode="auto">
          <a:xfrm>
            <a:off x="2667000" y="4038600"/>
            <a:ext cx="3440113" cy="542925"/>
            <a:chOff x="1803" y="2945"/>
            <a:chExt cx="2167" cy="342"/>
          </a:xfrm>
        </p:grpSpPr>
        <p:graphicFrame>
          <p:nvGraphicFramePr>
            <p:cNvPr id="16387" name="Object 6"/>
            <p:cNvGraphicFramePr>
              <a:graphicFrameLocks noChangeAspect="1"/>
            </p:cNvGraphicFramePr>
            <p:nvPr/>
          </p:nvGraphicFramePr>
          <p:xfrm>
            <a:off x="1803" y="2945"/>
            <a:ext cx="913" cy="342"/>
          </p:xfrm>
          <a:graphic>
            <a:graphicData uri="http://schemas.openxmlformats.org/presentationml/2006/ole">
              <p:oleObj spid="_x0000_s16387" name="Equation" r:id="rId4" imgW="609480" imgH="228600" progId="Equation.3">
                <p:embed/>
              </p:oleObj>
            </a:graphicData>
          </a:graphic>
        </p:graphicFrame>
        <p:graphicFrame>
          <p:nvGraphicFramePr>
            <p:cNvPr id="16388" name="Object 7"/>
            <p:cNvGraphicFramePr>
              <a:graphicFrameLocks noChangeAspect="1"/>
            </p:cNvGraphicFramePr>
            <p:nvPr/>
          </p:nvGraphicFramePr>
          <p:xfrm>
            <a:off x="3019" y="2945"/>
            <a:ext cx="951" cy="342"/>
          </p:xfrm>
          <a:graphic>
            <a:graphicData uri="http://schemas.openxmlformats.org/presentationml/2006/ole">
              <p:oleObj spid="_x0000_s16388" name="Equation" r:id="rId5" imgW="634680" imgH="228600" progId="Equation.3">
                <p:embed/>
              </p:oleObj>
            </a:graphicData>
          </a:graphic>
        </p:graphicFrame>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43000"/>
          </a:xfrm>
        </p:spPr>
        <p:txBody>
          <a:bodyPr/>
          <a:lstStyle/>
          <a:p>
            <a:pPr eaLnBrk="1" hangingPunct="1"/>
            <a:r>
              <a:rPr lang="en-IE" sz="3200" b="1" smtClean="0"/>
              <a:t>Mid-Point Circle Algorithm Example</a:t>
            </a:r>
            <a:endParaRPr lang="en-GB" sz="3200" b="1" smtClean="0"/>
          </a:p>
        </p:txBody>
      </p:sp>
      <p:sp>
        <p:nvSpPr>
          <p:cNvPr id="60419" name="Rectangle 3"/>
          <p:cNvSpPr>
            <a:spLocks noGrp="1" noChangeArrowheads="1"/>
          </p:cNvSpPr>
          <p:nvPr>
            <p:ph type="body" idx="1"/>
          </p:nvPr>
        </p:nvSpPr>
        <p:spPr/>
        <p:txBody>
          <a:bodyPr/>
          <a:lstStyle/>
          <a:p>
            <a:pPr eaLnBrk="1" hangingPunct="1">
              <a:lnSpc>
                <a:spcPct val="90000"/>
              </a:lnSpc>
            </a:pPr>
            <a:r>
              <a:rPr lang="en-IE" sz="2000" smtClean="0"/>
              <a:t>To see the mid-point circle algorithm in action lets use it to draw a circle centred at (0,0) with radius 10</a:t>
            </a:r>
          </a:p>
          <a:p>
            <a:pPr eaLnBrk="1" hangingPunct="1">
              <a:lnSpc>
                <a:spcPct val="90000"/>
              </a:lnSpc>
            </a:pPr>
            <a:endParaRPr lang="en-IE" sz="2000" smtClean="0"/>
          </a:p>
          <a:p>
            <a:pPr eaLnBrk="1" hangingPunct="1">
              <a:lnSpc>
                <a:spcPct val="90000"/>
              </a:lnSpc>
              <a:buFontTx/>
              <a:buNone/>
            </a:pPr>
            <a:r>
              <a:rPr lang="en-GB" sz="2000" smtClean="0"/>
              <a:t>			</a:t>
            </a:r>
            <a:r>
              <a:rPr lang="en-GB" sz="2000" i="1" smtClean="0"/>
              <a:t>p</a:t>
            </a:r>
            <a:r>
              <a:rPr lang="en-GB" sz="2000" baseline="-25000" smtClean="0"/>
              <a:t>0 </a:t>
            </a:r>
            <a:r>
              <a:rPr lang="en-GB" sz="2000" smtClean="0"/>
              <a:t>= 1 – </a:t>
            </a:r>
            <a:r>
              <a:rPr lang="en-GB" sz="2000" i="1" smtClean="0"/>
              <a:t>r </a:t>
            </a:r>
            <a:r>
              <a:rPr lang="en-GB" sz="2000" smtClean="0"/>
              <a:t>= -9</a:t>
            </a:r>
          </a:p>
          <a:p>
            <a:pPr eaLnBrk="1" hangingPunct="1">
              <a:lnSpc>
                <a:spcPct val="90000"/>
              </a:lnSpc>
              <a:buFontTx/>
              <a:buNone/>
            </a:pPr>
            <a:endParaRPr lang="en-GB" sz="2000" smtClean="0"/>
          </a:p>
          <a:p>
            <a:pPr eaLnBrk="1" hangingPunct="1">
              <a:lnSpc>
                <a:spcPct val="90000"/>
              </a:lnSpc>
            </a:pPr>
            <a:r>
              <a:rPr lang="en-GB" sz="2000" smtClean="0"/>
              <a:t>Initial point is (</a:t>
            </a:r>
            <a:r>
              <a:rPr lang="en-GB" sz="2000" i="1" smtClean="0"/>
              <a:t>x</a:t>
            </a:r>
            <a:r>
              <a:rPr lang="en-GB" sz="2000" baseline="-25000" smtClean="0"/>
              <a:t>0</a:t>
            </a:r>
            <a:r>
              <a:rPr lang="en-GB" sz="2000" smtClean="0"/>
              <a:t>, </a:t>
            </a:r>
            <a:r>
              <a:rPr lang="en-GB" sz="2000" i="1" smtClean="0"/>
              <a:t>y</a:t>
            </a:r>
            <a:r>
              <a:rPr lang="en-GB" sz="2000" baseline="-25000" smtClean="0"/>
              <a:t>0</a:t>
            </a:r>
            <a:r>
              <a:rPr lang="en-GB" sz="2000" smtClean="0"/>
              <a:t>) = (0, 10) and initial increments terms for calculating the decision parameter is</a:t>
            </a:r>
          </a:p>
          <a:p>
            <a:pPr eaLnBrk="1" hangingPunct="1">
              <a:lnSpc>
                <a:spcPct val="90000"/>
              </a:lnSpc>
            </a:pPr>
            <a:endParaRPr lang="en-GB" sz="2000" smtClean="0"/>
          </a:p>
          <a:p>
            <a:pPr eaLnBrk="1" hangingPunct="1">
              <a:lnSpc>
                <a:spcPct val="90000"/>
              </a:lnSpc>
              <a:buFontTx/>
              <a:buNone/>
            </a:pPr>
            <a:r>
              <a:rPr lang="en-GB" sz="2000" smtClean="0"/>
              <a:t>			2</a:t>
            </a:r>
            <a:r>
              <a:rPr lang="en-GB" sz="2000" i="1" smtClean="0"/>
              <a:t>x</a:t>
            </a:r>
            <a:r>
              <a:rPr lang="en-GB" sz="2000" baseline="-25000" smtClean="0"/>
              <a:t>0 </a:t>
            </a:r>
            <a:r>
              <a:rPr lang="en-GB" sz="2000" smtClean="0"/>
              <a:t>= 0, 2</a:t>
            </a:r>
            <a:r>
              <a:rPr lang="en-GB" sz="2000" i="1" smtClean="0"/>
              <a:t>y</a:t>
            </a:r>
            <a:r>
              <a:rPr lang="en-GB" sz="2000" baseline="-25000" smtClean="0"/>
              <a:t>0 </a:t>
            </a:r>
            <a:r>
              <a:rPr lang="en-GB" sz="2000" smtClean="0"/>
              <a:t>= 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 Example</a:t>
            </a:r>
            <a:endParaRPr lang="en-US" sz="3200" b="1" smtClean="0"/>
          </a:p>
        </p:txBody>
      </p:sp>
      <p:graphicFrame>
        <p:nvGraphicFramePr>
          <p:cNvPr id="154802" name="Group 178"/>
          <p:cNvGraphicFramePr>
            <a:graphicFrameLocks noGrp="1"/>
          </p:cNvGraphicFramePr>
          <p:nvPr/>
        </p:nvGraphicFramePr>
        <p:xfrm>
          <a:off x="5162550" y="1219200"/>
          <a:ext cx="3905250" cy="5013706"/>
        </p:xfrm>
        <a:graphic>
          <a:graphicData uri="http://schemas.openxmlformats.org/drawingml/2006/table">
            <a:tbl>
              <a:tblPr/>
              <a:tblGrid>
                <a:gridCol w="492125"/>
                <a:gridCol w="695325"/>
                <a:gridCol w="1379538"/>
                <a:gridCol w="720725"/>
                <a:gridCol w="617537"/>
              </a:tblGrid>
              <a:tr h="679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k</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p</a:t>
                      </a:r>
                      <a:r>
                        <a:rPr kumimoji="0" lang="en-IE" sz="2400" b="0" i="0" u="none" strike="noStrike" cap="none" normalizeH="0" baseline="-25000" smtClean="0">
                          <a:ln>
                            <a:noFill/>
                          </a:ln>
                          <a:solidFill>
                            <a:schemeClr val="tx1"/>
                          </a:solidFill>
                          <a:effectLst/>
                          <a:latin typeface="Arial" pitchFamily="34" charset="0"/>
                          <a:cs typeface="Arial" pitchFamily="34" charset="0"/>
                        </a:rPr>
                        <a:t>k</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smtClean="0">
                          <a:ln>
                            <a:noFill/>
                          </a:ln>
                          <a:solidFill>
                            <a:schemeClr val="tx1"/>
                          </a:solidFill>
                          <a:effectLst/>
                          <a:latin typeface="Arial" pitchFamily="34" charset="0"/>
                          <a:cs typeface="Arial" pitchFamily="34" charset="0"/>
                        </a:rPr>
                        <a:t>(x</a:t>
                      </a:r>
                      <a:r>
                        <a:rPr kumimoji="0" lang="en-IE" sz="2000" b="0" i="0" u="none" strike="noStrike" cap="none" normalizeH="0" baseline="-25000" smtClean="0">
                          <a:ln>
                            <a:noFill/>
                          </a:ln>
                          <a:solidFill>
                            <a:schemeClr val="tx1"/>
                          </a:solidFill>
                          <a:effectLst/>
                          <a:latin typeface="Arial" pitchFamily="34" charset="0"/>
                          <a:cs typeface="Arial" pitchFamily="34" charset="0"/>
                        </a:rPr>
                        <a:t>k+1</a:t>
                      </a:r>
                      <a:r>
                        <a:rPr kumimoji="0" lang="en-IE" sz="2000" b="0" i="0" u="none" strike="noStrike" cap="none" normalizeH="0" baseline="0" smtClean="0">
                          <a:ln>
                            <a:noFill/>
                          </a:ln>
                          <a:solidFill>
                            <a:schemeClr val="tx1"/>
                          </a:solidFill>
                          <a:effectLst/>
                          <a:latin typeface="Arial" pitchFamily="34" charset="0"/>
                          <a:cs typeface="Arial" pitchFamily="34" charset="0"/>
                        </a:rPr>
                        <a:t>,y</a:t>
                      </a:r>
                      <a:r>
                        <a:rPr kumimoji="0" lang="en-IE" sz="2000" b="0" i="0" u="none" strike="noStrike" cap="none" normalizeH="0" baseline="-25000" smtClean="0">
                          <a:ln>
                            <a:noFill/>
                          </a:ln>
                          <a:solidFill>
                            <a:schemeClr val="tx1"/>
                          </a:solidFill>
                          <a:effectLst/>
                          <a:latin typeface="Arial" pitchFamily="34" charset="0"/>
                          <a:cs typeface="Arial" pitchFamily="34" charset="0"/>
                        </a:rPr>
                        <a:t>k+1</a:t>
                      </a:r>
                      <a:r>
                        <a:rPr kumimoji="0" lang="en-IE" sz="2000" b="0" i="0" u="none" strike="noStrike" cap="none" normalizeH="0" baseline="0" smtClean="0">
                          <a:ln>
                            <a:noFill/>
                          </a:ln>
                          <a:solidFill>
                            <a:schemeClr val="tx1"/>
                          </a:solidFill>
                          <a:effectLst/>
                          <a:latin typeface="Arial" pitchFamily="34"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pitchFamily="34" charset="0"/>
                          <a:cs typeface="Arial" pitchFamily="34" charset="0"/>
                        </a:rPr>
                        <a:t>2x</a:t>
                      </a:r>
                      <a:r>
                        <a:rPr kumimoji="0" lang="en-IE" sz="1500" b="0" i="0" u="none" strike="noStrike" cap="none" normalizeH="0" baseline="-25000" smtClean="0">
                          <a:ln>
                            <a:noFill/>
                          </a:ln>
                          <a:solidFill>
                            <a:schemeClr val="tx1"/>
                          </a:solidFill>
                          <a:effectLst/>
                          <a:latin typeface="Arial" pitchFamily="34" charset="0"/>
                          <a:cs typeface="Arial" pitchFamily="34" charset="0"/>
                        </a:rPr>
                        <a:t>k+1</a:t>
                      </a:r>
                      <a:endParaRPr kumimoji="0" lang="en-US" sz="15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pitchFamily="34" charset="0"/>
                          <a:cs typeface="Arial" pitchFamily="34" charset="0"/>
                        </a:rPr>
                        <a:t>2y</a:t>
                      </a:r>
                      <a:r>
                        <a:rPr kumimoji="0" lang="en-IE" sz="1500" b="0" i="0" u="none" strike="noStrike" cap="none" normalizeH="0" baseline="-25000" smtClean="0">
                          <a:ln>
                            <a:noFill/>
                          </a:ln>
                          <a:solidFill>
                            <a:schemeClr val="tx1"/>
                          </a:solidFill>
                          <a:effectLst/>
                          <a:latin typeface="Arial" pitchFamily="34" charset="0"/>
                          <a:cs typeface="Arial" pitchFamily="34" charset="0"/>
                        </a:rPr>
                        <a:t>k+1</a:t>
                      </a:r>
                      <a:endParaRPr kumimoji="0" lang="en-US" sz="1500" b="0" i="0" u="none" strike="noStrike" cap="none" normalizeH="0" baseline="-2500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4263">
                <a:tc>
                  <a:txBody>
                    <a:bodyPr/>
                    <a:lstStyle/>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0</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1</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2</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3</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4</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5</a:t>
                      </a:r>
                    </a:p>
                    <a:p>
                      <a:pPr marL="0" marR="0" lvl="0" indent="0" algn="ctr" defTabSz="914400" rtl="0" eaLnBrk="1" fontAlgn="base" latinLnBrk="0" hangingPunct="1">
                        <a:lnSpc>
                          <a:spcPct val="100000"/>
                        </a:lnSpc>
                        <a:spcBef>
                          <a:spcPct val="20000"/>
                        </a:spcBef>
                        <a:spcAft>
                          <a:spcPct val="35000"/>
                        </a:spcAft>
                        <a:buClrTx/>
                        <a:buSzTx/>
                        <a:buFontTx/>
                        <a:buNone/>
                        <a:tabLst/>
                      </a:pPr>
                      <a:r>
                        <a:rPr kumimoji="0" lang="en-IE" sz="2400" b="0" i="0" u="none" strike="noStrike" cap="none" normalizeH="0" baseline="0" smtClean="0">
                          <a:ln>
                            <a:noFill/>
                          </a:ln>
                          <a:solidFill>
                            <a:schemeClr val="tx1"/>
                          </a:solidFill>
                          <a:effectLst/>
                          <a:latin typeface="Arial" pitchFamily="34" charset="0"/>
                          <a:cs typeface="Arial" pitchFamily="34" charset="0"/>
                        </a:rPr>
                        <a:t>6</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(2,10)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(3,10)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(4,9)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(5,9)</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(6,8)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(7,7)</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4</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16</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Arial" pitchFamily="34" charset="0"/>
                        </a:rPr>
                        <a:t>14</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1463" name="Group 541"/>
          <p:cNvGrpSpPr>
            <a:grpSpLocks/>
          </p:cNvGrpSpPr>
          <p:nvPr/>
        </p:nvGrpSpPr>
        <p:grpSpPr bwMode="auto">
          <a:xfrm>
            <a:off x="-3124200" y="1028700"/>
            <a:ext cx="7966075" cy="7962900"/>
            <a:chOff x="-1968" y="1044"/>
            <a:chExt cx="5018" cy="5016"/>
          </a:xfrm>
        </p:grpSpPr>
        <p:grpSp>
          <p:nvGrpSpPr>
            <p:cNvPr id="61464" name="Group 542"/>
            <p:cNvGrpSpPr>
              <a:grpSpLocks/>
            </p:cNvGrpSpPr>
            <p:nvPr/>
          </p:nvGrpSpPr>
          <p:grpSpPr bwMode="auto">
            <a:xfrm>
              <a:off x="265" y="1044"/>
              <a:ext cx="2785" cy="2799"/>
              <a:chOff x="541" y="945"/>
              <a:chExt cx="2785" cy="2799"/>
            </a:xfrm>
          </p:grpSpPr>
          <p:sp>
            <p:nvSpPr>
              <p:cNvPr id="61492" name="Line 543"/>
              <p:cNvSpPr>
                <a:spLocks noChangeShapeType="1"/>
              </p:cNvSpPr>
              <p:nvPr/>
            </p:nvSpPr>
            <p:spPr bwMode="auto">
              <a:xfrm flipV="1">
                <a:off x="962" y="945"/>
                <a:ext cx="0" cy="2799"/>
              </a:xfrm>
              <a:prstGeom prst="line">
                <a:avLst/>
              </a:prstGeom>
              <a:noFill/>
              <a:ln w="12700">
                <a:solidFill>
                  <a:schemeClr val="tx1"/>
                </a:solidFill>
                <a:round/>
                <a:headEnd/>
                <a:tailEnd/>
              </a:ln>
            </p:spPr>
            <p:txBody>
              <a:bodyPr wrap="none"/>
              <a:lstStyle/>
              <a:p>
                <a:endParaRPr lang="en-US"/>
              </a:p>
            </p:txBody>
          </p:sp>
          <p:sp>
            <p:nvSpPr>
              <p:cNvPr id="61493" name="Line 544"/>
              <p:cNvSpPr>
                <a:spLocks noChangeShapeType="1"/>
              </p:cNvSpPr>
              <p:nvPr/>
            </p:nvSpPr>
            <p:spPr bwMode="auto">
              <a:xfrm flipV="1">
                <a:off x="1203" y="945"/>
                <a:ext cx="0" cy="2799"/>
              </a:xfrm>
              <a:prstGeom prst="line">
                <a:avLst/>
              </a:prstGeom>
              <a:noFill/>
              <a:ln w="12700">
                <a:solidFill>
                  <a:schemeClr val="tx1"/>
                </a:solidFill>
                <a:round/>
                <a:headEnd/>
                <a:tailEnd/>
              </a:ln>
            </p:spPr>
            <p:txBody>
              <a:bodyPr wrap="none"/>
              <a:lstStyle/>
              <a:p>
                <a:endParaRPr lang="en-US"/>
              </a:p>
            </p:txBody>
          </p:sp>
          <p:sp>
            <p:nvSpPr>
              <p:cNvPr id="61494" name="Line 545"/>
              <p:cNvSpPr>
                <a:spLocks noChangeShapeType="1"/>
              </p:cNvSpPr>
              <p:nvPr/>
            </p:nvSpPr>
            <p:spPr bwMode="auto">
              <a:xfrm flipV="1">
                <a:off x="1454" y="945"/>
                <a:ext cx="0" cy="2799"/>
              </a:xfrm>
              <a:prstGeom prst="line">
                <a:avLst/>
              </a:prstGeom>
              <a:noFill/>
              <a:ln w="12700">
                <a:solidFill>
                  <a:schemeClr val="tx1"/>
                </a:solidFill>
                <a:round/>
                <a:headEnd/>
                <a:tailEnd/>
              </a:ln>
            </p:spPr>
            <p:txBody>
              <a:bodyPr wrap="none"/>
              <a:lstStyle/>
              <a:p>
                <a:endParaRPr lang="en-US"/>
              </a:p>
            </p:txBody>
          </p:sp>
          <p:sp>
            <p:nvSpPr>
              <p:cNvPr id="61495" name="Line 546"/>
              <p:cNvSpPr>
                <a:spLocks noChangeShapeType="1"/>
              </p:cNvSpPr>
              <p:nvPr/>
            </p:nvSpPr>
            <p:spPr bwMode="auto">
              <a:xfrm flipV="1">
                <a:off x="1685" y="945"/>
                <a:ext cx="0" cy="2799"/>
              </a:xfrm>
              <a:prstGeom prst="line">
                <a:avLst/>
              </a:prstGeom>
              <a:noFill/>
              <a:ln w="12700">
                <a:solidFill>
                  <a:schemeClr val="tx1"/>
                </a:solidFill>
                <a:round/>
                <a:headEnd/>
                <a:tailEnd/>
              </a:ln>
            </p:spPr>
            <p:txBody>
              <a:bodyPr wrap="none"/>
              <a:lstStyle/>
              <a:p>
                <a:endParaRPr lang="en-US"/>
              </a:p>
            </p:txBody>
          </p:sp>
          <p:sp>
            <p:nvSpPr>
              <p:cNvPr id="61496" name="Line 547"/>
              <p:cNvSpPr>
                <a:spLocks noChangeShapeType="1"/>
              </p:cNvSpPr>
              <p:nvPr/>
            </p:nvSpPr>
            <p:spPr bwMode="auto">
              <a:xfrm flipV="1">
                <a:off x="1936" y="945"/>
                <a:ext cx="0" cy="2799"/>
              </a:xfrm>
              <a:prstGeom prst="line">
                <a:avLst/>
              </a:prstGeom>
              <a:noFill/>
              <a:ln w="12700">
                <a:solidFill>
                  <a:schemeClr val="tx1"/>
                </a:solidFill>
                <a:round/>
                <a:headEnd/>
                <a:tailEnd/>
              </a:ln>
            </p:spPr>
            <p:txBody>
              <a:bodyPr wrap="none"/>
              <a:lstStyle/>
              <a:p>
                <a:endParaRPr lang="en-US"/>
              </a:p>
            </p:txBody>
          </p:sp>
          <p:sp>
            <p:nvSpPr>
              <p:cNvPr id="61497" name="Line 548"/>
              <p:cNvSpPr>
                <a:spLocks noChangeShapeType="1"/>
              </p:cNvSpPr>
              <p:nvPr/>
            </p:nvSpPr>
            <p:spPr bwMode="auto">
              <a:xfrm flipV="1">
                <a:off x="2177" y="945"/>
                <a:ext cx="0" cy="2799"/>
              </a:xfrm>
              <a:prstGeom prst="line">
                <a:avLst/>
              </a:prstGeom>
              <a:noFill/>
              <a:ln w="12700">
                <a:solidFill>
                  <a:schemeClr val="tx1"/>
                </a:solidFill>
                <a:round/>
                <a:headEnd/>
                <a:tailEnd/>
              </a:ln>
            </p:spPr>
            <p:txBody>
              <a:bodyPr wrap="none"/>
              <a:lstStyle/>
              <a:p>
                <a:endParaRPr lang="en-US"/>
              </a:p>
            </p:txBody>
          </p:sp>
          <p:sp>
            <p:nvSpPr>
              <p:cNvPr id="61498" name="Line 549"/>
              <p:cNvSpPr>
                <a:spLocks noChangeShapeType="1"/>
              </p:cNvSpPr>
              <p:nvPr/>
            </p:nvSpPr>
            <p:spPr bwMode="auto">
              <a:xfrm flipV="1">
                <a:off x="2418" y="945"/>
                <a:ext cx="0" cy="2799"/>
              </a:xfrm>
              <a:prstGeom prst="line">
                <a:avLst/>
              </a:prstGeom>
              <a:noFill/>
              <a:ln w="12700">
                <a:solidFill>
                  <a:schemeClr val="tx1"/>
                </a:solidFill>
                <a:round/>
                <a:headEnd/>
                <a:tailEnd/>
              </a:ln>
            </p:spPr>
            <p:txBody>
              <a:bodyPr wrap="none"/>
              <a:lstStyle/>
              <a:p>
                <a:endParaRPr lang="en-US"/>
              </a:p>
            </p:txBody>
          </p:sp>
          <p:sp>
            <p:nvSpPr>
              <p:cNvPr id="61499" name="Line 550"/>
              <p:cNvSpPr>
                <a:spLocks noChangeShapeType="1"/>
              </p:cNvSpPr>
              <p:nvPr/>
            </p:nvSpPr>
            <p:spPr bwMode="auto">
              <a:xfrm flipV="1">
                <a:off x="2649" y="945"/>
                <a:ext cx="0" cy="2799"/>
              </a:xfrm>
              <a:prstGeom prst="line">
                <a:avLst/>
              </a:prstGeom>
              <a:noFill/>
              <a:ln w="12700">
                <a:solidFill>
                  <a:schemeClr val="tx1"/>
                </a:solidFill>
                <a:round/>
                <a:headEnd/>
                <a:tailEnd/>
              </a:ln>
            </p:spPr>
            <p:txBody>
              <a:bodyPr wrap="none"/>
              <a:lstStyle/>
              <a:p>
                <a:endParaRPr lang="en-US"/>
              </a:p>
            </p:txBody>
          </p:sp>
          <p:sp>
            <p:nvSpPr>
              <p:cNvPr id="61500" name="Line 551"/>
              <p:cNvSpPr>
                <a:spLocks noChangeShapeType="1"/>
              </p:cNvSpPr>
              <p:nvPr/>
            </p:nvSpPr>
            <p:spPr bwMode="auto">
              <a:xfrm flipV="1">
                <a:off x="724" y="945"/>
                <a:ext cx="0" cy="2799"/>
              </a:xfrm>
              <a:prstGeom prst="line">
                <a:avLst/>
              </a:prstGeom>
              <a:noFill/>
              <a:ln w="12700">
                <a:solidFill>
                  <a:schemeClr val="tx1"/>
                </a:solidFill>
                <a:round/>
                <a:headEnd/>
                <a:tailEnd/>
              </a:ln>
            </p:spPr>
            <p:txBody>
              <a:bodyPr wrap="none"/>
              <a:lstStyle/>
              <a:p>
                <a:endParaRPr lang="en-US"/>
              </a:p>
            </p:txBody>
          </p:sp>
          <p:sp>
            <p:nvSpPr>
              <p:cNvPr id="61501" name="Line 552"/>
              <p:cNvSpPr>
                <a:spLocks noChangeShapeType="1"/>
              </p:cNvSpPr>
              <p:nvPr/>
            </p:nvSpPr>
            <p:spPr bwMode="auto">
              <a:xfrm flipV="1">
                <a:off x="2885" y="945"/>
                <a:ext cx="0" cy="2799"/>
              </a:xfrm>
              <a:prstGeom prst="line">
                <a:avLst/>
              </a:prstGeom>
              <a:noFill/>
              <a:ln w="12700">
                <a:solidFill>
                  <a:schemeClr val="tx1"/>
                </a:solidFill>
                <a:round/>
                <a:headEnd/>
                <a:tailEnd/>
              </a:ln>
            </p:spPr>
            <p:txBody>
              <a:bodyPr wrap="none"/>
              <a:lstStyle/>
              <a:p>
                <a:endParaRPr lang="en-US"/>
              </a:p>
            </p:txBody>
          </p:sp>
          <p:sp>
            <p:nvSpPr>
              <p:cNvPr id="61502" name="Line 553"/>
              <p:cNvSpPr>
                <a:spLocks noChangeShapeType="1"/>
              </p:cNvSpPr>
              <p:nvPr/>
            </p:nvSpPr>
            <p:spPr bwMode="auto">
              <a:xfrm flipV="1">
                <a:off x="3119" y="945"/>
                <a:ext cx="0" cy="2799"/>
              </a:xfrm>
              <a:prstGeom prst="line">
                <a:avLst/>
              </a:prstGeom>
              <a:noFill/>
              <a:ln w="12700">
                <a:solidFill>
                  <a:schemeClr val="tx1"/>
                </a:solidFill>
                <a:round/>
                <a:headEnd/>
                <a:tailEnd/>
              </a:ln>
            </p:spPr>
            <p:txBody>
              <a:bodyPr wrap="none"/>
              <a:lstStyle/>
              <a:p>
                <a:endParaRPr lang="en-US"/>
              </a:p>
            </p:txBody>
          </p:sp>
          <p:sp>
            <p:nvSpPr>
              <p:cNvPr id="61503" name="Line 554"/>
              <p:cNvSpPr>
                <a:spLocks noChangeShapeType="1"/>
              </p:cNvSpPr>
              <p:nvPr/>
            </p:nvSpPr>
            <p:spPr bwMode="auto">
              <a:xfrm rot="5400000" flipV="1">
                <a:off x="1938" y="-236"/>
                <a:ext cx="0" cy="2777"/>
              </a:xfrm>
              <a:prstGeom prst="line">
                <a:avLst/>
              </a:prstGeom>
              <a:noFill/>
              <a:ln w="12700">
                <a:solidFill>
                  <a:schemeClr val="tx1"/>
                </a:solidFill>
                <a:round/>
                <a:headEnd/>
                <a:tailEnd/>
              </a:ln>
            </p:spPr>
            <p:txBody>
              <a:bodyPr wrap="none"/>
              <a:lstStyle/>
              <a:p>
                <a:endParaRPr lang="en-US"/>
              </a:p>
            </p:txBody>
          </p:sp>
          <p:sp>
            <p:nvSpPr>
              <p:cNvPr id="61504" name="Line 555"/>
              <p:cNvSpPr>
                <a:spLocks noChangeShapeType="1"/>
              </p:cNvSpPr>
              <p:nvPr/>
            </p:nvSpPr>
            <p:spPr bwMode="auto">
              <a:xfrm rot="5400000" flipV="1">
                <a:off x="1938" y="7"/>
                <a:ext cx="0" cy="2777"/>
              </a:xfrm>
              <a:prstGeom prst="line">
                <a:avLst/>
              </a:prstGeom>
              <a:noFill/>
              <a:ln w="12700">
                <a:solidFill>
                  <a:schemeClr val="tx1"/>
                </a:solidFill>
                <a:round/>
                <a:headEnd/>
                <a:tailEnd/>
              </a:ln>
            </p:spPr>
            <p:txBody>
              <a:bodyPr wrap="none"/>
              <a:lstStyle/>
              <a:p>
                <a:endParaRPr lang="en-US"/>
              </a:p>
            </p:txBody>
          </p:sp>
          <p:sp>
            <p:nvSpPr>
              <p:cNvPr id="61505" name="Line 556"/>
              <p:cNvSpPr>
                <a:spLocks noChangeShapeType="1"/>
              </p:cNvSpPr>
              <p:nvPr/>
            </p:nvSpPr>
            <p:spPr bwMode="auto">
              <a:xfrm rot="5400000" flipV="1">
                <a:off x="1938" y="249"/>
                <a:ext cx="0" cy="2777"/>
              </a:xfrm>
              <a:prstGeom prst="line">
                <a:avLst/>
              </a:prstGeom>
              <a:noFill/>
              <a:ln w="12700">
                <a:solidFill>
                  <a:schemeClr val="tx1"/>
                </a:solidFill>
                <a:round/>
                <a:headEnd/>
                <a:tailEnd/>
              </a:ln>
            </p:spPr>
            <p:txBody>
              <a:bodyPr wrap="none"/>
              <a:lstStyle/>
              <a:p>
                <a:endParaRPr lang="en-US"/>
              </a:p>
            </p:txBody>
          </p:sp>
          <p:sp>
            <p:nvSpPr>
              <p:cNvPr id="61506" name="Line 557"/>
              <p:cNvSpPr>
                <a:spLocks noChangeShapeType="1"/>
              </p:cNvSpPr>
              <p:nvPr/>
            </p:nvSpPr>
            <p:spPr bwMode="auto">
              <a:xfrm rot="5400000" flipV="1">
                <a:off x="1938" y="488"/>
                <a:ext cx="0" cy="2777"/>
              </a:xfrm>
              <a:prstGeom prst="line">
                <a:avLst/>
              </a:prstGeom>
              <a:noFill/>
              <a:ln w="12700">
                <a:solidFill>
                  <a:schemeClr val="tx1"/>
                </a:solidFill>
                <a:round/>
                <a:headEnd/>
                <a:tailEnd/>
              </a:ln>
            </p:spPr>
            <p:txBody>
              <a:bodyPr wrap="none"/>
              <a:lstStyle/>
              <a:p>
                <a:endParaRPr lang="en-US"/>
              </a:p>
            </p:txBody>
          </p:sp>
          <p:sp>
            <p:nvSpPr>
              <p:cNvPr id="61507" name="Line 558"/>
              <p:cNvSpPr>
                <a:spLocks noChangeShapeType="1"/>
              </p:cNvSpPr>
              <p:nvPr/>
            </p:nvSpPr>
            <p:spPr bwMode="auto">
              <a:xfrm rot="5400000" flipV="1">
                <a:off x="1938" y="730"/>
                <a:ext cx="0" cy="2777"/>
              </a:xfrm>
              <a:prstGeom prst="line">
                <a:avLst/>
              </a:prstGeom>
              <a:noFill/>
              <a:ln w="12700">
                <a:solidFill>
                  <a:schemeClr val="tx1"/>
                </a:solidFill>
                <a:round/>
                <a:headEnd/>
                <a:tailEnd/>
              </a:ln>
            </p:spPr>
            <p:txBody>
              <a:bodyPr wrap="none"/>
              <a:lstStyle/>
              <a:p>
                <a:endParaRPr lang="en-US"/>
              </a:p>
            </p:txBody>
          </p:sp>
          <p:sp>
            <p:nvSpPr>
              <p:cNvPr id="61508" name="Line 559"/>
              <p:cNvSpPr>
                <a:spLocks noChangeShapeType="1"/>
              </p:cNvSpPr>
              <p:nvPr/>
            </p:nvSpPr>
            <p:spPr bwMode="auto">
              <a:xfrm rot="5400000" flipV="1">
                <a:off x="1938" y="969"/>
                <a:ext cx="0" cy="2777"/>
              </a:xfrm>
              <a:prstGeom prst="line">
                <a:avLst/>
              </a:prstGeom>
              <a:noFill/>
              <a:ln w="12700">
                <a:solidFill>
                  <a:schemeClr val="tx1"/>
                </a:solidFill>
                <a:round/>
                <a:headEnd/>
                <a:tailEnd/>
              </a:ln>
            </p:spPr>
            <p:txBody>
              <a:bodyPr wrap="none"/>
              <a:lstStyle/>
              <a:p>
                <a:endParaRPr lang="en-US"/>
              </a:p>
            </p:txBody>
          </p:sp>
          <p:sp>
            <p:nvSpPr>
              <p:cNvPr id="61509" name="Line 560"/>
              <p:cNvSpPr>
                <a:spLocks noChangeShapeType="1"/>
              </p:cNvSpPr>
              <p:nvPr/>
            </p:nvSpPr>
            <p:spPr bwMode="auto">
              <a:xfrm rot="5400000" flipV="1">
                <a:off x="1938" y="1211"/>
                <a:ext cx="0" cy="2777"/>
              </a:xfrm>
              <a:prstGeom prst="line">
                <a:avLst/>
              </a:prstGeom>
              <a:noFill/>
              <a:ln w="12700">
                <a:solidFill>
                  <a:schemeClr val="tx1"/>
                </a:solidFill>
                <a:round/>
                <a:headEnd/>
                <a:tailEnd/>
              </a:ln>
            </p:spPr>
            <p:txBody>
              <a:bodyPr wrap="none"/>
              <a:lstStyle/>
              <a:p>
                <a:endParaRPr lang="en-US"/>
              </a:p>
            </p:txBody>
          </p:sp>
          <p:sp>
            <p:nvSpPr>
              <p:cNvPr id="61510" name="Line 561"/>
              <p:cNvSpPr>
                <a:spLocks noChangeShapeType="1"/>
              </p:cNvSpPr>
              <p:nvPr/>
            </p:nvSpPr>
            <p:spPr bwMode="auto">
              <a:xfrm rot="5400000" flipV="1">
                <a:off x="1938" y="1450"/>
                <a:ext cx="0" cy="2777"/>
              </a:xfrm>
              <a:prstGeom prst="line">
                <a:avLst/>
              </a:prstGeom>
              <a:noFill/>
              <a:ln w="12700">
                <a:solidFill>
                  <a:schemeClr val="tx1"/>
                </a:solidFill>
                <a:round/>
                <a:headEnd/>
                <a:tailEnd/>
              </a:ln>
            </p:spPr>
            <p:txBody>
              <a:bodyPr wrap="none"/>
              <a:lstStyle/>
              <a:p>
                <a:endParaRPr lang="en-US"/>
              </a:p>
            </p:txBody>
          </p:sp>
          <p:sp>
            <p:nvSpPr>
              <p:cNvPr id="61511" name="Oval 562"/>
              <p:cNvSpPr>
                <a:spLocks noChangeArrowheads="1"/>
              </p:cNvSpPr>
              <p:nvPr/>
            </p:nvSpPr>
            <p:spPr bwMode="auto">
              <a:xfrm>
                <a:off x="1102" y="225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2" name="Oval 563"/>
              <p:cNvSpPr>
                <a:spLocks noChangeArrowheads="1"/>
              </p:cNvSpPr>
              <p:nvPr/>
            </p:nvSpPr>
            <p:spPr bwMode="auto">
              <a:xfrm>
                <a:off x="1353" y="225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3" name="Oval 564"/>
              <p:cNvSpPr>
                <a:spLocks noChangeArrowheads="1"/>
              </p:cNvSpPr>
              <p:nvPr/>
            </p:nvSpPr>
            <p:spPr bwMode="auto">
              <a:xfrm>
                <a:off x="2548" y="225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4" name="Oval 565"/>
              <p:cNvSpPr>
                <a:spLocks noChangeArrowheads="1"/>
              </p:cNvSpPr>
              <p:nvPr/>
            </p:nvSpPr>
            <p:spPr bwMode="auto">
              <a:xfrm>
                <a:off x="861" y="225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5" name="Oval 566"/>
              <p:cNvSpPr>
                <a:spLocks noChangeArrowheads="1"/>
              </p:cNvSpPr>
              <p:nvPr/>
            </p:nvSpPr>
            <p:spPr bwMode="auto">
              <a:xfrm>
                <a:off x="1584" y="225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6" name="Oval 567"/>
              <p:cNvSpPr>
                <a:spLocks noChangeArrowheads="1"/>
              </p:cNvSpPr>
              <p:nvPr/>
            </p:nvSpPr>
            <p:spPr bwMode="auto">
              <a:xfrm>
                <a:off x="1835" y="225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7" name="Oval 568"/>
              <p:cNvSpPr>
                <a:spLocks noChangeArrowheads="1"/>
              </p:cNvSpPr>
              <p:nvPr/>
            </p:nvSpPr>
            <p:spPr bwMode="auto">
              <a:xfrm>
                <a:off x="2076" y="225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8" name="Oval 569"/>
              <p:cNvSpPr>
                <a:spLocks noChangeArrowheads="1"/>
              </p:cNvSpPr>
              <p:nvPr/>
            </p:nvSpPr>
            <p:spPr bwMode="auto">
              <a:xfrm>
                <a:off x="2317" y="225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19" name="Oval 570"/>
              <p:cNvSpPr>
                <a:spLocks noChangeArrowheads="1"/>
              </p:cNvSpPr>
              <p:nvPr/>
            </p:nvSpPr>
            <p:spPr bwMode="auto">
              <a:xfrm>
                <a:off x="1103" y="201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0" name="Oval 571"/>
              <p:cNvSpPr>
                <a:spLocks noChangeArrowheads="1"/>
              </p:cNvSpPr>
              <p:nvPr/>
            </p:nvSpPr>
            <p:spPr bwMode="auto">
              <a:xfrm>
                <a:off x="1354" y="201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1" name="Oval 572"/>
              <p:cNvSpPr>
                <a:spLocks noChangeArrowheads="1"/>
              </p:cNvSpPr>
              <p:nvPr/>
            </p:nvSpPr>
            <p:spPr bwMode="auto">
              <a:xfrm>
                <a:off x="2549" y="201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2" name="Oval 573"/>
              <p:cNvSpPr>
                <a:spLocks noChangeArrowheads="1"/>
              </p:cNvSpPr>
              <p:nvPr/>
            </p:nvSpPr>
            <p:spPr bwMode="auto">
              <a:xfrm>
                <a:off x="862" y="201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3" name="Oval 574"/>
              <p:cNvSpPr>
                <a:spLocks noChangeArrowheads="1"/>
              </p:cNvSpPr>
              <p:nvPr/>
            </p:nvSpPr>
            <p:spPr bwMode="auto">
              <a:xfrm>
                <a:off x="1585" y="201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4" name="Oval 575"/>
              <p:cNvSpPr>
                <a:spLocks noChangeArrowheads="1"/>
              </p:cNvSpPr>
              <p:nvPr/>
            </p:nvSpPr>
            <p:spPr bwMode="auto">
              <a:xfrm>
                <a:off x="1836" y="201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5" name="Oval 576"/>
              <p:cNvSpPr>
                <a:spLocks noChangeArrowheads="1"/>
              </p:cNvSpPr>
              <p:nvPr/>
            </p:nvSpPr>
            <p:spPr bwMode="auto">
              <a:xfrm>
                <a:off x="2077" y="201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6" name="Oval 577"/>
              <p:cNvSpPr>
                <a:spLocks noChangeArrowheads="1"/>
              </p:cNvSpPr>
              <p:nvPr/>
            </p:nvSpPr>
            <p:spPr bwMode="auto">
              <a:xfrm>
                <a:off x="2318" y="201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7" name="Oval 578"/>
              <p:cNvSpPr>
                <a:spLocks noChangeArrowheads="1"/>
              </p:cNvSpPr>
              <p:nvPr/>
            </p:nvSpPr>
            <p:spPr bwMode="auto">
              <a:xfrm>
                <a:off x="1102" y="177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8" name="Oval 579"/>
              <p:cNvSpPr>
                <a:spLocks noChangeArrowheads="1"/>
              </p:cNvSpPr>
              <p:nvPr/>
            </p:nvSpPr>
            <p:spPr bwMode="auto">
              <a:xfrm>
                <a:off x="1353" y="177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29" name="Oval 580"/>
              <p:cNvSpPr>
                <a:spLocks noChangeArrowheads="1"/>
              </p:cNvSpPr>
              <p:nvPr/>
            </p:nvSpPr>
            <p:spPr bwMode="auto">
              <a:xfrm>
                <a:off x="2548" y="177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0" name="Oval 581"/>
              <p:cNvSpPr>
                <a:spLocks noChangeArrowheads="1"/>
              </p:cNvSpPr>
              <p:nvPr/>
            </p:nvSpPr>
            <p:spPr bwMode="auto">
              <a:xfrm>
                <a:off x="861" y="177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1" name="Oval 582"/>
              <p:cNvSpPr>
                <a:spLocks noChangeArrowheads="1"/>
              </p:cNvSpPr>
              <p:nvPr/>
            </p:nvSpPr>
            <p:spPr bwMode="auto">
              <a:xfrm>
                <a:off x="1584" y="177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2" name="Oval 583"/>
              <p:cNvSpPr>
                <a:spLocks noChangeArrowheads="1"/>
              </p:cNvSpPr>
              <p:nvPr/>
            </p:nvSpPr>
            <p:spPr bwMode="auto">
              <a:xfrm>
                <a:off x="1835" y="177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3" name="Oval 584"/>
              <p:cNvSpPr>
                <a:spLocks noChangeArrowheads="1"/>
              </p:cNvSpPr>
              <p:nvPr/>
            </p:nvSpPr>
            <p:spPr bwMode="auto">
              <a:xfrm>
                <a:off x="2076" y="177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4" name="Oval 585"/>
              <p:cNvSpPr>
                <a:spLocks noChangeArrowheads="1"/>
              </p:cNvSpPr>
              <p:nvPr/>
            </p:nvSpPr>
            <p:spPr bwMode="auto">
              <a:xfrm>
                <a:off x="2317" y="177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5" name="Oval 586"/>
              <p:cNvSpPr>
                <a:spLocks noChangeArrowheads="1"/>
              </p:cNvSpPr>
              <p:nvPr/>
            </p:nvSpPr>
            <p:spPr bwMode="auto">
              <a:xfrm>
                <a:off x="1103" y="15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6" name="Oval 587"/>
              <p:cNvSpPr>
                <a:spLocks noChangeArrowheads="1"/>
              </p:cNvSpPr>
              <p:nvPr/>
            </p:nvSpPr>
            <p:spPr bwMode="auto">
              <a:xfrm>
                <a:off x="1354" y="15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7" name="Oval 588"/>
              <p:cNvSpPr>
                <a:spLocks noChangeArrowheads="1"/>
              </p:cNvSpPr>
              <p:nvPr/>
            </p:nvSpPr>
            <p:spPr bwMode="auto">
              <a:xfrm>
                <a:off x="2549" y="153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8" name="Oval 589"/>
              <p:cNvSpPr>
                <a:spLocks noChangeArrowheads="1"/>
              </p:cNvSpPr>
              <p:nvPr/>
            </p:nvSpPr>
            <p:spPr bwMode="auto">
              <a:xfrm>
                <a:off x="862" y="153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39" name="Oval 590"/>
              <p:cNvSpPr>
                <a:spLocks noChangeArrowheads="1"/>
              </p:cNvSpPr>
              <p:nvPr/>
            </p:nvSpPr>
            <p:spPr bwMode="auto">
              <a:xfrm>
                <a:off x="1585" y="15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0" name="Oval 591"/>
              <p:cNvSpPr>
                <a:spLocks noChangeArrowheads="1"/>
              </p:cNvSpPr>
              <p:nvPr/>
            </p:nvSpPr>
            <p:spPr bwMode="auto">
              <a:xfrm>
                <a:off x="1836" y="153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1" name="Oval 592"/>
              <p:cNvSpPr>
                <a:spLocks noChangeArrowheads="1"/>
              </p:cNvSpPr>
              <p:nvPr/>
            </p:nvSpPr>
            <p:spPr bwMode="auto">
              <a:xfrm>
                <a:off x="2077" y="153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2" name="Oval 593"/>
              <p:cNvSpPr>
                <a:spLocks noChangeArrowheads="1"/>
              </p:cNvSpPr>
              <p:nvPr/>
            </p:nvSpPr>
            <p:spPr bwMode="auto">
              <a:xfrm>
                <a:off x="2318" y="153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3" name="Oval 594"/>
              <p:cNvSpPr>
                <a:spLocks noChangeArrowheads="1"/>
              </p:cNvSpPr>
              <p:nvPr/>
            </p:nvSpPr>
            <p:spPr bwMode="auto">
              <a:xfrm>
                <a:off x="1103" y="128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4" name="Oval 595"/>
              <p:cNvSpPr>
                <a:spLocks noChangeArrowheads="1"/>
              </p:cNvSpPr>
              <p:nvPr/>
            </p:nvSpPr>
            <p:spPr bwMode="auto">
              <a:xfrm>
                <a:off x="1354" y="128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5" name="Oval 596"/>
              <p:cNvSpPr>
                <a:spLocks noChangeArrowheads="1"/>
              </p:cNvSpPr>
              <p:nvPr/>
            </p:nvSpPr>
            <p:spPr bwMode="auto">
              <a:xfrm>
                <a:off x="2549" y="128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6" name="Oval 597"/>
              <p:cNvSpPr>
                <a:spLocks noChangeArrowheads="1"/>
              </p:cNvSpPr>
              <p:nvPr/>
            </p:nvSpPr>
            <p:spPr bwMode="auto">
              <a:xfrm>
                <a:off x="862" y="128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7" name="Oval 598"/>
              <p:cNvSpPr>
                <a:spLocks noChangeArrowheads="1"/>
              </p:cNvSpPr>
              <p:nvPr/>
            </p:nvSpPr>
            <p:spPr bwMode="auto">
              <a:xfrm>
                <a:off x="1585" y="128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8" name="Oval 599"/>
              <p:cNvSpPr>
                <a:spLocks noChangeArrowheads="1"/>
              </p:cNvSpPr>
              <p:nvPr/>
            </p:nvSpPr>
            <p:spPr bwMode="auto">
              <a:xfrm>
                <a:off x="1836" y="128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49" name="Oval 600"/>
              <p:cNvSpPr>
                <a:spLocks noChangeArrowheads="1"/>
              </p:cNvSpPr>
              <p:nvPr/>
            </p:nvSpPr>
            <p:spPr bwMode="auto">
              <a:xfrm>
                <a:off x="2077" y="128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0" name="Oval 601"/>
              <p:cNvSpPr>
                <a:spLocks noChangeArrowheads="1"/>
              </p:cNvSpPr>
              <p:nvPr/>
            </p:nvSpPr>
            <p:spPr bwMode="auto">
              <a:xfrm>
                <a:off x="2318" y="128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1" name="Oval 602"/>
              <p:cNvSpPr>
                <a:spLocks noChangeArrowheads="1"/>
              </p:cNvSpPr>
              <p:nvPr/>
            </p:nvSpPr>
            <p:spPr bwMode="auto">
              <a:xfrm>
                <a:off x="1103" y="104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2" name="Oval 603"/>
              <p:cNvSpPr>
                <a:spLocks noChangeArrowheads="1"/>
              </p:cNvSpPr>
              <p:nvPr/>
            </p:nvSpPr>
            <p:spPr bwMode="auto">
              <a:xfrm>
                <a:off x="1354" y="104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3" name="Oval 604"/>
              <p:cNvSpPr>
                <a:spLocks noChangeArrowheads="1"/>
              </p:cNvSpPr>
              <p:nvPr/>
            </p:nvSpPr>
            <p:spPr bwMode="auto">
              <a:xfrm>
                <a:off x="2549" y="104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4" name="Oval 605"/>
              <p:cNvSpPr>
                <a:spLocks noChangeArrowheads="1"/>
              </p:cNvSpPr>
              <p:nvPr/>
            </p:nvSpPr>
            <p:spPr bwMode="auto">
              <a:xfrm>
                <a:off x="862" y="104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5" name="Oval 606"/>
              <p:cNvSpPr>
                <a:spLocks noChangeArrowheads="1"/>
              </p:cNvSpPr>
              <p:nvPr/>
            </p:nvSpPr>
            <p:spPr bwMode="auto">
              <a:xfrm>
                <a:off x="1585" y="104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6" name="Oval 607"/>
              <p:cNvSpPr>
                <a:spLocks noChangeArrowheads="1"/>
              </p:cNvSpPr>
              <p:nvPr/>
            </p:nvSpPr>
            <p:spPr bwMode="auto">
              <a:xfrm>
                <a:off x="1836" y="104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7" name="Oval 608"/>
              <p:cNvSpPr>
                <a:spLocks noChangeArrowheads="1"/>
              </p:cNvSpPr>
              <p:nvPr/>
            </p:nvSpPr>
            <p:spPr bwMode="auto">
              <a:xfrm>
                <a:off x="2077" y="104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8" name="Oval 609"/>
              <p:cNvSpPr>
                <a:spLocks noChangeArrowheads="1"/>
              </p:cNvSpPr>
              <p:nvPr/>
            </p:nvSpPr>
            <p:spPr bwMode="auto">
              <a:xfrm>
                <a:off x="2318" y="104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59" name="Oval 610"/>
              <p:cNvSpPr>
                <a:spLocks noChangeArrowheads="1"/>
              </p:cNvSpPr>
              <p:nvPr/>
            </p:nvSpPr>
            <p:spPr bwMode="auto">
              <a:xfrm>
                <a:off x="1102" y="274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0" name="Oval 611"/>
              <p:cNvSpPr>
                <a:spLocks noChangeArrowheads="1"/>
              </p:cNvSpPr>
              <p:nvPr/>
            </p:nvSpPr>
            <p:spPr bwMode="auto">
              <a:xfrm>
                <a:off x="1353" y="274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1" name="Oval 612"/>
              <p:cNvSpPr>
                <a:spLocks noChangeArrowheads="1"/>
              </p:cNvSpPr>
              <p:nvPr/>
            </p:nvSpPr>
            <p:spPr bwMode="auto">
              <a:xfrm>
                <a:off x="2548" y="273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2" name="Oval 613"/>
              <p:cNvSpPr>
                <a:spLocks noChangeArrowheads="1"/>
              </p:cNvSpPr>
              <p:nvPr/>
            </p:nvSpPr>
            <p:spPr bwMode="auto">
              <a:xfrm>
                <a:off x="861" y="27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3" name="Oval 614"/>
              <p:cNvSpPr>
                <a:spLocks noChangeArrowheads="1"/>
              </p:cNvSpPr>
              <p:nvPr/>
            </p:nvSpPr>
            <p:spPr bwMode="auto">
              <a:xfrm>
                <a:off x="1584" y="274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4" name="Oval 615"/>
              <p:cNvSpPr>
                <a:spLocks noChangeArrowheads="1"/>
              </p:cNvSpPr>
              <p:nvPr/>
            </p:nvSpPr>
            <p:spPr bwMode="auto">
              <a:xfrm>
                <a:off x="1835" y="27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5" name="Oval 616"/>
              <p:cNvSpPr>
                <a:spLocks noChangeArrowheads="1"/>
              </p:cNvSpPr>
              <p:nvPr/>
            </p:nvSpPr>
            <p:spPr bwMode="auto">
              <a:xfrm>
                <a:off x="2076" y="27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6" name="Oval 617"/>
              <p:cNvSpPr>
                <a:spLocks noChangeArrowheads="1"/>
              </p:cNvSpPr>
              <p:nvPr/>
            </p:nvSpPr>
            <p:spPr bwMode="auto">
              <a:xfrm>
                <a:off x="2317" y="274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7" name="Oval 618"/>
              <p:cNvSpPr>
                <a:spLocks noChangeArrowheads="1"/>
              </p:cNvSpPr>
              <p:nvPr/>
            </p:nvSpPr>
            <p:spPr bwMode="auto">
              <a:xfrm>
                <a:off x="1102" y="250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8" name="Oval 619"/>
              <p:cNvSpPr>
                <a:spLocks noChangeArrowheads="1"/>
              </p:cNvSpPr>
              <p:nvPr/>
            </p:nvSpPr>
            <p:spPr bwMode="auto">
              <a:xfrm>
                <a:off x="1353" y="250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69" name="Oval 620"/>
              <p:cNvSpPr>
                <a:spLocks noChangeArrowheads="1"/>
              </p:cNvSpPr>
              <p:nvPr/>
            </p:nvSpPr>
            <p:spPr bwMode="auto">
              <a:xfrm>
                <a:off x="2548" y="249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0" name="Oval 621"/>
              <p:cNvSpPr>
                <a:spLocks noChangeArrowheads="1"/>
              </p:cNvSpPr>
              <p:nvPr/>
            </p:nvSpPr>
            <p:spPr bwMode="auto">
              <a:xfrm>
                <a:off x="861" y="250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1" name="Oval 622"/>
              <p:cNvSpPr>
                <a:spLocks noChangeArrowheads="1"/>
              </p:cNvSpPr>
              <p:nvPr/>
            </p:nvSpPr>
            <p:spPr bwMode="auto">
              <a:xfrm>
                <a:off x="1584" y="250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2" name="Oval 623"/>
              <p:cNvSpPr>
                <a:spLocks noChangeArrowheads="1"/>
              </p:cNvSpPr>
              <p:nvPr/>
            </p:nvSpPr>
            <p:spPr bwMode="auto">
              <a:xfrm>
                <a:off x="1835" y="250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3" name="Oval 624"/>
              <p:cNvSpPr>
                <a:spLocks noChangeArrowheads="1"/>
              </p:cNvSpPr>
              <p:nvPr/>
            </p:nvSpPr>
            <p:spPr bwMode="auto">
              <a:xfrm>
                <a:off x="2076" y="250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4" name="Oval 625"/>
              <p:cNvSpPr>
                <a:spLocks noChangeArrowheads="1"/>
              </p:cNvSpPr>
              <p:nvPr/>
            </p:nvSpPr>
            <p:spPr bwMode="auto">
              <a:xfrm>
                <a:off x="2317" y="250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5" name="Oval 626"/>
              <p:cNvSpPr>
                <a:spLocks noChangeArrowheads="1"/>
              </p:cNvSpPr>
              <p:nvPr/>
            </p:nvSpPr>
            <p:spPr bwMode="auto">
              <a:xfrm>
                <a:off x="623" y="224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6" name="Oval 627"/>
              <p:cNvSpPr>
                <a:spLocks noChangeArrowheads="1"/>
              </p:cNvSpPr>
              <p:nvPr/>
            </p:nvSpPr>
            <p:spPr bwMode="auto">
              <a:xfrm>
                <a:off x="624" y="201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7" name="Oval 628"/>
              <p:cNvSpPr>
                <a:spLocks noChangeArrowheads="1"/>
              </p:cNvSpPr>
              <p:nvPr/>
            </p:nvSpPr>
            <p:spPr bwMode="auto">
              <a:xfrm>
                <a:off x="623" y="177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8" name="Oval 629"/>
              <p:cNvSpPr>
                <a:spLocks noChangeArrowheads="1"/>
              </p:cNvSpPr>
              <p:nvPr/>
            </p:nvSpPr>
            <p:spPr bwMode="auto">
              <a:xfrm>
                <a:off x="624" y="153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79" name="Oval 630"/>
              <p:cNvSpPr>
                <a:spLocks noChangeArrowheads="1"/>
              </p:cNvSpPr>
              <p:nvPr/>
            </p:nvSpPr>
            <p:spPr bwMode="auto">
              <a:xfrm>
                <a:off x="624" y="12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0" name="Oval 631"/>
              <p:cNvSpPr>
                <a:spLocks noChangeArrowheads="1"/>
              </p:cNvSpPr>
              <p:nvPr/>
            </p:nvSpPr>
            <p:spPr bwMode="auto">
              <a:xfrm>
                <a:off x="624" y="104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1" name="Oval 632"/>
              <p:cNvSpPr>
                <a:spLocks noChangeArrowheads="1"/>
              </p:cNvSpPr>
              <p:nvPr/>
            </p:nvSpPr>
            <p:spPr bwMode="auto">
              <a:xfrm>
                <a:off x="623" y="273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2" name="Oval 633"/>
              <p:cNvSpPr>
                <a:spLocks noChangeArrowheads="1"/>
              </p:cNvSpPr>
              <p:nvPr/>
            </p:nvSpPr>
            <p:spPr bwMode="auto">
              <a:xfrm>
                <a:off x="623" y="249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3" name="Oval 634"/>
              <p:cNvSpPr>
                <a:spLocks noChangeArrowheads="1"/>
              </p:cNvSpPr>
              <p:nvPr/>
            </p:nvSpPr>
            <p:spPr bwMode="auto">
              <a:xfrm>
                <a:off x="2784" y="225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4" name="Oval 635"/>
              <p:cNvSpPr>
                <a:spLocks noChangeArrowheads="1"/>
              </p:cNvSpPr>
              <p:nvPr/>
            </p:nvSpPr>
            <p:spPr bwMode="auto">
              <a:xfrm>
                <a:off x="2785" y="201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5" name="Oval 636"/>
              <p:cNvSpPr>
                <a:spLocks noChangeArrowheads="1"/>
              </p:cNvSpPr>
              <p:nvPr/>
            </p:nvSpPr>
            <p:spPr bwMode="auto">
              <a:xfrm>
                <a:off x="2784" y="17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6" name="Oval 637"/>
              <p:cNvSpPr>
                <a:spLocks noChangeArrowheads="1"/>
              </p:cNvSpPr>
              <p:nvPr/>
            </p:nvSpPr>
            <p:spPr bwMode="auto">
              <a:xfrm>
                <a:off x="2785" y="154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7" name="Oval 638"/>
              <p:cNvSpPr>
                <a:spLocks noChangeArrowheads="1"/>
              </p:cNvSpPr>
              <p:nvPr/>
            </p:nvSpPr>
            <p:spPr bwMode="auto">
              <a:xfrm>
                <a:off x="2785" y="128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8" name="Oval 639"/>
              <p:cNvSpPr>
                <a:spLocks noChangeArrowheads="1"/>
              </p:cNvSpPr>
              <p:nvPr/>
            </p:nvSpPr>
            <p:spPr bwMode="auto">
              <a:xfrm>
                <a:off x="2785" y="105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89" name="Oval 640"/>
              <p:cNvSpPr>
                <a:spLocks noChangeArrowheads="1"/>
              </p:cNvSpPr>
              <p:nvPr/>
            </p:nvSpPr>
            <p:spPr bwMode="auto">
              <a:xfrm>
                <a:off x="2784" y="274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0" name="Oval 641"/>
              <p:cNvSpPr>
                <a:spLocks noChangeArrowheads="1"/>
              </p:cNvSpPr>
              <p:nvPr/>
            </p:nvSpPr>
            <p:spPr bwMode="auto">
              <a:xfrm>
                <a:off x="2784" y="250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1" name="Oval 642"/>
              <p:cNvSpPr>
                <a:spLocks noChangeArrowheads="1"/>
              </p:cNvSpPr>
              <p:nvPr/>
            </p:nvSpPr>
            <p:spPr bwMode="auto">
              <a:xfrm>
                <a:off x="3018" y="226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2" name="Oval 643"/>
              <p:cNvSpPr>
                <a:spLocks noChangeArrowheads="1"/>
              </p:cNvSpPr>
              <p:nvPr/>
            </p:nvSpPr>
            <p:spPr bwMode="auto">
              <a:xfrm>
                <a:off x="3019" y="202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3" name="Oval 644"/>
              <p:cNvSpPr>
                <a:spLocks noChangeArrowheads="1"/>
              </p:cNvSpPr>
              <p:nvPr/>
            </p:nvSpPr>
            <p:spPr bwMode="auto">
              <a:xfrm>
                <a:off x="3018" y="178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4" name="Oval 645"/>
              <p:cNvSpPr>
                <a:spLocks noChangeArrowheads="1"/>
              </p:cNvSpPr>
              <p:nvPr/>
            </p:nvSpPr>
            <p:spPr bwMode="auto">
              <a:xfrm>
                <a:off x="3019" y="154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5" name="Oval 646"/>
              <p:cNvSpPr>
                <a:spLocks noChangeArrowheads="1"/>
              </p:cNvSpPr>
              <p:nvPr/>
            </p:nvSpPr>
            <p:spPr bwMode="auto">
              <a:xfrm>
                <a:off x="3019" y="129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6" name="Oval 647"/>
              <p:cNvSpPr>
                <a:spLocks noChangeArrowheads="1"/>
              </p:cNvSpPr>
              <p:nvPr/>
            </p:nvSpPr>
            <p:spPr bwMode="auto">
              <a:xfrm>
                <a:off x="3019" y="105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7" name="Oval 648"/>
              <p:cNvSpPr>
                <a:spLocks noChangeArrowheads="1"/>
              </p:cNvSpPr>
              <p:nvPr/>
            </p:nvSpPr>
            <p:spPr bwMode="auto">
              <a:xfrm>
                <a:off x="3018" y="274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8" name="Oval 649"/>
              <p:cNvSpPr>
                <a:spLocks noChangeArrowheads="1"/>
              </p:cNvSpPr>
              <p:nvPr/>
            </p:nvSpPr>
            <p:spPr bwMode="auto">
              <a:xfrm>
                <a:off x="3018" y="250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599" name="Line 650"/>
              <p:cNvSpPr>
                <a:spLocks noChangeShapeType="1"/>
              </p:cNvSpPr>
              <p:nvPr/>
            </p:nvSpPr>
            <p:spPr bwMode="auto">
              <a:xfrm rot="5400000" flipV="1">
                <a:off x="1930" y="1693"/>
                <a:ext cx="0" cy="2777"/>
              </a:xfrm>
              <a:prstGeom prst="line">
                <a:avLst/>
              </a:prstGeom>
              <a:noFill/>
              <a:ln w="12700">
                <a:solidFill>
                  <a:schemeClr val="tx1"/>
                </a:solidFill>
                <a:round/>
                <a:headEnd/>
                <a:tailEnd/>
              </a:ln>
            </p:spPr>
            <p:txBody>
              <a:bodyPr wrap="none"/>
              <a:lstStyle/>
              <a:p>
                <a:endParaRPr lang="en-US"/>
              </a:p>
            </p:txBody>
          </p:sp>
          <p:sp>
            <p:nvSpPr>
              <p:cNvPr id="61600" name="Line 651"/>
              <p:cNvSpPr>
                <a:spLocks noChangeShapeType="1"/>
              </p:cNvSpPr>
              <p:nvPr/>
            </p:nvSpPr>
            <p:spPr bwMode="auto">
              <a:xfrm rot="5400000" flipV="1">
                <a:off x="1930" y="1935"/>
                <a:ext cx="0" cy="2777"/>
              </a:xfrm>
              <a:prstGeom prst="line">
                <a:avLst/>
              </a:prstGeom>
              <a:noFill/>
              <a:ln w="12700">
                <a:solidFill>
                  <a:schemeClr val="tx1"/>
                </a:solidFill>
                <a:round/>
                <a:headEnd/>
                <a:tailEnd/>
              </a:ln>
            </p:spPr>
            <p:txBody>
              <a:bodyPr wrap="none"/>
              <a:lstStyle/>
              <a:p>
                <a:endParaRPr lang="en-US"/>
              </a:p>
            </p:txBody>
          </p:sp>
          <p:sp>
            <p:nvSpPr>
              <p:cNvPr id="61601" name="Line 652"/>
              <p:cNvSpPr>
                <a:spLocks noChangeShapeType="1"/>
              </p:cNvSpPr>
              <p:nvPr/>
            </p:nvSpPr>
            <p:spPr bwMode="auto">
              <a:xfrm rot="5400000" flipV="1">
                <a:off x="1930" y="2174"/>
                <a:ext cx="0" cy="2777"/>
              </a:xfrm>
              <a:prstGeom prst="line">
                <a:avLst/>
              </a:prstGeom>
              <a:noFill/>
              <a:ln w="12700">
                <a:solidFill>
                  <a:schemeClr val="tx1"/>
                </a:solidFill>
                <a:round/>
                <a:headEnd/>
                <a:tailEnd/>
              </a:ln>
            </p:spPr>
            <p:txBody>
              <a:bodyPr wrap="none"/>
              <a:lstStyle/>
              <a:p>
                <a:endParaRPr lang="en-US"/>
              </a:p>
            </p:txBody>
          </p:sp>
          <p:sp>
            <p:nvSpPr>
              <p:cNvPr id="61602" name="Oval 653"/>
              <p:cNvSpPr>
                <a:spLocks noChangeArrowheads="1"/>
              </p:cNvSpPr>
              <p:nvPr/>
            </p:nvSpPr>
            <p:spPr bwMode="auto">
              <a:xfrm>
                <a:off x="1102" y="298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3" name="Oval 654"/>
              <p:cNvSpPr>
                <a:spLocks noChangeArrowheads="1"/>
              </p:cNvSpPr>
              <p:nvPr/>
            </p:nvSpPr>
            <p:spPr bwMode="auto">
              <a:xfrm>
                <a:off x="1353" y="298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4" name="Oval 655"/>
              <p:cNvSpPr>
                <a:spLocks noChangeArrowheads="1"/>
              </p:cNvSpPr>
              <p:nvPr/>
            </p:nvSpPr>
            <p:spPr bwMode="auto">
              <a:xfrm>
                <a:off x="2548" y="297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5" name="Oval 656"/>
              <p:cNvSpPr>
                <a:spLocks noChangeArrowheads="1"/>
              </p:cNvSpPr>
              <p:nvPr/>
            </p:nvSpPr>
            <p:spPr bwMode="auto">
              <a:xfrm>
                <a:off x="861" y="29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6" name="Oval 657"/>
              <p:cNvSpPr>
                <a:spLocks noChangeArrowheads="1"/>
              </p:cNvSpPr>
              <p:nvPr/>
            </p:nvSpPr>
            <p:spPr bwMode="auto">
              <a:xfrm>
                <a:off x="1584" y="2981"/>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7" name="Oval 658"/>
              <p:cNvSpPr>
                <a:spLocks noChangeArrowheads="1"/>
              </p:cNvSpPr>
              <p:nvPr/>
            </p:nvSpPr>
            <p:spPr bwMode="auto">
              <a:xfrm>
                <a:off x="1835" y="29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8" name="Oval 659"/>
              <p:cNvSpPr>
                <a:spLocks noChangeArrowheads="1"/>
              </p:cNvSpPr>
              <p:nvPr/>
            </p:nvSpPr>
            <p:spPr bwMode="auto">
              <a:xfrm>
                <a:off x="2076" y="29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09" name="Oval 660"/>
              <p:cNvSpPr>
                <a:spLocks noChangeArrowheads="1"/>
              </p:cNvSpPr>
              <p:nvPr/>
            </p:nvSpPr>
            <p:spPr bwMode="auto">
              <a:xfrm>
                <a:off x="2317" y="298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0" name="Oval 661"/>
              <p:cNvSpPr>
                <a:spLocks noChangeArrowheads="1"/>
              </p:cNvSpPr>
              <p:nvPr/>
            </p:nvSpPr>
            <p:spPr bwMode="auto">
              <a:xfrm>
                <a:off x="1102" y="346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1" name="Oval 662"/>
              <p:cNvSpPr>
                <a:spLocks noChangeArrowheads="1"/>
              </p:cNvSpPr>
              <p:nvPr/>
            </p:nvSpPr>
            <p:spPr bwMode="auto">
              <a:xfrm>
                <a:off x="1353" y="346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2" name="Oval 663"/>
              <p:cNvSpPr>
                <a:spLocks noChangeArrowheads="1"/>
              </p:cNvSpPr>
              <p:nvPr/>
            </p:nvSpPr>
            <p:spPr bwMode="auto">
              <a:xfrm>
                <a:off x="2548" y="3459"/>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3" name="Oval 664"/>
              <p:cNvSpPr>
                <a:spLocks noChangeArrowheads="1"/>
              </p:cNvSpPr>
              <p:nvPr/>
            </p:nvSpPr>
            <p:spPr bwMode="auto">
              <a:xfrm>
                <a:off x="861" y="346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4" name="Oval 665"/>
              <p:cNvSpPr>
                <a:spLocks noChangeArrowheads="1"/>
              </p:cNvSpPr>
              <p:nvPr/>
            </p:nvSpPr>
            <p:spPr bwMode="auto">
              <a:xfrm>
                <a:off x="1584" y="346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5" name="Oval 666"/>
              <p:cNvSpPr>
                <a:spLocks noChangeArrowheads="1"/>
              </p:cNvSpPr>
              <p:nvPr/>
            </p:nvSpPr>
            <p:spPr bwMode="auto">
              <a:xfrm>
                <a:off x="1835" y="346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6" name="Oval 667"/>
              <p:cNvSpPr>
                <a:spLocks noChangeArrowheads="1"/>
              </p:cNvSpPr>
              <p:nvPr/>
            </p:nvSpPr>
            <p:spPr bwMode="auto">
              <a:xfrm>
                <a:off x="2076" y="346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7" name="Oval 668"/>
              <p:cNvSpPr>
                <a:spLocks noChangeArrowheads="1"/>
              </p:cNvSpPr>
              <p:nvPr/>
            </p:nvSpPr>
            <p:spPr bwMode="auto">
              <a:xfrm>
                <a:off x="2317" y="3464"/>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8" name="Oval 669"/>
              <p:cNvSpPr>
                <a:spLocks noChangeArrowheads="1"/>
              </p:cNvSpPr>
              <p:nvPr/>
            </p:nvSpPr>
            <p:spPr bwMode="auto">
              <a:xfrm>
                <a:off x="1102" y="322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19" name="Oval 670"/>
              <p:cNvSpPr>
                <a:spLocks noChangeArrowheads="1"/>
              </p:cNvSpPr>
              <p:nvPr/>
            </p:nvSpPr>
            <p:spPr bwMode="auto">
              <a:xfrm>
                <a:off x="1353" y="322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0" name="Oval 671"/>
              <p:cNvSpPr>
                <a:spLocks noChangeArrowheads="1"/>
              </p:cNvSpPr>
              <p:nvPr/>
            </p:nvSpPr>
            <p:spPr bwMode="auto">
              <a:xfrm>
                <a:off x="2548" y="322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1" name="Oval 672"/>
              <p:cNvSpPr>
                <a:spLocks noChangeArrowheads="1"/>
              </p:cNvSpPr>
              <p:nvPr/>
            </p:nvSpPr>
            <p:spPr bwMode="auto">
              <a:xfrm>
                <a:off x="861" y="322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2" name="Oval 673"/>
              <p:cNvSpPr>
                <a:spLocks noChangeArrowheads="1"/>
              </p:cNvSpPr>
              <p:nvPr/>
            </p:nvSpPr>
            <p:spPr bwMode="auto">
              <a:xfrm>
                <a:off x="1584" y="322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3" name="Oval 674"/>
              <p:cNvSpPr>
                <a:spLocks noChangeArrowheads="1"/>
              </p:cNvSpPr>
              <p:nvPr/>
            </p:nvSpPr>
            <p:spPr bwMode="auto">
              <a:xfrm>
                <a:off x="1835" y="322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4" name="Oval 675"/>
              <p:cNvSpPr>
                <a:spLocks noChangeArrowheads="1"/>
              </p:cNvSpPr>
              <p:nvPr/>
            </p:nvSpPr>
            <p:spPr bwMode="auto">
              <a:xfrm>
                <a:off x="2076" y="322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5" name="Oval 676"/>
              <p:cNvSpPr>
                <a:spLocks noChangeArrowheads="1"/>
              </p:cNvSpPr>
              <p:nvPr/>
            </p:nvSpPr>
            <p:spPr bwMode="auto">
              <a:xfrm>
                <a:off x="2317" y="3225"/>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6" name="Oval 677"/>
              <p:cNvSpPr>
                <a:spLocks noChangeArrowheads="1"/>
              </p:cNvSpPr>
              <p:nvPr/>
            </p:nvSpPr>
            <p:spPr bwMode="auto">
              <a:xfrm>
                <a:off x="623" y="2973"/>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7" name="Oval 678"/>
              <p:cNvSpPr>
                <a:spLocks noChangeArrowheads="1"/>
              </p:cNvSpPr>
              <p:nvPr/>
            </p:nvSpPr>
            <p:spPr bwMode="auto">
              <a:xfrm>
                <a:off x="623" y="345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8" name="Oval 679"/>
              <p:cNvSpPr>
                <a:spLocks noChangeArrowheads="1"/>
              </p:cNvSpPr>
              <p:nvPr/>
            </p:nvSpPr>
            <p:spPr bwMode="auto">
              <a:xfrm>
                <a:off x="623" y="3218"/>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29" name="Oval 680"/>
              <p:cNvSpPr>
                <a:spLocks noChangeArrowheads="1"/>
              </p:cNvSpPr>
              <p:nvPr/>
            </p:nvSpPr>
            <p:spPr bwMode="auto">
              <a:xfrm>
                <a:off x="2784" y="2982"/>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30" name="Oval 681"/>
              <p:cNvSpPr>
                <a:spLocks noChangeArrowheads="1"/>
              </p:cNvSpPr>
              <p:nvPr/>
            </p:nvSpPr>
            <p:spPr bwMode="auto">
              <a:xfrm>
                <a:off x="2784" y="346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31" name="Oval 682"/>
              <p:cNvSpPr>
                <a:spLocks noChangeArrowheads="1"/>
              </p:cNvSpPr>
              <p:nvPr/>
            </p:nvSpPr>
            <p:spPr bwMode="auto">
              <a:xfrm>
                <a:off x="2784" y="3227"/>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32" name="Oval 683"/>
              <p:cNvSpPr>
                <a:spLocks noChangeArrowheads="1"/>
              </p:cNvSpPr>
              <p:nvPr/>
            </p:nvSpPr>
            <p:spPr bwMode="auto">
              <a:xfrm>
                <a:off x="3018" y="2986"/>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33" name="Oval 684"/>
              <p:cNvSpPr>
                <a:spLocks noChangeArrowheads="1"/>
              </p:cNvSpPr>
              <p:nvPr/>
            </p:nvSpPr>
            <p:spPr bwMode="auto">
              <a:xfrm>
                <a:off x="3018" y="3470"/>
                <a:ext cx="201" cy="201"/>
              </a:xfrm>
              <a:prstGeom prst="ellipse">
                <a:avLst/>
              </a:prstGeom>
              <a:solidFill>
                <a:schemeClr val="bg1"/>
              </a:solidFill>
              <a:ln w="12700">
                <a:solidFill>
                  <a:schemeClr val="tx1"/>
                </a:solidFill>
                <a:round/>
                <a:headEnd/>
                <a:tailEnd/>
              </a:ln>
            </p:spPr>
            <p:txBody>
              <a:bodyPr wrap="none" anchor="ctr"/>
              <a:lstStyle/>
              <a:p>
                <a:endParaRPr lang="en-IN"/>
              </a:p>
            </p:txBody>
          </p:sp>
          <p:sp>
            <p:nvSpPr>
              <p:cNvPr id="61634" name="Oval 685"/>
              <p:cNvSpPr>
                <a:spLocks noChangeArrowheads="1"/>
              </p:cNvSpPr>
              <p:nvPr/>
            </p:nvSpPr>
            <p:spPr bwMode="auto">
              <a:xfrm>
                <a:off x="3018" y="3231"/>
                <a:ext cx="201" cy="201"/>
              </a:xfrm>
              <a:prstGeom prst="ellipse">
                <a:avLst/>
              </a:prstGeom>
              <a:solidFill>
                <a:schemeClr val="bg1"/>
              </a:solidFill>
              <a:ln w="12700">
                <a:solidFill>
                  <a:schemeClr val="tx1"/>
                </a:solidFill>
                <a:round/>
                <a:headEnd/>
                <a:tailEnd/>
              </a:ln>
            </p:spPr>
            <p:txBody>
              <a:bodyPr wrap="none" anchor="ctr"/>
              <a:lstStyle/>
              <a:p>
                <a:endParaRPr lang="en-IN"/>
              </a:p>
            </p:txBody>
          </p:sp>
        </p:grpSp>
        <p:sp>
          <p:nvSpPr>
            <p:cNvPr id="61465" name="Text Box 686"/>
            <p:cNvSpPr txBox="1">
              <a:spLocks noChangeArrowheads="1"/>
            </p:cNvSpPr>
            <p:nvPr/>
          </p:nvSpPr>
          <p:spPr bwMode="auto">
            <a:xfrm>
              <a:off x="106" y="1376"/>
              <a:ext cx="196" cy="231"/>
            </a:xfrm>
            <a:prstGeom prst="rect">
              <a:avLst/>
            </a:prstGeom>
            <a:noFill/>
            <a:ln w="12700">
              <a:noFill/>
              <a:miter lim="800000"/>
              <a:headEnd/>
              <a:tailEnd/>
            </a:ln>
          </p:spPr>
          <p:txBody>
            <a:bodyPr wrap="none">
              <a:spAutoFit/>
            </a:bodyPr>
            <a:lstStyle/>
            <a:p>
              <a:pPr algn="r"/>
              <a:r>
                <a:rPr lang="en-IE"/>
                <a:t>9</a:t>
              </a:r>
              <a:endParaRPr lang="en-US"/>
            </a:p>
          </p:txBody>
        </p:sp>
        <p:sp>
          <p:nvSpPr>
            <p:cNvPr id="61466" name="Text Box 687"/>
            <p:cNvSpPr txBox="1">
              <a:spLocks noChangeArrowheads="1"/>
            </p:cNvSpPr>
            <p:nvPr/>
          </p:nvSpPr>
          <p:spPr bwMode="auto">
            <a:xfrm>
              <a:off x="106" y="1857"/>
              <a:ext cx="196" cy="231"/>
            </a:xfrm>
            <a:prstGeom prst="rect">
              <a:avLst/>
            </a:prstGeom>
            <a:noFill/>
            <a:ln w="12700">
              <a:noFill/>
              <a:miter lim="800000"/>
              <a:headEnd/>
              <a:tailEnd/>
            </a:ln>
          </p:spPr>
          <p:txBody>
            <a:bodyPr wrap="none">
              <a:spAutoFit/>
            </a:bodyPr>
            <a:lstStyle/>
            <a:p>
              <a:pPr algn="r"/>
              <a:r>
                <a:rPr lang="en-IE"/>
                <a:t>7</a:t>
              </a:r>
              <a:endParaRPr lang="en-US"/>
            </a:p>
          </p:txBody>
        </p:sp>
        <p:sp>
          <p:nvSpPr>
            <p:cNvPr id="61467" name="Text Box 688"/>
            <p:cNvSpPr txBox="1">
              <a:spLocks noChangeArrowheads="1"/>
            </p:cNvSpPr>
            <p:nvPr/>
          </p:nvSpPr>
          <p:spPr bwMode="auto">
            <a:xfrm>
              <a:off x="106" y="2098"/>
              <a:ext cx="196" cy="231"/>
            </a:xfrm>
            <a:prstGeom prst="rect">
              <a:avLst/>
            </a:prstGeom>
            <a:noFill/>
            <a:ln w="12700">
              <a:noFill/>
              <a:miter lim="800000"/>
              <a:headEnd/>
              <a:tailEnd/>
            </a:ln>
          </p:spPr>
          <p:txBody>
            <a:bodyPr wrap="none">
              <a:spAutoFit/>
            </a:bodyPr>
            <a:lstStyle/>
            <a:p>
              <a:pPr algn="r"/>
              <a:r>
                <a:rPr lang="en-IE"/>
                <a:t>6</a:t>
              </a:r>
              <a:endParaRPr lang="en-US"/>
            </a:p>
          </p:txBody>
        </p:sp>
        <p:sp>
          <p:nvSpPr>
            <p:cNvPr id="61468" name="Text Box 689"/>
            <p:cNvSpPr txBox="1">
              <a:spLocks noChangeArrowheads="1"/>
            </p:cNvSpPr>
            <p:nvPr/>
          </p:nvSpPr>
          <p:spPr bwMode="auto">
            <a:xfrm>
              <a:off x="106" y="2339"/>
              <a:ext cx="196" cy="231"/>
            </a:xfrm>
            <a:prstGeom prst="rect">
              <a:avLst/>
            </a:prstGeom>
            <a:noFill/>
            <a:ln w="12700">
              <a:noFill/>
              <a:miter lim="800000"/>
              <a:headEnd/>
              <a:tailEnd/>
            </a:ln>
          </p:spPr>
          <p:txBody>
            <a:bodyPr wrap="none">
              <a:spAutoFit/>
            </a:bodyPr>
            <a:lstStyle/>
            <a:p>
              <a:pPr algn="r"/>
              <a:r>
                <a:rPr lang="en-IE"/>
                <a:t>5</a:t>
              </a:r>
              <a:endParaRPr lang="en-US"/>
            </a:p>
          </p:txBody>
        </p:sp>
        <p:sp>
          <p:nvSpPr>
            <p:cNvPr id="61469" name="Text Box 690"/>
            <p:cNvSpPr txBox="1">
              <a:spLocks noChangeArrowheads="1"/>
            </p:cNvSpPr>
            <p:nvPr/>
          </p:nvSpPr>
          <p:spPr bwMode="auto">
            <a:xfrm>
              <a:off x="106" y="2579"/>
              <a:ext cx="196" cy="231"/>
            </a:xfrm>
            <a:prstGeom prst="rect">
              <a:avLst/>
            </a:prstGeom>
            <a:noFill/>
            <a:ln w="12700">
              <a:noFill/>
              <a:miter lim="800000"/>
              <a:headEnd/>
              <a:tailEnd/>
            </a:ln>
          </p:spPr>
          <p:txBody>
            <a:bodyPr wrap="none">
              <a:spAutoFit/>
            </a:bodyPr>
            <a:lstStyle/>
            <a:p>
              <a:pPr algn="r"/>
              <a:r>
                <a:rPr lang="en-IE"/>
                <a:t>4</a:t>
              </a:r>
              <a:endParaRPr lang="en-US"/>
            </a:p>
          </p:txBody>
        </p:sp>
        <p:sp>
          <p:nvSpPr>
            <p:cNvPr id="61470" name="Text Box 691"/>
            <p:cNvSpPr txBox="1">
              <a:spLocks noChangeArrowheads="1"/>
            </p:cNvSpPr>
            <p:nvPr/>
          </p:nvSpPr>
          <p:spPr bwMode="auto">
            <a:xfrm>
              <a:off x="106" y="2820"/>
              <a:ext cx="196" cy="231"/>
            </a:xfrm>
            <a:prstGeom prst="rect">
              <a:avLst/>
            </a:prstGeom>
            <a:noFill/>
            <a:ln w="12700">
              <a:noFill/>
              <a:miter lim="800000"/>
              <a:headEnd/>
              <a:tailEnd/>
            </a:ln>
          </p:spPr>
          <p:txBody>
            <a:bodyPr wrap="none">
              <a:spAutoFit/>
            </a:bodyPr>
            <a:lstStyle/>
            <a:p>
              <a:pPr algn="r"/>
              <a:r>
                <a:rPr lang="en-IE"/>
                <a:t>3</a:t>
              </a:r>
              <a:endParaRPr lang="en-US"/>
            </a:p>
          </p:txBody>
        </p:sp>
        <p:sp>
          <p:nvSpPr>
            <p:cNvPr id="61471" name="Text Box 692"/>
            <p:cNvSpPr txBox="1">
              <a:spLocks noChangeArrowheads="1"/>
            </p:cNvSpPr>
            <p:nvPr/>
          </p:nvSpPr>
          <p:spPr bwMode="auto">
            <a:xfrm>
              <a:off x="106" y="3060"/>
              <a:ext cx="196" cy="231"/>
            </a:xfrm>
            <a:prstGeom prst="rect">
              <a:avLst/>
            </a:prstGeom>
            <a:noFill/>
            <a:ln w="12700">
              <a:noFill/>
              <a:miter lim="800000"/>
              <a:headEnd/>
              <a:tailEnd/>
            </a:ln>
          </p:spPr>
          <p:txBody>
            <a:bodyPr wrap="none">
              <a:spAutoFit/>
            </a:bodyPr>
            <a:lstStyle/>
            <a:p>
              <a:pPr algn="r"/>
              <a:r>
                <a:rPr lang="en-IE"/>
                <a:t>2</a:t>
              </a:r>
              <a:endParaRPr lang="en-US"/>
            </a:p>
          </p:txBody>
        </p:sp>
        <p:sp>
          <p:nvSpPr>
            <p:cNvPr id="61472" name="Text Box 693"/>
            <p:cNvSpPr txBox="1">
              <a:spLocks noChangeArrowheads="1"/>
            </p:cNvSpPr>
            <p:nvPr/>
          </p:nvSpPr>
          <p:spPr bwMode="auto">
            <a:xfrm>
              <a:off x="106" y="3301"/>
              <a:ext cx="196" cy="231"/>
            </a:xfrm>
            <a:prstGeom prst="rect">
              <a:avLst/>
            </a:prstGeom>
            <a:noFill/>
            <a:ln w="12700">
              <a:noFill/>
              <a:miter lim="800000"/>
              <a:headEnd/>
              <a:tailEnd/>
            </a:ln>
          </p:spPr>
          <p:txBody>
            <a:bodyPr wrap="none">
              <a:spAutoFit/>
            </a:bodyPr>
            <a:lstStyle/>
            <a:p>
              <a:pPr algn="r"/>
              <a:r>
                <a:rPr lang="en-IE"/>
                <a:t>1</a:t>
              </a:r>
              <a:endParaRPr lang="en-US"/>
            </a:p>
          </p:txBody>
        </p:sp>
        <p:sp>
          <p:nvSpPr>
            <p:cNvPr id="61473" name="Text Box 694"/>
            <p:cNvSpPr txBox="1">
              <a:spLocks noChangeArrowheads="1"/>
            </p:cNvSpPr>
            <p:nvPr/>
          </p:nvSpPr>
          <p:spPr bwMode="auto">
            <a:xfrm>
              <a:off x="106" y="3542"/>
              <a:ext cx="196" cy="231"/>
            </a:xfrm>
            <a:prstGeom prst="rect">
              <a:avLst/>
            </a:prstGeom>
            <a:noFill/>
            <a:ln w="12700">
              <a:noFill/>
              <a:miter lim="800000"/>
              <a:headEnd/>
              <a:tailEnd/>
            </a:ln>
          </p:spPr>
          <p:txBody>
            <a:bodyPr wrap="none">
              <a:spAutoFit/>
            </a:bodyPr>
            <a:lstStyle/>
            <a:p>
              <a:pPr algn="r"/>
              <a:r>
                <a:rPr lang="en-IE"/>
                <a:t>0</a:t>
              </a:r>
              <a:endParaRPr lang="en-US"/>
            </a:p>
          </p:txBody>
        </p:sp>
        <p:sp>
          <p:nvSpPr>
            <p:cNvPr id="61474" name="Text Box 695"/>
            <p:cNvSpPr txBox="1">
              <a:spLocks noChangeArrowheads="1"/>
            </p:cNvSpPr>
            <p:nvPr/>
          </p:nvSpPr>
          <p:spPr bwMode="auto">
            <a:xfrm>
              <a:off x="106" y="1617"/>
              <a:ext cx="196" cy="231"/>
            </a:xfrm>
            <a:prstGeom prst="rect">
              <a:avLst/>
            </a:prstGeom>
            <a:noFill/>
            <a:ln w="12700">
              <a:noFill/>
              <a:miter lim="800000"/>
              <a:headEnd/>
              <a:tailEnd/>
            </a:ln>
          </p:spPr>
          <p:txBody>
            <a:bodyPr wrap="none">
              <a:spAutoFit/>
            </a:bodyPr>
            <a:lstStyle/>
            <a:p>
              <a:pPr algn="r"/>
              <a:r>
                <a:rPr lang="en-IE"/>
                <a:t>8</a:t>
              </a:r>
              <a:endParaRPr lang="en-US"/>
            </a:p>
          </p:txBody>
        </p:sp>
        <p:sp>
          <p:nvSpPr>
            <p:cNvPr id="61475" name="Text Box 696"/>
            <p:cNvSpPr txBox="1">
              <a:spLocks noChangeArrowheads="1"/>
            </p:cNvSpPr>
            <p:nvPr/>
          </p:nvSpPr>
          <p:spPr bwMode="auto">
            <a:xfrm>
              <a:off x="2506" y="3846"/>
              <a:ext cx="196" cy="231"/>
            </a:xfrm>
            <a:prstGeom prst="rect">
              <a:avLst/>
            </a:prstGeom>
            <a:noFill/>
            <a:ln w="12700">
              <a:noFill/>
              <a:miter lim="800000"/>
              <a:headEnd/>
              <a:tailEnd/>
            </a:ln>
          </p:spPr>
          <p:txBody>
            <a:bodyPr wrap="none">
              <a:spAutoFit/>
            </a:bodyPr>
            <a:lstStyle/>
            <a:p>
              <a:pPr algn="ctr"/>
              <a:r>
                <a:rPr lang="en-IE"/>
                <a:t>9</a:t>
              </a:r>
              <a:endParaRPr lang="en-US"/>
            </a:p>
          </p:txBody>
        </p:sp>
        <p:sp>
          <p:nvSpPr>
            <p:cNvPr id="61476" name="Text Box 697"/>
            <p:cNvSpPr txBox="1">
              <a:spLocks noChangeArrowheads="1"/>
            </p:cNvSpPr>
            <p:nvPr/>
          </p:nvSpPr>
          <p:spPr bwMode="auto">
            <a:xfrm>
              <a:off x="2041" y="3846"/>
              <a:ext cx="196" cy="231"/>
            </a:xfrm>
            <a:prstGeom prst="rect">
              <a:avLst/>
            </a:prstGeom>
            <a:noFill/>
            <a:ln w="12700">
              <a:noFill/>
              <a:miter lim="800000"/>
              <a:headEnd/>
              <a:tailEnd/>
            </a:ln>
          </p:spPr>
          <p:txBody>
            <a:bodyPr wrap="none">
              <a:spAutoFit/>
            </a:bodyPr>
            <a:lstStyle/>
            <a:p>
              <a:pPr algn="ctr"/>
              <a:r>
                <a:rPr lang="en-IE"/>
                <a:t>7</a:t>
              </a:r>
              <a:endParaRPr lang="en-US"/>
            </a:p>
          </p:txBody>
        </p:sp>
        <p:sp>
          <p:nvSpPr>
            <p:cNvPr id="61477" name="Text Box 698"/>
            <p:cNvSpPr txBox="1">
              <a:spLocks noChangeArrowheads="1"/>
            </p:cNvSpPr>
            <p:nvPr/>
          </p:nvSpPr>
          <p:spPr bwMode="auto">
            <a:xfrm>
              <a:off x="1799" y="3846"/>
              <a:ext cx="196" cy="231"/>
            </a:xfrm>
            <a:prstGeom prst="rect">
              <a:avLst/>
            </a:prstGeom>
            <a:noFill/>
            <a:ln w="12700">
              <a:noFill/>
              <a:miter lim="800000"/>
              <a:headEnd/>
              <a:tailEnd/>
            </a:ln>
          </p:spPr>
          <p:txBody>
            <a:bodyPr wrap="none">
              <a:spAutoFit/>
            </a:bodyPr>
            <a:lstStyle/>
            <a:p>
              <a:pPr algn="ctr"/>
              <a:r>
                <a:rPr lang="en-IE"/>
                <a:t>6</a:t>
              </a:r>
              <a:endParaRPr lang="en-US"/>
            </a:p>
          </p:txBody>
        </p:sp>
        <p:sp>
          <p:nvSpPr>
            <p:cNvPr id="61478" name="Text Box 699"/>
            <p:cNvSpPr txBox="1">
              <a:spLocks noChangeArrowheads="1"/>
            </p:cNvSpPr>
            <p:nvPr/>
          </p:nvSpPr>
          <p:spPr bwMode="auto">
            <a:xfrm>
              <a:off x="1558" y="3846"/>
              <a:ext cx="196" cy="231"/>
            </a:xfrm>
            <a:prstGeom prst="rect">
              <a:avLst/>
            </a:prstGeom>
            <a:noFill/>
            <a:ln w="12700">
              <a:noFill/>
              <a:miter lim="800000"/>
              <a:headEnd/>
              <a:tailEnd/>
            </a:ln>
          </p:spPr>
          <p:txBody>
            <a:bodyPr wrap="none">
              <a:spAutoFit/>
            </a:bodyPr>
            <a:lstStyle/>
            <a:p>
              <a:pPr algn="ctr"/>
              <a:r>
                <a:rPr lang="en-IE"/>
                <a:t>5</a:t>
              </a:r>
              <a:endParaRPr lang="en-US"/>
            </a:p>
          </p:txBody>
        </p:sp>
        <p:sp>
          <p:nvSpPr>
            <p:cNvPr id="61479" name="Text Box 700"/>
            <p:cNvSpPr txBox="1">
              <a:spLocks noChangeArrowheads="1"/>
            </p:cNvSpPr>
            <p:nvPr/>
          </p:nvSpPr>
          <p:spPr bwMode="auto">
            <a:xfrm>
              <a:off x="1304" y="3846"/>
              <a:ext cx="196" cy="231"/>
            </a:xfrm>
            <a:prstGeom prst="rect">
              <a:avLst/>
            </a:prstGeom>
            <a:noFill/>
            <a:ln w="12700">
              <a:noFill/>
              <a:miter lim="800000"/>
              <a:headEnd/>
              <a:tailEnd/>
            </a:ln>
          </p:spPr>
          <p:txBody>
            <a:bodyPr wrap="none">
              <a:spAutoFit/>
            </a:bodyPr>
            <a:lstStyle/>
            <a:p>
              <a:pPr algn="ctr"/>
              <a:r>
                <a:rPr lang="en-IE"/>
                <a:t>4</a:t>
              </a:r>
              <a:endParaRPr lang="en-US"/>
            </a:p>
          </p:txBody>
        </p:sp>
        <p:sp>
          <p:nvSpPr>
            <p:cNvPr id="61480" name="Text Box 701"/>
            <p:cNvSpPr txBox="1">
              <a:spLocks noChangeArrowheads="1"/>
            </p:cNvSpPr>
            <p:nvPr/>
          </p:nvSpPr>
          <p:spPr bwMode="auto">
            <a:xfrm>
              <a:off x="1080" y="3846"/>
              <a:ext cx="196" cy="231"/>
            </a:xfrm>
            <a:prstGeom prst="rect">
              <a:avLst/>
            </a:prstGeom>
            <a:noFill/>
            <a:ln w="12700">
              <a:noFill/>
              <a:miter lim="800000"/>
              <a:headEnd/>
              <a:tailEnd/>
            </a:ln>
          </p:spPr>
          <p:txBody>
            <a:bodyPr wrap="none">
              <a:spAutoFit/>
            </a:bodyPr>
            <a:lstStyle/>
            <a:p>
              <a:pPr algn="ctr"/>
              <a:r>
                <a:rPr lang="en-IE"/>
                <a:t>3</a:t>
              </a:r>
              <a:endParaRPr lang="en-US"/>
            </a:p>
          </p:txBody>
        </p:sp>
        <p:sp>
          <p:nvSpPr>
            <p:cNvPr id="61481" name="Text Box 702"/>
            <p:cNvSpPr txBox="1">
              <a:spLocks noChangeArrowheads="1"/>
            </p:cNvSpPr>
            <p:nvPr/>
          </p:nvSpPr>
          <p:spPr bwMode="auto">
            <a:xfrm>
              <a:off x="827" y="3846"/>
              <a:ext cx="196" cy="231"/>
            </a:xfrm>
            <a:prstGeom prst="rect">
              <a:avLst/>
            </a:prstGeom>
            <a:noFill/>
            <a:ln w="12700">
              <a:noFill/>
              <a:miter lim="800000"/>
              <a:headEnd/>
              <a:tailEnd/>
            </a:ln>
          </p:spPr>
          <p:txBody>
            <a:bodyPr wrap="none">
              <a:spAutoFit/>
            </a:bodyPr>
            <a:lstStyle/>
            <a:p>
              <a:pPr algn="ctr"/>
              <a:r>
                <a:rPr lang="en-IE"/>
                <a:t>2</a:t>
              </a:r>
              <a:endParaRPr lang="en-US"/>
            </a:p>
          </p:txBody>
        </p:sp>
        <p:sp>
          <p:nvSpPr>
            <p:cNvPr id="61482" name="Text Box 703"/>
            <p:cNvSpPr txBox="1">
              <a:spLocks noChangeArrowheads="1"/>
            </p:cNvSpPr>
            <p:nvPr/>
          </p:nvSpPr>
          <p:spPr bwMode="auto">
            <a:xfrm>
              <a:off x="579" y="3846"/>
              <a:ext cx="196" cy="231"/>
            </a:xfrm>
            <a:prstGeom prst="rect">
              <a:avLst/>
            </a:prstGeom>
            <a:noFill/>
            <a:ln w="12700">
              <a:noFill/>
              <a:miter lim="800000"/>
              <a:headEnd/>
              <a:tailEnd/>
            </a:ln>
          </p:spPr>
          <p:txBody>
            <a:bodyPr wrap="none">
              <a:spAutoFit/>
            </a:bodyPr>
            <a:lstStyle/>
            <a:p>
              <a:pPr algn="ctr"/>
              <a:r>
                <a:rPr lang="en-IE"/>
                <a:t>1</a:t>
              </a:r>
              <a:endParaRPr lang="en-US"/>
            </a:p>
          </p:txBody>
        </p:sp>
        <p:sp>
          <p:nvSpPr>
            <p:cNvPr id="61483" name="Text Box 704"/>
            <p:cNvSpPr txBox="1">
              <a:spLocks noChangeArrowheads="1"/>
            </p:cNvSpPr>
            <p:nvPr/>
          </p:nvSpPr>
          <p:spPr bwMode="auto">
            <a:xfrm>
              <a:off x="344" y="3846"/>
              <a:ext cx="196" cy="231"/>
            </a:xfrm>
            <a:prstGeom prst="rect">
              <a:avLst/>
            </a:prstGeom>
            <a:noFill/>
            <a:ln w="12700">
              <a:noFill/>
              <a:miter lim="800000"/>
              <a:headEnd/>
              <a:tailEnd/>
            </a:ln>
          </p:spPr>
          <p:txBody>
            <a:bodyPr wrap="none">
              <a:spAutoFit/>
            </a:bodyPr>
            <a:lstStyle/>
            <a:p>
              <a:pPr algn="ctr"/>
              <a:r>
                <a:rPr lang="en-IE"/>
                <a:t>0</a:t>
              </a:r>
              <a:endParaRPr lang="en-US"/>
            </a:p>
          </p:txBody>
        </p:sp>
        <p:sp>
          <p:nvSpPr>
            <p:cNvPr id="61484" name="Text Box 705"/>
            <p:cNvSpPr txBox="1">
              <a:spLocks noChangeArrowheads="1"/>
            </p:cNvSpPr>
            <p:nvPr/>
          </p:nvSpPr>
          <p:spPr bwMode="auto">
            <a:xfrm>
              <a:off x="2270" y="3846"/>
              <a:ext cx="196" cy="231"/>
            </a:xfrm>
            <a:prstGeom prst="rect">
              <a:avLst/>
            </a:prstGeom>
            <a:noFill/>
            <a:ln w="12700">
              <a:noFill/>
              <a:miter lim="800000"/>
              <a:headEnd/>
              <a:tailEnd/>
            </a:ln>
          </p:spPr>
          <p:txBody>
            <a:bodyPr wrap="none">
              <a:spAutoFit/>
            </a:bodyPr>
            <a:lstStyle/>
            <a:p>
              <a:pPr algn="ctr"/>
              <a:r>
                <a:rPr lang="en-IE"/>
                <a:t>8</a:t>
              </a:r>
              <a:endParaRPr lang="en-US"/>
            </a:p>
          </p:txBody>
        </p:sp>
        <p:sp>
          <p:nvSpPr>
            <p:cNvPr id="61485" name="Oval 706"/>
            <p:cNvSpPr>
              <a:spLocks noChangeArrowheads="1"/>
            </p:cNvSpPr>
            <p:nvPr/>
          </p:nvSpPr>
          <p:spPr bwMode="auto">
            <a:xfrm>
              <a:off x="-1968" y="1248"/>
              <a:ext cx="4812" cy="4812"/>
            </a:xfrm>
            <a:prstGeom prst="ellipse">
              <a:avLst/>
            </a:prstGeom>
            <a:noFill/>
            <a:ln w="31750">
              <a:solidFill>
                <a:srgbClr val="FF6600"/>
              </a:solidFill>
              <a:round/>
              <a:headEnd/>
              <a:tailEnd/>
            </a:ln>
          </p:spPr>
          <p:txBody>
            <a:bodyPr wrap="none" anchor="ctr"/>
            <a:lstStyle/>
            <a:p>
              <a:endParaRPr lang="en-IN"/>
            </a:p>
          </p:txBody>
        </p:sp>
        <p:sp>
          <p:nvSpPr>
            <p:cNvPr id="61486" name="Line 707"/>
            <p:cNvSpPr>
              <a:spLocks noChangeShapeType="1"/>
            </p:cNvSpPr>
            <p:nvPr/>
          </p:nvSpPr>
          <p:spPr bwMode="auto">
            <a:xfrm>
              <a:off x="2844" y="3765"/>
              <a:ext cx="0" cy="78"/>
            </a:xfrm>
            <a:prstGeom prst="line">
              <a:avLst/>
            </a:prstGeom>
            <a:noFill/>
            <a:ln w="12700">
              <a:solidFill>
                <a:schemeClr val="tx1"/>
              </a:solidFill>
              <a:round/>
              <a:headEnd/>
              <a:tailEnd/>
            </a:ln>
          </p:spPr>
          <p:txBody>
            <a:bodyPr wrap="none"/>
            <a:lstStyle/>
            <a:p>
              <a:endParaRPr lang="en-US"/>
            </a:p>
          </p:txBody>
        </p:sp>
        <p:sp>
          <p:nvSpPr>
            <p:cNvPr id="61487" name="Text Box 708"/>
            <p:cNvSpPr txBox="1">
              <a:spLocks noChangeArrowheads="1"/>
            </p:cNvSpPr>
            <p:nvPr/>
          </p:nvSpPr>
          <p:spPr bwMode="auto">
            <a:xfrm>
              <a:off x="2700" y="3846"/>
              <a:ext cx="276" cy="231"/>
            </a:xfrm>
            <a:prstGeom prst="rect">
              <a:avLst/>
            </a:prstGeom>
            <a:noFill/>
            <a:ln w="12700">
              <a:noFill/>
              <a:miter lim="800000"/>
              <a:headEnd/>
              <a:tailEnd/>
            </a:ln>
          </p:spPr>
          <p:txBody>
            <a:bodyPr wrap="none">
              <a:spAutoFit/>
            </a:bodyPr>
            <a:lstStyle/>
            <a:p>
              <a:pPr algn="ctr"/>
              <a:r>
                <a:rPr lang="en-IE"/>
                <a:t>10</a:t>
              </a:r>
              <a:endParaRPr lang="en-US"/>
            </a:p>
          </p:txBody>
        </p:sp>
        <p:sp>
          <p:nvSpPr>
            <p:cNvPr id="61488" name="Rectangle 709"/>
            <p:cNvSpPr>
              <a:spLocks noChangeArrowheads="1"/>
            </p:cNvSpPr>
            <p:nvPr/>
          </p:nvSpPr>
          <p:spPr bwMode="auto">
            <a:xfrm>
              <a:off x="-174" y="1185"/>
              <a:ext cx="516" cy="201"/>
            </a:xfrm>
            <a:prstGeom prst="rect">
              <a:avLst/>
            </a:prstGeom>
            <a:solidFill>
              <a:schemeClr val="bg1"/>
            </a:solidFill>
            <a:ln w="12700">
              <a:noFill/>
              <a:miter lim="800000"/>
              <a:headEnd/>
              <a:tailEnd/>
            </a:ln>
          </p:spPr>
          <p:txBody>
            <a:bodyPr wrap="none" anchor="ctr"/>
            <a:lstStyle/>
            <a:p>
              <a:endParaRPr lang="en-IN"/>
            </a:p>
          </p:txBody>
        </p:sp>
        <p:sp>
          <p:nvSpPr>
            <p:cNvPr id="61489" name="Line 710"/>
            <p:cNvSpPr>
              <a:spLocks noChangeShapeType="1"/>
            </p:cNvSpPr>
            <p:nvPr/>
          </p:nvSpPr>
          <p:spPr bwMode="auto">
            <a:xfrm flipH="1">
              <a:off x="279" y="1251"/>
              <a:ext cx="69" cy="0"/>
            </a:xfrm>
            <a:prstGeom prst="line">
              <a:avLst/>
            </a:prstGeom>
            <a:noFill/>
            <a:ln w="12700">
              <a:solidFill>
                <a:schemeClr val="tx1"/>
              </a:solidFill>
              <a:round/>
              <a:headEnd/>
              <a:tailEnd/>
            </a:ln>
          </p:spPr>
          <p:txBody>
            <a:bodyPr wrap="none"/>
            <a:lstStyle/>
            <a:p>
              <a:endParaRPr lang="en-US"/>
            </a:p>
          </p:txBody>
        </p:sp>
        <p:sp>
          <p:nvSpPr>
            <p:cNvPr id="61490" name="Text Box 711"/>
            <p:cNvSpPr txBox="1">
              <a:spLocks noChangeArrowheads="1"/>
            </p:cNvSpPr>
            <p:nvPr/>
          </p:nvSpPr>
          <p:spPr bwMode="auto">
            <a:xfrm>
              <a:off x="26" y="1136"/>
              <a:ext cx="276" cy="231"/>
            </a:xfrm>
            <a:prstGeom prst="rect">
              <a:avLst/>
            </a:prstGeom>
            <a:noFill/>
            <a:ln w="12700">
              <a:noFill/>
              <a:miter lim="800000"/>
              <a:headEnd/>
              <a:tailEnd/>
            </a:ln>
          </p:spPr>
          <p:txBody>
            <a:bodyPr wrap="none">
              <a:spAutoFit/>
            </a:bodyPr>
            <a:lstStyle/>
            <a:p>
              <a:pPr algn="r"/>
              <a:r>
                <a:rPr lang="en-IE"/>
                <a:t>10</a:t>
              </a:r>
              <a:endParaRPr lang="en-US"/>
            </a:p>
          </p:txBody>
        </p:sp>
        <p:sp>
          <p:nvSpPr>
            <p:cNvPr id="61491" name="Line 712"/>
            <p:cNvSpPr>
              <a:spLocks noChangeShapeType="1"/>
            </p:cNvSpPr>
            <p:nvPr/>
          </p:nvSpPr>
          <p:spPr bwMode="auto">
            <a:xfrm flipV="1">
              <a:off x="252" y="1099"/>
              <a:ext cx="2757" cy="2757"/>
            </a:xfrm>
            <a:prstGeom prst="line">
              <a:avLst/>
            </a:prstGeom>
            <a:noFill/>
            <a:ln w="31750">
              <a:solidFill>
                <a:srgbClr val="000080"/>
              </a:solidFill>
              <a:prstDash val="dash"/>
              <a:round/>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274638"/>
            <a:ext cx="9144000" cy="1143000"/>
          </a:xfrm>
        </p:spPr>
        <p:txBody>
          <a:bodyPr/>
          <a:lstStyle/>
          <a:p>
            <a:pPr eaLnBrk="1" hangingPunct="1"/>
            <a:r>
              <a:rPr lang="en-IE" sz="3200" b="1" smtClean="0"/>
              <a:t>Mid-Point Circle Algorithm Exercise</a:t>
            </a:r>
            <a:endParaRPr lang="en-GB" sz="3200" b="1" smtClean="0"/>
          </a:p>
        </p:txBody>
      </p:sp>
      <p:sp>
        <p:nvSpPr>
          <p:cNvPr id="62467" name="Rectangle 3"/>
          <p:cNvSpPr>
            <a:spLocks noGrp="1" noChangeArrowheads="1"/>
          </p:cNvSpPr>
          <p:nvPr>
            <p:ph type="body" idx="1"/>
          </p:nvPr>
        </p:nvSpPr>
        <p:spPr/>
        <p:txBody>
          <a:bodyPr/>
          <a:lstStyle/>
          <a:p>
            <a:pPr eaLnBrk="1" hangingPunct="1"/>
            <a:r>
              <a:rPr lang="en-IE" smtClean="0"/>
              <a:t>Use the mid-point circle algorithm to draw the circle centred at (0,0) with radius 15</a:t>
            </a:r>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1029"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1030" name="Rectangle 4"/>
          <p:cNvSpPr>
            <a:spLocks noChangeArrowheads="1"/>
          </p:cNvSpPr>
          <p:nvPr/>
        </p:nvSpPr>
        <p:spPr bwMode="auto">
          <a:xfrm>
            <a:off x="228600" y="1828800"/>
            <a:ext cx="8534400" cy="3597275"/>
          </a:xfrm>
          <a:prstGeom prst="rect">
            <a:avLst/>
          </a:prstGeom>
          <a:noFill/>
          <a:ln w="9525">
            <a:noFill/>
            <a:miter lim="800000"/>
            <a:headEnd/>
            <a:tailEnd/>
          </a:ln>
        </p:spPr>
        <p:txBody>
          <a:bodyPr>
            <a:spAutoFit/>
          </a:bodyPr>
          <a:lstStyle/>
          <a:p>
            <a:pPr>
              <a:spcBef>
                <a:spcPct val="50000"/>
              </a:spcBef>
            </a:pPr>
            <a:r>
              <a:rPr kumimoji="1" lang="en-US" altLang="ja-JP" sz="2000">
                <a:latin typeface="Times New Roman" pitchFamily="18" charset="0"/>
                <a:ea typeface="MS PGothic" pitchFamily="34" charset="-128"/>
                <a:cs typeface="Times New Roman" pitchFamily="18" charset="0"/>
              </a:rPr>
              <a:t>Given </a:t>
            </a:r>
            <a:r>
              <a:rPr kumimoji="1" lang="en-US" altLang="ja-JP" sz="2000" i="1">
                <a:latin typeface="Times New Roman" pitchFamily="18" charset="0"/>
                <a:ea typeface="MS PGothic" pitchFamily="34" charset="-128"/>
                <a:cs typeface="Times New Roman" pitchFamily="18" charset="0"/>
              </a:rPr>
              <a:t>n</a:t>
            </a:r>
            <a:r>
              <a:rPr kumimoji="1" lang="en-US" altLang="ja-JP" sz="2000" i="1" baseline="-25000">
                <a:latin typeface="Times New Roman" pitchFamily="18" charset="0"/>
                <a:ea typeface="MS PGothic" pitchFamily="34" charset="-128"/>
                <a:cs typeface="Times New Roman" pitchFamily="18" charset="0"/>
              </a:rPr>
              <a:t>p</a:t>
            </a:r>
            <a:r>
              <a:rPr kumimoji="1" lang="en-US" altLang="ja-JP" sz="2000" i="1">
                <a:latin typeface="Times New Roman" pitchFamily="18" charset="0"/>
                <a:ea typeface="MS PGothic" pitchFamily="34" charset="-128"/>
                <a:cs typeface="Times New Roman" pitchFamily="18" charset="0"/>
              </a:rPr>
              <a:t> </a:t>
            </a:r>
            <a:r>
              <a:rPr kumimoji="1" lang="en-US" altLang="ja-JP" sz="2000">
                <a:latin typeface="Times New Roman" pitchFamily="18" charset="0"/>
                <a:ea typeface="MS PGothic" pitchFamily="34" charset="-128"/>
                <a:cs typeface="Times New Roman" pitchFamily="18" charset="0"/>
              </a:rPr>
              <a:t>processors, set up a parallel Bresenham line algorithm by subdividing the line path into </a:t>
            </a:r>
            <a:r>
              <a:rPr kumimoji="1" lang="en-US" altLang="ja-JP" sz="2000" i="1">
                <a:latin typeface="Times New Roman" pitchFamily="18" charset="0"/>
                <a:ea typeface="MS PGothic" pitchFamily="34" charset="-128"/>
                <a:cs typeface="Times New Roman" pitchFamily="18" charset="0"/>
              </a:rPr>
              <a:t>n</a:t>
            </a:r>
            <a:r>
              <a:rPr kumimoji="1" lang="en-US" altLang="ja-JP" sz="2000" i="1" baseline="-25000">
                <a:latin typeface="Times New Roman" pitchFamily="18" charset="0"/>
                <a:ea typeface="MS PGothic" pitchFamily="34" charset="-128"/>
                <a:cs typeface="Times New Roman" pitchFamily="18" charset="0"/>
              </a:rPr>
              <a:t>p</a:t>
            </a:r>
            <a:r>
              <a:rPr kumimoji="1" lang="en-US" altLang="ja-JP" sz="2000">
                <a:ea typeface="MS PGothic" pitchFamily="34" charset="-128"/>
                <a:cs typeface="Times New Roman" pitchFamily="18" charset="0"/>
              </a:rPr>
              <a:t> </a:t>
            </a:r>
            <a:r>
              <a:rPr kumimoji="1" lang="en-US" altLang="ja-JP" sz="2000">
                <a:latin typeface="Times New Roman" pitchFamily="18" charset="0"/>
                <a:ea typeface="MS PGothic" pitchFamily="34" charset="-128"/>
                <a:cs typeface="Times New Roman" pitchFamily="18" charset="0"/>
              </a:rPr>
              <a:t>partitions. simultaneously generating line segments in each of the subintervals. </a:t>
            </a:r>
          </a:p>
          <a:p>
            <a:pPr>
              <a:spcBef>
                <a:spcPct val="50000"/>
              </a:spcBef>
            </a:pPr>
            <a:r>
              <a:rPr kumimoji="1" lang="en-US" altLang="ja-JP" sz="2000">
                <a:latin typeface="Times New Roman" pitchFamily="18" charset="0"/>
                <a:ea typeface="MS PGothic" pitchFamily="34" charset="-128"/>
                <a:cs typeface="Times New Roman" pitchFamily="18" charset="0"/>
              </a:rPr>
              <a:t>For a line with slope 0 </a:t>
            </a:r>
            <a:r>
              <a:rPr kumimoji="1" lang="en-US" altLang="ja-JP" sz="2000" i="1">
                <a:latin typeface="Times New Roman" pitchFamily="18" charset="0"/>
                <a:ea typeface="MS PGothic" pitchFamily="34" charset="-128"/>
                <a:cs typeface="Times New Roman" pitchFamily="18" charset="0"/>
              </a:rPr>
              <a:t>&lt; m &lt; </a:t>
            </a:r>
            <a:r>
              <a:rPr kumimoji="1" lang="en-US" altLang="ja-JP" sz="2000">
                <a:latin typeface="Times New Roman" pitchFamily="18" charset="0"/>
                <a:ea typeface="MS PGothic" pitchFamily="34" charset="-128"/>
                <a:cs typeface="Times New Roman" pitchFamily="18" charset="0"/>
              </a:rPr>
              <a:t>1 and left endpoint ( </a:t>
            </a:r>
            <a:r>
              <a:rPr kumimoji="1" lang="en-US" altLang="ja-JP" sz="2000" i="1">
                <a:latin typeface="Times New Roman" pitchFamily="18" charset="0"/>
                <a:ea typeface="MS PGothic" pitchFamily="34" charset="-128"/>
                <a:cs typeface="Times New Roman" pitchFamily="18" charset="0"/>
              </a:rPr>
              <a:t>x</a:t>
            </a:r>
            <a:r>
              <a:rPr kumimoji="1" lang="en-US" altLang="ja-JP" sz="2000" i="1" baseline="-25000">
                <a:latin typeface="Times New Roman" pitchFamily="18" charset="0"/>
                <a:ea typeface="MS PGothic" pitchFamily="34" charset="-128"/>
                <a:cs typeface="Times New Roman" pitchFamily="18" charset="0"/>
              </a:rPr>
              <a:t>0</a:t>
            </a:r>
            <a:r>
              <a:rPr kumimoji="1" lang="en-US" altLang="ja-JP" sz="2000">
                <a:latin typeface="Times New Roman" pitchFamily="18" charset="0"/>
                <a:ea typeface="MS PGothic" pitchFamily="34" charset="-128"/>
                <a:cs typeface="Times New Roman" pitchFamily="18" charset="0"/>
              </a:rPr>
              <a:t> , </a:t>
            </a:r>
            <a:r>
              <a:rPr kumimoji="1" lang="en-US" altLang="ja-JP" sz="2000" i="1">
                <a:latin typeface="Times New Roman" pitchFamily="18" charset="0"/>
                <a:ea typeface="MS PGothic" pitchFamily="34" charset="-128"/>
                <a:cs typeface="Times New Roman" pitchFamily="18" charset="0"/>
              </a:rPr>
              <a:t>y</a:t>
            </a:r>
            <a:r>
              <a:rPr kumimoji="1" lang="en-US" altLang="ja-JP" sz="2000" i="1" baseline="-25000">
                <a:latin typeface="Times New Roman" pitchFamily="18" charset="0"/>
                <a:ea typeface="MS PGothic" pitchFamily="34" charset="-128"/>
                <a:cs typeface="Times New Roman" pitchFamily="18" charset="0"/>
              </a:rPr>
              <a:t>0</a:t>
            </a:r>
            <a:r>
              <a:rPr kumimoji="1" lang="en-US" altLang="ja-JP" sz="2000">
                <a:latin typeface="Times New Roman" pitchFamily="18" charset="0"/>
                <a:ea typeface="MS PGothic" pitchFamily="34" charset="-128"/>
                <a:cs typeface="Times New Roman" pitchFamily="18" charset="0"/>
              </a:rPr>
              <a:t> ), we partition the line along the positive </a:t>
            </a:r>
            <a:r>
              <a:rPr kumimoji="1" lang="en-US" altLang="ja-JP" sz="2000" i="1">
                <a:latin typeface="Times New Roman" pitchFamily="18" charset="0"/>
                <a:ea typeface="MS PGothic" pitchFamily="34" charset="-128"/>
                <a:cs typeface="Times New Roman" pitchFamily="18" charset="0"/>
              </a:rPr>
              <a:t>x </a:t>
            </a:r>
            <a:r>
              <a:rPr kumimoji="1" lang="en-US" altLang="ja-JP" sz="2000">
                <a:latin typeface="Times New Roman" pitchFamily="18" charset="0"/>
                <a:ea typeface="MS PGothic" pitchFamily="34" charset="-128"/>
                <a:cs typeface="Times New Roman" pitchFamily="18" charset="0"/>
              </a:rPr>
              <a:t>direction. The distance between beginning </a:t>
            </a:r>
            <a:r>
              <a:rPr kumimoji="1" lang="en-US" altLang="ja-JP" sz="2000" i="1">
                <a:latin typeface="Times New Roman" pitchFamily="18" charset="0"/>
                <a:ea typeface="MS PGothic" pitchFamily="34" charset="-128"/>
                <a:cs typeface="Times New Roman" pitchFamily="18" charset="0"/>
              </a:rPr>
              <a:t>x </a:t>
            </a:r>
            <a:r>
              <a:rPr kumimoji="1" lang="en-US" altLang="ja-JP" sz="2000">
                <a:latin typeface="Times New Roman" pitchFamily="18" charset="0"/>
                <a:ea typeface="MS PGothic" pitchFamily="34" charset="-128"/>
                <a:cs typeface="Times New Roman" pitchFamily="18" charset="0"/>
              </a:rPr>
              <a:t>positions of adjacent partitions can be calculated as</a:t>
            </a:r>
          </a:p>
          <a:p>
            <a:pPr>
              <a:spcBef>
                <a:spcPct val="50000"/>
              </a:spcBef>
            </a:pPr>
            <a:endParaRPr kumimoji="1" lang="en-US" altLang="ja-JP" sz="2000">
              <a:latin typeface="Times New Roman" pitchFamily="18" charset="0"/>
              <a:ea typeface="MS PGothic" pitchFamily="34" charset="-128"/>
              <a:cs typeface="Times New Roman" pitchFamily="18" charset="0"/>
            </a:endParaRPr>
          </a:p>
          <a:p>
            <a:pPr>
              <a:spcBef>
                <a:spcPct val="50000"/>
              </a:spcBef>
            </a:pPr>
            <a:r>
              <a:rPr kumimoji="1" lang="en-US" altLang="ja-JP" sz="2000">
                <a:latin typeface="Times New Roman" pitchFamily="18" charset="0"/>
                <a:ea typeface="MS PGothic" pitchFamily="34" charset="-128"/>
                <a:cs typeface="Times New Roman" pitchFamily="18" charset="0"/>
              </a:rPr>
              <a:t>where </a:t>
            </a:r>
            <a:r>
              <a:rPr kumimoji="1" lang="en-US" altLang="ja-JP">
                <a:ea typeface="MS PGothic" pitchFamily="34" charset="-128"/>
                <a:cs typeface="Times New Roman" pitchFamily="18" charset="0"/>
              </a:rPr>
              <a:t>∆</a:t>
            </a:r>
            <a:r>
              <a:rPr kumimoji="1" lang="en-US" altLang="ja-JP" sz="2000" i="1">
                <a:latin typeface="Times New Roman" pitchFamily="18" charset="0"/>
                <a:ea typeface="MS PGothic" pitchFamily="34" charset="-128"/>
                <a:cs typeface="Times New Roman" pitchFamily="18" charset="0"/>
              </a:rPr>
              <a:t>x </a:t>
            </a:r>
            <a:r>
              <a:rPr kumimoji="1" lang="en-US" altLang="ja-JP" sz="2000">
                <a:latin typeface="Times New Roman" pitchFamily="18" charset="0"/>
                <a:ea typeface="MS PGothic" pitchFamily="34" charset="-128"/>
                <a:cs typeface="Times New Roman" pitchFamily="18" charset="0"/>
              </a:rPr>
              <a:t>is the width of the line, and the value for partition width </a:t>
            </a:r>
            <a:r>
              <a:rPr kumimoji="1" lang="en-US" altLang="ja-JP">
                <a:ea typeface="MS PGothic" pitchFamily="34" charset="-128"/>
                <a:cs typeface="Times New Roman" pitchFamily="18" charset="0"/>
              </a:rPr>
              <a:t>∆</a:t>
            </a:r>
            <a:r>
              <a:rPr kumimoji="1" lang="en-US" altLang="ja-JP" sz="2000" i="1">
                <a:latin typeface="Times New Roman" pitchFamily="18" charset="0"/>
                <a:ea typeface="MS PGothic" pitchFamily="34" charset="-128"/>
                <a:cs typeface="Times New Roman" pitchFamily="18" charset="0"/>
              </a:rPr>
              <a:t>x</a:t>
            </a:r>
            <a:r>
              <a:rPr kumimoji="1" lang="en-US" altLang="ja-JP" sz="2000" i="1" baseline="-25000">
                <a:latin typeface="Times New Roman" pitchFamily="18" charset="0"/>
                <a:ea typeface="MS PGothic" pitchFamily="34" charset="-128"/>
                <a:cs typeface="Times New Roman" pitchFamily="18" charset="0"/>
              </a:rPr>
              <a:t>p</a:t>
            </a:r>
            <a:r>
              <a:rPr kumimoji="1" lang="en-US" altLang="ja-JP" sz="2000" i="1">
                <a:latin typeface="Times New Roman" pitchFamily="18" charset="0"/>
                <a:ea typeface="MS PGothic" pitchFamily="34" charset="-128"/>
                <a:cs typeface="Times New Roman" pitchFamily="18" charset="0"/>
              </a:rPr>
              <a:t> </a:t>
            </a:r>
            <a:r>
              <a:rPr kumimoji="1" lang="en-US" altLang="ja-JP" sz="2000">
                <a:latin typeface="Times New Roman" pitchFamily="18" charset="0"/>
                <a:ea typeface="MS PGothic" pitchFamily="34" charset="-128"/>
                <a:cs typeface="Times New Roman" pitchFamily="18" charset="0"/>
              </a:rPr>
              <a:t>is computed using integer division. Numbering the partitions, and the processors, as 0,1, 2, up to </a:t>
            </a:r>
            <a:r>
              <a:rPr kumimoji="1" lang="en-US" altLang="ja-JP" sz="2000" i="1">
                <a:latin typeface="Times New Roman" pitchFamily="18" charset="0"/>
                <a:ea typeface="MS PGothic" pitchFamily="34" charset="-128"/>
                <a:cs typeface="Times New Roman" pitchFamily="18" charset="0"/>
              </a:rPr>
              <a:t>n</a:t>
            </a:r>
            <a:r>
              <a:rPr kumimoji="1" lang="en-US" altLang="ja-JP" sz="2000" i="1" baseline="-25000">
                <a:latin typeface="Times New Roman" pitchFamily="18" charset="0"/>
                <a:ea typeface="MS PGothic" pitchFamily="34" charset="-128"/>
                <a:cs typeface="Times New Roman" pitchFamily="18" charset="0"/>
              </a:rPr>
              <a:t>p</a:t>
            </a:r>
            <a:r>
              <a:rPr kumimoji="1" lang="en-US" altLang="ja-JP" sz="2000" i="1">
                <a:latin typeface="Times New Roman" pitchFamily="18" charset="0"/>
                <a:ea typeface="MS PGothic" pitchFamily="34" charset="-128"/>
                <a:cs typeface="Times New Roman" pitchFamily="18" charset="0"/>
              </a:rPr>
              <a:t> </a:t>
            </a:r>
            <a:r>
              <a:rPr kumimoji="1" lang="en-US" altLang="ja-JP" sz="2000">
                <a:latin typeface="Times New Roman" pitchFamily="18" charset="0"/>
                <a:ea typeface="MS PGothic" pitchFamily="34" charset="-128"/>
                <a:cs typeface="Times New Roman" pitchFamily="18" charset="0"/>
              </a:rPr>
              <a:t>- 1, we calculate the starting </a:t>
            </a:r>
            <a:r>
              <a:rPr kumimoji="1" lang="en-US" altLang="ja-JP" sz="2000" i="1">
                <a:latin typeface="Times New Roman" pitchFamily="18" charset="0"/>
                <a:ea typeface="MS PGothic" pitchFamily="34" charset="-128"/>
                <a:cs typeface="Times New Roman" pitchFamily="18" charset="0"/>
              </a:rPr>
              <a:t>x </a:t>
            </a:r>
            <a:r>
              <a:rPr kumimoji="1" lang="en-US" altLang="ja-JP" sz="2000">
                <a:latin typeface="Times New Roman" pitchFamily="18" charset="0"/>
                <a:ea typeface="MS PGothic" pitchFamily="34" charset="-128"/>
                <a:cs typeface="Times New Roman" pitchFamily="18" charset="0"/>
              </a:rPr>
              <a:t>coordinate for the </a:t>
            </a:r>
            <a:r>
              <a:rPr kumimoji="1" lang="en-US" altLang="ja-JP" sz="2000" i="1">
                <a:latin typeface="Times New Roman" pitchFamily="18" charset="0"/>
                <a:ea typeface="MS PGothic" pitchFamily="34" charset="-128"/>
                <a:cs typeface="Times New Roman" pitchFamily="18" charset="0"/>
              </a:rPr>
              <a:t>k</a:t>
            </a:r>
            <a:r>
              <a:rPr kumimoji="1" lang="en-US" altLang="ja-JP" sz="2000" i="1" baseline="30000">
                <a:latin typeface="Times New Roman" pitchFamily="18" charset="0"/>
                <a:ea typeface="MS PGothic" pitchFamily="34" charset="-128"/>
                <a:cs typeface="Times New Roman" pitchFamily="18" charset="0"/>
              </a:rPr>
              <a:t>th</a:t>
            </a:r>
            <a:r>
              <a:rPr kumimoji="1" lang="en-US" altLang="ja-JP" sz="2000">
                <a:latin typeface="Times New Roman" pitchFamily="18" charset="0"/>
                <a:ea typeface="MS PGothic" pitchFamily="34" charset="-128"/>
                <a:cs typeface="Times New Roman" pitchFamily="18" charset="0"/>
              </a:rPr>
              <a:t> partition as</a:t>
            </a:r>
          </a:p>
        </p:txBody>
      </p:sp>
      <p:graphicFrame>
        <p:nvGraphicFramePr>
          <p:cNvPr id="1026" name="Object 5"/>
          <p:cNvGraphicFramePr>
            <a:graphicFrameLocks noChangeAspect="1"/>
          </p:cNvGraphicFramePr>
          <p:nvPr/>
        </p:nvGraphicFramePr>
        <p:xfrm>
          <a:off x="4343400" y="3810000"/>
          <a:ext cx="1857375" cy="530225"/>
        </p:xfrm>
        <a:graphic>
          <a:graphicData uri="http://schemas.openxmlformats.org/presentationml/2006/ole">
            <p:oleObj spid="_x0000_s1026" name="ビットマップ イメージ" r:id="rId3" imgW="1400000" imgH="400000" progId="PBrush">
              <p:embed/>
            </p:oleObj>
          </a:graphicData>
        </a:graphic>
      </p:graphicFrame>
      <p:graphicFrame>
        <p:nvGraphicFramePr>
          <p:cNvPr id="1027" name="Object 6"/>
          <p:cNvGraphicFramePr>
            <a:graphicFrameLocks noChangeAspect="1"/>
          </p:cNvGraphicFramePr>
          <p:nvPr/>
        </p:nvGraphicFramePr>
        <p:xfrm>
          <a:off x="3505200" y="5562600"/>
          <a:ext cx="2133600" cy="628650"/>
        </p:xfrm>
        <a:graphic>
          <a:graphicData uri="http://schemas.openxmlformats.org/presentationml/2006/ole">
            <p:oleObj spid="_x0000_s1027" name="ビットマップ イメージ" r:id="rId4" imgW="1133633" imgH="333333" progId="PBrush">
              <p:embed/>
            </p:oleObj>
          </a:graphicData>
        </a:graphic>
      </p:graphicFrame>
      <p:sp>
        <p:nvSpPr>
          <p:cNvPr id="1031" name="Oval 7"/>
          <p:cNvSpPr>
            <a:spLocks noChangeArrowheads="1"/>
          </p:cNvSpPr>
          <p:nvPr/>
        </p:nvSpPr>
        <p:spPr bwMode="auto">
          <a:xfrm>
            <a:off x="5029200" y="3657600"/>
            <a:ext cx="304800" cy="533400"/>
          </a:xfrm>
          <a:prstGeom prst="ellipse">
            <a:avLst/>
          </a:prstGeom>
          <a:noFill/>
          <a:ln w="38100">
            <a:solidFill>
              <a:srgbClr val="FF0000"/>
            </a:solidFill>
            <a:round/>
            <a:headEnd/>
            <a:tailEnd/>
          </a:ln>
        </p:spPr>
        <p:txBody>
          <a:bodyPr wrap="none" anchor="ctr"/>
          <a:lstStyle/>
          <a:p>
            <a:endParaRPr lang="en-IN"/>
          </a:p>
        </p:txBody>
      </p:sp>
      <p:sp>
        <p:nvSpPr>
          <p:cNvPr id="1032" name="Oval 8"/>
          <p:cNvSpPr>
            <a:spLocks noChangeArrowheads="1"/>
          </p:cNvSpPr>
          <p:nvPr/>
        </p:nvSpPr>
        <p:spPr bwMode="auto">
          <a:xfrm>
            <a:off x="4343400" y="3810000"/>
            <a:ext cx="533400" cy="533400"/>
          </a:xfrm>
          <a:prstGeom prst="ellipse">
            <a:avLst/>
          </a:prstGeom>
          <a:noFill/>
          <a:ln w="38100">
            <a:solidFill>
              <a:srgbClr val="FF0000"/>
            </a:solidFill>
            <a:round/>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0"/>
            <a:ext cx="8229600" cy="1143000"/>
          </a:xfrm>
        </p:spPr>
        <p:txBody>
          <a:bodyPr/>
          <a:lstStyle/>
          <a:p>
            <a:pPr eaLnBrk="1" hangingPunct="1"/>
            <a:r>
              <a:rPr lang="en-IE" sz="3200" b="1" smtClean="0"/>
              <a:t>Mid-Point Circle Algorithm Example</a:t>
            </a:r>
            <a:endParaRPr lang="en-US" sz="3200" b="1" smtClean="0"/>
          </a:p>
        </p:txBody>
      </p:sp>
      <p:graphicFrame>
        <p:nvGraphicFramePr>
          <p:cNvPr id="156675" name="Group 3"/>
          <p:cNvGraphicFramePr>
            <a:graphicFrameLocks noGrp="1"/>
          </p:cNvGraphicFramePr>
          <p:nvPr/>
        </p:nvGraphicFramePr>
        <p:xfrm>
          <a:off x="5543550" y="1343025"/>
          <a:ext cx="3409950" cy="5428996"/>
        </p:xfrm>
        <a:graphic>
          <a:graphicData uri="http://schemas.openxmlformats.org/drawingml/2006/table">
            <a:tbl>
              <a:tblPr/>
              <a:tblGrid>
                <a:gridCol w="430213"/>
                <a:gridCol w="606425"/>
                <a:gridCol w="1204912"/>
                <a:gridCol w="628650"/>
                <a:gridCol w="539750"/>
              </a:tblGrid>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pitchFamily="34" charset="0"/>
                          <a:cs typeface="Arial" pitchFamily="34" charset="0"/>
                        </a:rPr>
                        <a:t>k</a:t>
                      </a:r>
                      <a:endParaRPr kumimoji="0" lang="en-US" sz="19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pitchFamily="34" charset="0"/>
                          <a:cs typeface="Arial" pitchFamily="34" charset="0"/>
                        </a:rPr>
                        <a:t>p</a:t>
                      </a:r>
                      <a:r>
                        <a:rPr kumimoji="0" lang="en-IE" sz="1900" b="0" i="0" u="none" strike="noStrike" cap="none" normalizeH="0" baseline="-25000" smtClean="0">
                          <a:ln>
                            <a:noFill/>
                          </a:ln>
                          <a:solidFill>
                            <a:schemeClr val="tx1"/>
                          </a:solidFill>
                          <a:effectLst/>
                          <a:latin typeface="Arial" pitchFamily="34" charset="0"/>
                          <a:cs typeface="Arial" pitchFamily="34" charset="0"/>
                        </a:rPr>
                        <a:t>k</a:t>
                      </a:r>
                      <a:endParaRPr kumimoji="0" lang="en-US" sz="19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900" b="0" i="0" u="none" strike="noStrike" cap="none" normalizeH="0" baseline="0" smtClean="0">
                          <a:ln>
                            <a:noFill/>
                          </a:ln>
                          <a:solidFill>
                            <a:schemeClr val="tx1"/>
                          </a:solidFill>
                          <a:effectLst/>
                          <a:latin typeface="Arial" pitchFamily="34" charset="0"/>
                          <a:cs typeface="Arial" pitchFamily="34" charset="0"/>
                        </a:rPr>
                        <a:t>(x</a:t>
                      </a:r>
                      <a:r>
                        <a:rPr kumimoji="0" lang="en-IE" sz="1900" b="0" i="0" u="none" strike="noStrike" cap="none" normalizeH="0" baseline="-25000" smtClean="0">
                          <a:ln>
                            <a:noFill/>
                          </a:ln>
                          <a:solidFill>
                            <a:schemeClr val="tx1"/>
                          </a:solidFill>
                          <a:effectLst/>
                          <a:latin typeface="Arial" pitchFamily="34" charset="0"/>
                          <a:cs typeface="Arial" pitchFamily="34" charset="0"/>
                        </a:rPr>
                        <a:t>k+1</a:t>
                      </a:r>
                      <a:r>
                        <a:rPr kumimoji="0" lang="en-IE" sz="1900" b="0" i="0" u="none" strike="noStrike" cap="none" normalizeH="0" baseline="0" smtClean="0">
                          <a:ln>
                            <a:noFill/>
                          </a:ln>
                          <a:solidFill>
                            <a:schemeClr val="tx1"/>
                          </a:solidFill>
                          <a:effectLst/>
                          <a:latin typeface="Arial" pitchFamily="34" charset="0"/>
                          <a:cs typeface="Arial" pitchFamily="34" charset="0"/>
                        </a:rPr>
                        <a:t>,y</a:t>
                      </a:r>
                      <a:r>
                        <a:rPr kumimoji="0" lang="en-IE" sz="1900" b="0" i="0" u="none" strike="noStrike" cap="none" normalizeH="0" baseline="-25000" smtClean="0">
                          <a:ln>
                            <a:noFill/>
                          </a:ln>
                          <a:solidFill>
                            <a:schemeClr val="tx1"/>
                          </a:solidFill>
                          <a:effectLst/>
                          <a:latin typeface="Arial" pitchFamily="34" charset="0"/>
                          <a:cs typeface="Arial" pitchFamily="34" charset="0"/>
                        </a:rPr>
                        <a:t>k+1</a:t>
                      </a:r>
                      <a:r>
                        <a:rPr kumimoji="0" lang="en-IE" sz="1900" b="0" i="0" u="none" strike="noStrike" cap="none" normalizeH="0" baseline="0" smtClean="0">
                          <a:ln>
                            <a:noFill/>
                          </a:ln>
                          <a:solidFill>
                            <a:schemeClr val="tx1"/>
                          </a:solidFill>
                          <a:effectLst/>
                          <a:latin typeface="Arial" pitchFamily="34" charset="0"/>
                          <a:cs typeface="Arial" pitchFamily="34" charset="0"/>
                        </a:rPr>
                        <a:t>)</a:t>
                      </a:r>
                      <a:endParaRPr kumimoji="0" lang="en-US" sz="19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500" b="0" i="0" u="none" strike="noStrike" cap="none" normalizeH="0" baseline="0" smtClean="0">
                          <a:ln>
                            <a:noFill/>
                          </a:ln>
                          <a:solidFill>
                            <a:schemeClr val="tx1"/>
                          </a:solidFill>
                          <a:effectLst/>
                          <a:latin typeface="Arial" pitchFamily="34" charset="0"/>
                          <a:cs typeface="Arial" pitchFamily="34" charset="0"/>
                        </a:rPr>
                        <a:t>2x</a:t>
                      </a:r>
                      <a:r>
                        <a:rPr kumimoji="0" lang="en-IE" sz="1500" b="0" i="0" u="none" strike="noStrike" cap="none" normalizeH="0" baseline="-25000" smtClean="0">
                          <a:ln>
                            <a:noFill/>
                          </a:ln>
                          <a:solidFill>
                            <a:schemeClr val="tx1"/>
                          </a:solidFill>
                          <a:effectLst/>
                          <a:latin typeface="Arial" pitchFamily="34" charset="0"/>
                          <a:cs typeface="Arial" pitchFamily="34" charset="0"/>
                        </a:rPr>
                        <a:t>k+1</a:t>
                      </a:r>
                      <a:endParaRPr kumimoji="0" lang="en-US" sz="15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200" b="0" i="0" u="none" strike="noStrike" cap="none" normalizeH="0" baseline="0" smtClean="0">
                          <a:ln>
                            <a:noFill/>
                          </a:ln>
                          <a:solidFill>
                            <a:schemeClr val="tx1"/>
                          </a:solidFill>
                          <a:effectLst/>
                          <a:latin typeface="Arial" pitchFamily="34" charset="0"/>
                          <a:cs typeface="Arial" pitchFamily="34" charset="0"/>
                        </a:rPr>
                        <a:t>2y</a:t>
                      </a:r>
                      <a:r>
                        <a:rPr kumimoji="0" lang="en-IE" sz="1200" b="0" i="0" u="none" strike="noStrike" cap="none" normalizeH="0" baseline="-25000" smtClean="0">
                          <a:ln>
                            <a:noFill/>
                          </a:ln>
                          <a:solidFill>
                            <a:schemeClr val="tx1"/>
                          </a:solidFill>
                          <a:effectLst/>
                          <a:latin typeface="Arial" pitchFamily="34" charset="0"/>
                          <a:cs typeface="Arial" pitchFamily="34" charset="0"/>
                        </a:rPr>
                        <a:t>k+1</a:t>
                      </a:r>
                      <a:endParaRPr kumimoji="0" lang="en-US" sz="1200" b="0" i="0" u="none" strike="noStrike" cap="none" normalizeH="0" baseline="-2500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6900">
                <a:tc>
                  <a:txBody>
                    <a:bodyPr/>
                    <a:lstStyle/>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0</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1</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2</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3</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4</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5</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6</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7</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8</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9</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10</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11</a:t>
                      </a:r>
                    </a:p>
                    <a:p>
                      <a:pPr marL="0" marR="0" lvl="0" indent="0" algn="r" defTabSz="914400" rtl="0" eaLnBrk="1" fontAlgn="base" latinLnBrk="0" hangingPunct="1">
                        <a:lnSpc>
                          <a:spcPct val="100000"/>
                        </a:lnSpc>
                        <a:spcBef>
                          <a:spcPct val="20000"/>
                        </a:spcBef>
                        <a:spcAft>
                          <a:spcPct val="25000"/>
                        </a:spcAft>
                        <a:buClrTx/>
                        <a:buSzTx/>
                        <a:buFontTx/>
                        <a:buNone/>
                        <a:tabLst/>
                      </a:pPr>
                      <a:r>
                        <a:rPr kumimoji="0" lang="en-IE" sz="1600" b="0" i="0" u="none" strike="noStrike" cap="none" normalizeH="0" baseline="0" smtClean="0">
                          <a:ln>
                            <a:noFill/>
                          </a:ln>
                          <a:solidFill>
                            <a:schemeClr val="tx1"/>
                          </a:solidFill>
                          <a:effectLst/>
                          <a:latin typeface="Arial" pitchFamily="34" charset="0"/>
                          <a:cs typeface="Arial" pitchFamily="34" charset="0"/>
                        </a:rPr>
                        <a:t>12</a:t>
                      </a:r>
                      <a:endParaRPr kumimoji="0" lang="en-US" sz="1600" b="0" i="0" u="none" strike="noStrike" cap="none" normalizeH="0" baseline="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3511" name="Group 23"/>
          <p:cNvGrpSpPr>
            <a:grpSpLocks/>
          </p:cNvGrpSpPr>
          <p:nvPr/>
        </p:nvGrpSpPr>
        <p:grpSpPr bwMode="auto">
          <a:xfrm>
            <a:off x="-4076700" y="1358900"/>
            <a:ext cx="9461500" cy="9512300"/>
            <a:chOff x="-2568" y="856"/>
            <a:chExt cx="5960" cy="5992"/>
          </a:xfrm>
        </p:grpSpPr>
        <p:grpSp>
          <p:nvGrpSpPr>
            <p:cNvPr id="63512" name="Group 24"/>
            <p:cNvGrpSpPr>
              <a:grpSpLocks/>
            </p:cNvGrpSpPr>
            <p:nvPr/>
          </p:nvGrpSpPr>
          <p:grpSpPr bwMode="auto">
            <a:xfrm>
              <a:off x="382" y="856"/>
              <a:ext cx="2875" cy="3209"/>
              <a:chOff x="166" y="2080"/>
              <a:chExt cx="2875" cy="2105"/>
            </a:xfrm>
          </p:grpSpPr>
          <p:sp>
            <p:nvSpPr>
              <p:cNvPr id="63864" name="Line 25"/>
              <p:cNvSpPr>
                <a:spLocks noChangeShapeType="1"/>
              </p:cNvSpPr>
              <p:nvPr/>
            </p:nvSpPr>
            <p:spPr bwMode="auto">
              <a:xfrm flipV="1">
                <a:off x="345" y="2081"/>
                <a:ext cx="0" cy="2104"/>
              </a:xfrm>
              <a:prstGeom prst="line">
                <a:avLst/>
              </a:prstGeom>
              <a:noFill/>
              <a:ln w="12700">
                <a:solidFill>
                  <a:schemeClr val="tx1"/>
                </a:solidFill>
                <a:round/>
                <a:headEnd/>
                <a:tailEnd/>
              </a:ln>
            </p:spPr>
            <p:txBody>
              <a:bodyPr wrap="none"/>
              <a:lstStyle/>
              <a:p>
                <a:endParaRPr lang="en-US"/>
              </a:p>
            </p:txBody>
          </p:sp>
          <p:sp>
            <p:nvSpPr>
              <p:cNvPr id="63865" name="Line 26"/>
              <p:cNvSpPr>
                <a:spLocks noChangeShapeType="1"/>
              </p:cNvSpPr>
              <p:nvPr/>
            </p:nvSpPr>
            <p:spPr bwMode="auto">
              <a:xfrm flipV="1">
                <a:off x="526" y="2081"/>
                <a:ext cx="0" cy="2104"/>
              </a:xfrm>
              <a:prstGeom prst="line">
                <a:avLst/>
              </a:prstGeom>
              <a:noFill/>
              <a:ln w="12700">
                <a:solidFill>
                  <a:schemeClr val="tx1"/>
                </a:solidFill>
                <a:round/>
                <a:headEnd/>
                <a:tailEnd/>
              </a:ln>
            </p:spPr>
            <p:txBody>
              <a:bodyPr wrap="none"/>
              <a:lstStyle/>
              <a:p>
                <a:endParaRPr lang="en-US"/>
              </a:p>
            </p:txBody>
          </p:sp>
          <p:sp>
            <p:nvSpPr>
              <p:cNvPr id="63866" name="Line 27"/>
              <p:cNvSpPr>
                <a:spLocks noChangeShapeType="1"/>
              </p:cNvSpPr>
              <p:nvPr/>
            </p:nvSpPr>
            <p:spPr bwMode="auto">
              <a:xfrm flipV="1">
                <a:off x="714" y="2081"/>
                <a:ext cx="0" cy="2104"/>
              </a:xfrm>
              <a:prstGeom prst="line">
                <a:avLst/>
              </a:prstGeom>
              <a:noFill/>
              <a:ln w="12700">
                <a:solidFill>
                  <a:schemeClr val="tx1"/>
                </a:solidFill>
                <a:round/>
                <a:headEnd/>
                <a:tailEnd/>
              </a:ln>
            </p:spPr>
            <p:txBody>
              <a:bodyPr wrap="none"/>
              <a:lstStyle/>
              <a:p>
                <a:endParaRPr lang="en-US"/>
              </a:p>
            </p:txBody>
          </p:sp>
          <p:sp>
            <p:nvSpPr>
              <p:cNvPr id="63867" name="Line 28"/>
              <p:cNvSpPr>
                <a:spLocks noChangeShapeType="1"/>
              </p:cNvSpPr>
              <p:nvPr/>
            </p:nvSpPr>
            <p:spPr bwMode="auto">
              <a:xfrm flipV="1">
                <a:off x="888" y="2081"/>
                <a:ext cx="0" cy="2104"/>
              </a:xfrm>
              <a:prstGeom prst="line">
                <a:avLst/>
              </a:prstGeom>
              <a:noFill/>
              <a:ln w="12700">
                <a:solidFill>
                  <a:schemeClr val="tx1"/>
                </a:solidFill>
                <a:round/>
                <a:headEnd/>
                <a:tailEnd/>
              </a:ln>
            </p:spPr>
            <p:txBody>
              <a:bodyPr wrap="none"/>
              <a:lstStyle/>
              <a:p>
                <a:endParaRPr lang="en-US"/>
              </a:p>
            </p:txBody>
          </p:sp>
          <p:sp>
            <p:nvSpPr>
              <p:cNvPr id="63868" name="Line 29"/>
              <p:cNvSpPr>
                <a:spLocks noChangeShapeType="1"/>
              </p:cNvSpPr>
              <p:nvPr/>
            </p:nvSpPr>
            <p:spPr bwMode="auto">
              <a:xfrm flipV="1">
                <a:off x="1077" y="2081"/>
                <a:ext cx="0" cy="2104"/>
              </a:xfrm>
              <a:prstGeom prst="line">
                <a:avLst/>
              </a:prstGeom>
              <a:noFill/>
              <a:ln w="12700">
                <a:solidFill>
                  <a:schemeClr val="tx1"/>
                </a:solidFill>
                <a:round/>
                <a:headEnd/>
                <a:tailEnd/>
              </a:ln>
            </p:spPr>
            <p:txBody>
              <a:bodyPr wrap="none"/>
              <a:lstStyle/>
              <a:p>
                <a:endParaRPr lang="en-US"/>
              </a:p>
            </p:txBody>
          </p:sp>
          <p:sp>
            <p:nvSpPr>
              <p:cNvPr id="63869" name="Line 30"/>
              <p:cNvSpPr>
                <a:spLocks noChangeShapeType="1"/>
              </p:cNvSpPr>
              <p:nvPr/>
            </p:nvSpPr>
            <p:spPr bwMode="auto">
              <a:xfrm flipV="1">
                <a:off x="1258" y="2081"/>
                <a:ext cx="0" cy="2104"/>
              </a:xfrm>
              <a:prstGeom prst="line">
                <a:avLst/>
              </a:prstGeom>
              <a:noFill/>
              <a:ln w="12700">
                <a:solidFill>
                  <a:schemeClr val="tx1"/>
                </a:solidFill>
                <a:round/>
                <a:headEnd/>
                <a:tailEnd/>
              </a:ln>
            </p:spPr>
            <p:txBody>
              <a:bodyPr wrap="none"/>
              <a:lstStyle/>
              <a:p>
                <a:endParaRPr lang="en-US"/>
              </a:p>
            </p:txBody>
          </p:sp>
          <p:sp>
            <p:nvSpPr>
              <p:cNvPr id="63870" name="Line 31"/>
              <p:cNvSpPr>
                <a:spLocks noChangeShapeType="1"/>
              </p:cNvSpPr>
              <p:nvPr/>
            </p:nvSpPr>
            <p:spPr bwMode="auto">
              <a:xfrm flipV="1">
                <a:off x="1439" y="2081"/>
                <a:ext cx="0" cy="2104"/>
              </a:xfrm>
              <a:prstGeom prst="line">
                <a:avLst/>
              </a:prstGeom>
              <a:noFill/>
              <a:ln w="12700">
                <a:solidFill>
                  <a:schemeClr val="tx1"/>
                </a:solidFill>
                <a:round/>
                <a:headEnd/>
                <a:tailEnd/>
              </a:ln>
            </p:spPr>
            <p:txBody>
              <a:bodyPr wrap="none"/>
              <a:lstStyle/>
              <a:p>
                <a:endParaRPr lang="en-US"/>
              </a:p>
            </p:txBody>
          </p:sp>
          <p:sp>
            <p:nvSpPr>
              <p:cNvPr id="63871" name="Line 32"/>
              <p:cNvSpPr>
                <a:spLocks noChangeShapeType="1"/>
              </p:cNvSpPr>
              <p:nvPr/>
            </p:nvSpPr>
            <p:spPr bwMode="auto">
              <a:xfrm flipV="1">
                <a:off x="1613" y="2081"/>
                <a:ext cx="0" cy="2104"/>
              </a:xfrm>
              <a:prstGeom prst="line">
                <a:avLst/>
              </a:prstGeom>
              <a:noFill/>
              <a:ln w="12700">
                <a:solidFill>
                  <a:schemeClr val="tx1"/>
                </a:solidFill>
                <a:round/>
                <a:headEnd/>
                <a:tailEnd/>
              </a:ln>
            </p:spPr>
            <p:txBody>
              <a:bodyPr wrap="none"/>
              <a:lstStyle/>
              <a:p>
                <a:endParaRPr lang="en-US"/>
              </a:p>
            </p:txBody>
          </p:sp>
          <p:sp>
            <p:nvSpPr>
              <p:cNvPr id="63872" name="Line 33"/>
              <p:cNvSpPr>
                <a:spLocks noChangeShapeType="1"/>
              </p:cNvSpPr>
              <p:nvPr/>
            </p:nvSpPr>
            <p:spPr bwMode="auto">
              <a:xfrm flipV="1">
                <a:off x="166" y="2081"/>
                <a:ext cx="0" cy="2104"/>
              </a:xfrm>
              <a:prstGeom prst="line">
                <a:avLst/>
              </a:prstGeom>
              <a:noFill/>
              <a:ln w="12700">
                <a:solidFill>
                  <a:schemeClr val="tx1"/>
                </a:solidFill>
                <a:round/>
                <a:headEnd/>
                <a:tailEnd/>
              </a:ln>
            </p:spPr>
            <p:txBody>
              <a:bodyPr wrap="none"/>
              <a:lstStyle/>
              <a:p>
                <a:endParaRPr lang="en-US"/>
              </a:p>
            </p:txBody>
          </p:sp>
          <p:sp>
            <p:nvSpPr>
              <p:cNvPr id="63873" name="Line 34"/>
              <p:cNvSpPr>
                <a:spLocks noChangeShapeType="1"/>
              </p:cNvSpPr>
              <p:nvPr/>
            </p:nvSpPr>
            <p:spPr bwMode="auto">
              <a:xfrm flipV="1">
                <a:off x="1790" y="2081"/>
                <a:ext cx="0" cy="2104"/>
              </a:xfrm>
              <a:prstGeom prst="line">
                <a:avLst/>
              </a:prstGeom>
              <a:noFill/>
              <a:ln w="12700">
                <a:solidFill>
                  <a:schemeClr val="tx1"/>
                </a:solidFill>
                <a:round/>
                <a:headEnd/>
                <a:tailEnd/>
              </a:ln>
            </p:spPr>
            <p:txBody>
              <a:bodyPr wrap="none"/>
              <a:lstStyle/>
              <a:p>
                <a:endParaRPr lang="en-US"/>
              </a:p>
            </p:txBody>
          </p:sp>
          <p:sp>
            <p:nvSpPr>
              <p:cNvPr id="63874" name="Line 35"/>
              <p:cNvSpPr>
                <a:spLocks noChangeShapeType="1"/>
              </p:cNvSpPr>
              <p:nvPr/>
            </p:nvSpPr>
            <p:spPr bwMode="auto">
              <a:xfrm flipV="1">
                <a:off x="1966" y="2081"/>
                <a:ext cx="0" cy="2104"/>
              </a:xfrm>
              <a:prstGeom prst="line">
                <a:avLst/>
              </a:prstGeom>
              <a:noFill/>
              <a:ln w="12700">
                <a:solidFill>
                  <a:schemeClr val="tx1"/>
                </a:solidFill>
                <a:round/>
                <a:headEnd/>
                <a:tailEnd/>
              </a:ln>
            </p:spPr>
            <p:txBody>
              <a:bodyPr wrap="none"/>
              <a:lstStyle/>
              <a:p>
                <a:endParaRPr lang="en-US"/>
              </a:p>
            </p:txBody>
          </p:sp>
          <p:sp>
            <p:nvSpPr>
              <p:cNvPr id="63875" name="Line 36"/>
              <p:cNvSpPr>
                <a:spLocks noChangeShapeType="1"/>
              </p:cNvSpPr>
              <p:nvPr/>
            </p:nvSpPr>
            <p:spPr bwMode="auto">
              <a:xfrm flipV="1">
                <a:off x="2152" y="2080"/>
                <a:ext cx="0" cy="2104"/>
              </a:xfrm>
              <a:prstGeom prst="line">
                <a:avLst/>
              </a:prstGeom>
              <a:noFill/>
              <a:ln w="12700">
                <a:solidFill>
                  <a:schemeClr val="tx1"/>
                </a:solidFill>
                <a:round/>
                <a:headEnd/>
                <a:tailEnd/>
              </a:ln>
            </p:spPr>
            <p:txBody>
              <a:bodyPr wrap="none"/>
              <a:lstStyle/>
              <a:p>
                <a:endParaRPr lang="en-US"/>
              </a:p>
            </p:txBody>
          </p:sp>
          <p:sp>
            <p:nvSpPr>
              <p:cNvPr id="63876" name="Line 37"/>
              <p:cNvSpPr>
                <a:spLocks noChangeShapeType="1"/>
              </p:cNvSpPr>
              <p:nvPr/>
            </p:nvSpPr>
            <p:spPr bwMode="auto">
              <a:xfrm flipV="1">
                <a:off x="2333" y="2080"/>
                <a:ext cx="0" cy="2104"/>
              </a:xfrm>
              <a:prstGeom prst="line">
                <a:avLst/>
              </a:prstGeom>
              <a:noFill/>
              <a:ln w="12700">
                <a:solidFill>
                  <a:schemeClr val="tx1"/>
                </a:solidFill>
                <a:round/>
                <a:headEnd/>
                <a:tailEnd/>
              </a:ln>
            </p:spPr>
            <p:txBody>
              <a:bodyPr wrap="none"/>
              <a:lstStyle/>
              <a:p>
                <a:endParaRPr lang="en-US"/>
              </a:p>
            </p:txBody>
          </p:sp>
          <p:sp>
            <p:nvSpPr>
              <p:cNvPr id="63877" name="Line 38"/>
              <p:cNvSpPr>
                <a:spLocks noChangeShapeType="1"/>
              </p:cNvSpPr>
              <p:nvPr/>
            </p:nvSpPr>
            <p:spPr bwMode="auto">
              <a:xfrm flipV="1">
                <a:off x="2514" y="2080"/>
                <a:ext cx="0" cy="2104"/>
              </a:xfrm>
              <a:prstGeom prst="line">
                <a:avLst/>
              </a:prstGeom>
              <a:noFill/>
              <a:ln w="12700">
                <a:solidFill>
                  <a:schemeClr val="tx1"/>
                </a:solidFill>
                <a:round/>
                <a:headEnd/>
                <a:tailEnd/>
              </a:ln>
            </p:spPr>
            <p:txBody>
              <a:bodyPr wrap="none"/>
              <a:lstStyle/>
              <a:p>
                <a:endParaRPr lang="en-US"/>
              </a:p>
            </p:txBody>
          </p:sp>
          <p:sp>
            <p:nvSpPr>
              <p:cNvPr id="63878" name="Line 39"/>
              <p:cNvSpPr>
                <a:spLocks noChangeShapeType="1"/>
              </p:cNvSpPr>
              <p:nvPr/>
            </p:nvSpPr>
            <p:spPr bwMode="auto">
              <a:xfrm flipV="1">
                <a:off x="2688" y="2080"/>
                <a:ext cx="0" cy="2104"/>
              </a:xfrm>
              <a:prstGeom prst="line">
                <a:avLst/>
              </a:prstGeom>
              <a:noFill/>
              <a:ln w="12700">
                <a:solidFill>
                  <a:schemeClr val="tx1"/>
                </a:solidFill>
                <a:round/>
                <a:headEnd/>
                <a:tailEnd/>
              </a:ln>
            </p:spPr>
            <p:txBody>
              <a:bodyPr wrap="none"/>
              <a:lstStyle/>
              <a:p>
                <a:endParaRPr lang="en-US"/>
              </a:p>
            </p:txBody>
          </p:sp>
          <p:sp>
            <p:nvSpPr>
              <p:cNvPr id="63879" name="Line 40"/>
              <p:cNvSpPr>
                <a:spLocks noChangeShapeType="1"/>
              </p:cNvSpPr>
              <p:nvPr/>
            </p:nvSpPr>
            <p:spPr bwMode="auto">
              <a:xfrm flipV="1">
                <a:off x="2865" y="2080"/>
                <a:ext cx="0" cy="2104"/>
              </a:xfrm>
              <a:prstGeom prst="line">
                <a:avLst/>
              </a:prstGeom>
              <a:noFill/>
              <a:ln w="12700">
                <a:solidFill>
                  <a:schemeClr val="tx1"/>
                </a:solidFill>
                <a:round/>
                <a:headEnd/>
                <a:tailEnd/>
              </a:ln>
            </p:spPr>
            <p:txBody>
              <a:bodyPr wrap="none"/>
              <a:lstStyle/>
              <a:p>
                <a:endParaRPr lang="en-US"/>
              </a:p>
            </p:txBody>
          </p:sp>
          <p:sp>
            <p:nvSpPr>
              <p:cNvPr id="63880" name="Line 41"/>
              <p:cNvSpPr>
                <a:spLocks noChangeShapeType="1"/>
              </p:cNvSpPr>
              <p:nvPr/>
            </p:nvSpPr>
            <p:spPr bwMode="auto">
              <a:xfrm flipV="1">
                <a:off x="3041" y="2080"/>
                <a:ext cx="0" cy="2104"/>
              </a:xfrm>
              <a:prstGeom prst="line">
                <a:avLst/>
              </a:prstGeom>
              <a:noFill/>
              <a:ln w="12700">
                <a:solidFill>
                  <a:schemeClr val="tx1"/>
                </a:solidFill>
                <a:round/>
                <a:headEnd/>
                <a:tailEnd/>
              </a:ln>
            </p:spPr>
            <p:txBody>
              <a:bodyPr wrap="none"/>
              <a:lstStyle/>
              <a:p>
                <a:endParaRPr lang="en-US"/>
              </a:p>
            </p:txBody>
          </p:sp>
        </p:grpSp>
        <p:sp>
          <p:nvSpPr>
            <p:cNvPr id="63513" name="Line 42"/>
            <p:cNvSpPr>
              <a:spLocks noChangeShapeType="1"/>
            </p:cNvSpPr>
            <p:nvPr/>
          </p:nvSpPr>
          <p:spPr bwMode="auto">
            <a:xfrm rot="5400000" flipV="1">
              <a:off x="1809" y="561"/>
              <a:ext cx="0" cy="3111"/>
            </a:xfrm>
            <a:prstGeom prst="line">
              <a:avLst/>
            </a:prstGeom>
            <a:noFill/>
            <a:ln w="12700">
              <a:solidFill>
                <a:schemeClr val="tx1"/>
              </a:solidFill>
              <a:round/>
              <a:headEnd/>
              <a:tailEnd/>
            </a:ln>
          </p:spPr>
          <p:txBody>
            <a:bodyPr wrap="none"/>
            <a:lstStyle/>
            <a:p>
              <a:endParaRPr lang="en-US"/>
            </a:p>
          </p:txBody>
        </p:sp>
        <p:sp>
          <p:nvSpPr>
            <p:cNvPr id="63514" name="Line 43"/>
            <p:cNvSpPr>
              <a:spLocks noChangeShapeType="1"/>
            </p:cNvSpPr>
            <p:nvPr/>
          </p:nvSpPr>
          <p:spPr bwMode="auto">
            <a:xfrm rot="5400000" flipV="1">
              <a:off x="1809" y="744"/>
              <a:ext cx="0" cy="3111"/>
            </a:xfrm>
            <a:prstGeom prst="line">
              <a:avLst/>
            </a:prstGeom>
            <a:noFill/>
            <a:ln w="12700">
              <a:solidFill>
                <a:schemeClr val="tx1"/>
              </a:solidFill>
              <a:round/>
              <a:headEnd/>
              <a:tailEnd/>
            </a:ln>
          </p:spPr>
          <p:txBody>
            <a:bodyPr wrap="none"/>
            <a:lstStyle/>
            <a:p>
              <a:endParaRPr lang="en-US"/>
            </a:p>
          </p:txBody>
        </p:sp>
        <p:sp>
          <p:nvSpPr>
            <p:cNvPr id="63515" name="Line 44"/>
            <p:cNvSpPr>
              <a:spLocks noChangeShapeType="1"/>
            </p:cNvSpPr>
            <p:nvPr/>
          </p:nvSpPr>
          <p:spPr bwMode="auto">
            <a:xfrm rot="5400000" flipV="1">
              <a:off x="1809" y="926"/>
              <a:ext cx="0" cy="3111"/>
            </a:xfrm>
            <a:prstGeom prst="line">
              <a:avLst/>
            </a:prstGeom>
            <a:noFill/>
            <a:ln w="12700">
              <a:solidFill>
                <a:schemeClr val="tx1"/>
              </a:solidFill>
              <a:round/>
              <a:headEnd/>
              <a:tailEnd/>
            </a:ln>
          </p:spPr>
          <p:txBody>
            <a:bodyPr wrap="none"/>
            <a:lstStyle/>
            <a:p>
              <a:endParaRPr lang="en-US"/>
            </a:p>
          </p:txBody>
        </p:sp>
        <p:sp>
          <p:nvSpPr>
            <p:cNvPr id="63516" name="Line 45"/>
            <p:cNvSpPr>
              <a:spLocks noChangeShapeType="1"/>
            </p:cNvSpPr>
            <p:nvPr/>
          </p:nvSpPr>
          <p:spPr bwMode="auto">
            <a:xfrm rot="5400000" flipV="1">
              <a:off x="1809" y="1106"/>
              <a:ext cx="0" cy="3111"/>
            </a:xfrm>
            <a:prstGeom prst="line">
              <a:avLst/>
            </a:prstGeom>
            <a:noFill/>
            <a:ln w="12700">
              <a:solidFill>
                <a:schemeClr val="tx1"/>
              </a:solidFill>
              <a:round/>
              <a:headEnd/>
              <a:tailEnd/>
            </a:ln>
          </p:spPr>
          <p:txBody>
            <a:bodyPr wrap="none"/>
            <a:lstStyle/>
            <a:p>
              <a:endParaRPr lang="en-US"/>
            </a:p>
          </p:txBody>
        </p:sp>
        <p:sp>
          <p:nvSpPr>
            <p:cNvPr id="63517" name="Line 46"/>
            <p:cNvSpPr>
              <a:spLocks noChangeShapeType="1"/>
            </p:cNvSpPr>
            <p:nvPr/>
          </p:nvSpPr>
          <p:spPr bwMode="auto">
            <a:xfrm rot="5400000" flipV="1">
              <a:off x="1809" y="1287"/>
              <a:ext cx="0" cy="3111"/>
            </a:xfrm>
            <a:prstGeom prst="line">
              <a:avLst/>
            </a:prstGeom>
            <a:noFill/>
            <a:ln w="12700">
              <a:solidFill>
                <a:schemeClr val="tx1"/>
              </a:solidFill>
              <a:round/>
              <a:headEnd/>
              <a:tailEnd/>
            </a:ln>
          </p:spPr>
          <p:txBody>
            <a:bodyPr wrap="none"/>
            <a:lstStyle/>
            <a:p>
              <a:endParaRPr lang="en-US"/>
            </a:p>
          </p:txBody>
        </p:sp>
        <p:sp>
          <p:nvSpPr>
            <p:cNvPr id="63518" name="Line 47"/>
            <p:cNvSpPr>
              <a:spLocks noChangeShapeType="1"/>
            </p:cNvSpPr>
            <p:nvPr/>
          </p:nvSpPr>
          <p:spPr bwMode="auto">
            <a:xfrm rot="5400000" flipV="1">
              <a:off x="1809" y="1467"/>
              <a:ext cx="0" cy="3111"/>
            </a:xfrm>
            <a:prstGeom prst="line">
              <a:avLst/>
            </a:prstGeom>
            <a:noFill/>
            <a:ln w="12700">
              <a:solidFill>
                <a:schemeClr val="tx1"/>
              </a:solidFill>
              <a:round/>
              <a:headEnd/>
              <a:tailEnd/>
            </a:ln>
          </p:spPr>
          <p:txBody>
            <a:bodyPr wrap="none"/>
            <a:lstStyle/>
            <a:p>
              <a:endParaRPr lang="en-US"/>
            </a:p>
          </p:txBody>
        </p:sp>
        <p:sp>
          <p:nvSpPr>
            <p:cNvPr id="63519" name="Line 48"/>
            <p:cNvSpPr>
              <a:spLocks noChangeShapeType="1"/>
            </p:cNvSpPr>
            <p:nvPr/>
          </p:nvSpPr>
          <p:spPr bwMode="auto">
            <a:xfrm rot="5400000" flipV="1">
              <a:off x="1809" y="1649"/>
              <a:ext cx="0" cy="3111"/>
            </a:xfrm>
            <a:prstGeom prst="line">
              <a:avLst/>
            </a:prstGeom>
            <a:noFill/>
            <a:ln w="12700">
              <a:solidFill>
                <a:schemeClr val="tx1"/>
              </a:solidFill>
              <a:round/>
              <a:headEnd/>
              <a:tailEnd/>
            </a:ln>
          </p:spPr>
          <p:txBody>
            <a:bodyPr wrap="none"/>
            <a:lstStyle/>
            <a:p>
              <a:endParaRPr lang="en-US"/>
            </a:p>
          </p:txBody>
        </p:sp>
        <p:sp>
          <p:nvSpPr>
            <p:cNvPr id="63520" name="Line 49"/>
            <p:cNvSpPr>
              <a:spLocks noChangeShapeType="1"/>
            </p:cNvSpPr>
            <p:nvPr/>
          </p:nvSpPr>
          <p:spPr bwMode="auto">
            <a:xfrm rot="5400000" flipV="1">
              <a:off x="1809" y="1829"/>
              <a:ext cx="0" cy="3111"/>
            </a:xfrm>
            <a:prstGeom prst="line">
              <a:avLst/>
            </a:prstGeom>
            <a:noFill/>
            <a:ln w="12700">
              <a:solidFill>
                <a:schemeClr val="tx1"/>
              </a:solidFill>
              <a:round/>
              <a:headEnd/>
              <a:tailEnd/>
            </a:ln>
          </p:spPr>
          <p:txBody>
            <a:bodyPr wrap="none"/>
            <a:lstStyle/>
            <a:p>
              <a:endParaRPr lang="en-US"/>
            </a:p>
          </p:txBody>
        </p:sp>
        <p:sp>
          <p:nvSpPr>
            <p:cNvPr id="63521" name="Line 50"/>
            <p:cNvSpPr>
              <a:spLocks noChangeShapeType="1"/>
            </p:cNvSpPr>
            <p:nvPr/>
          </p:nvSpPr>
          <p:spPr bwMode="auto">
            <a:xfrm rot="5400000" flipV="1">
              <a:off x="1800" y="2011"/>
              <a:ext cx="0" cy="3111"/>
            </a:xfrm>
            <a:prstGeom prst="line">
              <a:avLst/>
            </a:prstGeom>
            <a:noFill/>
            <a:ln w="12700">
              <a:solidFill>
                <a:schemeClr val="tx1"/>
              </a:solidFill>
              <a:round/>
              <a:headEnd/>
              <a:tailEnd/>
            </a:ln>
          </p:spPr>
          <p:txBody>
            <a:bodyPr wrap="none"/>
            <a:lstStyle/>
            <a:p>
              <a:endParaRPr lang="en-US"/>
            </a:p>
          </p:txBody>
        </p:sp>
        <p:sp>
          <p:nvSpPr>
            <p:cNvPr id="63522" name="Line 51"/>
            <p:cNvSpPr>
              <a:spLocks noChangeShapeType="1"/>
            </p:cNvSpPr>
            <p:nvPr/>
          </p:nvSpPr>
          <p:spPr bwMode="auto">
            <a:xfrm rot="5400000" flipV="1">
              <a:off x="1800" y="2193"/>
              <a:ext cx="0" cy="3111"/>
            </a:xfrm>
            <a:prstGeom prst="line">
              <a:avLst/>
            </a:prstGeom>
            <a:noFill/>
            <a:ln w="12700">
              <a:solidFill>
                <a:schemeClr val="tx1"/>
              </a:solidFill>
              <a:round/>
              <a:headEnd/>
              <a:tailEnd/>
            </a:ln>
          </p:spPr>
          <p:txBody>
            <a:bodyPr wrap="none"/>
            <a:lstStyle/>
            <a:p>
              <a:endParaRPr lang="en-US"/>
            </a:p>
          </p:txBody>
        </p:sp>
        <p:sp>
          <p:nvSpPr>
            <p:cNvPr id="63523" name="Line 52"/>
            <p:cNvSpPr>
              <a:spLocks noChangeShapeType="1"/>
            </p:cNvSpPr>
            <p:nvPr/>
          </p:nvSpPr>
          <p:spPr bwMode="auto">
            <a:xfrm rot="5400000" flipV="1">
              <a:off x="1800" y="2373"/>
              <a:ext cx="0" cy="3111"/>
            </a:xfrm>
            <a:prstGeom prst="line">
              <a:avLst/>
            </a:prstGeom>
            <a:noFill/>
            <a:ln w="12700">
              <a:solidFill>
                <a:schemeClr val="tx1"/>
              </a:solidFill>
              <a:round/>
              <a:headEnd/>
              <a:tailEnd/>
            </a:ln>
          </p:spPr>
          <p:txBody>
            <a:bodyPr wrap="none"/>
            <a:lstStyle/>
            <a:p>
              <a:endParaRPr lang="en-US"/>
            </a:p>
          </p:txBody>
        </p:sp>
        <p:sp>
          <p:nvSpPr>
            <p:cNvPr id="63524" name="Oval 53"/>
            <p:cNvSpPr>
              <a:spLocks noChangeArrowheads="1"/>
            </p:cNvSpPr>
            <p:nvPr/>
          </p:nvSpPr>
          <p:spPr bwMode="auto">
            <a:xfrm>
              <a:off x="666" y="29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25" name="Oval 54"/>
            <p:cNvSpPr>
              <a:spLocks noChangeArrowheads="1"/>
            </p:cNvSpPr>
            <p:nvPr/>
          </p:nvSpPr>
          <p:spPr bwMode="auto">
            <a:xfrm>
              <a:off x="855" y="29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26" name="Oval 55"/>
            <p:cNvSpPr>
              <a:spLocks noChangeArrowheads="1"/>
            </p:cNvSpPr>
            <p:nvPr/>
          </p:nvSpPr>
          <p:spPr bwMode="auto">
            <a:xfrm>
              <a:off x="1753" y="294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27" name="Oval 56"/>
            <p:cNvSpPr>
              <a:spLocks noChangeArrowheads="1"/>
            </p:cNvSpPr>
            <p:nvPr/>
          </p:nvSpPr>
          <p:spPr bwMode="auto">
            <a:xfrm>
              <a:off x="485" y="29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28" name="Oval 57"/>
            <p:cNvSpPr>
              <a:spLocks noChangeArrowheads="1"/>
            </p:cNvSpPr>
            <p:nvPr/>
          </p:nvSpPr>
          <p:spPr bwMode="auto">
            <a:xfrm>
              <a:off x="1028" y="29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29" name="Oval 58"/>
            <p:cNvSpPr>
              <a:spLocks noChangeArrowheads="1"/>
            </p:cNvSpPr>
            <p:nvPr/>
          </p:nvSpPr>
          <p:spPr bwMode="auto">
            <a:xfrm>
              <a:off x="1217" y="29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0" name="Oval 59"/>
            <p:cNvSpPr>
              <a:spLocks noChangeArrowheads="1"/>
            </p:cNvSpPr>
            <p:nvPr/>
          </p:nvSpPr>
          <p:spPr bwMode="auto">
            <a:xfrm>
              <a:off x="1398" y="29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1" name="Oval 60"/>
            <p:cNvSpPr>
              <a:spLocks noChangeArrowheads="1"/>
            </p:cNvSpPr>
            <p:nvPr/>
          </p:nvSpPr>
          <p:spPr bwMode="auto">
            <a:xfrm>
              <a:off x="1579" y="29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2" name="Oval 61"/>
            <p:cNvSpPr>
              <a:spLocks noChangeArrowheads="1"/>
            </p:cNvSpPr>
            <p:nvPr/>
          </p:nvSpPr>
          <p:spPr bwMode="auto">
            <a:xfrm>
              <a:off x="667" y="27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3" name="Oval 62"/>
            <p:cNvSpPr>
              <a:spLocks noChangeArrowheads="1"/>
            </p:cNvSpPr>
            <p:nvPr/>
          </p:nvSpPr>
          <p:spPr bwMode="auto">
            <a:xfrm>
              <a:off x="855" y="27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4" name="Oval 63"/>
            <p:cNvSpPr>
              <a:spLocks noChangeArrowheads="1"/>
            </p:cNvSpPr>
            <p:nvPr/>
          </p:nvSpPr>
          <p:spPr bwMode="auto">
            <a:xfrm>
              <a:off x="1754" y="276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5" name="Oval 64"/>
            <p:cNvSpPr>
              <a:spLocks noChangeArrowheads="1"/>
            </p:cNvSpPr>
            <p:nvPr/>
          </p:nvSpPr>
          <p:spPr bwMode="auto">
            <a:xfrm>
              <a:off x="485" y="27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6" name="Oval 65"/>
            <p:cNvSpPr>
              <a:spLocks noChangeArrowheads="1"/>
            </p:cNvSpPr>
            <p:nvPr/>
          </p:nvSpPr>
          <p:spPr bwMode="auto">
            <a:xfrm>
              <a:off x="1029" y="27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7" name="Oval 66"/>
            <p:cNvSpPr>
              <a:spLocks noChangeArrowheads="1"/>
            </p:cNvSpPr>
            <p:nvPr/>
          </p:nvSpPr>
          <p:spPr bwMode="auto">
            <a:xfrm>
              <a:off x="1218" y="27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8" name="Oval 67"/>
            <p:cNvSpPr>
              <a:spLocks noChangeArrowheads="1"/>
            </p:cNvSpPr>
            <p:nvPr/>
          </p:nvSpPr>
          <p:spPr bwMode="auto">
            <a:xfrm>
              <a:off x="1399" y="27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39" name="Oval 68"/>
            <p:cNvSpPr>
              <a:spLocks noChangeArrowheads="1"/>
            </p:cNvSpPr>
            <p:nvPr/>
          </p:nvSpPr>
          <p:spPr bwMode="auto">
            <a:xfrm>
              <a:off x="1580" y="27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0" name="Oval 69"/>
            <p:cNvSpPr>
              <a:spLocks noChangeArrowheads="1"/>
            </p:cNvSpPr>
            <p:nvPr/>
          </p:nvSpPr>
          <p:spPr bwMode="auto">
            <a:xfrm>
              <a:off x="666" y="25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1" name="Oval 70"/>
            <p:cNvSpPr>
              <a:spLocks noChangeArrowheads="1"/>
            </p:cNvSpPr>
            <p:nvPr/>
          </p:nvSpPr>
          <p:spPr bwMode="auto">
            <a:xfrm>
              <a:off x="855" y="25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2" name="Oval 71"/>
            <p:cNvSpPr>
              <a:spLocks noChangeArrowheads="1"/>
            </p:cNvSpPr>
            <p:nvPr/>
          </p:nvSpPr>
          <p:spPr bwMode="auto">
            <a:xfrm>
              <a:off x="1753" y="258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3" name="Oval 72"/>
            <p:cNvSpPr>
              <a:spLocks noChangeArrowheads="1"/>
            </p:cNvSpPr>
            <p:nvPr/>
          </p:nvSpPr>
          <p:spPr bwMode="auto">
            <a:xfrm>
              <a:off x="485" y="25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4" name="Oval 73"/>
            <p:cNvSpPr>
              <a:spLocks noChangeArrowheads="1"/>
            </p:cNvSpPr>
            <p:nvPr/>
          </p:nvSpPr>
          <p:spPr bwMode="auto">
            <a:xfrm>
              <a:off x="1028" y="25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5" name="Oval 74"/>
            <p:cNvSpPr>
              <a:spLocks noChangeArrowheads="1"/>
            </p:cNvSpPr>
            <p:nvPr/>
          </p:nvSpPr>
          <p:spPr bwMode="auto">
            <a:xfrm>
              <a:off x="1217" y="25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6" name="Oval 75"/>
            <p:cNvSpPr>
              <a:spLocks noChangeArrowheads="1"/>
            </p:cNvSpPr>
            <p:nvPr/>
          </p:nvSpPr>
          <p:spPr bwMode="auto">
            <a:xfrm>
              <a:off x="1398" y="25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7" name="Oval 76"/>
            <p:cNvSpPr>
              <a:spLocks noChangeArrowheads="1"/>
            </p:cNvSpPr>
            <p:nvPr/>
          </p:nvSpPr>
          <p:spPr bwMode="auto">
            <a:xfrm>
              <a:off x="1579" y="25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8" name="Oval 77"/>
            <p:cNvSpPr>
              <a:spLocks noChangeArrowheads="1"/>
            </p:cNvSpPr>
            <p:nvPr/>
          </p:nvSpPr>
          <p:spPr bwMode="auto">
            <a:xfrm>
              <a:off x="667"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49" name="Oval 78"/>
            <p:cNvSpPr>
              <a:spLocks noChangeArrowheads="1"/>
            </p:cNvSpPr>
            <p:nvPr/>
          </p:nvSpPr>
          <p:spPr bwMode="auto">
            <a:xfrm>
              <a:off x="855"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0" name="Oval 79"/>
            <p:cNvSpPr>
              <a:spLocks noChangeArrowheads="1"/>
            </p:cNvSpPr>
            <p:nvPr/>
          </p:nvSpPr>
          <p:spPr bwMode="auto">
            <a:xfrm>
              <a:off x="1754" y="240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1" name="Oval 80"/>
            <p:cNvSpPr>
              <a:spLocks noChangeArrowheads="1"/>
            </p:cNvSpPr>
            <p:nvPr/>
          </p:nvSpPr>
          <p:spPr bwMode="auto">
            <a:xfrm>
              <a:off x="485"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2" name="Oval 81"/>
            <p:cNvSpPr>
              <a:spLocks noChangeArrowheads="1"/>
            </p:cNvSpPr>
            <p:nvPr/>
          </p:nvSpPr>
          <p:spPr bwMode="auto">
            <a:xfrm>
              <a:off x="1029"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3" name="Oval 82"/>
            <p:cNvSpPr>
              <a:spLocks noChangeArrowheads="1"/>
            </p:cNvSpPr>
            <p:nvPr/>
          </p:nvSpPr>
          <p:spPr bwMode="auto">
            <a:xfrm>
              <a:off x="1218"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4" name="Oval 83"/>
            <p:cNvSpPr>
              <a:spLocks noChangeArrowheads="1"/>
            </p:cNvSpPr>
            <p:nvPr/>
          </p:nvSpPr>
          <p:spPr bwMode="auto">
            <a:xfrm>
              <a:off x="1399"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5" name="Oval 84"/>
            <p:cNvSpPr>
              <a:spLocks noChangeArrowheads="1"/>
            </p:cNvSpPr>
            <p:nvPr/>
          </p:nvSpPr>
          <p:spPr bwMode="auto">
            <a:xfrm>
              <a:off x="1580"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6" name="Oval 85"/>
            <p:cNvSpPr>
              <a:spLocks noChangeArrowheads="1"/>
            </p:cNvSpPr>
            <p:nvPr/>
          </p:nvSpPr>
          <p:spPr bwMode="auto">
            <a:xfrm>
              <a:off x="667" y="22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7" name="Oval 86"/>
            <p:cNvSpPr>
              <a:spLocks noChangeArrowheads="1"/>
            </p:cNvSpPr>
            <p:nvPr/>
          </p:nvSpPr>
          <p:spPr bwMode="auto">
            <a:xfrm>
              <a:off x="855" y="22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8" name="Oval 87"/>
            <p:cNvSpPr>
              <a:spLocks noChangeArrowheads="1"/>
            </p:cNvSpPr>
            <p:nvPr/>
          </p:nvSpPr>
          <p:spPr bwMode="auto">
            <a:xfrm>
              <a:off x="1754" y="221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59" name="Oval 88"/>
            <p:cNvSpPr>
              <a:spLocks noChangeArrowheads="1"/>
            </p:cNvSpPr>
            <p:nvPr/>
          </p:nvSpPr>
          <p:spPr bwMode="auto">
            <a:xfrm>
              <a:off x="485" y="22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0" name="Oval 89"/>
            <p:cNvSpPr>
              <a:spLocks noChangeArrowheads="1"/>
            </p:cNvSpPr>
            <p:nvPr/>
          </p:nvSpPr>
          <p:spPr bwMode="auto">
            <a:xfrm>
              <a:off x="1029" y="22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1" name="Oval 90"/>
            <p:cNvSpPr>
              <a:spLocks noChangeArrowheads="1"/>
            </p:cNvSpPr>
            <p:nvPr/>
          </p:nvSpPr>
          <p:spPr bwMode="auto">
            <a:xfrm>
              <a:off x="1218" y="22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2" name="Oval 91"/>
            <p:cNvSpPr>
              <a:spLocks noChangeArrowheads="1"/>
            </p:cNvSpPr>
            <p:nvPr/>
          </p:nvSpPr>
          <p:spPr bwMode="auto">
            <a:xfrm>
              <a:off x="1399" y="22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3" name="Oval 92"/>
            <p:cNvSpPr>
              <a:spLocks noChangeArrowheads="1"/>
            </p:cNvSpPr>
            <p:nvPr/>
          </p:nvSpPr>
          <p:spPr bwMode="auto">
            <a:xfrm>
              <a:off x="1580" y="22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4" name="Oval 93"/>
            <p:cNvSpPr>
              <a:spLocks noChangeArrowheads="1"/>
            </p:cNvSpPr>
            <p:nvPr/>
          </p:nvSpPr>
          <p:spPr bwMode="auto">
            <a:xfrm>
              <a:off x="667" y="20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5" name="Oval 94"/>
            <p:cNvSpPr>
              <a:spLocks noChangeArrowheads="1"/>
            </p:cNvSpPr>
            <p:nvPr/>
          </p:nvSpPr>
          <p:spPr bwMode="auto">
            <a:xfrm>
              <a:off x="855" y="20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6" name="Oval 95"/>
            <p:cNvSpPr>
              <a:spLocks noChangeArrowheads="1"/>
            </p:cNvSpPr>
            <p:nvPr/>
          </p:nvSpPr>
          <p:spPr bwMode="auto">
            <a:xfrm>
              <a:off x="1754" y="203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7" name="Oval 96"/>
            <p:cNvSpPr>
              <a:spLocks noChangeArrowheads="1"/>
            </p:cNvSpPr>
            <p:nvPr/>
          </p:nvSpPr>
          <p:spPr bwMode="auto">
            <a:xfrm>
              <a:off x="485" y="20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8" name="Oval 97"/>
            <p:cNvSpPr>
              <a:spLocks noChangeArrowheads="1"/>
            </p:cNvSpPr>
            <p:nvPr/>
          </p:nvSpPr>
          <p:spPr bwMode="auto">
            <a:xfrm>
              <a:off x="1029" y="20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69" name="Oval 98"/>
            <p:cNvSpPr>
              <a:spLocks noChangeArrowheads="1"/>
            </p:cNvSpPr>
            <p:nvPr/>
          </p:nvSpPr>
          <p:spPr bwMode="auto">
            <a:xfrm>
              <a:off x="1218" y="20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0" name="Oval 99"/>
            <p:cNvSpPr>
              <a:spLocks noChangeArrowheads="1"/>
            </p:cNvSpPr>
            <p:nvPr/>
          </p:nvSpPr>
          <p:spPr bwMode="auto">
            <a:xfrm>
              <a:off x="1399" y="20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1" name="Oval 100"/>
            <p:cNvSpPr>
              <a:spLocks noChangeArrowheads="1"/>
            </p:cNvSpPr>
            <p:nvPr/>
          </p:nvSpPr>
          <p:spPr bwMode="auto">
            <a:xfrm>
              <a:off x="1580" y="20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2" name="Oval 101"/>
            <p:cNvSpPr>
              <a:spLocks noChangeArrowheads="1"/>
            </p:cNvSpPr>
            <p:nvPr/>
          </p:nvSpPr>
          <p:spPr bwMode="auto">
            <a:xfrm>
              <a:off x="666" y="331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3" name="Oval 102"/>
            <p:cNvSpPr>
              <a:spLocks noChangeArrowheads="1"/>
            </p:cNvSpPr>
            <p:nvPr/>
          </p:nvSpPr>
          <p:spPr bwMode="auto">
            <a:xfrm>
              <a:off x="855" y="331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4" name="Oval 103"/>
            <p:cNvSpPr>
              <a:spLocks noChangeArrowheads="1"/>
            </p:cNvSpPr>
            <p:nvPr/>
          </p:nvSpPr>
          <p:spPr bwMode="auto">
            <a:xfrm>
              <a:off x="1753" y="33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5" name="Oval 104"/>
            <p:cNvSpPr>
              <a:spLocks noChangeArrowheads="1"/>
            </p:cNvSpPr>
            <p:nvPr/>
          </p:nvSpPr>
          <p:spPr bwMode="auto">
            <a:xfrm>
              <a:off x="485" y="331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6" name="Oval 105"/>
            <p:cNvSpPr>
              <a:spLocks noChangeArrowheads="1"/>
            </p:cNvSpPr>
            <p:nvPr/>
          </p:nvSpPr>
          <p:spPr bwMode="auto">
            <a:xfrm>
              <a:off x="1028" y="331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7" name="Oval 106"/>
            <p:cNvSpPr>
              <a:spLocks noChangeArrowheads="1"/>
            </p:cNvSpPr>
            <p:nvPr/>
          </p:nvSpPr>
          <p:spPr bwMode="auto">
            <a:xfrm>
              <a:off x="1217" y="331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8" name="Oval 107"/>
            <p:cNvSpPr>
              <a:spLocks noChangeArrowheads="1"/>
            </p:cNvSpPr>
            <p:nvPr/>
          </p:nvSpPr>
          <p:spPr bwMode="auto">
            <a:xfrm>
              <a:off x="1398" y="331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79" name="Oval 108"/>
            <p:cNvSpPr>
              <a:spLocks noChangeArrowheads="1"/>
            </p:cNvSpPr>
            <p:nvPr/>
          </p:nvSpPr>
          <p:spPr bwMode="auto">
            <a:xfrm>
              <a:off x="1579" y="331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0" name="Oval 109"/>
            <p:cNvSpPr>
              <a:spLocks noChangeArrowheads="1"/>
            </p:cNvSpPr>
            <p:nvPr/>
          </p:nvSpPr>
          <p:spPr bwMode="auto">
            <a:xfrm>
              <a:off x="666"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1" name="Oval 110"/>
            <p:cNvSpPr>
              <a:spLocks noChangeArrowheads="1"/>
            </p:cNvSpPr>
            <p:nvPr/>
          </p:nvSpPr>
          <p:spPr bwMode="auto">
            <a:xfrm>
              <a:off x="855"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2" name="Oval 111"/>
            <p:cNvSpPr>
              <a:spLocks noChangeArrowheads="1"/>
            </p:cNvSpPr>
            <p:nvPr/>
          </p:nvSpPr>
          <p:spPr bwMode="auto">
            <a:xfrm>
              <a:off x="1753" y="312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3" name="Oval 112"/>
            <p:cNvSpPr>
              <a:spLocks noChangeArrowheads="1"/>
            </p:cNvSpPr>
            <p:nvPr/>
          </p:nvSpPr>
          <p:spPr bwMode="auto">
            <a:xfrm>
              <a:off x="485"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4" name="Oval 113"/>
            <p:cNvSpPr>
              <a:spLocks noChangeArrowheads="1"/>
            </p:cNvSpPr>
            <p:nvPr/>
          </p:nvSpPr>
          <p:spPr bwMode="auto">
            <a:xfrm>
              <a:off x="1028"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5" name="Oval 114"/>
            <p:cNvSpPr>
              <a:spLocks noChangeArrowheads="1"/>
            </p:cNvSpPr>
            <p:nvPr/>
          </p:nvSpPr>
          <p:spPr bwMode="auto">
            <a:xfrm>
              <a:off x="1217"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6" name="Oval 115"/>
            <p:cNvSpPr>
              <a:spLocks noChangeArrowheads="1"/>
            </p:cNvSpPr>
            <p:nvPr/>
          </p:nvSpPr>
          <p:spPr bwMode="auto">
            <a:xfrm>
              <a:off x="1398"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7" name="Oval 116"/>
            <p:cNvSpPr>
              <a:spLocks noChangeArrowheads="1"/>
            </p:cNvSpPr>
            <p:nvPr/>
          </p:nvSpPr>
          <p:spPr bwMode="auto">
            <a:xfrm>
              <a:off x="1579" y="313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8" name="Oval 117"/>
            <p:cNvSpPr>
              <a:spLocks noChangeArrowheads="1"/>
            </p:cNvSpPr>
            <p:nvPr/>
          </p:nvSpPr>
          <p:spPr bwMode="auto">
            <a:xfrm>
              <a:off x="306" y="294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89" name="Oval 118"/>
            <p:cNvSpPr>
              <a:spLocks noChangeArrowheads="1"/>
            </p:cNvSpPr>
            <p:nvPr/>
          </p:nvSpPr>
          <p:spPr bwMode="auto">
            <a:xfrm>
              <a:off x="306" y="276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0" name="Oval 119"/>
            <p:cNvSpPr>
              <a:spLocks noChangeArrowheads="1"/>
            </p:cNvSpPr>
            <p:nvPr/>
          </p:nvSpPr>
          <p:spPr bwMode="auto">
            <a:xfrm>
              <a:off x="306" y="258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1" name="Oval 120"/>
            <p:cNvSpPr>
              <a:spLocks noChangeArrowheads="1"/>
            </p:cNvSpPr>
            <p:nvPr/>
          </p:nvSpPr>
          <p:spPr bwMode="auto">
            <a:xfrm>
              <a:off x="306" y="240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2" name="Oval 121"/>
            <p:cNvSpPr>
              <a:spLocks noChangeArrowheads="1"/>
            </p:cNvSpPr>
            <p:nvPr/>
          </p:nvSpPr>
          <p:spPr bwMode="auto">
            <a:xfrm>
              <a:off x="306" y="2213"/>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3" name="Oval 122"/>
            <p:cNvSpPr>
              <a:spLocks noChangeArrowheads="1"/>
            </p:cNvSpPr>
            <p:nvPr/>
          </p:nvSpPr>
          <p:spPr bwMode="auto">
            <a:xfrm>
              <a:off x="306" y="2033"/>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4" name="Oval 123"/>
            <p:cNvSpPr>
              <a:spLocks noChangeArrowheads="1"/>
            </p:cNvSpPr>
            <p:nvPr/>
          </p:nvSpPr>
          <p:spPr bwMode="auto">
            <a:xfrm>
              <a:off x="306" y="330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5" name="Oval 124"/>
            <p:cNvSpPr>
              <a:spLocks noChangeArrowheads="1"/>
            </p:cNvSpPr>
            <p:nvPr/>
          </p:nvSpPr>
          <p:spPr bwMode="auto">
            <a:xfrm>
              <a:off x="306" y="312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6" name="Oval 125"/>
            <p:cNvSpPr>
              <a:spLocks noChangeArrowheads="1"/>
            </p:cNvSpPr>
            <p:nvPr/>
          </p:nvSpPr>
          <p:spPr bwMode="auto">
            <a:xfrm>
              <a:off x="1930" y="294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7" name="Oval 126"/>
            <p:cNvSpPr>
              <a:spLocks noChangeArrowheads="1"/>
            </p:cNvSpPr>
            <p:nvPr/>
          </p:nvSpPr>
          <p:spPr bwMode="auto">
            <a:xfrm>
              <a:off x="1931" y="27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8" name="Oval 127"/>
            <p:cNvSpPr>
              <a:spLocks noChangeArrowheads="1"/>
            </p:cNvSpPr>
            <p:nvPr/>
          </p:nvSpPr>
          <p:spPr bwMode="auto">
            <a:xfrm>
              <a:off x="1930" y="2589"/>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599" name="Oval 128"/>
            <p:cNvSpPr>
              <a:spLocks noChangeArrowheads="1"/>
            </p:cNvSpPr>
            <p:nvPr/>
          </p:nvSpPr>
          <p:spPr bwMode="auto">
            <a:xfrm>
              <a:off x="1931" y="240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0" name="Oval 129"/>
            <p:cNvSpPr>
              <a:spLocks noChangeArrowheads="1"/>
            </p:cNvSpPr>
            <p:nvPr/>
          </p:nvSpPr>
          <p:spPr bwMode="auto">
            <a:xfrm>
              <a:off x="1931" y="222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1" name="Oval 130"/>
            <p:cNvSpPr>
              <a:spLocks noChangeArrowheads="1"/>
            </p:cNvSpPr>
            <p:nvPr/>
          </p:nvSpPr>
          <p:spPr bwMode="auto">
            <a:xfrm>
              <a:off x="1931" y="204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2" name="Oval 131"/>
            <p:cNvSpPr>
              <a:spLocks noChangeArrowheads="1"/>
            </p:cNvSpPr>
            <p:nvPr/>
          </p:nvSpPr>
          <p:spPr bwMode="auto">
            <a:xfrm>
              <a:off x="1930" y="331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3" name="Oval 132"/>
            <p:cNvSpPr>
              <a:spLocks noChangeArrowheads="1"/>
            </p:cNvSpPr>
            <p:nvPr/>
          </p:nvSpPr>
          <p:spPr bwMode="auto">
            <a:xfrm>
              <a:off x="1930" y="313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4" name="Oval 133"/>
            <p:cNvSpPr>
              <a:spLocks noChangeArrowheads="1"/>
            </p:cNvSpPr>
            <p:nvPr/>
          </p:nvSpPr>
          <p:spPr bwMode="auto">
            <a:xfrm>
              <a:off x="2106" y="295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5" name="Oval 134"/>
            <p:cNvSpPr>
              <a:spLocks noChangeArrowheads="1"/>
            </p:cNvSpPr>
            <p:nvPr/>
          </p:nvSpPr>
          <p:spPr bwMode="auto">
            <a:xfrm>
              <a:off x="2107" y="277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6" name="Oval 135"/>
            <p:cNvSpPr>
              <a:spLocks noChangeArrowheads="1"/>
            </p:cNvSpPr>
            <p:nvPr/>
          </p:nvSpPr>
          <p:spPr bwMode="auto">
            <a:xfrm>
              <a:off x="2106" y="259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7" name="Oval 136"/>
            <p:cNvSpPr>
              <a:spLocks noChangeArrowheads="1"/>
            </p:cNvSpPr>
            <p:nvPr/>
          </p:nvSpPr>
          <p:spPr bwMode="auto">
            <a:xfrm>
              <a:off x="2107" y="241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8" name="Oval 137"/>
            <p:cNvSpPr>
              <a:spLocks noChangeArrowheads="1"/>
            </p:cNvSpPr>
            <p:nvPr/>
          </p:nvSpPr>
          <p:spPr bwMode="auto">
            <a:xfrm>
              <a:off x="2107" y="222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09" name="Oval 138"/>
            <p:cNvSpPr>
              <a:spLocks noChangeArrowheads="1"/>
            </p:cNvSpPr>
            <p:nvPr/>
          </p:nvSpPr>
          <p:spPr bwMode="auto">
            <a:xfrm>
              <a:off x="2107" y="204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0" name="Oval 139"/>
            <p:cNvSpPr>
              <a:spLocks noChangeArrowheads="1"/>
            </p:cNvSpPr>
            <p:nvPr/>
          </p:nvSpPr>
          <p:spPr bwMode="auto">
            <a:xfrm>
              <a:off x="2106" y="3315"/>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1" name="Oval 140"/>
            <p:cNvSpPr>
              <a:spLocks noChangeArrowheads="1"/>
            </p:cNvSpPr>
            <p:nvPr/>
          </p:nvSpPr>
          <p:spPr bwMode="auto">
            <a:xfrm>
              <a:off x="2106" y="3135"/>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2" name="Oval 141"/>
            <p:cNvSpPr>
              <a:spLocks noChangeArrowheads="1"/>
            </p:cNvSpPr>
            <p:nvPr/>
          </p:nvSpPr>
          <p:spPr bwMode="auto">
            <a:xfrm>
              <a:off x="666" y="3491"/>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3" name="Oval 142"/>
            <p:cNvSpPr>
              <a:spLocks noChangeArrowheads="1"/>
            </p:cNvSpPr>
            <p:nvPr/>
          </p:nvSpPr>
          <p:spPr bwMode="auto">
            <a:xfrm>
              <a:off x="855" y="3491"/>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4" name="Oval 143"/>
            <p:cNvSpPr>
              <a:spLocks noChangeArrowheads="1"/>
            </p:cNvSpPr>
            <p:nvPr/>
          </p:nvSpPr>
          <p:spPr bwMode="auto">
            <a:xfrm>
              <a:off x="1753" y="34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5" name="Oval 144"/>
            <p:cNvSpPr>
              <a:spLocks noChangeArrowheads="1"/>
            </p:cNvSpPr>
            <p:nvPr/>
          </p:nvSpPr>
          <p:spPr bwMode="auto">
            <a:xfrm>
              <a:off x="485" y="349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6" name="Oval 145"/>
            <p:cNvSpPr>
              <a:spLocks noChangeArrowheads="1"/>
            </p:cNvSpPr>
            <p:nvPr/>
          </p:nvSpPr>
          <p:spPr bwMode="auto">
            <a:xfrm>
              <a:off x="1028" y="3491"/>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7" name="Oval 146"/>
            <p:cNvSpPr>
              <a:spLocks noChangeArrowheads="1"/>
            </p:cNvSpPr>
            <p:nvPr/>
          </p:nvSpPr>
          <p:spPr bwMode="auto">
            <a:xfrm>
              <a:off x="1217" y="349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8" name="Oval 147"/>
            <p:cNvSpPr>
              <a:spLocks noChangeArrowheads="1"/>
            </p:cNvSpPr>
            <p:nvPr/>
          </p:nvSpPr>
          <p:spPr bwMode="auto">
            <a:xfrm>
              <a:off x="1398" y="349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19" name="Oval 148"/>
            <p:cNvSpPr>
              <a:spLocks noChangeArrowheads="1"/>
            </p:cNvSpPr>
            <p:nvPr/>
          </p:nvSpPr>
          <p:spPr bwMode="auto">
            <a:xfrm>
              <a:off x="1579" y="349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0" name="Oval 149"/>
            <p:cNvSpPr>
              <a:spLocks noChangeArrowheads="1"/>
            </p:cNvSpPr>
            <p:nvPr/>
          </p:nvSpPr>
          <p:spPr bwMode="auto">
            <a:xfrm>
              <a:off x="666"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1" name="Oval 150"/>
            <p:cNvSpPr>
              <a:spLocks noChangeArrowheads="1"/>
            </p:cNvSpPr>
            <p:nvPr/>
          </p:nvSpPr>
          <p:spPr bwMode="auto">
            <a:xfrm>
              <a:off x="855"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2" name="Oval 151"/>
            <p:cNvSpPr>
              <a:spLocks noChangeArrowheads="1"/>
            </p:cNvSpPr>
            <p:nvPr/>
          </p:nvSpPr>
          <p:spPr bwMode="auto">
            <a:xfrm>
              <a:off x="1753" y="385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3" name="Oval 152"/>
            <p:cNvSpPr>
              <a:spLocks noChangeArrowheads="1"/>
            </p:cNvSpPr>
            <p:nvPr/>
          </p:nvSpPr>
          <p:spPr bwMode="auto">
            <a:xfrm>
              <a:off x="485"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4" name="Oval 153"/>
            <p:cNvSpPr>
              <a:spLocks noChangeArrowheads="1"/>
            </p:cNvSpPr>
            <p:nvPr/>
          </p:nvSpPr>
          <p:spPr bwMode="auto">
            <a:xfrm>
              <a:off x="1028"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5" name="Oval 154"/>
            <p:cNvSpPr>
              <a:spLocks noChangeArrowheads="1"/>
            </p:cNvSpPr>
            <p:nvPr/>
          </p:nvSpPr>
          <p:spPr bwMode="auto">
            <a:xfrm>
              <a:off x="1217"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6" name="Oval 155"/>
            <p:cNvSpPr>
              <a:spLocks noChangeArrowheads="1"/>
            </p:cNvSpPr>
            <p:nvPr/>
          </p:nvSpPr>
          <p:spPr bwMode="auto">
            <a:xfrm>
              <a:off x="1398"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7" name="Oval 156"/>
            <p:cNvSpPr>
              <a:spLocks noChangeArrowheads="1"/>
            </p:cNvSpPr>
            <p:nvPr/>
          </p:nvSpPr>
          <p:spPr bwMode="auto">
            <a:xfrm>
              <a:off x="1579" y="385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8" name="Oval 157"/>
            <p:cNvSpPr>
              <a:spLocks noChangeArrowheads="1"/>
            </p:cNvSpPr>
            <p:nvPr/>
          </p:nvSpPr>
          <p:spPr bwMode="auto">
            <a:xfrm>
              <a:off x="666" y="367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29" name="Oval 158"/>
            <p:cNvSpPr>
              <a:spLocks noChangeArrowheads="1"/>
            </p:cNvSpPr>
            <p:nvPr/>
          </p:nvSpPr>
          <p:spPr bwMode="auto">
            <a:xfrm>
              <a:off x="855" y="367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0" name="Oval 159"/>
            <p:cNvSpPr>
              <a:spLocks noChangeArrowheads="1"/>
            </p:cNvSpPr>
            <p:nvPr/>
          </p:nvSpPr>
          <p:spPr bwMode="auto">
            <a:xfrm>
              <a:off x="1753" y="367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1" name="Oval 160"/>
            <p:cNvSpPr>
              <a:spLocks noChangeArrowheads="1"/>
            </p:cNvSpPr>
            <p:nvPr/>
          </p:nvSpPr>
          <p:spPr bwMode="auto">
            <a:xfrm>
              <a:off x="485" y="367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2" name="Oval 161"/>
            <p:cNvSpPr>
              <a:spLocks noChangeArrowheads="1"/>
            </p:cNvSpPr>
            <p:nvPr/>
          </p:nvSpPr>
          <p:spPr bwMode="auto">
            <a:xfrm>
              <a:off x="1028" y="367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3" name="Oval 162"/>
            <p:cNvSpPr>
              <a:spLocks noChangeArrowheads="1"/>
            </p:cNvSpPr>
            <p:nvPr/>
          </p:nvSpPr>
          <p:spPr bwMode="auto">
            <a:xfrm>
              <a:off x="1217" y="367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4" name="Oval 163"/>
            <p:cNvSpPr>
              <a:spLocks noChangeArrowheads="1"/>
            </p:cNvSpPr>
            <p:nvPr/>
          </p:nvSpPr>
          <p:spPr bwMode="auto">
            <a:xfrm>
              <a:off x="1398" y="367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5" name="Oval 164"/>
            <p:cNvSpPr>
              <a:spLocks noChangeArrowheads="1"/>
            </p:cNvSpPr>
            <p:nvPr/>
          </p:nvSpPr>
          <p:spPr bwMode="auto">
            <a:xfrm>
              <a:off x="1579" y="367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6" name="Oval 165"/>
            <p:cNvSpPr>
              <a:spLocks noChangeArrowheads="1"/>
            </p:cNvSpPr>
            <p:nvPr/>
          </p:nvSpPr>
          <p:spPr bwMode="auto">
            <a:xfrm>
              <a:off x="306" y="348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7" name="Oval 166"/>
            <p:cNvSpPr>
              <a:spLocks noChangeArrowheads="1"/>
            </p:cNvSpPr>
            <p:nvPr/>
          </p:nvSpPr>
          <p:spPr bwMode="auto">
            <a:xfrm>
              <a:off x="306" y="384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8" name="Oval 167"/>
            <p:cNvSpPr>
              <a:spLocks noChangeArrowheads="1"/>
            </p:cNvSpPr>
            <p:nvPr/>
          </p:nvSpPr>
          <p:spPr bwMode="auto">
            <a:xfrm>
              <a:off x="306" y="367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39" name="Oval 168"/>
            <p:cNvSpPr>
              <a:spLocks noChangeArrowheads="1"/>
            </p:cNvSpPr>
            <p:nvPr/>
          </p:nvSpPr>
          <p:spPr bwMode="auto">
            <a:xfrm>
              <a:off x="1930" y="349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0" name="Oval 169"/>
            <p:cNvSpPr>
              <a:spLocks noChangeArrowheads="1"/>
            </p:cNvSpPr>
            <p:nvPr/>
          </p:nvSpPr>
          <p:spPr bwMode="auto">
            <a:xfrm>
              <a:off x="1930" y="3856"/>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1" name="Oval 170"/>
            <p:cNvSpPr>
              <a:spLocks noChangeArrowheads="1"/>
            </p:cNvSpPr>
            <p:nvPr/>
          </p:nvSpPr>
          <p:spPr bwMode="auto">
            <a:xfrm>
              <a:off x="1930" y="3676"/>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2" name="Oval 171"/>
            <p:cNvSpPr>
              <a:spLocks noChangeArrowheads="1"/>
            </p:cNvSpPr>
            <p:nvPr/>
          </p:nvSpPr>
          <p:spPr bwMode="auto">
            <a:xfrm>
              <a:off x="2106" y="3495"/>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3" name="Oval 172"/>
            <p:cNvSpPr>
              <a:spLocks noChangeArrowheads="1"/>
            </p:cNvSpPr>
            <p:nvPr/>
          </p:nvSpPr>
          <p:spPr bwMode="auto">
            <a:xfrm>
              <a:off x="2106" y="3859"/>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4" name="Oval 173"/>
            <p:cNvSpPr>
              <a:spLocks noChangeArrowheads="1"/>
            </p:cNvSpPr>
            <p:nvPr/>
          </p:nvSpPr>
          <p:spPr bwMode="auto">
            <a:xfrm>
              <a:off x="2106" y="3679"/>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45" name="Text Box 174"/>
            <p:cNvSpPr txBox="1">
              <a:spLocks noChangeArrowheads="1"/>
            </p:cNvSpPr>
            <p:nvPr/>
          </p:nvSpPr>
          <p:spPr bwMode="auto">
            <a:xfrm>
              <a:off x="78" y="2187"/>
              <a:ext cx="196" cy="231"/>
            </a:xfrm>
            <a:prstGeom prst="rect">
              <a:avLst/>
            </a:prstGeom>
            <a:noFill/>
            <a:ln w="12700">
              <a:noFill/>
              <a:miter lim="800000"/>
              <a:headEnd/>
              <a:tailEnd/>
            </a:ln>
          </p:spPr>
          <p:txBody>
            <a:bodyPr wrap="none">
              <a:spAutoFit/>
            </a:bodyPr>
            <a:lstStyle/>
            <a:p>
              <a:pPr algn="r"/>
              <a:r>
                <a:rPr lang="en-IE"/>
                <a:t>9</a:t>
              </a:r>
              <a:endParaRPr lang="en-US"/>
            </a:p>
          </p:txBody>
        </p:sp>
        <p:sp>
          <p:nvSpPr>
            <p:cNvPr id="63646" name="Text Box 175"/>
            <p:cNvSpPr txBox="1">
              <a:spLocks noChangeArrowheads="1"/>
            </p:cNvSpPr>
            <p:nvPr/>
          </p:nvSpPr>
          <p:spPr bwMode="auto">
            <a:xfrm>
              <a:off x="78" y="2548"/>
              <a:ext cx="196" cy="231"/>
            </a:xfrm>
            <a:prstGeom prst="rect">
              <a:avLst/>
            </a:prstGeom>
            <a:noFill/>
            <a:ln w="12700">
              <a:noFill/>
              <a:miter lim="800000"/>
              <a:headEnd/>
              <a:tailEnd/>
            </a:ln>
          </p:spPr>
          <p:txBody>
            <a:bodyPr wrap="none">
              <a:spAutoFit/>
            </a:bodyPr>
            <a:lstStyle/>
            <a:p>
              <a:pPr algn="r"/>
              <a:r>
                <a:rPr lang="en-IE"/>
                <a:t>7</a:t>
              </a:r>
              <a:endParaRPr lang="en-US"/>
            </a:p>
          </p:txBody>
        </p:sp>
        <p:sp>
          <p:nvSpPr>
            <p:cNvPr id="63647" name="Text Box 176"/>
            <p:cNvSpPr txBox="1">
              <a:spLocks noChangeArrowheads="1"/>
            </p:cNvSpPr>
            <p:nvPr/>
          </p:nvSpPr>
          <p:spPr bwMode="auto">
            <a:xfrm>
              <a:off x="78" y="2729"/>
              <a:ext cx="196" cy="231"/>
            </a:xfrm>
            <a:prstGeom prst="rect">
              <a:avLst/>
            </a:prstGeom>
            <a:noFill/>
            <a:ln w="12700">
              <a:noFill/>
              <a:miter lim="800000"/>
              <a:headEnd/>
              <a:tailEnd/>
            </a:ln>
          </p:spPr>
          <p:txBody>
            <a:bodyPr wrap="none">
              <a:spAutoFit/>
            </a:bodyPr>
            <a:lstStyle/>
            <a:p>
              <a:pPr algn="r"/>
              <a:r>
                <a:rPr lang="en-IE"/>
                <a:t>6</a:t>
              </a:r>
              <a:endParaRPr lang="en-US"/>
            </a:p>
          </p:txBody>
        </p:sp>
        <p:sp>
          <p:nvSpPr>
            <p:cNvPr id="63648" name="Text Box 177"/>
            <p:cNvSpPr txBox="1">
              <a:spLocks noChangeArrowheads="1"/>
            </p:cNvSpPr>
            <p:nvPr/>
          </p:nvSpPr>
          <p:spPr bwMode="auto">
            <a:xfrm>
              <a:off x="78" y="2910"/>
              <a:ext cx="196" cy="231"/>
            </a:xfrm>
            <a:prstGeom prst="rect">
              <a:avLst/>
            </a:prstGeom>
            <a:noFill/>
            <a:ln w="12700">
              <a:noFill/>
              <a:miter lim="800000"/>
              <a:headEnd/>
              <a:tailEnd/>
            </a:ln>
          </p:spPr>
          <p:txBody>
            <a:bodyPr wrap="none">
              <a:spAutoFit/>
            </a:bodyPr>
            <a:lstStyle/>
            <a:p>
              <a:pPr algn="r"/>
              <a:r>
                <a:rPr lang="en-IE"/>
                <a:t>5</a:t>
              </a:r>
              <a:endParaRPr lang="en-US"/>
            </a:p>
          </p:txBody>
        </p:sp>
        <p:sp>
          <p:nvSpPr>
            <p:cNvPr id="63649" name="Text Box 178"/>
            <p:cNvSpPr txBox="1">
              <a:spLocks noChangeArrowheads="1"/>
            </p:cNvSpPr>
            <p:nvPr/>
          </p:nvSpPr>
          <p:spPr bwMode="auto">
            <a:xfrm>
              <a:off x="78" y="3091"/>
              <a:ext cx="196" cy="231"/>
            </a:xfrm>
            <a:prstGeom prst="rect">
              <a:avLst/>
            </a:prstGeom>
            <a:noFill/>
            <a:ln w="12700">
              <a:noFill/>
              <a:miter lim="800000"/>
              <a:headEnd/>
              <a:tailEnd/>
            </a:ln>
          </p:spPr>
          <p:txBody>
            <a:bodyPr wrap="none">
              <a:spAutoFit/>
            </a:bodyPr>
            <a:lstStyle/>
            <a:p>
              <a:pPr algn="r"/>
              <a:r>
                <a:rPr lang="en-IE"/>
                <a:t>4</a:t>
              </a:r>
              <a:endParaRPr lang="en-US"/>
            </a:p>
          </p:txBody>
        </p:sp>
        <p:sp>
          <p:nvSpPr>
            <p:cNvPr id="63650" name="Text Box 179"/>
            <p:cNvSpPr txBox="1">
              <a:spLocks noChangeArrowheads="1"/>
            </p:cNvSpPr>
            <p:nvPr/>
          </p:nvSpPr>
          <p:spPr bwMode="auto">
            <a:xfrm>
              <a:off x="78" y="3272"/>
              <a:ext cx="196" cy="231"/>
            </a:xfrm>
            <a:prstGeom prst="rect">
              <a:avLst/>
            </a:prstGeom>
            <a:noFill/>
            <a:ln w="12700">
              <a:noFill/>
              <a:miter lim="800000"/>
              <a:headEnd/>
              <a:tailEnd/>
            </a:ln>
          </p:spPr>
          <p:txBody>
            <a:bodyPr wrap="none">
              <a:spAutoFit/>
            </a:bodyPr>
            <a:lstStyle/>
            <a:p>
              <a:pPr algn="r"/>
              <a:r>
                <a:rPr lang="en-IE"/>
                <a:t>3</a:t>
              </a:r>
              <a:endParaRPr lang="en-US"/>
            </a:p>
          </p:txBody>
        </p:sp>
        <p:sp>
          <p:nvSpPr>
            <p:cNvPr id="63651" name="Text Box 180"/>
            <p:cNvSpPr txBox="1">
              <a:spLocks noChangeArrowheads="1"/>
            </p:cNvSpPr>
            <p:nvPr/>
          </p:nvSpPr>
          <p:spPr bwMode="auto">
            <a:xfrm>
              <a:off x="78" y="3453"/>
              <a:ext cx="196" cy="231"/>
            </a:xfrm>
            <a:prstGeom prst="rect">
              <a:avLst/>
            </a:prstGeom>
            <a:noFill/>
            <a:ln w="12700">
              <a:noFill/>
              <a:miter lim="800000"/>
              <a:headEnd/>
              <a:tailEnd/>
            </a:ln>
          </p:spPr>
          <p:txBody>
            <a:bodyPr wrap="none">
              <a:spAutoFit/>
            </a:bodyPr>
            <a:lstStyle/>
            <a:p>
              <a:pPr algn="r"/>
              <a:r>
                <a:rPr lang="en-IE"/>
                <a:t>2</a:t>
              </a:r>
              <a:endParaRPr lang="en-US"/>
            </a:p>
          </p:txBody>
        </p:sp>
        <p:sp>
          <p:nvSpPr>
            <p:cNvPr id="63652" name="Text Box 181"/>
            <p:cNvSpPr txBox="1">
              <a:spLocks noChangeArrowheads="1"/>
            </p:cNvSpPr>
            <p:nvPr/>
          </p:nvSpPr>
          <p:spPr bwMode="auto">
            <a:xfrm>
              <a:off x="78" y="3634"/>
              <a:ext cx="196" cy="231"/>
            </a:xfrm>
            <a:prstGeom prst="rect">
              <a:avLst/>
            </a:prstGeom>
            <a:noFill/>
            <a:ln w="12700">
              <a:noFill/>
              <a:miter lim="800000"/>
              <a:headEnd/>
              <a:tailEnd/>
            </a:ln>
          </p:spPr>
          <p:txBody>
            <a:bodyPr wrap="none">
              <a:spAutoFit/>
            </a:bodyPr>
            <a:lstStyle/>
            <a:p>
              <a:pPr algn="r"/>
              <a:r>
                <a:rPr lang="en-IE"/>
                <a:t>1</a:t>
              </a:r>
              <a:endParaRPr lang="en-US"/>
            </a:p>
          </p:txBody>
        </p:sp>
        <p:sp>
          <p:nvSpPr>
            <p:cNvPr id="63653" name="Text Box 182"/>
            <p:cNvSpPr txBox="1">
              <a:spLocks noChangeArrowheads="1"/>
            </p:cNvSpPr>
            <p:nvPr/>
          </p:nvSpPr>
          <p:spPr bwMode="auto">
            <a:xfrm>
              <a:off x="78" y="3815"/>
              <a:ext cx="196" cy="231"/>
            </a:xfrm>
            <a:prstGeom prst="rect">
              <a:avLst/>
            </a:prstGeom>
            <a:noFill/>
            <a:ln w="12700">
              <a:noFill/>
              <a:miter lim="800000"/>
              <a:headEnd/>
              <a:tailEnd/>
            </a:ln>
          </p:spPr>
          <p:txBody>
            <a:bodyPr wrap="none">
              <a:spAutoFit/>
            </a:bodyPr>
            <a:lstStyle/>
            <a:p>
              <a:pPr algn="r"/>
              <a:r>
                <a:rPr lang="en-IE"/>
                <a:t>0</a:t>
              </a:r>
              <a:endParaRPr lang="en-US"/>
            </a:p>
          </p:txBody>
        </p:sp>
        <p:sp>
          <p:nvSpPr>
            <p:cNvPr id="63654" name="Text Box 183"/>
            <p:cNvSpPr txBox="1">
              <a:spLocks noChangeArrowheads="1"/>
            </p:cNvSpPr>
            <p:nvPr/>
          </p:nvSpPr>
          <p:spPr bwMode="auto">
            <a:xfrm>
              <a:off x="78" y="2369"/>
              <a:ext cx="196" cy="231"/>
            </a:xfrm>
            <a:prstGeom prst="rect">
              <a:avLst/>
            </a:prstGeom>
            <a:noFill/>
            <a:ln w="12700">
              <a:noFill/>
              <a:miter lim="800000"/>
              <a:headEnd/>
              <a:tailEnd/>
            </a:ln>
          </p:spPr>
          <p:txBody>
            <a:bodyPr wrap="none">
              <a:spAutoFit/>
            </a:bodyPr>
            <a:lstStyle/>
            <a:p>
              <a:pPr algn="r"/>
              <a:r>
                <a:rPr lang="en-IE"/>
                <a:t>8</a:t>
              </a:r>
              <a:endParaRPr lang="en-US"/>
            </a:p>
          </p:txBody>
        </p:sp>
        <p:sp>
          <p:nvSpPr>
            <p:cNvPr id="63655" name="Text Box 184"/>
            <p:cNvSpPr txBox="1">
              <a:spLocks noChangeArrowheads="1"/>
            </p:cNvSpPr>
            <p:nvPr/>
          </p:nvSpPr>
          <p:spPr bwMode="auto">
            <a:xfrm>
              <a:off x="1905" y="4068"/>
              <a:ext cx="196" cy="231"/>
            </a:xfrm>
            <a:prstGeom prst="rect">
              <a:avLst/>
            </a:prstGeom>
            <a:noFill/>
            <a:ln w="12700">
              <a:noFill/>
              <a:miter lim="800000"/>
              <a:headEnd/>
              <a:tailEnd/>
            </a:ln>
          </p:spPr>
          <p:txBody>
            <a:bodyPr wrap="none">
              <a:spAutoFit/>
            </a:bodyPr>
            <a:lstStyle/>
            <a:p>
              <a:pPr algn="ctr"/>
              <a:r>
                <a:rPr lang="en-IE"/>
                <a:t>9</a:t>
              </a:r>
              <a:endParaRPr lang="en-US"/>
            </a:p>
          </p:txBody>
        </p:sp>
        <p:sp>
          <p:nvSpPr>
            <p:cNvPr id="63656" name="Text Box 185"/>
            <p:cNvSpPr txBox="1">
              <a:spLocks noChangeArrowheads="1"/>
            </p:cNvSpPr>
            <p:nvPr/>
          </p:nvSpPr>
          <p:spPr bwMode="auto">
            <a:xfrm>
              <a:off x="1556" y="4068"/>
              <a:ext cx="196" cy="231"/>
            </a:xfrm>
            <a:prstGeom prst="rect">
              <a:avLst/>
            </a:prstGeom>
            <a:noFill/>
            <a:ln w="12700">
              <a:noFill/>
              <a:miter lim="800000"/>
              <a:headEnd/>
              <a:tailEnd/>
            </a:ln>
          </p:spPr>
          <p:txBody>
            <a:bodyPr wrap="none">
              <a:spAutoFit/>
            </a:bodyPr>
            <a:lstStyle/>
            <a:p>
              <a:pPr algn="ctr"/>
              <a:r>
                <a:rPr lang="en-IE"/>
                <a:t>7</a:t>
              </a:r>
              <a:endParaRPr lang="en-US"/>
            </a:p>
          </p:txBody>
        </p:sp>
        <p:sp>
          <p:nvSpPr>
            <p:cNvPr id="63657" name="Text Box 186"/>
            <p:cNvSpPr txBox="1">
              <a:spLocks noChangeArrowheads="1"/>
            </p:cNvSpPr>
            <p:nvPr/>
          </p:nvSpPr>
          <p:spPr bwMode="auto">
            <a:xfrm>
              <a:off x="1373" y="4068"/>
              <a:ext cx="196" cy="231"/>
            </a:xfrm>
            <a:prstGeom prst="rect">
              <a:avLst/>
            </a:prstGeom>
            <a:noFill/>
            <a:ln w="12700">
              <a:noFill/>
              <a:miter lim="800000"/>
              <a:headEnd/>
              <a:tailEnd/>
            </a:ln>
          </p:spPr>
          <p:txBody>
            <a:bodyPr wrap="none">
              <a:spAutoFit/>
            </a:bodyPr>
            <a:lstStyle/>
            <a:p>
              <a:pPr algn="ctr"/>
              <a:r>
                <a:rPr lang="en-IE"/>
                <a:t>6</a:t>
              </a:r>
              <a:endParaRPr lang="en-US"/>
            </a:p>
          </p:txBody>
        </p:sp>
        <p:sp>
          <p:nvSpPr>
            <p:cNvPr id="63658" name="Text Box 187"/>
            <p:cNvSpPr txBox="1">
              <a:spLocks noChangeArrowheads="1"/>
            </p:cNvSpPr>
            <p:nvPr/>
          </p:nvSpPr>
          <p:spPr bwMode="auto">
            <a:xfrm>
              <a:off x="1193" y="4068"/>
              <a:ext cx="196" cy="231"/>
            </a:xfrm>
            <a:prstGeom prst="rect">
              <a:avLst/>
            </a:prstGeom>
            <a:noFill/>
            <a:ln w="12700">
              <a:noFill/>
              <a:miter lim="800000"/>
              <a:headEnd/>
              <a:tailEnd/>
            </a:ln>
          </p:spPr>
          <p:txBody>
            <a:bodyPr wrap="none">
              <a:spAutoFit/>
            </a:bodyPr>
            <a:lstStyle/>
            <a:p>
              <a:pPr algn="ctr"/>
              <a:r>
                <a:rPr lang="en-IE"/>
                <a:t>5</a:t>
              </a:r>
              <a:endParaRPr lang="en-US"/>
            </a:p>
          </p:txBody>
        </p:sp>
        <p:sp>
          <p:nvSpPr>
            <p:cNvPr id="63659" name="Text Box 188"/>
            <p:cNvSpPr txBox="1">
              <a:spLocks noChangeArrowheads="1"/>
            </p:cNvSpPr>
            <p:nvPr/>
          </p:nvSpPr>
          <p:spPr bwMode="auto">
            <a:xfrm>
              <a:off x="1001" y="4068"/>
              <a:ext cx="196" cy="231"/>
            </a:xfrm>
            <a:prstGeom prst="rect">
              <a:avLst/>
            </a:prstGeom>
            <a:noFill/>
            <a:ln w="12700">
              <a:noFill/>
              <a:miter lim="800000"/>
              <a:headEnd/>
              <a:tailEnd/>
            </a:ln>
          </p:spPr>
          <p:txBody>
            <a:bodyPr wrap="none">
              <a:spAutoFit/>
            </a:bodyPr>
            <a:lstStyle/>
            <a:p>
              <a:pPr algn="ctr"/>
              <a:r>
                <a:rPr lang="en-IE"/>
                <a:t>4</a:t>
              </a:r>
              <a:endParaRPr lang="en-US"/>
            </a:p>
          </p:txBody>
        </p:sp>
        <p:sp>
          <p:nvSpPr>
            <p:cNvPr id="63660" name="Text Box 189"/>
            <p:cNvSpPr txBox="1">
              <a:spLocks noChangeArrowheads="1"/>
            </p:cNvSpPr>
            <p:nvPr/>
          </p:nvSpPr>
          <p:spPr bwMode="auto">
            <a:xfrm>
              <a:off x="833" y="4068"/>
              <a:ext cx="196" cy="231"/>
            </a:xfrm>
            <a:prstGeom prst="rect">
              <a:avLst/>
            </a:prstGeom>
            <a:noFill/>
            <a:ln w="12700">
              <a:noFill/>
              <a:miter lim="800000"/>
              <a:headEnd/>
              <a:tailEnd/>
            </a:ln>
          </p:spPr>
          <p:txBody>
            <a:bodyPr wrap="none">
              <a:spAutoFit/>
            </a:bodyPr>
            <a:lstStyle/>
            <a:p>
              <a:pPr algn="ctr"/>
              <a:r>
                <a:rPr lang="en-IE"/>
                <a:t>3</a:t>
              </a:r>
              <a:endParaRPr lang="en-US"/>
            </a:p>
          </p:txBody>
        </p:sp>
        <p:sp>
          <p:nvSpPr>
            <p:cNvPr id="63661" name="Text Box 190"/>
            <p:cNvSpPr txBox="1">
              <a:spLocks noChangeArrowheads="1"/>
            </p:cNvSpPr>
            <p:nvPr/>
          </p:nvSpPr>
          <p:spPr bwMode="auto">
            <a:xfrm>
              <a:off x="642" y="4068"/>
              <a:ext cx="196" cy="231"/>
            </a:xfrm>
            <a:prstGeom prst="rect">
              <a:avLst/>
            </a:prstGeom>
            <a:noFill/>
            <a:ln w="12700">
              <a:noFill/>
              <a:miter lim="800000"/>
              <a:headEnd/>
              <a:tailEnd/>
            </a:ln>
          </p:spPr>
          <p:txBody>
            <a:bodyPr wrap="none">
              <a:spAutoFit/>
            </a:bodyPr>
            <a:lstStyle/>
            <a:p>
              <a:pPr algn="ctr"/>
              <a:r>
                <a:rPr lang="en-IE"/>
                <a:t>2</a:t>
              </a:r>
              <a:endParaRPr lang="en-US"/>
            </a:p>
          </p:txBody>
        </p:sp>
        <p:sp>
          <p:nvSpPr>
            <p:cNvPr id="63662" name="Text Box 191"/>
            <p:cNvSpPr txBox="1">
              <a:spLocks noChangeArrowheads="1"/>
            </p:cNvSpPr>
            <p:nvPr/>
          </p:nvSpPr>
          <p:spPr bwMode="auto">
            <a:xfrm>
              <a:off x="456" y="4068"/>
              <a:ext cx="196" cy="231"/>
            </a:xfrm>
            <a:prstGeom prst="rect">
              <a:avLst/>
            </a:prstGeom>
            <a:noFill/>
            <a:ln w="12700">
              <a:noFill/>
              <a:miter lim="800000"/>
              <a:headEnd/>
              <a:tailEnd/>
            </a:ln>
          </p:spPr>
          <p:txBody>
            <a:bodyPr wrap="none">
              <a:spAutoFit/>
            </a:bodyPr>
            <a:lstStyle/>
            <a:p>
              <a:pPr algn="ctr"/>
              <a:r>
                <a:rPr lang="en-IE"/>
                <a:t>1</a:t>
              </a:r>
              <a:endParaRPr lang="en-US"/>
            </a:p>
          </p:txBody>
        </p:sp>
        <p:sp>
          <p:nvSpPr>
            <p:cNvPr id="63663" name="Text Box 192"/>
            <p:cNvSpPr txBox="1">
              <a:spLocks noChangeArrowheads="1"/>
            </p:cNvSpPr>
            <p:nvPr/>
          </p:nvSpPr>
          <p:spPr bwMode="auto">
            <a:xfrm>
              <a:off x="279" y="4068"/>
              <a:ext cx="196" cy="231"/>
            </a:xfrm>
            <a:prstGeom prst="rect">
              <a:avLst/>
            </a:prstGeom>
            <a:noFill/>
            <a:ln w="12700">
              <a:noFill/>
              <a:miter lim="800000"/>
              <a:headEnd/>
              <a:tailEnd/>
            </a:ln>
          </p:spPr>
          <p:txBody>
            <a:bodyPr wrap="none">
              <a:spAutoFit/>
            </a:bodyPr>
            <a:lstStyle/>
            <a:p>
              <a:pPr algn="ctr"/>
              <a:r>
                <a:rPr lang="en-IE"/>
                <a:t>0</a:t>
              </a:r>
              <a:endParaRPr lang="en-US"/>
            </a:p>
          </p:txBody>
        </p:sp>
        <p:sp>
          <p:nvSpPr>
            <p:cNvPr id="63664" name="Text Box 193"/>
            <p:cNvSpPr txBox="1">
              <a:spLocks noChangeArrowheads="1"/>
            </p:cNvSpPr>
            <p:nvPr/>
          </p:nvSpPr>
          <p:spPr bwMode="auto">
            <a:xfrm>
              <a:off x="1727" y="4068"/>
              <a:ext cx="196" cy="231"/>
            </a:xfrm>
            <a:prstGeom prst="rect">
              <a:avLst/>
            </a:prstGeom>
            <a:noFill/>
            <a:ln w="12700">
              <a:noFill/>
              <a:miter lim="800000"/>
              <a:headEnd/>
              <a:tailEnd/>
            </a:ln>
          </p:spPr>
          <p:txBody>
            <a:bodyPr wrap="none">
              <a:spAutoFit/>
            </a:bodyPr>
            <a:lstStyle/>
            <a:p>
              <a:pPr algn="ctr"/>
              <a:r>
                <a:rPr lang="en-IE"/>
                <a:t>8</a:t>
              </a:r>
              <a:endParaRPr lang="en-US"/>
            </a:p>
          </p:txBody>
        </p:sp>
        <p:sp>
          <p:nvSpPr>
            <p:cNvPr id="63665" name="Text Box 194"/>
            <p:cNvSpPr txBox="1">
              <a:spLocks noChangeArrowheads="1"/>
            </p:cNvSpPr>
            <p:nvPr/>
          </p:nvSpPr>
          <p:spPr bwMode="auto">
            <a:xfrm>
              <a:off x="2041" y="4068"/>
              <a:ext cx="276" cy="231"/>
            </a:xfrm>
            <a:prstGeom prst="rect">
              <a:avLst/>
            </a:prstGeom>
            <a:noFill/>
            <a:ln w="12700">
              <a:noFill/>
              <a:miter lim="800000"/>
              <a:headEnd/>
              <a:tailEnd/>
            </a:ln>
          </p:spPr>
          <p:txBody>
            <a:bodyPr wrap="none">
              <a:spAutoFit/>
            </a:bodyPr>
            <a:lstStyle/>
            <a:p>
              <a:pPr algn="ctr"/>
              <a:r>
                <a:rPr lang="en-IE"/>
                <a:t>10</a:t>
              </a:r>
              <a:endParaRPr lang="en-US"/>
            </a:p>
          </p:txBody>
        </p:sp>
        <p:sp>
          <p:nvSpPr>
            <p:cNvPr id="63666" name="Rectangle 195"/>
            <p:cNvSpPr>
              <a:spLocks noChangeArrowheads="1"/>
            </p:cNvSpPr>
            <p:nvPr/>
          </p:nvSpPr>
          <p:spPr bwMode="auto">
            <a:xfrm>
              <a:off x="-86" y="2067"/>
              <a:ext cx="388" cy="151"/>
            </a:xfrm>
            <a:prstGeom prst="rect">
              <a:avLst/>
            </a:prstGeom>
            <a:solidFill>
              <a:schemeClr val="bg1"/>
            </a:solidFill>
            <a:ln w="12700">
              <a:noFill/>
              <a:miter lim="800000"/>
              <a:headEnd/>
              <a:tailEnd/>
            </a:ln>
          </p:spPr>
          <p:txBody>
            <a:bodyPr wrap="none" anchor="ctr"/>
            <a:lstStyle/>
            <a:p>
              <a:endParaRPr lang="en-IN"/>
            </a:p>
          </p:txBody>
        </p:sp>
        <p:sp>
          <p:nvSpPr>
            <p:cNvPr id="63667" name="Line 196"/>
            <p:cNvSpPr>
              <a:spLocks noChangeShapeType="1"/>
            </p:cNvSpPr>
            <p:nvPr/>
          </p:nvSpPr>
          <p:spPr bwMode="auto">
            <a:xfrm flipH="1">
              <a:off x="257" y="2117"/>
              <a:ext cx="52" cy="0"/>
            </a:xfrm>
            <a:prstGeom prst="line">
              <a:avLst/>
            </a:prstGeom>
            <a:noFill/>
            <a:ln w="12700">
              <a:solidFill>
                <a:schemeClr val="tx1"/>
              </a:solidFill>
              <a:round/>
              <a:headEnd/>
              <a:tailEnd/>
            </a:ln>
          </p:spPr>
          <p:txBody>
            <a:bodyPr wrap="none"/>
            <a:lstStyle/>
            <a:p>
              <a:endParaRPr lang="en-US"/>
            </a:p>
          </p:txBody>
        </p:sp>
        <p:sp>
          <p:nvSpPr>
            <p:cNvPr id="63668" name="Text Box 197"/>
            <p:cNvSpPr txBox="1">
              <a:spLocks noChangeArrowheads="1"/>
            </p:cNvSpPr>
            <p:nvPr/>
          </p:nvSpPr>
          <p:spPr bwMode="auto">
            <a:xfrm>
              <a:off x="-2" y="2006"/>
              <a:ext cx="276" cy="231"/>
            </a:xfrm>
            <a:prstGeom prst="rect">
              <a:avLst/>
            </a:prstGeom>
            <a:noFill/>
            <a:ln w="12700">
              <a:noFill/>
              <a:miter lim="800000"/>
              <a:headEnd/>
              <a:tailEnd/>
            </a:ln>
          </p:spPr>
          <p:txBody>
            <a:bodyPr wrap="none">
              <a:spAutoFit/>
            </a:bodyPr>
            <a:lstStyle/>
            <a:p>
              <a:pPr algn="r"/>
              <a:r>
                <a:rPr lang="en-IE"/>
                <a:t>10</a:t>
              </a:r>
              <a:endParaRPr lang="en-US"/>
            </a:p>
          </p:txBody>
        </p:sp>
        <p:sp>
          <p:nvSpPr>
            <p:cNvPr id="63669" name="Rectangle 198"/>
            <p:cNvSpPr>
              <a:spLocks noChangeArrowheads="1"/>
            </p:cNvSpPr>
            <p:nvPr/>
          </p:nvSpPr>
          <p:spPr bwMode="auto">
            <a:xfrm>
              <a:off x="-1480" y="2044"/>
              <a:ext cx="1498" cy="3745"/>
            </a:xfrm>
            <a:prstGeom prst="rect">
              <a:avLst/>
            </a:prstGeom>
            <a:solidFill>
              <a:schemeClr val="bg1"/>
            </a:solidFill>
            <a:ln w="12700">
              <a:noFill/>
              <a:miter lim="800000"/>
              <a:headEnd/>
              <a:tailEnd/>
            </a:ln>
          </p:spPr>
          <p:txBody>
            <a:bodyPr wrap="none" anchor="ctr"/>
            <a:lstStyle/>
            <a:p>
              <a:endParaRPr lang="en-IN"/>
            </a:p>
          </p:txBody>
        </p:sp>
        <p:sp>
          <p:nvSpPr>
            <p:cNvPr id="63670" name="Rectangle 199"/>
            <p:cNvSpPr>
              <a:spLocks noChangeArrowheads="1"/>
            </p:cNvSpPr>
            <p:nvPr/>
          </p:nvSpPr>
          <p:spPr bwMode="auto">
            <a:xfrm>
              <a:off x="-126" y="4500"/>
              <a:ext cx="2419" cy="1289"/>
            </a:xfrm>
            <a:prstGeom prst="rect">
              <a:avLst/>
            </a:prstGeom>
            <a:solidFill>
              <a:schemeClr val="bg1"/>
            </a:solidFill>
            <a:ln w="12700">
              <a:noFill/>
              <a:miter lim="800000"/>
              <a:headEnd/>
              <a:tailEnd/>
            </a:ln>
          </p:spPr>
          <p:txBody>
            <a:bodyPr wrap="none" anchor="ctr"/>
            <a:lstStyle/>
            <a:p>
              <a:endParaRPr lang="en-IN"/>
            </a:p>
          </p:txBody>
        </p:sp>
        <p:sp>
          <p:nvSpPr>
            <p:cNvPr id="63671" name="Oval 200"/>
            <p:cNvSpPr>
              <a:spLocks noChangeArrowheads="1"/>
            </p:cNvSpPr>
            <p:nvPr/>
          </p:nvSpPr>
          <p:spPr bwMode="auto">
            <a:xfrm>
              <a:off x="2828" y="294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2" name="Oval 201"/>
            <p:cNvSpPr>
              <a:spLocks noChangeArrowheads="1"/>
            </p:cNvSpPr>
            <p:nvPr/>
          </p:nvSpPr>
          <p:spPr bwMode="auto">
            <a:xfrm>
              <a:off x="2292" y="29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3" name="Oval 202"/>
            <p:cNvSpPr>
              <a:spLocks noChangeArrowheads="1"/>
            </p:cNvSpPr>
            <p:nvPr/>
          </p:nvSpPr>
          <p:spPr bwMode="auto">
            <a:xfrm>
              <a:off x="2473" y="29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4" name="Oval 203"/>
            <p:cNvSpPr>
              <a:spLocks noChangeArrowheads="1"/>
            </p:cNvSpPr>
            <p:nvPr/>
          </p:nvSpPr>
          <p:spPr bwMode="auto">
            <a:xfrm>
              <a:off x="2654" y="29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5" name="Oval 204"/>
            <p:cNvSpPr>
              <a:spLocks noChangeArrowheads="1"/>
            </p:cNvSpPr>
            <p:nvPr/>
          </p:nvSpPr>
          <p:spPr bwMode="auto">
            <a:xfrm>
              <a:off x="2829" y="276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6" name="Oval 205"/>
            <p:cNvSpPr>
              <a:spLocks noChangeArrowheads="1"/>
            </p:cNvSpPr>
            <p:nvPr/>
          </p:nvSpPr>
          <p:spPr bwMode="auto">
            <a:xfrm>
              <a:off x="2293" y="27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7" name="Oval 206"/>
            <p:cNvSpPr>
              <a:spLocks noChangeArrowheads="1"/>
            </p:cNvSpPr>
            <p:nvPr/>
          </p:nvSpPr>
          <p:spPr bwMode="auto">
            <a:xfrm>
              <a:off x="2474" y="27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8" name="Oval 207"/>
            <p:cNvSpPr>
              <a:spLocks noChangeArrowheads="1"/>
            </p:cNvSpPr>
            <p:nvPr/>
          </p:nvSpPr>
          <p:spPr bwMode="auto">
            <a:xfrm>
              <a:off x="2655" y="27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79" name="Oval 208"/>
            <p:cNvSpPr>
              <a:spLocks noChangeArrowheads="1"/>
            </p:cNvSpPr>
            <p:nvPr/>
          </p:nvSpPr>
          <p:spPr bwMode="auto">
            <a:xfrm>
              <a:off x="2828" y="258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0" name="Oval 209"/>
            <p:cNvSpPr>
              <a:spLocks noChangeArrowheads="1"/>
            </p:cNvSpPr>
            <p:nvPr/>
          </p:nvSpPr>
          <p:spPr bwMode="auto">
            <a:xfrm>
              <a:off x="2292" y="25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1" name="Oval 210"/>
            <p:cNvSpPr>
              <a:spLocks noChangeArrowheads="1"/>
            </p:cNvSpPr>
            <p:nvPr/>
          </p:nvSpPr>
          <p:spPr bwMode="auto">
            <a:xfrm>
              <a:off x="2473" y="25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2" name="Oval 211"/>
            <p:cNvSpPr>
              <a:spLocks noChangeArrowheads="1"/>
            </p:cNvSpPr>
            <p:nvPr/>
          </p:nvSpPr>
          <p:spPr bwMode="auto">
            <a:xfrm>
              <a:off x="2654" y="25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3" name="Oval 212"/>
            <p:cNvSpPr>
              <a:spLocks noChangeArrowheads="1"/>
            </p:cNvSpPr>
            <p:nvPr/>
          </p:nvSpPr>
          <p:spPr bwMode="auto">
            <a:xfrm>
              <a:off x="2829" y="240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4" name="Oval 213"/>
            <p:cNvSpPr>
              <a:spLocks noChangeArrowheads="1"/>
            </p:cNvSpPr>
            <p:nvPr/>
          </p:nvSpPr>
          <p:spPr bwMode="auto">
            <a:xfrm>
              <a:off x="2293" y="24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5" name="Oval 214"/>
            <p:cNvSpPr>
              <a:spLocks noChangeArrowheads="1"/>
            </p:cNvSpPr>
            <p:nvPr/>
          </p:nvSpPr>
          <p:spPr bwMode="auto">
            <a:xfrm>
              <a:off x="2474" y="24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6" name="Oval 215"/>
            <p:cNvSpPr>
              <a:spLocks noChangeArrowheads="1"/>
            </p:cNvSpPr>
            <p:nvPr/>
          </p:nvSpPr>
          <p:spPr bwMode="auto">
            <a:xfrm>
              <a:off x="2655" y="24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7" name="Oval 216"/>
            <p:cNvSpPr>
              <a:spLocks noChangeArrowheads="1"/>
            </p:cNvSpPr>
            <p:nvPr/>
          </p:nvSpPr>
          <p:spPr bwMode="auto">
            <a:xfrm>
              <a:off x="2829" y="221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8" name="Oval 217"/>
            <p:cNvSpPr>
              <a:spLocks noChangeArrowheads="1"/>
            </p:cNvSpPr>
            <p:nvPr/>
          </p:nvSpPr>
          <p:spPr bwMode="auto">
            <a:xfrm>
              <a:off x="2293" y="22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89" name="Oval 218"/>
            <p:cNvSpPr>
              <a:spLocks noChangeArrowheads="1"/>
            </p:cNvSpPr>
            <p:nvPr/>
          </p:nvSpPr>
          <p:spPr bwMode="auto">
            <a:xfrm>
              <a:off x="2474" y="22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0" name="Oval 219"/>
            <p:cNvSpPr>
              <a:spLocks noChangeArrowheads="1"/>
            </p:cNvSpPr>
            <p:nvPr/>
          </p:nvSpPr>
          <p:spPr bwMode="auto">
            <a:xfrm>
              <a:off x="2655" y="22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1" name="Oval 220"/>
            <p:cNvSpPr>
              <a:spLocks noChangeArrowheads="1"/>
            </p:cNvSpPr>
            <p:nvPr/>
          </p:nvSpPr>
          <p:spPr bwMode="auto">
            <a:xfrm>
              <a:off x="2829" y="203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2" name="Oval 221"/>
            <p:cNvSpPr>
              <a:spLocks noChangeArrowheads="1"/>
            </p:cNvSpPr>
            <p:nvPr/>
          </p:nvSpPr>
          <p:spPr bwMode="auto">
            <a:xfrm>
              <a:off x="2293" y="20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3" name="Oval 222"/>
            <p:cNvSpPr>
              <a:spLocks noChangeArrowheads="1"/>
            </p:cNvSpPr>
            <p:nvPr/>
          </p:nvSpPr>
          <p:spPr bwMode="auto">
            <a:xfrm>
              <a:off x="2474" y="20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4" name="Oval 223"/>
            <p:cNvSpPr>
              <a:spLocks noChangeArrowheads="1"/>
            </p:cNvSpPr>
            <p:nvPr/>
          </p:nvSpPr>
          <p:spPr bwMode="auto">
            <a:xfrm>
              <a:off x="2655" y="20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5" name="Oval 224"/>
            <p:cNvSpPr>
              <a:spLocks noChangeArrowheads="1"/>
            </p:cNvSpPr>
            <p:nvPr/>
          </p:nvSpPr>
          <p:spPr bwMode="auto">
            <a:xfrm>
              <a:off x="2828" y="330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6" name="Oval 225"/>
            <p:cNvSpPr>
              <a:spLocks noChangeArrowheads="1"/>
            </p:cNvSpPr>
            <p:nvPr/>
          </p:nvSpPr>
          <p:spPr bwMode="auto">
            <a:xfrm>
              <a:off x="2292" y="330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7" name="Oval 226"/>
            <p:cNvSpPr>
              <a:spLocks noChangeArrowheads="1"/>
            </p:cNvSpPr>
            <p:nvPr/>
          </p:nvSpPr>
          <p:spPr bwMode="auto">
            <a:xfrm>
              <a:off x="2473" y="330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8" name="Oval 227"/>
            <p:cNvSpPr>
              <a:spLocks noChangeArrowheads="1"/>
            </p:cNvSpPr>
            <p:nvPr/>
          </p:nvSpPr>
          <p:spPr bwMode="auto">
            <a:xfrm>
              <a:off x="2654" y="330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699" name="Oval 228"/>
            <p:cNvSpPr>
              <a:spLocks noChangeArrowheads="1"/>
            </p:cNvSpPr>
            <p:nvPr/>
          </p:nvSpPr>
          <p:spPr bwMode="auto">
            <a:xfrm>
              <a:off x="2828" y="312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0" name="Oval 229"/>
            <p:cNvSpPr>
              <a:spLocks noChangeArrowheads="1"/>
            </p:cNvSpPr>
            <p:nvPr/>
          </p:nvSpPr>
          <p:spPr bwMode="auto">
            <a:xfrm>
              <a:off x="2292" y="313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1" name="Oval 230"/>
            <p:cNvSpPr>
              <a:spLocks noChangeArrowheads="1"/>
            </p:cNvSpPr>
            <p:nvPr/>
          </p:nvSpPr>
          <p:spPr bwMode="auto">
            <a:xfrm>
              <a:off x="2473" y="313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2" name="Oval 231"/>
            <p:cNvSpPr>
              <a:spLocks noChangeArrowheads="1"/>
            </p:cNvSpPr>
            <p:nvPr/>
          </p:nvSpPr>
          <p:spPr bwMode="auto">
            <a:xfrm>
              <a:off x="2654" y="313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3" name="Oval 232"/>
            <p:cNvSpPr>
              <a:spLocks noChangeArrowheads="1"/>
            </p:cNvSpPr>
            <p:nvPr/>
          </p:nvSpPr>
          <p:spPr bwMode="auto">
            <a:xfrm>
              <a:off x="3005" y="2947"/>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4" name="Oval 233"/>
            <p:cNvSpPr>
              <a:spLocks noChangeArrowheads="1"/>
            </p:cNvSpPr>
            <p:nvPr/>
          </p:nvSpPr>
          <p:spPr bwMode="auto">
            <a:xfrm>
              <a:off x="3006" y="27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5" name="Oval 234"/>
            <p:cNvSpPr>
              <a:spLocks noChangeArrowheads="1"/>
            </p:cNvSpPr>
            <p:nvPr/>
          </p:nvSpPr>
          <p:spPr bwMode="auto">
            <a:xfrm>
              <a:off x="3005" y="258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6" name="Oval 235"/>
            <p:cNvSpPr>
              <a:spLocks noChangeArrowheads="1"/>
            </p:cNvSpPr>
            <p:nvPr/>
          </p:nvSpPr>
          <p:spPr bwMode="auto">
            <a:xfrm>
              <a:off x="3006" y="24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7" name="Oval 236"/>
            <p:cNvSpPr>
              <a:spLocks noChangeArrowheads="1"/>
            </p:cNvSpPr>
            <p:nvPr/>
          </p:nvSpPr>
          <p:spPr bwMode="auto">
            <a:xfrm>
              <a:off x="3006" y="22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8" name="Oval 237"/>
            <p:cNvSpPr>
              <a:spLocks noChangeArrowheads="1"/>
            </p:cNvSpPr>
            <p:nvPr/>
          </p:nvSpPr>
          <p:spPr bwMode="auto">
            <a:xfrm>
              <a:off x="3006" y="20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09" name="Oval 238"/>
            <p:cNvSpPr>
              <a:spLocks noChangeArrowheads="1"/>
            </p:cNvSpPr>
            <p:nvPr/>
          </p:nvSpPr>
          <p:spPr bwMode="auto">
            <a:xfrm>
              <a:off x="3005" y="331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0" name="Oval 239"/>
            <p:cNvSpPr>
              <a:spLocks noChangeArrowheads="1"/>
            </p:cNvSpPr>
            <p:nvPr/>
          </p:nvSpPr>
          <p:spPr bwMode="auto">
            <a:xfrm>
              <a:off x="3005" y="313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1" name="Oval 240"/>
            <p:cNvSpPr>
              <a:spLocks noChangeArrowheads="1"/>
            </p:cNvSpPr>
            <p:nvPr/>
          </p:nvSpPr>
          <p:spPr bwMode="auto">
            <a:xfrm>
              <a:off x="3181" y="2950"/>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2" name="Oval 241"/>
            <p:cNvSpPr>
              <a:spLocks noChangeArrowheads="1"/>
            </p:cNvSpPr>
            <p:nvPr/>
          </p:nvSpPr>
          <p:spPr bwMode="auto">
            <a:xfrm>
              <a:off x="3182" y="277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3" name="Oval 242"/>
            <p:cNvSpPr>
              <a:spLocks noChangeArrowheads="1"/>
            </p:cNvSpPr>
            <p:nvPr/>
          </p:nvSpPr>
          <p:spPr bwMode="auto">
            <a:xfrm>
              <a:off x="3181" y="259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4" name="Oval 243"/>
            <p:cNvSpPr>
              <a:spLocks noChangeArrowheads="1"/>
            </p:cNvSpPr>
            <p:nvPr/>
          </p:nvSpPr>
          <p:spPr bwMode="auto">
            <a:xfrm>
              <a:off x="3182" y="241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5" name="Oval 244"/>
            <p:cNvSpPr>
              <a:spLocks noChangeArrowheads="1"/>
            </p:cNvSpPr>
            <p:nvPr/>
          </p:nvSpPr>
          <p:spPr bwMode="auto">
            <a:xfrm>
              <a:off x="3182" y="222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6" name="Oval 245"/>
            <p:cNvSpPr>
              <a:spLocks noChangeArrowheads="1"/>
            </p:cNvSpPr>
            <p:nvPr/>
          </p:nvSpPr>
          <p:spPr bwMode="auto">
            <a:xfrm>
              <a:off x="3182" y="204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7" name="Oval 246"/>
            <p:cNvSpPr>
              <a:spLocks noChangeArrowheads="1"/>
            </p:cNvSpPr>
            <p:nvPr/>
          </p:nvSpPr>
          <p:spPr bwMode="auto">
            <a:xfrm>
              <a:off x="3181" y="3314"/>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8" name="Oval 247"/>
            <p:cNvSpPr>
              <a:spLocks noChangeArrowheads="1"/>
            </p:cNvSpPr>
            <p:nvPr/>
          </p:nvSpPr>
          <p:spPr bwMode="auto">
            <a:xfrm>
              <a:off x="3181" y="3134"/>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19" name="Oval 248"/>
            <p:cNvSpPr>
              <a:spLocks noChangeArrowheads="1"/>
            </p:cNvSpPr>
            <p:nvPr/>
          </p:nvSpPr>
          <p:spPr bwMode="auto">
            <a:xfrm>
              <a:off x="2828" y="34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0" name="Oval 249"/>
            <p:cNvSpPr>
              <a:spLocks noChangeArrowheads="1"/>
            </p:cNvSpPr>
            <p:nvPr/>
          </p:nvSpPr>
          <p:spPr bwMode="auto">
            <a:xfrm>
              <a:off x="2292" y="349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1" name="Oval 250"/>
            <p:cNvSpPr>
              <a:spLocks noChangeArrowheads="1"/>
            </p:cNvSpPr>
            <p:nvPr/>
          </p:nvSpPr>
          <p:spPr bwMode="auto">
            <a:xfrm>
              <a:off x="2473" y="349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2" name="Oval 251"/>
            <p:cNvSpPr>
              <a:spLocks noChangeArrowheads="1"/>
            </p:cNvSpPr>
            <p:nvPr/>
          </p:nvSpPr>
          <p:spPr bwMode="auto">
            <a:xfrm>
              <a:off x="2654" y="349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3" name="Oval 252"/>
            <p:cNvSpPr>
              <a:spLocks noChangeArrowheads="1"/>
            </p:cNvSpPr>
            <p:nvPr/>
          </p:nvSpPr>
          <p:spPr bwMode="auto">
            <a:xfrm>
              <a:off x="2828" y="385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4" name="Oval 253"/>
            <p:cNvSpPr>
              <a:spLocks noChangeArrowheads="1"/>
            </p:cNvSpPr>
            <p:nvPr/>
          </p:nvSpPr>
          <p:spPr bwMode="auto">
            <a:xfrm>
              <a:off x="2292" y="385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5" name="Oval 254"/>
            <p:cNvSpPr>
              <a:spLocks noChangeArrowheads="1"/>
            </p:cNvSpPr>
            <p:nvPr/>
          </p:nvSpPr>
          <p:spPr bwMode="auto">
            <a:xfrm>
              <a:off x="2473" y="385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6" name="Oval 255"/>
            <p:cNvSpPr>
              <a:spLocks noChangeArrowheads="1"/>
            </p:cNvSpPr>
            <p:nvPr/>
          </p:nvSpPr>
          <p:spPr bwMode="auto">
            <a:xfrm>
              <a:off x="2654" y="385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7" name="Oval 256"/>
            <p:cNvSpPr>
              <a:spLocks noChangeArrowheads="1"/>
            </p:cNvSpPr>
            <p:nvPr/>
          </p:nvSpPr>
          <p:spPr bwMode="auto">
            <a:xfrm>
              <a:off x="2828" y="367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8" name="Oval 257"/>
            <p:cNvSpPr>
              <a:spLocks noChangeArrowheads="1"/>
            </p:cNvSpPr>
            <p:nvPr/>
          </p:nvSpPr>
          <p:spPr bwMode="auto">
            <a:xfrm>
              <a:off x="2292" y="367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29" name="Oval 258"/>
            <p:cNvSpPr>
              <a:spLocks noChangeArrowheads="1"/>
            </p:cNvSpPr>
            <p:nvPr/>
          </p:nvSpPr>
          <p:spPr bwMode="auto">
            <a:xfrm>
              <a:off x="2473" y="367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0" name="Oval 259"/>
            <p:cNvSpPr>
              <a:spLocks noChangeArrowheads="1"/>
            </p:cNvSpPr>
            <p:nvPr/>
          </p:nvSpPr>
          <p:spPr bwMode="auto">
            <a:xfrm>
              <a:off x="2654" y="367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1" name="Oval 260"/>
            <p:cNvSpPr>
              <a:spLocks noChangeArrowheads="1"/>
            </p:cNvSpPr>
            <p:nvPr/>
          </p:nvSpPr>
          <p:spPr bwMode="auto">
            <a:xfrm>
              <a:off x="3005" y="349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2" name="Oval 261"/>
            <p:cNvSpPr>
              <a:spLocks noChangeArrowheads="1"/>
            </p:cNvSpPr>
            <p:nvPr/>
          </p:nvSpPr>
          <p:spPr bwMode="auto">
            <a:xfrm>
              <a:off x="3005" y="3855"/>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3" name="Oval 262"/>
            <p:cNvSpPr>
              <a:spLocks noChangeArrowheads="1"/>
            </p:cNvSpPr>
            <p:nvPr/>
          </p:nvSpPr>
          <p:spPr bwMode="auto">
            <a:xfrm>
              <a:off x="3005" y="3675"/>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4" name="Oval 263"/>
            <p:cNvSpPr>
              <a:spLocks noChangeArrowheads="1"/>
            </p:cNvSpPr>
            <p:nvPr/>
          </p:nvSpPr>
          <p:spPr bwMode="auto">
            <a:xfrm>
              <a:off x="3181" y="3494"/>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5" name="Oval 264"/>
            <p:cNvSpPr>
              <a:spLocks noChangeArrowheads="1"/>
            </p:cNvSpPr>
            <p:nvPr/>
          </p:nvSpPr>
          <p:spPr bwMode="auto">
            <a:xfrm>
              <a:off x="3181" y="385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6" name="Oval 265"/>
            <p:cNvSpPr>
              <a:spLocks noChangeArrowheads="1"/>
            </p:cNvSpPr>
            <p:nvPr/>
          </p:nvSpPr>
          <p:spPr bwMode="auto">
            <a:xfrm>
              <a:off x="3181" y="367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37" name="Text Box 266"/>
            <p:cNvSpPr txBox="1">
              <a:spLocks noChangeArrowheads="1"/>
            </p:cNvSpPr>
            <p:nvPr/>
          </p:nvSpPr>
          <p:spPr bwMode="auto">
            <a:xfrm>
              <a:off x="2591" y="4067"/>
              <a:ext cx="276" cy="231"/>
            </a:xfrm>
            <a:prstGeom prst="rect">
              <a:avLst/>
            </a:prstGeom>
            <a:noFill/>
            <a:ln w="12700">
              <a:noFill/>
              <a:miter lim="800000"/>
              <a:headEnd/>
              <a:tailEnd/>
            </a:ln>
          </p:spPr>
          <p:txBody>
            <a:bodyPr wrap="none">
              <a:spAutoFit/>
            </a:bodyPr>
            <a:lstStyle/>
            <a:p>
              <a:pPr algn="ctr"/>
              <a:r>
                <a:rPr lang="en-IE"/>
                <a:t>13</a:t>
              </a:r>
              <a:endParaRPr lang="en-US"/>
            </a:p>
          </p:txBody>
        </p:sp>
        <p:sp>
          <p:nvSpPr>
            <p:cNvPr id="63738" name="Text Box 267"/>
            <p:cNvSpPr txBox="1">
              <a:spLocks noChangeArrowheads="1"/>
            </p:cNvSpPr>
            <p:nvPr/>
          </p:nvSpPr>
          <p:spPr bwMode="auto">
            <a:xfrm>
              <a:off x="2408" y="4067"/>
              <a:ext cx="276" cy="231"/>
            </a:xfrm>
            <a:prstGeom prst="rect">
              <a:avLst/>
            </a:prstGeom>
            <a:noFill/>
            <a:ln w="12700">
              <a:noFill/>
              <a:miter lim="800000"/>
              <a:headEnd/>
              <a:tailEnd/>
            </a:ln>
          </p:spPr>
          <p:txBody>
            <a:bodyPr wrap="none">
              <a:spAutoFit/>
            </a:bodyPr>
            <a:lstStyle/>
            <a:p>
              <a:pPr algn="ctr"/>
              <a:r>
                <a:rPr lang="en-IE"/>
                <a:t>12</a:t>
              </a:r>
              <a:endParaRPr lang="en-US"/>
            </a:p>
          </p:txBody>
        </p:sp>
        <p:sp>
          <p:nvSpPr>
            <p:cNvPr id="63739" name="Text Box 268"/>
            <p:cNvSpPr txBox="1">
              <a:spLocks noChangeArrowheads="1"/>
            </p:cNvSpPr>
            <p:nvPr/>
          </p:nvSpPr>
          <p:spPr bwMode="auto">
            <a:xfrm>
              <a:off x="2228" y="4067"/>
              <a:ext cx="276" cy="231"/>
            </a:xfrm>
            <a:prstGeom prst="rect">
              <a:avLst/>
            </a:prstGeom>
            <a:noFill/>
            <a:ln w="12700">
              <a:noFill/>
              <a:miter lim="800000"/>
              <a:headEnd/>
              <a:tailEnd/>
            </a:ln>
          </p:spPr>
          <p:txBody>
            <a:bodyPr wrap="none">
              <a:spAutoFit/>
            </a:bodyPr>
            <a:lstStyle/>
            <a:p>
              <a:pPr algn="ctr"/>
              <a:r>
                <a:rPr lang="en-IE"/>
                <a:t>11</a:t>
              </a:r>
              <a:endParaRPr lang="en-US"/>
            </a:p>
          </p:txBody>
        </p:sp>
        <p:sp>
          <p:nvSpPr>
            <p:cNvPr id="63740" name="Text Box 269"/>
            <p:cNvSpPr txBox="1">
              <a:spLocks noChangeArrowheads="1"/>
            </p:cNvSpPr>
            <p:nvPr/>
          </p:nvSpPr>
          <p:spPr bwMode="auto">
            <a:xfrm>
              <a:off x="2762" y="4067"/>
              <a:ext cx="276" cy="231"/>
            </a:xfrm>
            <a:prstGeom prst="rect">
              <a:avLst/>
            </a:prstGeom>
            <a:noFill/>
            <a:ln w="12700">
              <a:noFill/>
              <a:miter lim="800000"/>
              <a:headEnd/>
              <a:tailEnd/>
            </a:ln>
          </p:spPr>
          <p:txBody>
            <a:bodyPr wrap="none">
              <a:spAutoFit/>
            </a:bodyPr>
            <a:lstStyle/>
            <a:p>
              <a:pPr algn="ctr"/>
              <a:r>
                <a:rPr lang="en-IE"/>
                <a:t>14</a:t>
              </a:r>
              <a:endParaRPr lang="en-US"/>
            </a:p>
          </p:txBody>
        </p:sp>
        <p:sp>
          <p:nvSpPr>
            <p:cNvPr id="63741" name="Line 270"/>
            <p:cNvSpPr>
              <a:spLocks noChangeShapeType="1"/>
            </p:cNvSpPr>
            <p:nvPr/>
          </p:nvSpPr>
          <p:spPr bwMode="auto">
            <a:xfrm>
              <a:off x="3258" y="4006"/>
              <a:ext cx="0" cy="58"/>
            </a:xfrm>
            <a:prstGeom prst="line">
              <a:avLst/>
            </a:prstGeom>
            <a:noFill/>
            <a:ln w="12700">
              <a:solidFill>
                <a:schemeClr val="tx1"/>
              </a:solidFill>
              <a:round/>
              <a:headEnd/>
              <a:tailEnd/>
            </a:ln>
          </p:spPr>
          <p:txBody>
            <a:bodyPr wrap="none"/>
            <a:lstStyle/>
            <a:p>
              <a:endParaRPr lang="en-US"/>
            </a:p>
          </p:txBody>
        </p:sp>
        <p:sp>
          <p:nvSpPr>
            <p:cNvPr id="63742" name="Line 271"/>
            <p:cNvSpPr>
              <a:spLocks noChangeShapeType="1"/>
            </p:cNvSpPr>
            <p:nvPr/>
          </p:nvSpPr>
          <p:spPr bwMode="auto">
            <a:xfrm rot="5400000" flipV="1">
              <a:off x="1807" y="-539"/>
              <a:ext cx="0" cy="3111"/>
            </a:xfrm>
            <a:prstGeom prst="line">
              <a:avLst/>
            </a:prstGeom>
            <a:noFill/>
            <a:ln w="12700">
              <a:solidFill>
                <a:schemeClr val="tx1"/>
              </a:solidFill>
              <a:round/>
              <a:headEnd/>
              <a:tailEnd/>
            </a:ln>
          </p:spPr>
          <p:txBody>
            <a:bodyPr wrap="none"/>
            <a:lstStyle/>
            <a:p>
              <a:endParaRPr lang="en-US"/>
            </a:p>
          </p:txBody>
        </p:sp>
        <p:sp>
          <p:nvSpPr>
            <p:cNvPr id="63743" name="Line 272"/>
            <p:cNvSpPr>
              <a:spLocks noChangeShapeType="1"/>
            </p:cNvSpPr>
            <p:nvPr/>
          </p:nvSpPr>
          <p:spPr bwMode="auto">
            <a:xfrm rot="5400000" flipV="1">
              <a:off x="1807" y="-356"/>
              <a:ext cx="0" cy="3111"/>
            </a:xfrm>
            <a:prstGeom prst="line">
              <a:avLst/>
            </a:prstGeom>
            <a:noFill/>
            <a:ln w="12700">
              <a:solidFill>
                <a:schemeClr val="tx1"/>
              </a:solidFill>
              <a:round/>
              <a:headEnd/>
              <a:tailEnd/>
            </a:ln>
          </p:spPr>
          <p:txBody>
            <a:bodyPr wrap="none"/>
            <a:lstStyle/>
            <a:p>
              <a:endParaRPr lang="en-US"/>
            </a:p>
          </p:txBody>
        </p:sp>
        <p:sp>
          <p:nvSpPr>
            <p:cNvPr id="63744" name="Line 273"/>
            <p:cNvSpPr>
              <a:spLocks noChangeShapeType="1"/>
            </p:cNvSpPr>
            <p:nvPr/>
          </p:nvSpPr>
          <p:spPr bwMode="auto">
            <a:xfrm rot="5400000" flipV="1">
              <a:off x="1807" y="-174"/>
              <a:ext cx="0" cy="3111"/>
            </a:xfrm>
            <a:prstGeom prst="line">
              <a:avLst/>
            </a:prstGeom>
            <a:noFill/>
            <a:ln w="12700">
              <a:solidFill>
                <a:schemeClr val="tx1"/>
              </a:solidFill>
              <a:round/>
              <a:headEnd/>
              <a:tailEnd/>
            </a:ln>
          </p:spPr>
          <p:txBody>
            <a:bodyPr wrap="none"/>
            <a:lstStyle/>
            <a:p>
              <a:endParaRPr lang="en-US"/>
            </a:p>
          </p:txBody>
        </p:sp>
        <p:sp>
          <p:nvSpPr>
            <p:cNvPr id="63745" name="Line 274"/>
            <p:cNvSpPr>
              <a:spLocks noChangeShapeType="1"/>
            </p:cNvSpPr>
            <p:nvPr/>
          </p:nvSpPr>
          <p:spPr bwMode="auto">
            <a:xfrm rot="5400000" flipV="1">
              <a:off x="1807" y="6"/>
              <a:ext cx="0" cy="3111"/>
            </a:xfrm>
            <a:prstGeom prst="line">
              <a:avLst/>
            </a:prstGeom>
            <a:noFill/>
            <a:ln w="12700">
              <a:solidFill>
                <a:schemeClr val="tx1"/>
              </a:solidFill>
              <a:round/>
              <a:headEnd/>
              <a:tailEnd/>
            </a:ln>
          </p:spPr>
          <p:txBody>
            <a:bodyPr wrap="none"/>
            <a:lstStyle/>
            <a:p>
              <a:endParaRPr lang="en-US"/>
            </a:p>
          </p:txBody>
        </p:sp>
        <p:sp>
          <p:nvSpPr>
            <p:cNvPr id="63746" name="Line 275"/>
            <p:cNvSpPr>
              <a:spLocks noChangeShapeType="1"/>
            </p:cNvSpPr>
            <p:nvPr/>
          </p:nvSpPr>
          <p:spPr bwMode="auto">
            <a:xfrm rot="5400000" flipV="1">
              <a:off x="1807" y="187"/>
              <a:ext cx="0" cy="3111"/>
            </a:xfrm>
            <a:prstGeom prst="line">
              <a:avLst/>
            </a:prstGeom>
            <a:noFill/>
            <a:ln w="12700">
              <a:solidFill>
                <a:schemeClr val="tx1"/>
              </a:solidFill>
              <a:round/>
              <a:headEnd/>
              <a:tailEnd/>
            </a:ln>
          </p:spPr>
          <p:txBody>
            <a:bodyPr wrap="none"/>
            <a:lstStyle/>
            <a:p>
              <a:endParaRPr lang="en-US"/>
            </a:p>
          </p:txBody>
        </p:sp>
        <p:sp>
          <p:nvSpPr>
            <p:cNvPr id="63747" name="Line 276"/>
            <p:cNvSpPr>
              <a:spLocks noChangeShapeType="1"/>
            </p:cNvSpPr>
            <p:nvPr/>
          </p:nvSpPr>
          <p:spPr bwMode="auto">
            <a:xfrm rot="5400000" flipV="1">
              <a:off x="1807" y="367"/>
              <a:ext cx="0" cy="3111"/>
            </a:xfrm>
            <a:prstGeom prst="line">
              <a:avLst/>
            </a:prstGeom>
            <a:noFill/>
            <a:ln w="12700">
              <a:solidFill>
                <a:schemeClr val="tx1"/>
              </a:solidFill>
              <a:round/>
              <a:headEnd/>
              <a:tailEnd/>
            </a:ln>
          </p:spPr>
          <p:txBody>
            <a:bodyPr wrap="none"/>
            <a:lstStyle/>
            <a:p>
              <a:endParaRPr lang="en-US"/>
            </a:p>
          </p:txBody>
        </p:sp>
        <p:sp>
          <p:nvSpPr>
            <p:cNvPr id="63748" name="Oval 277"/>
            <p:cNvSpPr>
              <a:spLocks noChangeArrowheads="1"/>
            </p:cNvSpPr>
            <p:nvPr/>
          </p:nvSpPr>
          <p:spPr bwMode="auto">
            <a:xfrm>
              <a:off x="664" y="18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49" name="Oval 278"/>
            <p:cNvSpPr>
              <a:spLocks noChangeArrowheads="1"/>
            </p:cNvSpPr>
            <p:nvPr/>
          </p:nvSpPr>
          <p:spPr bwMode="auto">
            <a:xfrm>
              <a:off x="853" y="18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0" name="Oval 279"/>
            <p:cNvSpPr>
              <a:spLocks noChangeArrowheads="1"/>
            </p:cNvSpPr>
            <p:nvPr/>
          </p:nvSpPr>
          <p:spPr bwMode="auto">
            <a:xfrm>
              <a:off x="1751" y="184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1" name="Oval 280"/>
            <p:cNvSpPr>
              <a:spLocks noChangeArrowheads="1"/>
            </p:cNvSpPr>
            <p:nvPr/>
          </p:nvSpPr>
          <p:spPr bwMode="auto">
            <a:xfrm>
              <a:off x="483" y="18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2" name="Oval 281"/>
            <p:cNvSpPr>
              <a:spLocks noChangeArrowheads="1"/>
            </p:cNvSpPr>
            <p:nvPr/>
          </p:nvSpPr>
          <p:spPr bwMode="auto">
            <a:xfrm>
              <a:off x="1026" y="184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3" name="Oval 282"/>
            <p:cNvSpPr>
              <a:spLocks noChangeArrowheads="1"/>
            </p:cNvSpPr>
            <p:nvPr/>
          </p:nvSpPr>
          <p:spPr bwMode="auto">
            <a:xfrm>
              <a:off x="1215" y="18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4" name="Oval 283"/>
            <p:cNvSpPr>
              <a:spLocks noChangeArrowheads="1"/>
            </p:cNvSpPr>
            <p:nvPr/>
          </p:nvSpPr>
          <p:spPr bwMode="auto">
            <a:xfrm>
              <a:off x="1396" y="18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5" name="Oval 284"/>
            <p:cNvSpPr>
              <a:spLocks noChangeArrowheads="1"/>
            </p:cNvSpPr>
            <p:nvPr/>
          </p:nvSpPr>
          <p:spPr bwMode="auto">
            <a:xfrm>
              <a:off x="1577" y="1846"/>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6" name="Oval 285"/>
            <p:cNvSpPr>
              <a:spLocks noChangeArrowheads="1"/>
            </p:cNvSpPr>
            <p:nvPr/>
          </p:nvSpPr>
          <p:spPr bwMode="auto">
            <a:xfrm>
              <a:off x="665" y="16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7" name="Oval 286"/>
            <p:cNvSpPr>
              <a:spLocks noChangeArrowheads="1"/>
            </p:cNvSpPr>
            <p:nvPr/>
          </p:nvSpPr>
          <p:spPr bwMode="auto">
            <a:xfrm>
              <a:off x="853" y="16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8" name="Oval 287"/>
            <p:cNvSpPr>
              <a:spLocks noChangeArrowheads="1"/>
            </p:cNvSpPr>
            <p:nvPr/>
          </p:nvSpPr>
          <p:spPr bwMode="auto">
            <a:xfrm>
              <a:off x="1752" y="166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59" name="Oval 288"/>
            <p:cNvSpPr>
              <a:spLocks noChangeArrowheads="1"/>
            </p:cNvSpPr>
            <p:nvPr/>
          </p:nvSpPr>
          <p:spPr bwMode="auto">
            <a:xfrm>
              <a:off x="483" y="16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0" name="Oval 289"/>
            <p:cNvSpPr>
              <a:spLocks noChangeArrowheads="1"/>
            </p:cNvSpPr>
            <p:nvPr/>
          </p:nvSpPr>
          <p:spPr bwMode="auto">
            <a:xfrm>
              <a:off x="1027" y="16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1" name="Oval 290"/>
            <p:cNvSpPr>
              <a:spLocks noChangeArrowheads="1"/>
            </p:cNvSpPr>
            <p:nvPr/>
          </p:nvSpPr>
          <p:spPr bwMode="auto">
            <a:xfrm>
              <a:off x="1216" y="16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2" name="Oval 291"/>
            <p:cNvSpPr>
              <a:spLocks noChangeArrowheads="1"/>
            </p:cNvSpPr>
            <p:nvPr/>
          </p:nvSpPr>
          <p:spPr bwMode="auto">
            <a:xfrm>
              <a:off x="1397" y="16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3" name="Oval 292"/>
            <p:cNvSpPr>
              <a:spLocks noChangeArrowheads="1"/>
            </p:cNvSpPr>
            <p:nvPr/>
          </p:nvSpPr>
          <p:spPr bwMode="auto">
            <a:xfrm>
              <a:off x="1578" y="16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4" name="Oval 293"/>
            <p:cNvSpPr>
              <a:spLocks noChangeArrowheads="1"/>
            </p:cNvSpPr>
            <p:nvPr/>
          </p:nvSpPr>
          <p:spPr bwMode="auto">
            <a:xfrm>
              <a:off x="664" y="14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5" name="Oval 294"/>
            <p:cNvSpPr>
              <a:spLocks noChangeArrowheads="1"/>
            </p:cNvSpPr>
            <p:nvPr/>
          </p:nvSpPr>
          <p:spPr bwMode="auto">
            <a:xfrm>
              <a:off x="853" y="14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6" name="Oval 295"/>
            <p:cNvSpPr>
              <a:spLocks noChangeArrowheads="1"/>
            </p:cNvSpPr>
            <p:nvPr/>
          </p:nvSpPr>
          <p:spPr bwMode="auto">
            <a:xfrm>
              <a:off x="1751" y="148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7" name="Oval 296"/>
            <p:cNvSpPr>
              <a:spLocks noChangeArrowheads="1"/>
            </p:cNvSpPr>
            <p:nvPr/>
          </p:nvSpPr>
          <p:spPr bwMode="auto">
            <a:xfrm>
              <a:off x="483" y="14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8" name="Oval 297"/>
            <p:cNvSpPr>
              <a:spLocks noChangeArrowheads="1"/>
            </p:cNvSpPr>
            <p:nvPr/>
          </p:nvSpPr>
          <p:spPr bwMode="auto">
            <a:xfrm>
              <a:off x="1026" y="148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69" name="Oval 298"/>
            <p:cNvSpPr>
              <a:spLocks noChangeArrowheads="1"/>
            </p:cNvSpPr>
            <p:nvPr/>
          </p:nvSpPr>
          <p:spPr bwMode="auto">
            <a:xfrm>
              <a:off x="1215" y="14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0" name="Oval 299"/>
            <p:cNvSpPr>
              <a:spLocks noChangeArrowheads="1"/>
            </p:cNvSpPr>
            <p:nvPr/>
          </p:nvSpPr>
          <p:spPr bwMode="auto">
            <a:xfrm>
              <a:off x="1396" y="14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1" name="Oval 300"/>
            <p:cNvSpPr>
              <a:spLocks noChangeArrowheads="1"/>
            </p:cNvSpPr>
            <p:nvPr/>
          </p:nvSpPr>
          <p:spPr bwMode="auto">
            <a:xfrm>
              <a:off x="1577" y="148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2" name="Oval 301"/>
            <p:cNvSpPr>
              <a:spLocks noChangeArrowheads="1"/>
            </p:cNvSpPr>
            <p:nvPr/>
          </p:nvSpPr>
          <p:spPr bwMode="auto">
            <a:xfrm>
              <a:off x="665"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3" name="Oval 302"/>
            <p:cNvSpPr>
              <a:spLocks noChangeArrowheads="1"/>
            </p:cNvSpPr>
            <p:nvPr/>
          </p:nvSpPr>
          <p:spPr bwMode="auto">
            <a:xfrm>
              <a:off x="853"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4" name="Oval 303"/>
            <p:cNvSpPr>
              <a:spLocks noChangeArrowheads="1"/>
            </p:cNvSpPr>
            <p:nvPr/>
          </p:nvSpPr>
          <p:spPr bwMode="auto">
            <a:xfrm>
              <a:off x="1752" y="130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5" name="Oval 304"/>
            <p:cNvSpPr>
              <a:spLocks noChangeArrowheads="1"/>
            </p:cNvSpPr>
            <p:nvPr/>
          </p:nvSpPr>
          <p:spPr bwMode="auto">
            <a:xfrm>
              <a:off x="483"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6" name="Oval 305"/>
            <p:cNvSpPr>
              <a:spLocks noChangeArrowheads="1"/>
            </p:cNvSpPr>
            <p:nvPr/>
          </p:nvSpPr>
          <p:spPr bwMode="auto">
            <a:xfrm>
              <a:off x="1027"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7" name="Oval 306"/>
            <p:cNvSpPr>
              <a:spLocks noChangeArrowheads="1"/>
            </p:cNvSpPr>
            <p:nvPr/>
          </p:nvSpPr>
          <p:spPr bwMode="auto">
            <a:xfrm>
              <a:off x="1216"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8" name="Oval 307"/>
            <p:cNvSpPr>
              <a:spLocks noChangeArrowheads="1"/>
            </p:cNvSpPr>
            <p:nvPr/>
          </p:nvSpPr>
          <p:spPr bwMode="auto">
            <a:xfrm>
              <a:off x="1397"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79" name="Oval 308"/>
            <p:cNvSpPr>
              <a:spLocks noChangeArrowheads="1"/>
            </p:cNvSpPr>
            <p:nvPr/>
          </p:nvSpPr>
          <p:spPr bwMode="auto">
            <a:xfrm>
              <a:off x="1578"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0" name="Oval 309"/>
            <p:cNvSpPr>
              <a:spLocks noChangeArrowheads="1"/>
            </p:cNvSpPr>
            <p:nvPr/>
          </p:nvSpPr>
          <p:spPr bwMode="auto">
            <a:xfrm>
              <a:off x="665" y="11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1" name="Oval 310"/>
            <p:cNvSpPr>
              <a:spLocks noChangeArrowheads="1"/>
            </p:cNvSpPr>
            <p:nvPr/>
          </p:nvSpPr>
          <p:spPr bwMode="auto">
            <a:xfrm>
              <a:off x="853" y="11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2" name="Oval 311"/>
            <p:cNvSpPr>
              <a:spLocks noChangeArrowheads="1"/>
            </p:cNvSpPr>
            <p:nvPr/>
          </p:nvSpPr>
          <p:spPr bwMode="auto">
            <a:xfrm>
              <a:off x="1752" y="111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3" name="Oval 312"/>
            <p:cNvSpPr>
              <a:spLocks noChangeArrowheads="1"/>
            </p:cNvSpPr>
            <p:nvPr/>
          </p:nvSpPr>
          <p:spPr bwMode="auto">
            <a:xfrm>
              <a:off x="483" y="11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4" name="Oval 313"/>
            <p:cNvSpPr>
              <a:spLocks noChangeArrowheads="1"/>
            </p:cNvSpPr>
            <p:nvPr/>
          </p:nvSpPr>
          <p:spPr bwMode="auto">
            <a:xfrm>
              <a:off x="1027" y="11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5" name="Oval 314"/>
            <p:cNvSpPr>
              <a:spLocks noChangeArrowheads="1"/>
            </p:cNvSpPr>
            <p:nvPr/>
          </p:nvSpPr>
          <p:spPr bwMode="auto">
            <a:xfrm>
              <a:off x="1216" y="11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6" name="Oval 315"/>
            <p:cNvSpPr>
              <a:spLocks noChangeArrowheads="1"/>
            </p:cNvSpPr>
            <p:nvPr/>
          </p:nvSpPr>
          <p:spPr bwMode="auto">
            <a:xfrm>
              <a:off x="1397" y="11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7" name="Oval 316"/>
            <p:cNvSpPr>
              <a:spLocks noChangeArrowheads="1"/>
            </p:cNvSpPr>
            <p:nvPr/>
          </p:nvSpPr>
          <p:spPr bwMode="auto">
            <a:xfrm>
              <a:off x="1578" y="111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8" name="Oval 317"/>
            <p:cNvSpPr>
              <a:spLocks noChangeArrowheads="1"/>
            </p:cNvSpPr>
            <p:nvPr/>
          </p:nvSpPr>
          <p:spPr bwMode="auto">
            <a:xfrm>
              <a:off x="665" y="9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89" name="Oval 318"/>
            <p:cNvSpPr>
              <a:spLocks noChangeArrowheads="1"/>
            </p:cNvSpPr>
            <p:nvPr/>
          </p:nvSpPr>
          <p:spPr bwMode="auto">
            <a:xfrm>
              <a:off x="853" y="9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0" name="Oval 319"/>
            <p:cNvSpPr>
              <a:spLocks noChangeArrowheads="1"/>
            </p:cNvSpPr>
            <p:nvPr/>
          </p:nvSpPr>
          <p:spPr bwMode="auto">
            <a:xfrm>
              <a:off x="1752" y="935"/>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1" name="Oval 320"/>
            <p:cNvSpPr>
              <a:spLocks noChangeArrowheads="1"/>
            </p:cNvSpPr>
            <p:nvPr/>
          </p:nvSpPr>
          <p:spPr bwMode="auto">
            <a:xfrm>
              <a:off x="483" y="9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2" name="Oval 321"/>
            <p:cNvSpPr>
              <a:spLocks noChangeArrowheads="1"/>
            </p:cNvSpPr>
            <p:nvPr/>
          </p:nvSpPr>
          <p:spPr bwMode="auto">
            <a:xfrm>
              <a:off x="1027" y="9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3" name="Oval 322"/>
            <p:cNvSpPr>
              <a:spLocks noChangeArrowheads="1"/>
            </p:cNvSpPr>
            <p:nvPr/>
          </p:nvSpPr>
          <p:spPr bwMode="auto">
            <a:xfrm>
              <a:off x="1216" y="9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4" name="Oval 323"/>
            <p:cNvSpPr>
              <a:spLocks noChangeArrowheads="1"/>
            </p:cNvSpPr>
            <p:nvPr/>
          </p:nvSpPr>
          <p:spPr bwMode="auto">
            <a:xfrm>
              <a:off x="1397" y="9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5" name="Oval 324"/>
            <p:cNvSpPr>
              <a:spLocks noChangeArrowheads="1"/>
            </p:cNvSpPr>
            <p:nvPr/>
          </p:nvSpPr>
          <p:spPr bwMode="auto">
            <a:xfrm>
              <a:off x="1578" y="938"/>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6" name="Oval 325"/>
            <p:cNvSpPr>
              <a:spLocks noChangeArrowheads="1"/>
            </p:cNvSpPr>
            <p:nvPr/>
          </p:nvSpPr>
          <p:spPr bwMode="auto">
            <a:xfrm>
              <a:off x="304" y="184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7" name="Oval 326"/>
            <p:cNvSpPr>
              <a:spLocks noChangeArrowheads="1"/>
            </p:cNvSpPr>
            <p:nvPr/>
          </p:nvSpPr>
          <p:spPr bwMode="auto">
            <a:xfrm>
              <a:off x="304" y="166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8" name="Oval 327"/>
            <p:cNvSpPr>
              <a:spLocks noChangeArrowheads="1"/>
            </p:cNvSpPr>
            <p:nvPr/>
          </p:nvSpPr>
          <p:spPr bwMode="auto">
            <a:xfrm>
              <a:off x="304" y="148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799" name="Oval 328"/>
            <p:cNvSpPr>
              <a:spLocks noChangeArrowheads="1"/>
            </p:cNvSpPr>
            <p:nvPr/>
          </p:nvSpPr>
          <p:spPr bwMode="auto">
            <a:xfrm>
              <a:off x="304" y="130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0" name="Oval 329"/>
            <p:cNvSpPr>
              <a:spLocks noChangeArrowheads="1"/>
            </p:cNvSpPr>
            <p:nvPr/>
          </p:nvSpPr>
          <p:spPr bwMode="auto">
            <a:xfrm>
              <a:off x="304" y="1113"/>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1" name="Oval 330"/>
            <p:cNvSpPr>
              <a:spLocks noChangeArrowheads="1"/>
            </p:cNvSpPr>
            <p:nvPr/>
          </p:nvSpPr>
          <p:spPr bwMode="auto">
            <a:xfrm>
              <a:off x="304" y="933"/>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2" name="Oval 331"/>
            <p:cNvSpPr>
              <a:spLocks noChangeArrowheads="1"/>
            </p:cNvSpPr>
            <p:nvPr/>
          </p:nvSpPr>
          <p:spPr bwMode="auto">
            <a:xfrm>
              <a:off x="1928" y="184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3" name="Oval 332"/>
            <p:cNvSpPr>
              <a:spLocks noChangeArrowheads="1"/>
            </p:cNvSpPr>
            <p:nvPr/>
          </p:nvSpPr>
          <p:spPr bwMode="auto">
            <a:xfrm>
              <a:off x="1929" y="166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4" name="Oval 333"/>
            <p:cNvSpPr>
              <a:spLocks noChangeArrowheads="1"/>
            </p:cNvSpPr>
            <p:nvPr/>
          </p:nvSpPr>
          <p:spPr bwMode="auto">
            <a:xfrm>
              <a:off x="1928" y="1489"/>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5" name="Oval 334"/>
            <p:cNvSpPr>
              <a:spLocks noChangeArrowheads="1"/>
            </p:cNvSpPr>
            <p:nvPr/>
          </p:nvSpPr>
          <p:spPr bwMode="auto">
            <a:xfrm>
              <a:off x="1929" y="130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6" name="Oval 335"/>
            <p:cNvSpPr>
              <a:spLocks noChangeArrowheads="1"/>
            </p:cNvSpPr>
            <p:nvPr/>
          </p:nvSpPr>
          <p:spPr bwMode="auto">
            <a:xfrm>
              <a:off x="1929" y="112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7" name="Oval 336"/>
            <p:cNvSpPr>
              <a:spLocks noChangeArrowheads="1"/>
            </p:cNvSpPr>
            <p:nvPr/>
          </p:nvSpPr>
          <p:spPr bwMode="auto">
            <a:xfrm>
              <a:off x="1929" y="94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8" name="Oval 337"/>
            <p:cNvSpPr>
              <a:spLocks noChangeArrowheads="1"/>
            </p:cNvSpPr>
            <p:nvPr/>
          </p:nvSpPr>
          <p:spPr bwMode="auto">
            <a:xfrm>
              <a:off x="2104" y="185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09" name="Oval 338"/>
            <p:cNvSpPr>
              <a:spLocks noChangeArrowheads="1"/>
            </p:cNvSpPr>
            <p:nvPr/>
          </p:nvSpPr>
          <p:spPr bwMode="auto">
            <a:xfrm>
              <a:off x="2105" y="167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0" name="Oval 339"/>
            <p:cNvSpPr>
              <a:spLocks noChangeArrowheads="1"/>
            </p:cNvSpPr>
            <p:nvPr/>
          </p:nvSpPr>
          <p:spPr bwMode="auto">
            <a:xfrm>
              <a:off x="2104" y="1492"/>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1" name="Oval 340"/>
            <p:cNvSpPr>
              <a:spLocks noChangeArrowheads="1"/>
            </p:cNvSpPr>
            <p:nvPr/>
          </p:nvSpPr>
          <p:spPr bwMode="auto">
            <a:xfrm>
              <a:off x="2105" y="131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2" name="Oval 341"/>
            <p:cNvSpPr>
              <a:spLocks noChangeArrowheads="1"/>
            </p:cNvSpPr>
            <p:nvPr/>
          </p:nvSpPr>
          <p:spPr bwMode="auto">
            <a:xfrm>
              <a:off x="2105" y="112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3" name="Oval 342"/>
            <p:cNvSpPr>
              <a:spLocks noChangeArrowheads="1"/>
            </p:cNvSpPr>
            <p:nvPr/>
          </p:nvSpPr>
          <p:spPr bwMode="auto">
            <a:xfrm>
              <a:off x="2105" y="94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4" name="Text Box 343"/>
            <p:cNvSpPr txBox="1">
              <a:spLocks noChangeArrowheads="1"/>
            </p:cNvSpPr>
            <p:nvPr/>
          </p:nvSpPr>
          <p:spPr bwMode="auto">
            <a:xfrm>
              <a:off x="-4" y="1087"/>
              <a:ext cx="276" cy="231"/>
            </a:xfrm>
            <a:prstGeom prst="rect">
              <a:avLst/>
            </a:prstGeom>
            <a:noFill/>
            <a:ln w="12700">
              <a:noFill/>
              <a:miter lim="800000"/>
              <a:headEnd/>
              <a:tailEnd/>
            </a:ln>
          </p:spPr>
          <p:txBody>
            <a:bodyPr wrap="none">
              <a:spAutoFit/>
            </a:bodyPr>
            <a:lstStyle/>
            <a:p>
              <a:pPr algn="r"/>
              <a:r>
                <a:rPr lang="en-IE"/>
                <a:t>15</a:t>
              </a:r>
              <a:endParaRPr lang="en-US"/>
            </a:p>
          </p:txBody>
        </p:sp>
        <p:sp>
          <p:nvSpPr>
            <p:cNvPr id="63815" name="Text Box 344"/>
            <p:cNvSpPr txBox="1">
              <a:spLocks noChangeArrowheads="1"/>
            </p:cNvSpPr>
            <p:nvPr/>
          </p:nvSpPr>
          <p:spPr bwMode="auto">
            <a:xfrm>
              <a:off x="-4" y="1448"/>
              <a:ext cx="276" cy="231"/>
            </a:xfrm>
            <a:prstGeom prst="rect">
              <a:avLst/>
            </a:prstGeom>
            <a:noFill/>
            <a:ln w="12700">
              <a:noFill/>
              <a:miter lim="800000"/>
              <a:headEnd/>
              <a:tailEnd/>
            </a:ln>
          </p:spPr>
          <p:txBody>
            <a:bodyPr wrap="none">
              <a:spAutoFit/>
            </a:bodyPr>
            <a:lstStyle/>
            <a:p>
              <a:pPr algn="r"/>
              <a:r>
                <a:rPr lang="en-IE"/>
                <a:t>13</a:t>
              </a:r>
              <a:endParaRPr lang="en-US"/>
            </a:p>
          </p:txBody>
        </p:sp>
        <p:sp>
          <p:nvSpPr>
            <p:cNvPr id="63816" name="Text Box 345"/>
            <p:cNvSpPr txBox="1">
              <a:spLocks noChangeArrowheads="1"/>
            </p:cNvSpPr>
            <p:nvPr/>
          </p:nvSpPr>
          <p:spPr bwMode="auto">
            <a:xfrm>
              <a:off x="-4" y="1629"/>
              <a:ext cx="276" cy="231"/>
            </a:xfrm>
            <a:prstGeom prst="rect">
              <a:avLst/>
            </a:prstGeom>
            <a:noFill/>
            <a:ln w="12700">
              <a:noFill/>
              <a:miter lim="800000"/>
              <a:headEnd/>
              <a:tailEnd/>
            </a:ln>
          </p:spPr>
          <p:txBody>
            <a:bodyPr wrap="none">
              <a:spAutoFit/>
            </a:bodyPr>
            <a:lstStyle/>
            <a:p>
              <a:pPr algn="r"/>
              <a:r>
                <a:rPr lang="en-IE"/>
                <a:t>12</a:t>
              </a:r>
              <a:endParaRPr lang="en-US"/>
            </a:p>
          </p:txBody>
        </p:sp>
        <p:sp>
          <p:nvSpPr>
            <p:cNvPr id="63817" name="Text Box 346"/>
            <p:cNvSpPr txBox="1">
              <a:spLocks noChangeArrowheads="1"/>
            </p:cNvSpPr>
            <p:nvPr/>
          </p:nvSpPr>
          <p:spPr bwMode="auto">
            <a:xfrm>
              <a:off x="-4" y="1269"/>
              <a:ext cx="276" cy="231"/>
            </a:xfrm>
            <a:prstGeom prst="rect">
              <a:avLst/>
            </a:prstGeom>
            <a:noFill/>
            <a:ln w="12700">
              <a:noFill/>
              <a:miter lim="800000"/>
              <a:headEnd/>
              <a:tailEnd/>
            </a:ln>
          </p:spPr>
          <p:txBody>
            <a:bodyPr wrap="none">
              <a:spAutoFit/>
            </a:bodyPr>
            <a:lstStyle/>
            <a:p>
              <a:pPr algn="r"/>
              <a:r>
                <a:rPr lang="en-IE"/>
                <a:t>14</a:t>
              </a:r>
              <a:endParaRPr lang="en-US"/>
            </a:p>
          </p:txBody>
        </p:sp>
        <p:sp>
          <p:nvSpPr>
            <p:cNvPr id="63818" name="Oval 347"/>
            <p:cNvSpPr>
              <a:spLocks noChangeArrowheads="1"/>
            </p:cNvSpPr>
            <p:nvPr/>
          </p:nvSpPr>
          <p:spPr bwMode="auto">
            <a:xfrm>
              <a:off x="2826" y="184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19" name="Oval 348"/>
            <p:cNvSpPr>
              <a:spLocks noChangeArrowheads="1"/>
            </p:cNvSpPr>
            <p:nvPr/>
          </p:nvSpPr>
          <p:spPr bwMode="auto">
            <a:xfrm>
              <a:off x="2290" y="18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0" name="Oval 349"/>
            <p:cNvSpPr>
              <a:spLocks noChangeArrowheads="1"/>
            </p:cNvSpPr>
            <p:nvPr/>
          </p:nvSpPr>
          <p:spPr bwMode="auto">
            <a:xfrm>
              <a:off x="2471" y="18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1" name="Oval 350"/>
            <p:cNvSpPr>
              <a:spLocks noChangeArrowheads="1"/>
            </p:cNvSpPr>
            <p:nvPr/>
          </p:nvSpPr>
          <p:spPr bwMode="auto">
            <a:xfrm>
              <a:off x="2652" y="1845"/>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2" name="Oval 351"/>
            <p:cNvSpPr>
              <a:spLocks noChangeArrowheads="1"/>
            </p:cNvSpPr>
            <p:nvPr/>
          </p:nvSpPr>
          <p:spPr bwMode="auto">
            <a:xfrm>
              <a:off x="2827" y="166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3" name="Oval 352"/>
            <p:cNvSpPr>
              <a:spLocks noChangeArrowheads="1"/>
            </p:cNvSpPr>
            <p:nvPr/>
          </p:nvSpPr>
          <p:spPr bwMode="auto">
            <a:xfrm>
              <a:off x="2291" y="16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4" name="Oval 353"/>
            <p:cNvSpPr>
              <a:spLocks noChangeArrowheads="1"/>
            </p:cNvSpPr>
            <p:nvPr/>
          </p:nvSpPr>
          <p:spPr bwMode="auto">
            <a:xfrm>
              <a:off x="2472" y="16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5" name="Oval 354"/>
            <p:cNvSpPr>
              <a:spLocks noChangeArrowheads="1"/>
            </p:cNvSpPr>
            <p:nvPr/>
          </p:nvSpPr>
          <p:spPr bwMode="auto">
            <a:xfrm>
              <a:off x="2653" y="166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6" name="Oval 355"/>
            <p:cNvSpPr>
              <a:spLocks noChangeArrowheads="1"/>
            </p:cNvSpPr>
            <p:nvPr/>
          </p:nvSpPr>
          <p:spPr bwMode="auto">
            <a:xfrm>
              <a:off x="2826" y="148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7" name="Oval 356"/>
            <p:cNvSpPr>
              <a:spLocks noChangeArrowheads="1"/>
            </p:cNvSpPr>
            <p:nvPr/>
          </p:nvSpPr>
          <p:spPr bwMode="auto">
            <a:xfrm>
              <a:off x="2290" y="14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8" name="Oval 357"/>
            <p:cNvSpPr>
              <a:spLocks noChangeArrowheads="1"/>
            </p:cNvSpPr>
            <p:nvPr/>
          </p:nvSpPr>
          <p:spPr bwMode="auto">
            <a:xfrm>
              <a:off x="2471" y="14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29" name="Oval 358"/>
            <p:cNvSpPr>
              <a:spLocks noChangeArrowheads="1"/>
            </p:cNvSpPr>
            <p:nvPr/>
          </p:nvSpPr>
          <p:spPr bwMode="auto">
            <a:xfrm>
              <a:off x="2652" y="1486"/>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0" name="Oval 359"/>
            <p:cNvSpPr>
              <a:spLocks noChangeArrowheads="1"/>
            </p:cNvSpPr>
            <p:nvPr/>
          </p:nvSpPr>
          <p:spPr bwMode="auto">
            <a:xfrm>
              <a:off x="2827" y="130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1" name="Oval 360"/>
            <p:cNvSpPr>
              <a:spLocks noChangeArrowheads="1"/>
            </p:cNvSpPr>
            <p:nvPr/>
          </p:nvSpPr>
          <p:spPr bwMode="auto">
            <a:xfrm>
              <a:off x="2291" y="13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2" name="Oval 361"/>
            <p:cNvSpPr>
              <a:spLocks noChangeArrowheads="1"/>
            </p:cNvSpPr>
            <p:nvPr/>
          </p:nvSpPr>
          <p:spPr bwMode="auto">
            <a:xfrm>
              <a:off x="2472" y="13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3" name="Oval 362"/>
            <p:cNvSpPr>
              <a:spLocks noChangeArrowheads="1"/>
            </p:cNvSpPr>
            <p:nvPr/>
          </p:nvSpPr>
          <p:spPr bwMode="auto">
            <a:xfrm>
              <a:off x="2653" y="130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4" name="Oval 363"/>
            <p:cNvSpPr>
              <a:spLocks noChangeArrowheads="1"/>
            </p:cNvSpPr>
            <p:nvPr/>
          </p:nvSpPr>
          <p:spPr bwMode="auto">
            <a:xfrm>
              <a:off x="2827" y="1113"/>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5" name="Oval 364"/>
            <p:cNvSpPr>
              <a:spLocks noChangeArrowheads="1"/>
            </p:cNvSpPr>
            <p:nvPr/>
          </p:nvSpPr>
          <p:spPr bwMode="auto">
            <a:xfrm>
              <a:off x="2291" y="11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6" name="Oval 365"/>
            <p:cNvSpPr>
              <a:spLocks noChangeArrowheads="1"/>
            </p:cNvSpPr>
            <p:nvPr/>
          </p:nvSpPr>
          <p:spPr bwMode="auto">
            <a:xfrm>
              <a:off x="2472" y="11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7" name="Oval 366"/>
            <p:cNvSpPr>
              <a:spLocks noChangeArrowheads="1"/>
            </p:cNvSpPr>
            <p:nvPr/>
          </p:nvSpPr>
          <p:spPr bwMode="auto">
            <a:xfrm>
              <a:off x="2653" y="111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8" name="Oval 367"/>
            <p:cNvSpPr>
              <a:spLocks noChangeArrowheads="1"/>
            </p:cNvSpPr>
            <p:nvPr/>
          </p:nvSpPr>
          <p:spPr bwMode="auto">
            <a:xfrm>
              <a:off x="2827" y="934"/>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39" name="Oval 368"/>
            <p:cNvSpPr>
              <a:spLocks noChangeArrowheads="1"/>
            </p:cNvSpPr>
            <p:nvPr/>
          </p:nvSpPr>
          <p:spPr bwMode="auto">
            <a:xfrm>
              <a:off x="2291" y="9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0" name="Oval 369"/>
            <p:cNvSpPr>
              <a:spLocks noChangeArrowheads="1"/>
            </p:cNvSpPr>
            <p:nvPr/>
          </p:nvSpPr>
          <p:spPr bwMode="auto">
            <a:xfrm>
              <a:off x="2472" y="9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1" name="Oval 370"/>
            <p:cNvSpPr>
              <a:spLocks noChangeArrowheads="1"/>
            </p:cNvSpPr>
            <p:nvPr/>
          </p:nvSpPr>
          <p:spPr bwMode="auto">
            <a:xfrm>
              <a:off x="2653" y="937"/>
              <a:ext cx="151" cy="152"/>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2" name="Oval 371"/>
            <p:cNvSpPr>
              <a:spLocks noChangeArrowheads="1"/>
            </p:cNvSpPr>
            <p:nvPr/>
          </p:nvSpPr>
          <p:spPr bwMode="auto">
            <a:xfrm>
              <a:off x="3003" y="1847"/>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3" name="Oval 372"/>
            <p:cNvSpPr>
              <a:spLocks noChangeArrowheads="1"/>
            </p:cNvSpPr>
            <p:nvPr/>
          </p:nvSpPr>
          <p:spPr bwMode="auto">
            <a:xfrm>
              <a:off x="3004" y="1667"/>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4" name="Oval 373"/>
            <p:cNvSpPr>
              <a:spLocks noChangeArrowheads="1"/>
            </p:cNvSpPr>
            <p:nvPr/>
          </p:nvSpPr>
          <p:spPr bwMode="auto">
            <a:xfrm>
              <a:off x="3003" y="1488"/>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5" name="Oval 374"/>
            <p:cNvSpPr>
              <a:spLocks noChangeArrowheads="1"/>
            </p:cNvSpPr>
            <p:nvPr/>
          </p:nvSpPr>
          <p:spPr bwMode="auto">
            <a:xfrm>
              <a:off x="3004" y="1308"/>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6" name="Oval 375"/>
            <p:cNvSpPr>
              <a:spLocks noChangeArrowheads="1"/>
            </p:cNvSpPr>
            <p:nvPr/>
          </p:nvSpPr>
          <p:spPr bwMode="auto">
            <a:xfrm>
              <a:off x="3004" y="111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7" name="Oval 376"/>
            <p:cNvSpPr>
              <a:spLocks noChangeArrowheads="1"/>
            </p:cNvSpPr>
            <p:nvPr/>
          </p:nvSpPr>
          <p:spPr bwMode="auto">
            <a:xfrm>
              <a:off x="3004" y="939"/>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8" name="Oval 377"/>
            <p:cNvSpPr>
              <a:spLocks noChangeArrowheads="1"/>
            </p:cNvSpPr>
            <p:nvPr/>
          </p:nvSpPr>
          <p:spPr bwMode="auto">
            <a:xfrm>
              <a:off x="3179" y="1850"/>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49" name="Oval 378"/>
            <p:cNvSpPr>
              <a:spLocks noChangeArrowheads="1"/>
            </p:cNvSpPr>
            <p:nvPr/>
          </p:nvSpPr>
          <p:spPr bwMode="auto">
            <a:xfrm>
              <a:off x="3180" y="1670"/>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50" name="Oval 379"/>
            <p:cNvSpPr>
              <a:spLocks noChangeArrowheads="1"/>
            </p:cNvSpPr>
            <p:nvPr/>
          </p:nvSpPr>
          <p:spPr bwMode="auto">
            <a:xfrm>
              <a:off x="3179" y="1491"/>
              <a:ext cx="152"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51" name="Oval 380"/>
            <p:cNvSpPr>
              <a:spLocks noChangeArrowheads="1"/>
            </p:cNvSpPr>
            <p:nvPr/>
          </p:nvSpPr>
          <p:spPr bwMode="auto">
            <a:xfrm>
              <a:off x="3180" y="1311"/>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52" name="Oval 381"/>
            <p:cNvSpPr>
              <a:spLocks noChangeArrowheads="1"/>
            </p:cNvSpPr>
            <p:nvPr/>
          </p:nvSpPr>
          <p:spPr bwMode="auto">
            <a:xfrm>
              <a:off x="3180" y="112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53" name="Oval 382"/>
            <p:cNvSpPr>
              <a:spLocks noChangeArrowheads="1"/>
            </p:cNvSpPr>
            <p:nvPr/>
          </p:nvSpPr>
          <p:spPr bwMode="auto">
            <a:xfrm>
              <a:off x="3180" y="942"/>
              <a:ext cx="151" cy="151"/>
            </a:xfrm>
            <a:prstGeom prst="ellipse">
              <a:avLst/>
            </a:prstGeom>
            <a:solidFill>
              <a:schemeClr val="bg1"/>
            </a:solidFill>
            <a:ln w="12700">
              <a:solidFill>
                <a:schemeClr val="tx1"/>
              </a:solidFill>
              <a:round/>
              <a:headEnd/>
              <a:tailEnd/>
            </a:ln>
          </p:spPr>
          <p:txBody>
            <a:bodyPr wrap="none" anchor="ctr"/>
            <a:lstStyle/>
            <a:p>
              <a:endParaRPr lang="en-IN"/>
            </a:p>
          </p:txBody>
        </p:sp>
        <p:sp>
          <p:nvSpPr>
            <p:cNvPr id="63854" name="Text Box 383"/>
            <p:cNvSpPr txBox="1">
              <a:spLocks noChangeArrowheads="1"/>
            </p:cNvSpPr>
            <p:nvPr/>
          </p:nvSpPr>
          <p:spPr bwMode="auto">
            <a:xfrm>
              <a:off x="-6" y="1807"/>
              <a:ext cx="276" cy="231"/>
            </a:xfrm>
            <a:prstGeom prst="rect">
              <a:avLst/>
            </a:prstGeom>
            <a:noFill/>
            <a:ln w="12700">
              <a:noFill/>
              <a:miter lim="800000"/>
              <a:headEnd/>
              <a:tailEnd/>
            </a:ln>
          </p:spPr>
          <p:txBody>
            <a:bodyPr wrap="none">
              <a:spAutoFit/>
            </a:bodyPr>
            <a:lstStyle/>
            <a:p>
              <a:pPr algn="r"/>
              <a:r>
                <a:rPr lang="en-IE"/>
                <a:t>11</a:t>
              </a:r>
              <a:endParaRPr lang="en-US"/>
            </a:p>
          </p:txBody>
        </p:sp>
        <p:sp>
          <p:nvSpPr>
            <p:cNvPr id="63855" name="Line 384"/>
            <p:cNvSpPr>
              <a:spLocks noChangeShapeType="1"/>
            </p:cNvSpPr>
            <p:nvPr/>
          </p:nvSpPr>
          <p:spPr bwMode="auto">
            <a:xfrm flipV="1">
              <a:off x="235" y="1036"/>
              <a:ext cx="3014" cy="3039"/>
            </a:xfrm>
            <a:prstGeom prst="line">
              <a:avLst/>
            </a:prstGeom>
            <a:noFill/>
            <a:ln w="31750">
              <a:solidFill>
                <a:srgbClr val="000080"/>
              </a:solidFill>
              <a:prstDash val="dash"/>
              <a:round/>
              <a:headEnd/>
              <a:tailEnd/>
            </a:ln>
          </p:spPr>
          <p:txBody>
            <a:bodyPr wrap="none"/>
            <a:lstStyle/>
            <a:p>
              <a:endParaRPr lang="en-US"/>
            </a:p>
          </p:txBody>
        </p:sp>
        <p:sp>
          <p:nvSpPr>
            <p:cNvPr id="63856" name="Oval 385"/>
            <p:cNvSpPr>
              <a:spLocks noChangeArrowheads="1"/>
            </p:cNvSpPr>
            <p:nvPr/>
          </p:nvSpPr>
          <p:spPr bwMode="auto">
            <a:xfrm>
              <a:off x="-2568" y="1016"/>
              <a:ext cx="5831" cy="5832"/>
            </a:xfrm>
            <a:prstGeom prst="ellipse">
              <a:avLst/>
            </a:prstGeom>
            <a:noFill/>
            <a:ln w="31750">
              <a:solidFill>
                <a:srgbClr val="FF6600"/>
              </a:solidFill>
              <a:round/>
              <a:headEnd/>
              <a:tailEnd/>
            </a:ln>
          </p:spPr>
          <p:txBody>
            <a:bodyPr wrap="none" anchor="ctr"/>
            <a:lstStyle/>
            <a:p>
              <a:endParaRPr lang="en-IN"/>
            </a:p>
          </p:txBody>
        </p:sp>
        <p:sp>
          <p:nvSpPr>
            <p:cNvPr id="63857" name="Rectangle 386"/>
            <p:cNvSpPr>
              <a:spLocks noChangeArrowheads="1"/>
            </p:cNvSpPr>
            <p:nvPr/>
          </p:nvSpPr>
          <p:spPr bwMode="auto">
            <a:xfrm>
              <a:off x="-88" y="967"/>
              <a:ext cx="388" cy="151"/>
            </a:xfrm>
            <a:prstGeom prst="rect">
              <a:avLst/>
            </a:prstGeom>
            <a:solidFill>
              <a:schemeClr val="bg1"/>
            </a:solidFill>
            <a:ln w="12700">
              <a:noFill/>
              <a:miter lim="800000"/>
              <a:headEnd/>
              <a:tailEnd/>
            </a:ln>
          </p:spPr>
          <p:txBody>
            <a:bodyPr wrap="none" anchor="ctr"/>
            <a:lstStyle/>
            <a:p>
              <a:endParaRPr lang="en-IN"/>
            </a:p>
          </p:txBody>
        </p:sp>
        <p:sp>
          <p:nvSpPr>
            <p:cNvPr id="63858" name="Text Box 387"/>
            <p:cNvSpPr txBox="1">
              <a:spLocks noChangeArrowheads="1"/>
            </p:cNvSpPr>
            <p:nvPr/>
          </p:nvSpPr>
          <p:spPr bwMode="auto">
            <a:xfrm>
              <a:off x="-4" y="906"/>
              <a:ext cx="276" cy="231"/>
            </a:xfrm>
            <a:prstGeom prst="rect">
              <a:avLst/>
            </a:prstGeom>
            <a:noFill/>
            <a:ln w="12700">
              <a:noFill/>
              <a:miter lim="800000"/>
              <a:headEnd/>
              <a:tailEnd/>
            </a:ln>
          </p:spPr>
          <p:txBody>
            <a:bodyPr wrap="none">
              <a:spAutoFit/>
            </a:bodyPr>
            <a:lstStyle/>
            <a:p>
              <a:pPr algn="r"/>
              <a:r>
                <a:rPr lang="en-IE"/>
                <a:t>16</a:t>
              </a:r>
              <a:endParaRPr lang="en-US"/>
            </a:p>
          </p:txBody>
        </p:sp>
        <p:sp>
          <p:nvSpPr>
            <p:cNvPr id="63859" name="Line 388"/>
            <p:cNvSpPr>
              <a:spLocks noChangeShapeType="1"/>
            </p:cNvSpPr>
            <p:nvPr/>
          </p:nvSpPr>
          <p:spPr bwMode="auto">
            <a:xfrm flipH="1">
              <a:off x="255" y="1017"/>
              <a:ext cx="52" cy="0"/>
            </a:xfrm>
            <a:prstGeom prst="line">
              <a:avLst/>
            </a:prstGeom>
            <a:noFill/>
            <a:ln w="12700">
              <a:solidFill>
                <a:schemeClr val="tx1"/>
              </a:solidFill>
              <a:round/>
              <a:headEnd/>
              <a:tailEnd/>
            </a:ln>
          </p:spPr>
          <p:txBody>
            <a:bodyPr wrap="none"/>
            <a:lstStyle/>
            <a:p>
              <a:endParaRPr lang="en-US"/>
            </a:p>
          </p:txBody>
        </p:sp>
        <p:sp>
          <p:nvSpPr>
            <p:cNvPr id="63860" name="Rectangle 389"/>
            <p:cNvSpPr>
              <a:spLocks noChangeArrowheads="1"/>
            </p:cNvSpPr>
            <p:nvPr/>
          </p:nvSpPr>
          <p:spPr bwMode="auto">
            <a:xfrm>
              <a:off x="3138" y="4013"/>
              <a:ext cx="248" cy="487"/>
            </a:xfrm>
            <a:prstGeom prst="rect">
              <a:avLst/>
            </a:prstGeom>
            <a:solidFill>
              <a:schemeClr val="bg1"/>
            </a:solidFill>
            <a:ln w="12700">
              <a:noFill/>
              <a:miter lim="800000"/>
              <a:headEnd/>
              <a:tailEnd/>
            </a:ln>
          </p:spPr>
          <p:txBody>
            <a:bodyPr wrap="none" anchor="ctr"/>
            <a:lstStyle/>
            <a:p>
              <a:endParaRPr lang="en-IN"/>
            </a:p>
          </p:txBody>
        </p:sp>
        <p:sp>
          <p:nvSpPr>
            <p:cNvPr id="63861" name="Line 390"/>
            <p:cNvSpPr>
              <a:spLocks noChangeShapeType="1"/>
            </p:cNvSpPr>
            <p:nvPr/>
          </p:nvSpPr>
          <p:spPr bwMode="auto">
            <a:xfrm>
              <a:off x="3262" y="4007"/>
              <a:ext cx="0" cy="58"/>
            </a:xfrm>
            <a:prstGeom prst="line">
              <a:avLst/>
            </a:prstGeom>
            <a:noFill/>
            <a:ln w="12700">
              <a:solidFill>
                <a:schemeClr val="tx1"/>
              </a:solidFill>
              <a:round/>
              <a:headEnd/>
              <a:tailEnd/>
            </a:ln>
          </p:spPr>
          <p:txBody>
            <a:bodyPr wrap="none"/>
            <a:lstStyle/>
            <a:p>
              <a:endParaRPr lang="en-US"/>
            </a:p>
          </p:txBody>
        </p:sp>
        <p:sp>
          <p:nvSpPr>
            <p:cNvPr id="63862" name="Text Box 391"/>
            <p:cNvSpPr txBox="1">
              <a:spLocks noChangeArrowheads="1"/>
            </p:cNvSpPr>
            <p:nvPr/>
          </p:nvSpPr>
          <p:spPr bwMode="auto">
            <a:xfrm>
              <a:off x="2940" y="4067"/>
              <a:ext cx="276" cy="231"/>
            </a:xfrm>
            <a:prstGeom prst="rect">
              <a:avLst/>
            </a:prstGeom>
            <a:noFill/>
            <a:ln w="12700">
              <a:noFill/>
              <a:miter lim="800000"/>
              <a:headEnd/>
              <a:tailEnd/>
            </a:ln>
          </p:spPr>
          <p:txBody>
            <a:bodyPr wrap="none">
              <a:spAutoFit/>
            </a:bodyPr>
            <a:lstStyle/>
            <a:p>
              <a:pPr algn="ctr"/>
              <a:r>
                <a:rPr lang="en-IE"/>
                <a:t>15</a:t>
              </a:r>
              <a:endParaRPr lang="en-US"/>
            </a:p>
          </p:txBody>
        </p:sp>
        <p:sp>
          <p:nvSpPr>
            <p:cNvPr id="63863" name="Text Box 392"/>
            <p:cNvSpPr txBox="1">
              <a:spLocks noChangeArrowheads="1"/>
            </p:cNvSpPr>
            <p:nvPr/>
          </p:nvSpPr>
          <p:spPr bwMode="auto">
            <a:xfrm>
              <a:off x="3116" y="4067"/>
              <a:ext cx="276" cy="231"/>
            </a:xfrm>
            <a:prstGeom prst="rect">
              <a:avLst/>
            </a:prstGeom>
            <a:noFill/>
            <a:ln w="12700">
              <a:noFill/>
              <a:miter lim="800000"/>
              <a:headEnd/>
              <a:tailEnd/>
            </a:ln>
          </p:spPr>
          <p:txBody>
            <a:bodyPr wrap="none">
              <a:spAutoFit/>
            </a:bodyPr>
            <a:lstStyle/>
            <a:p>
              <a:pPr algn="ctr"/>
              <a:r>
                <a:rPr lang="en-IE"/>
                <a:t>16</a:t>
              </a:r>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76200"/>
            <a:ext cx="9144000" cy="1143000"/>
          </a:xfrm>
        </p:spPr>
        <p:txBody>
          <a:bodyPr/>
          <a:lstStyle/>
          <a:p>
            <a:pPr eaLnBrk="1" hangingPunct="1"/>
            <a:r>
              <a:rPr lang="en-IE" sz="3200" b="1" smtClean="0"/>
              <a:t>Mid-Point Circle Algorithm Summary</a:t>
            </a:r>
            <a:endParaRPr lang="en-GB" sz="3200" b="1" smtClean="0"/>
          </a:p>
        </p:txBody>
      </p:sp>
      <p:sp>
        <p:nvSpPr>
          <p:cNvPr id="64515" name="Rectangle 3"/>
          <p:cNvSpPr>
            <a:spLocks noGrp="1" noChangeArrowheads="1"/>
          </p:cNvSpPr>
          <p:nvPr>
            <p:ph type="body" idx="1"/>
          </p:nvPr>
        </p:nvSpPr>
        <p:spPr/>
        <p:txBody>
          <a:bodyPr/>
          <a:lstStyle/>
          <a:p>
            <a:pPr eaLnBrk="1" hangingPunct="1"/>
            <a:r>
              <a:rPr lang="en-IE" sz="2000" smtClean="0">
                <a:latin typeface="Times New Roman" pitchFamily="18" charset="0"/>
                <a:cs typeface="Times New Roman" pitchFamily="18" charset="0"/>
              </a:rPr>
              <a:t>The key insights in the mid-point circle algorithm are:</a:t>
            </a:r>
          </a:p>
          <a:p>
            <a:pPr lvl="1" eaLnBrk="1" hangingPunct="1"/>
            <a:endParaRPr lang="en-IE" sz="2000" smtClean="0">
              <a:latin typeface="Times New Roman" pitchFamily="18" charset="0"/>
              <a:cs typeface="Times New Roman" pitchFamily="18" charset="0"/>
            </a:endParaRPr>
          </a:p>
          <a:p>
            <a:pPr lvl="1" eaLnBrk="1" hangingPunct="1"/>
            <a:r>
              <a:rPr lang="en-IE" sz="2000" smtClean="0">
                <a:latin typeface="Times New Roman" pitchFamily="18" charset="0"/>
                <a:cs typeface="Times New Roman" pitchFamily="18" charset="0"/>
              </a:rPr>
              <a:t>Eight-way symmetry can hugely reduce the work in drawing a circle</a:t>
            </a:r>
          </a:p>
          <a:p>
            <a:pPr lvl="1" eaLnBrk="1" hangingPunct="1"/>
            <a:endParaRPr lang="en-IE" sz="2000" smtClean="0">
              <a:latin typeface="Times New Roman" pitchFamily="18" charset="0"/>
              <a:cs typeface="Times New Roman" pitchFamily="18" charset="0"/>
            </a:endParaRPr>
          </a:p>
          <a:p>
            <a:pPr lvl="1" eaLnBrk="1" hangingPunct="1"/>
            <a:r>
              <a:rPr lang="en-IE" sz="2000" smtClean="0">
                <a:latin typeface="Times New Roman" pitchFamily="18" charset="0"/>
                <a:cs typeface="Times New Roman" pitchFamily="18" charset="0"/>
              </a:rPr>
              <a:t>Moving in unit steps along the </a:t>
            </a:r>
            <a:r>
              <a:rPr lang="en-IE" sz="2000" i="1" smtClean="0">
                <a:latin typeface="Times New Roman" pitchFamily="18" charset="0"/>
                <a:cs typeface="Times New Roman" pitchFamily="18" charset="0"/>
              </a:rPr>
              <a:t>x </a:t>
            </a:r>
            <a:r>
              <a:rPr lang="en-IE" sz="2000" smtClean="0">
                <a:latin typeface="Times New Roman" pitchFamily="18" charset="0"/>
                <a:cs typeface="Times New Roman" pitchFamily="18" charset="0"/>
              </a:rPr>
              <a:t>axis at each point along the circle’s edge we need to choose between two possible </a:t>
            </a:r>
            <a:r>
              <a:rPr lang="en-IE" sz="2000" i="1" smtClean="0">
                <a:latin typeface="Times New Roman" pitchFamily="18" charset="0"/>
                <a:cs typeface="Times New Roman" pitchFamily="18" charset="0"/>
              </a:rPr>
              <a:t>y</a:t>
            </a:r>
            <a:r>
              <a:rPr lang="en-IE" sz="2000" smtClean="0">
                <a:latin typeface="Times New Roman" pitchFamily="18" charset="0"/>
                <a:cs typeface="Times New Roman" pitchFamily="18" charset="0"/>
              </a:rPr>
              <a:t> coordinates</a:t>
            </a:r>
            <a:endParaRPr lang="en-GB" sz="2000" smtClean="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0"/>
            <a:ext cx="8229600" cy="1143000"/>
          </a:xfrm>
        </p:spPr>
        <p:txBody>
          <a:bodyPr/>
          <a:lstStyle/>
          <a:p>
            <a:pPr eaLnBrk="1" hangingPunct="1"/>
            <a:r>
              <a:rPr lang="en-US" sz="3200" b="1" smtClean="0"/>
              <a:t>Ellipse Generating Algorithm</a:t>
            </a:r>
          </a:p>
        </p:txBody>
      </p:sp>
      <p:sp>
        <p:nvSpPr>
          <p:cNvPr id="65539" name="Rectangle 3"/>
          <p:cNvSpPr>
            <a:spLocks noGrp="1" noChangeArrowheads="1"/>
          </p:cNvSpPr>
          <p:nvPr>
            <p:ph type="body" idx="1"/>
          </p:nvPr>
        </p:nvSpPr>
        <p:spPr>
          <a:xfrm>
            <a:off x="381000" y="1447800"/>
            <a:ext cx="8534400" cy="2057400"/>
          </a:xfrm>
        </p:spPr>
        <p:txBody>
          <a:bodyPr/>
          <a:lstStyle/>
          <a:p>
            <a:pPr eaLnBrk="1" hangingPunct="1"/>
            <a:r>
              <a:rPr lang="en-US" sz="2000" smtClean="0">
                <a:latin typeface="Times New Roman" pitchFamily="18" charset="0"/>
                <a:cs typeface="Times New Roman" pitchFamily="18" charset="0"/>
              </a:rPr>
              <a:t>Ellipse – an elongated circle.</a:t>
            </a: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A modified circle whose radius varies from a maximum value in one direction to a minimum value in the perpendicular direction.</a:t>
            </a:r>
          </a:p>
        </p:txBody>
      </p:sp>
      <p:sp>
        <p:nvSpPr>
          <p:cNvPr id="65540" name="Rectangle 4"/>
          <p:cNvSpPr>
            <a:spLocks noChangeArrowheads="1"/>
          </p:cNvSpPr>
          <p:nvPr/>
        </p:nvSpPr>
        <p:spPr bwMode="auto">
          <a:xfrm>
            <a:off x="457200" y="3124200"/>
            <a:ext cx="5486400" cy="1920875"/>
          </a:xfrm>
          <a:prstGeom prst="rect">
            <a:avLst/>
          </a:prstGeom>
          <a:noFill/>
          <a:ln w="9525">
            <a:noFill/>
            <a:miter lim="800000"/>
            <a:headEnd/>
            <a:tailEnd/>
          </a:ln>
        </p:spPr>
        <p:txBody>
          <a:bodyPr>
            <a:spAutoFit/>
          </a:bodyPr>
          <a:lstStyle/>
          <a:p>
            <a:pPr marL="406400" indent="-406400" eaLnBrk="0" hangingPunct="0">
              <a:buClr>
                <a:schemeClr val="folHlink"/>
              </a:buClr>
              <a:buSzPct val="80000"/>
              <a:buFont typeface="Wingdings" pitchFamily="2" charset="2"/>
              <a:buChar char="n"/>
            </a:pPr>
            <a:r>
              <a:rPr kumimoji="1" lang="en-US" sz="2000">
                <a:latin typeface="Times New Roman" pitchFamily="18" charset="0"/>
                <a:cs typeface="Times New Roman" pitchFamily="18" charset="0"/>
              </a:rPr>
              <a:t>A precise definition in terms of distance from any point on the ellipse to two fixed position, called the </a:t>
            </a:r>
            <a:r>
              <a:rPr kumimoji="1" lang="en-US" sz="2000">
                <a:solidFill>
                  <a:schemeClr val="hlink"/>
                </a:solidFill>
                <a:latin typeface="Times New Roman" pitchFamily="18" charset="0"/>
                <a:cs typeface="Times New Roman" pitchFamily="18" charset="0"/>
              </a:rPr>
              <a:t>foci of the ellipse</a:t>
            </a:r>
            <a:r>
              <a:rPr kumimoji="1" lang="en-US" sz="2000">
                <a:latin typeface="Times New Roman" pitchFamily="18" charset="0"/>
                <a:cs typeface="Times New Roman" pitchFamily="18" charset="0"/>
              </a:rPr>
              <a:t>.</a:t>
            </a:r>
          </a:p>
          <a:p>
            <a:pPr marL="406400" indent="-406400" eaLnBrk="0" hangingPunct="0">
              <a:buClr>
                <a:schemeClr val="folHlink"/>
              </a:buClr>
              <a:buSzPct val="80000"/>
              <a:buFont typeface="Wingdings" pitchFamily="2" charset="2"/>
              <a:buChar char="n"/>
            </a:pPr>
            <a:endParaRPr kumimoji="1" lang="en-US" sz="2000">
              <a:latin typeface="Times New Roman" pitchFamily="18" charset="0"/>
              <a:cs typeface="Times New Roman" pitchFamily="18" charset="0"/>
            </a:endParaRPr>
          </a:p>
          <a:p>
            <a:pPr marL="406400" indent="-406400" eaLnBrk="0" hangingPunct="0">
              <a:buClr>
                <a:schemeClr val="folHlink"/>
              </a:buClr>
              <a:buSzPct val="80000"/>
              <a:buFont typeface="Wingdings" pitchFamily="2" charset="2"/>
              <a:buChar char="n"/>
            </a:pPr>
            <a:r>
              <a:rPr kumimoji="1" lang="en-US" sz="2000">
                <a:latin typeface="Times New Roman" pitchFamily="18" charset="0"/>
                <a:cs typeface="Times New Roman" pitchFamily="18" charset="0"/>
              </a:rPr>
              <a:t>The sum of these two distances is the same value for all points on the ellipse.</a:t>
            </a:r>
          </a:p>
        </p:txBody>
      </p:sp>
      <p:sp>
        <p:nvSpPr>
          <p:cNvPr id="65541" name="Line 5"/>
          <p:cNvSpPr>
            <a:spLocks noChangeShapeType="1"/>
          </p:cNvSpPr>
          <p:nvPr/>
        </p:nvSpPr>
        <p:spPr bwMode="auto">
          <a:xfrm>
            <a:off x="5715000" y="5349875"/>
            <a:ext cx="3276600" cy="0"/>
          </a:xfrm>
          <a:prstGeom prst="line">
            <a:avLst/>
          </a:prstGeom>
          <a:noFill/>
          <a:ln w="19050">
            <a:solidFill>
              <a:schemeClr val="hlink"/>
            </a:solidFill>
            <a:round/>
            <a:headEnd/>
            <a:tailEnd type="triangle" w="med" len="med"/>
          </a:ln>
        </p:spPr>
        <p:txBody>
          <a:bodyPr/>
          <a:lstStyle/>
          <a:p>
            <a:endParaRPr lang="en-US"/>
          </a:p>
        </p:txBody>
      </p:sp>
      <p:grpSp>
        <p:nvGrpSpPr>
          <p:cNvPr id="65542" name="Group 6"/>
          <p:cNvGrpSpPr>
            <a:grpSpLocks/>
          </p:cNvGrpSpPr>
          <p:nvPr/>
        </p:nvGrpSpPr>
        <p:grpSpPr bwMode="auto">
          <a:xfrm>
            <a:off x="5980113" y="3810000"/>
            <a:ext cx="2416175" cy="1706563"/>
            <a:chOff x="3767" y="2400"/>
            <a:chExt cx="1522" cy="1075"/>
          </a:xfrm>
        </p:grpSpPr>
        <p:sp>
          <p:nvSpPr>
            <p:cNvPr id="65543" name="Line 7"/>
            <p:cNvSpPr>
              <a:spLocks noChangeShapeType="1"/>
            </p:cNvSpPr>
            <p:nvPr/>
          </p:nvSpPr>
          <p:spPr bwMode="auto">
            <a:xfrm>
              <a:off x="3767" y="2400"/>
              <a:ext cx="0" cy="1075"/>
            </a:xfrm>
            <a:prstGeom prst="line">
              <a:avLst/>
            </a:prstGeom>
            <a:noFill/>
            <a:ln w="19050">
              <a:solidFill>
                <a:schemeClr val="hlink"/>
              </a:solidFill>
              <a:round/>
              <a:headEnd type="triangle" w="med" len="med"/>
              <a:tailEnd/>
            </a:ln>
          </p:spPr>
          <p:txBody>
            <a:bodyPr/>
            <a:lstStyle/>
            <a:p>
              <a:endParaRPr lang="en-US"/>
            </a:p>
          </p:txBody>
        </p:sp>
        <p:sp>
          <p:nvSpPr>
            <p:cNvPr id="65544" name="Oval 8"/>
            <p:cNvSpPr>
              <a:spLocks noChangeArrowheads="1"/>
            </p:cNvSpPr>
            <p:nvPr/>
          </p:nvSpPr>
          <p:spPr bwMode="auto">
            <a:xfrm rot="1871456">
              <a:off x="3961" y="2677"/>
              <a:ext cx="949" cy="579"/>
            </a:xfrm>
            <a:prstGeom prst="ellipse">
              <a:avLst/>
            </a:prstGeom>
            <a:noFill/>
            <a:ln w="38100">
              <a:solidFill>
                <a:srgbClr val="FF0000"/>
              </a:solidFill>
              <a:round/>
              <a:headEnd/>
              <a:tailEnd/>
            </a:ln>
          </p:spPr>
          <p:txBody>
            <a:bodyPr wrap="none" anchor="ctr"/>
            <a:lstStyle/>
            <a:p>
              <a:endParaRPr lang="en-IN"/>
            </a:p>
          </p:txBody>
        </p:sp>
        <p:sp>
          <p:nvSpPr>
            <p:cNvPr id="65545" name="Oval 9"/>
            <p:cNvSpPr>
              <a:spLocks noChangeArrowheads="1"/>
            </p:cNvSpPr>
            <p:nvPr/>
          </p:nvSpPr>
          <p:spPr bwMode="auto">
            <a:xfrm>
              <a:off x="4771" y="2866"/>
              <a:ext cx="56" cy="52"/>
            </a:xfrm>
            <a:prstGeom prst="ellipse">
              <a:avLst/>
            </a:prstGeom>
            <a:solidFill>
              <a:srgbClr val="000000"/>
            </a:solidFill>
            <a:ln w="9525">
              <a:solidFill>
                <a:srgbClr val="000000"/>
              </a:solidFill>
              <a:round/>
              <a:headEnd/>
              <a:tailEnd/>
            </a:ln>
          </p:spPr>
          <p:txBody>
            <a:bodyPr wrap="none" anchor="ctr"/>
            <a:lstStyle/>
            <a:p>
              <a:endParaRPr lang="en-IN"/>
            </a:p>
          </p:txBody>
        </p:sp>
        <p:sp>
          <p:nvSpPr>
            <p:cNvPr id="65546" name="Oval 10"/>
            <p:cNvSpPr>
              <a:spLocks noChangeArrowheads="1"/>
            </p:cNvSpPr>
            <p:nvPr/>
          </p:nvSpPr>
          <p:spPr bwMode="auto">
            <a:xfrm>
              <a:off x="4214" y="2819"/>
              <a:ext cx="55" cy="53"/>
            </a:xfrm>
            <a:prstGeom prst="ellipse">
              <a:avLst/>
            </a:prstGeom>
            <a:solidFill>
              <a:srgbClr val="000000"/>
            </a:solidFill>
            <a:ln w="9525">
              <a:solidFill>
                <a:srgbClr val="000000"/>
              </a:solidFill>
              <a:round/>
              <a:headEnd/>
              <a:tailEnd/>
            </a:ln>
          </p:spPr>
          <p:txBody>
            <a:bodyPr wrap="none" anchor="ctr"/>
            <a:lstStyle/>
            <a:p>
              <a:endParaRPr lang="en-IN"/>
            </a:p>
          </p:txBody>
        </p:sp>
        <p:sp>
          <p:nvSpPr>
            <p:cNvPr id="65547" name="Oval 11"/>
            <p:cNvSpPr>
              <a:spLocks noChangeArrowheads="1"/>
            </p:cNvSpPr>
            <p:nvPr/>
          </p:nvSpPr>
          <p:spPr bwMode="auto">
            <a:xfrm>
              <a:off x="4548" y="3001"/>
              <a:ext cx="56" cy="52"/>
            </a:xfrm>
            <a:prstGeom prst="ellipse">
              <a:avLst/>
            </a:prstGeom>
            <a:solidFill>
              <a:srgbClr val="000000"/>
            </a:solidFill>
            <a:ln w="9525">
              <a:solidFill>
                <a:srgbClr val="000000"/>
              </a:solidFill>
              <a:round/>
              <a:headEnd/>
              <a:tailEnd/>
            </a:ln>
          </p:spPr>
          <p:txBody>
            <a:bodyPr wrap="none" anchor="ctr"/>
            <a:lstStyle/>
            <a:p>
              <a:endParaRPr lang="en-IN"/>
            </a:p>
          </p:txBody>
        </p:sp>
        <p:sp>
          <p:nvSpPr>
            <p:cNvPr id="65548" name="Line 12"/>
            <p:cNvSpPr>
              <a:spLocks noChangeShapeType="1"/>
            </p:cNvSpPr>
            <p:nvPr/>
          </p:nvSpPr>
          <p:spPr bwMode="auto">
            <a:xfrm flipH="1">
              <a:off x="4604" y="2895"/>
              <a:ext cx="167" cy="106"/>
            </a:xfrm>
            <a:prstGeom prst="line">
              <a:avLst/>
            </a:prstGeom>
            <a:noFill/>
            <a:ln w="38100">
              <a:solidFill>
                <a:schemeClr val="tx1"/>
              </a:solidFill>
              <a:prstDash val="sysDot"/>
              <a:round/>
              <a:headEnd/>
              <a:tailEnd/>
            </a:ln>
          </p:spPr>
          <p:txBody>
            <a:bodyPr/>
            <a:lstStyle/>
            <a:p>
              <a:endParaRPr lang="en-US"/>
            </a:p>
          </p:txBody>
        </p:sp>
        <p:sp>
          <p:nvSpPr>
            <p:cNvPr id="65549" name="Line 13"/>
            <p:cNvSpPr>
              <a:spLocks noChangeShapeType="1"/>
            </p:cNvSpPr>
            <p:nvPr/>
          </p:nvSpPr>
          <p:spPr bwMode="auto">
            <a:xfrm flipH="1" flipV="1">
              <a:off x="4269" y="2843"/>
              <a:ext cx="502" cy="52"/>
            </a:xfrm>
            <a:prstGeom prst="line">
              <a:avLst/>
            </a:prstGeom>
            <a:noFill/>
            <a:ln w="38100">
              <a:solidFill>
                <a:schemeClr val="tx1"/>
              </a:solidFill>
              <a:prstDash val="sysDot"/>
              <a:round/>
              <a:headEnd/>
              <a:tailEnd/>
            </a:ln>
          </p:spPr>
          <p:txBody>
            <a:bodyPr/>
            <a:lstStyle/>
            <a:p>
              <a:endParaRPr lang="en-US"/>
            </a:p>
          </p:txBody>
        </p:sp>
        <p:sp>
          <p:nvSpPr>
            <p:cNvPr id="65550" name="Text Box 14"/>
            <p:cNvSpPr txBox="1">
              <a:spLocks noChangeArrowheads="1"/>
            </p:cNvSpPr>
            <p:nvPr/>
          </p:nvSpPr>
          <p:spPr bwMode="auto">
            <a:xfrm>
              <a:off x="4816" y="2745"/>
              <a:ext cx="473" cy="192"/>
            </a:xfrm>
            <a:prstGeom prst="rect">
              <a:avLst/>
            </a:prstGeom>
            <a:noFill/>
            <a:ln w="9525">
              <a:noFill/>
              <a:miter lim="800000"/>
              <a:headEnd/>
              <a:tailEnd/>
            </a:ln>
          </p:spPr>
          <p:txBody>
            <a:bodyPr wrap="none">
              <a:spAutoFit/>
            </a:bodyPr>
            <a:lstStyle/>
            <a:p>
              <a:r>
                <a:rPr lang="en-US" sz="1400"/>
                <a:t>P=(x,y)</a:t>
              </a:r>
            </a:p>
          </p:txBody>
        </p:sp>
        <p:sp>
          <p:nvSpPr>
            <p:cNvPr id="65551" name="Text Box 15"/>
            <p:cNvSpPr txBox="1">
              <a:spLocks noChangeArrowheads="1"/>
            </p:cNvSpPr>
            <p:nvPr/>
          </p:nvSpPr>
          <p:spPr bwMode="auto">
            <a:xfrm>
              <a:off x="4400" y="2948"/>
              <a:ext cx="224" cy="192"/>
            </a:xfrm>
            <a:prstGeom prst="rect">
              <a:avLst/>
            </a:prstGeom>
            <a:noFill/>
            <a:ln w="9525">
              <a:noFill/>
              <a:miter lim="800000"/>
              <a:headEnd/>
              <a:tailEnd/>
            </a:ln>
          </p:spPr>
          <p:txBody>
            <a:bodyPr wrap="none">
              <a:spAutoFit/>
            </a:bodyPr>
            <a:lstStyle/>
            <a:p>
              <a:r>
                <a:rPr lang="en-US" sz="1400"/>
                <a:t>F</a:t>
              </a:r>
              <a:r>
                <a:rPr lang="en-US" sz="1400" baseline="-25000"/>
                <a:t>2</a:t>
              </a:r>
            </a:p>
          </p:txBody>
        </p:sp>
        <p:sp>
          <p:nvSpPr>
            <p:cNvPr id="65552" name="Text Box 16"/>
            <p:cNvSpPr txBox="1">
              <a:spLocks noChangeArrowheads="1"/>
            </p:cNvSpPr>
            <p:nvPr/>
          </p:nvSpPr>
          <p:spPr bwMode="auto">
            <a:xfrm>
              <a:off x="4046" y="2790"/>
              <a:ext cx="225" cy="192"/>
            </a:xfrm>
            <a:prstGeom prst="rect">
              <a:avLst/>
            </a:prstGeom>
            <a:noFill/>
            <a:ln w="9525">
              <a:noFill/>
              <a:miter lim="800000"/>
              <a:headEnd/>
              <a:tailEnd/>
            </a:ln>
          </p:spPr>
          <p:txBody>
            <a:bodyPr wrap="none">
              <a:spAutoFit/>
            </a:bodyPr>
            <a:lstStyle/>
            <a:p>
              <a:r>
                <a:rPr lang="en-US" sz="1400"/>
                <a:t>F</a:t>
              </a:r>
              <a:r>
                <a:rPr lang="en-US" sz="1400" baseline="-25000"/>
                <a:t>1</a:t>
              </a:r>
            </a:p>
          </p:txBody>
        </p:sp>
        <p:sp>
          <p:nvSpPr>
            <p:cNvPr id="65553" name="Text Box 17"/>
            <p:cNvSpPr txBox="1">
              <a:spLocks noChangeArrowheads="1"/>
            </p:cNvSpPr>
            <p:nvPr/>
          </p:nvSpPr>
          <p:spPr bwMode="auto">
            <a:xfrm>
              <a:off x="4660" y="2895"/>
              <a:ext cx="218" cy="192"/>
            </a:xfrm>
            <a:prstGeom prst="rect">
              <a:avLst/>
            </a:prstGeom>
            <a:noFill/>
            <a:ln w="9525">
              <a:noFill/>
              <a:miter lim="800000"/>
              <a:headEnd/>
              <a:tailEnd/>
            </a:ln>
          </p:spPr>
          <p:txBody>
            <a:bodyPr wrap="none">
              <a:spAutoFit/>
            </a:bodyPr>
            <a:lstStyle/>
            <a:p>
              <a:r>
                <a:rPr lang="en-US" sz="1400"/>
                <a:t>d</a:t>
              </a:r>
              <a:r>
                <a:rPr lang="en-US" sz="1400" baseline="-25000"/>
                <a:t>2</a:t>
              </a:r>
            </a:p>
          </p:txBody>
        </p:sp>
        <p:sp>
          <p:nvSpPr>
            <p:cNvPr id="65554" name="Text Box 18"/>
            <p:cNvSpPr txBox="1">
              <a:spLocks noChangeArrowheads="1"/>
            </p:cNvSpPr>
            <p:nvPr/>
          </p:nvSpPr>
          <p:spPr bwMode="auto">
            <a:xfrm>
              <a:off x="4381" y="2647"/>
              <a:ext cx="218" cy="192"/>
            </a:xfrm>
            <a:prstGeom prst="rect">
              <a:avLst/>
            </a:prstGeom>
            <a:noFill/>
            <a:ln w="9525">
              <a:noFill/>
              <a:miter lim="800000"/>
              <a:headEnd/>
              <a:tailEnd/>
            </a:ln>
          </p:spPr>
          <p:txBody>
            <a:bodyPr wrap="none">
              <a:spAutoFit/>
            </a:bodyPr>
            <a:lstStyle/>
            <a:p>
              <a:r>
                <a:rPr lang="en-US" sz="1400"/>
                <a:t>d</a:t>
              </a:r>
              <a:r>
                <a:rPr lang="en-US" sz="1400" baseline="-25000"/>
                <a:t>1</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latin typeface="Trebuchet MS" pitchFamily="34" charset="0"/>
              </a:rPr>
              <a:t>Ellipse Generating Algorithm</a:t>
            </a:r>
          </a:p>
        </p:txBody>
      </p:sp>
      <p:sp>
        <p:nvSpPr>
          <p:cNvPr id="17412" name="Rectangle 3"/>
          <p:cNvSpPr>
            <a:spLocks noGrp="1" noChangeArrowheads="1"/>
          </p:cNvSpPr>
          <p:nvPr>
            <p:ph type="body" idx="1"/>
          </p:nvPr>
        </p:nvSpPr>
        <p:spPr>
          <a:xfrm>
            <a:off x="457200" y="1371600"/>
            <a:ext cx="8534400" cy="5257800"/>
          </a:xfrm>
        </p:spPr>
        <p:txBody>
          <a:bodyPr/>
          <a:lstStyle/>
          <a:p>
            <a:pPr eaLnBrk="1" hangingPunct="1"/>
            <a:r>
              <a:rPr lang="en-US" sz="2600" smtClean="0">
                <a:latin typeface="Times New Roman" pitchFamily="18" charset="0"/>
                <a:cs typeface="Times New Roman" pitchFamily="18" charset="0"/>
              </a:rPr>
              <a:t>If the distance of the two focus positions from any point P=(x, y) on the ellipse are labeled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 and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2</a:t>
            </a:r>
            <a:r>
              <a:rPr lang="en-US" sz="2600" smtClean="0">
                <a:latin typeface="Times New Roman" pitchFamily="18" charset="0"/>
                <a:cs typeface="Times New Roman" pitchFamily="18" charset="0"/>
              </a:rPr>
              <a:t>, the general equation of an ellipse:</a:t>
            </a:r>
          </a:p>
          <a:p>
            <a:pPr eaLnBrk="1" hangingPunct="1"/>
            <a:endParaRPr lang="en-US" sz="800" smtClean="0">
              <a:latin typeface="Times New Roman" pitchFamily="18" charset="0"/>
              <a:cs typeface="Times New Roman" pitchFamily="18" charset="0"/>
            </a:endParaRPr>
          </a:p>
          <a:p>
            <a:pPr algn="ctr" eaLnBrk="1" hangingPunct="1">
              <a:buFontTx/>
              <a:buNone/>
            </a:pPr>
            <a:r>
              <a:rPr lang="en-US" sz="2600" smtClean="0">
                <a:latin typeface="Times New Roman" pitchFamily="18" charset="0"/>
                <a:cs typeface="Times New Roman" pitchFamily="18" charset="0"/>
              </a:rPr>
              <a:t>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 +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2</a:t>
            </a:r>
            <a:r>
              <a:rPr lang="en-US" sz="2600" smtClean="0">
                <a:latin typeface="Times New Roman" pitchFamily="18" charset="0"/>
                <a:cs typeface="Times New Roman" pitchFamily="18" charset="0"/>
              </a:rPr>
              <a:t> = constant</a:t>
            </a:r>
          </a:p>
          <a:p>
            <a:pPr algn="ctr" eaLnBrk="1" hangingPunct="1">
              <a:buFontTx/>
              <a:buNone/>
            </a:pPr>
            <a:endParaRPr lang="en-US" sz="1600" smtClean="0">
              <a:latin typeface="Times New Roman" pitchFamily="18" charset="0"/>
              <a:cs typeface="Times New Roman" pitchFamily="18" charset="0"/>
            </a:endParaRPr>
          </a:p>
          <a:p>
            <a:pPr eaLnBrk="1" hangingPunct="1"/>
            <a:r>
              <a:rPr lang="en-US" sz="2600" smtClean="0">
                <a:latin typeface="Times New Roman" pitchFamily="18" charset="0"/>
                <a:cs typeface="Times New Roman" pitchFamily="18" charset="0"/>
              </a:rPr>
              <a:t>Expressing distance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 and </a:t>
            </a:r>
            <a:r>
              <a:rPr lang="en-US" sz="2600" i="1" smtClean="0">
                <a:latin typeface="Times New Roman" pitchFamily="18" charset="0"/>
                <a:cs typeface="Times New Roman" pitchFamily="18" charset="0"/>
              </a:rPr>
              <a:t>d</a:t>
            </a:r>
            <a:r>
              <a:rPr lang="en-US" sz="2600" i="1" baseline="-25000" smtClean="0">
                <a:latin typeface="Times New Roman" pitchFamily="18" charset="0"/>
                <a:cs typeface="Times New Roman" pitchFamily="18" charset="0"/>
              </a:rPr>
              <a:t>2 </a:t>
            </a:r>
            <a:r>
              <a:rPr lang="en-US" sz="2600" smtClean="0">
                <a:latin typeface="Times New Roman" pitchFamily="18" charset="0"/>
                <a:cs typeface="Times New Roman" pitchFamily="18" charset="0"/>
              </a:rPr>
              <a:t>in terms of the focal coordinates F</a:t>
            </a:r>
            <a:r>
              <a:rPr lang="en-US" sz="2600"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=(x</a:t>
            </a:r>
            <a:r>
              <a:rPr lang="en-US" sz="2600"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 y</a:t>
            </a:r>
            <a:r>
              <a:rPr lang="en-US" sz="2600" baseline="-25000" smtClean="0">
                <a:latin typeface="Times New Roman" pitchFamily="18" charset="0"/>
                <a:cs typeface="Times New Roman" pitchFamily="18" charset="0"/>
              </a:rPr>
              <a:t>1</a:t>
            </a:r>
            <a:r>
              <a:rPr lang="en-US" sz="2600" smtClean="0">
                <a:latin typeface="Times New Roman" pitchFamily="18" charset="0"/>
                <a:cs typeface="Times New Roman" pitchFamily="18" charset="0"/>
              </a:rPr>
              <a:t>) and F</a:t>
            </a:r>
            <a:r>
              <a:rPr lang="en-US" sz="2600" baseline="-25000" smtClean="0">
                <a:latin typeface="Times New Roman" pitchFamily="18" charset="0"/>
                <a:cs typeface="Times New Roman" pitchFamily="18" charset="0"/>
              </a:rPr>
              <a:t>2</a:t>
            </a:r>
            <a:r>
              <a:rPr lang="en-US" sz="2600" smtClean="0">
                <a:latin typeface="Times New Roman" pitchFamily="18" charset="0"/>
                <a:cs typeface="Times New Roman" pitchFamily="18" charset="0"/>
              </a:rPr>
              <a:t>=(x</a:t>
            </a:r>
            <a:r>
              <a:rPr lang="en-US" sz="2600" baseline="-25000" smtClean="0">
                <a:latin typeface="Times New Roman" pitchFamily="18" charset="0"/>
                <a:cs typeface="Times New Roman" pitchFamily="18" charset="0"/>
              </a:rPr>
              <a:t>2</a:t>
            </a:r>
            <a:r>
              <a:rPr lang="en-US" sz="2600" smtClean="0">
                <a:latin typeface="Times New Roman" pitchFamily="18" charset="0"/>
                <a:cs typeface="Times New Roman" pitchFamily="18" charset="0"/>
              </a:rPr>
              <a:t>, y</a:t>
            </a:r>
            <a:r>
              <a:rPr lang="en-US" sz="2600" baseline="-25000" smtClean="0">
                <a:latin typeface="Times New Roman" pitchFamily="18" charset="0"/>
                <a:cs typeface="Times New Roman" pitchFamily="18" charset="0"/>
              </a:rPr>
              <a:t>2</a:t>
            </a:r>
            <a:r>
              <a:rPr lang="en-US" sz="2600" smtClean="0">
                <a:latin typeface="Times New Roman" pitchFamily="18" charset="0"/>
                <a:cs typeface="Times New Roman" pitchFamily="18" charset="0"/>
              </a:rPr>
              <a:t>), we have</a:t>
            </a:r>
          </a:p>
          <a:p>
            <a:pPr eaLnBrk="1" hangingPunct="1">
              <a:buFontTx/>
              <a:buNone/>
            </a:pPr>
            <a:endParaRPr lang="en-US" sz="2600" smtClean="0">
              <a:latin typeface="Times New Roman" pitchFamily="18" charset="0"/>
              <a:cs typeface="Times New Roman" pitchFamily="18" charset="0"/>
            </a:endParaRPr>
          </a:p>
          <a:p>
            <a:pPr eaLnBrk="1" hangingPunct="1">
              <a:buFontTx/>
              <a:buNone/>
            </a:pPr>
            <a:endParaRPr lang="en-US" sz="1600" smtClean="0">
              <a:latin typeface="Times New Roman" pitchFamily="18" charset="0"/>
              <a:cs typeface="Times New Roman" pitchFamily="18" charset="0"/>
            </a:endParaRPr>
          </a:p>
          <a:p>
            <a:pPr eaLnBrk="1" hangingPunct="1">
              <a:buFontTx/>
              <a:buNone/>
            </a:pPr>
            <a:endParaRPr lang="en-US" sz="1600" smtClean="0">
              <a:latin typeface="Times New Roman" pitchFamily="18" charset="0"/>
              <a:cs typeface="Times New Roman" pitchFamily="18" charset="0"/>
            </a:endParaRPr>
          </a:p>
          <a:p>
            <a:pPr eaLnBrk="1" hangingPunct="1">
              <a:buFontTx/>
              <a:buNone/>
            </a:pPr>
            <a:r>
              <a:rPr lang="en-US" sz="2000" smtClean="0">
                <a:latin typeface="Times New Roman" pitchFamily="18" charset="0"/>
                <a:cs typeface="Times New Roman" pitchFamily="18" charset="0"/>
              </a:rPr>
              <a:t>By squaring this equation, isolating the radical, and then squaring we obtain the general ellipse equation form as</a:t>
            </a:r>
          </a:p>
          <a:p>
            <a:pPr eaLnBrk="1" hangingPunct="1">
              <a:buFontTx/>
              <a:buNone/>
            </a:pPr>
            <a:endParaRPr lang="en-US" sz="2000" smtClean="0">
              <a:latin typeface="Times New Roman" pitchFamily="18" charset="0"/>
              <a:cs typeface="Times New Roman" pitchFamily="18" charset="0"/>
            </a:endParaRPr>
          </a:p>
        </p:txBody>
      </p:sp>
      <p:graphicFrame>
        <p:nvGraphicFramePr>
          <p:cNvPr id="17410" name="Object 4"/>
          <p:cNvGraphicFramePr>
            <a:graphicFrameLocks noChangeAspect="1"/>
          </p:cNvGraphicFramePr>
          <p:nvPr/>
        </p:nvGraphicFramePr>
        <p:xfrm>
          <a:off x="1752600" y="4679950"/>
          <a:ext cx="6248400" cy="577850"/>
        </p:xfrm>
        <a:graphic>
          <a:graphicData uri="http://schemas.openxmlformats.org/presentationml/2006/ole">
            <p:oleObj spid="_x0000_s17410" name="Equation" r:id="rId3" imgW="3377880" imgH="29196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en-US" smtClean="0"/>
          </a:p>
        </p:txBody>
      </p:sp>
      <p:sp>
        <p:nvSpPr>
          <p:cNvPr id="66563" name="Rectangle 3"/>
          <p:cNvSpPr>
            <a:spLocks noGrp="1" noChangeArrowheads="1"/>
          </p:cNvSpPr>
          <p:nvPr>
            <p:ph type="body" idx="1"/>
          </p:nvPr>
        </p:nvSpPr>
        <p:spPr/>
        <p:txBody>
          <a:bodyPr/>
          <a:lstStyle/>
          <a:p>
            <a:pPr eaLnBrk="1" hangingPunct="1">
              <a:lnSpc>
                <a:spcPct val="80000"/>
              </a:lnSpc>
              <a:buFontTx/>
              <a:buNone/>
            </a:pPr>
            <a:r>
              <a:rPr lang="en-US" sz="2000" i="1" smtClean="0">
                <a:latin typeface="Times New Roman" pitchFamily="18" charset="0"/>
                <a:cs typeface="Times New Roman" pitchFamily="18" charset="0"/>
              </a:rPr>
              <a:t>	Ax</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By</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Cxy + Dx + Ey + F = 0</a:t>
            </a:r>
          </a:p>
          <a:p>
            <a:pPr eaLnBrk="1" hangingPunct="1">
              <a:lnSpc>
                <a:spcPct val="80000"/>
              </a:lnSpc>
              <a:buFontTx/>
              <a:buNone/>
            </a:pPr>
            <a:r>
              <a:rPr lang="en-US" sz="2000" i="1" smtClean="0">
                <a:latin typeface="Times New Roman" pitchFamily="18" charset="0"/>
                <a:cs typeface="Times New Roman" pitchFamily="18" charset="0"/>
              </a:rPr>
              <a:t>	where the coefficients, A, B, C, D, E, F </a:t>
            </a:r>
            <a:r>
              <a:rPr lang="en-US" sz="2000" smtClean="0">
                <a:latin typeface="Times New Roman" pitchFamily="18" charset="0"/>
                <a:cs typeface="Times New Roman" pitchFamily="18" charset="0"/>
              </a:rPr>
              <a:t>are evaluated in terms of focal coordinates and the dimensions of the major &amp; minor axes of the ellipse.</a:t>
            </a:r>
          </a:p>
          <a:p>
            <a:pPr eaLnBrk="1" hangingPunct="1">
              <a:lnSpc>
                <a:spcPct val="80000"/>
              </a:lnSpc>
            </a:pPr>
            <a:endParaRPr lang="en-US" sz="2000" smtClean="0">
              <a:latin typeface="Times New Roman" pitchFamily="18" charset="0"/>
              <a:cs typeface="Times New Roman" pitchFamily="18" charset="0"/>
            </a:endParaRPr>
          </a:p>
          <a:p>
            <a:pPr eaLnBrk="1" hangingPunct="1">
              <a:lnSpc>
                <a:spcPct val="80000"/>
              </a:lnSpc>
            </a:pPr>
            <a:r>
              <a:rPr lang="en-US" sz="2000" smtClean="0">
                <a:latin typeface="Times New Roman" pitchFamily="18" charset="0"/>
                <a:cs typeface="Times New Roman" pitchFamily="18" charset="0"/>
              </a:rPr>
              <a:t>The major axis is the straight line segment extending from one side of the ellipse to the other through the foci. </a:t>
            </a:r>
          </a:p>
          <a:p>
            <a:pPr eaLnBrk="1" hangingPunct="1">
              <a:lnSpc>
                <a:spcPct val="80000"/>
              </a:lnSpc>
            </a:pPr>
            <a:endParaRPr lang="en-US" sz="2000" smtClean="0">
              <a:latin typeface="Times New Roman" pitchFamily="18" charset="0"/>
              <a:cs typeface="Times New Roman" pitchFamily="18" charset="0"/>
            </a:endParaRPr>
          </a:p>
          <a:p>
            <a:pPr eaLnBrk="1" hangingPunct="1">
              <a:lnSpc>
                <a:spcPct val="80000"/>
              </a:lnSpc>
            </a:pPr>
            <a:r>
              <a:rPr lang="en-US" sz="2000" smtClean="0">
                <a:latin typeface="Times New Roman" pitchFamily="18" charset="0"/>
                <a:cs typeface="Times New Roman" pitchFamily="18" charset="0"/>
              </a:rPr>
              <a:t>The minor axis spans the shorter dimension of the ellipse, bisecting the major axis at the halfway position (ellipse center) between the two foci.</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latin typeface="Trebuchet MS" pitchFamily="34" charset="0"/>
              </a:rPr>
              <a:t>Ellipse Generating Algorithm</a:t>
            </a:r>
          </a:p>
        </p:txBody>
      </p:sp>
      <p:sp>
        <p:nvSpPr>
          <p:cNvPr id="18436" name="Rectangle 3"/>
          <p:cNvSpPr>
            <a:spLocks noGrp="1" noChangeArrowheads="1"/>
          </p:cNvSpPr>
          <p:nvPr>
            <p:ph type="body" idx="1"/>
          </p:nvPr>
        </p:nvSpPr>
        <p:spPr/>
        <p:txBody>
          <a:bodyPr/>
          <a:lstStyle/>
          <a:p>
            <a:pPr eaLnBrk="1" hangingPunct="1">
              <a:lnSpc>
                <a:spcPct val="80000"/>
              </a:lnSpc>
              <a:buFontTx/>
              <a:buNone/>
            </a:pPr>
            <a:r>
              <a:rPr lang="en-US" sz="2600" smtClean="0">
                <a:latin typeface="Trebuchet MS" pitchFamily="34" charset="0"/>
              </a:rPr>
              <a:t>However, we will only consider ‘standard’ ellipse: with major &amp; minor axes oriented to align with the coordinate axes.</a:t>
            </a:r>
          </a:p>
          <a:p>
            <a:pPr eaLnBrk="1" hangingPunct="1">
              <a:lnSpc>
                <a:spcPct val="80000"/>
              </a:lnSpc>
              <a:buFontTx/>
              <a:buNone/>
            </a:pPr>
            <a:endParaRPr lang="en-US" sz="2600" smtClean="0">
              <a:latin typeface="Trebuchet MS" pitchFamily="34" charset="0"/>
            </a:endParaRPr>
          </a:p>
          <a:p>
            <a:pPr eaLnBrk="1" hangingPunct="1">
              <a:lnSpc>
                <a:spcPct val="80000"/>
              </a:lnSpc>
              <a:buFontTx/>
              <a:buNone/>
            </a:pPr>
            <a:endParaRPr lang="en-US" sz="2600" smtClean="0">
              <a:latin typeface="Trebuchet MS" pitchFamily="34" charset="0"/>
            </a:endParaRPr>
          </a:p>
          <a:p>
            <a:pPr eaLnBrk="1" hangingPunct="1">
              <a:lnSpc>
                <a:spcPct val="80000"/>
              </a:lnSpc>
              <a:buFontTx/>
              <a:buNone/>
            </a:pPr>
            <a:endParaRPr lang="en-US" sz="2600" smtClean="0">
              <a:latin typeface="Trebuchet MS" pitchFamily="34" charset="0"/>
            </a:endParaRPr>
          </a:p>
          <a:p>
            <a:pPr eaLnBrk="1" hangingPunct="1">
              <a:lnSpc>
                <a:spcPct val="80000"/>
              </a:lnSpc>
              <a:buFontTx/>
              <a:buNone/>
            </a:pPr>
            <a:endParaRPr lang="en-US" sz="2600" smtClean="0">
              <a:latin typeface="Trebuchet MS" pitchFamily="34" charset="0"/>
            </a:endParaRPr>
          </a:p>
          <a:p>
            <a:pPr eaLnBrk="1" hangingPunct="1">
              <a:lnSpc>
                <a:spcPct val="80000"/>
              </a:lnSpc>
              <a:buFontTx/>
              <a:buNone/>
            </a:pPr>
            <a:r>
              <a:rPr lang="en-US" sz="2600" smtClean="0">
                <a:latin typeface="Trebuchet MS" pitchFamily="34" charset="0"/>
              </a:rPr>
              <a:t>						</a:t>
            </a:r>
            <a:r>
              <a:rPr lang="en-US" sz="2600" i="1" smtClean="0">
                <a:latin typeface="Times New Roman" pitchFamily="18" charset="0"/>
                <a:cs typeface="Times New Roman" pitchFamily="18" charset="0"/>
              </a:rPr>
              <a:t>x</a:t>
            </a:r>
            <a:r>
              <a:rPr lang="en-US" sz="2600" smtClean="0">
                <a:latin typeface="Times New Roman" pitchFamily="18" charset="0"/>
                <a:cs typeface="Times New Roman" pitchFamily="18" charset="0"/>
              </a:rPr>
              <a:t> = </a:t>
            </a:r>
            <a:r>
              <a:rPr lang="en-US" sz="2600" i="1" smtClean="0">
                <a:latin typeface="Times New Roman" pitchFamily="18" charset="0"/>
                <a:cs typeface="Times New Roman" pitchFamily="18" charset="0"/>
              </a:rPr>
              <a:t>x</a:t>
            </a:r>
            <a:r>
              <a:rPr lang="en-US" sz="2600" i="1" baseline="-25000" smtClean="0">
                <a:latin typeface="Times New Roman" pitchFamily="18" charset="0"/>
                <a:cs typeface="Times New Roman" pitchFamily="18" charset="0"/>
              </a:rPr>
              <a:t>c</a:t>
            </a:r>
            <a:r>
              <a:rPr lang="en-US" sz="2600" i="1" smtClean="0">
                <a:latin typeface="Times New Roman" pitchFamily="18" charset="0"/>
                <a:cs typeface="Times New Roman" pitchFamily="18" charset="0"/>
              </a:rPr>
              <a:t> + r</a:t>
            </a:r>
            <a:r>
              <a:rPr lang="en-US" sz="2600" i="1" baseline="-25000" smtClean="0">
                <a:latin typeface="Times New Roman" pitchFamily="18" charset="0"/>
                <a:cs typeface="Times New Roman" pitchFamily="18" charset="0"/>
              </a:rPr>
              <a:t>x </a:t>
            </a:r>
            <a:r>
              <a:rPr lang="en-US" sz="2600" i="1" smtClean="0">
                <a:latin typeface="Times New Roman" pitchFamily="18" charset="0"/>
                <a:cs typeface="Times New Roman" pitchFamily="18" charset="0"/>
              </a:rPr>
              <a:t>cos </a:t>
            </a:r>
            <a:r>
              <a:rPr lang="el-GR" sz="2600" i="1" smtClean="0">
                <a:latin typeface="Times New Roman" pitchFamily="18" charset="0"/>
                <a:cs typeface="Times New Roman" pitchFamily="18" charset="0"/>
              </a:rPr>
              <a:t>θ</a:t>
            </a:r>
            <a:endParaRPr lang="en-US" sz="2600" i="1" smtClean="0">
              <a:latin typeface="Times New Roman" pitchFamily="18" charset="0"/>
              <a:cs typeface="Times New Roman" pitchFamily="18" charset="0"/>
            </a:endParaRPr>
          </a:p>
          <a:p>
            <a:pPr eaLnBrk="1" hangingPunct="1">
              <a:lnSpc>
                <a:spcPct val="80000"/>
              </a:lnSpc>
              <a:buFontTx/>
              <a:buNone/>
            </a:pPr>
            <a:r>
              <a:rPr lang="en-US" sz="2600" i="1" smtClean="0">
                <a:latin typeface="Times New Roman" pitchFamily="18" charset="0"/>
                <a:cs typeface="Times New Roman" pitchFamily="18" charset="0"/>
              </a:rPr>
              <a:t>						y</a:t>
            </a:r>
            <a:r>
              <a:rPr lang="en-US" sz="2600" smtClean="0">
                <a:latin typeface="Times New Roman" pitchFamily="18" charset="0"/>
                <a:cs typeface="Times New Roman" pitchFamily="18" charset="0"/>
              </a:rPr>
              <a:t> = </a:t>
            </a:r>
            <a:r>
              <a:rPr lang="en-US" sz="2600" i="1" smtClean="0">
                <a:latin typeface="Times New Roman" pitchFamily="18" charset="0"/>
                <a:cs typeface="Times New Roman" pitchFamily="18" charset="0"/>
              </a:rPr>
              <a:t>y</a:t>
            </a:r>
            <a:r>
              <a:rPr lang="en-US" sz="2600" i="1" baseline="-25000" smtClean="0">
                <a:latin typeface="Times New Roman" pitchFamily="18" charset="0"/>
                <a:cs typeface="Times New Roman" pitchFamily="18" charset="0"/>
              </a:rPr>
              <a:t>c</a:t>
            </a:r>
            <a:r>
              <a:rPr lang="en-US" sz="2600" i="1" smtClean="0">
                <a:latin typeface="Times New Roman" pitchFamily="18" charset="0"/>
                <a:cs typeface="Times New Roman" pitchFamily="18" charset="0"/>
              </a:rPr>
              <a:t> + r</a:t>
            </a:r>
            <a:r>
              <a:rPr lang="en-US" sz="2600" i="1" baseline="-25000" smtClean="0">
                <a:latin typeface="Times New Roman" pitchFamily="18" charset="0"/>
                <a:cs typeface="Times New Roman" pitchFamily="18" charset="0"/>
              </a:rPr>
              <a:t>y </a:t>
            </a:r>
            <a:r>
              <a:rPr lang="en-US" sz="2600" i="1" smtClean="0">
                <a:latin typeface="Times New Roman" pitchFamily="18" charset="0"/>
                <a:cs typeface="Times New Roman" pitchFamily="18" charset="0"/>
              </a:rPr>
              <a:t>sin </a:t>
            </a:r>
            <a:r>
              <a:rPr lang="el-GR" sz="2600" i="1" smtClean="0">
                <a:latin typeface="Times New Roman" pitchFamily="18" charset="0"/>
                <a:cs typeface="Times New Roman" pitchFamily="18" charset="0"/>
              </a:rPr>
              <a:t>θ</a:t>
            </a:r>
          </a:p>
          <a:p>
            <a:pPr eaLnBrk="1" hangingPunct="1">
              <a:lnSpc>
                <a:spcPct val="80000"/>
              </a:lnSpc>
              <a:buFontTx/>
              <a:buNone/>
            </a:pPr>
            <a:endParaRPr lang="en-US" sz="2600" smtClean="0">
              <a:latin typeface="Times New Roman" pitchFamily="18" charset="0"/>
              <a:cs typeface="Times New Roman" pitchFamily="18" charset="0"/>
            </a:endParaRPr>
          </a:p>
          <a:p>
            <a:pPr eaLnBrk="1" hangingPunct="1">
              <a:lnSpc>
                <a:spcPct val="80000"/>
              </a:lnSpc>
              <a:buFontTx/>
              <a:buNone/>
            </a:pPr>
            <a:r>
              <a:rPr lang="en-US" sz="2600" i="1" smtClean="0">
                <a:latin typeface="Trebuchet MS" pitchFamily="34" charset="0"/>
              </a:rPr>
              <a:t>r</a:t>
            </a:r>
            <a:r>
              <a:rPr lang="en-US" sz="2600" i="1" baseline="-25000" smtClean="0">
                <a:latin typeface="Trebuchet MS" pitchFamily="34" charset="0"/>
              </a:rPr>
              <a:t>x </a:t>
            </a:r>
            <a:r>
              <a:rPr lang="en-US" sz="2600" smtClean="0">
                <a:latin typeface="Trebuchet MS" pitchFamily="34" charset="0"/>
              </a:rPr>
              <a:t>is semimajor axis and </a:t>
            </a:r>
            <a:r>
              <a:rPr lang="en-US" sz="2600" i="1" smtClean="0">
                <a:latin typeface="Trebuchet MS" pitchFamily="34" charset="0"/>
              </a:rPr>
              <a:t>r</a:t>
            </a:r>
            <a:r>
              <a:rPr lang="en-US" sz="2600" i="1" baseline="-25000" smtClean="0">
                <a:latin typeface="Trebuchet MS" pitchFamily="34" charset="0"/>
              </a:rPr>
              <a:t>y</a:t>
            </a:r>
            <a:r>
              <a:rPr lang="en-US" sz="2600" smtClean="0">
                <a:latin typeface="Trebuchet MS" pitchFamily="34" charset="0"/>
              </a:rPr>
              <a:t> is semiminor axis </a:t>
            </a:r>
          </a:p>
          <a:p>
            <a:pPr eaLnBrk="1" hangingPunct="1">
              <a:lnSpc>
                <a:spcPct val="80000"/>
              </a:lnSpc>
              <a:buFontTx/>
              <a:buNone/>
            </a:pPr>
            <a:endParaRPr lang="en-US" sz="2000" smtClean="0">
              <a:latin typeface="Trebuchet MS" pitchFamily="34" charset="0"/>
            </a:endParaRPr>
          </a:p>
          <a:p>
            <a:pPr eaLnBrk="1" hangingPunct="1">
              <a:lnSpc>
                <a:spcPct val="80000"/>
              </a:lnSpc>
              <a:buFontTx/>
              <a:buNone/>
            </a:pPr>
            <a:endParaRPr lang="en-US" sz="2000" smtClean="0">
              <a:latin typeface="Trebuchet MS" pitchFamily="34" charset="0"/>
            </a:endParaRPr>
          </a:p>
        </p:txBody>
      </p:sp>
      <p:graphicFrame>
        <p:nvGraphicFramePr>
          <p:cNvPr id="18434" name="Object 4"/>
          <p:cNvGraphicFramePr>
            <a:graphicFrameLocks noChangeAspect="1"/>
          </p:cNvGraphicFramePr>
          <p:nvPr/>
        </p:nvGraphicFramePr>
        <p:xfrm>
          <a:off x="4800600" y="2743200"/>
          <a:ext cx="3867150" cy="1289050"/>
        </p:xfrm>
        <a:graphic>
          <a:graphicData uri="http://schemas.openxmlformats.org/presentationml/2006/ole">
            <p:oleObj spid="_x0000_s18434" name="Equation" r:id="rId3" imgW="1562040" imgH="545760" progId="Equation.3">
              <p:embed/>
            </p:oleObj>
          </a:graphicData>
        </a:graphic>
      </p:graphicFrame>
      <p:grpSp>
        <p:nvGrpSpPr>
          <p:cNvPr id="18437" name="Group 5"/>
          <p:cNvGrpSpPr>
            <a:grpSpLocks/>
          </p:cNvGrpSpPr>
          <p:nvPr/>
        </p:nvGrpSpPr>
        <p:grpSpPr bwMode="auto">
          <a:xfrm>
            <a:off x="457200" y="3078163"/>
            <a:ext cx="4216400" cy="2255837"/>
            <a:chOff x="288" y="1488"/>
            <a:chExt cx="2656" cy="1421"/>
          </a:xfrm>
        </p:grpSpPr>
        <p:sp>
          <p:nvSpPr>
            <p:cNvPr id="18438" name="Line 6"/>
            <p:cNvSpPr>
              <a:spLocks noChangeShapeType="1"/>
            </p:cNvSpPr>
            <p:nvPr/>
          </p:nvSpPr>
          <p:spPr bwMode="auto">
            <a:xfrm>
              <a:off x="588" y="1488"/>
              <a:ext cx="0" cy="1320"/>
            </a:xfrm>
            <a:prstGeom prst="line">
              <a:avLst/>
            </a:prstGeom>
            <a:noFill/>
            <a:ln w="19050">
              <a:solidFill>
                <a:schemeClr val="hlink"/>
              </a:solidFill>
              <a:round/>
              <a:headEnd type="triangle" w="med" len="med"/>
              <a:tailEnd/>
            </a:ln>
          </p:spPr>
          <p:txBody>
            <a:bodyPr/>
            <a:lstStyle/>
            <a:p>
              <a:endParaRPr lang="en-US"/>
            </a:p>
          </p:txBody>
        </p:sp>
        <p:sp>
          <p:nvSpPr>
            <p:cNvPr id="18439" name="Line 7"/>
            <p:cNvSpPr>
              <a:spLocks noChangeShapeType="1"/>
            </p:cNvSpPr>
            <p:nvPr/>
          </p:nvSpPr>
          <p:spPr bwMode="auto">
            <a:xfrm>
              <a:off x="380" y="2678"/>
              <a:ext cx="2564" cy="0"/>
            </a:xfrm>
            <a:prstGeom prst="line">
              <a:avLst/>
            </a:prstGeom>
            <a:noFill/>
            <a:ln w="19050">
              <a:solidFill>
                <a:schemeClr val="hlink"/>
              </a:solidFill>
              <a:round/>
              <a:headEnd/>
              <a:tailEnd type="triangle" w="med" len="med"/>
            </a:ln>
          </p:spPr>
          <p:txBody>
            <a:bodyPr/>
            <a:lstStyle/>
            <a:p>
              <a:endParaRPr lang="en-US"/>
            </a:p>
          </p:txBody>
        </p:sp>
        <p:sp>
          <p:nvSpPr>
            <p:cNvPr id="18440" name="Oval 8"/>
            <p:cNvSpPr>
              <a:spLocks noChangeArrowheads="1"/>
            </p:cNvSpPr>
            <p:nvPr/>
          </p:nvSpPr>
          <p:spPr bwMode="auto">
            <a:xfrm>
              <a:off x="1004" y="1747"/>
              <a:ext cx="1560" cy="712"/>
            </a:xfrm>
            <a:prstGeom prst="ellipse">
              <a:avLst/>
            </a:prstGeom>
            <a:noFill/>
            <a:ln w="38100">
              <a:solidFill>
                <a:srgbClr val="FF0000"/>
              </a:solidFill>
              <a:round/>
              <a:headEnd/>
              <a:tailEnd/>
            </a:ln>
          </p:spPr>
          <p:txBody>
            <a:bodyPr wrap="none" anchor="ctr"/>
            <a:lstStyle/>
            <a:p>
              <a:endParaRPr lang="en-IN"/>
            </a:p>
          </p:txBody>
        </p:sp>
        <p:sp>
          <p:nvSpPr>
            <p:cNvPr id="18441" name="Oval 9"/>
            <p:cNvSpPr>
              <a:spLocks noChangeArrowheads="1"/>
            </p:cNvSpPr>
            <p:nvPr/>
          </p:nvSpPr>
          <p:spPr bwMode="auto">
            <a:xfrm>
              <a:off x="2528" y="2079"/>
              <a:ext cx="70" cy="64"/>
            </a:xfrm>
            <a:prstGeom prst="ellipse">
              <a:avLst/>
            </a:prstGeom>
            <a:solidFill>
              <a:srgbClr val="000000"/>
            </a:solidFill>
            <a:ln w="9525">
              <a:solidFill>
                <a:srgbClr val="000000"/>
              </a:solidFill>
              <a:round/>
              <a:headEnd/>
              <a:tailEnd/>
            </a:ln>
          </p:spPr>
          <p:txBody>
            <a:bodyPr wrap="none" anchor="ctr"/>
            <a:lstStyle/>
            <a:p>
              <a:endParaRPr lang="en-IN"/>
            </a:p>
          </p:txBody>
        </p:sp>
        <p:sp>
          <p:nvSpPr>
            <p:cNvPr id="18442" name="Line 10"/>
            <p:cNvSpPr>
              <a:spLocks noChangeShapeType="1"/>
            </p:cNvSpPr>
            <p:nvPr/>
          </p:nvSpPr>
          <p:spPr bwMode="auto">
            <a:xfrm flipH="1">
              <a:off x="1776" y="2107"/>
              <a:ext cx="762" cy="0"/>
            </a:xfrm>
            <a:prstGeom prst="line">
              <a:avLst/>
            </a:prstGeom>
            <a:noFill/>
            <a:ln w="38100">
              <a:solidFill>
                <a:schemeClr val="tx1"/>
              </a:solidFill>
              <a:prstDash val="sysDot"/>
              <a:round/>
              <a:headEnd/>
              <a:tailEnd/>
            </a:ln>
          </p:spPr>
          <p:txBody>
            <a:bodyPr/>
            <a:lstStyle/>
            <a:p>
              <a:endParaRPr lang="en-US"/>
            </a:p>
          </p:txBody>
        </p:sp>
        <p:sp>
          <p:nvSpPr>
            <p:cNvPr id="18443" name="Line 11"/>
            <p:cNvSpPr>
              <a:spLocks noChangeShapeType="1"/>
            </p:cNvSpPr>
            <p:nvPr/>
          </p:nvSpPr>
          <p:spPr bwMode="auto">
            <a:xfrm flipH="1" flipV="1">
              <a:off x="1766" y="1747"/>
              <a:ext cx="0" cy="388"/>
            </a:xfrm>
            <a:prstGeom prst="line">
              <a:avLst/>
            </a:prstGeom>
            <a:noFill/>
            <a:ln w="38100">
              <a:solidFill>
                <a:schemeClr val="tx1"/>
              </a:solidFill>
              <a:prstDash val="sysDot"/>
              <a:round/>
              <a:headEnd/>
              <a:tailEnd/>
            </a:ln>
          </p:spPr>
          <p:txBody>
            <a:bodyPr/>
            <a:lstStyle/>
            <a:p>
              <a:endParaRPr lang="en-US"/>
            </a:p>
          </p:txBody>
        </p:sp>
        <p:sp>
          <p:nvSpPr>
            <p:cNvPr id="18444" name="Text Box 12"/>
            <p:cNvSpPr txBox="1">
              <a:spLocks noChangeArrowheads="1"/>
            </p:cNvSpPr>
            <p:nvPr/>
          </p:nvSpPr>
          <p:spPr bwMode="auto">
            <a:xfrm>
              <a:off x="1514" y="1812"/>
              <a:ext cx="272" cy="192"/>
            </a:xfrm>
            <a:prstGeom prst="rect">
              <a:avLst/>
            </a:prstGeom>
            <a:noFill/>
            <a:ln w="9525">
              <a:noFill/>
              <a:miter lim="800000"/>
              <a:headEnd/>
              <a:tailEnd/>
            </a:ln>
          </p:spPr>
          <p:txBody>
            <a:bodyPr>
              <a:spAutoFit/>
            </a:bodyPr>
            <a:lstStyle/>
            <a:p>
              <a:r>
                <a:rPr lang="en-US" sz="1400"/>
                <a:t>r</a:t>
              </a:r>
              <a:r>
                <a:rPr lang="en-US" sz="1400" baseline="-25000"/>
                <a:t>y</a:t>
              </a:r>
            </a:p>
          </p:txBody>
        </p:sp>
        <p:sp>
          <p:nvSpPr>
            <p:cNvPr id="18445" name="Text Box 13"/>
            <p:cNvSpPr txBox="1">
              <a:spLocks noChangeArrowheads="1"/>
            </p:cNvSpPr>
            <p:nvPr/>
          </p:nvSpPr>
          <p:spPr bwMode="auto">
            <a:xfrm>
              <a:off x="1628" y="2718"/>
              <a:ext cx="207" cy="191"/>
            </a:xfrm>
            <a:prstGeom prst="rect">
              <a:avLst/>
            </a:prstGeom>
            <a:noFill/>
            <a:ln w="9525">
              <a:noFill/>
              <a:miter lim="800000"/>
              <a:headEnd/>
              <a:tailEnd/>
            </a:ln>
          </p:spPr>
          <p:txBody>
            <a:bodyPr wrap="none">
              <a:spAutoFit/>
            </a:bodyPr>
            <a:lstStyle/>
            <a:p>
              <a:r>
                <a:rPr lang="en-US" sz="1400"/>
                <a:t>x</a:t>
              </a:r>
              <a:r>
                <a:rPr lang="en-US" sz="1400" baseline="-25000"/>
                <a:t>c</a:t>
              </a:r>
            </a:p>
          </p:txBody>
        </p:sp>
        <p:sp>
          <p:nvSpPr>
            <p:cNvPr id="18446" name="Oval 14"/>
            <p:cNvSpPr>
              <a:spLocks noChangeArrowheads="1"/>
            </p:cNvSpPr>
            <p:nvPr/>
          </p:nvSpPr>
          <p:spPr bwMode="auto">
            <a:xfrm>
              <a:off x="1737" y="2080"/>
              <a:ext cx="70" cy="65"/>
            </a:xfrm>
            <a:prstGeom prst="ellipse">
              <a:avLst/>
            </a:prstGeom>
            <a:solidFill>
              <a:srgbClr val="000000"/>
            </a:solidFill>
            <a:ln w="9525">
              <a:solidFill>
                <a:srgbClr val="000000"/>
              </a:solidFill>
              <a:round/>
              <a:headEnd/>
              <a:tailEnd/>
            </a:ln>
          </p:spPr>
          <p:txBody>
            <a:bodyPr wrap="none" anchor="ctr"/>
            <a:lstStyle/>
            <a:p>
              <a:endParaRPr lang="en-IN"/>
            </a:p>
          </p:txBody>
        </p:sp>
        <p:sp>
          <p:nvSpPr>
            <p:cNvPr id="18447" name="Oval 15"/>
            <p:cNvSpPr>
              <a:spLocks noChangeArrowheads="1"/>
            </p:cNvSpPr>
            <p:nvPr/>
          </p:nvSpPr>
          <p:spPr bwMode="auto">
            <a:xfrm>
              <a:off x="1727" y="1728"/>
              <a:ext cx="69" cy="65"/>
            </a:xfrm>
            <a:prstGeom prst="ellipse">
              <a:avLst/>
            </a:prstGeom>
            <a:solidFill>
              <a:srgbClr val="000000"/>
            </a:solidFill>
            <a:ln w="9525">
              <a:solidFill>
                <a:srgbClr val="000000"/>
              </a:solidFill>
              <a:round/>
              <a:headEnd/>
              <a:tailEnd/>
            </a:ln>
          </p:spPr>
          <p:txBody>
            <a:bodyPr wrap="none" anchor="ctr"/>
            <a:lstStyle/>
            <a:p>
              <a:endParaRPr lang="en-IN"/>
            </a:p>
          </p:txBody>
        </p:sp>
        <p:sp>
          <p:nvSpPr>
            <p:cNvPr id="18448" name="Text Box 16"/>
            <p:cNvSpPr txBox="1">
              <a:spLocks noChangeArrowheads="1"/>
            </p:cNvSpPr>
            <p:nvPr/>
          </p:nvSpPr>
          <p:spPr bwMode="auto">
            <a:xfrm>
              <a:off x="1905" y="2070"/>
              <a:ext cx="273" cy="192"/>
            </a:xfrm>
            <a:prstGeom prst="rect">
              <a:avLst/>
            </a:prstGeom>
            <a:noFill/>
            <a:ln w="9525">
              <a:noFill/>
              <a:miter lim="800000"/>
              <a:headEnd/>
              <a:tailEnd/>
            </a:ln>
          </p:spPr>
          <p:txBody>
            <a:bodyPr>
              <a:spAutoFit/>
            </a:bodyPr>
            <a:lstStyle/>
            <a:p>
              <a:r>
                <a:rPr lang="en-US" sz="1400"/>
                <a:t>r</a:t>
              </a:r>
              <a:r>
                <a:rPr lang="en-US" sz="1400" baseline="-25000"/>
                <a:t>x</a:t>
              </a:r>
            </a:p>
          </p:txBody>
        </p:sp>
        <p:sp>
          <p:nvSpPr>
            <p:cNvPr id="18449" name="Line 17"/>
            <p:cNvSpPr>
              <a:spLocks noChangeShapeType="1"/>
            </p:cNvSpPr>
            <p:nvPr/>
          </p:nvSpPr>
          <p:spPr bwMode="auto">
            <a:xfrm>
              <a:off x="1766" y="2615"/>
              <a:ext cx="0" cy="132"/>
            </a:xfrm>
            <a:prstGeom prst="line">
              <a:avLst/>
            </a:prstGeom>
            <a:noFill/>
            <a:ln w="19050">
              <a:solidFill>
                <a:schemeClr val="hlink"/>
              </a:solidFill>
              <a:round/>
              <a:headEnd/>
              <a:tailEnd/>
            </a:ln>
          </p:spPr>
          <p:txBody>
            <a:bodyPr/>
            <a:lstStyle/>
            <a:p>
              <a:endParaRPr lang="en-US"/>
            </a:p>
          </p:txBody>
        </p:sp>
        <p:sp>
          <p:nvSpPr>
            <p:cNvPr id="18450" name="Line 18"/>
            <p:cNvSpPr>
              <a:spLocks noChangeShapeType="1"/>
            </p:cNvSpPr>
            <p:nvPr/>
          </p:nvSpPr>
          <p:spPr bwMode="auto">
            <a:xfrm rot="16200000" flipH="1">
              <a:off x="590" y="2036"/>
              <a:ext cx="0" cy="141"/>
            </a:xfrm>
            <a:prstGeom prst="line">
              <a:avLst/>
            </a:prstGeom>
            <a:noFill/>
            <a:ln w="19050">
              <a:solidFill>
                <a:schemeClr val="hlink"/>
              </a:solidFill>
              <a:round/>
              <a:headEnd/>
              <a:tailEnd/>
            </a:ln>
          </p:spPr>
          <p:txBody>
            <a:bodyPr/>
            <a:lstStyle/>
            <a:p>
              <a:endParaRPr lang="en-US"/>
            </a:p>
          </p:txBody>
        </p:sp>
        <p:sp>
          <p:nvSpPr>
            <p:cNvPr id="18451" name="Text Box 19"/>
            <p:cNvSpPr txBox="1">
              <a:spLocks noChangeArrowheads="1"/>
            </p:cNvSpPr>
            <p:nvPr/>
          </p:nvSpPr>
          <p:spPr bwMode="auto">
            <a:xfrm>
              <a:off x="288" y="1941"/>
              <a:ext cx="208" cy="193"/>
            </a:xfrm>
            <a:prstGeom prst="rect">
              <a:avLst/>
            </a:prstGeom>
            <a:noFill/>
            <a:ln w="9525">
              <a:noFill/>
              <a:miter lim="800000"/>
              <a:headEnd/>
              <a:tailEnd/>
            </a:ln>
          </p:spPr>
          <p:txBody>
            <a:bodyPr wrap="none">
              <a:spAutoFit/>
            </a:bodyPr>
            <a:lstStyle/>
            <a:p>
              <a:r>
                <a:rPr lang="en-US" sz="1400"/>
                <a:t>y</a:t>
              </a:r>
              <a:r>
                <a:rPr lang="en-US" sz="1400" baseline="-25000"/>
                <a:t>c</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latin typeface="Trebuchet MS" pitchFamily="34" charset="0"/>
              </a:rPr>
              <a:t>Symmetry</a:t>
            </a:r>
          </a:p>
        </p:txBody>
      </p:sp>
      <p:sp>
        <p:nvSpPr>
          <p:cNvPr id="67587" name="Rectangle 3"/>
          <p:cNvSpPr>
            <a:spLocks noGrp="1" noChangeArrowheads="1"/>
          </p:cNvSpPr>
          <p:nvPr>
            <p:ph type="body" idx="1"/>
          </p:nvPr>
        </p:nvSpPr>
        <p:spPr>
          <a:xfrm>
            <a:off x="457200" y="1371600"/>
            <a:ext cx="4038600" cy="5257800"/>
          </a:xfrm>
        </p:spPr>
        <p:txBody>
          <a:bodyPr/>
          <a:lstStyle/>
          <a:p>
            <a:pPr eaLnBrk="1" hangingPunct="1"/>
            <a:r>
              <a:rPr lang="en-US" sz="2600" smtClean="0">
                <a:latin typeface="Trebuchet MS" pitchFamily="34" charset="0"/>
              </a:rPr>
              <a:t>An ellipse only has a 2-way symmetry.</a:t>
            </a:r>
          </a:p>
          <a:p>
            <a:pPr eaLnBrk="1" hangingPunct="1">
              <a:buFontTx/>
              <a:buNone/>
            </a:pPr>
            <a:endParaRPr lang="en-US" sz="2600" smtClean="0">
              <a:latin typeface="Trebuchet MS" pitchFamily="34" charset="0"/>
            </a:endParaRPr>
          </a:p>
        </p:txBody>
      </p:sp>
      <p:grpSp>
        <p:nvGrpSpPr>
          <p:cNvPr id="67588" name="Group 4"/>
          <p:cNvGrpSpPr>
            <a:grpSpLocks/>
          </p:cNvGrpSpPr>
          <p:nvPr/>
        </p:nvGrpSpPr>
        <p:grpSpPr bwMode="auto">
          <a:xfrm>
            <a:off x="4648200" y="1790700"/>
            <a:ext cx="4038600" cy="4381500"/>
            <a:chOff x="2928" y="1128"/>
            <a:chExt cx="2544" cy="2760"/>
          </a:xfrm>
        </p:grpSpPr>
        <p:sp>
          <p:nvSpPr>
            <p:cNvPr id="67589" name="Line 5"/>
            <p:cNvSpPr>
              <a:spLocks noChangeShapeType="1"/>
            </p:cNvSpPr>
            <p:nvPr/>
          </p:nvSpPr>
          <p:spPr bwMode="auto">
            <a:xfrm>
              <a:off x="4171" y="1128"/>
              <a:ext cx="0" cy="2760"/>
            </a:xfrm>
            <a:prstGeom prst="line">
              <a:avLst/>
            </a:prstGeom>
            <a:noFill/>
            <a:ln w="19050">
              <a:solidFill>
                <a:schemeClr val="hlink"/>
              </a:solidFill>
              <a:round/>
              <a:headEnd type="triangle" w="med" len="med"/>
              <a:tailEnd/>
            </a:ln>
          </p:spPr>
          <p:txBody>
            <a:bodyPr/>
            <a:lstStyle/>
            <a:p>
              <a:endParaRPr lang="en-US"/>
            </a:p>
          </p:txBody>
        </p:sp>
        <p:sp>
          <p:nvSpPr>
            <p:cNvPr id="67590" name="Line 6"/>
            <p:cNvSpPr>
              <a:spLocks noChangeShapeType="1"/>
            </p:cNvSpPr>
            <p:nvPr/>
          </p:nvSpPr>
          <p:spPr bwMode="auto">
            <a:xfrm>
              <a:off x="2928" y="2530"/>
              <a:ext cx="2544" cy="0"/>
            </a:xfrm>
            <a:prstGeom prst="line">
              <a:avLst/>
            </a:prstGeom>
            <a:noFill/>
            <a:ln w="19050">
              <a:solidFill>
                <a:schemeClr val="hlink"/>
              </a:solidFill>
              <a:round/>
              <a:headEnd/>
              <a:tailEnd type="triangle" w="med" len="med"/>
            </a:ln>
          </p:spPr>
          <p:txBody>
            <a:bodyPr/>
            <a:lstStyle/>
            <a:p>
              <a:endParaRPr lang="en-US"/>
            </a:p>
          </p:txBody>
        </p:sp>
        <p:sp>
          <p:nvSpPr>
            <p:cNvPr id="67591" name="Oval 7"/>
            <p:cNvSpPr>
              <a:spLocks noChangeArrowheads="1"/>
            </p:cNvSpPr>
            <p:nvPr/>
          </p:nvSpPr>
          <p:spPr bwMode="auto">
            <a:xfrm>
              <a:off x="3676" y="1414"/>
              <a:ext cx="980" cy="2200"/>
            </a:xfrm>
            <a:prstGeom prst="ellipse">
              <a:avLst/>
            </a:prstGeom>
            <a:noFill/>
            <a:ln w="38100">
              <a:solidFill>
                <a:srgbClr val="FF0000"/>
              </a:solidFill>
              <a:round/>
              <a:headEnd/>
              <a:tailEnd/>
            </a:ln>
          </p:spPr>
          <p:txBody>
            <a:bodyPr/>
            <a:lstStyle/>
            <a:p>
              <a:endParaRPr lang="en-IN"/>
            </a:p>
          </p:txBody>
        </p:sp>
        <p:sp>
          <p:nvSpPr>
            <p:cNvPr id="67592" name="Text Box 8"/>
            <p:cNvSpPr txBox="1">
              <a:spLocks noChangeArrowheads="1"/>
            </p:cNvSpPr>
            <p:nvPr/>
          </p:nvSpPr>
          <p:spPr bwMode="auto">
            <a:xfrm>
              <a:off x="4759" y="1748"/>
              <a:ext cx="432" cy="231"/>
            </a:xfrm>
            <a:prstGeom prst="rect">
              <a:avLst/>
            </a:prstGeom>
            <a:noFill/>
            <a:ln w="9525">
              <a:noFill/>
              <a:miter lim="800000"/>
              <a:headEnd/>
              <a:tailEnd/>
            </a:ln>
          </p:spPr>
          <p:txBody>
            <a:bodyPr wrap="none">
              <a:spAutoFit/>
            </a:bodyPr>
            <a:lstStyle/>
            <a:p>
              <a:r>
                <a:rPr lang="en-US" b="1">
                  <a:latin typeface="Trebuchet MS" pitchFamily="34" charset="0"/>
                </a:rPr>
                <a:t>(x,y)</a:t>
              </a:r>
            </a:p>
          </p:txBody>
        </p:sp>
        <p:sp>
          <p:nvSpPr>
            <p:cNvPr id="67593" name="Text Box 9"/>
            <p:cNvSpPr txBox="1">
              <a:spLocks noChangeArrowheads="1"/>
            </p:cNvSpPr>
            <p:nvPr/>
          </p:nvSpPr>
          <p:spPr bwMode="auto">
            <a:xfrm>
              <a:off x="4759" y="2865"/>
              <a:ext cx="485" cy="231"/>
            </a:xfrm>
            <a:prstGeom prst="rect">
              <a:avLst/>
            </a:prstGeom>
            <a:noFill/>
            <a:ln w="9525">
              <a:noFill/>
              <a:miter lim="800000"/>
              <a:headEnd/>
              <a:tailEnd/>
            </a:ln>
          </p:spPr>
          <p:txBody>
            <a:bodyPr wrap="none">
              <a:spAutoFit/>
            </a:bodyPr>
            <a:lstStyle/>
            <a:p>
              <a:r>
                <a:rPr lang="en-US" b="1">
                  <a:latin typeface="Trebuchet MS" pitchFamily="34" charset="0"/>
                </a:rPr>
                <a:t>(x,-y)</a:t>
              </a:r>
            </a:p>
          </p:txBody>
        </p:sp>
        <p:sp>
          <p:nvSpPr>
            <p:cNvPr id="67594" name="Text Box 10"/>
            <p:cNvSpPr txBox="1">
              <a:spLocks noChangeArrowheads="1"/>
            </p:cNvSpPr>
            <p:nvPr/>
          </p:nvSpPr>
          <p:spPr bwMode="auto">
            <a:xfrm>
              <a:off x="2931" y="1872"/>
              <a:ext cx="485" cy="231"/>
            </a:xfrm>
            <a:prstGeom prst="rect">
              <a:avLst/>
            </a:prstGeom>
            <a:noFill/>
            <a:ln w="9525">
              <a:noFill/>
              <a:miter lim="800000"/>
              <a:headEnd/>
              <a:tailEnd/>
            </a:ln>
          </p:spPr>
          <p:txBody>
            <a:bodyPr wrap="none">
              <a:spAutoFit/>
            </a:bodyPr>
            <a:lstStyle/>
            <a:p>
              <a:r>
                <a:rPr lang="en-US" b="1">
                  <a:latin typeface="Trebuchet MS" pitchFamily="34" charset="0"/>
                </a:rPr>
                <a:t>(-x,y)</a:t>
              </a:r>
            </a:p>
          </p:txBody>
        </p:sp>
        <p:sp>
          <p:nvSpPr>
            <p:cNvPr id="67595" name="Text Box 11"/>
            <p:cNvSpPr txBox="1">
              <a:spLocks noChangeArrowheads="1"/>
            </p:cNvSpPr>
            <p:nvPr/>
          </p:nvSpPr>
          <p:spPr bwMode="auto">
            <a:xfrm>
              <a:off x="2999" y="3051"/>
              <a:ext cx="538" cy="231"/>
            </a:xfrm>
            <a:prstGeom prst="rect">
              <a:avLst/>
            </a:prstGeom>
            <a:noFill/>
            <a:ln w="9525">
              <a:noFill/>
              <a:miter lim="800000"/>
              <a:headEnd/>
              <a:tailEnd/>
            </a:ln>
          </p:spPr>
          <p:txBody>
            <a:bodyPr wrap="none">
              <a:spAutoFit/>
            </a:bodyPr>
            <a:lstStyle/>
            <a:p>
              <a:r>
                <a:rPr lang="en-US" b="1">
                  <a:latin typeface="Trebuchet MS" pitchFamily="34" charset="0"/>
                </a:rPr>
                <a:t>(-x,-y)</a:t>
              </a:r>
            </a:p>
          </p:txBody>
        </p:sp>
        <p:sp>
          <p:nvSpPr>
            <p:cNvPr id="67596" name="Text Box 12"/>
            <p:cNvSpPr txBox="1">
              <a:spLocks noChangeArrowheads="1"/>
            </p:cNvSpPr>
            <p:nvPr/>
          </p:nvSpPr>
          <p:spPr bwMode="auto">
            <a:xfrm>
              <a:off x="4233" y="2496"/>
              <a:ext cx="231" cy="231"/>
            </a:xfrm>
            <a:prstGeom prst="rect">
              <a:avLst/>
            </a:prstGeom>
            <a:noFill/>
            <a:ln w="9525">
              <a:noFill/>
              <a:miter lim="800000"/>
              <a:headEnd/>
              <a:tailEnd/>
            </a:ln>
          </p:spPr>
          <p:txBody>
            <a:bodyPr wrap="none">
              <a:spAutoFit/>
            </a:bodyPr>
            <a:lstStyle/>
            <a:p>
              <a:r>
                <a:rPr lang="en-US" b="1">
                  <a:latin typeface="Trebuchet MS" pitchFamily="34" charset="0"/>
                </a:rPr>
                <a:t>r</a:t>
              </a:r>
              <a:r>
                <a:rPr lang="en-US" b="1" baseline="-25000">
                  <a:latin typeface="Trebuchet MS" pitchFamily="34" charset="0"/>
                </a:rPr>
                <a:t>x</a:t>
              </a:r>
            </a:p>
          </p:txBody>
        </p:sp>
        <p:sp>
          <p:nvSpPr>
            <p:cNvPr id="67597" name="Text Box 13"/>
            <p:cNvSpPr txBox="1">
              <a:spLocks noChangeArrowheads="1"/>
            </p:cNvSpPr>
            <p:nvPr/>
          </p:nvSpPr>
          <p:spPr bwMode="auto">
            <a:xfrm>
              <a:off x="3947" y="1920"/>
              <a:ext cx="229" cy="231"/>
            </a:xfrm>
            <a:prstGeom prst="rect">
              <a:avLst/>
            </a:prstGeom>
            <a:noFill/>
            <a:ln w="9525">
              <a:noFill/>
              <a:miter lim="800000"/>
              <a:headEnd/>
              <a:tailEnd/>
            </a:ln>
          </p:spPr>
          <p:txBody>
            <a:bodyPr wrap="none">
              <a:spAutoFit/>
            </a:bodyPr>
            <a:lstStyle/>
            <a:p>
              <a:r>
                <a:rPr lang="en-US" b="1">
                  <a:latin typeface="Trebuchet MS" pitchFamily="34" charset="0"/>
                </a:rPr>
                <a:t>r</a:t>
              </a:r>
              <a:r>
                <a:rPr lang="en-US" b="1" baseline="-25000">
                  <a:latin typeface="Trebuchet MS" pitchFamily="34" charset="0"/>
                </a:rPr>
                <a:t>y</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AADGGXR0"/>
          <p:cNvPicPr>
            <a:picLocks noChangeAspect="1" noChangeArrowheads="1"/>
          </p:cNvPicPr>
          <p:nvPr/>
        </p:nvPicPr>
        <p:blipFill>
          <a:blip r:embed="rId2"/>
          <a:srcRect/>
          <a:stretch>
            <a:fillRect/>
          </a:stretch>
        </p:blipFill>
        <p:spPr bwMode="auto">
          <a:xfrm>
            <a:off x="0" y="0"/>
            <a:ext cx="9129713" cy="6858000"/>
          </a:xfrm>
          <a:prstGeom prst="rect">
            <a:avLst/>
          </a:prstGeom>
          <a:noFill/>
          <a:ln w="9525">
            <a:noFill/>
            <a:miter lim="800000"/>
            <a:headEnd/>
            <a:tailEnd/>
          </a:ln>
        </p:spPr>
      </p:pic>
      <p:pic>
        <p:nvPicPr>
          <p:cNvPr id="68611" name="Picture 3" descr="Hearn-Baker-cright-new"/>
          <p:cNvPicPr>
            <a:picLocks noChangeAspect="1" noChangeArrowheads="1"/>
          </p:cNvPicPr>
          <p:nvPr/>
        </p:nvPicPr>
        <p:blipFill>
          <a:blip r:embed="rId3"/>
          <a:srcRect/>
          <a:stretch>
            <a:fillRect/>
          </a:stretch>
        </p:blipFill>
        <p:spPr bwMode="auto">
          <a:xfrm>
            <a:off x="1019175" y="6324600"/>
            <a:ext cx="7105650" cy="415925"/>
          </a:xfrm>
          <a:prstGeom prst="rect">
            <a:avLst/>
          </a:prstGeom>
          <a:noFill/>
          <a:ln w="9525">
            <a:noFill/>
            <a:miter lim="800000"/>
            <a:headEnd/>
            <a:tailEnd/>
          </a:ln>
        </p:spPr>
      </p:pic>
      <p:sp>
        <p:nvSpPr>
          <p:cNvPr id="68612" name="Text Box 4"/>
          <p:cNvSpPr txBox="1">
            <a:spLocks noChangeArrowheads="1"/>
          </p:cNvSpPr>
          <p:nvPr/>
        </p:nvSpPr>
        <p:spPr bwMode="auto">
          <a:xfrm>
            <a:off x="0" y="150813"/>
            <a:ext cx="9020175" cy="915987"/>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Figure shows the division of the first quadrant according to the slope of an ellipse with </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x </a:t>
            </a:r>
            <a:r>
              <a:rPr lang="en-US" i="1">
                <a:latin typeface="Times New Roman" pitchFamily="18" charset="0"/>
                <a:cs typeface="Times New Roman" pitchFamily="18" charset="0"/>
              </a:rPr>
              <a:t>&lt; r</a:t>
            </a:r>
            <a:r>
              <a:rPr lang="en-US" i="1" baseline="-25000">
                <a:latin typeface="Times New Roman" pitchFamily="18" charset="0"/>
                <a:cs typeface="Times New Roman" pitchFamily="18" charset="0"/>
              </a:rPr>
              <a:t>y.</a:t>
            </a:r>
          </a:p>
          <a:p>
            <a:r>
              <a:rPr lang="en-US">
                <a:latin typeface="Times New Roman" pitchFamily="18" charset="0"/>
                <a:cs typeface="Times New Roman" pitchFamily="18" charset="0"/>
              </a:rPr>
              <a:t>We process this quadrant by taking unit steps in the </a:t>
            </a:r>
            <a:r>
              <a:rPr lang="en-US" i="1">
                <a:latin typeface="Times New Roman" pitchFamily="18" charset="0"/>
                <a:cs typeface="Times New Roman" pitchFamily="18" charset="0"/>
              </a:rPr>
              <a:t>x </a:t>
            </a:r>
            <a:r>
              <a:rPr lang="en-US">
                <a:latin typeface="Times New Roman" pitchFamily="18" charset="0"/>
                <a:cs typeface="Times New Roman" pitchFamily="18" charset="0"/>
              </a:rPr>
              <a:t>direction where the slope of the curve</a:t>
            </a:r>
          </a:p>
          <a:p>
            <a:r>
              <a:rPr lang="en-US">
                <a:latin typeface="Times New Roman" pitchFamily="18" charset="0"/>
                <a:cs typeface="Times New Roman" pitchFamily="18" charset="0"/>
              </a:rPr>
              <a:t>has a magnitude &lt; 1 and taking unit steps in the </a:t>
            </a:r>
            <a:r>
              <a:rPr lang="en-US" i="1">
                <a:latin typeface="Times New Roman" pitchFamily="18" charset="0"/>
                <a:cs typeface="Times New Roman" pitchFamily="18" charset="0"/>
              </a:rPr>
              <a:t>y </a:t>
            </a:r>
            <a:r>
              <a:rPr lang="en-US">
                <a:latin typeface="Times New Roman" pitchFamily="18" charset="0"/>
                <a:cs typeface="Times New Roman" pitchFamily="18" charset="0"/>
              </a:rPr>
              <a:t>direction where the slope has a magnitude &gt; 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457200" y="76200"/>
            <a:ext cx="8229600" cy="1143000"/>
          </a:xfrm>
        </p:spPr>
        <p:txBody>
          <a:bodyPr/>
          <a:lstStyle/>
          <a:p>
            <a:pPr eaLnBrk="1" hangingPunct="1"/>
            <a:r>
              <a:rPr lang="en-US" sz="3200" b="1" smtClean="0"/>
              <a:t>Equation of an ellipse</a:t>
            </a:r>
          </a:p>
        </p:txBody>
      </p:sp>
      <p:sp>
        <p:nvSpPr>
          <p:cNvPr id="19461" name="Rectangle 3"/>
          <p:cNvSpPr>
            <a:spLocks noGrp="1" noChangeArrowheads="1"/>
          </p:cNvSpPr>
          <p:nvPr>
            <p:ph type="body" idx="1"/>
          </p:nvPr>
        </p:nvSpPr>
        <p:spPr/>
        <p:txBody>
          <a:bodyPr/>
          <a:lstStyle/>
          <a:p>
            <a:pPr eaLnBrk="1" hangingPunct="1"/>
            <a:r>
              <a:rPr lang="en-US" sz="2600" smtClean="0">
                <a:latin typeface="Trebuchet MS" pitchFamily="34" charset="0"/>
              </a:rPr>
              <a:t>Consider an ellipse centered at the origin, (x</a:t>
            </a:r>
            <a:r>
              <a:rPr lang="en-US" sz="2600" baseline="-25000" smtClean="0">
                <a:latin typeface="Trebuchet MS" pitchFamily="34" charset="0"/>
              </a:rPr>
              <a:t>c</a:t>
            </a:r>
            <a:r>
              <a:rPr lang="en-US" sz="2600" smtClean="0">
                <a:latin typeface="Trebuchet MS" pitchFamily="34" charset="0"/>
              </a:rPr>
              <a:t>,y</a:t>
            </a:r>
            <a:r>
              <a:rPr lang="en-US" sz="2600" baseline="-25000" smtClean="0">
                <a:latin typeface="Trebuchet MS" pitchFamily="34" charset="0"/>
              </a:rPr>
              <a:t>c</a:t>
            </a:r>
            <a:r>
              <a:rPr lang="en-US" sz="2600" smtClean="0">
                <a:latin typeface="Trebuchet MS" pitchFamily="34" charset="0"/>
              </a:rPr>
              <a:t>)=(0,0):</a:t>
            </a:r>
          </a:p>
          <a:p>
            <a:pPr eaLnBrk="1" hangingPunct="1">
              <a:buFontTx/>
              <a:buNone/>
            </a:pPr>
            <a:endParaRPr lang="en-US" sz="2600" smtClean="0">
              <a:latin typeface="Trebuchet MS" pitchFamily="34" charset="0"/>
            </a:endParaRPr>
          </a:p>
          <a:p>
            <a:pPr eaLnBrk="1" hangingPunct="1">
              <a:buFontTx/>
              <a:buNone/>
            </a:pPr>
            <a:endParaRPr lang="en-US" sz="2000" smtClean="0">
              <a:latin typeface="Trebuchet MS" pitchFamily="34" charset="0"/>
            </a:endParaRPr>
          </a:p>
          <a:p>
            <a:pPr eaLnBrk="1" hangingPunct="1">
              <a:buFontTx/>
              <a:buNone/>
            </a:pPr>
            <a:endParaRPr lang="en-US" sz="1400" smtClean="0">
              <a:latin typeface="Trebuchet MS" pitchFamily="34" charset="0"/>
            </a:endParaRPr>
          </a:p>
          <a:p>
            <a:pPr eaLnBrk="1" hangingPunct="1">
              <a:buFontTx/>
              <a:buNone/>
            </a:pPr>
            <a:r>
              <a:rPr lang="en-US" sz="2600" smtClean="0">
                <a:latin typeface="Trebuchet MS" pitchFamily="34" charset="0"/>
              </a:rPr>
              <a:t>Ellipse function</a:t>
            </a:r>
          </a:p>
          <a:p>
            <a:pPr eaLnBrk="1" hangingPunct="1">
              <a:buFontTx/>
              <a:buNone/>
            </a:pPr>
            <a:endParaRPr lang="en-US" sz="2000" smtClean="0">
              <a:latin typeface="Trebuchet MS" pitchFamily="34" charset="0"/>
            </a:endParaRPr>
          </a:p>
          <a:p>
            <a:pPr eaLnBrk="1" hangingPunct="1">
              <a:buFontTx/>
              <a:buNone/>
            </a:pPr>
            <a:r>
              <a:rPr lang="en-US" sz="2400" smtClean="0">
                <a:latin typeface="Trebuchet MS" pitchFamily="34" charset="0"/>
              </a:rPr>
              <a:t>…and its properties:</a:t>
            </a:r>
          </a:p>
          <a:p>
            <a:pPr eaLnBrk="1" hangingPunct="1">
              <a:buFontTx/>
              <a:buNone/>
            </a:pPr>
            <a:r>
              <a:rPr lang="en-US" sz="2400" smtClean="0">
                <a:latin typeface="Trebuchet MS" pitchFamily="34" charset="0"/>
              </a:rPr>
              <a:t>  f</a:t>
            </a:r>
            <a:r>
              <a:rPr lang="en-US" sz="2400" baseline="-25000" smtClean="0">
                <a:latin typeface="Trebuchet MS" pitchFamily="34" charset="0"/>
              </a:rPr>
              <a:t>ellipse</a:t>
            </a:r>
            <a:r>
              <a:rPr lang="en-US" sz="2400" smtClean="0">
                <a:latin typeface="Trebuchet MS" pitchFamily="34" charset="0"/>
              </a:rPr>
              <a:t>(x,y) &lt; 0 if (x,y) is inside the ellipse</a:t>
            </a:r>
          </a:p>
          <a:p>
            <a:pPr eaLnBrk="1" hangingPunct="1">
              <a:buFontTx/>
              <a:buNone/>
            </a:pPr>
            <a:r>
              <a:rPr lang="en-US" sz="2400" smtClean="0">
                <a:latin typeface="Trebuchet MS" pitchFamily="34" charset="0"/>
              </a:rPr>
              <a:t>  f</a:t>
            </a:r>
            <a:r>
              <a:rPr lang="en-US" sz="2400" baseline="-25000" smtClean="0">
                <a:latin typeface="Trebuchet MS" pitchFamily="34" charset="0"/>
              </a:rPr>
              <a:t>ellipse</a:t>
            </a:r>
            <a:r>
              <a:rPr lang="en-US" sz="2400" smtClean="0">
                <a:latin typeface="Trebuchet MS" pitchFamily="34" charset="0"/>
              </a:rPr>
              <a:t>(x,y) = 0 if (x,y) is on the ellipse </a:t>
            </a:r>
          </a:p>
          <a:p>
            <a:pPr eaLnBrk="1" hangingPunct="1">
              <a:buFontTx/>
              <a:buNone/>
            </a:pPr>
            <a:r>
              <a:rPr lang="en-US" sz="2400" smtClean="0">
                <a:latin typeface="Trebuchet MS" pitchFamily="34" charset="0"/>
              </a:rPr>
              <a:t>  f</a:t>
            </a:r>
            <a:r>
              <a:rPr lang="en-US" sz="2400" baseline="-25000" smtClean="0">
                <a:latin typeface="Trebuchet MS" pitchFamily="34" charset="0"/>
              </a:rPr>
              <a:t>ellipse</a:t>
            </a:r>
            <a:r>
              <a:rPr lang="en-US" sz="2400" smtClean="0">
                <a:latin typeface="Trebuchet MS" pitchFamily="34" charset="0"/>
              </a:rPr>
              <a:t>(x,y) &gt; 0 if (x,y) is outside the ellipse</a:t>
            </a:r>
          </a:p>
          <a:p>
            <a:pPr marL="517525" lvl="1" indent="-60325" eaLnBrk="1" hangingPunct="1">
              <a:buFontTx/>
              <a:buNone/>
            </a:pPr>
            <a:endParaRPr lang="en-US" sz="2400" smtClean="0">
              <a:latin typeface="Trebuchet MS" pitchFamily="34" charset="0"/>
            </a:endParaRPr>
          </a:p>
        </p:txBody>
      </p:sp>
      <p:sp>
        <p:nvSpPr>
          <p:cNvPr id="19462" name="Rectangle 4"/>
          <p:cNvSpPr>
            <a:spLocks noChangeArrowheads="1"/>
          </p:cNvSpPr>
          <p:nvPr/>
        </p:nvSpPr>
        <p:spPr bwMode="auto">
          <a:xfrm>
            <a:off x="3806825" y="2828925"/>
            <a:ext cx="9144000" cy="0"/>
          </a:xfrm>
          <a:prstGeom prst="rect">
            <a:avLst/>
          </a:prstGeom>
          <a:noFill/>
          <a:ln w="9525">
            <a:noFill/>
            <a:miter lim="800000"/>
            <a:headEnd/>
            <a:tailEnd/>
          </a:ln>
        </p:spPr>
        <p:txBody>
          <a:bodyPr>
            <a:spAutoFit/>
          </a:bodyPr>
          <a:lstStyle/>
          <a:p>
            <a:endParaRPr lang="en-IN"/>
          </a:p>
        </p:txBody>
      </p:sp>
      <p:pic>
        <p:nvPicPr>
          <p:cNvPr id="19463" name="Picture 5" descr="discrim"/>
          <p:cNvPicPr>
            <a:picLocks noChangeAspect="1" noChangeArrowheads="1"/>
          </p:cNvPicPr>
          <p:nvPr/>
        </p:nvPicPr>
        <p:blipFill>
          <a:blip r:embed="rId3"/>
          <a:srcRect/>
          <a:stretch>
            <a:fillRect/>
          </a:stretch>
        </p:blipFill>
        <p:spPr bwMode="auto">
          <a:xfrm>
            <a:off x="6781800" y="4114800"/>
            <a:ext cx="2209800" cy="1965325"/>
          </a:xfrm>
          <a:prstGeom prst="rect">
            <a:avLst/>
          </a:prstGeom>
          <a:noFill/>
          <a:ln w="9525">
            <a:noFill/>
            <a:miter lim="800000"/>
            <a:headEnd/>
            <a:tailEnd/>
          </a:ln>
        </p:spPr>
      </p:pic>
      <p:graphicFrame>
        <p:nvGraphicFramePr>
          <p:cNvPr id="19458" name="Object 6"/>
          <p:cNvGraphicFramePr>
            <a:graphicFrameLocks noChangeAspect="1"/>
          </p:cNvGraphicFramePr>
          <p:nvPr/>
        </p:nvGraphicFramePr>
        <p:xfrm>
          <a:off x="2971800" y="3505200"/>
          <a:ext cx="4267200" cy="582613"/>
        </p:xfrm>
        <a:graphic>
          <a:graphicData uri="http://schemas.openxmlformats.org/presentationml/2006/ole">
            <p:oleObj spid="_x0000_s19458" name="Equation" r:id="rId4" imgW="1841400" imgH="266400" progId="Equation.3">
              <p:embed/>
            </p:oleObj>
          </a:graphicData>
        </a:graphic>
      </p:graphicFrame>
      <p:graphicFrame>
        <p:nvGraphicFramePr>
          <p:cNvPr id="19459" name="Object 7"/>
          <p:cNvGraphicFramePr>
            <a:graphicFrameLocks noChangeAspect="1"/>
          </p:cNvGraphicFramePr>
          <p:nvPr/>
        </p:nvGraphicFramePr>
        <p:xfrm>
          <a:off x="3276600" y="2057400"/>
          <a:ext cx="1971675" cy="996950"/>
        </p:xfrm>
        <a:graphic>
          <a:graphicData uri="http://schemas.openxmlformats.org/presentationml/2006/ole">
            <p:oleObj spid="_x0000_s19459" name="Equation" r:id="rId5" imgW="1079280" imgH="54576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Midpoint Ellipse Algorithm</a:t>
            </a:r>
          </a:p>
        </p:txBody>
      </p:sp>
      <p:sp>
        <p:nvSpPr>
          <p:cNvPr id="69635" name="Rectangle 3"/>
          <p:cNvSpPr>
            <a:spLocks noGrp="1" noChangeArrowheads="1"/>
          </p:cNvSpPr>
          <p:nvPr>
            <p:ph type="body" idx="1"/>
          </p:nvPr>
        </p:nvSpPr>
        <p:spPr>
          <a:xfrm>
            <a:off x="381000" y="1066800"/>
            <a:ext cx="6138863" cy="5257800"/>
          </a:xfrm>
        </p:spPr>
        <p:txBody>
          <a:bodyPr/>
          <a:lstStyle/>
          <a:p>
            <a:pPr eaLnBrk="1" hangingPunct="1">
              <a:lnSpc>
                <a:spcPct val="90000"/>
              </a:lnSpc>
            </a:pPr>
            <a:r>
              <a:rPr lang="en-US" sz="2000" smtClean="0">
                <a:latin typeface="Times New Roman" pitchFamily="18" charset="0"/>
                <a:cs typeface="Times New Roman" pitchFamily="18" charset="0"/>
              </a:rPr>
              <a:t>Ellipse is different from circle.</a:t>
            </a:r>
          </a:p>
          <a:p>
            <a:pPr eaLnBrk="1" hangingPunct="1">
              <a:lnSpc>
                <a:spcPct val="90000"/>
              </a:lnSpc>
            </a:pPr>
            <a:r>
              <a:rPr lang="en-US" sz="2000" smtClean="0">
                <a:latin typeface="Times New Roman" pitchFamily="18" charset="0"/>
                <a:cs typeface="Times New Roman" pitchFamily="18" charset="0"/>
              </a:rPr>
              <a:t>Similar approach with circle, different in sampling direction.</a:t>
            </a:r>
          </a:p>
          <a:p>
            <a:pPr eaLnBrk="1" hangingPunct="1">
              <a:lnSpc>
                <a:spcPct val="90000"/>
              </a:lnSpc>
            </a:pPr>
            <a:r>
              <a:rPr lang="en-US" sz="2000" smtClean="0">
                <a:latin typeface="Times New Roman" pitchFamily="18" charset="0"/>
                <a:cs typeface="Times New Roman" pitchFamily="18" charset="0"/>
              </a:rPr>
              <a:t>Region 1:</a:t>
            </a:r>
          </a:p>
          <a:p>
            <a:pPr lvl="1" eaLnBrk="1" hangingPunct="1">
              <a:lnSpc>
                <a:spcPct val="90000"/>
              </a:lnSpc>
            </a:pPr>
            <a:r>
              <a:rPr lang="en-US" sz="2000" smtClean="0">
                <a:latin typeface="Times New Roman" pitchFamily="18" charset="0"/>
                <a:cs typeface="Times New Roman" pitchFamily="18" charset="0"/>
              </a:rPr>
              <a:t>Sampling is at </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direction</a:t>
            </a:r>
          </a:p>
          <a:p>
            <a:pPr lvl="1" eaLnBrk="1" hangingPunct="1">
              <a:lnSpc>
                <a:spcPct val="90000"/>
              </a:lnSpc>
            </a:pPr>
            <a:r>
              <a:rPr lang="en-US" sz="2000" smtClean="0">
                <a:latin typeface="Times New Roman" pitchFamily="18" charset="0"/>
                <a:cs typeface="Times New Roman" pitchFamily="18" charset="0"/>
              </a:rPr>
              <a:t>Choose between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or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t>
            </a:r>
          </a:p>
          <a:p>
            <a:pPr lvl="1" eaLnBrk="1" hangingPunct="1">
              <a:lnSpc>
                <a:spcPct val="90000"/>
              </a:lnSpc>
            </a:pPr>
            <a:r>
              <a:rPr lang="en-US" sz="2000" smtClean="0">
                <a:latin typeface="Times New Roman" pitchFamily="18" charset="0"/>
                <a:cs typeface="Times New Roman" pitchFamily="18" charset="0"/>
              </a:rPr>
              <a:t>Move out if 2r</a:t>
            </a:r>
            <a:r>
              <a:rPr lang="en-US" sz="2000"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x &gt;= 2r</a:t>
            </a:r>
            <a:r>
              <a:rPr lang="en-US" sz="2000"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y</a:t>
            </a:r>
          </a:p>
          <a:p>
            <a:pPr eaLnBrk="1" hangingPunct="1">
              <a:lnSpc>
                <a:spcPct val="90000"/>
              </a:lnSpc>
            </a:pPr>
            <a:r>
              <a:rPr lang="en-US" sz="2000" smtClean="0">
                <a:latin typeface="Times New Roman" pitchFamily="18" charset="0"/>
                <a:cs typeface="Times New Roman" pitchFamily="18" charset="0"/>
              </a:rPr>
              <a:t>Region 2:</a:t>
            </a:r>
          </a:p>
          <a:p>
            <a:pPr lvl="1" eaLnBrk="1" hangingPunct="1">
              <a:lnSpc>
                <a:spcPct val="90000"/>
              </a:lnSpc>
            </a:pPr>
            <a:r>
              <a:rPr lang="en-US" sz="2000" smtClean="0">
                <a:latin typeface="Times New Roman" pitchFamily="18" charset="0"/>
                <a:cs typeface="Times New Roman" pitchFamily="18" charset="0"/>
              </a:rPr>
              <a:t>Sampling is at </a:t>
            </a:r>
            <a:r>
              <a:rPr lang="en-US" sz="2000" i="1" smtClean="0">
                <a:latin typeface="Times New Roman" pitchFamily="18" charset="0"/>
                <a:cs typeface="Times New Roman" pitchFamily="18" charset="0"/>
              </a:rPr>
              <a:t>y</a:t>
            </a:r>
            <a:r>
              <a:rPr lang="en-US" sz="2000" smtClean="0">
                <a:latin typeface="Times New Roman" pitchFamily="18" charset="0"/>
                <a:cs typeface="Times New Roman" pitchFamily="18" charset="0"/>
              </a:rPr>
              <a:t> direction</a:t>
            </a:r>
          </a:p>
          <a:p>
            <a:pPr lvl="1" eaLnBrk="1" hangingPunct="1">
              <a:lnSpc>
                <a:spcPct val="90000"/>
              </a:lnSpc>
            </a:pPr>
            <a:r>
              <a:rPr lang="en-US" sz="2000" smtClean="0">
                <a:latin typeface="Times New Roman" pitchFamily="18" charset="0"/>
                <a:cs typeface="Times New Roman" pitchFamily="18" charset="0"/>
              </a:rPr>
              <a:t>Choose between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or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a:t>
            </a: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buFontTx/>
              <a:buNone/>
            </a:pPr>
            <a:r>
              <a:rPr lang="en-US" sz="2000" i="1" smtClean="0">
                <a:latin typeface="Times New Roman" pitchFamily="18" charset="0"/>
                <a:cs typeface="Times New Roman" pitchFamily="18" charset="0"/>
              </a:rPr>
              <a:t>Ellipse slope, dy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dx</a:t>
            </a:r>
            <a:r>
              <a:rPr lang="en-US" sz="2000" smtClean="0">
                <a:latin typeface="Times New Roman" pitchFamily="18" charset="0"/>
                <a:cs typeface="Times New Roman" pitchFamily="18" charset="0"/>
              </a:rPr>
              <a:t> = - 2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p>
          <a:p>
            <a:pPr lvl="1" eaLnBrk="1" hangingPunct="1">
              <a:lnSpc>
                <a:spcPct val="90000"/>
              </a:lnSpc>
              <a:buFontTx/>
              <a:buNone/>
            </a:pPr>
            <a:r>
              <a:rPr lang="en-US" sz="2000" smtClean="0">
                <a:latin typeface="Times New Roman" pitchFamily="18" charset="0"/>
                <a:cs typeface="Times New Roman" pitchFamily="18" charset="0"/>
              </a:rPr>
              <a:t>At the boundary between regions 1 &amp; 2, </a:t>
            </a:r>
            <a:r>
              <a:rPr lang="en-US" sz="2000" i="1" smtClean="0">
                <a:latin typeface="Times New Roman" pitchFamily="18" charset="0"/>
                <a:cs typeface="Times New Roman" pitchFamily="18" charset="0"/>
              </a:rPr>
              <a:t>dy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dx</a:t>
            </a:r>
            <a:r>
              <a:rPr lang="en-US" sz="2000" smtClean="0">
                <a:latin typeface="Times New Roman" pitchFamily="18" charset="0"/>
                <a:cs typeface="Times New Roman" pitchFamily="18" charset="0"/>
              </a:rPr>
              <a:t> = -1 and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 Therefore we move out of region 1 whenever </a:t>
            </a:r>
            <a:r>
              <a:rPr lang="en-US" sz="2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&gt;=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p>
        </p:txBody>
      </p:sp>
      <p:grpSp>
        <p:nvGrpSpPr>
          <p:cNvPr id="69636" name="Group 4"/>
          <p:cNvGrpSpPr>
            <a:grpSpLocks/>
          </p:cNvGrpSpPr>
          <p:nvPr/>
        </p:nvGrpSpPr>
        <p:grpSpPr bwMode="auto">
          <a:xfrm>
            <a:off x="5621338" y="1695450"/>
            <a:ext cx="3522662" cy="3695700"/>
            <a:chOff x="2766" y="1056"/>
            <a:chExt cx="2219" cy="2328"/>
          </a:xfrm>
        </p:grpSpPr>
        <p:sp>
          <p:nvSpPr>
            <p:cNvPr id="69639" name="Freeform 5" descr="Large checker board"/>
            <p:cNvSpPr>
              <a:spLocks/>
            </p:cNvSpPr>
            <p:nvPr/>
          </p:nvSpPr>
          <p:spPr bwMode="auto">
            <a:xfrm>
              <a:off x="3654" y="1518"/>
              <a:ext cx="330" cy="719"/>
            </a:xfrm>
            <a:custGeom>
              <a:avLst/>
              <a:gdLst>
                <a:gd name="T0" fmla="*/ 0 w 720"/>
                <a:gd name="T1" fmla="*/ 76 h 1260"/>
                <a:gd name="T2" fmla="*/ 15 w 720"/>
                <a:gd name="T3" fmla="*/ 76 h 1260"/>
                <a:gd name="T4" fmla="*/ 14 w 720"/>
                <a:gd name="T5" fmla="*/ 58 h 1260"/>
                <a:gd name="T6" fmla="*/ 13 w 720"/>
                <a:gd name="T7" fmla="*/ 41 h 1260"/>
                <a:gd name="T8" fmla="*/ 11 w 720"/>
                <a:gd name="T9" fmla="*/ 22 h 1260"/>
                <a:gd name="T10" fmla="*/ 9 w 720"/>
                <a:gd name="T11" fmla="*/ 5 h 1260"/>
                <a:gd name="T12" fmla="*/ 8 w 720"/>
                <a:gd name="T13" fmla="*/ 0 h 1260"/>
                <a:gd name="T14" fmla="*/ 0 w 720"/>
                <a:gd name="T15" fmla="*/ 76 h 1260"/>
                <a:gd name="T16" fmla="*/ 0 60000 65536"/>
                <a:gd name="T17" fmla="*/ 0 60000 65536"/>
                <a:gd name="T18" fmla="*/ 0 60000 65536"/>
                <a:gd name="T19" fmla="*/ 0 60000 65536"/>
                <a:gd name="T20" fmla="*/ 0 60000 65536"/>
                <a:gd name="T21" fmla="*/ 0 60000 65536"/>
                <a:gd name="T22" fmla="*/ 0 60000 65536"/>
                <a:gd name="T23" fmla="*/ 0 60000 65536"/>
                <a:gd name="T24" fmla="*/ 0 w 720"/>
                <a:gd name="T25" fmla="*/ 0 h 1260"/>
                <a:gd name="T26" fmla="*/ 720 w 720"/>
                <a:gd name="T27" fmla="*/ 1260 h 1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0" h="1260">
                  <a:moveTo>
                    <a:pt x="0" y="1260"/>
                  </a:moveTo>
                  <a:lnTo>
                    <a:pt x="720" y="1260"/>
                  </a:lnTo>
                  <a:lnTo>
                    <a:pt x="690" y="960"/>
                  </a:lnTo>
                  <a:lnTo>
                    <a:pt x="660" y="675"/>
                  </a:lnTo>
                  <a:lnTo>
                    <a:pt x="570" y="360"/>
                  </a:lnTo>
                  <a:lnTo>
                    <a:pt x="450" y="75"/>
                  </a:lnTo>
                  <a:lnTo>
                    <a:pt x="375" y="0"/>
                  </a:lnTo>
                  <a:lnTo>
                    <a:pt x="0" y="1260"/>
                  </a:lnTo>
                  <a:close/>
                </a:path>
              </a:pathLst>
            </a:custGeom>
            <a:pattFill prst="lgCheck">
              <a:fgClr>
                <a:srgbClr val="000000"/>
              </a:fgClr>
              <a:bgClr>
                <a:srgbClr val="FFFFFF"/>
              </a:bgClr>
            </a:pattFill>
            <a:ln w="9525">
              <a:noFill/>
              <a:round/>
              <a:headEnd/>
              <a:tailEnd/>
            </a:ln>
          </p:spPr>
          <p:txBody>
            <a:bodyPr/>
            <a:lstStyle/>
            <a:p>
              <a:endParaRPr lang="en-US"/>
            </a:p>
          </p:txBody>
        </p:sp>
        <p:sp>
          <p:nvSpPr>
            <p:cNvPr id="69640" name="Freeform 6" descr="Light downward diagonal"/>
            <p:cNvSpPr>
              <a:spLocks/>
            </p:cNvSpPr>
            <p:nvPr/>
          </p:nvSpPr>
          <p:spPr bwMode="auto">
            <a:xfrm>
              <a:off x="3647" y="1373"/>
              <a:ext cx="179" cy="847"/>
            </a:xfrm>
            <a:custGeom>
              <a:avLst/>
              <a:gdLst>
                <a:gd name="T0" fmla="*/ 0 w 390"/>
                <a:gd name="T1" fmla="*/ 90 h 1485"/>
                <a:gd name="T2" fmla="*/ 8 w 390"/>
                <a:gd name="T3" fmla="*/ 14 h 1485"/>
                <a:gd name="T4" fmla="*/ 6 w 390"/>
                <a:gd name="T5" fmla="*/ 8 h 1485"/>
                <a:gd name="T6" fmla="*/ 3 w 390"/>
                <a:gd name="T7" fmla="*/ 3 h 1485"/>
                <a:gd name="T8" fmla="*/ 0 w 390"/>
                <a:gd name="T9" fmla="*/ 0 h 1485"/>
                <a:gd name="T10" fmla="*/ 0 w 390"/>
                <a:gd name="T11" fmla="*/ 90 h 1485"/>
                <a:gd name="T12" fmla="*/ 0 60000 65536"/>
                <a:gd name="T13" fmla="*/ 0 60000 65536"/>
                <a:gd name="T14" fmla="*/ 0 60000 65536"/>
                <a:gd name="T15" fmla="*/ 0 60000 65536"/>
                <a:gd name="T16" fmla="*/ 0 60000 65536"/>
                <a:gd name="T17" fmla="*/ 0 60000 65536"/>
                <a:gd name="T18" fmla="*/ 0 w 390"/>
                <a:gd name="T19" fmla="*/ 0 h 1485"/>
                <a:gd name="T20" fmla="*/ 390 w 390"/>
                <a:gd name="T21" fmla="*/ 1485 h 1485"/>
              </a:gdLst>
              <a:ahLst/>
              <a:cxnLst>
                <a:cxn ang="T12">
                  <a:pos x="T0" y="T1"/>
                </a:cxn>
                <a:cxn ang="T13">
                  <a:pos x="T2" y="T3"/>
                </a:cxn>
                <a:cxn ang="T14">
                  <a:pos x="T4" y="T5"/>
                </a:cxn>
                <a:cxn ang="T15">
                  <a:pos x="T6" y="T7"/>
                </a:cxn>
                <a:cxn ang="T16">
                  <a:pos x="T8" y="T9"/>
                </a:cxn>
                <a:cxn ang="T17">
                  <a:pos x="T10" y="T11"/>
                </a:cxn>
              </a:cxnLst>
              <a:rect l="T18" t="T19" r="T20" b="T21"/>
              <a:pathLst>
                <a:path w="390" h="1485">
                  <a:moveTo>
                    <a:pt x="0" y="1485"/>
                  </a:moveTo>
                  <a:lnTo>
                    <a:pt x="390" y="225"/>
                  </a:lnTo>
                  <a:lnTo>
                    <a:pt x="270" y="135"/>
                  </a:lnTo>
                  <a:lnTo>
                    <a:pt x="135" y="45"/>
                  </a:lnTo>
                  <a:lnTo>
                    <a:pt x="0" y="0"/>
                  </a:lnTo>
                  <a:lnTo>
                    <a:pt x="0" y="1485"/>
                  </a:lnTo>
                  <a:close/>
                </a:path>
              </a:pathLst>
            </a:custGeom>
            <a:pattFill prst="ltDnDiag">
              <a:fgClr>
                <a:srgbClr val="000000"/>
              </a:fgClr>
              <a:bgClr>
                <a:srgbClr val="FFFFFF"/>
              </a:bgClr>
            </a:pattFill>
            <a:ln w="9525">
              <a:noFill/>
              <a:round/>
              <a:headEnd/>
              <a:tailEnd/>
            </a:ln>
          </p:spPr>
          <p:txBody>
            <a:bodyPr/>
            <a:lstStyle/>
            <a:p>
              <a:endParaRPr lang="en-US"/>
            </a:p>
          </p:txBody>
        </p:sp>
        <p:sp>
          <p:nvSpPr>
            <p:cNvPr id="69641" name="Line 7"/>
            <p:cNvSpPr>
              <a:spLocks noChangeShapeType="1"/>
            </p:cNvSpPr>
            <p:nvPr/>
          </p:nvSpPr>
          <p:spPr bwMode="auto">
            <a:xfrm>
              <a:off x="3647" y="1056"/>
              <a:ext cx="0" cy="2328"/>
            </a:xfrm>
            <a:prstGeom prst="line">
              <a:avLst/>
            </a:prstGeom>
            <a:noFill/>
            <a:ln w="9525">
              <a:solidFill>
                <a:srgbClr val="000000"/>
              </a:solidFill>
              <a:round/>
              <a:headEnd type="triangle" w="med" len="med"/>
              <a:tailEnd/>
            </a:ln>
          </p:spPr>
          <p:txBody>
            <a:bodyPr/>
            <a:lstStyle/>
            <a:p>
              <a:endParaRPr lang="en-US"/>
            </a:p>
          </p:txBody>
        </p:sp>
        <p:sp>
          <p:nvSpPr>
            <p:cNvPr id="69642" name="Line 8"/>
            <p:cNvSpPr>
              <a:spLocks noChangeShapeType="1"/>
            </p:cNvSpPr>
            <p:nvPr/>
          </p:nvSpPr>
          <p:spPr bwMode="auto">
            <a:xfrm>
              <a:off x="2766" y="2237"/>
              <a:ext cx="1803" cy="0"/>
            </a:xfrm>
            <a:prstGeom prst="line">
              <a:avLst/>
            </a:prstGeom>
            <a:noFill/>
            <a:ln w="9525">
              <a:solidFill>
                <a:srgbClr val="000000"/>
              </a:solidFill>
              <a:round/>
              <a:headEnd/>
              <a:tailEnd type="triangle" w="med" len="med"/>
            </a:ln>
          </p:spPr>
          <p:txBody>
            <a:bodyPr/>
            <a:lstStyle/>
            <a:p>
              <a:endParaRPr lang="en-US"/>
            </a:p>
          </p:txBody>
        </p:sp>
        <p:sp>
          <p:nvSpPr>
            <p:cNvPr id="69643" name="Oval 9"/>
            <p:cNvSpPr>
              <a:spLocks noChangeArrowheads="1"/>
            </p:cNvSpPr>
            <p:nvPr/>
          </p:nvSpPr>
          <p:spPr bwMode="auto">
            <a:xfrm>
              <a:off x="3296" y="1373"/>
              <a:ext cx="695" cy="1703"/>
            </a:xfrm>
            <a:prstGeom prst="ellipse">
              <a:avLst/>
            </a:prstGeom>
            <a:noFill/>
            <a:ln w="19050">
              <a:solidFill>
                <a:srgbClr val="000000"/>
              </a:solidFill>
              <a:round/>
              <a:headEnd/>
              <a:tailEnd/>
            </a:ln>
          </p:spPr>
          <p:txBody>
            <a:bodyPr/>
            <a:lstStyle/>
            <a:p>
              <a:endParaRPr lang="en-IN"/>
            </a:p>
          </p:txBody>
        </p:sp>
        <p:sp>
          <p:nvSpPr>
            <p:cNvPr id="69644" name="Line 10"/>
            <p:cNvSpPr>
              <a:spLocks noChangeShapeType="1"/>
            </p:cNvSpPr>
            <p:nvPr/>
          </p:nvSpPr>
          <p:spPr bwMode="auto">
            <a:xfrm>
              <a:off x="3551" y="1099"/>
              <a:ext cx="584" cy="839"/>
            </a:xfrm>
            <a:prstGeom prst="line">
              <a:avLst/>
            </a:prstGeom>
            <a:noFill/>
            <a:ln w="9525" cap="rnd">
              <a:solidFill>
                <a:srgbClr val="000000"/>
              </a:solidFill>
              <a:prstDash val="sysDot"/>
              <a:round/>
              <a:headEnd/>
              <a:tailEnd/>
            </a:ln>
          </p:spPr>
          <p:txBody>
            <a:bodyPr/>
            <a:lstStyle/>
            <a:p>
              <a:endParaRPr lang="en-US"/>
            </a:p>
          </p:txBody>
        </p:sp>
        <p:sp>
          <p:nvSpPr>
            <p:cNvPr id="69645" name="Line 11"/>
            <p:cNvSpPr>
              <a:spLocks noChangeShapeType="1"/>
            </p:cNvSpPr>
            <p:nvPr/>
          </p:nvSpPr>
          <p:spPr bwMode="auto">
            <a:xfrm flipH="1">
              <a:off x="3647" y="1510"/>
              <a:ext cx="172" cy="727"/>
            </a:xfrm>
            <a:prstGeom prst="line">
              <a:avLst/>
            </a:prstGeom>
            <a:noFill/>
            <a:ln w="9525">
              <a:solidFill>
                <a:srgbClr val="000000"/>
              </a:solidFill>
              <a:round/>
              <a:headEnd/>
              <a:tailEnd/>
            </a:ln>
          </p:spPr>
          <p:txBody>
            <a:bodyPr/>
            <a:lstStyle/>
            <a:p>
              <a:endParaRPr lang="en-US"/>
            </a:p>
          </p:txBody>
        </p:sp>
        <p:sp>
          <p:nvSpPr>
            <p:cNvPr id="69646" name="Rectangle 12" descr="Light downward diagonal"/>
            <p:cNvSpPr>
              <a:spLocks noChangeArrowheads="1"/>
            </p:cNvSpPr>
            <p:nvPr/>
          </p:nvSpPr>
          <p:spPr bwMode="auto">
            <a:xfrm>
              <a:off x="4239" y="2509"/>
              <a:ext cx="165" cy="154"/>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en-IN"/>
            </a:p>
          </p:txBody>
        </p:sp>
        <p:sp>
          <p:nvSpPr>
            <p:cNvPr id="69647" name="Rectangle 13" descr="Large checker board"/>
            <p:cNvSpPr>
              <a:spLocks noChangeArrowheads="1"/>
            </p:cNvSpPr>
            <p:nvPr/>
          </p:nvSpPr>
          <p:spPr bwMode="auto">
            <a:xfrm>
              <a:off x="4245" y="2792"/>
              <a:ext cx="166" cy="154"/>
            </a:xfrm>
            <a:prstGeom prst="rect">
              <a:avLst/>
            </a:prstGeom>
            <a:pattFill prst="lgCheck">
              <a:fgClr>
                <a:srgbClr val="000000"/>
              </a:fgClr>
              <a:bgClr>
                <a:srgbClr val="FFFFFF"/>
              </a:bgClr>
            </a:pattFill>
            <a:ln w="9525">
              <a:solidFill>
                <a:srgbClr val="000000"/>
              </a:solidFill>
              <a:miter lim="800000"/>
              <a:headEnd/>
              <a:tailEnd/>
            </a:ln>
          </p:spPr>
          <p:txBody>
            <a:bodyPr/>
            <a:lstStyle/>
            <a:p>
              <a:endParaRPr lang="en-IN"/>
            </a:p>
          </p:txBody>
        </p:sp>
        <p:sp>
          <p:nvSpPr>
            <p:cNvPr id="69648" name="AutoShape 14"/>
            <p:cNvSpPr>
              <a:spLocks/>
            </p:cNvSpPr>
            <p:nvPr/>
          </p:nvSpPr>
          <p:spPr bwMode="auto">
            <a:xfrm>
              <a:off x="4324" y="1428"/>
              <a:ext cx="516" cy="359"/>
            </a:xfrm>
            <a:prstGeom prst="borderCallout2">
              <a:avLst>
                <a:gd name="adj1" fmla="val 20056"/>
                <a:gd name="adj2" fmla="val -9301"/>
                <a:gd name="adj3" fmla="val 20056"/>
                <a:gd name="adj4" fmla="val -50194"/>
                <a:gd name="adj5" fmla="val 94148"/>
                <a:gd name="adj6" fmla="val -60463"/>
              </a:avLst>
            </a:prstGeom>
            <a:solidFill>
              <a:srgbClr val="FFFFFF"/>
            </a:solidFill>
            <a:ln w="9525">
              <a:solidFill>
                <a:srgbClr val="000000"/>
              </a:solidFill>
              <a:miter lim="800000"/>
              <a:headEnd/>
              <a:tailEnd type="arrow" w="med" len="med"/>
            </a:ln>
          </p:spPr>
          <p:txBody>
            <a:bodyPr/>
            <a:lstStyle/>
            <a:p>
              <a:pPr eaLnBrk="0" hangingPunct="0"/>
              <a:r>
                <a:rPr lang="en-US" sz="1400">
                  <a:latin typeface="Times New Roman" pitchFamily="18" charset="0"/>
                </a:rPr>
                <a:t>Slope = -1</a:t>
              </a:r>
              <a:endParaRPr lang="en-US">
                <a:latin typeface="Times New Roman" pitchFamily="18" charset="0"/>
              </a:endParaRPr>
            </a:p>
          </p:txBody>
        </p:sp>
        <p:sp>
          <p:nvSpPr>
            <p:cNvPr id="69649" name="Text Box 15"/>
            <p:cNvSpPr txBox="1">
              <a:spLocks noChangeArrowheads="1"/>
            </p:cNvSpPr>
            <p:nvPr/>
          </p:nvSpPr>
          <p:spPr bwMode="auto">
            <a:xfrm>
              <a:off x="4369" y="2466"/>
              <a:ext cx="599" cy="274"/>
            </a:xfrm>
            <a:prstGeom prst="rect">
              <a:avLst/>
            </a:prstGeom>
            <a:noFill/>
            <a:ln w="9525">
              <a:noFill/>
              <a:miter lim="800000"/>
              <a:headEnd/>
              <a:tailEnd/>
            </a:ln>
          </p:spPr>
          <p:txBody>
            <a:bodyPr/>
            <a:lstStyle/>
            <a:p>
              <a:pPr eaLnBrk="0" hangingPunct="0"/>
              <a:r>
                <a:rPr lang="en-US" sz="1400">
                  <a:latin typeface="Times New Roman" pitchFamily="18" charset="0"/>
                </a:rPr>
                <a:t>Region 1</a:t>
              </a:r>
            </a:p>
          </p:txBody>
        </p:sp>
        <p:sp>
          <p:nvSpPr>
            <p:cNvPr id="69650" name="Text Box 16"/>
            <p:cNvSpPr txBox="1">
              <a:spLocks noChangeArrowheads="1"/>
            </p:cNvSpPr>
            <p:nvPr/>
          </p:nvSpPr>
          <p:spPr bwMode="auto">
            <a:xfrm>
              <a:off x="4386" y="2764"/>
              <a:ext cx="599" cy="274"/>
            </a:xfrm>
            <a:prstGeom prst="rect">
              <a:avLst/>
            </a:prstGeom>
            <a:noFill/>
            <a:ln w="9525">
              <a:noFill/>
              <a:miter lim="800000"/>
              <a:headEnd/>
              <a:tailEnd/>
            </a:ln>
          </p:spPr>
          <p:txBody>
            <a:bodyPr/>
            <a:lstStyle/>
            <a:p>
              <a:pPr eaLnBrk="0" hangingPunct="0"/>
              <a:r>
                <a:rPr lang="en-US" sz="1400">
                  <a:latin typeface="Times New Roman" pitchFamily="18" charset="0"/>
                </a:rPr>
                <a:t>Region 2</a:t>
              </a:r>
            </a:p>
          </p:txBody>
        </p:sp>
      </p:grpSp>
      <p:sp>
        <p:nvSpPr>
          <p:cNvPr id="69637" name="Text Box 17"/>
          <p:cNvSpPr txBox="1">
            <a:spLocks noChangeArrowheads="1"/>
          </p:cNvSpPr>
          <p:nvPr/>
        </p:nvSpPr>
        <p:spPr bwMode="auto">
          <a:xfrm>
            <a:off x="6667500" y="2743200"/>
            <a:ext cx="342900" cy="366713"/>
          </a:xfrm>
          <a:prstGeom prst="rect">
            <a:avLst/>
          </a:prstGeom>
          <a:noFill/>
          <a:ln w="9525">
            <a:noFill/>
            <a:miter lim="800000"/>
            <a:headEnd/>
            <a:tailEnd/>
          </a:ln>
        </p:spPr>
        <p:txBody>
          <a:bodyPr wrap="none">
            <a:spAutoFit/>
          </a:bodyPr>
          <a:lstStyle/>
          <a:p>
            <a:pPr eaLnBrk="0" hangingPunct="0"/>
            <a:r>
              <a:rPr lang="en-US">
                <a:latin typeface="Tahoma" pitchFamily="34" charset="0"/>
              </a:rPr>
              <a:t>r</a:t>
            </a:r>
            <a:r>
              <a:rPr lang="en-US" baseline="-25000">
                <a:latin typeface="Tahoma" pitchFamily="34" charset="0"/>
              </a:rPr>
              <a:t>y</a:t>
            </a:r>
          </a:p>
        </p:txBody>
      </p:sp>
      <p:sp>
        <p:nvSpPr>
          <p:cNvPr id="69638" name="Text Box 18"/>
          <p:cNvSpPr txBox="1">
            <a:spLocks noChangeArrowheads="1"/>
          </p:cNvSpPr>
          <p:nvPr/>
        </p:nvSpPr>
        <p:spPr bwMode="auto">
          <a:xfrm>
            <a:off x="7124700" y="3519488"/>
            <a:ext cx="342900" cy="366712"/>
          </a:xfrm>
          <a:prstGeom prst="rect">
            <a:avLst/>
          </a:prstGeom>
          <a:noFill/>
          <a:ln w="9525">
            <a:noFill/>
            <a:miter lim="800000"/>
            <a:headEnd/>
            <a:tailEnd/>
          </a:ln>
        </p:spPr>
        <p:txBody>
          <a:bodyPr wrap="none">
            <a:spAutoFit/>
          </a:bodyPr>
          <a:lstStyle/>
          <a:p>
            <a:pPr eaLnBrk="0" hangingPunct="0"/>
            <a:r>
              <a:rPr lang="en-US">
                <a:latin typeface="Tahoma" pitchFamily="34" charset="0"/>
              </a:rPr>
              <a:t>r</a:t>
            </a:r>
            <a:r>
              <a:rPr lang="en-US" baseline="-25000">
                <a:latin typeface="Tahoma" pitchFamily="34" charset="0"/>
              </a:rPr>
              <a:t>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3011"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43012" name="Rectangle 4"/>
          <p:cNvSpPr>
            <a:spLocks noChangeArrowheads="1"/>
          </p:cNvSpPr>
          <p:nvPr/>
        </p:nvSpPr>
        <p:spPr bwMode="auto">
          <a:xfrm>
            <a:off x="381000" y="1676400"/>
            <a:ext cx="8458200" cy="3013075"/>
          </a:xfrm>
          <a:prstGeom prst="rect">
            <a:avLst/>
          </a:prstGeom>
          <a:noFill/>
          <a:ln w="9525">
            <a:noFill/>
            <a:miter lim="800000"/>
            <a:headEnd/>
            <a:tailEnd/>
          </a:ln>
        </p:spPr>
        <p:txBody>
          <a:bodyPr>
            <a:spAutoFit/>
          </a:bodyPr>
          <a:lstStyle/>
          <a:p>
            <a:pPr>
              <a:spcBef>
                <a:spcPct val="50000"/>
              </a:spcBef>
            </a:pPr>
            <a:r>
              <a:rPr kumimoji="1" lang="en-US" altLang="ja-JP" sz="2400">
                <a:latin typeface="Times New Roman" pitchFamily="18" charset="0"/>
                <a:ea typeface="MS PGothic" pitchFamily="34" charset="-128"/>
                <a:cs typeface="Times New Roman" pitchFamily="18" charset="0"/>
              </a:rPr>
              <a:t>we have </a:t>
            </a:r>
            <a:r>
              <a:rPr kumimoji="1" lang="en-US" altLang="ja-JP" sz="2400" i="1">
                <a:latin typeface="Times New Roman" pitchFamily="18" charset="0"/>
                <a:ea typeface="MS PGothic" pitchFamily="34" charset="-128"/>
                <a:cs typeface="Times New Roman" pitchFamily="18" charset="0"/>
              </a:rPr>
              <a:t>n</a:t>
            </a:r>
            <a:r>
              <a:rPr kumimoji="1" lang="en-US" altLang="ja-JP" sz="2400" i="1" baseline="-25000">
                <a:latin typeface="Times New Roman" pitchFamily="18" charset="0"/>
                <a:ea typeface="MS PGothic" pitchFamily="34" charset="-128"/>
                <a:cs typeface="Times New Roman" pitchFamily="18" charset="0"/>
              </a:rPr>
              <a:t>p</a:t>
            </a:r>
            <a:r>
              <a:rPr kumimoji="1" lang="en-US" altLang="ja-JP" sz="2400" i="1">
                <a:latin typeface="Times New Roman" pitchFamily="18" charset="0"/>
                <a:ea typeface="MS PGothic" pitchFamily="34" charset="-128"/>
                <a:cs typeface="Times New Roman" pitchFamily="18" charset="0"/>
              </a:rPr>
              <a:t> </a:t>
            </a:r>
            <a:r>
              <a:rPr kumimoji="1" lang="en-US" altLang="ja-JP" sz="2400">
                <a:latin typeface="Times New Roman" pitchFamily="18" charset="0"/>
                <a:ea typeface="MS PGothic" pitchFamily="34" charset="-128"/>
                <a:cs typeface="Times New Roman" pitchFamily="18" charset="0"/>
              </a:rPr>
              <a:t>= 4 processors, with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15, the width of the partitions is 4 and the starting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values for the partitions are </a:t>
            </a:r>
            <a:r>
              <a:rPr kumimoji="1" lang="en-US" altLang="ja-JP" sz="2400" i="1">
                <a:latin typeface="Times New Roman" pitchFamily="18" charset="0"/>
                <a:ea typeface="MS PGothic" pitchFamily="34" charset="-128"/>
                <a:cs typeface="Times New Roman" pitchFamily="18" charset="0"/>
              </a:rPr>
              <a:t>x</a:t>
            </a:r>
            <a:r>
              <a:rPr kumimoji="1" lang="en-US" altLang="ja-JP" sz="2400" baseline="-25000">
                <a:latin typeface="Times New Roman" pitchFamily="18" charset="0"/>
                <a:ea typeface="MS PGothic" pitchFamily="34" charset="-128"/>
                <a:cs typeface="Times New Roman" pitchFamily="18" charset="0"/>
              </a:rPr>
              <a:t>0</a:t>
            </a:r>
            <a:r>
              <a:rPr kumimoji="1" lang="en-US" altLang="ja-JP" sz="2400">
                <a:latin typeface="Times New Roman" pitchFamily="18" charset="0"/>
                <a:ea typeface="MS PGothic" pitchFamily="34" charset="-128"/>
                <a:cs typeface="Times New Roman" pitchFamily="18" charset="0"/>
              </a:rPr>
              <a:t> , </a:t>
            </a:r>
            <a:r>
              <a:rPr kumimoji="1" lang="en-US" altLang="ja-JP" sz="2400" i="1">
                <a:latin typeface="Times New Roman" pitchFamily="18" charset="0"/>
                <a:ea typeface="MS PGothic" pitchFamily="34" charset="-128"/>
                <a:cs typeface="Times New Roman" pitchFamily="18" charset="0"/>
              </a:rPr>
              <a:t>x</a:t>
            </a:r>
            <a:r>
              <a:rPr kumimoji="1" lang="en-US" altLang="ja-JP" baseline="-25000">
                <a:ea typeface="MS PGothic" pitchFamily="34" charset="-128"/>
                <a:cs typeface="Times New Roman" pitchFamily="18" charset="0"/>
              </a:rPr>
              <a:t>0 + 4</a:t>
            </a:r>
            <a:r>
              <a:rPr kumimoji="1" lang="en-US" altLang="ja-JP" sz="2400">
                <a:latin typeface="Times New Roman" pitchFamily="18" charset="0"/>
                <a:ea typeface="MS PGothic" pitchFamily="34" charset="-128"/>
                <a:cs typeface="Times New Roman" pitchFamily="18" charset="0"/>
              </a:rPr>
              <a:t>, </a:t>
            </a:r>
            <a:r>
              <a:rPr kumimoji="1" lang="en-US" altLang="ja-JP" sz="2400" i="1">
                <a:latin typeface="Times New Roman" pitchFamily="18" charset="0"/>
                <a:ea typeface="MS PGothic" pitchFamily="34" charset="-128"/>
                <a:cs typeface="Times New Roman" pitchFamily="18" charset="0"/>
              </a:rPr>
              <a:t>x</a:t>
            </a:r>
            <a:r>
              <a:rPr kumimoji="1" lang="en-US" altLang="ja-JP" sz="2400" baseline="-25000">
                <a:latin typeface="Times New Roman" pitchFamily="18" charset="0"/>
                <a:ea typeface="MS PGothic" pitchFamily="34" charset="-128"/>
                <a:cs typeface="Times New Roman" pitchFamily="18" charset="0"/>
              </a:rPr>
              <a:t>0 + 8</a:t>
            </a:r>
            <a:r>
              <a:rPr kumimoji="1" lang="en-US" altLang="ja-JP" sz="2400">
                <a:latin typeface="Times New Roman" pitchFamily="18" charset="0"/>
                <a:ea typeface="MS PGothic" pitchFamily="34" charset="-128"/>
                <a:cs typeface="Times New Roman" pitchFamily="18" charset="0"/>
              </a:rPr>
              <a:t>, and </a:t>
            </a:r>
            <a:r>
              <a:rPr kumimoji="1" lang="en-US" altLang="ja-JP" sz="2400" i="1">
                <a:latin typeface="Times New Roman" pitchFamily="18" charset="0"/>
                <a:ea typeface="MS PGothic" pitchFamily="34" charset="-128"/>
                <a:cs typeface="Times New Roman" pitchFamily="18" charset="0"/>
              </a:rPr>
              <a:t>x</a:t>
            </a:r>
            <a:r>
              <a:rPr kumimoji="1" lang="en-US" altLang="ja-JP" sz="2400" baseline="-25000">
                <a:latin typeface="Times New Roman" pitchFamily="18" charset="0"/>
                <a:ea typeface="MS PGothic" pitchFamily="34" charset="-128"/>
                <a:cs typeface="Times New Roman" pitchFamily="18" charset="0"/>
              </a:rPr>
              <a:t>0 + 12</a:t>
            </a:r>
            <a:r>
              <a:rPr kumimoji="1" lang="en-US" altLang="ja-JP" sz="2400">
                <a:latin typeface="Times New Roman" pitchFamily="18" charset="0"/>
                <a:ea typeface="MS PGothic" pitchFamily="34" charset="-128"/>
                <a:cs typeface="Times New Roman" pitchFamily="18" charset="0"/>
              </a:rPr>
              <a:t>.</a:t>
            </a:r>
          </a:p>
          <a:p>
            <a:pPr>
              <a:spcBef>
                <a:spcPct val="50000"/>
              </a:spcBef>
            </a:pPr>
            <a:r>
              <a:rPr kumimoji="1" lang="en-US" altLang="ja-JP" sz="2400">
                <a:latin typeface="Times New Roman" pitchFamily="18" charset="0"/>
                <a:ea typeface="MS PGothic" pitchFamily="34" charset="-128"/>
                <a:cs typeface="Times New Roman" pitchFamily="18" charset="0"/>
              </a:rPr>
              <a:t>With this partitioning scheme, the width of the last (rightmost) subinterval will be smaller than the others in some cases.</a:t>
            </a:r>
          </a:p>
          <a:p>
            <a:pPr>
              <a:spcBef>
                <a:spcPct val="50000"/>
              </a:spcBef>
            </a:pPr>
            <a:r>
              <a:rPr kumimoji="1" lang="en-US" altLang="ja-JP" sz="2400">
                <a:latin typeface="Times New Roman" pitchFamily="18" charset="0"/>
                <a:ea typeface="MS PGothic" pitchFamily="34" charset="-128"/>
                <a:cs typeface="Times New Roman" pitchFamily="18" charset="0"/>
              </a:rPr>
              <a:t> In addition, if the line endpoints are not integers, truncation errors can result in variable width partitions along the length of the line.</a:t>
            </a:r>
          </a:p>
        </p:txBody>
      </p:sp>
      <p:sp>
        <p:nvSpPr>
          <p:cNvPr id="43013" name="Rectangle 5"/>
          <p:cNvSpPr>
            <a:spLocks noGrp="1" noChangeArrowheads="1"/>
          </p:cNvSpPr>
          <p:nvPr>
            <p:ph type="title"/>
          </p:nvPr>
        </p:nvSpPr>
        <p:spPr>
          <a:xfrm>
            <a:off x="457200" y="304800"/>
            <a:ext cx="8229600" cy="1143000"/>
          </a:xfrm>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AADGGXS0"/>
          <p:cNvPicPr>
            <a:picLocks noChangeAspect="1" noChangeArrowheads="1"/>
          </p:cNvPicPr>
          <p:nvPr/>
        </p:nvPicPr>
        <p:blipFill>
          <a:blip r:embed="rId2"/>
          <a:srcRect/>
          <a:stretch>
            <a:fillRect/>
          </a:stretch>
        </p:blipFill>
        <p:spPr bwMode="auto">
          <a:xfrm>
            <a:off x="6350" y="0"/>
            <a:ext cx="9129713" cy="6858000"/>
          </a:xfrm>
          <a:prstGeom prst="rect">
            <a:avLst/>
          </a:prstGeom>
          <a:noFill/>
          <a:ln w="9525">
            <a:noFill/>
            <a:miter lim="800000"/>
            <a:headEnd/>
            <a:tailEnd/>
          </a:ln>
        </p:spPr>
      </p:pic>
      <p:pic>
        <p:nvPicPr>
          <p:cNvPr id="70659" name="Picture 3" descr="Hearn-Baker-cright-new"/>
          <p:cNvPicPr>
            <a:picLocks noChangeAspect="1" noChangeArrowheads="1"/>
          </p:cNvPicPr>
          <p:nvPr/>
        </p:nvPicPr>
        <p:blipFill>
          <a:blip r:embed="rId3"/>
          <a:srcRect/>
          <a:stretch>
            <a:fillRect/>
          </a:stretch>
        </p:blipFill>
        <p:spPr bwMode="auto">
          <a:xfrm>
            <a:off x="1019175" y="6324600"/>
            <a:ext cx="7105650" cy="4159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sz="half" idx="1"/>
          </p:nvPr>
        </p:nvSpPr>
        <p:spPr>
          <a:xfrm>
            <a:off x="304800" y="228600"/>
            <a:ext cx="8610600" cy="5943600"/>
          </a:xfrm>
        </p:spPr>
        <p:txBody>
          <a:bodyPr/>
          <a:lstStyle/>
          <a:p>
            <a:pPr eaLnBrk="1" hangingPunct="1"/>
            <a:r>
              <a:rPr lang="en-US" sz="2000" smtClean="0">
                <a:latin typeface="Times New Roman" pitchFamily="18" charset="0"/>
                <a:cs typeface="Times New Roman" pitchFamily="18" charset="0"/>
              </a:rPr>
              <a:t>Assuming (x</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y</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has been selected at the previous step, we determine the next position along the ellipse path by evaluating the decision parameter at this midpoint</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If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1</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&lt; 0, the midpoint is inside the ellipse and the pixel on scan line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 </a:t>
            </a:r>
            <a:r>
              <a:rPr lang="en-US" sz="2000" smtClean="0">
                <a:latin typeface="Times New Roman" pitchFamily="18" charset="0"/>
                <a:cs typeface="Times New Roman" pitchFamily="18" charset="0"/>
              </a:rPr>
              <a:t>is closer to the ellipse boundary. Otherwise the midpoint is outside or on the ellipse boundary, and we select the pixel on scan line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 </a:t>
            </a:r>
            <a:r>
              <a:rPr lang="en-US" sz="2000" smtClean="0">
                <a:latin typeface="Times New Roman" pitchFamily="18" charset="0"/>
                <a:cs typeface="Times New Roman" pitchFamily="18" charset="0"/>
              </a:rPr>
              <a:t>– 1.</a:t>
            </a:r>
          </a:p>
          <a:p>
            <a:pPr eaLnBrk="1" hangingPunct="1"/>
            <a:r>
              <a:rPr lang="en-US" sz="2000" smtClean="0">
                <a:latin typeface="Times New Roman" pitchFamily="18" charset="0"/>
                <a:cs typeface="Times New Roman" pitchFamily="18" charset="0"/>
              </a:rPr>
              <a:t>At the next sampling position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+ 1 =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+ 2), the decision parameter for region 1 is evaluated as</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buFontTx/>
              <a:buNone/>
            </a:pPr>
            <a:r>
              <a:rPr lang="en-US" sz="2000" smtClean="0">
                <a:latin typeface="Times New Roman" pitchFamily="18" charset="0"/>
                <a:cs typeface="Times New Roman" pitchFamily="18" charset="0"/>
              </a:rPr>
              <a:t>								where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is either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 </a:t>
            </a:r>
            <a:r>
              <a:rPr lang="en-US" sz="2000" smtClean="0">
                <a:latin typeface="Times New Roman" pitchFamily="18" charset="0"/>
                <a:cs typeface="Times New Roman" pitchFamily="18" charset="0"/>
              </a:rPr>
              <a:t>or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depending 							on the sign of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1</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a:t>
            </a:r>
          </a:p>
          <a:p>
            <a:pPr eaLnBrk="1" hangingPunct="1"/>
            <a:endParaRPr lang="en-US" sz="2000" smtClean="0">
              <a:latin typeface="Times New Roman" pitchFamily="18" charset="0"/>
              <a:cs typeface="Times New Roman" pitchFamily="18" charset="0"/>
            </a:endParaRPr>
          </a:p>
        </p:txBody>
      </p:sp>
      <p:graphicFrame>
        <p:nvGraphicFramePr>
          <p:cNvPr id="20482" name="Object 4"/>
          <p:cNvGraphicFramePr>
            <a:graphicFrameLocks noChangeAspect="1"/>
          </p:cNvGraphicFramePr>
          <p:nvPr>
            <p:ph sz="quarter" idx="2"/>
          </p:nvPr>
        </p:nvGraphicFramePr>
        <p:xfrm>
          <a:off x="1981200" y="1143000"/>
          <a:ext cx="3886200" cy="1209675"/>
        </p:xfrm>
        <a:graphic>
          <a:graphicData uri="http://schemas.openxmlformats.org/presentationml/2006/ole">
            <p:oleObj spid="_x0000_s20482" name="Equation" r:id="rId3" imgW="2286000" imgH="711000" progId="Equation.3">
              <p:embed/>
            </p:oleObj>
          </a:graphicData>
        </a:graphic>
      </p:graphicFrame>
      <p:graphicFrame>
        <p:nvGraphicFramePr>
          <p:cNvPr id="20483" name="Object 7"/>
          <p:cNvGraphicFramePr>
            <a:graphicFrameLocks noChangeAspect="1"/>
          </p:cNvGraphicFramePr>
          <p:nvPr>
            <p:ph sz="quarter" idx="3"/>
          </p:nvPr>
        </p:nvGraphicFramePr>
        <p:xfrm>
          <a:off x="762000" y="3962400"/>
          <a:ext cx="5867400" cy="2339975"/>
        </p:xfrm>
        <a:graphic>
          <a:graphicData uri="http://schemas.openxmlformats.org/presentationml/2006/ole">
            <p:oleObj spid="_x0000_s20483" name="Equation" r:id="rId4" imgW="3695400" imgH="1473120" progId="Equation.3">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half" idx="1"/>
          </p:nvPr>
        </p:nvSpPr>
        <p:spPr>
          <a:xfrm>
            <a:off x="457200" y="381000"/>
            <a:ext cx="8305800" cy="5897563"/>
          </a:xfrm>
        </p:spPr>
        <p:txBody>
          <a:bodyPr/>
          <a:lstStyle/>
          <a:p>
            <a:pPr eaLnBrk="1" hangingPunct="1"/>
            <a:r>
              <a:rPr lang="en-US" sz="2000" smtClean="0">
                <a:latin typeface="Times New Roman" pitchFamily="18" charset="0"/>
                <a:cs typeface="Times New Roman" pitchFamily="18" charset="0"/>
              </a:rPr>
              <a:t>Decision parameters are incremented by the following amounts:</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As in circle algorithm, increments for the decision parameters can be calculated using only addition and subtraction, since values for the terms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and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 </a:t>
            </a:r>
            <a:r>
              <a:rPr lang="en-US" sz="2000" smtClean="0">
                <a:latin typeface="Times New Roman" pitchFamily="18" charset="0"/>
                <a:cs typeface="Times New Roman" pitchFamily="18" charset="0"/>
              </a:rPr>
              <a:t>can also be obtained incrementally. At the initial position   (0, </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smtClean="0">
                <a:latin typeface="Times New Roman" pitchFamily="18" charset="0"/>
                <a:cs typeface="Times New Roman" pitchFamily="18" charset="0"/>
              </a:rPr>
              <a:t>), the two terms evaluate to</a:t>
            </a:r>
          </a:p>
          <a:p>
            <a:pPr eaLnBrk="1" hangingPunct="1">
              <a:buFontTx/>
              <a:buNone/>
            </a:pP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 = </a:t>
            </a:r>
            <a:r>
              <a:rPr lang="en-US" sz="2000" smtClean="0">
                <a:latin typeface="Times New Roman" pitchFamily="18" charset="0"/>
                <a:cs typeface="Times New Roman" pitchFamily="18" charset="0"/>
              </a:rPr>
              <a:t>0 ……. (i)</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&amp;</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 = </a:t>
            </a:r>
            <a:r>
              <a:rPr lang="en-US" sz="2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smtClean="0">
                <a:latin typeface="Times New Roman" pitchFamily="18" charset="0"/>
                <a:cs typeface="Times New Roman" pitchFamily="18" charset="0"/>
              </a:rPr>
              <a:t> ……. (ii)</a:t>
            </a:r>
          </a:p>
          <a:p>
            <a:pPr eaLnBrk="1" hangingPunct="1">
              <a:buFontTx/>
              <a:buNone/>
            </a:pPr>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As </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and </a:t>
            </a:r>
            <a:r>
              <a:rPr lang="en-US" sz="2000" i="1" smtClean="0">
                <a:latin typeface="Times New Roman" pitchFamily="18" charset="0"/>
                <a:cs typeface="Times New Roman" pitchFamily="18" charset="0"/>
              </a:rPr>
              <a:t>y </a:t>
            </a:r>
            <a:r>
              <a:rPr lang="en-US" sz="2000" smtClean="0">
                <a:latin typeface="Times New Roman" pitchFamily="18" charset="0"/>
                <a:cs typeface="Times New Roman" pitchFamily="18" charset="0"/>
              </a:rPr>
              <a:t>are incremented, updated values are obtained by adding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to (i) and subtracting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from (ii).</a:t>
            </a:r>
          </a:p>
          <a:p>
            <a:pPr eaLnBrk="1" hangingPunct="1">
              <a:buFontTx/>
              <a:buNone/>
            </a:pPr>
            <a:endParaRPr lang="en-US" sz="2000" smtClean="0">
              <a:latin typeface="Times New Roman" pitchFamily="18" charset="0"/>
              <a:cs typeface="Times New Roman" pitchFamily="18" charset="0"/>
            </a:endParaRPr>
          </a:p>
        </p:txBody>
      </p:sp>
      <p:graphicFrame>
        <p:nvGraphicFramePr>
          <p:cNvPr id="21506" name="Object 4"/>
          <p:cNvGraphicFramePr>
            <a:graphicFrameLocks noChangeAspect="1"/>
          </p:cNvGraphicFramePr>
          <p:nvPr>
            <p:ph sz="half" idx="2"/>
          </p:nvPr>
        </p:nvGraphicFramePr>
        <p:xfrm>
          <a:off x="1143000" y="990600"/>
          <a:ext cx="6705600" cy="1066800"/>
        </p:xfrm>
        <a:graphic>
          <a:graphicData uri="http://schemas.openxmlformats.org/presentationml/2006/ole">
            <p:oleObj spid="_x0000_s21506" name="Equation" r:id="rId3" imgW="3187440" imgH="50796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body" sz="half" idx="1"/>
          </p:nvPr>
        </p:nvSpPr>
        <p:spPr>
          <a:xfrm>
            <a:off x="228600" y="304800"/>
            <a:ext cx="8305800" cy="5897563"/>
          </a:xfrm>
        </p:spPr>
        <p:txBody>
          <a:bodyPr/>
          <a:lstStyle/>
          <a:p>
            <a:pPr eaLnBrk="1" hangingPunct="1"/>
            <a:r>
              <a:rPr lang="en-US" sz="2000" smtClean="0">
                <a:latin typeface="Times New Roman" pitchFamily="18" charset="0"/>
                <a:cs typeface="Times New Roman" pitchFamily="18" charset="0"/>
              </a:rPr>
              <a:t>Updated values are compared at each step, and we move from region 1 to region 2 when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 </a:t>
            </a:r>
            <a:r>
              <a:rPr lang="en-US" sz="2000" smtClean="0">
                <a:latin typeface="Times New Roman" pitchFamily="18" charset="0"/>
                <a:cs typeface="Times New Roman" pitchFamily="18" charset="0"/>
              </a:rPr>
              <a:t>&gt;= 2</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p>
          <a:p>
            <a:pPr eaLnBrk="1" hangingPunct="1"/>
            <a:endParaRPr lang="en-US" sz="2000" i="1"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In region 1, initial value of decision parameter is obtained by evaluating the ellipse function at the start position (</a:t>
            </a:r>
            <a:r>
              <a:rPr lang="en-US" sz="2000" i="1" smtClean="0">
                <a:latin typeface="Times New Roman" pitchFamily="18" charset="0"/>
                <a:cs typeface="Times New Roman" pitchFamily="18" charset="0"/>
              </a:rPr>
              <a:t>x</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a:t>
            </a:r>
            <a:r>
              <a:rPr lang="en-US" sz="2000"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 (0, </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y</a:t>
            </a:r>
            <a:r>
              <a:rPr lang="en-US" sz="2000" smtClean="0">
                <a:latin typeface="Times New Roman" pitchFamily="18" charset="0"/>
                <a:cs typeface="Times New Roman" pitchFamily="18" charset="0"/>
              </a:rPr>
              <a:t>):</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p:txBody>
      </p:sp>
      <p:graphicFrame>
        <p:nvGraphicFramePr>
          <p:cNvPr id="22530" name="Object 5"/>
          <p:cNvGraphicFramePr>
            <a:graphicFrameLocks noChangeAspect="1"/>
          </p:cNvGraphicFramePr>
          <p:nvPr>
            <p:ph sz="half" idx="2"/>
          </p:nvPr>
        </p:nvGraphicFramePr>
        <p:xfrm>
          <a:off x="2057400" y="2209800"/>
          <a:ext cx="3276600" cy="2762250"/>
        </p:xfrm>
        <a:graphic>
          <a:graphicData uri="http://schemas.openxmlformats.org/presentationml/2006/ole">
            <p:oleObj spid="_x0000_s22530" name="Equation" r:id="rId3" imgW="1777680" imgH="149832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AADGGXT0"/>
          <p:cNvPicPr>
            <a:picLocks noChangeAspect="1" noChangeArrowheads="1"/>
          </p:cNvPicPr>
          <p:nvPr/>
        </p:nvPicPr>
        <p:blipFill>
          <a:blip r:embed="rId2"/>
          <a:srcRect/>
          <a:stretch>
            <a:fillRect/>
          </a:stretch>
        </p:blipFill>
        <p:spPr bwMode="auto">
          <a:xfrm>
            <a:off x="0" y="0"/>
            <a:ext cx="9129713" cy="6858000"/>
          </a:xfrm>
          <a:prstGeom prst="rect">
            <a:avLst/>
          </a:prstGeom>
          <a:noFill/>
          <a:ln w="9525">
            <a:noFill/>
            <a:miter lim="800000"/>
            <a:headEnd/>
            <a:tailEnd/>
          </a:ln>
        </p:spPr>
      </p:pic>
      <p:pic>
        <p:nvPicPr>
          <p:cNvPr id="71683" name="Picture 3" descr="Hearn-Baker-cright-new"/>
          <p:cNvPicPr>
            <a:picLocks noChangeAspect="1" noChangeArrowheads="1"/>
          </p:cNvPicPr>
          <p:nvPr/>
        </p:nvPicPr>
        <p:blipFill>
          <a:blip r:embed="rId3"/>
          <a:srcRect/>
          <a:stretch>
            <a:fillRect/>
          </a:stretch>
        </p:blipFill>
        <p:spPr bwMode="auto">
          <a:xfrm>
            <a:off x="1019175" y="6324600"/>
            <a:ext cx="7105650" cy="415925"/>
          </a:xfrm>
          <a:prstGeom prst="rect">
            <a:avLst/>
          </a:prstGeom>
          <a:noFill/>
          <a:ln w="9525">
            <a:noFill/>
            <a:miter lim="800000"/>
            <a:headEnd/>
            <a:tailEnd/>
          </a:ln>
        </p:spPr>
      </p:pic>
      <p:sp>
        <p:nvSpPr>
          <p:cNvPr id="71684" name="Text Box 4"/>
          <p:cNvSpPr txBox="1">
            <a:spLocks noChangeArrowheads="1"/>
          </p:cNvSpPr>
          <p:nvPr/>
        </p:nvSpPr>
        <p:spPr bwMode="auto">
          <a:xfrm>
            <a:off x="288925" y="493713"/>
            <a:ext cx="8616950" cy="641350"/>
          </a:xfrm>
          <a:prstGeom prst="rect">
            <a:avLst/>
          </a:prstGeom>
          <a:noFill/>
          <a:ln w="9525">
            <a:noFill/>
            <a:miter lim="800000"/>
            <a:headEnd/>
            <a:tailEnd/>
          </a:ln>
        </p:spPr>
        <p:txBody>
          <a:bodyPr wrap="none">
            <a:spAutoFit/>
          </a:bodyPr>
          <a:lstStyle/>
          <a:p>
            <a:r>
              <a:rPr lang="en-US"/>
              <a:t>Over region 2, we sample at unit steps in the negative </a:t>
            </a:r>
            <a:r>
              <a:rPr lang="en-US" i="1"/>
              <a:t>y </a:t>
            </a:r>
            <a:r>
              <a:rPr lang="en-US"/>
              <a:t>direction, and the midpoint </a:t>
            </a:r>
          </a:p>
          <a:p>
            <a:r>
              <a:rPr lang="en-US"/>
              <a:t>is now taken between horizontal pixels at each step.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sz="half" idx="1"/>
          </p:nvPr>
        </p:nvSpPr>
        <p:spPr>
          <a:xfrm>
            <a:off x="457200" y="304800"/>
            <a:ext cx="8382000" cy="5821363"/>
          </a:xfrm>
        </p:spPr>
        <p:txBody>
          <a:bodyPr/>
          <a:lstStyle/>
          <a:p>
            <a:pPr eaLnBrk="1" hangingPunct="1"/>
            <a:r>
              <a:rPr lang="en-US" sz="1800" smtClean="0">
                <a:latin typeface="Times New Roman" pitchFamily="18" charset="0"/>
                <a:cs typeface="Times New Roman" pitchFamily="18" charset="0"/>
              </a:rPr>
              <a:t>For region 2 the decision parameter is evaluated as</a:t>
            </a:r>
          </a:p>
          <a:p>
            <a:pPr eaLnBrk="1" hangingPunct="1"/>
            <a:endParaRPr lang="en-US" sz="1800" smtClean="0">
              <a:latin typeface="Times New Roman" pitchFamily="18" charset="0"/>
              <a:cs typeface="Times New Roman" pitchFamily="18" charset="0"/>
            </a:endParaRPr>
          </a:p>
          <a:p>
            <a:pPr eaLnBrk="1" hangingPunct="1"/>
            <a:endParaRPr lang="en-US" sz="1800" smtClean="0">
              <a:latin typeface="Times New Roman" pitchFamily="18" charset="0"/>
              <a:cs typeface="Times New Roman" pitchFamily="18" charset="0"/>
            </a:endParaRPr>
          </a:p>
          <a:p>
            <a:pPr eaLnBrk="1" hangingPunct="1"/>
            <a:endParaRPr lang="en-US" sz="1800" smtClean="0">
              <a:latin typeface="Times New Roman" pitchFamily="18" charset="0"/>
              <a:cs typeface="Times New Roman" pitchFamily="18" charset="0"/>
            </a:endParaRPr>
          </a:p>
          <a:p>
            <a:pPr eaLnBrk="1" hangingPunct="1"/>
            <a:endParaRPr lang="en-US" sz="18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If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&gt; 0, the midpoint is outside the ellipse boundary, and we select the pixel at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 </a:t>
            </a:r>
            <a:r>
              <a:rPr lang="en-US" sz="2000" smtClean="0">
                <a:latin typeface="Times New Roman" pitchFamily="18" charset="0"/>
                <a:cs typeface="Times New Roman" pitchFamily="18" charset="0"/>
              </a:rPr>
              <a:t>. If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&lt;= 0, the midpoint is inside or on the ellipse boundary, and we select the pixel position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k+1 </a:t>
            </a:r>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At the next sampling position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- 1 =  </a:t>
            </a:r>
            <a:r>
              <a:rPr lang="en-US" sz="2000" i="1" smtClean="0">
                <a:latin typeface="Times New Roman" pitchFamily="18" charset="0"/>
                <a:cs typeface="Times New Roman" pitchFamily="18" charset="0"/>
              </a:rPr>
              <a:t>y</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2), the decision parameter for region 2 is evaluated as</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algn="r" eaLnBrk="1" hangingPunct="1">
              <a:buFontTx/>
              <a:buNone/>
            </a:pPr>
            <a:r>
              <a:rPr lang="en-US" sz="2000" smtClean="0">
                <a:latin typeface="Times New Roman" pitchFamily="18" charset="0"/>
                <a:cs typeface="Times New Roman" pitchFamily="18" charset="0"/>
              </a:rPr>
              <a:t>							where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is set							either to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 </a:t>
            </a:r>
            <a:r>
              <a:rPr lang="en-US" sz="2000" smtClean="0">
                <a:latin typeface="Times New Roman" pitchFamily="18" charset="0"/>
                <a:cs typeface="Times New Roman" pitchFamily="18" charset="0"/>
              </a:rPr>
              <a:t>or to 							</a:t>
            </a:r>
            <a:r>
              <a:rPr lang="en-US" sz="2000" i="1" smtClean="0">
                <a:latin typeface="Times New Roman" pitchFamily="18" charset="0"/>
                <a:cs typeface="Times New Roman" pitchFamily="18" charset="0"/>
              </a:rPr>
              <a:t>x</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depending 							on the sign of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a:t>
            </a:r>
          </a:p>
          <a:p>
            <a:pPr eaLnBrk="1" hangingPunct="1"/>
            <a:endParaRPr lang="en-US" sz="1800" smtClean="0">
              <a:latin typeface="Times New Roman" pitchFamily="18" charset="0"/>
              <a:cs typeface="Times New Roman" pitchFamily="18" charset="0"/>
            </a:endParaRPr>
          </a:p>
        </p:txBody>
      </p:sp>
      <p:graphicFrame>
        <p:nvGraphicFramePr>
          <p:cNvPr id="23554" name="Object 4"/>
          <p:cNvGraphicFramePr>
            <a:graphicFrameLocks noChangeAspect="1"/>
          </p:cNvGraphicFramePr>
          <p:nvPr>
            <p:ph sz="quarter" idx="2"/>
          </p:nvPr>
        </p:nvGraphicFramePr>
        <p:xfrm>
          <a:off x="2590800" y="685800"/>
          <a:ext cx="4267200" cy="1292225"/>
        </p:xfrm>
        <a:graphic>
          <a:graphicData uri="http://schemas.openxmlformats.org/presentationml/2006/ole">
            <p:oleObj spid="_x0000_s23554" name="Equation" r:id="rId3" imgW="2349360" imgH="711000" progId="Equation.3">
              <p:embed/>
            </p:oleObj>
          </a:graphicData>
        </a:graphic>
      </p:graphicFrame>
      <p:graphicFrame>
        <p:nvGraphicFramePr>
          <p:cNvPr id="23555" name="Object 7"/>
          <p:cNvGraphicFramePr>
            <a:graphicFrameLocks noChangeAspect="1"/>
          </p:cNvGraphicFramePr>
          <p:nvPr>
            <p:ph sz="quarter" idx="3"/>
          </p:nvPr>
        </p:nvGraphicFramePr>
        <p:xfrm>
          <a:off x="609600" y="3733800"/>
          <a:ext cx="6248400" cy="2459038"/>
        </p:xfrm>
        <a:graphic>
          <a:graphicData uri="http://schemas.openxmlformats.org/presentationml/2006/ole">
            <p:oleObj spid="_x0000_s23555" name="Equation" r:id="rId4" imgW="3746160" imgH="1473120" progId="Equation.3">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sz="half" idx="1"/>
          </p:nvPr>
        </p:nvSpPr>
        <p:spPr>
          <a:xfrm>
            <a:off x="228600" y="304800"/>
            <a:ext cx="8915400" cy="5897563"/>
          </a:xfrm>
        </p:spPr>
        <p:txBody>
          <a:bodyPr/>
          <a:lstStyle/>
          <a:p>
            <a:pPr eaLnBrk="1" hangingPunct="1"/>
            <a:endParaRPr lang="en-US" sz="2000" i="1"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In region 2, initial value of decision parameter is obtained by evaluating the ellipse function at the initial position (</a:t>
            </a:r>
            <a:r>
              <a:rPr lang="en-US" sz="2000" i="1" smtClean="0">
                <a:latin typeface="Times New Roman" pitchFamily="18" charset="0"/>
                <a:cs typeface="Times New Roman" pitchFamily="18" charset="0"/>
              </a:rPr>
              <a:t>x</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a:t>
            </a:r>
            <a:r>
              <a:rPr lang="en-US" sz="2000"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that is the last position selected in region 1</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r>
              <a:rPr lang="en-US" sz="2000" smtClean="0">
                <a:latin typeface="Times New Roman" pitchFamily="18" charset="0"/>
                <a:cs typeface="Times New Roman" pitchFamily="18" charset="0"/>
              </a:rPr>
              <a:t>To simplify the calculation of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we could select pixel positions in counterclock-wise order starting at (</a:t>
            </a:r>
            <a:r>
              <a:rPr lang="en-US" sz="2000" i="1" smtClean="0">
                <a:latin typeface="Times New Roman" pitchFamily="18" charset="0"/>
                <a:cs typeface="Times New Roman" pitchFamily="18" charset="0"/>
              </a:rPr>
              <a:t>r</a:t>
            </a:r>
            <a:r>
              <a:rPr lang="en-US" sz="2000" i="1" baseline="-25000" smtClean="0">
                <a:latin typeface="Times New Roman" pitchFamily="18" charset="0"/>
                <a:cs typeface="Times New Roman" pitchFamily="18" charset="0"/>
              </a:rPr>
              <a:t>x</a:t>
            </a:r>
            <a:r>
              <a:rPr lang="en-US" sz="2000" smtClean="0">
                <a:latin typeface="Times New Roman" pitchFamily="18" charset="0"/>
                <a:cs typeface="Times New Roman" pitchFamily="18" charset="0"/>
              </a:rPr>
              <a:t>, 0). Unit steps would then be taken in the positive </a:t>
            </a:r>
            <a:r>
              <a:rPr lang="en-US" sz="2000" i="1" smtClean="0">
                <a:latin typeface="Times New Roman" pitchFamily="18" charset="0"/>
                <a:cs typeface="Times New Roman" pitchFamily="18" charset="0"/>
              </a:rPr>
              <a:t>y </a:t>
            </a:r>
            <a:r>
              <a:rPr lang="en-US" sz="2000" smtClean="0">
                <a:latin typeface="Times New Roman" pitchFamily="18" charset="0"/>
                <a:cs typeface="Times New Roman" pitchFamily="18" charset="0"/>
              </a:rPr>
              <a:t>direction up to the last position selected in region 1.</a:t>
            </a: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a:p>
            <a:pPr eaLnBrk="1" hangingPunct="1"/>
            <a:endParaRPr lang="en-US" sz="2000" smtClean="0">
              <a:latin typeface="Times New Roman" pitchFamily="18" charset="0"/>
              <a:cs typeface="Times New Roman" pitchFamily="18" charset="0"/>
            </a:endParaRPr>
          </a:p>
        </p:txBody>
      </p:sp>
      <p:graphicFrame>
        <p:nvGraphicFramePr>
          <p:cNvPr id="24578" name="Object 3"/>
          <p:cNvGraphicFramePr>
            <a:graphicFrameLocks noChangeAspect="1"/>
          </p:cNvGraphicFramePr>
          <p:nvPr>
            <p:ph sz="half" idx="2"/>
          </p:nvPr>
        </p:nvGraphicFramePr>
        <p:xfrm>
          <a:off x="1676400" y="1524000"/>
          <a:ext cx="4953000" cy="1839913"/>
        </p:xfrm>
        <a:graphic>
          <a:graphicData uri="http://schemas.openxmlformats.org/presentationml/2006/ole">
            <p:oleObj spid="_x0000_s24578" name="Equation" r:id="rId3" imgW="2323800" imgH="86328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Decision parameters</a:t>
            </a:r>
          </a:p>
        </p:txBody>
      </p:sp>
      <p:sp>
        <p:nvSpPr>
          <p:cNvPr id="25605" name="Rectangle 3"/>
          <p:cNvSpPr>
            <a:spLocks noGrp="1" noChangeArrowheads="1"/>
          </p:cNvSpPr>
          <p:nvPr>
            <p:ph type="body" idx="1"/>
          </p:nvPr>
        </p:nvSpPr>
        <p:spPr>
          <a:xfrm>
            <a:off x="457200" y="1295400"/>
            <a:ext cx="4041775" cy="4159250"/>
          </a:xfrm>
        </p:spPr>
        <p:txBody>
          <a:bodyPr/>
          <a:lstStyle/>
          <a:p>
            <a:pPr eaLnBrk="1" hangingPunct="1">
              <a:buFontTx/>
              <a:buNone/>
            </a:pPr>
            <a:r>
              <a:rPr lang="en-US" sz="2400" b="1" smtClean="0">
                <a:latin typeface="Times New Roman" pitchFamily="18" charset="0"/>
                <a:cs typeface="Times New Roman" pitchFamily="18" charset="0"/>
              </a:rPr>
              <a:t>Region 1</a:t>
            </a:r>
            <a:r>
              <a:rPr lang="en-US" sz="2400" smtClean="0">
                <a:latin typeface="Times New Roman" pitchFamily="18" charset="0"/>
                <a:cs typeface="Times New Roman" pitchFamily="18" charset="0"/>
              </a:rPr>
              <a:t>:</a:t>
            </a:r>
          </a:p>
          <a:p>
            <a:pPr eaLnBrk="1" hangingPunct="1"/>
            <a:endParaRPr lang="en-US" sz="2400" smtClean="0">
              <a:latin typeface="Times New Roman" pitchFamily="18" charset="0"/>
              <a:cs typeface="Times New Roman" pitchFamily="18" charset="0"/>
            </a:endParaRPr>
          </a:p>
          <a:p>
            <a:pPr algn="just" eaLnBrk="1" hangingPunct="1">
              <a:buFontTx/>
              <a:buNone/>
            </a:pPr>
            <a:r>
              <a:rPr lang="en-US" sz="2400" smtClean="0">
                <a:latin typeface="Times New Roman" pitchFamily="18" charset="0"/>
                <a:cs typeface="Times New Roman" pitchFamily="18" charset="0"/>
              </a:rPr>
              <a:t> </a:t>
            </a:r>
          </a:p>
          <a:p>
            <a:pPr algn="just" eaLnBrk="1" hangingPunct="1">
              <a:buFontTx/>
              <a:buNone/>
            </a:pPr>
            <a:endParaRPr lang="en-US" sz="2400" smtClean="0">
              <a:latin typeface="Times New Roman" pitchFamily="18" charset="0"/>
              <a:cs typeface="Times New Roman" pitchFamily="18" charset="0"/>
            </a:endParaRPr>
          </a:p>
          <a:p>
            <a:pPr algn="just" eaLnBrk="1" hangingPunct="1">
              <a:buFontTx/>
              <a:buNone/>
            </a:pPr>
            <a:r>
              <a:rPr lang="en-US" sz="2400" smtClean="0">
                <a:latin typeface="Times New Roman" pitchFamily="18" charset="0"/>
                <a:cs typeface="Times New Roman" pitchFamily="18" charset="0"/>
              </a:rPr>
              <a:t>p1</a:t>
            </a:r>
            <a:r>
              <a:rPr lang="en-US" sz="2400" baseline="-30000" smtClean="0">
                <a:latin typeface="Times New Roman" pitchFamily="18" charset="0"/>
                <a:cs typeface="Times New Roman" pitchFamily="18" charset="0"/>
              </a:rPr>
              <a:t>k</a:t>
            </a:r>
            <a:r>
              <a:rPr lang="en-US" sz="2400" smtClean="0">
                <a:latin typeface="Times New Roman" pitchFamily="18" charset="0"/>
                <a:cs typeface="Times New Roman" pitchFamily="18" charset="0"/>
              </a:rPr>
              <a:t> &lt; 0:</a:t>
            </a:r>
          </a:p>
          <a:p>
            <a:pPr algn="just" eaLnBrk="1" hangingPunct="1"/>
            <a:r>
              <a:rPr lang="en-US" sz="2400" smtClean="0">
                <a:latin typeface="Times New Roman" pitchFamily="18" charset="0"/>
                <a:cs typeface="Times New Roman" pitchFamily="18" charset="0"/>
              </a:rPr>
              <a:t>midpoint is inside</a:t>
            </a:r>
          </a:p>
          <a:p>
            <a:pPr algn="just" eaLnBrk="1" hangingPunct="1"/>
            <a:r>
              <a:rPr lang="en-US" sz="2400" smtClean="0">
                <a:latin typeface="Times New Roman" pitchFamily="18" charset="0"/>
                <a:cs typeface="Times New Roman" pitchFamily="18" charset="0"/>
              </a:rPr>
              <a:t>choose pixel (x</a:t>
            </a:r>
            <a:r>
              <a:rPr lang="en-US" sz="2400" baseline="-30000" smtClean="0">
                <a:latin typeface="Times New Roman" pitchFamily="18" charset="0"/>
                <a:cs typeface="Times New Roman" pitchFamily="18" charset="0"/>
              </a:rPr>
              <a:t>k+1</a:t>
            </a:r>
            <a:r>
              <a:rPr lang="en-US" sz="2400" smtClean="0">
                <a:latin typeface="Times New Roman" pitchFamily="18" charset="0"/>
                <a:cs typeface="Times New Roman" pitchFamily="18" charset="0"/>
              </a:rPr>
              <a:t>, y</a:t>
            </a:r>
            <a:r>
              <a:rPr lang="en-US" sz="2400" baseline="-30000" smtClean="0">
                <a:latin typeface="Times New Roman" pitchFamily="18" charset="0"/>
                <a:cs typeface="Times New Roman" pitchFamily="18" charset="0"/>
              </a:rPr>
              <a:t>k</a:t>
            </a:r>
            <a:r>
              <a:rPr lang="en-US" sz="2400" smtClean="0">
                <a:latin typeface="Times New Roman" pitchFamily="18" charset="0"/>
                <a:cs typeface="Times New Roman" pitchFamily="18" charset="0"/>
              </a:rPr>
              <a:t>)</a:t>
            </a:r>
          </a:p>
          <a:p>
            <a:pPr algn="just" eaLnBrk="1" hangingPunct="1">
              <a:buFontTx/>
              <a:buNone/>
            </a:pPr>
            <a:r>
              <a:rPr lang="en-US" sz="2400" smtClean="0">
                <a:latin typeface="Times New Roman" pitchFamily="18" charset="0"/>
                <a:cs typeface="Times New Roman" pitchFamily="18" charset="0"/>
              </a:rPr>
              <a:t> </a:t>
            </a:r>
          </a:p>
          <a:p>
            <a:pPr algn="just" eaLnBrk="1" hangingPunct="1">
              <a:buFontTx/>
              <a:buNone/>
            </a:pPr>
            <a:r>
              <a:rPr lang="en-US" sz="2400" smtClean="0">
                <a:latin typeface="Times New Roman" pitchFamily="18" charset="0"/>
                <a:cs typeface="Times New Roman" pitchFamily="18" charset="0"/>
              </a:rPr>
              <a:t>p1</a:t>
            </a:r>
            <a:r>
              <a:rPr lang="en-US" sz="2400" baseline="-30000" smtClean="0">
                <a:latin typeface="Times New Roman" pitchFamily="18" charset="0"/>
                <a:cs typeface="Times New Roman" pitchFamily="18" charset="0"/>
              </a:rPr>
              <a:t>k</a:t>
            </a:r>
            <a:r>
              <a:rPr lang="en-US" sz="2400" smtClean="0">
                <a:latin typeface="Times New Roman" pitchFamily="18" charset="0"/>
                <a:cs typeface="Times New Roman" pitchFamily="18" charset="0"/>
              </a:rPr>
              <a:t> &gt;= 0:</a:t>
            </a:r>
          </a:p>
          <a:p>
            <a:pPr algn="just" eaLnBrk="1" hangingPunct="1">
              <a:buClr>
                <a:schemeClr val="tx1"/>
              </a:buClr>
            </a:pPr>
            <a:r>
              <a:rPr lang="en-US" sz="2400" smtClean="0">
                <a:latin typeface="Times New Roman" pitchFamily="18" charset="0"/>
                <a:cs typeface="Times New Roman" pitchFamily="18" charset="0"/>
              </a:rPr>
              <a:t>midpoint is outside/on</a:t>
            </a:r>
          </a:p>
          <a:p>
            <a:pPr algn="just" eaLnBrk="1" hangingPunct="1">
              <a:buClr>
                <a:schemeClr val="tx1"/>
              </a:buClr>
            </a:pPr>
            <a:r>
              <a:rPr lang="en-US" sz="2400" smtClean="0">
                <a:latin typeface="Times New Roman" pitchFamily="18" charset="0"/>
                <a:cs typeface="Times New Roman" pitchFamily="18" charset="0"/>
              </a:rPr>
              <a:t>choose pixel (x</a:t>
            </a:r>
            <a:r>
              <a:rPr lang="en-US" sz="2400" baseline="-30000" smtClean="0">
                <a:latin typeface="Times New Roman" pitchFamily="18" charset="0"/>
                <a:cs typeface="Times New Roman" pitchFamily="18" charset="0"/>
              </a:rPr>
              <a:t>k+1</a:t>
            </a:r>
            <a:r>
              <a:rPr lang="en-US" sz="2400" smtClean="0">
                <a:latin typeface="Times New Roman" pitchFamily="18" charset="0"/>
                <a:cs typeface="Times New Roman" pitchFamily="18" charset="0"/>
              </a:rPr>
              <a:t>, y</a:t>
            </a:r>
            <a:r>
              <a:rPr lang="en-US" sz="2400" baseline="-30000" smtClean="0">
                <a:latin typeface="Times New Roman" pitchFamily="18" charset="0"/>
                <a:cs typeface="Times New Roman" pitchFamily="18" charset="0"/>
              </a:rPr>
              <a:t>k</a:t>
            </a:r>
            <a:r>
              <a:rPr lang="en-US" sz="2400" smtClean="0">
                <a:latin typeface="Times New Roman" pitchFamily="18" charset="0"/>
                <a:cs typeface="Times New Roman" pitchFamily="18" charset="0"/>
              </a:rPr>
              <a:t>-1)</a:t>
            </a:r>
          </a:p>
          <a:p>
            <a:pPr eaLnBrk="1" hangingPunct="1">
              <a:buFontTx/>
              <a:buNone/>
            </a:pPr>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p:txBody>
      </p:sp>
      <p:graphicFrame>
        <p:nvGraphicFramePr>
          <p:cNvPr id="25602" name="Object 4"/>
          <p:cNvGraphicFramePr>
            <a:graphicFrameLocks noChangeAspect="1"/>
          </p:cNvGraphicFramePr>
          <p:nvPr/>
        </p:nvGraphicFramePr>
        <p:xfrm>
          <a:off x="533400" y="2057400"/>
          <a:ext cx="3603625" cy="568325"/>
        </p:xfrm>
        <a:graphic>
          <a:graphicData uri="http://schemas.openxmlformats.org/presentationml/2006/ole">
            <p:oleObj spid="_x0000_s25602" name="Equation" r:id="rId3" imgW="1422360" imgH="228600" progId="Equation.3">
              <p:embed/>
            </p:oleObj>
          </a:graphicData>
        </a:graphic>
      </p:graphicFrame>
      <p:sp>
        <p:nvSpPr>
          <p:cNvPr id="25606" name="Rectangle 5"/>
          <p:cNvSpPr>
            <a:spLocks noChangeArrowheads="1"/>
          </p:cNvSpPr>
          <p:nvPr/>
        </p:nvSpPr>
        <p:spPr bwMode="auto">
          <a:xfrm>
            <a:off x="5010150" y="1219200"/>
            <a:ext cx="4133850" cy="4552950"/>
          </a:xfrm>
          <a:prstGeom prst="rect">
            <a:avLst/>
          </a:prstGeom>
          <a:noFill/>
          <a:ln w="9525">
            <a:noFill/>
            <a:miter lim="800000"/>
            <a:headEnd/>
            <a:tailEnd/>
          </a:ln>
        </p:spPr>
        <p:txBody>
          <a:bodyPr/>
          <a:lstStyle/>
          <a:p>
            <a:pPr marL="342900" indent="-342900">
              <a:spcBef>
                <a:spcPct val="20000"/>
              </a:spcBef>
            </a:pPr>
            <a:r>
              <a:rPr lang="en-US" sz="2400" b="1">
                <a:latin typeface="Times New Roman" pitchFamily="18" charset="0"/>
                <a:cs typeface="Times New Roman" pitchFamily="18" charset="0"/>
              </a:rPr>
              <a:t>Region 2</a:t>
            </a:r>
            <a:r>
              <a:rPr lang="en-US" sz="2400">
                <a:latin typeface="Times New Roman" pitchFamily="18" charset="0"/>
                <a:cs typeface="Times New Roman" pitchFamily="18" charset="0"/>
              </a:rPr>
              <a:t>:</a:t>
            </a:r>
          </a:p>
          <a:p>
            <a:pPr marL="342900" indent="-342900">
              <a:spcBef>
                <a:spcPct val="20000"/>
              </a:spcBef>
              <a:buFontTx/>
              <a:buChar char="•"/>
            </a:pPr>
            <a:endParaRPr lang="en-US" sz="2400">
              <a:latin typeface="Times New Roman" pitchFamily="18" charset="0"/>
              <a:cs typeface="Times New Roman" pitchFamily="18" charset="0"/>
            </a:endParaRPr>
          </a:p>
          <a:p>
            <a:pPr marL="342900" indent="-342900" algn="just">
              <a:spcBef>
                <a:spcPct val="20000"/>
              </a:spcBef>
            </a:pPr>
            <a:r>
              <a:rPr lang="en-US" sz="2400">
                <a:latin typeface="Times New Roman" pitchFamily="18" charset="0"/>
                <a:cs typeface="Times New Roman" pitchFamily="18" charset="0"/>
              </a:rPr>
              <a:t> </a:t>
            </a:r>
          </a:p>
          <a:p>
            <a:pPr marL="342900" indent="-342900" algn="just">
              <a:spcBef>
                <a:spcPct val="20000"/>
              </a:spcBef>
            </a:pPr>
            <a:endParaRPr lang="en-US" sz="2400">
              <a:latin typeface="Times New Roman" pitchFamily="18" charset="0"/>
              <a:cs typeface="Times New Roman" pitchFamily="18" charset="0"/>
            </a:endParaRPr>
          </a:p>
          <a:p>
            <a:pPr marL="342900" indent="-342900" algn="just">
              <a:spcBef>
                <a:spcPct val="20000"/>
              </a:spcBef>
            </a:pPr>
            <a:r>
              <a:rPr lang="en-US" sz="2400">
                <a:latin typeface="Times New Roman" pitchFamily="18" charset="0"/>
                <a:cs typeface="Times New Roman" pitchFamily="18" charset="0"/>
              </a:rPr>
              <a:t>p2</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 &lt;= 0:</a:t>
            </a:r>
          </a:p>
          <a:p>
            <a:pPr marL="342900" indent="-342900" algn="just">
              <a:spcBef>
                <a:spcPct val="20000"/>
              </a:spcBef>
              <a:buFontTx/>
              <a:buChar char="•"/>
            </a:pPr>
            <a:r>
              <a:rPr lang="en-US" sz="2400">
                <a:latin typeface="Times New Roman" pitchFamily="18" charset="0"/>
                <a:cs typeface="Times New Roman" pitchFamily="18" charset="0"/>
              </a:rPr>
              <a:t>midpoint is inside/on</a:t>
            </a:r>
          </a:p>
          <a:p>
            <a:pPr marL="342900" indent="-342900" algn="just">
              <a:spcBef>
                <a:spcPct val="20000"/>
              </a:spcBef>
              <a:buFontTx/>
              <a:buChar char="•"/>
            </a:pPr>
            <a:r>
              <a:rPr lang="en-US" sz="2400">
                <a:latin typeface="Times New Roman" pitchFamily="18" charset="0"/>
                <a:cs typeface="Times New Roman" pitchFamily="18" charset="0"/>
              </a:rPr>
              <a:t>choose pixel (x</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+1, y</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-1) </a:t>
            </a:r>
          </a:p>
          <a:p>
            <a:pPr marL="342900" indent="-342900" algn="just">
              <a:spcBef>
                <a:spcPct val="20000"/>
              </a:spcBef>
            </a:pPr>
            <a:r>
              <a:rPr lang="en-US" sz="2400">
                <a:latin typeface="Times New Roman" pitchFamily="18" charset="0"/>
                <a:cs typeface="Times New Roman" pitchFamily="18" charset="0"/>
              </a:rPr>
              <a:t> </a:t>
            </a:r>
          </a:p>
          <a:p>
            <a:pPr marL="342900" indent="-342900" algn="just">
              <a:spcBef>
                <a:spcPct val="20000"/>
              </a:spcBef>
            </a:pPr>
            <a:r>
              <a:rPr lang="en-US" sz="2400">
                <a:latin typeface="Times New Roman" pitchFamily="18" charset="0"/>
                <a:cs typeface="Times New Roman" pitchFamily="18" charset="0"/>
              </a:rPr>
              <a:t>p2</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 &gt; 0:</a:t>
            </a:r>
          </a:p>
          <a:p>
            <a:pPr marL="342900" indent="-342900" algn="just">
              <a:spcBef>
                <a:spcPct val="20000"/>
              </a:spcBef>
              <a:buFontTx/>
              <a:buChar char="•"/>
            </a:pPr>
            <a:r>
              <a:rPr lang="en-US" sz="2400">
                <a:latin typeface="Times New Roman" pitchFamily="18" charset="0"/>
                <a:cs typeface="Times New Roman" pitchFamily="18" charset="0"/>
              </a:rPr>
              <a:t>midpoint is outside</a:t>
            </a:r>
          </a:p>
          <a:p>
            <a:pPr marL="342900" indent="-342900" algn="just">
              <a:spcBef>
                <a:spcPct val="20000"/>
              </a:spcBef>
              <a:buFontTx/>
              <a:buChar char="•"/>
            </a:pPr>
            <a:r>
              <a:rPr lang="en-US" sz="2400">
                <a:latin typeface="Times New Roman" pitchFamily="18" charset="0"/>
                <a:cs typeface="Times New Roman" pitchFamily="18" charset="0"/>
              </a:rPr>
              <a:t>choose pixel (x</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 y</a:t>
            </a:r>
            <a:r>
              <a:rPr lang="en-US" sz="2400" baseline="-30000">
                <a:latin typeface="Times New Roman" pitchFamily="18" charset="0"/>
                <a:cs typeface="Times New Roman" pitchFamily="18" charset="0"/>
              </a:rPr>
              <a:t>k</a:t>
            </a:r>
            <a:r>
              <a:rPr lang="en-US" sz="2400">
                <a:latin typeface="Times New Roman" pitchFamily="18" charset="0"/>
                <a:cs typeface="Times New Roman" pitchFamily="18" charset="0"/>
              </a:rPr>
              <a:t>-1) </a:t>
            </a:r>
          </a:p>
          <a:p>
            <a:pPr marL="342900" indent="-342900">
              <a:spcBef>
                <a:spcPct val="20000"/>
              </a:spcBef>
            </a:pPr>
            <a:endParaRPr lang="en-US" sz="24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p:txBody>
      </p:sp>
      <p:graphicFrame>
        <p:nvGraphicFramePr>
          <p:cNvPr id="25603" name="Object 6"/>
          <p:cNvGraphicFramePr>
            <a:graphicFrameLocks noChangeAspect="1"/>
          </p:cNvGraphicFramePr>
          <p:nvPr/>
        </p:nvGraphicFramePr>
        <p:xfrm>
          <a:off x="5257800" y="2057400"/>
          <a:ext cx="3481388" cy="604838"/>
        </p:xfrm>
        <a:graphic>
          <a:graphicData uri="http://schemas.openxmlformats.org/presentationml/2006/ole">
            <p:oleObj spid="_x0000_s25603" name="Equation" r:id="rId4" imgW="1473120" imgH="228600" progId="Equation.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381000" y="0"/>
            <a:ext cx="8229600" cy="1143000"/>
          </a:xfrm>
        </p:spPr>
        <p:txBody>
          <a:bodyPr/>
          <a:lstStyle/>
          <a:p>
            <a:pPr eaLnBrk="1" hangingPunct="1"/>
            <a:r>
              <a:rPr lang="en-US" sz="3200" b="1" smtClean="0">
                <a:latin typeface="Times New Roman" pitchFamily="18" charset="0"/>
                <a:cs typeface="Times New Roman" pitchFamily="18" charset="0"/>
              </a:rPr>
              <a:t>Midpoint Ellipse Algorithm</a:t>
            </a:r>
          </a:p>
        </p:txBody>
      </p:sp>
      <p:sp>
        <p:nvSpPr>
          <p:cNvPr id="26630" name="Rectangle 3"/>
          <p:cNvSpPr>
            <a:spLocks noGrp="1" noChangeArrowheads="1"/>
          </p:cNvSpPr>
          <p:nvPr>
            <p:ph type="body" idx="1"/>
          </p:nvPr>
        </p:nvSpPr>
        <p:spPr>
          <a:xfrm>
            <a:off x="381000" y="1143000"/>
            <a:ext cx="8534400" cy="5257800"/>
          </a:xfrm>
        </p:spPr>
        <p:txBody>
          <a:bodyPr/>
          <a:lstStyle/>
          <a:p>
            <a:pPr algn="just" eaLnBrk="1" hangingPunct="1">
              <a:spcAft>
                <a:spcPct val="5000"/>
              </a:spcAft>
              <a:buClr>
                <a:schemeClr val="tx1"/>
              </a:buClr>
              <a:buFontTx/>
              <a:buAutoNum type="arabicPeriod"/>
            </a:pPr>
            <a:r>
              <a:rPr lang="en-US" sz="2000" smtClean="0">
                <a:latin typeface="Times New Roman" pitchFamily="18" charset="0"/>
                <a:cs typeface="Times New Roman" pitchFamily="18" charset="0"/>
              </a:rPr>
              <a:t>Input </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x</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smtClean="0">
                <a:latin typeface="Times New Roman" pitchFamily="18" charset="0"/>
                <a:cs typeface="Times New Roman" pitchFamily="18" charset="0"/>
              </a:rPr>
              <a:t> and ellipse center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Obtain the first point on an  ellipse centered on the origin (0, 0), (</a:t>
            </a:r>
            <a:r>
              <a:rPr lang="en-US" sz="2000" i="1" smtClean="0">
                <a:latin typeface="Times New Roman" pitchFamily="18" charset="0"/>
                <a:cs typeface="Times New Roman" pitchFamily="18" charset="0"/>
              </a:rPr>
              <a:t>x</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 (0, </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smtClean="0">
                <a:latin typeface="Times New Roman" pitchFamily="18" charset="0"/>
                <a:cs typeface="Times New Roman" pitchFamily="18" charset="0"/>
              </a:rPr>
              <a:t>).</a:t>
            </a:r>
          </a:p>
          <a:p>
            <a:pPr algn="just" eaLnBrk="1" hangingPunct="1">
              <a:lnSpc>
                <a:spcPct val="80000"/>
              </a:lnSpc>
              <a:buClr>
                <a:schemeClr val="tx1"/>
              </a:buClr>
              <a:buFontTx/>
              <a:buAutoNum type="arabicPeriod"/>
            </a:pPr>
            <a:endParaRPr lang="en-US" sz="2000" smtClean="0">
              <a:latin typeface="Times New Roman" pitchFamily="18" charset="0"/>
              <a:cs typeface="Times New Roman" pitchFamily="18" charset="0"/>
            </a:endParaRPr>
          </a:p>
          <a:p>
            <a:pPr algn="just" eaLnBrk="1" hangingPunct="1">
              <a:lnSpc>
                <a:spcPct val="80000"/>
              </a:lnSpc>
              <a:buClr>
                <a:schemeClr val="tx1"/>
              </a:buClr>
              <a:buFontTx/>
              <a:buAutoNum type="arabicPeriod"/>
            </a:pPr>
            <a:r>
              <a:rPr lang="en-US" sz="2000" smtClean="0">
                <a:latin typeface="Times New Roman" pitchFamily="18" charset="0"/>
                <a:cs typeface="Times New Roman" pitchFamily="18" charset="0"/>
              </a:rPr>
              <a:t>Calculate initial value for decision parameter in region 1 as:</a:t>
            </a:r>
          </a:p>
          <a:p>
            <a:pPr algn="just" eaLnBrk="1" hangingPunct="1">
              <a:lnSpc>
                <a:spcPct val="80000"/>
              </a:lnSpc>
              <a:buClr>
                <a:schemeClr val="tx1"/>
              </a:buClr>
              <a:buFontTx/>
              <a:buAutoNum type="arabicPeriod"/>
            </a:pPr>
            <a:endParaRPr lang="en-US" sz="2000" smtClean="0">
              <a:latin typeface="Times New Roman" pitchFamily="18" charset="0"/>
              <a:cs typeface="Times New Roman" pitchFamily="18" charset="0"/>
            </a:endParaRPr>
          </a:p>
          <a:p>
            <a:pPr algn="just" eaLnBrk="1" hangingPunct="1">
              <a:lnSpc>
                <a:spcPct val="80000"/>
              </a:lnSpc>
              <a:buClr>
                <a:schemeClr val="tx1"/>
              </a:buClr>
              <a:buFontTx/>
              <a:buAutoNum type="arabicPeriod"/>
            </a:pPr>
            <a:endParaRPr lang="en-US" sz="2000" smtClean="0">
              <a:latin typeface="Times New Roman" pitchFamily="18" charset="0"/>
              <a:cs typeface="Times New Roman" pitchFamily="18" charset="0"/>
            </a:endParaRPr>
          </a:p>
          <a:p>
            <a:pPr algn="just" eaLnBrk="1" hangingPunct="1">
              <a:lnSpc>
                <a:spcPct val="80000"/>
              </a:lnSpc>
              <a:buClr>
                <a:schemeClr val="tx1"/>
              </a:buClr>
              <a:buFontTx/>
              <a:buAutoNum type="arabicPeriod"/>
            </a:pPr>
            <a:r>
              <a:rPr lang="en-US" sz="2000" smtClean="0">
                <a:latin typeface="Times New Roman" pitchFamily="18" charset="0"/>
                <a:cs typeface="Times New Roman" pitchFamily="18" charset="0"/>
              </a:rPr>
              <a:t>At each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in region 1, starting from </a:t>
            </a:r>
            <a:r>
              <a:rPr lang="en-US" sz="2000" i="1" smtClean="0">
                <a:latin typeface="Times New Roman" pitchFamily="18" charset="0"/>
                <a:cs typeface="Times New Roman" pitchFamily="18" charset="0"/>
              </a:rPr>
              <a:t>k</a:t>
            </a:r>
            <a:r>
              <a:rPr lang="en-US" sz="2000" smtClean="0">
                <a:latin typeface="Times New Roman" pitchFamily="18" charset="0"/>
                <a:cs typeface="Times New Roman" pitchFamily="18" charset="0"/>
              </a:rPr>
              <a:t> = 0, test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1</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a:t>
            </a:r>
          </a:p>
          <a:p>
            <a:pPr algn="just" eaLnBrk="1" hangingPunct="1">
              <a:lnSpc>
                <a:spcPct val="80000"/>
              </a:lnSpc>
              <a:buClr>
                <a:schemeClr val="tx1"/>
              </a:buClr>
              <a:buFontTx/>
              <a:buAutoNum type="arabicPeriod"/>
            </a:pPr>
            <a:endParaRPr lang="en-US" sz="2000" smtClean="0">
              <a:latin typeface="Times New Roman" pitchFamily="18" charset="0"/>
              <a:cs typeface="Times New Roman" pitchFamily="18" charset="0"/>
            </a:endParaRPr>
          </a:p>
          <a:p>
            <a:pPr algn="just" eaLnBrk="1" hangingPunct="1">
              <a:lnSpc>
                <a:spcPct val="80000"/>
              </a:lnSpc>
              <a:buFontTx/>
              <a:buNone/>
            </a:pPr>
            <a:r>
              <a:rPr lang="en-US" sz="2000" smtClean="0">
                <a:latin typeface="Times New Roman" pitchFamily="18" charset="0"/>
                <a:cs typeface="Times New Roman" pitchFamily="18" charset="0"/>
              </a:rPr>
              <a:t> 	     If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1</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&lt; 0, next point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and</a:t>
            </a:r>
          </a:p>
          <a:p>
            <a:pPr algn="just" eaLnBrk="1" hangingPunct="1">
              <a:lnSpc>
                <a:spcPct val="80000"/>
              </a:lnSpc>
              <a:buFontTx/>
              <a:buNone/>
            </a:pPr>
            <a:endParaRPr lang="en-US" sz="2000" smtClean="0">
              <a:latin typeface="Times New Roman" pitchFamily="18" charset="0"/>
              <a:cs typeface="Times New Roman" pitchFamily="18" charset="0"/>
            </a:endParaRPr>
          </a:p>
          <a:p>
            <a:pPr algn="just" eaLnBrk="1" hangingPunct="1">
              <a:lnSpc>
                <a:spcPct val="80000"/>
              </a:lnSpc>
              <a:buFontTx/>
              <a:buNone/>
            </a:pPr>
            <a:r>
              <a:rPr lang="en-US" sz="2000" smtClean="0">
                <a:latin typeface="Times New Roman" pitchFamily="18" charset="0"/>
                <a:cs typeface="Times New Roman" pitchFamily="18" charset="0"/>
              </a:rPr>
              <a:t>	     else, next point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baseline="-30000" smtClean="0">
                <a:latin typeface="Times New Roman" pitchFamily="18" charset="0"/>
                <a:cs typeface="Times New Roman" pitchFamily="18" charset="0"/>
              </a:rPr>
              <a:t>+1</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and</a:t>
            </a:r>
          </a:p>
          <a:p>
            <a:pPr algn="just" eaLnBrk="1" hangingPunct="1">
              <a:lnSpc>
                <a:spcPct val="80000"/>
              </a:lnSpc>
              <a:buFontTx/>
              <a:buNone/>
            </a:pPr>
            <a:endParaRPr lang="en-US" sz="2000" smtClean="0">
              <a:latin typeface="Times New Roman" pitchFamily="18" charset="0"/>
              <a:cs typeface="Times New Roman" pitchFamily="18" charset="0"/>
            </a:endParaRPr>
          </a:p>
          <a:p>
            <a:pPr algn="just" eaLnBrk="1" hangingPunct="1">
              <a:lnSpc>
                <a:spcPct val="80000"/>
              </a:lnSpc>
              <a:buFontTx/>
              <a:buNone/>
            </a:pPr>
            <a:r>
              <a:rPr lang="en-US" sz="2000" smtClean="0">
                <a:latin typeface="Times New Roman" pitchFamily="18" charset="0"/>
                <a:cs typeface="Times New Roman" pitchFamily="18" charset="0"/>
              </a:rPr>
              <a:t> 	with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baseline="-30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baseline="-30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baseline="-30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baseline="-30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endParaRPr lang="en-US" sz="2000" smtClean="0">
              <a:latin typeface="Times New Roman" pitchFamily="18" charset="0"/>
              <a:cs typeface="Times New Roman" pitchFamily="18" charset="0"/>
            </a:endParaRPr>
          </a:p>
          <a:p>
            <a:pPr algn="just" eaLnBrk="1" hangingPunct="1">
              <a:lnSpc>
                <a:spcPct val="80000"/>
              </a:lnSpc>
              <a:buFontTx/>
              <a:buNone/>
            </a:pPr>
            <a:endParaRPr lang="en-US" sz="2000" smtClean="0">
              <a:latin typeface="Times New Roman" pitchFamily="18" charset="0"/>
              <a:cs typeface="Times New Roman" pitchFamily="18" charset="0"/>
            </a:endParaRPr>
          </a:p>
          <a:p>
            <a:pPr algn="just" eaLnBrk="1" hangingPunct="1">
              <a:lnSpc>
                <a:spcPct val="80000"/>
              </a:lnSpc>
              <a:buClr>
                <a:schemeClr val="tx1"/>
              </a:buClr>
              <a:buFontTx/>
              <a:buNone/>
            </a:pPr>
            <a:r>
              <a:rPr lang="en-US" sz="2000" smtClean="0">
                <a:latin typeface="Times New Roman" pitchFamily="18" charset="0"/>
                <a:cs typeface="Times New Roman" pitchFamily="18" charset="0"/>
              </a:rPr>
              <a:t>	and repeat step 3 until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x</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2</a:t>
            </a:r>
            <a:r>
              <a:rPr lang="en-US" sz="2000" i="1" smtClean="0">
                <a:latin typeface="Times New Roman" pitchFamily="18" charset="0"/>
                <a:cs typeface="Times New Roman" pitchFamily="18" charset="0"/>
              </a:rPr>
              <a:t>r</a:t>
            </a:r>
            <a:r>
              <a:rPr lang="en-US" sz="2000" i="1" baseline="-30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i="1" smtClean="0">
                <a:latin typeface="Times New Roman" pitchFamily="18" charset="0"/>
                <a:cs typeface="Times New Roman" pitchFamily="18" charset="0"/>
              </a:rPr>
              <a:t>y</a:t>
            </a:r>
          </a:p>
          <a:p>
            <a:pPr algn="just" eaLnBrk="1" hangingPunct="1">
              <a:lnSpc>
                <a:spcPct val="80000"/>
              </a:lnSpc>
              <a:buFontTx/>
              <a:buNone/>
            </a:pPr>
            <a:r>
              <a:rPr lang="en-US" sz="2000" smtClean="0">
                <a:latin typeface="Times New Roman" pitchFamily="18" charset="0"/>
                <a:cs typeface="Times New Roman" pitchFamily="18" charset="0"/>
              </a:rPr>
              <a:t> </a:t>
            </a:r>
          </a:p>
          <a:p>
            <a:pPr algn="just" eaLnBrk="1" hangingPunct="1">
              <a:lnSpc>
                <a:spcPct val="80000"/>
              </a:lnSpc>
              <a:buFontTx/>
              <a:buNone/>
            </a:pPr>
            <a:r>
              <a:rPr lang="en-US" sz="2000" smtClean="0">
                <a:latin typeface="Times New Roman" pitchFamily="18" charset="0"/>
                <a:cs typeface="Times New Roman" pitchFamily="18" charset="0"/>
              </a:rPr>
              <a:t/>
            </a:r>
            <a:br>
              <a:rPr lang="en-US" sz="2000" smtClean="0">
                <a:latin typeface="Times New Roman" pitchFamily="18" charset="0"/>
                <a:cs typeface="Times New Roman" pitchFamily="18" charset="0"/>
              </a:rPr>
            </a:br>
            <a:endParaRPr lang="en-US" sz="2000" smtClean="0">
              <a:latin typeface="Times New Roman" pitchFamily="18" charset="0"/>
              <a:cs typeface="Times New Roman" pitchFamily="18" charset="0"/>
            </a:endParaRPr>
          </a:p>
        </p:txBody>
      </p:sp>
      <p:graphicFrame>
        <p:nvGraphicFramePr>
          <p:cNvPr id="26626" name="Object 4"/>
          <p:cNvGraphicFramePr>
            <a:graphicFrameLocks noChangeAspect="1"/>
          </p:cNvGraphicFramePr>
          <p:nvPr/>
        </p:nvGraphicFramePr>
        <p:xfrm>
          <a:off x="2971800" y="2514600"/>
          <a:ext cx="3086100" cy="512763"/>
        </p:xfrm>
        <a:graphic>
          <a:graphicData uri="http://schemas.openxmlformats.org/presentationml/2006/ole">
            <p:oleObj spid="_x0000_s26626" name="Equation" r:id="rId3" imgW="1358640" imgH="266400" progId="Equation.3">
              <p:embed/>
            </p:oleObj>
          </a:graphicData>
        </a:graphic>
      </p:graphicFrame>
      <p:graphicFrame>
        <p:nvGraphicFramePr>
          <p:cNvPr id="26627" name="Object 5"/>
          <p:cNvGraphicFramePr>
            <a:graphicFrameLocks noChangeAspect="1"/>
          </p:cNvGraphicFramePr>
          <p:nvPr/>
        </p:nvGraphicFramePr>
        <p:xfrm>
          <a:off x="4876800" y="3581400"/>
          <a:ext cx="3095625" cy="485775"/>
        </p:xfrm>
        <a:graphic>
          <a:graphicData uri="http://schemas.openxmlformats.org/presentationml/2006/ole">
            <p:oleObj spid="_x0000_s26627" name="Equation" r:id="rId4" imgW="1612800" imgH="266400" progId="Equation.3">
              <p:embed/>
            </p:oleObj>
          </a:graphicData>
        </a:graphic>
      </p:graphicFrame>
      <p:graphicFrame>
        <p:nvGraphicFramePr>
          <p:cNvPr id="26628" name="Object 6"/>
          <p:cNvGraphicFramePr>
            <a:graphicFrameLocks noChangeAspect="1"/>
          </p:cNvGraphicFramePr>
          <p:nvPr/>
        </p:nvGraphicFramePr>
        <p:xfrm>
          <a:off x="4419600" y="4210050"/>
          <a:ext cx="4168775" cy="476250"/>
        </p:xfrm>
        <a:graphic>
          <a:graphicData uri="http://schemas.openxmlformats.org/presentationml/2006/ole">
            <p:oleObj spid="_x0000_s26628" name="Equation" r:id="rId5" imgW="2222280" imgH="26640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Midpoint Ellipse Algorithm</a:t>
            </a:r>
          </a:p>
        </p:txBody>
      </p:sp>
      <p:sp>
        <p:nvSpPr>
          <p:cNvPr id="27654" name="Rectangle 3"/>
          <p:cNvSpPr>
            <a:spLocks noGrp="1" noChangeArrowheads="1"/>
          </p:cNvSpPr>
          <p:nvPr>
            <p:ph type="body" sz="half" idx="1"/>
          </p:nvPr>
        </p:nvSpPr>
        <p:spPr>
          <a:xfrm>
            <a:off x="381000" y="1295400"/>
            <a:ext cx="8763000" cy="5257800"/>
          </a:xfrm>
        </p:spPr>
        <p:txBody>
          <a:bodyPr/>
          <a:lstStyle/>
          <a:p>
            <a:pPr marL="339725" indent="-339725" algn="just" eaLnBrk="1" hangingPunct="1">
              <a:lnSpc>
                <a:spcPct val="90000"/>
              </a:lnSpc>
              <a:buClr>
                <a:schemeClr val="tx1"/>
              </a:buClr>
              <a:buFontTx/>
              <a:buAutoNum type="arabicPeriod" startAt="4"/>
            </a:pPr>
            <a:r>
              <a:rPr lang="en-US" sz="2000" smtClean="0">
                <a:latin typeface="Times New Roman" pitchFamily="18" charset="0"/>
                <a:cs typeface="Times New Roman" pitchFamily="18" charset="0"/>
              </a:rPr>
              <a:t>Calculate the initial value for decision parameter in region 2 using the last point calculated in region 1 as:</a:t>
            </a:r>
          </a:p>
          <a:p>
            <a:pPr marL="339725" indent="-339725" algn="just" eaLnBrk="1" hangingPunct="1">
              <a:lnSpc>
                <a:spcPct val="90000"/>
              </a:lnSpc>
              <a:buClr>
                <a:schemeClr val="tx1"/>
              </a:buClr>
              <a:buFontTx/>
              <a:buAutoNum type="arabicPeriod" startAt="4"/>
            </a:pPr>
            <a:endParaRPr lang="en-US" sz="2000" smtClean="0">
              <a:latin typeface="Times New Roman" pitchFamily="18" charset="0"/>
              <a:cs typeface="Times New Roman" pitchFamily="18" charset="0"/>
            </a:endParaRPr>
          </a:p>
          <a:p>
            <a:pPr marL="339725" indent="-339725" algn="just" eaLnBrk="1" hangingPunct="1">
              <a:lnSpc>
                <a:spcPct val="90000"/>
              </a:lnSpc>
              <a:buClr>
                <a:schemeClr val="tx1"/>
              </a:buClr>
              <a:buFontTx/>
              <a:buNone/>
            </a:pPr>
            <a:r>
              <a:rPr lang="en-US" sz="2000" smtClean="0">
                <a:latin typeface="Times New Roman" pitchFamily="18" charset="0"/>
                <a:cs typeface="Times New Roman" pitchFamily="18" charset="0"/>
              </a:rPr>
              <a:t>	</a:t>
            </a:r>
          </a:p>
          <a:p>
            <a:pPr marL="339725" indent="-339725" algn="just" eaLnBrk="1" hangingPunct="1">
              <a:lnSpc>
                <a:spcPct val="90000"/>
              </a:lnSpc>
              <a:buClr>
                <a:schemeClr val="tx1"/>
              </a:buClr>
              <a:buFontTx/>
              <a:buNone/>
            </a:pPr>
            <a:endParaRPr lang="en-US" sz="2000" smtClean="0">
              <a:latin typeface="Times New Roman" pitchFamily="18" charset="0"/>
              <a:cs typeface="Times New Roman" pitchFamily="18" charset="0"/>
            </a:endParaRPr>
          </a:p>
          <a:p>
            <a:pPr marL="339725" indent="-339725" algn="just" eaLnBrk="1" hangingPunct="1">
              <a:lnSpc>
                <a:spcPct val="90000"/>
              </a:lnSpc>
              <a:buClr>
                <a:schemeClr val="tx1"/>
              </a:buClr>
              <a:buFontTx/>
              <a:buNone/>
            </a:pPr>
            <a:r>
              <a:rPr lang="en-US" sz="2000" smtClean="0">
                <a:latin typeface="Times New Roman" pitchFamily="18" charset="0"/>
                <a:cs typeface="Times New Roman" pitchFamily="18" charset="0"/>
              </a:rPr>
              <a:t>        where (x</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y</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is the last position calculate in region 1 </a:t>
            </a:r>
          </a:p>
          <a:p>
            <a:pPr marL="339725" indent="-339725" algn="just" eaLnBrk="1" hangingPunct="1">
              <a:lnSpc>
                <a:spcPct val="90000"/>
              </a:lnSpc>
              <a:buClr>
                <a:schemeClr val="tx1"/>
              </a:buClr>
              <a:buFontTx/>
              <a:buNone/>
            </a:pPr>
            <a:endParaRPr lang="en-US" sz="2000" smtClean="0">
              <a:latin typeface="Times New Roman" pitchFamily="18" charset="0"/>
              <a:cs typeface="Times New Roman" pitchFamily="18" charset="0"/>
            </a:endParaRPr>
          </a:p>
          <a:p>
            <a:pPr marL="339725" indent="-339725" algn="just" eaLnBrk="1" hangingPunct="1">
              <a:lnSpc>
                <a:spcPct val="90000"/>
              </a:lnSpc>
              <a:buClr>
                <a:schemeClr val="tx1"/>
              </a:buClr>
              <a:buFontTx/>
              <a:buNone/>
            </a:pPr>
            <a:r>
              <a:rPr lang="en-US" sz="2000" smtClean="0">
                <a:latin typeface="Times New Roman" pitchFamily="18" charset="0"/>
                <a:cs typeface="Times New Roman" pitchFamily="18" charset="0"/>
              </a:rPr>
              <a:t>5.	At each y</a:t>
            </a:r>
            <a:r>
              <a:rPr lang="en-US" sz="2000"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in region 2, starting from </a:t>
            </a:r>
            <a:r>
              <a:rPr lang="en-US" sz="2000" i="1" smtClean="0">
                <a:latin typeface="Times New Roman" pitchFamily="18" charset="0"/>
                <a:cs typeface="Times New Roman" pitchFamily="18" charset="0"/>
              </a:rPr>
              <a:t>k</a:t>
            </a:r>
            <a:r>
              <a:rPr lang="en-US" sz="2000" smtClean="0">
                <a:latin typeface="Times New Roman" pitchFamily="18" charset="0"/>
                <a:cs typeface="Times New Roman" pitchFamily="18" charset="0"/>
              </a:rPr>
              <a:t> = 0, test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a:t>
            </a:r>
          </a:p>
          <a:p>
            <a:pPr marL="339725" indent="-339725" algn="just" eaLnBrk="1" hangingPunct="1">
              <a:lnSpc>
                <a:spcPct val="90000"/>
              </a:lnSpc>
              <a:buClr>
                <a:schemeClr val="tx1"/>
              </a:buClr>
            </a:pPr>
            <a:endParaRPr lang="en-US" sz="2000" smtClean="0">
              <a:latin typeface="Times New Roman" pitchFamily="18" charset="0"/>
              <a:cs typeface="Times New Roman" pitchFamily="18" charset="0"/>
            </a:endParaRPr>
          </a:p>
          <a:p>
            <a:pPr marL="339725" indent="-339725" eaLnBrk="1" hangingPunct="1">
              <a:lnSpc>
                <a:spcPct val="90000"/>
              </a:lnSpc>
              <a:buFontTx/>
              <a:buNone/>
            </a:pPr>
            <a:r>
              <a:rPr lang="en-US" sz="2000" smtClean="0">
                <a:latin typeface="Times New Roman" pitchFamily="18" charset="0"/>
                <a:cs typeface="Times New Roman" pitchFamily="18" charset="0"/>
              </a:rPr>
              <a:t> 	  If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2</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&gt; 0, next point is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and </a:t>
            </a:r>
            <a:br>
              <a:rPr lang="en-US" sz="2000" smtClean="0">
                <a:latin typeface="Times New Roman" pitchFamily="18" charset="0"/>
                <a:cs typeface="Times New Roman" pitchFamily="18" charset="0"/>
              </a:rPr>
            </a:br>
            <a:endParaRPr lang="en-US" sz="2000" smtClean="0">
              <a:latin typeface="Times New Roman" pitchFamily="18" charset="0"/>
              <a:cs typeface="Times New Roman" pitchFamily="18" charset="0"/>
            </a:endParaRPr>
          </a:p>
          <a:p>
            <a:pPr marL="339725" indent="-339725" eaLnBrk="1" hangingPunct="1">
              <a:lnSpc>
                <a:spcPct val="90000"/>
              </a:lnSpc>
              <a:buFontTx/>
              <a:buNone/>
            </a:pPr>
            <a:r>
              <a:rPr lang="en-US" sz="2000" smtClean="0">
                <a:latin typeface="Times New Roman" pitchFamily="18" charset="0"/>
                <a:cs typeface="Times New Roman" pitchFamily="18" charset="0"/>
              </a:rPr>
              <a:t>      else, next point is (</a:t>
            </a:r>
            <a:r>
              <a:rPr lang="en-US" sz="2000" i="1" smtClean="0">
                <a:latin typeface="Times New Roman" pitchFamily="18" charset="0"/>
                <a:cs typeface="Times New Roman" pitchFamily="18" charset="0"/>
              </a:rPr>
              <a:t>x</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t>
            </a:r>
            <a:r>
              <a:rPr lang="en-US" sz="2000" i="1" smtClean="0">
                <a:latin typeface="Times New Roman" pitchFamily="18" charset="0"/>
                <a:cs typeface="Times New Roman" pitchFamily="18" charset="0"/>
              </a:rPr>
              <a:t>y</a:t>
            </a:r>
            <a:r>
              <a:rPr lang="en-US" sz="2000" i="1" baseline="-30000" smtClean="0">
                <a:latin typeface="Times New Roman" pitchFamily="18" charset="0"/>
                <a:cs typeface="Times New Roman" pitchFamily="18" charset="0"/>
              </a:rPr>
              <a:t>k</a:t>
            </a:r>
            <a:r>
              <a:rPr lang="en-US" sz="2000" smtClean="0">
                <a:latin typeface="Times New Roman" pitchFamily="18" charset="0"/>
                <a:cs typeface="Times New Roman" pitchFamily="18" charset="0"/>
              </a:rPr>
              <a:t>-1) and</a:t>
            </a:r>
          </a:p>
          <a:p>
            <a:pPr marL="339725" indent="-339725" algn="just" eaLnBrk="1" hangingPunct="1">
              <a:lnSpc>
                <a:spcPct val="90000"/>
              </a:lnSpc>
              <a:buFontTx/>
              <a:buNone/>
            </a:pPr>
            <a:r>
              <a:rPr lang="en-US" sz="2000" smtClean="0">
                <a:latin typeface="Times New Roman" pitchFamily="18" charset="0"/>
                <a:cs typeface="Times New Roman" pitchFamily="18" charset="0"/>
              </a:rPr>
              <a:t> 		</a:t>
            </a:r>
          </a:p>
          <a:p>
            <a:pPr marL="339725" indent="-339725" algn="just" eaLnBrk="1" hangingPunct="1">
              <a:lnSpc>
                <a:spcPct val="90000"/>
              </a:lnSpc>
              <a:buFontTx/>
              <a:buNone/>
            </a:pPr>
            <a:r>
              <a:rPr lang="en-US" sz="2000" smtClean="0">
                <a:latin typeface="Times New Roman" pitchFamily="18" charset="0"/>
                <a:cs typeface="Times New Roman" pitchFamily="18" charset="0"/>
              </a:rPr>
              <a:t>      continue until y=0</a:t>
            </a:r>
          </a:p>
          <a:p>
            <a:pPr marL="339725" indent="-339725" eaLnBrk="1" hangingPunct="1">
              <a:lnSpc>
                <a:spcPct val="90000"/>
              </a:lnSpc>
              <a:buFontTx/>
              <a:buNone/>
            </a:pPr>
            <a:r>
              <a:rPr lang="en-US" sz="2000" smtClean="0">
                <a:latin typeface="Times New Roman" pitchFamily="18" charset="0"/>
                <a:cs typeface="Times New Roman" pitchFamily="18" charset="0"/>
              </a:rPr>
              <a:t> </a:t>
            </a:r>
          </a:p>
        </p:txBody>
      </p:sp>
      <p:graphicFrame>
        <p:nvGraphicFramePr>
          <p:cNvPr id="27650" name="Object 4"/>
          <p:cNvGraphicFramePr>
            <a:graphicFrameLocks noChangeAspect="1"/>
          </p:cNvGraphicFramePr>
          <p:nvPr>
            <p:ph sz="quarter" idx="2"/>
          </p:nvPr>
        </p:nvGraphicFramePr>
        <p:xfrm>
          <a:off x="4843463" y="4224338"/>
          <a:ext cx="2865437" cy="387350"/>
        </p:xfrm>
        <a:graphic>
          <a:graphicData uri="http://schemas.openxmlformats.org/presentationml/2006/ole">
            <p:oleObj spid="_x0000_s27650" name="Equation" r:id="rId3" imgW="1676160" imgH="253800" progId="Equation.3">
              <p:embed/>
            </p:oleObj>
          </a:graphicData>
        </a:graphic>
      </p:graphicFrame>
      <p:graphicFrame>
        <p:nvGraphicFramePr>
          <p:cNvPr id="27651" name="Object 5"/>
          <p:cNvGraphicFramePr>
            <a:graphicFrameLocks noChangeAspect="1"/>
          </p:cNvGraphicFramePr>
          <p:nvPr/>
        </p:nvGraphicFramePr>
        <p:xfrm>
          <a:off x="1676400" y="2057400"/>
          <a:ext cx="5791200" cy="534988"/>
        </p:xfrm>
        <a:graphic>
          <a:graphicData uri="http://schemas.openxmlformats.org/presentationml/2006/ole">
            <p:oleObj spid="_x0000_s27651" name="Equation" r:id="rId4" imgW="2336760" imgH="266400" progId="Equation.3">
              <p:embed/>
            </p:oleObj>
          </a:graphicData>
        </a:graphic>
      </p:graphicFrame>
      <p:graphicFrame>
        <p:nvGraphicFramePr>
          <p:cNvPr id="27652" name="Object 6"/>
          <p:cNvGraphicFramePr>
            <a:graphicFrameLocks noChangeAspect="1"/>
          </p:cNvGraphicFramePr>
          <p:nvPr>
            <p:ph sz="quarter" idx="3"/>
          </p:nvPr>
        </p:nvGraphicFramePr>
        <p:xfrm>
          <a:off x="4419600" y="4800600"/>
          <a:ext cx="4038600" cy="473075"/>
        </p:xfrm>
        <a:graphic>
          <a:graphicData uri="http://schemas.openxmlformats.org/presentationml/2006/ole">
            <p:oleObj spid="_x0000_s27652" name="Equation" r:id="rId5" imgW="2273040" imgH="2664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4035"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44036" name="Rectangle 4"/>
          <p:cNvSpPr>
            <a:spLocks noChangeArrowheads="1"/>
          </p:cNvSpPr>
          <p:nvPr/>
        </p:nvSpPr>
        <p:spPr bwMode="auto">
          <a:xfrm>
            <a:off x="457200" y="1905000"/>
            <a:ext cx="8458200" cy="2830513"/>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A　final stage in the implementation procedures for line segments and other objects is to set the frame-buffer color values. </a:t>
            </a:r>
          </a:p>
          <a:p>
            <a:pPr>
              <a:spcBef>
                <a:spcPct val="50000"/>
              </a:spcBef>
            </a:pPr>
            <a:r>
              <a:rPr kumimoji="1" lang="en-US" altLang="ja-JP" sz="2400">
                <a:latin typeface="Palatino-Roman" charset="0"/>
                <a:ea typeface="MS PGothic" pitchFamily="34" charset="-128"/>
              </a:rPr>
              <a:t>Scan-conversion algorithms generate pixel positions at successive unit intervals, incremental operations can also be used to access the frame buffer efficiently at each step of the scan-conversion process.</a:t>
            </a:r>
          </a:p>
        </p:txBody>
      </p:sp>
      <p:sp>
        <p:nvSpPr>
          <p:cNvPr id="44037" name="Rectangle 5"/>
          <p:cNvSpPr>
            <a:spLocks noGrp="1" noChangeArrowheads="1"/>
          </p:cNvSpPr>
          <p:nvPr>
            <p:ph type="title"/>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Midpoint Ellipse Algorithm</a:t>
            </a:r>
          </a:p>
        </p:txBody>
      </p:sp>
      <p:sp>
        <p:nvSpPr>
          <p:cNvPr id="72707" name="Rectangle 3"/>
          <p:cNvSpPr>
            <a:spLocks noGrp="1" noChangeArrowheads="1"/>
          </p:cNvSpPr>
          <p:nvPr>
            <p:ph type="body" idx="1"/>
          </p:nvPr>
        </p:nvSpPr>
        <p:spPr>
          <a:xfrm>
            <a:off x="457200" y="1371600"/>
            <a:ext cx="8534400" cy="5257800"/>
          </a:xfrm>
        </p:spPr>
        <p:txBody>
          <a:bodyPr/>
          <a:lstStyle/>
          <a:p>
            <a:pPr marL="609600" indent="-609600" algn="just" eaLnBrk="1" hangingPunct="1">
              <a:buClr>
                <a:schemeClr val="tx1"/>
              </a:buClr>
              <a:buFontTx/>
              <a:buAutoNum type="arabicPeriod" startAt="6"/>
            </a:pPr>
            <a:r>
              <a:rPr lang="en-US" sz="2000" smtClean="0">
                <a:latin typeface="Times New Roman" pitchFamily="18" charset="0"/>
                <a:cs typeface="Times New Roman" pitchFamily="18" charset="0"/>
              </a:rPr>
              <a:t>For both region determine symmetry points in the other 3 quadrants</a:t>
            </a:r>
          </a:p>
          <a:p>
            <a:pPr marL="609600" indent="-609600" algn="just" eaLnBrk="1" hangingPunct="1">
              <a:buClr>
                <a:schemeClr val="tx1"/>
              </a:buClr>
              <a:buFontTx/>
              <a:buAutoNum type="arabicPeriod" startAt="6"/>
            </a:pPr>
            <a:endParaRPr lang="en-US" sz="2000" smtClean="0">
              <a:latin typeface="Times New Roman" pitchFamily="18" charset="0"/>
              <a:cs typeface="Times New Roman" pitchFamily="18" charset="0"/>
            </a:endParaRPr>
          </a:p>
          <a:p>
            <a:pPr marL="609600" indent="-609600" algn="just" eaLnBrk="1" hangingPunct="1">
              <a:buClr>
                <a:schemeClr val="tx1"/>
              </a:buClr>
              <a:buFontTx/>
              <a:buAutoNum type="arabicPeriod" startAt="6"/>
            </a:pPr>
            <a:r>
              <a:rPr lang="en-US" sz="2000" smtClean="0">
                <a:latin typeface="Times New Roman" pitchFamily="18" charset="0"/>
                <a:cs typeface="Times New Roman" pitchFamily="18" charset="0"/>
              </a:rPr>
              <a:t>Move each calculated pixel position (x,y) onto the elliptical path centered on (x</a:t>
            </a:r>
            <a:r>
              <a:rPr lang="en-US" sz="2000" baseline="-25000" smtClean="0">
                <a:latin typeface="Times New Roman" pitchFamily="18" charset="0"/>
                <a:cs typeface="Times New Roman" pitchFamily="18" charset="0"/>
              </a:rPr>
              <a:t>c</a:t>
            </a:r>
            <a:r>
              <a:rPr lang="en-US" sz="2000" smtClean="0">
                <a:latin typeface="Times New Roman" pitchFamily="18" charset="0"/>
                <a:cs typeface="Times New Roman" pitchFamily="18" charset="0"/>
              </a:rPr>
              <a:t>,y</a:t>
            </a:r>
            <a:r>
              <a:rPr lang="en-US" sz="2000" baseline="-25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and plot the coordinate values </a:t>
            </a:r>
          </a:p>
          <a:p>
            <a:pPr marL="609600" indent="-609600" algn="just" eaLnBrk="1" hangingPunct="1">
              <a:buClr>
                <a:schemeClr val="tx1"/>
              </a:buClr>
              <a:buFontTx/>
              <a:buNone/>
            </a:pPr>
            <a:r>
              <a:rPr lang="en-US" sz="2000" smtClean="0">
                <a:latin typeface="Times New Roman" pitchFamily="18" charset="0"/>
                <a:cs typeface="Times New Roman" pitchFamily="18" charset="0"/>
              </a:rPr>
              <a:t>			x=x + x</a:t>
            </a:r>
            <a:r>
              <a:rPr lang="en-US" sz="2000" baseline="-30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y =y + y</a:t>
            </a:r>
            <a:r>
              <a:rPr lang="en-US" sz="2000" baseline="-30000" smtClean="0">
                <a:latin typeface="Times New Roman" pitchFamily="18" charset="0"/>
                <a:cs typeface="Times New Roman" pitchFamily="18" charset="0"/>
              </a:rPr>
              <a:t>c</a:t>
            </a:r>
            <a:endParaRPr lang="en-US" sz="2000" smtClean="0">
              <a:latin typeface="Times New Roman" pitchFamily="18" charset="0"/>
              <a:cs typeface="Times New Roman" pitchFamily="18" charset="0"/>
            </a:endParaRPr>
          </a:p>
          <a:p>
            <a:pPr marL="609600" indent="-609600" eaLnBrk="1" hangingPunct="1">
              <a:buFontTx/>
              <a:buNone/>
            </a:pPr>
            <a:r>
              <a:rPr lang="en-US" sz="20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Try this out!</a:t>
            </a:r>
          </a:p>
        </p:txBody>
      </p:sp>
      <p:sp>
        <p:nvSpPr>
          <p:cNvPr id="73731" name="Rectangle 3"/>
          <p:cNvSpPr>
            <a:spLocks noGrp="1" noChangeArrowheads="1"/>
          </p:cNvSpPr>
          <p:nvPr>
            <p:ph type="body" sz="half" idx="1"/>
          </p:nvPr>
        </p:nvSpPr>
        <p:spPr>
          <a:xfrm>
            <a:off x="457200" y="1600200"/>
            <a:ext cx="4041775" cy="4525963"/>
          </a:xfrm>
        </p:spPr>
        <p:txBody>
          <a:bodyPr/>
          <a:lstStyle/>
          <a:p>
            <a:pPr marL="117475" indent="-117475" eaLnBrk="1" hangingPunct="1">
              <a:buFontTx/>
              <a:buNone/>
            </a:pPr>
            <a:r>
              <a:rPr lang="en-US" sz="2000" smtClean="0">
                <a:latin typeface="Times New Roman" pitchFamily="18" charset="0"/>
                <a:cs typeface="Times New Roman" pitchFamily="18" charset="0"/>
              </a:rPr>
              <a:t>	Given input ellipse parameter r</a:t>
            </a:r>
            <a:r>
              <a:rPr lang="en-US" sz="2000" baseline="-25000" smtClean="0">
                <a:latin typeface="Times New Roman" pitchFamily="18" charset="0"/>
                <a:cs typeface="Times New Roman" pitchFamily="18" charset="0"/>
              </a:rPr>
              <a:t>x</a:t>
            </a:r>
            <a:r>
              <a:rPr lang="en-US" sz="2000" smtClean="0">
                <a:latin typeface="Times New Roman" pitchFamily="18" charset="0"/>
                <a:cs typeface="Times New Roman" pitchFamily="18" charset="0"/>
              </a:rPr>
              <a:t>=8 and r</a:t>
            </a:r>
            <a:r>
              <a:rPr lang="en-US" sz="2000" baseline="-25000" smtClean="0">
                <a:latin typeface="Times New Roman" pitchFamily="18" charset="0"/>
                <a:cs typeface="Times New Roman" pitchFamily="18" charset="0"/>
              </a:rPr>
              <a:t>y</a:t>
            </a:r>
            <a:r>
              <a:rPr lang="en-US" sz="2000" smtClean="0">
                <a:latin typeface="Times New Roman" pitchFamily="18" charset="0"/>
                <a:cs typeface="Times New Roman" pitchFamily="18" charset="0"/>
              </a:rPr>
              <a:t>=6, determine pixel positions along the ellipse path in the first quadrant using the midpoint ellipse algorithm. </a:t>
            </a:r>
          </a:p>
          <a:p>
            <a:pPr marL="117475" indent="-117475" eaLnBrk="1" hangingPunct="1">
              <a:buFontTx/>
              <a:buNone/>
            </a:pPr>
            <a:r>
              <a:rPr lang="en-US" sz="2000" smtClean="0">
                <a:latin typeface="Times New Roman" pitchFamily="18" charset="0"/>
                <a:cs typeface="Times New Roman" pitchFamily="18" charset="0"/>
              </a:rPr>
              <a:t>Initial point for ellipse centered at origin is (</a:t>
            </a:r>
            <a:r>
              <a:rPr lang="en-US" sz="2000" i="1" smtClean="0">
                <a:latin typeface="Times New Roman" pitchFamily="18" charset="0"/>
                <a:cs typeface="Times New Roman" pitchFamily="18" charset="0"/>
              </a:rPr>
              <a:t>x</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y</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 (0, 6)</a:t>
            </a:r>
          </a:p>
          <a:p>
            <a:pPr marL="117475" indent="-117475" eaLnBrk="1" hangingPunct="1">
              <a:buFontTx/>
              <a:buNone/>
            </a:pPr>
            <a:r>
              <a:rPr lang="en-US" sz="2000" smtClean="0">
                <a:latin typeface="Times New Roman" pitchFamily="18" charset="0"/>
                <a:cs typeface="Times New Roman" pitchFamily="18" charset="0"/>
              </a:rPr>
              <a:t>		2r</a:t>
            </a:r>
            <a:r>
              <a:rPr lang="en-US" sz="2000" baseline="-25000" smtClean="0">
                <a:latin typeface="Times New Roman" pitchFamily="18" charset="0"/>
                <a:cs typeface="Times New Roman" pitchFamily="18" charset="0"/>
              </a:rPr>
              <a:t>y</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x = ?</a:t>
            </a:r>
          </a:p>
          <a:p>
            <a:pPr marL="117475" indent="-117475" eaLnBrk="1" hangingPunct="1">
              <a:buFontTx/>
              <a:buNone/>
            </a:pPr>
            <a:r>
              <a:rPr lang="en-US" sz="2000" smtClean="0">
                <a:latin typeface="Times New Roman" pitchFamily="18" charset="0"/>
                <a:cs typeface="Times New Roman" pitchFamily="18" charset="0"/>
              </a:rPr>
              <a:t>		2r</a:t>
            </a:r>
            <a:r>
              <a:rPr lang="en-US" sz="2000"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y = 2r</a:t>
            </a:r>
            <a:r>
              <a:rPr lang="en-US" sz="2000" baseline="-25000" smtClean="0">
                <a:latin typeface="Times New Roman" pitchFamily="18" charset="0"/>
                <a:cs typeface="Times New Roman" pitchFamily="18" charset="0"/>
              </a:rPr>
              <a:t>x</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r</a:t>
            </a:r>
            <a:r>
              <a:rPr lang="en-US" sz="2000" baseline="-25000" smtClean="0">
                <a:latin typeface="Times New Roman" pitchFamily="18" charset="0"/>
                <a:cs typeface="Times New Roman" pitchFamily="18" charset="0"/>
              </a:rPr>
              <a:t>y </a:t>
            </a:r>
            <a:r>
              <a:rPr lang="en-US" sz="2000" smtClean="0">
                <a:latin typeface="Times New Roman" pitchFamily="18" charset="0"/>
                <a:cs typeface="Times New Roman" pitchFamily="18" charset="0"/>
              </a:rPr>
              <a:t>= ?</a:t>
            </a:r>
          </a:p>
          <a:p>
            <a:pPr marL="117475" indent="-117475" eaLnBrk="1" hangingPunct="1">
              <a:buFontTx/>
              <a:buNone/>
            </a:pPr>
            <a:r>
              <a:rPr lang="en-US" sz="2000" smtClean="0">
                <a:latin typeface="Times New Roman" pitchFamily="18" charset="0"/>
                <a:cs typeface="Times New Roman" pitchFamily="18" charset="0"/>
              </a:rPr>
              <a:t>		p1</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 ?</a:t>
            </a:r>
          </a:p>
          <a:p>
            <a:pPr marL="117475" indent="-117475" eaLnBrk="1" hangingPunct="1">
              <a:buFontTx/>
              <a:buNone/>
            </a:pPr>
            <a:endParaRPr lang="en-US" sz="2000" smtClean="0">
              <a:latin typeface="Times New Roman" pitchFamily="18" charset="0"/>
              <a:cs typeface="Times New Roman" pitchFamily="18" charset="0"/>
            </a:endParaRPr>
          </a:p>
          <a:p>
            <a:pPr marL="117475" indent="-117475" eaLnBrk="1" hangingPunct="1">
              <a:buFontTx/>
              <a:buNone/>
            </a:pPr>
            <a:r>
              <a:rPr lang="en-US" sz="2000" smtClean="0">
                <a:latin typeface="Times New Roman" pitchFamily="18" charset="0"/>
                <a:cs typeface="Times New Roman" pitchFamily="18" charset="0"/>
              </a:rPr>
              <a:t>	</a:t>
            </a:r>
          </a:p>
        </p:txBody>
      </p:sp>
      <p:graphicFrame>
        <p:nvGraphicFramePr>
          <p:cNvPr id="184324" name="Group 4"/>
          <p:cNvGraphicFramePr>
            <a:graphicFrameLocks noGrp="1"/>
          </p:cNvGraphicFramePr>
          <p:nvPr>
            <p:ph sz="quarter" idx="2"/>
          </p:nvPr>
        </p:nvGraphicFramePr>
        <p:xfrm>
          <a:off x="4498975" y="1731963"/>
          <a:ext cx="4187825" cy="3303273"/>
        </p:xfrm>
        <a:graphic>
          <a:graphicData uri="http://schemas.openxmlformats.org/drawingml/2006/table">
            <a:tbl>
              <a:tblPr/>
              <a:tblGrid>
                <a:gridCol w="354013"/>
                <a:gridCol w="698500"/>
                <a:gridCol w="1006475"/>
                <a:gridCol w="993775"/>
                <a:gridCol w="1135062"/>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p1</a:t>
                      </a:r>
                      <a:r>
                        <a:rPr kumimoji="0" lang="en-US" sz="1600" b="0" i="0" u="none" strike="noStrike" cap="none" normalizeH="0" baseline="-2500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2r</a:t>
                      </a:r>
                      <a:r>
                        <a:rPr kumimoji="0" lang="en-US" sz="1600" b="0" i="0" u="none" strike="noStrike" cap="none" normalizeH="0" baseline="-25000" smtClean="0">
                          <a:ln>
                            <a:noFill/>
                          </a:ln>
                          <a:solidFill>
                            <a:schemeClr val="tx1"/>
                          </a:solidFill>
                          <a:effectLst/>
                          <a:latin typeface="Trebuchet MS" pitchFamily="34" charset="0"/>
                          <a:cs typeface="Arial" pitchFamily="34" charset="0"/>
                        </a:rPr>
                        <a:t>y</a:t>
                      </a:r>
                      <a:r>
                        <a:rPr kumimoji="0" lang="en-US" sz="1600" b="0" i="0" u="none" strike="noStrike" cap="none" normalizeH="0" baseline="30000" smtClean="0">
                          <a:ln>
                            <a:noFill/>
                          </a:ln>
                          <a:solidFill>
                            <a:schemeClr val="tx1"/>
                          </a:solidFill>
                          <a:effectLst/>
                          <a:latin typeface="Trebuchet MS" pitchFamily="34" charset="0"/>
                          <a:cs typeface="Arial" pitchFamily="34" charset="0"/>
                        </a:rPr>
                        <a:t>2 </a:t>
                      </a: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 r</a:t>
                      </a:r>
                      <a:r>
                        <a:rPr kumimoji="0" lang="en-US" sz="1600" b="0" i="0" u="none" strike="noStrike" cap="none" normalizeH="0" baseline="-25000" smtClean="0">
                          <a:ln>
                            <a:noFill/>
                          </a:ln>
                          <a:solidFill>
                            <a:schemeClr val="tx1"/>
                          </a:solidFill>
                          <a:effectLst/>
                          <a:latin typeface="Trebuchet MS" pitchFamily="34" charset="0"/>
                          <a:cs typeface="Arial" pitchFamily="34" charset="0"/>
                        </a:rPr>
                        <a:t>x</a:t>
                      </a:r>
                      <a:r>
                        <a:rPr kumimoji="0" lang="en-US" sz="1600" b="0" i="0" u="none" strike="noStrike" cap="none" normalizeH="0" baseline="30000" smtClean="0">
                          <a:ln>
                            <a:noFill/>
                          </a:ln>
                          <a:solidFill>
                            <a:schemeClr val="tx1"/>
                          </a:solidFill>
                          <a:effectLst/>
                          <a:latin typeface="Trebuchet MS" pitchFamily="34" charset="0"/>
                          <a:cs typeface="Arial" pitchFamily="34" charset="0"/>
                        </a:rPr>
                        <a:t>2</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-332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768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5</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bl>
          </a:graphicData>
        </a:graphic>
      </p:graphicFrame>
      <p:graphicFrame>
        <p:nvGraphicFramePr>
          <p:cNvPr id="184390" name="Group 70"/>
          <p:cNvGraphicFramePr>
            <a:graphicFrameLocks noGrp="1"/>
          </p:cNvGraphicFramePr>
          <p:nvPr/>
        </p:nvGraphicFramePr>
        <p:xfrm>
          <a:off x="4572000" y="4846638"/>
          <a:ext cx="4343400" cy="1551750"/>
        </p:xfrm>
        <a:graphic>
          <a:graphicData uri="http://schemas.openxmlformats.org/drawingml/2006/table">
            <a:tbl>
              <a:tblPr/>
              <a:tblGrid>
                <a:gridCol w="366713"/>
                <a:gridCol w="725487"/>
                <a:gridCol w="1041400"/>
                <a:gridCol w="946150"/>
                <a:gridCol w="126365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p2</a:t>
                      </a:r>
                      <a:r>
                        <a:rPr kumimoji="0" lang="en-US" sz="1600" b="0" i="0" u="none" strike="noStrike" cap="none" normalizeH="0" baseline="-2500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2r</a:t>
                      </a:r>
                      <a:r>
                        <a:rPr kumimoji="0" lang="en-US" sz="1600" b="0" i="0" u="none" strike="noStrike" cap="none" normalizeH="0" baseline="-25000" smtClean="0">
                          <a:ln>
                            <a:noFill/>
                          </a:ln>
                          <a:solidFill>
                            <a:schemeClr val="tx1"/>
                          </a:solidFill>
                          <a:effectLst/>
                          <a:latin typeface="Trebuchet MS" pitchFamily="34" charset="0"/>
                          <a:cs typeface="Arial" pitchFamily="34" charset="0"/>
                        </a:rPr>
                        <a:t>v</a:t>
                      </a:r>
                      <a:r>
                        <a:rPr kumimoji="0" lang="en-US" sz="1600" b="0" i="0" u="none" strike="noStrike" cap="none" normalizeH="0" baseline="30000" smtClean="0">
                          <a:ln>
                            <a:noFill/>
                          </a:ln>
                          <a:solidFill>
                            <a:schemeClr val="tx1"/>
                          </a:solidFill>
                          <a:effectLst/>
                          <a:latin typeface="Trebuchet MS" pitchFamily="34" charset="0"/>
                          <a:cs typeface="Arial" pitchFamily="34" charset="0"/>
                        </a:rPr>
                        <a:t>2 </a:t>
                      </a: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2500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 r</a:t>
                      </a:r>
                      <a:r>
                        <a:rPr kumimoji="0" lang="en-US" sz="1600" b="0" i="0" u="none" strike="noStrike" cap="none" normalizeH="0" baseline="-25000" smtClean="0">
                          <a:ln>
                            <a:noFill/>
                          </a:ln>
                          <a:solidFill>
                            <a:schemeClr val="tx1"/>
                          </a:solidFill>
                          <a:effectLst/>
                          <a:latin typeface="Trebuchet MS" pitchFamily="34" charset="0"/>
                          <a:cs typeface="Arial" pitchFamily="34" charset="0"/>
                        </a:rPr>
                        <a:t>x</a:t>
                      </a:r>
                      <a:r>
                        <a:rPr kumimoji="0" lang="en-US" sz="1600" b="0" i="0" u="none" strike="noStrike" cap="none" normalizeH="0" baseline="30000" smtClean="0">
                          <a:ln>
                            <a:noFill/>
                          </a:ln>
                          <a:solidFill>
                            <a:schemeClr val="tx1"/>
                          </a:solidFill>
                          <a:effectLst/>
                          <a:latin typeface="Trebuchet MS" pitchFamily="34" charset="0"/>
                          <a:cs typeface="Arial" pitchFamily="34" charset="0"/>
                        </a:rPr>
                        <a:t>2</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57200" y="0"/>
            <a:ext cx="8229600" cy="1143000"/>
          </a:xfrm>
        </p:spPr>
        <p:txBody>
          <a:bodyPr/>
          <a:lstStyle/>
          <a:p>
            <a:pPr eaLnBrk="1" hangingPunct="1"/>
            <a:r>
              <a:rPr lang="en-US" sz="3200" b="1" smtClean="0">
                <a:latin typeface="Times New Roman" pitchFamily="18" charset="0"/>
                <a:cs typeface="Times New Roman" pitchFamily="18" charset="0"/>
              </a:rPr>
              <a:t>Try this out!</a:t>
            </a:r>
          </a:p>
        </p:txBody>
      </p:sp>
      <p:sp>
        <p:nvSpPr>
          <p:cNvPr id="28677" name="Rectangle 3"/>
          <p:cNvSpPr>
            <a:spLocks noGrp="1" noChangeArrowheads="1"/>
          </p:cNvSpPr>
          <p:nvPr>
            <p:ph type="body" sz="half" idx="1"/>
          </p:nvPr>
        </p:nvSpPr>
        <p:spPr>
          <a:xfrm>
            <a:off x="457200" y="1600200"/>
            <a:ext cx="4041775" cy="4525963"/>
          </a:xfrm>
        </p:spPr>
        <p:txBody>
          <a:bodyPr/>
          <a:lstStyle/>
          <a:p>
            <a:pPr marL="117475" indent="-117475" eaLnBrk="1" hangingPunct="1">
              <a:lnSpc>
                <a:spcPct val="90000"/>
              </a:lnSpc>
              <a:buFontTx/>
              <a:buNone/>
            </a:pPr>
            <a:r>
              <a:rPr lang="en-US" sz="2000" dirty="0" smtClean="0">
                <a:latin typeface="Times New Roman" pitchFamily="18" charset="0"/>
                <a:cs typeface="Times New Roman" pitchFamily="18" charset="0"/>
              </a:rPr>
              <a:t>	Given input ellipse parameter </a:t>
            </a:r>
            <a:r>
              <a:rPr lang="en-US" sz="2000" dirty="0" err="1" smtClean="0">
                <a:latin typeface="Times New Roman" pitchFamily="18" charset="0"/>
                <a:cs typeface="Times New Roman" pitchFamily="18" charset="0"/>
              </a:rPr>
              <a:t>r</a:t>
            </a:r>
            <a:r>
              <a:rPr lang="en-US" sz="2000" baseline="-25000" dirty="0" err="1"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=8 and </a:t>
            </a:r>
            <a:r>
              <a:rPr lang="en-US" sz="2000" dirty="0" err="1" smtClean="0">
                <a:latin typeface="Times New Roman" pitchFamily="18" charset="0"/>
                <a:cs typeface="Times New Roman" pitchFamily="18" charset="0"/>
              </a:rPr>
              <a:t>r</a:t>
            </a:r>
            <a:r>
              <a:rPr lang="en-US" sz="2000" baseline="-25000" dirty="0" err="1"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=6, </a:t>
            </a:r>
          </a:p>
          <a:p>
            <a:pPr marL="117475" indent="-117475" eaLnBrk="1" hangingPunct="1">
              <a:lnSpc>
                <a:spcPct val="90000"/>
              </a:lnSpc>
              <a:buFontTx/>
              <a:buNone/>
            </a:pPr>
            <a:r>
              <a:rPr lang="en-US" sz="2000" dirty="0" smtClean="0">
                <a:latin typeface="Times New Roman" pitchFamily="18" charset="0"/>
                <a:cs typeface="Times New Roman" pitchFamily="18" charset="0"/>
              </a:rPr>
              <a:t>Initial point for ellipse centered at origin is (</a:t>
            </a:r>
            <a:r>
              <a:rPr lang="en-US" sz="2000" i="1" dirty="0" smtClean="0">
                <a:latin typeface="Times New Roman" pitchFamily="18" charset="0"/>
                <a:cs typeface="Times New Roman" pitchFamily="18" charset="0"/>
              </a:rPr>
              <a:t>x</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 (0, 6)</a:t>
            </a:r>
          </a:p>
          <a:p>
            <a:pPr marL="117475" indent="-117475" eaLnBrk="1" hangingPunct="1">
              <a:lnSpc>
                <a:spcPct val="90000"/>
              </a:lnSpc>
              <a:buFontTx/>
              <a:buNone/>
            </a:pPr>
            <a:r>
              <a:rPr lang="en-US" sz="2000" dirty="0" smtClean="0">
                <a:latin typeface="Times New Roman" pitchFamily="18" charset="0"/>
                <a:cs typeface="Times New Roman" pitchFamily="18" charset="0"/>
              </a:rPr>
              <a:t>		2r</a:t>
            </a:r>
            <a:r>
              <a:rPr lang="en-US" sz="2000" baseline="-25000" dirty="0" smtClean="0">
                <a:latin typeface="Times New Roman" pitchFamily="18" charset="0"/>
                <a:cs typeface="Times New Roman" pitchFamily="18" charset="0"/>
              </a:rPr>
              <a:t>y</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x = 0</a:t>
            </a:r>
          </a:p>
          <a:p>
            <a:pPr marL="117475" indent="-117475" eaLnBrk="1" hangingPunct="1">
              <a:lnSpc>
                <a:spcPct val="90000"/>
              </a:lnSpc>
              <a:buFontTx/>
              <a:buNone/>
            </a:pPr>
            <a:r>
              <a:rPr lang="en-US" sz="2000" dirty="0" smtClean="0">
                <a:latin typeface="Times New Roman" pitchFamily="18" charset="0"/>
                <a:cs typeface="Times New Roman" pitchFamily="18" charset="0"/>
              </a:rPr>
              <a:t>		2r</a:t>
            </a:r>
            <a:r>
              <a:rPr lang="en-US" sz="2000" baseline="-25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y = 2r</a:t>
            </a:r>
            <a:r>
              <a:rPr lang="en-US" sz="2000" baseline="-25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r</a:t>
            </a:r>
            <a:r>
              <a:rPr lang="en-US" sz="2000" baseline="-25000" dirty="0" smtClean="0">
                <a:latin typeface="Times New Roman" pitchFamily="18" charset="0"/>
                <a:cs typeface="Times New Roman" pitchFamily="18" charset="0"/>
              </a:rPr>
              <a:t>y</a:t>
            </a:r>
            <a:endParaRPr lang="en-US" sz="2000" dirty="0" smtClean="0">
              <a:latin typeface="Times New Roman" pitchFamily="18" charset="0"/>
              <a:cs typeface="Times New Roman" pitchFamily="18" charset="0"/>
            </a:endParaRPr>
          </a:p>
          <a:p>
            <a:pPr marL="117475" indent="-117475" eaLnBrk="1" hangingPunct="1">
              <a:lnSpc>
                <a:spcPct val="90000"/>
              </a:lnSpc>
              <a:buFontTx/>
              <a:buNone/>
            </a:pPr>
            <a:r>
              <a:rPr lang="en-US" sz="2000" dirty="0" smtClean="0">
                <a:latin typeface="Times New Roman" pitchFamily="18" charset="0"/>
                <a:cs typeface="Times New Roman" pitchFamily="18" charset="0"/>
              </a:rPr>
              <a:t>		</a:t>
            </a:r>
          </a:p>
          <a:p>
            <a:pPr marL="117475" indent="-117475" eaLnBrk="1" hangingPunct="1">
              <a:lnSpc>
                <a:spcPct val="90000"/>
              </a:lnSpc>
              <a:buFontTx/>
              <a:buNone/>
            </a:pPr>
            <a:endParaRPr lang="en-US" sz="2000" dirty="0" smtClean="0">
              <a:latin typeface="Times New Roman" pitchFamily="18" charset="0"/>
              <a:cs typeface="Times New Roman" pitchFamily="18" charset="0"/>
            </a:endParaRPr>
          </a:p>
          <a:p>
            <a:pPr marL="117475" indent="-117475" eaLnBrk="1" hangingPunct="1">
              <a:lnSpc>
                <a:spcPct val="90000"/>
              </a:lnSpc>
              <a:buFontTx/>
              <a:buNone/>
            </a:pPr>
            <a:endParaRPr lang="en-US" sz="2000" dirty="0" smtClean="0">
              <a:latin typeface="Times New Roman" pitchFamily="18" charset="0"/>
              <a:cs typeface="Times New Roman" pitchFamily="18" charset="0"/>
            </a:endParaRPr>
          </a:p>
          <a:p>
            <a:pPr marL="117475" indent="-117475" eaLnBrk="1" hangingPunct="1">
              <a:lnSpc>
                <a:spcPct val="90000"/>
              </a:lnSpc>
              <a:buFontTx/>
              <a:buNone/>
            </a:pPr>
            <a:r>
              <a:rPr lang="en-US" sz="2000" dirty="0" smtClean="0">
                <a:latin typeface="Times New Roman" pitchFamily="18" charset="0"/>
                <a:cs typeface="Times New Roman" pitchFamily="18" charset="0"/>
              </a:rPr>
              <a:t>For region 2, initial point is (</a:t>
            </a:r>
            <a:r>
              <a:rPr lang="en-US" sz="2000" i="1" dirty="0" smtClean="0">
                <a:latin typeface="Times New Roman" pitchFamily="18" charset="0"/>
                <a:cs typeface="Times New Roman" pitchFamily="18" charset="0"/>
              </a:rPr>
              <a:t>x</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 (7, 3), and initial decision parameter is </a:t>
            </a:r>
            <a:r>
              <a:rPr lang="en-US" sz="2000" dirty="0" smtClean="0">
                <a:latin typeface="Times New Roman" pitchFamily="18" charset="0"/>
                <a:cs typeface="Times New Roman" pitchFamily="18" charset="0"/>
              </a:rPr>
              <a:t>: -23 ,(8,2)</a:t>
            </a:r>
            <a:endParaRPr lang="en-US" sz="2000" dirty="0" smtClean="0">
              <a:latin typeface="Times New Roman" pitchFamily="18" charset="0"/>
              <a:cs typeface="Times New Roman" pitchFamily="18" charset="0"/>
            </a:endParaRPr>
          </a:p>
          <a:p>
            <a:pPr marL="117475" indent="-117475" eaLnBrk="1" hangingPunct="1">
              <a:lnSpc>
                <a:spcPct val="90000"/>
              </a:lnSpc>
              <a:buFontTx/>
              <a:buNone/>
            </a:pPr>
            <a:r>
              <a:rPr lang="en-US" sz="2000" dirty="0" smtClean="0">
                <a:latin typeface="Times New Roman" pitchFamily="18" charset="0"/>
                <a:cs typeface="Times New Roman" pitchFamily="18" charset="0"/>
              </a:rPr>
              <a:t>	</a:t>
            </a:r>
          </a:p>
        </p:txBody>
      </p:sp>
      <p:graphicFrame>
        <p:nvGraphicFramePr>
          <p:cNvPr id="203888" name="Group 112"/>
          <p:cNvGraphicFramePr>
            <a:graphicFrameLocks noGrp="1"/>
          </p:cNvGraphicFramePr>
          <p:nvPr>
            <p:ph sz="quarter" idx="2"/>
          </p:nvPr>
        </p:nvGraphicFramePr>
        <p:xfrm>
          <a:off x="4495800" y="1295400"/>
          <a:ext cx="4187825" cy="3181353"/>
        </p:xfrm>
        <a:graphic>
          <a:graphicData uri="http://schemas.openxmlformats.org/drawingml/2006/table">
            <a:tbl>
              <a:tblPr/>
              <a:tblGrid>
                <a:gridCol w="354013"/>
                <a:gridCol w="698500"/>
                <a:gridCol w="1006475"/>
                <a:gridCol w="993775"/>
                <a:gridCol w="1135062"/>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p1</a:t>
                      </a:r>
                      <a:r>
                        <a:rPr kumimoji="0" lang="en-US" sz="1600" b="0" i="0" u="none" strike="noStrike" cap="none" normalizeH="0" baseline="-2500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rebuchet MS" pitchFamily="34" charset="0"/>
                          <a:cs typeface="Arial" pitchFamily="34" charset="0"/>
                        </a:rPr>
                        <a:t>(x</a:t>
                      </a:r>
                      <a:r>
                        <a:rPr kumimoji="0" lang="en-US" sz="1400" b="0" i="0" u="none" strike="noStrike" cap="none" normalizeH="0" baseline="-25000" smtClean="0">
                          <a:ln>
                            <a:noFill/>
                          </a:ln>
                          <a:solidFill>
                            <a:schemeClr val="tx1"/>
                          </a:solidFill>
                          <a:effectLst/>
                          <a:latin typeface="Trebuchet MS" pitchFamily="34" charset="0"/>
                          <a:cs typeface="Arial" pitchFamily="34" charset="0"/>
                        </a:rPr>
                        <a:t>k+1</a:t>
                      </a:r>
                      <a:r>
                        <a:rPr kumimoji="0" lang="en-US" sz="1400" b="0" i="0" u="none" strike="noStrike" cap="none" normalizeH="0" baseline="0" smtClean="0">
                          <a:ln>
                            <a:noFill/>
                          </a:ln>
                          <a:solidFill>
                            <a:schemeClr val="tx1"/>
                          </a:solidFill>
                          <a:effectLst/>
                          <a:latin typeface="Trebuchet MS" pitchFamily="34" charset="0"/>
                          <a:cs typeface="Arial" pitchFamily="34" charset="0"/>
                        </a:rPr>
                        <a:t>,y</a:t>
                      </a:r>
                      <a:r>
                        <a:rPr kumimoji="0" lang="en-US" sz="1400" b="0" i="0" u="none" strike="noStrike" cap="none" normalizeH="0" baseline="-25000" smtClean="0">
                          <a:ln>
                            <a:noFill/>
                          </a:ln>
                          <a:solidFill>
                            <a:schemeClr val="tx1"/>
                          </a:solidFill>
                          <a:effectLst/>
                          <a:latin typeface="Trebuchet MS" pitchFamily="34" charset="0"/>
                          <a:cs typeface="Arial" pitchFamily="34" charset="0"/>
                        </a:rPr>
                        <a:t>k+1</a:t>
                      </a:r>
                      <a:r>
                        <a:rPr kumimoji="0" lang="en-US" sz="1400" b="0" i="0" u="none" strike="noStrike" cap="none" normalizeH="0" baseline="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2r</a:t>
                      </a:r>
                      <a:r>
                        <a:rPr kumimoji="0" lang="en-US" sz="1600" b="0" i="0" u="none" strike="noStrike" cap="none" normalizeH="0" baseline="-25000" smtClean="0">
                          <a:ln>
                            <a:noFill/>
                          </a:ln>
                          <a:solidFill>
                            <a:schemeClr val="tx1"/>
                          </a:solidFill>
                          <a:effectLst/>
                          <a:latin typeface="Trebuchet MS" pitchFamily="34" charset="0"/>
                          <a:cs typeface="Arial" pitchFamily="34" charset="0"/>
                        </a:rPr>
                        <a:t>y</a:t>
                      </a:r>
                      <a:r>
                        <a:rPr kumimoji="0" lang="en-US" sz="1600" b="0" i="0" u="none" strike="noStrike" cap="none" normalizeH="0" baseline="30000" smtClean="0">
                          <a:ln>
                            <a:noFill/>
                          </a:ln>
                          <a:solidFill>
                            <a:schemeClr val="tx1"/>
                          </a:solidFill>
                          <a:effectLst/>
                          <a:latin typeface="Trebuchet MS" pitchFamily="34" charset="0"/>
                          <a:cs typeface="Arial" pitchFamily="34" charset="0"/>
                        </a:rPr>
                        <a:t>2 </a:t>
                      </a: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 r</a:t>
                      </a:r>
                      <a:r>
                        <a:rPr kumimoji="0" lang="en-US" sz="1600" b="0" i="0" u="none" strike="noStrike" cap="none" normalizeH="0" baseline="-25000" smtClean="0">
                          <a:ln>
                            <a:noFill/>
                          </a:ln>
                          <a:solidFill>
                            <a:schemeClr val="tx1"/>
                          </a:solidFill>
                          <a:effectLst/>
                          <a:latin typeface="Trebuchet MS" pitchFamily="34" charset="0"/>
                          <a:cs typeface="Arial" pitchFamily="34" charset="0"/>
                        </a:rPr>
                        <a:t>x</a:t>
                      </a:r>
                      <a:r>
                        <a:rPr kumimoji="0" lang="en-US" sz="1600" b="0" i="0" u="none" strike="noStrike" cap="none" normalizeH="0" baseline="30000" smtClean="0">
                          <a:ln>
                            <a:noFill/>
                          </a:ln>
                          <a:solidFill>
                            <a:schemeClr val="tx1"/>
                          </a:solidFill>
                          <a:effectLst/>
                          <a:latin typeface="Trebuchet MS" pitchFamily="34" charset="0"/>
                          <a:cs typeface="Arial" pitchFamily="34" charset="0"/>
                        </a:rPr>
                        <a:t>2</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-332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768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-224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144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768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-44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216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768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208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(4,5)</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288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640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-108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(5,5)</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360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640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5</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288</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(6,4)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432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512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6</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244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(7,3)</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504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384</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bl>
          </a:graphicData>
        </a:graphic>
      </p:graphicFrame>
      <p:graphicFrame>
        <p:nvGraphicFramePr>
          <p:cNvPr id="203890" name="Group 114"/>
          <p:cNvGraphicFramePr>
            <a:graphicFrameLocks noGrp="1"/>
          </p:cNvGraphicFramePr>
          <p:nvPr/>
        </p:nvGraphicFramePr>
        <p:xfrm>
          <a:off x="4495800" y="4724400"/>
          <a:ext cx="4343400" cy="1554798"/>
        </p:xfrm>
        <a:graphic>
          <a:graphicData uri="http://schemas.openxmlformats.org/drawingml/2006/table">
            <a:tbl>
              <a:tblPr/>
              <a:tblGrid>
                <a:gridCol w="366713"/>
                <a:gridCol w="725487"/>
                <a:gridCol w="1041400"/>
                <a:gridCol w="946150"/>
                <a:gridCol w="126365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p2</a:t>
                      </a:r>
                      <a:r>
                        <a:rPr kumimoji="0" lang="en-US" sz="1600" b="0" i="0" u="none" strike="noStrike" cap="none" normalizeH="0" baseline="-25000" smtClean="0">
                          <a:ln>
                            <a:noFill/>
                          </a:ln>
                          <a:solidFill>
                            <a:schemeClr val="tx1"/>
                          </a:solidFill>
                          <a:effectLst/>
                          <a:latin typeface="Trebuchet MS" pitchFamily="34" charset="0"/>
                          <a:cs typeface="Arial" pitchFamily="34" charset="0"/>
                        </a:rPr>
                        <a:t>k</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r>
                        <a:rPr kumimoji="0" lang="en-US" sz="1600" b="0" i="0" u="none" strike="noStrike" cap="none" normalizeH="0" baseline="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2r</a:t>
                      </a:r>
                      <a:r>
                        <a:rPr kumimoji="0" lang="en-US" sz="1600" b="0" i="0" u="none" strike="noStrike" cap="none" normalizeH="0" baseline="-25000" smtClean="0">
                          <a:ln>
                            <a:noFill/>
                          </a:ln>
                          <a:solidFill>
                            <a:schemeClr val="tx1"/>
                          </a:solidFill>
                          <a:effectLst/>
                          <a:latin typeface="Trebuchet MS" pitchFamily="34" charset="0"/>
                          <a:cs typeface="Arial" pitchFamily="34" charset="0"/>
                        </a:rPr>
                        <a:t>v</a:t>
                      </a:r>
                      <a:r>
                        <a:rPr kumimoji="0" lang="en-US" sz="1600" b="0" i="0" u="none" strike="noStrike" cap="none" normalizeH="0" baseline="30000" smtClean="0">
                          <a:ln>
                            <a:noFill/>
                          </a:ln>
                          <a:solidFill>
                            <a:schemeClr val="tx1"/>
                          </a:solidFill>
                          <a:effectLst/>
                          <a:latin typeface="Trebuchet MS" pitchFamily="34" charset="0"/>
                          <a:cs typeface="Arial" pitchFamily="34" charset="0"/>
                        </a:rPr>
                        <a:t>2 </a:t>
                      </a:r>
                      <a:r>
                        <a:rPr kumimoji="0" lang="en-US" sz="1600" b="0" i="0" u="none" strike="noStrike" cap="none" normalizeH="0" baseline="0" smtClean="0">
                          <a:ln>
                            <a:noFill/>
                          </a:ln>
                          <a:solidFill>
                            <a:schemeClr val="tx1"/>
                          </a:solidFill>
                          <a:effectLst/>
                          <a:latin typeface="Trebuchet MS" pitchFamily="34" charset="0"/>
                          <a:cs typeface="Arial" pitchFamily="34" charset="0"/>
                        </a:rPr>
                        <a:t>x</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2500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 r</a:t>
                      </a:r>
                      <a:r>
                        <a:rPr kumimoji="0" lang="en-US" sz="1600" b="0" i="0" u="none" strike="noStrike" cap="none" normalizeH="0" baseline="-25000" smtClean="0">
                          <a:ln>
                            <a:noFill/>
                          </a:ln>
                          <a:solidFill>
                            <a:schemeClr val="tx1"/>
                          </a:solidFill>
                          <a:effectLst/>
                          <a:latin typeface="Trebuchet MS" pitchFamily="34" charset="0"/>
                          <a:cs typeface="Arial" pitchFamily="34" charset="0"/>
                        </a:rPr>
                        <a:t>x</a:t>
                      </a:r>
                      <a:r>
                        <a:rPr kumimoji="0" lang="en-US" sz="1600" b="0" i="0" u="none" strike="noStrike" cap="none" normalizeH="0" baseline="30000" smtClean="0">
                          <a:ln>
                            <a:noFill/>
                          </a:ln>
                          <a:solidFill>
                            <a:schemeClr val="tx1"/>
                          </a:solidFill>
                          <a:effectLst/>
                          <a:latin typeface="Trebuchet MS" pitchFamily="34" charset="0"/>
                          <a:cs typeface="Arial" pitchFamily="34" charset="0"/>
                        </a:rPr>
                        <a:t>2</a:t>
                      </a:r>
                      <a:r>
                        <a:rPr kumimoji="0" lang="en-US" sz="1600" b="0" i="0" u="none" strike="noStrike" cap="none" normalizeH="0" baseline="0" smtClean="0">
                          <a:ln>
                            <a:noFill/>
                          </a:ln>
                          <a:solidFill>
                            <a:schemeClr val="tx1"/>
                          </a:solidFill>
                          <a:effectLst/>
                          <a:latin typeface="Trebuchet MS" pitchFamily="34" charset="0"/>
                          <a:cs typeface="Arial" pitchFamily="34" charset="0"/>
                        </a:rPr>
                        <a:t>y</a:t>
                      </a:r>
                      <a:r>
                        <a:rPr kumimoji="0" lang="en-US" sz="1600" b="0" i="0" u="none" strike="noStrike" cap="none" normalizeH="0" baseline="-25000" smtClean="0">
                          <a:ln>
                            <a:noFill/>
                          </a:ln>
                          <a:solidFill>
                            <a:schemeClr val="tx1"/>
                          </a:solidFill>
                          <a:effectLst/>
                          <a:latin typeface="Trebuchet MS" pitchFamily="34" charset="0"/>
                          <a:cs typeface="Arial" pitchFamily="34" charset="0"/>
                        </a:rPr>
                        <a:t>k+1</a:t>
                      </a: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(8, 2)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(8, 1)</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2</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(8, 0)</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tr>
            </a:tbl>
          </a:graphicData>
        </a:graphic>
      </p:graphicFrame>
      <p:graphicFrame>
        <p:nvGraphicFramePr>
          <p:cNvPr id="28674" name="Object 107"/>
          <p:cNvGraphicFramePr>
            <a:graphicFrameLocks noChangeAspect="1"/>
          </p:cNvGraphicFramePr>
          <p:nvPr>
            <p:ph sz="quarter" idx="3"/>
          </p:nvPr>
        </p:nvGraphicFramePr>
        <p:xfrm>
          <a:off x="609600" y="3581400"/>
          <a:ext cx="3581400" cy="517525"/>
        </p:xfrm>
        <a:graphic>
          <a:graphicData uri="http://schemas.openxmlformats.org/presentationml/2006/ole">
            <p:oleObj spid="_x0000_s28674" name="Equation" r:id="rId3" imgW="1841400" imgH="26640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pic>
        <p:nvPicPr>
          <p:cNvPr id="101378" name="Picture 2"/>
          <p:cNvPicPr>
            <a:picLocks noChangeAspect="1" noChangeArrowheads="1"/>
          </p:cNvPicPr>
          <p:nvPr/>
        </p:nvPicPr>
        <p:blipFill>
          <a:blip r:embed="rId2"/>
          <a:srcRect/>
          <a:stretch>
            <a:fillRect/>
          </a:stretch>
        </p:blipFill>
        <p:spPr bwMode="auto">
          <a:xfrm>
            <a:off x="685800" y="1066800"/>
            <a:ext cx="8153400" cy="54102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latin typeface="Trebuchet MS" pitchFamily="34" charset="0"/>
              </a:rPr>
              <a:t>Plot pixel positions</a:t>
            </a:r>
          </a:p>
        </p:txBody>
      </p:sp>
      <p:graphicFrame>
        <p:nvGraphicFramePr>
          <p:cNvPr id="185347" name="Group 3"/>
          <p:cNvGraphicFramePr>
            <a:graphicFrameLocks noGrp="1"/>
          </p:cNvGraphicFramePr>
          <p:nvPr/>
        </p:nvGraphicFramePr>
        <p:xfrm>
          <a:off x="2038350" y="2057400"/>
          <a:ext cx="5048250" cy="3550920"/>
        </p:xfrm>
        <a:graphic>
          <a:graphicData uri="http://schemas.openxmlformats.org/drawingml/2006/table">
            <a:tbl>
              <a:tblPr/>
              <a:tblGrid>
                <a:gridCol w="438150"/>
                <a:gridCol w="438150"/>
                <a:gridCol w="495300"/>
                <a:gridCol w="457200"/>
                <a:gridCol w="457200"/>
                <a:gridCol w="438150"/>
                <a:gridCol w="476250"/>
                <a:gridCol w="438150"/>
                <a:gridCol w="476250"/>
                <a:gridCol w="495300"/>
                <a:gridCol w="43815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cap="flat">
                      <a:noFill/>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cap="flat">
                      <a:noFill/>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cap="flat">
                      <a:noFill/>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5</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4</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a:t>
                      </a: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cap="flat">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4</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5</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7</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8</a:t>
                      </a:r>
                    </a:p>
                  </a:txBody>
                  <a:tcPr anchor="ctr" anchorCtr="1" horzOverflow="overflow">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anchor="ctr" anchorCtr="1" horzOverflow="overflow">
                    <a:lnL w="28575" cap="flat" cmpd="sng" algn="ctr">
                      <a:solidFill>
                        <a:schemeClr val="accent2"/>
                      </a:solidFill>
                      <a:prstDash val="solid"/>
                      <a:round/>
                      <a:headEnd type="none" w="med" len="med"/>
                      <a:tailEnd type="none" w="med" len="med"/>
                    </a:lnL>
                    <a:lnR cap="flat">
                      <a:noFill/>
                    </a:lnR>
                    <a:lnT w="28575" cap="flat" cmpd="sng" algn="ctr">
                      <a:solidFill>
                        <a:schemeClr val="accent2"/>
                      </a:solidFill>
                      <a:prstDash val="solid"/>
                      <a:round/>
                      <a:headEnd type="none" w="med" len="med"/>
                      <a:tailEnd type="none" w="med" len="med"/>
                    </a:lnT>
                    <a:lnB cap="flat">
                      <a:noFill/>
                    </a:lnB>
                    <a:lnTlToBr>
                      <a:noFill/>
                    </a:lnTlToBr>
                    <a:lnBlToTr>
                      <a:noFill/>
                    </a:lnBlToTr>
                    <a:noFill/>
                  </a:tcPr>
                </a:tc>
              </a:tr>
            </a:tbl>
          </a:graphicData>
        </a:graphic>
      </p:graphicFrame>
      <p:grpSp>
        <p:nvGrpSpPr>
          <p:cNvPr id="74873" name="Group 161"/>
          <p:cNvGrpSpPr>
            <a:grpSpLocks/>
          </p:cNvGrpSpPr>
          <p:nvPr/>
        </p:nvGrpSpPr>
        <p:grpSpPr bwMode="auto">
          <a:xfrm>
            <a:off x="2593975" y="2559050"/>
            <a:ext cx="3940175" cy="2635250"/>
            <a:chOff x="1310" y="1612"/>
            <a:chExt cx="2482" cy="1660"/>
          </a:xfrm>
        </p:grpSpPr>
        <p:sp>
          <p:nvSpPr>
            <p:cNvPr id="74874" name="Oval 162"/>
            <p:cNvSpPr>
              <a:spLocks noChangeArrowheads="1"/>
            </p:cNvSpPr>
            <p:nvPr/>
          </p:nvSpPr>
          <p:spPr bwMode="auto">
            <a:xfrm>
              <a:off x="1310" y="1612"/>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75" name="Oval 163"/>
            <p:cNvSpPr>
              <a:spLocks noChangeArrowheads="1"/>
            </p:cNvSpPr>
            <p:nvPr/>
          </p:nvSpPr>
          <p:spPr bwMode="auto">
            <a:xfrm>
              <a:off x="1598" y="1612"/>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76" name="Oval 164"/>
            <p:cNvSpPr>
              <a:spLocks noChangeArrowheads="1"/>
            </p:cNvSpPr>
            <p:nvPr/>
          </p:nvSpPr>
          <p:spPr bwMode="auto">
            <a:xfrm>
              <a:off x="1886" y="1612"/>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77" name="Oval 165"/>
            <p:cNvSpPr>
              <a:spLocks noChangeArrowheads="1"/>
            </p:cNvSpPr>
            <p:nvPr/>
          </p:nvSpPr>
          <p:spPr bwMode="auto">
            <a:xfrm>
              <a:off x="2174" y="1612"/>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78" name="Oval 166"/>
            <p:cNvSpPr>
              <a:spLocks noChangeArrowheads="1"/>
            </p:cNvSpPr>
            <p:nvPr/>
          </p:nvSpPr>
          <p:spPr bwMode="auto">
            <a:xfrm>
              <a:off x="2475" y="1865"/>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79" name="Oval 167"/>
            <p:cNvSpPr>
              <a:spLocks noChangeArrowheads="1"/>
            </p:cNvSpPr>
            <p:nvPr/>
          </p:nvSpPr>
          <p:spPr bwMode="auto">
            <a:xfrm>
              <a:off x="2763" y="1865"/>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80" name="Oval 168"/>
            <p:cNvSpPr>
              <a:spLocks noChangeArrowheads="1"/>
            </p:cNvSpPr>
            <p:nvPr/>
          </p:nvSpPr>
          <p:spPr bwMode="auto">
            <a:xfrm>
              <a:off x="3051" y="2105"/>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81" name="Oval 169"/>
            <p:cNvSpPr>
              <a:spLocks noChangeArrowheads="1"/>
            </p:cNvSpPr>
            <p:nvPr/>
          </p:nvSpPr>
          <p:spPr bwMode="auto">
            <a:xfrm>
              <a:off x="3332" y="2373"/>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82" name="Oval 170"/>
            <p:cNvSpPr>
              <a:spLocks noChangeArrowheads="1"/>
            </p:cNvSpPr>
            <p:nvPr/>
          </p:nvSpPr>
          <p:spPr bwMode="auto">
            <a:xfrm>
              <a:off x="3634" y="2626"/>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83" name="Oval 171"/>
            <p:cNvSpPr>
              <a:spLocks noChangeArrowheads="1"/>
            </p:cNvSpPr>
            <p:nvPr/>
          </p:nvSpPr>
          <p:spPr bwMode="auto">
            <a:xfrm>
              <a:off x="3648" y="2880"/>
              <a:ext cx="144" cy="144"/>
            </a:xfrm>
            <a:prstGeom prst="ellipse">
              <a:avLst/>
            </a:prstGeom>
            <a:solidFill>
              <a:srgbClr val="FF0000"/>
            </a:solidFill>
            <a:ln w="9525">
              <a:solidFill>
                <a:srgbClr val="FF0000"/>
              </a:solidFill>
              <a:round/>
              <a:headEnd/>
              <a:tailEnd/>
            </a:ln>
          </p:spPr>
          <p:txBody>
            <a:bodyPr wrap="none" anchor="ctr"/>
            <a:lstStyle/>
            <a:p>
              <a:endParaRPr lang="en-IN"/>
            </a:p>
          </p:txBody>
        </p:sp>
        <p:sp>
          <p:nvSpPr>
            <p:cNvPr id="74884" name="Oval 172"/>
            <p:cNvSpPr>
              <a:spLocks noChangeArrowheads="1"/>
            </p:cNvSpPr>
            <p:nvPr/>
          </p:nvSpPr>
          <p:spPr bwMode="auto">
            <a:xfrm>
              <a:off x="3641" y="3128"/>
              <a:ext cx="144" cy="144"/>
            </a:xfrm>
            <a:prstGeom prst="ellipse">
              <a:avLst/>
            </a:prstGeom>
            <a:solidFill>
              <a:srgbClr val="FF0000"/>
            </a:solidFill>
            <a:ln w="9525">
              <a:solidFill>
                <a:srgbClr val="FF0000"/>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739900" y="222250"/>
            <a:ext cx="3910013" cy="538163"/>
          </a:xfrm>
          <a:noFill/>
        </p:spPr>
        <p:txBody>
          <a:bodyPr wrap="none" lIns="63500" tIns="25400" rIns="63500" bIns="25400" anchor="t">
            <a:spAutoFit/>
          </a:bodyPr>
          <a:lstStyle/>
          <a:p>
            <a:pPr eaLnBrk="1" hangingPunct="1"/>
            <a:r>
              <a:rPr lang="en-US" smtClean="0">
                <a:cs typeface="Times New Roman" pitchFamily="18" charset="0"/>
              </a:rPr>
              <a:t>Speed Improvement</a:t>
            </a:r>
            <a:r>
              <a:rPr lang="en-US" smtClean="0"/>
              <a:t> </a:t>
            </a:r>
          </a:p>
        </p:txBody>
      </p:sp>
      <p:sp>
        <p:nvSpPr>
          <p:cNvPr id="75779" name="Rectangle 3"/>
          <p:cNvSpPr>
            <a:spLocks noChangeArrowheads="1"/>
          </p:cNvSpPr>
          <p:nvPr/>
        </p:nvSpPr>
        <p:spPr bwMode="auto">
          <a:xfrm>
            <a:off x="0" y="954088"/>
            <a:ext cx="9144000" cy="5216525"/>
          </a:xfrm>
          <a:prstGeom prst="rect">
            <a:avLst/>
          </a:prstGeom>
          <a:noFill/>
          <a:ln w="9525">
            <a:noFill/>
            <a:miter lim="800000"/>
            <a:headEnd/>
            <a:tailEnd/>
          </a:ln>
        </p:spPr>
        <p:txBody>
          <a:bodyPr>
            <a:spAutoFit/>
          </a:bodyPr>
          <a:lstStyle/>
          <a:p>
            <a:pPr eaLnBrk="0" hangingPunct="0"/>
            <a:r>
              <a:rPr lang="en-US" sz="2800" b="1">
                <a:solidFill>
                  <a:schemeClr val="hlink"/>
                </a:solidFill>
                <a:latin typeface="Times New Roman" pitchFamily="18" charset="0"/>
                <a:cs typeface="Times New Roman" pitchFamily="18" charset="0"/>
              </a:rPr>
              <a:t>Parallel Curve Algorithm</a:t>
            </a:r>
          </a:p>
          <a:p>
            <a:pPr eaLnBrk="0" hangingPunct="0"/>
            <a:endParaRPr lang="en-US" sz="2800">
              <a:solidFill>
                <a:schemeClr val="hlink"/>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 Like straight lines, parallel curve algorithms use 	segmentation and bounding rectangles.</a:t>
            </a:r>
          </a:p>
          <a:p>
            <a:pPr eaLnBrk="0" hangingPunct="0"/>
            <a:endParaRPr lang="en-US" sz="2800">
              <a:solidFill>
                <a:srgbClr val="333399"/>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 Curve segmentation</a:t>
            </a:r>
            <a:endParaRPr lang="en-US" sz="2800">
              <a:solidFill>
                <a:srgbClr val="333399"/>
              </a:solidFill>
              <a:latin typeface="Times New Roman" pitchFamily="18" charset="0"/>
              <a:cs typeface="Times New Roman" pitchFamily="18" charset="0"/>
            </a:endParaRPr>
          </a:p>
          <a:p>
            <a:pPr eaLnBrk="0" hangingPunct="0"/>
            <a:r>
              <a:rPr lang="en-US" sz="2800" b="1">
                <a:latin typeface="Times New Roman" pitchFamily="18" charset="0"/>
                <a:cs typeface="Times New Roman" pitchFamily="18" charset="0"/>
              </a:rPr>
              <a:t>		</a:t>
            </a:r>
            <a:r>
              <a:rPr lang="en-US" sz="2800" b="1">
                <a:solidFill>
                  <a:schemeClr val="hlink"/>
                </a:solidFill>
                <a:latin typeface="Times New Roman" pitchFamily="18" charset="0"/>
                <a:cs typeface="Times New Roman" pitchFamily="18" charset="0"/>
              </a:rPr>
              <a:t>. Circle</a:t>
            </a:r>
            <a:endParaRPr lang="en-US" sz="2800">
              <a:solidFill>
                <a:schemeClr val="hlink"/>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 Divide the circular arc the upper octant 			into sub-arc segments.</a:t>
            </a:r>
          </a:p>
          <a:p>
            <a:pPr eaLnBrk="0" hangingPunct="0"/>
            <a:endParaRPr lang="en-US" sz="2800">
              <a:solidFill>
                <a:srgbClr val="333399"/>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 Assign the pixel calculations for each 			segment to a different processor.</a:t>
            </a:r>
            <a:r>
              <a:rPr lang="en-US" sz="2800">
                <a:latin typeface="Times New Roman" pitchFamily="18" charset="0"/>
                <a:cs typeface="Times New Roman" pitchFamily="18" charset="0"/>
              </a:rPr>
              <a:t>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685925" y="290513"/>
            <a:ext cx="3910013" cy="538162"/>
          </a:xfrm>
          <a:noFill/>
        </p:spPr>
        <p:txBody>
          <a:bodyPr wrap="none" lIns="63500" tIns="25400" rIns="63500" bIns="25400" anchor="t">
            <a:spAutoFit/>
          </a:bodyPr>
          <a:lstStyle/>
          <a:p>
            <a:pPr eaLnBrk="1" hangingPunct="1"/>
            <a:r>
              <a:rPr lang="en-US" smtClean="0">
                <a:cs typeface="Times New Roman" pitchFamily="18" charset="0"/>
              </a:rPr>
              <a:t>Speed Improvement</a:t>
            </a:r>
            <a:r>
              <a:rPr lang="en-US" smtClean="0"/>
              <a:t> </a:t>
            </a:r>
          </a:p>
        </p:txBody>
      </p:sp>
      <p:sp>
        <p:nvSpPr>
          <p:cNvPr id="76803" name="Rectangle 3"/>
          <p:cNvSpPr>
            <a:spLocks noChangeArrowheads="1"/>
          </p:cNvSpPr>
          <p:nvPr/>
        </p:nvSpPr>
        <p:spPr bwMode="auto">
          <a:xfrm>
            <a:off x="-234950" y="1511300"/>
            <a:ext cx="9144000" cy="2654300"/>
          </a:xfrm>
          <a:prstGeom prst="rect">
            <a:avLst/>
          </a:prstGeom>
          <a:noFill/>
          <a:ln w="9525">
            <a:noFill/>
            <a:miter lim="800000"/>
            <a:headEnd/>
            <a:tailEnd/>
          </a:ln>
        </p:spPr>
        <p:txBody>
          <a:bodyPr>
            <a:spAutoFit/>
          </a:bodyPr>
          <a:lstStyle/>
          <a:p>
            <a:pPr eaLnBrk="0" hangingPunct="0"/>
            <a:r>
              <a:rPr lang="en-US" sz="2800" b="1">
                <a:solidFill>
                  <a:schemeClr val="hlink"/>
                </a:solidFill>
                <a:latin typeface="Times New Roman" pitchFamily="18" charset="0"/>
                <a:cs typeface="Times New Roman" pitchFamily="18" charset="0"/>
              </a:rPr>
              <a:t>	. Ellipse</a:t>
            </a:r>
          </a:p>
          <a:p>
            <a:pPr eaLnBrk="0" hangingPunct="0"/>
            <a:r>
              <a:rPr lang="en-US" sz="2800" b="1">
                <a:latin typeface="Times New Roman" pitchFamily="18" charset="0"/>
                <a:cs typeface="Times New Roman" pitchFamily="18" charset="0"/>
              </a:rPr>
              <a:t>	</a:t>
            </a:r>
            <a:r>
              <a:rPr lang="en-US" sz="2800" b="1">
                <a:solidFill>
                  <a:srgbClr val="333399"/>
                </a:solidFill>
                <a:latin typeface="Times New Roman" pitchFamily="18" charset="0"/>
                <a:cs typeface="Times New Roman" pitchFamily="18" charset="0"/>
              </a:rPr>
              <a:t>	. Divide the elliptical arc in the first quadrant 		into sub-arc segment.</a:t>
            </a:r>
          </a:p>
          <a:p>
            <a:pPr eaLnBrk="0" hangingPunct="0"/>
            <a:endParaRPr lang="en-US" sz="2800" b="1">
              <a:solidFill>
                <a:srgbClr val="333399"/>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 Assign the pixel calculations for each segment 		to a  different processor.</a:t>
            </a:r>
            <a:r>
              <a:rPr lang="en-US" sz="2800" b="1">
                <a:latin typeface="Times New Roman" pitchFamily="18" charset="0"/>
                <a:cs typeface="Times New Roman" pitchFamily="18" charset="0"/>
              </a:rPr>
              <a:t>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95313" y="374650"/>
            <a:ext cx="8229600" cy="685800"/>
          </a:xfrm>
        </p:spPr>
        <p:txBody>
          <a:bodyPr/>
          <a:lstStyle/>
          <a:p>
            <a:pPr eaLnBrk="1" hangingPunct="1"/>
            <a:r>
              <a:rPr lang="en-US" sz="4000" smtClean="0"/>
              <a:t>Assignment</a:t>
            </a:r>
          </a:p>
        </p:txBody>
      </p:sp>
      <p:sp>
        <p:nvSpPr>
          <p:cNvPr id="77827" name="Rectangle 3"/>
          <p:cNvSpPr>
            <a:spLocks noGrp="1" noChangeArrowheads="1"/>
          </p:cNvSpPr>
          <p:nvPr>
            <p:ph type="body" idx="1"/>
          </p:nvPr>
        </p:nvSpPr>
        <p:spPr>
          <a:xfrm>
            <a:off x="457200" y="1600200"/>
            <a:ext cx="8229600" cy="2306638"/>
          </a:xfrm>
        </p:spPr>
        <p:txBody>
          <a:bodyPr/>
          <a:lstStyle/>
          <a:p>
            <a:pPr eaLnBrk="1" hangingPunct="1"/>
            <a:r>
              <a:rPr lang="en-US" smtClean="0"/>
              <a:t>Given two endpoints of a line are (2,4) and (100, 50) and 4 processors. Based on parallel line segmentation algorithm, determine the endpoints that each processor requires to draw these line segments simultaneously.</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0"/>
            <a:ext cx="8229600" cy="1143000"/>
          </a:xfrm>
        </p:spPr>
        <p:txBody>
          <a:bodyPr/>
          <a:lstStyle/>
          <a:p>
            <a:pPr eaLnBrk="1" hangingPunct="1"/>
            <a:r>
              <a:rPr lang="en-US" sz="3200" b="1" smtClean="0"/>
              <a:t>Conic Sections</a:t>
            </a:r>
          </a:p>
        </p:txBody>
      </p:sp>
      <p:sp>
        <p:nvSpPr>
          <p:cNvPr id="78851" name="Rectangle 3"/>
          <p:cNvSpPr>
            <a:spLocks noGrp="1" noChangeArrowheads="1"/>
          </p:cNvSpPr>
          <p:nvPr>
            <p:ph type="body" idx="1"/>
          </p:nvPr>
        </p:nvSpPr>
        <p:spPr>
          <a:xfrm>
            <a:off x="457200" y="1143000"/>
            <a:ext cx="8229600" cy="4525963"/>
          </a:xfrm>
        </p:spPr>
        <p:txBody>
          <a:bodyPr/>
          <a:lstStyle/>
          <a:p>
            <a:pPr eaLnBrk="1" hangingPunct="1">
              <a:buFontTx/>
              <a:buNone/>
            </a:pPr>
            <a:r>
              <a:rPr lang="en-US" sz="2000" smtClean="0">
                <a:latin typeface="Times New Roman" pitchFamily="18" charset="0"/>
                <a:cs typeface="Times New Roman" pitchFamily="18" charset="0"/>
              </a:rPr>
              <a:t>Conic section (or conic) can be described with the second-degree equation:</a:t>
            </a:r>
          </a:p>
          <a:p>
            <a:pPr eaLnBrk="1" hangingPunct="1">
              <a:buFontTx/>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Ax</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By</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Cxy</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Dx</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Ey</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F</a:t>
            </a:r>
            <a:r>
              <a:rPr lang="en-US" sz="2000" smtClean="0">
                <a:latin typeface="Times New Roman" pitchFamily="18" charset="0"/>
                <a:cs typeface="Times New Roman" pitchFamily="18" charset="0"/>
              </a:rPr>
              <a:t> = 0</a:t>
            </a:r>
          </a:p>
          <a:p>
            <a:pPr eaLnBrk="1" hangingPunct="1">
              <a:buFontTx/>
              <a:buNone/>
            </a:pPr>
            <a:r>
              <a:rPr lang="en-US" sz="2000" smtClean="0">
                <a:latin typeface="Times New Roman" pitchFamily="18" charset="0"/>
                <a:cs typeface="Times New Roman" pitchFamily="18" charset="0"/>
              </a:rPr>
              <a:t>Where values for A, B, C, D, E, and F determine the kind of curve we are to display.</a:t>
            </a:r>
          </a:p>
          <a:p>
            <a:pPr eaLnBrk="1" hangingPunct="1">
              <a:buFontTx/>
              <a:buNone/>
            </a:pPr>
            <a:endParaRPr lang="en-US" sz="2000" smtClean="0">
              <a:latin typeface="Times New Roman" pitchFamily="18" charset="0"/>
              <a:cs typeface="Times New Roman" pitchFamily="18" charset="0"/>
            </a:endParaRPr>
          </a:p>
          <a:p>
            <a:pPr eaLnBrk="1" hangingPunct="1">
              <a:buFontTx/>
              <a:buNone/>
            </a:pPr>
            <a:r>
              <a:rPr lang="en-US" sz="2000" smtClean="0">
                <a:latin typeface="Times New Roman" pitchFamily="18" charset="0"/>
                <a:cs typeface="Times New Roman" pitchFamily="18" charset="0"/>
              </a:rPr>
              <a:t>B</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+ 4AC  {&lt; 0 generates an ellipse (or circle)</a:t>
            </a:r>
          </a:p>
          <a:p>
            <a:pPr eaLnBrk="1" hangingPunct="1">
              <a:buFontTx/>
              <a:buNone/>
            </a:pPr>
            <a:r>
              <a:rPr lang="en-US" sz="2000" smtClean="0">
                <a:latin typeface="Times New Roman" pitchFamily="18" charset="0"/>
                <a:cs typeface="Times New Roman" pitchFamily="18" charset="0"/>
              </a:rPr>
              <a:t>		   { = 0 generates a parabola</a:t>
            </a:r>
          </a:p>
          <a:p>
            <a:pPr eaLnBrk="1" hangingPunct="1">
              <a:buFontTx/>
              <a:buNone/>
            </a:pPr>
            <a:r>
              <a:rPr lang="en-US" sz="2000" smtClean="0">
                <a:latin typeface="Times New Roman" pitchFamily="18" charset="0"/>
                <a:cs typeface="Times New Roman" pitchFamily="18" charset="0"/>
              </a:rPr>
              <a:t>		   { &gt; 0 generates a hyperbola</a:t>
            </a:r>
          </a:p>
          <a:p>
            <a:pPr eaLnBrk="1" hangingPunct="1">
              <a:buFontTx/>
              <a:buNone/>
            </a:pPr>
            <a:endParaRPr lang="en-US" sz="2000" smtClean="0">
              <a:latin typeface="Times New Roman" pitchFamily="18" charset="0"/>
              <a:cs typeface="Times New Roman" pitchFamily="18" charset="0"/>
            </a:endParaRPr>
          </a:p>
          <a:p>
            <a:pPr eaLnBrk="1" hangingPunct="1">
              <a:buFontTx/>
              <a:buNone/>
            </a:pPr>
            <a:r>
              <a:rPr lang="en-US" sz="2000" smtClean="0">
                <a:latin typeface="Times New Roman" pitchFamily="18" charset="0"/>
                <a:cs typeface="Times New Roman" pitchFamily="18" charset="0"/>
              </a:rPr>
              <a:t>Eg. When A = B = 1, C = 0, D = -2x</a:t>
            </a:r>
            <a:r>
              <a:rPr lang="en-US" sz="2000" baseline="-25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E = -2y</a:t>
            </a:r>
            <a:r>
              <a:rPr lang="en-US" sz="2000" baseline="-25000" smtClean="0">
                <a:latin typeface="Times New Roman" pitchFamily="18" charset="0"/>
                <a:cs typeface="Times New Roman" pitchFamily="18" charset="0"/>
              </a:rPr>
              <a:t>c</a:t>
            </a:r>
            <a:r>
              <a:rPr lang="en-US" sz="2000" smtClean="0">
                <a:latin typeface="Times New Roman" pitchFamily="18" charset="0"/>
                <a:cs typeface="Times New Roman" pitchFamily="18" charset="0"/>
              </a:rPr>
              <a:t>, and F = x</a:t>
            </a:r>
            <a:r>
              <a:rPr lang="en-US" sz="2000" baseline="-25000" smtClean="0">
                <a:latin typeface="Times New Roman" pitchFamily="18" charset="0"/>
                <a:cs typeface="Times New Roman" pitchFamily="18" charset="0"/>
              </a:rPr>
              <a:t>c</a:t>
            </a:r>
            <a:r>
              <a:rPr lang="en-US" sz="2000" baseline="30000" smtClean="0">
                <a:latin typeface="Times New Roman" pitchFamily="18" charset="0"/>
                <a:cs typeface="Times New Roman" pitchFamily="18" charset="0"/>
              </a:rPr>
              <a:t>2 </a:t>
            </a:r>
            <a:r>
              <a:rPr lang="en-US" sz="2000" smtClean="0">
                <a:latin typeface="Times New Roman" pitchFamily="18" charset="0"/>
                <a:cs typeface="Times New Roman" pitchFamily="18" charset="0"/>
              </a:rPr>
              <a:t>+ y</a:t>
            </a:r>
            <a:r>
              <a:rPr lang="en-US" sz="2000" baseline="-25000" smtClean="0">
                <a:latin typeface="Times New Roman" pitchFamily="18" charset="0"/>
                <a:cs typeface="Times New Roman" pitchFamily="18" charset="0"/>
              </a:rPr>
              <a:t>c</a:t>
            </a:r>
            <a:r>
              <a:rPr lang="en-US" sz="2000" baseline="30000" smtClean="0">
                <a:latin typeface="Times New Roman" pitchFamily="18" charset="0"/>
                <a:cs typeface="Times New Roman" pitchFamily="18" charset="0"/>
              </a:rPr>
              <a:t>2 - </a:t>
            </a:r>
            <a:r>
              <a:rPr lang="en-US" sz="2000" smtClean="0">
                <a:latin typeface="Times New Roman" pitchFamily="18" charset="0"/>
                <a:cs typeface="Times New Roman" pitchFamily="18" charset="0"/>
              </a:rPr>
              <a:t>r</a:t>
            </a:r>
            <a:r>
              <a:rPr lang="en-US" sz="2000"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we get a circle</a:t>
            </a:r>
          </a:p>
          <a:p>
            <a:pPr eaLnBrk="1" hangingPunct="1">
              <a:buFontTx/>
              <a:buNone/>
            </a:pPr>
            <a:endParaRPr lang="en-US" sz="2000" smtClean="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73288" y="193675"/>
            <a:ext cx="2608262" cy="538163"/>
          </a:xfrm>
          <a:noFill/>
        </p:spPr>
        <p:txBody>
          <a:bodyPr wrap="none" lIns="63500" tIns="25400" rIns="63500" bIns="25400" anchor="t">
            <a:spAutoFit/>
          </a:bodyPr>
          <a:lstStyle/>
          <a:p>
            <a:pPr eaLnBrk="1" hangingPunct="1"/>
            <a:r>
              <a:rPr lang="en-US" smtClean="0">
                <a:cs typeface="Times New Roman" pitchFamily="18" charset="0"/>
              </a:rPr>
              <a:t>Other Curves</a:t>
            </a:r>
            <a:r>
              <a:rPr lang="en-US" smtClean="0"/>
              <a:t> </a:t>
            </a:r>
          </a:p>
        </p:txBody>
      </p:sp>
      <p:sp>
        <p:nvSpPr>
          <p:cNvPr id="79875" name="Rectangle 3"/>
          <p:cNvSpPr>
            <a:spLocks noChangeArrowheads="1"/>
          </p:cNvSpPr>
          <p:nvPr/>
        </p:nvSpPr>
        <p:spPr bwMode="auto">
          <a:xfrm>
            <a:off x="0" y="1311275"/>
            <a:ext cx="9144000" cy="5407025"/>
          </a:xfrm>
          <a:prstGeom prst="rect">
            <a:avLst/>
          </a:prstGeom>
          <a:noFill/>
          <a:ln w="9525">
            <a:noFill/>
            <a:miter lim="800000"/>
            <a:headEnd/>
            <a:tailEnd/>
          </a:ln>
        </p:spPr>
        <p:txBody>
          <a:bodyPr>
            <a:spAutoFit/>
          </a:bodyPr>
          <a:lstStyle/>
          <a:p>
            <a:pPr eaLnBrk="0" hangingPunct="0"/>
            <a:r>
              <a:rPr lang="en-US" sz="2000">
                <a:solidFill>
                  <a:srgbClr val="333399"/>
                </a:solidFill>
                <a:latin typeface="Times New Roman" pitchFamily="18" charset="0"/>
                <a:cs typeface="Times New Roman" pitchFamily="18" charset="0"/>
              </a:rPr>
              <a:t>. Conic sections such as </a:t>
            </a:r>
          </a:p>
          <a:p>
            <a:pPr eaLnBrk="0" hangingPunct="0"/>
            <a:r>
              <a:rPr lang="en-US" sz="2000">
                <a:solidFill>
                  <a:srgbClr val="333399"/>
                </a:solidFill>
                <a:latin typeface="Times New Roman" pitchFamily="18" charset="0"/>
                <a:cs typeface="Times New Roman" pitchFamily="18" charset="0"/>
              </a:rPr>
              <a:t>	Parabolas : y = y</a:t>
            </a:r>
            <a:r>
              <a:rPr lang="en-US" sz="2000" baseline="-30000">
                <a:solidFill>
                  <a:srgbClr val="333399"/>
                </a:solidFill>
                <a:latin typeface="Times New Roman" pitchFamily="18" charset="0"/>
                <a:cs typeface="Times New Roman" pitchFamily="18" charset="0"/>
              </a:rPr>
              <a:t>o </a:t>
            </a:r>
            <a:r>
              <a:rPr lang="en-US" sz="2000">
                <a:solidFill>
                  <a:srgbClr val="333399"/>
                </a:solidFill>
                <a:latin typeface="Times New Roman" pitchFamily="18" charset="0"/>
                <a:cs typeface="Times New Roman" pitchFamily="18" charset="0"/>
              </a:rPr>
              <a:t>+ a(x-x</a:t>
            </a:r>
            <a:r>
              <a:rPr lang="en-US" sz="2000" baseline="-30000">
                <a:solidFill>
                  <a:srgbClr val="333399"/>
                </a:solidFill>
                <a:latin typeface="Times New Roman" pitchFamily="18" charset="0"/>
                <a:cs typeface="Times New Roman" pitchFamily="18" charset="0"/>
              </a:rPr>
              <a:t>o</a:t>
            </a:r>
            <a:r>
              <a:rPr lang="en-US" sz="2000">
                <a:solidFill>
                  <a:srgbClr val="333399"/>
                </a:solidFill>
                <a:latin typeface="Times New Roman" pitchFamily="18" charset="0"/>
                <a:cs typeface="Times New Roman" pitchFamily="18" charset="0"/>
              </a:rPr>
              <a:t>)</a:t>
            </a:r>
            <a:r>
              <a:rPr lang="en-US" sz="2000" baseline="30000">
                <a:solidFill>
                  <a:srgbClr val="333399"/>
                </a:solidFill>
                <a:latin typeface="Times New Roman" pitchFamily="18" charset="0"/>
                <a:cs typeface="Times New Roman" pitchFamily="18" charset="0"/>
              </a:rPr>
              <a:t>2</a:t>
            </a:r>
            <a:r>
              <a:rPr lang="en-US" sz="2000">
                <a:solidFill>
                  <a:srgbClr val="333399"/>
                </a:solidFill>
                <a:latin typeface="Times New Roman" pitchFamily="18" charset="0"/>
                <a:cs typeface="Times New Roman" pitchFamily="18" charset="0"/>
              </a:rPr>
              <a:t> + b(x-x</a:t>
            </a:r>
            <a:r>
              <a:rPr lang="en-US" sz="2000" baseline="-30000">
                <a:solidFill>
                  <a:srgbClr val="333399"/>
                </a:solidFill>
                <a:latin typeface="Times New Roman" pitchFamily="18" charset="0"/>
                <a:cs typeface="Times New Roman" pitchFamily="18" charset="0"/>
              </a:rPr>
              <a:t>0</a:t>
            </a:r>
            <a:r>
              <a:rPr lang="en-US" sz="2000">
                <a:solidFill>
                  <a:srgbClr val="333399"/>
                </a:solidFill>
                <a:latin typeface="Times New Roman" pitchFamily="18" charset="0"/>
                <a:cs typeface="Times New Roman" pitchFamily="18" charset="0"/>
              </a:rPr>
              <a:t>)</a:t>
            </a:r>
          </a:p>
          <a:p>
            <a:pPr eaLnBrk="0" hangingPunct="0"/>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		a and b are constants determined by initial velocity v</a:t>
            </a:r>
            <a:r>
              <a:rPr lang="en-US" sz="2000" baseline="-25000">
                <a:solidFill>
                  <a:srgbClr val="333399"/>
                </a:solidFill>
                <a:latin typeface="Times New Roman" pitchFamily="18" charset="0"/>
                <a:cs typeface="Times New Roman" pitchFamily="18" charset="0"/>
              </a:rPr>
              <a:t>0</a:t>
            </a:r>
            <a:r>
              <a:rPr lang="en-US" sz="2000">
                <a:solidFill>
                  <a:srgbClr val="333399"/>
                </a:solidFill>
                <a:latin typeface="Times New Roman" pitchFamily="18" charset="0"/>
                <a:cs typeface="Times New Roman" pitchFamily="18" charset="0"/>
              </a:rPr>
              <a:t> and 			acceleration g (gravity)</a:t>
            </a:r>
            <a:r>
              <a:rPr lang="en-US" sz="2000">
                <a:latin typeface="Times New Roman" pitchFamily="18" charset="0"/>
                <a:cs typeface="Times New Roman" pitchFamily="18" charset="0"/>
              </a:rPr>
              <a:t> </a:t>
            </a:r>
            <a:endParaRPr lang="en-US" sz="2000">
              <a:solidFill>
                <a:srgbClr val="333399"/>
              </a:solidFill>
              <a:latin typeface="Times New Roman" pitchFamily="18" charset="0"/>
              <a:cs typeface="Times New Roman" pitchFamily="18" charset="0"/>
            </a:endParaRPr>
          </a:p>
          <a:p>
            <a:pPr eaLnBrk="0" hangingPunct="0"/>
            <a:endParaRPr lang="en-US" sz="2000">
              <a:solidFill>
                <a:srgbClr val="333399"/>
              </a:solidFill>
              <a:latin typeface="Times New Roman" pitchFamily="18" charset="0"/>
              <a:cs typeface="Times New Roman" pitchFamily="18" charset="0"/>
            </a:endParaRPr>
          </a:p>
          <a:p>
            <a:pPr eaLnBrk="0" hangingPunct="0"/>
            <a:r>
              <a:rPr lang="en-US" sz="2000">
                <a:solidFill>
                  <a:srgbClr val="333399"/>
                </a:solidFill>
                <a:latin typeface="Times New Roman" pitchFamily="18" charset="0"/>
                <a:cs typeface="Times New Roman" pitchFamily="18" charset="0"/>
              </a:rPr>
              <a:t>       	Parabolic motions can be </a:t>
            </a:r>
          </a:p>
          <a:p>
            <a:pPr eaLnBrk="0" hangingPunct="0"/>
            <a:r>
              <a:rPr lang="en-US" sz="2000">
                <a:solidFill>
                  <a:srgbClr val="333399"/>
                </a:solidFill>
                <a:latin typeface="Times New Roman" pitchFamily="18" charset="0"/>
                <a:cs typeface="Times New Roman" pitchFamily="18" charset="0"/>
              </a:rPr>
              <a:t>	determined with parametric equations using</a:t>
            </a:r>
          </a:p>
          <a:p>
            <a:pPr eaLnBrk="0" hangingPunct="0"/>
            <a:r>
              <a:rPr lang="en-US" sz="2000">
                <a:solidFill>
                  <a:srgbClr val="333399"/>
                </a:solidFill>
                <a:latin typeface="Times New Roman" pitchFamily="18" charset="0"/>
                <a:cs typeface="Times New Roman" pitchFamily="18" charset="0"/>
              </a:rPr>
              <a:t>	parameter </a:t>
            </a:r>
            <a:r>
              <a:rPr lang="en-US" sz="2000" i="1">
                <a:solidFill>
                  <a:srgbClr val="333399"/>
                </a:solidFill>
                <a:latin typeface="Times New Roman" pitchFamily="18" charset="0"/>
                <a:cs typeface="Times New Roman" pitchFamily="18" charset="0"/>
              </a:rPr>
              <a:t>t</a:t>
            </a:r>
            <a:r>
              <a:rPr lang="en-US" sz="2000">
                <a:solidFill>
                  <a:srgbClr val="333399"/>
                </a:solidFill>
                <a:latin typeface="Times New Roman" pitchFamily="18" charset="0"/>
                <a:cs typeface="Times New Roman" pitchFamily="18" charset="0"/>
              </a:rPr>
              <a:t> (time – in second)</a:t>
            </a:r>
          </a:p>
          <a:p>
            <a:pPr eaLnBrk="0" hangingPunct="0"/>
            <a:r>
              <a:rPr lang="en-US" sz="2000">
                <a:solidFill>
                  <a:srgbClr val="333399"/>
                </a:solidFill>
                <a:latin typeface="Times New Roman" pitchFamily="18" charset="0"/>
                <a:cs typeface="Times New Roman" pitchFamily="18" charset="0"/>
              </a:rPr>
              <a:t>		</a:t>
            </a:r>
            <a:r>
              <a:rPr lang="en-US" sz="2000" i="1">
                <a:solidFill>
                  <a:srgbClr val="333399"/>
                </a:solidFill>
                <a:latin typeface="Times New Roman" pitchFamily="18" charset="0"/>
                <a:cs typeface="Times New Roman" pitchFamily="18" charset="0"/>
              </a:rPr>
              <a:t>x </a:t>
            </a:r>
            <a:r>
              <a:rPr lang="en-US" sz="2000">
                <a:solidFill>
                  <a:srgbClr val="333399"/>
                </a:solidFill>
                <a:latin typeface="Times New Roman" pitchFamily="18" charset="0"/>
                <a:cs typeface="Times New Roman" pitchFamily="18" charset="0"/>
              </a:rPr>
              <a:t>= </a:t>
            </a:r>
            <a:r>
              <a:rPr lang="en-US" sz="2000" i="1">
                <a:solidFill>
                  <a:srgbClr val="333399"/>
                </a:solidFill>
                <a:latin typeface="Times New Roman" pitchFamily="18" charset="0"/>
                <a:cs typeface="Times New Roman" pitchFamily="18" charset="0"/>
              </a:rPr>
              <a:t>x</a:t>
            </a:r>
            <a:r>
              <a:rPr lang="en-US" sz="2000" i="1" baseline="-30000">
                <a:solidFill>
                  <a:srgbClr val="333399"/>
                </a:solidFill>
                <a:latin typeface="Times New Roman" pitchFamily="18" charset="0"/>
                <a:cs typeface="Times New Roman" pitchFamily="18" charset="0"/>
              </a:rPr>
              <a:t>0</a:t>
            </a:r>
            <a:r>
              <a:rPr lang="en-US" sz="2000">
                <a:solidFill>
                  <a:srgbClr val="333399"/>
                </a:solidFill>
                <a:latin typeface="Times New Roman" pitchFamily="18" charset="0"/>
                <a:cs typeface="Times New Roman" pitchFamily="18" charset="0"/>
              </a:rPr>
              <a:t> + </a:t>
            </a:r>
            <a:r>
              <a:rPr lang="en-US" sz="2000" i="1">
                <a:solidFill>
                  <a:srgbClr val="333399"/>
                </a:solidFill>
                <a:latin typeface="Times New Roman" pitchFamily="18" charset="0"/>
                <a:cs typeface="Times New Roman" pitchFamily="18" charset="0"/>
              </a:rPr>
              <a:t>v</a:t>
            </a:r>
            <a:r>
              <a:rPr lang="en-US" sz="2000" i="1" baseline="-30000">
                <a:solidFill>
                  <a:srgbClr val="333399"/>
                </a:solidFill>
                <a:latin typeface="Times New Roman" pitchFamily="18" charset="0"/>
                <a:cs typeface="Times New Roman" pitchFamily="18" charset="0"/>
              </a:rPr>
              <a:t>x0</a:t>
            </a:r>
            <a:r>
              <a:rPr lang="en-US" sz="2000" i="1">
                <a:solidFill>
                  <a:srgbClr val="333399"/>
                </a:solidFill>
                <a:latin typeface="Times New Roman" pitchFamily="18" charset="0"/>
                <a:cs typeface="Times New Roman" pitchFamily="18" charset="0"/>
              </a:rPr>
              <a:t>t</a:t>
            </a:r>
          </a:p>
          <a:p>
            <a:pPr eaLnBrk="0" hangingPunct="0"/>
            <a:r>
              <a:rPr lang="en-US" sz="2000">
                <a:solidFill>
                  <a:srgbClr val="333399"/>
                </a:solidFill>
                <a:latin typeface="Times New Roman" pitchFamily="18" charset="0"/>
                <a:cs typeface="Times New Roman" pitchFamily="18" charset="0"/>
              </a:rPr>
              <a:t>		</a:t>
            </a:r>
            <a:r>
              <a:rPr lang="en-US" sz="2000" i="1">
                <a:solidFill>
                  <a:srgbClr val="333399"/>
                </a:solidFill>
                <a:latin typeface="Times New Roman" pitchFamily="18" charset="0"/>
                <a:cs typeface="Times New Roman" pitchFamily="18" charset="0"/>
              </a:rPr>
              <a:t>y</a:t>
            </a:r>
            <a:r>
              <a:rPr lang="en-US" sz="2000">
                <a:solidFill>
                  <a:srgbClr val="333399"/>
                </a:solidFill>
                <a:latin typeface="Times New Roman" pitchFamily="18" charset="0"/>
                <a:cs typeface="Times New Roman" pitchFamily="18" charset="0"/>
              </a:rPr>
              <a:t> = </a:t>
            </a:r>
            <a:r>
              <a:rPr lang="en-US" sz="2000" i="1">
                <a:solidFill>
                  <a:srgbClr val="333399"/>
                </a:solidFill>
                <a:latin typeface="Times New Roman" pitchFamily="18" charset="0"/>
                <a:cs typeface="Times New Roman" pitchFamily="18" charset="0"/>
              </a:rPr>
              <a:t>y</a:t>
            </a:r>
            <a:r>
              <a:rPr lang="en-US" sz="2000" i="1" baseline="-30000">
                <a:solidFill>
                  <a:srgbClr val="333399"/>
                </a:solidFill>
                <a:latin typeface="Times New Roman" pitchFamily="18" charset="0"/>
                <a:cs typeface="Times New Roman" pitchFamily="18" charset="0"/>
              </a:rPr>
              <a:t>0</a:t>
            </a:r>
            <a:r>
              <a:rPr lang="en-US" sz="2000" baseline="-30000">
                <a:solidFill>
                  <a:srgbClr val="333399"/>
                </a:solidFill>
                <a:latin typeface="Times New Roman" pitchFamily="18" charset="0"/>
                <a:cs typeface="Times New Roman" pitchFamily="18" charset="0"/>
              </a:rPr>
              <a:t> </a:t>
            </a:r>
            <a:r>
              <a:rPr lang="en-US" sz="2000">
                <a:solidFill>
                  <a:srgbClr val="333399"/>
                </a:solidFill>
                <a:latin typeface="Times New Roman" pitchFamily="18" charset="0"/>
                <a:cs typeface="Times New Roman" pitchFamily="18" charset="0"/>
              </a:rPr>
              <a:t>+ </a:t>
            </a:r>
            <a:r>
              <a:rPr lang="en-US" sz="2000" i="1">
                <a:solidFill>
                  <a:srgbClr val="333399"/>
                </a:solidFill>
                <a:latin typeface="Times New Roman" pitchFamily="18" charset="0"/>
                <a:cs typeface="Times New Roman" pitchFamily="18" charset="0"/>
              </a:rPr>
              <a:t>v</a:t>
            </a:r>
            <a:r>
              <a:rPr lang="en-US" sz="2000" i="1" baseline="-30000">
                <a:solidFill>
                  <a:srgbClr val="333399"/>
                </a:solidFill>
                <a:latin typeface="Times New Roman" pitchFamily="18" charset="0"/>
                <a:cs typeface="Times New Roman" pitchFamily="18" charset="0"/>
              </a:rPr>
              <a:t>yo</a:t>
            </a:r>
            <a:r>
              <a:rPr lang="en-US" sz="2000" i="1">
                <a:solidFill>
                  <a:srgbClr val="333399"/>
                </a:solidFill>
                <a:latin typeface="Times New Roman" pitchFamily="18" charset="0"/>
                <a:cs typeface="Times New Roman" pitchFamily="18" charset="0"/>
              </a:rPr>
              <a:t>t</a:t>
            </a:r>
            <a:r>
              <a:rPr lang="en-US" sz="2000">
                <a:solidFill>
                  <a:srgbClr val="333399"/>
                </a:solidFill>
                <a:latin typeface="Times New Roman" pitchFamily="18" charset="0"/>
                <a:cs typeface="Times New Roman" pitchFamily="18" charset="0"/>
              </a:rPr>
              <a:t> – 0.5</a:t>
            </a:r>
            <a:r>
              <a:rPr lang="en-US" sz="2000" i="1">
                <a:solidFill>
                  <a:srgbClr val="333399"/>
                </a:solidFill>
                <a:latin typeface="Times New Roman" pitchFamily="18" charset="0"/>
                <a:cs typeface="Times New Roman" pitchFamily="18" charset="0"/>
              </a:rPr>
              <a:t>gt</a:t>
            </a:r>
            <a:r>
              <a:rPr lang="en-US" sz="2000" baseline="30000">
                <a:solidFill>
                  <a:srgbClr val="333399"/>
                </a:solidFill>
                <a:latin typeface="Times New Roman" pitchFamily="18" charset="0"/>
                <a:cs typeface="Times New Roman" pitchFamily="18" charset="0"/>
              </a:rPr>
              <a:t>2</a:t>
            </a:r>
            <a:r>
              <a:rPr lang="en-US" sz="2000">
                <a:solidFill>
                  <a:srgbClr val="333399"/>
                </a:solidFill>
                <a:latin typeface="Times New Roman" pitchFamily="18" charset="0"/>
                <a:cs typeface="Times New Roman" pitchFamily="18" charset="0"/>
              </a:rPr>
              <a:t> </a:t>
            </a:r>
          </a:p>
          <a:p>
            <a:pPr eaLnBrk="0" hangingPunct="0"/>
            <a:r>
              <a:rPr lang="en-US" sz="2000">
                <a:solidFill>
                  <a:srgbClr val="333399"/>
                </a:solidFill>
                <a:latin typeface="Times New Roman" pitchFamily="18" charset="0"/>
                <a:cs typeface="Times New Roman" pitchFamily="18" charset="0"/>
              </a:rPr>
              <a:t>	where </a:t>
            </a:r>
            <a:r>
              <a:rPr lang="en-US" i="1">
                <a:solidFill>
                  <a:srgbClr val="333399"/>
                </a:solidFill>
                <a:latin typeface="Times New Roman" pitchFamily="18" charset="0"/>
                <a:cs typeface="Times New Roman" pitchFamily="18" charset="0"/>
              </a:rPr>
              <a:t>v</a:t>
            </a:r>
            <a:r>
              <a:rPr lang="en-US" i="1" baseline="-25000">
                <a:solidFill>
                  <a:srgbClr val="333399"/>
                </a:solidFill>
                <a:latin typeface="Times New Roman" pitchFamily="18" charset="0"/>
                <a:cs typeface="Times New Roman" pitchFamily="18" charset="0"/>
              </a:rPr>
              <a:t>x0</a:t>
            </a:r>
            <a:r>
              <a:rPr lang="en-US" baseline="-25000">
                <a:solidFill>
                  <a:srgbClr val="333399"/>
                </a:solidFill>
                <a:latin typeface="Times New Roman" pitchFamily="18" charset="0"/>
                <a:cs typeface="Times New Roman" pitchFamily="18" charset="0"/>
              </a:rPr>
              <a:t> and </a:t>
            </a:r>
            <a:r>
              <a:rPr lang="en-US" i="1">
                <a:solidFill>
                  <a:srgbClr val="333399"/>
                </a:solidFill>
                <a:latin typeface="Times New Roman" pitchFamily="18" charset="0"/>
                <a:cs typeface="Times New Roman" pitchFamily="18" charset="0"/>
              </a:rPr>
              <a:t>v</a:t>
            </a:r>
            <a:r>
              <a:rPr lang="en-US" i="1" baseline="-25000">
                <a:solidFill>
                  <a:srgbClr val="333399"/>
                </a:solidFill>
                <a:latin typeface="Times New Roman" pitchFamily="18" charset="0"/>
                <a:cs typeface="Times New Roman" pitchFamily="18" charset="0"/>
              </a:rPr>
              <a:t>y0 </a:t>
            </a:r>
            <a:r>
              <a:rPr lang="en-US">
                <a:solidFill>
                  <a:srgbClr val="333399"/>
                </a:solidFill>
                <a:latin typeface="Times New Roman" pitchFamily="18" charset="0"/>
                <a:cs typeface="Times New Roman" pitchFamily="18" charset="0"/>
              </a:rPr>
              <a:t>are the initial velocity components, </a:t>
            </a:r>
          </a:p>
          <a:p>
            <a:pPr eaLnBrk="0" hangingPunct="0"/>
            <a:r>
              <a:rPr lang="en-US">
                <a:solidFill>
                  <a:srgbClr val="333399"/>
                </a:solidFill>
                <a:latin typeface="Times New Roman" pitchFamily="18" charset="0"/>
                <a:cs typeface="Times New Roman" pitchFamily="18" charset="0"/>
              </a:rPr>
              <a:t>	and the value of </a:t>
            </a:r>
            <a:r>
              <a:rPr lang="en-US" i="1">
                <a:solidFill>
                  <a:srgbClr val="333399"/>
                </a:solidFill>
                <a:latin typeface="Times New Roman" pitchFamily="18" charset="0"/>
                <a:cs typeface="Times New Roman" pitchFamily="18" charset="0"/>
              </a:rPr>
              <a:t>g </a:t>
            </a:r>
            <a:r>
              <a:rPr lang="en-US">
                <a:solidFill>
                  <a:srgbClr val="333399"/>
                </a:solidFill>
                <a:latin typeface="Times New Roman" pitchFamily="18" charset="0"/>
                <a:cs typeface="Times New Roman" pitchFamily="18" charset="0"/>
              </a:rPr>
              <a:t>near the surface of the earth is </a:t>
            </a:r>
          </a:p>
          <a:p>
            <a:pPr eaLnBrk="0" hangingPunct="0"/>
            <a:r>
              <a:rPr lang="en-US">
                <a:solidFill>
                  <a:srgbClr val="333399"/>
                </a:solidFill>
                <a:latin typeface="Times New Roman" pitchFamily="18" charset="0"/>
                <a:cs typeface="Times New Roman" pitchFamily="18" charset="0"/>
              </a:rPr>
              <a:t>	980cm/sec</a:t>
            </a:r>
            <a:r>
              <a:rPr lang="en-US" baseline="30000">
                <a:solidFill>
                  <a:srgbClr val="333399"/>
                </a:solidFill>
                <a:latin typeface="Times New Roman" pitchFamily="18" charset="0"/>
                <a:cs typeface="Times New Roman" pitchFamily="18" charset="0"/>
              </a:rPr>
              <a:t>2</a:t>
            </a:r>
            <a:r>
              <a:rPr lang="en-US">
                <a:solidFill>
                  <a:srgbClr val="333399"/>
                </a:solidFill>
                <a:latin typeface="Times New Roman" pitchFamily="18" charset="0"/>
                <a:cs typeface="Times New Roman" pitchFamily="18" charset="0"/>
              </a:rPr>
              <a:t>.</a:t>
            </a:r>
          </a:p>
          <a:p>
            <a:pPr eaLnBrk="0" hangingPunct="0"/>
            <a:r>
              <a:rPr lang="en-US">
                <a:solidFill>
                  <a:srgbClr val="333399"/>
                </a:solidFill>
                <a:latin typeface="Times New Roman" pitchFamily="18" charset="0"/>
                <a:cs typeface="Times New Roman" pitchFamily="18" charset="0"/>
              </a:rPr>
              <a:t>	Object positions along the parabolic path are then </a:t>
            </a:r>
          </a:p>
          <a:p>
            <a:pPr eaLnBrk="0" hangingPunct="0"/>
            <a:r>
              <a:rPr lang="en-US">
                <a:solidFill>
                  <a:srgbClr val="333399"/>
                </a:solidFill>
                <a:latin typeface="Times New Roman" pitchFamily="18" charset="0"/>
                <a:cs typeface="Times New Roman" pitchFamily="18" charset="0"/>
              </a:rPr>
              <a:t>	calculated at selected time steps.</a:t>
            </a:r>
            <a:endParaRPr lang="en-US" i="1">
              <a:solidFill>
                <a:srgbClr val="333399"/>
              </a:solidFill>
              <a:latin typeface="Times New Roman" pitchFamily="18" charset="0"/>
              <a:cs typeface="Times New Roman" pitchFamily="18" charset="0"/>
            </a:endParaRPr>
          </a:p>
          <a:p>
            <a:pPr eaLnBrk="0" hangingPunct="0"/>
            <a:endParaRPr lang="en-US" sz="2000" i="1" baseline="-25000">
              <a:solidFill>
                <a:srgbClr val="333399"/>
              </a:solidFill>
              <a:latin typeface="Times New Roman" pitchFamily="18" charset="0"/>
              <a:cs typeface="Times New Roman" pitchFamily="18" charset="0"/>
            </a:endParaRPr>
          </a:p>
          <a:p>
            <a:pPr eaLnBrk="0" hangingPunct="0"/>
            <a:endParaRPr lang="en-US" sz="2000">
              <a:solidFill>
                <a:srgbClr val="333399"/>
              </a:solidFill>
              <a:latin typeface="Times New Roman" pitchFamily="18" charset="0"/>
              <a:cs typeface="Times New Roman" pitchFamily="18" charset="0"/>
            </a:endParaRPr>
          </a:p>
        </p:txBody>
      </p:sp>
      <p:grpSp>
        <p:nvGrpSpPr>
          <p:cNvPr id="79876" name="Group 14"/>
          <p:cNvGrpSpPr>
            <a:grpSpLocks/>
          </p:cNvGrpSpPr>
          <p:nvPr/>
        </p:nvGrpSpPr>
        <p:grpSpPr bwMode="auto">
          <a:xfrm>
            <a:off x="5029200" y="3352800"/>
            <a:ext cx="4114800" cy="2590800"/>
            <a:chOff x="3168" y="2112"/>
            <a:chExt cx="2592" cy="1632"/>
          </a:xfrm>
        </p:grpSpPr>
        <p:sp>
          <p:nvSpPr>
            <p:cNvPr id="79877" name="Freeform 4"/>
            <p:cNvSpPr>
              <a:spLocks/>
            </p:cNvSpPr>
            <p:nvPr/>
          </p:nvSpPr>
          <p:spPr bwMode="auto">
            <a:xfrm>
              <a:off x="3984" y="2448"/>
              <a:ext cx="633" cy="759"/>
            </a:xfrm>
            <a:custGeom>
              <a:avLst/>
              <a:gdLst>
                <a:gd name="T0" fmla="*/ 0 w 1584"/>
                <a:gd name="T1" fmla="*/ 9 h 1896"/>
                <a:gd name="T2" fmla="*/ 9 w 1584"/>
                <a:gd name="T3" fmla="*/ 2 h 1896"/>
                <a:gd name="T4" fmla="*/ 16 w 1584"/>
                <a:gd name="T5" fmla="*/ 20 h 1896"/>
                <a:gd name="T6" fmla="*/ 0 60000 65536"/>
                <a:gd name="T7" fmla="*/ 0 60000 65536"/>
                <a:gd name="T8" fmla="*/ 0 60000 65536"/>
                <a:gd name="T9" fmla="*/ 0 w 1584"/>
                <a:gd name="T10" fmla="*/ 0 h 1896"/>
                <a:gd name="T11" fmla="*/ 1584 w 1584"/>
                <a:gd name="T12" fmla="*/ 1896 h 1896"/>
              </a:gdLst>
              <a:ahLst/>
              <a:cxnLst>
                <a:cxn ang="T6">
                  <a:pos x="T0" y="T1"/>
                </a:cxn>
                <a:cxn ang="T7">
                  <a:pos x="T2" y="T3"/>
                </a:cxn>
                <a:cxn ang="T8">
                  <a:pos x="T4" y="T5"/>
                </a:cxn>
              </a:cxnLst>
              <a:rect l="T9" t="T10" r="T11" b="T12"/>
              <a:pathLst>
                <a:path w="1584" h="1896">
                  <a:moveTo>
                    <a:pt x="0" y="888"/>
                  </a:moveTo>
                  <a:cubicBezTo>
                    <a:pt x="300" y="444"/>
                    <a:pt x="600" y="0"/>
                    <a:pt x="864" y="168"/>
                  </a:cubicBezTo>
                  <a:cubicBezTo>
                    <a:pt x="1128" y="336"/>
                    <a:pt x="1356" y="1116"/>
                    <a:pt x="1584" y="1896"/>
                  </a:cubicBezTo>
                </a:path>
              </a:pathLst>
            </a:custGeom>
            <a:noFill/>
            <a:ln w="9525">
              <a:solidFill>
                <a:schemeClr val="tx1"/>
              </a:solidFill>
              <a:round/>
              <a:headEnd/>
              <a:tailEnd/>
            </a:ln>
          </p:spPr>
          <p:txBody>
            <a:bodyPr/>
            <a:lstStyle/>
            <a:p>
              <a:endParaRPr lang="en-US"/>
            </a:p>
          </p:txBody>
        </p:sp>
        <p:sp>
          <p:nvSpPr>
            <p:cNvPr id="79878" name="Line 5"/>
            <p:cNvSpPr>
              <a:spLocks noChangeShapeType="1"/>
            </p:cNvSpPr>
            <p:nvPr/>
          </p:nvSpPr>
          <p:spPr bwMode="auto">
            <a:xfrm>
              <a:off x="3888" y="2160"/>
              <a:ext cx="0" cy="1536"/>
            </a:xfrm>
            <a:prstGeom prst="line">
              <a:avLst/>
            </a:prstGeom>
            <a:noFill/>
            <a:ln w="9525">
              <a:solidFill>
                <a:schemeClr val="tx1"/>
              </a:solidFill>
              <a:round/>
              <a:headEnd/>
              <a:tailEnd/>
            </a:ln>
          </p:spPr>
          <p:txBody>
            <a:bodyPr/>
            <a:lstStyle/>
            <a:p>
              <a:endParaRPr lang="en-US"/>
            </a:p>
          </p:txBody>
        </p:sp>
        <p:sp>
          <p:nvSpPr>
            <p:cNvPr id="79879" name="Line 6"/>
            <p:cNvSpPr>
              <a:spLocks noChangeShapeType="1"/>
            </p:cNvSpPr>
            <p:nvPr/>
          </p:nvSpPr>
          <p:spPr bwMode="auto">
            <a:xfrm>
              <a:off x="3168" y="3408"/>
              <a:ext cx="2208" cy="0"/>
            </a:xfrm>
            <a:prstGeom prst="line">
              <a:avLst/>
            </a:prstGeom>
            <a:noFill/>
            <a:ln w="9525">
              <a:solidFill>
                <a:schemeClr val="tx1"/>
              </a:solidFill>
              <a:round/>
              <a:headEnd/>
              <a:tailEnd/>
            </a:ln>
          </p:spPr>
          <p:txBody>
            <a:bodyPr/>
            <a:lstStyle/>
            <a:p>
              <a:endParaRPr lang="en-US"/>
            </a:p>
          </p:txBody>
        </p:sp>
        <p:sp>
          <p:nvSpPr>
            <p:cNvPr id="79880" name="Line 7"/>
            <p:cNvSpPr>
              <a:spLocks noChangeShapeType="1"/>
            </p:cNvSpPr>
            <p:nvPr/>
          </p:nvSpPr>
          <p:spPr bwMode="auto">
            <a:xfrm>
              <a:off x="4752" y="2448"/>
              <a:ext cx="0" cy="624"/>
            </a:xfrm>
            <a:prstGeom prst="line">
              <a:avLst/>
            </a:prstGeom>
            <a:noFill/>
            <a:ln w="9525">
              <a:solidFill>
                <a:schemeClr val="tx1"/>
              </a:solidFill>
              <a:round/>
              <a:headEnd/>
              <a:tailEnd type="triangle" w="med" len="med"/>
            </a:ln>
          </p:spPr>
          <p:txBody>
            <a:bodyPr/>
            <a:lstStyle/>
            <a:p>
              <a:endParaRPr lang="en-US"/>
            </a:p>
          </p:txBody>
        </p:sp>
        <p:sp>
          <p:nvSpPr>
            <p:cNvPr id="79881" name="Text Box 8"/>
            <p:cNvSpPr txBox="1">
              <a:spLocks noChangeArrowheads="1"/>
            </p:cNvSpPr>
            <p:nvPr/>
          </p:nvSpPr>
          <p:spPr bwMode="auto">
            <a:xfrm>
              <a:off x="4752" y="2688"/>
              <a:ext cx="1008" cy="288"/>
            </a:xfrm>
            <a:prstGeom prst="rect">
              <a:avLst/>
            </a:prstGeom>
            <a:noFill/>
            <a:ln w="9525">
              <a:noFill/>
              <a:miter lim="800000"/>
              <a:headEnd/>
              <a:tailEnd/>
            </a:ln>
          </p:spPr>
          <p:txBody>
            <a:bodyPr>
              <a:spAutoFit/>
            </a:bodyPr>
            <a:lstStyle/>
            <a:p>
              <a:pPr eaLnBrk="0" hangingPunct="0">
                <a:spcBef>
                  <a:spcPct val="50000"/>
                </a:spcBef>
              </a:pPr>
              <a:r>
                <a:rPr lang="en-US" sz="2400">
                  <a:solidFill>
                    <a:srgbClr val="333399"/>
                  </a:solidFill>
                  <a:latin typeface="Times New Roman" pitchFamily="18" charset="0"/>
                </a:rPr>
                <a:t>G .gravity</a:t>
              </a:r>
            </a:p>
          </p:txBody>
        </p:sp>
        <p:sp>
          <p:nvSpPr>
            <p:cNvPr id="79882" name="Line 9"/>
            <p:cNvSpPr>
              <a:spLocks noChangeShapeType="1"/>
            </p:cNvSpPr>
            <p:nvPr/>
          </p:nvSpPr>
          <p:spPr bwMode="auto">
            <a:xfrm flipV="1">
              <a:off x="3984" y="2160"/>
              <a:ext cx="432" cy="384"/>
            </a:xfrm>
            <a:prstGeom prst="line">
              <a:avLst/>
            </a:prstGeom>
            <a:noFill/>
            <a:ln w="9525">
              <a:solidFill>
                <a:schemeClr val="tx1"/>
              </a:solidFill>
              <a:round/>
              <a:headEnd/>
              <a:tailEnd type="triangle" w="med" len="med"/>
            </a:ln>
          </p:spPr>
          <p:txBody>
            <a:bodyPr/>
            <a:lstStyle/>
            <a:p>
              <a:endParaRPr lang="en-US"/>
            </a:p>
          </p:txBody>
        </p:sp>
        <p:sp>
          <p:nvSpPr>
            <p:cNvPr id="79883" name="Text Box 10"/>
            <p:cNvSpPr txBox="1">
              <a:spLocks noChangeArrowheads="1"/>
            </p:cNvSpPr>
            <p:nvPr/>
          </p:nvSpPr>
          <p:spPr bwMode="auto">
            <a:xfrm>
              <a:off x="4512" y="2112"/>
              <a:ext cx="1248" cy="288"/>
            </a:xfrm>
            <a:prstGeom prst="rect">
              <a:avLst/>
            </a:prstGeom>
            <a:noFill/>
            <a:ln w="9525">
              <a:noFill/>
              <a:miter lim="800000"/>
              <a:headEnd/>
              <a:tailEnd/>
            </a:ln>
          </p:spPr>
          <p:txBody>
            <a:bodyPr>
              <a:spAutoFit/>
            </a:bodyPr>
            <a:lstStyle/>
            <a:p>
              <a:pPr eaLnBrk="0" hangingPunct="0">
                <a:spcBef>
                  <a:spcPct val="50000"/>
                </a:spcBef>
              </a:pPr>
              <a:r>
                <a:rPr lang="en-US" sz="2400">
                  <a:solidFill>
                    <a:srgbClr val="333399"/>
                  </a:solidFill>
                  <a:latin typeface="Times New Roman" pitchFamily="18" charset="0"/>
                </a:rPr>
                <a:t>V Velocity</a:t>
              </a:r>
            </a:p>
          </p:txBody>
        </p:sp>
        <p:sp>
          <p:nvSpPr>
            <p:cNvPr id="79884" name="Text Box 11"/>
            <p:cNvSpPr txBox="1">
              <a:spLocks noChangeArrowheads="1"/>
            </p:cNvSpPr>
            <p:nvPr/>
          </p:nvSpPr>
          <p:spPr bwMode="auto">
            <a:xfrm>
              <a:off x="3936" y="2832"/>
              <a:ext cx="480" cy="288"/>
            </a:xfrm>
            <a:prstGeom prst="rect">
              <a:avLst/>
            </a:prstGeom>
            <a:noFill/>
            <a:ln w="9525">
              <a:noFill/>
              <a:miter lim="800000"/>
              <a:headEnd/>
              <a:tailEnd/>
            </a:ln>
          </p:spPr>
          <p:txBody>
            <a:bodyPr>
              <a:spAutoFit/>
            </a:bodyPr>
            <a:lstStyle/>
            <a:p>
              <a:pPr eaLnBrk="0" hangingPunct="0">
                <a:spcBef>
                  <a:spcPct val="50000"/>
                </a:spcBef>
              </a:pPr>
              <a:r>
                <a:rPr lang="en-US" sz="2400">
                  <a:solidFill>
                    <a:srgbClr val="333399"/>
                  </a:solidFill>
                  <a:latin typeface="Times New Roman" pitchFamily="18" charset="0"/>
                </a:rPr>
                <a:t>Vo</a:t>
              </a:r>
            </a:p>
          </p:txBody>
        </p:sp>
        <p:sp>
          <p:nvSpPr>
            <p:cNvPr id="79885" name="Text Box 12"/>
            <p:cNvSpPr txBox="1">
              <a:spLocks noChangeArrowheads="1"/>
            </p:cNvSpPr>
            <p:nvPr/>
          </p:nvSpPr>
          <p:spPr bwMode="auto">
            <a:xfrm>
              <a:off x="3984" y="3456"/>
              <a:ext cx="480" cy="288"/>
            </a:xfrm>
            <a:prstGeom prst="rect">
              <a:avLst/>
            </a:prstGeom>
            <a:noFill/>
            <a:ln w="9525">
              <a:noFill/>
              <a:miter lim="800000"/>
              <a:headEnd/>
              <a:tailEnd/>
            </a:ln>
          </p:spPr>
          <p:txBody>
            <a:bodyPr>
              <a:spAutoFit/>
            </a:bodyPr>
            <a:lstStyle/>
            <a:p>
              <a:pPr eaLnBrk="0" hangingPunct="0">
                <a:spcBef>
                  <a:spcPct val="50000"/>
                </a:spcBef>
              </a:pPr>
              <a:r>
                <a:rPr lang="en-US" sz="2400">
                  <a:solidFill>
                    <a:srgbClr val="333399"/>
                  </a:solidFill>
                  <a:latin typeface="Times New Roman" pitchFamily="18" charset="0"/>
                </a:rPr>
                <a:t>Xo</a:t>
              </a:r>
            </a:p>
          </p:txBody>
        </p:sp>
        <p:sp>
          <p:nvSpPr>
            <p:cNvPr id="79886" name="Text Box 13"/>
            <p:cNvSpPr txBox="1">
              <a:spLocks noChangeArrowheads="1"/>
            </p:cNvSpPr>
            <p:nvPr/>
          </p:nvSpPr>
          <p:spPr bwMode="auto">
            <a:xfrm>
              <a:off x="3408" y="2640"/>
              <a:ext cx="480" cy="288"/>
            </a:xfrm>
            <a:prstGeom prst="rect">
              <a:avLst/>
            </a:prstGeom>
            <a:noFill/>
            <a:ln w="9525">
              <a:noFill/>
              <a:miter lim="800000"/>
              <a:headEnd/>
              <a:tailEnd/>
            </a:ln>
          </p:spPr>
          <p:txBody>
            <a:bodyPr>
              <a:spAutoFit/>
            </a:bodyPr>
            <a:lstStyle/>
            <a:p>
              <a:pPr eaLnBrk="0" hangingPunct="0">
                <a:spcBef>
                  <a:spcPct val="50000"/>
                </a:spcBef>
              </a:pPr>
              <a:r>
                <a:rPr lang="en-US" sz="2400">
                  <a:solidFill>
                    <a:srgbClr val="333399"/>
                  </a:solidFill>
                  <a:latin typeface="Times New Roman" pitchFamily="18" charset="0"/>
                </a:rPr>
                <a:t>  Yo</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2053"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2054" name="Rectangle 4"/>
          <p:cNvSpPr>
            <a:spLocks noChangeArrowheads="1"/>
          </p:cNvSpPr>
          <p:nvPr/>
        </p:nvSpPr>
        <p:spPr bwMode="auto">
          <a:xfrm>
            <a:off x="381000" y="1303338"/>
            <a:ext cx="8458200" cy="3743325"/>
          </a:xfrm>
          <a:prstGeom prst="rect">
            <a:avLst/>
          </a:prstGeom>
          <a:noFill/>
          <a:ln w="9525">
            <a:noFill/>
            <a:miter lim="800000"/>
            <a:headEnd/>
            <a:tailEnd/>
          </a:ln>
        </p:spPr>
        <p:txBody>
          <a:bodyPr>
            <a:spAutoFit/>
          </a:bodyPr>
          <a:lstStyle/>
          <a:p>
            <a:pPr>
              <a:spcBef>
                <a:spcPct val="50000"/>
              </a:spcBef>
              <a:buFontTx/>
              <a:buChar char="•"/>
            </a:pPr>
            <a:r>
              <a:rPr kumimoji="1" lang="en-US" altLang="ja-JP" sz="2400">
                <a:latin typeface="Times New Roman" pitchFamily="18" charset="0"/>
                <a:ea typeface="MS PGothic" pitchFamily="34" charset="-128"/>
                <a:cs typeface="Times New Roman" pitchFamily="18" charset="0"/>
              </a:rPr>
              <a:t> Suppose the frame buffer array is addressed in row major order and that pixel positions are labeled from (0, 0) at the lower-left screen corner to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max ,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max ) at the top-right corner.</a:t>
            </a:r>
          </a:p>
          <a:p>
            <a:pPr>
              <a:spcBef>
                <a:spcPct val="50000"/>
              </a:spcBef>
              <a:buFontTx/>
              <a:buChar char="•"/>
            </a:pPr>
            <a:r>
              <a:rPr kumimoji="1" lang="en-US" altLang="ja-JP" sz="2400">
                <a:latin typeface="Palatino-Roman" charset="0"/>
                <a:ea typeface="MS PGothic" pitchFamily="34" charset="-128"/>
                <a:cs typeface="Times New Roman" pitchFamily="18" charset="0"/>
              </a:rPr>
              <a:t> </a:t>
            </a:r>
            <a:r>
              <a:rPr kumimoji="1" lang="en-US" altLang="ja-JP" sz="2400">
                <a:latin typeface="Times New Roman" pitchFamily="18" charset="0"/>
                <a:ea typeface="MS PGothic" pitchFamily="34" charset="-128"/>
                <a:cs typeface="Times New Roman" pitchFamily="18" charset="0"/>
              </a:rPr>
              <a:t>For a bilevel system (one bit per pixel), the frame-buffer bit address for pixel position (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 is calculated as</a:t>
            </a:r>
          </a:p>
          <a:p>
            <a:pPr>
              <a:spcBef>
                <a:spcPct val="50000"/>
              </a:spcBef>
            </a:pPr>
            <a:endParaRPr kumimoji="1" lang="en-US" altLang="ja-JP" sz="2400">
              <a:latin typeface="Times New Roman" pitchFamily="18" charset="0"/>
              <a:ea typeface="MS PGothic" pitchFamily="34" charset="-128"/>
              <a:cs typeface="Times New Roman" pitchFamily="18" charset="0"/>
            </a:endParaRPr>
          </a:p>
          <a:p>
            <a:pPr>
              <a:spcBef>
                <a:spcPct val="50000"/>
              </a:spcBef>
            </a:pPr>
            <a:endParaRPr kumimoji="1" lang="en-US" altLang="ja-JP" sz="2400">
              <a:latin typeface="Palatino-Roman" charset="0"/>
              <a:ea typeface="MS PGothic" pitchFamily="34" charset="-128"/>
              <a:cs typeface="Times New Roman" pitchFamily="18" charset="0"/>
            </a:endParaRPr>
          </a:p>
          <a:p>
            <a:pPr>
              <a:spcBef>
                <a:spcPct val="50000"/>
              </a:spcBef>
            </a:pPr>
            <a:endParaRPr kumimoji="1" lang="en-US" altLang="ja-JP" sz="2400">
              <a:latin typeface="Palatino-Roman" charset="0"/>
              <a:ea typeface="MS PGothic" pitchFamily="34" charset="-128"/>
              <a:cs typeface="Times New Roman" pitchFamily="18" charset="0"/>
            </a:endParaRPr>
          </a:p>
        </p:txBody>
      </p:sp>
      <p:graphicFrame>
        <p:nvGraphicFramePr>
          <p:cNvPr id="2050" name="Object 5"/>
          <p:cNvGraphicFramePr>
            <a:graphicFrameLocks noChangeAspect="1"/>
          </p:cNvGraphicFramePr>
          <p:nvPr/>
        </p:nvGraphicFramePr>
        <p:xfrm>
          <a:off x="2776538" y="3429000"/>
          <a:ext cx="5072062" cy="360363"/>
        </p:xfrm>
        <a:graphic>
          <a:graphicData uri="http://schemas.openxmlformats.org/presentationml/2006/ole">
            <p:oleObj spid="_x0000_s2050" name="ビットマップ イメージ" r:id="rId3" imgW="2676899" imgH="190426" progId="PBrush">
              <p:embed/>
            </p:oleObj>
          </a:graphicData>
        </a:graphic>
      </p:graphicFrame>
      <p:graphicFrame>
        <p:nvGraphicFramePr>
          <p:cNvPr id="2051" name="Object 6"/>
          <p:cNvGraphicFramePr>
            <a:graphicFrameLocks noChangeAspect="1"/>
          </p:cNvGraphicFramePr>
          <p:nvPr/>
        </p:nvGraphicFramePr>
        <p:xfrm>
          <a:off x="304800" y="3886200"/>
          <a:ext cx="8382000" cy="2352675"/>
        </p:xfrm>
        <a:graphic>
          <a:graphicData uri="http://schemas.openxmlformats.org/presentationml/2006/ole">
            <p:oleObj spid="_x0000_s2051" name="ビットマップ イメージ" r:id="rId4" imgW="6752381" imgH="1895238" progId="PBrush">
              <p:embed/>
            </p:oleObj>
          </a:graphicData>
        </a:graphic>
      </p:graphicFrame>
      <p:sp>
        <p:nvSpPr>
          <p:cNvPr id="2055" name="Rectangle 7"/>
          <p:cNvSpPr>
            <a:spLocks noGrp="1" noChangeArrowheads="1"/>
          </p:cNvSpPr>
          <p:nvPr>
            <p:ph type="title"/>
          </p:nvPr>
        </p:nvSpPr>
        <p:spPr/>
        <p:txBody>
          <a:bodyPr/>
          <a:lstStyle/>
          <a:p>
            <a:pPr eaLnBrk="1" hangingPunct="1"/>
            <a:r>
              <a:rPr lang="en-US" sz="3200" b="1" smtClean="0"/>
              <a:t>Loading the frame buffer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750" y="346075"/>
            <a:ext cx="8229600" cy="685800"/>
          </a:xfrm>
        </p:spPr>
        <p:txBody>
          <a:bodyPr/>
          <a:lstStyle/>
          <a:p>
            <a:pPr eaLnBrk="1" hangingPunct="1"/>
            <a:r>
              <a:rPr lang="en-US" smtClean="0"/>
              <a:t>Hyperbolic motions</a:t>
            </a:r>
          </a:p>
        </p:txBody>
      </p:sp>
      <p:sp>
        <p:nvSpPr>
          <p:cNvPr id="80899" name="Freeform 3"/>
          <p:cNvSpPr>
            <a:spLocks/>
          </p:cNvSpPr>
          <p:nvPr/>
        </p:nvSpPr>
        <p:spPr bwMode="auto">
          <a:xfrm>
            <a:off x="5168900" y="2589213"/>
            <a:ext cx="1354138" cy="1776412"/>
          </a:xfrm>
          <a:custGeom>
            <a:avLst/>
            <a:gdLst>
              <a:gd name="T0" fmla="*/ 0 w 853"/>
              <a:gd name="T1" fmla="*/ 0 h 1119"/>
              <a:gd name="T2" fmla="*/ 2147483647 w 853"/>
              <a:gd name="T3" fmla="*/ 2147483647 h 1119"/>
              <a:gd name="T4" fmla="*/ 2147483647 w 853"/>
              <a:gd name="T5" fmla="*/ 2147483647 h 1119"/>
              <a:gd name="T6" fmla="*/ 2147483647 w 853"/>
              <a:gd name="T7" fmla="*/ 2147483647 h 1119"/>
              <a:gd name="T8" fmla="*/ 2147483647 w 853"/>
              <a:gd name="T9" fmla="*/ 2147483647 h 1119"/>
              <a:gd name="T10" fmla="*/ 2147483647 w 853"/>
              <a:gd name="T11" fmla="*/ 2147483647 h 1119"/>
              <a:gd name="T12" fmla="*/ 0 60000 65536"/>
              <a:gd name="T13" fmla="*/ 0 60000 65536"/>
              <a:gd name="T14" fmla="*/ 0 60000 65536"/>
              <a:gd name="T15" fmla="*/ 0 60000 65536"/>
              <a:gd name="T16" fmla="*/ 0 60000 65536"/>
              <a:gd name="T17" fmla="*/ 0 60000 65536"/>
              <a:gd name="T18" fmla="*/ 0 w 853"/>
              <a:gd name="T19" fmla="*/ 0 h 1119"/>
              <a:gd name="T20" fmla="*/ 853 w 853"/>
              <a:gd name="T21" fmla="*/ 1119 h 1119"/>
            </a:gdLst>
            <a:ahLst/>
            <a:cxnLst>
              <a:cxn ang="T12">
                <a:pos x="T0" y="T1"/>
              </a:cxn>
              <a:cxn ang="T13">
                <a:pos x="T2" y="T3"/>
              </a:cxn>
              <a:cxn ang="T14">
                <a:pos x="T4" y="T5"/>
              </a:cxn>
              <a:cxn ang="T15">
                <a:pos x="T6" y="T7"/>
              </a:cxn>
              <a:cxn ang="T16">
                <a:pos x="T8" y="T9"/>
              </a:cxn>
              <a:cxn ang="T17">
                <a:pos x="T10" y="T11"/>
              </a:cxn>
            </a:cxnLst>
            <a:rect l="T18" t="T19" r="T20" b="T21"/>
            <a:pathLst>
              <a:path w="853" h="1119">
                <a:moveTo>
                  <a:pt x="0" y="0"/>
                </a:moveTo>
                <a:cubicBezTo>
                  <a:pt x="201" y="52"/>
                  <a:pt x="402" y="104"/>
                  <a:pt x="541" y="184"/>
                </a:cubicBezTo>
                <a:cubicBezTo>
                  <a:pt x="680" y="264"/>
                  <a:pt x="821" y="378"/>
                  <a:pt x="837" y="480"/>
                </a:cubicBezTo>
                <a:cubicBezTo>
                  <a:pt x="853" y="582"/>
                  <a:pt x="756" y="698"/>
                  <a:pt x="637" y="795"/>
                </a:cubicBezTo>
                <a:cubicBezTo>
                  <a:pt x="518" y="892"/>
                  <a:pt x="227" y="1011"/>
                  <a:pt x="122" y="1065"/>
                </a:cubicBezTo>
                <a:cubicBezTo>
                  <a:pt x="17" y="1119"/>
                  <a:pt x="12" y="1118"/>
                  <a:pt x="8" y="1118"/>
                </a:cubicBezTo>
              </a:path>
            </a:pathLst>
          </a:custGeom>
          <a:noFill/>
          <a:ln w="9525">
            <a:solidFill>
              <a:schemeClr val="tx1"/>
            </a:solidFill>
            <a:round/>
            <a:headEnd/>
            <a:tailEnd/>
          </a:ln>
        </p:spPr>
        <p:txBody>
          <a:bodyPr/>
          <a:lstStyle/>
          <a:p>
            <a:endParaRPr lang="en-US"/>
          </a:p>
        </p:txBody>
      </p:sp>
      <p:sp>
        <p:nvSpPr>
          <p:cNvPr id="80900" name="Freeform 4"/>
          <p:cNvSpPr>
            <a:spLocks/>
          </p:cNvSpPr>
          <p:nvPr/>
        </p:nvSpPr>
        <p:spPr bwMode="auto">
          <a:xfrm rot="10800000">
            <a:off x="7021513" y="2427288"/>
            <a:ext cx="1354137" cy="1776412"/>
          </a:xfrm>
          <a:custGeom>
            <a:avLst/>
            <a:gdLst>
              <a:gd name="T0" fmla="*/ 0 w 853"/>
              <a:gd name="T1" fmla="*/ 0 h 1119"/>
              <a:gd name="T2" fmla="*/ 2147483647 w 853"/>
              <a:gd name="T3" fmla="*/ 2147483647 h 1119"/>
              <a:gd name="T4" fmla="*/ 2147483647 w 853"/>
              <a:gd name="T5" fmla="*/ 2147483647 h 1119"/>
              <a:gd name="T6" fmla="*/ 2147483647 w 853"/>
              <a:gd name="T7" fmla="*/ 2147483647 h 1119"/>
              <a:gd name="T8" fmla="*/ 2147483647 w 853"/>
              <a:gd name="T9" fmla="*/ 2147483647 h 1119"/>
              <a:gd name="T10" fmla="*/ 2147483647 w 853"/>
              <a:gd name="T11" fmla="*/ 2147483647 h 1119"/>
              <a:gd name="T12" fmla="*/ 0 60000 65536"/>
              <a:gd name="T13" fmla="*/ 0 60000 65536"/>
              <a:gd name="T14" fmla="*/ 0 60000 65536"/>
              <a:gd name="T15" fmla="*/ 0 60000 65536"/>
              <a:gd name="T16" fmla="*/ 0 60000 65536"/>
              <a:gd name="T17" fmla="*/ 0 60000 65536"/>
              <a:gd name="T18" fmla="*/ 0 w 853"/>
              <a:gd name="T19" fmla="*/ 0 h 1119"/>
              <a:gd name="T20" fmla="*/ 853 w 853"/>
              <a:gd name="T21" fmla="*/ 1119 h 1119"/>
            </a:gdLst>
            <a:ahLst/>
            <a:cxnLst>
              <a:cxn ang="T12">
                <a:pos x="T0" y="T1"/>
              </a:cxn>
              <a:cxn ang="T13">
                <a:pos x="T2" y="T3"/>
              </a:cxn>
              <a:cxn ang="T14">
                <a:pos x="T4" y="T5"/>
              </a:cxn>
              <a:cxn ang="T15">
                <a:pos x="T6" y="T7"/>
              </a:cxn>
              <a:cxn ang="T16">
                <a:pos x="T8" y="T9"/>
              </a:cxn>
              <a:cxn ang="T17">
                <a:pos x="T10" y="T11"/>
              </a:cxn>
            </a:cxnLst>
            <a:rect l="T18" t="T19" r="T20" b="T21"/>
            <a:pathLst>
              <a:path w="853" h="1119">
                <a:moveTo>
                  <a:pt x="0" y="0"/>
                </a:moveTo>
                <a:cubicBezTo>
                  <a:pt x="201" y="52"/>
                  <a:pt x="402" y="104"/>
                  <a:pt x="541" y="184"/>
                </a:cubicBezTo>
                <a:cubicBezTo>
                  <a:pt x="680" y="264"/>
                  <a:pt x="821" y="378"/>
                  <a:pt x="837" y="480"/>
                </a:cubicBezTo>
                <a:cubicBezTo>
                  <a:pt x="853" y="582"/>
                  <a:pt x="756" y="698"/>
                  <a:pt x="637" y="795"/>
                </a:cubicBezTo>
                <a:cubicBezTo>
                  <a:pt x="518" y="892"/>
                  <a:pt x="227" y="1011"/>
                  <a:pt x="122" y="1065"/>
                </a:cubicBezTo>
                <a:cubicBezTo>
                  <a:pt x="17" y="1119"/>
                  <a:pt x="12" y="1118"/>
                  <a:pt x="8" y="1118"/>
                </a:cubicBezTo>
              </a:path>
            </a:pathLst>
          </a:custGeom>
          <a:noFill/>
          <a:ln w="9525">
            <a:solidFill>
              <a:schemeClr val="tx1"/>
            </a:solidFill>
            <a:round/>
            <a:headEnd/>
            <a:tailEnd/>
          </a:ln>
        </p:spPr>
        <p:txBody>
          <a:bodyPr/>
          <a:lstStyle/>
          <a:p>
            <a:endParaRPr lang="en-US"/>
          </a:p>
        </p:txBody>
      </p:sp>
      <p:sp>
        <p:nvSpPr>
          <p:cNvPr id="80901" name="Line 5"/>
          <p:cNvSpPr>
            <a:spLocks noChangeShapeType="1"/>
          </p:cNvSpPr>
          <p:nvPr/>
        </p:nvSpPr>
        <p:spPr bwMode="auto">
          <a:xfrm>
            <a:off x="6738938" y="1898650"/>
            <a:ext cx="0" cy="2922588"/>
          </a:xfrm>
          <a:prstGeom prst="line">
            <a:avLst/>
          </a:prstGeom>
          <a:noFill/>
          <a:ln w="9525">
            <a:solidFill>
              <a:schemeClr val="tx1"/>
            </a:solidFill>
            <a:round/>
            <a:headEnd/>
            <a:tailEnd/>
          </a:ln>
        </p:spPr>
        <p:txBody>
          <a:bodyPr/>
          <a:lstStyle/>
          <a:p>
            <a:endParaRPr lang="en-US"/>
          </a:p>
        </p:txBody>
      </p:sp>
      <p:sp>
        <p:nvSpPr>
          <p:cNvPr id="80902" name="Line 6"/>
          <p:cNvSpPr>
            <a:spLocks noChangeShapeType="1"/>
          </p:cNvSpPr>
          <p:nvPr/>
        </p:nvSpPr>
        <p:spPr bwMode="auto">
          <a:xfrm>
            <a:off x="4745038" y="3379788"/>
            <a:ext cx="4156075" cy="0"/>
          </a:xfrm>
          <a:prstGeom prst="line">
            <a:avLst/>
          </a:prstGeom>
          <a:noFill/>
          <a:ln w="9525">
            <a:solidFill>
              <a:schemeClr val="tx1"/>
            </a:solidFill>
            <a:round/>
            <a:headEnd/>
            <a:tailEnd/>
          </a:ln>
        </p:spPr>
        <p:txBody>
          <a:bodyPr/>
          <a:lstStyle/>
          <a:p>
            <a:endParaRPr lang="en-US"/>
          </a:p>
        </p:txBody>
      </p:sp>
      <p:sp>
        <p:nvSpPr>
          <p:cNvPr id="80903" name="Line 7"/>
          <p:cNvSpPr>
            <a:spLocks noChangeShapeType="1"/>
          </p:cNvSpPr>
          <p:nvPr/>
        </p:nvSpPr>
        <p:spPr bwMode="auto">
          <a:xfrm>
            <a:off x="6677025" y="2965450"/>
            <a:ext cx="125413" cy="0"/>
          </a:xfrm>
          <a:prstGeom prst="line">
            <a:avLst/>
          </a:prstGeom>
          <a:noFill/>
          <a:ln w="9525">
            <a:solidFill>
              <a:schemeClr val="tx1"/>
            </a:solidFill>
            <a:round/>
            <a:headEnd/>
            <a:tailEnd/>
          </a:ln>
        </p:spPr>
        <p:txBody>
          <a:bodyPr/>
          <a:lstStyle/>
          <a:p>
            <a:endParaRPr lang="en-US"/>
          </a:p>
        </p:txBody>
      </p:sp>
      <p:sp>
        <p:nvSpPr>
          <p:cNvPr id="80904" name="Line 8"/>
          <p:cNvSpPr>
            <a:spLocks noChangeShapeType="1"/>
          </p:cNvSpPr>
          <p:nvPr/>
        </p:nvSpPr>
        <p:spPr bwMode="auto">
          <a:xfrm>
            <a:off x="6672263" y="3717925"/>
            <a:ext cx="125412" cy="0"/>
          </a:xfrm>
          <a:prstGeom prst="line">
            <a:avLst/>
          </a:prstGeom>
          <a:noFill/>
          <a:ln w="9525">
            <a:solidFill>
              <a:schemeClr val="tx1"/>
            </a:solidFill>
            <a:round/>
            <a:headEnd/>
            <a:tailEnd/>
          </a:ln>
        </p:spPr>
        <p:txBody>
          <a:bodyPr/>
          <a:lstStyle/>
          <a:p>
            <a:endParaRPr lang="en-US"/>
          </a:p>
        </p:txBody>
      </p:sp>
      <p:sp>
        <p:nvSpPr>
          <p:cNvPr id="80905" name="Line 9"/>
          <p:cNvSpPr>
            <a:spLocks noChangeShapeType="1"/>
          </p:cNvSpPr>
          <p:nvPr/>
        </p:nvSpPr>
        <p:spPr bwMode="auto">
          <a:xfrm flipV="1">
            <a:off x="6732588" y="2244725"/>
            <a:ext cx="1427162" cy="1108075"/>
          </a:xfrm>
          <a:prstGeom prst="line">
            <a:avLst/>
          </a:prstGeom>
          <a:noFill/>
          <a:ln w="9525">
            <a:solidFill>
              <a:schemeClr val="tx1"/>
            </a:solidFill>
            <a:prstDash val="dash"/>
            <a:round/>
            <a:headEnd/>
            <a:tailEnd/>
          </a:ln>
        </p:spPr>
        <p:txBody>
          <a:bodyPr/>
          <a:lstStyle/>
          <a:p>
            <a:endParaRPr lang="en-US"/>
          </a:p>
        </p:txBody>
      </p:sp>
      <p:sp>
        <p:nvSpPr>
          <p:cNvPr id="80906" name="Line 10"/>
          <p:cNvSpPr>
            <a:spLocks noChangeShapeType="1"/>
          </p:cNvSpPr>
          <p:nvPr/>
        </p:nvSpPr>
        <p:spPr bwMode="auto">
          <a:xfrm>
            <a:off x="6727825" y="3390900"/>
            <a:ext cx="1412875" cy="1136650"/>
          </a:xfrm>
          <a:prstGeom prst="line">
            <a:avLst/>
          </a:prstGeom>
          <a:noFill/>
          <a:ln w="9525">
            <a:solidFill>
              <a:schemeClr val="tx1"/>
            </a:solidFill>
            <a:prstDash val="dash"/>
            <a:round/>
            <a:headEnd/>
            <a:tailEnd/>
          </a:ln>
        </p:spPr>
        <p:txBody>
          <a:bodyPr/>
          <a:lstStyle/>
          <a:p>
            <a:endParaRPr lang="en-US"/>
          </a:p>
        </p:txBody>
      </p:sp>
      <p:sp>
        <p:nvSpPr>
          <p:cNvPr id="80907" name="Line 11"/>
          <p:cNvSpPr>
            <a:spLocks noChangeShapeType="1"/>
          </p:cNvSpPr>
          <p:nvPr/>
        </p:nvSpPr>
        <p:spPr bwMode="auto">
          <a:xfrm flipH="1" flipV="1">
            <a:off x="7021513" y="3089275"/>
            <a:ext cx="42862" cy="638175"/>
          </a:xfrm>
          <a:prstGeom prst="line">
            <a:avLst/>
          </a:prstGeom>
          <a:noFill/>
          <a:ln w="9525">
            <a:solidFill>
              <a:schemeClr val="tx1"/>
            </a:solidFill>
            <a:prstDash val="dash"/>
            <a:round/>
            <a:headEnd/>
            <a:tailEnd/>
          </a:ln>
        </p:spPr>
        <p:txBody>
          <a:bodyPr/>
          <a:lstStyle/>
          <a:p>
            <a:endParaRPr lang="en-US"/>
          </a:p>
        </p:txBody>
      </p:sp>
      <p:sp>
        <p:nvSpPr>
          <p:cNvPr id="80908" name="Text Box 12"/>
          <p:cNvSpPr txBox="1">
            <a:spLocks noChangeArrowheads="1"/>
          </p:cNvSpPr>
          <p:nvPr/>
        </p:nvSpPr>
        <p:spPr bwMode="auto">
          <a:xfrm>
            <a:off x="7070725" y="3278188"/>
            <a:ext cx="336550" cy="366712"/>
          </a:xfrm>
          <a:prstGeom prst="rect">
            <a:avLst/>
          </a:prstGeom>
          <a:noFill/>
          <a:ln w="9525">
            <a:noFill/>
            <a:miter lim="800000"/>
            <a:headEnd/>
            <a:tailEnd/>
          </a:ln>
        </p:spPr>
        <p:txBody>
          <a:bodyPr wrap="none">
            <a:spAutoFit/>
          </a:bodyPr>
          <a:lstStyle/>
          <a:p>
            <a:r>
              <a:rPr lang="en-US"/>
              <a:t>r</a:t>
            </a:r>
            <a:r>
              <a:rPr lang="en-US" baseline="-25000"/>
              <a:t>x</a:t>
            </a:r>
            <a:endParaRPr lang="en-US"/>
          </a:p>
        </p:txBody>
      </p:sp>
      <p:sp>
        <p:nvSpPr>
          <p:cNvPr id="80909" name="Text Box 13"/>
          <p:cNvSpPr txBox="1">
            <a:spLocks noChangeArrowheads="1"/>
          </p:cNvSpPr>
          <p:nvPr/>
        </p:nvSpPr>
        <p:spPr bwMode="auto">
          <a:xfrm>
            <a:off x="6051550" y="3273425"/>
            <a:ext cx="412750" cy="366713"/>
          </a:xfrm>
          <a:prstGeom prst="rect">
            <a:avLst/>
          </a:prstGeom>
          <a:noFill/>
          <a:ln w="9525">
            <a:noFill/>
            <a:miter lim="800000"/>
            <a:headEnd/>
            <a:tailEnd/>
          </a:ln>
        </p:spPr>
        <p:txBody>
          <a:bodyPr wrap="none">
            <a:spAutoFit/>
          </a:bodyPr>
          <a:lstStyle/>
          <a:p>
            <a:r>
              <a:rPr lang="en-US"/>
              <a:t>-r</a:t>
            </a:r>
            <a:r>
              <a:rPr lang="en-US" baseline="-25000"/>
              <a:t>x</a:t>
            </a:r>
            <a:endParaRPr lang="en-US"/>
          </a:p>
        </p:txBody>
      </p:sp>
      <p:sp>
        <p:nvSpPr>
          <p:cNvPr id="80910" name="Text Box 14"/>
          <p:cNvSpPr txBox="1">
            <a:spLocks noChangeArrowheads="1"/>
          </p:cNvSpPr>
          <p:nvPr/>
        </p:nvSpPr>
        <p:spPr bwMode="auto">
          <a:xfrm>
            <a:off x="6437313" y="2773363"/>
            <a:ext cx="336550" cy="366712"/>
          </a:xfrm>
          <a:prstGeom prst="rect">
            <a:avLst/>
          </a:prstGeom>
          <a:noFill/>
          <a:ln w="9525">
            <a:noFill/>
            <a:miter lim="800000"/>
            <a:headEnd/>
            <a:tailEnd/>
          </a:ln>
        </p:spPr>
        <p:txBody>
          <a:bodyPr wrap="none">
            <a:spAutoFit/>
          </a:bodyPr>
          <a:lstStyle/>
          <a:p>
            <a:r>
              <a:rPr lang="en-US"/>
              <a:t>r</a:t>
            </a:r>
            <a:r>
              <a:rPr lang="en-US" baseline="-25000"/>
              <a:t>y</a:t>
            </a:r>
            <a:endParaRPr lang="en-US"/>
          </a:p>
        </p:txBody>
      </p:sp>
      <p:sp>
        <p:nvSpPr>
          <p:cNvPr id="80911" name="Text Box 15"/>
          <p:cNvSpPr txBox="1">
            <a:spLocks noChangeArrowheads="1"/>
          </p:cNvSpPr>
          <p:nvPr/>
        </p:nvSpPr>
        <p:spPr bwMode="auto">
          <a:xfrm>
            <a:off x="6361113" y="3668713"/>
            <a:ext cx="412750" cy="366712"/>
          </a:xfrm>
          <a:prstGeom prst="rect">
            <a:avLst/>
          </a:prstGeom>
          <a:noFill/>
          <a:ln w="9525">
            <a:noFill/>
            <a:miter lim="800000"/>
            <a:headEnd/>
            <a:tailEnd/>
          </a:ln>
        </p:spPr>
        <p:txBody>
          <a:bodyPr wrap="none">
            <a:spAutoFit/>
          </a:bodyPr>
          <a:lstStyle/>
          <a:p>
            <a:r>
              <a:rPr lang="en-US"/>
              <a:t>-r</a:t>
            </a:r>
            <a:r>
              <a:rPr lang="en-US" baseline="-25000"/>
              <a:t>y</a:t>
            </a:r>
            <a:endParaRPr lang="en-US"/>
          </a:p>
        </p:txBody>
      </p:sp>
      <p:sp>
        <p:nvSpPr>
          <p:cNvPr id="80912" name="Line 16"/>
          <p:cNvSpPr>
            <a:spLocks noChangeShapeType="1"/>
          </p:cNvSpPr>
          <p:nvPr/>
        </p:nvSpPr>
        <p:spPr bwMode="auto">
          <a:xfrm>
            <a:off x="7494588" y="2160588"/>
            <a:ext cx="55562" cy="500062"/>
          </a:xfrm>
          <a:prstGeom prst="line">
            <a:avLst/>
          </a:prstGeom>
          <a:noFill/>
          <a:ln w="9525">
            <a:solidFill>
              <a:schemeClr val="tx1"/>
            </a:solidFill>
            <a:round/>
            <a:headEnd/>
            <a:tailEnd type="triangle" w="med" len="med"/>
          </a:ln>
        </p:spPr>
        <p:txBody>
          <a:bodyPr/>
          <a:lstStyle/>
          <a:p>
            <a:endParaRPr lang="en-US"/>
          </a:p>
        </p:txBody>
      </p:sp>
      <p:sp>
        <p:nvSpPr>
          <p:cNvPr id="80913" name="Text Box 17"/>
          <p:cNvSpPr txBox="1">
            <a:spLocks noChangeArrowheads="1"/>
          </p:cNvSpPr>
          <p:nvPr/>
        </p:nvSpPr>
        <p:spPr bwMode="auto">
          <a:xfrm>
            <a:off x="7466013" y="1758950"/>
            <a:ext cx="1677987" cy="366713"/>
          </a:xfrm>
          <a:prstGeom prst="rect">
            <a:avLst/>
          </a:prstGeom>
          <a:noFill/>
          <a:ln w="9525">
            <a:noFill/>
            <a:miter lim="800000"/>
            <a:headEnd/>
            <a:tailEnd/>
          </a:ln>
        </p:spPr>
        <p:txBody>
          <a:bodyPr>
            <a:spAutoFit/>
          </a:bodyPr>
          <a:lstStyle/>
          <a:p>
            <a:r>
              <a:rPr lang="en-US" i="1"/>
              <a:t>Y = (r</a:t>
            </a:r>
            <a:r>
              <a:rPr lang="en-US" i="1" baseline="-25000"/>
              <a:t>y </a:t>
            </a:r>
            <a:r>
              <a:rPr lang="en-US" i="1"/>
              <a:t>/ r</a:t>
            </a:r>
            <a:r>
              <a:rPr lang="en-US" i="1" baseline="-25000"/>
              <a:t>x</a:t>
            </a:r>
            <a:r>
              <a:rPr lang="en-US" i="1"/>
              <a:t>) x</a:t>
            </a:r>
          </a:p>
        </p:txBody>
      </p:sp>
      <p:sp>
        <p:nvSpPr>
          <p:cNvPr id="80914" name="Text Box 18"/>
          <p:cNvSpPr txBox="1">
            <a:spLocks noChangeArrowheads="1"/>
          </p:cNvSpPr>
          <p:nvPr/>
        </p:nvSpPr>
        <p:spPr bwMode="auto">
          <a:xfrm>
            <a:off x="1071563" y="2709863"/>
            <a:ext cx="2184400" cy="366712"/>
          </a:xfrm>
          <a:prstGeom prst="rect">
            <a:avLst/>
          </a:prstGeom>
          <a:noFill/>
          <a:ln w="9525">
            <a:noFill/>
            <a:miter lim="800000"/>
            <a:headEnd/>
            <a:tailEnd/>
          </a:ln>
        </p:spPr>
        <p:txBody>
          <a:bodyPr wrap="none">
            <a:spAutoFit/>
          </a:bodyPr>
          <a:lstStyle/>
          <a:p>
            <a:r>
              <a:rPr lang="en-US"/>
              <a:t>(</a:t>
            </a:r>
            <a:r>
              <a:rPr lang="en-US" i="1"/>
              <a:t>x / r</a:t>
            </a:r>
            <a:r>
              <a:rPr lang="en-US" i="1" baseline="-25000"/>
              <a:t>x</a:t>
            </a:r>
            <a:r>
              <a:rPr lang="en-US"/>
              <a:t>)</a:t>
            </a:r>
            <a:r>
              <a:rPr lang="en-US" baseline="30000"/>
              <a:t>2  </a:t>
            </a:r>
            <a:r>
              <a:rPr lang="en-US"/>
              <a:t>- (</a:t>
            </a:r>
            <a:r>
              <a:rPr lang="en-US" i="1"/>
              <a:t>y / r</a:t>
            </a:r>
            <a:r>
              <a:rPr lang="en-US" i="1" baseline="-25000"/>
              <a:t>y</a:t>
            </a:r>
            <a:r>
              <a:rPr lang="en-US"/>
              <a:t>)</a:t>
            </a:r>
            <a:r>
              <a:rPr lang="en-US" baseline="30000"/>
              <a:t>2</a:t>
            </a:r>
            <a:r>
              <a:rPr lang="en-US"/>
              <a:t> = 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29700" name="Rectangle 3"/>
          <p:cNvSpPr>
            <a:spLocks noChangeArrowheads="1"/>
          </p:cNvSpPr>
          <p:nvPr/>
        </p:nvSpPr>
        <p:spPr bwMode="auto">
          <a:xfrm>
            <a:off x="304800" y="228600"/>
            <a:ext cx="8458200" cy="5883275"/>
          </a:xfrm>
          <a:prstGeom prst="rect">
            <a:avLst/>
          </a:prstGeom>
          <a:noFill/>
          <a:ln w="9525">
            <a:noFill/>
            <a:miter lim="800000"/>
            <a:headEnd/>
            <a:tailEnd/>
          </a:ln>
        </p:spPr>
        <p:txBody>
          <a:bodyPr>
            <a:spAutoFit/>
          </a:bodyPr>
          <a:lstStyle/>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A polynomial function of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th degree in </a:t>
            </a:r>
            <a:r>
              <a:rPr kumimoji="1" lang="en-US" altLang="ja-JP" sz="2000" i="1">
                <a:solidFill>
                  <a:srgbClr val="000000"/>
                </a:solidFill>
                <a:latin typeface="Times New Roman" pitchFamily="18" charset="0"/>
                <a:ea typeface="MS PGothic" pitchFamily="34" charset="-128"/>
                <a:cs typeface="Times New Roman" pitchFamily="18" charset="0"/>
              </a:rPr>
              <a:t>x </a:t>
            </a:r>
            <a:r>
              <a:rPr kumimoji="1" lang="en-US" altLang="ja-JP" sz="2000">
                <a:solidFill>
                  <a:srgbClr val="000000"/>
                </a:solidFill>
                <a:latin typeface="Times New Roman" pitchFamily="18" charset="0"/>
                <a:ea typeface="MS PGothic" pitchFamily="34" charset="-128"/>
                <a:cs typeface="Times New Roman" pitchFamily="18" charset="0"/>
              </a:rPr>
              <a:t>is defined as</a:t>
            </a:r>
          </a:p>
          <a:p>
            <a:pPr>
              <a:spcBef>
                <a:spcPct val="50000"/>
              </a:spcBef>
            </a:pPr>
            <a:endParaRPr kumimoji="1" lang="en-US" altLang="ja-JP" sz="2000" b="1" i="1">
              <a:solidFill>
                <a:srgbClr val="639BC2"/>
              </a:solidFill>
              <a:latin typeface="Times New Roman" pitchFamily="18" charset="0"/>
              <a:ea typeface="MS PGothic" pitchFamily="34" charset="-128"/>
              <a:cs typeface="Times New Roman" pitchFamily="18" charset="0"/>
            </a:endParaRPr>
          </a:p>
          <a:p>
            <a:pPr>
              <a:spcBef>
                <a:spcPct val="50000"/>
              </a:spcBef>
            </a:pPr>
            <a:endParaRPr kumimoji="1" lang="en-US" altLang="ja-JP" sz="2000">
              <a:solidFill>
                <a:srgbClr val="000000"/>
              </a:solidFill>
              <a:latin typeface="Times New Roman" pitchFamily="18" charset="0"/>
              <a:ea typeface="MS PGothic" pitchFamily="34" charset="-128"/>
              <a:cs typeface="Times New Roman" pitchFamily="18" charset="0"/>
            </a:endParaRPr>
          </a:p>
          <a:p>
            <a:pPr>
              <a:spcBef>
                <a:spcPct val="50000"/>
              </a:spcBef>
            </a:pPr>
            <a:endParaRPr kumimoji="1" lang="en-US" altLang="ja-JP" sz="2000">
              <a:solidFill>
                <a:srgbClr val="000000"/>
              </a:solidFill>
              <a:latin typeface="Times New Roman" pitchFamily="18" charset="0"/>
              <a:ea typeface="MS PGothic" pitchFamily="34" charset="-128"/>
              <a:cs typeface="Times New Roman" pitchFamily="18" charset="0"/>
            </a:endParaRP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where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is a nonnegative integer and the </a:t>
            </a:r>
            <a:r>
              <a:rPr kumimoji="1" lang="en-US" altLang="ja-JP" sz="2000" i="1">
                <a:solidFill>
                  <a:srgbClr val="000000"/>
                </a:solidFill>
                <a:latin typeface="Times New Roman" pitchFamily="18" charset="0"/>
                <a:ea typeface="MS PGothic" pitchFamily="34" charset="-128"/>
                <a:cs typeface="Times New Roman" pitchFamily="18" charset="0"/>
              </a:rPr>
              <a:t>a</a:t>
            </a:r>
            <a:r>
              <a:rPr kumimoji="1" lang="en-US" altLang="ja-JP" sz="2000">
                <a:solidFill>
                  <a:srgbClr val="000000"/>
                </a:solidFill>
                <a:latin typeface="Times New Roman" pitchFamily="18" charset="0"/>
                <a:ea typeface="MS PGothic" pitchFamily="34" charset="-128"/>
                <a:cs typeface="Times New Roman" pitchFamily="18" charset="0"/>
              </a:rPr>
              <a:t>,</a:t>
            </a:r>
            <a:r>
              <a:rPr kumimoji="1" lang="en-US" altLang="ja-JP" sz="2000" i="1">
                <a:solidFill>
                  <a:srgbClr val="000000"/>
                </a:solidFill>
                <a:latin typeface="Times New Roman" pitchFamily="18" charset="0"/>
                <a:ea typeface="MS PGothic" pitchFamily="34" charset="-128"/>
                <a:cs typeface="Times New Roman" pitchFamily="18" charset="0"/>
              </a:rPr>
              <a:t> k </a:t>
            </a:r>
            <a:r>
              <a:rPr kumimoji="1" lang="en-US" altLang="ja-JP" sz="2000">
                <a:solidFill>
                  <a:srgbClr val="000000"/>
                </a:solidFill>
                <a:latin typeface="Times New Roman" pitchFamily="18" charset="0"/>
                <a:ea typeface="MS PGothic" pitchFamily="34" charset="-128"/>
                <a:cs typeface="Times New Roman" pitchFamily="18" charset="0"/>
              </a:rPr>
              <a:t>are constants, with </a:t>
            </a:r>
            <a:r>
              <a:rPr kumimoji="1" lang="en-US" altLang="ja-JP" sz="2000" i="1">
                <a:solidFill>
                  <a:srgbClr val="000000"/>
                </a:solidFill>
                <a:latin typeface="Times New Roman" pitchFamily="18" charset="0"/>
                <a:ea typeface="MS PGothic" pitchFamily="34" charset="-128"/>
                <a:cs typeface="Times New Roman" pitchFamily="18" charset="0"/>
              </a:rPr>
              <a:t>a</a:t>
            </a:r>
            <a:r>
              <a:rPr kumimoji="1" lang="en-US" altLang="ja-JP" sz="2000" i="1" baseline="-25000">
                <a:solidFill>
                  <a:srgbClr val="000000"/>
                </a:solidFill>
                <a:latin typeface="Times New Roman" pitchFamily="18" charset="0"/>
                <a:ea typeface="MS PGothic" pitchFamily="34" charset="-128"/>
                <a:cs typeface="Times New Roman" pitchFamily="18" charset="0"/>
              </a:rPr>
              <a:t>n</a:t>
            </a:r>
            <a:r>
              <a:rPr kumimoji="1" lang="en-US" altLang="ja-JP" sz="2000" i="1">
                <a:solidFill>
                  <a:srgbClr val="000000"/>
                </a:solidFill>
                <a:latin typeface="Times New Roman" pitchFamily="18" charset="0"/>
                <a:ea typeface="MS PGothic" pitchFamily="34" charset="-128"/>
                <a:cs typeface="Times New Roman" pitchFamily="18" charset="0"/>
              </a:rPr>
              <a:t> </a:t>
            </a:r>
            <a:r>
              <a:rPr kumimoji="1" lang="en-US" altLang="ja-JP" sz="2000">
                <a:solidFill>
                  <a:srgbClr val="000000"/>
                </a:solidFill>
                <a:latin typeface="Times New Roman" pitchFamily="18" charset="0"/>
                <a:ea typeface="MS PGothic" pitchFamily="34" charset="-128"/>
                <a:cs typeface="Times New Roman" pitchFamily="18" charset="0"/>
              </a:rPr>
              <a:t>!= 0. We obtain a quadratic curve when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 2, a cubic polynomial when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 3, a quartic curve when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 4, and so forth. And we have a straight line when </a:t>
            </a:r>
            <a:r>
              <a:rPr kumimoji="1" lang="en-US" altLang="ja-JP" sz="2000" i="1">
                <a:solidFill>
                  <a:srgbClr val="000000"/>
                </a:solidFill>
                <a:latin typeface="Times New Roman" pitchFamily="18" charset="0"/>
                <a:ea typeface="MS PGothic" pitchFamily="34" charset="-128"/>
                <a:cs typeface="Times New Roman" pitchFamily="18" charset="0"/>
              </a:rPr>
              <a:t>n </a:t>
            </a:r>
            <a:r>
              <a:rPr kumimoji="1" lang="en-US" altLang="ja-JP" sz="2000">
                <a:solidFill>
                  <a:srgbClr val="000000"/>
                </a:solidFill>
                <a:latin typeface="Times New Roman" pitchFamily="18" charset="0"/>
                <a:ea typeface="MS PGothic" pitchFamily="34" charset="-128"/>
                <a:cs typeface="Times New Roman" pitchFamily="18" charset="0"/>
              </a:rPr>
              <a:t>= 1. Applications,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design of object shapes, </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the specification of animation paths,</a:t>
            </a:r>
          </a:p>
          <a:p>
            <a:pPr>
              <a:spcBef>
                <a:spcPct val="50000"/>
              </a:spcBef>
              <a:buFontTx/>
              <a:buChar char="•"/>
            </a:pPr>
            <a:r>
              <a:rPr kumimoji="1" lang="en-US" altLang="ja-JP" sz="2000">
                <a:solidFill>
                  <a:srgbClr val="000000"/>
                </a:solidFill>
                <a:latin typeface="Times New Roman" pitchFamily="18" charset="0"/>
                <a:ea typeface="MS PGothic" pitchFamily="34" charset="-128"/>
                <a:cs typeface="Times New Roman" pitchFamily="18" charset="0"/>
              </a:rPr>
              <a:t> the graphing of data trends in a discrete set of data points.</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Designing object shapes or motion paths is typically accomplished by first specifying a few points to define the general curve contour, then the selected points are fitted with a polynomial. One way to accomplish the curve fitting is to construct a cubic polynomial curve section between each pair of specified points.</a:t>
            </a:r>
          </a:p>
        </p:txBody>
      </p:sp>
      <p:graphicFrame>
        <p:nvGraphicFramePr>
          <p:cNvPr id="29698" name="Object 4"/>
          <p:cNvGraphicFramePr>
            <a:graphicFrameLocks noChangeAspect="1"/>
          </p:cNvGraphicFramePr>
          <p:nvPr/>
        </p:nvGraphicFramePr>
        <p:xfrm>
          <a:off x="2133600" y="609600"/>
          <a:ext cx="4038600" cy="1219200"/>
        </p:xfrm>
        <a:graphic>
          <a:graphicData uri="http://schemas.openxmlformats.org/presentationml/2006/ole">
            <p:oleObj spid="_x0000_s29698" name="ビットマップ イメージ" r:id="rId3" imgW="2429214" imgH="733333" progId="PBrush">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0725" name="Rectangle 3"/>
          <p:cNvSpPr>
            <a:spLocks noChangeArrowheads="1"/>
          </p:cNvSpPr>
          <p:nvPr/>
        </p:nvSpPr>
        <p:spPr bwMode="auto">
          <a:xfrm>
            <a:off x="381000" y="1479550"/>
            <a:ext cx="8458200" cy="3292475"/>
          </a:xfrm>
          <a:prstGeom prst="rect">
            <a:avLst/>
          </a:prstGeom>
          <a:noFill/>
          <a:ln w="9525">
            <a:noFill/>
            <a:miter lim="800000"/>
            <a:headEnd/>
            <a:tailEnd/>
          </a:ln>
        </p:spPr>
        <p:txBody>
          <a:bodyPr>
            <a:spAutoFit/>
          </a:bodyPr>
          <a:lstStyle/>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Each curve section is then described in parametric form as</a:t>
            </a:r>
          </a:p>
          <a:p>
            <a:pPr>
              <a:spcBef>
                <a:spcPct val="50000"/>
              </a:spcBef>
            </a:pPr>
            <a:endParaRPr kumimoji="1" lang="en-US" altLang="ja-JP" sz="2000" b="1" i="1">
              <a:solidFill>
                <a:srgbClr val="639BC2"/>
              </a:solidFill>
              <a:latin typeface="Times New Roman" pitchFamily="18" charset="0"/>
              <a:ea typeface="MS PGothic" pitchFamily="34" charset="-128"/>
              <a:cs typeface="Times New Roman" pitchFamily="18" charset="0"/>
            </a:endParaRPr>
          </a:p>
          <a:p>
            <a:pPr>
              <a:spcBef>
                <a:spcPct val="50000"/>
              </a:spcBef>
            </a:pPr>
            <a:endParaRPr kumimoji="1" lang="en-US" altLang="ja-JP" sz="2000">
              <a:solidFill>
                <a:srgbClr val="000000"/>
              </a:solidFill>
              <a:latin typeface="Times New Roman" pitchFamily="18" charset="0"/>
              <a:ea typeface="MS PGothic" pitchFamily="34" charset="-128"/>
              <a:cs typeface="Times New Roman" pitchFamily="18" charset="0"/>
            </a:endParaRP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where parameter </a:t>
            </a:r>
            <a:r>
              <a:rPr kumimoji="1" lang="en-US" altLang="ja-JP" sz="2000" i="1">
                <a:solidFill>
                  <a:srgbClr val="000000"/>
                </a:solidFill>
                <a:latin typeface="Times New Roman" pitchFamily="18" charset="0"/>
                <a:ea typeface="MS PGothic" pitchFamily="34" charset="-128"/>
                <a:cs typeface="Times New Roman" pitchFamily="18" charset="0"/>
              </a:rPr>
              <a:t>u </a:t>
            </a:r>
            <a:r>
              <a:rPr kumimoji="1" lang="en-US" altLang="ja-JP" sz="2000">
                <a:solidFill>
                  <a:srgbClr val="000000"/>
                </a:solidFill>
                <a:latin typeface="Times New Roman" pitchFamily="18" charset="0"/>
                <a:ea typeface="MS PGothic" pitchFamily="34" charset="-128"/>
                <a:cs typeface="Times New Roman" pitchFamily="18" charset="0"/>
              </a:rPr>
              <a:t>varies over the interval from 0 to 1.0.</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 Values for the coefficients of </a:t>
            </a:r>
            <a:r>
              <a:rPr kumimoji="1" lang="en-US" altLang="ja-JP" sz="2000" i="1">
                <a:solidFill>
                  <a:srgbClr val="000000"/>
                </a:solidFill>
                <a:latin typeface="Times New Roman" pitchFamily="18" charset="0"/>
                <a:ea typeface="MS PGothic" pitchFamily="34" charset="-128"/>
                <a:cs typeface="Times New Roman" pitchFamily="18" charset="0"/>
              </a:rPr>
              <a:t>u </a:t>
            </a:r>
            <a:r>
              <a:rPr kumimoji="1" lang="en-US" altLang="ja-JP" sz="2000">
                <a:solidFill>
                  <a:srgbClr val="000000"/>
                </a:solidFill>
                <a:latin typeface="Times New Roman" pitchFamily="18" charset="0"/>
                <a:ea typeface="MS PGothic" pitchFamily="34" charset="-128"/>
                <a:cs typeface="Times New Roman" pitchFamily="18" charset="0"/>
              </a:rPr>
              <a:t>in the preceding equations are determined from boundary conditions on the curve sections. </a:t>
            </a:r>
          </a:p>
          <a:p>
            <a:pPr>
              <a:spcBef>
                <a:spcPct val="50000"/>
              </a:spcBef>
            </a:pPr>
            <a:r>
              <a:rPr kumimoji="1" lang="en-US" altLang="ja-JP" sz="2000">
                <a:solidFill>
                  <a:srgbClr val="000000"/>
                </a:solidFill>
                <a:latin typeface="Times New Roman" pitchFamily="18" charset="0"/>
                <a:ea typeface="MS PGothic" pitchFamily="34" charset="-128"/>
                <a:cs typeface="Times New Roman" pitchFamily="18" charset="0"/>
              </a:rPr>
              <a:t>Continuous curves that are formed with polynomial pieces are called </a:t>
            </a:r>
            <a:r>
              <a:rPr kumimoji="1" lang="en-US" altLang="ja-JP" sz="2000" b="1">
                <a:solidFill>
                  <a:srgbClr val="000000"/>
                </a:solidFill>
                <a:latin typeface="Times New Roman" pitchFamily="18" charset="0"/>
                <a:ea typeface="MS PGothic" pitchFamily="34" charset="-128"/>
                <a:cs typeface="Times New Roman" pitchFamily="18" charset="0"/>
              </a:rPr>
              <a:t>spline curves, </a:t>
            </a:r>
            <a:r>
              <a:rPr kumimoji="1" lang="en-US" altLang="ja-JP" sz="2000">
                <a:solidFill>
                  <a:srgbClr val="000000"/>
                </a:solidFill>
                <a:latin typeface="Times New Roman" pitchFamily="18" charset="0"/>
                <a:ea typeface="MS PGothic" pitchFamily="34" charset="-128"/>
                <a:cs typeface="Times New Roman" pitchFamily="18" charset="0"/>
              </a:rPr>
              <a:t>or simply </a:t>
            </a:r>
            <a:r>
              <a:rPr kumimoji="1" lang="en-US" altLang="ja-JP" sz="2000" b="1">
                <a:solidFill>
                  <a:srgbClr val="000000"/>
                </a:solidFill>
                <a:latin typeface="Times New Roman" pitchFamily="18" charset="0"/>
                <a:ea typeface="MS PGothic" pitchFamily="34" charset="-128"/>
                <a:cs typeface="Times New Roman" pitchFamily="18" charset="0"/>
              </a:rPr>
              <a:t>splines.</a:t>
            </a:r>
          </a:p>
        </p:txBody>
      </p:sp>
      <p:graphicFrame>
        <p:nvGraphicFramePr>
          <p:cNvPr id="30722" name="Object 4"/>
          <p:cNvGraphicFramePr>
            <a:graphicFrameLocks noChangeAspect="1"/>
          </p:cNvGraphicFramePr>
          <p:nvPr/>
        </p:nvGraphicFramePr>
        <p:xfrm>
          <a:off x="1371600" y="1828800"/>
          <a:ext cx="4191000" cy="1012825"/>
        </p:xfrm>
        <a:graphic>
          <a:graphicData uri="http://schemas.openxmlformats.org/presentationml/2006/ole">
            <p:oleObj spid="_x0000_s30722" name="ビットマップ イメージ" r:id="rId3" imgW="2010056" imgH="485586" progId="PBrush">
              <p:embed/>
            </p:oleObj>
          </a:graphicData>
        </a:graphic>
      </p:graphicFrame>
      <p:graphicFrame>
        <p:nvGraphicFramePr>
          <p:cNvPr id="30723" name="Object 5"/>
          <p:cNvGraphicFramePr>
            <a:graphicFrameLocks noChangeAspect="1"/>
          </p:cNvGraphicFramePr>
          <p:nvPr/>
        </p:nvGraphicFramePr>
        <p:xfrm>
          <a:off x="6343650" y="5334000"/>
          <a:ext cx="1809750" cy="923925"/>
        </p:xfrm>
        <a:graphic>
          <a:graphicData uri="http://schemas.openxmlformats.org/presentationml/2006/ole">
            <p:oleObj spid="_x0000_s30723" name="ビットマップ イメージ" r:id="rId4" imgW="1809524" imgH="923810" progId="PBrush">
              <p:embed/>
            </p:oleObj>
          </a:graphicData>
        </a:graphic>
      </p:graphicFrame>
      <p:sp>
        <p:nvSpPr>
          <p:cNvPr id="30726" name="Rectangle 6"/>
          <p:cNvSpPr>
            <a:spLocks noChangeArrowheads="1"/>
          </p:cNvSpPr>
          <p:nvPr/>
        </p:nvSpPr>
        <p:spPr bwMode="auto">
          <a:xfrm>
            <a:off x="457200" y="4937125"/>
            <a:ext cx="5562600" cy="701675"/>
          </a:xfrm>
          <a:prstGeom prst="rect">
            <a:avLst/>
          </a:prstGeom>
          <a:noFill/>
          <a:ln w="9525">
            <a:noFill/>
            <a:miter lim="800000"/>
            <a:headEnd/>
            <a:tailEnd/>
          </a:ln>
        </p:spPr>
        <p:txBody>
          <a:bodyPr>
            <a:spAutoFit/>
          </a:bodyPr>
          <a:lstStyle/>
          <a:p>
            <a:pPr>
              <a:spcBef>
                <a:spcPct val="50000"/>
              </a:spcBef>
            </a:pPr>
            <a:r>
              <a:rPr kumimoji="1" lang="en-US" altLang="ja-JP" sz="2000">
                <a:latin typeface="Times New Roman" pitchFamily="18" charset="0"/>
                <a:ea typeface="MS PGothic" pitchFamily="34" charset="-128"/>
                <a:cs typeface="Times New Roman" pitchFamily="18" charset="0"/>
              </a:rPr>
              <a:t>Curve formed with individual cubic polynomial sections between specified coordinate positions.</a:t>
            </a:r>
          </a:p>
        </p:txBody>
      </p:sp>
      <p:sp>
        <p:nvSpPr>
          <p:cNvPr id="30727" name="Rectangle 7"/>
          <p:cNvSpPr>
            <a:spLocks noGrp="1" noChangeArrowheads="1"/>
          </p:cNvSpPr>
          <p:nvPr>
            <p:ph type="title"/>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IE" smtClean="0"/>
              <a:t>Filling Polygons</a:t>
            </a:r>
            <a:endParaRPr lang="en-GB" smtClean="0"/>
          </a:p>
        </p:txBody>
      </p:sp>
      <p:sp>
        <p:nvSpPr>
          <p:cNvPr id="81923" name="Rectangle 3"/>
          <p:cNvSpPr>
            <a:spLocks noGrp="1" noChangeArrowheads="1"/>
          </p:cNvSpPr>
          <p:nvPr>
            <p:ph type="body" idx="1"/>
          </p:nvPr>
        </p:nvSpPr>
        <p:spPr/>
        <p:txBody>
          <a:bodyPr/>
          <a:lstStyle/>
          <a:p>
            <a:pPr eaLnBrk="1" hangingPunct="1"/>
            <a:r>
              <a:rPr lang="en-IE" smtClean="0"/>
              <a:t>So we can figure out how to draw lines and circles</a:t>
            </a:r>
          </a:p>
          <a:p>
            <a:pPr eaLnBrk="1" hangingPunct="1"/>
            <a:r>
              <a:rPr lang="en-IE" smtClean="0"/>
              <a:t>How do we go about drawing polygons?</a:t>
            </a:r>
          </a:p>
          <a:p>
            <a:pPr eaLnBrk="1" hangingPunct="1"/>
            <a:r>
              <a:rPr lang="en-IE" smtClean="0"/>
              <a:t>We use an incremental algorithm known as the scan-line algorithm</a:t>
            </a:r>
            <a:endParaRPr lang="en-GB"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Fill area primitives(1)</a:t>
            </a:r>
          </a:p>
        </p:txBody>
      </p:sp>
      <p:sp>
        <p:nvSpPr>
          <p:cNvPr id="82947"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82948" name="Rectangle 4"/>
          <p:cNvSpPr>
            <a:spLocks noChangeArrowheads="1"/>
          </p:cNvSpPr>
          <p:nvPr/>
        </p:nvSpPr>
        <p:spPr bwMode="auto">
          <a:xfrm>
            <a:off x="304800" y="1592263"/>
            <a:ext cx="8534400" cy="4473575"/>
          </a:xfrm>
          <a:prstGeom prst="rect">
            <a:avLst/>
          </a:prstGeom>
          <a:noFill/>
          <a:ln w="9525">
            <a:noFill/>
            <a:miter lim="800000"/>
            <a:headEnd/>
            <a:tailEnd/>
          </a:ln>
        </p:spPr>
        <p:txBody>
          <a:bodyPr>
            <a:spAutoFit/>
          </a:bodyPr>
          <a:lstStyle/>
          <a:p>
            <a:pPr marL="457200" indent="-457200">
              <a:spcBef>
                <a:spcPct val="50000"/>
              </a:spcBef>
            </a:pPr>
            <a:r>
              <a:rPr kumimoji="1" lang="en-US" altLang="ja-JP" sz="2400">
                <a:latin typeface="Palatino-Roman" charset="0"/>
                <a:ea typeface="MS PGothic" pitchFamily="34" charset="-128"/>
              </a:rPr>
              <a:t>useful picture components,</a:t>
            </a:r>
          </a:p>
          <a:p>
            <a:pPr marL="457200" indent="-457200">
              <a:spcBef>
                <a:spcPct val="50000"/>
              </a:spcBef>
            </a:pPr>
            <a:r>
              <a:rPr kumimoji="1" lang="en-US" altLang="ja-JP" sz="2400">
                <a:latin typeface="Palatino-Roman" charset="0"/>
                <a:ea typeface="MS PGothic" pitchFamily="34" charset="-128"/>
              </a:rPr>
              <a:t> points, straight-line segments, and curves,… </a:t>
            </a:r>
          </a:p>
          <a:p>
            <a:pPr marL="457200" indent="-457200">
              <a:spcBef>
                <a:spcPct val="50000"/>
              </a:spcBef>
              <a:buFontTx/>
              <a:buChar char="•"/>
            </a:pPr>
            <a:r>
              <a:rPr kumimoji="1" lang="en-US" altLang="ja-JP" sz="2400">
                <a:latin typeface="Palatino-Roman" charset="0"/>
                <a:ea typeface="MS PGothic" pitchFamily="34" charset="-128"/>
              </a:rPr>
              <a:t>an area that is filled with some solid color or pattern.</a:t>
            </a:r>
          </a:p>
          <a:p>
            <a:pPr marL="457200" indent="-457200">
              <a:spcBef>
                <a:spcPct val="50000"/>
              </a:spcBef>
              <a:buFontTx/>
              <a:buChar char="•"/>
            </a:pPr>
            <a:r>
              <a:rPr kumimoji="1" lang="en-US" altLang="ja-JP" sz="2400">
                <a:latin typeface="Palatino-Roman" charset="0"/>
                <a:ea typeface="MS PGothic" pitchFamily="34" charset="-128"/>
              </a:rPr>
              <a:t>A picture component that is an area that is filled with some solid color or pattern is  referred to as a </a:t>
            </a:r>
            <a:r>
              <a:rPr kumimoji="1" lang="en-US" altLang="ja-JP" sz="2400" b="1">
                <a:latin typeface="Palatino-Bold" charset="0"/>
                <a:ea typeface="MS PGothic" pitchFamily="34" charset="-128"/>
              </a:rPr>
              <a:t>fill area </a:t>
            </a:r>
            <a:r>
              <a:rPr kumimoji="1" lang="en-US" altLang="ja-JP" sz="2400">
                <a:latin typeface="Palatino-Roman" charset="0"/>
                <a:ea typeface="MS PGothic" pitchFamily="34" charset="-128"/>
              </a:rPr>
              <a:t>or a </a:t>
            </a:r>
            <a:r>
              <a:rPr kumimoji="1" lang="en-US" altLang="ja-JP" sz="2400" b="1">
                <a:latin typeface="Palatino-Bold" charset="0"/>
                <a:ea typeface="MS PGothic" pitchFamily="34" charset="-128"/>
              </a:rPr>
              <a:t>filled area. </a:t>
            </a:r>
          </a:p>
          <a:p>
            <a:pPr marL="457200" indent="-457200">
              <a:spcBef>
                <a:spcPct val="50000"/>
              </a:spcBef>
            </a:pPr>
            <a:r>
              <a:rPr kumimoji="1" lang="en-US" altLang="ja-JP" sz="2400" b="1">
                <a:latin typeface="Palatino-Roman" charset="0"/>
                <a:ea typeface="MS PGothic" pitchFamily="34" charset="-128"/>
              </a:rPr>
              <a:t>Application</a:t>
            </a:r>
          </a:p>
          <a:p>
            <a:pPr marL="457200" indent="-457200">
              <a:spcBef>
                <a:spcPct val="50000"/>
              </a:spcBef>
              <a:buFontTx/>
              <a:buAutoNum type="arabicPeriod"/>
            </a:pPr>
            <a:r>
              <a:rPr kumimoji="1" lang="en-US" altLang="ja-JP" sz="2400">
                <a:latin typeface="Palatino-Roman" charset="0"/>
                <a:ea typeface="MS PGothic" pitchFamily="34" charset="-128"/>
              </a:rPr>
              <a:t>describe surfaces of solid objects, </a:t>
            </a:r>
          </a:p>
          <a:p>
            <a:pPr marL="457200" indent="-457200">
              <a:spcBef>
                <a:spcPct val="50000"/>
              </a:spcBef>
              <a:buFontTx/>
              <a:buAutoNum type="arabicPeriod"/>
            </a:pPr>
            <a:r>
              <a:rPr kumimoji="1" lang="en-US" altLang="ja-JP" sz="2400">
                <a:latin typeface="Palatino-Roman" charset="0"/>
                <a:ea typeface="MS PGothic" pitchFamily="34" charset="-128"/>
              </a:rPr>
              <a:t>fill regions are usually planar surfaces, mainly polygons.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Fill area primitives(2)</a:t>
            </a:r>
          </a:p>
        </p:txBody>
      </p:sp>
      <p:sp>
        <p:nvSpPr>
          <p:cNvPr id="31748"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1749" name="Rectangle 4"/>
          <p:cNvSpPr>
            <a:spLocks noChangeArrowheads="1"/>
          </p:cNvSpPr>
          <p:nvPr/>
        </p:nvSpPr>
        <p:spPr bwMode="auto">
          <a:xfrm>
            <a:off x="304800" y="1592263"/>
            <a:ext cx="8534400" cy="822325"/>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For the present,we assume that all fill areas are to be displayed with a specified solid color. </a:t>
            </a:r>
          </a:p>
        </p:txBody>
      </p:sp>
      <p:graphicFrame>
        <p:nvGraphicFramePr>
          <p:cNvPr id="31746" name="Object 5"/>
          <p:cNvGraphicFramePr>
            <a:graphicFrameLocks noChangeAspect="1"/>
          </p:cNvGraphicFramePr>
          <p:nvPr/>
        </p:nvGraphicFramePr>
        <p:xfrm>
          <a:off x="1676400" y="2514600"/>
          <a:ext cx="4972050" cy="1885950"/>
        </p:xfrm>
        <a:graphic>
          <a:graphicData uri="http://schemas.openxmlformats.org/presentationml/2006/ole">
            <p:oleObj spid="_x0000_s31746" name="ビットマップ イメージ" r:id="rId3" imgW="4971429" imgH="1886213" progId="PBrush">
              <p:embed/>
            </p:oleObj>
          </a:graphicData>
        </a:graphic>
      </p:graphicFrame>
      <p:sp>
        <p:nvSpPr>
          <p:cNvPr id="31750" name="Rectangle 6"/>
          <p:cNvSpPr>
            <a:spLocks noChangeArrowheads="1"/>
          </p:cNvSpPr>
          <p:nvPr/>
        </p:nvSpPr>
        <p:spPr bwMode="auto">
          <a:xfrm>
            <a:off x="457200" y="4419600"/>
            <a:ext cx="8305800" cy="2282825"/>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Solid-color fill areas specified with various boundaries. </a:t>
            </a:r>
          </a:p>
          <a:p>
            <a:pPr>
              <a:spcBef>
                <a:spcPct val="50000"/>
              </a:spcBef>
            </a:pPr>
            <a:r>
              <a:rPr kumimoji="1" lang="en-US" altLang="ja-JP" sz="2400">
                <a:latin typeface="Palatino-Roman" charset="0"/>
                <a:ea typeface="MS PGothic" pitchFamily="34" charset="-128"/>
              </a:rPr>
              <a:t>(a)A circular fill region. (b)A fill area bounded by a closed poly line. (c)A filled area specified with an irregular curved boundary.</a:t>
            </a:r>
          </a:p>
          <a:p>
            <a:pPr>
              <a:spcBef>
                <a:spcPct val="50000"/>
              </a:spcBef>
            </a:pPr>
            <a:endParaRPr kumimoji="1" lang="en-US" altLang="ja-JP" sz="2400">
              <a:latin typeface="Palatino-Roman" charset="0"/>
              <a:ea typeface="MS PGothic" pitchFamily="34" charset="-128"/>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Fill area attribute(3)</a:t>
            </a:r>
          </a:p>
        </p:txBody>
      </p:sp>
      <p:sp>
        <p:nvSpPr>
          <p:cNvPr id="83971"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83972" name="Rectangle 4"/>
          <p:cNvSpPr>
            <a:spLocks noChangeArrowheads="1"/>
          </p:cNvSpPr>
          <p:nvPr/>
        </p:nvSpPr>
        <p:spPr bwMode="auto">
          <a:xfrm>
            <a:off x="304800" y="1592263"/>
            <a:ext cx="8534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83973" name="Rectangle 5"/>
          <p:cNvSpPr>
            <a:spLocks noChangeArrowheads="1"/>
          </p:cNvSpPr>
          <p:nvPr/>
        </p:nvSpPr>
        <p:spPr bwMode="auto">
          <a:xfrm>
            <a:off x="457200" y="1574800"/>
            <a:ext cx="8458200" cy="3925888"/>
          </a:xfrm>
          <a:prstGeom prst="rect">
            <a:avLst/>
          </a:prstGeom>
          <a:noFill/>
          <a:ln w="9525">
            <a:noFill/>
            <a:miter lim="800000"/>
            <a:headEnd/>
            <a:tailEnd/>
          </a:ln>
        </p:spPr>
        <p:txBody>
          <a:bodyPr>
            <a:spAutoFit/>
          </a:bodyPr>
          <a:lstStyle/>
          <a:p>
            <a:pPr>
              <a:spcBef>
                <a:spcPct val="50000"/>
              </a:spcBef>
              <a:buFontTx/>
              <a:buChar char="•"/>
            </a:pPr>
            <a:r>
              <a:rPr kumimoji="1" lang="en-US" altLang="ja-JP" sz="2400">
                <a:latin typeface="Palatino-Roman" charset="0"/>
                <a:ea typeface="MS PGothic" pitchFamily="34" charset="-128"/>
              </a:rPr>
              <a:t> Although any fill-area shape is possible, graphics libraries generally do not support specifications for arbitrary fill shapes. </a:t>
            </a:r>
          </a:p>
          <a:p>
            <a:pPr>
              <a:spcBef>
                <a:spcPct val="50000"/>
              </a:spcBef>
              <a:buFontTx/>
              <a:buChar char="•"/>
            </a:pPr>
            <a:r>
              <a:rPr kumimoji="1" lang="en-US" altLang="ja-JP" sz="2400">
                <a:latin typeface="Palatino-Roman" charset="0"/>
                <a:ea typeface="MS PGothic" pitchFamily="34" charset="-128"/>
              </a:rPr>
              <a:t> Most library routines require that a fill area be specified as a polygon. </a:t>
            </a:r>
          </a:p>
          <a:p>
            <a:pPr>
              <a:spcBef>
                <a:spcPct val="50000"/>
              </a:spcBef>
              <a:buFontTx/>
              <a:buChar char="•"/>
            </a:pPr>
            <a:r>
              <a:rPr kumimoji="1" lang="en-US" altLang="ja-JP" sz="2400">
                <a:latin typeface="Palatino-Roman" charset="0"/>
                <a:ea typeface="MS PGothic" pitchFamily="34" charset="-128"/>
              </a:rPr>
              <a:t> Graphics routines can efficiently process polygons because polygon boundaries are described with linear equations.</a:t>
            </a:r>
          </a:p>
          <a:p>
            <a:pPr>
              <a:spcBef>
                <a:spcPct val="50000"/>
              </a:spcBef>
              <a:buFontTx/>
              <a:buChar char="•"/>
            </a:pPr>
            <a:r>
              <a:rPr kumimoji="1" lang="en-US" altLang="ja-JP" sz="2400">
                <a:latin typeface="Palatino-Roman" charset="0"/>
                <a:ea typeface="MS PGothic" pitchFamily="34" charset="-128"/>
              </a:rPr>
              <a:t> Most curved surfaces can be approximated with a set of polygon patches, just as a curved line can be approximated with a set of straight-line segments.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84995" name="Rectangle 3"/>
          <p:cNvSpPr>
            <a:spLocks noChangeArrowheads="1"/>
          </p:cNvSpPr>
          <p:nvPr/>
        </p:nvSpPr>
        <p:spPr bwMode="auto">
          <a:xfrm>
            <a:off x="304800" y="1592263"/>
            <a:ext cx="8534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84996" name="Rectangle 4"/>
          <p:cNvSpPr>
            <a:spLocks noChangeArrowheads="1"/>
          </p:cNvSpPr>
          <p:nvPr/>
        </p:nvSpPr>
        <p:spPr bwMode="auto">
          <a:xfrm>
            <a:off x="457200" y="1422400"/>
            <a:ext cx="84582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84997" name="Rectangle 5"/>
          <p:cNvSpPr>
            <a:spLocks noChangeArrowheads="1"/>
          </p:cNvSpPr>
          <p:nvPr/>
        </p:nvSpPr>
        <p:spPr bwMode="auto">
          <a:xfrm>
            <a:off x="457200" y="1136650"/>
            <a:ext cx="8458200" cy="4838700"/>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Palatino-Roman" charset="0"/>
                <a:ea typeface="MS PGothic" pitchFamily="34" charset="-128"/>
              </a:rPr>
              <a:t>When lighting effects and surface-shading procedures are applied, an approximated curved surface can be displayed quite realistically. Approximating a curved surface with polygon facets is sometimes referred to as </a:t>
            </a:r>
            <a:r>
              <a:rPr kumimoji="1" lang="en-US" altLang="ja-JP" sz="2400" i="1">
                <a:solidFill>
                  <a:srgbClr val="000000"/>
                </a:solidFill>
                <a:latin typeface="Palatino-Italic" charset="0"/>
                <a:ea typeface="MS PGothic" pitchFamily="34" charset="-128"/>
              </a:rPr>
              <a:t>surface tessellation, </a:t>
            </a:r>
            <a:r>
              <a:rPr kumimoji="1" lang="en-US" altLang="ja-JP" sz="2400">
                <a:solidFill>
                  <a:srgbClr val="000000"/>
                </a:solidFill>
                <a:latin typeface="Palatino-Roman" charset="0"/>
                <a:ea typeface="MS PGothic" pitchFamily="34" charset="-128"/>
              </a:rPr>
              <a:t>or fitting the surface with a </a:t>
            </a:r>
            <a:r>
              <a:rPr kumimoji="1" lang="en-US" altLang="ja-JP" sz="2400" i="1">
                <a:solidFill>
                  <a:srgbClr val="000000"/>
                </a:solidFill>
                <a:latin typeface="Palatino-Italic" charset="0"/>
                <a:ea typeface="MS PGothic" pitchFamily="34" charset="-128"/>
              </a:rPr>
              <a:t>polygon mesh. </a:t>
            </a:r>
          </a:p>
          <a:p>
            <a:pPr>
              <a:spcBef>
                <a:spcPct val="50000"/>
              </a:spcBef>
            </a:pPr>
            <a:endParaRPr kumimoji="1" lang="en-US" altLang="ja-JP" sz="2400" i="1">
              <a:solidFill>
                <a:srgbClr val="000000"/>
              </a:solidFill>
              <a:latin typeface="Palatino-Italic" charset="0"/>
              <a:ea typeface="MS PGothic" pitchFamily="34" charset="-128"/>
            </a:endParaRPr>
          </a:p>
          <a:p>
            <a:pPr>
              <a:spcBef>
                <a:spcPct val="50000"/>
              </a:spcBef>
            </a:pPr>
            <a:r>
              <a:rPr kumimoji="1" lang="en-US" altLang="ja-JP" sz="2400" i="1">
                <a:solidFill>
                  <a:srgbClr val="000000"/>
                </a:solidFill>
                <a:latin typeface="Palatino-Italic" charset="0"/>
                <a:ea typeface="MS PGothic" pitchFamily="34" charset="-128"/>
              </a:rPr>
              <a:t>Wire-frame </a:t>
            </a:r>
            <a:r>
              <a:rPr kumimoji="1" lang="en-US" altLang="ja-JP" sz="2400">
                <a:solidFill>
                  <a:srgbClr val="000000"/>
                </a:solidFill>
                <a:latin typeface="Palatino-Roman" charset="0"/>
                <a:ea typeface="MS PGothic" pitchFamily="34" charset="-128"/>
              </a:rPr>
              <a:t>views, shows only the polygon edges to give a general indication of the surface structure. </a:t>
            </a:r>
          </a:p>
          <a:p>
            <a:pPr>
              <a:spcBef>
                <a:spcPct val="50000"/>
              </a:spcBef>
            </a:pPr>
            <a:endParaRPr kumimoji="1" lang="en-US" altLang="ja-JP" sz="2400">
              <a:solidFill>
                <a:srgbClr val="000000"/>
              </a:solidFill>
              <a:latin typeface="Palatino-Roman" charset="0"/>
              <a:ea typeface="MS PGothic" pitchFamily="34" charset="-128"/>
            </a:endParaRPr>
          </a:p>
          <a:p>
            <a:pPr>
              <a:spcBef>
                <a:spcPct val="50000"/>
              </a:spcBef>
            </a:pPr>
            <a:r>
              <a:rPr kumimoji="1" lang="en-US" altLang="ja-JP" sz="2400">
                <a:solidFill>
                  <a:srgbClr val="000000"/>
                </a:solidFill>
                <a:latin typeface="Palatino-Roman" charset="0"/>
                <a:ea typeface="MS PGothic" pitchFamily="34" charset="-128"/>
              </a:rPr>
              <a:t>Then the wire-frame model could be shaded to generate a display of a natural-looking material surface. </a:t>
            </a:r>
            <a:endParaRPr kumimoji="1" lang="en-US" altLang="ja-JP" sz="2400" b="1">
              <a:solidFill>
                <a:srgbClr val="000000"/>
              </a:solidFill>
              <a:latin typeface="Palatino-Bold" charset="0"/>
              <a:ea typeface="MS PGothic" pitchFamily="34" charset="-128"/>
            </a:endParaRPr>
          </a:p>
        </p:txBody>
      </p:sp>
      <p:sp>
        <p:nvSpPr>
          <p:cNvPr id="84998" name="Rectangle 7"/>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sz="4000" b="1" smtClean="0">
                <a:ea typeface="MS PGothic" pitchFamily="34" charset="-128"/>
              </a:rPr>
              <a:t>Fill area attribute(4)</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Fill area primitives(5)</a:t>
            </a:r>
          </a:p>
        </p:txBody>
      </p:sp>
      <p:sp>
        <p:nvSpPr>
          <p:cNvPr id="32772" name="Rectangle 3"/>
          <p:cNvSpPr>
            <a:spLocks noGrp="1" noChangeArrowheads="1"/>
          </p:cNvSpPr>
          <p:nvPr>
            <p:ph type="body" idx="1"/>
          </p:nvPr>
        </p:nvSpPr>
        <p:spPr>
          <a:xfrm>
            <a:off x="685800" y="1676400"/>
            <a:ext cx="7772400" cy="4419600"/>
          </a:xfrm>
        </p:spPr>
        <p:txBody>
          <a:bodyPr/>
          <a:lstStyle/>
          <a:p>
            <a:pPr eaLnBrk="1" hangingPunct="1"/>
            <a:r>
              <a:rPr lang="en-US" altLang="ja-JP" sz="2400" smtClean="0">
                <a:solidFill>
                  <a:srgbClr val="000000"/>
                </a:solidFill>
                <a:latin typeface="Palatino-Roman" charset="0"/>
                <a:ea typeface="MS PGothic" pitchFamily="34" charset="-128"/>
              </a:rPr>
              <a:t>Objects described with a set of polygon surface patches are usually referred to as </a:t>
            </a:r>
            <a:r>
              <a:rPr lang="en-US" altLang="ja-JP" sz="2400" b="1" smtClean="0">
                <a:solidFill>
                  <a:srgbClr val="000000"/>
                </a:solidFill>
                <a:latin typeface="Palatino-Bold" charset="0"/>
                <a:ea typeface="MS PGothic" pitchFamily="34" charset="-128"/>
              </a:rPr>
              <a:t>standard graphics objects, </a:t>
            </a:r>
            <a:r>
              <a:rPr lang="en-US" altLang="ja-JP" sz="2400" smtClean="0">
                <a:solidFill>
                  <a:srgbClr val="000000"/>
                </a:solidFill>
                <a:latin typeface="Palatino-Roman" charset="0"/>
                <a:ea typeface="MS PGothic" pitchFamily="34" charset="-128"/>
              </a:rPr>
              <a:t>or just </a:t>
            </a:r>
            <a:r>
              <a:rPr lang="en-US" altLang="ja-JP" sz="2400" b="1" smtClean="0">
                <a:solidFill>
                  <a:srgbClr val="000000"/>
                </a:solidFill>
                <a:latin typeface="Palatino-Bold" charset="0"/>
                <a:ea typeface="MS PGothic" pitchFamily="34" charset="-128"/>
              </a:rPr>
              <a:t>graphics objects.</a:t>
            </a:r>
          </a:p>
          <a:p>
            <a:pPr eaLnBrk="1" hangingPunct="1"/>
            <a:endParaRPr lang="en-US" altLang="ja-JP" sz="2400" smtClean="0">
              <a:solidFill>
                <a:srgbClr val="000000"/>
              </a:solidFill>
              <a:latin typeface="Palatino-Roman" charset="0"/>
              <a:ea typeface="MS PGothic" pitchFamily="34" charset="-128"/>
            </a:endParaRPr>
          </a:p>
        </p:txBody>
      </p:sp>
      <p:sp>
        <p:nvSpPr>
          <p:cNvPr id="32773" name="Rectangle 4"/>
          <p:cNvSpPr>
            <a:spLocks noChangeArrowheads="1"/>
          </p:cNvSpPr>
          <p:nvPr/>
        </p:nvSpPr>
        <p:spPr bwMode="auto">
          <a:xfrm>
            <a:off x="304800" y="1592263"/>
            <a:ext cx="8534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32774" name="Rectangle 5"/>
          <p:cNvSpPr>
            <a:spLocks noChangeArrowheads="1"/>
          </p:cNvSpPr>
          <p:nvPr/>
        </p:nvSpPr>
        <p:spPr bwMode="auto">
          <a:xfrm>
            <a:off x="457200" y="1422400"/>
            <a:ext cx="84582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32775" name="Rectangle 6"/>
          <p:cNvSpPr>
            <a:spLocks noChangeArrowheads="1"/>
          </p:cNvSpPr>
          <p:nvPr/>
        </p:nvSpPr>
        <p:spPr bwMode="auto">
          <a:xfrm>
            <a:off x="838200" y="3276600"/>
            <a:ext cx="6096000" cy="1552575"/>
          </a:xfrm>
          <a:prstGeom prst="rect">
            <a:avLst/>
          </a:prstGeom>
          <a:noFill/>
          <a:ln w="9525">
            <a:noFill/>
            <a:miter lim="800000"/>
            <a:headEnd/>
            <a:tailEnd/>
          </a:ln>
        </p:spPr>
        <p:txBody>
          <a:bodyPr>
            <a:spAutoFit/>
          </a:bodyPr>
          <a:lstStyle/>
          <a:p>
            <a:pPr>
              <a:spcBef>
                <a:spcPct val="50000"/>
              </a:spcBef>
            </a:pPr>
            <a:r>
              <a:rPr kumimoji="1" lang="en-US" altLang="ja-JP" sz="2400">
                <a:solidFill>
                  <a:srgbClr val="000000"/>
                </a:solidFill>
                <a:latin typeface="Palatino-Roman" charset="0"/>
                <a:ea typeface="MS PGothic" pitchFamily="34" charset="-128"/>
              </a:rPr>
              <a:t>Wire-frame representation for a cylinder, showing only the front (visible) faces of the polygon mesh used to approximate the surfaces.</a:t>
            </a:r>
          </a:p>
        </p:txBody>
      </p:sp>
      <p:graphicFrame>
        <p:nvGraphicFramePr>
          <p:cNvPr id="32770" name="Object 7"/>
          <p:cNvGraphicFramePr>
            <a:graphicFrameLocks noChangeAspect="1"/>
          </p:cNvGraphicFramePr>
          <p:nvPr/>
        </p:nvGraphicFramePr>
        <p:xfrm>
          <a:off x="6858000" y="2590800"/>
          <a:ext cx="1141413" cy="1371600"/>
        </p:xfrm>
        <a:graphic>
          <a:graphicData uri="http://schemas.openxmlformats.org/presentationml/2006/ole">
            <p:oleObj spid="_x0000_s32770" name="ビットマップ イメージ" r:id="rId3" imgW="990738" imgH="1190476" progId="PBrush">
              <p:embed/>
            </p:oleObj>
          </a:graphicData>
        </a:graphic>
      </p:graphicFrame>
      <p:sp>
        <p:nvSpPr>
          <p:cNvPr id="32776" name="Rectangle 8"/>
          <p:cNvSpPr>
            <a:spLocks noChangeArrowheads="1"/>
          </p:cNvSpPr>
          <p:nvPr/>
        </p:nvSpPr>
        <p:spPr bwMode="auto">
          <a:xfrm>
            <a:off x="838200" y="4800600"/>
            <a:ext cx="7315200" cy="1187450"/>
          </a:xfrm>
          <a:prstGeom prst="rect">
            <a:avLst/>
          </a:prstGeom>
          <a:noFill/>
          <a:ln w="9525">
            <a:noFill/>
            <a:miter lim="800000"/>
            <a:headEnd/>
            <a:tailEnd/>
          </a:ln>
        </p:spPr>
        <p:txBody>
          <a:bodyPr>
            <a:spAutoFit/>
          </a:bodyPr>
          <a:lstStyle/>
          <a:p>
            <a:r>
              <a:rPr kumimoji="1" lang="en-US" altLang="ja-JP" sz="2400">
                <a:latin typeface="Palatino-Roman" charset="0"/>
                <a:ea typeface="MS PGothic" pitchFamily="34" charset="-128"/>
              </a:rPr>
              <a:t>In general, we can create fill areas with any boundary specification, such as a circle or connected set of spline-curve sections.</a:t>
            </a:r>
            <a:endParaRPr kumimoji="1" lang="ja-JP" altLang="en-US" sz="2400">
              <a:latin typeface="Palatino-Roman" charset="0"/>
              <a:ea typeface="MS PGothic" pitchFamily="34" charset="-128"/>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IE" smtClean="0"/>
              <a:t>Filling Polygons</a:t>
            </a:r>
            <a:endParaRPr lang="en-GB" smtClean="0"/>
          </a:p>
        </p:txBody>
      </p:sp>
      <p:sp>
        <p:nvSpPr>
          <p:cNvPr id="86019" name="Rectangle 3"/>
          <p:cNvSpPr>
            <a:spLocks noGrp="1" noChangeArrowheads="1"/>
          </p:cNvSpPr>
          <p:nvPr>
            <p:ph type="body" idx="1"/>
          </p:nvPr>
        </p:nvSpPr>
        <p:spPr/>
        <p:txBody>
          <a:bodyPr/>
          <a:lstStyle/>
          <a:p>
            <a:pPr eaLnBrk="1" hangingPunct="1"/>
            <a:r>
              <a:rPr lang="en-IE" smtClean="0"/>
              <a:t>So we can figure out how to draw lines and circles</a:t>
            </a:r>
          </a:p>
          <a:p>
            <a:pPr eaLnBrk="1" hangingPunct="1"/>
            <a:r>
              <a:rPr lang="en-IE" smtClean="0"/>
              <a:t>How do we go about drawing polygons?</a:t>
            </a:r>
          </a:p>
          <a:p>
            <a:pPr eaLnBrk="1" hangingPunct="1"/>
            <a:r>
              <a:rPr lang="en-IE" smtClean="0"/>
              <a:t>We use an incremental algorithm known as the scan-line algorithm</a:t>
            </a:r>
            <a:endParaRPr lang="en-GB"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077" name="Rectangle 3"/>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3078" name="Rectangle 4"/>
          <p:cNvSpPr>
            <a:spLocks noChangeArrowheads="1"/>
          </p:cNvSpPr>
          <p:nvPr/>
        </p:nvSpPr>
        <p:spPr bwMode="auto">
          <a:xfrm>
            <a:off x="381000" y="1303338"/>
            <a:ext cx="8458200" cy="5021262"/>
          </a:xfrm>
          <a:prstGeom prst="rect">
            <a:avLst/>
          </a:prstGeom>
          <a:noFill/>
          <a:ln w="9525">
            <a:noFill/>
            <a:miter lim="800000"/>
            <a:headEnd/>
            <a:tailEnd/>
          </a:ln>
        </p:spPr>
        <p:txBody>
          <a:bodyPr>
            <a:spAutoFit/>
          </a:bodyPr>
          <a:lstStyle/>
          <a:p>
            <a:pPr>
              <a:spcBef>
                <a:spcPct val="50000"/>
              </a:spcBef>
            </a:pPr>
            <a:r>
              <a:rPr kumimoji="1" lang="en-US" altLang="ja-JP" sz="2400">
                <a:latin typeface="Times New Roman" pitchFamily="18" charset="0"/>
                <a:ea typeface="MS PGothic" pitchFamily="34" charset="-128"/>
                <a:cs typeface="Times New Roman" pitchFamily="18" charset="0"/>
              </a:rPr>
              <a:t>Moving across a scan line, we can calculate the frame-buffer address for the pixel at (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+ 1,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 as the following offset from the address for position (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a:t>
            </a:r>
          </a:p>
          <a:p>
            <a:pPr>
              <a:spcBef>
                <a:spcPct val="50000"/>
              </a:spcBef>
            </a:pPr>
            <a:endParaRPr kumimoji="1" lang="en-US" altLang="ja-JP" sz="2400">
              <a:latin typeface="Times New Roman" pitchFamily="18" charset="0"/>
              <a:ea typeface="MS PGothic" pitchFamily="34" charset="-128"/>
              <a:cs typeface="Times New Roman" pitchFamily="18" charset="0"/>
            </a:endParaRPr>
          </a:p>
          <a:p>
            <a:pPr>
              <a:spcBef>
                <a:spcPct val="50000"/>
              </a:spcBef>
            </a:pPr>
            <a:r>
              <a:rPr kumimoji="1" lang="en-US" altLang="ja-JP" sz="2400">
                <a:latin typeface="Times New Roman" pitchFamily="18" charset="0"/>
                <a:ea typeface="MS PGothic" pitchFamily="34" charset="-128"/>
                <a:cs typeface="Times New Roman" pitchFamily="18" charset="0"/>
              </a:rPr>
              <a:t>Stepping diagonally up to the next scan line from (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),we get to the frame-buffer address of ( </a:t>
            </a:r>
            <a:r>
              <a:rPr kumimoji="1" lang="en-US" altLang="ja-JP" sz="2400" i="1">
                <a:latin typeface="Times New Roman" pitchFamily="18" charset="0"/>
                <a:ea typeface="MS PGothic" pitchFamily="34" charset="-128"/>
                <a:cs typeface="Times New Roman" pitchFamily="18" charset="0"/>
              </a:rPr>
              <a:t>x </a:t>
            </a:r>
            <a:r>
              <a:rPr kumimoji="1" lang="en-US" altLang="ja-JP" sz="2400">
                <a:latin typeface="Times New Roman" pitchFamily="18" charset="0"/>
                <a:ea typeface="MS PGothic" pitchFamily="34" charset="-128"/>
                <a:cs typeface="Times New Roman" pitchFamily="18" charset="0"/>
              </a:rPr>
              <a:t>+ 1, </a:t>
            </a:r>
            <a:r>
              <a:rPr kumimoji="1" lang="en-US" altLang="ja-JP" sz="2400" i="1">
                <a:latin typeface="Times New Roman" pitchFamily="18" charset="0"/>
                <a:ea typeface="MS PGothic" pitchFamily="34" charset="-128"/>
                <a:cs typeface="Times New Roman" pitchFamily="18" charset="0"/>
              </a:rPr>
              <a:t>y </a:t>
            </a:r>
            <a:r>
              <a:rPr kumimoji="1" lang="en-US" altLang="ja-JP" sz="2400">
                <a:latin typeface="Times New Roman" pitchFamily="18" charset="0"/>
                <a:ea typeface="MS PGothic" pitchFamily="34" charset="-128"/>
                <a:cs typeface="Times New Roman" pitchFamily="18" charset="0"/>
              </a:rPr>
              <a:t>+ 1) with the calculation</a:t>
            </a:r>
          </a:p>
          <a:p>
            <a:pPr>
              <a:spcBef>
                <a:spcPct val="50000"/>
              </a:spcBef>
            </a:pPr>
            <a:endParaRPr kumimoji="1" lang="en-US" altLang="ja-JP" sz="2400">
              <a:latin typeface="Times New Roman" pitchFamily="18" charset="0"/>
              <a:ea typeface="MS PGothic" pitchFamily="34" charset="-128"/>
              <a:cs typeface="Times New Roman" pitchFamily="18" charset="0"/>
            </a:endParaRPr>
          </a:p>
          <a:p>
            <a:pPr>
              <a:spcBef>
                <a:spcPct val="50000"/>
              </a:spcBef>
            </a:pPr>
            <a:r>
              <a:rPr kumimoji="1" lang="en-US" altLang="ja-JP" sz="2400">
                <a:latin typeface="Times New Roman" pitchFamily="18" charset="0"/>
                <a:ea typeface="MS PGothic" pitchFamily="34" charset="-128"/>
                <a:cs typeface="Times New Roman" pitchFamily="18" charset="0"/>
              </a:rPr>
              <a:t>where the constant </a:t>
            </a:r>
            <a:r>
              <a:rPr kumimoji="1" lang="en-US" altLang="ja-JP" sz="2400" i="1">
                <a:latin typeface="Times New Roman" pitchFamily="18" charset="0"/>
                <a:ea typeface="MS PGothic" pitchFamily="34" charset="-128"/>
                <a:cs typeface="Times New Roman" pitchFamily="18" charset="0"/>
              </a:rPr>
              <a:t>x</a:t>
            </a:r>
            <a:r>
              <a:rPr kumimoji="1" lang="en-US" altLang="ja-JP" sz="2400" baseline="-25000">
                <a:latin typeface="Times New Roman" pitchFamily="18" charset="0"/>
                <a:ea typeface="MS PGothic" pitchFamily="34" charset="-128"/>
                <a:cs typeface="Times New Roman" pitchFamily="18" charset="0"/>
              </a:rPr>
              <a:t>max </a:t>
            </a:r>
            <a:r>
              <a:rPr kumimoji="1" lang="en-US" altLang="ja-JP" sz="2400">
                <a:latin typeface="Times New Roman" pitchFamily="18" charset="0"/>
                <a:ea typeface="MS PGothic" pitchFamily="34" charset="-128"/>
                <a:cs typeface="Times New Roman" pitchFamily="18" charset="0"/>
              </a:rPr>
              <a:t>+ 2 is precomputed once for all line segments. </a:t>
            </a:r>
          </a:p>
          <a:p>
            <a:pPr>
              <a:spcBef>
                <a:spcPct val="50000"/>
              </a:spcBef>
            </a:pPr>
            <a:r>
              <a:rPr kumimoji="1" lang="en-US" altLang="ja-JP" sz="2400">
                <a:latin typeface="Times New Roman" pitchFamily="18" charset="0"/>
                <a:ea typeface="MS PGothic" pitchFamily="34" charset="-128"/>
                <a:cs typeface="Times New Roman" pitchFamily="18" charset="0"/>
              </a:rPr>
              <a:t>Each of the address calculations involves only a single integer addition.</a:t>
            </a:r>
          </a:p>
        </p:txBody>
      </p:sp>
      <p:graphicFrame>
        <p:nvGraphicFramePr>
          <p:cNvPr id="3074" name="Object 5"/>
          <p:cNvGraphicFramePr>
            <a:graphicFrameLocks noChangeAspect="1"/>
          </p:cNvGraphicFramePr>
          <p:nvPr/>
        </p:nvGraphicFramePr>
        <p:xfrm>
          <a:off x="2590800" y="2514600"/>
          <a:ext cx="4005263" cy="534988"/>
        </p:xfrm>
        <a:graphic>
          <a:graphicData uri="http://schemas.openxmlformats.org/presentationml/2006/ole">
            <p:oleObj spid="_x0000_s3074" name="ビットマップ イメージ" r:id="rId3" imgW="2066667" imgH="276117" progId="PBrush">
              <p:embed/>
            </p:oleObj>
          </a:graphicData>
        </a:graphic>
      </p:graphicFrame>
      <p:graphicFrame>
        <p:nvGraphicFramePr>
          <p:cNvPr id="3075" name="Object 6"/>
          <p:cNvGraphicFramePr>
            <a:graphicFrameLocks noChangeAspect="1"/>
          </p:cNvGraphicFramePr>
          <p:nvPr/>
        </p:nvGraphicFramePr>
        <p:xfrm>
          <a:off x="2743200" y="4105275"/>
          <a:ext cx="4114800" cy="363538"/>
        </p:xfrm>
        <a:graphic>
          <a:graphicData uri="http://schemas.openxmlformats.org/presentationml/2006/ole">
            <p:oleObj spid="_x0000_s3075" name="ビットマップ イメージ" r:id="rId4" imgW="2685714" imgH="237969" progId="PBrush">
              <p:embed/>
            </p:oleObj>
          </a:graphicData>
        </a:graphic>
      </p:graphicFrame>
      <p:sp>
        <p:nvSpPr>
          <p:cNvPr id="3079" name="Oval 7"/>
          <p:cNvSpPr>
            <a:spLocks noChangeArrowheads="1"/>
          </p:cNvSpPr>
          <p:nvPr/>
        </p:nvSpPr>
        <p:spPr bwMode="auto">
          <a:xfrm>
            <a:off x="5867400" y="3962400"/>
            <a:ext cx="1295400" cy="533400"/>
          </a:xfrm>
          <a:prstGeom prst="ellipse">
            <a:avLst/>
          </a:prstGeom>
          <a:noFill/>
          <a:ln w="38100">
            <a:solidFill>
              <a:srgbClr val="FF0000"/>
            </a:solidFill>
            <a:round/>
            <a:headEnd/>
            <a:tailEnd/>
          </a:ln>
        </p:spPr>
        <p:txBody>
          <a:bodyPr wrap="none" anchor="ctr"/>
          <a:lstStyle/>
          <a:p>
            <a:endParaRPr lang="en-IN"/>
          </a:p>
        </p:txBody>
      </p:sp>
      <p:sp>
        <p:nvSpPr>
          <p:cNvPr id="3080" name="Rectangle 8"/>
          <p:cNvSpPr>
            <a:spLocks noGrp="1" noChangeArrowheads="1"/>
          </p:cNvSpPr>
          <p:nvPr>
            <p:ph type="title"/>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Polygon</a:t>
            </a:r>
          </a:p>
        </p:txBody>
      </p:sp>
      <p:sp>
        <p:nvSpPr>
          <p:cNvPr id="33796"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3797" name="Rectangle 4"/>
          <p:cNvSpPr>
            <a:spLocks noChangeArrowheads="1"/>
          </p:cNvSpPr>
          <p:nvPr/>
        </p:nvSpPr>
        <p:spPr bwMode="auto">
          <a:xfrm>
            <a:off x="457200" y="1143000"/>
            <a:ext cx="8382000" cy="5203825"/>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A </a:t>
            </a:r>
            <a:r>
              <a:rPr kumimoji="1" lang="en-US" altLang="ja-JP" sz="2400" b="1">
                <a:latin typeface="Palatino-Bold" charset="0"/>
                <a:ea typeface="MS PGothic" pitchFamily="34" charset="-128"/>
              </a:rPr>
              <a:t>polygon </a:t>
            </a:r>
            <a:r>
              <a:rPr kumimoji="1" lang="en-US" altLang="ja-JP" sz="2400">
                <a:latin typeface="Palatino-Roman" charset="0"/>
                <a:ea typeface="MS PGothic" pitchFamily="34" charset="-128"/>
              </a:rPr>
              <a:t>is a plane figure specified by a set of three or more coordinate positions, called </a:t>
            </a:r>
            <a:r>
              <a:rPr kumimoji="1" lang="en-US" altLang="ja-JP" sz="2400" i="1">
                <a:latin typeface="Palatino-Italic" charset="0"/>
                <a:ea typeface="MS PGothic" pitchFamily="34" charset="-128"/>
              </a:rPr>
              <a:t>vertices, </a:t>
            </a:r>
            <a:r>
              <a:rPr kumimoji="1" lang="en-US" altLang="ja-JP" sz="2400">
                <a:latin typeface="Palatino-Roman" charset="0"/>
                <a:ea typeface="MS PGothic" pitchFamily="34" charset="-128"/>
              </a:rPr>
              <a:t>that are connected in sequence by straight-line segments, called the </a:t>
            </a:r>
            <a:r>
              <a:rPr kumimoji="1" lang="en-US" altLang="ja-JP" sz="2400" i="1">
                <a:latin typeface="Palatino-Italic" charset="0"/>
                <a:ea typeface="MS PGothic" pitchFamily="34" charset="-128"/>
              </a:rPr>
              <a:t>edges </a:t>
            </a:r>
            <a:r>
              <a:rPr kumimoji="1" lang="en-US" altLang="ja-JP" sz="2400">
                <a:latin typeface="Palatino-Roman" charset="0"/>
                <a:ea typeface="MS PGothic" pitchFamily="34" charset="-128"/>
              </a:rPr>
              <a:t>or </a:t>
            </a:r>
            <a:r>
              <a:rPr kumimoji="1" lang="en-US" altLang="ja-JP" sz="2400" i="1">
                <a:latin typeface="Palatino-Italic" charset="0"/>
                <a:ea typeface="MS PGothic" pitchFamily="34" charset="-128"/>
              </a:rPr>
              <a:t>sides </a:t>
            </a:r>
            <a:r>
              <a:rPr kumimoji="1" lang="en-US" altLang="ja-JP" sz="2400">
                <a:latin typeface="Palatino-Roman" charset="0"/>
                <a:ea typeface="MS PGothic" pitchFamily="34" charset="-128"/>
              </a:rPr>
              <a:t>of the polygon. </a:t>
            </a:r>
          </a:p>
          <a:p>
            <a:pPr>
              <a:spcBef>
                <a:spcPct val="50000"/>
              </a:spcBef>
            </a:pPr>
            <a:endParaRPr kumimoji="1" lang="en-US" altLang="ja-JP" sz="2400">
              <a:latin typeface="Palatino-Roman" charset="0"/>
              <a:ea typeface="MS PGothic" pitchFamily="34" charset="-128"/>
            </a:endParaRPr>
          </a:p>
          <a:p>
            <a:pPr>
              <a:spcBef>
                <a:spcPct val="50000"/>
              </a:spcBef>
            </a:pPr>
            <a:endParaRPr kumimoji="1" lang="en-US" altLang="ja-JP" sz="2400">
              <a:latin typeface="Palatino-Roman" charset="0"/>
              <a:ea typeface="MS PGothic" pitchFamily="34" charset="-128"/>
            </a:endParaRPr>
          </a:p>
          <a:p>
            <a:pPr>
              <a:spcBef>
                <a:spcPct val="50000"/>
              </a:spcBef>
            </a:pPr>
            <a:endParaRPr kumimoji="1" lang="en-US" altLang="ja-JP" sz="2400">
              <a:latin typeface="Palatino-Roman" charset="0"/>
              <a:ea typeface="MS PGothic" pitchFamily="34" charset="-128"/>
            </a:endParaRPr>
          </a:p>
          <a:p>
            <a:pPr>
              <a:spcBef>
                <a:spcPct val="50000"/>
              </a:spcBef>
            </a:pPr>
            <a:endParaRPr kumimoji="1" lang="en-US" altLang="ja-JP" sz="2400">
              <a:latin typeface="Palatino-Roman" charset="0"/>
              <a:ea typeface="MS PGothic" pitchFamily="34" charset="-128"/>
            </a:endParaRPr>
          </a:p>
          <a:p>
            <a:pPr>
              <a:spcBef>
                <a:spcPct val="50000"/>
              </a:spcBef>
            </a:pPr>
            <a:endParaRPr kumimoji="1" lang="en-US" altLang="ja-JP" sz="2400">
              <a:latin typeface="Palatino-Roman" charset="0"/>
              <a:ea typeface="MS PGothic" pitchFamily="34" charset="-128"/>
            </a:endParaRPr>
          </a:p>
          <a:p>
            <a:pPr>
              <a:spcBef>
                <a:spcPct val="50000"/>
              </a:spcBef>
            </a:pPr>
            <a:r>
              <a:rPr kumimoji="1" lang="en-US" altLang="ja-JP" sz="2400">
                <a:latin typeface="Palatino-Roman" charset="0"/>
                <a:ea typeface="MS PGothic" pitchFamily="34" charset="-128"/>
              </a:rPr>
              <a:t>the polygon edges have no common point other than their endpoints. </a:t>
            </a:r>
          </a:p>
        </p:txBody>
      </p:sp>
      <p:graphicFrame>
        <p:nvGraphicFramePr>
          <p:cNvPr id="33794" name="Object 5"/>
          <p:cNvGraphicFramePr>
            <a:graphicFrameLocks noChangeAspect="1"/>
          </p:cNvGraphicFramePr>
          <p:nvPr/>
        </p:nvGraphicFramePr>
        <p:xfrm>
          <a:off x="4876800" y="2286000"/>
          <a:ext cx="3051175" cy="3281363"/>
        </p:xfrm>
        <a:graphic>
          <a:graphicData uri="http://schemas.openxmlformats.org/presentationml/2006/ole">
            <p:oleObj spid="_x0000_s33794" name="ビットマップ イメージ" r:id="rId3" imgW="2133898" imgH="2295238" progId="PBrush">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Polygon (1)</a:t>
            </a:r>
          </a:p>
        </p:txBody>
      </p:sp>
      <p:sp>
        <p:nvSpPr>
          <p:cNvPr id="87043"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87044" name="Rectangle 4"/>
          <p:cNvSpPr>
            <a:spLocks noChangeArrowheads="1"/>
          </p:cNvSpPr>
          <p:nvPr/>
        </p:nvSpPr>
        <p:spPr bwMode="auto">
          <a:xfrm>
            <a:off x="381000" y="1371600"/>
            <a:ext cx="8382000" cy="3925888"/>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A polygon must have all its vertices within a single plane and there can be no edge crossings.</a:t>
            </a:r>
          </a:p>
          <a:p>
            <a:pPr>
              <a:spcBef>
                <a:spcPct val="50000"/>
              </a:spcBef>
            </a:pPr>
            <a:r>
              <a:rPr kumimoji="1" lang="en-US" altLang="ja-JP" sz="2400">
                <a:latin typeface="Palatino-Roman" charset="0"/>
                <a:ea typeface="MS PGothic" pitchFamily="34" charset="-128"/>
              </a:rPr>
              <a:t>triangles, rectangles, octagons, and decagons. </a:t>
            </a:r>
          </a:p>
          <a:p>
            <a:pPr>
              <a:spcBef>
                <a:spcPct val="50000"/>
              </a:spcBef>
            </a:pPr>
            <a:r>
              <a:rPr kumimoji="1" lang="en-US" altLang="ja-JP" sz="2400">
                <a:latin typeface="Palatino-Roman" charset="0"/>
                <a:ea typeface="MS PGothic" pitchFamily="34" charset="-128"/>
              </a:rPr>
              <a:t>Sometimes, any plane figure with a closed-polyline boundary is alluded to as a polygon, and one with no crossing edges is referred to as a </a:t>
            </a:r>
            <a:r>
              <a:rPr kumimoji="1" lang="en-US" altLang="ja-JP" sz="2400" i="1">
                <a:latin typeface="Palatino-Italic" charset="0"/>
                <a:ea typeface="MS PGothic" pitchFamily="34" charset="-128"/>
              </a:rPr>
              <a:t>standard polygon </a:t>
            </a:r>
            <a:r>
              <a:rPr kumimoji="1" lang="en-US" altLang="ja-JP" sz="2400">
                <a:latin typeface="Palatino-Roman" charset="0"/>
                <a:ea typeface="MS PGothic" pitchFamily="34" charset="-128"/>
              </a:rPr>
              <a:t>or a </a:t>
            </a:r>
            <a:r>
              <a:rPr kumimoji="1" lang="en-US" altLang="ja-JP" sz="2400" i="1">
                <a:latin typeface="Palatino-Italic" charset="0"/>
                <a:ea typeface="MS PGothic" pitchFamily="34" charset="-128"/>
              </a:rPr>
              <a:t>simple polygon.</a:t>
            </a:r>
          </a:p>
          <a:p>
            <a:pPr>
              <a:spcBef>
                <a:spcPct val="50000"/>
              </a:spcBef>
            </a:pPr>
            <a:r>
              <a:rPr kumimoji="1" lang="en-US" altLang="ja-JP" sz="2400">
                <a:latin typeface="Palatino-Roman" charset="0"/>
                <a:ea typeface="MS PGothic" pitchFamily="34" charset="-128"/>
              </a:rPr>
              <a:t>“polygon” is referred only to those planar shapes that have a closed poly line boundary and no edge crossings.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4820" name="Rectangle 3"/>
          <p:cNvSpPr>
            <a:spLocks noChangeArrowheads="1"/>
          </p:cNvSpPr>
          <p:nvPr/>
        </p:nvSpPr>
        <p:spPr bwMode="auto">
          <a:xfrm>
            <a:off x="533400" y="1104900"/>
            <a:ext cx="8382000" cy="1187450"/>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For a computer-graphics application, it is possible that a designated set of polygon vertices do not all lie exactly in one plane. </a:t>
            </a:r>
          </a:p>
        </p:txBody>
      </p:sp>
      <p:graphicFrame>
        <p:nvGraphicFramePr>
          <p:cNvPr id="34818" name="Object 4"/>
          <p:cNvGraphicFramePr>
            <a:graphicFrameLocks noChangeAspect="1"/>
          </p:cNvGraphicFramePr>
          <p:nvPr/>
        </p:nvGraphicFramePr>
        <p:xfrm>
          <a:off x="425450" y="2743200"/>
          <a:ext cx="8294688" cy="3352800"/>
        </p:xfrm>
        <a:graphic>
          <a:graphicData uri="http://schemas.openxmlformats.org/presentationml/2006/ole">
            <p:oleObj spid="_x0000_s34818" name="ビットマップ イメージ" r:id="rId3" imgW="8295238" imgH="3352381" progId="PBrush">
              <p:embed/>
            </p:oleObj>
          </a:graphicData>
        </a:graphic>
      </p:graphicFrame>
      <p:sp>
        <p:nvSpPr>
          <p:cNvPr id="34821" name="Rectangle 5"/>
          <p:cNvSpPr>
            <a:spLocks noGrp="1" noChangeArrowheads="1"/>
          </p:cNvSpPr>
          <p:nvPr>
            <p:ph type="title"/>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35844" name="Rectangle 3"/>
          <p:cNvSpPr>
            <a:spLocks noChangeArrowheads="1"/>
          </p:cNvSpPr>
          <p:nvPr/>
        </p:nvSpPr>
        <p:spPr bwMode="auto">
          <a:xfrm>
            <a:off x="533400" y="1104900"/>
            <a:ext cx="8382000" cy="1370013"/>
          </a:xfrm>
          <a:prstGeom prst="rect">
            <a:avLst/>
          </a:prstGeom>
          <a:noFill/>
          <a:ln w="9525">
            <a:noFill/>
            <a:miter lim="800000"/>
            <a:headEnd/>
            <a:tailEnd/>
          </a:ln>
        </p:spPr>
        <p:txBody>
          <a:bodyPr>
            <a:spAutoFit/>
          </a:bodyPr>
          <a:lstStyle/>
          <a:p>
            <a:pPr>
              <a:spcBef>
                <a:spcPct val="50000"/>
              </a:spcBef>
              <a:buFontTx/>
              <a:buChar char="•"/>
            </a:pPr>
            <a:r>
              <a:rPr kumimoji="1" lang="en-US" altLang="ja-JP" sz="2400">
                <a:latin typeface="Palatino-Roman" charset="0"/>
                <a:ea typeface="MS PGothic" pitchFamily="34" charset="-128"/>
              </a:rPr>
              <a:t> Approximating a curved surface with a set of polygonal patches.</a:t>
            </a:r>
          </a:p>
          <a:p>
            <a:pPr>
              <a:spcBef>
                <a:spcPct val="50000"/>
              </a:spcBef>
              <a:buFontTx/>
              <a:buChar char="•"/>
            </a:pPr>
            <a:r>
              <a:rPr kumimoji="1" lang="en-US" altLang="ja-JP" sz="2400">
                <a:latin typeface="Palatino-Roman" charset="0"/>
                <a:ea typeface="MS PGothic" pitchFamily="34" charset="-128"/>
              </a:rPr>
              <a:t> Divide the specified surface mesh into triangles. </a:t>
            </a:r>
          </a:p>
        </p:txBody>
      </p:sp>
      <p:graphicFrame>
        <p:nvGraphicFramePr>
          <p:cNvPr id="35842" name="Object 4"/>
          <p:cNvGraphicFramePr>
            <a:graphicFrameLocks noChangeAspect="1"/>
          </p:cNvGraphicFramePr>
          <p:nvPr/>
        </p:nvGraphicFramePr>
        <p:xfrm>
          <a:off x="4495800" y="2590800"/>
          <a:ext cx="3667125" cy="3752850"/>
        </p:xfrm>
        <a:graphic>
          <a:graphicData uri="http://schemas.openxmlformats.org/presentationml/2006/ole">
            <p:oleObj spid="_x0000_s35842" name="ビットマップ イメージ" r:id="rId3" imgW="3666667" imgH="3753374" progId="PBrush">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76200"/>
            <a:ext cx="7772400" cy="1143000"/>
          </a:xfrm>
        </p:spPr>
        <p:txBody>
          <a:bodyPr/>
          <a:lstStyle/>
          <a:p>
            <a:pPr eaLnBrk="1" hangingPunct="1"/>
            <a:r>
              <a:rPr lang="en-US" altLang="ja-JP" sz="3200" b="1" smtClean="0">
                <a:latin typeface="Times New Roman" pitchFamily="18" charset="0"/>
                <a:ea typeface="MS PGothic" pitchFamily="34" charset="-128"/>
                <a:cs typeface="Times New Roman" pitchFamily="18" charset="0"/>
              </a:rPr>
              <a:t>Subdivision Method</a:t>
            </a:r>
          </a:p>
        </p:txBody>
      </p:sp>
      <p:sp>
        <p:nvSpPr>
          <p:cNvPr id="88067" name="Rectangle 3"/>
          <p:cNvSpPr>
            <a:spLocks noGrp="1" noChangeArrowheads="1"/>
          </p:cNvSpPr>
          <p:nvPr>
            <p:ph type="body" idx="1"/>
          </p:nvPr>
        </p:nvSpPr>
        <p:spPr>
          <a:xfrm>
            <a:off x="228600" y="1219200"/>
            <a:ext cx="6353175" cy="4114800"/>
          </a:xfrm>
        </p:spPr>
        <p:txBody>
          <a:bodyPr/>
          <a:lstStyle/>
          <a:p>
            <a:pPr eaLnBrk="1" hangingPunct="1">
              <a:lnSpc>
                <a:spcPct val="90000"/>
              </a:lnSpc>
            </a:pPr>
            <a:r>
              <a:rPr lang="en-US" altLang="ja-JP" sz="2000" smtClean="0">
                <a:latin typeface="Times New Roman" pitchFamily="18" charset="0"/>
                <a:ea typeface="MS PGothic" pitchFamily="34" charset="-128"/>
                <a:cs typeface="Times New Roman" pitchFamily="18" charset="0"/>
              </a:rPr>
              <a:t>Begin with a course approximation to the sphere, that uses only triangles</a:t>
            </a:r>
          </a:p>
          <a:p>
            <a:pPr lvl="1" eaLnBrk="1" hangingPunct="1">
              <a:lnSpc>
                <a:spcPct val="90000"/>
              </a:lnSpc>
            </a:pPr>
            <a:r>
              <a:rPr lang="en-US" altLang="ja-JP" sz="2000" smtClean="0">
                <a:latin typeface="Times New Roman" pitchFamily="18" charset="0"/>
                <a:ea typeface="MS PGothic" pitchFamily="34" charset="-128"/>
                <a:cs typeface="Times New Roman" pitchFamily="18" charset="0"/>
              </a:rPr>
              <a:t>Two good candidates are platonic solids with triangular faces: Octahedron, Isosahedron</a:t>
            </a:r>
          </a:p>
          <a:p>
            <a:pPr lvl="1" eaLnBrk="1" hangingPunct="1">
              <a:lnSpc>
                <a:spcPct val="90000"/>
              </a:lnSpc>
            </a:pPr>
            <a:r>
              <a:rPr lang="en-US" altLang="ja-JP" sz="2000" smtClean="0">
                <a:latin typeface="Times New Roman" pitchFamily="18" charset="0"/>
                <a:ea typeface="MS PGothic" pitchFamily="34" charset="-128"/>
                <a:cs typeface="Times New Roman" pitchFamily="18" charset="0"/>
              </a:rPr>
              <a:t>They have uniformly sized faces and uniform vertex degree</a:t>
            </a:r>
          </a:p>
          <a:p>
            <a:pPr lvl="1" eaLnBrk="1" hangingPunct="1">
              <a:lnSpc>
                <a:spcPct val="90000"/>
              </a:lnSpc>
            </a:pPr>
            <a:endParaRPr lang="en-US" altLang="ja-JP" sz="2000" smtClean="0">
              <a:latin typeface="Times New Roman" pitchFamily="18" charset="0"/>
              <a:ea typeface="MS PGothic" pitchFamily="34" charset="-128"/>
              <a:cs typeface="Times New Roman" pitchFamily="18" charset="0"/>
            </a:endParaRPr>
          </a:p>
          <a:p>
            <a:pPr eaLnBrk="1" hangingPunct="1">
              <a:lnSpc>
                <a:spcPct val="90000"/>
              </a:lnSpc>
            </a:pPr>
            <a:r>
              <a:rPr lang="en-US" altLang="ja-JP" sz="2000" smtClean="0">
                <a:latin typeface="Times New Roman" pitchFamily="18" charset="0"/>
                <a:ea typeface="MS PGothic" pitchFamily="34" charset="-128"/>
                <a:cs typeface="Times New Roman" pitchFamily="18" charset="0"/>
              </a:rPr>
              <a:t>Repeat the following process:</a:t>
            </a:r>
          </a:p>
          <a:p>
            <a:pPr lvl="1" eaLnBrk="1" hangingPunct="1">
              <a:lnSpc>
                <a:spcPct val="90000"/>
              </a:lnSpc>
            </a:pPr>
            <a:r>
              <a:rPr lang="en-US" altLang="ja-JP" sz="2000" smtClean="0">
                <a:latin typeface="Times New Roman" pitchFamily="18" charset="0"/>
                <a:ea typeface="MS PGothic" pitchFamily="34" charset="-128"/>
                <a:cs typeface="Times New Roman" pitchFamily="18" charset="0"/>
              </a:rPr>
              <a:t>Insert a new vertex in the middle of each edge</a:t>
            </a:r>
          </a:p>
          <a:p>
            <a:pPr lvl="1" eaLnBrk="1" hangingPunct="1">
              <a:lnSpc>
                <a:spcPct val="90000"/>
              </a:lnSpc>
            </a:pPr>
            <a:r>
              <a:rPr lang="en-US" altLang="ja-JP" sz="2000" smtClean="0">
                <a:latin typeface="Times New Roman" pitchFamily="18" charset="0"/>
                <a:ea typeface="MS PGothic" pitchFamily="34" charset="-128"/>
                <a:cs typeface="Times New Roman" pitchFamily="18" charset="0"/>
              </a:rPr>
              <a:t>Push the vertices out to the surface of the sphere</a:t>
            </a:r>
          </a:p>
          <a:p>
            <a:pPr lvl="1" eaLnBrk="1" hangingPunct="1">
              <a:lnSpc>
                <a:spcPct val="90000"/>
              </a:lnSpc>
            </a:pPr>
            <a:r>
              <a:rPr lang="en-US" altLang="ja-JP" sz="2000" smtClean="0">
                <a:latin typeface="Times New Roman" pitchFamily="18" charset="0"/>
                <a:ea typeface="MS PGothic" pitchFamily="34" charset="-128"/>
                <a:cs typeface="Times New Roman" pitchFamily="18" charset="0"/>
              </a:rPr>
              <a:t>Break each triangular face into 4 triangles using the new vertices</a:t>
            </a:r>
          </a:p>
          <a:p>
            <a:pPr lvl="1" eaLnBrk="1" hangingPunct="1">
              <a:lnSpc>
                <a:spcPct val="90000"/>
              </a:lnSpc>
            </a:pPr>
            <a:endParaRPr lang="en-US" altLang="ja-JP" sz="2000" smtClean="0">
              <a:latin typeface="Times New Roman" pitchFamily="18" charset="0"/>
              <a:ea typeface="MS PGothic" pitchFamily="34" charset="-128"/>
              <a:cs typeface="Times New Roman" pitchFamily="18" charset="0"/>
            </a:endParaRPr>
          </a:p>
        </p:txBody>
      </p:sp>
      <p:sp>
        <p:nvSpPr>
          <p:cNvPr id="88068" name="Line 4"/>
          <p:cNvSpPr>
            <a:spLocks noChangeShapeType="1"/>
          </p:cNvSpPr>
          <p:nvPr/>
        </p:nvSpPr>
        <p:spPr bwMode="auto">
          <a:xfrm flipH="1">
            <a:off x="7772400" y="1447800"/>
            <a:ext cx="228600" cy="762000"/>
          </a:xfrm>
          <a:prstGeom prst="line">
            <a:avLst/>
          </a:prstGeom>
          <a:noFill/>
          <a:ln w="9525">
            <a:solidFill>
              <a:schemeClr val="tx1"/>
            </a:solidFill>
            <a:round/>
            <a:headEnd/>
            <a:tailEnd/>
          </a:ln>
        </p:spPr>
        <p:txBody>
          <a:bodyPr/>
          <a:lstStyle/>
          <a:p>
            <a:endParaRPr lang="en-US"/>
          </a:p>
        </p:txBody>
      </p:sp>
      <p:sp>
        <p:nvSpPr>
          <p:cNvPr id="88069" name="Line 5"/>
          <p:cNvSpPr>
            <a:spLocks noChangeShapeType="1"/>
          </p:cNvSpPr>
          <p:nvPr/>
        </p:nvSpPr>
        <p:spPr bwMode="auto">
          <a:xfrm flipH="1">
            <a:off x="7315200" y="1447800"/>
            <a:ext cx="685800" cy="685800"/>
          </a:xfrm>
          <a:prstGeom prst="line">
            <a:avLst/>
          </a:prstGeom>
          <a:noFill/>
          <a:ln w="9525">
            <a:solidFill>
              <a:schemeClr val="tx1"/>
            </a:solidFill>
            <a:round/>
            <a:headEnd/>
            <a:tailEnd/>
          </a:ln>
        </p:spPr>
        <p:txBody>
          <a:bodyPr/>
          <a:lstStyle/>
          <a:p>
            <a:endParaRPr lang="en-US"/>
          </a:p>
        </p:txBody>
      </p:sp>
      <p:sp>
        <p:nvSpPr>
          <p:cNvPr id="88070" name="Line 6"/>
          <p:cNvSpPr>
            <a:spLocks noChangeShapeType="1"/>
          </p:cNvSpPr>
          <p:nvPr/>
        </p:nvSpPr>
        <p:spPr bwMode="auto">
          <a:xfrm>
            <a:off x="8001000" y="1447800"/>
            <a:ext cx="533400" cy="609600"/>
          </a:xfrm>
          <a:prstGeom prst="line">
            <a:avLst/>
          </a:prstGeom>
          <a:noFill/>
          <a:ln w="9525">
            <a:solidFill>
              <a:schemeClr val="tx1"/>
            </a:solidFill>
            <a:round/>
            <a:headEnd/>
            <a:tailEnd/>
          </a:ln>
        </p:spPr>
        <p:txBody>
          <a:bodyPr/>
          <a:lstStyle/>
          <a:p>
            <a:endParaRPr lang="en-US"/>
          </a:p>
        </p:txBody>
      </p:sp>
      <p:sp>
        <p:nvSpPr>
          <p:cNvPr id="88071" name="Line 7"/>
          <p:cNvSpPr>
            <a:spLocks noChangeShapeType="1"/>
          </p:cNvSpPr>
          <p:nvPr/>
        </p:nvSpPr>
        <p:spPr bwMode="auto">
          <a:xfrm flipH="1">
            <a:off x="7772400" y="2057400"/>
            <a:ext cx="762000" cy="152400"/>
          </a:xfrm>
          <a:prstGeom prst="line">
            <a:avLst/>
          </a:prstGeom>
          <a:noFill/>
          <a:ln w="9525">
            <a:solidFill>
              <a:schemeClr val="tx1"/>
            </a:solidFill>
            <a:round/>
            <a:headEnd/>
            <a:tailEnd/>
          </a:ln>
        </p:spPr>
        <p:txBody>
          <a:bodyPr/>
          <a:lstStyle/>
          <a:p>
            <a:endParaRPr lang="en-US"/>
          </a:p>
        </p:txBody>
      </p:sp>
      <p:sp>
        <p:nvSpPr>
          <p:cNvPr id="88072" name="Line 8"/>
          <p:cNvSpPr>
            <a:spLocks noChangeShapeType="1"/>
          </p:cNvSpPr>
          <p:nvPr/>
        </p:nvSpPr>
        <p:spPr bwMode="auto">
          <a:xfrm flipH="1" flipV="1">
            <a:off x="7315200" y="2133600"/>
            <a:ext cx="457200" cy="76200"/>
          </a:xfrm>
          <a:prstGeom prst="line">
            <a:avLst/>
          </a:prstGeom>
          <a:noFill/>
          <a:ln w="9525">
            <a:solidFill>
              <a:schemeClr val="tx1"/>
            </a:solidFill>
            <a:round/>
            <a:headEnd/>
            <a:tailEnd/>
          </a:ln>
        </p:spPr>
        <p:txBody>
          <a:bodyPr/>
          <a:lstStyle/>
          <a:p>
            <a:endParaRPr lang="en-US"/>
          </a:p>
        </p:txBody>
      </p:sp>
      <p:sp>
        <p:nvSpPr>
          <p:cNvPr id="88073" name="Line 9"/>
          <p:cNvSpPr>
            <a:spLocks noChangeShapeType="1"/>
          </p:cNvSpPr>
          <p:nvPr/>
        </p:nvSpPr>
        <p:spPr bwMode="auto">
          <a:xfrm flipV="1">
            <a:off x="8001000" y="2057400"/>
            <a:ext cx="533400" cy="685800"/>
          </a:xfrm>
          <a:prstGeom prst="line">
            <a:avLst/>
          </a:prstGeom>
          <a:noFill/>
          <a:ln w="9525">
            <a:solidFill>
              <a:schemeClr val="tx1"/>
            </a:solidFill>
            <a:round/>
            <a:headEnd/>
            <a:tailEnd/>
          </a:ln>
        </p:spPr>
        <p:txBody>
          <a:bodyPr/>
          <a:lstStyle/>
          <a:p>
            <a:endParaRPr lang="en-US"/>
          </a:p>
        </p:txBody>
      </p:sp>
      <p:sp>
        <p:nvSpPr>
          <p:cNvPr id="88074" name="Line 10"/>
          <p:cNvSpPr>
            <a:spLocks noChangeShapeType="1"/>
          </p:cNvSpPr>
          <p:nvPr/>
        </p:nvSpPr>
        <p:spPr bwMode="auto">
          <a:xfrm flipH="1" flipV="1">
            <a:off x="7772400" y="2209800"/>
            <a:ext cx="228600" cy="533400"/>
          </a:xfrm>
          <a:prstGeom prst="line">
            <a:avLst/>
          </a:prstGeom>
          <a:noFill/>
          <a:ln w="9525">
            <a:solidFill>
              <a:schemeClr val="tx1"/>
            </a:solidFill>
            <a:round/>
            <a:headEnd/>
            <a:tailEnd/>
          </a:ln>
        </p:spPr>
        <p:txBody>
          <a:bodyPr/>
          <a:lstStyle/>
          <a:p>
            <a:endParaRPr lang="en-US"/>
          </a:p>
        </p:txBody>
      </p:sp>
      <p:sp>
        <p:nvSpPr>
          <p:cNvPr id="88075" name="Line 11"/>
          <p:cNvSpPr>
            <a:spLocks noChangeShapeType="1"/>
          </p:cNvSpPr>
          <p:nvPr/>
        </p:nvSpPr>
        <p:spPr bwMode="auto">
          <a:xfrm flipH="1" flipV="1">
            <a:off x="7315200" y="2133600"/>
            <a:ext cx="685800" cy="609600"/>
          </a:xfrm>
          <a:prstGeom prst="line">
            <a:avLst/>
          </a:prstGeom>
          <a:noFill/>
          <a:ln w="9525">
            <a:solidFill>
              <a:schemeClr val="tx1"/>
            </a:solidFill>
            <a:round/>
            <a:headEnd/>
            <a:tailEnd/>
          </a:ln>
        </p:spPr>
        <p:txBody>
          <a:bodyPr/>
          <a:lstStyle/>
          <a:p>
            <a:endParaRPr lang="en-US"/>
          </a:p>
        </p:txBody>
      </p:sp>
      <p:sp>
        <p:nvSpPr>
          <p:cNvPr id="88076" name="Line 12"/>
          <p:cNvSpPr>
            <a:spLocks noChangeShapeType="1"/>
          </p:cNvSpPr>
          <p:nvPr/>
        </p:nvSpPr>
        <p:spPr bwMode="auto">
          <a:xfrm flipV="1">
            <a:off x="8001000" y="1981200"/>
            <a:ext cx="76200" cy="762000"/>
          </a:xfrm>
          <a:prstGeom prst="line">
            <a:avLst/>
          </a:prstGeom>
          <a:noFill/>
          <a:ln w="9525">
            <a:solidFill>
              <a:schemeClr val="tx1"/>
            </a:solidFill>
            <a:prstDash val="dash"/>
            <a:round/>
            <a:headEnd/>
            <a:tailEnd/>
          </a:ln>
        </p:spPr>
        <p:txBody>
          <a:bodyPr/>
          <a:lstStyle/>
          <a:p>
            <a:endParaRPr lang="en-US"/>
          </a:p>
        </p:txBody>
      </p:sp>
      <p:sp>
        <p:nvSpPr>
          <p:cNvPr id="88077" name="Line 13"/>
          <p:cNvSpPr>
            <a:spLocks noChangeShapeType="1"/>
          </p:cNvSpPr>
          <p:nvPr/>
        </p:nvSpPr>
        <p:spPr bwMode="auto">
          <a:xfrm flipH="1" flipV="1">
            <a:off x="8001000" y="1447800"/>
            <a:ext cx="76200" cy="533400"/>
          </a:xfrm>
          <a:prstGeom prst="line">
            <a:avLst/>
          </a:prstGeom>
          <a:noFill/>
          <a:ln w="9525">
            <a:solidFill>
              <a:schemeClr val="tx1"/>
            </a:solidFill>
            <a:prstDash val="dash"/>
            <a:round/>
            <a:headEnd/>
            <a:tailEnd/>
          </a:ln>
        </p:spPr>
        <p:txBody>
          <a:bodyPr/>
          <a:lstStyle/>
          <a:p>
            <a:endParaRPr lang="en-US"/>
          </a:p>
        </p:txBody>
      </p:sp>
      <p:sp>
        <p:nvSpPr>
          <p:cNvPr id="88078" name="Line 14"/>
          <p:cNvSpPr>
            <a:spLocks noChangeShapeType="1"/>
          </p:cNvSpPr>
          <p:nvPr/>
        </p:nvSpPr>
        <p:spPr bwMode="auto">
          <a:xfrm>
            <a:off x="8077200" y="1981200"/>
            <a:ext cx="457200" cy="76200"/>
          </a:xfrm>
          <a:prstGeom prst="line">
            <a:avLst/>
          </a:prstGeom>
          <a:noFill/>
          <a:ln w="9525">
            <a:solidFill>
              <a:schemeClr val="tx1"/>
            </a:solidFill>
            <a:prstDash val="dash"/>
            <a:round/>
            <a:headEnd/>
            <a:tailEnd/>
          </a:ln>
        </p:spPr>
        <p:txBody>
          <a:bodyPr/>
          <a:lstStyle/>
          <a:p>
            <a:endParaRPr lang="en-US"/>
          </a:p>
        </p:txBody>
      </p:sp>
      <p:sp>
        <p:nvSpPr>
          <p:cNvPr id="88079" name="Line 15"/>
          <p:cNvSpPr>
            <a:spLocks noChangeShapeType="1"/>
          </p:cNvSpPr>
          <p:nvPr/>
        </p:nvSpPr>
        <p:spPr bwMode="auto">
          <a:xfrm flipH="1">
            <a:off x="7315200" y="1981200"/>
            <a:ext cx="762000" cy="152400"/>
          </a:xfrm>
          <a:prstGeom prst="line">
            <a:avLst/>
          </a:prstGeom>
          <a:noFill/>
          <a:ln w="9525">
            <a:solidFill>
              <a:schemeClr val="tx1"/>
            </a:solidFill>
            <a:prstDash val="dash"/>
            <a:round/>
            <a:headEnd/>
            <a:tailEnd/>
          </a:ln>
        </p:spPr>
        <p:txBody>
          <a:bodyPr/>
          <a:lstStyle/>
          <a:p>
            <a:endParaRPr lang="en-US"/>
          </a:p>
        </p:txBody>
      </p:sp>
      <p:sp>
        <p:nvSpPr>
          <p:cNvPr id="88080" name="Text Box 16"/>
          <p:cNvSpPr txBox="1">
            <a:spLocks noChangeArrowheads="1"/>
          </p:cNvSpPr>
          <p:nvPr/>
        </p:nvSpPr>
        <p:spPr bwMode="auto">
          <a:xfrm>
            <a:off x="7391400" y="2743200"/>
            <a:ext cx="1250950" cy="366713"/>
          </a:xfrm>
          <a:prstGeom prst="rect">
            <a:avLst/>
          </a:prstGeom>
          <a:noFill/>
          <a:ln w="9525">
            <a:noFill/>
            <a:miter lim="800000"/>
            <a:headEnd/>
            <a:tailEnd/>
          </a:ln>
        </p:spPr>
        <p:txBody>
          <a:bodyPr wrap="none">
            <a:spAutoFit/>
          </a:bodyPr>
          <a:lstStyle/>
          <a:p>
            <a:r>
              <a:rPr lang="en-US" altLang="ja-JP">
                <a:latin typeface="Times New Roman" pitchFamily="18" charset="0"/>
                <a:ea typeface="MS PGothic" pitchFamily="34" charset="-128"/>
              </a:rPr>
              <a:t>Octahedron</a:t>
            </a:r>
          </a:p>
        </p:txBody>
      </p:sp>
      <p:sp>
        <p:nvSpPr>
          <p:cNvPr id="88081" name="Line 17"/>
          <p:cNvSpPr>
            <a:spLocks noChangeShapeType="1"/>
          </p:cNvSpPr>
          <p:nvPr/>
        </p:nvSpPr>
        <p:spPr bwMode="auto">
          <a:xfrm>
            <a:off x="8001000" y="3429000"/>
            <a:ext cx="0" cy="381000"/>
          </a:xfrm>
          <a:prstGeom prst="line">
            <a:avLst/>
          </a:prstGeom>
          <a:noFill/>
          <a:ln w="9525">
            <a:solidFill>
              <a:schemeClr val="tx1"/>
            </a:solidFill>
            <a:round/>
            <a:headEnd/>
            <a:tailEnd/>
          </a:ln>
        </p:spPr>
        <p:txBody>
          <a:bodyPr/>
          <a:lstStyle/>
          <a:p>
            <a:endParaRPr lang="en-US"/>
          </a:p>
        </p:txBody>
      </p:sp>
      <p:sp>
        <p:nvSpPr>
          <p:cNvPr id="88082" name="Line 18"/>
          <p:cNvSpPr>
            <a:spLocks noChangeShapeType="1"/>
          </p:cNvSpPr>
          <p:nvPr/>
        </p:nvSpPr>
        <p:spPr bwMode="auto">
          <a:xfrm>
            <a:off x="8001000" y="3429000"/>
            <a:ext cx="457200" cy="304800"/>
          </a:xfrm>
          <a:prstGeom prst="line">
            <a:avLst/>
          </a:prstGeom>
          <a:noFill/>
          <a:ln w="9525">
            <a:solidFill>
              <a:schemeClr val="tx1"/>
            </a:solidFill>
            <a:round/>
            <a:headEnd/>
            <a:tailEnd/>
          </a:ln>
        </p:spPr>
        <p:txBody>
          <a:bodyPr/>
          <a:lstStyle/>
          <a:p>
            <a:endParaRPr lang="en-US"/>
          </a:p>
        </p:txBody>
      </p:sp>
      <p:sp>
        <p:nvSpPr>
          <p:cNvPr id="88083" name="Line 19"/>
          <p:cNvSpPr>
            <a:spLocks noChangeShapeType="1"/>
          </p:cNvSpPr>
          <p:nvPr/>
        </p:nvSpPr>
        <p:spPr bwMode="auto">
          <a:xfrm flipH="1">
            <a:off x="7543800" y="3429000"/>
            <a:ext cx="457200" cy="304800"/>
          </a:xfrm>
          <a:prstGeom prst="line">
            <a:avLst/>
          </a:prstGeom>
          <a:noFill/>
          <a:ln w="9525">
            <a:solidFill>
              <a:schemeClr val="tx1"/>
            </a:solidFill>
            <a:round/>
            <a:headEnd/>
            <a:tailEnd/>
          </a:ln>
        </p:spPr>
        <p:txBody>
          <a:bodyPr/>
          <a:lstStyle/>
          <a:p>
            <a:endParaRPr lang="en-US"/>
          </a:p>
        </p:txBody>
      </p:sp>
      <p:sp>
        <p:nvSpPr>
          <p:cNvPr id="88084" name="Line 20"/>
          <p:cNvSpPr>
            <a:spLocks noChangeShapeType="1"/>
          </p:cNvSpPr>
          <p:nvPr/>
        </p:nvSpPr>
        <p:spPr bwMode="auto">
          <a:xfrm>
            <a:off x="7543800" y="3733800"/>
            <a:ext cx="0" cy="457200"/>
          </a:xfrm>
          <a:prstGeom prst="line">
            <a:avLst/>
          </a:prstGeom>
          <a:noFill/>
          <a:ln w="9525">
            <a:solidFill>
              <a:schemeClr val="tx1"/>
            </a:solidFill>
            <a:round/>
            <a:headEnd/>
            <a:tailEnd/>
          </a:ln>
        </p:spPr>
        <p:txBody>
          <a:bodyPr/>
          <a:lstStyle/>
          <a:p>
            <a:endParaRPr lang="en-US"/>
          </a:p>
        </p:txBody>
      </p:sp>
      <p:sp>
        <p:nvSpPr>
          <p:cNvPr id="88085" name="Line 21"/>
          <p:cNvSpPr>
            <a:spLocks noChangeShapeType="1"/>
          </p:cNvSpPr>
          <p:nvPr/>
        </p:nvSpPr>
        <p:spPr bwMode="auto">
          <a:xfrm>
            <a:off x="8458200" y="3733800"/>
            <a:ext cx="0" cy="457200"/>
          </a:xfrm>
          <a:prstGeom prst="line">
            <a:avLst/>
          </a:prstGeom>
          <a:noFill/>
          <a:ln w="9525">
            <a:solidFill>
              <a:schemeClr val="tx1"/>
            </a:solidFill>
            <a:round/>
            <a:headEnd/>
            <a:tailEnd/>
          </a:ln>
        </p:spPr>
        <p:txBody>
          <a:bodyPr/>
          <a:lstStyle/>
          <a:p>
            <a:endParaRPr lang="en-US"/>
          </a:p>
        </p:txBody>
      </p:sp>
      <p:sp>
        <p:nvSpPr>
          <p:cNvPr id="88086" name="Line 22"/>
          <p:cNvSpPr>
            <a:spLocks noChangeShapeType="1"/>
          </p:cNvSpPr>
          <p:nvPr/>
        </p:nvSpPr>
        <p:spPr bwMode="auto">
          <a:xfrm>
            <a:off x="7543800" y="4191000"/>
            <a:ext cx="228600" cy="76200"/>
          </a:xfrm>
          <a:prstGeom prst="line">
            <a:avLst/>
          </a:prstGeom>
          <a:noFill/>
          <a:ln w="9525">
            <a:solidFill>
              <a:schemeClr val="tx1"/>
            </a:solidFill>
            <a:round/>
            <a:headEnd/>
            <a:tailEnd/>
          </a:ln>
        </p:spPr>
        <p:txBody>
          <a:bodyPr/>
          <a:lstStyle/>
          <a:p>
            <a:endParaRPr lang="en-US"/>
          </a:p>
        </p:txBody>
      </p:sp>
      <p:sp>
        <p:nvSpPr>
          <p:cNvPr id="88087" name="Line 23"/>
          <p:cNvSpPr>
            <a:spLocks noChangeShapeType="1"/>
          </p:cNvSpPr>
          <p:nvPr/>
        </p:nvSpPr>
        <p:spPr bwMode="auto">
          <a:xfrm flipH="1">
            <a:off x="8229600" y="4191000"/>
            <a:ext cx="228600" cy="76200"/>
          </a:xfrm>
          <a:prstGeom prst="line">
            <a:avLst/>
          </a:prstGeom>
          <a:noFill/>
          <a:ln w="9525">
            <a:solidFill>
              <a:schemeClr val="tx1"/>
            </a:solidFill>
            <a:round/>
            <a:headEnd/>
            <a:tailEnd/>
          </a:ln>
        </p:spPr>
        <p:txBody>
          <a:bodyPr/>
          <a:lstStyle/>
          <a:p>
            <a:endParaRPr lang="en-US"/>
          </a:p>
        </p:txBody>
      </p:sp>
      <p:sp>
        <p:nvSpPr>
          <p:cNvPr id="88088" name="Line 24"/>
          <p:cNvSpPr>
            <a:spLocks noChangeShapeType="1"/>
          </p:cNvSpPr>
          <p:nvPr/>
        </p:nvSpPr>
        <p:spPr bwMode="auto">
          <a:xfrm flipH="1" flipV="1">
            <a:off x="7543800" y="3733800"/>
            <a:ext cx="457200" cy="76200"/>
          </a:xfrm>
          <a:prstGeom prst="line">
            <a:avLst/>
          </a:prstGeom>
          <a:noFill/>
          <a:ln w="9525">
            <a:solidFill>
              <a:schemeClr val="tx1"/>
            </a:solidFill>
            <a:round/>
            <a:headEnd/>
            <a:tailEnd/>
          </a:ln>
        </p:spPr>
        <p:txBody>
          <a:bodyPr/>
          <a:lstStyle/>
          <a:p>
            <a:endParaRPr lang="en-US"/>
          </a:p>
        </p:txBody>
      </p:sp>
      <p:sp>
        <p:nvSpPr>
          <p:cNvPr id="88089" name="Line 25"/>
          <p:cNvSpPr>
            <a:spLocks noChangeShapeType="1"/>
          </p:cNvSpPr>
          <p:nvPr/>
        </p:nvSpPr>
        <p:spPr bwMode="auto">
          <a:xfrm flipV="1">
            <a:off x="8001000" y="3733800"/>
            <a:ext cx="457200" cy="76200"/>
          </a:xfrm>
          <a:prstGeom prst="line">
            <a:avLst/>
          </a:prstGeom>
          <a:noFill/>
          <a:ln w="9525">
            <a:solidFill>
              <a:schemeClr val="tx1"/>
            </a:solidFill>
            <a:round/>
            <a:headEnd/>
            <a:tailEnd/>
          </a:ln>
        </p:spPr>
        <p:txBody>
          <a:bodyPr/>
          <a:lstStyle/>
          <a:p>
            <a:endParaRPr lang="en-US"/>
          </a:p>
        </p:txBody>
      </p:sp>
      <p:sp>
        <p:nvSpPr>
          <p:cNvPr id="88090" name="Line 26"/>
          <p:cNvSpPr>
            <a:spLocks noChangeShapeType="1"/>
          </p:cNvSpPr>
          <p:nvPr/>
        </p:nvSpPr>
        <p:spPr bwMode="auto">
          <a:xfrm>
            <a:off x="8001000" y="3810000"/>
            <a:ext cx="228600" cy="457200"/>
          </a:xfrm>
          <a:prstGeom prst="line">
            <a:avLst/>
          </a:prstGeom>
          <a:noFill/>
          <a:ln w="9525">
            <a:solidFill>
              <a:schemeClr val="tx1"/>
            </a:solidFill>
            <a:round/>
            <a:headEnd/>
            <a:tailEnd/>
          </a:ln>
        </p:spPr>
        <p:txBody>
          <a:bodyPr/>
          <a:lstStyle/>
          <a:p>
            <a:endParaRPr lang="en-US"/>
          </a:p>
        </p:txBody>
      </p:sp>
      <p:sp>
        <p:nvSpPr>
          <p:cNvPr id="88091" name="Line 27"/>
          <p:cNvSpPr>
            <a:spLocks noChangeShapeType="1"/>
          </p:cNvSpPr>
          <p:nvPr/>
        </p:nvSpPr>
        <p:spPr bwMode="auto">
          <a:xfrm flipH="1">
            <a:off x="7772400" y="3810000"/>
            <a:ext cx="228600" cy="457200"/>
          </a:xfrm>
          <a:prstGeom prst="line">
            <a:avLst/>
          </a:prstGeom>
          <a:noFill/>
          <a:ln w="9525">
            <a:solidFill>
              <a:schemeClr val="tx1"/>
            </a:solidFill>
            <a:round/>
            <a:headEnd/>
            <a:tailEnd/>
          </a:ln>
        </p:spPr>
        <p:txBody>
          <a:bodyPr/>
          <a:lstStyle/>
          <a:p>
            <a:endParaRPr lang="en-US"/>
          </a:p>
        </p:txBody>
      </p:sp>
      <p:sp>
        <p:nvSpPr>
          <p:cNvPr id="88092" name="Line 28"/>
          <p:cNvSpPr>
            <a:spLocks noChangeShapeType="1"/>
          </p:cNvSpPr>
          <p:nvPr/>
        </p:nvSpPr>
        <p:spPr bwMode="auto">
          <a:xfrm>
            <a:off x="7772400" y="4267200"/>
            <a:ext cx="457200" cy="0"/>
          </a:xfrm>
          <a:prstGeom prst="line">
            <a:avLst/>
          </a:prstGeom>
          <a:noFill/>
          <a:ln w="9525">
            <a:solidFill>
              <a:schemeClr val="tx1"/>
            </a:solidFill>
            <a:round/>
            <a:headEnd/>
            <a:tailEnd/>
          </a:ln>
        </p:spPr>
        <p:txBody>
          <a:bodyPr/>
          <a:lstStyle/>
          <a:p>
            <a:endParaRPr lang="en-US"/>
          </a:p>
        </p:txBody>
      </p:sp>
      <p:sp>
        <p:nvSpPr>
          <p:cNvPr id="88093" name="Line 29"/>
          <p:cNvSpPr>
            <a:spLocks noChangeShapeType="1"/>
          </p:cNvSpPr>
          <p:nvPr/>
        </p:nvSpPr>
        <p:spPr bwMode="auto">
          <a:xfrm flipH="1">
            <a:off x="8229600" y="3733800"/>
            <a:ext cx="228600" cy="533400"/>
          </a:xfrm>
          <a:prstGeom prst="line">
            <a:avLst/>
          </a:prstGeom>
          <a:noFill/>
          <a:ln w="9525">
            <a:solidFill>
              <a:schemeClr val="tx1"/>
            </a:solidFill>
            <a:round/>
            <a:headEnd/>
            <a:tailEnd/>
          </a:ln>
        </p:spPr>
        <p:txBody>
          <a:bodyPr/>
          <a:lstStyle/>
          <a:p>
            <a:endParaRPr lang="en-US"/>
          </a:p>
        </p:txBody>
      </p:sp>
      <p:sp>
        <p:nvSpPr>
          <p:cNvPr id="88094" name="Line 30"/>
          <p:cNvSpPr>
            <a:spLocks noChangeShapeType="1"/>
          </p:cNvSpPr>
          <p:nvPr/>
        </p:nvSpPr>
        <p:spPr bwMode="auto">
          <a:xfrm>
            <a:off x="7543800" y="3733800"/>
            <a:ext cx="228600" cy="533400"/>
          </a:xfrm>
          <a:prstGeom prst="line">
            <a:avLst/>
          </a:prstGeom>
          <a:noFill/>
          <a:ln w="9525">
            <a:solidFill>
              <a:schemeClr val="tx1"/>
            </a:solidFill>
            <a:round/>
            <a:headEnd/>
            <a:tailEnd/>
          </a:ln>
        </p:spPr>
        <p:txBody>
          <a:bodyPr/>
          <a:lstStyle/>
          <a:p>
            <a:endParaRPr lang="en-US"/>
          </a:p>
        </p:txBody>
      </p:sp>
      <p:sp>
        <p:nvSpPr>
          <p:cNvPr id="88095" name="Line 31"/>
          <p:cNvSpPr>
            <a:spLocks noChangeShapeType="1"/>
          </p:cNvSpPr>
          <p:nvPr/>
        </p:nvSpPr>
        <p:spPr bwMode="auto">
          <a:xfrm>
            <a:off x="7772400" y="4267200"/>
            <a:ext cx="228600" cy="304800"/>
          </a:xfrm>
          <a:prstGeom prst="line">
            <a:avLst/>
          </a:prstGeom>
          <a:noFill/>
          <a:ln w="9525">
            <a:solidFill>
              <a:schemeClr val="tx1"/>
            </a:solidFill>
            <a:round/>
            <a:headEnd/>
            <a:tailEnd/>
          </a:ln>
        </p:spPr>
        <p:txBody>
          <a:bodyPr/>
          <a:lstStyle/>
          <a:p>
            <a:endParaRPr lang="en-US"/>
          </a:p>
        </p:txBody>
      </p:sp>
      <p:sp>
        <p:nvSpPr>
          <p:cNvPr id="88096" name="Line 32"/>
          <p:cNvSpPr>
            <a:spLocks noChangeShapeType="1"/>
          </p:cNvSpPr>
          <p:nvPr/>
        </p:nvSpPr>
        <p:spPr bwMode="auto">
          <a:xfrm flipH="1">
            <a:off x="8001000" y="4267200"/>
            <a:ext cx="228600" cy="304800"/>
          </a:xfrm>
          <a:prstGeom prst="line">
            <a:avLst/>
          </a:prstGeom>
          <a:noFill/>
          <a:ln w="9525">
            <a:solidFill>
              <a:schemeClr val="tx1"/>
            </a:solidFill>
            <a:round/>
            <a:headEnd/>
            <a:tailEnd/>
          </a:ln>
        </p:spPr>
        <p:txBody>
          <a:bodyPr/>
          <a:lstStyle/>
          <a:p>
            <a:endParaRPr lang="en-US"/>
          </a:p>
        </p:txBody>
      </p:sp>
      <p:sp>
        <p:nvSpPr>
          <p:cNvPr id="88097" name="Line 33"/>
          <p:cNvSpPr>
            <a:spLocks noChangeShapeType="1"/>
          </p:cNvSpPr>
          <p:nvPr/>
        </p:nvSpPr>
        <p:spPr bwMode="auto">
          <a:xfrm flipV="1">
            <a:off x="8001000" y="4191000"/>
            <a:ext cx="457200" cy="381000"/>
          </a:xfrm>
          <a:prstGeom prst="line">
            <a:avLst/>
          </a:prstGeom>
          <a:noFill/>
          <a:ln w="9525">
            <a:solidFill>
              <a:schemeClr val="tx1"/>
            </a:solidFill>
            <a:round/>
            <a:headEnd/>
            <a:tailEnd/>
          </a:ln>
        </p:spPr>
        <p:txBody>
          <a:bodyPr/>
          <a:lstStyle/>
          <a:p>
            <a:endParaRPr lang="en-US"/>
          </a:p>
        </p:txBody>
      </p:sp>
      <p:sp>
        <p:nvSpPr>
          <p:cNvPr id="88098" name="Line 34"/>
          <p:cNvSpPr>
            <a:spLocks noChangeShapeType="1"/>
          </p:cNvSpPr>
          <p:nvPr/>
        </p:nvSpPr>
        <p:spPr bwMode="auto">
          <a:xfrm flipH="1" flipV="1">
            <a:off x="7543800" y="4191000"/>
            <a:ext cx="457200" cy="381000"/>
          </a:xfrm>
          <a:prstGeom prst="line">
            <a:avLst/>
          </a:prstGeom>
          <a:noFill/>
          <a:ln w="9525">
            <a:solidFill>
              <a:schemeClr val="tx1"/>
            </a:solidFill>
            <a:round/>
            <a:headEnd/>
            <a:tailEnd/>
          </a:ln>
        </p:spPr>
        <p:txBody>
          <a:bodyPr/>
          <a:lstStyle/>
          <a:p>
            <a:endParaRPr lang="en-US"/>
          </a:p>
        </p:txBody>
      </p:sp>
      <p:sp>
        <p:nvSpPr>
          <p:cNvPr id="88099" name="Line 35"/>
          <p:cNvSpPr>
            <a:spLocks noChangeShapeType="1"/>
          </p:cNvSpPr>
          <p:nvPr/>
        </p:nvSpPr>
        <p:spPr bwMode="auto">
          <a:xfrm flipV="1">
            <a:off x="8001000" y="4114800"/>
            <a:ext cx="0" cy="457200"/>
          </a:xfrm>
          <a:prstGeom prst="line">
            <a:avLst/>
          </a:prstGeom>
          <a:noFill/>
          <a:ln w="9525">
            <a:solidFill>
              <a:schemeClr val="tx1"/>
            </a:solidFill>
            <a:prstDash val="dash"/>
            <a:round/>
            <a:headEnd/>
            <a:tailEnd/>
          </a:ln>
        </p:spPr>
        <p:txBody>
          <a:bodyPr/>
          <a:lstStyle/>
          <a:p>
            <a:endParaRPr lang="en-US"/>
          </a:p>
        </p:txBody>
      </p:sp>
      <p:sp>
        <p:nvSpPr>
          <p:cNvPr id="88100" name="Line 36"/>
          <p:cNvSpPr>
            <a:spLocks noChangeShapeType="1"/>
          </p:cNvSpPr>
          <p:nvPr/>
        </p:nvSpPr>
        <p:spPr bwMode="auto">
          <a:xfrm flipV="1">
            <a:off x="7543800" y="4114800"/>
            <a:ext cx="457200" cy="76200"/>
          </a:xfrm>
          <a:prstGeom prst="line">
            <a:avLst/>
          </a:prstGeom>
          <a:noFill/>
          <a:ln w="9525">
            <a:solidFill>
              <a:schemeClr val="tx1"/>
            </a:solidFill>
            <a:prstDash val="dash"/>
            <a:round/>
            <a:headEnd/>
            <a:tailEnd/>
          </a:ln>
        </p:spPr>
        <p:txBody>
          <a:bodyPr/>
          <a:lstStyle/>
          <a:p>
            <a:endParaRPr lang="en-US"/>
          </a:p>
        </p:txBody>
      </p:sp>
      <p:sp>
        <p:nvSpPr>
          <p:cNvPr id="88101" name="Line 37"/>
          <p:cNvSpPr>
            <a:spLocks noChangeShapeType="1"/>
          </p:cNvSpPr>
          <p:nvPr/>
        </p:nvSpPr>
        <p:spPr bwMode="auto">
          <a:xfrm>
            <a:off x="8001000" y="4114800"/>
            <a:ext cx="457200" cy="76200"/>
          </a:xfrm>
          <a:prstGeom prst="line">
            <a:avLst/>
          </a:prstGeom>
          <a:noFill/>
          <a:ln w="9525">
            <a:solidFill>
              <a:schemeClr val="tx1"/>
            </a:solidFill>
            <a:prstDash val="dash"/>
            <a:round/>
            <a:headEnd/>
            <a:tailEnd/>
          </a:ln>
        </p:spPr>
        <p:txBody>
          <a:bodyPr/>
          <a:lstStyle/>
          <a:p>
            <a:endParaRPr lang="en-US"/>
          </a:p>
        </p:txBody>
      </p:sp>
      <p:sp>
        <p:nvSpPr>
          <p:cNvPr id="88102" name="Line 38"/>
          <p:cNvSpPr>
            <a:spLocks noChangeShapeType="1"/>
          </p:cNvSpPr>
          <p:nvPr/>
        </p:nvSpPr>
        <p:spPr bwMode="auto">
          <a:xfrm flipH="1" flipV="1">
            <a:off x="8229600" y="3657600"/>
            <a:ext cx="228600" cy="76200"/>
          </a:xfrm>
          <a:prstGeom prst="line">
            <a:avLst/>
          </a:prstGeom>
          <a:noFill/>
          <a:ln w="9525">
            <a:solidFill>
              <a:schemeClr val="tx1"/>
            </a:solidFill>
            <a:prstDash val="dash"/>
            <a:round/>
            <a:headEnd/>
            <a:tailEnd/>
          </a:ln>
        </p:spPr>
        <p:txBody>
          <a:bodyPr/>
          <a:lstStyle/>
          <a:p>
            <a:endParaRPr lang="en-US"/>
          </a:p>
        </p:txBody>
      </p:sp>
      <p:sp>
        <p:nvSpPr>
          <p:cNvPr id="88103" name="Line 39"/>
          <p:cNvSpPr>
            <a:spLocks noChangeShapeType="1"/>
          </p:cNvSpPr>
          <p:nvPr/>
        </p:nvSpPr>
        <p:spPr bwMode="auto">
          <a:xfrm flipV="1">
            <a:off x="7543800" y="3657600"/>
            <a:ext cx="228600" cy="76200"/>
          </a:xfrm>
          <a:prstGeom prst="line">
            <a:avLst/>
          </a:prstGeom>
          <a:noFill/>
          <a:ln w="9525">
            <a:solidFill>
              <a:schemeClr val="tx1"/>
            </a:solidFill>
            <a:prstDash val="dash"/>
            <a:round/>
            <a:headEnd/>
            <a:tailEnd/>
          </a:ln>
        </p:spPr>
        <p:txBody>
          <a:bodyPr/>
          <a:lstStyle/>
          <a:p>
            <a:endParaRPr lang="en-US"/>
          </a:p>
        </p:txBody>
      </p:sp>
      <p:sp>
        <p:nvSpPr>
          <p:cNvPr id="88104" name="Line 40"/>
          <p:cNvSpPr>
            <a:spLocks noChangeShapeType="1"/>
          </p:cNvSpPr>
          <p:nvPr/>
        </p:nvSpPr>
        <p:spPr bwMode="auto">
          <a:xfrm>
            <a:off x="7772400" y="3657600"/>
            <a:ext cx="457200" cy="0"/>
          </a:xfrm>
          <a:prstGeom prst="line">
            <a:avLst/>
          </a:prstGeom>
          <a:noFill/>
          <a:ln w="9525">
            <a:solidFill>
              <a:schemeClr val="tx1"/>
            </a:solidFill>
            <a:prstDash val="dash"/>
            <a:round/>
            <a:headEnd/>
            <a:tailEnd/>
          </a:ln>
        </p:spPr>
        <p:txBody>
          <a:bodyPr/>
          <a:lstStyle/>
          <a:p>
            <a:endParaRPr lang="en-US"/>
          </a:p>
        </p:txBody>
      </p:sp>
      <p:sp>
        <p:nvSpPr>
          <p:cNvPr id="88105" name="Line 41"/>
          <p:cNvSpPr>
            <a:spLocks noChangeShapeType="1"/>
          </p:cNvSpPr>
          <p:nvPr/>
        </p:nvSpPr>
        <p:spPr bwMode="auto">
          <a:xfrm flipV="1">
            <a:off x="7772400" y="3429000"/>
            <a:ext cx="228600" cy="228600"/>
          </a:xfrm>
          <a:prstGeom prst="line">
            <a:avLst/>
          </a:prstGeom>
          <a:noFill/>
          <a:ln w="9525">
            <a:solidFill>
              <a:schemeClr val="tx1"/>
            </a:solidFill>
            <a:prstDash val="dash"/>
            <a:round/>
            <a:headEnd/>
            <a:tailEnd/>
          </a:ln>
        </p:spPr>
        <p:txBody>
          <a:bodyPr/>
          <a:lstStyle/>
          <a:p>
            <a:endParaRPr lang="en-US"/>
          </a:p>
        </p:txBody>
      </p:sp>
      <p:sp>
        <p:nvSpPr>
          <p:cNvPr id="88106" name="Line 42"/>
          <p:cNvSpPr>
            <a:spLocks noChangeShapeType="1"/>
          </p:cNvSpPr>
          <p:nvPr/>
        </p:nvSpPr>
        <p:spPr bwMode="auto">
          <a:xfrm>
            <a:off x="8001000" y="3429000"/>
            <a:ext cx="228600" cy="228600"/>
          </a:xfrm>
          <a:prstGeom prst="line">
            <a:avLst/>
          </a:prstGeom>
          <a:noFill/>
          <a:ln w="9525">
            <a:solidFill>
              <a:schemeClr val="tx1"/>
            </a:solidFill>
            <a:prstDash val="dash"/>
            <a:round/>
            <a:headEnd/>
            <a:tailEnd/>
          </a:ln>
        </p:spPr>
        <p:txBody>
          <a:bodyPr/>
          <a:lstStyle/>
          <a:p>
            <a:endParaRPr lang="en-US"/>
          </a:p>
        </p:txBody>
      </p:sp>
      <p:sp>
        <p:nvSpPr>
          <p:cNvPr id="88107" name="Line 43"/>
          <p:cNvSpPr>
            <a:spLocks noChangeShapeType="1"/>
          </p:cNvSpPr>
          <p:nvPr/>
        </p:nvSpPr>
        <p:spPr bwMode="auto">
          <a:xfrm flipH="1">
            <a:off x="8001000" y="3657600"/>
            <a:ext cx="228600" cy="457200"/>
          </a:xfrm>
          <a:prstGeom prst="line">
            <a:avLst/>
          </a:prstGeom>
          <a:noFill/>
          <a:ln w="9525">
            <a:solidFill>
              <a:schemeClr val="tx1"/>
            </a:solidFill>
            <a:prstDash val="dash"/>
            <a:round/>
            <a:headEnd/>
            <a:tailEnd/>
          </a:ln>
        </p:spPr>
        <p:txBody>
          <a:bodyPr/>
          <a:lstStyle/>
          <a:p>
            <a:endParaRPr lang="en-US"/>
          </a:p>
        </p:txBody>
      </p:sp>
      <p:sp>
        <p:nvSpPr>
          <p:cNvPr id="88108" name="Line 44"/>
          <p:cNvSpPr>
            <a:spLocks noChangeShapeType="1"/>
          </p:cNvSpPr>
          <p:nvPr/>
        </p:nvSpPr>
        <p:spPr bwMode="auto">
          <a:xfrm flipH="1" flipV="1">
            <a:off x="7772400" y="3657600"/>
            <a:ext cx="228600" cy="457200"/>
          </a:xfrm>
          <a:prstGeom prst="line">
            <a:avLst/>
          </a:prstGeom>
          <a:noFill/>
          <a:ln w="9525">
            <a:solidFill>
              <a:schemeClr val="tx1"/>
            </a:solidFill>
            <a:prstDash val="dash"/>
            <a:round/>
            <a:headEnd/>
            <a:tailEnd/>
          </a:ln>
        </p:spPr>
        <p:txBody>
          <a:bodyPr/>
          <a:lstStyle/>
          <a:p>
            <a:endParaRPr lang="en-US"/>
          </a:p>
        </p:txBody>
      </p:sp>
      <p:sp>
        <p:nvSpPr>
          <p:cNvPr id="88109" name="Line 45"/>
          <p:cNvSpPr>
            <a:spLocks noChangeShapeType="1"/>
          </p:cNvSpPr>
          <p:nvPr/>
        </p:nvSpPr>
        <p:spPr bwMode="auto">
          <a:xfrm flipH="1">
            <a:off x="7543800" y="3657600"/>
            <a:ext cx="228600" cy="533400"/>
          </a:xfrm>
          <a:prstGeom prst="line">
            <a:avLst/>
          </a:prstGeom>
          <a:noFill/>
          <a:ln w="9525">
            <a:solidFill>
              <a:schemeClr val="tx1"/>
            </a:solidFill>
            <a:prstDash val="dash"/>
            <a:round/>
            <a:headEnd/>
            <a:tailEnd/>
          </a:ln>
        </p:spPr>
        <p:txBody>
          <a:bodyPr/>
          <a:lstStyle/>
          <a:p>
            <a:endParaRPr lang="en-US"/>
          </a:p>
        </p:txBody>
      </p:sp>
      <p:sp>
        <p:nvSpPr>
          <p:cNvPr id="88110" name="Line 46"/>
          <p:cNvSpPr>
            <a:spLocks noChangeShapeType="1"/>
          </p:cNvSpPr>
          <p:nvPr/>
        </p:nvSpPr>
        <p:spPr bwMode="auto">
          <a:xfrm flipH="1" flipV="1">
            <a:off x="8229600" y="3657600"/>
            <a:ext cx="228600" cy="533400"/>
          </a:xfrm>
          <a:prstGeom prst="line">
            <a:avLst/>
          </a:prstGeom>
          <a:noFill/>
          <a:ln w="9525">
            <a:solidFill>
              <a:schemeClr val="tx1"/>
            </a:solidFill>
            <a:prstDash val="dash"/>
            <a:round/>
            <a:headEnd/>
            <a:tailEnd/>
          </a:ln>
        </p:spPr>
        <p:txBody>
          <a:bodyPr/>
          <a:lstStyle/>
          <a:p>
            <a:endParaRPr lang="en-US"/>
          </a:p>
        </p:txBody>
      </p:sp>
      <p:sp>
        <p:nvSpPr>
          <p:cNvPr id="88111" name="Text Box 47"/>
          <p:cNvSpPr txBox="1">
            <a:spLocks noChangeArrowheads="1"/>
          </p:cNvSpPr>
          <p:nvPr/>
        </p:nvSpPr>
        <p:spPr bwMode="auto">
          <a:xfrm>
            <a:off x="7391400" y="4648200"/>
            <a:ext cx="1289050" cy="366713"/>
          </a:xfrm>
          <a:prstGeom prst="rect">
            <a:avLst/>
          </a:prstGeom>
          <a:noFill/>
          <a:ln w="9525">
            <a:noFill/>
            <a:miter lim="800000"/>
            <a:headEnd/>
            <a:tailEnd/>
          </a:ln>
        </p:spPr>
        <p:txBody>
          <a:bodyPr wrap="none">
            <a:spAutoFit/>
          </a:bodyPr>
          <a:lstStyle/>
          <a:p>
            <a:r>
              <a:rPr lang="en-US" altLang="ja-JP">
                <a:latin typeface="Times New Roman" pitchFamily="18" charset="0"/>
                <a:ea typeface="MS PGothic" pitchFamily="34" charset="-128"/>
              </a:rPr>
              <a:t>Isosahedron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84300" y="511175"/>
            <a:ext cx="4006850" cy="538163"/>
          </a:xfrm>
          <a:noFill/>
        </p:spPr>
        <p:txBody>
          <a:bodyPr wrap="none" lIns="63500" tIns="25400" rIns="63500" bIns="25400" anchor="t">
            <a:spAutoFit/>
          </a:bodyPr>
          <a:lstStyle/>
          <a:p>
            <a:pPr eaLnBrk="1" hangingPunct="1"/>
            <a:r>
              <a:rPr lang="en-US" smtClean="0">
                <a:cs typeface="Times New Roman" pitchFamily="18" charset="0"/>
              </a:rPr>
              <a:t> </a:t>
            </a:r>
            <a:r>
              <a:rPr lang="en-US" u="sng" smtClean="0">
                <a:cs typeface="Times New Roman" pitchFamily="18" charset="0"/>
              </a:rPr>
              <a:t>Filled-Area Primitives</a:t>
            </a:r>
            <a:endParaRPr lang="en-US" smtClean="0">
              <a:cs typeface="Times New Roman" pitchFamily="18" charset="0"/>
            </a:endParaRPr>
          </a:p>
        </p:txBody>
      </p:sp>
      <p:sp>
        <p:nvSpPr>
          <p:cNvPr id="89091" name="Rectangle 3"/>
          <p:cNvSpPr>
            <a:spLocks noChangeArrowheads="1"/>
          </p:cNvSpPr>
          <p:nvPr/>
        </p:nvSpPr>
        <p:spPr bwMode="auto">
          <a:xfrm>
            <a:off x="14288" y="1358900"/>
            <a:ext cx="9144000" cy="3508375"/>
          </a:xfrm>
          <a:prstGeom prst="rect">
            <a:avLst/>
          </a:prstGeom>
          <a:noFill/>
          <a:ln w="9525">
            <a:noFill/>
            <a:miter lim="800000"/>
            <a:headEnd/>
            <a:tailEnd/>
          </a:ln>
        </p:spPr>
        <p:txBody>
          <a:bodyPr>
            <a:spAutoFit/>
          </a:bodyPr>
          <a:lstStyle/>
          <a:p>
            <a:pPr eaLnBrk="0" hangingPunct="0"/>
            <a:r>
              <a:rPr lang="en-US" sz="2800" b="1">
                <a:solidFill>
                  <a:schemeClr val="hlink"/>
                </a:solidFill>
                <a:latin typeface="Times New Roman" pitchFamily="18" charset="0"/>
                <a:cs typeface="Times New Roman" pitchFamily="18" charset="0"/>
              </a:rPr>
              <a:t>	 </a:t>
            </a:r>
          </a:p>
          <a:p>
            <a:pPr eaLnBrk="0" hangingPunct="0"/>
            <a:r>
              <a:rPr lang="en-US" sz="2800" b="1">
                <a:solidFill>
                  <a:srgbClr val="333399"/>
                </a:solidFill>
                <a:latin typeface="Times New Roman" pitchFamily="18" charset="0"/>
                <a:cs typeface="Times New Roman" pitchFamily="18" charset="0"/>
              </a:rPr>
              <a:t>Two ways of area filling on raster system</a:t>
            </a:r>
          </a:p>
          <a:p>
            <a:pPr eaLnBrk="0" hangingPunct="0"/>
            <a:r>
              <a:rPr lang="en-US" sz="2800" b="1">
                <a:solidFill>
                  <a:srgbClr val="333399"/>
                </a:solidFill>
                <a:latin typeface="Times New Roman" pitchFamily="18" charset="0"/>
                <a:cs typeface="Times New Roman" pitchFamily="18" charset="0"/>
              </a:rPr>
              <a:t> </a:t>
            </a:r>
          </a:p>
          <a:p>
            <a:pPr eaLnBrk="0" hangingPunct="0"/>
            <a:r>
              <a:rPr lang="en-US" sz="2800" b="1">
                <a:solidFill>
                  <a:srgbClr val="333399"/>
                </a:solidFill>
                <a:latin typeface="Times New Roman" pitchFamily="18" charset="0"/>
                <a:cs typeface="Times New Roman" pitchFamily="18" charset="0"/>
              </a:rPr>
              <a:t>	1. By determining the overlaps intervals for scan 	lines that cross the area.</a:t>
            </a:r>
          </a:p>
          <a:p>
            <a:pPr eaLnBrk="0" hangingPunct="0"/>
            <a:endParaRPr lang="en-US" sz="2800" b="1">
              <a:solidFill>
                <a:srgbClr val="333399"/>
              </a:solidFill>
              <a:latin typeface="Times New Roman" pitchFamily="18" charset="0"/>
              <a:cs typeface="Times New Roman" pitchFamily="18" charset="0"/>
            </a:endParaRPr>
          </a:p>
          <a:p>
            <a:pPr eaLnBrk="0" hangingPunct="0"/>
            <a:r>
              <a:rPr lang="en-US" sz="2800" b="1">
                <a:solidFill>
                  <a:srgbClr val="333399"/>
                </a:solidFill>
                <a:latin typeface="Times New Roman" pitchFamily="18" charset="0"/>
                <a:cs typeface="Times New Roman" pitchFamily="18" charset="0"/>
              </a:rPr>
              <a:t>	2. By starting from interior position outward until 	specified boundary condition is encountered.</a:t>
            </a:r>
            <a:r>
              <a:rPr lang="en-US" sz="2800" b="1">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77863" y="207963"/>
            <a:ext cx="8229600" cy="685800"/>
          </a:xfrm>
        </p:spPr>
        <p:txBody>
          <a:bodyPr/>
          <a:lstStyle/>
          <a:p>
            <a:pPr eaLnBrk="1" hangingPunct="1"/>
            <a:r>
              <a:rPr lang="en-US" sz="4000" smtClean="0"/>
              <a:t>Polygon Classifications</a:t>
            </a:r>
          </a:p>
        </p:txBody>
      </p:sp>
      <p:sp>
        <p:nvSpPr>
          <p:cNvPr id="90115" name="Rectangle 3"/>
          <p:cNvSpPr>
            <a:spLocks noGrp="1" noChangeArrowheads="1"/>
          </p:cNvSpPr>
          <p:nvPr>
            <p:ph type="body" idx="1"/>
          </p:nvPr>
        </p:nvSpPr>
        <p:spPr>
          <a:xfrm>
            <a:off x="374650" y="1192213"/>
            <a:ext cx="8229600" cy="2678112"/>
          </a:xfrm>
        </p:spPr>
        <p:txBody>
          <a:bodyPr/>
          <a:lstStyle/>
          <a:p>
            <a:pPr eaLnBrk="1" hangingPunct="1"/>
            <a:r>
              <a:rPr lang="en-US" sz="2800" smtClean="0"/>
              <a:t>An interior angle of a polygon is an angle inside the polygon boundary formed by two adjacent edges</a:t>
            </a:r>
          </a:p>
          <a:p>
            <a:pPr eaLnBrk="1" hangingPunct="1"/>
            <a:r>
              <a:rPr lang="en-US" sz="2800" smtClean="0"/>
              <a:t>If all interior angles of a polygon are less than or equal to 180 degree, the polygon is said to be </a:t>
            </a:r>
            <a:r>
              <a:rPr lang="en-US" sz="2800" b="1" smtClean="0"/>
              <a:t>convex</a:t>
            </a:r>
          </a:p>
          <a:p>
            <a:pPr eaLnBrk="1" hangingPunct="1"/>
            <a:r>
              <a:rPr lang="en-US" sz="2800" smtClean="0"/>
              <a:t>If there is at least one interior angle greater than 180 degree, the polygon is said to be </a:t>
            </a:r>
            <a:r>
              <a:rPr lang="en-US" sz="2800" b="1" smtClean="0"/>
              <a:t>concave</a:t>
            </a:r>
          </a:p>
          <a:p>
            <a:pPr eaLnBrk="1" hangingPunct="1"/>
            <a:r>
              <a:rPr lang="en-US" sz="2800" smtClean="0"/>
              <a:t>The order of vertices for a polygon can be either clockwise or anti-clockwise</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39925" y="179388"/>
            <a:ext cx="4006850" cy="538162"/>
          </a:xfrm>
          <a:noFill/>
        </p:spPr>
        <p:txBody>
          <a:bodyPr wrap="none" lIns="63500" tIns="25400" rIns="63500" bIns="25400" anchor="t">
            <a:spAutoFit/>
          </a:bodyPr>
          <a:lstStyle/>
          <a:p>
            <a:pPr eaLnBrk="1" hangingPunct="1"/>
            <a:r>
              <a:rPr lang="en-US" smtClean="0">
                <a:cs typeface="Times New Roman" pitchFamily="18" charset="0"/>
              </a:rPr>
              <a:t> </a:t>
            </a:r>
            <a:r>
              <a:rPr lang="en-US" u="sng" smtClean="0">
                <a:cs typeface="Times New Roman" pitchFamily="18" charset="0"/>
              </a:rPr>
              <a:t>Filled-Area Primitives</a:t>
            </a:r>
            <a:endParaRPr lang="en-US" smtClean="0">
              <a:cs typeface="Times New Roman" pitchFamily="18" charset="0"/>
            </a:endParaRPr>
          </a:p>
        </p:txBody>
      </p:sp>
      <p:sp>
        <p:nvSpPr>
          <p:cNvPr id="91139" name="Rectangle 3"/>
          <p:cNvSpPr>
            <a:spLocks noChangeArrowheads="1"/>
          </p:cNvSpPr>
          <p:nvPr/>
        </p:nvSpPr>
        <p:spPr bwMode="auto">
          <a:xfrm>
            <a:off x="0" y="1066800"/>
            <a:ext cx="9144000" cy="3935413"/>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Polygon</a:t>
            </a:r>
          </a:p>
          <a:p>
            <a:pPr eaLnBrk="0" hangingPunct="0"/>
            <a:r>
              <a:rPr lang="en-US" sz="2800" b="1">
                <a:latin typeface="Times New Roman" pitchFamily="18" charset="0"/>
                <a:cs typeface="Times New Roman" pitchFamily="18" charset="0"/>
              </a:rPr>
              <a:t>-         Concave</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r>
            <a:br>
              <a:rPr lang="en-US" sz="2800" b="1">
                <a:latin typeface="Times New Roman" pitchFamily="18" charset="0"/>
                <a:cs typeface="Times New Roman" pitchFamily="18" charset="0"/>
              </a:rPr>
            </a:br>
            <a:r>
              <a:rPr lang="en-US" sz="2800" b="1">
                <a:latin typeface="Times New Roman" pitchFamily="18" charset="0"/>
                <a:cs typeface="Times New Roman" pitchFamily="18" charset="0"/>
              </a:rPr>
              <a:t>-         Convex</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91140" name="AutoShape 4"/>
          <p:cNvSpPr>
            <a:spLocks noChangeArrowheads="1"/>
          </p:cNvSpPr>
          <p:nvPr/>
        </p:nvSpPr>
        <p:spPr bwMode="auto">
          <a:xfrm>
            <a:off x="2286000" y="1905000"/>
            <a:ext cx="823913" cy="822325"/>
          </a:xfrm>
          <a:prstGeom prst="plus">
            <a:avLst>
              <a:gd name="adj" fmla="val 25000"/>
            </a:avLst>
          </a:prstGeom>
          <a:solidFill>
            <a:schemeClr val="accent2"/>
          </a:solidFill>
          <a:ln w="9525">
            <a:solidFill>
              <a:schemeClr val="accent2"/>
            </a:solidFill>
            <a:miter lim="800000"/>
            <a:headEnd/>
            <a:tailEnd/>
          </a:ln>
        </p:spPr>
        <p:txBody>
          <a:bodyPr/>
          <a:lstStyle/>
          <a:p>
            <a:pPr eaLnBrk="0" hangingPunct="0"/>
            <a:endParaRPr lang="en-US" sz="2400">
              <a:solidFill>
                <a:schemeClr val="hlink"/>
              </a:solidFill>
              <a:latin typeface="Times New Roman" pitchFamily="18" charset="0"/>
            </a:endParaRPr>
          </a:p>
        </p:txBody>
      </p:sp>
      <p:sp>
        <p:nvSpPr>
          <p:cNvPr id="91141" name="AutoShape 5"/>
          <p:cNvSpPr>
            <a:spLocks noChangeArrowheads="1"/>
          </p:cNvSpPr>
          <p:nvPr/>
        </p:nvSpPr>
        <p:spPr bwMode="auto">
          <a:xfrm>
            <a:off x="2286000" y="3810000"/>
            <a:ext cx="1057275" cy="914400"/>
          </a:xfrm>
          <a:prstGeom prst="hexagon">
            <a:avLst>
              <a:gd name="adj" fmla="val 28906"/>
              <a:gd name="vf" fmla="val 115470"/>
            </a:avLst>
          </a:prstGeom>
          <a:solidFill>
            <a:srgbClr val="FFFFFF"/>
          </a:solidFill>
          <a:ln w="9525">
            <a:solidFill>
              <a:srgbClr val="000000"/>
            </a:solidFill>
            <a:miter lim="800000"/>
            <a:headEnd/>
            <a:tailEnd/>
          </a:ln>
        </p:spPr>
        <p:txBody>
          <a:bodyPr/>
          <a:lstStyle/>
          <a:p>
            <a:endParaRPr lang="en-IN"/>
          </a:p>
        </p:txBody>
      </p:sp>
      <p:sp>
        <p:nvSpPr>
          <p:cNvPr id="91142" name="AutoShape 6"/>
          <p:cNvSpPr>
            <a:spLocks noChangeArrowheads="1"/>
          </p:cNvSpPr>
          <p:nvPr/>
        </p:nvSpPr>
        <p:spPr bwMode="auto">
          <a:xfrm>
            <a:off x="4953000" y="3810000"/>
            <a:ext cx="731838" cy="823913"/>
          </a:xfrm>
          <a:prstGeom prst="triangle">
            <a:avLst>
              <a:gd name="adj" fmla="val 50000"/>
            </a:avLst>
          </a:prstGeom>
          <a:solidFill>
            <a:srgbClr val="FFFFFF"/>
          </a:solidFill>
          <a:ln w="9525">
            <a:solidFill>
              <a:srgbClr val="000000"/>
            </a:solidFill>
            <a:miter lim="800000"/>
            <a:headEnd/>
            <a:tailEnd/>
          </a:ln>
        </p:spPr>
        <p:txBody>
          <a:bodyPr/>
          <a:lstStyle/>
          <a:p>
            <a:endParaRPr lang="en-IN"/>
          </a:p>
        </p:txBody>
      </p:sp>
      <p:sp>
        <p:nvSpPr>
          <p:cNvPr id="91143" name="AutoShape 7"/>
          <p:cNvSpPr>
            <a:spLocks noChangeArrowheads="1"/>
          </p:cNvSpPr>
          <p:nvPr/>
        </p:nvSpPr>
        <p:spPr bwMode="auto">
          <a:xfrm>
            <a:off x="7239000" y="3810000"/>
            <a:ext cx="822325" cy="823913"/>
          </a:xfrm>
          <a:prstGeom prst="parallelogram">
            <a:avLst>
              <a:gd name="adj" fmla="val 25000"/>
            </a:avLst>
          </a:prstGeom>
          <a:solidFill>
            <a:srgbClr val="FFFFFF"/>
          </a:solidFill>
          <a:ln w="9525">
            <a:solidFill>
              <a:srgbClr val="000000"/>
            </a:solidFill>
            <a:miter lim="800000"/>
            <a:headEnd/>
            <a:tailEnd/>
          </a:ln>
        </p:spPr>
        <p:txBody>
          <a:bodyPr/>
          <a:lstStyle/>
          <a:p>
            <a:endParaRPr lang="en-IN"/>
          </a:p>
        </p:txBody>
      </p:sp>
      <p:sp>
        <p:nvSpPr>
          <p:cNvPr id="91144" name="Freeform 8"/>
          <p:cNvSpPr>
            <a:spLocks/>
          </p:cNvSpPr>
          <p:nvPr/>
        </p:nvSpPr>
        <p:spPr bwMode="auto">
          <a:xfrm>
            <a:off x="3657600" y="1905000"/>
            <a:ext cx="2667000" cy="1066800"/>
          </a:xfrm>
          <a:custGeom>
            <a:avLst/>
            <a:gdLst>
              <a:gd name="T0" fmla="*/ 0 w 1680"/>
              <a:gd name="T1" fmla="*/ 0 h 672"/>
              <a:gd name="T2" fmla="*/ 2147483647 w 1680"/>
              <a:gd name="T3" fmla="*/ 0 h 672"/>
              <a:gd name="T4" fmla="*/ 2147483647 w 1680"/>
              <a:gd name="T5" fmla="*/ 2147483647 h 672"/>
              <a:gd name="T6" fmla="*/ 2147483647 w 1680"/>
              <a:gd name="T7" fmla="*/ 0 h 672"/>
              <a:gd name="T8" fmla="*/ 2147483647 w 1680"/>
              <a:gd name="T9" fmla="*/ 0 h 672"/>
              <a:gd name="T10" fmla="*/ 2147483647 w 1680"/>
              <a:gd name="T11" fmla="*/ 2147483647 h 672"/>
              <a:gd name="T12" fmla="*/ 2147483647 w 1680"/>
              <a:gd name="T13" fmla="*/ 2147483647 h 672"/>
              <a:gd name="T14" fmla="*/ 0 w 168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1680"/>
              <a:gd name="T25" fmla="*/ 0 h 672"/>
              <a:gd name="T26" fmla="*/ 1680 w 168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0" h="672">
                <a:moveTo>
                  <a:pt x="0" y="0"/>
                </a:moveTo>
                <a:lnTo>
                  <a:pt x="672" y="0"/>
                </a:lnTo>
                <a:lnTo>
                  <a:pt x="768" y="336"/>
                </a:lnTo>
                <a:lnTo>
                  <a:pt x="960" y="0"/>
                </a:lnTo>
                <a:lnTo>
                  <a:pt x="1680" y="0"/>
                </a:lnTo>
                <a:lnTo>
                  <a:pt x="1056" y="672"/>
                </a:lnTo>
                <a:lnTo>
                  <a:pt x="528" y="672"/>
                </a:lnTo>
                <a:lnTo>
                  <a:pt x="0" y="0"/>
                </a:lnTo>
                <a:close/>
              </a:path>
            </a:pathLst>
          </a:custGeom>
          <a:solidFill>
            <a:schemeClr val="accent1"/>
          </a:solidFill>
          <a:ln w="9525">
            <a:solidFill>
              <a:schemeClr val="tx1"/>
            </a:solidFill>
            <a:round/>
            <a:headEnd/>
            <a:tailEnd/>
          </a:ln>
        </p:spPr>
        <p:txBody>
          <a:bodyPr/>
          <a:lstStyle/>
          <a:p>
            <a:endParaRPr lang="en-US"/>
          </a:p>
        </p:txBody>
      </p:sp>
      <p:sp>
        <p:nvSpPr>
          <p:cNvPr id="91145" name="Freeform 9"/>
          <p:cNvSpPr>
            <a:spLocks/>
          </p:cNvSpPr>
          <p:nvPr/>
        </p:nvSpPr>
        <p:spPr bwMode="auto">
          <a:xfrm>
            <a:off x="7086600" y="1828800"/>
            <a:ext cx="1905000" cy="1066800"/>
          </a:xfrm>
          <a:custGeom>
            <a:avLst/>
            <a:gdLst>
              <a:gd name="T0" fmla="*/ 0 w 1200"/>
              <a:gd name="T1" fmla="*/ 0 h 672"/>
              <a:gd name="T2" fmla="*/ 2147483647 w 1200"/>
              <a:gd name="T3" fmla="*/ 0 h 672"/>
              <a:gd name="T4" fmla="*/ 2147483647 w 1200"/>
              <a:gd name="T5" fmla="*/ 2147483647 h 672"/>
              <a:gd name="T6" fmla="*/ 2147483647 w 1200"/>
              <a:gd name="T7" fmla="*/ 2147483647 h 672"/>
              <a:gd name="T8" fmla="*/ 2147483647 w 1200"/>
              <a:gd name="T9" fmla="*/ 2147483647 h 672"/>
              <a:gd name="T10" fmla="*/ 0 w 1200"/>
              <a:gd name="T11" fmla="*/ 2147483647 h 672"/>
              <a:gd name="T12" fmla="*/ 0 w 1200"/>
              <a:gd name="T13" fmla="*/ 0 h 672"/>
              <a:gd name="T14" fmla="*/ 0 60000 65536"/>
              <a:gd name="T15" fmla="*/ 0 60000 65536"/>
              <a:gd name="T16" fmla="*/ 0 60000 65536"/>
              <a:gd name="T17" fmla="*/ 0 60000 65536"/>
              <a:gd name="T18" fmla="*/ 0 60000 65536"/>
              <a:gd name="T19" fmla="*/ 0 60000 65536"/>
              <a:gd name="T20" fmla="*/ 0 60000 65536"/>
              <a:gd name="T21" fmla="*/ 0 w 1200"/>
              <a:gd name="T22" fmla="*/ 0 h 672"/>
              <a:gd name="T23" fmla="*/ 1200 w 1200"/>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672">
                <a:moveTo>
                  <a:pt x="0" y="0"/>
                </a:moveTo>
                <a:lnTo>
                  <a:pt x="432" y="0"/>
                </a:lnTo>
                <a:lnTo>
                  <a:pt x="432" y="336"/>
                </a:lnTo>
                <a:lnTo>
                  <a:pt x="1200" y="336"/>
                </a:lnTo>
                <a:lnTo>
                  <a:pt x="1200" y="672"/>
                </a:lnTo>
                <a:lnTo>
                  <a:pt x="0" y="672"/>
                </a:lnTo>
                <a:lnTo>
                  <a:pt x="0" y="0"/>
                </a:lnTo>
                <a:close/>
              </a:path>
            </a:pathLst>
          </a:custGeom>
          <a:solidFill>
            <a:schemeClr val="hlink"/>
          </a:solid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IE" smtClean="0"/>
              <a:t>Polygon Scan-conversion</a:t>
            </a:r>
            <a:endParaRPr lang="en-GB" smtClean="0"/>
          </a:p>
        </p:txBody>
      </p:sp>
      <p:sp>
        <p:nvSpPr>
          <p:cNvPr id="92163" name="Rectangle 3"/>
          <p:cNvSpPr>
            <a:spLocks noGrp="1" noChangeArrowheads="1"/>
          </p:cNvSpPr>
          <p:nvPr>
            <p:ph type="body" idx="1"/>
          </p:nvPr>
        </p:nvSpPr>
        <p:spPr>
          <a:xfrm>
            <a:off x="457200" y="4037013"/>
            <a:ext cx="8229600" cy="1811337"/>
          </a:xfrm>
        </p:spPr>
        <p:txBody>
          <a:bodyPr/>
          <a:lstStyle/>
          <a:p>
            <a:pPr eaLnBrk="1" hangingPunct="1"/>
            <a:r>
              <a:rPr lang="en-IE" sz="2400" smtClean="0"/>
              <a:t>First scan convert all edges very coarsely, increment along y and don’t worry about gaps</a:t>
            </a:r>
          </a:p>
          <a:p>
            <a:pPr eaLnBrk="1" hangingPunct="1"/>
            <a:endParaRPr lang="en-IE" sz="2400" smtClean="0"/>
          </a:p>
          <a:p>
            <a:pPr eaLnBrk="1" hangingPunct="1"/>
            <a:r>
              <a:rPr lang="en-IE" sz="2400" smtClean="0"/>
              <a:t>For each scan line, fill between start and end pixel</a:t>
            </a:r>
          </a:p>
          <a:p>
            <a:pPr eaLnBrk="1" hangingPunct="1"/>
            <a:endParaRPr lang="en-US" sz="2400" smtClean="0"/>
          </a:p>
        </p:txBody>
      </p:sp>
      <p:pic>
        <p:nvPicPr>
          <p:cNvPr id="92164" name="Picture 4"/>
          <p:cNvPicPr>
            <a:picLocks noChangeAspect="1" noChangeArrowheads="1"/>
          </p:cNvPicPr>
          <p:nvPr/>
        </p:nvPicPr>
        <p:blipFill>
          <a:blip r:embed="rId3"/>
          <a:srcRect/>
          <a:stretch>
            <a:fillRect/>
          </a:stretch>
        </p:blipFill>
        <p:spPr bwMode="auto">
          <a:xfrm>
            <a:off x="468313" y="2133600"/>
            <a:ext cx="2152650" cy="1724025"/>
          </a:xfrm>
          <a:prstGeom prst="rect">
            <a:avLst/>
          </a:prstGeom>
          <a:noFill/>
          <a:ln w="12700" cap="sq" algn="ctr">
            <a:noFill/>
            <a:miter lim="800000"/>
            <a:headEnd type="none" w="sm" len="sm"/>
            <a:tailEnd type="none" w="sm" len="sm"/>
          </a:ln>
        </p:spPr>
      </p:pic>
      <p:pic>
        <p:nvPicPr>
          <p:cNvPr id="92165" name="Picture 5"/>
          <p:cNvPicPr>
            <a:picLocks noChangeAspect="1" noChangeArrowheads="1"/>
          </p:cNvPicPr>
          <p:nvPr/>
        </p:nvPicPr>
        <p:blipFill>
          <a:blip r:embed="rId4"/>
          <a:srcRect/>
          <a:stretch>
            <a:fillRect/>
          </a:stretch>
        </p:blipFill>
        <p:spPr bwMode="auto">
          <a:xfrm>
            <a:off x="3421063" y="2133600"/>
            <a:ext cx="2152650" cy="1724025"/>
          </a:xfrm>
          <a:prstGeom prst="rect">
            <a:avLst/>
          </a:prstGeom>
          <a:noFill/>
          <a:ln w="12700" cap="sq" algn="ctr">
            <a:noFill/>
            <a:miter lim="800000"/>
            <a:headEnd type="none" w="sm" len="sm"/>
            <a:tailEnd type="none" w="sm" len="sm"/>
          </a:ln>
        </p:spPr>
      </p:pic>
      <p:pic>
        <p:nvPicPr>
          <p:cNvPr id="92166" name="Picture 6"/>
          <p:cNvPicPr>
            <a:picLocks noChangeAspect="1" noChangeArrowheads="1"/>
          </p:cNvPicPr>
          <p:nvPr/>
        </p:nvPicPr>
        <p:blipFill>
          <a:blip r:embed="rId5"/>
          <a:srcRect/>
          <a:stretch>
            <a:fillRect/>
          </a:stretch>
        </p:blipFill>
        <p:spPr bwMode="auto">
          <a:xfrm>
            <a:off x="6516688" y="2060575"/>
            <a:ext cx="2152650" cy="1724025"/>
          </a:xfrm>
          <a:prstGeom prst="rect">
            <a:avLst/>
          </a:prstGeom>
          <a:noFill/>
          <a:ln w="12700" cap="sq" algn="ctr">
            <a:noFill/>
            <a:miter lim="800000"/>
            <a:headEnd type="none" w="sm" len="sm"/>
            <a:tailEnd type="none" w="sm" len="sm"/>
          </a:ln>
        </p:spPr>
      </p:pic>
      <p:sp>
        <p:nvSpPr>
          <p:cNvPr id="92167" name="AutoShape 7"/>
          <p:cNvSpPr>
            <a:spLocks noChangeArrowheads="1"/>
          </p:cNvSpPr>
          <p:nvPr/>
        </p:nvSpPr>
        <p:spPr bwMode="auto">
          <a:xfrm>
            <a:off x="2700338" y="3213100"/>
            <a:ext cx="647700" cy="431800"/>
          </a:xfrm>
          <a:prstGeom prst="notchedRightArrow">
            <a:avLst>
              <a:gd name="adj1" fmla="val 50000"/>
              <a:gd name="adj2" fmla="val 37500"/>
            </a:avLst>
          </a:prstGeom>
          <a:solidFill>
            <a:srgbClr val="FFFFFF">
              <a:alpha val="38039"/>
            </a:srgbClr>
          </a:solidFill>
          <a:ln w="12700" cap="sq" algn="ctr">
            <a:solidFill>
              <a:schemeClr val="tx1"/>
            </a:solidFill>
            <a:miter lim="800000"/>
            <a:headEnd type="none" w="sm" len="sm"/>
            <a:tailEnd type="none" w="sm" len="sm"/>
          </a:ln>
        </p:spPr>
        <p:txBody>
          <a:bodyPr wrap="none" lIns="90000" tIns="46800" rIns="90000" bIns="46800" anchor="ctr"/>
          <a:lstStyle/>
          <a:p>
            <a:endParaRPr lang="en-IN"/>
          </a:p>
        </p:txBody>
      </p:sp>
      <p:sp>
        <p:nvSpPr>
          <p:cNvPr id="92168" name="AutoShape 8"/>
          <p:cNvSpPr>
            <a:spLocks noChangeArrowheads="1"/>
          </p:cNvSpPr>
          <p:nvPr/>
        </p:nvSpPr>
        <p:spPr bwMode="auto">
          <a:xfrm>
            <a:off x="5724525" y="3213100"/>
            <a:ext cx="647700" cy="431800"/>
          </a:xfrm>
          <a:prstGeom prst="notchedRightArrow">
            <a:avLst>
              <a:gd name="adj1" fmla="val 50000"/>
              <a:gd name="adj2" fmla="val 37500"/>
            </a:avLst>
          </a:prstGeom>
          <a:solidFill>
            <a:srgbClr val="FFFFFF">
              <a:alpha val="38039"/>
            </a:srgbClr>
          </a:solidFill>
          <a:ln w="12700" cap="sq" algn="ctr">
            <a:solidFill>
              <a:schemeClr val="tx1"/>
            </a:solidFill>
            <a:miter lim="800000"/>
            <a:headEnd type="none" w="sm" len="sm"/>
            <a:tailEnd type="none" w="sm" len="sm"/>
          </a:ln>
        </p:spPr>
        <p:txBody>
          <a:bodyPr wrap="none" lIns="90000" tIns="46800" rIns="90000" bIns="46800" anchor="ctr"/>
          <a:lstStyle/>
          <a:p>
            <a:endParaRPr lang="en-IN"/>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IE" sz="3200" b="1" smtClean="0">
                <a:latin typeface="Times New Roman" pitchFamily="18" charset="0"/>
                <a:cs typeface="Times New Roman" pitchFamily="18" charset="0"/>
              </a:rPr>
              <a:t>Scan-Line Polygon Fill Algorithm</a:t>
            </a:r>
            <a:endParaRPr lang="en-US" sz="3200" b="1" smtClean="0">
              <a:latin typeface="Times New Roman" pitchFamily="18" charset="0"/>
              <a:cs typeface="Times New Roman" pitchFamily="18" charset="0"/>
            </a:endParaRPr>
          </a:p>
        </p:txBody>
      </p:sp>
      <p:sp>
        <p:nvSpPr>
          <p:cNvPr id="93187" name="Rectangle 3"/>
          <p:cNvSpPr>
            <a:spLocks noGrp="1" noChangeArrowheads="1"/>
          </p:cNvSpPr>
          <p:nvPr>
            <p:ph type="body" idx="1"/>
          </p:nvPr>
        </p:nvSpPr>
        <p:spPr/>
        <p:txBody>
          <a:bodyPr/>
          <a:lstStyle/>
          <a:p>
            <a:pPr eaLnBrk="1" hangingPunct="1"/>
            <a:endParaRPr lang="en-GB" smtClean="0"/>
          </a:p>
        </p:txBody>
      </p:sp>
      <p:grpSp>
        <p:nvGrpSpPr>
          <p:cNvPr id="93188" name="Group 4"/>
          <p:cNvGrpSpPr>
            <a:grpSpLocks/>
          </p:cNvGrpSpPr>
          <p:nvPr/>
        </p:nvGrpSpPr>
        <p:grpSpPr bwMode="auto">
          <a:xfrm>
            <a:off x="1225550" y="1465263"/>
            <a:ext cx="6667500" cy="5208587"/>
            <a:chOff x="758" y="867"/>
            <a:chExt cx="4200" cy="3281"/>
          </a:xfrm>
        </p:grpSpPr>
        <p:grpSp>
          <p:nvGrpSpPr>
            <p:cNvPr id="93189" name="Group 5"/>
            <p:cNvGrpSpPr>
              <a:grpSpLocks/>
            </p:cNvGrpSpPr>
            <p:nvPr/>
          </p:nvGrpSpPr>
          <p:grpSpPr bwMode="auto">
            <a:xfrm>
              <a:off x="1456" y="1207"/>
              <a:ext cx="3231" cy="2288"/>
              <a:chOff x="1456" y="1522"/>
              <a:chExt cx="3231" cy="2288"/>
            </a:xfrm>
          </p:grpSpPr>
          <p:sp>
            <p:nvSpPr>
              <p:cNvPr id="93244" name="Line 6"/>
              <p:cNvSpPr>
                <a:spLocks noChangeShapeType="1"/>
              </p:cNvSpPr>
              <p:nvPr/>
            </p:nvSpPr>
            <p:spPr bwMode="auto">
              <a:xfrm>
                <a:off x="1457" y="1531"/>
                <a:ext cx="713" cy="1819"/>
              </a:xfrm>
              <a:prstGeom prst="line">
                <a:avLst/>
              </a:prstGeom>
              <a:noFill/>
              <a:ln w="50800">
                <a:solidFill>
                  <a:srgbClr val="FF6600"/>
                </a:solidFill>
                <a:round/>
                <a:headEnd/>
                <a:tailEnd/>
              </a:ln>
            </p:spPr>
            <p:txBody>
              <a:bodyPr wrap="none"/>
              <a:lstStyle/>
              <a:p>
                <a:endParaRPr lang="en-US"/>
              </a:p>
            </p:txBody>
          </p:sp>
          <p:sp>
            <p:nvSpPr>
              <p:cNvPr id="93245" name="Line 7"/>
              <p:cNvSpPr>
                <a:spLocks noChangeShapeType="1"/>
              </p:cNvSpPr>
              <p:nvPr/>
            </p:nvSpPr>
            <p:spPr bwMode="auto">
              <a:xfrm>
                <a:off x="1456" y="1522"/>
                <a:ext cx="1646" cy="594"/>
              </a:xfrm>
              <a:prstGeom prst="line">
                <a:avLst/>
              </a:prstGeom>
              <a:noFill/>
              <a:ln w="50800">
                <a:solidFill>
                  <a:srgbClr val="FF6600"/>
                </a:solidFill>
                <a:round/>
                <a:headEnd/>
                <a:tailEnd/>
              </a:ln>
            </p:spPr>
            <p:txBody>
              <a:bodyPr wrap="none"/>
              <a:lstStyle/>
              <a:p>
                <a:endParaRPr lang="en-US"/>
              </a:p>
            </p:txBody>
          </p:sp>
          <p:sp>
            <p:nvSpPr>
              <p:cNvPr id="93246" name="Line 8"/>
              <p:cNvSpPr>
                <a:spLocks noChangeShapeType="1"/>
              </p:cNvSpPr>
              <p:nvPr/>
            </p:nvSpPr>
            <p:spPr bwMode="auto">
              <a:xfrm flipV="1">
                <a:off x="3100" y="1670"/>
                <a:ext cx="1587" cy="437"/>
              </a:xfrm>
              <a:prstGeom prst="line">
                <a:avLst/>
              </a:prstGeom>
              <a:noFill/>
              <a:ln w="50800">
                <a:solidFill>
                  <a:srgbClr val="FF6600"/>
                </a:solidFill>
                <a:round/>
                <a:headEnd/>
                <a:tailEnd/>
              </a:ln>
            </p:spPr>
            <p:txBody>
              <a:bodyPr wrap="none"/>
              <a:lstStyle/>
              <a:p>
                <a:endParaRPr lang="en-US"/>
              </a:p>
            </p:txBody>
          </p:sp>
          <p:sp>
            <p:nvSpPr>
              <p:cNvPr id="93247" name="Line 9"/>
              <p:cNvSpPr>
                <a:spLocks noChangeShapeType="1"/>
              </p:cNvSpPr>
              <p:nvPr/>
            </p:nvSpPr>
            <p:spPr bwMode="auto">
              <a:xfrm flipV="1">
                <a:off x="3821" y="1686"/>
                <a:ext cx="854" cy="2124"/>
              </a:xfrm>
              <a:prstGeom prst="line">
                <a:avLst/>
              </a:prstGeom>
              <a:noFill/>
              <a:ln w="50800">
                <a:solidFill>
                  <a:srgbClr val="FF6600"/>
                </a:solidFill>
                <a:round/>
                <a:headEnd/>
                <a:tailEnd/>
              </a:ln>
            </p:spPr>
            <p:txBody>
              <a:bodyPr wrap="none"/>
              <a:lstStyle/>
              <a:p>
                <a:endParaRPr lang="en-US"/>
              </a:p>
            </p:txBody>
          </p:sp>
          <p:sp>
            <p:nvSpPr>
              <p:cNvPr id="93248" name="Line 10"/>
              <p:cNvSpPr>
                <a:spLocks noChangeShapeType="1"/>
              </p:cNvSpPr>
              <p:nvPr/>
            </p:nvSpPr>
            <p:spPr bwMode="auto">
              <a:xfrm flipH="1" flipV="1">
                <a:off x="2156" y="3339"/>
                <a:ext cx="1682" cy="471"/>
              </a:xfrm>
              <a:prstGeom prst="line">
                <a:avLst/>
              </a:prstGeom>
              <a:noFill/>
              <a:ln w="50800">
                <a:solidFill>
                  <a:srgbClr val="FF6600"/>
                </a:solidFill>
                <a:round/>
                <a:headEnd/>
                <a:tailEnd/>
              </a:ln>
            </p:spPr>
            <p:txBody>
              <a:bodyPr wrap="none"/>
              <a:lstStyle/>
              <a:p>
                <a:endParaRPr lang="en-US"/>
              </a:p>
            </p:txBody>
          </p:sp>
        </p:grpSp>
        <p:sp>
          <p:nvSpPr>
            <p:cNvPr id="93190" name="Line 11"/>
            <p:cNvSpPr>
              <a:spLocks noChangeShapeType="1"/>
            </p:cNvSpPr>
            <p:nvPr/>
          </p:nvSpPr>
          <p:spPr bwMode="auto">
            <a:xfrm flipV="1">
              <a:off x="1092" y="867"/>
              <a:ext cx="0" cy="3007"/>
            </a:xfrm>
            <a:prstGeom prst="line">
              <a:avLst/>
            </a:prstGeom>
            <a:noFill/>
            <a:ln w="12700">
              <a:solidFill>
                <a:schemeClr val="tx1"/>
              </a:solidFill>
              <a:round/>
              <a:headEnd/>
              <a:tailEnd type="triangle" w="med" len="med"/>
            </a:ln>
          </p:spPr>
          <p:txBody>
            <a:bodyPr wrap="none"/>
            <a:lstStyle/>
            <a:p>
              <a:endParaRPr lang="en-US"/>
            </a:p>
          </p:txBody>
        </p:sp>
        <p:sp>
          <p:nvSpPr>
            <p:cNvPr id="93191"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US"/>
            </a:p>
          </p:txBody>
        </p:sp>
        <p:sp>
          <p:nvSpPr>
            <p:cNvPr id="93192"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US"/>
            </a:p>
          </p:txBody>
        </p:sp>
        <p:sp>
          <p:nvSpPr>
            <p:cNvPr id="93193"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US"/>
            </a:p>
          </p:txBody>
        </p:sp>
        <p:sp>
          <p:nvSpPr>
            <p:cNvPr id="93194" name="Line 15"/>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US"/>
            </a:p>
          </p:txBody>
        </p:sp>
        <p:sp>
          <p:nvSpPr>
            <p:cNvPr id="93195" name="Line 16"/>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US"/>
            </a:p>
          </p:txBody>
        </p:sp>
        <p:sp>
          <p:nvSpPr>
            <p:cNvPr id="93196" name="Line 17"/>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US"/>
            </a:p>
          </p:txBody>
        </p:sp>
        <p:sp>
          <p:nvSpPr>
            <p:cNvPr id="93197" name="Line 18"/>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US"/>
            </a:p>
          </p:txBody>
        </p:sp>
        <p:sp>
          <p:nvSpPr>
            <p:cNvPr id="93198" name="Line 19"/>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US"/>
            </a:p>
          </p:txBody>
        </p:sp>
        <p:sp>
          <p:nvSpPr>
            <p:cNvPr id="93199" name="Line 20"/>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US"/>
            </a:p>
          </p:txBody>
        </p:sp>
        <p:sp>
          <p:nvSpPr>
            <p:cNvPr id="93200" name="Line 21"/>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US"/>
            </a:p>
          </p:txBody>
        </p:sp>
        <p:sp>
          <p:nvSpPr>
            <p:cNvPr id="93201" name="Text Box 22"/>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93202" name="Text Box 23"/>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93203" name="Text Box 24"/>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93204" name="Text Box 25"/>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93205" name="Text Box 26"/>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a:t>10</a:t>
              </a:r>
              <a:endParaRPr lang="en-GB"/>
            </a:p>
          </p:txBody>
        </p:sp>
        <p:sp>
          <p:nvSpPr>
            <p:cNvPr id="93206" name="Line 27"/>
            <p:cNvSpPr>
              <a:spLocks noChangeShapeType="1"/>
            </p:cNvSpPr>
            <p:nvPr/>
          </p:nvSpPr>
          <p:spPr bwMode="auto">
            <a:xfrm>
              <a:off x="1085" y="1585"/>
              <a:ext cx="3860" cy="0"/>
            </a:xfrm>
            <a:prstGeom prst="line">
              <a:avLst/>
            </a:prstGeom>
            <a:noFill/>
            <a:ln w="38100">
              <a:solidFill>
                <a:srgbClr val="000080"/>
              </a:solidFill>
              <a:round/>
              <a:headEnd/>
              <a:tailEnd/>
            </a:ln>
          </p:spPr>
          <p:txBody>
            <a:bodyPr wrap="none"/>
            <a:lstStyle/>
            <a:p>
              <a:endParaRPr lang="en-US"/>
            </a:p>
          </p:txBody>
        </p:sp>
        <p:sp>
          <p:nvSpPr>
            <p:cNvPr id="93207" name="Oval 28"/>
            <p:cNvSpPr>
              <a:spLocks noChangeArrowheads="1"/>
            </p:cNvSpPr>
            <p:nvPr/>
          </p:nvSpPr>
          <p:spPr bwMode="auto">
            <a:xfrm>
              <a:off x="1710" y="1483"/>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08" name="Oval 29"/>
            <p:cNvSpPr>
              <a:spLocks noChangeArrowheads="1"/>
            </p:cNvSpPr>
            <p:nvPr/>
          </p:nvSpPr>
          <p:spPr bwMode="auto">
            <a:xfrm>
              <a:off x="1478" y="1483"/>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09" name="Oval 30"/>
            <p:cNvSpPr>
              <a:spLocks noChangeArrowheads="1"/>
            </p:cNvSpPr>
            <p:nvPr/>
          </p:nvSpPr>
          <p:spPr bwMode="auto">
            <a:xfrm>
              <a:off x="2174" y="1482"/>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0" name="Oval 31"/>
            <p:cNvSpPr>
              <a:spLocks noChangeArrowheads="1"/>
            </p:cNvSpPr>
            <p:nvPr/>
          </p:nvSpPr>
          <p:spPr bwMode="auto">
            <a:xfrm>
              <a:off x="1942" y="1482"/>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1" name="Oval 32"/>
            <p:cNvSpPr>
              <a:spLocks noChangeArrowheads="1"/>
            </p:cNvSpPr>
            <p:nvPr/>
          </p:nvSpPr>
          <p:spPr bwMode="auto">
            <a:xfrm>
              <a:off x="2407" y="1482"/>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2" name="Oval 33"/>
            <p:cNvSpPr>
              <a:spLocks noChangeArrowheads="1"/>
            </p:cNvSpPr>
            <p:nvPr/>
          </p:nvSpPr>
          <p:spPr bwMode="auto">
            <a:xfrm>
              <a:off x="4027" y="1477"/>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3" name="Oval 34"/>
            <p:cNvSpPr>
              <a:spLocks noChangeArrowheads="1"/>
            </p:cNvSpPr>
            <p:nvPr/>
          </p:nvSpPr>
          <p:spPr bwMode="auto">
            <a:xfrm>
              <a:off x="3795" y="1477"/>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4" name="Oval 35"/>
            <p:cNvSpPr>
              <a:spLocks noChangeArrowheads="1"/>
            </p:cNvSpPr>
            <p:nvPr/>
          </p:nvSpPr>
          <p:spPr bwMode="auto">
            <a:xfrm>
              <a:off x="4491" y="1476"/>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5" name="Oval 36"/>
            <p:cNvSpPr>
              <a:spLocks noChangeArrowheads="1"/>
            </p:cNvSpPr>
            <p:nvPr/>
          </p:nvSpPr>
          <p:spPr bwMode="auto">
            <a:xfrm>
              <a:off x="4259" y="1476"/>
              <a:ext cx="201" cy="201"/>
            </a:xfrm>
            <a:prstGeom prst="ellipse">
              <a:avLst/>
            </a:prstGeom>
            <a:solidFill>
              <a:schemeClr val="accent1"/>
            </a:solidFill>
            <a:ln w="25400">
              <a:solidFill>
                <a:schemeClr val="tx1"/>
              </a:solidFill>
              <a:round/>
              <a:headEnd/>
              <a:tailEnd/>
            </a:ln>
          </p:spPr>
          <p:txBody>
            <a:bodyPr wrap="none" anchor="ctr"/>
            <a:lstStyle/>
            <a:p>
              <a:endParaRPr lang="en-IN"/>
            </a:p>
          </p:txBody>
        </p:sp>
        <p:sp>
          <p:nvSpPr>
            <p:cNvPr id="93216" name="Text Box 37"/>
            <p:cNvSpPr txBox="1">
              <a:spLocks noChangeArrowheads="1"/>
            </p:cNvSpPr>
            <p:nvPr/>
          </p:nvSpPr>
          <p:spPr bwMode="auto">
            <a:xfrm>
              <a:off x="3001" y="937"/>
              <a:ext cx="756" cy="231"/>
            </a:xfrm>
            <a:prstGeom prst="rect">
              <a:avLst/>
            </a:prstGeom>
            <a:noFill/>
            <a:ln w="12700">
              <a:noFill/>
              <a:miter lim="800000"/>
              <a:headEnd/>
              <a:tailEnd/>
            </a:ln>
          </p:spPr>
          <p:txBody>
            <a:bodyPr wrap="none">
              <a:spAutoFit/>
            </a:bodyPr>
            <a:lstStyle/>
            <a:p>
              <a:r>
                <a:rPr lang="en-IE"/>
                <a:t>Scan Line</a:t>
              </a:r>
              <a:endParaRPr lang="en-GB"/>
            </a:p>
          </p:txBody>
        </p:sp>
        <p:sp>
          <p:nvSpPr>
            <p:cNvPr id="93217" name="Line 38"/>
            <p:cNvSpPr>
              <a:spLocks noChangeShapeType="1"/>
            </p:cNvSpPr>
            <p:nvPr/>
          </p:nvSpPr>
          <p:spPr bwMode="auto">
            <a:xfrm flipH="1">
              <a:off x="3164" y="1136"/>
              <a:ext cx="142" cy="404"/>
            </a:xfrm>
            <a:prstGeom prst="line">
              <a:avLst/>
            </a:prstGeom>
            <a:noFill/>
            <a:ln w="12700">
              <a:solidFill>
                <a:schemeClr val="tx1"/>
              </a:solidFill>
              <a:round/>
              <a:headEnd/>
              <a:tailEnd type="triangle" w="med" len="med"/>
            </a:ln>
          </p:spPr>
          <p:txBody>
            <a:bodyPr wrap="none"/>
            <a:lstStyle/>
            <a:p>
              <a:endParaRPr lang="en-US"/>
            </a:p>
          </p:txBody>
        </p:sp>
        <p:sp>
          <p:nvSpPr>
            <p:cNvPr id="93218" name="Line 39"/>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US"/>
            </a:p>
          </p:txBody>
        </p:sp>
        <p:sp>
          <p:nvSpPr>
            <p:cNvPr id="93219" name="Line 40"/>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US"/>
            </a:p>
          </p:txBody>
        </p:sp>
        <p:sp>
          <p:nvSpPr>
            <p:cNvPr id="93220" name="Line 41"/>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US"/>
            </a:p>
          </p:txBody>
        </p:sp>
        <p:sp>
          <p:nvSpPr>
            <p:cNvPr id="93221" name="Line 42"/>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US"/>
            </a:p>
          </p:txBody>
        </p:sp>
        <p:sp>
          <p:nvSpPr>
            <p:cNvPr id="93222" name="Line 43"/>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US"/>
            </a:p>
          </p:txBody>
        </p:sp>
        <p:sp>
          <p:nvSpPr>
            <p:cNvPr id="93223" name="Line 44"/>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US"/>
            </a:p>
          </p:txBody>
        </p:sp>
        <p:sp>
          <p:nvSpPr>
            <p:cNvPr id="93224" name="Line 4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US"/>
            </a:p>
          </p:txBody>
        </p:sp>
        <p:sp>
          <p:nvSpPr>
            <p:cNvPr id="93225" name="Line 4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US"/>
            </a:p>
          </p:txBody>
        </p:sp>
        <p:sp>
          <p:nvSpPr>
            <p:cNvPr id="93226" name="Line 4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US"/>
            </a:p>
          </p:txBody>
        </p:sp>
        <p:sp>
          <p:nvSpPr>
            <p:cNvPr id="93227" name="Line 4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US"/>
            </a:p>
          </p:txBody>
        </p:sp>
        <p:sp>
          <p:nvSpPr>
            <p:cNvPr id="93228" name="Line 49"/>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US"/>
            </a:p>
          </p:txBody>
        </p:sp>
        <p:sp>
          <p:nvSpPr>
            <p:cNvPr id="93229" name="Line 50"/>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US"/>
            </a:p>
          </p:txBody>
        </p:sp>
        <p:sp>
          <p:nvSpPr>
            <p:cNvPr id="93230" name="Line 51"/>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US"/>
            </a:p>
          </p:txBody>
        </p:sp>
        <p:sp>
          <p:nvSpPr>
            <p:cNvPr id="93231" name="Line 52"/>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US"/>
            </a:p>
          </p:txBody>
        </p:sp>
        <p:sp>
          <p:nvSpPr>
            <p:cNvPr id="93232" name="Line 53"/>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US"/>
            </a:p>
          </p:txBody>
        </p:sp>
        <p:sp>
          <p:nvSpPr>
            <p:cNvPr id="93233" name="Line 54"/>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US"/>
            </a:p>
          </p:txBody>
        </p:sp>
        <p:sp>
          <p:nvSpPr>
            <p:cNvPr id="93234" name="Line 55"/>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US"/>
            </a:p>
          </p:txBody>
        </p:sp>
        <p:sp>
          <p:nvSpPr>
            <p:cNvPr id="93235" name="Text Box 56"/>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93236" name="Text Box 57"/>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93237" name="Text Box 58"/>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93238" name="Text Box 59"/>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93239" name="Text Box 60"/>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93240" name="Text Box 61"/>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93241" name="Text Box 62"/>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93242" name="Text Box 63"/>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93243" name="Text Box 64"/>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04800"/>
            <a:ext cx="7772400" cy="1143000"/>
          </a:xfrm>
          <a:noFill/>
        </p:spPr>
        <p:txBody>
          <a:bodyPr lIns="92075" tIns="46038" rIns="92075" bIns="46038"/>
          <a:lstStyle/>
          <a:p>
            <a:pPr eaLnBrk="1" hangingPunct="1"/>
            <a:r>
              <a:rPr lang="en-US" altLang="ja-JP" b="1" smtClean="0">
                <a:solidFill>
                  <a:schemeClr val="tx1"/>
                </a:solidFill>
                <a:ea typeface="MS PGothic" pitchFamily="34" charset="-128"/>
              </a:rPr>
              <a:t>Setting frame buffer value</a:t>
            </a:r>
          </a:p>
        </p:txBody>
      </p:sp>
      <p:sp>
        <p:nvSpPr>
          <p:cNvPr id="45059" name="Rectangle 3"/>
          <p:cNvSpPr>
            <a:spLocks noGrp="1" noChangeArrowheads="1"/>
          </p:cNvSpPr>
          <p:nvPr>
            <p:ph type="body" idx="1"/>
          </p:nvPr>
        </p:nvSpPr>
        <p:spPr>
          <a:xfrm>
            <a:off x="685800" y="1676400"/>
            <a:ext cx="7772400" cy="4419600"/>
          </a:xfrm>
        </p:spPr>
        <p:txBody>
          <a:bodyPr/>
          <a:lstStyle/>
          <a:p>
            <a:pPr eaLnBrk="1" hangingPunct="1"/>
            <a:endParaRPr lang="en-US" altLang="ja-JP" sz="2400" smtClean="0">
              <a:solidFill>
                <a:srgbClr val="000000"/>
              </a:solidFill>
              <a:latin typeface="Palatino-Roman" charset="0"/>
              <a:ea typeface="MS PGothic" pitchFamily="34" charset="-128"/>
            </a:endParaRPr>
          </a:p>
          <a:p>
            <a:pPr eaLnBrk="1" hangingPunct="1"/>
            <a:endParaRPr lang="en-US" altLang="ja-JP" sz="2400" smtClean="0">
              <a:solidFill>
                <a:srgbClr val="000000"/>
              </a:solidFill>
              <a:latin typeface="Palatino-Roman" charset="0"/>
              <a:ea typeface="MS PGothic" pitchFamily="34" charset="-128"/>
            </a:endParaRPr>
          </a:p>
        </p:txBody>
      </p:sp>
      <p:sp>
        <p:nvSpPr>
          <p:cNvPr id="45060" name="Rectangle 4"/>
          <p:cNvSpPr>
            <a:spLocks noChangeArrowheads="1"/>
          </p:cNvSpPr>
          <p:nvPr/>
        </p:nvSpPr>
        <p:spPr bwMode="auto">
          <a:xfrm>
            <a:off x="762000" y="1590675"/>
            <a:ext cx="7772400" cy="457200"/>
          </a:xfrm>
          <a:prstGeom prst="rect">
            <a:avLst/>
          </a:prstGeom>
          <a:noFill/>
          <a:ln w="9525">
            <a:noFill/>
            <a:miter lim="800000"/>
            <a:headEnd/>
            <a:tailEnd/>
          </a:ln>
        </p:spPr>
        <p:txBody>
          <a:bodyPr>
            <a:spAutoFit/>
          </a:bodyPr>
          <a:lstStyle/>
          <a:p>
            <a:pPr>
              <a:spcBef>
                <a:spcPct val="50000"/>
              </a:spcBef>
            </a:pPr>
            <a:endParaRPr kumimoji="1" lang="en-US" altLang="ja-JP" sz="2400">
              <a:latin typeface="Palatino-Roman" charset="0"/>
              <a:ea typeface="MS PGothic" pitchFamily="34" charset="-128"/>
            </a:endParaRPr>
          </a:p>
        </p:txBody>
      </p:sp>
      <p:sp>
        <p:nvSpPr>
          <p:cNvPr id="45061" name="Rectangle 5"/>
          <p:cNvSpPr>
            <a:spLocks noChangeArrowheads="1"/>
          </p:cNvSpPr>
          <p:nvPr/>
        </p:nvSpPr>
        <p:spPr bwMode="auto">
          <a:xfrm>
            <a:off x="381000" y="1649413"/>
            <a:ext cx="8458200" cy="2465387"/>
          </a:xfrm>
          <a:prstGeom prst="rect">
            <a:avLst/>
          </a:prstGeom>
          <a:noFill/>
          <a:ln w="9525">
            <a:noFill/>
            <a:miter lim="800000"/>
            <a:headEnd/>
            <a:tailEnd/>
          </a:ln>
        </p:spPr>
        <p:txBody>
          <a:bodyPr>
            <a:spAutoFit/>
          </a:bodyPr>
          <a:lstStyle/>
          <a:p>
            <a:pPr>
              <a:spcBef>
                <a:spcPct val="50000"/>
              </a:spcBef>
            </a:pPr>
            <a:r>
              <a:rPr kumimoji="1" lang="en-US" altLang="ja-JP" sz="2400">
                <a:latin typeface="Palatino-Roman" charset="0"/>
                <a:ea typeface="MS PGothic" pitchFamily="34" charset="-128"/>
              </a:rPr>
              <a:t>Methods for implementing these procedures depend on the capabilities of a particular system and the design requirements of the software package.</a:t>
            </a:r>
          </a:p>
          <a:p>
            <a:pPr>
              <a:spcBef>
                <a:spcPct val="50000"/>
              </a:spcBef>
            </a:pPr>
            <a:r>
              <a:rPr kumimoji="1" lang="en-US" altLang="ja-JP" sz="2400">
                <a:latin typeface="Palatino-Roman" charset="0"/>
                <a:ea typeface="MS PGothic" pitchFamily="34" charset="-128"/>
              </a:rPr>
              <a:t> With systems that can display a range of intensity values for each pixel, frame-buffer address calculations include pixel width (number of bits), as well as the pixel screen location.</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IE" sz="3200" b="1" smtClean="0">
                <a:latin typeface="Times New Roman" pitchFamily="18" charset="0"/>
                <a:cs typeface="Times New Roman" pitchFamily="18" charset="0"/>
              </a:rPr>
              <a:t>Scan-Line Polygon Fill Algorithm</a:t>
            </a:r>
            <a:endParaRPr lang="en-GB" sz="3200" b="1" smtClean="0">
              <a:latin typeface="Times New Roman" pitchFamily="18" charset="0"/>
              <a:cs typeface="Times New Roman" pitchFamily="18" charset="0"/>
            </a:endParaRPr>
          </a:p>
        </p:txBody>
      </p:sp>
      <p:sp>
        <p:nvSpPr>
          <p:cNvPr id="94211" name="Rectangle 3"/>
          <p:cNvSpPr>
            <a:spLocks noGrp="1" noChangeArrowheads="1"/>
          </p:cNvSpPr>
          <p:nvPr>
            <p:ph type="body" idx="1"/>
          </p:nvPr>
        </p:nvSpPr>
        <p:spPr/>
        <p:txBody>
          <a:bodyPr/>
          <a:lstStyle/>
          <a:p>
            <a:pPr eaLnBrk="1" hangingPunct="1"/>
            <a:r>
              <a:rPr lang="en-IE" smtClean="0"/>
              <a:t>The basic scan-line algorithm is as follows:</a:t>
            </a:r>
          </a:p>
          <a:p>
            <a:pPr lvl="1" eaLnBrk="1" hangingPunct="1"/>
            <a:r>
              <a:rPr lang="en-IE" smtClean="0"/>
              <a:t>Find the intersections of the scan line with all edges of the polygon</a:t>
            </a:r>
          </a:p>
          <a:p>
            <a:pPr lvl="1" eaLnBrk="1" hangingPunct="1"/>
            <a:r>
              <a:rPr lang="en-IE" smtClean="0"/>
              <a:t>Sort the intersections by increasing </a:t>
            </a:r>
            <a:r>
              <a:rPr lang="en-IE" i="1" smtClean="0"/>
              <a:t>x</a:t>
            </a:r>
            <a:r>
              <a:rPr lang="en-IE" smtClean="0"/>
              <a:t> coordinate</a:t>
            </a:r>
          </a:p>
          <a:p>
            <a:pPr lvl="1" eaLnBrk="1" hangingPunct="1"/>
            <a:r>
              <a:rPr lang="en-IE" smtClean="0"/>
              <a:t>Fill in all pixels between pairs of intersections that lie interior to the polygon</a:t>
            </a:r>
            <a:endParaRPr lang="en-GB"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0"/>
            <a:ext cx="8229600" cy="1143000"/>
          </a:xfrm>
        </p:spPr>
        <p:txBody>
          <a:bodyPr/>
          <a:lstStyle/>
          <a:p>
            <a:pPr eaLnBrk="1" hangingPunct="1"/>
            <a:r>
              <a:rPr lang="en-IE" sz="3200" b="1" smtClean="0">
                <a:latin typeface="Times New Roman" pitchFamily="18" charset="0"/>
                <a:cs typeface="Times New Roman" pitchFamily="18" charset="0"/>
              </a:rPr>
              <a:t>Scan-Line Polygon Fill Algorithm (cont…)</a:t>
            </a:r>
            <a:endParaRPr lang="en-US" sz="3200" b="1" smtClean="0">
              <a:latin typeface="Times New Roman" pitchFamily="18" charset="0"/>
              <a:cs typeface="Times New Roman" pitchFamily="18" charset="0"/>
            </a:endParaRPr>
          </a:p>
        </p:txBody>
      </p:sp>
      <p:grpSp>
        <p:nvGrpSpPr>
          <p:cNvPr id="95235" name="Group 3"/>
          <p:cNvGrpSpPr>
            <a:grpSpLocks/>
          </p:cNvGrpSpPr>
          <p:nvPr/>
        </p:nvGrpSpPr>
        <p:grpSpPr bwMode="auto">
          <a:xfrm>
            <a:off x="717550" y="1303338"/>
            <a:ext cx="7602538" cy="5540375"/>
            <a:chOff x="452" y="830"/>
            <a:chExt cx="4789" cy="2800"/>
          </a:xfrm>
        </p:grpSpPr>
        <p:sp>
          <p:nvSpPr>
            <p:cNvPr id="95549" name="Line 4"/>
            <p:cNvSpPr>
              <a:spLocks noChangeShapeType="1"/>
            </p:cNvSpPr>
            <p:nvPr/>
          </p:nvSpPr>
          <p:spPr bwMode="auto">
            <a:xfrm flipV="1">
              <a:off x="690" y="831"/>
              <a:ext cx="0" cy="2799"/>
            </a:xfrm>
            <a:prstGeom prst="line">
              <a:avLst/>
            </a:prstGeom>
            <a:noFill/>
            <a:ln w="12700">
              <a:solidFill>
                <a:schemeClr val="tx1"/>
              </a:solidFill>
              <a:round/>
              <a:headEnd/>
              <a:tailEnd/>
            </a:ln>
          </p:spPr>
          <p:txBody>
            <a:bodyPr wrap="none"/>
            <a:lstStyle/>
            <a:p>
              <a:endParaRPr lang="en-US"/>
            </a:p>
          </p:txBody>
        </p:sp>
        <p:sp>
          <p:nvSpPr>
            <p:cNvPr id="95550" name="Line 5"/>
            <p:cNvSpPr>
              <a:spLocks noChangeShapeType="1"/>
            </p:cNvSpPr>
            <p:nvPr/>
          </p:nvSpPr>
          <p:spPr bwMode="auto">
            <a:xfrm flipV="1">
              <a:off x="931" y="831"/>
              <a:ext cx="0" cy="2799"/>
            </a:xfrm>
            <a:prstGeom prst="line">
              <a:avLst/>
            </a:prstGeom>
            <a:noFill/>
            <a:ln w="12700">
              <a:solidFill>
                <a:schemeClr val="tx1"/>
              </a:solidFill>
              <a:round/>
              <a:headEnd/>
              <a:tailEnd/>
            </a:ln>
          </p:spPr>
          <p:txBody>
            <a:bodyPr wrap="none"/>
            <a:lstStyle/>
            <a:p>
              <a:endParaRPr lang="en-US"/>
            </a:p>
          </p:txBody>
        </p:sp>
        <p:sp>
          <p:nvSpPr>
            <p:cNvPr id="95551" name="Line 6"/>
            <p:cNvSpPr>
              <a:spLocks noChangeShapeType="1"/>
            </p:cNvSpPr>
            <p:nvPr/>
          </p:nvSpPr>
          <p:spPr bwMode="auto">
            <a:xfrm flipV="1">
              <a:off x="1182" y="831"/>
              <a:ext cx="0" cy="2799"/>
            </a:xfrm>
            <a:prstGeom prst="line">
              <a:avLst/>
            </a:prstGeom>
            <a:noFill/>
            <a:ln w="12700">
              <a:solidFill>
                <a:schemeClr val="tx1"/>
              </a:solidFill>
              <a:round/>
              <a:headEnd/>
              <a:tailEnd/>
            </a:ln>
          </p:spPr>
          <p:txBody>
            <a:bodyPr wrap="none"/>
            <a:lstStyle/>
            <a:p>
              <a:endParaRPr lang="en-US"/>
            </a:p>
          </p:txBody>
        </p:sp>
        <p:sp>
          <p:nvSpPr>
            <p:cNvPr id="95552" name="Line 7"/>
            <p:cNvSpPr>
              <a:spLocks noChangeShapeType="1"/>
            </p:cNvSpPr>
            <p:nvPr/>
          </p:nvSpPr>
          <p:spPr bwMode="auto">
            <a:xfrm flipV="1">
              <a:off x="1413" y="831"/>
              <a:ext cx="0" cy="2799"/>
            </a:xfrm>
            <a:prstGeom prst="line">
              <a:avLst/>
            </a:prstGeom>
            <a:noFill/>
            <a:ln w="12700">
              <a:solidFill>
                <a:schemeClr val="tx1"/>
              </a:solidFill>
              <a:round/>
              <a:headEnd/>
              <a:tailEnd/>
            </a:ln>
          </p:spPr>
          <p:txBody>
            <a:bodyPr wrap="none"/>
            <a:lstStyle/>
            <a:p>
              <a:endParaRPr lang="en-US"/>
            </a:p>
          </p:txBody>
        </p:sp>
        <p:sp>
          <p:nvSpPr>
            <p:cNvPr id="95553" name="Line 8"/>
            <p:cNvSpPr>
              <a:spLocks noChangeShapeType="1"/>
            </p:cNvSpPr>
            <p:nvPr/>
          </p:nvSpPr>
          <p:spPr bwMode="auto">
            <a:xfrm flipV="1">
              <a:off x="1664" y="831"/>
              <a:ext cx="0" cy="2799"/>
            </a:xfrm>
            <a:prstGeom prst="line">
              <a:avLst/>
            </a:prstGeom>
            <a:noFill/>
            <a:ln w="12700">
              <a:solidFill>
                <a:schemeClr val="tx1"/>
              </a:solidFill>
              <a:round/>
              <a:headEnd/>
              <a:tailEnd/>
            </a:ln>
          </p:spPr>
          <p:txBody>
            <a:bodyPr wrap="none"/>
            <a:lstStyle/>
            <a:p>
              <a:endParaRPr lang="en-US"/>
            </a:p>
          </p:txBody>
        </p:sp>
        <p:sp>
          <p:nvSpPr>
            <p:cNvPr id="95554" name="Line 9"/>
            <p:cNvSpPr>
              <a:spLocks noChangeShapeType="1"/>
            </p:cNvSpPr>
            <p:nvPr/>
          </p:nvSpPr>
          <p:spPr bwMode="auto">
            <a:xfrm flipV="1">
              <a:off x="1905" y="831"/>
              <a:ext cx="0" cy="2799"/>
            </a:xfrm>
            <a:prstGeom prst="line">
              <a:avLst/>
            </a:prstGeom>
            <a:noFill/>
            <a:ln w="12700">
              <a:solidFill>
                <a:schemeClr val="tx1"/>
              </a:solidFill>
              <a:round/>
              <a:headEnd/>
              <a:tailEnd/>
            </a:ln>
          </p:spPr>
          <p:txBody>
            <a:bodyPr wrap="none"/>
            <a:lstStyle/>
            <a:p>
              <a:endParaRPr lang="en-US"/>
            </a:p>
          </p:txBody>
        </p:sp>
        <p:sp>
          <p:nvSpPr>
            <p:cNvPr id="95555" name="Line 10"/>
            <p:cNvSpPr>
              <a:spLocks noChangeShapeType="1"/>
            </p:cNvSpPr>
            <p:nvPr/>
          </p:nvSpPr>
          <p:spPr bwMode="auto">
            <a:xfrm flipV="1">
              <a:off x="2146" y="831"/>
              <a:ext cx="0" cy="2799"/>
            </a:xfrm>
            <a:prstGeom prst="line">
              <a:avLst/>
            </a:prstGeom>
            <a:noFill/>
            <a:ln w="12700">
              <a:solidFill>
                <a:schemeClr val="tx1"/>
              </a:solidFill>
              <a:round/>
              <a:headEnd/>
              <a:tailEnd/>
            </a:ln>
          </p:spPr>
          <p:txBody>
            <a:bodyPr wrap="none"/>
            <a:lstStyle/>
            <a:p>
              <a:endParaRPr lang="en-US"/>
            </a:p>
          </p:txBody>
        </p:sp>
        <p:sp>
          <p:nvSpPr>
            <p:cNvPr id="95556" name="Line 11"/>
            <p:cNvSpPr>
              <a:spLocks noChangeShapeType="1"/>
            </p:cNvSpPr>
            <p:nvPr/>
          </p:nvSpPr>
          <p:spPr bwMode="auto">
            <a:xfrm flipV="1">
              <a:off x="2377" y="831"/>
              <a:ext cx="0" cy="2799"/>
            </a:xfrm>
            <a:prstGeom prst="line">
              <a:avLst/>
            </a:prstGeom>
            <a:noFill/>
            <a:ln w="12700">
              <a:solidFill>
                <a:schemeClr val="tx1"/>
              </a:solidFill>
              <a:round/>
              <a:headEnd/>
              <a:tailEnd/>
            </a:ln>
          </p:spPr>
          <p:txBody>
            <a:bodyPr wrap="none"/>
            <a:lstStyle/>
            <a:p>
              <a:endParaRPr lang="en-US"/>
            </a:p>
          </p:txBody>
        </p:sp>
        <p:sp>
          <p:nvSpPr>
            <p:cNvPr id="95557" name="Line 12"/>
            <p:cNvSpPr>
              <a:spLocks noChangeShapeType="1"/>
            </p:cNvSpPr>
            <p:nvPr/>
          </p:nvSpPr>
          <p:spPr bwMode="auto">
            <a:xfrm flipV="1">
              <a:off x="452" y="831"/>
              <a:ext cx="0" cy="2799"/>
            </a:xfrm>
            <a:prstGeom prst="line">
              <a:avLst/>
            </a:prstGeom>
            <a:noFill/>
            <a:ln w="12700">
              <a:solidFill>
                <a:schemeClr val="tx1"/>
              </a:solidFill>
              <a:round/>
              <a:headEnd/>
              <a:tailEnd/>
            </a:ln>
          </p:spPr>
          <p:txBody>
            <a:bodyPr wrap="none"/>
            <a:lstStyle/>
            <a:p>
              <a:endParaRPr lang="en-US"/>
            </a:p>
          </p:txBody>
        </p:sp>
        <p:sp>
          <p:nvSpPr>
            <p:cNvPr id="95558" name="Line 13"/>
            <p:cNvSpPr>
              <a:spLocks noChangeShapeType="1"/>
            </p:cNvSpPr>
            <p:nvPr/>
          </p:nvSpPr>
          <p:spPr bwMode="auto">
            <a:xfrm flipV="1">
              <a:off x="2613" y="831"/>
              <a:ext cx="0" cy="2799"/>
            </a:xfrm>
            <a:prstGeom prst="line">
              <a:avLst/>
            </a:prstGeom>
            <a:noFill/>
            <a:ln w="12700">
              <a:solidFill>
                <a:schemeClr val="tx1"/>
              </a:solidFill>
              <a:round/>
              <a:headEnd/>
              <a:tailEnd/>
            </a:ln>
          </p:spPr>
          <p:txBody>
            <a:bodyPr wrap="none"/>
            <a:lstStyle/>
            <a:p>
              <a:endParaRPr lang="en-US"/>
            </a:p>
          </p:txBody>
        </p:sp>
        <p:sp>
          <p:nvSpPr>
            <p:cNvPr id="95559" name="Line 14"/>
            <p:cNvSpPr>
              <a:spLocks noChangeShapeType="1"/>
            </p:cNvSpPr>
            <p:nvPr/>
          </p:nvSpPr>
          <p:spPr bwMode="auto">
            <a:xfrm flipV="1">
              <a:off x="2847" y="831"/>
              <a:ext cx="0" cy="2799"/>
            </a:xfrm>
            <a:prstGeom prst="line">
              <a:avLst/>
            </a:prstGeom>
            <a:noFill/>
            <a:ln w="12700">
              <a:solidFill>
                <a:schemeClr val="tx1"/>
              </a:solidFill>
              <a:round/>
              <a:headEnd/>
              <a:tailEnd/>
            </a:ln>
          </p:spPr>
          <p:txBody>
            <a:bodyPr wrap="none"/>
            <a:lstStyle/>
            <a:p>
              <a:endParaRPr lang="en-US"/>
            </a:p>
          </p:txBody>
        </p:sp>
        <p:sp>
          <p:nvSpPr>
            <p:cNvPr id="95560" name="Line 15"/>
            <p:cNvSpPr>
              <a:spLocks noChangeShapeType="1"/>
            </p:cNvSpPr>
            <p:nvPr/>
          </p:nvSpPr>
          <p:spPr bwMode="auto">
            <a:xfrm flipV="1">
              <a:off x="3084" y="830"/>
              <a:ext cx="0" cy="2799"/>
            </a:xfrm>
            <a:prstGeom prst="line">
              <a:avLst/>
            </a:prstGeom>
            <a:noFill/>
            <a:ln w="12700">
              <a:solidFill>
                <a:schemeClr val="tx1"/>
              </a:solidFill>
              <a:round/>
              <a:headEnd/>
              <a:tailEnd/>
            </a:ln>
          </p:spPr>
          <p:txBody>
            <a:bodyPr wrap="none"/>
            <a:lstStyle/>
            <a:p>
              <a:endParaRPr lang="en-US"/>
            </a:p>
          </p:txBody>
        </p:sp>
        <p:sp>
          <p:nvSpPr>
            <p:cNvPr id="95561" name="Line 16"/>
            <p:cNvSpPr>
              <a:spLocks noChangeShapeType="1"/>
            </p:cNvSpPr>
            <p:nvPr/>
          </p:nvSpPr>
          <p:spPr bwMode="auto">
            <a:xfrm flipV="1">
              <a:off x="3325" y="830"/>
              <a:ext cx="0" cy="2799"/>
            </a:xfrm>
            <a:prstGeom prst="line">
              <a:avLst/>
            </a:prstGeom>
            <a:noFill/>
            <a:ln w="12700">
              <a:solidFill>
                <a:schemeClr val="tx1"/>
              </a:solidFill>
              <a:round/>
              <a:headEnd/>
              <a:tailEnd/>
            </a:ln>
          </p:spPr>
          <p:txBody>
            <a:bodyPr wrap="none"/>
            <a:lstStyle/>
            <a:p>
              <a:endParaRPr lang="en-US"/>
            </a:p>
          </p:txBody>
        </p:sp>
        <p:sp>
          <p:nvSpPr>
            <p:cNvPr id="95562" name="Line 17"/>
            <p:cNvSpPr>
              <a:spLocks noChangeShapeType="1"/>
            </p:cNvSpPr>
            <p:nvPr/>
          </p:nvSpPr>
          <p:spPr bwMode="auto">
            <a:xfrm flipV="1">
              <a:off x="3576" y="830"/>
              <a:ext cx="0" cy="2799"/>
            </a:xfrm>
            <a:prstGeom prst="line">
              <a:avLst/>
            </a:prstGeom>
            <a:noFill/>
            <a:ln w="12700">
              <a:solidFill>
                <a:schemeClr val="tx1"/>
              </a:solidFill>
              <a:round/>
              <a:headEnd/>
              <a:tailEnd/>
            </a:ln>
          </p:spPr>
          <p:txBody>
            <a:bodyPr wrap="none"/>
            <a:lstStyle/>
            <a:p>
              <a:endParaRPr lang="en-US"/>
            </a:p>
          </p:txBody>
        </p:sp>
        <p:sp>
          <p:nvSpPr>
            <p:cNvPr id="95563" name="Line 18"/>
            <p:cNvSpPr>
              <a:spLocks noChangeShapeType="1"/>
            </p:cNvSpPr>
            <p:nvPr/>
          </p:nvSpPr>
          <p:spPr bwMode="auto">
            <a:xfrm flipV="1">
              <a:off x="3807" y="830"/>
              <a:ext cx="0" cy="2799"/>
            </a:xfrm>
            <a:prstGeom prst="line">
              <a:avLst/>
            </a:prstGeom>
            <a:noFill/>
            <a:ln w="12700">
              <a:solidFill>
                <a:schemeClr val="tx1"/>
              </a:solidFill>
              <a:round/>
              <a:headEnd/>
              <a:tailEnd/>
            </a:ln>
          </p:spPr>
          <p:txBody>
            <a:bodyPr wrap="none"/>
            <a:lstStyle/>
            <a:p>
              <a:endParaRPr lang="en-US"/>
            </a:p>
          </p:txBody>
        </p:sp>
        <p:sp>
          <p:nvSpPr>
            <p:cNvPr id="95564" name="Line 19"/>
            <p:cNvSpPr>
              <a:spLocks noChangeShapeType="1"/>
            </p:cNvSpPr>
            <p:nvPr/>
          </p:nvSpPr>
          <p:spPr bwMode="auto">
            <a:xfrm flipV="1">
              <a:off x="4058" y="830"/>
              <a:ext cx="0" cy="2799"/>
            </a:xfrm>
            <a:prstGeom prst="line">
              <a:avLst/>
            </a:prstGeom>
            <a:noFill/>
            <a:ln w="12700">
              <a:solidFill>
                <a:schemeClr val="tx1"/>
              </a:solidFill>
              <a:round/>
              <a:headEnd/>
              <a:tailEnd/>
            </a:ln>
          </p:spPr>
          <p:txBody>
            <a:bodyPr wrap="none"/>
            <a:lstStyle/>
            <a:p>
              <a:endParaRPr lang="en-US"/>
            </a:p>
          </p:txBody>
        </p:sp>
        <p:sp>
          <p:nvSpPr>
            <p:cNvPr id="95565" name="Line 20"/>
            <p:cNvSpPr>
              <a:spLocks noChangeShapeType="1"/>
            </p:cNvSpPr>
            <p:nvPr/>
          </p:nvSpPr>
          <p:spPr bwMode="auto">
            <a:xfrm flipV="1">
              <a:off x="4299" y="830"/>
              <a:ext cx="0" cy="2799"/>
            </a:xfrm>
            <a:prstGeom prst="line">
              <a:avLst/>
            </a:prstGeom>
            <a:noFill/>
            <a:ln w="12700">
              <a:solidFill>
                <a:schemeClr val="tx1"/>
              </a:solidFill>
              <a:round/>
              <a:headEnd/>
              <a:tailEnd/>
            </a:ln>
          </p:spPr>
          <p:txBody>
            <a:bodyPr wrap="none"/>
            <a:lstStyle/>
            <a:p>
              <a:endParaRPr lang="en-US"/>
            </a:p>
          </p:txBody>
        </p:sp>
        <p:sp>
          <p:nvSpPr>
            <p:cNvPr id="95566" name="Line 21"/>
            <p:cNvSpPr>
              <a:spLocks noChangeShapeType="1"/>
            </p:cNvSpPr>
            <p:nvPr/>
          </p:nvSpPr>
          <p:spPr bwMode="auto">
            <a:xfrm flipV="1">
              <a:off x="4540" y="830"/>
              <a:ext cx="0" cy="2799"/>
            </a:xfrm>
            <a:prstGeom prst="line">
              <a:avLst/>
            </a:prstGeom>
            <a:noFill/>
            <a:ln w="12700">
              <a:solidFill>
                <a:schemeClr val="tx1"/>
              </a:solidFill>
              <a:round/>
              <a:headEnd/>
              <a:tailEnd/>
            </a:ln>
          </p:spPr>
          <p:txBody>
            <a:bodyPr wrap="none"/>
            <a:lstStyle/>
            <a:p>
              <a:endParaRPr lang="en-US"/>
            </a:p>
          </p:txBody>
        </p:sp>
        <p:sp>
          <p:nvSpPr>
            <p:cNvPr id="95567" name="Line 22"/>
            <p:cNvSpPr>
              <a:spLocks noChangeShapeType="1"/>
            </p:cNvSpPr>
            <p:nvPr/>
          </p:nvSpPr>
          <p:spPr bwMode="auto">
            <a:xfrm flipV="1">
              <a:off x="4771" y="830"/>
              <a:ext cx="0" cy="2799"/>
            </a:xfrm>
            <a:prstGeom prst="line">
              <a:avLst/>
            </a:prstGeom>
            <a:noFill/>
            <a:ln w="12700">
              <a:solidFill>
                <a:schemeClr val="tx1"/>
              </a:solidFill>
              <a:round/>
              <a:headEnd/>
              <a:tailEnd/>
            </a:ln>
          </p:spPr>
          <p:txBody>
            <a:bodyPr wrap="none"/>
            <a:lstStyle/>
            <a:p>
              <a:endParaRPr lang="en-US"/>
            </a:p>
          </p:txBody>
        </p:sp>
        <p:sp>
          <p:nvSpPr>
            <p:cNvPr id="95568" name="Line 23"/>
            <p:cNvSpPr>
              <a:spLocks noChangeShapeType="1"/>
            </p:cNvSpPr>
            <p:nvPr/>
          </p:nvSpPr>
          <p:spPr bwMode="auto">
            <a:xfrm flipV="1">
              <a:off x="5007" y="830"/>
              <a:ext cx="0" cy="2799"/>
            </a:xfrm>
            <a:prstGeom prst="line">
              <a:avLst/>
            </a:prstGeom>
            <a:noFill/>
            <a:ln w="12700">
              <a:solidFill>
                <a:schemeClr val="tx1"/>
              </a:solidFill>
              <a:round/>
              <a:headEnd/>
              <a:tailEnd/>
            </a:ln>
          </p:spPr>
          <p:txBody>
            <a:bodyPr wrap="none"/>
            <a:lstStyle/>
            <a:p>
              <a:endParaRPr lang="en-US"/>
            </a:p>
          </p:txBody>
        </p:sp>
        <p:sp>
          <p:nvSpPr>
            <p:cNvPr id="95569" name="Line 24"/>
            <p:cNvSpPr>
              <a:spLocks noChangeShapeType="1"/>
            </p:cNvSpPr>
            <p:nvPr/>
          </p:nvSpPr>
          <p:spPr bwMode="auto">
            <a:xfrm flipV="1">
              <a:off x="5241" y="830"/>
              <a:ext cx="0" cy="2799"/>
            </a:xfrm>
            <a:prstGeom prst="line">
              <a:avLst/>
            </a:prstGeom>
            <a:noFill/>
            <a:ln w="12700">
              <a:solidFill>
                <a:schemeClr val="tx1"/>
              </a:solidFill>
              <a:round/>
              <a:headEnd/>
              <a:tailEnd/>
            </a:ln>
          </p:spPr>
          <p:txBody>
            <a:bodyPr wrap="none"/>
            <a:lstStyle/>
            <a:p>
              <a:endParaRPr lang="en-US"/>
            </a:p>
          </p:txBody>
        </p:sp>
      </p:grpSp>
      <p:sp>
        <p:nvSpPr>
          <p:cNvPr id="95236" name="Line 25"/>
          <p:cNvSpPr>
            <a:spLocks noChangeShapeType="1"/>
          </p:cNvSpPr>
          <p:nvPr/>
        </p:nvSpPr>
        <p:spPr bwMode="auto">
          <a:xfrm rot="5400000" flipV="1">
            <a:off x="4539457" y="-2496344"/>
            <a:ext cx="0" cy="8177213"/>
          </a:xfrm>
          <a:prstGeom prst="line">
            <a:avLst/>
          </a:prstGeom>
          <a:noFill/>
          <a:ln w="12700">
            <a:solidFill>
              <a:schemeClr val="tx1"/>
            </a:solidFill>
            <a:round/>
            <a:headEnd/>
            <a:tailEnd/>
          </a:ln>
        </p:spPr>
        <p:txBody>
          <a:bodyPr wrap="none"/>
          <a:lstStyle/>
          <a:p>
            <a:endParaRPr lang="en-US"/>
          </a:p>
        </p:txBody>
      </p:sp>
      <p:sp>
        <p:nvSpPr>
          <p:cNvPr id="95237" name="Line 26"/>
          <p:cNvSpPr>
            <a:spLocks noChangeShapeType="1"/>
          </p:cNvSpPr>
          <p:nvPr/>
        </p:nvSpPr>
        <p:spPr bwMode="auto">
          <a:xfrm rot="5400000" flipV="1">
            <a:off x="4539457" y="-2110582"/>
            <a:ext cx="0" cy="8177213"/>
          </a:xfrm>
          <a:prstGeom prst="line">
            <a:avLst/>
          </a:prstGeom>
          <a:noFill/>
          <a:ln w="12700">
            <a:solidFill>
              <a:schemeClr val="tx1"/>
            </a:solidFill>
            <a:round/>
            <a:headEnd/>
            <a:tailEnd/>
          </a:ln>
        </p:spPr>
        <p:txBody>
          <a:bodyPr wrap="none"/>
          <a:lstStyle/>
          <a:p>
            <a:endParaRPr lang="en-US"/>
          </a:p>
        </p:txBody>
      </p:sp>
      <p:sp>
        <p:nvSpPr>
          <p:cNvPr id="95238" name="Line 27"/>
          <p:cNvSpPr>
            <a:spLocks noChangeShapeType="1"/>
          </p:cNvSpPr>
          <p:nvPr/>
        </p:nvSpPr>
        <p:spPr bwMode="auto">
          <a:xfrm rot="5400000" flipV="1">
            <a:off x="4539457" y="-1726407"/>
            <a:ext cx="0" cy="8177213"/>
          </a:xfrm>
          <a:prstGeom prst="line">
            <a:avLst/>
          </a:prstGeom>
          <a:noFill/>
          <a:ln w="12700">
            <a:solidFill>
              <a:schemeClr val="tx1"/>
            </a:solidFill>
            <a:round/>
            <a:headEnd/>
            <a:tailEnd/>
          </a:ln>
        </p:spPr>
        <p:txBody>
          <a:bodyPr wrap="none"/>
          <a:lstStyle/>
          <a:p>
            <a:endParaRPr lang="en-US"/>
          </a:p>
        </p:txBody>
      </p:sp>
      <p:sp>
        <p:nvSpPr>
          <p:cNvPr id="95239" name="Line 28"/>
          <p:cNvSpPr>
            <a:spLocks noChangeShapeType="1"/>
          </p:cNvSpPr>
          <p:nvPr/>
        </p:nvSpPr>
        <p:spPr bwMode="auto">
          <a:xfrm rot="5400000" flipV="1">
            <a:off x="4539457" y="-1346994"/>
            <a:ext cx="0" cy="8177213"/>
          </a:xfrm>
          <a:prstGeom prst="line">
            <a:avLst/>
          </a:prstGeom>
          <a:noFill/>
          <a:ln w="12700">
            <a:solidFill>
              <a:schemeClr val="tx1"/>
            </a:solidFill>
            <a:round/>
            <a:headEnd/>
            <a:tailEnd/>
          </a:ln>
        </p:spPr>
        <p:txBody>
          <a:bodyPr wrap="none"/>
          <a:lstStyle/>
          <a:p>
            <a:endParaRPr lang="en-US"/>
          </a:p>
        </p:txBody>
      </p:sp>
      <p:sp>
        <p:nvSpPr>
          <p:cNvPr id="95240" name="Line 29"/>
          <p:cNvSpPr>
            <a:spLocks noChangeShapeType="1"/>
          </p:cNvSpPr>
          <p:nvPr/>
        </p:nvSpPr>
        <p:spPr bwMode="auto">
          <a:xfrm rot="5400000" flipV="1">
            <a:off x="4539457" y="-962819"/>
            <a:ext cx="0" cy="8177213"/>
          </a:xfrm>
          <a:prstGeom prst="line">
            <a:avLst/>
          </a:prstGeom>
          <a:noFill/>
          <a:ln w="12700">
            <a:solidFill>
              <a:schemeClr val="tx1"/>
            </a:solidFill>
            <a:round/>
            <a:headEnd/>
            <a:tailEnd/>
          </a:ln>
        </p:spPr>
        <p:txBody>
          <a:bodyPr wrap="none"/>
          <a:lstStyle/>
          <a:p>
            <a:endParaRPr lang="en-US"/>
          </a:p>
        </p:txBody>
      </p:sp>
      <p:sp>
        <p:nvSpPr>
          <p:cNvPr id="95241" name="Line 30"/>
          <p:cNvSpPr>
            <a:spLocks noChangeShapeType="1"/>
          </p:cNvSpPr>
          <p:nvPr/>
        </p:nvSpPr>
        <p:spPr bwMode="auto">
          <a:xfrm rot="5400000" flipV="1">
            <a:off x="4539457" y="-583407"/>
            <a:ext cx="0" cy="8177213"/>
          </a:xfrm>
          <a:prstGeom prst="line">
            <a:avLst/>
          </a:prstGeom>
          <a:noFill/>
          <a:ln w="12700">
            <a:solidFill>
              <a:schemeClr val="tx1"/>
            </a:solidFill>
            <a:round/>
            <a:headEnd/>
            <a:tailEnd/>
          </a:ln>
        </p:spPr>
        <p:txBody>
          <a:bodyPr wrap="none"/>
          <a:lstStyle/>
          <a:p>
            <a:endParaRPr lang="en-US"/>
          </a:p>
        </p:txBody>
      </p:sp>
      <p:sp>
        <p:nvSpPr>
          <p:cNvPr id="95242" name="Line 31"/>
          <p:cNvSpPr>
            <a:spLocks noChangeShapeType="1"/>
          </p:cNvSpPr>
          <p:nvPr/>
        </p:nvSpPr>
        <p:spPr bwMode="auto">
          <a:xfrm rot="5400000" flipV="1">
            <a:off x="4539457" y="-199232"/>
            <a:ext cx="0" cy="8177213"/>
          </a:xfrm>
          <a:prstGeom prst="line">
            <a:avLst/>
          </a:prstGeom>
          <a:noFill/>
          <a:ln w="12700">
            <a:solidFill>
              <a:schemeClr val="tx1"/>
            </a:solidFill>
            <a:round/>
            <a:headEnd/>
            <a:tailEnd/>
          </a:ln>
        </p:spPr>
        <p:txBody>
          <a:bodyPr wrap="none"/>
          <a:lstStyle/>
          <a:p>
            <a:endParaRPr lang="en-US"/>
          </a:p>
        </p:txBody>
      </p:sp>
      <p:sp>
        <p:nvSpPr>
          <p:cNvPr id="95243" name="Line 32"/>
          <p:cNvSpPr>
            <a:spLocks noChangeShapeType="1"/>
          </p:cNvSpPr>
          <p:nvPr/>
        </p:nvSpPr>
        <p:spPr bwMode="auto">
          <a:xfrm rot="5400000" flipV="1">
            <a:off x="4539457" y="180181"/>
            <a:ext cx="0" cy="8177213"/>
          </a:xfrm>
          <a:prstGeom prst="line">
            <a:avLst/>
          </a:prstGeom>
          <a:noFill/>
          <a:ln w="12700">
            <a:solidFill>
              <a:schemeClr val="tx1"/>
            </a:solidFill>
            <a:round/>
            <a:headEnd/>
            <a:tailEnd/>
          </a:ln>
        </p:spPr>
        <p:txBody>
          <a:bodyPr wrap="none"/>
          <a:lstStyle/>
          <a:p>
            <a:endParaRPr lang="en-US"/>
          </a:p>
        </p:txBody>
      </p:sp>
      <p:sp>
        <p:nvSpPr>
          <p:cNvPr id="95244" name="Line 33"/>
          <p:cNvSpPr>
            <a:spLocks noChangeShapeType="1"/>
          </p:cNvSpPr>
          <p:nvPr/>
        </p:nvSpPr>
        <p:spPr bwMode="auto">
          <a:xfrm rot="5400000" flipV="1">
            <a:off x="4515644" y="565944"/>
            <a:ext cx="0" cy="8177212"/>
          </a:xfrm>
          <a:prstGeom prst="line">
            <a:avLst/>
          </a:prstGeom>
          <a:noFill/>
          <a:ln w="12700">
            <a:solidFill>
              <a:schemeClr val="tx1"/>
            </a:solidFill>
            <a:round/>
            <a:headEnd/>
            <a:tailEnd/>
          </a:ln>
        </p:spPr>
        <p:txBody>
          <a:bodyPr wrap="none"/>
          <a:lstStyle/>
          <a:p>
            <a:endParaRPr lang="en-US"/>
          </a:p>
        </p:txBody>
      </p:sp>
      <p:sp>
        <p:nvSpPr>
          <p:cNvPr id="95245" name="Line 34"/>
          <p:cNvSpPr>
            <a:spLocks noChangeShapeType="1"/>
          </p:cNvSpPr>
          <p:nvPr/>
        </p:nvSpPr>
        <p:spPr bwMode="auto">
          <a:xfrm rot="5400000" flipV="1">
            <a:off x="4515644" y="950119"/>
            <a:ext cx="0" cy="8177212"/>
          </a:xfrm>
          <a:prstGeom prst="line">
            <a:avLst/>
          </a:prstGeom>
          <a:noFill/>
          <a:ln w="12700">
            <a:solidFill>
              <a:schemeClr val="tx1"/>
            </a:solidFill>
            <a:round/>
            <a:headEnd/>
            <a:tailEnd/>
          </a:ln>
        </p:spPr>
        <p:txBody>
          <a:bodyPr wrap="none"/>
          <a:lstStyle/>
          <a:p>
            <a:endParaRPr lang="en-US"/>
          </a:p>
        </p:txBody>
      </p:sp>
      <p:sp>
        <p:nvSpPr>
          <p:cNvPr id="95246" name="Line 35"/>
          <p:cNvSpPr>
            <a:spLocks noChangeShapeType="1"/>
          </p:cNvSpPr>
          <p:nvPr/>
        </p:nvSpPr>
        <p:spPr bwMode="auto">
          <a:xfrm rot="5400000" flipV="1">
            <a:off x="4515644" y="1329532"/>
            <a:ext cx="0" cy="8177212"/>
          </a:xfrm>
          <a:prstGeom prst="line">
            <a:avLst/>
          </a:prstGeom>
          <a:noFill/>
          <a:ln w="12700">
            <a:solidFill>
              <a:schemeClr val="tx1"/>
            </a:solidFill>
            <a:round/>
            <a:headEnd/>
            <a:tailEnd/>
          </a:ln>
        </p:spPr>
        <p:txBody>
          <a:bodyPr wrap="none"/>
          <a:lstStyle/>
          <a:p>
            <a:endParaRPr lang="en-US"/>
          </a:p>
        </p:txBody>
      </p:sp>
      <p:sp>
        <p:nvSpPr>
          <p:cNvPr id="95247" name="Oval 36"/>
          <p:cNvSpPr>
            <a:spLocks noChangeArrowheads="1"/>
          </p:cNvSpPr>
          <p:nvPr/>
        </p:nvSpPr>
        <p:spPr bwMode="auto">
          <a:xfrm>
            <a:off x="1317625" y="3344863"/>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48" name="Oval 37"/>
          <p:cNvSpPr>
            <a:spLocks noChangeArrowheads="1"/>
          </p:cNvSpPr>
          <p:nvPr/>
        </p:nvSpPr>
        <p:spPr bwMode="auto">
          <a:xfrm>
            <a:off x="1716088" y="33448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49" name="Oval 38"/>
          <p:cNvSpPr>
            <a:spLocks noChangeArrowheads="1"/>
          </p:cNvSpPr>
          <p:nvPr/>
        </p:nvSpPr>
        <p:spPr bwMode="auto">
          <a:xfrm>
            <a:off x="3613150" y="333533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0" name="Oval 39"/>
          <p:cNvSpPr>
            <a:spLocks noChangeArrowheads="1"/>
          </p:cNvSpPr>
          <p:nvPr/>
        </p:nvSpPr>
        <p:spPr bwMode="auto">
          <a:xfrm>
            <a:off x="935038" y="33432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51" name="Oval 40"/>
          <p:cNvSpPr>
            <a:spLocks noChangeArrowheads="1"/>
          </p:cNvSpPr>
          <p:nvPr/>
        </p:nvSpPr>
        <p:spPr bwMode="auto">
          <a:xfrm>
            <a:off x="2082800" y="334486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2" name="Oval 41"/>
          <p:cNvSpPr>
            <a:spLocks noChangeArrowheads="1"/>
          </p:cNvSpPr>
          <p:nvPr/>
        </p:nvSpPr>
        <p:spPr bwMode="auto">
          <a:xfrm>
            <a:off x="2481263" y="334327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3" name="Oval 42"/>
          <p:cNvSpPr>
            <a:spLocks noChangeArrowheads="1"/>
          </p:cNvSpPr>
          <p:nvPr/>
        </p:nvSpPr>
        <p:spPr bwMode="auto">
          <a:xfrm>
            <a:off x="2863850" y="334327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4" name="Oval 43"/>
          <p:cNvSpPr>
            <a:spLocks noChangeArrowheads="1"/>
          </p:cNvSpPr>
          <p:nvPr/>
        </p:nvSpPr>
        <p:spPr bwMode="auto">
          <a:xfrm>
            <a:off x="3246438" y="334327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5" name="Oval 44"/>
          <p:cNvSpPr>
            <a:spLocks noChangeArrowheads="1"/>
          </p:cNvSpPr>
          <p:nvPr/>
        </p:nvSpPr>
        <p:spPr bwMode="auto">
          <a:xfrm>
            <a:off x="1319213" y="2965450"/>
            <a:ext cx="319087"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56" name="Oval 45"/>
          <p:cNvSpPr>
            <a:spLocks noChangeArrowheads="1"/>
          </p:cNvSpPr>
          <p:nvPr/>
        </p:nvSpPr>
        <p:spPr bwMode="auto">
          <a:xfrm>
            <a:off x="1717675" y="29654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57" name="Oval 46"/>
          <p:cNvSpPr>
            <a:spLocks noChangeArrowheads="1"/>
          </p:cNvSpPr>
          <p:nvPr/>
        </p:nvSpPr>
        <p:spPr bwMode="auto">
          <a:xfrm>
            <a:off x="3614738" y="2955925"/>
            <a:ext cx="319087"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58" name="Oval 47"/>
          <p:cNvSpPr>
            <a:spLocks noChangeArrowheads="1"/>
          </p:cNvSpPr>
          <p:nvPr/>
        </p:nvSpPr>
        <p:spPr bwMode="auto">
          <a:xfrm>
            <a:off x="936625" y="29638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59" name="Oval 48"/>
          <p:cNvSpPr>
            <a:spLocks noChangeArrowheads="1"/>
          </p:cNvSpPr>
          <p:nvPr/>
        </p:nvSpPr>
        <p:spPr bwMode="auto">
          <a:xfrm>
            <a:off x="2084388" y="2965450"/>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0" name="Oval 49"/>
          <p:cNvSpPr>
            <a:spLocks noChangeArrowheads="1"/>
          </p:cNvSpPr>
          <p:nvPr/>
        </p:nvSpPr>
        <p:spPr bwMode="auto">
          <a:xfrm>
            <a:off x="2482850" y="296386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1" name="Oval 50"/>
          <p:cNvSpPr>
            <a:spLocks noChangeArrowheads="1"/>
          </p:cNvSpPr>
          <p:nvPr/>
        </p:nvSpPr>
        <p:spPr bwMode="auto">
          <a:xfrm>
            <a:off x="2865438" y="29638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2" name="Oval 51"/>
          <p:cNvSpPr>
            <a:spLocks noChangeArrowheads="1"/>
          </p:cNvSpPr>
          <p:nvPr/>
        </p:nvSpPr>
        <p:spPr bwMode="auto">
          <a:xfrm>
            <a:off x="3248025" y="296386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3" name="Oval 52"/>
          <p:cNvSpPr>
            <a:spLocks noChangeArrowheads="1"/>
          </p:cNvSpPr>
          <p:nvPr/>
        </p:nvSpPr>
        <p:spPr bwMode="auto">
          <a:xfrm>
            <a:off x="1317625" y="2586038"/>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64" name="Oval 53"/>
          <p:cNvSpPr>
            <a:spLocks noChangeArrowheads="1"/>
          </p:cNvSpPr>
          <p:nvPr/>
        </p:nvSpPr>
        <p:spPr bwMode="auto">
          <a:xfrm>
            <a:off x="1716088" y="258603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5" name="Oval 54"/>
          <p:cNvSpPr>
            <a:spLocks noChangeArrowheads="1"/>
          </p:cNvSpPr>
          <p:nvPr/>
        </p:nvSpPr>
        <p:spPr bwMode="auto">
          <a:xfrm>
            <a:off x="3613150" y="25765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66" name="Oval 55"/>
          <p:cNvSpPr>
            <a:spLocks noChangeArrowheads="1"/>
          </p:cNvSpPr>
          <p:nvPr/>
        </p:nvSpPr>
        <p:spPr bwMode="auto">
          <a:xfrm>
            <a:off x="935038" y="25844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67" name="Oval 56"/>
          <p:cNvSpPr>
            <a:spLocks noChangeArrowheads="1"/>
          </p:cNvSpPr>
          <p:nvPr/>
        </p:nvSpPr>
        <p:spPr bwMode="auto">
          <a:xfrm>
            <a:off x="2082800" y="258603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8" name="Oval 57"/>
          <p:cNvSpPr>
            <a:spLocks noChangeArrowheads="1"/>
          </p:cNvSpPr>
          <p:nvPr/>
        </p:nvSpPr>
        <p:spPr bwMode="auto">
          <a:xfrm>
            <a:off x="2481263" y="2584450"/>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69" name="Oval 58"/>
          <p:cNvSpPr>
            <a:spLocks noChangeArrowheads="1"/>
          </p:cNvSpPr>
          <p:nvPr/>
        </p:nvSpPr>
        <p:spPr bwMode="auto">
          <a:xfrm>
            <a:off x="2863850" y="2584450"/>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70" name="Oval 59"/>
          <p:cNvSpPr>
            <a:spLocks noChangeArrowheads="1"/>
          </p:cNvSpPr>
          <p:nvPr/>
        </p:nvSpPr>
        <p:spPr bwMode="auto">
          <a:xfrm>
            <a:off x="3246438" y="25844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1" name="Oval 60"/>
          <p:cNvSpPr>
            <a:spLocks noChangeArrowheads="1"/>
          </p:cNvSpPr>
          <p:nvPr/>
        </p:nvSpPr>
        <p:spPr bwMode="auto">
          <a:xfrm>
            <a:off x="1319213" y="2206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72" name="Oval 61"/>
          <p:cNvSpPr>
            <a:spLocks noChangeArrowheads="1"/>
          </p:cNvSpPr>
          <p:nvPr/>
        </p:nvSpPr>
        <p:spPr bwMode="auto">
          <a:xfrm>
            <a:off x="1717675" y="2206625"/>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73" name="Oval 62"/>
          <p:cNvSpPr>
            <a:spLocks noChangeArrowheads="1"/>
          </p:cNvSpPr>
          <p:nvPr/>
        </p:nvSpPr>
        <p:spPr bwMode="auto">
          <a:xfrm>
            <a:off x="3614738" y="21971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4" name="Oval 63"/>
          <p:cNvSpPr>
            <a:spLocks noChangeArrowheads="1"/>
          </p:cNvSpPr>
          <p:nvPr/>
        </p:nvSpPr>
        <p:spPr bwMode="auto">
          <a:xfrm>
            <a:off x="936625" y="2205038"/>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75" name="Oval 64"/>
          <p:cNvSpPr>
            <a:spLocks noChangeArrowheads="1"/>
          </p:cNvSpPr>
          <p:nvPr/>
        </p:nvSpPr>
        <p:spPr bwMode="auto">
          <a:xfrm>
            <a:off x="2084388" y="2206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6" name="Oval 65"/>
          <p:cNvSpPr>
            <a:spLocks noChangeArrowheads="1"/>
          </p:cNvSpPr>
          <p:nvPr/>
        </p:nvSpPr>
        <p:spPr bwMode="auto">
          <a:xfrm>
            <a:off x="2482850" y="2205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7" name="Oval 66"/>
          <p:cNvSpPr>
            <a:spLocks noChangeArrowheads="1"/>
          </p:cNvSpPr>
          <p:nvPr/>
        </p:nvSpPr>
        <p:spPr bwMode="auto">
          <a:xfrm>
            <a:off x="2865438" y="2205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8" name="Oval 67"/>
          <p:cNvSpPr>
            <a:spLocks noChangeArrowheads="1"/>
          </p:cNvSpPr>
          <p:nvPr/>
        </p:nvSpPr>
        <p:spPr bwMode="auto">
          <a:xfrm>
            <a:off x="3248025" y="2205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79" name="Oval 68"/>
          <p:cNvSpPr>
            <a:spLocks noChangeArrowheads="1"/>
          </p:cNvSpPr>
          <p:nvPr/>
        </p:nvSpPr>
        <p:spPr bwMode="auto">
          <a:xfrm>
            <a:off x="1319213" y="1806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0" name="Oval 69"/>
          <p:cNvSpPr>
            <a:spLocks noChangeArrowheads="1"/>
          </p:cNvSpPr>
          <p:nvPr/>
        </p:nvSpPr>
        <p:spPr bwMode="auto">
          <a:xfrm>
            <a:off x="1717675" y="18065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1" name="Oval 70"/>
          <p:cNvSpPr>
            <a:spLocks noChangeArrowheads="1"/>
          </p:cNvSpPr>
          <p:nvPr/>
        </p:nvSpPr>
        <p:spPr bwMode="auto">
          <a:xfrm>
            <a:off x="3614738" y="17970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2" name="Oval 71"/>
          <p:cNvSpPr>
            <a:spLocks noChangeArrowheads="1"/>
          </p:cNvSpPr>
          <p:nvPr/>
        </p:nvSpPr>
        <p:spPr bwMode="auto">
          <a:xfrm>
            <a:off x="936625" y="1804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3" name="Oval 72"/>
          <p:cNvSpPr>
            <a:spLocks noChangeArrowheads="1"/>
          </p:cNvSpPr>
          <p:nvPr/>
        </p:nvSpPr>
        <p:spPr bwMode="auto">
          <a:xfrm>
            <a:off x="2084388" y="1806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4" name="Oval 73"/>
          <p:cNvSpPr>
            <a:spLocks noChangeArrowheads="1"/>
          </p:cNvSpPr>
          <p:nvPr/>
        </p:nvSpPr>
        <p:spPr bwMode="auto">
          <a:xfrm>
            <a:off x="2482850" y="1804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5" name="Oval 74"/>
          <p:cNvSpPr>
            <a:spLocks noChangeArrowheads="1"/>
          </p:cNvSpPr>
          <p:nvPr/>
        </p:nvSpPr>
        <p:spPr bwMode="auto">
          <a:xfrm>
            <a:off x="2865438" y="18049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6" name="Oval 75"/>
          <p:cNvSpPr>
            <a:spLocks noChangeArrowheads="1"/>
          </p:cNvSpPr>
          <p:nvPr/>
        </p:nvSpPr>
        <p:spPr bwMode="auto">
          <a:xfrm>
            <a:off x="3248025" y="1804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7" name="Oval 76"/>
          <p:cNvSpPr>
            <a:spLocks noChangeArrowheads="1"/>
          </p:cNvSpPr>
          <p:nvPr/>
        </p:nvSpPr>
        <p:spPr bwMode="auto">
          <a:xfrm>
            <a:off x="1319213" y="14271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8" name="Oval 77"/>
          <p:cNvSpPr>
            <a:spLocks noChangeArrowheads="1"/>
          </p:cNvSpPr>
          <p:nvPr/>
        </p:nvSpPr>
        <p:spPr bwMode="auto">
          <a:xfrm>
            <a:off x="1717675" y="14271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89" name="Oval 78"/>
          <p:cNvSpPr>
            <a:spLocks noChangeArrowheads="1"/>
          </p:cNvSpPr>
          <p:nvPr/>
        </p:nvSpPr>
        <p:spPr bwMode="auto">
          <a:xfrm>
            <a:off x="3614738" y="14176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0" name="Oval 79"/>
          <p:cNvSpPr>
            <a:spLocks noChangeArrowheads="1"/>
          </p:cNvSpPr>
          <p:nvPr/>
        </p:nvSpPr>
        <p:spPr bwMode="auto">
          <a:xfrm>
            <a:off x="936625" y="14255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1" name="Oval 80"/>
          <p:cNvSpPr>
            <a:spLocks noChangeArrowheads="1"/>
          </p:cNvSpPr>
          <p:nvPr/>
        </p:nvSpPr>
        <p:spPr bwMode="auto">
          <a:xfrm>
            <a:off x="2084388" y="14271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2" name="Oval 81"/>
          <p:cNvSpPr>
            <a:spLocks noChangeArrowheads="1"/>
          </p:cNvSpPr>
          <p:nvPr/>
        </p:nvSpPr>
        <p:spPr bwMode="auto">
          <a:xfrm>
            <a:off x="2482850" y="14255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3" name="Oval 82"/>
          <p:cNvSpPr>
            <a:spLocks noChangeArrowheads="1"/>
          </p:cNvSpPr>
          <p:nvPr/>
        </p:nvSpPr>
        <p:spPr bwMode="auto">
          <a:xfrm>
            <a:off x="2865438" y="1425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4" name="Oval 83"/>
          <p:cNvSpPr>
            <a:spLocks noChangeArrowheads="1"/>
          </p:cNvSpPr>
          <p:nvPr/>
        </p:nvSpPr>
        <p:spPr bwMode="auto">
          <a:xfrm>
            <a:off x="3248025" y="14255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5" name="Oval 84"/>
          <p:cNvSpPr>
            <a:spLocks noChangeArrowheads="1"/>
          </p:cNvSpPr>
          <p:nvPr/>
        </p:nvSpPr>
        <p:spPr bwMode="auto">
          <a:xfrm>
            <a:off x="1317625" y="4113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6" name="Oval 85"/>
          <p:cNvSpPr>
            <a:spLocks noChangeArrowheads="1"/>
          </p:cNvSpPr>
          <p:nvPr/>
        </p:nvSpPr>
        <p:spPr bwMode="auto">
          <a:xfrm>
            <a:off x="1716088" y="4113213"/>
            <a:ext cx="319087"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297" name="Oval 86"/>
          <p:cNvSpPr>
            <a:spLocks noChangeArrowheads="1"/>
          </p:cNvSpPr>
          <p:nvPr/>
        </p:nvSpPr>
        <p:spPr bwMode="auto">
          <a:xfrm>
            <a:off x="3613150" y="410368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298" name="Oval 87"/>
          <p:cNvSpPr>
            <a:spLocks noChangeArrowheads="1"/>
          </p:cNvSpPr>
          <p:nvPr/>
        </p:nvSpPr>
        <p:spPr bwMode="auto">
          <a:xfrm>
            <a:off x="935038" y="4111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299" name="Oval 88"/>
          <p:cNvSpPr>
            <a:spLocks noChangeArrowheads="1"/>
          </p:cNvSpPr>
          <p:nvPr/>
        </p:nvSpPr>
        <p:spPr bwMode="auto">
          <a:xfrm>
            <a:off x="2082800" y="411321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0" name="Oval 89"/>
          <p:cNvSpPr>
            <a:spLocks noChangeArrowheads="1"/>
          </p:cNvSpPr>
          <p:nvPr/>
        </p:nvSpPr>
        <p:spPr bwMode="auto">
          <a:xfrm>
            <a:off x="2481263" y="4111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1" name="Oval 90"/>
          <p:cNvSpPr>
            <a:spLocks noChangeArrowheads="1"/>
          </p:cNvSpPr>
          <p:nvPr/>
        </p:nvSpPr>
        <p:spPr bwMode="auto">
          <a:xfrm>
            <a:off x="2863850" y="411162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2" name="Oval 91"/>
          <p:cNvSpPr>
            <a:spLocks noChangeArrowheads="1"/>
          </p:cNvSpPr>
          <p:nvPr/>
        </p:nvSpPr>
        <p:spPr bwMode="auto">
          <a:xfrm>
            <a:off x="3246438" y="4111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3" name="Oval 92"/>
          <p:cNvSpPr>
            <a:spLocks noChangeArrowheads="1"/>
          </p:cNvSpPr>
          <p:nvPr/>
        </p:nvSpPr>
        <p:spPr bwMode="auto">
          <a:xfrm>
            <a:off x="1317625" y="37338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04" name="Oval 93"/>
          <p:cNvSpPr>
            <a:spLocks noChangeArrowheads="1"/>
          </p:cNvSpPr>
          <p:nvPr/>
        </p:nvSpPr>
        <p:spPr bwMode="auto">
          <a:xfrm>
            <a:off x="1716088" y="3733800"/>
            <a:ext cx="319087"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05" name="Oval 94"/>
          <p:cNvSpPr>
            <a:spLocks noChangeArrowheads="1"/>
          </p:cNvSpPr>
          <p:nvPr/>
        </p:nvSpPr>
        <p:spPr bwMode="auto">
          <a:xfrm>
            <a:off x="3613150" y="372427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6" name="Oval 95"/>
          <p:cNvSpPr>
            <a:spLocks noChangeArrowheads="1"/>
          </p:cNvSpPr>
          <p:nvPr/>
        </p:nvSpPr>
        <p:spPr bwMode="auto">
          <a:xfrm>
            <a:off x="935038" y="37322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07" name="Oval 96"/>
          <p:cNvSpPr>
            <a:spLocks noChangeArrowheads="1"/>
          </p:cNvSpPr>
          <p:nvPr/>
        </p:nvSpPr>
        <p:spPr bwMode="auto">
          <a:xfrm>
            <a:off x="2082800" y="373380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8" name="Oval 97"/>
          <p:cNvSpPr>
            <a:spLocks noChangeArrowheads="1"/>
          </p:cNvSpPr>
          <p:nvPr/>
        </p:nvSpPr>
        <p:spPr bwMode="auto">
          <a:xfrm>
            <a:off x="2481263" y="373221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09" name="Oval 98"/>
          <p:cNvSpPr>
            <a:spLocks noChangeArrowheads="1"/>
          </p:cNvSpPr>
          <p:nvPr/>
        </p:nvSpPr>
        <p:spPr bwMode="auto">
          <a:xfrm>
            <a:off x="2863850" y="373221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10" name="Oval 99"/>
          <p:cNvSpPr>
            <a:spLocks noChangeArrowheads="1"/>
          </p:cNvSpPr>
          <p:nvPr/>
        </p:nvSpPr>
        <p:spPr bwMode="auto">
          <a:xfrm>
            <a:off x="3246438" y="373221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11" name="Oval 100"/>
          <p:cNvSpPr>
            <a:spLocks noChangeArrowheads="1"/>
          </p:cNvSpPr>
          <p:nvPr/>
        </p:nvSpPr>
        <p:spPr bwMode="auto">
          <a:xfrm>
            <a:off x="557213" y="33321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2" name="Oval 101"/>
          <p:cNvSpPr>
            <a:spLocks noChangeArrowheads="1"/>
          </p:cNvSpPr>
          <p:nvPr/>
        </p:nvSpPr>
        <p:spPr bwMode="auto">
          <a:xfrm>
            <a:off x="558800" y="29527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3" name="Oval 102"/>
          <p:cNvSpPr>
            <a:spLocks noChangeArrowheads="1"/>
          </p:cNvSpPr>
          <p:nvPr/>
        </p:nvSpPr>
        <p:spPr bwMode="auto">
          <a:xfrm>
            <a:off x="557213" y="25733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4" name="Oval 103"/>
          <p:cNvSpPr>
            <a:spLocks noChangeArrowheads="1"/>
          </p:cNvSpPr>
          <p:nvPr/>
        </p:nvSpPr>
        <p:spPr bwMode="auto">
          <a:xfrm>
            <a:off x="558800" y="21939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5" name="Oval 104"/>
          <p:cNvSpPr>
            <a:spLocks noChangeArrowheads="1"/>
          </p:cNvSpPr>
          <p:nvPr/>
        </p:nvSpPr>
        <p:spPr bwMode="auto">
          <a:xfrm>
            <a:off x="558800" y="17938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6" name="Oval 105"/>
          <p:cNvSpPr>
            <a:spLocks noChangeArrowheads="1"/>
          </p:cNvSpPr>
          <p:nvPr/>
        </p:nvSpPr>
        <p:spPr bwMode="auto">
          <a:xfrm>
            <a:off x="558800" y="14144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7" name="Oval 106"/>
          <p:cNvSpPr>
            <a:spLocks noChangeArrowheads="1"/>
          </p:cNvSpPr>
          <p:nvPr/>
        </p:nvSpPr>
        <p:spPr bwMode="auto">
          <a:xfrm>
            <a:off x="557213" y="41005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8" name="Oval 107"/>
          <p:cNvSpPr>
            <a:spLocks noChangeArrowheads="1"/>
          </p:cNvSpPr>
          <p:nvPr/>
        </p:nvSpPr>
        <p:spPr bwMode="auto">
          <a:xfrm>
            <a:off x="557213" y="37211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19" name="Oval 108"/>
          <p:cNvSpPr>
            <a:spLocks noChangeArrowheads="1"/>
          </p:cNvSpPr>
          <p:nvPr/>
        </p:nvSpPr>
        <p:spPr bwMode="auto">
          <a:xfrm>
            <a:off x="3987800" y="33464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0" name="Oval 109"/>
          <p:cNvSpPr>
            <a:spLocks noChangeArrowheads="1"/>
          </p:cNvSpPr>
          <p:nvPr/>
        </p:nvSpPr>
        <p:spPr bwMode="auto">
          <a:xfrm>
            <a:off x="3989388" y="296703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1" name="Oval 110"/>
          <p:cNvSpPr>
            <a:spLocks noChangeArrowheads="1"/>
          </p:cNvSpPr>
          <p:nvPr/>
        </p:nvSpPr>
        <p:spPr bwMode="auto">
          <a:xfrm>
            <a:off x="3987800" y="25876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22" name="Oval 111"/>
          <p:cNvSpPr>
            <a:spLocks noChangeArrowheads="1"/>
          </p:cNvSpPr>
          <p:nvPr/>
        </p:nvSpPr>
        <p:spPr bwMode="auto">
          <a:xfrm>
            <a:off x="3989388" y="22082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23" name="Oval 112"/>
          <p:cNvSpPr>
            <a:spLocks noChangeArrowheads="1"/>
          </p:cNvSpPr>
          <p:nvPr/>
        </p:nvSpPr>
        <p:spPr bwMode="auto">
          <a:xfrm>
            <a:off x="3989388" y="18081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24" name="Oval 113"/>
          <p:cNvSpPr>
            <a:spLocks noChangeArrowheads="1"/>
          </p:cNvSpPr>
          <p:nvPr/>
        </p:nvSpPr>
        <p:spPr bwMode="auto">
          <a:xfrm>
            <a:off x="3989388" y="14287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25" name="Oval 114"/>
          <p:cNvSpPr>
            <a:spLocks noChangeArrowheads="1"/>
          </p:cNvSpPr>
          <p:nvPr/>
        </p:nvSpPr>
        <p:spPr bwMode="auto">
          <a:xfrm>
            <a:off x="3987800" y="411480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6" name="Oval 115"/>
          <p:cNvSpPr>
            <a:spLocks noChangeArrowheads="1"/>
          </p:cNvSpPr>
          <p:nvPr/>
        </p:nvSpPr>
        <p:spPr bwMode="auto">
          <a:xfrm>
            <a:off x="3987800" y="373538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7" name="Oval 116"/>
          <p:cNvSpPr>
            <a:spLocks noChangeArrowheads="1"/>
          </p:cNvSpPr>
          <p:nvPr/>
        </p:nvSpPr>
        <p:spPr bwMode="auto">
          <a:xfrm>
            <a:off x="4359275" y="335280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8" name="Oval 117"/>
          <p:cNvSpPr>
            <a:spLocks noChangeArrowheads="1"/>
          </p:cNvSpPr>
          <p:nvPr/>
        </p:nvSpPr>
        <p:spPr bwMode="auto">
          <a:xfrm>
            <a:off x="4360863" y="297338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29" name="Oval 118"/>
          <p:cNvSpPr>
            <a:spLocks noChangeArrowheads="1"/>
          </p:cNvSpPr>
          <p:nvPr/>
        </p:nvSpPr>
        <p:spPr bwMode="auto">
          <a:xfrm>
            <a:off x="4359275" y="2593975"/>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30" name="Oval 119"/>
          <p:cNvSpPr>
            <a:spLocks noChangeArrowheads="1"/>
          </p:cNvSpPr>
          <p:nvPr/>
        </p:nvSpPr>
        <p:spPr bwMode="auto">
          <a:xfrm>
            <a:off x="4360863" y="22145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1" name="Oval 120"/>
          <p:cNvSpPr>
            <a:spLocks noChangeArrowheads="1"/>
          </p:cNvSpPr>
          <p:nvPr/>
        </p:nvSpPr>
        <p:spPr bwMode="auto">
          <a:xfrm>
            <a:off x="4360863" y="18145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2" name="Oval 121"/>
          <p:cNvSpPr>
            <a:spLocks noChangeArrowheads="1"/>
          </p:cNvSpPr>
          <p:nvPr/>
        </p:nvSpPr>
        <p:spPr bwMode="auto">
          <a:xfrm>
            <a:off x="4360863" y="14351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3" name="Oval 122"/>
          <p:cNvSpPr>
            <a:spLocks noChangeArrowheads="1"/>
          </p:cNvSpPr>
          <p:nvPr/>
        </p:nvSpPr>
        <p:spPr bwMode="auto">
          <a:xfrm>
            <a:off x="4359275" y="41211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34" name="Oval 123"/>
          <p:cNvSpPr>
            <a:spLocks noChangeArrowheads="1"/>
          </p:cNvSpPr>
          <p:nvPr/>
        </p:nvSpPr>
        <p:spPr bwMode="auto">
          <a:xfrm>
            <a:off x="4359275" y="374173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35" name="Oval 124"/>
          <p:cNvSpPr>
            <a:spLocks noChangeArrowheads="1"/>
          </p:cNvSpPr>
          <p:nvPr/>
        </p:nvSpPr>
        <p:spPr bwMode="auto">
          <a:xfrm>
            <a:off x="1317625" y="4494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6" name="Oval 125"/>
          <p:cNvSpPr>
            <a:spLocks noChangeArrowheads="1"/>
          </p:cNvSpPr>
          <p:nvPr/>
        </p:nvSpPr>
        <p:spPr bwMode="auto">
          <a:xfrm>
            <a:off x="1716088" y="44942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7" name="Oval 126"/>
          <p:cNvSpPr>
            <a:spLocks noChangeArrowheads="1"/>
          </p:cNvSpPr>
          <p:nvPr/>
        </p:nvSpPr>
        <p:spPr bwMode="auto">
          <a:xfrm>
            <a:off x="3613150" y="448468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38" name="Oval 127"/>
          <p:cNvSpPr>
            <a:spLocks noChangeArrowheads="1"/>
          </p:cNvSpPr>
          <p:nvPr/>
        </p:nvSpPr>
        <p:spPr bwMode="auto">
          <a:xfrm>
            <a:off x="935038" y="4492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39" name="Oval 128"/>
          <p:cNvSpPr>
            <a:spLocks noChangeArrowheads="1"/>
          </p:cNvSpPr>
          <p:nvPr/>
        </p:nvSpPr>
        <p:spPr bwMode="auto">
          <a:xfrm>
            <a:off x="2082800" y="4494213"/>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40" name="Oval 129"/>
          <p:cNvSpPr>
            <a:spLocks noChangeArrowheads="1"/>
          </p:cNvSpPr>
          <p:nvPr/>
        </p:nvSpPr>
        <p:spPr bwMode="auto">
          <a:xfrm>
            <a:off x="2481263" y="4492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41" name="Oval 130"/>
          <p:cNvSpPr>
            <a:spLocks noChangeArrowheads="1"/>
          </p:cNvSpPr>
          <p:nvPr/>
        </p:nvSpPr>
        <p:spPr bwMode="auto">
          <a:xfrm>
            <a:off x="2863850" y="449262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42" name="Oval 131"/>
          <p:cNvSpPr>
            <a:spLocks noChangeArrowheads="1"/>
          </p:cNvSpPr>
          <p:nvPr/>
        </p:nvSpPr>
        <p:spPr bwMode="auto">
          <a:xfrm>
            <a:off x="3246438" y="4492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43" name="Oval 132"/>
          <p:cNvSpPr>
            <a:spLocks noChangeArrowheads="1"/>
          </p:cNvSpPr>
          <p:nvPr/>
        </p:nvSpPr>
        <p:spPr bwMode="auto">
          <a:xfrm>
            <a:off x="1317625" y="5262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44" name="Oval 133"/>
          <p:cNvSpPr>
            <a:spLocks noChangeArrowheads="1"/>
          </p:cNvSpPr>
          <p:nvPr/>
        </p:nvSpPr>
        <p:spPr bwMode="auto">
          <a:xfrm>
            <a:off x="1716088" y="52625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45" name="Oval 134"/>
          <p:cNvSpPr>
            <a:spLocks noChangeArrowheads="1"/>
          </p:cNvSpPr>
          <p:nvPr/>
        </p:nvSpPr>
        <p:spPr bwMode="auto">
          <a:xfrm>
            <a:off x="3613150" y="525303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46" name="Oval 135"/>
          <p:cNvSpPr>
            <a:spLocks noChangeArrowheads="1"/>
          </p:cNvSpPr>
          <p:nvPr/>
        </p:nvSpPr>
        <p:spPr bwMode="auto">
          <a:xfrm>
            <a:off x="935038" y="5260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47" name="Oval 136"/>
          <p:cNvSpPr>
            <a:spLocks noChangeArrowheads="1"/>
          </p:cNvSpPr>
          <p:nvPr/>
        </p:nvSpPr>
        <p:spPr bwMode="auto">
          <a:xfrm>
            <a:off x="2082800" y="5262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48" name="Oval 137"/>
          <p:cNvSpPr>
            <a:spLocks noChangeArrowheads="1"/>
          </p:cNvSpPr>
          <p:nvPr/>
        </p:nvSpPr>
        <p:spPr bwMode="auto">
          <a:xfrm>
            <a:off x="2481263" y="5260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49" name="Oval 138"/>
          <p:cNvSpPr>
            <a:spLocks noChangeArrowheads="1"/>
          </p:cNvSpPr>
          <p:nvPr/>
        </p:nvSpPr>
        <p:spPr bwMode="auto">
          <a:xfrm>
            <a:off x="2863850" y="5260975"/>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50" name="Oval 139"/>
          <p:cNvSpPr>
            <a:spLocks noChangeArrowheads="1"/>
          </p:cNvSpPr>
          <p:nvPr/>
        </p:nvSpPr>
        <p:spPr bwMode="auto">
          <a:xfrm>
            <a:off x="3246438" y="526097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51" name="Oval 140"/>
          <p:cNvSpPr>
            <a:spLocks noChangeArrowheads="1"/>
          </p:cNvSpPr>
          <p:nvPr/>
        </p:nvSpPr>
        <p:spPr bwMode="auto">
          <a:xfrm>
            <a:off x="1317625" y="4883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52" name="Oval 141"/>
          <p:cNvSpPr>
            <a:spLocks noChangeArrowheads="1"/>
          </p:cNvSpPr>
          <p:nvPr/>
        </p:nvSpPr>
        <p:spPr bwMode="auto">
          <a:xfrm>
            <a:off x="1716088" y="48831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53" name="Oval 142"/>
          <p:cNvSpPr>
            <a:spLocks noChangeArrowheads="1"/>
          </p:cNvSpPr>
          <p:nvPr/>
        </p:nvSpPr>
        <p:spPr bwMode="auto">
          <a:xfrm>
            <a:off x="3613150" y="487362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54" name="Oval 143"/>
          <p:cNvSpPr>
            <a:spLocks noChangeArrowheads="1"/>
          </p:cNvSpPr>
          <p:nvPr/>
        </p:nvSpPr>
        <p:spPr bwMode="auto">
          <a:xfrm>
            <a:off x="935038" y="48815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55" name="Oval 144"/>
          <p:cNvSpPr>
            <a:spLocks noChangeArrowheads="1"/>
          </p:cNvSpPr>
          <p:nvPr/>
        </p:nvSpPr>
        <p:spPr bwMode="auto">
          <a:xfrm>
            <a:off x="2082800" y="4883150"/>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56" name="Oval 145"/>
          <p:cNvSpPr>
            <a:spLocks noChangeArrowheads="1"/>
          </p:cNvSpPr>
          <p:nvPr/>
        </p:nvSpPr>
        <p:spPr bwMode="auto">
          <a:xfrm>
            <a:off x="2481263" y="48815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57" name="Oval 146"/>
          <p:cNvSpPr>
            <a:spLocks noChangeArrowheads="1"/>
          </p:cNvSpPr>
          <p:nvPr/>
        </p:nvSpPr>
        <p:spPr bwMode="auto">
          <a:xfrm>
            <a:off x="2863850" y="488156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58" name="Oval 147"/>
          <p:cNvSpPr>
            <a:spLocks noChangeArrowheads="1"/>
          </p:cNvSpPr>
          <p:nvPr/>
        </p:nvSpPr>
        <p:spPr bwMode="auto">
          <a:xfrm>
            <a:off x="3246438" y="48815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59" name="Oval 148"/>
          <p:cNvSpPr>
            <a:spLocks noChangeArrowheads="1"/>
          </p:cNvSpPr>
          <p:nvPr/>
        </p:nvSpPr>
        <p:spPr bwMode="auto">
          <a:xfrm>
            <a:off x="557213" y="44815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60" name="Oval 149"/>
          <p:cNvSpPr>
            <a:spLocks noChangeArrowheads="1"/>
          </p:cNvSpPr>
          <p:nvPr/>
        </p:nvSpPr>
        <p:spPr bwMode="auto">
          <a:xfrm>
            <a:off x="557213" y="52498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61" name="Oval 150"/>
          <p:cNvSpPr>
            <a:spLocks noChangeArrowheads="1"/>
          </p:cNvSpPr>
          <p:nvPr/>
        </p:nvSpPr>
        <p:spPr bwMode="auto">
          <a:xfrm>
            <a:off x="557213" y="48704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62" name="Oval 151"/>
          <p:cNvSpPr>
            <a:spLocks noChangeArrowheads="1"/>
          </p:cNvSpPr>
          <p:nvPr/>
        </p:nvSpPr>
        <p:spPr bwMode="auto">
          <a:xfrm>
            <a:off x="3987800" y="449580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3" name="Oval 152"/>
          <p:cNvSpPr>
            <a:spLocks noChangeArrowheads="1"/>
          </p:cNvSpPr>
          <p:nvPr/>
        </p:nvSpPr>
        <p:spPr bwMode="auto">
          <a:xfrm>
            <a:off x="3987800" y="52641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4" name="Oval 153"/>
          <p:cNvSpPr>
            <a:spLocks noChangeArrowheads="1"/>
          </p:cNvSpPr>
          <p:nvPr/>
        </p:nvSpPr>
        <p:spPr bwMode="auto">
          <a:xfrm>
            <a:off x="3987800" y="488473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5" name="Oval 154"/>
          <p:cNvSpPr>
            <a:spLocks noChangeArrowheads="1"/>
          </p:cNvSpPr>
          <p:nvPr/>
        </p:nvSpPr>
        <p:spPr bwMode="auto">
          <a:xfrm>
            <a:off x="4359275" y="45021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6" name="Oval 155"/>
          <p:cNvSpPr>
            <a:spLocks noChangeArrowheads="1"/>
          </p:cNvSpPr>
          <p:nvPr/>
        </p:nvSpPr>
        <p:spPr bwMode="auto">
          <a:xfrm>
            <a:off x="4359275" y="527050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7" name="Oval 156"/>
          <p:cNvSpPr>
            <a:spLocks noChangeArrowheads="1"/>
          </p:cNvSpPr>
          <p:nvPr/>
        </p:nvSpPr>
        <p:spPr bwMode="auto">
          <a:xfrm>
            <a:off x="4359275" y="4891088"/>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8" name="Oval 157"/>
          <p:cNvSpPr>
            <a:spLocks noChangeArrowheads="1"/>
          </p:cNvSpPr>
          <p:nvPr/>
        </p:nvSpPr>
        <p:spPr bwMode="auto">
          <a:xfrm>
            <a:off x="5118100" y="334327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69" name="Oval 158"/>
          <p:cNvSpPr>
            <a:spLocks noChangeArrowheads="1"/>
          </p:cNvSpPr>
          <p:nvPr/>
        </p:nvSpPr>
        <p:spPr bwMode="auto">
          <a:xfrm>
            <a:off x="5516563" y="3343275"/>
            <a:ext cx="319087"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70" name="Oval 159"/>
          <p:cNvSpPr>
            <a:spLocks noChangeArrowheads="1"/>
          </p:cNvSpPr>
          <p:nvPr/>
        </p:nvSpPr>
        <p:spPr bwMode="auto">
          <a:xfrm>
            <a:off x="7413625" y="33337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1" name="Oval 160"/>
          <p:cNvSpPr>
            <a:spLocks noChangeArrowheads="1"/>
          </p:cNvSpPr>
          <p:nvPr/>
        </p:nvSpPr>
        <p:spPr bwMode="auto">
          <a:xfrm>
            <a:off x="4735513" y="334168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72" name="Oval 161"/>
          <p:cNvSpPr>
            <a:spLocks noChangeArrowheads="1"/>
          </p:cNvSpPr>
          <p:nvPr/>
        </p:nvSpPr>
        <p:spPr bwMode="auto">
          <a:xfrm>
            <a:off x="5883275" y="33432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3" name="Oval 162"/>
          <p:cNvSpPr>
            <a:spLocks noChangeArrowheads="1"/>
          </p:cNvSpPr>
          <p:nvPr/>
        </p:nvSpPr>
        <p:spPr bwMode="auto">
          <a:xfrm>
            <a:off x="6281738" y="33416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4" name="Oval 163"/>
          <p:cNvSpPr>
            <a:spLocks noChangeArrowheads="1"/>
          </p:cNvSpPr>
          <p:nvPr/>
        </p:nvSpPr>
        <p:spPr bwMode="auto">
          <a:xfrm>
            <a:off x="6664325" y="33416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5" name="Oval 164"/>
          <p:cNvSpPr>
            <a:spLocks noChangeArrowheads="1"/>
          </p:cNvSpPr>
          <p:nvPr/>
        </p:nvSpPr>
        <p:spPr bwMode="auto">
          <a:xfrm>
            <a:off x="7046913" y="33416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6" name="Oval 165"/>
          <p:cNvSpPr>
            <a:spLocks noChangeArrowheads="1"/>
          </p:cNvSpPr>
          <p:nvPr/>
        </p:nvSpPr>
        <p:spPr bwMode="auto">
          <a:xfrm>
            <a:off x="5119688" y="29638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77" name="Oval 166"/>
          <p:cNvSpPr>
            <a:spLocks noChangeArrowheads="1"/>
          </p:cNvSpPr>
          <p:nvPr/>
        </p:nvSpPr>
        <p:spPr bwMode="auto">
          <a:xfrm>
            <a:off x="5518150" y="2963863"/>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78" name="Oval 167"/>
          <p:cNvSpPr>
            <a:spLocks noChangeArrowheads="1"/>
          </p:cNvSpPr>
          <p:nvPr/>
        </p:nvSpPr>
        <p:spPr bwMode="auto">
          <a:xfrm>
            <a:off x="7415213" y="29543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79" name="Oval 168"/>
          <p:cNvSpPr>
            <a:spLocks noChangeArrowheads="1"/>
          </p:cNvSpPr>
          <p:nvPr/>
        </p:nvSpPr>
        <p:spPr bwMode="auto">
          <a:xfrm>
            <a:off x="4737100" y="2962275"/>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80" name="Oval 169"/>
          <p:cNvSpPr>
            <a:spLocks noChangeArrowheads="1"/>
          </p:cNvSpPr>
          <p:nvPr/>
        </p:nvSpPr>
        <p:spPr bwMode="auto">
          <a:xfrm>
            <a:off x="5884863" y="29638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81" name="Oval 170"/>
          <p:cNvSpPr>
            <a:spLocks noChangeArrowheads="1"/>
          </p:cNvSpPr>
          <p:nvPr/>
        </p:nvSpPr>
        <p:spPr bwMode="auto">
          <a:xfrm>
            <a:off x="6283325" y="29622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82" name="Oval 171"/>
          <p:cNvSpPr>
            <a:spLocks noChangeArrowheads="1"/>
          </p:cNvSpPr>
          <p:nvPr/>
        </p:nvSpPr>
        <p:spPr bwMode="auto">
          <a:xfrm>
            <a:off x="6665913" y="29622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83" name="Oval 172"/>
          <p:cNvSpPr>
            <a:spLocks noChangeArrowheads="1"/>
          </p:cNvSpPr>
          <p:nvPr/>
        </p:nvSpPr>
        <p:spPr bwMode="auto">
          <a:xfrm>
            <a:off x="7048500" y="29622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84" name="Oval 173"/>
          <p:cNvSpPr>
            <a:spLocks noChangeArrowheads="1"/>
          </p:cNvSpPr>
          <p:nvPr/>
        </p:nvSpPr>
        <p:spPr bwMode="auto">
          <a:xfrm>
            <a:off x="5118100" y="2584450"/>
            <a:ext cx="319088"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85" name="Oval 174"/>
          <p:cNvSpPr>
            <a:spLocks noChangeArrowheads="1"/>
          </p:cNvSpPr>
          <p:nvPr/>
        </p:nvSpPr>
        <p:spPr bwMode="auto">
          <a:xfrm>
            <a:off x="5516563" y="2584450"/>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86" name="Oval 175"/>
          <p:cNvSpPr>
            <a:spLocks noChangeArrowheads="1"/>
          </p:cNvSpPr>
          <p:nvPr/>
        </p:nvSpPr>
        <p:spPr bwMode="auto">
          <a:xfrm>
            <a:off x="7413625" y="25749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87" name="Oval 176"/>
          <p:cNvSpPr>
            <a:spLocks noChangeArrowheads="1"/>
          </p:cNvSpPr>
          <p:nvPr/>
        </p:nvSpPr>
        <p:spPr bwMode="auto">
          <a:xfrm>
            <a:off x="4735513" y="2582863"/>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388" name="Oval 177"/>
          <p:cNvSpPr>
            <a:spLocks noChangeArrowheads="1"/>
          </p:cNvSpPr>
          <p:nvPr/>
        </p:nvSpPr>
        <p:spPr bwMode="auto">
          <a:xfrm>
            <a:off x="5883275" y="2584450"/>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389" name="Oval 178"/>
          <p:cNvSpPr>
            <a:spLocks noChangeArrowheads="1"/>
          </p:cNvSpPr>
          <p:nvPr/>
        </p:nvSpPr>
        <p:spPr bwMode="auto">
          <a:xfrm>
            <a:off x="6281738" y="25828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0" name="Oval 179"/>
          <p:cNvSpPr>
            <a:spLocks noChangeArrowheads="1"/>
          </p:cNvSpPr>
          <p:nvPr/>
        </p:nvSpPr>
        <p:spPr bwMode="auto">
          <a:xfrm>
            <a:off x="6664325" y="25828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1" name="Oval 180"/>
          <p:cNvSpPr>
            <a:spLocks noChangeArrowheads="1"/>
          </p:cNvSpPr>
          <p:nvPr/>
        </p:nvSpPr>
        <p:spPr bwMode="auto">
          <a:xfrm>
            <a:off x="7046913" y="25828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2" name="Oval 181"/>
          <p:cNvSpPr>
            <a:spLocks noChangeArrowheads="1"/>
          </p:cNvSpPr>
          <p:nvPr/>
        </p:nvSpPr>
        <p:spPr bwMode="auto">
          <a:xfrm>
            <a:off x="5119688" y="2205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3" name="Oval 182"/>
          <p:cNvSpPr>
            <a:spLocks noChangeArrowheads="1"/>
          </p:cNvSpPr>
          <p:nvPr/>
        </p:nvSpPr>
        <p:spPr bwMode="auto">
          <a:xfrm>
            <a:off x="5518150" y="2205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4" name="Oval 183"/>
          <p:cNvSpPr>
            <a:spLocks noChangeArrowheads="1"/>
          </p:cNvSpPr>
          <p:nvPr/>
        </p:nvSpPr>
        <p:spPr bwMode="auto">
          <a:xfrm>
            <a:off x="7415213" y="21955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5" name="Oval 184"/>
          <p:cNvSpPr>
            <a:spLocks noChangeArrowheads="1"/>
          </p:cNvSpPr>
          <p:nvPr/>
        </p:nvSpPr>
        <p:spPr bwMode="auto">
          <a:xfrm>
            <a:off x="4737100" y="22034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6" name="Oval 185"/>
          <p:cNvSpPr>
            <a:spLocks noChangeArrowheads="1"/>
          </p:cNvSpPr>
          <p:nvPr/>
        </p:nvSpPr>
        <p:spPr bwMode="auto">
          <a:xfrm>
            <a:off x="5884863" y="2205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7" name="Oval 186"/>
          <p:cNvSpPr>
            <a:spLocks noChangeArrowheads="1"/>
          </p:cNvSpPr>
          <p:nvPr/>
        </p:nvSpPr>
        <p:spPr bwMode="auto">
          <a:xfrm>
            <a:off x="6283325" y="22034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8" name="Oval 187"/>
          <p:cNvSpPr>
            <a:spLocks noChangeArrowheads="1"/>
          </p:cNvSpPr>
          <p:nvPr/>
        </p:nvSpPr>
        <p:spPr bwMode="auto">
          <a:xfrm>
            <a:off x="6665913" y="22034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399" name="Oval 188"/>
          <p:cNvSpPr>
            <a:spLocks noChangeArrowheads="1"/>
          </p:cNvSpPr>
          <p:nvPr/>
        </p:nvSpPr>
        <p:spPr bwMode="auto">
          <a:xfrm>
            <a:off x="7048500" y="22034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0" name="Oval 189"/>
          <p:cNvSpPr>
            <a:spLocks noChangeArrowheads="1"/>
          </p:cNvSpPr>
          <p:nvPr/>
        </p:nvSpPr>
        <p:spPr bwMode="auto">
          <a:xfrm>
            <a:off x="5119688" y="18049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1" name="Oval 190"/>
          <p:cNvSpPr>
            <a:spLocks noChangeArrowheads="1"/>
          </p:cNvSpPr>
          <p:nvPr/>
        </p:nvSpPr>
        <p:spPr bwMode="auto">
          <a:xfrm>
            <a:off x="5518150" y="1804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2" name="Oval 191"/>
          <p:cNvSpPr>
            <a:spLocks noChangeArrowheads="1"/>
          </p:cNvSpPr>
          <p:nvPr/>
        </p:nvSpPr>
        <p:spPr bwMode="auto">
          <a:xfrm>
            <a:off x="7415213" y="17954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3" name="Oval 192"/>
          <p:cNvSpPr>
            <a:spLocks noChangeArrowheads="1"/>
          </p:cNvSpPr>
          <p:nvPr/>
        </p:nvSpPr>
        <p:spPr bwMode="auto">
          <a:xfrm>
            <a:off x="4737100" y="18034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4" name="Oval 193"/>
          <p:cNvSpPr>
            <a:spLocks noChangeArrowheads="1"/>
          </p:cNvSpPr>
          <p:nvPr/>
        </p:nvSpPr>
        <p:spPr bwMode="auto">
          <a:xfrm>
            <a:off x="5884863" y="18049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5" name="Oval 194"/>
          <p:cNvSpPr>
            <a:spLocks noChangeArrowheads="1"/>
          </p:cNvSpPr>
          <p:nvPr/>
        </p:nvSpPr>
        <p:spPr bwMode="auto">
          <a:xfrm>
            <a:off x="6283325" y="18034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6" name="Oval 195"/>
          <p:cNvSpPr>
            <a:spLocks noChangeArrowheads="1"/>
          </p:cNvSpPr>
          <p:nvPr/>
        </p:nvSpPr>
        <p:spPr bwMode="auto">
          <a:xfrm>
            <a:off x="6665913" y="18034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7" name="Oval 196"/>
          <p:cNvSpPr>
            <a:spLocks noChangeArrowheads="1"/>
          </p:cNvSpPr>
          <p:nvPr/>
        </p:nvSpPr>
        <p:spPr bwMode="auto">
          <a:xfrm>
            <a:off x="7048500" y="18034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8" name="Oval 197"/>
          <p:cNvSpPr>
            <a:spLocks noChangeArrowheads="1"/>
          </p:cNvSpPr>
          <p:nvPr/>
        </p:nvSpPr>
        <p:spPr bwMode="auto">
          <a:xfrm>
            <a:off x="5119688" y="1425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09" name="Oval 198"/>
          <p:cNvSpPr>
            <a:spLocks noChangeArrowheads="1"/>
          </p:cNvSpPr>
          <p:nvPr/>
        </p:nvSpPr>
        <p:spPr bwMode="auto">
          <a:xfrm>
            <a:off x="5518150" y="14255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0" name="Oval 199"/>
          <p:cNvSpPr>
            <a:spLocks noChangeArrowheads="1"/>
          </p:cNvSpPr>
          <p:nvPr/>
        </p:nvSpPr>
        <p:spPr bwMode="auto">
          <a:xfrm>
            <a:off x="7415213" y="14160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1" name="Oval 200"/>
          <p:cNvSpPr>
            <a:spLocks noChangeArrowheads="1"/>
          </p:cNvSpPr>
          <p:nvPr/>
        </p:nvSpPr>
        <p:spPr bwMode="auto">
          <a:xfrm>
            <a:off x="4737100" y="1423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2" name="Oval 201"/>
          <p:cNvSpPr>
            <a:spLocks noChangeArrowheads="1"/>
          </p:cNvSpPr>
          <p:nvPr/>
        </p:nvSpPr>
        <p:spPr bwMode="auto">
          <a:xfrm>
            <a:off x="5884863" y="1425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3" name="Oval 202"/>
          <p:cNvSpPr>
            <a:spLocks noChangeArrowheads="1"/>
          </p:cNvSpPr>
          <p:nvPr/>
        </p:nvSpPr>
        <p:spPr bwMode="auto">
          <a:xfrm>
            <a:off x="6283325" y="1423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4" name="Oval 203"/>
          <p:cNvSpPr>
            <a:spLocks noChangeArrowheads="1"/>
          </p:cNvSpPr>
          <p:nvPr/>
        </p:nvSpPr>
        <p:spPr bwMode="auto">
          <a:xfrm>
            <a:off x="6665913" y="14239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5" name="Oval 204"/>
          <p:cNvSpPr>
            <a:spLocks noChangeArrowheads="1"/>
          </p:cNvSpPr>
          <p:nvPr/>
        </p:nvSpPr>
        <p:spPr bwMode="auto">
          <a:xfrm>
            <a:off x="7048500" y="14239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6" name="Oval 205"/>
          <p:cNvSpPr>
            <a:spLocks noChangeArrowheads="1"/>
          </p:cNvSpPr>
          <p:nvPr/>
        </p:nvSpPr>
        <p:spPr bwMode="auto">
          <a:xfrm>
            <a:off x="5118100" y="4111625"/>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417" name="Oval 206"/>
          <p:cNvSpPr>
            <a:spLocks noChangeArrowheads="1"/>
          </p:cNvSpPr>
          <p:nvPr/>
        </p:nvSpPr>
        <p:spPr bwMode="auto">
          <a:xfrm>
            <a:off x="5516563" y="4111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8" name="Oval 207"/>
          <p:cNvSpPr>
            <a:spLocks noChangeArrowheads="1"/>
          </p:cNvSpPr>
          <p:nvPr/>
        </p:nvSpPr>
        <p:spPr bwMode="auto">
          <a:xfrm>
            <a:off x="7413625" y="41021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19" name="Oval 208"/>
          <p:cNvSpPr>
            <a:spLocks noChangeArrowheads="1"/>
          </p:cNvSpPr>
          <p:nvPr/>
        </p:nvSpPr>
        <p:spPr bwMode="auto">
          <a:xfrm>
            <a:off x="4735513" y="411003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420" name="Oval 209"/>
          <p:cNvSpPr>
            <a:spLocks noChangeArrowheads="1"/>
          </p:cNvSpPr>
          <p:nvPr/>
        </p:nvSpPr>
        <p:spPr bwMode="auto">
          <a:xfrm>
            <a:off x="5883275" y="41116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1" name="Oval 210"/>
          <p:cNvSpPr>
            <a:spLocks noChangeArrowheads="1"/>
          </p:cNvSpPr>
          <p:nvPr/>
        </p:nvSpPr>
        <p:spPr bwMode="auto">
          <a:xfrm>
            <a:off x="6281738" y="4110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2" name="Oval 211"/>
          <p:cNvSpPr>
            <a:spLocks noChangeArrowheads="1"/>
          </p:cNvSpPr>
          <p:nvPr/>
        </p:nvSpPr>
        <p:spPr bwMode="auto">
          <a:xfrm>
            <a:off x="6664325" y="4110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3" name="Oval 212"/>
          <p:cNvSpPr>
            <a:spLocks noChangeArrowheads="1"/>
          </p:cNvSpPr>
          <p:nvPr/>
        </p:nvSpPr>
        <p:spPr bwMode="auto">
          <a:xfrm>
            <a:off x="7046913" y="4110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4" name="Oval 213"/>
          <p:cNvSpPr>
            <a:spLocks noChangeArrowheads="1"/>
          </p:cNvSpPr>
          <p:nvPr/>
        </p:nvSpPr>
        <p:spPr bwMode="auto">
          <a:xfrm>
            <a:off x="5118100" y="3732213"/>
            <a:ext cx="319088"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425" name="Oval 214"/>
          <p:cNvSpPr>
            <a:spLocks noChangeArrowheads="1"/>
          </p:cNvSpPr>
          <p:nvPr/>
        </p:nvSpPr>
        <p:spPr bwMode="auto">
          <a:xfrm>
            <a:off x="5516563" y="3732213"/>
            <a:ext cx="319087"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426" name="Oval 215"/>
          <p:cNvSpPr>
            <a:spLocks noChangeArrowheads="1"/>
          </p:cNvSpPr>
          <p:nvPr/>
        </p:nvSpPr>
        <p:spPr bwMode="auto">
          <a:xfrm>
            <a:off x="7413625" y="37226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7" name="Oval 216"/>
          <p:cNvSpPr>
            <a:spLocks noChangeArrowheads="1"/>
          </p:cNvSpPr>
          <p:nvPr/>
        </p:nvSpPr>
        <p:spPr bwMode="auto">
          <a:xfrm>
            <a:off x="4735513" y="373062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428" name="Oval 217"/>
          <p:cNvSpPr>
            <a:spLocks noChangeArrowheads="1"/>
          </p:cNvSpPr>
          <p:nvPr/>
        </p:nvSpPr>
        <p:spPr bwMode="auto">
          <a:xfrm>
            <a:off x="5883275" y="3732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29" name="Oval 218"/>
          <p:cNvSpPr>
            <a:spLocks noChangeArrowheads="1"/>
          </p:cNvSpPr>
          <p:nvPr/>
        </p:nvSpPr>
        <p:spPr bwMode="auto">
          <a:xfrm>
            <a:off x="6281738" y="3730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0" name="Oval 219"/>
          <p:cNvSpPr>
            <a:spLocks noChangeArrowheads="1"/>
          </p:cNvSpPr>
          <p:nvPr/>
        </p:nvSpPr>
        <p:spPr bwMode="auto">
          <a:xfrm>
            <a:off x="6664325" y="37306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1" name="Oval 220"/>
          <p:cNvSpPr>
            <a:spLocks noChangeArrowheads="1"/>
          </p:cNvSpPr>
          <p:nvPr/>
        </p:nvSpPr>
        <p:spPr bwMode="auto">
          <a:xfrm>
            <a:off x="7046913" y="3730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2" name="Oval 221"/>
          <p:cNvSpPr>
            <a:spLocks noChangeArrowheads="1"/>
          </p:cNvSpPr>
          <p:nvPr/>
        </p:nvSpPr>
        <p:spPr bwMode="auto">
          <a:xfrm>
            <a:off x="7788275" y="33448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3" name="Oval 222"/>
          <p:cNvSpPr>
            <a:spLocks noChangeArrowheads="1"/>
          </p:cNvSpPr>
          <p:nvPr/>
        </p:nvSpPr>
        <p:spPr bwMode="auto">
          <a:xfrm>
            <a:off x="7789863" y="29654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4" name="Oval 223"/>
          <p:cNvSpPr>
            <a:spLocks noChangeArrowheads="1"/>
          </p:cNvSpPr>
          <p:nvPr/>
        </p:nvSpPr>
        <p:spPr bwMode="auto">
          <a:xfrm>
            <a:off x="7788275" y="2586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5" name="Oval 224"/>
          <p:cNvSpPr>
            <a:spLocks noChangeArrowheads="1"/>
          </p:cNvSpPr>
          <p:nvPr/>
        </p:nvSpPr>
        <p:spPr bwMode="auto">
          <a:xfrm>
            <a:off x="7789863" y="2206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6" name="Oval 225"/>
          <p:cNvSpPr>
            <a:spLocks noChangeArrowheads="1"/>
          </p:cNvSpPr>
          <p:nvPr/>
        </p:nvSpPr>
        <p:spPr bwMode="auto">
          <a:xfrm>
            <a:off x="7789863" y="18065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7" name="Oval 226"/>
          <p:cNvSpPr>
            <a:spLocks noChangeArrowheads="1"/>
          </p:cNvSpPr>
          <p:nvPr/>
        </p:nvSpPr>
        <p:spPr bwMode="auto">
          <a:xfrm>
            <a:off x="7789863" y="14271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8" name="Oval 227"/>
          <p:cNvSpPr>
            <a:spLocks noChangeArrowheads="1"/>
          </p:cNvSpPr>
          <p:nvPr/>
        </p:nvSpPr>
        <p:spPr bwMode="auto">
          <a:xfrm>
            <a:off x="7788275" y="4113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39" name="Oval 228"/>
          <p:cNvSpPr>
            <a:spLocks noChangeArrowheads="1"/>
          </p:cNvSpPr>
          <p:nvPr/>
        </p:nvSpPr>
        <p:spPr bwMode="auto">
          <a:xfrm>
            <a:off x="7788275" y="37338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0" name="Oval 229"/>
          <p:cNvSpPr>
            <a:spLocks noChangeArrowheads="1"/>
          </p:cNvSpPr>
          <p:nvPr/>
        </p:nvSpPr>
        <p:spPr bwMode="auto">
          <a:xfrm>
            <a:off x="8159750" y="3351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1" name="Oval 230"/>
          <p:cNvSpPr>
            <a:spLocks noChangeArrowheads="1"/>
          </p:cNvSpPr>
          <p:nvPr/>
        </p:nvSpPr>
        <p:spPr bwMode="auto">
          <a:xfrm>
            <a:off x="8161338" y="29718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2" name="Oval 231"/>
          <p:cNvSpPr>
            <a:spLocks noChangeArrowheads="1"/>
          </p:cNvSpPr>
          <p:nvPr/>
        </p:nvSpPr>
        <p:spPr bwMode="auto">
          <a:xfrm>
            <a:off x="8159750" y="25923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3" name="Oval 232"/>
          <p:cNvSpPr>
            <a:spLocks noChangeArrowheads="1"/>
          </p:cNvSpPr>
          <p:nvPr/>
        </p:nvSpPr>
        <p:spPr bwMode="auto">
          <a:xfrm>
            <a:off x="8161338" y="2212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4" name="Oval 233"/>
          <p:cNvSpPr>
            <a:spLocks noChangeArrowheads="1"/>
          </p:cNvSpPr>
          <p:nvPr/>
        </p:nvSpPr>
        <p:spPr bwMode="auto">
          <a:xfrm>
            <a:off x="8161338" y="18129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5" name="Oval 234"/>
          <p:cNvSpPr>
            <a:spLocks noChangeArrowheads="1"/>
          </p:cNvSpPr>
          <p:nvPr/>
        </p:nvSpPr>
        <p:spPr bwMode="auto">
          <a:xfrm>
            <a:off x="8161338" y="143351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6" name="Oval 235"/>
          <p:cNvSpPr>
            <a:spLocks noChangeArrowheads="1"/>
          </p:cNvSpPr>
          <p:nvPr/>
        </p:nvSpPr>
        <p:spPr bwMode="auto">
          <a:xfrm>
            <a:off x="8159750" y="4119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7" name="Oval 236"/>
          <p:cNvSpPr>
            <a:spLocks noChangeArrowheads="1"/>
          </p:cNvSpPr>
          <p:nvPr/>
        </p:nvSpPr>
        <p:spPr bwMode="auto">
          <a:xfrm>
            <a:off x="8159750" y="3740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48" name="Oval 237"/>
          <p:cNvSpPr>
            <a:spLocks noChangeArrowheads="1"/>
          </p:cNvSpPr>
          <p:nvPr/>
        </p:nvSpPr>
        <p:spPr bwMode="auto">
          <a:xfrm>
            <a:off x="5118100" y="4492625"/>
            <a:ext cx="319088"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449" name="Oval 238"/>
          <p:cNvSpPr>
            <a:spLocks noChangeArrowheads="1"/>
          </p:cNvSpPr>
          <p:nvPr/>
        </p:nvSpPr>
        <p:spPr bwMode="auto">
          <a:xfrm>
            <a:off x="5516563" y="4492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0" name="Oval 239"/>
          <p:cNvSpPr>
            <a:spLocks noChangeArrowheads="1"/>
          </p:cNvSpPr>
          <p:nvPr/>
        </p:nvSpPr>
        <p:spPr bwMode="auto">
          <a:xfrm>
            <a:off x="7413625" y="44831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1" name="Oval 240"/>
          <p:cNvSpPr>
            <a:spLocks noChangeArrowheads="1"/>
          </p:cNvSpPr>
          <p:nvPr/>
        </p:nvSpPr>
        <p:spPr bwMode="auto">
          <a:xfrm>
            <a:off x="4735513" y="4491038"/>
            <a:ext cx="319087" cy="319087"/>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452" name="Oval 241"/>
          <p:cNvSpPr>
            <a:spLocks noChangeArrowheads="1"/>
          </p:cNvSpPr>
          <p:nvPr/>
        </p:nvSpPr>
        <p:spPr bwMode="auto">
          <a:xfrm>
            <a:off x="5883275" y="44926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3" name="Oval 242"/>
          <p:cNvSpPr>
            <a:spLocks noChangeArrowheads="1"/>
          </p:cNvSpPr>
          <p:nvPr/>
        </p:nvSpPr>
        <p:spPr bwMode="auto">
          <a:xfrm>
            <a:off x="6281738" y="4491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4" name="Oval 243"/>
          <p:cNvSpPr>
            <a:spLocks noChangeArrowheads="1"/>
          </p:cNvSpPr>
          <p:nvPr/>
        </p:nvSpPr>
        <p:spPr bwMode="auto">
          <a:xfrm>
            <a:off x="6664325" y="4491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5" name="Oval 244"/>
          <p:cNvSpPr>
            <a:spLocks noChangeArrowheads="1"/>
          </p:cNvSpPr>
          <p:nvPr/>
        </p:nvSpPr>
        <p:spPr bwMode="auto">
          <a:xfrm>
            <a:off x="7046913" y="44910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6" name="Oval 245"/>
          <p:cNvSpPr>
            <a:spLocks noChangeArrowheads="1"/>
          </p:cNvSpPr>
          <p:nvPr/>
        </p:nvSpPr>
        <p:spPr bwMode="auto">
          <a:xfrm>
            <a:off x="5118100" y="52609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7" name="Oval 246"/>
          <p:cNvSpPr>
            <a:spLocks noChangeArrowheads="1"/>
          </p:cNvSpPr>
          <p:nvPr/>
        </p:nvSpPr>
        <p:spPr bwMode="auto">
          <a:xfrm>
            <a:off x="5516563" y="5260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8" name="Oval 247"/>
          <p:cNvSpPr>
            <a:spLocks noChangeArrowheads="1"/>
          </p:cNvSpPr>
          <p:nvPr/>
        </p:nvSpPr>
        <p:spPr bwMode="auto">
          <a:xfrm>
            <a:off x="7413625" y="52514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59" name="Oval 248"/>
          <p:cNvSpPr>
            <a:spLocks noChangeArrowheads="1"/>
          </p:cNvSpPr>
          <p:nvPr/>
        </p:nvSpPr>
        <p:spPr bwMode="auto">
          <a:xfrm>
            <a:off x="4735513" y="5259388"/>
            <a:ext cx="319087"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460" name="Oval 249"/>
          <p:cNvSpPr>
            <a:spLocks noChangeArrowheads="1"/>
          </p:cNvSpPr>
          <p:nvPr/>
        </p:nvSpPr>
        <p:spPr bwMode="auto">
          <a:xfrm>
            <a:off x="5883275" y="52609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1" name="Oval 250"/>
          <p:cNvSpPr>
            <a:spLocks noChangeArrowheads="1"/>
          </p:cNvSpPr>
          <p:nvPr/>
        </p:nvSpPr>
        <p:spPr bwMode="auto">
          <a:xfrm>
            <a:off x="6281738" y="52593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2" name="Oval 251"/>
          <p:cNvSpPr>
            <a:spLocks noChangeArrowheads="1"/>
          </p:cNvSpPr>
          <p:nvPr/>
        </p:nvSpPr>
        <p:spPr bwMode="auto">
          <a:xfrm>
            <a:off x="6664325" y="52593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3" name="Oval 252"/>
          <p:cNvSpPr>
            <a:spLocks noChangeArrowheads="1"/>
          </p:cNvSpPr>
          <p:nvPr/>
        </p:nvSpPr>
        <p:spPr bwMode="auto">
          <a:xfrm>
            <a:off x="7046913" y="52593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4" name="Oval 253"/>
          <p:cNvSpPr>
            <a:spLocks noChangeArrowheads="1"/>
          </p:cNvSpPr>
          <p:nvPr/>
        </p:nvSpPr>
        <p:spPr bwMode="auto">
          <a:xfrm>
            <a:off x="5118100" y="4881563"/>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465" name="Oval 254"/>
          <p:cNvSpPr>
            <a:spLocks noChangeArrowheads="1"/>
          </p:cNvSpPr>
          <p:nvPr/>
        </p:nvSpPr>
        <p:spPr bwMode="auto">
          <a:xfrm>
            <a:off x="5516563" y="48815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6" name="Oval 255"/>
          <p:cNvSpPr>
            <a:spLocks noChangeArrowheads="1"/>
          </p:cNvSpPr>
          <p:nvPr/>
        </p:nvSpPr>
        <p:spPr bwMode="auto">
          <a:xfrm>
            <a:off x="7413625" y="48720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7" name="Oval 256"/>
          <p:cNvSpPr>
            <a:spLocks noChangeArrowheads="1"/>
          </p:cNvSpPr>
          <p:nvPr/>
        </p:nvSpPr>
        <p:spPr bwMode="auto">
          <a:xfrm>
            <a:off x="4735513" y="4879975"/>
            <a:ext cx="319087" cy="319088"/>
          </a:xfrm>
          <a:prstGeom prst="ellipse">
            <a:avLst/>
          </a:prstGeom>
          <a:solidFill>
            <a:schemeClr val="accent1"/>
          </a:solidFill>
          <a:ln w="12700">
            <a:solidFill>
              <a:schemeClr val="tx1"/>
            </a:solidFill>
            <a:round/>
            <a:headEnd/>
            <a:tailEnd/>
          </a:ln>
        </p:spPr>
        <p:txBody>
          <a:bodyPr wrap="none" anchor="ctr"/>
          <a:lstStyle/>
          <a:p>
            <a:endParaRPr lang="en-IN"/>
          </a:p>
        </p:txBody>
      </p:sp>
      <p:sp>
        <p:nvSpPr>
          <p:cNvPr id="95468" name="Oval 257"/>
          <p:cNvSpPr>
            <a:spLocks noChangeArrowheads="1"/>
          </p:cNvSpPr>
          <p:nvPr/>
        </p:nvSpPr>
        <p:spPr bwMode="auto">
          <a:xfrm>
            <a:off x="5883275" y="4881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69" name="Oval 258"/>
          <p:cNvSpPr>
            <a:spLocks noChangeArrowheads="1"/>
          </p:cNvSpPr>
          <p:nvPr/>
        </p:nvSpPr>
        <p:spPr bwMode="auto">
          <a:xfrm>
            <a:off x="6281738" y="4879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0" name="Oval 259"/>
          <p:cNvSpPr>
            <a:spLocks noChangeArrowheads="1"/>
          </p:cNvSpPr>
          <p:nvPr/>
        </p:nvSpPr>
        <p:spPr bwMode="auto">
          <a:xfrm>
            <a:off x="6664325" y="48799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1" name="Oval 260"/>
          <p:cNvSpPr>
            <a:spLocks noChangeArrowheads="1"/>
          </p:cNvSpPr>
          <p:nvPr/>
        </p:nvSpPr>
        <p:spPr bwMode="auto">
          <a:xfrm>
            <a:off x="7046913" y="4879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2" name="Oval 261"/>
          <p:cNvSpPr>
            <a:spLocks noChangeArrowheads="1"/>
          </p:cNvSpPr>
          <p:nvPr/>
        </p:nvSpPr>
        <p:spPr bwMode="auto">
          <a:xfrm>
            <a:off x="7788275" y="4494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3" name="Oval 262"/>
          <p:cNvSpPr>
            <a:spLocks noChangeArrowheads="1"/>
          </p:cNvSpPr>
          <p:nvPr/>
        </p:nvSpPr>
        <p:spPr bwMode="auto">
          <a:xfrm>
            <a:off x="7788275" y="5262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4" name="Oval 263"/>
          <p:cNvSpPr>
            <a:spLocks noChangeArrowheads="1"/>
          </p:cNvSpPr>
          <p:nvPr/>
        </p:nvSpPr>
        <p:spPr bwMode="auto">
          <a:xfrm>
            <a:off x="7788275" y="4883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5" name="Oval 264"/>
          <p:cNvSpPr>
            <a:spLocks noChangeArrowheads="1"/>
          </p:cNvSpPr>
          <p:nvPr/>
        </p:nvSpPr>
        <p:spPr bwMode="auto">
          <a:xfrm>
            <a:off x="8159750" y="4500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6" name="Oval 265"/>
          <p:cNvSpPr>
            <a:spLocks noChangeArrowheads="1"/>
          </p:cNvSpPr>
          <p:nvPr/>
        </p:nvSpPr>
        <p:spPr bwMode="auto">
          <a:xfrm>
            <a:off x="8159750" y="52689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7" name="Oval 266"/>
          <p:cNvSpPr>
            <a:spLocks noChangeArrowheads="1"/>
          </p:cNvSpPr>
          <p:nvPr/>
        </p:nvSpPr>
        <p:spPr bwMode="auto">
          <a:xfrm>
            <a:off x="8159750" y="48895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78" name="Line 267"/>
          <p:cNvSpPr>
            <a:spLocks noChangeShapeType="1"/>
          </p:cNvSpPr>
          <p:nvPr/>
        </p:nvSpPr>
        <p:spPr bwMode="auto">
          <a:xfrm rot="5400000" flipV="1">
            <a:off x="4512469" y="1720057"/>
            <a:ext cx="0" cy="8177212"/>
          </a:xfrm>
          <a:prstGeom prst="line">
            <a:avLst/>
          </a:prstGeom>
          <a:noFill/>
          <a:ln w="12700">
            <a:solidFill>
              <a:schemeClr val="tx1"/>
            </a:solidFill>
            <a:round/>
            <a:headEnd/>
            <a:tailEnd/>
          </a:ln>
        </p:spPr>
        <p:txBody>
          <a:bodyPr wrap="none"/>
          <a:lstStyle/>
          <a:p>
            <a:endParaRPr lang="en-US"/>
          </a:p>
        </p:txBody>
      </p:sp>
      <p:sp>
        <p:nvSpPr>
          <p:cNvPr id="95479" name="Line 268"/>
          <p:cNvSpPr>
            <a:spLocks noChangeShapeType="1"/>
          </p:cNvSpPr>
          <p:nvPr/>
        </p:nvSpPr>
        <p:spPr bwMode="auto">
          <a:xfrm rot="5400000" flipV="1">
            <a:off x="4512469" y="2104232"/>
            <a:ext cx="0" cy="8177212"/>
          </a:xfrm>
          <a:prstGeom prst="line">
            <a:avLst/>
          </a:prstGeom>
          <a:noFill/>
          <a:ln w="12700">
            <a:solidFill>
              <a:schemeClr val="tx1"/>
            </a:solidFill>
            <a:round/>
            <a:headEnd/>
            <a:tailEnd/>
          </a:ln>
        </p:spPr>
        <p:txBody>
          <a:bodyPr wrap="none"/>
          <a:lstStyle/>
          <a:p>
            <a:endParaRPr lang="en-US"/>
          </a:p>
        </p:txBody>
      </p:sp>
      <p:sp>
        <p:nvSpPr>
          <p:cNvPr id="95480" name="Line 269"/>
          <p:cNvSpPr>
            <a:spLocks noChangeShapeType="1"/>
          </p:cNvSpPr>
          <p:nvPr/>
        </p:nvSpPr>
        <p:spPr bwMode="auto">
          <a:xfrm rot="5400000" flipV="1">
            <a:off x="4512469" y="2483644"/>
            <a:ext cx="0" cy="8177212"/>
          </a:xfrm>
          <a:prstGeom prst="line">
            <a:avLst/>
          </a:prstGeom>
          <a:noFill/>
          <a:ln w="12700">
            <a:solidFill>
              <a:schemeClr val="tx1"/>
            </a:solidFill>
            <a:round/>
            <a:headEnd/>
            <a:tailEnd/>
          </a:ln>
        </p:spPr>
        <p:txBody>
          <a:bodyPr wrap="none"/>
          <a:lstStyle/>
          <a:p>
            <a:endParaRPr lang="en-US"/>
          </a:p>
        </p:txBody>
      </p:sp>
      <p:sp>
        <p:nvSpPr>
          <p:cNvPr id="95481" name="Oval 270"/>
          <p:cNvSpPr>
            <a:spLocks noChangeArrowheads="1"/>
          </p:cNvSpPr>
          <p:nvPr/>
        </p:nvSpPr>
        <p:spPr bwMode="auto">
          <a:xfrm>
            <a:off x="1314450" y="56483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2" name="Oval 271"/>
          <p:cNvSpPr>
            <a:spLocks noChangeArrowheads="1"/>
          </p:cNvSpPr>
          <p:nvPr/>
        </p:nvSpPr>
        <p:spPr bwMode="auto">
          <a:xfrm>
            <a:off x="1712913" y="56483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3" name="Oval 272"/>
          <p:cNvSpPr>
            <a:spLocks noChangeArrowheads="1"/>
          </p:cNvSpPr>
          <p:nvPr/>
        </p:nvSpPr>
        <p:spPr bwMode="auto">
          <a:xfrm>
            <a:off x="3609975" y="56388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4" name="Oval 273"/>
          <p:cNvSpPr>
            <a:spLocks noChangeArrowheads="1"/>
          </p:cNvSpPr>
          <p:nvPr/>
        </p:nvSpPr>
        <p:spPr bwMode="auto">
          <a:xfrm>
            <a:off x="931863" y="56467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5" name="Oval 274"/>
          <p:cNvSpPr>
            <a:spLocks noChangeArrowheads="1"/>
          </p:cNvSpPr>
          <p:nvPr/>
        </p:nvSpPr>
        <p:spPr bwMode="auto">
          <a:xfrm>
            <a:off x="2079625" y="56483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6" name="Oval 275"/>
          <p:cNvSpPr>
            <a:spLocks noChangeArrowheads="1"/>
          </p:cNvSpPr>
          <p:nvPr/>
        </p:nvSpPr>
        <p:spPr bwMode="auto">
          <a:xfrm>
            <a:off x="2478088" y="56467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7" name="Oval 276"/>
          <p:cNvSpPr>
            <a:spLocks noChangeArrowheads="1"/>
          </p:cNvSpPr>
          <p:nvPr/>
        </p:nvSpPr>
        <p:spPr bwMode="auto">
          <a:xfrm>
            <a:off x="2860675" y="56467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8" name="Oval 277"/>
          <p:cNvSpPr>
            <a:spLocks noChangeArrowheads="1"/>
          </p:cNvSpPr>
          <p:nvPr/>
        </p:nvSpPr>
        <p:spPr bwMode="auto">
          <a:xfrm>
            <a:off x="3243263" y="56467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89" name="Oval 278"/>
          <p:cNvSpPr>
            <a:spLocks noChangeArrowheads="1"/>
          </p:cNvSpPr>
          <p:nvPr/>
        </p:nvSpPr>
        <p:spPr bwMode="auto">
          <a:xfrm>
            <a:off x="1314450" y="6416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0" name="Oval 279"/>
          <p:cNvSpPr>
            <a:spLocks noChangeArrowheads="1"/>
          </p:cNvSpPr>
          <p:nvPr/>
        </p:nvSpPr>
        <p:spPr bwMode="auto">
          <a:xfrm>
            <a:off x="1712913" y="64166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1" name="Oval 280"/>
          <p:cNvSpPr>
            <a:spLocks noChangeArrowheads="1"/>
          </p:cNvSpPr>
          <p:nvPr/>
        </p:nvSpPr>
        <p:spPr bwMode="auto">
          <a:xfrm>
            <a:off x="3609975" y="6407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2" name="Oval 281"/>
          <p:cNvSpPr>
            <a:spLocks noChangeArrowheads="1"/>
          </p:cNvSpPr>
          <p:nvPr/>
        </p:nvSpPr>
        <p:spPr bwMode="auto">
          <a:xfrm>
            <a:off x="931863" y="6415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3" name="Oval 282"/>
          <p:cNvSpPr>
            <a:spLocks noChangeArrowheads="1"/>
          </p:cNvSpPr>
          <p:nvPr/>
        </p:nvSpPr>
        <p:spPr bwMode="auto">
          <a:xfrm>
            <a:off x="2079625" y="6416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4" name="Oval 283"/>
          <p:cNvSpPr>
            <a:spLocks noChangeArrowheads="1"/>
          </p:cNvSpPr>
          <p:nvPr/>
        </p:nvSpPr>
        <p:spPr bwMode="auto">
          <a:xfrm>
            <a:off x="2478088" y="6415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5" name="Oval 284"/>
          <p:cNvSpPr>
            <a:spLocks noChangeArrowheads="1"/>
          </p:cNvSpPr>
          <p:nvPr/>
        </p:nvSpPr>
        <p:spPr bwMode="auto">
          <a:xfrm>
            <a:off x="2860675" y="64150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6" name="Oval 285"/>
          <p:cNvSpPr>
            <a:spLocks noChangeArrowheads="1"/>
          </p:cNvSpPr>
          <p:nvPr/>
        </p:nvSpPr>
        <p:spPr bwMode="auto">
          <a:xfrm>
            <a:off x="3243263" y="6415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7" name="Oval 286"/>
          <p:cNvSpPr>
            <a:spLocks noChangeArrowheads="1"/>
          </p:cNvSpPr>
          <p:nvPr/>
        </p:nvSpPr>
        <p:spPr bwMode="auto">
          <a:xfrm>
            <a:off x="1314450" y="60372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8" name="Oval 287"/>
          <p:cNvSpPr>
            <a:spLocks noChangeArrowheads="1"/>
          </p:cNvSpPr>
          <p:nvPr/>
        </p:nvSpPr>
        <p:spPr bwMode="auto">
          <a:xfrm>
            <a:off x="1712913" y="60372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499" name="Oval 288"/>
          <p:cNvSpPr>
            <a:spLocks noChangeArrowheads="1"/>
          </p:cNvSpPr>
          <p:nvPr/>
        </p:nvSpPr>
        <p:spPr bwMode="auto">
          <a:xfrm>
            <a:off x="3609975" y="60277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0" name="Oval 289"/>
          <p:cNvSpPr>
            <a:spLocks noChangeArrowheads="1"/>
          </p:cNvSpPr>
          <p:nvPr/>
        </p:nvSpPr>
        <p:spPr bwMode="auto">
          <a:xfrm>
            <a:off x="931863" y="60356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1" name="Oval 290"/>
          <p:cNvSpPr>
            <a:spLocks noChangeArrowheads="1"/>
          </p:cNvSpPr>
          <p:nvPr/>
        </p:nvSpPr>
        <p:spPr bwMode="auto">
          <a:xfrm>
            <a:off x="2079625" y="60372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2" name="Oval 291"/>
          <p:cNvSpPr>
            <a:spLocks noChangeArrowheads="1"/>
          </p:cNvSpPr>
          <p:nvPr/>
        </p:nvSpPr>
        <p:spPr bwMode="auto">
          <a:xfrm>
            <a:off x="2478088" y="60356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3" name="Oval 292"/>
          <p:cNvSpPr>
            <a:spLocks noChangeArrowheads="1"/>
          </p:cNvSpPr>
          <p:nvPr/>
        </p:nvSpPr>
        <p:spPr bwMode="auto">
          <a:xfrm>
            <a:off x="2860675" y="6035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4" name="Oval 293"/>
          <p:cNvSpPr>
            <a:spLocks noChangeArrowheads="1"/>
          </p:cNvSpPr>
          <p:nvPr/>
        </p:nvSpPr>
        <p:spPr bwMode="auto">
          <a:xfrm>
            <a:off x="3243263" y="60356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5" name="Oval 294"/>
          <p:cNvSpPr>
            <a:spLocks noChangeArrowheads="1"/>
          </p:cNvSpPr>
          <p:nvPr/>
        </p:nvSpPr>
        <p:spPr bwMode="auto">
          <a:xfrm>
            <a:off x="554038" y="563562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6" name="Oval 295"/>
          <p:cNvSpPr>
            <a:spLocks noChangeArrowheads="1"/>
          </p:cNvSpPr>
          <p:nvPr/>
        </p:nvSpPr>
        <p:spPr bwMode="auto">
          <a:xfrm>
            <a:off x="554038" y="64039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7" name="Oval 296"/>
          <p:cNvSpPr>
            <a:spLocks noChangeArrowheads="1"/>
          </p:cNvSpPr>
          <p:nvPr/>
        </p:nvSpPr>
        <p:spPr bwMode="auto">
          <a:xfrm>
            <a:off x="554038" y="6024563"/>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8" name="Oval 297"/>
          <p:cNvSpPr>
            <a:spLocks noChangeArrowheads="1"/>
          </p:cNvSpPr>
          <p:nvPr/>
        </p:nvSpPr>
        <p:spPr bwMode="auto">
          <a:xfrm>
            <a:off x="3984625" y="56499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09" name="Oval 298"/>
          <p:cNvSpPr>
            <a:spLocks noChangeArrowheads="1"/>
          </p:cNvSpPr>
          <p:nvPr/>
        </p:nvSpPr>
        <p:spPr bwMode="auto">
          <a:xfrm>
            <a:off x="3984625" y="64182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0" name="Oval 299"/>
          <p:cNvSpPr>
            <a:spLocks noChangeArrowheads="1"/>
          </p:cNvSpPr>
          <p:nvPr/>
        </p:nvSpPr>
        <p:spPr bwMode="auto">
          <a:xfrm>
            <a:off x="3984625" y="60388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1" name="Oval 300"/>
          <p:cNvSpPr>
            <a:spLocks noChangeArrowheads="1"/>
          </p:cNvSpPr>
          <p:nvPr/>
        </p:nvSpPr>
        <p:spPr bwMode="auto">
          <a:xfrm>
            <a:off x="4356100" y="5656263"/>
            <a:ext cx="319088" cy="319087"/>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512" name="Oval 301"/>
          <p:cNvSpPr>
            <a:spLocks noChangeArrowheads="1"/>
          </p:cNvSpPr>
          <p:nvPr/>
        </p:nvSpPr>
        <p:spPr bwMode="auto">
          <a:xfrm>
            <a:off x="4356100" y="64246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3" name="Oval 302"/>
          <p:cNvSpPr>
            <a:spLocks noChangeArrowheads="1"/>
          </p:cNvSpPr>
          <p:nvPr/>
        </p:nvSpPr>
        <p:spPr bwMode="auto">
          <a:xfrm>
            <a:off x="4356100" y="60452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4" name="Oval 303"/>
          <p:cNvSpPr>
            <a:spLocks noChangeArrowheads="1"/>
          </p:cNvSpPr>
          <p:nvPr/>
        </p:nvSpPr>
        <p:spPr bwMode="auto">
          <a:xfrm>
            <a:off x="5114925" y="56467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5" name="Oval 304"/>
          <p:cNvSpPr>
            <a:spLocks noChangeArrowheads="1"/>
          </p:cNvSpPr>
          <p:nvPr/>
        </p:nvSpPr>
        <p:spPr bwMode="auto">
          <a:xfrm>
            <a:off x="5513388" y="564673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6" name="Oval 305"/>
          <p:cNvSpPr>
            <a:spLocks noChangeArrowheads="1"/>
          </p:cNvSpPr>
          <p:nvPr/>
        </p:nvSpPr>
        <p:spPr bwMode="auto">
          <a:xfrm>
            <a:off x="7410450" y="56372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7" name="Oval 306"/>
          <p:cNvSpPr>
            <a:spLocks noChangeArrowheads="1"/>
          </p:cNvSpPr>
          <p:nvPr/>
        </p:nvSpPr>
        <p:spPr bwMode="auto">
          <a:xfrm>
            <a:off x="4732338" y="5645150"/>
            <a:ext cx="319087" cy="319088"/>
          </a:xfrm>
          <a:prstGeom prst="ellipse">
            <a:avLst/>
          </a:prstGeom>
          <a:solidFill>
            <a:schemeClr val="accent2"/>
          </a:solidFill>
          <a:ln w="12700">
            <a:solidFill>
              <a:schemeClr val="tx1"/>
            </a:solidFill>
            <a:round/>
            <a:headEnd/>
            <a:tailEnd/>
          </a:ln>
        </p:spPr>
        <p:txBody>
          <a:bodyPr wrap="none" anchor="ctr"/>
          <a:lstStyle/>
          <a:p>
            <a:endParaRPr lang="en-IN"/>
          </a:p>
        </p:txBody>
      </p:sp>
      <p:sp>
        <p:nvSpPr>
          <p:cNvPr id="95518" name="Oval 307"/>
          <p:cNvSpPr>
            <a:spLocks noChangeArrowheads="1"/>
          </p:cNvSpPr>
          <p:nvPr/>
        </p:nvSpPr>
        <p:spPr bwMode="auto">
          <a:xfrm>
            <a:off x="5880100" y="564673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19" name="Oval 308"/>
          <p:cNvSpPr>
            <a:spLocks noChangeArrowheads="1"/>
          </p:cNvSpPr>
          <p:nvPr/>
        </p:nvSpPr>
        <p:spPr bwMode="auto">
          <a:xfrm>
            <a:off x="6278563" y="56451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0" name="Oval 309"/>
          <p:cNvSpPr>
            <a:spLocks noChangeArrowheads="1"/>
          </p:cNvSpPr>
          <p:nvPr/>
        </p:nvSpPr>
        <p:spPr bwMode="auto">
          <a:xfrm>
            <a:off x="6661150" y="5645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1" name="Oval 310"/>
          <p:cNvSpPr>
            <a:spLocks noChangeArrowheads="1"/>
          </p:cNvSpPr>
          <p:nvPr/>
        </p:nvSpPr>
        <p:spPr bwMode="auto">
          <a:xfrm>
            <a:off x="7043738" y="564515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2" name="Oval 311"/>
          <p:cNvSpPr>
            <a:spLocks noChangeArrowheads="1"/>
          </p:cNvSpPr>
          <p:nvPr/>
        </p:nvSpPr>
        <p:spPr bwMode="auto">
          <a:xfrm>
            <a:off x="5114925" y="64150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3" name="Oval 312"/>
          <p:cNvSpPr>
            <a:spLocks noChangeArrowheads="1"/>
          </p:cNvSpPr>
          <p:nvPr/>
        </p:nvSpPr>
        <p:spPr bwMode="auto">
          <a:xfrm>
            <a:off x="5513388" y="6415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4" name="Oval 313"/>
          <p:cNvSpPr>
            <a:spLocks noChangeArrowheads="1"/>
          </p:cNvSpPr>
          <p:nvPr/>
        </p:nvSpPr>
        <p:spPr bwMode="auto">
          <a:xfrm>
            <a:off x="7410450" y="64055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5" name="Oval 314"/>
          <p:cNvSpPr>
            <a:spLocks noChangeArrowheads="1"/>
          </p:cNvSpPr>
          <p:nvPr/>
        </p:nvSpPr>
        <p:spPr bwMode="auto">
          <a:xfrm>
            <a:off x="4732338" y="64135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6" name="Oval 315"/>
          <p:cNvSpPr>
            <a:spLocks noChangeArrowheads="1"/>
          </p:cNvSpPr>
          <p:nvPr/>
        </p:nvSpPr>
        <p:spPr bwMode="auto">
          <a:xfrm>
            <a:off x="5880100" y="64150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7" name="Oval 316"/>
          <p:cNvSpPr>
            <a:spLocks noChangeArrowheads="1"/>
          </p:cNvSpPr>
          <p:nvPr/>
        </p:nvSpPr>
        <p:spPr bwMode="auto">
          <a:xfrm>
            <a:off x="6278563" y="64135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8" name="Oval 317"/>
          <p:cNvSpPr>
            <a:spLocks noChangeArrowheads="1"/>
          </p:cNvSpPr>
          <p:nvPr/>
        </p:nvSpPr>
        <p:spPr bwMode="auto">
          <a:xfrm>
            <a:off x="6661150" y="641350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29" name="Oval 318"/>
          <p:cNvSpPr>
            <a:spLocks noChangeArrowheads="1"/>
          </p:cNvSpPr>
          <p:nvPr/>
        </p:nvSpPr>
        <p:spPr bwMode="auto">
          <a:xfrm>
            <a:off x="7043738" y="6413500"/>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0" name="Oval 319"/>
          <p:cNvSpPr>
            <a:spLocks noChangeArrowheads="1"/>
          </p:cNvSpPr>
          <p:nvPr/>
        </p:nvSpPr>
        <p:spPr bwMode="auto">
          <a:xfrm>
            <a:off x="5114925" y="6035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1" name="Oval 320"/>
          <p:cNvSpPr>
            <a:spLocks noChangeArrowheads="1"/>
          </p:cNvSpPr>
          <p:nvPr/>
        </p:nvSpPr>
        <p:spPr bwMode="auto">
          <a:xfrm>
            <a:off x="5513388" y="6035675"/>
            <a:ext cx="319087"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2" name="Oval 321"/>
          <p:cNvSpPr>
            <a:spLocks noChangeArrowheads="1"/>
          </p:cNvSpPr>
          <p:nvPr/>
        </p:nvSpPr>
        <p:spPr bwMode="auto">
          <a:xfrm>
            <a:off x="7410450" y="6026150"/>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3" name="Oval 322"/>
          <p:cNvSpPr>
            <a:spLocks noChangeArrowheads="1"/>
          </p:cNvSpPr>
          <p:nvPr/>
        </p:nvSpPr>
        <p:spPr bwMode="auto">
          <a:xfrm>
            <a:off x="4732338" y="6034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4" name="Oval 323"/>
          <p:cNvSpPr>
            <a:spLocks noChangeArrowheads="1"/>
          </p:cNvSpPr>
          <p:nvPr/>
        </p:nvSpPr>
        <p:spPr bwMode="auto">
          <a:xfrm>
            <a:off x="5880100" y="6035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5" name="Oval 324"/>
          <p:cNvSpPr>
            <a:spLocks noChangeArrowheads="1"/>
          </p:cNvSpPr>
          <p:nvPr/>
        </p:nvSpPr>
        <p:spPr bwMode="auto">
          <a:xfrm>
            <a:off x="6278563" y="6034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6" name="Oval 325"/>
          <p:cNvSpPr>
            <a:spLocks noChangeArrowheads="1"/>
          </p:cNvSpPr>
          <p:nvPr/>
        </p:nvSpPr>
        <p:spPr bwMode="auto">
          <a:xfrm>
            <a:off x="6661150" y="6034088"/>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7" name="Oval 326"/>
          <p:cNvSpPr>
            <a:spLocks noChangeArrowheads="1"/>
          </p:cNvSpPr>
          <p:nvPr/>
        </p:nvSpPr>
        <p:spPr bwMode="auto">
          <a:xfrm>
            <a:off x="7043738" y="6034088"/>
            <a:ext cx="319087"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8" name="Oval 327"/>
          <p:cNvSpPr>
            <a:spLocks noChangeArrowheads="1"/>
          </p:cNvSpPr>
          <p:nvPr/>
        </p:nvSpPr>
        <p:spPr bwMode="auto">
          <a:xfrm>
            <a:off x="7785100" y="56483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39" name="Oval 328"/>
          <p:cNvSpPr>
            <a:spLocks noChangeArrowheads="1"/>
          </p:cNvSpPr>
          <p:nvPr/>
        </p:nvSpPr>
        <p:spPr bwMode="auto">
          <a:xfrm>
            <a:off x="7785100" y="6416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40" name="Oval 329"/>
          <p:cNvSpPr>
            <a:spLocks noChangeArrowheads="1"/>
          </p:cNvSpPr>
          <p:nvPr/>
        </p:nvSpPr>
        <p:spPr bwMode="auto">
          <a:xfrm>
            <a:off x="7785100" y="603726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41" name="Oval 330"/>
          <p:cNvSpPr>
            <a:spLocks noChangeArrowheads="1"/>
          </p:cNvSpPr>
          <p:nvPr/>
        </p:nvSpPr>
        <p:spPr bwMode="auto">
          <a:xfrm>
            <a:off x="8156575" y="565467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42" name="Oval 331"/>
          <p:cNvSpPr>
            <a:spLocks noChangeArrowheads="1"/>
          </p:cNvSpPr>
          <p:nvPr/>
        </p:nvSpPr>
        <p:spPr bwMode="auto">
          <a:xfrm>
            <a:off x="8156575" y="6423025"/>
            <a:ext cx="319088" cy="319088"/>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43" name="Oval 332"/>
          <p:cNvSpPr>
            <a:spLocks noChangeArrowheads="1"/>
          </p:cNvSpPr>
          <p:nvPr/>
        </p:nvSpPr>
        <p:spPr bwMode="auto">
          <a:xfrm>
            <a:off x="8156575" y="6043613"/>
            <a:ext cx="319088" cy="319087"/>
          </a:xfrm>
          <a:prstGeom prst="ellipse">
            <a:avLst/>
          </a:prstGeom>
          <a:solidFill>
            <a:schemeClr val="bg1"/>
          </a:solidFill>
          <a:ln w="12700">
            <a:solidFill>
              <a:schemeClr val="tx1"/>
            </a:solidFill>
            <a:round/>
            <a:headEnd/>
            <a:tailEnd/>
          </a:ln>
        </p:spPr>
        <p:txBody>
          <a:bodyPr wrap="none" anchor="ctr"/>
          <a:lstStyle/>
          <a:p>
            <a:endParaRPr lang="en-IN"/>
          </a:p>
        </p:txBody>
      </p:sp>
      <p:sp>
        <p:nvSpPr>
          <p:cNvPr id="95544" name="Line 333"/>
          <p:cNvSpPr>
            <a:spLocks noChangeShapeType="1"/>
          </p:cNvSpPr>
          <p:nvPr/>
        </p:nvSpPr>
        <p:spPr bwMode="auto">
          <a:xfrm>
            <a:off x="1103313" y="2192338"/>
            <a:ext cx="1131887" cy="2887662"/>
          </a:xfrm>
          <a:prstGeom prst="line">
            <a:avLst/>
          </a:prstGeom>
          <a:noFill/>
          <a:ln w="50800">
            <a:solidFill>
              <a:srgbClr val="FF6600"/>
            </a:solidFill>
            <a:round/>
            <a:headEnd/>
            <a:tailEnd/>
          </a:ln>
        </p:spPr>
        <p:txBody>
          <a:bodyPr wrap="none"/>
          <a:lstStyle/>
          <a:p>
            <a:endParaRPr lang="en-US"/>
          </a:p>
        </p:txBody>
      </p:sp>
      <p:sp>
        <p:nvSpPr>
          <p:cNvPr id="95545" name="Line 334"/>
          <p:cNvSpPr>
            <a:spLocks noChangeShapeType="1"/>
          </p:cNvSpPr>
          <p:nvPr/>
        </p:nvSpPr>
        <p:spPr bwMode="auto">
          <a:xfrm>
            <a:off x="1101725" y="2178050"/>
            <a:ext cx="2613025" cy="942975"/>
          </a:xfrm>
          <a:prstGeom prst="line">
            <a:avLst/>
          </a:prstGeom>
          <a:noFill/>
          <a:ln w="50800">
            <a:solidFill>
              <a:srgbClr val="FF6600"/>
            </a:solidFill>
            <a:round/>
            <a:headEnd/>
            <a:tailEnd/>
          </a:ln>
        </p:spPr>
        <p:txBody>
          <a:bodyPr wrap="none"/>
          <a:lstStyle/>
          <a:p>
            <a:endParaRPr lang="en-US"/>
          </a:p>
        </p:txBody>
      </p:sp>
      <p:sp>
        <p:nvSpPr>
          <p:cNvPr id="95546" name="Line 335"/>
          <p:cNvSpPr>
            <a:spLocks noChangeShapeType="1"/>
          </p:cNvSpPr>
          <p:nvPr/>
        </p:nvSpPr>
        <p:spPr bwMode="auto">
          <a:xfrm flipV="1">
            <a:off x="3711575" y="2497138"/>
            <a:ext cx="2365375" cy="609600"/>
          </a:xfrm>
          <a:prstGeom prst="line">
            <a:avLst/>
          </a:prstGeom>
          <a:noFill/>
          <a:ln w="50800">
            <a:solidFill>
              <a:srgbClr val="FF6600"/>
            </a:solidFill>
            <a:round/>
            <a:headEnd/>
            <a:tailEnd/>
          </a:ln>
        </p:spPr>
        <p:txBody>
          <a:bodyPr wrap="none"/>
          <a:lstStyle/>
          <a:p>
            <a:endParaRPr lang="en-US"/>
          </a:p>
        </p:txBody>
      </p:sp>
      <p:sp>
        <p:nvSpPr>
          <p:cNvPr id="95547" name="Line 336"/>
          <p:cNvSpPr>
            <a:spLocks noChangeShapeType="1"/>
          </p:cNvSpPr>
          <p:nvPr/>
        </p:nvSpPr>
        <p:spPr bwMode="auto">
          <a:xfrm flipV="1">
            <a:off x="4856163" y="2509838"/>
            <a:ext cx="1190625" cy="3300412"/>
          </a:xfrm>
          <a:prstGeom prst="line">
            <a:avLst/>
          </a:prstGeom>
          <a:noFill/>
          <a:ln w="50800">
            <a:solidFill>
              <a:srgbClr val="FF6600"/>
            </a:solidFill>
            <a:round/>
            <a:headEnd/>
            <a:tailEnd/>
          </a:ln>
        </p:spPr>
        <p:txBody>
          <a:bodyPr wrap="none"/>
          <a:lstStyle/>
          <a:p>
            <a:endParaRPr lang="en-US"/>
          </a:p>
        </p:txBody>
      </p:sp>
      <p:sp>
        <p:nvSpPr>
          <p:cNvPr id="95548" name="Line 337"/>
          <p:cNvSpPr>
            <a:spLocks noChangeShapeType="1"/>
          </p:cNvSpPr>
          <p:nvPr/>
        </p:nvSpPr>
        <p:spPr bwMode="auto">
          <a:xfrm flipH="1" flipV="1">
            <a:off x="2212975" y="5062538"/>
            <a:ext cx="2670175" cy="747712"/>
          </a:xfrm>
          <a:prstGeom prst="line">
            <a:avLst/>
          </a:prstGeom>
          <a:noFill/>
          <a:ln w="50800">
            <a:solidFill>
              <a:srgbClr val="FF6600"/>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0"/>
            <a:ext cx="8229600" cy="1143000"/>
          </a:xfrm>
        </p:spPr>
        <p:txBody>
          <a:bodyPr/>
          <a:lstStyle/>
          <a:p>
            <a:pPr eaLnBrk="1" hangingPunct="1"/>
            <a:r>
              <a:rPr lang="en-IE" sz="3200" b="1" smtClean="0"/>
              <a:t>Area Filling</a:t>
            </a:r>
            <a:endParaRPr lang="en-US" sz="3200" b="1" smtClean="0"/>
          </a:p>
        </p:txBody>
      </p:sp>
      <p:sp>
        <p:nvSpPr>
          <p:cNvPr id="96259" name="Rectangle 3"/>
          <p:cNvSpPr>
            <a:spLocks noGrp="1" noChangeArrowheads="1"/>
          </p:cNvSpPr>
          <p:nvPr>
            <p:ph type="body" sz="half" idx="1"/>
          </p:nvPr>
        </p:nvSpPr>
        <p:spPr>
          <a:xfrm>
            <a:off x="457200" y="2209800"/>
            <a:ext cx="4419600" cy="3244850"/>
          </a:xfrm>
        </p:spPr>
        <p:txBody>
          <a:bodyPr/>
          <a:lstStyle/>
          <a:p>
            <a:pPr marL="381000" indent="-381000" eaLnBrk="1" hangingPunct="1">
              <a:buFontTx/>
              <a:buNone/>
            </a:pPr>
            <a:r>
              <a:rPr lang="en-IE" sz="2000" smtClean="0">
                <a:latin typeface="Times New Roman" pitchFamily="18" charset="0"/>
                <a:cs typeface="Times New Roman" pitchFamily="18" charset="0"/>
              </a:rPr>
              <a:t>Recursive Flood Fill</a:t>
            </a:r>
          </a:p>
          <a:p>
            <a:pPr marL="381000" indent="-381000" eaLnBrk="1" hangingPunct="1">
              <a:buFont typeface="Wingdings" pitchFamily="2" charset="2"/>
              <a:buAutoNum type="arabicPeriod"/>
            </a:pPr>
            <a:r>
              <a:rPr lang="en-IE" sz="2000" smtClean="0">
                <a:latin typeface="Times New Roman" pitchFamily="18" charset="0"/>
                <a:cs typeface="Times New Roman" pitchFamily="18" charset="0"/>
              </a:rPr>
              <a:t>Let orig_col = original colour of S</a:t>
            </a:r>
          </a:p>
          <a:p>
            <a:pPr marL="381000" indent="-381000" eaLnBrk="1" hangingPunct="1">
              <a:buFont typeface="Wingdings" pitchFamily="2" charset="2"/>
              <a:buAutoNum type="arabicPeriod"/>
            </a:pPr>
            <a:r>
              <a:rPr lang="en-IE" sz="2000" smtClean="0">
                <a:latin typeface="Times New Roman" pitchFamily="18" charset="0"/>
                <a:cs typeface="Times New Roman" pitchFamily="18" charset="0"/>
              </a:rPr>
              <a:t>Let current_pixel = S</a:t>
            </a:r>
          </a:p>
          <a:p>
            <a:pPr marL="381000" indent="-381000" eaLnBrk="1" hangingPunct="1">
              <a:buFont typeface="Wingdings" pitchFamily="2" charset="2"/>
              <a:buAutoNum type="arabicPeriod"/>
            </a:pPr>
            <a:r>
              <a:rPr lang="en-IE" sz="2000" smtClean="0">
                <a:latin typeface="Times New Roman" pitchFamily="18" charset="0"/>
                <a:cs typeface="Times New Roman" pitchFamily="18" charset="0"/>
              </a:rPr>
              <a:t>Change Colour of current_pixel to new_col</a:t>
            </a:r>
          </a:p>
          <a:p>
            <a:pPr marL="381000" indent="-381000" eaLnBrk="1" hangingPunct="1">
              <a:buFont typeface="Wingdings" pitchFamily="2" charset="2"/>
              <a:buAutoNum type="arabicPeriod"/>
            </a:pPr>
            <a:r>
              <a:rPr lang="en-IE" sz="2000" smtClean="0">
                <a:latin typeface="Times New Roman" pitchFamily="18" charset="0"/>
                <a:cs typeface="Times New Roman" pitchFamily="18" charset="0"/>
              </a:rPr>
              <a:t>For all adjacent pixels </a:t>
            </a:r>
            <a:r>
              <a:rPr lang="en-IE" sz="2000" i="1" smtClean="0">
                <a:latin typeface="Times New Roman" pitchFamily="18" charset="0"/>
                <a:cs typeface="Times New Roman" pitchFamily="18" charset="0"/>
              </a:rPr>
              <a:t>p</a:t>
            </a:r>
          </a:p>
          <a:p>
            <a:pPr marL="800100" lvl="1" indent="-342900" eaLnBrk="1" hangingPunct="1">
              <a:buFontTx/>
              <a:buNone/>
            </a:pPr>
            <a:r>
              <a:rPr lang="en-IE" sz="2000" smtClean="0">
                <a:latin typeface="Times New Roman" pitchFamily="18" charset="0"/>
                <a:cs typeface="Times New Roman" pitchFamily="18" charset="0"/>
              </a:rPr>
              <a:t>IF  (colour == orig_col)</a:t>
            </a:r>
          </a:p>
          <a:p>
            <a:pPr marL="800100" lvl="1" indent="-342900" eaLnBrk="1" hangingPunct="1">
              <a:buFontTx/>
              <a:buNone/>
            </a:pPr>
            <a:r>
              <a:rPr lang="en-IE" sz="2000" smtClean="0">
                <a:latin typeface="Times New Roman" pitchFamily="18" charset="0"/>
                <a:cs typeface="Times New Roman" pitchFamily="18" charset="0"/>
              </a:rPr>
              <a:t>THEN let </a:t>
            </a:r>
            <a:r>
              <a:rPr lang="en-IE" sz="2000" i="1" smtClean="0">
                <a:latin typeface="Times New Roman" pitchFamily="18" charset="0"/>
                <a:cs typeface="Times New Roman" pitchFamily="18" charset="0"/>
              </a:rPr>
              <a:t>p</a:t>
            </a:r>
            <a:r>
              <a:rPr lang="en-IE" sz="2000" smtClean="0">
                <a:latin typeface="Times New Roman" pitchFamily="18" charset="0"/>
                <a:cs typeface="Times New Roman" pitchFamily="18" charset="0"/>
              </a:rPr>
              <a:t> be the current_pixel</a:t>
            </a:r>
          </a:p>
          <a:p>
            <a:pPr marL="800100" lvl="1" indent="-342900" eaLnBrk="1" hangingPunct="1">
              <a:buFontTx/>
              <a:buNone/>
            </a:pPr>
            <a:r>
              <a:rPr lang="en-IE" sz="2000" smtClean="0">
                <a:latin typeface="Times New Roman" pitchFamily="18" charset="0"/>
                <a:cs typeface="Times New Roman" pitchFamily="18" charset="0"/>
              </a:rPr>
              <a:t>Repeat from Step 3</a:t>
            </a:r>
            <a:endParaRPr lang="en-US" sz="2000" smtClean="0">
              <a:latin typeface="Times New Roman" pitchFamily="18" charset="0"/>
              <a:cs typeface="Times New Roman" pitchFamily="18" charset="0"/>
            </a:endParaRPr>
          </a:p>
        </p:txBody>
      </p:sp>
      <p:pic>
        <p:nvPicPr>
          <p:cNvPr id="96260" name="Picture 4"/>
          <p:cNvPicPr>
            <a:picLocks noGrp="1" noChangeArrowheads="1"/>
          </p:cNvPicPr>
          <p:nvPr>
            <p:ph sz="half" idx="2"/>
          </p:nvPr>
        </p:nvPicPr>
        <p:blipFill>
          <a:blip r:embed="rId3">
            <a:clrChange>
              <a:clrFrom>
                <a:srgbClr val="FFFFFF"/>
              </a:clrFrom>
              <a:clrTo>
                <a:srgbClr val="FFFFFF">
                  <a:alpha val="0"/>
                </a:srgbClr>
              </a:clrTo>
            </a:clrChange>
            <a:lum bright="-18000" contrast="18000"/>
          </a:blip>
          <a:srcRect l="47841" t="35829" r="13191" b="13445"/>
          <a:stretch>
            <a:fillRect/>
          </a:stretch>
        </p:blipFill>
        <p:spPr>
          <a:xfrm>
            <a:off x="5148263" y="3213100"/>
            <a:ext cx="3600450" cy="3095625"/>
          </a:xfrm>
          <a:noFill/>
        </p:spPr>
      </p:pic>
      <p:sp>
        <p:nvSpPr>
          <p:cNvPr id="96261" name="Text Box 5"/>
          <p:cNvSpPr txBox="1">
            <a:spLocks noChangeArrowheads="1"/>
          </p:cNvSpPr>
          <p:nvPr/>
        </p:nvSpPr>
        <p:spPr bwMode="auto">
          <a:xfrm>
            <a:off x="228600" y="1127125"/>
            <a:ext cx="8915400" cy="1463675"/>
          </a:xfrm>
          <a:prstGeom prst="rect">
            <a:avLst/>
          </a:prstGeom>
          <a:noFill/>
          <a:ln w="12700" cap="sq" algn="ctr">
            <a:noFill/>
            <a:miter lim="800000"/>
            <a:headEnd type="none" w="sm" len="sm"/>
            <a:tailEnd type="none" w="sm" len="sm"/>
          </a:ln>
        </p:spPr>
        <p:txBody>
          <a:bodyPr lIns="90000" tIns="46800" rIns="90000" bIns="46800">
            <a:spAutoFit/>
          </a:bodyPr>
          <a:lstStyle/>
          <a:p>
            <a:pPr>
              <a:spcBef>
                <a:spcPct val="50000"/>
              </a:spcBef>
            </a:pPr>
            <a:r>
              <a:rPr lang="en-IE" sz="2000">
                <a:latin typeface="Times New Roman" pitchFamily="18" charset="0"/>
                <a:ea typeface="Gulim" pitchFamily="34" charset="-127"/>
                <a:cs typeface="Times New Roman" pitchFamily="18" charset="0"/>
              </a:rPr>
              <a:t>A simple recursive flood-fill algorithm: user selects a pixel S. S and all adjacent pixels of the same colour are changed, and the adjacent pixels of those etc… leads to some wasted processing</a:t>
            </a:r>
          </a:p>
          <a:p>
            <a:pPr>
              <a:spcBef>
                <a:spcPct val="50000"/>
              </a:spcBef>
            </a:pPr>
            <a:endParaRPr lang="en-US" sz="2000">
              <a:latin typeface="Times New Roman" pitchFamily="18" charset="0"/>
              <a:ea typeface="Gulim" pitchFamily="34" charset="-127"/>
              <a:cs typeface="Times New Roman" pitchFamily="18"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300038"/>
            <a:ext cx="9144000" cy="538162"/>
          </a:xfrm>
          <a:noFill/>
        </p:spPr>
        <p:txBody>
          <a:bodyPr lIns="63500" tIns="25400" rIns="63500" bIns="25400" anchor="t">
            <a:spAutoFit/>
          </a:bodyPr>
          <a:lstStyle/>
          <a:p>
            <a:pPr eaLnBrk="1" hangingPunct="1"/>
            <a:r>
              <a:rPr lang="en-US" sz="3200" b="1" smtClean="0">
                <a:latin typeface="Times New Roman" pitchFamily="18" charset="0"/>
                <a:cs typeface="Times New Roman" pitchFamily="18" charset="0"/>
              </a:rPr>
              <a:t>Inside-Outside Tests</a:t>
            </a:r>
          </a:p>
        </p:txBody>
      </p:sp>
      <p:sp>
        <p:nvSpPr>
          <p:cNvPr id="97283"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97284" name="Text Box 4"/>
          <p:cNvSpPr txBox="1">
            <a:spLocks noChangeArrowheads="1"/>
          </p:cNvSpPr>
          <p:nvPr/>
        </p:nvSpPr>
        <p:spPr bwMode="auto">
          <a:xfrm>
            <a:off x="304800" y="1204913"/>
            <a:ext cx="8839200" cy="4291012"/>
          </a:xfrm>
          <a:prstGeom prst="rect">
            <a:avLst/>
          </a:prstGeom>
          <a:noFill/>
          <a:ln w="9525">
            <a:noFill/>
            <a:miter lim="800000"/>
            <a:headEnd/>
            <a:tailEnd/>
          </a:ln>
        </p:spPr>
        <p:txBody>
          <a:bodyPr>
            <a:spAutoFit/>
          </a:bodyPr>
          <a:lstStyle/>
          <a:p>
            <a:pPr eaLnBrk="0" hangingPunct="0">
              <a:spcBef>
                <a:spcPct val="50000"/>
              </a:spcBef>
            </a:pPr>
            <a:r>
              <a:rPr lang="en-US" sz="2400" b="1" u="sng">
                <a:solidFill>
                  <a:srgbClr val="333399"/>
                </a:solidFill>
                <a:latin typeface="Times New Roman" pitchFamily="18" charset="0"/>
                <a:cs typeface="Times New Roman" pitchFamily="18" charset="0"/>
              </a:rPr>
              <a:t>Inside-Outside Tests</a:t>
            </a:r>
            <a:r>
              <a:rPr lang="en-US" sz="2400" b="1">
                <a:solidFill>
                  <a:srgbClr val="333399"/>
                </a:solidFill>
                <a:latin typeface="Times New Roman" pitchFamily="18" charset="0"/>
                <a:cs typeface="Times New Roman" pitchFamily="18" charset="0"/>
              </a:rPr>
              <a:t>.</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b="1">
                <a:solidFill>
                  <a:srgbClr val="333399"/>
                </a:solidFill>
                <a:latin typeface="Times New Roman" pitchFamily="18" charset="0"/>
                <a:cs typeface="Times New Roman" pitchFamily="18" charset="0"/>
              </a:rPr>
              <a:t>. Filling means coloring a region</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b="1">
                <a:solidFill>
                  <a:srgbClr val="333399"/>
                </a:solidFill>
                <a:latin typeface="Times New Roman" pitchFamily="18" charset="0"/>
                <a:cs typeface="Times New Roman" pitchFamily="18" charset="0"/>
              </a:rPr>
              <a:t>. How to identify interior or exterior region.</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a:solidFill>
                  <a:srgbClr val="333399"/>
                </a:solidFill>
                <a:latin typeface="Times New Roman" pitchFamily="18" charset="0"/>
                <a:cs typeface="Times New Roman" pitchFamily="18" charset="0"/>
              </a:rPr>
              <a:t>-        </a:t>
            </a:r>
            <a:r>
              <a:rPr lang="en-US" sz="2400" b="1">
                <a:solidFill>
                  <a:srgbClr val="333399"/>
                </a:solidFill>
                <a:latin typeface="Times New Roman" pitchFamily="18" charset="0"/>
                <a:cs typeface="Times New Roman" pitchFamily="18" charset="0"/>
              </a:rPr>
              <a:t>Once determined only then interior to be filled accordingly.</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b="1">
                <a:solidFill>
                  <a:srgbClr val="333399"/>
                </a:solidFill>
                <a:latin typeface="Times New Roman" pitchFamily="18" charset="0"/>
                <a:cs typeface="Times New Roman" pitchFamily="18" charset="0"/>
              </a:rPr>
              <a:t>. Two well known rules which decide the interior or exterior.</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b="1">
                <a:solidFill>
                  <a:srgbClr val="333399"/>
                </a:solidFill>
                <a:latin typeface="Times New Roman" pitchFamily="18" charset="0"/>
                <a:cs typeface="Times New Roman" pitchFamily="18" charset="0"/>
              </a:rPr>
              <a:t>	. Odd-even rule</a:t>
            </a:r>
            <a:endParaRPr lang="en-US" sz="2400">
              <a:solidFill>
                <a:srgbClr val="333399"/>
              </a:solidFill>
              <a:latin typeface="Times New Roman" pitchFamily="18" charset="0"/>
              <a:cs typeface="Times New Roman" pitchFamily="18" charset="0"/>
            </a:endParaRPr>
          </a:p>
          <a:p>
            <a:pPr eaLnBrk="0" hangingPunct="0">
              <a:spcBef>
                <a:spcPct val="50000"/>
              </a:spcBef>
            </a:pPr>
            <a:r>
              <a:rPr lang="en-US" sz="2400" b="1">
                <a:solidFill>
                  <a:srgbClr val="333399"/>
                </a:solidFill>
                <a:latin typeface="Times New Roman" pitchFamily="18" charset="0"/>
                <a:cs typeface="Times New Roman" pitchFamily="18" charset="0"/>
              </a:rPr>
              <a:t>	. Non-zero winding rule.</a:t>
            </a:r>
            <a:endParaRPr lang="en-US" sz="2400">
              <a:solidFill>
                <a:srgbClr val="333399"/>
              </a:solidFill>
              <a:latin typeface="Times New Roman" pitchFamily="18" charset="0"/>
              <a:cs typeface="Times New Roman" pitchFamily="18" charset="0"/>
            </a:endParaRPr>
          </a:p>
          <a:p>
            <a:pPr eaLnBrk="0" hangingPunct="0">
              <a:spcBef>
                <a:spcPct val="5000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180975"/>
            <a:ext cx="9144000" cy="538163"/>
          </a:xfrm>
          <a:noFill/>
        </p:spPr>
        <p:txBody>
          <a:bodyPr lIns="63500" tIns="25400" rIns="63500" bIns="25400" anchor="t">
            <a:spAutoFit/>
          </a:bodyPr>
          <a:lstStyle/>
          <a:p>
            <a:pPr eaLnBrk="1" hangingPunct="1"/>
            <a:r>
              <a:rPr lang="en-US" sz="3200" b="1" smtClean="0">
                <a:latin typeface="Times New Roman" pitchFamily="18" charset="0"/>
                <a:cs typeface="Times New Roman" pitchFamily="18" charset="0"/>
              </a:rPr>
              <a:t>Inside-Outside Tests</a:t>
            </a:r>
          </a:p>
        </p:txBody>
      </p:sp>
      <p:sp>
        <p:nvSpPr>
          <p:cNvPr id="98307"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98308" name="Text Box 4"/>
          <p:cNvSpPr txBox="1">
            <a:spLocks noChangeArrowheads="1"/>
          </p:cNvSpPr>
          <p:nvPr/>
        </p:nvSpPr>
        <p:spPr bwMode="auto">
          <a:xfrm>
            <a:off x="304800" y="1127125"/>
            <a:ext cx="8839200" cy="4968875"/>
          </a:xfrm>
          <a:prstGeom prst="rect">
            <a:avLst/>
          </a:prstGeom>
          <a:noFill/>
          <a:ln w="9525">
            <a:noFill/>
            <a:miter lim="800000"/>
            <a:headEnd/>
            <a:tailEnd/>
          </a:ln>
        </p:spPr>
        <p:txBody>
          <a:bodyPr>
            <a:spAutoFit/>
          </a:bodyPr>
          <a:lstStyle/>
          <a:p>
            <a:pPr eaLnBrk="0" hangingPunct="0">
              <a:spcBef>
                <a:spcPct val="50000"/>
              </a:spcBef>
            </a:pPr>
            <a:r>
              <a:rPr lang="en-US" sz="2000" b="1" u="sng">
                <a:solidFill>
                  <a:srgbClr val="333399"/>
                </a:solidFill>
                <a:latin typeface="Times New Roman" pitchFamily="18" charset="0"/>
                <a:cs typeface="Times New Roman" pitchFamily="18" charset="0"/>
              </a:rPr>
              <a:t>Odd-Even Rule</a:t>
            </a:r>
          </a:p>
          <a:p>
            <a:pPr eaLnBrk="0" hangingPunct="0">
              <a:spcBef>
                <a:spcPct val="50000"/>
              </a:spcBef>
            </a:pPr>
            <a:r>
              <a:rPr lang="en-US" sz="2000" b="1">
                <a:solidFill>
                  <a:srgbClr val="333399"/>
                </a:solidFill>
                <a:latin typeface="Times New Roman" pitchFamily="18" charset="0"/>
                <a:cs typeface="Times New Roman" pitchFamily="18" charset="0"/>
              </a:rPr>
              <a:t>. Also known as odd-parity and even-odd rule.</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How it works?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Pick a point of P in the region of interest.</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Draw a line from P to a distant point which lower than the smallest x.</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Move from P along the line to the distant point.</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Count the number of region edges the line crosses.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If the number of polygon edges crossed is odd then P is inside the interior     </a:t>
            </a:r>
          </a:p>
          <a:p>
            <a:pPr eaLnBrk="0" hangingPunct="0">
              <a:spcBef>
                <a:spcPct val="50000"/>
              </a:spcBef>
            </a:pPr>
            <a:r>
              <a:rPr lang="en-US" sz="2000" b="1">
                <a:solidFill>
                  <a:srgbClr val="333399"/>
                </a:solidFill>
                <a:latin typeface="Times New Roman" pitchFamily="18" charset="0"/>
                <a:cs typeface="Times New Roman" pitchFamily="18" charset="0"/>
              </a:rPr>
              <a:t>        region</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a:solidFill>
                  <a:srgbClr val="333399"/>
                </a:solidFill>
                <a:latin typeface="Times New Roman" pitchFamily="18" charset="0"/>
                <a:cs typeface="Times New Roman" pitchFamily="18" charset="0"/>
              </a:rPr>
              <a:t>      </a:t>
            </a:r>
            <a:r>
              <a:rPr lang="en-US" sz="2000" b="1">
                <a:solidFill>
                  <a:srgbClr val="333399"/>
                </a:solidFill>
                <a:latin typeface="Times New Roman" pitchFamily="18" charset="0"/>
                <a:cs typeface="Times New Roman" pitchFamily="18" charset="0"/>
              </a:rPr>
              <a:t>. If the number of </a:t>
            </a:r>
            <a:r>
              <a:rPr lang="en-US" b="1">
                <a:solidFill>
                  <a:srgbClr val="333399"/>
                </a:solidFill>
              </a:rPr>
              <a:t>polygon edges</a:t>
            </a:r>
            <a:r>
              <a:rPr lang="en-US"/>
              <a:t> </a:t>
            </a:r>
            <a:r>
              <a:rPr lang="en-US" sz="2000" b="1">
                <a:solidFill>
                  <a:srgbClr val="333399"/>
                </a:solidFill>
                <a:latin typeface="Times New Roman" pitchFamily="18" charset="0"/>
                <a:cs typeface="Times New Roman" pitchFamily="18" charset="0"/>
              </a:rPr>
              <a:t>crossed is even then P is inside the exterior </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region.</a:t>
            </a:r>
            <a:r>
              <a:rPr lang="en-US" sz="2000">
                <a:solidFill>
                  <a:srgbClr val="333399"/>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97050" y="0"/>
            <a:ext cx="3481388" cy="538163"/>
          </a:xfrm>
          <a:noFill/>
        </p:spPr>
        <p:txBody>
          <a:bodyPr wrap="none" lIns="63500" tIns="25400" rIns="63500" bIns="25400" anchor="t">
            <a:spAutoFit/>
          </a:bodyPr>
          <a:lstStyle/>
          <a:p>
            <a:pPr eaLnBrk="1" hangingPunct="1"/>
            <a:r>
              <a:rPr lang="en-US" u="sng" smtClean="0">
                <a:latin typeface="Times New Roman" pitchFamily="18" charset="0"/>
                <a:cs typeface="Times New Roman" pitchFamily="18" charset="0"/>
              </a:rPr>
              <a:t>Inside-Outside Tests</a:t>
            </a:r>
            <a:endParaRPr lang="en-US" b="1" smtClean="0">
              <a:latin typeface="Times New Roman" pitchFamily="18" charset="0"/>
              <a:cs typeface="Times New Roman" pitchFamily="18" charset="0"/>
            </a:endParaRPr>
          </a:p>
        </p:txBody>
      </p:sp>
      <p:sp>
        <p:nvSpPr>
          <p:cNvPr id="99331" name="Rectangle 3"/>
          <p:cNvSpPr>
            <a:spLocks noChangeArrowheads="1"/>
          </p:cNvSpPr>
          <p:nvPr/>
        </p:nvSpPr>
        <p:spPr bwMode="auto">
          <a:xfrm>
            <a:off x="0" y="1066800"/>
            <a:ext cx="9144000" cy="1373188"/>
          </a:xfrm>
          <a:prstGeom prst="rect">
            <a:avLst/>
          </a:prstGeom>
          <a:noFill/>
          <a:ln w="9525">
            <a:noFill/>
            <a:miter lim="800000"/>
            <a:headEnd/>
            <a:tailEnd/>
          </a:ln>
        </p:spPr>
        <p:txBody>
          <a:bodyPr>
            <a:spAutoFit/>
          </a:bodyPr>
          <a:lstStyle/>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a:p>
            <a:pPr eaLnBrk="0" hangingPunct="0"/>
            <a:r>
              <a:rPr lang="en-US" sz="2800" b="1">
                <a:latin typeface="Times New Roman" pitchFamily="18" charset="0"/>
                <a:cs typeface="Times New Roman" pitchFamily="18" charset="0"/>
              </a:rPr>
              <a:t> </a:t>
            </a:r>
          </a:p>
        </p:txBody>
      </p:sp>
      <p:sp>
        <p:nvSpPr>
          <p:cNvPr id="99332" name="Text Box 4"/>
          <p:cNvSpPr txBox="1">
            <a:spLocks noChangeArrowheads="1"/>
          </p:cNvSpPr>
          <p:nvPr/>
        </p:nvSpPr>
        <p:spPr bwMode="auto">
          <a:xfrm>
            <a:off x="0" y="922338"/>
            <a:ext cx="8839200" cy="5426075"/>
          </a:xfrm>
          <a:prstGeom prst="rect">
            <a:avLst/>
          </a:prstGeom>
          <a:noFill/>
          <a:ln w="9525">
            <a:noFill/>
            <a:miter lim="800000"/>
            <a:headEnd/>
            <a:tailEnd/>
          </a:ln>
        </p:spPr>
        <p:txBody>
          <a:bodyPr>
            <a:spAutoFit/>
          </a:bodyPr>
          <a:lstStyle/>
          <a:p>
            <a:pPr eaLnBrk="0" hangingPunct="0">
              <a:spcBef>
                <a:spcPct val="50000"/>
              </a:spcBef>
            </a:pPr>
            <a:r>
              <a:rPr lang="en-US" sz="2000" b="1" u="sng">
                <a:solidFill>
                  <a:srgbClr val="333399"/>
                </a:solidFill>
                <a:latin typeface="Times New Roman" pitchFamily="18" charset="0"/>
                <a:cs typeface="Times New Roman" pitchFamily="18" charset="0"/>
              </a:rPr>
              <a:t>Non-Zero Winding Number Rule.</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Each boundary is given a direction number and then sum the numbers.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Rules.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The line chosen must not pass through any vertices.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If first y value is less than second y value</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Then give direction number –1.</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If first y value is greater than second y value</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Then give direction number 1.</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Move from P along the line to the distant point.</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Add or minus based on the direction number when crossing the edges.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Interior regions have non-zero winding numbers.</a:t>
            </a:r>
            <a:endParaRPr lang="en-US" sz="2000">
              <a:solidFill>
                <a:srgbClr val="333399"/>
              </a:solidFill>
              <a:latin typeface="Times New Roman" pitchFamily="18" charset="0"/>
              <a:cs typeface="Times New Roman" pitchFamily="18" charset="0"/>
            </a:endParaRPr>
          </a:p>
          <a:p>
            <a:pPr eaLnBrk="0" hangingPunct="0">
              <a:spcBef>
                <a:spcPct val="50000"/>
              </a:spcBef>
            </a:pPr>
            <a:r>
              <a:rPr lang="en-US" sz="2000" b="1">
                <a:solidFill>
                  <a:srgbClr val="333399"/>
                </a:solidFill>
                <a:latin typeface="Times New Roman" pitchFamily="18" charset="0"/>
                <a:cs typeface="Times New Roman" pitchFamily="18" charset="0"/>
              </a:rPr>
              <a:t>     . Exterior regions have a winding number of 0.</a:t>
            </a:r>
            <a:r>
              <a:rPr lang="en-US" sz="2000">
                <a:solidFill>
                  <a:srgbClr val="333399"/>
                </a:solidFill>
                <a:latin typeface="Times New Roman" pitchFamily="18" charset="0"/>
              </a:rPr>
              <a:t> </a:t>
            </a:r>
          </a:p>
        </p:txBody>
      </p:sp>
      <p:sp>
        <p:nvSpPr>
          <p:cNvPr id="99333" name="Line 5"/>
          <p:cNvSpPr>
            <a:spLocks noChangeShapeType="1"/>
          </p:cNvSpPr>
          <p:nvPr/>
        </p:nvSpPr>
        <p:spPr bwMode="auto">
          <a:xfrm>
            <a:off x="7162800" y="4267200"/>
            <a:ext cx="1066800" cy="762000"/>
          </a:xfrm>
          <a:prstGeom prst="line">
            <a:avLst/>
          </a:prstGeom>
          <a:noFill/>
          <a:ln w="9525">
            <a:solidFill>
              <a:schemeClr val="tx1"/>
            </a:solidFill>
            <a:round/>
            <a:headEnd/>
            <a:tailEnd type="triangle" w="med" len="med"/>
          </a:ln>
        </p:spPr>
        <p:txBody>
          <a:bodyPr/>
          <a:lstStyle/>
          <a:p>
            <a:endParaRPr lang="en-US"/>
          </a:p>
        </p:txBody>
      </p:sp>
      <p:sp>
        <p:nvSpPr>
          <p:cNvPr id="99334" name="Line 6"/>
          <p:cNvSpPr>
            <a:spLocks noChangeShapeType="1"/>
          </p:cNvSpPr>
          <p:nvPr/>
        </p:nvSpPr>
        <p:spPr bwMode="auto">
          <a:xfrm flipH="1">
            <a:off x="5638800" y="4267200"/>
            <a:ext cx="1219200" cy="609600"/>
          </a:xfrm>
          <a:prstGeom prst="line">
            <a:avLst/>
          </a:prstGeom>
          <a:noFill/>
          <a:ln w="9525">
            <a:solidFill>
              <a:schemeClr val="tx1"/>
            </a:solidFill>
            <a:round/>
            <a:headEnd/>
            <a:tailEnd type="triangle" w="med" len="med"/>
          </a:ln>
        </p:spPr>
        <p:txBody>
          <a:bodyPr/>
          <a:lstStyle/>
          <a:p>
            <a:endParaRPr lang="en-US"/>
          </a:p>
        </p:txBody>
      </p:sp>
      <p:sp>
        <p:nvSpPr>
          <p:cNvPr id="99335" name="Line 7"/>
          <p:cNvSpPr>
            <a:spLocks noChangeShapeType="1"/>
          </p:cNvSpPr>
          <p:nvPr/>
        </p:nvSpPr>
        <p:spPr bwMode="auto">
          <a:xfrm flipV="1">
            <a:off x="5791200" y="3276600"/>
            <a:ext cx="990600" cy="609600"/>
          </a:xfrm>
          <a:prstGeom prst="line">
            <a:avLst/>
          </a:prstGeom>
          <a:noFill/>
          <a:ln w="9525">
            <a:solidFill>
              <a:schemeClr val="tx1"/>
            </a:solidFill>
            <a:round/>
            <a:headEnd/>
            <a:tailEnd type="triangle" w="med" len="med"/>
          </a:ln>
        </p:spPr>
        <p:txBody>
          <a:bodyPr/>
          <a:lstStyle/>
          <a:p>
            <a:endParaRPr lang="en-US"/>
          </a:p>
        </p:txBody>
      </p:sp>
      <p:sp>
        <p:nvSpPr>
          <p:cNvPr id="99336" name="Line 8"/>
          <p:cNvSpPr>
            <a:spLocks noChangeShapeType="1"/>
          </p:cNvSpPr>
          <p:nvPr/>
        </p:nvSpPr>
        <p:spPr bwMode="auto">
          <a:xfrm flipH="1" flipV="1">
            <a:off x="7239000" y="3276600"/>
            <a:ext cx="838200" cy="685800"/>
          </a:xfrm>
          <a:prstGeom prst="line">
            <a:avLst/>
          </a:prstGeom>
          <a:noFill/>
          <a:ln w="9525">
            <a:solidFill>
              <a:schemeClr val="tx1"/>
            </a:solidFill>
            <a:round/>
            <a:headEnd/>
            <a:tailEnd type="triangle" w="med" len="med"/>
          </a:ln>
        </p:spPr>
        <p:txBody>
          <a:bodyPr/>
          <a:lstStyle/>
          <a:p>
            <a:endParaRPr lang="en-US"/>
          </a:p>
        </p:txBody>
      </p:sp>
      <p:sp>
        <p:nvSpPr>
          <p:cNvPr id="99337" name="Line 9"/>
          <p:cNvSpPr>
            <a:spLocks noChangeShapeType="1"/>
          </p:cNvSpPr>
          <p:nvPr/>
        </p:nvSpPr>
        <p:spPr bwMode="auto">
          <a:xfrm flipV="1">
            <a:off x="8610600" y="3048000"/>
            <a:ext cx="0" cy="914400"/>
          </a:xfrm>
          <a:prstGeom prst="line">
            <a:avLst/>
          </a:prstGeom>
          <a:noFill/>
          <a:ln w="9525">
            <a:solidFill>
              <a:schemeClr val="tx1"/>
            </a:solidFill>
            <a:round/>
            <a:headEnd/>
            <a:tailEnd type="triangle" w="med" len="med"/>
          </a:ln>
        </p:spPr>
        <p:txBody>
          <a:bodyPr/>
          <a:lstStyle/>
          <a:p>
            <a:endParaRPr lang="en-US"/>
          </a:p>
        </p:txBody>
      </p:sp>
      <p:sp>
        <p:nvSpPr>
          <p:cNvPr id="99338" name="Line 10"/>
          <p:cNvSpPr>
            <a:spLocks noChangeShapeType="1"/>
          </p:cNvSpPr>
          <p:nvPr/>
        </p:nvSpPr>
        <p:spPr bwMode="auto">
          <a:xfrm>
            <a:off x="8610600" y="4343400"/>
            <a:ext cx="0" cy="838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49238"/>
            <a:ext cx="8229600" cy="685800"/>
          </a:xfrm>
        </p:spPr>
        <p:txBody>
          <a:bodyPr/>
          <a:lstStyle/>
          <a:p>
            <a:pPr eaLnBrk="1" hangingPunct="1"/>
            <a:r>
              <a:rPr lang="en-US" smtClean="0"/>
              <a:t>Even odd Polygon Fill</a:t>
            </a:r>
          </a:p>
        </p:txBody>
      </p:sp>
      <p:sp>
        <p:nvSpPr>
          <p:cNvPr id="100355" name="Rectangle 3"/>
          <p:cNvSpPr>
            <a:spLocks noGrp="1" noChangeArrowheads="1"/>
          </p:cNvSpPr>
          <p:nvPr>
            <p:ph type="body" idx="1"/>
          </p:nvPr>
        </p:nvSpPr>
        <p:spPr>
          <a:xfrm>
            <a:off x="527050" y="1176338"/>
            <a:ext cx="8229600" cy="3886200"/>
          </a:xfrm>
        </p:spPr>
        <p:txBody>
          <a:bodyPr/>
          <a:lstStyle/>
          <a:p>
            <a:pPr eaLnBrk="1" hangingPunct="1">
              <a:lnSpc>
                <a:spcPct val="80000"/>
              </a:lnSpc>
            </a:pPr>
            <a:r>
              <a:rPr lang="en-US" sz="1800" smtClean="0">
                <a:latin typeface="Times New Roman" pitchFamily="18" charset="0"/>
                <a:cs typeface="Times New Roman" pitchFamily="18" charset="0"/>
              </a:rPr>
              <a:t>When considering which spans on a scan line are “inside” the polygon for the even-odd rule, you simply “pair up” each intersection on a scan line (after sorting on x).</a:t>
            </a:r>
          </a:p>
          <a:p>
            <a:pPr eaLnBrk="1" hangingPunct="1">
              <a:lnSpc>
                <a:spcPct val="80000"/>
              </a:lnSpc>
            </a:pPr>
            <a:r>
              <a:rPr lang="en-US" sz="1800" smtClean="0">
                <a:latin typeface="Times New Roman" pitchFamily="18" charset="0"/>
                <a:cs typeface="Times New Roman" pitchFamily="18" charset="0"/>
              </a:rPr>
              <a:t>The non-zero winding rule is slightly more complicated. </a:t>
            </a:r>
          </a:p>
        </p:txBody>
      </p:sp>
      <p:pic>
        <p:nvPicPr>
          <p:cNvPr id="100356" name="Picture 4"/>
          <p:cNvPicPr>
            <a:picLocks noChangeAspect="1" noChangeArrowheads="1"/>
          </p:cNvPicPr>
          <p:nvPr/>
        </p:nvPicPr>
        <p:blipFill>
          <a:blip r:embed="rId2"/>
          <a:srcRect/>
          <a:stretch>
            <a:fillRect/>
          </a:stretch>
        </p:blipFill>
        <p:spPr bwMode="auto">
          <a:xfrm>
            <a:off x="3362325" y="2736850"/>
            <a:ext cx="253047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236538"/>
            <a:ext cx="9144000" cy="685800"/>
          </a:xfrm>
        </p:spPr>
        <p:txBody>
          <a:bodyPr/>
          <a:lstStyle/>
          <a:p>
            <a:pPr eaLnBrk="1" hangingPunct="1"/>
            <a:r>
              <a:rPr lang="en-US" sz="3200" b="1" smtClean="0"/>
              <a:t>Non-Zero Winding Rule Polygon Fill</a:t>
            </a:r>
          </a:p>
        </p:txBody>
      </p:sp>
      <p:sp>
        <p:nvSpPr>
          <p:cNvPr id="101379" name="Rectangle 3"/>
          <p:cNvSpPr>
            <a:spLocks noGrp="1" noChangeArrowheads="1"/>
          </p:cNvSpPr>
          <p:nvPr>
            <p:ph type="body" idx="1"/>
          </p:nvPr>
        </p:nvSpPr>
        <p:spPr>
          <a:xfrm>
            <a:off x="0" y="1062038"/>
            <a:ext cx="8975725" cy="5451475"/>
          </a:xfrm>
        </p:spPr>
        <p:txBody>
          <a:bodyPr/>
          <a:lstStyle/>
          <a:p>
            <a:pPr eaLnBrk="1" hangingPunct="1">
              <a:lnSpc>
                <a:spcPct val="80000"/>
              </a:lnSpc>
            </a:pPr>
            <a:r>
              <a:rPr lang="en-US" sz="2000" smtClean="0">
                <a:latin typeface="Times New Roman" pitchFamily="18" charset="0"/>
                <a:cs typeface="Times New Roman" pitchFamily="18" charset="0"/>
              </a:rPr>
              <a:t>Consider the vertex order as shown in the figure below. </a:t>
            </a:r>
          </a:p>
          <a:p>
            <a:pPr eaLnBrk="1" hangingPunct="1">
              <a:lnSpc>
                <a:spcPct val="80000"/>
              </a:lnSpc>
            </a:pPr>
            <a:r>
              <a:rPr lang="en-US" sz="2000" smtClean="0">
                <a:latin typeface="Times New Roman" pitchFamily="18" charset="0"/>
                <a:cs typeface="Times New Roman" pitchFamily="18" charset="0"/>
              </a:rPr>
              <a:t>Label each edge (i, i + 1 mod 5) with the values +1 or −1 depending on whether the edge is increasing or decreasing in y along that edge (remember that horizontal edges and edges between scan lines are omitted) (e.g., (0, 1) would be a +1 edge and (1, 2) would be a −1 edge).</a:t>
            </a:r>
          </a:p>
          <a:p>
            <a:pPr eaLnBrk="1" hangingPunct="1">
              <a:lnSpc>
                <a:spcPct val="80000"/>
              </a:lnSpc>
            </a:pPr>
            <a:r>
              <a:rPr lang="en-US" sz="2000" smtClean="0">
                <a:latin typeface="Times New Roman" pitchFamily="18" charset="0"/>
                <a:cs typeface="Times New Roman" pitchFamily="18" charset="0"/>
              </a:rPr>
              <a:t>The scan-line in the figure first intersects edge (4, 0) which is a −1 edge. </a:t>
            </a:r>
          </a:p>
          <a:p>
            <a:pPr eaLnBrk="1" hangingPunct="1">
              <a:lnSpc>
                <a:spcPct val="80000"/>
              </a:lnSpc>
            </a:pPr>
            <a:r>
              <a:rPr lang="en-US" sz="2000" smtClean="0">
                <a:latin typeface="Times New Roman" pitchFamily="18" charset="0"/>
                <a:cs typeface="Times New Roman" pitchFamily="18" charset="0"/>
              </a:rPr>
              <a:t>For each scan line sort the active edges according to ascending x-values. </a:t>
            </a:r>
          </a:p>
          <a:p>
            <a:pPr eaLnBrk="1" hangingPunct="1">
              <a:lnSpc>
                <a:spcPct val="80000"/>
              </a:lnSpc>
            </a:pPr>
            <a:r>
              <a:rPr lang="en-US" sz="2000" smtClean="0">
                <a:latin typeface="Times New Roman" pitchFamily="18" charset="0"/>
                <a:cs typeface="Times New Roman" pitchFamily="18" charset="0"/>
              </a:rPr>
              <a:t>Initialize a signed counter to zero and traverse each edge </a:t>
            </a:r>
          </a:p>
          <a:p>
            <a:pPr eaLnBrk="1" hangingPunct="1">
              <a:lnSpc>
                <a:spcPct val="80000"/>
              </a:lnSpc>
              <a:buFontTx/>
              <a:buNone/>
            </a:pPr>
            <a:r>
              <a:rPr lang="en-US" sz="2000" smtClean="0">
                <a:latin typeface="Times New Roman" pitchFamily="18" charset="0"/>
                <a:cs typeface="Times New Roman" pitchFamily="18" charset="0"/>
              </a:rPr>
              <a:t>	and increment or decrement the counter according to the 	</a:t>
            </a:r>
          </a:p>
          <a:p>
            <a:pPr eaLnBrk="1" hangingPunct="1">
              <a:lnSpc>
                <a:spcPct val="80000"/>
              </a:lnSpc>
              <a:buFontTx/>
              <a:buNone/>
            </a:pPr>
            <a:r>
              <a:rPr lang="en-US" sz="2000" smtClean="0">
                <a:latin typeface="Times New Roman" pitchFamily="18" charset="0"/>
                <a:cs typeface="Times New Roman" pitchFamily="18" charset="0"/>
              </a:rPr>
              <a:t>	associated sign. </a:t>
            </a:r>
          </a:p>
          <a:p>
            <a:pPr eaLnBrk="1" hangingPunct="1">
              <a:lnSpc>
                <a:spcPct val="80000"/>
              </a:lnSpc>
            </a:pPr>
            <a:r>
              <a:rPr lang="en-US" sz="2000" smtClean="0">
                <a:latin typeface="Times New Roman" pitchFamily="18" charset="0"/>
                <a:cs typeface="Times New Roman" pitchFamily="18" charset="0"/>
              </a:rPr>
              <a:t>Each time the sign becomes nonzero you have located the </a:t>
            </a:r>
          </a:p>
          <a:p>
            <a:pPr eaLnBrk="1" hangingPunct="1">
              <a:lnSpc>
                <a:spcPct val="80000"/>
              </a:lnSpc>
              <a:buFontTx/>
              <a:buNone/>
            </a:pPr>
            <a:r>
              <a:rPr lang="en-US" sz="2000" smtClean="0">
                <a:latin typeface="Times New Roman" pitchFamily="18" charset="0"/>
                <a:cs typeface="Times New Roman" pitchFamily="18" charset="0"/>
              </a:rPr>
              <a:t>	left x-value of a span to fill – the corresponding edge that </a:t>
            </a:r>
          </a:p>
          <a:p>
            <a:pPr eaLnBrk="1" hangingPunct="1">
              <a:lnSpc>
                <a:spcPct val="80000"/>
              </a:lnSpc>
              <a:buFontTx/>
              <a:buNone/>
            </a:pPr>
            <a:r>
              <a:rPr lang="en-US" sz="2000" smtClean="0">
                <a:latin typeface="Times New Roman" pitchFamily="18" charset="0"/>
                <a:cs typeface="Times New Roman" pitchFamily="18" charset="0"/>
              </a:rPr>
              <a:t>	returns the sign to zero yields the right x-value. </a:t>
            </a:r>
          </a:p>
          <a:p>
            <a:pPr eaLnBrk="1" hangingPunct="1">
              <a:lnSpc>
                <a:spcPct val="80000"/>
              </a:lnSpc>
            </a:pPr>
            <a:r>
              <a:rPr lang="en-US" sz="2000" smtClean="0">
                <a:latin typeface="Times New Roman" pitchFamily="18" charset="0"/>
                <a:cs typeface="Times New Roman" pitchFamily="18" charset="0"/>
              </a:rPr>
              <a:t>The idea is that the edges of the polygon “wind around” </a:t>
            </a:r>
          </a:p>
          <a:p>
            <a:pPr eaLnBrk="1" hangingPunct="1">
              <a:lnSpc>
                <a:spcPct val="80000"/>
              </a:lnSpc>
              <a:buFontTx/>
              <a:buNone/>
            </a:pPr>
            <a:r>
              <a:rPr lang="en-US" sz="2000" smtClean="0">
                <a:latin typeface="Times New Roman" pitchFamily="18" charset="0"/>
                <a:cs typeface="Times New Roman" pitchFamily="18" charset="0"/>
              </a:rPr>
              <a:t>	each “inside” point 1 or more times.</a:t>
            </a:r>
          </a:p>
          <a:p>
            <a:pPr eaLnBrk="1" hangingPunct="1">
              <a:lnSpc>
                <a:spcPct val="80000"/>
              </a:lnSpc>
            </a:pPr>
            <a:endParaRPr lang="en-US" sz="1600" smtClean="0"/>
          </a:p>
        </p:txBody>
      </p:sp>
      <p:pic>
        <p:nvPicPr>
          <p:cNvPr id="101380" name="Picture 4"/>
          <p:cNvPicPr>
            <a:picLocks noChangeAspect="1" noChangeArrowheads="1"/>
          </p:cNvPicPr>
          <p:nvPr/>
        </p:nvPicPr>
        <p:blipFill>
          <a:blip r:embed="rId2"/>
          <a:srcRect/>
          <a:stretch>
            <a:fillRect/>
          </a:stretch>
        </p:blipFill>
        <p:spPr bwMode="auto">
          <a:xfrm>
            <a:off x="6327775" y="3119438"/>
            <a:ext cx="2530475" cy="341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263525"/>
            <a:ext cx="9144000" cy="685800"/>
          </a:xfrm>
        </p:spPr>
        <p:txBody>
          <a:bodyPr/>
          <a:lstStyle/>
          <a:p>
            <a:pPr eaLnBrk="1" hangingPunct="1"/>
            <a:r>
              <a:rPr lang="en-US" sz="3200" b="1" smtClean="0">
                <a:latin typeface="Times New Roman" pitchFamily="18" charset="0"/>
                <a:cs typeface="Times New Roman" pitchFamily="18" charset="0"/>
              </a:rPr>
              <a:t>Region Filling</a:t>
            </a:r>
          </a:p>
        </p:txBody>
      </p:sp>
      <p:sp>
        <p:nvSpPr>
          <p:cNvPr id="102403" name="Rectangle 3"/>
          <p:cNvSpPr>
            <a:spLocks noChangeArrowheads="1"/>
          </p:cNvSpPr>
          <p:nvPr/>
        </p:nvSpPr>
        <p:spPr bwMode="auto">
          <a:xfrm>
            <a:off x="463550" y="1143000"/>
            <a:ext cx="7924800" cy="4876800"/>
          </a:xfrm>
          <a:prstGeom prst="rect">
            <a:avLst/>
          </a:prstGeom>
          <a:noFill/>
          <a:ln w="9525">
            <a:noFill/>
            <a:miter lim="800000"/>
            <a:headEnd/>
            <a:tailEnd/>
          </a:ln>
        </p:spPr>
        <p:txBody>
          <a:bodyPr/>
          <a:lstStyle/>
          <a:p>
            <a:pPr marL="342900" indent="-342900">
              <a:spcBef>
                <a:spcPct val="20000"/>
              </a:spcBef>
              <a:buFontTx/>
              <a:buChar char="•"/>
            </a:pPr>
            <a:r>
              <a:rPr lang="en-US" sz="3200"/>
              <a:t>Seed Fill Approaches </a:t>
            </a:r>
          </a:p>
          <a:p>
            <a:pPr marL="742950" lvl="1" indent="-285750">
              <a:spcBef>
                <a:spcPct val="20000"/>
              </a:spcBef>
              <a:buFontTx/>
              <a:buChar char="–"/>
            </a:pPr>
            <a:r>
              <a:rPr lang="en-US" sz="3200"/>
              <a:t>2 algorithms: Boundary Fill and Flood Fill</a:t>
            </a:r>
          </a:p>
          <a:p>
            <a:pPr marL="742950" lvl="1" indent="-285750">
              <a:spcBef>
                <a:spcPct val="20000"/>
              </a:spcBef>
              <a:buFontTx/>
              <a:buChar char="–"/>
            </a:pPr>
            <a:r>
              <a:rPr lang="en-US" sz="3200"/>
              <a:t>works at the pixel level</a:t>
            </a:r>
          </a:p>
          <a:p>
            <a:pPr marL="742950" lvl="1" indent="-285750">
              <a:spcBef>
                <a:spcPct val="20000"/>
              </a:spcBef>
              <a:buFontTx/>
              <a:buChar char="–"/>
            </a:pPr>
            <a:r>
              <a:rPr lang="en-US" sz="3200"/>
              <a:t>suitable for interactive painting apllications</a:t>
            </a:r>
            <a:endParaRPr lang="en-US" sz="2800"/>
          </a:p>
          <a:p>
            <a:pPr marL="342900" indent="-342900">
              <a:spcBef>
                <a:spcPct val="20000"/>
              </a:spcBef>
              <a:buFontTx/>
              <a:buChar char="•"/>
            </a:pPr>
            <a:r>
              <a:rPr lang="en-US" sz="3200"/>
              <a:t>Scanline Fill Approaches</a:t>
            </a:r>
          </a:p>
          <a:p>
            <a:pPr marL="742950" lvl="1" indent="-285750">
              <a:spcBef>
                <a:spcPct val="20000"/>
              </a:spcBef>
              <a:buFontTx/>
              <a:buChar char="–"/>
            </a:pPr>
            <a:r>
              <a:rPr lang="en-US" sz="3200"/>
              <a:t>works at the polygon level</a:t>
            </a:r>
          </a:p>
          <a:p>
            <a:pPr marL="742950" lvl="1" indent="-285750">
              <a:spcBef>
                <a:spcPct val="20000"/>
              </a:spcBef>
              <a:buFontTx/>
              <a:buChar char="–"/>
            </a:pPr>
            <a:r>
              <a:rPr lang="en-US" sz="3200"/>
              <a:t>better performance</a:t>
            </a:r>
            <a:endParaRPr lang="en-US" sz="2800"/>
          </a:p>
          <a:p>
            <a:pPr marL="742950" lvl="1" indent="-285750">
              <a:spcBef>
                <a:spcPct val="20000"/>
              </a:spcBef>
              <a:buFontTx/>
              <a:buChar char="–"/>
            </a:pPr>
            <a:endParaRPr lang="en-US" sz="28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250825"/>
            <a:ext cx="9144000" cy="685800"/>
          </a:xfrm>
        </p:spPr>
        <p:txBody>
          <a:bodyPr/>
          <a:lstStyle/>
          <a:p>
            <a:pPr eaLnBrk="1" hangingPunct="1"/>
            <a:r>
              <a:rPr lang="en-US" sz="3200" b="1" smtClean="0"/>
              <a:t>Seed Fill Algorithms: Connectedness</a:t>
            </a:r>
          </a:p>
        </p:txBody>
      </p:sp>
      <p:sp>
        <p:nvSpPr>
          <p:cNvPr id="103427" name="Rectangle 3"/>
          <p:cNvSpPr>
            <a:spLocks noChangeArrowheads="1"/>
          </p:cNvSpPr>
          <p:nvPr/>
        </p:nvSpPr>
        <p:spPr bwMode="auto">
          <a:xfrm>
            <a:off x="504825" y="1460500"/>
            <a:ext cx="7924800" cy="24384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cs typeface="Times New Roman" pitchFamily="18" charset="0"/>
              </a:rPr>
              <a:t>4-connected region: From a given pixel, the region that you can get to by a series of 4 way moves (N, S, E and W)</a:t>
            </a:r>
          </a:p>
          <a:p>
            <a:pPr marL="342900" indent="-342900">
              <a:spcBef>
                <a:spcPct val="20000"/>
              </a:spcBef>
              <a:buFontTx/>
              <a:buChar char="•"/>
            </a:pPr>
            <a:r>
              <a:rPr lang="en-US" sz="2400">
                <a:latin typeface="Times New Roman" pitchFamily="18" charset="0"/>
                <a:cs typeface="Times New Roman" pitchFamily="18" charset="0"/>
              </a:rPr>
              <a:t>8-connected region: From a given pixel, the region that you can get to by a series of 8 way moves (N, S, E, W, NE, NW, SE, and SW) </a:t>
            </a:r>
          </a:p>
        </p:txBody>
      </p:sp>
      <p:pic>
        <p:nvPicPr>
          <p:cNvPr id="103428" name="Picture 4"/>
          <p:cNvPicPr>
            <a:picLocks noChangeAspect="1" noChangeArrowheads="1"/>
          </p:cNvPicPr>
          <p:nvPr/>
        </p:nvPicPr>
        <p:blipFill>
          <a:blip r:embed="rId2"/>
          <a:srcRect/>
          <a:stretch>
            <a:fillRect/>
          </a:stretch>
        </p:blipFill>
        <p:spPr bwMode="auto">
          <a:xfrm>
            <a:off x="1676400" y="4114800"/>
            <a:ext cx="2133600" cy="1781175"/>
          </a:xfrm>
          <a:prstGeom prst="rect">
            <a:avLst/>
          </a:prstGeom>
          <a:noFill/>
          <a:ln w="9525">
            <a:noFill/>
            <a:miter lim="800000"/>
            <a:headEnd/>
            <a:tailEnd/>
          </a:ln>
        </p:spPr>
      </p:pic>
      <p:pic>
        <p:nvPicPr>
          <p:cNvPr id="103429" name="Picture 5"/>
          <p:cNvPicPr>
            <a:picLocks noChangeAspect="1" noChangeArrowheads="1"/>
          </p:cNvPicPr>
          <p:nvPr/>
        </p:nvPicPr>
        <p:blipFill>
          <a:blip r:embed="rId3"/>
          <a:srcRect/>
          <a:stretch>
            <a:fillRect/>
          </a:stretch>
        </p:blipFill>
        <p:spPr bwMode="auto">
          <a:xfrm>
            <a:off x="5410200" y="4038600"/>
            <a:ext cx="1990725" cy="1800225"/>
          </a:xfrm>
          <a:prstGeom prst="rect">
            <a:avLst/>
          </a:prstGeom>
          <a:noFill/>
          <a:ln w="9525">
            <a:noFill/>
            <a:miter lim="800000"/>
            <a:headEnd/>
            <a:tailEnd/>
          </a:ln>
        </p:spPr>
      </p:pic>
      <p:sp>
        <p:nvSpPr>
          <p:cNvPr id="103430" name="Text Box 6"/>
          <p:cNvSpPr txBox="1">
            <a:spLocks noChangeArrowheads="1"/>
          </p:cNvSpPr>
          <p:nvPr/>
        </p:nvSpPr>
        <p:spPr bwMode="auto">
          <a:xfrm>
            <a:off x="1905000" y="5867400"/>
            <a:ext cx="1770063" cy="396875"/>
          </a:xfrm>
          <a:prstGeom prst="rect">
            <a:avLst/>
          </a:prstGeom>
          <a:noFill/>
          <a:ln w="9525">
            <a:noFill/>
            <a:miter lim="800000"/>
            <a:headEnd/>
            <a:tailEnd/>
          </a:ln>
        </p:spPr>
        <p:txBody>
          <a:bodyPr wrap="none">
            <a:spAutoFit/>
          </a:bodyPr>
          <a:lstStyle/>
          <a:p>
            <a:pPr eaLnBrk="0" hangingPunct="0"/>
            <a:r>
              <a:rPr lang="th-TH" sz="2000" b="1">
                <a:latin typeface="Tahoma" pitchFamily="34" charset="0"/>
                <a:cs typeface="Angsana New" pitchFamily="18" charset="-34"/>
              </a:rPr>
              <a:t>4-connected</a:t>
            </a:r>
          </a:p>
        </p:txBody>
      </p:sp>
      <p:sp>
        <p:nvSpPr>
          <p:cNvPr id="103431" name="Text Box 7"/>
          <p:cNvSpPr txBox="1">
            <a:spLocks noChangeArrowheads="1"/>
          </p:cNvSpPr>
          <p:nvPr/>
        </p:nvSpPr>
        <p:spPr bwMode="auto">
          <a:xfrm>
            <a:off x="5562600" y="5867400"/>
            <a:ext cx="1770063" cy="396875"/>
          </a:xfrm>
          <a:prstGeom prst="rect">
            <a:avLst/>
          </a:prstGeom>
          <a:noFill/>
          <a:ln w="9525">
            <a:noFill/>
            <a:miter lim="800000"/>
            <a:headEnd/>
            <a:tailEnd/>
          </a:ln>
        </p:spPr>
        <p:txBody>
          <a:bodyPr wrap="none">
            <a:spAutoFit/>
          </a:bodyPr>
          <a:lstStyle/>
          <a:p>
            <a:pPr eaLnBrk="0" hangingPunct="0"/>
            <a:r>
              <a:rPr lang="th-TH" sz="2000" b="1">
                <a:latin typeface="Tahoma" pitchFamily="34" charset="0"/>
                <a:cs typeface="Angsana New" pitchFamily="18" charset="-34"/>
              </a:rPr>
              <a:t>8-connected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7019</Words>
  <Application>Microsoft Office PowerPoint</Application>
  <PresentationFormat>On-screen Show (4:3)</PresentationFormat>
  <Paragraphs>1425</Paragraphs>
  <Slides>135</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135</vt:i4>
      </vt:variant>
    </vt:vector>
  </HeadingPairs>
  <TitlesOfParts>
    <vt:vector size="138" baseType="lpstr">
      <vt:lpstr>Default Design</vt:lpstr>
      <vt:lpstr>ビットマップ イメージ</vt:lpstr>
      <vt:lpstr>Equation</vt:lpstr>
      <vt:lpstr>Output Primitives (contd)</vt:lpstr>
      <vt:lpstr>Other Helpful Formulas</vt:lpstr>
      <vt:lpstr>Parallel Line Algorithms</vt:lpstr>
      <vt:lpstr>Slide 4</vt:lpstr>
      <vt:lpstr>Slide 5</vt:lpstr>
      <vt:lpstr>Slide 6</vt:lpstr>
      <vt:lpstr>Loading the frame buffer</vt:lpstr>
      <vt:lpstr>Slide 8</vt:lpstr>
      <vt:lpstr>Setting frame buffer value</vt:lpstr>
      <vt:lpstr>Curve Functions</vt:lpstr>
      <vt:lpstr>Properties of Circle</vt:lpstr>
      <vt:lpstr>Properties of Circle</vt:lpstr>
      <vt:lpstr>A Simple Circle Drawing Algorithm (cont…)</vt:lpstr>
      <vt:lpstr>A Simple Circle Drawing Algorithm (cont…)</vt:lpstr>
      <vt:lpstr>Properties of Circles</vt:lpstr>
      <vt:lpstr>Properties of Circles</vt:lpstr>
      <vt:lpstr>Polar co-ordinates for a circle</vt:lpstr>
      <vt:lpstr>Properties of Circle</vt:lpstr>
      <vt:lpstr>Slide 19</vt:lpstr>
      <vt:lpstr>Midpoint Circle Algorithm</vt:lpstr>
      <vt:lpstr>Optimisation and speed-up</vt:lpstr>
      <vt:lpstr>Properties of Circle</vt:lpstr>
      <vt:lpstr>Properties of Circle</vt:lpstr>
      <vt:lpstr>Properties of Circle</vt:lpstr>
      <vt:lpstr>Midpoint Circle Algorithm</vt:lpstr>
      <vt:lpstr>Mid-Point Circle Algorithm</vt:lpstr>
      <vt:lpstr>Mid-Point Circle Algorithm</vt:lpstr>
      <vt:lpstr>Slide 28</vt:lpstr>
      <vt:lpstr>Midpoint Circle Algorithm</vt:lpstr>
      <vt:lpstr>Mid-Point Circle Algorithm</vt:lpstr>
      <vt:lpstr>Mid-Point Circle Algorithm</vt:lpstr>
      <vt:lpstr>Mid-Point Circle Algorithm</vt:lpstr>
      <vt:lpstr>Mid-Point Circle Algorithm</vt:lpstr>
      <vt:lpstr>Midpoint Circle Algorithm</vt:lpstr>
      <vt:lpstr>The Mid-Point Circle Algorithm</vt:lpstr>
      <vt:lpstr>The Mid-Point Circle Algorithm</vt:lpstr>
      <vt:lpstr>Mid-Point Circle Algorithm Example</vt:lpstr>
      <vt:lpstr>Mid-Point Circle Algorithm Example</vt:lpstr>
      <vt:lpstr>Mid-Point Circle Algorithm Exercise</vt:lpstr>
      <vt:lpstr>Mid-Point Circle Algorithm Example</vt:lpstr>
      <vt:lpstr>Mid-Point Circle Algorithm Summary</vt:lpstr>
      <vt:lpstr>Ellipse Generating Algorithm</vt:lpstr>
      <vt:lpstr>Ellipse Generating Algorithm</vt:lpstr>
      <vt:lpstr>Slide 44</vt:lpstr>
      <vt:lpstr>Ellipse Generating Algorithm</vt:lpstr>
      <vt:lpstr>Symmetry</vt:lpstr>
      <vt:lpstr>Slide 47</vt:lpstr>
      <vt:lpstr>Equation of an ellipse</vt:lpstr>
      <vt:lpstr>Midpoint Ellipse Algorithm</vt:lpstr>
      <vt:lpstr>Slide 50</vt:lpstr>
      <vt:lpstr>Slide 51</vt:lpstr>
      <vt:lpstr>Slide 52</vt:lpstr>
      <vt:lpstr>Slide 53</vt:lpstr>
      <vt:lpstr>Slide 54</vt:lpstr>
      <vt:lpstr>Slide 55</vt:lpstr>
      <vt:lpstr>Slide 56</vt:lpstr>
      <vt:lpstr>Decision parameters</vt:lpstr>
      <vt:lpstr>Midpoint Ellipse Algorithm</vt:lpstr>
      <vt:lpstr>Midpoint Ellipse Algorithm</vt:lpstr>
      <vt:lpstr>Midpoint Ellipse Algorithm</vt:lpstr>
      <vt:lpstr>Try this out!</vt:lpstr>
      <vt:lpstr>Try this out!</vt:lpstr>
      <vt:lpstr>Slide 63</vt:lpstr>
      <vt:lpstr>Plot pixel positions</vt:lpstr>
      <vt:lpstr>Speed Improvement </vt:lpstr>
      <vt:lpstr>Speed Improvement </vt:lpstr>
      <vt:lpstr>Assignment</vt:lpstr>
      <vt:lpstr>Conic Sections</vt:lpstr>
      <vt:lpstr>Other Curves </vt:lpstr>
      <vt:lpstr>Hyperbolic motions</vt:lpstr>
      <vt:lpstr>Slide 71</vt:lpstr>
      <vt:lpstr>Slide 72</vt:lpstr>
      <vt:lpstr>Filling Polygons</vt:lpstr>
      <vt:lpstr>Fill area primitives(1)</vt:lpstr>
      <vt:lpstr>Fill area primitives(2)</vt:lpstr>
      <vt:lpstr>Fill area attribute(3)</vt:lpstr>
      <vt:lpstr>Fill area attribute(4)</vt:lpstr>
      <vt:lpstr>Fill area primitives(5)</vt:lpstr>
      <vt:lpstr>Filling Polygons</vt:lpstr>
      <vt:lpstr>Polygon</vt:lpstr>
      <vt:lpstr>Polygon (1)</vt:lpstr>
      <vt:lpstr>Slide 82</vt:lpstr>
      <vt:lpstr>Slide 83</vt:lpstr>
      <vt:lpstr>Subdivision Method</vt:lpstr>
      <vt:lpstr> Filled-Area Primitives</vt:lpstr>
      <vt:lpstr>Polygon Classifications</vt:lpstr>
      <vt:lpstr> Filled-Area Primitives</vt:lpstr>
      <vt:lpstr>Polygon Scan-conversion</vt:lpstr>
      <vt:lpstr>Scan-Line Polygon Fill Algorithm</vt:lpstr>
      <vt:lpstr>Scan-Line Polygon Fill Algorithm</vt:lpstr>
      <vt:lpstr>Scan-Line Polygon Fill Algorithm (cont…)</vt:lpstr>
      <vt:lpstr>Area Filling</vt:lpstr>
      <vt:lpstr>Inside-Outside Tests</vt:lpstr>
      <vt:lpstr>Inside-Outside Tests</vt:lpstr>
      <vt:lpstr>Inside-Outside Tests</vt:lpstr>
      <vt:lpstr>Even odd Polygon Fill</vt:lpstr>
      <vt:lpstr>Non-Zero Winding Rule Polygon Fill</vt:lpstr>
      <vt:lpstr>Region Filling</vt:lpstr>
      <vt:lpstr>Seed Fill Algorithms: Connectedness</vt:lpstr>
      <vt:lpstr>Boundary-Fill Algorithm</vt:lpstr>
      <vt:lpstr>Boundary-Fill Algorithm</vt:lpstr>
      <vt:lpstr>Boundary Fill Algorithm</vt:lpstr>
      <vt:lpstr>Boundary-Fill Algorithm</vt:lpstr>
      <vt:lpstr>Boundary-Fill Algorithm</vt:lpstr>
      <vt:lpstr>Flood Fill Algorithm</vt:lpstr>
      <vt:lpstr>Flood Fill Algorithm (cont.)</vt:lpstr>
      <vt:lpstr>Slide 107</vt:lpstr>
      <vt:lpstr>4 way queue based Flood Fill</vt:lpstr>
      <vt:lpstr>4 way queue based Flood Fill</vt:lpstr>
      <vt:lpstr>Polygon Types</vt:lpstr>
      <vt:lpstr>Convex, Concave, Degenerate</vt:lpstr>
      <vt:lpstr>Polygon Representation</vt:lpstr>
      <vt:lpstr>Scanline Fill Algorithm</vt:lpstr>
      <vt:lpstr> Filled-Area Primitives</vt:lpstr>
      <vt:lpstr>Special Handling</vt:lpstr>
      <vt:lpstr>Special Handling (cont.)</vt:lpstr>
      <vt:lpstr>Special Handling (cont.)</vt:lpstr>
      <vt:lpstr>Special Handling (cont.)</vt:lpstr>
      <vt:lpstr>Special Handling (cont.)</vt:lpstr>
      <vt:lpstr>Basic Structure</vt:lpstr>
      <vt:lpstr>Implementation using integer arithmetic</vt:lpstr>
      <vt:lpstr>Data Structure used</vt:lpstr>
      <vt:lpstr>Data Structure used</vt:lpstr>
      <vt:lpstr>SET</vt:lpstr>
      <vt:lpstr>AET</vt:lpstr>
      <vt:lpstr>AET</vt:lpstr>
      <vt:lpstr>PRECAUTIONS</vt:lpstr>
      <vt:lpstr>Processing steps</vt:lpstr>
      <vt:lpstr>Algorithm</vt:lpstr>
      <vt:lpstr>Character Generation </vt:lpstr>
      <vt:lpstr>Slide 131</vt:lpstr>
      <vt:lpstr>Character Generation </vt:lpstr>
      <vt:lpstr>Slide 133</vt:lpstr>
      <vt:lpstr>Character Generation </vt:lpstr>
      <vt:lpstr>Assignments: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Rosy</dc:creator>
  <cp:lastModifiedBy>user</cp:lastModifiedBy>
  <cp:revision>181</cp:revision>
  <dcterms:created xsi:type="dcterms:W3CDTF">2010-08-16T12:55:13Z</dcterms:created>
  <dcterms:modified xsi:type="dcterms:W3CDTF">2019-02-04T05:58:08Z</dcterms:modified>
</cp:coreProperties>
</file>