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p:nvPr>
            <p:ph type="sldImg"/>
          </p:nvPr>
        </p:nvSpPr>
        <p:spPr>
          <a:xfrm>
            <a:off x="1143000" y="685800"/>
            <a:ext cx="4572000" cy="3429000"/>
          </a:xfrm>
          <a:prstGeom prst="rect">
            <a:avLst/>
          </a:prstGeom>
        </p:spPr>
        <p:txBody>
          <a:bodyPr/>
          <a:lstStyle/>
          <a:p>
            <a:pPr/>
          </a:p>
        </p:txBody>
      </p:sp>
      <p:sp>
        <p:nvSpPr>
          <p:cNvPr id="110" name="Shape 11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Title and Vertical Text">
    <p:spTree>
      <p:nvGrpSpPr>
        <p:cNvPr id="1" name=""/>
        <p:cNvGrpSpPr/>
        <p:nvPr/>
      </p:nvGrpSpPr>
      <p:grpSpPr>
        <a:xfrm>
          <a:off x="0" y="0"/>
          <a:ext cx="0" cy="0"/>
          <a:chOff x="0" y="0"/>
          <a:chExt cx="0" cy="0"/>
        </a:xfrm>
      </p:grpSpPr>
      <p:sp>
        <p:nvSpPr>
          <p:cNvPr id="92" name="Title Text"/>
          <p:cNvSpPr txBox="1"/>
          <p:nvPr>
            <p:ph type="title"/>
          </p:nvPr>
        </p:nvSpPr>
        <p:spPr>
          <a:prstGeom prst="rect">
            <a:avLst/>
          </a:prstGeom>
        </p:spPr>
        <p:txBody>
          <a:bodyPr/>
          <a:lstStyle/>
          <a:p>
            <a:pPr/>
            <a:r>
              <a:t>Title Text</a:t>
            </a:r>
          </a:p>
        </p:txBody>
      </p:sp>
      <p:sp>
        <p:nvSpPr>
          <p:cNvPr id="9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Vertical Title and Text">
    <p:spTree>
      <p:nvGrpSpPr>
        <p:cNvPr id="1" name=""/>
        <p:cNvGrpSpPr/>
        <p:nvPr/>
      </p:nvGrpSpPr>
      <p:grpSpPr>
        <a:xfrm>
          <a:off x="0" y="0"/>
          <a:ext cx="0" cy="0"/>
          <a:chOff x="0" y="0"/>
          <a:chExt cx="0" cy="0"/>
        </a:xfrm>
      </p:grpSpPr>
      <p:sp>
        <p:nvSpPr>
          <p:cNvPr id="101" name="Title Text"/>
          <p:cNvSpPr txBox="1"/>
          <p:nvPr>
            <p:ph type="title"/>
          </p:nvPr>
        </p:nvSpPr>
        <p:spPr>
          <a:xfrm>
            <a:off x="6629400" y="274638"/>
            <a:ext cx="2057400" cy="5851526"/>
          </a:xfrm>
          <a:prstGeom prst="rect">
            <a:avLst/>
          </a:prstGeom>
        </p:spPr>
        <p:txBody>
          <a:bodyPr/>
          <a:lstStyle/>
          <a:p>
            <a:pPr/>
            <a:r>
              <a:t>Title Text</a:t>
            </a:r>
          </a:p>
        </p:txBody>
      </p:sp>
      <p:sp>
        <p:nvSpPr>
          <p:cNvPr id="102" name="Body Level One…"/>
          <p:cNvSpPr txBox="1"/>
          <p:nvPr>
            <p:ph type="body" idx="1"/>
          </p:nvPr>
        </p:nvSpPr>
        <p:spPr>
          <a:xfrm>
            <a:off x="457200" y="274638"/>
            <a:ext cx="6019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13"/>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latin typeface="+mj-lt"/>
                <a:ea typeface="+mj-ea"/>
                <a:cs typeface="+mj-cs"/>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ln>
            <a:noFill/>
          </a:ln>
          <a:solidFill>
            <a:srgbClr val="000000"/>
          </a:solidFill>
          <a:uFillTx/>
          <a:latin typeface="Calibri"/>
          <a:ea typeface="Calibri"/>
          <a:cs typeface="Calibri"/>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ln>
            <a:noFill/>
          </a:ln>
          <a:solidFill>
            <a:schemeClr val="tx1"/>
          </a:solidFill>
          <a:uFillTx/>
          <a:latin typeface="+mn-lt"/>
          <a:ea typeface="+mn-ea"/>
          <a:cs typeface="+mn-cs"/>
          <a:sym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igitalenterprise.org/models/models.html"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prstGeom prst="rect">
            <a:avLst/>
          </a:prstGeom>
        </p:spPr>
        <p:txBody>
          <a:bodyPr/>
          <a:lstStyle/>
          <a:p>
            <a:pPr/>
            <a:r>
              <a:t>ITA</a:t>
            </a:r>
          </a:p>
        </p:txBody>
      </p:sp>
      <p:sp>
        <p:nvSpPr>
          <p:cNvPr id="113" name="Subtitle 2"/>
          <p:cNvSpPr txBox="1"/>
          <p:nvPr>
            <p:ph type="subTitle" sz="quarter" idx="1"/>
          </p:nvPr>
        </p:nvSpPr>
        <p:spPr>
          <a:prstGeom prst="rect">
            <a:avLst/>
          </a:prstGeom>
        </p:spPr>
        <p:txBody>
          <a:bodyPr/>
          <a:lstStyle/>
          <a:p>
            <a:pPr/>
          </a:p>
        </p:txBody>
      </p:sp>
      <p:sp>
        <p:nvSpPr>
          <p:cNvPr id="114"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Rectangle 2"/>
          <p:cNvSpPr txBox="1"/>
          <p:nvPr>
            <p:ph type="title"/>
          </p:nvPr>
        </p:nvSpPr>
        <p:spPr>
          <a:prstGeom prst="rect">
            <a:avLst/>
          </a:prstGeom>
        </p:spPr>
        <p:txBody>
          <a:bodyPr/>
          <a:lstStyle/>
          <a:p>
            <a:pPr/>
            <a:r>
              <a:t>WebApp Types </a:t>
            </a:r>
            <a:r>
              <a:rPr>
                <a:solidFill>
                  <a:srgbClr val="00FF00"/>
                </a:solidFill>
              </a:rPr>
              <a:t>Q</a:t>
            </a:r>
          </a:p>
        </p:txBody>
      </p:sp>
      <p:sp>
        <p:nvSpPr>
          <p:cNvPr id="149" name="Rectangle 3"/>
          <p:cNvSpPr txBox="1"/>
          <p:nvPr>
            <p:ph type="body" idx="1"/>
          </p:nvPr>
        </p:nvSpPr>
        <p:spPr>
          <a:xfrm>
            <a:off x="685800" y="1905000"/>
            <a:ext cx="8458200" cy="3829050"/>
          </a:xfrm>
          <a:prstGeom prst="rect">
            <a:avLst/>
          </a:prstGeom>
        </p:spPr>
        <p:txBody>
          <a:bodyPr/>
          <a:lstStyle/>
          <a:p>
            <a:pPr>
              <a:lnSpc>
                <a:spcPct val="90000"/>
              </a:lnSpc>
              <a:spcBef>
                <a:spcPts val="500"/>
              </a:spcBef>
              <a:defRPr sz="2100"/>
            </a:pPr>
            <a:r>
              <a:t>Informational- </a:t>
            </a:r>
            <a:r>
              <a:rPr sz="1800"/>
              <a:t>readonly content with simple navigation and links</a:t>
            </a:r>
            <a:endParaRPr sz="2300"/>
          </a:p>
          <a:p>
            <a:pPr>
              <a:lnSpc>
                <a:spcPct val="90000"/>
              </a:lnSpc>
              <a:spcBef>
                <a:spcPts val="500"/>
              </a:spcBef>
              <a:defRPr sz="2100"/>
            </a:pPr>
            <a:r>
              <a:t>Download - </a:t>
            </a:r>
            <a:r>
              <a:rPr sz="1800"/>
              <a:t>informational and </a:t>
            </a:r>
            <a:r>
              <a:rPr i="1" sz="1800"/>
              <a:t>download capability</a:t>
            </a:r>
            <a:endParaRPr sz="2300"/>
          </a:p>
          <a:p>
            <a:pPr>
              <a:lnSpc>
                <a:spcPct val="90000"/>
              </a:lnSpc>
              <a:spcBef>
                <a:spcPts val="500"/>
              </a:spcBef>
              <a:defRPr sz="2100"/>
            </a:pPr>
            <a:r>
              <a:t>Customizable </a:t>
            </a:r>
            <a:r>
              <a:rPr sz="1800"/>
              <a:t>– different for each different user</a:t>
            </a:r>
            <a:endParaRPr sz="2300"/>
          </a:p>
          <a:p>
            <a:pPr>
              <a:lnSpc>
                <a:spcPct val="90000"/>
              </a:lnSpc>
              <a:spcBef>
                <a:spcPts val="500"/>
              </a:spcBef>
              <a:defRPr sz="2100"/>
            </a:pPr>
            <a:r>
              <a:t>Interaction </a:t>
            </a:r>
            <a:r>
              <a:rPr sz="1800"/>
              <a:t>– chat room </a:t>
            </a:r>
            <a:endParaRPr sz="2300"/>
          </a:p>
          <a:p>
            <a:pPr>
              <a:lnSpc>
                <a:spcPct val="90000"/>
              </a:lnSpc>
              <a:spcBef>
                <a:spcPts val="500"/>
              </a:spcBef>
              <a:defRPr sz="2100"/>
            </a:pPr>
            <a:r>
              <a:t>User input </a:t>
            </a:r>
            <a:r>
              <a:rPr sz="1800"/>
              <a:t>– take input from user in form for automization</a:t>
            </a:r>
            <a:endParaRPr sz="2000"/>
          </a:p>
          <a:p>
            <a:pPr>
              <a:lnSpc>
                <a:spcPct val="90000"/>
              </a:lnSpc>
              <a:spcBef>
                <a:spcPts val="500"/>
              </a:spcBef>
              <a:defRPr sz="2100"/>
            </a:pPr>
            <a:r>
              <a:t>Transaction-oriented </a:t>
            </a:r>
            <a:r>
              <a:rPr sz="1800"/>
              <a:t>– automated based on user request</a:t>
            </a:r>
            <a:endParaRPr sz="2000"/>
          </a:p>
          <a:p>
            <a:pPr>
              <a:lnSpc>
                <a:spcPct val="90000"/>
              </a:lnSpc>
              <a:spcBef>
                <a:spcPts val="500"/>
              </a:spcBef>
              <a:defRPr sz="2100"/>
            </a:pPr>
            <a:r>
              <a:t>Service-oriented</a:t>
            </a:r>
            <a:endParaRPr sz="2900"/>
          </a:p>
          <a:p>
            <a:pPr>
              <a:lnSpc>
                <a:spcPct val="90000"/>
              </a:lnSpc>
              <a:spcBef>
                <a:spcPts val="500"/>
              </a:spcBef>
              <a:defRPr sz="2100"/>
            </a:pPr>
            <a:r>
              <a:t>Portals - </a:t>
            </a:r>
            <a:r>
              <a:rPr sz="1800"/>
              <a:t>providing website links having answers for customer</a:t>
            </a:r>
            <a:endParaRPr sz="2300"/>
          </a:p>
          <a:p>
            <a:pPr>
              <a:lnSpc>
                <a:spcPct val="90000"/>
              </a:lnSpc>
              <a:spcBef>
                <a:spcPts val="500"/>
              </a:spcBef>
              <a:defRPr sz="2100"/>
            </a:pPr>
            <a:r>
              <a:t>Database access</a:t>
            </a:r>
            <a:endParaRPr sz="2900"/>
          </a:p>
          <a:p>
            <a:pPr>
              <a:lnSpc>
                <a:spcPct val="90000"/>
              </a:lnSpc>
              <a:spcBef>
                <a:spcPts val="500"/>
              </a:spcBef>
              <a:defRPr sz="2100"/>
            </a:pPr>
            <a:r>
              <a:t>Data warehousing</a:t>
            </a:r>
          </a:p>
        </p:txBody>
      </p:sp>
      <p:sp>
        <p:nvSpPr>
          <p:cNvPr id="150"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1" name="Text Box 4"/>
          <p:cNvSpPr txBox="1"/>
          <p:nvPr/>
        </p:nvSpPr>
        <p:spPr>
          <a:xfrm>
            <a:off x="1527175" y="6096000"/>
            <a:ext cx="5999520"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600">
                <a:latin typeface="+mj-lt"/>
                <a:ea typeface="+mj-ea"/>
                <a:cs typeface="+mj-cs"/>
                <a:sym typeface="Arial"/>
              </a:defRPr>
            </a:pPr>
            <a:r>
              <a:t>(see </a:t>
            </a:r>
            <a:r>
              <a:rPr u="sng">
                <a:solidFill>
                  <a:srgbClr val="0000FF"/>
                </a:solidFill>
                <a:uFill>
                  <a:solidFill>
                    <a:srgbClr val="0000FF"/>
                  </a:solidFill>
                </a:uFill>
                <a:hlinkClick r:id="rId2" invalidUrl="" action="" tgtFrame="" tooltip="" history="1" highlightClick="0" endSnd="0"/>
              </a:rPr>
              <a:t>http://digitalenterprise.org/models/models.html</a:t>
            </a:r>
            <a:r>
              <a:t> for examples)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49">
                                            <p:bg/>
                                          </p:spTgt>
                                        </p:tgtEl>
                                        <p:attrNameLst>
                                          <p:attrName>style.visibility</p:attrName>
                                        </p:attrNameLst>
                                      </p:cBhvr>
                                      <p:to>
                                        <p:strVal val="visible"/>
                                      </p:to>
                                    </p:set>
                                    <p:animEffect filter="blinds(horizontal)" transition="in">
                                      <p:cBhvr>
                                        <p:cTn id="7" dur="500"/>
                                        <p:tgtEl>
                                          <p:spTgt spid="149">
                                            <p:bg/>
                                          </p:spTgt>
                                        </p:tgtEl>
                                      </p:cBhvr>
                                    </p:animEffect>
                                  </p:childTnLst>
                                </p:cTn>
                              </p:par>
                              <p:par>
                                <p:cTn id="8" presetClass="entr" nodeType="withEffect" presetSubtype="10" presetID="3" grpId="1" fill="hold">
                                  <p:stCondLst>
                                    <p:cond delay="0"/>
                                  </p:stCondLst>
                                  <p:iterate type="el" backwards="0">
                                    <p:tmAbs val="0"/>
                                  </p:iterate>
                                  <p:childTnLst>
                                    <p:set>
                                      <p:cBhvr>
                                        <p:cTn id="9" fill="hold"/>
                                        <p:tgtEl>
                                          <p:spTgt spid="149">
                                            <p:txEl>
                                              <p:pRg st="0" end="0"/>
                                            </p:txEl>
                                          </p:spTgt>
                                        </p:tgtEl>
                                        <p:attrNameLst>
                                          <p:attrName>style.visibility</p:attrName>
                                        </p:attrNameLst>
                                      </p:cBhvr>
                                      <p:to>
                                        <p:strVal val="visible"/>
                                      </p:to>
                                    </p:set>
                                    <p:animEffect filter="blinds(horizontal)" transition="in">
                                      <p:cBhvr>
                                        <p:cTn id="10" dur="500"/>
                                        <p:tgtEl>
                                          <p:spTgt spid="14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0" presetID="3" grpId="1" fill="hold">
                                  <p:stCondLst>
                                    <p:cond delay="0"/>
                                  </p:stCondLst>
                                  <p:iterate type="el" backwards="0">
                                    <p:tmAbs val="0"/>
                                  </p:iterate>
                                  <p:childTnLst>
                                    <p:set>
                                      <p:cBhvr>
                                        <p:cTn id="14" fill="hold"/>
                                        <p:tgtEl>
                                          <p:spTgt spid="149">
                                            <p:txEl>
                                              <p:pRg st="1" end="1"/>
                                            </p:txEl>
                                          </p:spTgt>
                                        </p:tgtEl>
                                        <p:attrNameLst>
                                          <p:attrName>style.visibility</p:attrName>
                                        </p:attrNameLst>
                                      </p:cBhvr>
                                      <p:to>
                                        <p:strVal val="visible"/>
                                      </p:to>
                                    </p:set>
                                    <p:animEffect filter="blinds(horizontal)" transition="in">
                                      <p:cBhvr>
                                        <p:cTn id="15" dur="500"/>
                                        <p:tgtEl>
                                          <p:spTgt spid="14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10" presetID="3" grpId="1" fill="hold">
                                  <p:stCondLst>
                                    <p:cond delay="0"/>
                                  </p:stCondLst>
                                  <p:iterate type="el" backwards="0">
                                    <p:tmAbs val="0"/>
                                  </p:iterate>
                                  <p:childTnLst>
                                    <p:set>
                                      <p:cBhvr>
                                        <p:cTn id="19" fill="hold"/>
                                        <p:tgtEl>
                                          <p:spTgt spid="149">
                                            <p:txEl>
                                              <p:pRg st="2" end="2"/>
                                            </p:txEl>
                                          </p:spTgt>
                                        </p:tgtEl>
                                        <p:attrNameLst>
                                          <p:attrName>style.visibility</p:attrName>
                                        </p:attrNameLst>
                                      </p:cBhvr>
                                      <p:to>
                                        <p:strVal val="visible"/>
                                      </p:to>
                                    </p:set>
                                    <p:animEffect filter="blinds(horizontal)" transition="in">
                                      <p:cBhvr>
                                        <p:cTn id="20" dur="500"/>
                                        <p:tgtEl>
                                          <p:spTgt spid="14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3" grpId="1" fill="hold">
                                  <p:stCondLst>
                                    <p:cond delay="0"/>
                                  </p:stCondLst>
                                  <p:iterate type="el" backwards="0">
                                    <p:tmAbs val="0"/>
                                  </p:iterate>
                                  <p:childTnLst>
                                    <p:set>
                                      <p:cBhvr>
                                        <p:cTn id="24" fill="hold"/>
                                        <p:tgtEl>
                                          <p:spTgt spid="149">
                                            <p:txEl>
                                              <p:pRg st="3" end="3"/>
                                            </p:txEl>
                                          </p:spTgt>
                                        </p:tgtEl>
                                        <p:attrNameLst>
                                          <p:attrName>style.visibility</p:attrName>
                                        </p:attrNameLst>
                                      </p:cBhvr>
                                      <p:to>
                                        <p:strVal val="visible"/>
                                      </p:to>
                                    </p:set>
                                    <p:animEffect filter="blinds(horizontal)" transition="in">
                                      <p:cBhvr>
                                        <p:cTn id="25" dur="500"/>
                                        <p:tgtEl>
                                          <p:spTgt spid="14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10" presetID="3" grpId="1" fill="hold">
                                  <p:stCondLst>
                                    <p:cond delay="0"/>
                                  </p:stCondLst>
                                  <p:iterate type="el" backwards="0">
                                    <p:tmAbs val="0"/>
                                  </p:iterate>
                                  <p:childTnLst>
                                    <p:set>
                                      <p:cBhvr>
                                        <p:cTn id="29" fill="hold"/>
                                        <p:tgtEl>
                                          <p:spTgt spid="149">
                                            <p:txEl>
                                              <p:pRg st="4" end="4"/>
                                            </p:txEl>
                                          </p:spTgt>
                                        </p:tgtEl>
                                        <p:attrNameLst>
                                          <p:attrName>style.visibility</p:attrName>
                                        </p:attrNameLst>
                                      </p:cBhvr>
                                      <p:to>
                                        <p:strVal val="visible"/>
                                      </p:to>
                                    </p:set>
                                    <p:animEffect filter="blinds(horizontal)" transition="in">
                                      <p:cBhvr>
                                        <p:cTn id="30" dur="500"/>
                                        <p:tgtEl>
                                          <p:spTgt spid="14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0" presetID="3" grpId="1" fill="hold">
                                  <p:stCondLst>
                                    <p:cond delay="0"/>
                                  </p:stCondLst>
                                  <p:iterate type="el" backwards="0">
                                    <p:tmAbs val="0"/>
                                  </p:iterate>
                                  <p:childTnLst>
                                    <p:set>
                                      <p:cBhvr>
                                        <p:cTn id="34" fill="hold"/>
                                        <p:tgtEl>
                                          <p:spTgt spid="149">
                                            <p:txEl>
                                              <p:pRg st="5" end="5"/>
                                            </p:txEl>
                                          </p:spTgt>
                                        </p:tgtEl>
                                        <p:attrNameLst>
                                          <p:attrName>style.visibility</p:attrName>
                                        </p:attrNameLst>
                                      </p:cBhvr>
                                      <p:to>
                                        <p:strVal val="visible"/>
                                      </p:to>
                                    </p:set>
                                    <p:animEffect filter="blinds(horizontal)" transition="in">
                                      <p:cBhvr>
                                        <p:cTn id="35" dur="500"/>
                                        <p:tgtEl>
                                          <p:spTgt spid="149">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10" presetID="3" grpId="1" fill="hold">
                                  <p:stCondLst>
                                    <p:cond delay="0"/>
                                  </p:stCondLst>
                                  <p:iterate type="el" backwards="0">
                                    <p:tmAbs val="0"/>
                                  </p:iterate>
                                  <p:childTnLst>
                                    <p:set>
                                      <p:cBhvr>
                                        <p:cTn id="39" fill="hold"/>
                                        <p:tgtEl>
                                          <p:spTgt spid="149">
                                            <p:txEl>
                                              <p:pRg st="6" end="6"/>
                                            </p:txEl>
                                          </p:spTgt>
                                        </p:tgtEl>
                                        <p:attrNameLst>
                                          <p:attrName>style.visibility</p:attrName>
                                        </p:attrNameLst>
                                      </p:cBhvr>
                                      <p:to>
                                        <p:strVal val="visible"/>
                                      </p:to>
                                    </p:set>
                                    <p:animEffect filter="blinds(horizontal)" transition="in">
                                      <p:cBhvr>
                                        <p:cTn id="40" dur="500"/>
                                        <p:tgtEl>
                                          <p:spTgt spid="149">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10" presetID="3" grpId="1" fill="hold">
                                  <p:stCondLst>
                                    <p:cond delay="0"/>
                                  </p:stCondLst>
                                  <p:iterate type="el" backwards="0">
                                    <p:tmAbs val="0"/>
                                  </p:iterate>
                                  <p:childTnLst>
                                    <p:set>
                                      <p:cBhvr>
                                        <p:cTn id="44" fill="hold"/>
                                        <p:tgtEl>
                                          <p:spTgt spid="149">
                                            <p:txEl>
                                              <p:pRg st="7" end="7"/>
                                            </p:txEl>
                                          </p:spTgt>
                                        </p:tgtEl>
                                        <p:attrNameLst>
                                          <p:attrName>style.visibility</p:attrName>
                                        </p:attrNameLst>
                                      </p:cBhvr>
                                      <p:to>
                                        <p:strVal val="visible"/>
                                      </p:to>
                                    </p:set>
                                    <p:animEffect filter="blinds(horizontal)" transition="in">
                                      <p:cBhvr>
                                        <p:cTn id="45" dur="500"/>
                                        <p:tgtEl>
                                          <p:spTgt spid="149">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10" presetID="3" grpId="1" fill="hold">
                                  <p:stCondLst>
                                    <p:cond delay="0"/>
                                  </p:stCondLst>
                                  <p:iterate type="el" backwards="0">
                                    <p:tmAbs val="0"/>
                                  </p:iterate>
                                  <p:childTnLst>
                                    <p:set>
                                      <p:cBhvr>
                                        <p:cTn id="49" fill="hold"/>
                                        <p:tgtEl>
                                          <p:spTgt spid="149">
                                            <p:txEl>
                                              <p:pRg st="8" end="8"/>
                                            </p:txEl>
                                          </p:spTgt>
                                        </p:tgtEl>
                                        <p:attrNameLst>
                                          <p:attrName>style.visibility</p:attrName>
                                        </p:attrNameLst>
                                      </p:cBhvr>
                                      <p:to>
                                        <p:strVal val="visible"/>
                                      </p:to>
                                    </p:set>
                                    <p:animEffect filter="blinds(horizontal)" transition="in">
                                      <p:cBhvr>
                                        <p:cTn id="50" dur="500"/>
                                        <p:tgtEl>
                                          <p:spTgt spid="149">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0" presetID="3" grpId="1" fill="hold">
                                  <p:stCondLst>
                                    <p:cond delay="0"/>
                                  </p:stCondLst>
                                  <p:iterate type="el" backwards="0">
                                    <p:tmAbs val="0"/>
                                  </p:iterate>
                                  <p:childTnLst>
                                    <p:set>
                                      <p:cBhvr>
                                        <p:cTn id="54" fill="hold"/>
                                        <p:tgtEl>
                                          <p:spTgt spid="149">
                                            <p:txEl>
                                              <p:pRg st="9" end="9"/>
                                            </p:txEl>
                                          </p:spTgt>
                                        </p:tgtEl>
                                        <p:attrNameLst>
                                          <p:attrName>style.visibility</p:attrName>
                                        </p:attrNameLst>
                                      </p:cBhvr>
                                      <p:to>
                                        <p:strVal val="visible"/>
                                      </p:to>
                                    </p:set>
                                    <p:animEffect filter="blinds(horizontal)" transition="in">
                                      <p:cBhvr>
                                        <p:cTn id="55" dur="500"/>
                                        <p:tgtEl>
                                          <p:spTgt spid="149">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49"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prstGeom prst="rect">
            <a:avLst/>
          </a:prstGeom>
        </p:spPr>
        <p:txBody>
          <a:bodyPr/>
          <a:lstStyle/>
          <a:p>
            <a:pPr/>
            <a:r>
              <a:t>Web Apps</a:t>
            </a:r>
          </a:p>
        </p:txBody>
      </p:sp>
      <p:sp>
        <p:nvSpPr>
          <p:cNvPr id="154" name="Content Placeholder 2"/>
          <p:cNvSpPr txBox="1"/>
          <p:nvPr>
            <p:ph type="body" idx="1"/>
          </p:nvPr>
        </p:nvSpPr>
        <p:spPr>
          <a:xfrm>
            <a:off x="912813" y="1905000"/>
            <a:ext cx="8231186" cy="4191000"/>
          </a:xfrm>
          <a:prstGeom prst="rect">
            <a:avLst/>
          </a:prstGeom>
        </p:spPr>
        <p:txBody>
          <a:bodyPr/>
          <a:lstStyle/>
          <a:p>
            <a:pPr/>
            <a:r>
              <a:t>Why Web Applications/Web based systems fail?</a:t>
            </a:r>
          </a:p>
          <a:p>
            <a:pPr/>
            <a:r>
              <a:t>Because many built in an ad hoc manner</a:t>
            </a:r>
          </a:p>
          <a:p>
            <a:pPr lvl="1" marL="742950" indent="-285750">
              <a:spcBef>
                <a:spcPts val="500"/>
              </a:spcBef>
              <a:defRPr sz="2400"/>
            </a:pPr>
            <a:r>
              <a:t>With little regard to the </a:t>
            </a:r>
            <a:endParaRPr sz="2800"/>
          </a:p>
          <a:p>
            <a:pPr lvl="2" marL="1143000" indent="-228600">
              <a:spcBef>
                <a:spcPts val="600"/>
              </a:spcBef>
              <a:defRPr sz="2800"/>
            </a:pPr>
            <a:r>
              <a:t>Fundamental principles of problem analysis</a:t>
            </a:r>
            <a:endParaRPr sz="2400"/>
          </a:p>
          <a:p>
            <a:pPr lvl="2" marL="1143000" indent="-228600">
              <a:spcBef>
                <a:spcPts val="600"/>
              </a:spcBef>
              <a:defRPr sz="2800"/>
            </a:pPr>
            <a:r>
              <a:t>Effective design</a:t>
            </a:r>
            <a:endParaRPr sz="2400"/>
          </a:p>
          <a:p>
            <a:pPr lvl="2" marL="1143000" indent="-228600">
              <a:spcBef>
                <a:spcPts val="600"/>
              </a:spcBef>
              <a:defRPr sz="2800"/>
            </a:pPr>
            <a:r>
              <a:t>Solid testing</a:t>
            </a:r>
            <a:endParaRPr sz="2400"/>
          </a:p>
          <a:p>
            <a:pPr lvl="2" marL="1143000" indent="-228600">
              <a:spcBef>
                <a:spcPts val="600"/>
              </a:spcBef>
              <a:defRPr sz="2800"/>
            </a:pPr>
            <a:r>
              <a:t>Change management</a:t>
            </a:r>
          </a:p>
        </p:txBody>
      </p:sp>
      <p:sp>
        <p:nvSpPr>
          <p:cNvPr id="155" name="Slide Number Placeholder 4"/>
          <p:cNvSpPr txBox="1"/>
          <p:nvPr>
            <p:ph type="sldNum" sz="quarter" idx="2"/>
          </p:nvPr>
        </p:nvSpPr>
        <p:spPr>
          <a:xfrm>
            <a:off x="8424455" y="6406785"/>
            <a:ext cx="262345"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54">
                                            <p:txEl>
                                              <p:pRg st="1" end="1"/>
                                            </p:txEl>
                                          </p:spTgt>
                                        </p:tgtEl>
                                        <p:attrNameLst>
                                          <p:attrName>style.visibility</p:attrName>
                                        </p:attrNameLst>
                                      </p:cBhvr>
                                      <p:to>
                                        <p:strVal val="visible"/>
                                      </p:to>
                                    </p:set>
                                    <p:animEffect filter="blinds(horizontal)" transition="in">
                                      <p:cBhvr>
                                        <p:cTn id="7" dur="500"/>
                                        <p:tgtEl>
                                          <p:spTgt spid="154">
                                            <p:txEl>
                                              <p:pRg st="1" end="1"/>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154">
                                            <p:txEl>
                                              <p:pRg st="2" end="2"/>
                                            </p:txEl>
                                          </p:spTgt>
                                        </p:tgtEl>
                                        <p:attrNameLst>
                                          <p:attrName>style.visibility</p:attrName>
                                        </p:attrNameLst>
                                      </p:cBhvr>
                                      <p:to>
                                        <p:strVal val="visible"/>
                                      </p:to>
                                    </p:set>
                                    <p:animEffect filter="blinds(horizontal)" transition="in">
                                      <p:cBhvr>
                                        <p:cTn id="11" dur="500"/>
                                        <p:tgtEl>
                                          <p:spTgt spid="154">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0" presetID="3" grpId="1" fill="hold">
                                  <p:stCondLst>
                                    <p:cond delay="0"/>
                                  </p:stCondLst>
                                  <p:iterate type="el" backwards="0">
                                    <p:tmAbs val="0"/>
                                  </p:iterate>
                                  <p:childTnLst>
                                    <p:set>
                                      <p:cBhvr>
                                        <p:cTn id="15" fill="hold"/>
                                        <p:tgtEl>
                                          <p:spTgt spid="154">
                                            <p:txEl>
                                              <p:pRg st="3" end="3"/>
                                            </p:txEl>
                                          </p:spTgt>
                                        </p:tgtEl>
                                        <p:attrNameLst>
                                          <p:attrName>style.visibility</p:attrName>
                                        </p:attrNameLst>
                                      </p:cBhvr>
                                      <p:to>
                                        <p:strVal val="visible"/>
                                      </p:to>
                                    </p:set>
                                    <p:animEffect filter="blinds(horizontal)" transition="in">
                                      <p:cBhvr>
                                        <p:cTn id="16" dur="500"/>
                                        <p:tgtEl>
                                          <p:spTgt spid="15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10" presetID="3" grpId="1" fill="hold">
                                  <p:stCondLst>
                                    <p:cond delay="0"/>
                                  </p:stCondLst>
                                  <p:iterate type="el" backwards="0">
                                    <p:tmAbs val="0"/>
                                  </p:iterate>
                                  <p:childTnLst>
                                    <p:set>
                                      <p:cBhvr>
                                        <p:cTn id="20" fill="hold"/>
                                        <p:tgtEl>
                                          <p:spTgt spid="154">
                                            <p:txEl>
                                              <p:pRg st="4" end="4"/>
                                            </p:txEl>
                                          </p:spTgt>
                                        </p:tgtEl>
                                        <p:attrNameLst>
                                          <p:attrName>style.visibility</p:attrName>
                                        </p:attrNameLst>
                                      </p:cBhvr>
                                      <p:to>
                                        <p:strVal val="visible"/>
                                      </p:to>
                                    </p:set>
                                    <p:animEffect filter="blinds(horizontal)" transition="in">
                                      <p:cBhvr>
                                        <p:cTn id="21" dur="500"/>
                                        <p:tgtEl>
                                          <p:spTgt spid="15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10" presetID="3" grpId="1" fill="hold">
                                  <p:stCondLst>
                                    <p:cond delay="0"/>
                                  </p:stCondLst>
                                  <p:iterate type="el" backwards="0">
                                    <p:tmAbs val="0"/>
                                  </p:iterate>
                                  <p:childTnLst>
                                    <p:set>
                                      <p:cBhvr>
                                        <p:cTn id="25" fill="hold"/>
                                        <p:tgtEl>
                                          <p:spTgt spid="154">
                                            <p:txEl>
                                              <p:pRg st="5" end="5"/>
                                            </p:txEl>
                                          </p:spTgt>
                                        </p:tgtEl>
                                        <p:attrNameLst>
                                          <p:attrName>style.visibility</p:attrName>
                                        </p:attrNameLst>
                                      </p:cBhvr>
                                      <p:to>
                                        <p:strVal val="visible"/>
                                      </p:to>
                                    </p:set>
                                    <p:animEffect filter="blinds(horizontal)" transition="in">
                                      <p:cBhvr>
                                        <p:cTn id="26" dur="500"/>
                                        <p:tgtEl>
                                          <p:spTgt spid="154">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0" presetID="3" grpId="1" fill="hold">
                                  <p:stCondLst>
                                    <p:cond delay="0"/>
                                  </p:stCondLst>
                                  <p:iterate type="el" backwards="0">
                                    <p:tmAbs val="0"/>
                                  </p:iterate>
                                  <p:childTnLst>
                                    <p:set>
                                      <p:cBhvr>
                                        <p:cTn id="30" fill="hold"/>
                                        <p:tgtEl>
                                          <p:spTgt spid="154">
                                            <p:txEl>
                                              <p:pRg st="6" end="6"/>
                                            </p:txEl>
                                          </p:spTgt>
                                        </p:tgtEl>
                                        <p:attrNameLst>
                                          <p:attrName>style.visibility</p:attrName>
                                        </p:attrNameLst>
                                      </p:cBhvr>
                                      <p:to>
                                        <p:strVal val="visible"/>
                                      </p:to>
                                    </p:set>
                                    <p:animEffect filter="blinds(horizontal)" transition="in">
                                      <p:cBhvr>
                                        <p:cTn id="31" dur="500"/>
                                        <p:tgtEl>
                                          <p:spTgt spid="154">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4"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Rectangle 2"/>
          <p:cNvSpPr txBox="1"/>
          <p:nvPr>
            <p:ph type="title"/>
          </p:nvPr>
        </p:nvSpPr>
        <p:spPr>
          <a:prstGeom prst="rect">
            <a:avLst/>
          </a:prstGeom>
        </p:spPr>
        <p:txBody>
          <a:bodyPr/>
          <a:lstStyle/>
          <a:p>
            <a:pPr/>
            <a:r>
              <a:t>And What’s the Solution?</a:t>
            </a:r>
          </a:p>
        </p:txBody>
      </p:sp>
      <p:sp>
        <p:nvSpPr>
          <p:cNvPr id="158"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Text Box 4"/>
          <p:cNvSpPr txBox="1"/>
          <p:nvPr/>
        </p:nvSpPr>
        <p:spPr>
          <a:xfrm>
            <a:off x="1981200" y="2819400"/>
            <a:ext cx="6019800" cy="7081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2600"/>
              </a:spcBef>
              <a:defRPr b="1" i="1" sz="4400">
                <a:solidFill>
                  <a:srgbClr val="800080"/>
                </a:solidFill>
                <a:latin typeface="+mj-lt"/>
                <a:ea typeface="+mj-ea"/>
                <a:cs typeface="+mj-cs"/>
                <a:sym typeface="Arial"/>
              </a:defRPr>
            </a:lvl1pPr>
          </a:lstStyle>
          <a:p>
            <a:pPr/>
            <a:r>
              <a:t>Web Engineering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Title 1"/>
          <p:cNvSpPr txBox="1"/>
          <p:nvPr>
            <p:ph type="title"/>
          </p:nvPr>
        </p:nvSpPr>
        <p:spPr>
          <a:prstGeom prst="rect">
            <a:avLst/>
          </a:prstGeom>
        </p:spPr>
        <p:txBody>
          <a:bodyPr/>
          <a:lstStyle/>
          <a:p>
            <a:pPr/>
            <a:r>
              <a:t>Web Engineering</a:t>
            </a:r>
          </a:p>
        </p:txBody>
      </p:sp>
      <p:sp>
        <p:nvSpPr>
          <p:cNvPr id="162" name="Content Placeholder 2"/>
          <p:cNvSpPr txBox="1"/>
          <p:nvPr>
            <p:ph type="body" idx="1"/>
          </p:nvPr>
        </p:nvSpPr>
        <p:spPr>
          <a:xfrm>
            <a:off x="457200" y="1600200"/>
            <a:ext cx="8229600" cy="4525963"/>
          </a:xfrm>
          <a:prstGeom prst="rect">
            <a:avLst/>
          </a:prstGeom>
        </p:spPr>
        <p:txBody>
          <a:bodyPr/>
          <a:lstStyle/>
          <a:p>
            <a:pPr/>
            <a:r>
              <a:t>Goal is to build WebApps or Web based system that satisfy users’ needs and provide real benefit to their clients’ businesses or organizations.</a:t>
            </a:r>
          </a:p>
          <a:p>
            <a:pPr>
              <a:defRPr i="1">
                <a:latin typeface="+mj-lt"/>
                <a:ea typeface="+mj-ea"/>
                <a:cs typeface="+mj-cs"/>
                <a:sym typeface="Arial"/>
              </a:defRPr>
            </a:pPr>
          </a:p>
          <a:p>
            <a:pPr>
              <a:defRPr i="1">
                <a:latin typeface="+mj-lt"/>
                <a:ea typeface="+mj-ea"/>
                <a:cs typeface="+mj-cs"/>
                <a:sym typeface="Arial"/>
              </a:defRPr>
            </a:pPr>
            <a:r>
              <a:t>i.e. To build </a:t>
            </a:r>
            <a:r>
              <a:rPr>
                <a:solidFill>
                  <a:srgbClr val="800080"/>
                </a:solidFill>
              </a:rPr>
              <a:t>industry-quality</a:t>
            </a:r>
            <a:r>
              <a:t> WebApps</a:t>
            </a:r>
          </a:p>
        </p:txBody>
      </p:sp>
      <p:sp>
        <p:nvSpPr>
          <p:cNvPr id="16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5" name="Rectangle 2"/>
          <p:cNvSpPr txBox="1"/>
          <p:nvPr>
            <p:ph type="title"/>
          </p:nvPr>
        </p:nvSpPr>
        <p:spPr>
          <a:prstGeom prst="rect">
            <a:avLst/>
          </a:prstGeom>
        </p:spPr>
        <p:txBody>
          <a:bodyPr/>
          <a:lstStyle/>
          <a:p>
            <a:pPr/>
            <a:r>
              <a:t>Chapter 2: </a:t>
            </a:r>
            <a:r>
              <a:rPr i="1"/>
              <a:t>Web Engineering</a:t>
            </a:r>
          </a:p>
        </p:txBody>
      </p:sp>
      <p:sp>
        <p:nvSpPr>
          <p:cNvPr id="166" name="Rectangle 3"/>
          <p:cNvSpPr txBox="1"/>
          <p:nvPr>
            <p:ph type="body" idx="1"/>
          </p:nvPr>
        </p:nvSpPr>
        <p:spPr>
          <a:xfrm>
            <a:off x="457200" y="1600200"/>
            <a:ext cx="8229600" cy="4525963"/>
          </a:xfrm>
          <a:prstGeom prst="rect">
            <a:avLst/>
          </a:prstGeom>
        </p:spPr>
        <p:txBody>
          <a:bodyPr/>
          <a:lstStyle/>
          <a:p>
            <a:pPr/>
            <a:r>
              <a:t>Definition</a:t>
            </a:r>
          </a:p>
          <a:p>
            <a:pPr lvl="1" marL="742950" indent="-285750">
              <a:spcBef>
                <a:spcPts val="600"/>
              </a:spcBef>
              <a:defRPr i="1" sz="2800">
                <a:latin typeface="+mj-lt"/>
                <a:ea typeface="+mj-ea"/>
                <a:cs typeface="+mj-cs"/>
                <a:sym typeface="Arial"/>
              </a:defRPr>
            </a:pPr>
            <a:r>
              <a:t>An</a:t>
            </a:r>
            <a:r>
              <a:rPr>
                <a:solidFill>
                  <a:srgbClr val="800080"/>
                </a:solidFill>
              </a:rPr>
              <a:t> agile</a:t>
            </a:r>
            <a:r>
              <a:t>, yet </a:t>
            </a:r>
            <a:r>
              <a:rPr>
                <a:solidFill>
                  <a:srgbClr val="800080"/>
                </a:solidFill>
              </a:rPr>
              <a:t>disciplined framework</a:t>
            </a:r>
            <a:r>
              <a:t> for building </a:t>
            </a:r>
            <a:r>
              <a:rPr>
                <a:solidFill>
                  <a:srgbClr val="800080"/>
                </a:solidFill>
              </a:rPr>
              <a:t>industry-quality</a:t>
            </a:r>
            <a:r>
              <a:t> WebApps</a:t>
            </a:r>
          </a:p>
        </p:txBody>
      </p:sp>
      <p:sp>
        <p:nvSpPr>
          <p:cNvPr id="167"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Rectangle 2"/>
          <p:cNvSpPr txBox="1"/>
          <p:nvPr>
            <p:ph type="title"/>
          </p:nvPr>
        </p:nvSpPr>
        <p:spPr>
          <a:prstGeom prst="rect">
            <a:avLst/>
          </a:prstGeom>
        </p:spPr>
        <p:txBody>
          <a:bodyPr/>
          <a:lstStyle/>
          <a:p>
            <a:pPr/>
            <a:r>
              <a:t>Agile Approach </a:t>
            </a:r>
            <a:r>
              <a:rPr>
                <a:solidFill>
                  <a:srgbClr val="00FF00"/>
                </a:solidFill>
              </a:rPr>
              <a:t>Q</a:t>
            </a:r>
          </a:p>
        </p:txBody>
      </p:sp>
      <p:sp>
        <p:nvSpPr>
          <p:cNvPr id="170" name="Rectangle 3"/>
          <p:cNvSpPr txBox="1"/>
          <p:nvPr>
            <p:ph type="body" idx="1"/>
          </p:nvPr>
        </p:nvSpPr>
        <p:spPr>
          <a:xfrm>
            <a:off x="457200" y="1600200"/>
            <a:ext cx="8229600" cy="4525963"/>
          </a:xfrm>
          <a:prstGeom prst="rect">
            <a:avLst/>
          </a:prstGeom>
        </p:spPr>
        <p:txBody>
          <a:bodyPr/>
          <a:lstStyle/>
          <a:p>
            <a:pPr>
              <a:lnSpc>
                <a:spcPct val="80000"/>
              </a:lnSpc>
              <a:spcBef>
                <a:spcPts val="600"/>
              </a:spcBef>
              <a:defRPr sz="2900"/>
            </a:pPr>
            <a:r>
              <a:t>Business strategies and rules change rapidly</a:t>
            </a:r>
          </a:p>
          <a:p>
            <a:pPr>
              <a:lnSpc>
                <a:spcPct val="80000"/>
              </a:lnSpc>
              <a:spcBef>
                <a:spcPts val="600"/>
              </a:spcBef>
              <a:defRPr sz="2900"/>
            </a:pPr>
            <a:r>
              <a:t>Management demands near-instantaneous responsiveness (even when such </a:t>
            </a:r>
            <a:r>
              <a:rPr b="1"/>
              <a:t>demands are completely unreasonable</a:t>
            </a:r>
            <a:r>
              <a:t>)</a:t>
            </a:r>
          </a:p>
          <a:p>
            <a:pPr>
              <a:lnSpc>
                <a:spcPct val="80000"/>
              </a:lnSpc>
              <a:spcBef>
                <a:spcPts val="600"/>
              </a:spcBef>
              <a:defRPr sz="2900"/>
            </a:pPr>
            <a:r>
              <a:t>Stakeholders often don’t understand the consequences of the Web and </a:t>
            </a:r>
            <a:r>
              <a:rPr b="1"/>
              <a:t>keep changing their mind</a:t>
            </a:r>
            <a:r>
              <a:t> even as they </a:t>
            </a:r>
            <a:r>
              <a:rPr b="1"/>
              <a:t>demand rapid delivery</a:t>
            </a:r>
          </a:p>
          <a:p>
            <a:pPr>
              <a:lnSpc>
                <a:spcPct val="80000"/>
              </a:lnSpc>
              <a:spcBef>
                <a:spcPts val="600"/>
              </a:spcBef>
              <a:defRPr b="1" sz="2900"/>
            </a:pPr>
          </a:p>
          <a:p>
            <a:pPr algn="ctr">
              <a:lnSpc>
                <a:spcPct val="80000"/>
              </a:lnSpc>
              <a:spcBef>
                <a:spcPts val="600"/>
              </a:spcBef>
              <a:buSzTx/>
              <a:buNone/>
              <a:defRPr sz="2900"/>
            </a:pPr>
            <a:r>
              <a:t>An agile approach helps to manage with this fluidity and uncertainty</a:t>
            </a:r>
          </a:p>
        </p:txBody>
      </p:sp>
      <p:sp>
        <p:nvSpPr>
          <p:cNvPr id="171"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70">
                                            <p:txEl>
                                              <p:pRg st="1" end="1"/>
                                            </p:txEl>
                                          </p:spTgt>
                                        </p:tgtEl>
                                        <p:attrNameLst>
                                          <p:attrName>style.visibility</p:attrName>
                                        </p:attrNameLst>
                                      </p:cBhvr>
                                      <p:to>
                                        <p:strVal val="visible"/>
                                      </p:to>
                                    </p:set>
                                    <p:animEffect filter="blinds(horizontal)" transition="in">
                                      <p:cBhvr>
                                        <p:cTn id="7" dur="500"/>
                                        <p:tgtEl>
                                          <p:spTgt spid="17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0" presetID="3" grpId="1" fill="hold">
                                  <p:stCondLst>
                                    <p:cond delay="0"/>
                                  </p:stCondLst>
                                  <p:iterate type="el" backwards="0">
                                    <p:tmAbs val="0"/>
                                  </p:iterate>
                                  <p:childTnLst>
                                    <p:set>
                                      <p:cBhvr>
                                        <p:cTn id="11" fill="hold"/>
                                        <p:tgtEl>
                                          <p:spTgt spid="170">
                                            <p:txEl>
                                              <p:pRg st="2" end="2"/>
                                            </p:txEl>
                                          </p:spTgt>
                                        </p:tgtEl>
                                        <p:attrNameLst>
                                          <p:attrName>style.visibility</p:attrName>
                                        </p:attrNameLst>
                                      </p:cBhvr>
                                      <p:to>
                                        <p:strVal val="visible"/>
                                      </p:to>
                                    </p:set>
                                    <p:animEffect filter="blinds(horizontal)" transition="in">
                                      <p:cBhvr>
                                        <p:cTn id="12" dur="500"/>
                                        <p:tgtEl>
                                          <p:spTgt spid="170">
                                            <p:txEl>
                                              <p:pRg st="2" end="2"/>
                                            </p:txEl>
                                          </p:spTgt>
                                        </p:tgtEl>
                                      </p:cBhvr>
                                    </p:animEffect>
                                  </p:childTnLst>
                                </p:cTn>
                              </p:par>
                            </p:childTnLst>
                          </p:cTn>
                        </p:par>
                        <p:par>
                          <p:cTn id="13" fill="hold">
                            <p:stCondLst>
                              <p:cond delay="500"/>
                            </p:stCondLst>
                            <p:childTnLst>
                              <p:par>
                                <p:cTn id="14" presetClass="entr" nodeType="afterEffect" presetSubtype="10" presetID="3" grpId="1" fill="hold">
                                  <p:stCondLst>
                                    <p:cond delay="0"/>
                                  </p:stCondLst>
                                  <p:iterate type="el" backwards="0">
                                    <p:tmAbs val="0"/>
                                  </p:iterate>
                                  <p:childTnLst>
                                    <p:set>
                                      <p:cBhvr>
                                        <p:cTn id="15" fill="hold"/>
                                        <p:tgtEl>
                                          <p:spTgt spid="170">
                                            <p:txEl>
                                              <p:pRg st="3" end="3"/>
                                            </p:txEl>
                                          </p:spTgt>
                                        </p:tgtEl>
                                        <p:attrNameLst>
                                          <p:attrName>style.visibility</p:attrName>
                                        </p:attrNameLst>
                                      </p:cBhvr>
                                      <p:to>
                                        <p:strVal val="visible"/>
                                      </p:to>
                                    </p:set>
                                    <p:animEffect filter="blinds(horizontal)" transition="in">
                                      <p:cBhvr>
                                        <p:cTn id="16" dur="500"/>
                                        <p:tgtEl>
                                          <p:spTgt spid="17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10" presetID="3" grpId="1" fill="hold">
                                  <p:stCondLst>
                                    <p:cond delay="0"/>
                                  </p:stCondLst>
                                  <p:iterate type="el" backwards="0">
                                    <p:tmAbs val="0"/>
                                  </p:iterate>
                                  <p:childTnLst>
                                    <p:set>
                                      <p:cBhvr>
                                        <p:cTn id="20" fill="hold"/>
                                        <p:tgtEl>
                                          <p:spTgt spid="170">
                                            <p:txEl>
                                              <p:pRg st="4" end="4"/>
                                            </p:txEl>
                                          </p:spTgt>
                                        </p:tgtEl>
                                        <p:attrNameLst>
                                          <p:attrName>style.visibility</p:attrName>
                                        </p:attrNameLst>
                                      </p:cBhvr>
                                      <p:to>
                                        <p:strVal val="visible"/>
                                      </p:to>
                                    </p:set>
                                    <p:animEffect filter="blinds(horizontal)" transition="in">
                                      <p:cBhvr>
                                        <p:cTn id="21" dur="500"/>
                                        <p:tgtEl>
                                          <p:spTgt spid="17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prstGeom prst="rect">
            <a:avLst/>
          </a:prstGeom>
        </p:spPr>
        <p:txBody>
          <a:bodyPr/>
          <a:lstStyle/>
          <a:p>
            <a:pPr/>
            <a:r>
              <a:t>Agile Approach</a:t>
            </a:r>
          </a:p>
        </p:txBody>
      </p:sp>
      <p:sp>
        <p:nvSpPr>
          <p:cNvPr id="174" name="Content Placeholder 2"/>
          <p:cNvSpPr txBox="1"/>
          <p:nvPr>
            <p:ph type="body" idx="1"/>
          </p:nvPr>
        </p:nvSpPr>
        <p:spPr>
          <a:xfrm>
            <a:off x="457200" y="1600200"/>
            <a:ext cx="8229600" cy="4525963"/>
          </a:xfrm>
          <a:prstGeom prst="rect">
            <a:avLst/>
          </a:prstGeom>
        </p:spPr>
        <p:txBody>
          <a:bodyPr/>
          <a:lstStyle/>
          <a:p>
            <a:pPr marL="329184" indent="-329184" defTabSz="877823">
              <a:lnSpc>
                <a:spcPct val="80000"/>
              </a:lnSpc>
              <a:spcBef>
                <a:spcPts val="600"/>
              </a:spcBef>
              <a:defRPr sz="2592"/>
            </a:pPr>
            <a:r>
              <a:t>Able to appropriately respond to changes, Change is to </a:t>
            </a:r>
          </a:p>
          <a:p>
            <a:pPr lvl="1" marL="713231" indent="-274320" defTabSz="877823">
              <a:lnSpc>
                <a:spcPct val="80000"/>
              </a:lnSpc>
              <a:spcBef>
                <a:spcPts val="500"/>
              </a:spcBef>
              <a:defRPr sz="2208"/>
            </a:pPr>
            <a:r>
              <a:t>The software being built</a:t>
            </a:r>
          </a:p>
          <a:p>
            <a:pPr lvl="1" marL="713231" indent="-274320" defTabSz="877823">
              <a:lnSpc>
                <a:spcPct val="80000"/>
              </a:lnSpc>
              <a:spcBef>
                <a:spcPts val="500"/>
              </a:spcBef>
              <a:defRPr sz="2208"/>
            </a:pPr>
            <a:r>
              <a:t>The team members</a:t>
            </a:r>
          </a:p>
          <a:p>
            <a:pPr lvl="1" marL="713231" indent="-274320" defTabSz="877823">
              <a:lnSpc>
                <a:spcPct val="80000"/>
              </a:lnSpc>
              <a:spcBef>
                <a:spcPts val="500"/>
              </a:spcBef>
              <a:defRPr sz="2208"/>
            </a:pPr>
            <a:r>
              <a:t>New technology</a:t>
            </a:r>
          </a:p>
          <a:p>
            <a:pPr lvl="1" marL="713231" indent="-274320" defTabSz="877823">
              <a:lnSpc>
                <a:spcPct val="80000"/>
              </a:lnSpc>
              <a:spcBef>
                <a:spcPts val="500"/>
              </a:spcBef>
              <a:defRPr sz="2208"/>
            </a:pPr>
            <a:r>
              <a:t>Of all kinds that may have an impact on the product they build or the project that creates the product</a:t>
            </a:r>
          </a:p>
          <a:p>
            <a:pPr marL="329184" indent="-329184" defTabSz="877823">
              <a:lnSpc>
                <a:spcPct val="80000"/>
              </a:lnSpc>
              <a:spcBef>
                <a:spcPts val="600"/>
              </a:spcBef>
              <a:defRPr sz="2592"/>
            </a:pPr>
            <a:r>
              <a:t>Support for changes should be built-in everything we do in software</a:t>
            </a:r>
          </a:p>
          <a:p>
            <a:pPr marL="329184" indent="-329184" defTabSz="877823">
              <a:lnSpc>
                <a:spcPct val="80000"/>
              </a:lnSpc>
              <a:spcBef>
                <a:spcPts val="600"/>
              </a:spcBef>
              <a:defRPr sz="2592"/>
            </a:pPr>
            <a:r>
              <a:t>An agile team recognizes that software is developed by individuals working in teams and that the skills of these people, their ability to collaborate is at the core for the success of the project</a:t>
            </a:r>
          </a:p>
        </p:txBody>
      </p:sp>
      <p:sp>
        <p:nvSpPr>
          <p:cNvPr id="175"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7" name="Rectangle 2"/>
          <p:cNvSpPr txBox="1"/>
          <p:nvPr>
            <p:ph type="title"/>
          </p:nvPr>
        </p:nvSpPr>
        <p:spPr>
          <a:prstGeom prst="rect">
            <a:avLst/>
          </a:prstGeom>
        </p:spPr>
        <p:txBody>
          <a:bodyPr/>
          <a:lstStyle/>
          <a:p>
            <a:pPr/>
            <a:r>
              <a:t>What is an Agile Process? </a:t>
            </a:r>
            <a:r>
              <a:rPr>
                <a:solidFill>
                  <a:srgbClr val="00FF00"/>
                </a:solidFill>
              </a:rPr>
              <a:t>Q</a:t>
            </a:r>
          </a:p>
        </p:txBody>
      </p:sp>
      <p:sp>
        <p:nvSpPr>
          <p:cNvPr id="178" name="Rectangle 3"/>
          <p:cNvSpPr txBox="1"/>
          <p:nvPr>
            <p:ph type="body" idx="1"/>
          </p:nvPr>
        </p:nvSpPr>
        <p:spPr>
          <a:xfrm>
            <a:off x="457200" y="1600200"/>
            <a:ext cx="8229600" cy="4525963"/>
          </a:xfrm>
          <a:prstGeom prst="rect">
            <a:avLst/>
          </a:prstGeom>
        </p:spPr>
        <p:txBody>
          <a:bodyPr/>
          <a:lstStyle/>
          <a:p>
            <a:pPr>
              <a:spcBef>
                <a:spcPts val="600"/>
              </a:spcBef>
              <a:defRPr sz="2000"/>
            </a:pPr>
            <a:r>
              <a:t>Agile Web engineering combines a philosophy and a set of development guidelines. The philosophy encourages:</a:t>
            </a:r>
          </a:p>
          <a:p>
            <a:pPr lvl="1" marL="742950" indent="-285750">
              <a:spcBef>
                <a:spcPts val="600"/>
              </a:spcBef>
              <a:defRPr sz="1800">
                <a:solidFill>
                  <a:srgbClr val="800080"/>
                </a:solidFill>
              </a:defRPr>
            </a:pPr>
            <a:r>
              <a:t>Customer satisfaction</a:t>
            </a:r>
          </a:p>
          <a:p>
            <a:pPr lvl="1" marL="742950" indent="-285750">
              <a:spcBef>
                <a:spcPts val="600"/>
              </a:spcBef>
              <a:defRPr sz="1800"/>
            </a:pPr>
            <a:r>
              <a:t>Early </a:t>
            </a:r>
            <a:r>
              <a:rPr>
                <a:solidFill>
                  <a:srgbClr val="800080"/>
                </a:solidFill>
              </a:rPr>
              <a:t>incremental delivery</a:t>
            </a:r>
            <a:r>
              <a:t> of the WebApp</a:t>
            </a:r>
          </a:p>
          <a:p>
            <a:pPr lvl="1" marL="742950" indent="-285750">
              <a:spcBef>
                <a:spcPts val="600"/>
              </a:spcBef>
              <a:defRPr sz="1800"/>
            </a:pPr>
            <a:r>
              <a:t>Small, highly </a:t>
            </a:r>
            <a:r>
              <a:rPr>
                <a:solidFill>
                  <a:srgbClr val="800080"/>
                </a:solidFill>
              </a:rPr>
              <a:t>motivated project teams</a:t>
            </a:r>
            <a:endParaRPr sz="2800"/>
          </a:p>
          <a:p>
            <a:pPr lvl="1" marL="742950" indent="-285750">
              <a:spcBef>
                <a:spcPts val="600"/>
              </a:spcBef>
              <a:defRPr sz="1800">
                <a:solidFill>
                  <a:srgbClr val="800080"/>
                </a:solidFill>
              </a:defRPr>
            </a:pPr>
            <a:r>
              <a:t>Informal methods</a:t>
            </a:r>
          </a:p>
          <a:p>
            <a:pPr lvl="1" marL="742950" indent="-285750">
              <a:spcBef>
                <a:spcPts val="600"/>
              </a:spcBef>
              <a:defRPr sz="1800">
                <a:solidFill>
                  <a:srgbClr val="800080"/>
                </a:solidFill>
              </a:defRPr>
            </a:pPr>
            <a:r>
              <a:t>Minimal work products</a:t>
            </a:r>
          </a:p>
          <a:p>
            <a:pPr lvl="1" marL="742950" indent="-285750">
              <a:spcBef>
                <a:spcPts val="600"/>
              </a:spcBef>
              <a:defRPr sz="1800"/>
            </a:pPr>
            <a:r>
              <a:t>Overall development </a:t>
            </a:r>
            <a:r>
              <a:rPr>
                <a:solidFill>
                  <a:srgbClr val="800080"/>
                </a:solidFill>
              </a:rPr>
              <a:t>simplicity</a:t>
            </a:r>
          </a:p>
          <a:p>
            <a:pPr>
              <a:spcBef>
                <a:spcPts val="600"/>
              </a:spcBef>
              <a:defRPr sz="2000"/>
            </a:pPr>
            <a:r>
              <a:t>An agile process stresses delivery over analysis and design and also active and continuous communication between developers and customers.</a:t>
            </a:r>
          </a:p>
        </p:txBody>
      </p:sp>
      <p:sp>
        <p:nvSpPr>
          <p:cNvPr id="179"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78">
                                            <p:txEl>
                                              <p:pRg st="1" end="1"/>
                                            </p:txEl>
                                          </p:spTgt>
                                        </p:tgtEl>
                                        <p:attrNameLst>
                                          <p:attrName>style.visibility</p:attrName>
                                        </p:attrNameLst>
                                      </p:cBhvr>
                                      <p:to>
                                        <p:strVal val="visible"/>
                                      </p:to>
                                    </p:set>
                                    <p:animEffect filter="blinds(horizontal)" transition="in">
                                      <p:cBhvr>
                                        <p:cTn id="7" dur="500"/>
                                        <p:tgtEl>
                                          <p:spTgt spid="17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0" presetID="3" grpId="1" fill="hold">
                                  <p:stCondLst>
                                    <p:cond delay="0"/>
                                  </p:stCondLst>
                                  <p:iterate type="el" backwards="0">
                                    <p:tmAbs val="0"/>
                                  </p:iterate>
                                  <p:childTnLst>
                                    <p:set>
                                      <p:cBhvr>
                                        <p:cTn id="11" fill="hold"/>
                                        <p:tgtEl>
                                          <p:spTgt spid="178">
                                            <p:txEl>
                                              <p:pRg st="2" end="2"/>
                                            </p:txEl>
                                          </p:spTgt>
                                        </p:tgtEl>
                                        <p:attrNameLst>
                                          <p:attrName>style.visibility</p:attrName>
                                        </p:attrNameLst>
                                      </p:cBhvr>
                                      <p:to>
                                        <p:strVal val="visible"/>
                                      </p:to>
                                    </p:set>
                                    <p:animEffect filter="blinds(horizontal)" transition="in">
                                      <p:cBhvr>
                                        <p:cTn id="12" dur="500"/>
                                        <p:tgtEl>
                                          <p:spTgt spid="17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0" presetID="3" grpId="1" fill="hold">
                                  <p:stCondLst>
                                    <p:cond delay="0"/>
                                  </p:stCondLst>
                                  <p:iterate type="el" backwards="0">
                                    <p:tmAbs val="0"/>
                                  </p:iterate>
                                  <p:childTnLst>
                                    <p:set>
                                      <p:cBhvr>
                                        <p:cTn id="16" fill="hold"/>
                                        <p:tgtEl>
                                          <p:spTgt spid="178">
                                            <p:txEl>
                                              <p:pRg st="3" end="3"/>
                                            </p:txEl>
                                          </p:spTgt>
                                        </p:tgtEl>
                                        <p:attrNameLst>
                                          <p:attrName>style.visibility</p:attrName>
                                        </p:attrNameLst>
                                      </p:cBhvr>
                                      <p:to>
                                        <p:strVal val="visible"/>
                                      </p:to>
                                    </p:set>
                                    <p:animEffect filter="blinds(horizontal)" transition="in">
                                      <p:cBhvr>
                                        <p:cTn id="17" dur="500"/>
                                        <p:tgtEl>
                                          <p:spTgt spid="17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0" presetID="3" grpId="1" fill="hold">
                                  <p:stCondLst>
                                    <p:cond delay="0"/>
                                  </p:stCondLst>
                                  <p:iterate type="el" backwards="0">
                                    <p:tmAbs val="0"/>
                                  </p:iterate>
                                  <p:childTnLst>
                                    <p:set>
                                      <p:cBhvr>
                                        <p:cTn id="21" fill="hold"/>
                                        <p:tgtEl>
                                          <p:spTgt spid="178">
                                            <p:txEl>
                                              <p:pRg st="4" end="4"/>
                                            </p:txEl>
                                          </p:spTgt>
                                        </p:tgtEl>
                                        <p:attrNameLst>
                                          <p:attrName>style.visibility</p:attrName>
                                        </p:attrNameLst>
                                      </p:cBhvr>
                                      <p:to>
                                        <p:strVal val="visible"/>
                                      </p:to>
                                    </p:set>
                                    <p:animEffect filter="blinds(horizontal)" transition="in">
                                      <p:cBhvr>
                                        <p:cTn id="22" dur="500"/>
                                        <p:tgtEl>
                                          <p:spTgt spid="17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0" presetID="3" grpId="1" fill="hold">
                                  <p:stCondLst>
                                    <p:cond delay="0"/>
                                  </p:stCondLst>
                                  <p:iterate type="el" backwards="0">
                                    <p:tmAbs val="0"/>
                                  </p:iterate>
                                  <p:childTnLst>
                                    <p:set>
                                      <p:cBhvr>
                                        <p:cTn id="26" fill="hold"/>
                                        <p:tgtEl>
                                          <p:spTgt spid="178">
                                            <p:txEl>
                                              <p:pRg st="5" end="5"/>
                                            </p:txEl>
                                          </p:spTgt>
                                        </p:tgtEl>
                                        <p:attrNameLst>
                                          <p:attrName>style.visibility</p:attrName>
                                        </p:attrNameLst>
                                      </p:cBhvr>
                                      <p:to>
                                        <p:strVal val="visible"/>
                                      </p:to>
                                    </p:set>
                                    <p:animEffect filter="blinds(horizontal)" transition="in">
                                      <p:cBhvr>
                                        <p:cTn id="27" dur="500"/>
                                        <p:tgtEl>
                                          <p:spTgt spid="17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10" presetID="3" grpId="1" fill="hold">
                                  <p:stCondLst>
                                    <p:cond delay="0"/>
                                  </p:stCondLst>
                                  <p:iterate type="el" backwards="0">
                                    <p:tmAbs val="0"/>
                                  </p:iterate>
                                  <p:childTnLst>
                                    <p:set>
                                      <p:cBhvr>
                                        <p:cTn id="31" fill="hold"/>
                                        <p:tgtEl>
                                          <p:spTgt spid="178">
                                            <p:txEl>
                                              <p:pRg st="6" end="6"/>
                                            </p:txEl>
                                          </p:spTgt>
                                        </p:tgtEl>
                                        <p:attrNameLst>
                                          <p:attrName>style.visibility</p:attrName>
                                        </p:attrNameLst>
                                      </p:cBhvr>
                                      <p:to>
                                        <p:strVal val="visible"/>
                                      </p:to>
                                    </p:set>
                                    <p:animEffect filter="blinds(horizontal)" transition="in">
                                      <p:cBhvr>
                                        <p:cTn id="32" dur="500"/>
                                        <p:tgtEl>
                                          <p:spTgt spid="17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0" presetID="3" grpId="1" fill="hold">
                                  <p:stCondLst>
                                    <p:cond delay="0"/>
                                  </p:stCondLst>
                                  <p:iterate type="el" backwards="0">
                                    <p:tmAbs val="0"/>
                                  </p:iterate>
                                  <p:childTnLst>
                                    <p:set>
                                      <p:cBhvr>
                                        <p:cTn id="36" fill="hold"/>
                                        <p:tgtEl>
                                          <p:spTgt spid="178">
                                            <p:txEl>
                                              <p:pRg st="7" end="7"/>
                                            </p:txEl>
                                          </p:spTgt>
                                        </p:tgtEl>
                                        <p:attrNameLst>
                                          <p:attrName>style.visibility</p:attrName>
                                        </p:attrNameLst>
                                      </p:cBhvr>
                                      <p:to>
                                        <p:strVal val="visible"/>
                                      </p:to>
                                    </p:set>
                                    <p:animEffect filter="blinds(horizontal)" transition="in">
                                      <p:cBhvr>
                                        <p:cTn id="37" dur="500"/>
                                        <p:tgtEl>
                                          <p:spTgt spid="178">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8" grpId="1"/>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Rectangle 2"/>
          <p:cNvSpPr txBox="1"/>
          <p:nvPr>
            <p:ph type="title"/>
          </p:nvPr>
        </p:nvSpPr>
        <p:spPr>
          <a:prstGeom prst="rect">
            <a:avLst/>
          </a:prstGeom>
        </p:spPr>
        <p:txBody>
          <a:bodyPr/>
          <a:lstStyle/>
          <a:p>
            <a:pPr/>
            <a:r>
              <a:t>What is a WebE Framework? </a:t>
            </a:r>
            <a:r>
              <a:rPr>
                <a:solidFill>
                  <a:srgbClr val="00FF00"/>
                </a:solidFill>
              </a:rPr>
              <a:t>Q</a:t>
            </a:r>
          </a:p>
        </p:txBody>
      </p:sp>
      <p:sp>
        <p:nvSpPr>
          <p:cNvPr id="182" name="Rectangle 3"/>
          <p:cNvSpPr txBox="1"/>
          <p:nvPr>
            <p:ph type="body" idx="1"/>
          </p:nvPr>
        </p:nvSpPr>
        <p:spPr>
          <a:xfrm>
            <a:off x="457200" y="1600200"/>
            <a:ext cx="8229600" cy="4525963"/>
          </a:xfrm>
          <a:prstGeom prst="rect">
            <a:avLst/>
          </a:prstGeom>
        </p:spPr>
        <p:txBody>
          <a:bodyPr/>
          <a:lstStyle/>
          <a:p>
            <a:pPr>
              <a:lnSpc>
                <a:spcPct val="80000"/>
              </a:lnSpc>
              <a:spcBef>
                <a:spcPts val="600"/>
              </a:spcBef>
              <a:defRPr sz="2900"/>
            </a:pPr>
            <a:r>
              <a:t>Framework</a:t>
            </a:r>
          </a:p>
          <a:p>
            <a:pPr lvl="1" marL="742950" indent="-285750">
              <a:lnSpc>
                <a:spcPct val="80000"/>
              </a:lnSpc>
              <a:spcBef>
                <a:spcPts val="600"/>
              </a:spcBef>
              <a:defRPr sz="2500"/>
            </a:pPr>
            <a:r>
              <a:t>A set of activities that will </a:t>
            </a:r>
            <a:r>
              <a:rPr i="1"/>
              <a:t>always</a:t>
            </a:r>
            <a:r>
              <a:t> be performed for </a:t>
            </a:r>
            <a:r>
              <a:rPr i="1"/>
              <a:t>every</a:t>
            </a:r>
            <a:r>
              <a:t> Web Engineering project – though the nature of the activities might vary to suit the project</a:t>
            </a:r>
          </a:p>
          <a:p>
            <a:pPr lvl="1" marL="742950" indent="-285750">
              <a:lnSpc>
                <a:spcPct val="80000"/>
              </a:lnSpc>
              <a:spcBef>
                <a:spcPts val="600"/>
              </a:spcBef>
              <a:defRPr sz="2500"/>
            </a:pPr>
            <a:r>
              <a:t>Each framework activity is composed of a set of actions</a:t>
            </a:r>
          </a:p>
          <a:p>
            <a:pPr lvl="1" marL="742950" indent="-285750">
              <a:lnSpc>
                <a:spcPct val="80000"/>
              </a:lnSpc>
              <a:spcBef>
                <a:spcPts val="600"/>
              </a:spcBef>
              <a:defRPr sz="2500"/>
            </a:pPr>
            <a:r>
              <a:t>Actions encompass </a:t>
            </a:r>
          </a:p>
          <a:p>
            <a:pPr lvl="2" marL="1143000" indent="-228600">
              <a:lnSpc>
                <a:spcPct val="80000"/>
              </a:lnSpc>
              <a:spcBef>
                <a:spcPts val="500"/>
              </a:spcBef>
              <a:defRPr sz="2200"/>
            </a:pPr>
            <a:r>
              <a:t>Work tasks</a:t>
            </a:r>
          </a:p>
          <a:p>
            <a:pPr lvl="2" marL="1143000" indent="-228600">
              <a:lnSpc>
                <a:spcPct val="80000"/>
              </a:lnSpc>
              <a:spcBef>
                <a:spcPts val="500"/>
              </a:spcBef>
              <a:defRPr sz="2200"/>
            </a:pPr>
            <a:r>
              <a:t>Work products</a:t>
            </a:r>
          </a:p>
          <a:p>
            <a:pPr lvl="2" marL="1143000" indent="-228600">
              <a:lnSpc>
                <a:spcPct val="80000"/>
              </a:lnSpc>
              <a:spcBef>
                <a:spcPts val="500"/>
              </a:spcBef>
              <a:defRPr sz="2200"/>
            </a:pPr>
            <a:r>
              <a:t>Quality assurance points</a:t>
            </a:r>
          </a:p>
          <a:p>
            <a:pPr lvl="2" marL="1143000" indent="-228600">
              <a:lnSpc>
                <a:spcPct val="80000"/>
              </a:lnSpc>
              <a:spcBef>
                <a:spcPts val="500"/>
              </a:spcBef>
              <a:defRPr sz="2200"/>
            </a:pPr>
            <a:r>
              <a:t>Project milestones</a:t>
            </a:r>
          </a:p>
          <a:p>
            <a:pPr lvl="1" marL="742950" indent="-285750">
              <a:lnSpc>
                <a:spcPct val="80000"/>
              </a:lnSpc>
              <a:spcBef>
                <a:spcPts val="600"/>
              </a:spcBef>
              <a:defRPr sz="2500"/>
            </a:pPr>
            <a:r>
              <a:t>A framework also has a set of “umbrella activities”</a:t>
            </a:r>
          </a:p>
        </p:txBody>
      </p:sp>
      <p:sp>
        <p:nvSpPr>
          <p:cNvPr id="18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5" name="Rectangle 2"/>
          <p:cNvSpPr txBox="1"/>
          <p:nvPr>
            <p:ph type="title"/>
          </p:nvPr>
        </p:nvSpPr>
        <p:spPr>
          <a:prstGeom prst="rect">
            <a:avLst/>
          </a:prstGeom>
        </p:spPr>
        <p:txBody>
          <a:bodyPr/>
          <a:lstStyle/>
          <a:p>
            <a:pPr algn="l" defTabSz="832104">
              <a:defRPr sz="3549">
                <a:solidFill>
                  <a:srgbClr val="FF0000"/>
                </a:solidFill>
              </a:defRPr>
            </a:pPr>
            <a:r>
              <a:t>A Generic</a:t>
            </a:r>
            <a:br/>
            <a:r>
              <a:t>Framework</a:t>
            </a:r>
          </a:p>
        </p:txBody>
      </p:sp>
      <p:sp>
        <p:nvSpPr>
          <p:cNvPr id="186"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7" name="Picture 4" descr="Picture 4"/>
          <p:cNvPicPr>
            <a:picLocks noChangeAspect="1"/>
          </p:cNvPicPr>
          <p:nvPr/>
        </p:nvPicPr>
        <p:blipFill>
          <a:blip r:embed="rId2">
            <a:extLst/>
          </a:blip>
          <a:stretch>
            <a:fillRect/>
          </a:stretch>
        </p:blipFill>
        <p:spPr>
          <a:xfrm>
            <a:off x="3953307" y="91898"/>
            <a:ext cx="3797301" cy="64262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Rectangle 2"/>
          <p:cNvSpPr txBox="1"/>
          <p:nvPr>
            <p:ph type="title"/>
          </p:nvPr>
        </p:nvSpPr>
        <p:spPr>
          <a:xfrm>
            <a:off x="838200" y="609600"/>
            <a:ext cx="8162925" cy="1090613"/>
          </a:xfrm>
          <a:prstGeom prst="rect">
            <a:avLst/>
          </a:prstGeom>
        </p:spPr>
        <p:txBody>
          <a:bodyPr/>
          <a:lstStyle/>
          <a:p>
            <a:pPr/>
            <a:r>
              <a:t>BOOK for REFERENCE</a:t>
            </a:r>
          </a:p>
        </p:txBody>
      </p:sp>
      <p:sp>
        <p:nvSpPr>
          <p:cNvPr id="117"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Rectangle 4"/>
          <p:cNvSpPr txBox="1"/>
          <p:nvPr/>
        </p:nvSpPr>
        <p:spPr>
          <a:xfrm>
            <a:off x="914400" y="2057399"/>
            <a:ext cx="7086600" cy="7198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85000"/>
              </a:lnSpc>
              <a:defRPr i="1" sz="1800">
                <a:latin typeface="+mj-lt"/>
                <a:ea typeface="+mj-ea"/>
                <a:cs typeface="+mj-cs"/>
                <a:sym typeface="Arial"/>
              </a:defRPr>
            </a:pPr>
            <a:r>
              <a:t>Web Engineering: A Practitioner’s Approach</a:t>
            </a:r>
          </a:p>
          <a:p>
            <a:pPr>
              <a:lnSpc>
                <a:spcPct val="85000"/>
              </a:lnSpc>
              <a:defRPr b="1" sz="1800">
                <a:latin typeface="+mj-lt"/>
                <a:ea typeface="+mj-ea"/>
                <a:cs typeface="+mj-cs"/>
                <a:sym typeface="Arial"/>
              </a:defRPr>
            </a:pPr>
            <a:r>
              <a:t>by Roger S. Pressman and David Lowe</a:t>
            </a:r>
            <a:endParaRPr sz="1200"/>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Rectangle 2"/>
          <p:cNvSpPr txBox="1"/>
          <p:nvPr>
            <p:ph type="title"/>
          </p:nvPr>
        </p:nvSpPr>
        <p:spPr>
          <a:prstGeom prst="rect">
            <a:avLst/>
          </a:prstGeom>
        </p:spPr>
        <p:txBody>
          <a:bodyPr/>
          <a:lstStyle/>
          <a:p>
            <a:pPr/>
            <a:r>
              <a:t>The WebE Framework: Activities</a:t>
            </a:r>
          </a:p>
        </p:txBody>
      </p:sp>
      <p:sp>
        <p:nvSpPr>
          <p:cNvPr id="190" name="Rectangle 3"/>
          <p:cNvSpPr txBox="1"/>
          <p:nvPr>
            <p:ph type="body" idx="1"/>
          </p:nvPr>
        </p:nvSpPr>
        <p:spPr>
          <a:xfrm>
            <a:off x="457200" y="1600200"/>
            <a:ext cx="8229600" cy="4525963"/>
          </a:xfrm>
          <a:prstGeom prst="rect">
            <a:avLst/>
          </a:prstGeom>
        </p:spPr>
        <p:txBody>
          <a:bodyPr/>
          <a:lstStyle/>
          <a:p>
            <a:pPr>
              <a:spcBef>
                <a:spcPts val="600"/>
              </a:spcBef>
              <a:defRPr b="1" sz="2000">
                <a:solidFill>
                  <a:srgbClr val="800080"/>
                </a:solidFill>
              </a:defRPr>
            </a:pPr>
            <a:r>
              <a:t>Communication</a:t>
            </a:r>
          </a:p>
          <a:p>
            <a:pPr>
              <a:spcBef>
                <a:spcPts val="600"/>
              </a:spcBef>
              <a:defRPr b="1" sz="2000">
                <a:solidFill>
                  <a:srgbClr val="800080"/>
                </a:solidFill>
              </a:defRPr>
            </a:pPr>
            <a:r>
              <a:t>Planning</a:t>
            </a:r>
          </a:p>
          <a:p>
            <a:pPr>
              <a:spcBef>
                <a:spcPts val="600"/>
              </a:spcBef>
              <a:defRPr b="1" sz="2000">
                <a:solidFill>
                  <a:srgbClr val="800080"/>
                </a:solidFill>
              </a:defRPr>
            </a:pPr>
            <a:r>
              <a:t>Modeling</a:t>
            </a:r>
          </a:p>
          <a:p>
            <a:pPr>
              <a:spcBef>
                <a:spcPts val="600"/>
              </a:spcBef>
              <a:defRPr b="1" sz="2000">
                <a:solidFill>
                  <a:srgbClr val="800080"/>
                </a:solidFill>
              </a:defRPr>
            </a:pPr>
            <a:r>
              <a:t>Construction</a:t>
            </a:r>
          </a:p>
          <a:p>
            <a:pPr>
              <a:spcBef>
                <a:spcPts val="600"/>
              </a:spcBef>
              <a:defRPr b="1" sz="2000">
                <a:solidFill>
                  <a:srgbClr val="800080"/>
                </a:solidFill>
              </a:defRPr>
            </a:pPr>
            <a:r>
              <a:t>Deployment</a:t>
            </a:r>
          </a:p>
        </p:txBody>
      </p:sp>
      <p:sp>
        <p:nvSpPr>
          <p:cNvPr id="191"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Rectangle 2"/>
          <p:cNvSpPr txBox="1"/>
          <p:nvPr>
            <p:ph type="title"/>
          </p:nvPr>
        </p:nvSpPr>
        <p:spPr>
          <a:prstGeom prst="rect">
            <a:avLst/>
          </a:prstGeom>
        </p:spPr>
        <p:txBody>
          <a:bodyPr/>
          <a:lstStyle/>
          <a:p>
            <a:pPr defTabSz="859536">
              <a:defRPr sz="4136"/>
            </a:pPr>
            <a:r>
              <a:t>The WebE Framework: Activities </a:t>
            </a:r>
            <a:r>
              <a:rPr>
                <a:solidFill>
                  <a:srgbClr val="00FF00"/>
                </a:solidFill>
              </a:rPr>
              <a:t>Q</a:t>
            </a:r>
          </a:p>
        </p:txBody>
      </p:sp>
      <p:sp>
        <p:nvSpPr>
          <p:cNvPr id="194" name="Rectangle 3"/>
          <p:cNvSpPr txBox="1"/>
          <p:nvPr>
            <p:ph type="body" idx="1"/>
          </p:nvPr>
        </p:nvSpPr>
        <p:spPr>
          <a:xfrm>
            <a:off x="457200" y="1600200"/>
            <a:ext cx="8229600" cy="4525963"/>
          </a:xfrm>
          <a:prstGeom prst="rect">
            <a:avLst/>
          </a:prstGeom>
        </p:spPr>
        <p:txBody>
          <a:bodyPr/>
          <a:lstStyle/>
          <a:p>
            <a:pPr>
              <a:spcBef>
                <a:spcPts val="600"/>
              </a:spcBef>
              <a:defRPr b="1" sz="2000">
                <a:solidFill>
                  <a:srgbClr val="800080"/>
                </a:solidFill>
              </a:defRPr>
            </a:pPr>
            <a:r>
              <a:t>Communication.</a:t>
            </a:r>
            <a:r>
              <a:rPr>
                <a:solidFill>
                  <a:srgbClr val="000000"/>
                </a:solidFill>
              </a:rPr>
              <a:t> </a:t>
            </a:r>
            <a:r>
              <a:rPr b="0">
                <a:solidFill>
                  <a:srgbClr val="000000"/>
                </a:solidFill>
              </a:rPr>
              <a:t>Involves heavy interaction and collaboration with the customer (and other stakeholders) and encompasses requirements gathering and other related activities.</a:t>
            </a:r>
            <a:endParaRPr b="0">
              <a:solidFill>
                <a:srgbClr val="000000"/>
              </a:solidFill>
            </a:endParaRPr>
          </a:p>
          <a:p>
            <a:pPr>
              <a:spcBef>
                <a:spcPts val="600"/>
              </a:spcBef>
              <a:defRPr b="1" sz="2000">
                <a:solidFill>
                  <a:srgbClr val="800080"/>
                </a:solidFill>
              </a:defRPr>
            </a:pPr>
            <a:r>
              <a:t>Planning.</a:t>
            </a:r>
            <a:r>
              <a:rPr>
                <a:solidFill>
                  <a:srgbClr val="000000"/>
                </a:solidFill>
              </a:rPr>
              <a:t> </a:t>
            </a:r>
            <a:r>
              <a:rPr b="0">
                <a:solidFill>
                  <a:srgbClr val="000000"/>
                </a:solidFill>
              </a:rPr>
              <a:t>Establishes an incremental plan for the WebE work. </a:t>
            </a:r>
            <a:endParaRPr b="0">
              <a:solidFill>
                <a:srgbClr val="000000"/>
              </a:solidFill>
            </a:endParaRPr>
          </a:p>
          <a:p>
            <a:pPr>
              <a:spcBef>
                <a:spcPts val="600"/>
              </a:spcBef>
              <a:defRPr b="1" sz="2000">
                <a:solidFill>
                  <a:srgbClr val="800080"/>
                </a:solidFill>
              </a:defRPr>
            </a:pPr>
            <a:r>
              <a:t>Modeling.</a:t>
            </a:r>
            <a:r>
              <a:rPr>
                <a:solidFill>
                  <a:srgbClr val="000000"/>
                </a:solidFill>
              </a:rPr>
              <a:t> </a:t>
            </a:r>
            <a:r>
              <a:rPr b="0">
                <a:solidFill>
                  <a:srgbClr val="000000"/>
                </a:solidFill>
              </a:rPr>
              <a:t>Encompasses the creation of models that assist the developer and the customer to better understand WebApp requirements and the design </a:t>
            </a:r>
            <a:endParaRPr b="0">
              <a:solidFill>
                <a:srgbClr val="000000"/>
              </a:solidFill>
            </a:endParaRPr>
          </a:p>
          <a:p>
            <a:pPr>
              <a:spcBef>
                <a:spcPts val="600"/>
              </a:spcBef>
              <a:defRPr b="1" sz="2000">
                <a:solidFill>
                  <a:srgbClr val="800080"/>
                </a:solidFill>
              </a:defRPr>
            </a:pPr>
            <a:r>
              <a:t>Construction.</a:t>
            </a:r>
            <a:r>
              <a:rPr>
                <a:solidFill>
                  <a:srgbClr val="000000"/>
                </a:solidFill>
              </a:rPr>
              <a:t> </a:t>
            </a:r>
            <a:r>
              <a:rPr b="0">
                <a:solidFill>
                  <a:srgbClr val="000000"/>
                </a:solidFill>
              </a:rPr>
              <a:t>Combines both the generation of HTML, XML, Java, and similar code with testing that is required to uncover errors in the code.</a:t>
            </a:r>
            <a:endParaRPr b="0">
              <a:solidFill>
                <a:srgbClr val="000000"/>
              </a:solidFill>
            </a:endParaRPr>
          </a:p>
          <a:p>
            <a:pPr>
              <a:spcBef>
                <a:spcPts val="600"/>
              </a:spcBef>
              <a:defRPr b="1" sz="2000">
                <a:solidFill>
                  <a:srgbClr val="800080"/>
                </a:solidFill>
              </a:defRPr>
            </a:pPr>
            <a:r>
              <a:t>Deployment.</a:t>
            </a:r>
            <a:r>
              <a:rPr>
                <a:solidFill>
                  <a:srgbClr val="000000"/>
                </a:solidFill>
              </a:rPr>
              <a:t> </a:t>
            </a:r>
            <a:r>
              <a:rPr b="0">
                <a:solidFill>
                  <a:srgbClr val="000000"/>
                </a:solidFill>
              </a:rPr>
              <a:t>Delivers a WebApp increment to the customer who evaluates it and provides feedback based on the evaluation.</a:t>
            </a:r>
          </a:p>
        </p:txBody>
      </p:sp>
      <p:sp>
        <p:nvSpPr>
          <p:cNvPr id="195"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94">
                                            <p:txEl>
                                              <p:pRg st="1" end="1"/>
                                            </p:txEl>
                                          </p:spTgt>
                                        </p:tgtEl>
                                        <p:attrNameLst>
                                          <p:attrName>style.visibility</p:attrName>
                                        </p:attrNameLst>
                                      </p:cBhvr>
                                      <p:to>
                                        <p:strVal val="visible"/>
                                      </p:to>
                                    </p:set>
                                    <p:animEffect filter="blinds(horizontal)" transition="in">
                                      <p:cBhvr>
                                        <p:cTn id="7" dur="500"/>
                                        <p:tgtEl>
                                          <p:spTgt spid="1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0" presetID="3" grpId="1" fill="hold">
                                  <p:stCondLst>
                                    <p:cond delay="0"/>
                                  </p:stCondLst>
                                  <p:iterate type="el" backwards="0">
                                    <p:tmAbs val="0"/>
                                  </p:iterate>
                                  <p:childTnLst>
                                    <p:set>
                                      <p:cBhvr>
                                        <p:cTn id="11" fill="hold"/>
                                        <p:tgtEl>
                                          <p:spTgt spid="194">
                                            <p:txEl>
                                              <p:pRg st="2" end="2"/>
                                            </p:txEl>
                                          </p:spTgt>
                                        </p:tgtEl>
                                        <p:attrNameLst>
                                          <p:attrName>style.visibility</p:attrName>
                                        </p:attrNameLst>
                                      </p:cBhvr>
                                      <p:to>
                                        <p:strVal val="visible"/>
                                      </p:to>
                                    </p:set>
                                    <p:animEffect filter="blinds(horizontal)" transition="in">
                                      <p:cBhvr>
                                        <p:cTn id="12" dur="500"/>
                                        <p:tgtEl>
                                          <p:spTgt spid="1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0" presetID="3" grpId="1" fill="hold">
                                  <p:stCondLst>
                                    <p:cond delay="0"/>
                                  </p:stCondLst>
                                  <p:iterate type="el" backwards="0">
                                    <p:tmAbs val="0"/>
                                  </p:iterate>
                                  <p:childTnLst>
                                    <p:set>
                                      <p:cBhvr>
                                        <p:cTn id="16" fill="hold"/>
                                        <p:tgtEl>
                                          <p:spTgt spid="194">
                                            <p:txEl>
                                              <p:pRg st="3" end="3"/>
                                            </p:txEl>
                                          </p:spTgt>
                                        </p:tgtEl>
                                        <p:attrNameLst>
                                          <p:attrName>style.visibility</p:attrName>
                                        </p:attrNameLst>
                                      </p:cBhvr>
                                      <p:to>
                                        <p:strVal val="visible"/>
                                      </p:to>
                                    </p:set>
                                    <p:animEffect filter="blinds(horizontal)" transition="in">
                                      <p:cBhvr>
                                        <p:cTn id="17" dur="500"/>
                                        <p:tgtEl>
                                          <p:spTgt spid="1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0" presetID="3" grpId="1" fill="hold">
                                  <p:stCondLst>
                                    <p:cond delay="0"/>
                                  </p:stCondLst>
                                  <p:iterate type="el" backwards="0">
                                    <p:tmAbs val="0"/>
                                  </p:iterate>
                                  <p:childTnLst>
                                    <p:set>
                                      <p:cBhvr>
                                        <p:cTn id="21" fill="hold"/>
                                        <p:tgtEl>
                                          <p:spTgt spid="194">
                                            <p:txEl>
                                              <p:pRg st="4" end="4"/>
                                            </p:txEl>
                                          </p:spTgt>
                                        </p:tgtEl>
                                        <p:attrNameLst>
                                          <p:attrName>style.visibility</p:attrName>
                                        </p:attrNameLst>
                                      </p:cBhvr>
                                      <p:to>
                                        <p:strVal val="visible"/>
                                      </p:to>
                                    </p:set>
                                    <p:animEffect filter="blinds(horizontal)" transition="in">
                                      <p:cBhvr>
                                        <p:cTn id="22" dur="500"/>
                                        <p:tgtEl>
                                          <p:spTgt spid="19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4"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7" name="Rectangle 2"/>
          <p:cNvSpPr txBox="1"/>
          <p:nvPr>
            <p:ph type="title"/>
          </p:nvPr>
        </p:nvSpPr>
        <p:spPr>
          <a:prstGeom prst="rect">
            <a:avLst/>
          </a:prstGeom>
        </p:spPr>
        <p:txBody>
          <a:bodyPr/>
          <a:lstStyle/>
          <a:p>
            <a:pPr/>
            <a:r>
              <a:t>Adapting the Framework </a:t>
            </a:r>
            <a:r>
              <a:rPr>
                <a:solidFill>
                  <a:srgbClr val="00FF00"/>
                </a:solidFill>
              </a:rPr>
              <a:t>Q</a:t>
            </a:r>
          </a:p>
        </p:txBody>
      </p:sp>
      <p:sp>
        <p:nvSpPr>
          <p:cNvPr id="198" name="Rectangle 3"/>
          <p:cNvSpPr txBox="1"/>
          <p:nvPr>
            <p:ph type="body" idx="1"/>
          </p:nvPr>
        </p:nvSpPr>
        <p:spPr>
          <a:xfrm>
            <a:off x="762001" y="1905000"/>
            <a:ext cx="8261351" cy="4191000"/>
          </a:xfrm>
          <a:prstGeom prst="rect">
            <a:avLst/>
          </a:prstGeom>
        </p:spPr>
        <p:txBody>
          <a:bodyPr/>
          <a:lstStyle/>
          <a:p>
            <a:pPr>
              <a:lnSpc>
                <a:spcPct val="90000"/>
              </a:lnSpc>
              <a:defRPr>
                <a:latin typeface="+mj-lt"/>
                <a:ea typeface="+mj-ea"/>
                <a:cs typeface="+mj-cs"/>
                <a:sym typeface="Arial"/>
              </a:defRPr>
            </a:pPr>
            <a:r>
              <a:t>Adapt </a:t>
            </a:r>
          </a:p>
          <a:p>
            <a:pPr lvl="1" marL="742950" indent="-285750">
              <a:lnSpc>
                <a:spcPct val="90000"/>
              </a:lnSpc>
              <a:spcBef>
                <a:spcPts val="600"/>
              </a:spcBef>
              <a:defRPr sz="2800">
                <a:latin typeface="+mj-lt"/>
                <a:ea typeface="+mj-ea"/>
                <a:cs typeface="+mj-cs"/>
                <a:sym typeface="Arial"/>
              </a:defRPr>
            </a:pPr>
            <a:r>
              <a:t>to the problem</a:t>
            </a:r>
          </a:p>
          <a:p>
            <a:pPr lvl="1" marL="742950" indent="-285750">
              <a:lnSpc>
                <a:spcPct val="90000"/>
              </a:lnSpc>
              <a:spcBef>
                <a:spcPts val="600"/>
              </a:spcBef>
              <a:defRPr sz="2800">
                <a:latin typeface="+mj-lt"/>
                <a:ea typeface="+mj-ea"/>
                <a:cs typeface="+mj-cs"/>
                <a:sym typeface="Arial"/>
              </a:defRPr>
            </a:pPr>
            <a:r>
              <a:t>to the project</a:t>
            </a:r>
          </a:p>
          <a:p>
            <a:pPr lvl="1" marL="742950" indent="-285750">
              <a:lnSpc>
                <a:spcPct val="90000"/>
              </a:lnSpc>
              <a:spcBef>
                <a:spcPts val="600"/>
              </a:spcBef>
              <a:defRPr sz="2800">
                <a:latin typeface="+mj-lt"/>
                <a:ea typeface="+mj-ea"/>
                <a:cs typeface="+mj-cs"/>
                <a:sym typeface="Arial"/>
              </a:defRPr>
            </a:pPr>
            <a:r>
              <a:t>to the team</a:t>
            </a:r>
          </a:p>
          <a:p>
            <a:pPr lvl="1" marL="742950" indent="-285750">
              <a:lnSpc>
                <a:spcPct val="90000"/>
              </a:lnSpc>
              <a:spcBef>
                <a:spcPts val="600"/>
              </a:spcBef>
              <a:defRPr sz="2800">
                <a:latin typeface="+mj-lt"/>
                <a:ea typeface="+mj-ea"/>
                <a:cs typeface="+mj-cs"/>
                <a:sym typeface="Arial"/>
              </a:defRPr>
            </a:pPr>
            <a:r>
              <a:t>to the organizational culture</a:t>
            </a:r>
          </a:p>
          <a:p>
            <a:pPr lvl="1" marL="742950" indent="-285750">
              <a:lnSpc>
                <a:spcPct val="90000"/>
              </a:lnSpc>
              <a:spcBef>
                <a:spcPts val="600"/>
              </a:spcBef>
              <a:defRPr sz="2800">
                <a:latin typeface="+mj-lt"/>
                <a:ea typeface="+mj-ea"/>
                <a:cs typeface="+mj-cs"/>
                <a:sym typeface="Arial"/>
              </a:defRPr>
            </a:pPr>
            <a:r>
              <a:t>to adapt throughout the project as circumstances change!</a:t>
            </a:r>
          </a:p>
        </p:txBody>
      </p:sp>
      <p:sp>
        <p:nvSpPr>
          <p:cNvPr id="199"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1" name="Rectangle 2"/>
          <p:cNvSpPr txBox="1"/>
          <p:nvPr>
            <p:ph type="title"/>
          </p:nvPr>
        </p:nvSpPr>
        <p:spPr>
          <a:prstGeom prst="rect">
            <a:avLst/>
          </a:prstGeom>
        </p:spPr>
        <p:txBody>
          <a:bodyPr/>
          <a:lstStyle/>
          <a:p>
            <a:pPr/>
            <a:r>
              <a:t>Adapting the Framework</a:t>
            </a:r>
          </a:p>
        </p:txBody>
      </p:sp>
      <p:sp>
        <p:nvSpPr>
          <p:cNvPr id="202" name="Rectangle 3"/>
          <p:cNvSpPr txBox="1"/>
          <p:nvPr>
            <p:ph type="body" idx="1"/>
          </p:nvPr>
        </p:nvSpPr>
        <p:spPr>
          <a:xfrm>
            <a:off x="762001" y="1905000"/>
            <a:ext cx="8261351" cy="4191000"/>
          </a:xfrm>
          <a:prstGeom prst="rect">
            <a:avLst/>
          </a:prstGeom>
        </p:spPr>
        <p:txBody>
          <a:bodyPr/>
          <a:lstStyle/>
          <a:p>
            <a:pPr>
              <a:lnSpc>
                <a:spcPct val="90000"/>
              </a:lnSpc>
              <a:spcBef>
                <a:spcPts val="400"/>
              </a:spcBef>
              <a:defRPr sz="2000">
                <a:latin typeface="+mj-lt"/>
                <a:ea typeface="+mj-ea"/>
                <a:cs typeface="+mj-cs"/>
                <a:sym typeface="Arial"/>
              </a:defRPr>
            </a:pPr>
            <a:r>
              <a:t>Adaptation leads to, </a:t>
            </a:r>
          </a:p>
          <a:p>
            <a:pPr lvl="1" marL="742950" indent="-285750">
              <a:lnSpc>
                <a:spcPct val="90000"/>
              </a:lnSpc>
              <a:spcBef>
                <a:spcPts val="600"/>
              </a:spcBef>
              <a:defRPr sz="1800">
                <a:latin typeface="+mj-lt"/>
                <a:ea typeface="+mj-ea"/>
                <a:cs typeface="+mj-cs"/>
                <a:sym typeface="Arial"/>
              </a:defRPr>
            </a:pPr>
            <a:r>
              <a:t>Overall flow of activities, actions, and tasks and the interdependencies among them</a:t>
            </a:r>
            <a:endParaRPr sz="2800"/>
          </a:p>
          <a:p>
            <a:pPr lvl="1" marL="742950" indent="-285750">
              <a:lnSpc>
                <a:spcPct val="90000"/>
              </a:lnSpc>
              <a:spcBef>
                <a:spcPts val="300"/>
              </a:spcBef>
              <a:defRPr sz="1800">
                <a:latin typeface="+mj-lt"/>
                <a:ea typeface="+mj-ea"/>
                <a:cs typeface="+mj-cs"/>
                <a:sym typeface="Arial"/>
              </a:defRPr>
            </a:pPr>
            <a:r>
              <a:t>Degree to which </a:t>
            </a:r>
            <a:r>
              <a:rPr b="1"/>
              <a:t>work tasks are defined </a:t>
            </a:r>
            <a:r>
              <a:t>within each framework activity</a:t>
            </a:r>
            <a:endParaRPr sz="2800"/>
          </a:p>
          <a:p>
            <a:pPr lvl="1" marL="742950" indent="-285750">
              <a:lnSpc>
                <a:spcPct val="90000"/>
              </a:lnSpc>
              <a:spcBef>
                <a:spcPts val="400"/>
              </a:spcBef>
              <a:defRPr sz="1800">
                <a:latin typeface="+mj-lt"/>
                <a:ea typeface="+mj-ea"/>
                <a:cs typeface="+mj-cs"/>
                <a:sym typeface="Arial"/>
              </a:defRPr>
            </a:pPr>
            <a:r>
              <a:t>Degree to which </a:t>
            </a:r>
            <a:r>
              <a:rPr b="1"/>
              <a:t>work products are identified </a:t>
            </a:r>
            <a:r>
              <a:t>and required</a:t>
            </a:r>
            <a:endParaRPr sz="2800"/>
          </a:p>
          <a:p>
            <a:pPr lvl="1" marL="742950" indent="-285750">
              <a:lnSpc>
                <a:spcPct val="90000"/>
              </a:lnSpc>
              <a:spcBef>
                <a:spcPts val="400"/>
              </a:spcBef>
              <a:defRPr sz="1800">
                <a:latin typeface="+mj-lt"/>
                <a:ea typeface="+mj-ea"/>
                <a:cs typeface="+mj-cs"/>
                <a:sym typeface="Arial"/>
              </a:defRPr>
            </a:pPr>
            <a:r>
              <a:t>Manner in which </a:t>
            </a:r>
            <a:r>
              <a:rPr b="1"/>
              <a:t>quality assurance </a:t>
            </a:r>
            <a:r>
              <a:t>activities are applied</a:t>
            </a:r>
            <a:endParaRPr sz="2800"/>
          </a:p>
          <a:p>
            <a:pPr lvl="1" marL="742950" indent="-285750">
              <a:lnSpc>
                <a:spcPct val="90000"/>
              </a:lnSpc>
              <a:spcBef>
                <a:spcPts val="400"/>
              </a:spcBef>
              <a:defRPr sz="1800">
                <a:latin typeface="+mj-lt"/>
                <a:ea typeface="+mj-ea"/>
                <a:cs typeface="+mj-cs"/>
                <a:sym typeface="Arial"/>
              </a:defRPr>
            </a:pPr>
            <a:r>
              <a:t>Manner in which </a:t>
            </a:r>
            <a:r>
              <a:rPr b="1"/>
              <a:t>project tracking and control activities </a:t>
            </a:r>
            <a:r>
              <a:t>are applied</a:t>
            </a:r>
            <a:endParaRPr sz="2800"/>
          </a:p>
          <a:p>
            <a:pPr lvl="1" marL="742950" indent="-285750">
              <a:lnSpc>
                <a:spcPct val="90000"/>
              </a:lnSpc>
              <a:spcBef>
                <a:spcPts val="400"/>
              </a:spcBef>
              <a:defRPr sz="1800">
                <a:latin typeface="+mj-lt"/>
                <a:ea typeface="+mj-ea"/>
                <a:cs typeface="+mj-cs"/>
                <a:sym typeface="Arial"/>
              </a:defRPr>
            </a:pPr>
            <a:r>
              <a:t>Overall </a:t>
            </a:r>
            <a:r>
              <a:rPr b="1"/>
              <a:t>degree of detail </a:t>
            </a:r>
            <a:r>
              <a:t>and rigor with which the process is described</a:t>
            </a:r>
            <a:endParaRPr sz="2800"/>
          </a:p>
          <a:p>
            <a:pPr lvl="1" marL="742950" indent="-285750">
              <a:lnSpc>
                <a:spcPct val="90000"/>
              </a:lnSpc>
              <a:spcBef>
                <a:spcPts val="400"/>
              </a:spcBef>
              <a:defRPr sz="1800">
                <a:latin typeface="+mj-lt"/>
                <a:ea typeface="+mj-ea"/>
                <a:cs typeface="+mj-cs"/>
                <a:sym typeface="Arial"/>
              </a:defRPr>
            </a:pPr>
            <a:r>
              <a:t>Degree to which </a:t>
            </a:r>
            <a:r>
              <a:rPr b="1"/>
              <a:t>customers and other stakeholders </a:t>
            </a:r>
            <a:r>
              <a:t>are involved with the project</a:t>
            </a:r>
            <a:endParaRPr sz="2800"/>
          </a:p>
          <a:p>
            <a:pPr lvl="1" marL="742950" indent="-285750">
              <a:lnSpc>
                <a:spcPct val="90000"/>
              </a:lnSpc>
              <a:spcBef>
                <a:spcPts val="400"/>
              </a:spcBef>
              <a:defRPr sz="1800">
                <a:latin typeface="+mj-lt"/>
                <a:ea typeface="+mj-ea"/>
                <a:cs typeface="+mj-cs"/>
                <a:sym typeface="Arial"/>
              </a:defRPr>
            </a:pPr>
            <a:r>
              <a:t>Level of </a:t>
            </a:r>
            <a:r>
              <a:rPr b="1"/>
              <a:t>autonomy given to the software project team</a:t>
            </a:r>
            <a:endParaRPr sz="2800"/>
          </a:p>
          <a:p>
            <a:pPr lvl="1" marL="742950" indent="-285750">
              <a:lnSpc>
                <a:spcPct val="90000"/>
              </a:lnSpc>
              <a:spcBef>
                <a:spcPts val="600"/>
              </a:spcBef>
              <a:defRPr sz="1800">
                <a:latin typeface="+mj-lt"/>
                <a:ea typeface="+mj-ea"/>
                <a:cs typeface="+mj-cs"/>
                <a:sym typeface="Arial"/>
              </a:defRPr>
            </a:pPr>
            <a:r>
              <a:t>Degree to </a:t>
            </a:r>
            <a:r>
              <a:rPr sz="2800"/>
              <a:t>which </a:t>
            </a:r>
            <a:r>
              <a:rPr b="1" sz="2800"/>
              <a:t>team organization and roles are prescribed</a:t>
            </a:r>
          </a:p>
        </p:txBody>
      </p:sp>
      <p:sp>
        <p:nvSpPr>
          <p:cNvPr id="20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202">
                                            <p:txEl>
                                              <p:pRg st="1" end="1"/>
                                            </p:txEl>
                                          </p:spTgt>
                                        </p:tgtEl>
                                        <p:attrNameLst>
                                          <p:attrName>style.visibility</p:attrName>
                                        </p:attrNameLst>
                                      </p:cBhvr>
                                      <p:to>
                                        <p:strVal val="visible"/>
                                      </p:to>
                                    </p:set>
                                    <p:animEffect filter="blinds(horizontal)" transition="in">
                                      <p:cBhvr>
                                        <p:cTn id="7" dur="500"/>
                                        <p:tgtEl>
                                          <p:spTgt spid="202">
                                            <p:txEl>
                                              <p:pRg st="1" end="1"/>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202">
                                            <p:txEl>
                                              <p:pRg st="2" end="2"/>
                                            </p:txEl>
                                          </p:spTgt>
                                        </p:tgtEl>
                                        <p:attrNameLst>
                                          <p:attrName>style.visibility</p:attrName>
                                        </p:attrNameLst>
                                      </p:cBhvr>
                                      <p:to>
                                        <p:strVal val="visible"/>
                                      </p:to>
                                    </p:set>
                                    <p:animEffect filter="blinds(horizontal)" transition="in">
                                      <p:cBhvr>
                                        <p:cTn id="11" dur="500"/>
                                        <p:tgtEl>
                                          <p:spTgt spid="202">
                                            <p:txEl>
                                              <p:pRg st="2" end="2"/>
                                            </p:txEl>
                                          </p:spTgt>
                                        </p:tgtEl>
                                      </p:cBhvr>
                                    </p:animEffect>
                                  </p:childTnLst>
                                </p:cTn>
                              </p:par>
                            </p:childTnLst>
                          </p:cTn>
                        </p:par>
                        <p:par>
                          <p:cTn id="12" fill="hold">
                            <p:stCondLst>
                              <p:cond delay="1000"/>
                            </p:stCondLst>
                            <p:childTnLst>
                              <p:par>
                                <p:cTn id="13" presetClass="entr" nodeType="afterEffect" presetSubtype="10" presetID="3" grpId="1" fill="hold">
                                  <p:stCondLst>
                                    <p:cond delay="0"/>
                                  </p:stCondLst>
                                  <p:iterate type="el" backwards="0">
                                    <p:tmAbs val="0"/>
                                  </p:iterate>
                                  <p:childTnLst>
                                    <p:set>
                                      <p:cBhvr>
                                        <p:cTn id="14" fill="hold"/>
                                        <p:tgtEl>
                                          <p:spTgt spid="202">
                                            <p:txEl>
                                              <p:pRg st="3" end="3"/>
                                            </p:txEl>
                                          </p:spTgt>
                                        </p:tgtEl>
                                        <p:attrNameLst>
                                          <p:attrName>style.visibility</p:attrName>
                                        </p:attrNameLst>
                                      </p:cBhvr>
                                      <p:to>
                                        <p:strVal val="visible"/>
                                      </p:to>
                                    </p:set>
                                    <p:animEffect filter="blinds(horizontal)" transition="in">
                                      <p:cBhvr>
                                        <p:cTn id="15" dur="500"/>
                                        <p:tgtEl>
                                          <p:spTgt spid="202">
                                            <p:txEl>
                                              <p:pRg st="3" end="3"/>
                                            </p:txEl>
                                          </p:spTgt>
                                        </p:tgtEl>
                                      </p:cBhvr>
                                    </p:animEffect>
                                  </p:childTnLst>
                                </p:cTn>
                              </p:par>
                            </p:childTnLst>
                          </p:cTn>
                        </p:par>
                        <p:par>
                          <p:cTn id="16" fill="hold">
                            <p:stCondLst>
                              <p:cond delay="1500"/>
                            </p:stCondLst>
                            <p:childTnLst>
                              <p:par>
                                <p:cTn id="17" presetClass="entr" nodeType="afterEffect" presetSubtype="10" presetID="3" grpId="1" fill="hold">
                                  <p:stCondLst>
                                    <p:cond delay="0"/>
                                  </p:stCondLst>
                                  <p:iterate type="el" backwards="0">
                                    <p:tmAbs val="0"/>
                                  </p:iterate>
                                  <p:childTnLst>
                                    <p:set>
                                      <p:cBhvr>
                                        <p:cTn id="18" fill="hold"/>
                                        <p:tgtEl>
                                          <p:spTgt spid="202">
                                            <p:txEl>
                                              <p:pRg st="4" end="4"/>
                                            </p:txEl>
                                          </p:spTgt>
                                        </p:tgtEl>
                                        <p:attrNameLst>
                                          <p:attrName>style.visibility</p:attrName>
                                        </p:attrNameLst>
                                      </p:cBhvr>
                                      <p:to>
                                        <p:strVal val="visible"/>
                                      </p:to>
                                    </p:set>
                                    <p:animEffect filter="blinds(horizontal)" transition="in">
                                      <p:cBhvr>
                                        <p:cTn id="19" dur="500"/>
                                        <p:tgtEl>
                                          <p:spTgt spid="202">
                                            <p:txEl>
                                              <p:pRg st="4" end="4"/>
                                            </p:txEl>
                                          </p:spTgt>
                                        </p:tgtEl>
                                      </p:cBhvr>
                                    </p:animEffect>
                                  </p:childTnLst>
                                </p:cTn>
                              </p:par>
                            </p:childTnLst>
                          </p:cTn>
                        </p:par>
                        <p:par>
                          <p:cTn id="20" fill="hold">
                            <p:stCondLst>
                              <p:cond delay="2000"/>
                            </p:stCondLst>
                            <p:childTnLst>
                              <p:par>
                                <p:cTn id="21" presetClass="entr" nodeType="afterEffect" presetSubtype="10" presetID="3" grpId="1" fill="hold">
                                  <p:stCondLst>
                                    <p:cond delay="0"/>
                                  </p:stCondLst>
                                  <p:iterate type="el" backwards="0">
                                    <p:tmAbs val="0"/>
                                  </p:iterate>
                                  <p:childTnLst>
                                    <p:set>
                                      <p:cBhvr>
                                        <p:cTn id="22" fill="hold"/>
                                        <p:tgtEl>
                                          <p:spTgt spid="202">
                                            <p:txEl>
                                              <p:pRg st="5" end="5"/>
                                            </p:txEl>
                                          </p:spTgt>
                                        </p:tgtEl>
                                        <p:attrNameLst>
                                          <p:attrName>style.visibility</p:attrName>
                                        </p:attrNameLst>
                                      </p:cBhvr>
                                      <p:to>
                                        <p:strVal val="visible"/>
                                      </p:to>
                                    </p:set>
                                    <p:animEffect filter="blinds(horizontal)" transition="in">
                                      <p:cBhvr>
                                        <p:cTn id="23" dur="500"/>
                                        <p:tgtEl>
                                          <p:spTgt spid="202">
                                            <p:txEl>
                                              <p:pRg st="5" end="5"/>
                                            </p:txEl>
                                          </p:spTgt>
                                        </p:tgtEl>
                                      </p:cBhvr>
                                    </p:animEffect>
                                  </p:childTnLst>
                                </p:cTn>
                              </p:par>
                            </p:childTnLst>
                          </p:cTn>
                        </p:par>
                        <p:par>
                          <p:cTn id="24" fill="hold">
                            <p:stCondLst>
                              <p:cond delay="2500"/>
                            </p:stCondLst>
                            <p:childTnLst>
                              <p:par>
                                <p:cTn id="25" presetClass="entr" nodeType="afterEffect" presetSubtype="10" presetID="3" grpId="1" fill="hold">
                                  <p:stCondLst>
                                    <p:cond delay="0"/>
                                  </p:stCondLst>
                                  <p:iterate type="el" backwards="0">
                                    <p:tmAbs val="0"/>
                                  </p:iterate>
                                  <p:childTnLst>
                                    <p:set>
                                      <p:cBhvr>
                                        <p:cTn id="26" fill="hold"/>
                                        <p:tgtEl>
                                          <p:spTgt spid="202">
                                            <p:txEl>
                                              <p:pRg st="6" end="6"/>
                                            </p:txEl>
                                          </p:spTgt>
                                        </p:tgtEl>
                                        <p:attrNameLst>
                                          <p:attrName>style.visibility</p:attrName>
                                        </p:attrNameLst>
                                      </p:cBhvr>
                                      <p:to>
                                        <p:strVal val="visible"/>
                                      </p:to>
                                    </p:set>
                                    <p:animEffect filter="blinds(horizontal)" transition="in">
                                      <p:cBhvr>
                                        <p:cTn id="27" dur="500"/>
                                        <p:tgtEl>
                                          <p:spTgt spid="202">
                                            <p:txEl>
                                              <p:pRg st="6" end="6"/>
                                            </p:txEl>
                                          </p:spTgt>
                                        </p:tgtEl>
                                      </p:cBhvr>
                                    </p:animEffect>
                                  </p:childTnLst>
                                </p:cTn>
                              </p:par>
                            </p:childTnLst>
                          </p:cTn>
                        </p:par>
                        <p:par>
                          <p:cTn id="28" fill="hold">
                            <p:stCondLst>
                              <p:cond delay="3000"/>
                            </p:stCondLst>
                            <p:childTnLst>
                              <p:par>
                                <p:cTn id="29" presetClass="entr" nodeType="afterEffect" presetSubtype="10" presetID="3" grpId="1" fill="hold">
                                  <p:stCondLst>
                                    <p:cond delay="0"/>
                                  </p:stCondLst>
                                  <p:iterate type="el" backwards="0">
                                    <p:tmAbs val="0"/>
                                  </p:iterate>
                                  <p:childTnLst>
                                    <p:set>
                                      <p:cBhvr>
                                        <p:cTn id="30" fill="hold"/>
                                        <p:tgtEl>
                                          <p:spTgt spid="202">
                                            <p:txEl>
                                              <p:pRg st="7" end="7"/>
                                            </p:txEl>
                                          </p:spTgt>
                                        </p:tgtEl>
                                        <p:attrNameLst>
                                          <p:attrName>style.visibility</p:attrName>
                                        </p:attrNameLst>
                                      </p:cBhvr>
                                      <p:to>
                                        <p:strVal val="visible"/>
                                      </p:to>
                                    </p:set>
                                    <p:animEffect filter="blinds(horizontal)" transition="in">
                                      <p:cBhvr>
                                        <p:cTn id="31" dur="500"/>
                                        <p:tgtEl>
                                          <p:spTgt spid="202">
                                            <p:txEl>
                                              <p:pRg st="7" end="7"/>
                                            </p:txEl>
                                          </p:spTgt>
                                        </p:tgtEl>
                                      </p:cBhvr>
                                    </p:animEffect>
                                  </p:childTnLst>
                                </p:cTn>
                              </p:par>
                            </p:childTnLst>
                          </p:cTn>
                        </p:par>
                        <p:par>
                          <p:cTn id="32" fill="hold">
                            <p:stCondLst>
                              <p:cond delay="3500"/>
                            </p:stCondLst>
                            <p:childTnLst>
                              <p:par>
                                <p:cTn id="33" presetClass="entr" nodeType="afterEffect" presetSubtype="10" presetID="3" grpId="1" fill="hold">
                                  <p:stCondLst>
                                    <p:cond delay="0"/>
                                  </p:stCondLst>
                                  <p:iterate type="el" backwards="0">
                                    <p:tmAbs val="0"/>
                                  </p:iterate>
                                  <p:childTnLst>
                                    <p:set>
                                      <p:cBhvr>
                                        <p:cTn id="34" fill="hold"/>
                                        <p:tgtEl>
                                          <p:spTgt spid="202">
                                            <p:txEl>
                                              <p:pRg st="8" end="8"/>
                                            </p:txEl>
                                          </p:spTgt>
                                        </p:tgtEl>
                                        <p:attrNameLst>
                                          <p:attrName>style.visibility</p:attrName>
                                        </p:attrNameLst>
                                      </p:cBhvr>
                                      <p:to>
                                        <p:strVal val="visible"/>
                                      </p:to>
                                    </p:set>
                                    <p:animEffect filter="blinds(horizontal)" transition="in">
                                      <p:cBhvr>
                                        <p:cTn id="35" dur="500"/>
                                        <p:tgtEl>
                                          <p:spTgt spid="202">
                                            <p:txEl>
                                              <p:pRg st="8" end="8"/>
                                            </p:txEl>
                                          </p:spTgt>
                                        </p:tgtEl>
                                      </p:cBhvr>
                                    </p:animEffect>
                                  </p:childTnLst>
                                </p:cTn>
                              </p:par>
                            </p:childTnLst>
                          </p:cTn>
                        </p:par>
                        <p:par>
                          <p:cTn id="36" fill="hold">
                            <p:stCondLst>
                              <p:cond delay="4000"/>
                            </p:stCondLst>
                            <p:childTnLst>
                              <p:par>
                                <p:cTn id="37" presetClass="entr" nodeType="afterEffect" presetSubtype="10" presetID="3" grpId="1" fill="hold">
                                  <p:stCondLst>
                                    <p:cond delay="0"/>
                                  </p:stCondLst>
                                  <p:iterate type="el" backwards="0">
                                    <p:tmAbs val="0"/>
                                  </p:iterate>
                                  <p:childTnLst>
                                    <p:set>
                                      <p:cBhvr>
                                        <p:cTn id="38" fill="hold"/>
                                        <p:tgtEl>
                                          <p:spTgt spid="202">
                                            <p:txEl>
                                              <p:pRg st="9" end="9"/>
                                            </p:txEl>
                                          </p:spTgt>
                                        </p:tgtEl>
                                        <p:attrNameLst>
                                          <p:attrName>style.visibility</p:attrName>
                                        </p:attrNameLst>
                                      </p:cBhvr>
                                      <p:to>
                                        <p:strVal val="visible"/>
                                      </p:to>
                                    </p:set>
                                    <p:animEffect filter="blinds(horizontal)" transition="in">
                                      <p:cBhvr>
                                        <p:cTn id="39" dur="500"/>
                                        <p:tgtEl>
                                          <p:spTgt spid="202">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2" grpId="1"/>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5" name="Rectangle 2"/>
          <p:cNvSpPr txBox="1"/>
          <p:nvPr>
            <p:ph type="title"/>
          </p:nvPr>
        </p:nvSpPr>
        <p:spPr>
          <a:prstGeom prst="rect">
            <a:avLst/>
          </a:prstGeom>
        </p:spPr>
        <p:txBody>
          <a:bodyPr/>
          <a:lstStyle/>
          <a:p>
            <a:pPr>
              <a:defRPr>
                <a:solidFill>
                  <a:srgbClr val="FF0000"/>
                </a:solidFill>
              </a:defRPr>
            </a:pPr>
            <a:r>
              <a:t>Underlying Agility Principles </a:t>
            </a:r>
            <a:r>
              <a:rPr>
                <a:solidFill>
                  <a:srgbClr val="00FF00"/>
                </a:solidFill>
              </a:rPr>
              <a:t>QQ</a:t>
            </a:r>
            <a:r>
              <a:t> </a:t>
            </a:r>
          </a:p>
        </p:txBody>
      </p:sp>
      <p:sp>
        <p:nvSpPr>
          <p:cNvPr id="206" name="Rectangle 3"/>
          <p:cNvSpPr txBox="1"/>
          <p:nvPr>
            <p:ph type="body" idx="1"/>
          </p:nvPr>
        </p:nvSpPr>
        <p:spPr>
          <a:xfrm>
            <a:off x="457200" y="1600200"/>
            <a:ext cx="8229600" cy="4525963"/>
          </a:xfrm>
          <a:prstGeom prst="rect">
            <a:avLst/>
          </a:prstGeom>
        </p:spPr>
        <p:txBody>
          <a:bodyPr/>
          <a:lstStyle/>
          <a:p>
            <a:pPr marL="457200" indent="-457200">
              <a:lnSpc>
                <a:spcPct val="80000"/>
              </a:lnSpc>
              <a:spcBef>
                <a:spcPts val="1200"/>
              </a:spcBef>
              <a:buFontTx/>
              <a:buAutoNum type="arabicPeriod" startAt="1"/>
              <a:defRPr b="1" sz="2900">
                <a:latin typeface="+mj-lt"/>
                <a:ea typeface="+mj-ea"/>
                <a:cs typeface="+mj-cs"/>
                <a:sym typeface="Arial"/>
              </a:defRPr>
            </a:pPr>
            <a:r>
              <a:t>Highest priority is to satisfy the customer </a:t>
            </a:r>
            <a:r>
              <a:rPr b="0"/>
              <a:t> through early and continuous delivery of valuable software. </a:t>
            </a:r>
          </a:p>
          <a:p>
            <a:pPr marL="457200" indent="-457200">
              <a:lnSpc>
                <a:spcPct val="80000"/>
              </a:lnSpc>
              <a:spcBef>
                <a:spcPts val="300"/>
              </a:spcBef>
              <a:buFontTx/>
              <a:buAutoNum type="arabicPeriod" startAt="1"/>
              <a:defRPr sz="2900">
                <a:latin typeface="+mj-lt"/>
                <a:ea typeface="+mj-ea"/>
                <a:cs typeface="+mj-cs"/>
                <a:sym typeface="Arial"/>
              </a:defRPr>
            </a:pPr>
            <a:r>
              <a:t>Welcome changing requirements, even late in development. Agile processes harness </a:t>
            </a:r>
            <a:r>
              <a:rPr b="1"/>
              <a:t>continuous change for the customer's competitive advantage</a:t>
            </a:r>
            <a:r>
              <a:t>. </a:t>
            </a:r>
          </a:p>
          <a:p>
            <a:pPr marL="457200" indent="-457200">
              <a:lnSpc>
                <a:spcPct val="80000"/>
              </a:lnSpc>
              <a:spcBef>
                <a:spcPts val="600"/>
              </a:spcBef>
              <a:buFontTx/>
              <a:buAutoNum type="arabicPeriod" startAt="1"/>
              <a:defRPr b="1" sz="2900">
                <a:latin typeface="+mj-lt"/>
                <a:ea typeface="+mj-ea"/>
                <a:cs typeface="+mj-cs"/>
                <a:sym typeface="Arial"/>
              </a:defRPr>
            </a:pPr>
            <a:r>
              <a:t>Deliver working software increments frequently</a:t>
            </a:r>
            <a:r>
              <a:rPr b="0"/>
              <a:t>, from as often as every few days to every few months, with a preference to the shorter timescales. </a:t>
            </a:r>
          </a:p>
        </p:txBody>
      </p:sp>
      <p:sp>
        <p:nvSpPr>
          <p:cNvPr id="207"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9" name="Rectangle 2"/>
          <p:cNvSpPr txBox="1"/>
          <p:nvPr>
            <p:ph type="title"/>
          </p:nvPr>
        </p:nvSpPr>
        <p:spPr>
          <a:prstGeom prst="rect">
            <a:avLst/>
          </a:prstGeom>
        </p:spPr>
        <p:txBody>
          <a:bodyPr/>
          <a:lstStyle>
            <a:lvl1pPr>
              <a:defRPr>
                <a:solidFill>
                  <a:srgbClr val="FF0000"/>
                </a:solidFill>
              </a:defRPr>
            </a:lvl1pPr>
          </a:lstStyle>
          <a:p>
            <a:pPr/>
            <a:r>
              <a:t>Underlying Agility Principles </a:t>
            </a:r>
          </a:p>
        </p:txBody>
      </p:sp>
      <p:sp>
        <p:nvSpPr>
          <p:cNvPr id="210" name="Rectangle 3"/>
          <p:cNvSpPr txBox="1"/>
          <p:nvPr>
            <p:ph type="body" idx="1"/>
          </p:nvPr>
        </p:nvSpPr>
        <p:spPr>
          <a:xfrm>
            <a:off x="457200" y="1600200"/>
            <a:ext cx="8229600" cy="4525963"/>
          </a:xfrm>
          <a:prstGeom prst="rect">
            <a:avLst/>
          </a:prstGeom>
        </p:spPr>
        <p:txBody>
          <a:bodyPr/>
          <a:lstStyle/>
          <a:p>
            <a:pPr marL="457200" indent="-457200">
              <a:lnSpc>
                <a:spcPct val="90000"/>
              </a:lnSpc>
              <a:spcBef>
                <a:spcPts val="300"/>
              </a:spcBef>
              <a:buFontTx/>
              <a:buAutoNum type="arabicPeriod" startAt="4"/>
              <a:defRPr sz="2900">
                <a:latin typeface="+mj-lt"/>
                <a:ea typeface="+mj-ea"/>
                <a:cs typeface="+mj-cs"/>
                <a:sym typeface="Arial"/>
              </a:defRPr>
            </a:pPr>
            <a:r>
              <a:t>Business people and developers </a:t>
            </a:r>
            <a:r>
              <a:rPr b="1"/>
              <a:t>must work together</a:t>
            </a:r>
            <a:r>
              <a:t> daily throughout the project. </a:t>
            </a:r>
          </a:p>
          <a:p>
            <a:pPr marL="457200" indent="-457200">
              <a:lnSpc>
                <a:spcPct val="90000"/>
              </a:lnSpc>
              <a:spcBef>
                <a:spcPts val="600"/>
              </a:spcBef>
              <a:buFontTx/>
              <a:buAutoNum type="arabicPeriod" startAt="4"/>
              <a:defRPr sz="2900">
                <a:latin typeface="+mj-lt"/>
                <a:ea typeface="+mj-ea"/>
                <a:cs typeface="+mj-cs"/>
                <a:sym typeface="Arial"/>
              </a:defRPr>
            </a:pPr>
            <a:r>
              <a:t>Build projects around motivated people. Give them needed </a:t>
            </a:r>
            <a:r>
              <a:rPr b="1"/>
              <a:t>environment and support</a:t>
            </a:r>
            <a:r>
              <a:t>, and trust them to get the job done. </a:t>
            </a:r>
          </a:p>
          <a:p>
            <a:pPr marL="457200" indent="-457200">
              <a:lnSpc>
                <a:spcPct val="90000"/>
              </a:lnSpc>
              <a:spcBef>
                <a:spcPts val="600"/>
              </a:spcBef>
              <a:buFontTx/>
              <a:buAutoNum type="arabicPeriod" startAt="4"/>
              <a:defRPr sz="2900">
                <a:latin typeface="+mj-lt"/>
                <a:ea typeface="+mj-ea"/>
                <a:cs typeface="+mj-cs"/>
                <a:sym typeface="Arial"/>
              </a:defRPr>
            </a:pPr>
            <a:r>
              <a:t>The most efficient and effective method of </a:t>
            </a:r>
            <a:r>
              <a:rPr b="1"/>
              <a:t>conveying information</a:t>
            </a:r>
            <a:r>
              <a:t> to and within a development team is face-to-face conversation. </a:t>
            </a:r>
          </a:p>
        </p:txBody>
      </p:sp>
      <p:sp>
        <p:nvSpPr>
          <p:cNvPr id="211"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Rectangle 2"/>
          <p:cNvSpPr txBox="1"/>
          <p:nvPr>
            <p:ph type="title"/>
          </p:nvPr>
        </p:nvSpPr>
        <p:spPr>
          <a:prstGeom prst="rect">
            <a:avLst/>
          </a:prstGeom>
        </p:spPr>
        <p:txBody>
          <a:bodyPr/>
          <a:lstStyle>
            <a:lvl1pPr>
              <a:defRPr>
                <a:solidFill>
                  <a:srgbClr val="FF0000"/>
                </a:solidFill>
              </a:defRPr>
            </a:lvl1pPr>
          </a:lstStyle>
          <a:p>
            <a:pPr/>
            <a:r>
              <a:t>Underlying Agility Principles </a:t>
            </a:r>
          </a:p>
        </p:txBody>
      </p:sp>
      <p:sp>
        <p:nvSpPr>
          <p:cNvPr id="214" name="Rectangle 3"/>
          <p:cNvSpPr txBox="1"/>
          <p:nvPr>
            <p:ph type="body" idx="1"/>
          </p:nvPr>
        </p:nvSpPr>
        <p:spPr>
          <a:xfrm>
            <a:off x="457200" y="1600200"/>
            <a:ext cx="8229600" cy="4525963"/>
          </a:xfrm>
          <a:prstGeom prst="rect">
            <a:avLst/>
          </a:prstGeom>
        </p:spPr>
        <p:txBody>
          <a:bodyPr/>
          <a:lstStyle/>
          <a:p>
            <a:pPr marL="457200" indent="-457200">
              <a:lnSpc>
                <a:spcPct val="90000"/>
              </a:lnSpc>
              <a:spcBef>
                <a:spcPts val="600"/>
              </a:spcBef>
              <a:buFontTx/>
              <a:buAutoNum type="arabicPeriod" startAt="7"/>
              <a:defRPr b="1">
                <a:latin typeface="+mj-lt"/>
                <a:ea typeface="+mj-ea"/>
                <a:cs typeface="+mj-cs"/>
                <a:sym typeface="Arial"/>
              </a:defRPr>
            </a:pPr>
            <a:r>
              <a:t>Working software</a:t>
            </a:r>
            <a:r>
              <a:rPr b="0"/>
              <a:t> is the primary measure of progress. </a:t>
            </a:r>
            <a:endParaRPr b="0"/>
          </a:p>
          <a:p>
            <a:pPr marL="457200" indent="-457200">
              <a:lnSpc>
                <a:spcPct val="90000"/>
              </a:lnSpc>
              <a:buFontTx/>
              <a:buAutoNum type="arabicPeriod" startAt="7"/>
              <a:defRPr>
                <a:latin typeface="+mj-lt"/>
                <a:ea typeface="+mj-ea"/>
                <a:cs typeface="+mj-cs"/>
                <a:sym typeface="Arial"/>
              </a:defRPr>
            </a:pPr>
            <a:r>
              <a:t>Agile processes promote </a:t>
            </a:r>
            <a:r>
              <a:rPr b="1"/>
              <a:t>sustainable development</a:t>
            </a:r>
            <a:r>
              <a:t>. The sponsors, developers, and users should be able to maintain a constant pace indefinitely. </a:t>
            </a:r>
          </a:p>
          <a:p>
            <a:pPr marL="457200" indent="-457200">
              <a:lnSpc>
                <a:spcPct val="90000"/>
              </a:lnSpc>
              <a:buFontTx/>
              <a:buAutoNum type="arabicPeriod" startAt="7"/>
              <a:defRPr>
                <a:latin typeface="+mj-lt"/>
                <a:ea typeface="+mj-ea"/>
                <a:cs typeface="+mj-cs"/>
                <a:sym typeface="Arial"/>
              </a:defRPr>
            </a:pPr>
            <a:r>
              <a:t>Continuous attention to </a:t>
            </a:r>
            <a:r>
              <a:rPr b="1"/>
              <a:t>technical excellence and good design</a:t>
            </a:r>
            <a:r>
              <a:t> enhances agility. </a:t>
            </a:r>
          </a:p>
        </p:txBody>
      </p:sp>
      <p:sp>
        <p:nvSpPr>
          <p:cNvPr id="215"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Rectangle 2"/>
          <p:cNvSpPr txBox="1"/>
          <p:nvPr>
            <p:ph type="title"/>
          </p:nvPr>
        </p:nvSpPr>
        <p:spPr>
          <a:prstGeom prst="rect">
            <a:avLst/>
          </a:prstGeom>
        </p:spPr>
        <p:txBody>
          <a:bodyPr/>
          <a:lstStyle>
            <a:lvl1pPr>
              <a:defRPr>
                <a:solidFill>
                  <a:srgbClr val="FF0000"/>
                </a:solidFill>
              </a:defRPr>
            </a:lvl1pPr>
          </a:lstStyle>
          <a:p>
            <a:pPr/>
            <a:r>
              <a:t>Underlying Agility Principles </a:t>
            </a:r>
          </a:p>
        </p:txBody>
      </p:sp>
      <p:sp>
        <p:nvSpPr>
          <p:cNvPr id="218" name="Rectangle 3"/>
          <p:cNvSpPr txBox="1"/>
          <p:nvPr>
            <p:ph type="body" idx="1"/>
          </p:nvPr>
        </p:nvSpPr>
        <p:spPr>
          <a:xfrm>
            <a:off x="457200" y="1600200"/>
            <a:ext cx="8229600" cy="4525963"/>
          </a:xfrm>
          <a:prstGeom prst="rect">
            <a:avLst/>
          </a:prstGeom>
        </p:spPr>
        <p:txBody>
          <a:bodyPr/>
          <a:lstStyle/>
          <a:p>
            <a:pPr marL="457200" indent="-457200">
              <a:lnSpc>
                <a:spcPct val="90000"/>
              </a:lnSpc>
              <a:buFontTx/>
              <a:buAutoNum type="arabicPeriod" startAt="10"/>
              <a:defRPr b="1">
                <a:latin typeface="+mj-lt"/>
                <a:ea typeface="+mj-ea"/>
                <a:cs typeface="+mj-cs"/>
                <a:sym typeface="Arial"/>
              </a:defRPr>
            </a:pPr>
            <a:r>
              <a:t>Simplicity</a:t>
            </a:r>
            <a:r>
              <a:rPr b="0"/>
              <a:t>—the art of maximizing the amount of work not done—is essential. </a:t>
            </a:r>
            <a:endParaRPr b="0"/>
          </a:p>
          <a:p>
            <a:pPr marL="457200" indent="-457200">
              <a:lnSpc>
                <a:spcPct val="90000"/>
              </a:lnSpc>
              <a:buFontTx/>
              <a:buAutoNum type="arabicPeriod" startAt="10"/>
              <a:defRPr>
                <a:latin typeface="+mj-lt"/>
                <a:ea typeface="+mj-ea"/>
                <a:cs typeface="+mj-cs"/>
                <a:sym typeface="Arial"/>
              </a:defRPr>
            </a:pPr>
            <a:r>
              <a:t>The best architectures, requirements, and designs emerge from </a:t>
            </a:r>
            <a:r>
              <a:rPr b="1"/>
              <a:t>self-organizing teams</a:t>
            </a:r>
            <a:r>
              <a:t>.</a:t>
            </a:r>
          </a:p>
          <a:p>
            <a:pPr marL="457200" indent="-457200">
              <a:lnSpc>
                <a:spcPct val="90000"/>
              </a:lnSpc>
              <a:buFontTx/>
              <a:buAutoNum type="arabicPeriod" startAt="10"/>
              <a:defRPr>
                <a:latin typeface="+mj-lt"/>
                <a:ea typeface="+mj-ea"/>
                <a:cs typeface="+mj-cs"/>
                <a:sym typeface="Arial"/>
              </a:defRPr>
            </a:pPr>
            <a:r>
              <a:t>At </a:t>
            </a:r>
            <a:r>
              <a:rPr b="1"/>
              <a:t>regular intervals, the team reflects </a:t>
            </a:r>
            <a:r>
              <a:t>on how to become more effective, then tunes and adjusts its behavior accordingly. </a:t>
            </a:r>
          </a:p>
        </p:txBody>
      </p:sp>
      <p:sp>
        <p:nvSpPr>
          <p:cNvPr id="219"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0" y="381000"/>
            <a:ext cx="9001125" cy="1090613"/>
          </a:xfrm>
          <a:prstGeom prst="rect">
            <a:avLst/>
          </a:prstGeom>
        </p:spPr>
        <p:txBody>
          <a:bodyPr/>
          <a:lstStyle>
            <a:lvl1pPr>
              <a:defRPr sz="3600"/>
            </a:lvl1pPr>
          </a:lstStyle>
          <a:p>
            <a:pPr/>
            <a:r>
              <a:t>Web Engineering = Software Engineering ?</a:t>
            </a:r>
          </a:p>
        </p:txBody>
      </p:sp>
      <p:sp>
        <p:nvSpPr>
          <p:cNvPr id="222" name="Content Placeholder 2"/>
          <p:cNvSpPr txBox="1"/>
          <p:nvPr>
            <p:ph type="body" idx="1"/>
          </p:nvPr>
        </p:nvSpPr>
        <p:spPr>
          <a:xfrm>
            <a:off x="457200" y="1600200"/>
            <a:ext cx="8229600" cy="4525963"/>
          </a:xfrm>
          <a:prstGeom prst="rect">
            <a:avLst/>
          </a:prstGeom>
        </p:spPr>
        <p:txBody>
          <a:bodyPr/>
          <a:lstStyle/>
          <a:p>
            <a:pPr/>
            <a:r>
              <a:t>Software engineering principles, concepts, and methods can be applied to Web development, but their application </a:t>
            </a:r>
            <a:r>
              <a:rPr b="1"/>
              <a:t>requires a somewhat different approach </a:t>
            </a:r>
            <a:r>
              <a:t>than their use during the development of conventional software based systems.</a:t>
            </a:r>
          </a:p>
          <a:p>
            <a:pPr/>
            <a:r>
              <a:t>Software engineering is a layered technology</a:t>
            </a:r>
          </a:p>
        </p:txBody>
      </p:sp>
      <p:sp>
        <p:nvSpPr>
          <p:cNvPr id="22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Picture 4" descr="Picture 4"/>
          <p:cNvPicPr>
            <a:picLocks noChangeAspect="1"/>
          </p:cNvPicPr>
          <p:nvPr/>
        </p:nvPicPr>
        <p:blipFill>
          <a:blip r:embed="rId2">
            <a:extLst/>
          </a:blip>
          <a:stretch>
            <a:fillRect/>
          </a:stretch>
        </p:blipFill>
        <p:spPr>
          <a:xfrm>
            <a:off x="2881851" y="5153738"/>
            <a:ext cx="5386388" cy="14859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222"/>
                                        </p:tgtEl>
                                        <p:attrNameLst>
                                          <p:attrName>style.visibility</p:attrName>
                                        </p:attrNameLst>
                                      </p:cBhvr>
                                      <p:to>
                                        <p:strVal val="visible"/>
                                      </p:to>
                                    </p:set>
                                    <p:animEffect filter="blinds(horizontal)" transition="in">
                                      <p:cBhvr>
                                        <p:cTn id="7" dur="500"/>
                                        <p:tgtEl>
                                          <p:spTgt spid="222"/>
                                        </p:tgtEl>
                                      </p:cBhvr>
                                    </p:animEffect>
                                  </p:childTnLst>
                                </p:cTn>
                              </p:par>
                            </p:childTnLst>
                          </p:cTn>
                        </p:par>
                        <p:par>
                          <p:cTn id="8" fill="hold">
                            <p:stCondLst>
                              <p:cond delay="500"/>
                            </p:stCondLst>
                            <p:childTnLst>
                              <p:par>
                                <p:cTn id="9" presetClass="entr" nodeType="afterEffect" presetSubtype="10" presetID="3" grpId="2" fill="hold">
                                  <p:stCondLst>
                                    <p:cond delay="0"/>
                                  </p:stCondLst>
                                  <p:iterate type="el" backwards="0">
                                    <p:tmAbs val="0"/>
                                  </p:iterate>
                                  <p:childTnLst>
                                    <p:set>
                                      <p:cBhvr>
                                        <p:cTn id="10" fill="hold"/>
                                        <p:tgtEl>
                                          <p:spTgt spid="224"/>
                                        </p:tgtEl>
                                        <p:attrNameLst>
                                          <p:attrName>style.visibility</p:attrName>
                                        </p:attrNameLst>
                                      </p:cBhvr>
                                      <p:to>
                                        <p:strVal val="visible"/>
                                      </p:to>
                                    </p:set>
                                    <p:animEffect filter="blinds(horizontal)" transition="in">
                                      <p:cBhvr>
                                        <p:cTn id="11"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4" grpId="2"/>
      <p:bldP build="whole" bldLvl="1" animBg="1" rev="0" advAuto="0" spid="222" grpId="1"/>
    </p:bldLst>
  </p:timing>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6" name="Rectangle 2"/>
          <p:cNvSpPr txBox="1"/>
          <p:nvPr>
            <p:ph type="title"/>
          </p:nvPr>
        </p:nvSpPr>
        <p:spPr>
          <a:prstGeom prst="rect">
            <a:avLst/>
          </a:prstGeom>
        </p:spPr>
        <p:txBody>
          <a:bodyPr/>
          <a:lstStyle/>
          <a:p>
            <a:pPr>
              <a:defRPr sz="3600"/>
            </a:pPr>
            <a:r>
              <a:t>Software Engineering Layers </a:t>
            </a:r>
            <a:r>
              <a:rPr>
                <a:solidFill>
                  <a:srgbClr val="00FF00"/>
                </a:solidFill>
              </a:rPr>
              <a:t>Q</a:t>
            </a:r>
          </a:p>
        </p:txBody>
      </p:sp>
      <p:sp>
        <p:nvSpPr>
          <p:cNvPr id="227" name="Rectangle 5"/>
          <p:cNvSpPr txBox="1"/>
          <p:nvPr>
            <p:ph type="body" sz="half" idx="1"/>
          </p:nvPr>
        </p:nvSpPr>
        <p:spPr>
          <a:xfrm>
            <a:off x="912813" y="3429000"/>
            <a:ext cx="8110536" cy="2019300"/>
          </a:xfrm>
          <a:prstGeom prst="rect">
            <a:avLst/>
          </a:prstGeom>
        </p:spPr>
        <p:txBody>
          <a:bodyPr/>
          <a:lstStyle/>
          <a:p>
            <a:pPr>
              <a:lnSpc>
                <a:spcPct val="80000"/>
              </a:lnSpc>
              <a:spcBef>
                <a:spcPts val="400"/>
              </a:spcBef>
              <a:defRPr sz="1700"/>
            </a:pPr>
            <a:r>
              <a:t>Quality: Foster a continuous process improvement culture</a:t>
            </a:r>
            <a:endParaRPr sz="2700"/>
          </a:p>
          <a:p>
            <a:pPr>
              <a:lnSpc>
                <a:spcPct val="80000"/>
              </a:lnSpc>
              <a:spcBef>
                <a:spcPts val="400"/>
              </a:spcBef>
              <a:defRPr sz="1700"/>
            </a:pPr>
            <a:r>
              <a:t>Process: The glue that holds the technology layers together</a:t>
            </a:r>
            <a:endParaRPr sz="2700"/>
          </a:p>
          <a:p>
            <a:pPr lvl="1" marL="742950" indent="-285750">
              <a:lnSpc>
                <a:spcPct val="80000"/>
              </a:lnSpc>
              <a:spcBef>
                <a:spcPts val="300"/>
              </a:spcBef>
              <a:defRPr sz="1500"/>
            </a:pPr>
            <a:r>
              <a:t>Work products (e.g., models and documents) are produced, milestones are established, quality is ensured, and change is properly managed</a:t>
            </a:r>
            <a:endParaRPr sz="4800"/>
          </a:p>
          <a:p>
            <a:pPr>
              <a:lnSpc>
                <a:spcPct val="80000"/>
              </a:lnSpc>
              <a:spcBef>
                <a:spcPts val="400"/>
              </a:spcBef>
              <a:defRPr sz="1700"/>
            </a:pPr>
            <a:r>
              <a:t>Methods: Provide the technical how-to’s </a:t>
            </a:r>
            <a:endParaRPr sz="2700"/>
          </a:p>
          <a:p>
            <a:pPr lvl="1" marL="742950" indent="-285750">
              <a:lnSpc>
                <a:spcPct val="80000"/>
              </a:lnSpc>
              <a:spcBef>
                <a:spcPts val="300"/>
              </a:spcBef>
              <a:defRPr sz="1500"/>
            </a:pPr>
            <a:r>
              <a:t>Communication, requirements analysis, design modeling, program construction, testing, and support.</a:t>
            </a:r>
            <a:endParaRPr sz="5400"/>
          </a:p>
          <a:p>
            <a:pPr>
              <a:lnSpc>
                <a:spcPct val="80000"/>
              </a:lnSpc>
              <a:spcBef>
                <a:spcPts val="400"/>
              </a:spcBef>
              <a:defRPr sz="1700"/>
            </a:pPr>
            <a:r>
              <a:t>Tools: Support for the process and the methods</a:t>
            </a:r>
          </a:p>
        </p:txBody>
      </p:sp>
      <p:sp>
        <p:nvSpPr>
          <p:cNvPr id="228"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9" name="Picture 4" descr="Picture 4"/>
          <p:cNvPicPr>
            <a:picLocks noChangeAspect="1"/>
          </p:cNvPicPr>
          <p:nvPr/>
        </p:nvPicPr>
        <p:blipFill>
          <a:blip r:embed="rId2">
            <a:extLst/>
          </a:blip>
          <a:stretch>
            <a:fillRect/>
          </a:stretch>
        </p:blipFill>
        <p:spPr>
          <a:xfrm>
            <a:off x="1878013" y="1828800"/>
            <a:ext cx="5386388" cy="14859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227">
                                            <p:txEl>
                                              <p:pRg st="1" end="1"/>
                                            </p:txEl>
                                          </p:spTgt>
                                        </p:tgtEl>
                                        <p:attrNameLst>
                                          <p:attrName>style.visibility</p:attrName>
                                        </p:attrNameLst>
                                      </p:cBhvr>
                                      <p:to>
                                        <p:strVal val="visible"/>
                                      </p:to>
                                    </p:set>
                                    <p:animEffect filter="blinds(horizontal)" transition="in">
                                      <p:cBhvr>
                                        <p:cTn id="7" dur="500"/>
                                        <p:tgtEl>
                                          <p:spTgt spid="227">
                                            <p:txEl>
                                              <p:pRg st="1" end="1"/>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227">
                                            <p:txEl>
                                              <p:pRg st="2" end="2"/>
                                            </p:txEl>
                                          </p:spTgt>
                                        </p:tgtEl>
                                        <p:attrNameLst>
                                          <p:attrName>style.visibility</p:attrName>
                                        </p:attrNameLst>
                                      </p:cBhvr>
                                      <p:to>
                                        <p:strVal val="visible"/>
                                      </p:to>
                                    </p:set>
                                    <p:animEffect filter="blinds(horizontal)" transition="in">
                                      <p:cBhvr>
                                        <p:cTn id="11" dur="500"/>
                                        <p:tgtEl>
                                          <p:spTgt spid="22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0" presetID="3" grpId="1" fill="hold">
                                  <p:stCondLst>
                                    <p:cond delay="0"/>
                                  </p:stCondLst>
                                  <p:iterate type="el" backwards="0">
                                    <p:tmAbs val="0"/>
                                  </p:iterate>
                                  <p:childTnLst>
                                    <p:set>
                                      <p:cBhvr>
                                        <p:cTn id="15" fill="hold"/>
                                        <p:tgtEl>
                                          <p:spTgt spid="227">
                                            <p:txEl>
                                              <p:pRg st="3" end="3"/>
                                            </p:txEl>
                                          </p:spTgt>
                                        </p:tgtEl>
                                        <p:attrNameLst>
                                          <p:attrName>style.visibility</p:attrName>
                                        </p:attrNameLst>
                                      </p:cBhvr>
                                      <p:to>
                                        <p:strVal val="visible"/>
                                      </p:to>
                                    </p:set>
                                    <p:animEffect filter="blinds(horizontal)" transition="in">
                                      <p:cBhvr>
                                        <p:cTn id="16" dur="500"/>
                                        <p:tgtEl>
                                          <p:spTgt spid="227">
                                            <p:txEl>
                                              <p:pRg st="3" end="3"/>
                                            </p:txEl>
                                          </p:spTgt>
                                        </p:tgtEl>
                                      </p:cBhvr>
                                    </p:animEffect>
                                  </p:childTnLst>
                                </p:cTn>
                              </p:par>
                            </p:childTnLst>
                          </p:cTn>
                        </p:par>
                        <p:par>
                          <p:cTn id="17" fill="hold">
                            <p:stCondLst>
                              <p:cond delay="500"/>
                            </p:stCondLst>
                            <p:childTnLst>
                              <p:par>
                                <p:cTn id="18" presetClass="entr" nodeType="afterEffect" presetSubtype="10" presetID="3" grpId="1" fill="hold">
                                  <p:stCondLst>
                                    <p:cond delay="0"/>
                                  </p:stCondLst>
                                  <p:iterate type="el" backwards="0">
                                    <p:tmAbs val="0"/>
                                  </p:iterate>
                                  <p:childTnLst>
                                    <p:set>
                                      <p:cBhvr>
                                        <p:cTn id="19" fill="hold"/>
                                        <p:tgtEl>
                                          <p:spTgt spid="227">
                                            <p:txEl>
                                              <p:pRg st="4" end="4"/>
                                            </p:txEl>
                                          </p:spTgt>
                                        </p:tgtEl>
                                        <p:attrNameLst>
                                          <p:attrName>style.visibility</p:attrName>
                                        </p:attrNameLst>
                                      </p:cBhvr>
                                      <p:to>
                                        <p:strVal val="visible"/>
                                      </p:to>
                                    </p:set>
                                    <p:animEffect filter="blinds(horizontal)" transition="in">
                                      <p:cBhvr>
                                        <p:cTn id="20" dur="500"/>
                                        <p:tgtEl>
                                          <p:spTgt spid="22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3" grpId="1" fill="hold">
                                  <p:stCondLst>
                                    <p:cond delay="0"/>
                                  </p:stCondLst>
                                  <p:iterate type="el" backwards="0">
                                    <p:tmAbs val="0"/>
                                  </p:iterate>
                                  <p:childTnLst>
                                    <p:set>
                                      <p:cBhvr>
                                        <p:cTn id="24" fill="hold"/>
                                        <p:tgtEl>
                                          <p:spTgt spid="227">
                                            <p:txEl>
                                              <p:pRg st="5" end="5"/>
                                            </p:txEl>
                                          </p:spTgt>
                                        </p:tgtEl>
                                        <p:attrNameLst>
                                          <p:attrName>style.visibility</p:attrName>
                                        </p:attrNameLst>
                                      </p:cBhvr>
                                      <p:to>
                                        <p:strVal val="visible"/>
                                      </p:to>
                                    </p:set>
                                    <p:animEffect filter="blinds(horizontal)" transition="in">
                                      <p:cBhvr>
                                        <p:cTn id="25" dur="500"/>
                                        <p:tgtEl>
                                          <p:spTgt spid="22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7"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prstGeom prst="rect">
            <a:avLst/>
          </a:prstGeom>
        </p:spPr>
        <p:txBody>
          <a:bodyPr/>
          <a:lstStyle/>
          <a:p>
            <a:pPr/>
            <a:r>
              <a:t>Chapter 1</a:t>
            </a:r>
          </a:p>
        </p:txBody>
      </p:sp>
      <p:sp>
        <p:nvSpPr>
          <p:cNvPr id="121" name="Content Placeholder 2"/>
          <p:cNvSpPr txBox="1"/>
          <p:nvPr>
            <p:ph type="body" idx="1"/>
          </p:nvPr>
        </p:nvSpPr>
        <p:spPr>
          <a:xfrm>
            <a:off x="457200" y="1600200"/>
            <a:ext cx="8229600" cy="4525963"/>
          </a:xfrm>
          <a:prstGeom prst="rect">
            <a:avLst/>
          </a:prstGeom>
        </p:spPr>
        <p:txBody>
          <a:bodyPr/>
          <a:lstStyle>
            <a:lvl1pPr>
              <a:spcBef>
                <a:spcPts val="1000"/>
              </a:spcBef>
              <a:defRPr i="1" sz="4400"/>
            </a:lvl1pPr>
          </a:lstStyle>
          <a:p>
            <a:pPr/>
            <a:r>
              <a:t>Web-Based Systems</a:t>
            </a:r>
          </a:p>
        </p:txBody>
      </p:sp>
      <p:sp>
        <p:nvSpPr>
          <p:cNvPr id="122"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1" name="Title 1"/>
          <p:cNvSpPr txBox="1"/>
          <p:nvPr>
            <p:ph type="title"/>
          </p:nvPr>
        </p:nvSpPr>
        <p:spPr>
          <a:prstGeom prst="rect">
            <a:avLst/>
          </a:prstGeom>
        </p:spPr>
        <p:txBody>
          <a:bodyPr/>
          <a:lstStyle/>
          <a:p>
            <a:pPr/>
            <a:r>
              <a:t>Web Engineering</a:t>
            </a:r>
          </a:p>
        </p:txBody>
      </p:sp>
      <p:sp>
        <p:nvSpPr>
          <p:cNvPr id="232" name="Content Placeholder 2"/>
          <p:cNvSpPr txBox="1"/>
          <p:nvPr>
            <p:ph type="body" idx="1"/>
          </p:nvPr>
        </p:nvSpPr>
        <p:spPr>
          <a:xfrm>
            <a:off x="457200" y="1600200"/>
            <a:ext cx="8229600" cy="4525963"/>
          </a:xfrm>
          <a:prstGeom prst="rect">
            <a:avLst/>
          </a:prstGeom>
        </p:spPr>
        <p:txBody>
          <a:bodyPr/>
          <a:lstStyle/>
          <a:p>
            <a:pPr marL="336042" indent="-336042" defTabSz="896111">
              <a:lnSpc>
                <a:spcPct val="90000"/>
              </a:lnSpc>
              <a:defRPr sz="3136"/>
            </a:pPr>
            <a:r>
              <a:t>Web Engineering differed from Software Engineering… </a:t>
            </a:r>
          </a:p>
          <a:p>
            <a:pPr lvl="1" marL="728091" indent="-280035" defTabSz="896111">
              <a:lnSpc>
                <a:spcPct val="90000"/>
              </a:lnSpc>
              <a:spcBef>
                <a:spcPts val="600"/>
              </a:spcBef>
              <a:defRPr sz="2744"/>
            </a:pPr>
            <a:r>
              <a:t>WebE framework must be defined within a process that: </a:t>
            </a:r>
          </a:p>
          <a:p>
            <a:pPr lvl="2" marL="448055" indent="336042" defTabSz="896111">
              <a:lnSpc>
                <a:spcPct val="90000"/>
              </a:lnSpc>
              <a:spcBef>
                <a:spcPts val="500"/>
              </a:spcBef>
              <a:buSzTx/>
              <a:buNone/>
              <a:defRPr sz="2352"/>
            </a:pPr>
            <a:r>
              <a:t>(1) embraces change, </a:t>
            </a:r>
          </a:p>
          <a:p>
            <a:pPr lvl="2" marL="448055" indent="336042" defTabSz="896111">
              <a:lnSpc>
                <a:spcPct val="90000"/>
              </a:lnSpc>
              <a:spcBef>
                <a:spcPts val="500"/>
              </a:spcBef>
              <a:buSzTx/>
              <a:buNone/>
              <a:defRPr sz="2352"/>
            </a:pPr>
            <a:r>
              <a:t>(2) encourages the creativity and independence of development staff and strong interaction with WebApp stakeholders, </a:t>
            </a:r>
          </a:p>
          <a:p>
            <a:pPr lvl="2" marL="448055" indent="336042" defTabSz="896111">
              <a:lnSpc>
                <a:spcPct val="90000"/>
              </a:lnSpc>
              <a:spcBef>
                <a:spcPts val="500"/>
              </a:spcBef>
              <a:buSzTx/>
              <a:buNone/>
              <a:defRPr sz="2352"/>
            </a:pPr>
            <a:r>
              <a:t>(3) builds systems using small development teams, and </a:t>
            </a:r>
          </a:p>
          <a:p>
            <a:pPr lvl="2" marL="448055" indent="336042" defTabSz="896111">
              <a:lnSpc>
                <a:spcPct val="90000"/>
              </a:lnSpc>
              <a:spcBef>
                <a:spcPts val="500"/>
              </a:spcBef>
              <a:buSzTx/>
              <a:buNone/>
              <a:defRPr sz="2352"/>
            </a:pPr>
            <a:r>
              <a:t>(4) emphasizes incremental development using short development cycles</a:t>
            </a:r>
          </a:p>
        </p:txBody>
      </p:sp>
      <p:sp>
        <p:nvSpPr>
          <p:cNvPr id="23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Title 1"/>
          <p:cNvSpPr txBox="1"/>
          <p:nvPr>
            <p:ph type="title"/>
          </p:nvPr>
        </p:nvSpPr>
        <p:spPr>
          <a:prstGeom prst="rect">
            <a:avLst/>
          </a:prstGeom>
        </p:spPr>
        <p:txBody>
          <a:bodyPr/>
          <a:lstStyle/>
          <a:p>
            <a:pPr/>
            <a:r>
              <a:t>WebE Methods </a:t>
            </a:r>
            <a:r>
              <a:rPr>
                <a:solidFill>
                  <a:srgbClr val="00FF00"/>
                </a:solidFill>
              </a:rPr>
              <a:t>Q</a:t>
            </a:r>
          </a:p>
        </p:txBody>
      </p:sp>
      <p:sp>
        <p:nvSpPr>
          <p:cNvPr id="236" name="Content Placeholder 2"/>
          <p:cNvSpPr txBox="1"/>
          <p:nvPr>
            <p:ph type="body" idx="1"/>
          </p:nvPr>
        </p:nvSpPr>
        <p:spPr>
          <a:xfrm>
            <a:off x="457200" y="1600200"/>
            <a:ext cx="8229600" cy="4525963"/>
          </a:xfrm>
          <a:prstGeom prst="rect">
            <a:avLst/>
          </a:prstGeom>
        </p:spPr>
        <p:txBody>
          <a:bodyPr/>
          <a:lstStyle/>
          <a:p>
            <a:pPr>
              <a:lnSpc>
                <a:spcPct val="90000"/>
              </a:lnSpc>
            </a:pPr>
            <a:r>
              <a:t>Encompasses a set of technical tasks that enable a Web engineer to understand, characterize, and then build a high-quality WebApp</a:t>
            </a:r>
          </a:p>
          <a:p>
            <a:pPr lvl="1" marL="857250" indent="-457200">
              <a:lnSpc>
                <a:spcPct val="90000"/>
              </a:lnSpc>
              <a:spcBef>
                <a:spcPts val="600"/>
              </a:spcBef>
              <a:buFontTx/>
              <a:buAutoNum type="arabicPeriod" startAt="1"/>
              <a:defRPr sz="2800"/>
            </a:pPr>
            <a:r>
              <a:t>Communication methods</a:t>
            </a:r>
          </a:p>
          <a:p>
            <a:pPr lvl="1" marL="857250" indent="-457200">
              <a:lnSpc>
                <a:spcPct val="90000"/>
              </a:lnSpc>
              <a:spcBef>
                <a:spcPts val="600"/>
              </a:spcBef>
              <a:buFontTx/>
              <a:buAutoNum type="arabicPeriod" startAt="1"/>
              <a:defRPr sz="2800"/>
            </a:pPr>
            <a:r>
              <a:t>Requirements analysis methods</a:t>
            </a:r>
          </a:p>
          <a:p>
            <a:pPr lvl="1" marL="857250" indent="-457200">
              <a:lnSpc>
                <a:spcPct val="90000"/>
              </a:lnSpc>
              <a:spcBef>
                <a:spcPts val="600"/>
              </a:spcBef>
              <a:buFontTx/>
              <a:buAutoNum type="arabicPeriod" startAt="1"/>
              <a:defRPr sz="2800"/>
            </a:pPr>
            <a:r>
              <a:t>Design methods</a:t>
            </a:r>
          </a:p>
          <a:p>
            <a:pPr lvl="1" marL="857250" indent="-457200">
              <a:lnSpc>
                <a:spcPct val="90000"/>
              </a:lnSpc>
              <a:spcBef>
                <a:spcPts val="600"/>
              </a:spcBef>
              <a:buFontTx/>
              <a:buAutoNum type="arabicPeriod" startAt="1"/>
              <a:defRPr sz="2800"/>
            </a:pPr>
            <a:r>
              <a:t>Construction methods</a:t>
            </a:r>
          </a:p>
          <a:p>
            <a:pPr lvl="1" marL="857250" indent="-457200">
              <a:lnSpc>
                <a:spcPct val="90000"/>
              </a:lnSpc>
              <a:spcBef>
                <a:spcPts val="600"/>
              </a:spcBef>
              <a:buFontTx/>
              <a:buAutoNum type="arabicPeriod" startAt="1"/>
              <a:defRPr sz="2800"/>
            </a:pPr>
            <a:r>
              <a:t>Testing methods</a:t>
            </a:r>
          </a:p>
        </p:txBody>
      </p:sp>
      <p:sp>
        <p:nvSpPr>
          <p:cNvPr id="237"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Rectangle 2"/>
          <p:cNvSpPr txBox="1"/>
          <p:nvPr>
            <p:ph type="title"/>
          </p:nvPr>
        </p:nvSpPr>
        <p:spPr>
          <a:prstGeom prst="rect">
            <a:avLst/>
          </a:prstGeom>
        </p:spPr>
        <p:txBody>
          <a:bodyPr/>
          <a:lstStyle/>
          <a:p>
            <a:pPr/>
            <a:r>
              <a:t>WebE Methods</a:t>
            </a:r>
          </a:p>
        </p:txBody>
      </p:sp>
      <p:sp>
        <p:nvSpPr>
          <p:cNvPr id="240" name="Rectangle 3"/>
          <p:cNvSpPr txBox="1"/>
          <p:nvPr>
            <p:ph type="body" idx="1"/>
          </p:nvPr>
        </p:nvSpPr>
        <p:spPr>
          <a:xfrm>
            <a:off x="533400" y="1752600"/>
            <a:ext cx="8610600" cy="3048000"/>
          </a:xfrm>
          <a:prstGeom prst="rect">
            <a:avLst/>
          </a:prstGeom>
        </p:spPr>
        <p:txBody>
          <a:bodyPr/>
          <a:lstStyle/>
          <a:p>
            <a:pPr marL="457200" indent="-457200">
              <a:lnSpc>
                <a:spcPct val="80000"/>
              </a:lnSpc>
              <a:spcBef>
                <a:spcPts val="400"/>
              </a:spcBef>
              <a:buFontTx/>
              <a:buAutoNum type="arabicPeriod" startAt="1"/>
              <a:defRPr sz="2000"/>
            </a:pPr>
            <a:r>
              <a:t>Communication methods</a:t>
            </a:r>
          </a:p>
          <a:p>
            <a:pPr lvl="1" marL="742950" indent="-285750">
              <a:lnSpc>
                <a:spcPct val="80000"/>
              </a:lnSpc>
              <a:spcBef>
                <a:spcPts val="400"/>
              </a:spcBef>
              <a:defRPr sz="1700"/>
            </a:pPr>
            <a:r>
              <a:t>Define the approach used to facilitate communication between Web engineers and all other </a:t>
            </a:r>
            <a:r>
              <a:rPr b="1"/>
              <a:t>WebApp stakeholders </a:t>
            </a:r>
            <a:r>
              <a:t>(e.g., end users, business clients, problem domain experts, content designers, team leaders, project managers)</a:t>
            </a:r>
          </a:p>
          <a:p>
            <a:pPr lvl="1" marL="742950" indent="-285750">
              <a:lnSpc>
                <a:spcPct val="80000"/>
              </a:lnSpc>
              <a:spcBef>
                <a:spcPts val="400"/>
              </a:spcBef>
              <a:defRPr sz="1700"/>
            </a:pPr>
            <a:r>
              <a:t>Communication techniques are important during requirements gathering and whenever a WebApp increment is to be evaluated</a:t>
            </a:r>
          </a:p>
          <a:p>
            <a:pPr marL="457200" indent="-457200">
              <a:lnSpc>
                <a:spcPct val="80000"/>
              </a:lnSpc>
              <a:spcBef>
                <a:spcPts val="400"/>
              </a:spcBef>
              <a:buFontTx/>
              <a:buAutoNum type="arabicPeriod" startAt="1"/>
              <a:defRPr sz="2000"/>
            </a:pPr>
            <a:r>
              <a:t>Requirements analysis methods</a:t>
            </a:r>
          </a:p>
          <a:p>
            <a:pPr lvl="1" marL="914400" indent="-457200">
              <a:lnSpc>
                <a:spcPct val="80000"/>
              </a:lnSpc>
              <a:spcBef>
                <a:spcPts val="400"/>
              </a:spcBef>
              <a:defRPr sz="1700"/>
            </a:pPr>
            <a:r>
              <a:t>Provides understanding the deliverable content of a WebApp, functions for the end user, and the navigation modes of interaction for each class of user</a:t>
            </a:r>
          </a:p>
        </p:txBody>
      </p:sp>
      <p:sp>
        <p:nvSpPr>
          <p:cNvPr id="241"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240">
                                            <p:txEl>
                                              <p:pRg st="3" end="3"/>
                                            </p:txEl>
                                          </p:spTgt>
                                        </p:tgtEl>
                                        <p:attrNameLst>
                                          <p:attrName>style.visibility</p:attrName>
                                        </p:attrNameLst>
                                      </p:cBhvr>
                                      <p:to>
                                        <p:strVal val="visible"/>
                                      </p:to>
                                    </p:set>
                                    <p:animEffect filter="blinds(horizontal)" transition="in">
                                      <p:cBhvr>
                                        <p:cTn id="7" dur="500"/>
                                        <p:tgtEl>
                                          <p:spTgt spid="240">
                                            <p:txEl>
                                              <p:pRg st="3" end="3"/>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240">
                                            <p:txEl>
                                              <p:pRg st="4" end="4"/>
                                            </p:txEl>
                                          </p:spTgt>
                                        </p:tgtEl>
                                        <p:attrNameLst>
                                          <p:attrName>style.visibility</p:attrName>
                                        </p:attrNameLst>
                                      </p:cBhvr>
                                      <p:to>
                                        <p:strVal val="visible"/>
                                      </p:to>
                                    </p:set>
                                    <p:animEffect filter="blinds(horizontal)" transition="in">
                                      <p:cBhvr>
                                        <p:cTn id="11" dur="500"/>
                                        <p:tgtEl>
                                          <p:spTgt spid="240">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0" grpId="1"/>
    </p:bldLst>
  </p:timing>
</p:sld>
</file>

<file path=ppt/slides/slide3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3" name="Rectangle 2"/>
          <p:cNvSpPr txBox="1"/>
          <p:nvPr>
            <p:ph type="title"/>
          </p:nvPr>
        </p:nvSpPr>
        <p:spPr>
          <a:prstGeom prst="rect">
            <a:avLst/>
          </a:prstGeom>
        </p:spPr>
        <p:txBody>
          <a:bodyPr/>
          <a:lstStyle/>
          <a:p>
            <a:pPr/>
            <a:r>
              <a:t>WebE Methods</a:t>
            </a:r>
          </a:p>
        </p:txBody>
      </p:sp>
      <p:sp>
        <p:nvSpPr>
          <p:cNvPr id="244" name="Rectangle 3"/>
          <p:cNvSpPr txBox="1"/>
          <p:nvPr>
            <p:ph type="body" idx="1"/>
          </p:nvPr>
        </p:nvSpPr>
        <p:spPr>
          <a:xfrm>
            <a:off x="533400" y="1752600"/>
            <a:ext cx="8610600" cy="3048000"/>
          </a:xfrm>
          <a:prstGeom prst="rect">
            <a:avLst/>
          </a:prstGeom>
        </p:spPr>
        <p:txBody>
          <a:bodyPr/>
          <a:lstStyle/>
          <a:p>
            <a:pPr marL="457200" indent="-457200">
              <a:lnSpc>
                <a:spcPct val="80000"/>
              </a:lnSpc>
              <a:spcBef>
                <a:spcPts val="400"/>
              </a:spcBef>
              <a:buFontTx/>
              <a:buAutoNum type="arabicPeriod" startAt="3"/>
              <a:defRPr sz="1700"/>
            </a:pPr>
            <a:r>
              <a:t>Design methods</a:t>
            </a:r>
          </a:p>
          <a:p>
            <a:pPr lvl="1" marL="914400" indent="-457200">
              <a:lnSpc>
                <a:spcPct val="80000"/>
              </a:lnSpc>
              <a:spcBef>
                <a:spcPts val="300"/>
              </a:spcBef>
              <a:defRPr sz="1500"/>
            </a:pPr>
            <a:r>
              <a:t>Design techniques for WebApp content, application and information architecture, interface design, and navigation structure</a:t>
            </a:r>
          </a:p>
          <a:p>
            <a:pPr marL="457200" indent="-457200">
              <a:lnSpc>
                <a:spcPct val="80000"/>
              </a:lnSpc>
              <a:spcBef>
                <a:spcPts val="400"/>
              </a:spcBef>
              <a:buFontTx/>
              <a:buAutoNum type="arabicPeriod" startAt="3"/>
              <a:defRPr sz="1700"/>
            </a:pPr>
            <a:r>
              <a:t>Construction methods</a:t>
            </a:r>
          </a:p>
          <a:p>
            <a:pPr lvl="1" marL="914400" indent="-457200">
              <a:lnSpc>
                <a:spcPct val="80000"/>
              </a:lnSpc>
              <a:spcBef>
                <a:spcPts val="300"/>
              </a:spcBef>
              <a:defRPr sz="1500"/>
            </a:pPr>
            <a:r>
              <a:t>Set of languages, tools, and related technology to create WebApp</a:t>
            </a:r>
          </a:p>
          <a:p>
            <a:pPr marL="457200" indent="-457200">
              <a:lnSpc>
                <a:spcPct val="80000"/>
              </a:lnSpc>
              <a:spcBef>
                <a:spcPts val="400"/>
              </a:spcBef>
              <a:buFontTx/>
              <a:buAutoNum type="arabicPeriod" startAt="3"/>
              <a:defRPr sz="1700"/>
            </a:pPr>
            <a:r>
              <a:t>Testing methods</a:t>
            </a:r>
          </a:p>
          <a:p>
            <a:pPr lvl="1" marL="742950" indent="-285750">
              <a:lnSpc>
                <a:spcPct val="80000"/>
              </a:lnSpc>
              <a:spcBef>
                <a:spcPts val="300"/>
              </a:spcBef>
              <a:defRPr sz="1500"/>
            </a:pPr>
            <a:r>
              <a:t>Testing component-level and architectural issues</a:t>
            </a:r>
          </a:p>
          <a:p>
            <a:pPr lvl="1" marL="742950" indent="-285750">
              <a:lnSpc>
                <a:spcPct val="80000"/>
              </a:lnSpc>
              <a:spcBef>
                <a:spcPts val="300"/>
              </a:spcBef>
              <a:defRPr sz="1500"/>
            </a:pPr>
            <a:r>
              <a:t>Navigation testing</a:t>
            </a:r>
          </a:p>
          <a:p>
            <a:pPr lvl="1" marL="742950" indent="-285750">
              <a:lnSpc>
                <a:spcPct val="80000"/>
              </a:lnSpc>
              <a:spcBef>
                <a:spcPts val="300"/>
              </a:spcBef>
              <a:defRPr sz="1500"/>
            </a:pPr>
            <a:r>
              <a:t>Usability testing </a:t>
            </a:r>
          </a:p>
          <a:p>
            <a:pPr lvl="1" marL="742950" indent="-285750">
              <a:lnSpc>
                <a:spcPct val="80000"/>
              </a:lnSpc>
              <a:spcBef>
                <a:spcPts val="300"/>
              </a:spcBef>
              <a:defRPr sz="1500"/>
            </a:pPr>
            <a:r>
              <a:t>Security testing</a:t>
            </a:r>
          </a:p>
          <a:p>
            <a:pPr lvl="1" marL="742950" indent="-285750">
              <a:lnSpc>
                <a:spcPct val="80000"/>
              </a:lnSpc>
              <a:spcBef>
                <a:spcPts val="300"/>
              </a:spcBef>
              <a:defRPr sz="1500"/>
            </a:pPr>
            <a:r>
              <a:t>Configuration testing</a:t>
            </a:r>
          </a:p>
        </p:txBody>
      </p:sp>
      <p:sp>
        <p:nvSpPr>
          <p:cNvPr id="245"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244">
                                            <p:txEl>
                                              <p:pRg st="2" end="2"/>
                                            </p:txEl>
                                          </p:spTgt>
                                        </p:tgtEl>
                                        <p:attrNameLst>
                                          <p:attrName>style.visibility</p:attrName>
                                        </p:attrNameLst>
                                      </p:cBhvr>
                                      <p:to>
                                        <p:strVal val="visible"/>
                                      </p:to>
                                    </p:set>
                                    <p:animEffect filter="blinds(horizontal)" transition="in">
                                      <p:cBhvr>
                                        <p:cTn id="7" dur="500"/>
                                        <p:tgtEl>
                                          <p:spTgt spid="244">
                                            <p:txEl>
                                              <p:pRg st="2" end="2"/>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244">
                                            <p:txEl>
                                              <p:pRg st="3" end="3"/>
                                            </p:txEl>
                                          </p:spTgt>
                                        </p:tgtEl>
                                        <p:attrNameLst>
                                          <p:attrName>style.visibility</p:attrName>
                                        </p:attrNameLst>
                                      </p:cBhvr>
                                      <p:to>
                                        <p:strVal val="visible"/>
                                      </p:to>
                                    </p:set>
                                    <p:animEffect filter="blinds(horizontal)" transition="in">
                                      <p:cBhvr>
                                        <p:cTn id="11" dur="500"/>
                                        <p:tgtEl>
                                          <p:spTgt spid="244">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0" presetID="3" grpId="1" fill="hold">
                                  <p:stCondLst>
                                    <p:cond delay="0"/>
                                  </p:stCondLst>
                                  <p:iterate type="el" backwards="0">
                                    <p:tmAbs val="0"/>
                                  </p:iterate>
                                  <p:childTnLst>
                                    <p:set>
                                      <p:cBhvr>
                                        <p:cTn id="15" fill="hold"/>
                                        <p:tgtEl>
                                          <p:spTgt spid="244">
                                            <p:txEl>
                                              <p:pRg st="4" end="4"/>
                                            </p:txEl>
                                          </p:spTgt>
                                        </p:tgtEl>
                                        <p:attrNameLst>
                                          <p:attrName>style.visibility</p:attrName>
                                        </p:attrNameLst>
                                      </p:cBhvr>
                                      <p:to>
                                        <p:strVal val="visible"/>
                                      </p:to>
                                    </p:set>
                                    <p:animEffect filter="blinds(horizontal)" transition="in">
                                      <p:cBhvr>
                                        <p:cTn id="16" dur="500"/>
                                        <p:tgtEl>
                                          <p:spTgt spid="244">
                                            <p:txEl>
                                              <p:pRg st="4" end="4"/>
                                            </p:txEl>
                                          </p:spTgt>
                                        </p:tgtEl>
                                      </p:cBhvr>
                                    </p:animEffect>
                                  </p:childTnLst>
                                </p:cTn>
                              </p:par>
                            </p:childTnLst>
                          </p:cTn>
                        </p:par>
                        <p:par>
                          <p:cTn id="17" fill="hold">
                            <p:stCondLst>
                              <p:cond delay="500"/>
                            </p:stCondLst>
                            <p:childTnLst>
                              <p:par>
                                <p:cTn id="18" presetClass="entr" nodeType="afterEffect" presetSubtype="10" presetID="3" grpId="1" fill="hold">
                                  <p:stCondLst>
                                    <p:cond delay="0"/>
                                  </p:stCondLst>
                                  <p:iterate type="el" backwards="0">
                                    <p:tmAbs val="0"/>
                                  </p:iterate>
                                  <p:childTnLst>
                                    <p:set>
                                      <p:cBhvr>
                                        <p:cTn id="19" fill="hold"/>
                                        <p:tgtEl>
                                          <p:spTgt spid="244">
                                            <p:txEl>
                                              <p:pRg st="5" end="5"/>
                                            </p:txEl>
                                          </p:spTgt>
                                        </p:tgtEl>
                                        <p:attrNameLst>
                                          <p:attrName>style.visibility</p:attrName>
                                        </p:attrNameLst>
                                      </p:cBhvr>
                                      <p:to>
                                        <p:strVal val="visible"/>
                                      </p:to>
                                    </p:set>
                                    <p:animEffect filter="blinds(horizontal)" transition="in">
                                      <p:cBhvr>
                                        <p:cTn id="20" dur="500"/>
                                        <p:tgtEl>
                                          <p:spTgt spid="244">
                                            <p:txEl>
                                              <p:pRg st="5" end="5"/>
                                            </p:txEl>
                                          </p:spTgt>
                                        </p:tgtEl>
                                      </p:cBhvr>
                                    </p:animEffect>
                                  </p:childTnLst>
                                </p:cTn>
                              </p:par>
                            </p:childTnLst>
                          </p:cTn>
                        </p:par>
                        <p:par>
                          <p:cTn id="21" fill="hold">
                            <p:stCondLst>
                              <p:cond delay="1000"/>
                            </p:stCondLst>
                            <p:childTnLst>
                              <p:par>
                                <p:cTn id="22" presetClass="entr" nodeType="afterEffect" presetSubtype="10" presetID="3" grpId="1" fill="hold">
                                  <p:stCondLst>
                                    <p:cond delay="0"/>
                                  </p:stCondLst>
                                  <p:iterate type="el" backwards="0">
                                    <p:tmAbs val="0"/>
                                  </p:iterate>
                                  <p:childTnLst>
                                    <p:set>
                                      <p:cBhvr>
                                        <p:cTn id="23" fill="hold"/>
                                        <p:tgtEl>
                                          <p:spTgt spid="244">
                                            <p:txEl>
                                              <p:pRg st="6" end="6"/>
                                            </p:txEl>
                                          </p:spTgt>
                                        </p:tgtEl>
                                        <p:attrNameLst>
                                          <p:attrName>style.visibility</p:attrName>
                                        </p:attrNameLst>
                                      </p:cBhvr>
                                      <p:to>
                                        <p:strVal val="visible"/>
                                      </p:to>
                                    </p:set>
                                    <p:animEffect filter="blinds(horizontal)" transition="in">
                                      <p:cBhvr>
                                        <p:cTn id="24" dur="500"/>
                                        <p:tgtEl>
                                          <p:spTgt spid="244">
                                            <p:txEl>
                                              <p:pRg st="6" end="6"/>
                                            </p:txEl>
                                          </p:spTgt>
                                        </p:tgtEl>
                                      </p:cBhvr>
                                    </p:animEffect>
                                  </p:childTnLst>
                                </p:cTn>
                              </p:par>
                            </p:childTnLst>
                          </p:cTn>
                        </p:par>
                        <p:par>
                          <p:cTn id="25" fill="hold">
                            <p:stCondLst>
                              <p:cond delay="1500"/>
                            </p:stCondLst>
                            <p:childTnLst>
                              <p:par>
                                <p:cTn id="26" presetClass="entr" nodeType="afterEffect" presetSubtype="10" presetID="3" grpId="1" fill="hold">
                                  <p:stCondLst>
                                    <p:cond delay="0"/>
                                  </p:stCondLst>
                                  <p:iterate type="el" backwards="0">
                                    <p:tmAbs val="0"/>
                                  </p:iterate>
                                  <p:childTnLst>
                                    <p:set>
                                      <p:cBhvr>
                                        <p:cTn id="27" fill="hold"/>
                                        <p:tgtEl>
                                          <p:spTgt spid="244">
                                            <p:txEl>
                                              <p:pRg st="7" end="7"/>
                                            </p:txEl>
                                          </p:spTgt>
                                        </p:tgtEl>
                                        <p:attrNameLst>
                                          <p:attrName>style.visibility</p:attrName>
                                        </p:attrNameLst>
                                      </p:cBhvr>
                                      <p:to>
                                        <p:strVal val="visible"/>
                                      </p:to>
                                    </p:set>
                                    <p:animEffect filter="blinds(horizontal)" transition="in">
                                      <p:cBhvr>
                                        <p:cTn id="28" dur="500"/>
                                        <p:tgtEl>
                                          <p:spTgt spid="244">
                                            <p:txEl>
                                              <p:pRg st="7" end="7"/>
                                            </p:txEl>
                                          </p:spTgt>
                                        </p:tgtEl>
                                      </p:cBhvr>
                                    </p:animEffect>
                                  </p:childTnLst>
                                </p:cTn>
                              </p:par>
                            </p:childTnLst>
                          </p:cTn>
                        </p:par>
                        <p:par>
                          <p:cTn id="29" fill="hold">
                            <p:stCondLst>
                              <p:cond delay="2000"/>
                            </p:stCondLst>
                            <p:childTnLst>
                              <p:par>
                                <p:cTn id="30" presetClass="entr" nodeType="afterEffect" presetSubtype="10" presetID="3" grpId="1" fill="hold">
                                  <p:stCondLst>
                                    <p:cond delay="0"/>
                                  </p:stCondLst>
                                  <p:iterate type="el" backwards="0">
                                    <p:tmAbs val="0"/>
                                  </p:iterate>
                                  <p:childTnLst>
                                    <p:set>
                                      <p:cBhvr>
                                        <p:cTn id="31" fill="hold"/>
                                        <p:tgtEl>
                                          <p:spTgt spid="244">
                                            <p:txEl>
                                              <p:pRg st="8" end="8"/>
                                            </p:txEl>
                                          </p:spTgt>
                                        </p:tgtEl>
                                        <p:attrNameLst>
                                          <p:attrName>style.visibility</p:attrName>
                                        </p:attrNameLst>
                                      </p:cBhvr>
                                      <p:to>
                                        <p:strVal val="visible"/>
                                      </p:to>
                                    </p:set>
                                    <p:animEffect filter="blinds(horizontal)" transition="in">
                                      <p:cBhvr>
                                        <p:cTn id="32" dur="500"/>
                                        <p:tgtEl>
                                          <p:spTgt spid="244">
                                            <p:txEl>
                                              <p:pRg st="8" end="8"/>
                                            </p:txEl>
                                          </p:spTgt>
                                        </p:tgtEl>
                                      </p:cBhvr>
                                    </p:animEffect>
                                  </p:childTnLst>
                                </p:cTn>
                              </p:par>
                            </p:childTnLst>
                          </p:cTn>
                        </p:par>
                        <p:par>
                          <p:cTn id="33" fill="hold">
                            <p:stCondLst>
                              <p:cond delay="2500"/>
                            </p:stCondLst>
                            <p:childTnLst>
                              <p:par>
                                <p:cTn id="34" presetClass="entr" nodeType="afterEffect" presetSubtype="10" presetID="3" grpId="1" fill="hold">
                                  <p:stCondLst>
                                    <p:cond delay="0"/>
                                  </p:stCondLst>
                                  <p:iterate type="el" backwards="0">
                                    <p:tmAbs val="0"/>
                                  </p:iterate>
                                  <p:childTnLst>
                                    <p:set>
                                      <p:cBhvr>
                                        <p:cTn id="35" fill="hold"/>
                                        <p:tgtEl>
                                          <p:spTgt spid="244">
                                            <p:txEl>
                                              <p:pRg st="9" end="9"/>
                                            </p:txEl>
                                          </p:spTgt>
                                        </p:tgtEl>
                                        <p:attrNameLst>
                                          <p:attrName>style.visibility</p:attrName>
                                        </p:attrNameLst>
                                      </p:cBhvr>
                                      <p:to>
                                        <p:strVal val="visible"/>
                                      </p:to>
                                    </p:set>
                                    <p:animEffect filter="blinds(horizontal)" transition="in">
                                      <p:cBhvr>
                                        <p:cTn id="36" dur="500"/>
                                        <p:tgtEl>
                                          <p:spTgt spid="244">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4" grpId="1"/>
    </p:bldLst>
  </p:timing>
</p:sld>
</file>

<file path=ppt/slides/slide3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7" name="Title 1"/>
          <p:cNvSpPr txBox="1"/>
          <p:nvPr>
            <p:ph type="title"/>
          </p:nvPr>
        </p:nvSpPr>
        <p:spPr>
          <a:prstGeom prst="rect">
            <a:avLst/>
          </a:prstGeom>
        </p:spPr>
        <p:txBody>
          <a:bodyPr/>
          <a:lstStyle/>
          <a:p>
            <a:pPr/>
            <a:r>
              <a:t>WebE Methods</a:t>
            </a:r>
          </a:p>
        </p:txBody>
      </p:sp>
      <p:sp>
        <p:nvSpPr>
          <p:cNvPr id="248" name="Content Placeholder 2"/>
          <p:cNvSpPr txBox="1"/>
          <p:nvPr>
            <p:ph type="body" idx="1"/>
          </p:nvPr>
        </p:nvSpPr>
        <p:spPr>
          <a:xfrm>
            <a:off x="457200" y="1600200"/>
            <a:ext cx="8229600" cy="4525963"/>
          </a:xfrm>
          <a:prstGeom prst="rect">
            <a:avLst/>
          </a:prstGeom>
        </p:spPr>
        <p:txBody>
          <a:bodyPr/>
          <a:lstStyle/>
          <a:p>
            <a:pPr/>
            <a:r>
              <a:t>Other than these are </a:t>
            </a:r>
          </a:p>
          <a:p>
            <a:pPr lvl="1" marL="742950" indent="-285750">
              <a:spcBef>
                <a:spcPts val="600"/>
              </a:spcBef>
              <a:defRPr sz="2800"/>
            </a:pPr>
            <a:r>
              <a:t>Project management techniques </a:t>
            </a:r>
          </a:p>
          <a:p>
            <a:pPr lvl="2" marL="1143000" indent="-228600">
              <a:spcBef>
                <a:spcPts val="500"/>
              </a:spcBef>
              <a:defRPr sz="2400"/>
            </a:pPr>
            <a:r>
              <a:t>Estimation</a:t>
            </a:r>
          </a:p>
          <a:p>
            <a:pPr lvl="2" marL="1143000" indent="-228600">
              <a:spcBef>
                <a:spcPts val="500"/>
              </a:spcBef>
              <a:defRPr sz="2400"/>
            </a:pPr>
            <a:r>
              <a:t>Scheduling</a:t>
            </a:r>
          </a:p>
          <a:p>
            <a:pPr lvl="2" marL="1143000" indent="-228600">
              <a:spcBef>
                <a:spcPts val="500"/>
              </a:spcBef>
              <a:defRPr sz="2400"/>
            </a:pPr>
            <a:r>
              <a:t>Risk analysis</a:t>
            </a:r>
          </a:p>
          <a:p>
            <a:pPr lvl="1" marL="742950" indent="-285750">
              <a:spcBef>
                <a:spcPts val="600"/>
              </a:spcBef>
              <a:defRPr sz="2800"/>
            </a:pPr>
            <a:r>
              <a:t>Software configuration management techniques</a:t>
            </a:r>
          </a:p>
          <a:p>
            <a:pPr lvl="1" marL="742950" indent="-285750">
              <a:spcBef>
                <a:spcPts val="600"/>
              </a:spcBef>
              <a:defRPr sz="2800"/>
            </a:pPr>
            <a:r>
              <a:t>Review techniques</a:t>
            </a:r>
          </a:p>
        </p:txBody>
      </p:sp>
      <p:sp>
        <p:nvSpPr>
          <p:cNvPr id="249"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1" name="Rectangle 2"/>
          <p:cNvSpPr txBox="1"/>
          <p:nvPr>
            <p:ph type="title"/>
          </p:nvPr>
        </p:nvSpPr>
        <p:spPr>
          <a:prstGeom prst="rect">
            <a:avLst/>
          </a:prstGeom>
        </p:spPr>
        <p:txBody>
          <a:bodyPr/>
          <a:lstStyle/>
          <a:p>
            <a:pPr>
              <a:defRPr b="1"/>
            </a:pPr>
            <a:r>
              <a:t>Industry-Quality WebApps </a:t>
            </a:r>
            <a:r>
              <a:rPr>
                <a:solidFill>
                  <a:srgbClr val="00FF00"/>
                </a:solidFill>
              </a:rPr>
              <a:t>QQ</a:t>
            </a:r>
          </a:p>
        </p:txBody>
      </p:sp>
      <p:sp>
        <p:nvSpPr>
          <p:cNvPr id="252" name="Rectangle 3"/>
          <p:cNvSpPr txBox="1"/>
          <p:nvPr>
            <p:ph type="body" idx="1"/>
          </p:nvPr>
        </p:nvSpPr>
        <p:spPr>
          <a:xfrm>
            <a:off x="457200" y="1600200"/>
            <a:ext cx="8229600" cy="4525963"/>
          </a:xfrm>
          <a:prstGeom prst="rect">
            <a:avLst/>
          </a:prstGeom>
        </p:spPr>
        <p:txBody>
          <a:bodyPr/>
          <a:lstStyle/>
          <a:p>
            <a:pPr>
              <a:lnSpc>
                <a:spcPct val="90000"/>
              </a:lnSpc>
              <a:buSzTx/>
              <a:buNone/>
              <a:defRPr b="1">
                <a:latin typeface="+mj-lt"/>
                <a:ea typeface="+mj-ea"/>
                <a:cs typeface="+mj-cs"/>
                <a:sym typeface="Arial"/>
              </a:defRPr>
            </a:pPr>
            <a:r>
              <a:t>Characteristics</a:t>
            </a:r>
          </a:p>
          <a:p>
            <a:pPr>
              <a:lnSpc>
                <a:spcPct val="90000"/>
              </a:lnSpc>
              <a:spcBef>
                <a:spcPts val="400"/>
              </a:spcBef>
              <a:defRPr sz="2000">
                <a:solidFill>
                  <a:srgbClr val="800080"/>
                </a:solidFill>
                <a:latin typeface="+mj-lt"/>
                <a:ea typeface="+mj-ea"/>
                <a:cs typeface="+mj-cs"/>
                <a:sym typeface="Arial"/>
              </a:defRPr>
            </a:pPr>
            <a:r>
              <a:t>Take the time to understand business needs and product objectives</a:t>
            </a:r>
            <a:r>
              <a:rPr>
                <a:solidFill>
                  <a:srgbClr val="000000"/>
                </a:solidFill>
              </a:rPr>
              <a:t>, even if the details of the WebApp are vague. </a:t>
            </a:r>
            <a:endParaRPr>
              <a:solidFill>
                <a:srgbClr val="000000"/>
              </a:solidFill>
            </a:endParaRPr>
          </a:p>
          <a:p>
            <a:pPr>
              <a:lnSpc>
                <a:spcPct val="90000"/>
              </a:lnSpc>
              <a:spcBef>
                <a:spcPts val="400"/>
              </a:spcBef>
              <a:defRPr sz="2000">
                <a:solidFill>
                  <a:srgbClr val="800080"/>
                </a:solidFill>
                <a:latin typeface="+mj-lt"/>
                <a:ea typeface="+mj-ea"/>
                <a:cs typeface="+mj-cs"/>
                <a:sym typeface="Arial"/>
              </a:defRPr>
            </a:pPr>
            <a:r>
              <a:t>Describe how users will interact with the WebApp</a:t>
            </a:r>
            <a:r>
              <a:rPr>
                <a:solidFill>
                  <a:srgbClr val="000000"/>
                </a:solidFill>
              </a:rPr>
              <a:t> using a scenario-based approach.</a:t>
            </a:r>
            <a:endParaRPr>
              <a:solidFill>
                <a:srgbClr val="000000"/>
              </a:solidFill>
            </a:endParaRPr>
          </a:p>
          <a:p>
            <a:pPr>
              <a:lnSpc>
                <a:spcPct val="90000"/>
              </a:lnSpc>
              <a:spcBef>
                <a:spcPts val="400"/>
              </a:spcBef>
              <a:defRPr i="1" sz="2000">
                <a:solidFill>
                  <a:srgbClr val="800080"/>
                </a:solidFill>
                <a:latin typeface="+mj-lt"/>
                <a:ea typeface="+mj-ea"/>
                <a:cs typeface="+mj-cs"/>
                <a:sym typeface="Arial"/>
              </a:defRPr>
            </a:pPr>
            <a:r>
              <a:t>Always d</a:t>
            </a:r>
            <a:r>
              <a:rPr i="0"/>
              <a:t>evelop a project plan</a:t>
            </a:r>
            <a:r>
              <a:rPr i="0">
                <a:solidFill>
                  <a:srgbClr val="000000"/>
                </a:solidFill>
              </a:rPr>
              <a:t>, even if it’s very brief.</a:t>
            </a:r>
            <a:endParaRPr i="0">
              <a:solidFill>
                <a:srgbClr val="000000"/>
              </a:solidFill>
            </a:endParaRPr>
          </a:p>
          <a:p>
            <a:pPr>
              <a:lnSpc>
                <a:spcPct val="90000"/>
              </a:lnSpc>
              <a:spcBef>
                <a:spcPts val="400"/>
              </a:spcBef>
              <a:defRPr sz="2000">
                <a:solidFill>
                  <a:srgbClr val="800080"/>
                </a:solidFill>
                <a:latin typeface="+mj-lt"/>
                <a:ea typeface="+mj-ea"/>
                <a:cs typeface="+mj-cs"/>
                <a:sym typeface="Arial"/>
              </a:defRPr>
            </a:pPr>
            <a:r>
              <a:t>Spend some time modeling</a:t>
            </a:r>
            <a:r>
              <a:rPr>
                <a:solidFill>
                  <a:srgbClr val="000000"/>
                </a:solidFill>
              </a:rPr>
              <a:t> what it is that you’re going to build.</a:t>
            </a:r>
            <a:endParaRPr>
              <a:solidFill>
                <a:srgbClr val="000000"/>
              </a:solidFill>
            </a:endParaRPr>
          </a:p>
          <a:p>
            <a:pPr>
              <a:lnSpc>
                <a:spcPct val="90000"/>
              </a:lnSpc>
              <a:spcBef>
                <a:spcPts val="400"/>
              </a:spcBef>
              <a:defRPr sz="2000">
                <a:solidFill>
                  <a:srgbClr val="800080"/>
                </a:solidFill>
                <a:latin typeface="+mj-lt"/>
                <a:ea typeface="+mj-ea"/>
                <a:cs typeface="+mj-cs"/>
                <a:sym typeface="Arial"/>
              </a:defRPr>
            </a:pPr>
            <a:r>
              <a:t>Review the models</a:t>
            </a:r>
            <a:r>
              <a:rPr>
                <a:solidFill>
                  <a:srgbClr val="000000"/>
                </a:solidFill>
              </a:rPr>
              <a:t> for consistency and quality.</a:t>
            </a:r>
            <a:endParaRPr>
              <a:solidFill>
                <a:srgbClr val="000000"/>
              </a:solidFill>
            </a:endParaRPr>
          </a:p>
          <a:p>
            <a:pPr>
              <a:lnSpc>
                <a:spcPct val="90000"/>
              </a:lnSpc>
              <a:spcBef>
                <a:spcPts val="400"/>
              </a:spcBef>
              <a:defRPr sz="2000">
                <a:solidFill>
                  <a:srgbClr val="800080"/>
                </a:solidFill>
                <a:latin typeface="+mj-lt"/>
                <a:ea typeface="+mj-ea"/>
                <a:cs typeface="+mj-cs"/>
                <a:sym typeface="Arial"/>
              </a:defRPr>
            </a:pPr>
            <a:r>
              <a:t>Use tools and technology</a:t>
            </a:r>
            <a:r>
              <a:rPr>
                <a:solidFill>
                  <a:srgbClr val="000000"/>
                </a:solidFill>
              </a:rPr>
              <a:t> that enable you to construct the system with as many reusable components as possible.</a:t>
            </a:r>
            <a:endParaRPr>
              <a:solidFill>
                <a:srgbClr val="000000"/>
              </a:solidFill>
            </a:endParaRPr>
          </a:p>
          <a:p>
            <a:pPr>
              <a:lnSpc>
                <a:spcPct val="90000"/>
              </a:lnSpc>
              <a:spcBef>
                <a:spcPts val="400"/>
              </a:spcBef>
              <a:defRPr sz="2000">
                <a:solidFill>
                  <a:srgbClr val="800080"/>
                </a:solidFill>
                <a:latin typeface="+mj-lt"/>
                <a:ea typeface="+mj-ea"/>
                <a:cs typeface="+mj-cs"/>
                <a:sym typeface="Arial"/>
              </a:defRPr>
            </a:pPr>
            <a:r>
              <a:t>Don’t reinvent</a:t>
            </a:r>
            <a:r>
              <a:rPr>
                <a:solidFill>
                  <a:srgbClr val="000000"/>
                </a:solidFill>
              </a:rPr>
              <a:t> when you can reuse. </a:t>
            </a:r>
            <a:endParaRPr>
              <a:solidFill>
                <a:srgbClr val="000000"/>
              </a:solidFill>
            </a:endParaRPr>
          </a:p>
          <a:p>
            <a:pPr>
              <a:lnSpc>
                <a:spcPct val="90000"/>
              </a:lnSpc>
              <a:spcBef>
                <a:spcPts val="400"/>
              </a:spcBef>
              <a:defRPr sz="2000">
                <a:solidFill>
                  <a:srgbClr val="800080"/>
                </a:solidFill>
                <a:latin typeface="+mj-lt"/>
                <a:ea typeface="+mj-ea"/>
                <a:cs typeface="+mj-cs"/>
                <a:sym typeface="Arial"/>
              </a:defRPr>
            </a:pPr>
            <a:r>
              <a:t>Don’t rely on early users to debug the WebApp</a:t>
            </a:r>
            <a:r>
              <a:rPr>
                <a:solidFill>
                  <a:srgbClr val="000000"/>
                </a:solidFill>
              </a:rPr>
              <a:t>—design and use comprehensive tests before releasing the system.</a:t>
            </a:r>
          </a:p>
        </p:txBody>
      </p:sp>
      <p:sp>
        <p:nvSpPr>
          <p:cNvPr id="25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Title 1"/>
          <p:cNvSpPr txBox="1"/>
          <p:nvPr>
            <p:ph type="title"/>
          </p:nvPr>
        </p:nvSpPr>
        <p:spPr>
          <a:xfrm>
            <a:off x="914400" y="381000"/>
            <a:ext cx="8229600" cy="1090613"/>
          </a:xfrm>
          <a:prstGeom prst="rect">
            <a:avLst/>
          </a:prstGeom>
        </p:spPr>
        <p:txBody>
          <a:bodyPr/>
          <a:lstStyle>
            <a:lvl1pPr>
              <a:defRPr b="1"/>
            </a:lvl1pPr>
          </a:lstStyle>
          <a:p>
            <a:pPr/>
            <a:r>
              <a:t>Industry-Quality WebApps</a:t>
            </a:r>
          </a:p>
        </p:txBody>
      </p:sp>
      <p:sp>
        <p:nvSpPr>
          <p:cNvPr id="256" name="Content Placeholder 2"/>
          <p:cNvSpPr txBox="1"/>
          <p:nvPr>
            <p:ph type="body" idx="1"/>
          </p:nvPr>
        </p:nvSpPr>
        <p:spPr>
          <a:xfrm>
            <a:off x="457200" y="1600200"/>
            <a:ext cx="8229600" cy="4525963"/>
          </a:xfrm>
          <a:prstGeom prst="rect">
            <a:avLst/>
          </a:prstGeom>
        </p:spPr>
        <p:txBody>
          <a:bodyPr/>
          <a:lstStyle/>
          <a:p>
            <a:pPr>
              <a:spcBef>
                <a:spcPts val="400"/>
              </a:spcBef>
              <a:buSzTx/>
              <a:buNone/>
              <a:defRPr b="1" sz="2000"/>
            </a:pPr>
            <a:r>
              <a:t>Characteristics </a:t>
            </a:r>
            <a:r>
              <a:rPr b="0"/>
              <a:t>:</a:t>
            </a:r>
            <a:endParaRPr b="0"/>
          </a:p>
          <a:p>
            <a:pPr marL="514350" indent="-457200">
              <a:spcBef>
                <a:spcPts val="500"/>
              </a:spcBef>
              <a:buFontTx/>
              <a:buAutoNum type="arabicPeriod" startAt="1"/>
              <a:defRPr sz="2200"/>
            </a:pPr>
            <a:r>
              <a:t>Take the time to understand business needs and product objectives, even if the details of the WebApp are vague</a:t>
            </a:r>
          </a:p>
          <a:p>
            <a:pPr lvl="1" marL="914400" indent="-457200">
              <a:spcBef>
                <a:spcPts val="400"/>
              </a:spcBef>
              <a:defRPr sz="1800"/>
            </a:pPr>
            <a:r>
              <a:t>Many WebApp developers erroneously believe that vague requirements (which are quite common) relieve them from the need to be sure that the system they are about to engineer has a legitimate business purpose</a:t>
            </a:r>
            <a:endParaRPr sz="2800"/>
          </a:p>
          <a:p>
            <a:pPr lvl="1" marL="914400" indent="-457200">
              <a:spcBef>
                <a:spcPts val="400"/>
              </a:spcBef>
              <a:defRPr sz="1800"/>
            </a:pPr>
            <a:r>
              <a:t>The end result is (too often) good technical work that results in the wrong system being built for the wrong reasons and for the wrong audience</a:t>
            </a:r>
            <a:endParaRPr sz="2800"/>
          </a:p>
          <a:p>
            <a:pPr lvl="1" marL="914400" indent="-457200">
              <a:spcBef>
                <a:spcPts val="400"/>
              </a:spcBef>
              <a:defRPr sz="1800"/>
            </a:pPr>
            <a:r>
              <a:t>If stakeholders cannot describe a business need for the WebApp, proceed with extreme caution</a:t>
            </a:r>
            <a:endParaRPr sz="2800"/>
          </a:p>
          <a:p>
            <a:pPr lvl="1" marL="914400" indent="-457200">
              <a:spcBef>
                <a:spcPts val="400"/>
              </a:spcBef>
              <a:defRPr sz="1800"/>
            </a:pPr>
            <a:r>
              <a:t>If stakeholders struggle to identify a set of clear objectives for the product </a:t>
            </a:r>
            <a:r>
              <a:rPr sz="2000"/>
              <a:t>(WebApp), do not proceed until they can</a:t>
            </a:r>
          </a:p>
        </p:txBody>
      </p:sp>
      <p:sp>
        <p:nvSpPr>
          <p:cNvPr id="257"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914400" y="381000"/>
            <a:ext cx="8229600" cy="1090613"/>
          </a:xfrm>
          <a:prstGeom prst="rect">
            <a:avLst/>
          </a:prstGeom>
        </p:spPr>
        <p:txBody>
          <a:bodyPr/>
          <a:lstStyle>
            <a:lvl1pPr>
              <a:defRPr b="1"/>
            </a:lvl1pPr>
          </a:lstStyle>
          <a:p>
            <a:pPr/>
            <a:r>
              <a:t>Industry-Quality WebApps</a:t>
            </a:r>
          </a:p>
        </p:txBody>
      </p:sp>
      <p:sp>
        <p:nvSpPr>
          <p:cNvPr id="260" name="Content Placeholder 2"/>
          <p:cNvSpPr txBox="1"/>
          <p:nvPr>
            <p:ph type="body" idx="1"/>
          </p:nvPr>
        </p:nvSpPr>
        <p:spPr>
          <a:xfrm>
            <a:off x="457200" y="1600200"/>
            <a:ext cx="8229600" cy="4525963"/>
          </a:xfrm>
          <a:prstGeom prst="rect">
            <a:avLst/>
          </a:prstGeom>
        </p:spPr>
        <p:txBody>
          <a:bodyPr/>
          <a:lstStyle/>
          <a:p>
            <a:pPr>
              <a:buSzTx/>
              <a:buNone/>
              <a:defRPr b="1"/>
            </a:pPr>
            <a:r>
              <a:t>Characteristics </a:t>
            </a:r>
            <a:r>
              <a:rPr b="0"/>
              <a:t>:</a:t>
            </a:r>
            <a:endParaRPr b="0"/>
          </a:p>
          <a:p>
            <a:pPr>
              <a:spcBef>
                <a:spcPts val="500"/>
              </a:spcBef>
              <a:buSzTx/>
              <a:buNone/>
              <a:defRPr sz="1800"/>
            </a:pPr>
            <a:r>
              <a:t>2</a:t>
            </a:r>
            <a:r>
              <a:rPr sz="2200"/>
              <a:t>. Describe how users will interact with the WebApp using a scenario based approach</a:t>
            </a:r>
            <a:endParaRPr sz="2200"/>
          </a:p>
          <a:p>
            <a:pPr lvl="1" marL="742950" indent="-285750">
              <a:spcBef>
                <a:spcPts val="400"/>
              </a:spcBef>
              <a:defRPr sz="1800"/>
            </a:pPr>
            <a:r>
              <a:t>Stakeholders should be convinced to develop scenarios (Chapters 4, 5, and 7) that reflect how various users will interact with the WebApp</a:t>
            </a:r>
          </a:p>
          <a:p>
            <a:pPr lvl="1" marL="742950" indent="-285750">
              <a:spcBef>
                <a:spcPts val="400"/>
              </a:spcBef>
              <a:defRPr sz="1800"/>
            </a:pPr>
            <a:r>
              <a:t>These scenarios can then be used: </a:t>
            </a:r>
            <a:endParaRPr sz="2800"/>
          </a:p>
          <a:p>
            <a:pPr lvl="2" marL="228600" indent="685800">
              <a:spcBef>
                <a:spcPts val="500"/>
              </a:spcBef>
              <a:buSzTx/>
              <a:buNone/>
              <a:defRPr sz="2400"/>
            </a:pPr>
            <a:r>
              <a:t>(1) for project planning and tracking, </a:t>
            </a:r>
          </a:p>
          <a:p>
            <a:pPr lvl="2" marL="228600" indent="685800">
              <a:spcBef>
                <a:spcPts val="500"/>
              </a:spcBef>
              <a:buSzTx/>
              <a:buNone/>
              <a:defRPr sz="2400"/>
            </a:pPr>
            <a:r>
              <a:t>(2) to guide analysis and design modeling, and </a:t>
            </a:r>
          </a:p>
          <a:p>
            <a:pPr lvl="2" marL="228600" indent="685800">
              <a:spcBef>
                <a:spcPts val="500"/>
              </a:spcBef>
              <a:buSzTx/>
              <a:buNone/>
              <a:defRPr sz="2400"/>
            </a:pPr>
            <a:r>
              <a:t>(3) as important input for the design of tests</a:t>
            </a:r>
          </a:p>
        </p:txBody>
      </p:sp>
      <p:sp>
        <p:nvSpPr>
          <p:cNvPr id="261"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914400" y="381000"/>
            <a:ext cx="8229600" cy="1090613"/>
          </a:xfrm>
          <a:prstGeom prst="rect">
            <a:avLst/>
          </a:prstGeom>
        </p:spPr>
        <p:txBody>
          <a:bodyPr/>
          <a:lstStyle>
            <a:lvl1pPr>
              <a:defRPr b="1"/>
            </a:lvl1pPr>
          </a:lstStyle>
          <a:p>
            <a:pPr/>
            <a:r>
              <a:t>Industry-Quality WebApps</a:t>
            </a:r>
          </a:p>
        </p:txBody>
      </p:sp>
      <p:sp>
        <p:nvSpPr>
          <p:cNvPr id="264" name="Content Placeholder 2"/>
          <p:cNvSpPr txBox="1"/>
          <p:nvPr>
            <p:ph type="body" idx="1"/>
          </p:nvPr>
        </p:nvSpPr>
        <p:spPr>
          <a:xfrm>
            <a:off x="685800" y="1905000"/>
            <a:ext cx="8458201" cy="4191000"/>
          </a:xfrm>
          <a:prstGeom prst="rect">
            <a:avLst/>
          </a:prstGeom>
        </p:spPr>
        <p:txBody>
          <a:bodyPr/>
          <a:lstStyle/>
          <a:p>
            <a:pPr>
              <a:lnSpc>
                <a:spcPct val="80000"/>
              </a:lnSpc>
              <a:spcBef>
                <a:spcPts val="500"/>
              </a:spcBef>
              <a:buSzTx/>
              <a:buNone/>
              <a:defRPr b="1" sz="2200"/>
            </a:pPr>
            <a:r>
              <a:t>Characteristics </a:t>
            </a:r>
            <a:r>
              <a:rPr b="0"/>
              <a:t>:</a:t>
            </a:r>
          </a:p>
          <a:p>
            <a:pPr marL="457200" indent="-400050">
              <a:lnSpc>
                <a:spcPct val="80000"/>
              </a:lnSpc>
              <a:spcBef>
                <a:spcPts val="300"/>
              </a:spcBef>
              <a:buSzTx/>
              <a:buNone/>
              <a:defRPr sz="1500"/>
            </a:pPr>
            <a:r>
              <a:t>3. Develop a project plan, even if it’s very brief</a:t>
            </a:r>
            <a:endParaRPr sz="2200"/>
          </a:p>
          <a:p>
            <a:pPr lvl="1" marL="446087" indent="-84138">
              <a:lnSpc>
                <a:spcPct val="80000"/>
              </a:lnSpc>
              <a:spcBef>
                <a:spcPts val="400"/>
              </a:spcBef>
              <a:defRPr sz="1900"/>
            </a:pPr>
            <a:r>
              <a:t> Base the plan (Chapter 5) on a process framework that is acceptable to all stakeholders</a:t>
            </a:r>
          </a:p>
          <a:p>
            <a:pPr lvl="1" marL="446087" indent="-84138">
              <a:lnSpc>
                <a:spcPct val="80000"/>
              </a:lnSpc>
              <a:spcBef>
                <a:spcPts val="400"/>
              </a:spcBef>
              <a:defRPr sz="1900"/>
            </a:pPr>
            <a:r>
              <a:t> Because project time lines are very short, use a “fine” granularity for schedule-project should be scheduled and tracked on a daily basis</a:t>
            </a:r>
          </a:p>
          <a:p>
            <a:pPr lvl="1" marL="627062" indent="-265113">
              <a:lnSpc>
                <a:spcPct val="80000"/>
              </a:lnSpc>
              <a:spcBef>
                <a:spcPts val="400"/>
              </a:spcBef>
              <a:defRPr sz="1900"/>
            </a:pPr>
            <a:r>
              <a:t>Many WebApp developers erroneously believe that vague requirements (quite common) relieve them from the need to be sure that the system they are about to engineer has a legitimate business purpose</a:t>
            </a:r>
          </a:p>
          <a:p>
            <a:pPr lvl="2" marL="893762" indent="-273050">
              <a:lnSpc>
                <a:spcPct val="80000"/>
              </a:lnSpc>
              <a:spcBef>
                <a:spcPts val="300"/>
              </a:spcBef>
              <a:defRPr sz="1600"/>
            </a:pPr>
            <a:r>
              <a:t>The end result is (too often) good technical work that results in the wrong system being built for the wrong reasons and for the wrong audience</a:t>
            </a:r>
          </a:p>
          <a:p>
            <a:pPr lvl="2" marL="893762" indent="-273050">
              <a:lnSpc>
                <a:spcPct val="80000"/>
              </a:lnSpc>
              <a:spcBef>
                <a:spcPts val="300"/>
              </a:spcBef>
              <a:defRPr sz="1600"/>
            </a:pPr>
            <a:r>
              <a:t>If stakeholders cannot describe a business need for the WebApp, proceed with extreme caution</a:t>
            </a:r>
          </a:p>
        </p:txBody>
      </p:sp>
      <p:sp>
        <p:nvSpPr>
          <p:cNvPr id="265"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7" name="Title 1"/>
          <p:cNvSpPr txBox="1"/>
          <p:nvPr>
            <p:ph type="title"/>
          </p:nvPr>
        </p:nvSpPr>
        <p:spPr>
          <a:xfrm>
            <a:off x="914400" y="381000"/>
            <a:ext cx="8229600" cy="1090613"/>
          </a:xfrm>
          <a:prstGeom prst="rect">
            <a:avLst/>
          </a:prstGeom>
        </p:spPr>
        <p:txBody>
          <a:bodyPr/>
          <a:lstStyle>
            <a:lvl1pPr>
              <a:defRPr b="1"/>
            </a:lvl1pPr>
          </a:lstStyle>
          <a:p>
            <a:pPr/>
            <a:r>
              <a:t>Industry-Quality WebApps</a:t>
            </a:r>
          </a:p>
        </p:txBody>
      </p:sp>
      <p:sp>
        <p:nvSpPr>
          <p:cNvPr id="268" name="Content Placeholder 2"/>
          <p:cNvSpPr txBox="1"/>
          <p:nvPr>
            <p:ph type="body" idx="1"/>
          </p:nvPr>
        </p:nvSpPr>
        <p:spPr>
          <a:xfrm>
            <a:off x="685800" y="1905000"/>
            <a:ext cx="8458201" cy="4191000"/>
          </a:xfrm>
          <a:prstGeom prst="rect">
            <a:avLst/>
          </a:prstGeom>
        </p:spPr>
        <p:txBody>
          <a:bodyPr/>
          <a:lstStyle/>
          <a:p>
            <a:pPr>
              <a:buSzTx/>
              <a:buNone/>
              <a:defRPr b="1"/>
            </a:pPr>
            <a:r>
              <a:t>Characteristics </a:t>
            </a:r>
            <a:r>
              <a:rPr b="0"/>
              <a:t>:</a:t>
            </a:r>
            <a:endParaRPr b="0"/>
          </a:p>
          <a:p>
            <a:pPr>
              <a:spcBef>
                <a:spcPts val="500"/>
              </a:spcBef>
              <a:buSzTx/>
              <a:buNone/>
              <a:defRPr sz="2200"/>
            </a:pPr>
            <a:r>
              <a:t>4. </a:t>
            </a:r>
            <a:r>
              <a:rPr sz="2000"/>
              <a:t>Spend some time modeling what it is that you’re going to build</a:t>
            </a:r>
            <a:endParaRPr sz="2000"/>
          </a:p>
          <a:p>
            <a:pPr>
              <a:spcBef>
                <a:spcPts val="400"/>
              </a:spcBef>
              <a:defRPr sz="2000"/>
            </a:pPr>
            <a:r>
              <a:t>Generally, comprehensive analysis and design documentation is </a:t>
            </a:r>
            <a:r>
              <a:rPr i="1"/>
              <a:t>not developed </a:t>
            </a:r>
            <a:r>
              <a:t>as a part of Web engineering work</a:t>
            </a:r>
          </a:p>
          <a:p>
            <a:pPr>
              <a:spcBef>
                <a:spcPts val="400"/>
              </a:spcBef>
              <a:defRPr sz="2000"/>
            </a:pPr>
            <a:r>
              <a:t>However, well-targeted graphical models (Chapters 6 through 12) can and do illuminate important engineering issues</a:t>
            </a:r>
          </a:p>
        </p:txBody>
      </p:sp>
      <p:sp>
        <p:nvSpPr>
          <p:cNvPr id="269"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4" name="Rectangle 2"/>
          <p:cNvSpPr txBox="1"/>
          <p:nvPr>
            <p:ph type="title"/>
          </p:nvPr>
        </p:nvSpPr>
        <p:spPr>
          <a:prstGeom prst="rect">
            <a:avLst/>
          </a:prstGeom>
        </p:spPr>
        <p:txBody>
          <a:bodyPr/>
          <a:lstStyle/>
          <a:p>
            <a:pPr/>
            <a:r>
              <a:t>The Web</a:t>
            </a:r>
          </a:p>
        </p:txBody>
      </p:sp>
      <p:sp>
        <p:nvSpPr>
          <p:cNvPr id="125" name="Rectangle 3"/>
          <p:cNvSpPr txBox="1"/>
          <p:nvPr>
            <p:ph type="body" idx="1"/>
          </p:nvPr>
        </p:nvSpPr>
        <p:spPr>
          <a:xfrm>
            <a:off x="457200" y="1600200"/>
            <a:ext cx="8229600" cy="4525963"/>
          </a:xfrm>
          <a:prstGeom prst="rect">
            <a:avLst/>
          </a:prstGeom>
        </p:spPr>
        <p:txBody>
          <a:bodyPr/>
          <a:lstStyle/>
          <a:p>
            <a:pPr>
              <a:lnSpc>
                <a:spcPct val="80000"/>
              </a:lnSpc>
              <a:spcBef>
                <a:spcPts val="500"/>
              </a:spcBef>
              <a:defRPr sz="2400"/>
            </a:pPr>
            <a:r>
              <a:t>An indispensable technology</a:t>
            </a:r>
          </a:p>
          <a:p>
            <a:pPr lvl="1" marL="742950" indent="-285750">
              <a:lnSpc>
                <a:spcPct val="80000"/>
              </a:lnSpc>
              <a:spcBef>
                <a:spcPts val="500"/>
              </a:spcBef>
              <a:defRPr sz="2100"/>
            </a:pPr>
            <a:r>
              <a:t>In every aspect of modern living - buy products (e-commerce), meet people (online dating), understand the world (portals), acquire our news (online media), voice our opinions (blogs), entertain ourselves (everything from music downloads to online casinos), and go to school (online learning).</a:t>
            </a:r>
          </a:p>
          <a:p>
            <a:pPr>
              <a:lnSpc>
                <a:spcPct val="80000"/>
              </a:lnSpc>
              <a:spcBef>
                <a:spcPts val="500"/>
              </a:spcBef>
              <a:defRPr sz="2400"/>
            </a:pPr>
            <a:r>
              <a:t>A transformative technology</a:t>
            </a:r>
          </a:p>
          <a:p>
            <a:pPr lvl="1" marL="742950" indent="-285750">
              <a:lnSpc>
                <a:spcPct val="80000"/>
              </a:lnSpc>
              <a:spcBef>
                <a:spcPts val="500"/>
              </a:spcBef>
              <a:defRPr sz="2100"/>
            </a:pPr>
            <a:r>
              <a:t>Changes the way we do things</a:t>
            </a:r>
          </a:p>
          <a:p>
            <a:pPr lvl="1" marL="742950" indent="-285750">
              <a:lnSpc>
                <a:spcPct val="80000"/>
              </a:lnSpc>
              <a:spcBef>
                <a:spcPts val="500"/>
              </a:spcBef>
              <a:defRPr sz="2100"/>
            </a:pPr>
            <a:r>
              <a:t>Changes the way we acquire and disseminate information</a:t>
            </a:r>
          </a:p>
          <a:p>
            <a:pPr>
              <a:lnSpc>
                <a:spcPct val="80000"/>
              </a:lnSpc>
              <a:spcBef>
                <a:spcPts val="500"/>
              </a:spcBef>
              <a:defRPr sz="2400"/>
            </a:pPr>
            <a:r>
              <a:t>An evolving technology</a:t>
            </a:r>
          </a:p>
          <a:p>
            <a:pPr>
              <a:lnSpc>
                <a:spcPct val="80000"/>
              </a:lnSpc>
              <a:spcBef>
                <a:spcPts val="500"/>
              </a:spcBef>
              <a:defRPr sz="2400"/>
            </a:pPr>
            <a:r>
              <a:t>Bottom line—high impact on everyone in the modern world</a:t>
            </a:r>
          </a:p>
        </p:txBody>
      </p:sp>
      <p:sp>
        <p:nvSpPr>
          <p:cNvPr id="126"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25">
                                            <p:txEl>
                                              <p:pRg st="1" end="1"/>
                                            </p:txEl>
                                          </p:spTgt>
                                        </p:tgtEl>
                                        <p:attrNameLst>
                                          <p:attrName>style.visibility</p:attrName>
                                        </p:attrNameLst>
                                      </p:cBhvr>
                                      <p:to>
                                        <p:strVal val="visible"/>
                                      </p:to>
                                    </p:set>
                                    <p:animEffect filter="blinds(horizontal)" transition="in">
                                      <p:cBhvr>
                                        <p:cTn id="7" dur="500"/>
                                        <p:tgtEl>
                                          <p:spTgt spid="1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0" presetID="3" grpId="1" fill="hold">
                                  <p:stCondLst>
                                    <p:cond delay="0"/>
                                  </p:stCondLst>
                                  <p:iterate type="el" backwards="0">
                                    <p:tmAbs val="0"/>
                                  </p:iterate>
                                  <p:childTnLst>
                                    <p:set>
                                      <p:cBhvr>
                                        <p:cTn id="11" fill="hold"/>
                                        <p:tgtEl>
                                          <p:spTgt spid="125">
                                            <p:txEl>
                                              <p:pRg st="2" end="2"/>
                                            </p:txEl>
                                          </p:spTgt>
                                        </p:tgtEl>
                                        <p:attrNameLst>
                                          <p:attrName>style.visibility</p:attrName>
                                        </p:attrNameLst>
                                      </p:cBhvr>
                                      <p:to>
                                        <p:strVal val="visible"/>
                                      </p:to>
                                    </p:set>
                                    <p:animEffect filter="blinds(horizontal)" transition="in">
                                      <p:cBhvr>
                                        <p:cTn id="12" dur="500"/>
                                        <p:tgtEl>
                                          <p:spTgt spid="1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0" presetID="3" grpId="1" fill="hold">
                                  <p:stCondLst>
                                    <p:cond delay="0"/>
                                  </p:stCondLst>
                                  <p:iterate type="el" backwards="0">
                                    <p:tmAbs val="0"/>
                                  </p:iterate>
                                  <p:childTnLst>
                                    <p:set>
                                      <p:cBhvr>
                                        <p:cTn id="16" fill="hold"/>
                                        <p:tgtEl>
                                          <p:spTgt spid="125">
                                            <p:txEl>
                                              <p:pRg st="3" end="3"/>
                                            </p:txEl>
                                          </p:spTgt>
                                        </p:tgtEl>
                                        <p:attrNameLst>
                                          <p:attrName>style.visibility</p:attrName>
                                        </p:attrNameLst>
                                      </p:cBhvr>
                                      <p:to>
                                        <p:strVal val="visible"/>
                                      </p:to>
                                    </p:set>
                                    <p:animEffect filter="blinds(horizontal)" transition="in">
                                      <p:cBhvr>
                                        <p:cTn id="17" dur="500"/>
                                        <p:tgtEl>
                                          <p:spTgt spid="1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0" presetID="3" grpId="1" fill="hold">
                                  <p:stCondLst>
                                    <p:cond delay="0"/>
                                  </p:stCondLst>
                                  <p:iterate type="el" backwards="0">
                                    <p:tmAbs val="0"/>
                                  </p:iterate>
                                  <p:childTnLst>
                                    <p:set>
                                      <p:cBhvr>
                                        <p:cTn id="21" fill="hold"/>
                                        <p:tgtEl>
                                          <p:spTgt spid="125">
                                            <p:txEl>
                                              <p:pRg st="4" end="4"/>
                                            </p:txEl>
                                          </p:spTgt>
                                        </p:tgtEl>
                                        <p:attrNameLst>
                                          <p:attrName>style.visibility</p:attrName>
                                        </p:attrNameLst>
                                      </p:cBhvr>
                                      <p:to>
                                        <p:strVal val="visible"/>
                                      </p:to>
                                    </p:set>
                                    <p:animEffect filter="blinds(horizontal)" transition="in">
                                      <p:cBhvr>
                                        <p:cTn id="22" dur="500"/>
                                        <p:tgtEl>
                                          <p:spTgt spid="12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0" presetID="3" grpId="1" fill="hold">
                                  <p:stCondLst>
                                    <p:cond delay="0"/>
                                  </p:stCondLst>
                                  <p:iterate type="el" backwards="0">
                                    <p:tmAbs val="0"/>
                                  </p:iterate>
                                  <p:childTnLst>
                                    <p:set>
                                      <p:cBhvr>
                                        <p:cTn id="26" fill="hold"/>
                                        <p:tgtEl>
                                          <p:spTgt spid="125">
                                            <p:txEl>
                                              <p:pRg st="5" end="5"/>
                                            </p:txEl>
                                          </p:spTgt>
                                        </p:tgtEl>
                                        <p:attrNameLst>
                                          <p:attrName>style.visibility</p:attrName>
                                        </p:attrNameLst>
                                      </p:cBhvr>
                                      <p:to>
                                        <p:strVal val="visible"/>
                                      </p:to>
                                    </p:set>
                                    <p:animEffect filter="blinds(horizontal)" transition="in">
                                      <p:cBhvr>
                                        <p:cTn id="27" dur="500"/>
                                        <p:tgtEl>
                                          <p:spTgt spid="12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10" presetID="3" grpId="1" fill="hold">
                                  <p:stCondLst>
                                    <p:cond delay="0"/>
                                  </p:stCondLst>
                                  <p:iterate type="el" backwards="0">
                                    <p:tmAbs val="0"/>
                                  </p:iterate>
                                  <p:childTnLst>
                                    <p:set>
                                      <p:cBhvr>
                                        <p:cTn id="31" fill="hold"/>
                                        <p:tgtEl>
                                          <p:spTgt spid="125">
                                            <p:txEl>
                                              <p:pRg st="6" end="6"/>
                                            </p:txEl>
                                          </p:spTgt>
                                        </p:tgtEl>
                                        <p:attrNameLst>
                                          <p:attrName>style.visibility</p:attrName>
                                        </p:attrNameLst>
                                      </p:cBhvr>
                                      <p:to>
                                        <p:strVal val="visible"/>
                                      </p:to>
                                    </p:set>
                                    <p:animEffect filter="blinds(horizontal)" transition="in">
                                      <p:cBhvr>
                                        <p:cTn id="32" dur="500"/>
                                        <p:tgtEl>
                                          <p:spTgt spid="125">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25" grpId="1"/>
    </p:bldLst>
  </p:timing>
</p:sld>
</file>

<file path=ppt/slides/slide4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1" name="Title 1"/>
          <p:cNvSpPr txBox="1"/>
          <p:nvPr>
            <p:ph type="title"/>
          </p:nvPr>
        </p:nvSpPr>
        <p:spPr>
          <a:xfrm>
            <a:off x="914400" y="381000"/>
            <a:ext cx="8229600" cy="1090613"/>
          </a:xfrm>
          <a:prstGeom prst="rect">
            <a:avLst/>
          </a:prstGeom>
        </p:spPr>
        <p:txBody>
          <a:bodyPr/>
          <a:lstStyle>
            <a:lvl1pPr>
              <a:defRPr b="1"/>
            </a:lvl1pPr>
          </a:lstStyle>
          <a:p>
            <a:pPr/>
            <a:r>
              <a:t>Industry-Quality WebApps</a:t>
            </a:r>
          </a:p>
        </p:txBody>
      </p:sp>
      <p:sp>
        <p:nvSpPr>
          <p:cNvPr id="272" name="Content Placeholder 2"/>
          <p:cNvSpPr txBox="1"/>
          <p:nvPr>
            <p:ph type="body" idx="1"/>
          </p:nvPr>
        </p:nvSpPr>
        <p:spPr>
          <a:xfrm>
            <a:off x="685800" y="1905000"/>
            <a:ext cx="8458201" cy="4191000"/>
          </a:xfrm>
          <a:prstGeom prst="rect">
            <a:avLst/>
          </a:prstGeom>
        </p:spPr>
        <p:txBody>
          <a:bodyPr/>
          <a:lstStyle/>
          <a:p>
            <a:pPr>
              <a:buSzTx/>
              <a:buNone/>
              <a:defRPr b="1"/>
            </a:pPr>
            <a:r>
              <a:t>Characteristics </a:t>
            </a:r>
            <a:r>
              <a:rPr b="0"/>
              <a:t>:</a:t>
            </a:r>
            <a:endParaRPr b="0"/>
          </a:p>
          <a:p>
            <a:pPr>
              <a:spcBef>
                <a:spcPts val="500"/>
              </a:spcBef>
              <a:buSzTx/>
              <a:buNone/>
              <a:defRPr sz="2200"/>
            </a:pPr>
            <a:r>
              <a:t>5. Review the models for consistency and quality</a:t>
            </a:r>
          </a:p>
          <a:p>
            <a:pPr lvl="1" marL="742950" indent="-285750">
              <a:spcBef>
                <a:spcPts val="600"/>
              </a:spcBef>
              <a:defRPr sz="2800"/>
            </a:pPr>
            <a:r>
              <a:t>Pair walkthroughs and other types of reviews (Chapter 5) should be conducted throughout a WebE project</a:t>
            </a:r>
          </a:p>
          <a:p>
            <a:pPr lvl="1" marL="742950" indent="-285750">
              <a:spcBef>
                <a:spcPts val="600"/>
              </a:spcBef>
              <a:defRPr sz="2800"/>
            </a:pPr>
            <a:r>
              <a:t>The time spent on reviews pays important dividends because it often eliminates rework and results in a high-quality WebApp—thereby increasing customer satisfaction</a:t>
            </a:r>
          </a:p>
        </p:txBody>
      </p:sp>
      <p:sp>
        <p:nvSpPr>
          <p:cNvPr id="27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5" name="Title 1"/>
          <p:cNvSpPr txBox="1"/>
          <p:nvPr>
            <p:ph type="title"/>
          </p:nvPr>
        </p:nvSpPr>
        <p:spPr>
          <a:xfrm>
            <a:off x="914400" y="381000"/>
            <a:ext cx="8229600" cy="1090613"/>
          </a:xfrm>
          <a:prstGeom prst="rect">
            <a:avLst/>
          </a:prstGeom>
        </p:spPr>
        <p:txBody>
          <a:bodyPr/>
          <a:lstStyle>
            <a:lvl1pPr>
              <a:defRPr b="1"/>
            </a:lvl1pPr>
          </a:lstStyle>
          <a:p>
            <a:pPr/>
            <a:r>
              <a:t>Industry-Quality WebApps</a:t>
            </a:r>
          </a:p>
        </p:txBody>
      </p:sp>
      <p:sp>
        <p:nvSpPr>
          <p:cNvPr id="276" name="Content Placeholder 2"/>
          <p:cNvSpPr txBox="1"/>
          <p:nvPr>
            <p:ph type="body" idx="1"/>
          </p:nvPr>
        </p:nvSpPr>
        <p:spPr>
          <a:xfrm>
            <a:off x="685800" y="1905000"/>
            <a:ext cx="8458201" cy="4191000"/>
          </a:xfrm>
          <a:prstGeom prst="rect">
            <a:avLst/>
          </a:prstGeom>
        </p:spPr>
        <p:txBody>
          <a:bodyPr/>
          <a:lstStyle/>
          <a:p>
            <a:pPr marL="339470" indent="-339470" defTabSz="905255">
              <a:spcBef>
                <a:spcPts val="600"/>
              </a:spcBef>
              <a:buSzTx/>
              <a:buNone/>
              <a:defRPr b="1" sz="2871"/>
            </a:pPr>
            <a:r>
              <a:t>Characteristics </a:t>
            </a:r>
            <a:r>
              <a:rPr b="0"/>
              <a:t>:</a:t>
            </a:r>
          </a:p>
          <a:p>
            <a:pPr marL="339470" indent="-339470" defTabSz="905255">
              <a:spcBef>
                <a:spcPts val="600"/>
              </a:spcBef>
              <a:buSzTx/>
              <a:buNone/>
              <a:defRPr sz="2871"/>
            </a:pPr>
            <a:r>
              <a:t>6. Use tools and technology that enable you to construct the system with as many reusable components as possible</a:t>
            </a:r>
          </a:p>
          <a:p>
            <a:pPr lvl="1" marL="735520" indent="-282892" defTabSz="905255">
              <a:spcBef>
                <a:spcPts val="500"/>
              </a:spcBef>
              <a:defRPr sz="2475"/>
            </a:pPr>
            <a:r>
              <a:t>A wide array of WebApp tools is available for virtually every aspect of the WebApp construction (Chapter 14)</a:t>
            </a:r>
          </a:p>
          <a:p>
            <a:pPr lvl="1" marL="735520" indent="-282892" defTabSz="905255">
              <a:spcBef>
                <a:spcPts val="500"/>
              </a:spcBef>
              <a:defRPr sz="2475"/>
            </a:pPr>
            <a:r>
              <a:t>Many of these tools enable a Web engineer to build significant portions of the application using reusable components</a:t>
            </a:r>
          </a:p>
        </p:txBody>
      </p:sp>
      <p:sp>
        <p:nvSpPr>
          <p:cNvPr id="277"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79" name="Title 1"/>
          <p:cNvSpPr txBox="1"/>
          <p:nvPr>
            <p:ph type="title"/>
          </p:nvPr>
        </p:nvSpPr>
        <p:spPr>
          <a:xfrm>
            <a:off x="914400" y="381000"/>
            <a:ext cx="8229600" cy="1090613"/>
          </a:xfrm>
          <a:prstGeom prst="rect">
            <a:avLst/>
          </a:prstGeom>
        </p:spPr>
        <p:txBody>
          <a:bodyPr/>
          <a:lstStyle>
            <a:lvl1pPr>
              <a:defRPr b="1"/>
            </a:lvl1pPr>
          </a:lstStyle>
          <a:p>
            <a:pPr/>
            <a:r>
              <a:t>Industry-Quality WebApps</a:t>
            </a:r>
          </a:p>
        </p:txBody>
      </p:sp>
      <p:sp>
        <p:nvSpPr>
          <p:cNvPr id="280" name="Content Placeholder 2"/>
          <p:cNvSpPr txBox="1"/>
          <p:nvPr>
            <p:ph type="body" idx="1"/>
          </p:nvPr>
        </p:nvSpPr>
        <p:spPr>
          <a:xfrm>
            <a:off x="685800" y="1905000"/>
            <a:ext cx="8458201" cy="4191000"/>
          </a:xfrm>
          <a:prstGeom prst="rect">
            <a:avLst/>
          </a:prstGeom>
        </p:spPr>
        <p:txBody>
          <a:bodyPr/>
          <a:lstStyle/>
          <a:p>
            <a:pPr>
              <a:buSzTx/>
              <a:buNone/>
              <a:defRPr b="1"/>
            </a:pPr>
            <a:r>
              <a:t>Characteristics </a:t>
            </a:r>
            <a:r>
              <a:rPr b="0"/>
              <a:t>:</a:t>
            </a:r>
            <a:endParaRPr b="0"/>
          </a:p>
          <a:p>
            <a:pPr>
              <a:buSzTx/>
              <a:buNone/>
            </a:pPr>
            <a:r>
              <a:t>7. Don’t reinvent when you can reuse</a:t>
            </a:r>
          </a:p>
          <a:p>
            <a:pPr lvl="1" marL="742950" indent="-285750">
              <a:spcBef>
                <a:spcPts val="600"/>
              </a:spcBef>
              <a:defRPr sz="2800"/>
            </a:pPr>
            <a:r>
              <a:t>A wide range of design patterns have been developed for WebApps</a:t>
            </a:r>
          </a:p>
          <a:p>
            <a:pPr lvl="1" marL="742950" indent="-285750">
              <a:spcBef>
                <a:spcPts val="600"/>
              </a:spcBef>
              <a:defRPr sz="2800"/>
            </a:pPr>
            <a:r>
              <a:t>These patterns allow a WebE team to develop architectural, navigation, and component-level details quickly using proven templates (See Chapter 13 for a detailed discussion)</a:t>
            </a:r>
          </a:p>
        </p:txBody>
      </p:sp>
      <p:sp>
        <p:nvSpPr>
          <p:cNvPr id="281"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Title 1"/>
          <p:cNvSpPr txBox="1"/>
          <p:nvPr>
            <p:ph type="title"/>
          </p:nvPr>
        </p:nvSpPr>
        <p:spPr>
          <a:xfrm>
            <a:off x="914400" y="381000"/>
            <a:ext cx="8229600" cy="1090613"/>
          </a:xfrm>
          <a:prstGeom prst="rect">
            <a:avLst/>
          </a:prstGeom>
        </p:spPr>
        <p:txBody>
          <a:bodyPr/>
          <a:lstStyle>
            <a:lvl1pPr>
              <a:defRPr b="1"/>
            </a:lvl1pPr>
          </a:lstStyle>
          <a:p>
            <a:pPr/>
            <a:r>
              <a:t>Industry-Quality WebApps</a:t>
            </a:r>
          </a:p>
        </p:txBody>
      </p:sp>
      <p:sp>
        <p:nvSpPr>
          <p:cNvPr id="284" name="Content Placeholder 2"/>
          <p:cNvSpPr txBox="1"/>
          <p:nvPr>
            <p:ph type="body" idx="1"/>
          </p:nvPr>
        </p:nvSpPr>
        <p:spPr>
          <a:xfrm>
            <a:off x="685800" y="1905000"/>
            <a:ext cx="8458201" cy="4191000"/>
          </a:xfrm>
          <a:prstGeom prst="rect">
            <a:avLst/>
          </a:prstGeom>
        </p:spPr>
        <p:txBody>
          <a:bodyPr/>
          <a:lstStyle/>
          <a:p>
            <a:pPr>
              <a:lnSpc>
                <a:spcPct val="80000"/>
              </a:lnSpc>
              <a:spcBef>
                <a:spcPts val="600"/>
              </a:spcBef>
              <a:buSzTx/>
              <a:buNone/>
              <a:defRPr b="1" sz="2900"/>
            </a:pPr>
            <a:r>
              <a:t>Characteristics </a:t>
            </a:r>
            <a:r>
              <a:rPr b="0"/>
              <a:t>:</a:t>
            </a:r>
          </a:p>
          <a:p>
            <a:pPr>
              <a:lnSpc>
                <a:spcPct val="80000"/>
              </a:lnSpc>
              <a:spcBef>
                <a:spcPts val="600"/>
              </a:spcBef>
              <a:buSzTx/>
              <a:buNone/>
              <a:defRPr sz="2900"/>
            </a:pPr>
            <a:r>
              <a:t>8. Don’t rely on early users to debug the WebApp—design comprehensive tests and execute them before releasing the system</a:t>
            </a:r>
          </a:p>
          <a:p>
            <a:pPr lvl="1" marL="742950" indent="-285750">
              <a:lnSpc>
                <a:spcPct val="80000"/>
              </a:lnSpc>
              <a:spcBef>
                <a:spcPts val="600"/>
              </a:spcBef>
              <a:defRPr sz="2500"/>
            </a:pPr>
            <a:r>
              <a:t>Users of a WebApp will often give it one chance. If it fails to perform, they move elsewhere—never to return</a:t>
            </a:r>
          </a:p>
          <a:p>
            <a:pPr lvl="1" marL="742950" indent="-285750">
              <a:lnSpc>
                <a:spcPct val="80000"/>
              </a:lnSpc>
              <a:spcBef>
                <a:spcPts val="600"/>
              </a:spcBef>
              <a:defRPr sz="2500"/>
            </a:pPr>
            <a:r>
              <a:t>It is for this reason that “test first, then deploy” should be an overriding philosophy, even if deadlines must be stretched</a:t>
            </a:r>
          </a:p>
          <a:p>
            <a:pPr lvl="1" marL="742950" indent="-285750">
              <a:lnSpc>
                <a:spcPct val="80000"/>
              </a:lnSpc>
              <a:spcBef>
                <a:spcPts val="600"/>
              </a:spcBef>
              <a:defRPr sz="2500"/>
            </a:pPr>
            <a:r>
              <a:t>See Chapter 15 for details</a:t>
            </a:r>
          </a:p>
        </p:txBody>
      </p:sp>
      <p:sp>
        <p:nvSpPr>
          <p:cNvPr id="285"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7" name="Title 1"/>
          <p:cNvSpPr txBox="1"/>
          <p:nvPr>
            <p:ph type="title"/>
          </p:nvPr>
        </p:nvSpPr>
        <p:spPr>
          <a:prstGeom prst="rect">
            <a:avLst/>
          </a:prstGeom>
        </p:spPr>
        <p:txBody>
          <a:bodyPr/>
          <a:lstStyle/>
          <a:p>
            <a:pPr/>
            <a:r>
              <a:t>Chapter 3</a:t>
            </a:r>
          </a:p>
        </p:txBody>
      </p:sp>
      <p:sp>
        <p:nvSpPr>
          <p:cNvPr id="288" name="Content Placeholder 2"/>
          <p:cNvSpPr txBox="1"/>
          <p:nvPr>
            <p:ph type="body" idx="1"/>
          </p:nvPr>
        </p:nvSpPr>
        <p:spPr>
          <a:xfrm>
            <a:off x="457200" y="1600200"/>
            <a:ext cx="8229600" cy="4525963"/>
          </a:xfrm>
          <a:prstGeom prst="rect">
            <a:avLst/>
          </a:prstGeom>
        </p:spPr>
        <p:txBody>
          <a:bodyPr/>
          <a:lstStyle>
            <a:lvl1pPr>
              <a:spcBef>
                <a:spcPts val="1100"/>
              </a:spcBef>
              <a:defRPr i="1" sz="4800"/>
            </a:lvl1pPr>
          </a:lstStyle>
          <a:p>
            <a:pPr/>
            <a:r>
              <a:t>The WebE Process</a:t>
            </a:r>
          </a:p>
        </p:txBody>
      </p:sp>
      <p:sp>
        <p:nvSpPr>
          <p:cNvPr id="289"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1" name="Rectangle 2"/>
          <p:cNvSpPr txBox="1"/>
          <p:nvPr>
            <p:ph type="title"/>
          </p:nvPr>
        </p:nvSpPr>
        <p:spPr>
          <a:prstGeom prst="rect">
            <a:avLst/>
          </a:prstGeom>
        </p:spPr>
        <p:txBody>
          <a:bodyPr/>
          <a:lstStyle/>
          <a:p>
            <a:pPr/>
            <a:r>
              <a:t>Chapter 3: </a:t>
            </a:r>
            <a:r>
              <a:rPr i="1"/>
              <a:t>The WebE Process</a:t>
            </a:r>
          </a:p>
        </p:txBody>
      </p:sp>
      <p:sp>
        <p:nvSpPr>
          <p:cNvPr id="292" name="Rectangle 3"/>
          <p:cNvSpPr txBox="1"/>
          <p:nvPr>
            <p:ph type="body" idx="1"/>
          </p:nvPr>
        </p:nvSpPr>
        <p:spPr>
          <a:xfrm>
            <a:off x="457200" y="1600200"/>
            <a:ext cx="8229600" cy="4525963"/>
          </a:xfrm>
          <a:prstGeom prst="rect">
            <a:avLst/>
          </a:prstGeom>
        </p:spPr>
        <p:txBody>
          <a:bodyPr/>
          <a:lstStyle/>
          <a:p>
            <a:pPr>
              <a:lnSpc>
                <a:spcPct val="90000"/>
              </a:lnSpc>
            </a:pPr>
            <a:r>
              <a:t>The process must be agile and adaptable, but it must also be </a:t>
            </a:r>
            <a:r>
              <a:rPr i="1">
                <a:solidFill>
                  <a:srgbClr val="800080"/>
                </a:solidFill>
              </a:rPr>
              <a:t>incremental</a:t>
            </a:r>
            <a:endParaRPr i="1">
              <a:solidFill>
                <a:srgbClr val="800080"/>
              </a:solidFill>
            </a:endParaRPr>
          </a:p>
          <a:p>
            <a:pPr>
              <a:lnSpc>
                <a:spcPct val="90000"/>
              </a:lnSpc>
            </a:pPr>
            <a:r>
              <a:t>Why incremental?</a:t>
            </a:r>
          </a:p>
          <a:p>
            <a:pPr lvl="1" marL="742950" indent="-285750">
              <a:lnSpc>
                <a:spcPct val="90000"/>
              </a:lnSpc>
              <a:spcBef>
                <a:spcPts val="600"/>
              </a:spcBef>
              <a:defRPr sz="2800"/>
            </a:pPr>
            <a:r>
              <a:t>Requirements evolve over time</a:t>
            </a:r>
          </a:p>
          <a:p>
            <a:pPr lvl="1" marL="742950" indent="-285750">
              <a:lnSpc>
                <a:spcPct val="90000"/>
              </a:lnSpc>
              <a:spcBef>
                <a:spcPts val="600"/>
              </a:spcBef>
              <a:defRPr sz="2800"/>
            </a:pPr>
            <a:r>
              <a:t>Changes will occur frequently (and always at inconvenient times</a:t>
            </a:r>
          </a:p>
          <a:p>
            <a:pPr lvl="1" marL="742950" indent="-285750">
              <a:lnSpc>
                <a:spcPct val="90000"/>
              </a:lnSpc>
              <a:spcBef>
                <a:spcPts val="600"/>
              </a:spcBef>
              <a:defRPr sz="2800"/>
            </a:pPr>
            <a:r>
              <a:t>Time lines are short</a:t>
            </a:r>
          </a:p>
          <a:p>
            <a:pPr>
              <a:lnSpc>
                <a:spcPct val="90000"/>
              </a:lnSpc>
            </a:pPr>
            <a:r>
              <a:t>Incremental delivery allows you to manage this change!</a:t>
            </a:r>
          </a:p>
        </p:txBody>
      </p:sp>
      <p:sp>
        <p:nvSpPr>
          <p:cNvPr id="29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292">
                                            <p:txEl>
                                              <p:pRg st="1" end="1"/>
                                            </p:txEl>
                                          </p:spTgt>
                                        </p:tgtEl>
                                        <p:attrNameLst>
                                          <p:attrName>style.visibility</p:attrName>
                                        </p:attrNameLst>
                                      </p:cBhvr>
                                      <p:to>
                                        <p:strVal val="visible"/>
                                      </p:to>
                                    </p:set>
                                    <p:animEffect filter="blinds(horizontal)" transition="in">
                                      <p:cBhvr>
                                        <p:cTn id="7" dur="500"/>
                                        <p:tgtEl>
                                          <p:spTgt spid="292">
                                            <p:txEl>
                                              <p:pRg st="1" end="1"/>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292">
                                            <p:txEl>
                                              <p:pRg st="2" end="2"/>
                                            </p:txEl>
                                          </p:spTgt>
                                        </p:tgtEl>
                                        <p:attrNameLst>
                                          <p:attrName>style.visibility</p:attrName>
                                        </p:attrNameLst>
                                      </p:cBhvr>
                                      <p:to>
                                        <p:strVal val="visible"/>
                                      </p:to>
                                    </p:set>
                                    <p:animEffect filter="blinds(horizontal)" transition="in">
                                      <p:cBhvr>
                                        <p:cTn id="11" dur="500"/>
                                        <p:tgtEl>
                                          <p:spTgt spid="292">
                                            <p:txEl>
                                              <p:pRg st="2" end="2"/>
                                            </p:txEl>
                                          </p:spTgt>
                                        </p:tgtEl>
                                      </p:cBhvr>
                                    </p:animEffect>
                                  </p:childTnLst>
                                </p:cTn>
                              </p:par>
                            </p:childTnLst>
                          </p:cTn>
                        </p:par>
                        <p:par>
                          <p:cTn id="12" fill="hold">
                            <p:stCondLst>
                              <p:cond delay="1000"/>
                            </p:stCondLst>
                            <p:childTnLst>
                              <p:par>
                                <p:cTn id="13" presetClass="entr" nodeType="afterEffect" presetSubtype="10" presetID="3" grpId="1" fill="hold">
                                  <p:stCondLst>
                                    <p:cond delay="0"/>
                                  </p:stCondLst>
                                  <p:iterate type="el" backwards="0">
                                    <p:tmAbs val="0"/>
                                  </p:iterate>
                                  <p:childTnLst>
                                    <p:set>
                                      <p:cBhvr>
                                        <p:cTn id="14" fill="hold"/>
                                        <p:tgtEl>
                                          <p:spTgt spid="292">
                                            <p:txEl>
                                              <p:pRg st="3" end="3"/>
                                            </p:txEl>
                                          </p:spTgt>
                                        </p:tgtEl>
                                        <p:attrNameLst>
                                          <p:attrName>style.visibility</p:attrName>
                                        </p:attrNameLst>
                                      </p:cBhvr>
                                      <p:to>
                                        <p:strVal val="visible"/>
                                      </p:to>
                                    </p:set>
                                    <p:animEffect filter="blinds(horizontal)" transition="in">
                                      <p:cBhvr>
                                        <p:cTn id="15" dur="500"/>
                                        <p:tgtEl>
                                          <p:spTgt spid="292">
                                            <p:txEl>
                                              <p:pRg st="3" end="3"/>
                                            </p:txEl>
                                          </p:spTgt>
                                        </p:tgtEl>
                                      </p:cBhvr>
                                    </p:animEffect>
                                  </p:childTnLst>
                                </p:cTn>
                              </p:par>
                            </p:childTnLst>
                          </p:cTn>
                        </p:par>
                        <p:par>
                          <p:cTn id="16" fill="hold">
                            <p:stCondLst>
                              <p:cond delay="1500"/>
                            </p:stCondLst>
                            <p:childTnLst>
                              <p:par>
                                <p:cTn id="17" presetClass="entr" nodeType="afterEffect" presetSubtype="10" presetID="3" grpId="1" fill="hold">
                                  <p:stCondLst>
                                    <p:cond delay="0"/>
                                  </p:stCondLst>
                                  <p:iterate type="el" backwards="0">
                                    <p:tmAbs val="0"/>
                                  </p:iterate>
                                  <p:childTnLst>
                                    <p:set>
                                      <p:cBhvr>
                                        <p:cTn id="18" fill="hold"/>
                                        <p:tgtEl>
                                          <p:spTgt spid="292">
                                            <p:txEl>
                                              <p:pRg st="4" end="4"/>
                                            </p:txEl>
                                          </p:spTgt>
                                        </p:tgtEl>
                                        <p:attrNameLst>
                                          <p:attrName>style.visibility</p:attrName>
                                        </p:attrNameLst>
                                      </p:cBhvr>
                                      <p:to>
                                        <p:strVal val="visible"/>
                                      </p:to>
                                    </p:set>
                                    <p:animEffect filter="blinds(horizontal)" transition="in">
                                      <p:cBhvr>
                                        <p:cTn id="19" dur="500"/>
                                        <p:tgtEl>
                                          <p:spTgt spid="292">
                                            <p:txEl>
                                              <p:pRg st="4" end="4"/>
                                            </p:txEl>
                                          </p:spTgt>
                                        </p:tgtEl>
                                      </p:cBhvr>
                                    </p:animEffect>
                                  </p:childTnLst>
                                </p:cTn>
                              </p:par>
                            </p:childTnLst>
                          </p:cTn>
                        </p:par>
                        <p:par>
                          <p:cTn id="20" fill="hold">
                            <p:stCondLst>
                              <p:cond delay="2000"/>
                            </p:stCondLst>
                            <p:childTnLst>
                              <p:par>
                                <p:cTn id="21" presetClass="entr" nodeType="afterEffect" presetSubtype="10" presetID="3" grpId="1" fill="hold">
                                  <p:stCondLst>
                                    <p:cond delay="0"/>
                                  </p:stCondLst>
                                  <p:iterate type="el" backwards="0">
                                    <p:tmAbs val="0"/>
                                  </p:iterate>
                                  <p:childTnLst>
                                    <p:set>
                                      <p:cBhvr>
                                        <p:cTn id="22" fill="hold"/>
                                        <p:tgtEl>
                                          <p:spTgt spid="292">
                                            <p:txEl>
                                              <p:pRg st="5" end="5"/>
                                            </p:txEl>
                                          </p:spTgt>
                                        </p:tgtEl>
                                        <p:attrNameLst>
                                          <p:attrName>style.visibility</p:attrName>
                                        </p:attrNameLst>
                                      </p:cBhvr>
                                      <p:to>
                                        <p:strVal val="visible"/>
                                      </p:to>
                                    </p:set>
                                    <p:animEffect filter="blinds(horizontal)" transition="in">
                                      <p:cBhvr>
                                        <p:cTn id="23" dur="500"/>
                                        <p:tgtEl>
                                          <p:spTgt spid="292">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92" grpId="1"/>
    </p:bldLst>
  </p:timing>
</p:sld>
</file>

<file path=ppt/slides/slide4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5" name="Rectangle 2"/>
          <p:cNvSpPr txBox="1"/>
          <p:nvPr>
            <p:ph type="title"/>
          </p:nvPr>
        </p:nvSpPr>
        <p:spPr>
          <a:prstGeom prst="rect">
            <a:avLst/>
          </a:prstGeom>
        </p:spPr>
        <p:txBody>
          <a:bodyPr/>
          <a:lstStyle/>
          <a:p>
            <a:pPr/>
            <a:r>
              <a:t>Incremental Delivery</a:t>
            </a:r>
          </a:p>
        </p:txBody>
      </p:sp>
      <p:sp>
        <p:nvSpPr>
          <p:cNvPr id="296" name="Rectangle 6"/>
          <p:cNvSpPr txBox="1"/>
          <p:nvPr>
            <p:ph type="body" sz="half" idx="1"/>
          </p:nvPr>
        </p:nvSpPr>
        <p:spPr>
          <a:xfrm>
            <a:off x="602140" y="1552885"/>
            <a:ext cx="3503770" cy="4191001"/>
          </a:xfrm>
          <a:prstGeom prst="rect">
            <a:avLst/>
          </a:prstGeom>
        </p:spPr>
        <p:txBody>
          <a:bodyPr/>
          <a:lstStyle/>
          <a:p>
            <a:pPr>
              <a:spcBef>
                <a:spcPts val="400"/>
              </a:spcBef>
              <a:buSzTx/>
              <a:buNone/>
              <a:defRPr sz="2000"/>
            </a:pPr>
            <a:r>
              <a:t>Repeat the development cycle for each increment!</a:t>
            </a:r>
          </a:p>
          <a:p>
            <a:pPr>
              <a:spcBef>
                <a:spcPts val="400"/>
              </a:spcBef>
              <a:buSzTx/>
              <a:buNone/>
              <a:defRPr sz="2000"/>
            </a:pPr>
          </a:p>
          <a:p>
            <a:pPr>
              <a:spcBef>
                <a:spcPts val="400"/>
              </a:spcBef>
              <a:buSzTx/>
              <a:buNone/>
              <a:defRPr sz="2000"/>
            </a:pPr>
            <a:r>
              <a:t>-Communication</a:t>
            </a:r>
          </a:p>
          <a:p>
            <a:pPr>
              <a:spcBef>
                <a:spcPts val="400"/>
              </a:spcBef>
              <a:buSzTx/>
              <a:buNone/>
              <a:defRPr sz="2000"/>
            </a:pPr>
            <a:r>
              <a:t>-Planning</a:t>
            </a:r>
          </a:p>
          <a:p>
            <a:pPr>
              <a:spcBef>
                <a:spcPts val="400"/>
              </a:spcBef>
              <a:buSzTx/>
              <a:buNone/>
              <a:defRPr sz="2000"/>
            </a:pPr>
            <a:r>
              <a:t>-Modeling</a:t>
            </a:r>
          </a:p>
          <a:p>
            <a:pPr>
              <a:spcBef>
                <a:spcPts val="400"/>
              </a:spcBef>
              <a:buSzTx/>
              <a:buNone/>
              <a:defRPr sz="2000"/>
            </a:pPr>
            <a:r>
              <a:t>-Construction</a:t>
            </a:r>
          </a:p>
          <a:p>
            <a:pPr>
              <a:spcBef>
                <a:spcPts val="400"/>
              </a:spcBef>
              <a:buSzTx/>
              <a:buNone/>
              <a:defRPr sz="2000"/>
            </a:pPr>
            <a:r>
              <a:t>-Deployment</a:t>
            </a:r>
          </a:p>
        </p:txBody>
      </p:sp>
      <p:sp>
        <p:nvSpPr>
          <p:cNvPr id="297" name="Slide Number Placeholder 5"/>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98" name="Picture 4" descr="Picture 4"/>
          <p:cNvPicPr>
            <a:picLocks noChangeAspect="1"/>
          </p:cNvPicPr>
          <p:nvPr/>
        </p:nvPicPr>
        <p:blipFill>
          <a:blip r:embed="rId2">
            <a:extLst/>
          </a:blip>
          <a:stretch>
            <a:fillRect/>
          </a:stretch>
        </p:blipFill>
        <p:spPr>
          <a:xfrm>
            <a:off x="4753057" y="1371600"/>
            <a:ext cx="4390943" cy="4930929"/>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0" name="Rectangle 2"/>
          <p:cNvSpPr txBox="1"/>
          <p:nvPr>
            <p:ph type="title"/>
          </p:nvPr>
        </p:nvSpPr>
        <p:spPr>
          <a:prstGeom prst="rect">
            <a:avLst/>
          </a:prstGeom>
        </p:spPr>
        <p:txBody>
          <a:bodyPr/>
          <a:lstStyle>
            <a:lvl1pPr defTabSz="886968">
              <a:defRPr sz="4268"/>
            </a:lvl1pPr>
          </a:lstStyle>
          <a:p>
            <a:pPr/>
            <a:r>
              <a:t>WebE Process Activities &amp; Actions</a:t>
            </a:r>
          </a:p>
        </p:txBody>
      </p:sp>
      <p:sp>
        <p:nvSpPr>
          <p:cNvPr id="301"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2" name="Picture 5" descr="Picture 5"/>
          <p:cNvPicPr>
            <a:picLocks noChangeAspect="1"/>
          </p:cNvPicPr>
          <p:nvPr/>
        </p:nvPicPr>
        <p:blipFill>
          <a:blip r:embed="rId2">
            <a:extLst/>
          </a:blip>
          <a:stretch>
            <a:fillRect/>
          </a:stretch>
        </p:blipFill>
        <p:spPr>
          <a:xfrm>
            <a:off x="2362200" y="1905000"/>
            <a:ext cx="5132388" cy="4368800"/>
          </a:xfrm>
          <a:prstGeom prst="rect">
            <a:avLst/>
          </a:prstGeom>
          <a:ln w="12700">
            <a:miter lim="400000"/>
          </a:ln>
        </p:spPr>
      </p:pic>
      <p:sp>
        <p:nvSpPr>
          <p:cNvPr id="303" name="TextBox 5"/>
          <p:cNvSpPr txBox="1"/>
          <p:nvPr/>
        </p:nvSpPr>
        <p:spPr>
          <a:xfrm>
            <a:off x="3657600" y="3700789"/>
            <a:ext cx="181835"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chemeClr val="accent1"/>
                </a:solidFill>
                <a:latin typeface="+mj-lt"/>
                <a:ea typeface="+mj-ea"/>
                <a:cs typeface="+mj-cs"/>
                <a:sym typeface="Arial"/>
              </a:defRPr>
            </a:lvl1pPr>
          </a:lstStyle>
          <a:p>
            <a:pPr/>
            <a:r>
              <a:t>1</a:t>
            </a:r>
          </a:p>
        </p:txBody>
      </p:sp>
      <p:sp>
        <p:nvSpPr>
          <p:cNvPr id="304" name="TextBox 6"/>
          <p:cNvSpPr txBox="1"/>
          <p:nvPr/>
        </p:nvSpPr>
        <p:spPr>
          <a:xfrm>
            <a:off x="4686300" y="3434089"/>
            <a:ext cx="181835"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chemeClr val="accent1"/>
                </a:solidFill>
                <a:latin typeface="+mj-lt"/>
                <a:ea typeface="+mj-ea"/>
                <a:cs typeface="+mj-cs"/>
                <a:sym typeface="Arial"/>
              </a:defRPr>
            </a:lvl1pPr>
          </a:lstStyle>
          <a:p>
            <a:pPr/>
            <a:r>
              <a:t>2</a:t>
            </a:r>
          </a:p>
        </p:txBody>
      </p:sp>
      <p:sp>
        <p:nvSpPr>
          <p:cNvPr id="305" name="TextBox 7"/>
          <p:cNvSpPr txBox="1"/>
          <p:nvPr/>
        </p:nvSpPr>
        <p:spPr>
          <a:xfrm>
            <a:off x="5867400" y="4114799"/>
            <a:ext cx="181835"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chemeClr val="accent1"/>
                </a:solidFill>
                <a:latin typeface="+mj-lt"/>
                <a:ea typeface="+mj-ea"/>
                <a:cs typeface="+mj-cs"/>
                <a:sym typeface="Arial"/>
              </a:defRPr>
            </a:lvl1pPr>
          </a:lstStyle>
          <a:p>
            <a:pPr/>
            <a:r>
              <a:t>3</a:t>
            </a:r>
          </a:p>
        </p:txBody>
      </p:sp>
      <p:sp>
        <p:nvSpPr>
          <p:cNvPr id="306" name="TextBox 8"/>
          <p:cNvSpPr txBox="1"/>
          <p:nvPr/>
        </p:nvSpPr>
        <p:spPr>
          <a:xfrm>
            <a:off x="4876800" y="4648199"/>
            <a:ext cx="181835"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chemeClr val="accent1"/>
                </a:solidFill>
                <a:latin typeface="+mj-lt"/>
                <a:ea typeface="+mj-ea"/>
                <a:cs typeface="+mj-cs"/>
                <a:sym typeface="Arial"/>
              </a:defRPr>
            </a:lvl1pPr>
          </a:lstStyle>
          <a:p>
            <a:pPr/>
            <a:r>
              <a:t>4</a:t>
            </a:r>
          </a:p>
        </p:txBody>
      </p:sp>
      <p:sp>
        <p:nvSpPr>
          <p:cNvPr id="307" name="TextBox 9"/>
          <p:cNvSpPr txBox="1"/>
          <p:nvPr/>
        </p:nvSpPr>
        <p:spPr>
          <a:xfrm>
            <a:off x="3581400" y="4419599"/>
            <a:ext cx="181835" cy="23927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100">
                <a:solidFill>
                  <a:schemeClr val="accent1"/>
                </a:solidFill>
                <a:latin typeface="+mj-lt"/>
                <a:ea typeface="+mj-ea"/>
                <a:cs typeface="+mj-cs"/>
                <a:sym typeface="Arial"/>
              </a:defRPr>
            </a:lvl1pPr>
          </a:lstStyle>
          <a:p>
            <a:pPr/>
            <a:r>
              <a:t>5</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Title 1"/>
          <p:cNvSpPr txBox="1"/>
          <p:nvPr>
            <p:ph type="title"/>
          </p:nvPr>
        </p:nvSpPr>
        <p:spPr>
          <a:prstGeom prst="rect">
            <a:avLst/>
          </a:prstGeom>
        </p:spPr>
        <p:txBody>
          <a:bodyPr/>
          <a:lstStyle/>
          <a:p>
            <a:pPr defTabSz="905255">
              <a:defRPr sz="4356"/>
            </a:pPr>
            <a:r>
              <a:t>WebE Process: Communication </a:t>
            </a:r>
            <a:r>
              <a:rPr>
                <a:solidFill>
                  <a:srgbClr val="00FF00"/>
                </a:solidFill>
              </a:rPr>
              <a:t>Q</a:t>
            </a:r>
          </a:p>
        </p:txBody>
      </p:sp>
      <p:sp>
        <p:nvSpPr>
          <p:cNvPr id="310" name="Content Placeholder 2"/>
          <p:cNvSpPr txBox="1"/>
          <p:nvPr>
            <p:ph type="body" idx="1"/>
          </p:nvPr>
        </p:nvSpPr>
        <p:spPr>
          <a:xfrm>
            <a:off x="237814" y="1816772"/>
            <a:ext cx="8229601" cy="4525964"/>
          </a:xfrm>
          <a:prstGeom prst="rect">
            <a:avLst/>
          </a:prstGeom>
        </p:spPr>
        <p:txBody>
          <a:bodyPr/>
          <a:lstStyle/>
          <a:p>
            <a:pPr lvl="1" marL="742950" indent="-285750">
              <a:spcBef>
                <a:spcPts val="600"/>
              </a:spcBef>
              <a:defRPr i="1" sz="2800"/>
            </a:pPr>
            <a:r>
              <a:t>Communication is the activity that establishes the “destination” for a WebApp </a:t>
            </a:r>
            <a:r>
              <a:rPr i="0"/>
              <a:t>project</a:t>
            </a:r>
          </a:p>
          <a:p>
            <a:pPr lvl="1" marL="742950" indent="-285750">
              <a:spcBef>
                <a:spcPts val="600"/>
              </a:spcBef>
              <a:defRPr sz="2800"/>
            </a:pPr>
            <a:r>
              <a:t>For a simple destination, there are a relatively small number of informal actions and tasks required to be sure you know where you’re going</a:t>
            </a:r>
          </a:p>
          <a:p>
            <a:pPr lvl="1" marL="742950" indent="-285750">
              <a:spcBef>
                <a:spcPts val="600"/>
              </a:spcBef>
              <a:defRPr sz="2800"/>
            </a:pPr>
            <a:r>
              <a:t>If the destination is more difficult to describe, you’ll need to refine the communication activity with more care</a:t>
            </a:r>
          </a:p>
        </p:txBody>
      </p:sp>
      <p:sp>
        <p:nvSpPr>
          <p:cNvPr id="311"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2" name="Rectangle 5"/>
          <p:cNvSpPr txBox="1"/>
          <p:nvPr/>
        </p:nvSpPr>
        <p:spPr>
          <a:xfrm>
            <a:off x="304800" y="1402062"/>
            <a:ext cx="8678886"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800">
                <a:latin typeface="+mj-lt"/>
                <a:ea typeface="+mj-ea"/>
                <a:cs typeface="+mj-cs"/>
                <a:sym typeface="Arial"/>
              </a:defRPr>
            </a:pPr>
            <a:r>
              <a:t>Communication </a:t>
            </a:r>
            <a:r>
              <a:rPr b="0">
                <a:latin typeface="Wingdings"/>
                <a:ea typeface="Wingdings"/>
                <a:cs typeface="Wingdings"/>
                <a:sym typeface="Wingdings"/>
              </a:rPr>
              <a:t> </a:t>
            </a:r>
            <a:r>
              <a:t>Planning </a:t>
            </a:r>
            <a:r>
              <a:rPr b="0">
                <a:latin typeface="Wingdings"/>
                <a:ea typeface="Wingdings"/>
                <a:cs typeface="Wingdings"/>
                <a:sym typeface="Wingdings"/>
              </a:rPr>
              <a:t> </a:t>
            </a:r>
            <a:r>
              <a:t>Modeling </a:t>
            </a:r>
            <a:r>
              <a:rPr b="0">
                <a:latin typeface="Wingdings"/>
                <a:ea typeface="Wingdings"/>
                <a:cs typeface="Wingdings"/>
                <a:sym typeface="Wingdings"/>
              </a:rPr>
              <a:t> </a:t>
            </a:r>
            <a:r>
              <a:t>Construction </a:t>
            </a:r>
            <a:r>
              <a:rPr b="0">
                <a:latin typeface="Wingdings"/>
                <a:ea typeface="Wingdings"/>
                <a:cs typeface="Wingdings"/>
                <a:sym typeface="Wingdings"/>
              </a:rPr>
              <a:t> </a:t>
            </a:r>
            <a:r>
              <a:t>Deployment</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4" name="Title 1"/>
          <p:cNvSpPr txBox="1"/>
          <p:nvPr>
            <p:ph type="title"/>
          </p:nvPr>
        </p:nvSpPr>
        <p:spPr>
          <a:prstGeom prst="rect">
            <a:avLst/>
          </a:prstGeom>
        </p:spPr>
        <p:txBody>
          <a:bodyPr/>
          <a:lstStyle/>
          <a:p>
            <a:pPr/>
            <a:r>
              <a:t>WebE Process: Communication</a:t>
            </a:r>
          </a:p>
        </p:txBody>
      </p:sp>
      <p:sp>
        <p:nvSpPr>
          <p:cNvPr id="315" name="Content Placeholder 2"/>
          <p:cNvSpPr txBox="1"/>
          <p:nvPr>
            <p:ph type="body" idx="1"/>
          </p:nvPr>
        </p:nvSpPr>
        <p:spPr>
          <a:xfrm>
            <a:off x="912813" y="1752600"/>
            <a:ext cx="8110536" cy="4343400"/>
          </a:xfrm>
          <a:prstGeom prst="rect">
            <a:avLst/>
          </a:prstGeom>
        </p:spPr>
        <p:txBody>
          <a:bodyPr/>
          <a:lstStyle/>
          <a:p>
            <a:pPr>
              <a:lnSpc>
                <a:spcPct val="80000"/>
              </a:lnSpc>
              <a:spcBef>
                <a:spcPts val="400"/>
              </a:spcBef>
              <a:defRPr sz="1700"/>
            </a:pPr>
            <a:r>
              <a:t>Objectives:</a:t>
            </a:r>
            <a:endParaRPr sz="2400"/>
          </a:p>
          <a:p>
            <a:pPr lvl="1" marL="742950" indent="-285750">
              <a:lnSpc>
                <a:spcPct val="80000"/>
              </a:lnSpc>
              <a:spcBef>
                <a:spcPts val="500"/>
              </a:spcBef>
              <a:defRPr sz="2100"/>
            </a:pPr>
            <a:r>
              <a:t>Identify business stakeholders</a:t>
            </a:r>
          </a:p>
          <a:p>
            <a:pPr lvl="1" marL="742950" indent="-285750">
              <a:lnSpc>
                <a:spcPct val="80000"/>
              </a:lnSpc>
              <a:spcBef>
                <a:spcPts val="500"/>
              </a:spcBef>
              <a:defRPr sz="2100"/>
            </a:pPr>
            <a:r>
              <a:t>Identify user categories</a:t>
            </a:r>
          </a:p>
          <a:p>
            <a:pPr lvl="1" marL="742950" indent="-285750">
              <a:lnSpc>
                <a:spcPct val="80000"/>
              </a:lnSpc>
              <a:spcBef>
                <a:spcPts val="500"/>
              </a:spcBef>
              <a:defRPr sz="2100"/>
            </a:pPr>
            <a:r>
              <a:t>Formulate the business context</a:t>
            </a:r>
          </a:p>
          <a:p>
            <a:pPr lvl="1" marL="742950" indent="-285750">
              <a:lnSpc>
                <a:spcPct val="80000"/>
              </a:lnSpc>
              <a:spcBef>
                <a:spcPts val="500"/>
              </a:spcBef>
              <a:defRPr sz="2100"/>
            </a:pPr>
            <a:r>
              <a:t>Define key business goals and objectives for the WebApp</a:t>
            </a:r>
          </a:p>
          <a:p>
            <a:pPr lvl="1" marL="742950" indent="-285750">
              <a:lnSpc>
                <a:spcPct val="80000"/>
              </a:lnSpc>
              <a:spcBef>
                <a:spcPts val="500"/>
              </a:spcBef>
              <a:defRPr sz="2100"/>
            </a:pPr>
            <a:r>
              <a:t>Identify the problem to Solve, Input/Output for the End User, functionality required to manipulate data</a:t>
            </a:r>
          </a:p>
          <a:p>
            <a:pPr lvl="1" marL="742950" indent="-285750">
              <a:lnSpc>
                <a:spcPct val="80000"/>
              </a:lnSpc>
              <a:spcBef>
                <a:spcPts val="500"/>
              </a:spcBef>
              <a:defRPr sz="2100"/>
            </a:pPr>
            <a:r>
              <a:t>Define informational and applicative goals for classes of content are to be provided to end users, and how dynamic is the content; that is, how often does it change…</a:t>
            </a:r>
          </a:p>
          <a:p>
            <a:pPr lvl="1" marL="742950" indent="-285750">
              <a:lnSpc>
                <a:spcPct val="80000"/>
              </a:lnSpc>
              <a:spcBef>
                <a:spcPts val="500"/>
              </a:spcBef>
              <a:defRPr sz="2100"/>
            </a:pPr>
            <a:r>
              <a:t>Gather requirements about content, interaction metaphor, Computational functions, navigation schema</a:t>
            </a:r>
          </a:p>
          <a:p>
            <a:pPr lvl="1" marL="742950" indent="-285750">
              <a:lnSpc>
                <a:spcPct val="80000"/>
              </a:lnSpc>
              <a:spcBef>
                <a:spcPts val="500"/>
              </a:spcBef>
              <a:defRPr sz="2100"/>
            </a:pPr>
            <a:r>
              <a:t>Develop usage scenarios</a:t>
            </a:r>
          </a:p>
        </p:txBody>
      </p:sp>
      <p:sp>
        <p:nvSpPr>
          <p:cNvPr id="316"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8" name="Rectangle 2"/>
          <p:cNvSpPr txBox="1"/>
          <p:nvPr>
            <p:ph type="title"/>
          </p:nvPr>
        </p:nvSpPr>
        <p:spPr>
          <a:prstGeom prst="rect">
            <a:avLst/>
          </a:prstGeom>
        </p:spPr>
        <p:txBody>
          <a:bodyPr/>
          <a:lstStyle/>
          <a:p>
            <a:pPr/>
            <a:r>
              <a:t>WebApps</a:t>
            </a:r>
          </a:p>
        </p:txBody>
      </p:sp>
      <p:sp>
        <p:nvSpPr>
          <p:cNvPr id="129" name="Rectangle 3"/>
          <p:cNvSpPr txBox="1"/>
          <p:nvPr>
            <p:ph type="body" idx="1"/>
          </p:nvPr>
        </p:nvSpPr>
        <p:spPr>
          <a:xfrm>
            <a:off x="457200" y="1600200"/>
            <a:ext cx="8229600" cy="4525963"/>
          </a:xfrm>
          <a:prstGeom prst="rect">
            <a:avLst/>
          </a:prstGeom>
        </p:spPr>
        <p:txBody>
          <a:bodyPr/>
          <a:lstStyle/>
          <a:p>
            <a:pPr>
              <a:lnSpc>
                <a:spcPct val="80000"/>
              </a:lnSpc>
              <a:spcBef>
                <a:spcPts val="600"/>
              </a:spcBef>
              <a:defRPr sz="2900">
                <a:latin typeface="+mj-lt"/>
                <a:ea typeface="+mj-ea"/>
                <a:cs typeface="+mj-cs"/>
                <a:sym typeface="Arial"/>
              </a:defRPr>
            </a:pPr>
            <a:r>
              <a:t>The term </a:t>
            </a:r>
            <a:r>
              <a:rPr i="1">
                <a:solidFill>
                  <a:srgbClr val="800080"/>
                </a:solidFill>
              </a:rPr>
              <a:t>Web application</a:t>
            </a:r>
            <a:r>
              <a:rPr>
                <a:solidFill>
                  <a:srgbClr val="800080"/>
                </a:solidFill>
              </a:rPr>
              <a:t> (WebApp)</a:t>
            </a:r>
            <a:r>
              <a:t> encompasses:</a:t>
            </a:r>
          </a:p>
          <a:p>
            <a:pPr lvl="1" marL="742950" indent="-285750">
              <a:lnSpc>
                <a:spcPct val="80000"/>
              </a:lnSpc>
              <a:spcBef>
                <a:spcPts val="600"/>
              </a:spcBef>
              <a:defRPr sz="2500">
                <a:latin typeface="+mj-lt"/>
                <a:ea typeface="+mj-ea"/>
                <a:cs typeface="+mj-cs"/>
                <a:sym typeface="Arial"/>
              </a:defRPr>
            </a:pPr>
            <a:r>
              <a:t> Everything from </a:t>
            </a:r>
            <a:r>
              <a:rPr b="1"/>
              <a:t>a simple Web page</a:t>
            </a:r>
            <a:r>
              <a:t> that might help a consumer to compute an automobile lease payment to </a:t>
            </a:r>
            <a:r>
              <a:rPr b="1"/>
              <a:t>a comprehensive website</a:t>
            </a:r>
            <a:r>
              <a:t> that provides complete travel services for business people and vacationers. </a:t>
            </a:r>
          </a:p>
          <a:p>
            <a:pPr>
              <a:lnSpc>
                <a:spcPct val="80000"/>
              </a:lnSpc>
              <a:spcBef>
                <a:spcPts val="600"/>
              </a:spcBef>
              <a:defRPr sz="2900">
                <a:latin typeface="+mj-lt"/>
                <a:ea typeface="+mj-ea"/>
                <a:cs typeface="+mj-cs"/>
                <a:sym typeface="Arial"/>
              </a:defRPr>
            </a:pPr>
            <a:r>
              <a:t>Category:</a:t>
            </a:r>
          </a:p>
          <a:p>
            <a:pPr lvl="1" marL="742950" indent="-285750">
              <a:lnSpc>
                <a:spcPct val="80000"/>
              </a:lnSpc>
              <a:spcBef>
                <a:spcPts val="600"/>
              </a:spcBef>
              <a:defRPr sz="2500">
                <a:latin typeface="+mj-lt"/>
                <a:ea typeface="+mj-ea"/>
                <a:cs typeface="+mj-cs"/>
                <a:sym typeface="Arial"/>
              </a:defRPr>
            </a:pPr>
            <a:r>
              <a:t>Complete websites</a:t>
            </a:r>
          </a:p>
          <a:p>
            <a:pPr lvl="1" marL="742950" indent="-285750">
              <a:lnSpc>
                <a:spcPct val="80000"/>
              </a:lnSpc>
              <a:spcBef>
                <a:spcPts val="600"/>
              </a:spcBef>
              <a:defRPr sz="2500">
                <a:latin typeface="+mj-lt"/>
                <a:ea typeface="+mj-ea"/>
                <a:cs typeface="+mj-cs"/>
                <a:sym typeface="Arial"/>
              </a:defRPr>
            </a:pPr>
            <a:r>
              <a:t>Specialized functionality within websites</a:t>
            </a:r>
          </a:p>
          <a:p>
            <a:pPr lvl="1" marL="742950" indent="-285750">
              <a:lnSpc>
                <a:spcPct val="80000"/>
              </a:lnSpc>
              <a:spcBef>
                <a:spcPts val="600"/>
              </a:spcBef>
              <a:defRPr sz="2500">
                <a:latin typeface="+mj-lt"/>
                <a:ea typeface="+mj-ea"/>
                <a:cs typeface="+mj-cs"/>
                <a:sym typeface="Arial"/>
              </a:defRPr>
            </a:pPr>
            <a:r>
              <a:t>Information-processing applications that </a:t>
            </a:r>
            <a:r>
              <a:rPr b="1"/>
              <a:t>reside on the Internet or on an Intranet or Extranet</a:t>
            </a:r>
          </a:p>
        </p:txBody>
      </p:sp>
      <p:sp>
        <p:nvSpPr>
          <p:cNvPr id="130"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18" name="Title 1"/>
          <p:cNvSpPr txBox="1"/>
          <p:nvPr>
            <p:ph type="title"/>
          </p:nvPr>
        </p:nvSpPr>
        <p:spPr>
          <a:prstGeom prst="rect">
            <a:avLst/>
          </a:prstGeom>
        </p:spPr>
        <p:txBody>
          <a:bodyPr/>
          <a:lstStyle/>
          <a:p>
            <a:pPr/>
            <a:r>
              <a:t>WebE Process: Planning </a:t>
            </a:r>
            <a:r>
              <a:rPr>
                <a:solidFill>
                  <a:srgbClr val="00FF00"/>
                </a:solidFill>
              </a:rPr>
              <a:t>Q</a:t>
            </a:r>
          </a:p>
        </p:txBody>
      </p:sp>
      <p:sp>
        <p:nvSpPr>
          <p:cNvPr id="319" name="Content Placeholder 2"/>
          <p:cNvSpPr txBox="1"/>
          <p:nvPr>
            <p:ph type="body" idx="1"/>
          </p:nvPr>
        </p:nvSpPr>
        <p:spPr>
          <a:xfrm>
            <a:off x="536617" y="1746508"/>
            <a:ext cx="8337551" cy="4191001"/>
          </a:xfrm>
          <a:prstGeom prst="rect">
            <a:avLst/>
          </a:prstGeom>
        </p:spPr>
        <p:txBody>
          <a:bodyPr/>
          <a:lstStyle/>
          <a:p>
            <a:pPr>
              <a:lnSpc>
                <a:spcPct val="80000"/>
              </a:lnSpc>
              <a:spcBef>
                <a:spcPts val="500"/>
              </a:spcBef>
              <a:defRPr sz="2400"/>
            </a:pPr>
            <a:r>
              <a:t>Activity requiring the following to model, construct, and deploy the increment</a:t>
            </a:r>
          </a:p>
          <a:p>
            <a:pPr lvl="1" marL="742950" indent="-285750">
              <a:lnSpc>
                <a:spcPct val="80000"/>
              </a:lnSpc>
              <a:spcBef>
                <a:spcPts val="500"/>
              </a:spcBef>
              <a:defRPr sz="2100"/>
            </a:pPr>
            <a:r>
              <a:t>Estimation of effort and time required to deploy the increment</a:t>
            </a:r>
          </a:p>
          <a:p>
            <a:pPr lvl="3" marL="1600200" indent="-228600">
              <a:lnSpc>
                <a:spcPct val="80000"/>
              </a:lnSpc>
              <a:spcBef>
                <a:spcPts val="300"/>
              </a:spcBef>
              <a:defRPr sz="1500"/>
            </a:pPr>
            <a:r>
              <a:t>In terms of person-days and time (calendar days)</a:t>
            </a:r>
          </a:p>
          <a:p>
            <a:pPr lvl="3" marL="1600200" indent="-228600">
              <a:lnSpc>
                <a:spcPct val="80000"/>
              </a:lnSpc>
              <a:spcBef>
                <a:spcPts val="300"/>
              </a:spcBef>
              <a:defRPr sz="1500"/>
            </a:pPr>
            <a:r>
              <a:t>Resources (people, hardware, software) required to do the work</a:t>
            </a:r>
          </a:p>
          <a:p>
            <a:pPr lvl="1" marL="742950" indent="-285750">
              <a:lnSpc>
                <a:spcPct val="80000"/>
              </a:lnSpc>
              <a:spcBef>
                <a:spcPts val="500"/>
              </a:spcBef>
              <a:defRPr sz="2100"/>
            </a:pPr>
            <a:r>
              <a:t>Assessment of risks associated with the delivery of the increment high-probability, high-impact risks to be mitigated</a:t>
            </a:r>
          </a:p>
          <a:p>
            <a:pPr lvl="1" marL="742950" indent="-285750">
              <a:lnSpc>
                <a:spcPct val="80000"/>
              </a:lnSpc>
              <a:spcBef>
                <a:spcPts val="500"/>
              </a:spcBef>
              <a:defRPr sz="2100"/>
            </a:pPr>
            <a:r>
              <a:t>Development schedule for the increment for tasks to be allocated along the time line and to establish intermediate milestones</a:t>
            </a:r>
          </a:p>
          <a:p>
            <a:pPr lvl="1" marL="742950" indent="-285750">
              <a:lnSpc>
                <a:spcPct val="80000"/>
              </a:lnSpc>
              <a:spcBef>
                <a:spcPts val="500"/>
              </a:spcBef>
              <a:defRPr sz="2100"/>
            </a:pPr>
            <a:r>
              <a:t>Establishment of  </a:t>
            </a:r>
          </a:p>
          <a:p>
            <a:pPr lvl="2" marL="1143000" indent="-228600">
              <a:lnSpc>
                <a:spcPct val="80000"/>
              </a:lnSpc>
              <a:spcBef>
                <a:spcPts val="400"/>
              </a:spcBef>
              <a:defRPr sz="1800"/>
            </a:pPr>
            <a:r>
              <a:t>Work products (written scenarios, sketches, models, documents) to be produced as a consequence of each framework activity</a:t>
            </a:r>
          </a:p>
          <a:p>
            <a:pPr lvl="2" marL="1143000" indent="-228600">
              <a:lnSpc>
                <a:spcPct val="80000"/>
              </a:lnSpc>
              <a:spcBef>
                <a:spcPts val="400"/>
              </a:spcBef>
              <a:defRPr sz="1800"/>
            </a:pPr>
            <a:r>
              <a:t>Quality assurance approach</a:t>
            </a:r>
          </a:p>
        </p:txBody>
      </p:sp>
      <p:sp>
        <p:nvSpPr>
          <p:cNvPr id="320"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1" name="Rectangle 5"/>
          <p:cNvSpPr txBox="1"/>
          <p:nvPr/>
        </p:nvSpPr>
        <p:spPr>
          <a:xfrm>
            <a:off x="221585" y="1348858"/>
            <a:ext cx="8700830"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800">
                <a:latin typeface="+mj-lt"/>
                <a:ea typeface="+mj-ea"/>
                <a:cs typeface="+mj-cs"/>
                <a:sym typeface="Arial"/>
              </a:defRPr>
            </a:pPr>
            <a:r>
              <a:t>Communication </a:t>
            </a:r>
            <a:r>
              <a:rPr b="0">
                <a:latin typeface="Wingdings"/>
                <a:ea typeface="Wingdings"/>
                <a:cs typeface="Wingdings"/>
                <a:sym typeface="Wingdings"/>
              </a:rPr>
              <a:t> </a:t>
            </a:r>
            <a:r>
              <a:t>Planning </a:t>
            </a:r>
            <a:r>
              <a:rPr b="0">
                <a:latin typeface="Wingdings"/>
                <a:ea typeface="Wingdings"/>
                <a:cs typeface="Wingdings"/>
                <a:sym typeface="Wingdings"/>
              </a:rPr>
              <a:t> </a:t>
            </a:r>
            <a:r>
              <a:t>Modeling </a:t>
            </a:r>
            <a:r>
              <a:rPr b="0">
                <a:latin typeface="Wingdings"/>
                <a:ea typeface="Wingdings"/>
                <a:cs typeface="Wingdings"/>
                <a:sym typeface="Wingdings"/>
              </a:rPr>
              <a:t> </a:t>
            </a:r>
            <a:r>
              <a:t>Construction </a:t>
            </a:r>
            <a:r>
              <a:rPr b="0">
                <a:latin typeface="Wingdings"/>
                <a:ea typeface="Wingdings"/>
                <a:cs typeface="Wingdings"/>
                <a:sym typeface="Wingdings"/>
              </a:rPr>
              <a:t> </a:t>
            </a:r>
            <a:r>
              <a:t>Deployment</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3" name="Title 1"/>
          <p:cNvSpPr txBox="1"/>
          <p:nvPr>
            <p:ph type="title"/>
          </p:nvPr>
        </p:nvSpPr>
        <p:spPr>
          <a:prstGeom prst="rect">
            <a:avLst/>
          </a:prstGeom>
        </p:spPr>
        <p:txBody>
          <a:bodyPr/>
          <a:lstStyle/>
          <a:p>
            <a:pPr/>
            <a:r>
              <a:t>WebE Process: Modeling </a:t>
            </a:r>
            <a:r>
              <a:rPr>
                <a:solidFill>
                  <a:srgbClr val="00FF00"/>
                </a:solidFill>
              </a:rPr>
              <a:t>Q</a:t>
            </a:r>
          </a:p>
        </p:txBody>
      </p:sp>
      <p:sp>
        <p:nvSpPr>
          <p:cNvPr id="324" name="Content Placeholder 2"/>
          <p:cNvSpPr txBox="1"/>
          <p:nvPr>
            <p:ph type="body" idx="1"/>
          </p:nvPr>
        </p:nvSpPr>
        <p:spPr>
          <a:xfrm>
            <a:off x="553110" y="1771177"/>
            <a:ext cx="8229601" cy="4525964"/>
          </a:xfrm>
          <a:prstGeom prst="rect">
            <a:avLst/>
          </a:prstGeom>
        </p:spPr>
        <p:txBody>
          <a:bodyPr/>
          <a:lstStyle/>
          <a:p>
            <a:pPr lvl="1" marL="735520" indent="-282892" defTabSz="905255">
              <a:lnSpc>
                <a:spcPct val="80000"/>
              </a:lnSpc>
              <a:spcBef>
                <a:spcPts val="500"/>
              </a:spcBef>
              <a:defRPr i="1" sz="2277"/>
            </a:pPr>
            <a:r>
              <a:t>An activity </a:t>
            </a:r>
            <a:r>
              <a:rPr i="0"/>
              <a:t>that creates one or more conceptual representations of some aspect of the WebApp to be built</a:t>
            </a:r>
          </a:p>
          <a:p>
            <a:pPr lvl="1" marL="735520" indent="-282892" defTabSz="905255">
              <a:lnSpc>
                <a:spcPct val="80000"/>
              </a:lnSpc>
              <a:spcBef>
                <a:spcPts val="500"/>
              </a:spcBef>
              <a:defRPr sz="2277"/>
            </a:pPr>
            <a:r>
              <a:t>A </a:t>
            </a:r>
            <a:r>
              <a:rPr i="1"/>
              <a:t>conceptual representation-one or more of the following </a:t>
            </a:r>
            <a:r>
              <a:t>forms: </a:t>
            </a:r>
          </a:p>
          <a:p>
            <a:pPr lvl="2" marL="1244727" indent="-339470" defTabSz="905255">
              <a:lnSpc>
                <a:spcPct val="80000"/>
              </a:lnSpc>
              <a:spcBef>
                <a:spcPts val="400"/>
              </a:spcBef>
              <a:buFontTx/>
              <a:buAutoNum type="arabicPeriod" startAt="1"/>
              <a:defRPr sz="1979"/>
            </a:pPr>
            <a:r>
              <a:t>Written documents</a:t>
            </a:r>
          </a:p>
          <a:p>
            <a:pPr lvl="2" marL="1244727" indent="-339470" defTabSz="905255">
              <a:lnSpc>
                <a:spcPct val="80000"/>
              </a:lnSpc>
              <a:spcBef>
                <a:spcPts val="400"/>
              </a:spcBef>
              <a:buFontTx/>
              <a:buAutoNum type="arabicPeriod" startAt="1"/>
              <a:defRPr sz="1979"/>
            </a:pPr>
            <a:r>
              <a:t>Sketches</a:t>
            </a:r>
          </a:p>
          <a:p>
            <a:pPr lvl="2" marL="1244727" indent="-339470" defTabSz="905255">
              <a:lnSpc>
                <a:spcPct val="80000"/>
              </a:lnSpc>
              <a:spcBef>
                <a:spcPts val="400"/>
              </a:spcBef>
              <a:buFontTx/>
              <a:buAutoNum type="arabicPeriod" startAt="1"/>
              <a:defRPr sz="1979"/>
            </a:pPr>
            <a:r>
              <a:t>Schematic diagrams</a:t>
            </a:r>
          </a:p>
          <a:p>
            <a:pPr lvl="2" marL="1244727" indent="-339470" defTabSz="905255">
              <a:lnSpc>
                <a:spcPct val="80000"/>
              </a:lnSpc>
              <a:spcBef>
                <a:spcPts val="400"/>
              </a:spcBef>
              <a:buFontTx/>
              <a:buAutoNum type="arabicPeriod" startAt="1"/>
              <a:defRPr sz="1979"/>
            </a:pPr>
            <a:r>
              <a:t>Graphical models</a:t>
            </a:r>
          </a:p>
          <a:p>
            <a:pPr lvl="2" marL="1244727" indent="-339470" defTabSz="905255">
              <a:lnSpc>
                <a:spcPct val="80000"/>
              </a:lnSpc>
              <a:spcBef>
                <a:spcPts val="400"/>
              </a:spcBef>
              <a:buFontTx/>
              <a:buAutoNum type="arabicPeriod" startAt="1"/>
              <a:defRPr sz="1979"/>
            </a:pPr>
            <a:r>
              <a:t>Written scenarios</a:t>
            </a:r>
          </a:p>
          <a:p>
            <a:pPr lvl="2" marL="1244727" indent="-339470" defTabSz="905255">
              <a:lnSpc>
                <a:spcPct val="80000"/>
              </a:lnSpc>
              <a:spcBef>
                <a:spcPts val="400"/>
              </a:spcBef>
              <a:buFontTx/>
              <a:buAutoNum type="arabicPeriod" startAt="1"/>
              <a:defRPr sz="1979"/>
            </a:pPr>
            <a:r>
              <a:t>Paper or executable prototypes</a:t>
            </a:r>
          </a:p>
          <a:p>
            <a:pPr lvl="2" marL="1244727" indent="-339470" defTabSz="905255">
              <a:lnSpc>
                <a:spcPct val="80000"/>
              </a:lnSpc>
              <a:spcBef>
                <a:spcPts val="400"/>
              </a:spcBef>
              <a:buFontTx/>
              <a:buAutoNum type="arabicPeriod" startAt="1"/>
              <a:defRPr sz="1979"/>
            </a:pPr>
            <a:r>
              <a:t>Executable code</a:t>
            </a:r>
          </a:p>
          <a:p>
            <a:pPr lvl="1" marL="735520" indent="-282892" defTabSz="905255">
              <a:lnSpc>
                <a:spcPct val="80000"/>
              </a:lnSpc>
              <a:spcBef>
                <a:spcPts val="500"/>
              </a:spcBef>
              <a:defRPr sz="2277"/>
            </a:pPr>
            <a:r>
              <a:t>Two Web engineering actions occur during modeling:</a:t>
            </a:r>
          </a:p>
          <a:p>
            <a:pPr lvl="2" marL="1131569" indent="-226313" defTabSz="905255">
              <a:lnSpc>
                <a:spcPct val="80000"/>
              </a:lnSpc>
              <a:spcBef>
                <a:spcPts val="400"/>
              </a:spcBef>
              <a:defRPr i="1" sz="1979"/>
            </a:pPr>
            <a:r>
              <a:t>Analysis </a:t>
            </a:r>
          </a:p>
          <a:p>
            <a:pPr lvl="2" marL="1131569" indent="-226313" defTabSz="905255">
              <a:lnSpc>
                <a:spcPct val="80000"/>
              </a:lnSpc>
              <a:spcBef>
                <a:spcPts val="400"/>
              </a:spcBef>
              <a:defRPr i="1" sz="1979"/>
            </a:pPr>
            <a:r>
              <a:t>Design</a:t>
            </a:r>
          </a:p>
        </p:txBody>
      </p:sp>
      <p:sp>
        <p:nvSpPr>
          <p:cNvPr id="325"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6" name="Rectangle 5"/>
          <p:cNvSpPr txBox="1"/>
          <p:nvPr/>
        </p:nvSpPr>
        <p:spPr>
          <a:xfrm>
            <a:off x="297564" y="1310870"/>
            <a:ext cx="8740693"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800">
                <a:latin typeface="+mj-lt"/>
                <a:ea typeface="+mj-ea"/>
                <a:cs typeface="+mj-cs"/>
                <a:sym typeface="Arial"/>
              </a:defRPr>
            </a:pPr>
            <a:r>
              <a:t>Communication </a:t>
            </a:r>
            <a:r>
              <a:rPr b="0">
                <a:latin typeface="Wingdings"/>
                <a:ea typeface="Wingdings"/>
                <a:cs typeface="Wingdings"/>
                <a:sym typeface="Wingdings"/>
              </a:rPr>
              <a:t> </a:t>
            </a:r>
            <a:r>
              <a:t>Planning </a:t>
            </a:r>
            <a:r>
              <a:rPr b="0">
                <a:latin typeface="Wingdings"/>
                <a:ea typeface="Wingdings"/>
                <a:cs typeface="Wingdings"/>
                <a:sym typeface="Wingdings"/>
              </a:rPr>
              <a:t> </a:t>
            </a:r>
            <a:r>
              <a:t>Modeling </a:t>
            </a:r>
            <a:r>
              <a:rPr b="0">
                <a:latin typeface="Wingdings"/>
                <a:ea typeface="Wingdings"/>
                <a:cs typeface="Wingdings"/>
                <a:sym typeface="Wingdings"/>
              </a:rPr>
              <a:t> </a:t>
            </a:r>
            <a:r>
              <a:t>Construction </a:t>
            </a:r>
            <a:r>
              <a:rPr b="0">
                <a:latin typeface="Wingdings"/>
                <a:ea typeface="Wingdings"/>
                <a:cs typeface="Wingdings"/>
                <a:sym typeface="Wingdings"/>
              </a:rPr>
              <a:t> </a:t>
            </a:r>
            <a:r>
              <a:t>Deployment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324">
                                            <p:txEl>
                                              <p:pRg st="2" end="2"/>
                                            </p:txEl>
                                          </p:spTgt>
                                        </p:tgtEl>
                                        <p:attrNameLst>
                                          <p:attrName>style.visibility</p:attrName>
                                        </p:attrNameLst>
                                      </p:cBhvr>
                                      <p:to>
                                        <p:strVal val="visible"/>
                                      </p:to>
                                    </p:set>
                                    <p:animEffect filter="blinds(horizontal)" transition="in">
                                      <p:cBhvr>
                                        <p:cTn id="7" dur="500"/>
                                        <p:tgtEl>
                                          <p:spTgt spid="324">
                                            <p:txEl>
                                              <p:pRg st="2" end="2"/>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324">
                                            <p:txEl>
                                              <p:pRg st="3" end="3"/>
                                            </p:txEl>
                                          </p:spTgt>
                                        </p:tgtEl>
                                        <p:attrNameLst>
                                          <p:attrName>style.visibility</p:attrName>
                                        </p:attrNameLst>
                                      </p:cBhvr>
                                      <p:to>
                                        <p:strVal val="visible"/>
                                      </p:to>
                                    </p:set>
                                    <p:animEffect filter="blinds(horizontal)" transition="in">
                                      <p:cBhvr>
                                        <p:cTn id="11" dur="500"/>
                                        <p:tgtEl>
                                          <p:spTgt spid="324">
                                            <p:txEl>
                                              <p:pRg st="3" end="3"/>
                                            </p:txEl>
                                          </p:spTgt>
                                        </p:tgtEl>
                                      </p:cBhvr>
                                    </p:animEffect>
                                  </p:childTnLst>
                                </p:cTn>
                              </p:par>
                            </p:childTnLst>
                          </p:cTn>
                        </p:par>
                        <p:par>
                          <p:cTn id="12" fill="hold">
                            <p:stCondLst>
                              <p:cond delay="1000"/>
                            </p:stCondLst>
                            <p:childTnLst>
                              <p:par>
                                <p:cTn id="13" presetClass="entr" nodeType="afterEffect" presetSubtype="10" presetID="3" grpId="1" fill="hold">
                                  <p:stCondLst>
                                    <p:cond delay="0"/>
                                  </p:stCondLst>
                                  <p:iterate type="el" backwards="0">
                                    <p:tmAbs val="0"/>
                                  </p:iterate>
                                  <p:childTnLst>
                                    <p:set>
                                      <p:cBhvr>
                                        <p:cTn id="14" fill="hold"/>
                                        <p:tgtEl>
                                          <p:spTgt spid="324">
                                            <p:txEl>
                                              <p:pRg st="4" end="4"/>
                                            </p:txEl>
                                          </p:spTgt>
                                        </p:tgtEl>
                                        <p:attrNameLst>
                                          <p:attrName>style.visibility</p:attrName>
                                        </p:attrNameLst>
                                      </p:cBhvr>
                                      <p:to>
                                        <p:strVal val="visible"/>
                                      </p:to>
                                    </p:set>
                                    <p:animEffect filter="blinds(horizontal)" transition="in">
                                      <p:cBhvr>
                                        <p:cTn id="15" dur="500"/>
                                        <p:tgtEl>
                                          <p:spTgt spid="324">
                                            <p:txEl>
                                              <p:pRg st="4" end="4"/>
                                            </p:txEl>
                                          </p:spTgt>
                                        </p:tgtEl>
                                      </p:cBhvr>
                                    </p:animEffect>
                                  </p:childTnLst>
                                </p:cTn>
                              </p:par>
                            </p:childTnLst>
                          </p:cTn>
                        </p:par>
                        <p:par>
                          <p:cTn id="16" fill="hold">
                            <p:stCondLst>
                              <p:cond delay="1500"/>
                            </p:stCondLst>
                            <p:childTnLst>
                              <p:par>
                                <p:cTn id="17" presetClass="entr" nodeType="afterEffect" presetSubtype="10" presetID="3" grpId="1" fill="hold">
                                  <p:stCondLst>
                                    <p:cond delay="0"/>
                                  </p:stCondLst>
                                  <p:iterate type="el" backwards="0">
                                    <p:tmAbs val="0"/>
                                  </p:iterate>
                                  <p:childTnLst>
                                    <p:set>
                                      <p:cBhvr>
                                        <p:cTn id="18" fill="hold"/>
                                        <p:tgtEl>
                                          <p:spTgt spid="324">
                                            <p:txEl>
                                              <p:pRg st="5" end="5"/>
                                            </p:txEl>
                                          </p:spTgt>
                                        </p:tgtEl>
                                        <p:attrNameLst>
                                          <p:attrName>style.visibility</p:attrName>
                                        </p:attrNameLst>
                                      </p:cBhvr>
                                      <p:to>
                                        <p:strVal val="visible"/>
                                      </p:to>
                                    </p:set>
                                    <p:animEffect filter="blinds(horizontal)" transition="in">
                                      <p:cBhvr>
                                        <p:cTn id="19" dur="500"/>
                                        <p:tgtEl>
                                          <p:spTgt spid="324">
                                            <p:txEl>
                                              <p:pRg st="5" end="5"/>
                                            </p:txEl>
                                          </p:spTgt>
                                        </p:tgtEl>
                                      </p:cBhvr>
                                    </p:animEffect>
                                  </p:childTnLst>
                                </p:cTn>
                              </p:par>
                            </p:childTnLst>
                          </p:cTn>
                        </p:par>
                        <p:par>
                          <p:cTn id="20" fill="hold">
                            <p:stCondLst>
                              <p:cond delay="2000"/>
                            </p:stCondLst>
                            <p:childTnLst>
                              <p:par>
                                <p:cTn id="21" presetClass="entr" nodeType="afterEffect" presetSubtype="10" presetID="3" grpId="1" fill="hold">
                                  <p:stCondLst>
                                    <p:cond delay="0"/>
                                  </p:stCondLst>
                                  <p:iterate type="el" backwards="0">
                                    <p:tmAbs val="0"/>
                                  </p:iterate>
                                  <p:childTnLst>
                                    <p:set>
                                      <p:cBhvr>
                                        <p:cTn id="22" fill="hold"/>
                                        <p:tgtEl>
                                          <p:spTgt spid="324">
                                            <p:txEl>
                                              <p:pRg st="6" end="6"/>
                                            </p:txEl>
                                          </p:spTgt>
                                        </p:tgtEl>
                                        <p:attrNameLst>
                                          <p:attrName>style.visibility</p:attrName>
                                        </p:attrNameLst>
                                      </p:cBhvr>
                                      <p:to>
                                        <p:strVal val="visible"/>
                                      </p:to>
                                    </p:set>
                                    <p:animEffect filter="blinds(horizontal)" transition="in">
                                      <p:cBhvr>
                                        <p:cTn id="23" dur="500"/>
                                        <p:tgtEl>
                                          <p:spTgt spid="324">
                                            <p:txEl>
                                              <p:pRg st="6" end="6"/>
                                            </p:txEl>
                                          </p:spTgt>
                                        </p:tgtEl>
                                      </p:cBhvr>
                                    </p:animEffect>
                                  </p:childTnLst>
                                </p:cTn>
                              </p:par>
                            </p:childTnLst>
                          </p:cTn>
                        </p:par>
                        <p:par>
                          <p:cTn id="24" fill="hold">
                            <p:stCondLst>
                              <p:cond delay="2500"/>
                            </p:stCondLst>
                            <p:childTnLst>
                              <p:par>
                                <p:cTn id="25" presetClass="entr" nodeType="afterEffect" presetSubtype="10" presetID="3" grpId="1" fill="hold">
                                  <p:stCondLst>
                                    <p:cond delay="0"/>
                                  </p:stCondLst>
                                  <p:iterate type="el" backwards="0">
                                    <p:tmAbs val="0"/>
                                  </p:iterate>
                                  <p:childTnLst>
                                    <p:set>
                                      <p:cBhvr>
                                        <p:cTn id="26" fill="hold"/>
                                        <p:tgtEl>
                                          <p:spTgt spid="324">
                                            <p:txEl>
                                              <p:pRg st="7" end="7"/>
                                            </p:txEl>
                                          </p:spTgt>
                                        </p:tgtEl>
                                        <p:attrNameLst>
                                          <p:attrName>style.visibility</p:attrName>
                                        </p:attrNameLst>
                                      </p:cBhvr>
                                      <p:to>
                                        <p:strVal val="visible"/>
                                      </p:to>
                                    </p:set>
                                    <p:animEffect filter="blinds(horizontal)" transition="in">
                                      <p:cBhvr>
                                        <p:cTn id="27" dur="500"/>
                                        <p:tgtEl>
                                          <p:spTgt spid="324">
                                            <p:txEl>
                                              <p:pRg st="7" end="7"/>
                                            </p:txEl>
                                          </p:spTgt>
                                        </p:tgtEl>
                                      </p:cBhvr>
                                    </p:animEffect>
                                  </p:childTnLst>
                                </p:cTn>
                              </p:par>
                            </p:childTnLst>
                          </p:cTn>
                        </p:par>
                        <p:par>
                          <p:cTn id="28" fill="hold">
                            <p:stCondLst>
                              <p:cond delay="3000"/>
                            </p:stCondLst>
                            <p:childTnLst>
                              <p:par>
                                <p:cTn id="29" presetClass="entr" nodeType="afterEffect" presetSubtype="10" presetID="3" grpId="1" fill="hold">
                                  <p:stCondLst>
                                    <p:cond delay="0"/>
                                  </p:stCondLst>
                                  <p:iterate type="el" backwards="0">
                                    <p:tmAbs val="0"/>
                                  </p:iterate>
                                  <p:childTnLst>
                                    <p:set>
                                      <p:cBhvr>
                                        <p:cTn id="30" fill="hold"/>
                                        <p:tgtEl>
                                          <p:spTgt spid="324">
                                            <p:txEl>
                                              <p:pRg st="8" end="8"/>
                                            </p:txEl>
                                          </p:spTgt>
                                        </p:tgtEl>
                                        <p:attrNameLst>
                                          <p:attrName>style.visibility</p:attrName>
                                        </p:attrNameLst>
                                      </p:cBhvr>
                                      <p:to>
                                        <p:strVal val="visible"/>
                                      </p:to>
                                    </p:set>
                                    <p:animEffect filter="blinds(horizontal)" transition="in">
                                      <p:cBhvr>
                                        <p:cTn id="31" dur="500"/>
                                        <p:tgtEl>
                                          <p:spTgt spid="32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10" presetID="3" grpId="1" fill="hold">
                                  <p:stCondLst>
                                    <p:cond delay="0"/>
                                  </p:stCondLst>
                                  <p:iterate type="el" backwards="0">
                                    <p:tmAbs val="0"/>
                                  </p:iterate>
                                  <p:childTnLst>
                                    <p:set>
                                      <p:cBhvr>
                                        <p:cTn id="35" fill="hold"/>
                                        <p:tgtEl>
                                          <p:spTgt spid="324">
                                            <p:txEl>
                                              <p:pRg st="9" end="9"/>
                                            </p:txEl>
                                          </p:spTgt>
                                        </p:tgtEl>
                                        <p:attrNameLst>
                                          <p:attrName>style.visibility</p:attrName>
                                        </p:attrNameLst>
                                      </p:cBhvr>
                                      <p:to>
                                        <p:strVal val="visible"/>
                                      </p:to>
                                    </p:set>
                                    <p:animEffect filter="blinds(horizontal)" transition="in">
                                      <p:cBhvr>
                                        <p:cTn id="36" dur="500"/>
                                        <p:tgtEl>
                                          <p:spTgt spid="324">
                                            <p:txEl>
                                              <p:pRg st="9" end="9"/>
                                            </p:txEl>
                                          </p:spTgt>
                                        </p:tgtEl>
                                      </p:cBhvr>
                                    </p:animEffect>
                                  </p:childTnLst>
                                </p:cTn>
                              </p:par>
                            </p:childTnLst>
                          </p:cTn>
                        </p:par>
                        <p:par>
                          <p:cTn id="37" fill="hold">
                            <p:stCondLst>
                              <p:cond delay="500"/>
                            </p:stCondLst>
                            <p:childTnLst>
                              <p:par>
                                <p:cTn id="38" presetClass="entr" nodeType="afterEffect" presetSubtype="10" presetID="3" grpId="1" fill="hold">
                                  <p:stCondLst>
                                    <p:cond delay="0"/>
                                  </p:stCondLst>
                                  <p:iterate type="el" backwards="0">
                                    <p:tmAbs val="0"/>
                                  </p:iterate>
                                  <p:childTnLst>
                                    <p:set>
                                      <p:cBhvr>
                                        <p:cTn id="39" fill="hold"/>
                                        <p:tgtEl>
                                          <p:spTgt spid="324">
                                            <p:txEl>
                                              <p:pRg st="10" end="10"/>
                                            </p:txEl>
                                          </p:spTgt>
                                        </p:tgtEl>
                                        <p:attrNameLst>
                                          <p:attrName>style.visibility</p:attrName>
                                        </p:attrNameLst>
                                      </p:cBhvr>
                                      <p:to>
                                        <p:strVal val="visible"/>
                                      </p:to>
                                    </p:set>
                                    <p:animEffect filter="blinds(horizontal)" transition="in">
                                      <p:cBhvr>
                                        <p:cTn id="40" dur="500"/>
                                        <p:tgtEl>
                                          <p:spTgt spid="324">
                                            <p:txEl>
                                              <p:pRg st="10" end="10"/>
                                            </p:txEl>
                                          </p:spTgt>
                                        </p:tgtEl>
                                      </p:cBhvr>
                                    </p:animEffect>
                                  </p:childTnLst>
                                </p:cTn>
                              </p:par>
                            </p:childTnLst>
                          </p:cTn>
                        </p:par>
                        <p:par>
                          <p:cTn id="41" fill="hold">
                            <p:stCondLst>
                              <p:cond delay="1000"/>
                            </p:stCondLst>
                            <p:childTnLst>
                              <p:par>
                                <p:cTn id="42" presetClass="entr" nodeType="afterEffect" presetSubtype="10" presetID="3" grpId="1" fill="hold">
                                  <p:stCondLst>
                                    <p:cond delay="0"/>
                                  </p:stCondLst>
                                  <p:iterate type="el" backwards="0">
                                    <p:tmAbs val="0"/>
                                  </p:iterate>
                                  <p:childTnLst>
                                    <p:set>
                                      <p:cBhvr>
                                        <p:cTn id="43" fill="hold"/>
                                        <p:tgtEl>
                                          <p:spTgt spid="324">
                                            <p:txEl>
                                              <p:pRg st="11" end="11"/>
                                            </p:txEl>
                                          </p:spTgt>
                                        </p:tgtEl>
                                        <p:attrNameLst>
                                          <p:attrName>style.visibility</p:attrName>
                                        </p:attrNameLst>
                                      </p:cBhvr>
                                      <p:to>
                                        <p:strVal val="visible"/>
                                      </p:to>
                                    </p:set>
                                    <p:animEffect filter="blinds(horizontal)" transition="in">
                                      <p:cBhvr>
                                        <p:cTn id="44" dur="500"/>
                                        <p:tgtEl>
                                          <p:spTgt spid="324">
                                            <p:txEl>
                                              <p:pRg st="11" end="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4" grpId="1"/>
    </p:bldLst>
  </p:timing>
</p:sld>
</file>

<file path=ppt/slides/slide5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Title 1"/>
          <p:cNvSpPr txBox="1"/>
          <p:nvPr>
            <p:ph type="title"/>
          </p:nvPr>
        </p:nvSpPr>
        <p:spPr>
          <a:prstGeom prst="rect">
            <a:avLst/>
          </a:prstGeom>
        </p:spPr>
        <p:txBody>
          <a:bodyPr/>
          <a:lstStyle/>
          <a:p>
            <a:pPr defTabSz="859536">
              <a:defRPr sz="4136"/>
            </a:pPr>
            <a:r>
              <a:t>WebE Process: Analysis Modeling </a:t>
            </a:r>
            <a:r>
              <a:rPr>
                <a:solidFill>
                  <a:srgbClr val="00FF00"/>
                </a:solidFill>
              </a:rPr>
              <a:t>Q</a:t>
            </a:r>
          </a:p>
        </p:txBody>
      </p:sp>
      <p:sp>
        <p:nvSpPr>
          <p:cNvPr id="329" name="Content Placeholder 2"/>
          <p:cNvSpPr txBox="1"/>
          <p:nvPr>
            <p:ph type="body" idx="1"/>
          </p:nvPr>
        </p:nvSpPr>
        <p:spPr>
          <a:xfrm>
            <a:off x="533400" y="1828800"/>
            <a:ext cx="8610601" cy="4267200"/>
          </a:xfrm>
          <a:prstGeom prst="rect">
            <a:avLst/>
          </a:prstGeom>
        </p:spPr>
        <p:txBody>
          <a:bodyPr/>
          <a:lstStyle/>
          <a:p>
            <a:pPr>
              <a:spcBef>
                <a:spcPts val="500"/>
              </a:spcBef>
              <a:defRPr sz="2200"/>
            </a:pPr>
            <a:r>
              <a:t>This model focuses on WebApp content, modes of interaction (including navigation), functionality, and the technical configuration of the WebApp</a:t>
            </a:r>
          </a:p>
          <a:p>
            <a:pPr>
              <a:spcBef>
                <a:spcPts val="500"/>
              </a:spcBef>
              <a:defRPr sz="2200"/>
            </a:pPr>
            <a:r>
              <a:t>From the communication,</a:t>
            </a:r>
          </a:p>
          <a:p>
            <a:pPr lvl="1" marL="742950" indent="-285750">
              <a:spcBef>
                <a:spcPts val="400"/>
              </a:spcBef>
              <a:defRPr sz="1800"/>
            </a:pPr>
            <a:r>
              <a:t>If information exists and is complete, </a:t>
            </a:r>
            <a:r>
              <a:rPr>
                <a:latin typeface="Wingdings"/>
                <a:ea typeface="Wingdings"/>
                <a:cs typeface="Wingdings"/>
                <a:sym typeface="Wingdings"/>
              </a:rPr>
              <a:t></a:t>
            </a:r>
            <a:r>
              <a:t> no need for analysis modeling for the increment</a:t>
            </a:r>
            <a:endParaRPr sz="2800"/>
          </a:p>
          <a:p>
            <a:pPr lvl="1" marL="742950" indent="-285750">
              <a:spcBef>
                <a:spcPts val="400"/>
              </a:spcBef>
              <a:defRPr sz="1800"/>
            </a:pPr>
            <a:r>
              <a:t>If the information is incomplete or implies a degree of complexity </a:t>
            </a:r>
            <a:r>
              <a:rPr>
                <a:latin typeface="Wingdings"/>
                <a:ea typeface="Wingdings"/>
                <a:cs typeface="Wingdings"/>
                <a:sym typeface="Wingdings"/>
              </a:rPr>
              <a:t></a:t>
            </a:r>
            <a:r>
              <a:t> demands further examination, proceed to the analysis modeling tasks</a:t>
            </a:r>
          </a:p>
        </p:txBody>
      </p:sp>
      <p:sp>
        <p:nvSpPr>
          <p:cNvPr id="330"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2" name="Title 1"/>
          <p:cNvSpPr txBox="1"/>
          <p:nvPr>
            <p:ph type="title"/>
          </p:nvPr>
        </p:nvSpPr>
        <p:spPr>
          <a:prstGeom prst="rect">
            <a:avLst/>
          </a:prstGeom>
        </p:spPr>
        <p:txBody>
          <a:bodyPr/>
          <a:lstStyle/>
          <a:p>
            <a:pPr/>
            <a:r>
              <a:t>WebE Process: Analysis Modeling </a:t>
            </a:r>
          </a:p>
        </p:txBody>
      </p:sp>
      <p:sp>
        <p:nvSpPr>
          <p:cNvPr id="333" name="Content Placeholder 2"/>
          <p:cNvSpPr txBox="1"/>
          <p:nvPr>
            <p:ph type="body" idx="1"/>
          </p:nvPr>
        </p:nvSpPr>
        <p:spPr>
          <a:xfrm>
            <a:off x="228600" y="1752600"/>
            <a:ext cx="8915401" cy="4343400"/>
          </a:xfrm>
          <a:prstGeom prst="rect">
            <a:avLst/>
          </a:prstGeom>
        </p:spPr>
        <p:txBody>
          <a:bodyPr/>
          <a:lstStyle/>
          <a:p>
            <a:pPr marL="336042" indent="-336042" defTabSz="896111">
              <a:lnSpc>
                <a:spcPct val="80000"/>
              </a:lnSpc>
              <a:spcBef>
                <a:spcPts val="300"/>
              </a:spcBef>
              <a:defRPr sz="1470"/>
            </a:pPr>
            <a:r>
              <a:t>The following tasks are to be done during an analysis model:</a:t>
            </a:r>
            <a:endParaRPr sz="2352"/>
          </a:p>
          <a:p>
            <a:pPr lvl="1" marL="728091" indent="-280035" defTabSz="896111">
              <a:lnSpc>
                <a:spcPct val="80000"/>
              </a:lnSpc>
              <a:spcBef>
                <a:spcPts val="400"/>
              </a:spcBef>
              <a:defRPr sz="2058"/>
            </a:pPr>
            <a:r>
              <a:t>Represent WebApp content, decide static (do not change based on user type/input) and dynamic (generated based on user type/input)</a:t>
            </a:r>
          </a:p>
          <a:p>
            <a:pPr lvl="1" marL="728091" indent="-280035" defTabSz="896111">
              <a:lnSpc>
                <a:spcPct val="80000"/>
              </a:lnSpc>
              <a:spcBef>
                <a:spcPts val="400"/>
              </a:spcBef>
              <a:defRPr sz="2058"/>
            </a:pPr>
            <a:r>
              <a:t>Identify content form and style of each content class and relationships among them </a:t>
            </a:r>
          </a:p>
          <a:p>
            <a:pPr lvl="1" marL="728091" indent="-280035" defTabSz="896111">
              <a:lnSpc>
                <a:spcPct val="80000"/>
              </a:lnSpc>
              <a:spcBef>
                <a:spcPts val="400"/>
              </a:spcBef>
              <a:defRPr sz="2058"/>
            </a:pPr>
            <a:r>
              <a:t>Refine and extend user scenarios for input, steps and to check consistency and of enough detail</a:t>
            </a:r>
          </a:p>
          <a:p>
            <a:pPr lvl="1" marL="728091" indent="-280035" defTabSz="896111">
              <a:lnSpc>
                <a:spcPct val="80000"/>
              </a:lnSpc>
              <a:spcBef>
                <a:spcPts val="400"/>
              </a:spcBef>
              <a:defRPr sz="2058"/>
            </a:pPr>
            <a:r>
              <a:t>Create an interaction model for complex scenarios showing the relationship between user and each task and user actions transition from one state to another</a:t>
            </a:r>
          </a:p>
          <a:p>
            <a:pPr lvl="1" marL="728091" indent="-280035" defTabSz="896111">
              <a:lnSpc>
                <a:spcPct val="80000"/>
              </a:lnSpc>
              <a:spcBef>
                <a:spcPts val="400"/>
              </a:spcBef>
              <a:defRPr sz="2058"/>
            </a:pPr>
            <a:r>
              <a:t>Refine interface requirements for menus, layout, navigation</a:t>
            </a:r>
          </a:p>
          <a:p>
            <a:pPr lvl="1" marL="728091" indent="-280035" defTabSz="896111">
              <a:lnSpc>
                <a:spcPct val="80000"/>
              </a:lnSpc>
              <a:spcBef>
                <a:spcPts val="400"/>
              </a:spcBef>
              <a:defRPr sz="2058"/>
            </a:pPr>
            <a:r>
              <a:t>Identify functions and user input for function</a:t>
            </a:r>
          </a:p>
          <a:p>
            <a:pPr lvl="1" marL="728091" indent="-280035" defTabSz="896111">
              <a:lnSpc>
                <a:spcPct val="80000"/>
              </a:lnSpc>
              <a:spcBef>
                <a:spcPts val="400"/>
              </a:spcBef>
              <a:defRPr sz="2058"/>
            </a:pPr>
            <a:r>
              <a:t>Define constraints and performance requirements  and privacy policy</a:t>
            </a:r>
          </a:p>
          <a:p>
            <a:pPr lvl="1" marL="728091" indent="-280035" defTabSz="896111">
              <a:lnSpc>
                <a:spcPct val="80000"/>
              </a:lnSpc>
              <a:spcBef>
                <a:spcPts val="400"/>
              </a:spcBef>
              <a:defRPr sz="2058"/>
            </a:pPr>
            <a:r>
              <a:t>Identify database requirements, content interface for the database</a:t>
            </a:r>
          </a:p>
        </p:txBody>
      </p:sp>
      <p:sp>
        <p:nvSpPr>
          <p:cNvPr id="334"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36" name="Title 1"/>
          <p:cNvSpPr txBox="1"/>
          <p:nvPr>
            <p:ph type="title"/>
          </p:nvPr>
        </p:nvSpPr>
        <p:spPr>
          <a:prstGeom prst="rect">
            <a:avLst/>
          </a:prstGeom>
        </p:spPr>
        <p:txBody>
          <a:bodyPr/>
          <a:lstStyle/>
          <a:p>
            <a:pPr defTabSz="896111">
              <a:defRPr sz="4312"/>
            </a:pPr>
            <a:r>
              <a:t>WebE Process: Design Modeling </a:t>
            </a:r>
            <a:r>
              <a:rPr>
                <a:solidFill>
                  <a:srgbClr val="00FF00"/>
                </a:solidFill>
              </a:rPr>
              <a:t>Q</a:t>
            </a:r>
          </a:p>
        </p:txBody>
      </p:sp>
      <p:sp>
        <p:nvSpPr>
          <p:cNvPr id="337" name="Content Placeholder 2"/>
          <p:cNvSpPr txBox="1"/>
          <p:nvPr>
            <p:ph type="body" idx="1"/>
          </p:nvPr>
        </p:nvSpPr>
        <p:spPr>
          <a:xfrm>
            <a:off x="457200" y="1828800"/>
            <a:ext cx="8686801" cy="4267200"/>
          </a:xfrm>
          <a:prstGeom prst="rect">
            <a:avLst/>
          </a:prstGeom>
        </p:spPr>
        <p:txBody>
          <a:bodyPr/>
          <a:lstStyle/>
          <a:p>
            <a:pPr/>
            <a:r>
              <a:t>The goal is to produce a model or representation</a:t>
            </a:r>
          </a:p>
          <a:p>
            <a:pPr/>
            <a:r>
              <a:t>If the increment is well understood and very easy to construct, the only design model might be a simple sketch</a:t>
            </a:r>
          </a:p>
          <a:p>
            <a:pPr/>
            <a:r>
              <a:t>If, on the other hand, the increment is more complex, a more detailed design model may be created</a:t>
            </a:r>
          </a:p>
        </p:txBody>
      </p:sp>
      <p:sp>
        <p:nvSpPr>
          <p:cNvPr id="338"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337">
                                            <p:txEl>
                                              <p:pRg st="1" end="1"/>
                                            </p:txEl>
                                          </p:spTgt>
                                        </p:tgtEl>
                                        <p:attrNameLst>
                                          <p:attrName>style.visibility</p:attrName>
                                        </p:attrNameLst>
                                      </p:cBhvr>
                                      <p:to>
                                        <p:strVal val="visible"/>
                                      </p:to>
                                    </p:set>
                                    <p:animEffect filter="blinds(horizontal)" transition="in">
                                      <p:cBhvr>
                                        <p:cTn id="7" dur="500"/>
                                        <p:tgtEl>
                                          <p:spTgt spid="337">
                                            <p:txEl>
                                              <p:pRg st="1" end="1"/>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337">
                                            <p:txEl>
                                              <p:pRg st="2" end="2"/>
                                            </p:txEl>
                                          </p:spTgt>
                                        </p:tgtEl>
                                        <p:attrNameLst>
                                          <p:attrName>style.visibility</p:attrName>
                                        </p:attrNameLst>
                                      </p:cBhvr>
                                      <p:to>
                                        <p:strVal val="visible"/>
                                      </p:to>
                                    </p:set>
                                    <p:animEffect filter="blinds(horizontal)" transition="in">
                                      <p:cBhvr>
                                        <p:cTn id="11" dur="500"/>
                                        <p:tgtEl>
                                          <p:spTgt spid="33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37" grpId="1"/>
    </p:bldLst>
  </p:timing>
</p:sld>
</file>

<file path=ppt/slides/slide5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0" name="Title 1"/>
          <p:cNvSpPr txBox="1"/>
          <p:nvPr>
            <p:ph type="title"/>
          </p:nvPr>
        </p:nvSpPr>
        <p:spPr>
          <a:prstGeom prst="rect">
            <a:avLst/>
          </a:prstGeom>
        </p:spPr>
        <p:txBody>
          <a:bodyPr/>
          <a:lstStyle/>
          <a:p>
            <a:pPr/>
            <a:r>
              <a:t>WebE Process: Design Modeling</a:t>
            </a:r>
          </a:p>
        </p:txBody>
      </p:sp>
      <p:sp>
        <p:nvSpPr>
          <p:cNvPr id="341" name="Content Placeholder 2"/>
          <p:cNvSpPr txBox="1"/>
          <p:nvPr>
            <p:ph type="body" idx="1"/>
          </p:nvPr>
        </p:nvSpPr>
        <p:spPr>
          <a:xfrm>
            <a:off x="228600" y="1752600"/>
            <a:ext cx="8915401" cy="4343400"/>
          </a:xfrm>
          <a:prstGeom prst="rect">
            <a:avLst/>
          </a:prstGeom>
        </p:spPr>
        <p:txBody>
          <a:bodyPr/>
          <a:lstStyle/>
          <a:p>
            <a:pPr/>
            <a:r>
              <a:t>The model can consider some/all aspects of WebApp design:</a:t>
            </a:r>
          </a:p>
          <a:p>
            <a:pPr lvl="1" marL="742950" indent="-285750">
              <a:spcBef>
                <a:spcPts val="500"/>
              </a:spcBef>
              <a:defRPr sz="2400"/>
            </a:pPr>
            <a:r>
              <a:t>Interface design</a:t>
            </a:r>
            <a:endParaRPr sz="2800"/>
          </a:p>
          <a:p>
            <a:pPr lvl="1" marL="742950" indent="-285750">
              <a:spcBef>
                <a:spcPts val="500"/>
              </a:spcBef>
              <a:defRPr sz="2400"/>
            </a:pPr>
            <a:r>
              <a:t>Aesthetic design</a:t>
            </a:r>
            <a:endParaRPr sz="2800"/>
          </a:p>
          <a:p>
            <a:pPr lvl="1" marL="742950" indent="-285750">
              <a:spcBef>
                <a:spcPts val="500"/>
              </a:spcBef>
              <a:defRPr sz="2400"/>
            </a:pPr>
            <a:r>
              <a:t>Content design</a:t>
            </a:r>
            <a:endParaRPr sz="2800"/>
          </a:p>
          <a:p>
            <a:pPr lvl="1" marL="742950" indent="-285750">
              <a:spcBef>
                <a:spcPts val="500"/>
              </a:spcBef>
              <a:defRPr sz="2400"/>
            </a:pPr>
            <a:r>
              <a:t>Navigation design</a:t>
            </a:r>
            <a:endParaRPr sz="2800"/>
          </a:p>
          <a:p>
            <a:pPr lvl="1" marL="742950" indent="-285750">
              <a:spcBef>
                <a:spcPts val="500"/>
              </a:spcBef>
              <a:defRPr sz="2400"/>
            </a:pPr>
            <a:r>
              <a:t>Architecture design</a:t>
            </a:r>
            <a:endParaRPr sz="2800"/>
          </a:p>
          <a:p>
            <a:pPr lvl="1" marL="742950" indent="-285750">
              <a:spcBef>
                <a:spcPts val="500"/>
              </a:spcBef>
              <a:defRPr sz="2400"/>
            </a:pPr>
            <a:r>
              <a:t>Component design</a:t>
            </a:r>
          </a:p>
        </p:txBody>
      </p:sp>
      <p:sp>
        <p:nvSpPr>
          <p:cNvPr id="342"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4" name="Title 1"/>
          <p:cNvSpPr txBox="1"/>
          <p:nvPr>
            <p:ph type="title"/>
          </p:nvPr>
        </p:nvSpPr>
        <p:spPr>
          <a:prstGeom prst="rect">
            <a:avLst/>
          </a:prstGeom>
        </p:spPr>
        <p:txBody>
          <a:bodyPr/>
          <a:lstStyle/>
          <a:p>
            <a:pPr/>
            <a:r>
              <a:t>WebE Process: Design Modeling</a:t>
            </a:r>
          </a:p>
        </p:txBody>
      </p:sp>
      <p:sp>
        <p:nvSpPr>
          <p:cNvPr id="345" name="Content Placeholder 2"/>
          <p:cNvSpPr txBox="1"/>
          <p:nvPr>
            <p:ph type="body" idx="1"/>
          </p:nvPr>
        </p:nvSpPr>
        <p:spPr>
          <a:xfrm>
            <a:off x="228600" y="1752600"/>
            <a:ext cx="8915401" cy="4343400"/>
          </a:xfrm>
          <a:prstGeom prst="rect">
            <a:avLst/>
          </a:prstGeom>
        </p:spPr>
        <p:txBody>
          <a:bodyPr/>
          <a:lstStyle/>
          <a:p>
            <a:pPr>
              <a:lnSpc>
                <a:spcPct val="80000"/>
              </a:lnSpc>
              <a:spcBef>
                <a:spcPts val="600"/>
              </a:spcBef>
              <a:defRPr sz="2900"/>
            </a:pPr>
            <a:r>
              <a:t>The model can consider some/all aspects of WebApp design:</a:t>
            </a:r>
          </a:p>
          <a:p>
            <a:pPr lvl="1" marL="742950" indent="-285750">
              <a:lnSpc>
                <a:spcPct val="80000"/>
              </a:lnSpc>
              <a:spcBef>
                <a:spcPts val="500"/>
              </a:spcBef>
              <a:defRPr sz="2200"/>
            </a:pPr>
            <a:r>
              <a:t>Interface design</a:t>
            </a:r>
            <a:endParaRPr sz="2500"/>
          </a:p>
          <a:p>
            <a:pPr lvl="2" marL="1143000" indent="-228600">
              <a:lnSpc>
                <a:spcPct val="80000"/>
              </a:lnSpc>
              <a:spcBef>
                <a:spcPts val="400"/>
              </a:spcBef>
              <a:defRPr sz="1800"/>
            </a:pPr>
            <a:r>
              <a:t>Describes the structure and organization of the user interface</a:t>
            </a:r>
            <a:endParaRPr sz="2200"/>
          </a:p>
          <a:p>
            <a:pPr lvl="2" marL="1143000" indent="-228600">
              <a:lnSpc>
                <a:spcPct val="80000"/>
              </a:lnSpc>
              <a:spcBef>
                <a:spcPts val="400"/>
              </a:spcBef>
              <a:defRPr sz="1800"/>
            </a:pPr>
            <a:r>
              <a:t>Includes a representation of screen layout, a definition of the modes of interaction, and a description of navigation mechanisms</a:t>
            </a:r>
            <a:endParaRPr sz="2200"/>
          </a:p>
          <a:p>
            <a:pPr lvl="1" marL="742950" indent="-285750">
              <a:lnSpc>
                <a:spcPct val="80000"/>
              </a:lnSpc>
              <a:spcBef>
                <a:spcPts val="500"/>
              </a:spcBef>
              <a:defRPr sz="2200"/>
            </a:pPr>
            <a:r>
              <a:t>Aesthetic design</a:t>
            </a:r>
            <a:endParaRPr sz="2500"/>
          </a:p>
          <a:p>
            <a:pPr lvl="2" marL="1143000" indent="-228600">
              <a:lnSpc>
                <a:spcPct val="80000"/>
              </a:lnSpc>
              <a:spcBef>
                <a:spcPts val="400"/>
              </a:spcBef>
              <a:defRPr sz="1800"/>
            </a:pPr>
            <a:r>
              <a:t>Aka graphic design, describes the “look and feel” of the WebApp</a:t>
            </a:r>
            <a:endParaRPr sz="2000"/>
          </a:p>
          <a:p>
            <a:pPr lvl="2" marL="1143000" indent="-228600">
              <a:lnSpc>
                <a:spcPct val="80000"/>
              </a:lnSpc>
              <a:spcBef>
                <a:spcPts val="400"/>
              </a:spcBef>
              <a:defRPr sz="1800"/>
            </a:pPr>
            <a:r>
              <a:t>Includes color schemes, geometric layout, text size, font and placement, the use of graphics, and related aesthetic decisions</a:t>
            </a:r>
            <a:endParaRPr sz="2200"/>
          </a:p>
          <a:p>
            <a:pPr lvl="1" marL="742950" indent="-285750">
              <a:lnSpc>
                <a:spcPct val="80000"/>
              </a:lnSpc>
              <a:spcBef>
                <a:spcPts val="500"/>
              </a:spcBef>
              <a:defRPr sz="2200"/>
            </a:pPr>
            <a:r>
              <a:t>Content design</a:t>
            </a:r>
            <a:endParaRPr sz="2500"/>
          </a:p>
          <a:p>
            <a:pPr lvl="2" marL="1143000" indent="-228600">
              <a:lnSpc>
                <a:spcPct val="80000"/>
              </a:lnSpc>
              <a:spcBef>
                <a:spcPts val="400"/>
              </a:spcBef>
              <a:defRPr sz="1800"/>
            </a:pPr>
            <a:r>
              <a:t>Defines the layout, structure, and outline for all content</a:t>
            </a:r>
            <a:endParaRPr sz="2200"/>
          </a:p>
          <a:p>
            <a:pPr lvl="2" marL="1143000" indent="-228600">
              <a:lnSpc>
                <a:spcPct val="80000"/>
              </a:lnSpc>
              <a:spcBef>
                <a:spcPts val="400"/>
              </a:spcBef>
              <a:defRPr sz="1800"/>
            </a:pPr>
            <a:r>
              <a:t>Establishes the relationships among content objects</a:t>
            </a:r>
          </a:p>
        </p:txBody>
      </p:sp>
      <p:sp>
        <p:nvSpPr>
          <p:cNvPr id="346"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345">
                                            <p:txEl>
                                              <p:pRg st="2" end="2"/>
                                            </p:txEl>
                                          </p:spTgt>
                                        </p:tgtEl>
                                        <p:attrNameLst>
                                          <p:attrName>style.visibility</p:attrName>
                                        </p:attrNameLst>
                                      </p:cBhvr>
                                      <p:to>
                                        <p:strVal val="visible"/>
                                      </p:to>
                                    </p:set>
                                    <p:animEffect filter="blinds(horizontal)" transition="in">
                                      <p:cBhvr>
                                        <p:cTn id="7" dur="500"/>
                                        <p:tgtEl>
                                          <p:spTgt spid="345">
                                            <p:txEl>
                                              <p:pRg st="2" end="2"/>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345">
                                            <p:txEl>
                                              <p:pRg st="3" end="3"/>
                                            </p:txEl>
                                          </p:spTgt>
                                        </p:tgtEl>
                                        <p:attrNameLst>
                                          <p:attrName>style.visibility</p:attrName>
                                        </p:attrNameLst>
                                      </p:cBhvr>
                                      <p:to>
                                        <p:strVal val="visible"/>
                                      </p:to>
                                    </p:set>
                                    <p:animEffect filter="blinds(horizontal)" transition="in">
                                      <p:cBhvr>
                                        <p:cTn id="11" dur="500"/>
                                        <p:tgtEl>
                                          <p:spTgt spid="345">
                                            <p:txEl>
                                              <p:pRg st="3" end="3"/>
                                            </p:txEl>
                                          </p:spTgt>
                                        </p:tgtEl>
                                      </p:cBhvr>
                                    </p:animEffect>
                                  </p:childTnLst>
                                </p:cTn>
                              </p:par>
                            </p:childTnLst>
                          </p:cTn>
                        </p:par>
                        <p:par>
                          <p:cTn id="12" fill="hold">
                            <p:stCondLst>
                              <p:cond delay="1000"/>
                            </p:stCondLst>
                            <p:childTnLst>
                              <p:par>
                                <p:cTn id="13" presetClass="entr" nodeType="afterEffect" presetSubtype="10" presetID="3" grpId="1" fill="hold">
                                  <p:stCondLst>
                                    <p:cond delay="0"/>
                                  </p:stCondLst>
                                  <p:iterate type="el" backwards="0">
                                    <p:tmAbs val="0"/>
                                  </p:iterate>
                                  <p:childTnLst>
                                    <p:set>
                                      <p:cBhvr>
                                        <p:cTn id="14" fill="hold"/>
                                        <p:tgtEl>
                                          <p:spTgt spid="345">
                                            <p:txEl>
                                              <p:pRg st="4" end="4"/>
                                            </p:txEl>
                                          </p:spTgt>
                                        </p:tgtEl>
                                        <p:attrNameLst>
                                          <p:attrName>style.visibility</p:attrName>
                                        </p:attrNameLst>
                                      </p:cBhvr>
                                      <p:to>
                                        <p:strVal val="visible"/>
                                      </p:to>
                                    </p:set>
                                    <p:animEffect filter="blinds(horizontal)" transition="in">
                                      <p:cBhvr>
                                        <p:cTn id="15" dur="500"/>
                                        <p:tgtEl>
                                          <p:spTgt spid="34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10" presetID="3" grpId="1" fill="hold">
                                  <p:stCondLst>
                                    <p:cond delay="0"/>
                                  </p:stCondLst>
                                  <p:iterate type="el" backwards="0">
                                    <p:tmAbs val="0"/>
                                  </p:iterate>
                                  <p:childTnLst>
                                    <p:set>
                                      <p:cBhvr>
                                        <p:cTn id="19" fill="hold"/>
                                        <p:tgtEl>
                                          <p:spTgt spid="345">
                                            <p:txEl>
                                              <p:pRg st="5" end="5"/>
                                            </p:txEl>
                                          </p:spTgt>
                                        </p:tgtEl>
                                        <p:attrNameLst>
                                          <p:attrName>style.visibility</p:attrName>
                                        </p:attrNameLst>
                                      </p:cBhvr>
                                      <p:to>
                                        <p:strVal val="visible"/>
                                      </p:to>
                                    </p:set>
                                    <p:animEffect filter="blinds(horizontal)" transition="in">
                                      <p:cBhvr>
                                        <p:cTn id="20" dur="500"/>
                                        <p:tgtEl>
                                          <p:spTgt spid="345">
                                            <p:txEl>
                                              <p:pRg st="5" end="5"/>
                                            </p:txEl>
                                          </p:spTgt>
                                        </p:tgtEl>
                                      </p:cBhvr>
                                    </p:animEffect>
                                  </p:childTnLst>
                                </p:cTn>
                              </p:par>
                            </p:childTnLst>
                          </p:cTn>
                        </p:par>
                        <p:par>
                          <p:cTn id="21" fill="hold">
                            <p:stCondLst>
                              <p:cond delay="500"/>
                            </p:stCondLst>
                            <p:childTnLst>
                              <p:par>
                                <p:cTn id="22" presetClass="entr" nodeType="afterEffect" presetSubtype="10" presetID="3" grpId="1" fill="hold">
                                  <p:stCondLst>
                                    <p:cond delay="0"/>
                                  </p:stCondLst>
                                  <p:iterate type="el" backwards="0">
                                    <p:tmAbs val="0"/>
                                  </p:iterate>
                                  <p:childTnLst>
                                    <p:set>
                                      <p:cBhvr>
                                        <p:cTn id="23" fill="hold"/>
                                        <p:tgtEl>
                                          <p:spTgt spid="345">
                                            <p:txEl>
                                              <p:pRg st="6" end="6"/>
                                            </p:txEl>
                                          </p:spTgt>
                                        </p:tgtEl>
                                        <p:attrNameLst>
                                          <p:attrName>style.visibility</p:attrName>
                                        </p:attrNameLst>
                                      </p:cBhvr>
                                      <p:to>
                                        <p:strVal val="visible"/>
                                      </p:to>
                                    </p:set>
                                    <p:animEffect filter="blinds(horizontal)" transition="in">
                                      <p:cBhvr>
                                        <p:cTn id="24" dur="500"/>
                                        <p:tgtEl>
                                          <p:spTgt spid="345">
                                            <p:txEl>
                                              <p:pRg st="6" end="6"/>
                                            </p:txEl>
                                          </p:spTgt>
                                        </p:tgtEl>
                                      </p:cBhvr>
                                    </p:animEffect>
                                  </p:childTnLst>
                                </p:cTn>
                              </p:par>
                            </p:childTnLst>
                          </p:cTn>
                        </p:par>
                        <p:par>
                          <p:cTn id="25" fill="hold">
                            <p:stCondLst>
                              <p:cond delay="1000"/>
                            </p:stCondLst>
                            <p:childTnLst>
                              <p:par>
                                <p:cTn id="26" presetClass="entr" nodeType="afterEffect" presetSubtype="10" presetID="3" grpId="1" fill="hold">
                                  <p:stCondLst>
                                    <p:cond delay="0"/>
                                  </p:stCondLst>
                                  <p:iterate type="el" backwards="0">
                                    <p:tmAbs val="0"/>
                                  </p:iterate>
                                  <p:childTnLst>
                                    <p:set>
                                      <p:cBhvr>
                                        <p:cTn id="27" fill="hold"/>
                                        <p:tgtEl>
                                          <p:spTgt spid="345">
                                            <p:txEl>
                                              <p:pRg st="7" end="7"/>
                                            </p:txEl>
                                          </p:spTgt>
                                        </p:tgtEl>
                                        <p:attrNameLst>
                                          <p:attrName>style.visibility</p:attrName>
                                        </p:attrNameLst>
                                      </p:cBhvr>
                                      <p:to>
                                        <p:strVal val="visible"/>
                                      </p:to>
                                    </p:set>
                                    <p:animEffect filter="blinds(horizontal)" transition="in">
                                      <p:cBhvr>
                                        <p:cTn id="28" dur="500"/>
                                        <p:tgtEl>
                                          <p:spTgt spid="34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10" presetID="3" grpId="1" fill="hold">
                                  <p:stCondLst>
                                    <p:cond delay="0"/>
                                  </p:stCondLst>
                                  <p:iterate type="el" backwards="0">
                                    <p:tmAbs val="0"/>
                                  </p:iterate>
                                  <p:childTnLst>
                                    <p:set>
                                      <p:cBhvr>
                                        <p:cTn id="32" fill="hold"/>
                                        <p:tgtEl>
                                          <p:spTgt spid="345">
                                            <p:txEl>
                                              <p:pRg st="8" end="8"/>
                                            </p:txEl>
                                          </p:spTgt>
                                        </p:tgtEl>
                                        <p:attrNameLst>
                                          <p:attrName>style.visibility</p:attrName>
                                        </p:attrNameLst>
                                      </p:cBhvr>
                                      <p:to>
                                        <p:strVal val="visible"/>
                                      </p:to>
                                    </p:set>
                                    <p:animEffect filter="blinds(horizontal)" transition="in">
                                      <p:cBhvr>
                                        <p:cTn id="33" dur="500"/>
                                        <p:tgtEl>
                                          <p:spTgt spid="345">
                                            <p:txEl>
                                              <p:pRg st="8" end="8"/>
                                            </p:txEl>
                                          </p:spTgt>
                                        </p:tgtEl>
                                      </p:cBhvr>
                                    </p:animEffect>
                                  </p:childTnLst>
                                </p:cTn>
                              </p:par>
                            </p:childTnLst>
                          </p:cTn>
                        </p:par>
                        <p:par>
                          <p:cTn id="34" fill="hold">
                            <p:stCondLst>
                              <p:cond delay="500"/>
                            </p:stCondLst>
                            <p:childTnLst>
                              <p:par>
                                <p:cTn id="35" presetClass="entr" nodeType="afterEffect" presetSubtype="10" presetID="3" grpId="1" fill="hold">
                                  <p:stCondLst>
                                    <p:cond delay="0"/>
                                  </p:stCondLst>
                                  <p:iterate type="el" backwards="0">
                                    <p:tmAbs val="0"/>
                                  </p:iterate>
                                  <p:childTnLst>
                                    <p:set>
                                      <p:cBhvr>
                                        <p:cTn id="36" fill="hold"/>
                                        <p:tgtEl>
                                          <p:spTgt spid="345">
                                            <p:txEl>
                                              <p:pRg st="9" end="9"/>
                                            </p:txEl>
                                          </p:spTgt>
                                        </p:tgtEl>
                                        <p:attrNameLst>
                                          <p:attrName>style.visibility</p:attrName>
                                        </p:attrNameLst>
                                      </p:cBhvr>
                                      <p:to>
                                        <p:strVal val="visible"/>
                                      </p:to>
                                    </p:set>
                                    <p:animEffect filter="blinds(horizontal)" transition="in">
                                      <p:cBhvr>
                                        <p:cTn id="37" dur="500"/>
                                        <p:tgtEl>
                                          <p:spTgt spid="345">
                                            <p:txEl>
                                              <p:pRg st="9" end="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5" grpId="1"/>
    </p:bldLst>
  </p:timing>
</p:sld>
</file>

<file path=ppt/slides/slide5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48" name="Title 1"/>
          <p:cNvSpPr txBox="1"/>
          <p:nvPr>
            <p:ph type="title"/>
          </p:nvPr>
        </p:nvSpPr>
        <p:spPr>
          <a:prstGeom prst="rect">
            <a:avLst/>
          </a:prstGeom>
        </p:spPr>
        <p:txBody>
          <a:bodyPr/>
          <a:lstStyle/>
          <a:p>
            <a:pPr/>
            <a:r>
              <a:t>WebE Process: Design Modeling</a:t>
            </a:r>
          </a:p>
        </p:txBody>
      </p:sp>
      <p:sp>
        <p:nvSpPr>
          <p:cNvPr id="349" name="Content Placeholder 2"/>
          <p:cNvSpPr txBox="1"/>
          <p:nvPr>
            <p:ph type="body" idx="1"/>
          </p:nvPr>
        </p:nvSpPr>
        <p:spPr>
          <a:xfrm>
            <a:off x="228600" y="1752600"/>
            <a:ext cx="8915401" cy="4343400"/>
          </a:xfrm>
          <a:prstGeom prst="rect">
            <a:avLst/>
          </a:prstGeom>
        </p:spPr>
        <p:txBody>
          <a:bodyPr/>
          <a:lstStyle/>
          <a:p>
            <a:pPr/>
            <a:r>
              <a:t>The model can consider some/all aspects of WebApp design:</a:t>
            </a:r>
          </a:p>
          <a:p>
            <a:pPr lvl="1" marL="742950" indent="-285750">
              <a:spcBef>
                <a:spcPts val="500"/>
              </a:spcBef>
              <a:defRPr sz="2400"/>
            </a:pPr>
            <a:r>
              <a:t>Navigation design</a:t>
            </a:r>
            <a:endParaRPr sz="2800"/>
          </a:p>
          <a:p>
            <a:pPr lvl="2" marL="1143000" indent="-228600">
              <a:spcBef>
                <a:spcPts val="400"/>
              </a:spcBef>
              <a:defRPr sz="2000"/>
            </a:pPr>
            <a:r>
              <a:t>Represents the navigational flow among content objects and functions</a:t>
            </a:r>
            <a:endParaRPr sz="2400"/>
          </a:p>
          <a:p>
            <a:pPr lvl="1" marL="742950" indent="-285750">
              <a:spcBef>
                <a:spcPts val="500"/>
              </a:spcBef>
              <a:defRPr sz="2400"/>
            </a:pPr>
            <a:r>
              <a:t>Architecture design</a:t>
            </a:r>
            <a:endParaRPr sz="2800"/>
          </a:p>
          <a:p>
            <a:pPr lvl="2" marL="1143000" indent="-228600">
              <a:spcBef>
                <a:spcPts val="400"/>
              </a:spcBef>
              <a:defRPr sz="2000"/>
            </a:pPr>
            <a:r>
              <a:t> Identifies the overall hypermedia structure for the WebApp</a:t>
            </a:r>
          </a:p>
          <a:p>
            <a:pPr lvl="1" marL="742950" indent="-285750">
              <a:spcBef>
                <a:spcPts val="500"/>
              </a:spcBef>
              <a:defRPr sz="2400"/>
            </a:pPr>
            <a:r>
              <a:t>Component design</a:t>
            </a:r>
            <a:endParaRPr sz="2800"/>
          </a:p>
          <a:p>
            <a:pPr lvl="2" marL="1143000" indent="-228600">
              <a:spcBef>
                <a:spcPts val="400"/>
              </a:spcBef>
              <a:defRPr sz="2000"/>
            </a:pPr>
            <a:r>
              <a:t>Develops the detailed processing logic required to implement functional components that implement a complete WebApp function </a:t>
            </a:r>
          </a:p>
        </p:txBody>
      </p:sp>
      <p:sp>
        <p:nvSpPr>
          <p:cNvPr id="350"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349">
                                            <p:txEl>
                                              <p:pRg st="2" end="2"/>
                                            </p:txEl>
                                          </p:spTgt>
                                        </p:tgtEl>
                                        <p:attrNameLst>
                                          <p:attrName>style.visibility</p:attrName>
                                        </p:attrNameLst>
                                      </p:cBhvr>
                                      <p:to>
                                        <p:strVal val="visible"/>
                                      </p:to>
                                    </p:set>
                                    <p:animEffect filter="blinds(horizontal)" transition="in">
                                      <p:cBhvr>
                                        <p:cTn id="7" dur="500"/>
                                        <p:tgtEl>
                                          <p:spTgt spid="349">
                                            <p:txEl>
                                              <p:pRg st="2" end="2"/>
                                            </p:txEl>
                                          </p:spTgt>
                                        </p:tgtEl>
                                      </p:cBhvr>
                                    </p:animEffect>
                                  </p:childTnLst>
                                </p:cTn>
                              </p:par>
                            </p:childTnLst>
                          </p:cTn>
                        </p:par>
                        <p:par>
                          <p:cTn id="8" fill="hold">
                            <p:stCondLst>
                              <p:cond delay="500"/>
                            </p:stCondLst>
                            <p:childTnLst>
                              <p:par>
                                <p:cTn id="9" presetClass="entr" nodeType="afterEffect" presetSubtype="10" presetID="3" grpId="1" fill="hold">
                                  <p:stCondLst>
                                    <p:cond delay="0"/>
                                  </p:stCondLst>
                                  <p:iterate type="el" backwards="0">
                                    <p:tmAbs val="0"/>
                                  </p:iterate>
                                  <p:childTnLst>
                                    <p:set>
                                      <p:cBhvr>
                                        <p:cTn id="10" fill="hold"/>
                                        <p:tgtEl>
                                          <p:spTgt spid="349">
                                            <p:txEl>
                                              <p:pRg st="3" end="3"/>
                                            </p:txEl>
                                          </p:spTgt>
                                        </p:tgtEl>
                                        <p:attrNameLst>
                                          <p:attrName>style.visibility</p:attrName>
                                        </p:attrNameLst>
                                      </p:cBhvr>
                                      <p:to>
                                        <p:strVal val="visible"/>
                                      </p:to>
                                    </p:set>
                                    <p:animEffect filter="blinds(horizontal)" transition="in">
                                      <p:cBhvr>
                                        <p:cTn id="11" dur="500"/>
                                        <p:tgtEl>
                                          <p:spTgt spid="349">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10" presetID="3" grpId="1" fill="hold">
                                  <p:stCondLst>
                                    <p:cond delay="0"/>
                                  </p:stCondLst>
                                  <p:iterate type="el" backwards="0">
                                    <p:tmAbs val="0"/>
                                  </p:iterate>
                                  <p:childTnLst>
                                    <p:set>
                                      <p:cBhvr>
                                        <p:cTn id="15" fill="hold"/>
                                        <p:tgtEl>
                                          <p:spTgt spid="349">
                                            <p:txEl>
                                              <p:pRg st="4" end="4"/>
                                            </p:txEl>
                                          </p:spTgt>
                                        </p:tgtEl>
                                        <p:attrNameLst>
                                          <p:attrName>style.visibility</p:attrName>
                                        </p:attrNameLst>
                                      </p:cBhvr>
                                      <p:to>
                                        <p:strVal val="visible"/>
                                      </p:to>
                                    </p:set>
                                    <p:animEffect filter="blinds(horizontal)" transition="in">
                                      <p:cBhvr>
                                        <p:cTn id="16" dur="500"/>
                                        <p:tgtEl>
                                          <p:spTgt spid="349">
                                            <p:txEl>
                                              <p:pRg st="4" end="4"/>
                                            </p:txEl>
                                          </p:spTgt>
                                        </p:tgtEl>
                                      </p:cBhvr>
                                    </p:animEffect>
                                  </p:childTnLst>
                                </p:cTn>
                              </p:par>
                            </p:childTnLst>
                          </p:cTn>
                        </p:par>
                        <p:par>
                          <p:cTn id="17" fill="hold">
                            <p:stCondLst>
                              <p:cond delay="500"/>
                            </p:stCondLst>
                            <p:childTnLst>
                              <p:par>
                                <p:cTn id="18" presetClass="entr" nodeType="afterEffect" presetSubtype="10" presetID="3" grpId="1" fill="hold">
                                  <p:stCondLst>
                                    <p:cond delay="0"/>
                                  </p:stCondLst>
                                  <p:iterate type="el" backwards="0">
                                    <p:tmAbs val="0"/>
                                  </p:iterate>
                                  <p:childTnLst>
                                    <p:set>
                                      <p:cBhvr>
                                        <p:cTn id="19" fill="hold"/>
                                        <p:tgtEl>
                                          <p:spTgt spid="349">
                                            <p:txEl>
                                              <p:pRg st="5" end="5"/>
                                            </p:txEl>
                                          </p:spTgt>
                                        </p:tgtEl>
                                        <p:attrNameLst>
                                          <p:attrName>style.visibility</p:attrName>
                                        </p:attrNameLst>
                                      </p:cBhvr>
                                      <p:to>
                                        <p:strVal val="visible"/>
                                      </p:to>
                                    </p:set>
                                    <p:animEffect filter="blinds(horizontal)" transition="in">
                                      <p:cBhvr>
                                        <p:cTn id="20" dur="500"/>
                                        <p:tgtEl>
                                          <p:spTgt spid="349">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3" grpId="1" fill="hold">
                                  <p:stCondLst>
                                    <p:cond delay="0"/>
                                  </p:stCondLst>
                                  <p:iterate type="el" backwards="0">
                                    <p:tmAbs val="0"/>
                                  </p:iterate>
                                  <p:childTnLst>
                                    <p:set>
                                      <p:cBhvr>
                                        <p:cTn id="24" fill="hold"/>
                                        <p:tgtEl>
                                          <p:spTgt spid="349">
                                            <p:txEl>
                                              <p:pRg st="6" end="6"/>
                                            </p:txEl>
                                          </p:spTgt>
                                        </p:tgtEl>
                                        <p:attrNameLst>
                                          <p:attrName>style.visibility</p:attrName>
                                        </p:attrNameLst>
                                      </p:cBhvr>
                                      <p:to>
                                        <p:strVal val="visible"/>
                                      </p:to>
                                    </p:set>
                                    <p:animEffect filter="blinds(horizontal)" transition="in">
                                      <p:cBhvr>
                                        <p:cTn id="25" dur="500"/>
                                        <p:tgtEl>
                                          <p:spTgt spid="349">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9" grpId="1"/>
    </p:bldLst>
  </p:timing>
</p:sld>
</file>

<file path=ppt/slides/slide5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2" name="Title 1"/>
          <p:cNvSpPr txBox="1"/>
          <p:nvPr>
            <p:ph type="title"/>
          </p:nvPr>
        </p:nvSpPr>
        <p:spPr>
          <a:prstGeom prst="rect">
            <a:avLst/>
          </a:prstGeom>
        </p:spPr>
        <p:txBody>
          <a:bodyPr/>
          <a:lstStyle/>
          <a:p>
            <a:pPr/>
            <a:r>
              <a:t>WebE Process: Design Modeling</a:t>
            </a:r>
          </a:p>
        </p:txBody>
      </p:sp>
      <p:sp>
        <p:nvSpPr>
          <p:cNvPr id="353" name="Content Placeholder 2"/>
          <p:cNvSpPr txBox="1"/>
          <p:nvPr>
            <p:ph type="body" idx="1"/>
          </p:nvPr>
        </p:nvSpPr>
        <p:spPr>
          <a:xfrm>
            <a:off x="228600" y="1752600"/>
            <a:ext cx="8915401" cy="4343400"/>
          </a:xfrm>
          <a:prstGeom prst="rect">
            <a:avLst/>
          </a:prstGeom>
        </p:spPr>
        <p:txBody>
          <a:bodyPr/>
          <a:lstStyle/>
          <a:p>
            <a:pPr marL="336042" indent="-336042" defTabSz="896111">
              <a:lnSpc>
                <a:spcPct val="80000"/>
              </a:lnSpc>
              <a:spcBef>
                <a:spcPts val="600"/>
              </a:spcBef>
              <a:defRPr sz="2646"/>
            </a:pPr>
            <a:r>
              <a:t>The following to consider to develop a design model:</a:t>
            </a:r>
          </a:p>
          <a:p>
            <a:pPr lvl="1" marL="728091" indent="-280035" defTabSz="896111">
              <a:lnSpc>
                <a:spcPct val="80000"/>
              </a:lnSpc>
              <a:spcBef>
                <a:spcPts val="500"/>
              </a:spcBef>
              <a:defRPr sz="2254"/>
            </a:pPr>
            <a:r>
              <a:t>For each usage scenario, design the </a:t>
            </a:r>
          </a:p>
          <a:p>
            <a:pPr lvl="2" marL="1120140" indent="-224027" defTabSz="896111">
              <a:lnSpc>
                <a:spcPct val="80000"/>
              </a:lnSpc>
              <a:spcBef>
                <a:spcPts val="400"/>
              </a:spcBef>
              <a:defRPr sz="1960"/>
            </a:pPr>
            <a:r>
              <a:t>Interaction tasks and subtasks to be represented as part of the interface</a:t>
            </a:r>
          </a:p>
          <a:p>
            <a:pPr lvl="2" marL="1120140" indent="-224027" defTabSz="896111">
              <a:lnSpc>
                <a:spcPct val="80000"/>
              </a:lnSpc>
              <a:spcBef>
                <a:spcPts val="400"/>
              </a:spcBef>
              <a:defRPr sz="1960"/>
            </a:pPr>
            <a:r>
              <a:t>Required interface control mechanisms (e.g., links, buttons, menus)</a:t>
            </a:r>
          </a:p>
          <a:p>
            <a:pPr lvl="2" marL="1120140" indent="-224027" defTabSz="896111">
              <a:lnSpc>
                <a:spcPct val="80000"/>
              </a:lnSpc>
              <a:spcBef>
                <a:spcPts val="400"/>
              </a:spcBef>
              <a:defRPr sz="1960"/>
            </a:pPr>
            <a:r>
              <a:t>Control mechanisms positions on a Web page</a:t>
            </a:r>
          </a:p>
          <a:p>
            <a:pPr lvl="1" marL="728091" indent="-280035" defTabSz="896111">
              <a:lnSpc>
                <a:spcPct val="80000"/>
              </a:lnSpc>
              <a:spcBef>
                <a:spcPts val="500"/>
              </a:spcBef>
              <a:defRPr sz="2254"/>
            </a:pPr>
            <a:r>
              <a:t>Design the aesthetic for the WebApp  user categories by considering consistent </a:t>
            </a:r>
          </a:p>
          <a:p>
            <a:pPr lvl="2" marL="1120140" indent="-224027" defTabSz="896111">
              <a:lnSpc>
                <a:spcPct val="80000"/>
              </a:lnSpc>
              <a:spcBef>
                <a:spcPts val="400"/>
              </a:spcBef>
              <a:defRPr sz="1960"/>
            </a:pPr>
            <a:r>
              <a:t>Page layout , color and form, navigation mechanisms positions and representation, all logos, graphics, images, and backgrounds implemented  </a:t>
            </a:r>
          </a:p>
          <a:p>
            <a:pPr lvl="1" marL="728091" indent="-280035" defTabSz="896111">
              <a:lnSpc>
                <a:spcPct val="80000"/>
              </a:lnSpc>
              <a:spcBef>
                <a:spcPts val="500"/>
              </a:spcBef>
              <a:defRPr sz="2254"/>
            </a:pPr>
            <a:r>
              <a:t>Design the content/databases and  data structures required to implement functionality or to display content</a:t>
            </a:r>
          </a:p>
          <a:p>
            <a:pPr lvl="1" marL="728091" indent="-280035" defTabSz="896111">
              <a:lnSpc>
                <a:spcPct val="80000"/>
              </a:lnSpc>
              <a:spcBef>
                <a:spcPts val="500"/>
              </a:spcBef>
              <a:defRPr sz="2254"/>
            </a:pPr>
            <a:r>
              <a:t>Design appropriate security and privacy mechanisms</a:t>
            </a:r>
          </a:p>
        </p:txBody>
      </p:sp>
      <p:sp>
        <p:nvSpPr>
          <p:cNvPr id="354"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6" name="Title 1"/>
          <p:cNvSpPr txBox="1"/>
          <p:nvPr>
            <p:ph type="title"/>
          </p:nvPr>
        </p:nvSpPr>
        <p:spPr>
          <a:prstGeom prst="rect">
            <a:avLst/>
          </a:prstGeom>
        </p:spPr>
        <p:txBody>
          <a:bodyPr/>
          <a:lstStyle/>
          <a:p>
            <a:pPr/>
            <a:r>
              <a:t>WebE Process: Construction </a:t>
            </a:r>
            <a:r>
              <a:rPr>
                <a:solidFill>
                  <a:srgbClr val="00FF00"/>
                </a:solidFill>
              </a:rPr>
              <a:t>Q</a:t>
            </a:r>
          </a:p>
        </p:txBody>
      </p:sp>
      <p:sp>
        <p:nvSpPr>
          <p:cNvPr id="357" name="Content Placeholder 2"/>
          <p:cNvSpPr txBox="1"/>
          <p:nvPr>
            <p:ph type="body" idx="1"/>
          </p:nvPr>
        </p:nvSpPr>
        <p:spPr>
          <a:xfrm>
            <a:off x="228600" y="1752600"/>
            <a:ext cx="8915401" cy="4343400"/>
          </a:xfrm>
          <a:prstGeom prst="rect">
            <a:avLst/>
          </a:prstGeom>
        </p:spPr>
        <p:txBody>
          <a:bodyPr/>
          <a:lstStyle/>
          <a:p>
            <a:pPr marL="332613" indent="-332613" defTabSz="886968">
              <a:lnSpc>
                <a:spcPct val="80000"/>
              </a:lnSpc>
              <a:spcBef>
                <a:spcPts val="300"/>
              </a:spcBef>
              <a:defRPr sz="1649"/>
            </a:pPr>
            <a:r>
              <a:t>As construction proceeds, you can perform two WebE actions:</a:t>
            </a:r>
            <a:endParaRPr sz="2619"/>
          </a:p>
          <a:p>
            <a:pPr lvl="1" marL="720661" indent="-277177" defTabSz="886968">
              <a:lnSpc>
                <a:spcPct val="80000"/>
              </a:lnSpc>
              <a:spcBef>
                <a:spcPts val="500"/>
              </a:spcBef>
              <a:defRPr sz="2231"/>
            </a:pPr>
            <a:r>
              <a:t>Code generation</a:t>
            </a:r>
          </a:p>
          <a:p>
            <a:pPr lvl="1" marL="720661" indent="-277177" defTabSz="886968">
              <a:lnSpc>
                <a:spcPct val="80000"/>
              </a:lnSpc>
              <a:spcBef>
                <a:spcPts val="500"/>
              </a:spcBef>
              <a:defRPr sz="2231"/>
            </a:pPr>
            <a:r>
              <a:t>Testing</a:t>
            </a:r>
          </a:p>
          <a:p>
            <a:pPr marL="332613" indent="-332613" defTabSz="886968">
              <a:lnSpc>
                <a:spcPct val="80000"/>
              </a:lnSpc>
              <a:spcBef>
                <a:spcPts val="300"/>
              </a:spcBef>
              <a:defRPr sz="1649"/>
            </a:pPr>
            <a:r>
              <a:t>The following tasks help you plan the code generation action:</a:t>
            </a:r>
            <a:endParaRPr sz="2619"/>
          </a:p>
          <a:p>
            <a:pPr lvl="1" marL="720661" indent="-277177" defTabSz="886968">
              <a:lnSpc>
                <a:spcPct val="80000"/>
              </a:lnSpc>
              <a:spcBef>
                <a:spcPts val="500"/>
              </a:spcBef>
              <a:defRPr sz="2231"/>
            </a:pPr>
            <a:r>
              <a:t>Build and/or acquire all content, and integrate the content into the </a:t>
            </a:r>
            <a:r>
              <a:rPr sz="1649"/>
              <a:t>WebApp architecture</a:t>
            </a:r>
          </a:p>
          <a:p>
            <a:pPr lvl="1" marL="720661" indent="-277177" defTabSz="886968">
              <a:lnSpc>
                <a:spcPct val="80000"/>
              </a:lnSpc>
              <a:spcBef>
                <a:spcPts val="500"/>
              </a:spcBef>
              <a:defRPr sz="2231"/>
            </a:pPr>
            <a:r>
              <a:t>Select the appropriate tool set for the generation of HTML code</a:t>
            </a:r>
          </a:p>
          <a:p>
            <a:pPr lvl="1" marL="720661" indent="-277177" defTabSz="886968">
              <a:lnSpc>
                <a:spcPct val="80000"/>
              </a:lnSpc>
              <a:spcBef>
                <a:spcPts val="500"/>
              </a:spcBef>
              <a:defRPr sz="2231"/>
            </a:pPr>
            <a:r>
              <a:t>Implement each page layout, function, form, and navigation capability</a:t>
            </a:r>
          </a:p>
          <a:p>
            <a:pPr lvl="1" marL="720661" indent="-277177" defTabSz="886968">
              <a:lnSpc>
                <a:spcPct val="80000"/>
              </a:lnSpc>
              <a:spcBef>
                <a:spcPts val="500"/>
              </a:spcBef>
              <a:defRPr sz="2231"/>
            </a:pPr>
            <a:r>
              <a:t>Implement all forms, scripts, and database interfaces and computation functions for</a:t>
            </a:r>
            <a:r>
              <a:rPr sz="1455"/>
              <a:t> </a:t>
            </a:r>
            <a:r>
              <a:t>the client/server side</a:t>
            </a:r>
            <a:endParaRPr sz="1746"/>
          </a:p>
          <a:p>
            <a:pPr lvl="1" marL="720661" indent="-277177" defTabSz="886968">
              <a:lnSpc>
                <a:spcPct val="80000"/>
              </a:lnSpc>
              <a:spcBef>
                <a:spcPts val="500"/>
              </a:spcBef>
              <a:defRPr sz="2231"/>
            </a:pPr>
            <a:r>
              <a:t>Address configuration issues of browsers, plug-ins, and operating system environments for both the client/server sides</a:t>
            </a:r>
          </a:p>
        </p:txBody>
      </p:sp>
      <p:sp>
        <p:nvSpPr>
          <p:cNvPr id="358"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9" name="Rectangle 5"/>
          <p:cNvSpPr txBox="1"/>
          <p:nvPr/>
        </p:nvSpPr>
        <p:spPr>
          <a:xfrm>
            <a:off x="360208" y="1231891"/>
            <a:ext cx="8652184"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800">
                <a:latin typeface="+mj-lt"/>
                <a:ea typeface="+mj-ea"/>
                <a:cs typeface="+mj-cs"/>
                <a:sym typeface="Arial"/>
              </a:defRPr>
            </a:pPr>
            <a:r>
              <a:t>Communication </a:t>
            </a:r>
            <a:r>
              <a:rPr b="0">
                <a:latin typeface="Wingdings"/>
                <a:ea typeface="Wingdings"/>
                <a:cs typeface="Wingdings"/>
                <a:sym typeface="Wingdings"/>
              </a:rPr>
              <a:t> </a:t>
            </a:r>
            <a:r>
              <a:t>Planning </a:t>
            </a:r>
            <a:r>
              <a:rPr b="0">
                <a:latin typeface="Wingdings"/>
                <a:ea typeface="Wingdings"/>
                <a:cs typeface="Wingdings"/>
                <a:sym typeface="Wingdings"/>
              </a:rPr>
              <a:t> </a:t>
            </a:r>
            <a:r>
              <a:t>Modeling </a:t>
            </a:r>
            <a:r>
              <a:rPr b="0">
                <a:latin typeface="Wingdings"/>
                <a:ea typeface="Wingdings"/>
                <a:cs typeface="Wingdings"/>
                <a:sym typeface="Wingdings"/>
              </a:rPr>
              <a:t> </a:t>
            </a:r>
            <a:r>
              <a:t>Construction </a:t>
            </a:r>
            <a:r>
              <a:rPr b="0">
                <a:latin typeface="Wingdings"/>
                <a:ea typeface="Wingdings"/>
                <a:cs typeface="Wingdings"/>
                <a:sym typeface="Wingdings"/>
              </a:rPr>
              <a:t> </a:t>
            </a:r>
            <a:r>
              <a:t>Deployment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2" name="Title 1"/>
          <p:cNvSpPr txBox="1"/>
          <p:nvPr>
            <p:ph type="title"/>
          </p:nvPr>
        </p:nvSpPr>
        <p:spPr>
          <a:prstGeom prst="rect">
            <a:avLst/>
          </a:prstGeom>
        </p:spPr>
        <p:txBody>
          <a:bodyPr/>
          <a:lstStyle/>
          <a:p>
            <a:pPr/>
            <a:r>
              <a:t>WebApps</a:t>
            </a:r>
          </a:p>
        </p:txBody>
      </p:sp>
      <p:sp>
        <p:nvSpPr>
          <p:cNvPr id="133" name="Content Placeholder 2"/>
          <p:cNvSpPr txBox="1"/>
          <p:nvPr>
            <p:ph type="body" idx="1"/>
          </p:nvPr>
        </p:nvSpPr>
        <p:spPr>
          <a:xfrm>
            <a:off x="457200" y="1600200"/>
            <a:ext cx="8229600" cy="4525963"/>
          </a:xfrm>
          <a:prstGeom prst="rect">
            <a:avLst/>
          </a:prstGeom>
        </p:spPr>
        <p:txBody>
          <a:bodyPr/>
          <a:lstStyle/>
          <a:p>
            <a:pPr/>
            <a:r>
              <a:t>Means HTML, Java, XML, or any of the countless technologies that must be understood to build successful Web-based systems/applications (WebApps)</a:t>
            </a:r>
          </a:p>
          <a:p>
            <a:pPr/>
            <a:r>
              <a:t>WebApps can be pivotal to the success of all businesses and organizations</a:t>
            </a:r>
          </a:p>
        </p:txBody>
      </p:sp>
      <p:sp>
        <p:nvSpPr>
          <p:cNvPr id="134"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1" name="Title 1"/>
          <p:cNvSpPr txBox="1"/>
          <p:nvPr>
            <p:ph type="title"/>
          </p:nvPr>
        </p:nvSpPr>
        <p:spPr>
          <a:prstGeom prst="rect">
            <a:avLst/>
          </a:prstGeom>
        </p:spPr>
        <p:txBody>
          <a:bodyPr/>
          <a:lstStyle/>
          <a:p>
            <a:pPr/>
            <a:r>
              <a:t>WebE Process: Construction</a:t>
            </a:r>
          </a:p>
        </p:txBody>
      </p:sp>
      <p:sp>
        <p:nvSpPr>
          <p:cNvPr id="362" name="Content Placeholder 2"/>
          <p:cNvSpPr txBox="1"/>
          <p:nvPr>
            <p:ph type="body" idx="1"/>
          </p:nvPr>
        </p:nvSpPr>
        <p:spPr>
          <a:xfrm>
            <a:off x="228600" y="1752600"/>
            <a:ext cx="8915401" cy="4343400"/>
          </a:xfrm>
          <a:prstGeom prst="rect">
            <a:avLst/>
          </a:prstGeom>
        </p:spPr>
        <p:txBody>
          <a:bodyPr/>
          <a:lstStyle/>
          <a:p>
            <a:pPr/>
            <a:r>
              <a:t>Once the WebApp has been constructed, it must be tested</a:t>
            </a:r>
          </a:p>
          <a:p>
            <a:pPr/>
            <a:r>
              <a:t>Testing begins with a relatively narrow focus and then continues to exercise a broader view of the WebApp</a:t>
            </a:r>
          </a:p>
          <a:p>
            <a:pPr>
              <a:spcBef>
                <a:spcPts val="400"/>
              </a:spcBef>
              <a:defRPr sz="2000"/>
            </a:pPr>
            <a:r>
              <a:t>The following tasks to plan the testing action :</a:t>
            </a:r>
          </a:p>
          <a:p>
            <a:pPr lvl="1" marL="742950" indent="-285750">
              <a:spcBef>
                <a:spcPts val="600"/>
              </a:spcBef>
              <a:defRPr sz="2800"/>
            </a:pPr>
            <a:r>
              <a:t>Test all WebApp components (content and function)</a:t>
            </a:r>
          </a:p>
          <a:p>
            <a:pPr lvl="1" marL="742950" indent="-285750">
              <a:spcBef>
                <a:spcPts val="600"/>
              </a:spcBef>
              <a:defRPr sz="2800"/>
            </a:pPr>
            <a:r>
              <a:t>Test navigation</a:t>
            </a:r>
          </a:p>
        </p:txBody>
      </p:sp>
      <p:sp>
        <p:nvSpPr>
          <p:cNvPr id="363"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Title 1"/>
          <p:cNvSpPr txBox="1"/>
          <p:nvPr>
            <p:ph type="title"/>
          </p:nvPr>
        </p:nvSpPr>
        <p:spPr>
          <a:prstGeom prst="rect">
            <a:avLst/>
          </a:prstGeom>
        </p:spPr>
        <p:txBody>
          <a:bodyPr/>
          <a:lstStyle/>
          <a:p>
            <a:pPr/>
            <a:r>
              <a:t>WebE Process: Deploy </a:t>
            </a:r>
            <a:r>
              <a:rPr>
                <a:solidFill>
                  <a:srgbClr val="00FF00"/>
                </a:solidFill>
              </a:rPr>
              <a:t>Q</a:t>
            </a:r>
          </a:p>
        </p:txBody>
      </p:sp>
      <p:sp>
        <p:nvSpPr>
          <p:cNvPr id="366" name="Content Placeholder 2"/>
          <p:cNvSpPr txBox="1"/>
          <p:nvPr>
            <p:ph type="body" idx="1"/>
          </p:nvPr>
        </p:nvSpPr>
        <p:spPr>
          <a:xfrm>
            <a:off x="114299" y="1568315"/>
            <a:ext cx="8915402" cy="4343401"/>
          </a:xfrm>
          <a:prstGeom prst="rect">
            <a:avLst/>
          </a:prstGeom>
        </p:spPr>
        <p:txBody>
          <a:bodyPr/>
          <a:lstStyle/>
          <a:p>
            <a:pPr>
              <a:spcBef>
                <a:spcPts val="400"/>
              </a:spcBef>
              <a:defRPr sz="2000"/>
            </a:pPr>
            <a:r>
              <a:t>The following tasks are considered to deploy the WebApp increment:</a:t>
            </a:r>
          </a:p>
          <a:p>
            <a:pPr lvl="1" marL="742950" indent="-285750">
              <a:spcBef>
                <a:spcPts val="600"/>
              </a:spcBef>
              <a:defRPr sz="2800"/>
            </a:pPr>
            <a:r>
              <a:t>Deliver the WebApp increment to a server at a predefined domain</a:t>
            </a:r>
          </a:p>
          <a:p>
            <a:pPr lvl="1" marL="742950" indent="-285750">
              <a:spcBef>
                <a:spcPts val="600"/>
              </a:spcBef>
              <a:defRPr sz="2800"/>
            </a:pPr>
            <a:r>
              <a:t>Establish an online feedback mechanism for end users</a:t>
            </a:r>
          </a:p>
          <a:p>
            <a:pPr lvl="1" marL="742950" indent="-285750">
              <a:spcBef>
                <a:spcPts val="600"/>
              </a:spcBef>
              <a:defRPr sz="2800"/>
            </a:pPr>
            <a:r>
              <a:t>Evaluate end-user interaction, assess lessons learned and consider all end-user feedback and make modifications to the WebApp increment as required</a:t>
            </a:r>
          </a:p>
        </p:txBody>
      </p:sp>
      <p:sp>
        <p:nvSpPr>
          <p:cNvPr id="367" name="Slide Number Placeholder 4"/>
          <p:cNvSpPr txBox="1"/>
          <p:nvPr>
            <p:ph type="sldNum" sz="quarter" idx="2"/>
          </p:nvPr>
        </p:nvSpPr>
        <p:spPr>
          <a:xfrm>
            <a:off x="8413144" y="6406785"/>
            <a:ext cx="273657"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8" name="Rectangle 5"/>
          <p:cNvSpPr txBox="1"/>
          <p:nvPr/>
        </p:nvSpPr>
        <p:spPr>
          <a:xfrm>
            <a:off x="190499" y="1188014"/>
            <a:ext cx="8763002"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800">
                <a:latin typeface="+mj-lt"/>
                <a:ea typeface="+mj-ea"/>
                <a:cs typeface="+mj-cs"/>
                <a:sym typeface="Arial"/>
              </a:defRPr>
            </a:pPr>
            <a:r>
              <a:t>Communication </a:t>
            </a:r>
            <a:r>
              <a:rPr b="0">
                <a:latin typeface="Wingdings"/>
                <a:ea typeface="Wingdings"/>
                <a:cs typeface="Wingdings"/>
                <a:sym typeface="Wingdings"/>
              </a:rPr>
              <a:t> </a:t>
            </a:r>
            <a:r>
              <a:t>Planning </a:t>
            </a:r>
            <a:r>
              <a:rPr b="0">
                <a:latin typeface="Wingdings"/>
                <a:ea typeface="Wingdings"/>
                <a:cs typeface="Wingdings"/>
                <a:sym typeface="Wingdings"/>
              </a:rPr>
              <a:t> </a:t>
            </a:r>
            <a:r>
              <a:t>Modeling </a:t>
            </a:r>
            <a:r>
              <a:rPr b="0">
                <a:latin typeface="Wingdings"/>
                <a:ea typeface="Wingdings"/>
                <a:cs typeface="Wingdings"/>
                <a:sym typeface="Wingdings"/>
              </a:rPr>
              <a:t> </a:t>
            </a:r>
            <a:r>
              <a:t>Construction </a:t>
            </a:r>
            <a:r>
              <a:rPr b="0">
                <a:latin typeface="Wingdings"/>
                <a:ea typeface="Wingdings"/>
                <a:cs typeface="Wingdings"/>
                <a:sym typeface="Wingdings"/>
              </a:rPr>
              <a:t> </a:t>
            </a:r>
            <a:r>
              <a:t>Deployment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6" name="Rectangle 2"/>
          <p:cNvSpPr txBox="1"/>
          <p:nvPr>
            <p:ph type="title"/>
          </p:nvPr>
        </p:nvSpPr>
        <p:spPr>
          <a:prstGeom prst="rect">
            <a:avLst/>
          </a:prstGeom>
        </p:spPr>
        <p:txBody>
          <a:bodyPr/>
          <a:lstStyle/>
          <a:p>
            <a:pPr lvl="1">
              <a:defRPr i="1"/>
            </a:pPr>
            <a:r>
              <a:t>Web-Based Systems </a:t>
            </a:r>
            <a:r>
              <a:rPr>
                <a:solidFill>
                  <a:srgbClr val="00FF00"/>
                </a:solidFill>
              </a:rPr>
              <a:t>Q</a:t>
            </a:r>
          </a:p>
        </p:txBody>
      </p:sp>
      <p:sp>
        <p:nvSpPr>
          <p:cNvPr id="137" name="Rectangle 3"/>
          <p:cNvSpPr txBox="1"/>
          <p:nvPr>
            <p:ph type="body" idx="1"/>
          </p:nvPr>
        </p:nvSpPr>
        <p:spPr>
          <a:xfrm>
            <a:off x="457200" y="1600200"/>
            <a:ext cx="8229600" cy="4525963"/>
          </a:xfrm>
          <a:prstGeom prst="rect">
            <a:avLst/>
          </a:prstGeom>
        </p:spPr>
        <p:txBody>
          <a:bodyPr/>
          <a:lstStyle/>
          <a:p>
            <a:pPr>
              <a:lnSpc>
                <a:spcPct val="80000"/>
              </a:lnSpc>
              <a:spcBef>
                <a:spcPts val="600"/>
              </a:spcBef>
              <a:defRPr sz="2900"/>
            </a:pPr>
            <a:r>
              <a:t>In the early days, the Web systems built using </a:t>
            </a:r>
            <a:r>
              <a:rPr>
                <a:solidFill>
                  <a:srgbClr val="800080"/>
                </a:solidFill>
              </a:rPr>
              <a:t>informality, urgency, intuition,</a:t>
            </a:r>
            <a:r>
              <a:t> and </a:t>
            </a:r>
            <a:r>
              <a:rPr>
                <a:solidFill>
                  <a:srgbClr val="800080"/>
                </a:solidFill>
              </a:rPr>
              <a:t>art </a:t>
            </a:r>
          </a:p>
          <a:p>
            <a:pPr lvl="1" marL="742950" indent="-285750">
              <a:lnSpc>
                <a:spcPct val="80000"/>
              </a:lnSpc>
              <a:spcBef>
                <a:spcPts val="600"/>
              </a:spcBef>
              <a:defRPr i="1" sz="2500">
                <a:solidFill>
                  <a:srgbClr val="C00000"/>
                </a:solidFill>
                <a:latin typeface="+mj-lt"/>
                <a:ea typeface="+mj-ea"/>
                <a:cs typeface="+mj-cs"/>
                <a:sym typeface="Arial"/>
              </a:defRPr>
            </a:pPr>
            <a:r>
              <a:t>Informality</a:t>
            </a:r>
            <a:r>
              <a:rPr i="0"/>
              <a:t> </a:t>
            </a:r>
            <a:r>
              <a:rPr i="0">
                <a:solidFill>
                  <a:srgbClr val="000000"/>
                </a:solidFill>
              </a:rPr>
              <a:t>leads to an easy work environment—one in which you can do your own thing. </a:t>
            </a:r>
          </a:p>
          <a:p>
            <a:pPr lvl="1" marL="742950" indent="-285750">
              <a:lnSpc>
                <a:spcPct val="80000"/>
              </a:lnSpc>
              <a:spcBef>
                <a:spcPts val="600"/>
              </a:spcBef>
              <a:defRPr i="1" sz="2500">
                <a:solidFill>
                  <a:srgbClr val="C00000"/>
                </a:solidFill>
                <a:latin typeface="+mj-lt"/>
                <a:ea typeface="+mj-ea"/>
                <a:cs typeface="+mj-cs"/>
                <a:sym typeface="Arial"/>
              </a:defRPr>
            </a:pPr>
            <a:r>
              <a:t>Urgency</a:t>
            </a:r>
            <a:r>
              <a:rPr i="0">
                <a:solidFill>
                  <a:srgbClr val="000000"/>
                </a:solidFill>
              </a:rPr>
              <a:t> leads to action and rapid decision making. </a:t>
            </a:r>
          </a:p>
          <a:p>
            <a:pPr lvl="1" marL="742950" indent="-285750">
              <a:lnSpc>
                <a:spcPct val="80000"/>
              </a:lnSpc>
              <a:spcBef>
                <a:spcPts val="600"/>
              </a:spcBef>
              <a:defRPr i="1" sz="2500">
                <a:solidFill>
                  <a:srgbClr val="C00000"/>
                </a:solidFill>
                <a:latin typeface="+mj-lt"/>
                <a:ea typeface="+mj-ea"/>
                <a:cs typeface="+mj-cs"/>
                <a:sym typeface="Arial"/>
              </a:defRPr>
            </a:pPr>
            <a:r>
              <a:t>Intuition</a:t>
            </a:r>
            <a:r>
              <a:rPr i="0">
                <a:solidFill>
                  <a:srgbClr val="000000"/>
                </a:solidFill>
              </a:rPr>
              <a:t> is an intangible quality that enables you to “feel” your way through complex situations. </a:t>
            </a:r>
          </a:p>
          <a:p>
            <a:pPr lvl="1" marL="742950" indent="-285750">
              <a:lnSpc>
                <a:spcPct val="80000"/>
              </a:lnSpc>
              <a:spcBef>
                <a:spcPts val="600"/>
              </a:spcBef>
              <a:defRPr i="1" sz="2500">
                <a:solidFill>
                  <a:srgbClr val="C00000"/>
                </a:solidFill>
                <a:latin typeface="+mj-lt"/>
                <a:ea typeface="+mj-ea"/>
                <a:cs typeface="+mj-cs"/>
                <a:sym typeface="Arial"/>
              </a:defRPr>
            </a:pPr>
            <a:r>
              <a:t>Art</a:t>
            </a:r>
            <a:r>
              <a:rPr i="0">
                <a:solidFill>
                  <a:srgbClr val="000000"/>
                </a:solidFill>
              </a:rPr>
              <a:t> leads to aesthetic form and function—to something that pleases those who encounter it. </a:t>
            </a:r>
          </a:p>
          <a:p>
            <a:pPr>
              <a:lnSpc>
                <a:spcPct val="80000"/>
              </a:lnSpc>
              <a:spcBef>
                <a:spcPts val="600"/>
              </a:spcBef>
              <a:defRPr sz="2900"/>
            </a:pPr>
            <a:r>
              <a:t>Problem is—</a:t>
            </a:r>
            <a:r>
              <a:rPr>
                <a:solidFill>
                  <a:srgbClr val="800080"/>
                </a:solidFill>
              </a:rPr>
              <a:t>this approach can and often does lead to problems</a:t>
            </a:r>
          </a:p>
        </p:txBody>
      </p:sp>
      <p:sp>
        <p:nvSpPr>
          <p:cNvPr id="138"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37">
                                            <p:txEl>
                                              <p:pRg st="1" end="1"/>
                                            </p:txEl>
                                          </p:spTgt>
                                        </p:tgtEl>
                                        <p:attrNameLst>
                                          <p:attrName>style.visibility</p:attrName>
                                        </p:attrNameLst>
                                      </p:cBhvr>
                                      <p:to>
                                        <p:strVal val="visible"/>
                                      </p:to>
                                    </p:set>
                                    <p:animEffect filter="blinds(horizontal)" transition="in">
                                      <p:cBhvr>
                                        <p:cTn id="7" dur="500"/>
                                        <p:tgtEl>
                                          <p:spTgt spid="13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0" presetID="3" grpId="1" fill="hold">
                                  <p:stCondLst>
                                    <p:cond delay="0"/>
                                  </p:stCondLst>
                                  <p:iterate type="el" backwards="0">
                                    <p:tmAbs val="0"/>
                                  </p:iterate>
                                  <p:childTnLst>
                                    <p:set>
                                      <p:cBhvr>
                                        <p:cTn id="11" fill="hold"/>
                                        <p:tgtEl>
                                          <p:spTgt spid="137">
                                            <p:txEl>
                                              <p:pRg st="2" end="2"/>
                                            </p:txEl>
                                          </p:spTgt>
                                        </p:tgtEl>
                                        <p:attrNameLst>
                                          <p:attrName>style.visibility</p:attrName>
                                        </p:attrNameLst>
                                      </p:cBhvr>
                                      <p:to>
                                        <p:strVal val="visible"/>
                                      </p:to>
                                    </p:set>
                                    <p:animEffect filter="blinds(horizontal)" transition="in">
                                      <p:cBhvr>
                                        <p:cTn id="12" dur="500"/>
                                        <p:tgtEl>
                                          <p:spTgt spid="1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0" presetID="3" grpId="1" fill="hold">
                                  <p:stCondLst>
                                    <p:cond delay="0"/>
                                  </p:stCondLst>
                                  <p:iterate type="el" backwards="0">
                                    <p:tmAbs val="0"/>
                                  </p:iterate>
                                  <p:childTnLst>
                                    <p:set>
                                      <p:cBhvr>
                                        <p:cTn id="16" fill="hold"/>
                                        <p:tgtEl>
                                          <p:spTgt spid="137">
                                            <p:txEl>
                                              <p:pRg st="3" end="3"/>
                                            </p:txEl>
                                          </p:spTgt>
                                        </p:tgtEl>
                                        <p:attrNameLst>
                                          <p:attrName>style.visibility</p:attrName>
                                        </p:attrNameLst>
                                      </p:cBhvr>
                                      <p:to>
                                        <p:strVal val="visible"/>
                                      </p:to>
                                    </p:set>
                                    <p:animEffect filter="blinds(horizontal)" transition="in">
                                      <p:cBhvr>
                                        <p:cTn id="17" dur="500"/>
                                        <p:tgtEl>
                                          <p:spTgt spid="13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0" presetID="3" grpId="1" fill="hold">
                                  <p:stCondLst>
                                    <p:cond delay="0"/>
                                  </p:stCondLst>
                                  <p:iterate type="el" backwards="0">
                                    <p:tmAbs val="0"/>
                                  </p:iterate>
                                  <p:childTnLst>
                                    <p:set>
                                      <p:cBhvr>
                                        <p:cTn id="21" fill="hold"/>
                                        <p:tgtEl>
                                          <p:spTgt spid="137">
                                            <p:txEl>
                                              <p:pRg st="4" end="4"/>
                                            </p:txEl>
                                          </p:spTgt>
                                        </p:tgtEl>
                                        <p:attrNameLst>
                                          <p:attrName>style.visibility</p:attrName>
                                        </p:attrNameLst>
                                      </p:cBhvr>
                                      <p:to>
                                        <p:strVal val="visible"/>
                                      </p:to>
                                    </p:set>
                                    <p:animEffect filter="blinds(horizontal)" transition="in">
                                      <p:cBhvr>
                                        <p:cTn id="22" dur="500"/>
                                        <p:tgtEl>
                                          <p:spTgt spid="13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0" presetID="3" grpId="1" fill="hold">
                                  <p:stCondLst>
                                    <p:cond delay="0"/>
                                  </p:stCondLst>
                                  <p:iterate type="el" backwards="0">
                                    <p:tmAbs val="0"/>
                                  </p:iterate>
                                  <p:childTnLst>
                                    <p:set>
                                      <p:cBhvr>
                                        <p:cTn id="26" fill="hold"/>
                                        <p:tgtEl>
                                          <p:spTgt spid="137">
                                            <p:txEl>
                                              <p:pRg st="5" end="5"/>
                                            </p:txEl>
                                          </p:spTgt>
                                        </p:tgtEl>
                                        <p:attrNameLst>
                                          <p:attrName>style.visibility</p:attrName>
                                        </p:attrNameLst>
                                      </p:cBhvr>
                                      <p:to>
                                        <p:strVal val="visible"/>
                                      </p:to>
                                    </p:set>
                                    <p:animEffect filter="blinds(horizontal)" transition="in">
                                      <p:cBhvr>
                                        <p:cTn id="27" dur="500"/>
                                        <p:tgtEl>
                                          <p:spTgt spid="13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7" grpId="1"/>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Rectangle 2"/>
          <p:cNvSpPr txBox="1"/>
          <p:nvPr>
            <p:ph type="title"/>
          </p:nvPr>
        </p:nvSpPr>
        <p:spPr>
          <a:prstGeom prst="rect">
            <a:avLst/>
          </a:prstGeom>
        </p:spPr>
        <p:txBody>
          <a:bodyPr/>
          <a:lstStyle>
            <a:lvl1pPr>
              <a:defRPr i="1"/>
            </a:lvl1pPr>
          </a:lstStyle>
          <a:p>
            <a:pPr/>
            <a:r>
              <a:t>Web-Based Systems</a:t>
            </a:r>
          </a:p>
        </p:txBody>
      </p:sp>
      <p:sp>
        <p:nvSpPr>
          <p:cNvPr id="141" name="Rectangle 3"/>
          <p:cNvSpPr txBox="1"/>
          <p:nvPr>
            <p:ph type="body" idx="1"/>
          </p:nvPr>
        </p:nvSpPr>
        <p:spPr>
          <a:xfrm>
            <a:off x="457200" y="1600200"/>
            <a:ext cx="8229600" cy="4525963"/>
          </a:xfrm>
          <a:prstGeom prst="rect">
            <a:avLst/>
          </a:prstGeom>
        </p:spPr>
        <p:txBody>
          <a:bodyPr/>
          <a:lstStyle/>
          <a:p>
            <a:pPr>
              <a:lnSpc>
                <a:spcPct val="80000"/>
              </a:lnSpc>
              <a:spcBef>
                <a:spcPts val="600"/>
              </a:spcBef>
              <a:defRPr sz="2700"/>
            </a:pPr>
            <a:r>
              <a:t>As WebApps become larger and more complex,</a:t>
            </a:r>
          </a:p>
          <a:p>
            <a:pPr lvl="1" marL="742950" indent="-285750">
              <a:lnSpc>
                <a:spcPct val="80000"/>
              </a:lnSpc>
              <a:spcBef>
                <a:spcPts val="500"/>
              </a:spcBef>
              <a:defRPr sz="2300"/>
            </a:pPr>
            <a:r>
              <a:t>Informality remains, but some degree of requirements gathering and planning are necessary</a:t>
            </a:r>
          </a:p>
          <a:p>
            <a:pPr lvl="1" marL="742950" indent="-285750">
              <a:lnSpc>
                <a:spcPct val="80000"/>
              </a:lnSpc>
              <a:spcBef>
                <a:spcPts val="500"/>
              </a:spcBef>
              <a:defRPr sz="2300"/>
            </a:pPr>
            <a:r>
              <a:t>Urgency remains, but it must be tempered by a recognition that decisions may have broad consequences</a:t>
            </a:r>
          </a:p>
          <a:p>
            <a:pPr lvl="1" marL="742950" indent="-285750">
              <a:lnSpc>
                <a:spcPct val="80000"/>
              </a:lnSpc>
              <a:spcBef>
                <a:spcPts val="500"/>
              </a:spcBef>
              <a:defRPr sz="2300"/>
            </a:pPr>
            <a:r>
              <a:t>Intuition remains, but it must be augmented by proven management and technical patterns</a:t>
            </a:r>
          </a:p>
          <a:p>
            <a:pPr lvl="1" marL="742950" indent="-285750">
              <a:lnSpc>
                <a:spcPct val="80000"/>
              </a:lnSpc>
              <a:spcBef>
                <a:spcPts val="500"/>
              </a:spcBef>
              <a:defRPr sz="2300"/>
            </a:pPr>
            <a:r>
              <a:t>Art remains, but it must be complemented with solid design</a:t>
            </a:r>
          </a:p>
          <a:p>
            <a:pPr>
              <a:lnSpc>
                <a:spcPct val="80000"/>
              </a:lnSpc>
              <a:spcBef>
                <a:spcPts val="600"/>
              </a:spcBef>
              <a:defRPr sz="2700"/>
            </a:pPr>
            <a:r>
              <a:t>Bottom line—we must adapt the old-school approach to the realities of a Web 2.0 world….and now Web 3.0 world</a:t>
            </a:r>
          </a:p>
        </p:txBody>
      </p:sp>
      <p:sp>
        <p:nvSpPr>
          <p:cNvPr id="142"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41">
                                            <p:txEl>
                                              <p:pRg st="1" end="1"/>
                                            </p:txEl>
                                          </p:spTgt>
                                        </p:tgtEl>
                                        <p:attrNameLst>
                                          <p:attrName>style.visibility</p:attrName>
                                        </p:attrNameLst>
                                      </p:cBhvr>
                                      <p:to>
                                        <p:strVal val="visible"/>
                                      </p:to>
                                    </p:set>
                                    <p:animEffect filter="blinds(horizontal)" transition="in">
                                      <p:cBhvr>
                                        <p:cTn id="7" dur="500"/>
                                        <p:tgtEl>
                                          <p:spTgt spid="14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0" presetID="3" grpId="1" fill="hold">
                                  <p:stCondLst>
                                    <p:cond delay="0"/>
                                  </p:stCondLst>
                                  <p:iterate type="el" backwards="0">
                                    <p:tmAbs val="0"/>
                                  </p:iterate>
                                  <p:childTnLst>
                                    <p:set>
                                      <p:cBhvr>
                                        <p:cTn id="11" fill="hold"/>
                                        <p:tgtEl>
                                          <p:spTgt spid="141">
                                            <p:txEl>
                                              <p:pRg st="2" end="2"/>
                                            </p:txEl>
                                          </p:spTgt>
                                        </p:tgtEl>
                                        <p:attrNameLst>
                                          <p:attrName>style.visibility</p:attrName>
                                        </p:attrNameLst>
                                      </p:cBhvr>
                                      <p:to>
                                        <p:strVal val="visible"/>
                                      </p:to>
                                    </p:set>
                                    <p:animEffect filter="blinds(horizontal)" transition="in">
                                      <p:cBhvr>
                                        <p:cTn id="12" dur="500"/>
                                        <p:tgtEl>
                                          <p:spTgt spid="14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0" presetID="3" grpId="1" fill="hold">
                                  <p:stCondLst>
                                    <p:cond delay="0"/>
                                  </p:stCondLst>
                                  <p:iterate type="el" backwards="0">
                                    <p:tmAbs val="0"/>
                                  </p:iterate>
                                  <p:childTnLst>
                                    <p:set>
                                      <p:cBhvr>
                                        <p:cTn id="16" fill="hold"/>
                                        <p:tgtEl>
                                          <p:spTgt spid="141">
                                            <p:txEl>
                                              <p:pRg st="3" end="3"/>
                                            </p:txEl>
                                          </p:spTgt>
                                        </p:tgtEl>
                                        <p:attrNameLst>
                                          <p:attrName>style.visibility</p:attrName>
                                        </p:attrNameLst>
                                      </p:cBhvr>
                                      <p:to>
                                        <p:strVal val="visible"/>
                                      </p:to>
                                    </p:set>
                                    <p:animEffect filter="blinds(horizontal)" transition="in">
                                      <p:cBhvr>
                                        <p:cTn id="17" dur="500"/>
                                        <p:tgtEl>
                                          <p:spTgt spid="14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10" presetID="3" grpId="1" fill="hold">
                                  <p:stCondLst>
                                    <p:cond delay="0"/>
                                  </p:stCondLst>
                                  <p:iterate type="el" backwards="0">
                                    <p:tmAbs val="0"/>
                                  </p:iterate>
                                  <p:childTnLst>
                                    <p:set>
                                      <p:cBhvr>
                                        <p:cTn id="21" fill="hold"/>
                                        <p:tgtEl>
                                          <p:spTgt spid="141">
                                            <p:txEl>
                                              <p:pRg st="4" end="4"/>
                                            </p:txEl>
                                          </p:spTgt>
                                        </p:tgtEl>
                                        <p:attrNameLst>
                                          <p:attrName>style.visibility</p:attrName>
                                        </p:attrNameLst>
                                      </p:cBhvr>
                                      <p:to>
                                        <p:strVal val="visible"/>
                                      </p:to>
                                    </p:set>
                                    <p:animEffect filter="blinds(horizontal)" transition="in">
                                      <p:cBhvr>
                                        <p:cTn id="22" dur="500"/>
                                        <p:tgtEl>
                                          <p:spTgt spid="14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0" presetID="3" grpId="1" fill="hold">
                                  <p:stCondLst>
                                    <p:cond delay="0"/>
                                  </p:stCondLst>
                                  <p:iterate type="el" backwards="0">
                                    <p:tmAbs val="0"/>
                                  </p:iterate>
                                  <p:childTnLst>
                                    <p:set>
                                      <p:cBhvr>
                                        <p:cTn id="26" fill="hold"/>
                                        <p:tgtEl>
                                          <p:spTgt spid="141">
                                            <p:txEl>
                                              <p:pRg st="5" end="5"/>
                                            </p:txEl>
                                          </p:spTgt>
                                        </p:tgtEl>
                                        <p:attrNameLst>
                                          <p:attrName>style.visibility</p:attrName>
                                        </p:attrNameLst>
                                      </p:cBhvr>
                                      <p:to>
                                        <p:strVal val="visible"/>
                                      </p:to>
                                    </p:set>
                                    <p:animEffect filter="blinds(horizontal)" transition="in">
                                      <p:cBhvr>
                                        <p:cTn id="27" dur="500"/>
                                        <p:tgtEl>
                                          <p:spTgt spid="141">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1"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4" name="Rectangle 2"/>
          <p:cNvSpPr txBox="1"/>
          <p:nvPr>
            <p:ph type="title"/>
          </p:nvPr>
        </p:nvSpPr>
        <p:spPr>
          <a:prstGeom prst="rect">
            <a:avLst/>
          </a:prstGeom>
        </p:spPr>
        <p:txBody>
          <a:bodyPr/>
          <a:lstStyle/>
          <a:p>
            <a:pPr/>
            <a:r>
              <a:t>WebApp Attributes </a:t>
            </a:r>
            <a:r>
              <a:rPr>
                <a:solidFill>
                  <a:srgbClr val="00FF00"/>
                </a:solidFill>
              </a:rPr>
              <a:t>Q</a:t>
            </a:r>
          </a:p>
        </p:txBody>
      </p:sp>
      <p:sp>
        <p:nvSpPr>
          <p:cNvPr id="145" name="Rectangle 3"/>
          <p:cNvSpPr txBox="1"/>
          <p:nvPr>
            <p:ph type="body" idx="1"/>
          </p:nvPr>
        </p:nvSpPr>
        <p:spPr>
          <a:xfrm>
            <a:off x="914400" y="1676400"/>
            <a:ext cx="8229600" cy="4343400"/>
          </a:xfrm>
          <a:prstGeom prst="rect">
            <a:avLst/>
          </a:prstGeom>
        </p:spPr>
        <p:txBody>
          <a:bodyPr/>
          <a:lstStyle/>
          <a:p>
            <a:pPr>
              <a:lnSpc>
                <a:spcPct val="90000"/>
              </a:lnSpc>
              <a:spcBef>
                <a:spcPts val="500"/>
              </a:spcBef>
              <a:defRPr sz="2100"/>
            </a:pPr>
            <a:r>
              <a:t>Data driven</a:t>
            </a:r>
            <a:endParaRPr sz="2900"/>
          </a:p>
          <a:p>
            <a:pPr>
              <a:lnSpc>
                <a:spcPct val="90000"/>
              </a:lnSpc>
              <a:spcBef>
                <a:spcPts val="500"/>
              </a:spcBef>
              <a:defRPr sz="2100"/>
            </a:pPr>
            <a:r>
              <a:t>Performance – </a:t>
            </a:r>
            <a:r>
              <a:rPr sz="1800"/>
              <a:t>Not to wait too long for serverside processing, for client-side formatting and display</a:t>
            </a:r>
            <a:endParaRPr sz="2300"/>
          </a:p>
          <a:p>
            <a:pPr>
              <a:lnSpc>
                <a:spcPct val="90000"/>
              </a:lnSpc>
              <a:spcBef>
                <a:spcPts val="500"/>
              </a:spcBef>
              <a:defRPr sz="2100"/>
            </a:pPr>
            <a:r>
              <a:t>Continuous evolution</a:t>
            </a:r>
            <a:endParaRPr sz="2900"/>
          </a:p>
          <a:p>
            <a:pPr>
              <a:lnSpc>
                <a:spcPct val="90000"/>
              </a:lnSpc>
              <a:spcBef>
                <a:spcPts val="500"/>
              </a:spcBef>
              <a:defRPr sz="2100"/>
            </a:pPr>
            <a:r>
              <a:t>Immediacy - </a:t>
            </a:r>
            <a:r>
              <a:rPr sz="1800"/>
              <a:t>exhibit a time-to-market</a:t>
            </a:r>
            <a:endParaRPr sz="2300"/>
          </a:p>
          <a:p>
            <a:pPr>
              <a:lnSpc>
                <a:spcPct val="90000"/>
              </a:lnSpc>
              <a:spcBef>
                <a:spcPts val="500"/>
              </a:spcBef>
              <a:defRPr sz="2100"/>
            </a:pPr>
            <a:r>
              <a:t>Network intensiveness - </a:t>
            </a:r>
            <a:r>
              <a:rPr sz="1800"/>
              <a:t>diverse community of clients on net</a:t>
            </a:r>
            <a:endParaRPr sz="2300"/>
          </a:p>
          <a:p>
            <a:pPr>
              <a:lnSpc>
                <a:spcPct val="90000"/>
              </a:lnSpc>
              <a:spcBef>
                <a:spcPts val="500"/>
              </a:spcBef>
              <a:defRPr sz="2100"/>
            </a:pPr>
            <a:r>
              <a:t>Concurrency - L</a:t>
            </a:r>
            <a:r>
              <a:rPr sz="1800"/>
              <a:t>arge number of users may access at one time</a:t>
            </a:r>
            <a:endParaRPr sz="2300"/>
          </a:p>
          <a:p>
            <a:pPr>
              <a:lnSpc>
                <a:spcPct val="90000"/>
              </a:lnSpc>
              <a:spcBef>
                <a:spcPts val="500"/>
              </a:spcBef>
              <a:defRPr sz="2100"/>
            </a:pPr>
            <a:r>
              <a:t>Unpredictable load- N</a:t>
            </a:r>
            <a:r>
              <a:rPr sz="1800"/>
              <a:t>o. of users of may vary from day to day.</a:t>
            </a:r>
            <a:endParaRPr sz="2300"/>
          </a:p>
          <a:p>
            <a:pPr>
              <a:lnSpc>
                <a:spcPct val="90000"/>
              </a:lnSpc>
              <a:spcBef>
                <a:spcPts val="500"/>
              </a:spcBef>
              <a:defRPr sz="2100"/>
            </a:pPr>
            <a:r>
              <a:t>Availability</a:t>
            </a:r>
            <a:endParaRPr sz="2300"/>
          </a:p>
          <a:p>
            <a:pPr>
              <a:lnSpc>
                <a:spcPct val="90000"/>
              </a:lnSpc>
              <a:spcBef>
                <a:spcPts val="500"/>
              </a:spcBef>
              <a:defRPr sz="2100"/>
            </a:pPr>
            <a:r>
              <a:t>Content sensitive-</a:t>
            </a:r>
            <a:r>
              <a:rPr sz="1800"/>
              <a:t> simple, yet meaningful for nontechnical user</a:t>
            </a:r>
            <a:endParaRPr sz="2900"/>
          </a:p>
          <a:p>
            <a:pPr>
              <a:lnSpc>
                <a:spcPct val="90000"/>
              </a:lnSpc>
              <a:spcBef>
                <a:spcPts val="500"/>
              </a:spcBef>
              <a:defRPr sz="2100"/>
            </a:pPr>
            <a:r>
              <a:t>Security</a:t>
            </a:r>
            <a:endParaRPr sz="2300"/>
          </a:p>
          <a:p>
            <a:pPr>
              <a:lnSpc>
                <a:spcPct val="90000"/>
              </a:lnSpc>
              <a:spcBef>
                <a:spcPts val="500"/>
              </a:spcBef>
              <a:defRPr sz="2100"/>
            </a:pPr>
            <a:r>
              <a:t>Aesthetics-</a:t>
            </a:r>
            <a:r>
              <a:rPr sz="1800"/>
              <a:t> appeal of a WebApp’s look and feel</a:t>
            </a:r>
          </a:p>
        </p:txBody>
      </p:sp>
      <p:sp>
        <p:nvSpPr>
          <p:cNvPr id="146" name="Slide Number Placeholder 4"/>
          <p:cNvSpPr txBox="1"/>
          <p:nvPr>
            <p:ph type="sldNum" sz="quarter" idx="2"/>
          </p:nvPr>
        </p:nvSpPr>
        <p:spPr>
          <a:xfrm>
            <a:off x="8497902" y="6406785"/>
            <a:ext cx="188898" cy="26425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3" grpId="1" fill="hold">
                                  <p:stCondLst>
                                    <p:cond delay="0"/>
                                  </p:stCondLst>
                                  <p:iterate type="el" backwards="0">
                                    <p:tmAbs val="0"/>
                                  </p:iterate>
                                  <p:childTnLst>
                                    <p:set>
                                      <p:cBhvr>
                                        <p:cTn id="6" fill="hold"/>
                                        <p:tgtEl>
                                          <p:spTgt spid="145">
                                            <p:bg/>
                                          </p:spTgt>
                                        </p:tgtEl>
                                        <p:attrNameLst>
                                          <p:attrName>style.visibility</p:attrName>
                                        </p:attrNameLst>
                                      </p:cBhvr>
                                      <p:to>
                                        <p:strVal val="visible"/>
                                      </p:to>
                                    </p:set>
                                    <p:animEffect filter="blinds(horizontal)" transition="in">
                                      <p:cBhvr>
                                        <p:cTn id="7" dur="500"/>
                                        <p:tgtEl>
                                          <p:spTgt spid="145">
                                            <p:bg/>
                                          </p:spTgt>
                                        </p:tgtEl>
                                      </p:cBhvr>
                                    </p:animEffect>
                                  </p:childTnLst>
                                </p:cTn>
                              </p:par>
                              <p:par>
                                <p:cTn id="8" presetClass="entr" nodeType="withEffect" presetSubtype="10" presetID="3" grpId="1" fill="hold">
                                  <p:stCondLst>
                                    <p:cond delay="0"/>
                                  </p:stCondLst>
                                  <p:iterate type="el" backwards="0">
                                    <p:tmAbs val="0"/>
                                  </p:iterate>
                                  <p:childTnLst>
                                    <p:set>
                                      <p:cBhvr>
                                        <p:cTn id="9" fill="hold"/>
                                        <p:tgtEl>
                                          <p:spTgt spid="145">
                                            <p:txEl>
                                              <p:pRg st="0" end="0"/>
                                            </p:txEl>
                                          </p:spTgt>
                                        </p:tgtEl>
                                        <p:attrNameLst>
                                          <p:attrName>style.visibility</p:attrName>
                                        </p:attrNameLst>
                                      </p:cBhvr>
                                      <p:to>
                                        <p:strVal val="visible"/>
                                      </p:to>
                                    </p:set>
                                    <p:animEffect filter="blinds(horizontal)" transition="in">
                                      <p:cBhvr>
                                        <p:cTn id="10" dur="500"/>
                                        <p:tgtEl>
                                          <p:spTgt spid="14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10" presetID="3" grpId="1" fill="hold">
                                  <p:stCondLst>
                                    <p:cond delay="0"/>
                                  </p:stCondLst>
                                  <p:iterate type="el" backwards="0">
                                    <p:tmAbs val="0"/>
                                  </p:iterate>
                                  <p:childTnLst>
                                    <p:set>
                                      <p:cBhvr>
                                        <p:cTn id="14" fill="hold"/>
                                        <p:tgtEl>
                                          <p:spTgt spid="145">
                                            <p:txEl>
                                              <p:pRg st="1" end="1"/>
                                            </p:txEl>
                                          </p:spTgt>
                                        </p:tgtEl>
                                        <p:attrNameLst>
                                          <p:attrName>style.visibility</p:attrName>
                                        </p:attrNameLst>
                                      </p:cBhvr>
                                      <p:to>
                                        <p:strVal val="visible"/>
                                      </p:to>
                                    </p:set>
                                    <p:animEffect filter="blinds(horizontal)" transition="in">
                                      <p:cBhvr>
                                        <p:cTn id="15" dur="500"/>
                                        <p:tgtEl>
                                          <p:spTgt spid="14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10" presetID="3" grpId="1" fill="hold">
                                  <p:stCondLst>
                                    <p:cond delay="0"/>
                                  </p:stCondLst>
                                  <p:iterate type="el" backwards="0">
                                    <p:tmAbs val="0"/>
                                  </p:iterate>
                                  <p:childTnLst>
                                    <p:set>
                                      <p:cBhvr>
                                        <p:cTn id="19" fill="hold"/>
                                        <p:tgtEl>
                                          <p:spTgt spid="145">
                                            <p:txEl>
                                              <p:pRg st="2" end="2"/>
                                            </p:txEl>
                                          </p:spTgt>
                                        </p:tgtEl>
                                        <p:attrNameLst>
                                          <p:attrName>style.visibility</p:attrName>
                                        </p:attrNameLst>
                                      </p:cBhvr>
                                      <p:to>
                                        <p:strVal val="visible"/>
                                      </p:to>
                                    </p:set>
                                    <p:animEffect filter="blinds(horizontal)" transition="in">
                                      <p:cBhvr>
                                        <p:cTn id="20" dur="500"/>
                                        <p:tgtEl>
                                          <p:spTgt spid="14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0" presetID="3" grpId="1" fill="hold">
                                  <p:stCondLst>
                                    <p:cond delay="0"/>
                                  </p:stCondLst>
                                  <p:iterate type="el" backwards="0">
                                    <p:tmAbs val="0"/>
                                  </p:iterate>
                                  <p:childTnLst>
                                    <p:set>
                                      <p:cBhvr>
                                        <p:cTn id="24" fill="hold"/>
                                        <p:tgtEl>
                                          <p:spTgt spid="145">
                                            <p:txEl>
                                              <p:pRg st="3" end="3"/>
                                            </p:txEl>
                                          </p:spTgt>
                                        </p:tgtEl>
                                        <p:attrNameLst>
                                          <p:attrName>style.visibility</p:attrName>
                                        </p:attrNameLst>
                                      </p:cBhvr>
                                      <p:to>
                                        <p:strVal val="visible"/>
                                      </p:to>
                                    </p:set>
                                    <p:animEffect filter="blinds(horizontal)" transition="in">
                                      <p:cBhvr>
                                        <p:cTn id="25" dur="500"/>
                                        <p:tgtEl>
                                          <p:spTgt spid="14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10" presetID="3" grpId="1" fill="hold">
                                  <p:stCondLst>
                                    <p:cond delay="0"/>
                                  </p:stCondLst>
                                  <p:iterate type="el" backwards="0">
                                    <p:tmAbs val="0"/>
                                  </p:iterate>
                                  <p:childTnLst>
                                    <p:set>
                                      <p:cBhvr>
                                        <p:cTn id="29" fill="hold"/>
                                        <p:tgtEl>
                                          <p:spTgt spid="145">
                                            <p:txEl>
                                              <p:pRg st="4" end="4"/>
                                            </p:txEl>
                                          </p:spTgt>
                                        </p:tgtEl>
                                        <p:attrNameLst>
                                          <p:attrName>style.visibility</p:attrName>
                                        </p:attrNameLst>
                                      </p:cBhvr>
                                      <p:to>
                                        <p:strVal val="visible"/>
                                      </p:to>
                                    </p:set>
                                    <p:animEffect filter="blinds(horizontal)" transition="in">
                                      <p:cBhvr>
                                        <p:cTn id="30" dur="500"/>
                                        <p:tgtEl>
                                          <p:spTgt spid="145">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10" presetID="3" grpId="1" fill="hold">
                                  <p:stCondLst>
                                    <p:cond delay="0"/>
                                  </p:stCondLst>
                                  <p:iterate type="el" backwards="0">
                                    <p:tmAbs val="0"/>
                                  </p:iterate>
                                  <p:childTnLst>
                                    <p:set>
                                      <p:cBhvr>
                                        <p:cTn id="34" fill="hold"/>
                                        <p:tgtEl>
                                          <p:spTgt spid="145">
                                            <p:txEl>
                                              <p:pRg st="5" end="5"/>
                                            </p:txEl>
                                          </p:spTgt>
                                        </p:tgtEl>
                                        <p:attrNameLst>
                                          <p:attrName>style.visibility</p:attrName>
                                        </p:attrNameLst>
                                      </p:cBhvr>
                                      <p:to>
                                        <p:strVal val="visible"/>
                                      </p:to>
                                    </p:set>
                                    <p:animEffect filter="blinds(horizontal)" transition="in">
                                      <p:cBhvr>
                                        <p:cTn id="35" dur="500"/>
                                        <p:tgtEl>
                                          <p:spTgt spid="145">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10" presetID="3" grpId="1" fill="hold">
                                  <p:stCondLst>
                                    <p:cond delay="0"/>
                                  </p:stCondLst>
                                  <p:iterate type="el" backwards="0">
                                    <p:tmAbs val="0"/>
                                  </p:iterate>
                                  <p:childTnLst>
                                    <p:set>
                                      <p:cBhvr>
                                        <p:cTn id="39" fill="hold"/>
                                        <p:tgtEl>
                                          <p:spTgt spid="145">
                                            <p:txEl>
                                              <p:pRg st="6" end="6"/>
                                            </p:txEl>
                                          </p:spTgt>
                                        </p:tgtEl>
                                        <p:attrNameLst>
                                          <p:attrName>style.visibility</p:attrName>
                                        </p:attrNameLst>
                                      </p:cBhvr>
                                      <p:to>
                                        <p:strVal val="visible"/>
                                      </p:to>
                                    </p:set>
                                    <p:animEffect filter="blinds(horizontal)" transition="in">
                                      <p:cBhvr>
                                        <p:cTn id="40" dur="500"/>
                                        <p:tgtEl>
                                          <p:spTgt spid="145">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10" presetID="3" grpId="1" fill="hold">
                                  <p:stCondLst>
                                    <p:cond delay="0"/>
                                  </p:stCondLst>
                                  <p:iterate type="el" backwards="0">
                                    <p:tmAbs val="0"/>
                                  </p:iterate>
                                  <p:childTnLst>
                                    <p:set>
                                      <p:cBhvr>
                                        <p:cTn id="44" fill="hold"/>
                                        <p:tgtEl>
                                          <p:spTgt spid="145">
                                            <p:txEl>
                                              <p:pRg st="7" end="7"/>
                                            </p:txEl>
                                          </p:spTgt>
                                        </p:tgtEl>
                                        <p:attrNameLst>
                                          <p:attrName>style.visibility</p:attrName>
                                        </p:attrNameLst>
                                      </p:cBhvr>
                                      <p:to>
                                        <p:strVal val="visible"/>
                                      </p:to>
                                    </p:set>
                                    <p:animEffect filter="blinds(horizontal)" transition="in">
                                      <p:cBhvr>
                                        <p:cTn id="45" dur="500"/>
                                        <p:tgtEl>
                                          <p:spTgt spid="145">
                                            <p:txEl>
                                              <p:pRg st="7" end="7"/>
                                            </p:txEl>
                                          </p:spTgt>
                                        </p:tgtEl>
                                      </p:cBhvr>
                                    </p:animEffec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10" presetID="3" grpId="1" fill="hold">
                                  <p:stCondLst>
                                    <p:cond delay="0"/>
                                  </p:stCondLst>
                                  <p:iterate type="el" backwards="0">
                                    <p:tmAbs val="0"/>
                                  </p:iterate>
                                  <p:childTnLst>
                                    <p:set>
                                      <p:cBhvr>
                                        <p:cTn id="49" fill="hold"/>
                                        <p:tgtEl>
                                          <p:spTgt spid="145">
                                            <p:txEl>
                                              <p:pRg st="8" end="8"/>
                                            </p:txEl>
                                          </p:spTgt>
                                        </p:tgtEl>
                                        <p:attrNameLst>
                                          <p:attrName>style.visibility</p:attrName>
                                        </p:attrNameLst>
                                      </p:cBhvr>
                                      <p:to>
                                        <p:strVal val="visible"/>
                                      </p:to>
                                    </p:set>
                                    <p:animEffect filter="blinds(horizontal)" transition="in">
                                      <p:cBhvr>
                                        <p:cTn id="50" dur="500"/>
                                        <p:tgtEl>
                                          <p:spTgt spid="145">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10" presetID="3" grpId="1" fill="hold">
                                  <p:stCondLst>
                                    <p:cond delay="0"/>
                                  </p:stCondLst>
                                  <p:iterate type="el" backwards="0">
                                    <p:tmAbs val="0"/>
                                  </p:iterate>
                                  <p:childTnLst>
                                    <p:set>
                                      <p:cBhvr>
                                        <p:cTn id="54" fill="hold"/>
                                        <p:tgtEl>
                                          <p:spTgt spid="145">
                                            <p:txEl>
                                              <p:pRg st="9" end="9"/>
                                            </p:txEl>
                                          </p:spTgt>
                                        </p:tgtEl>
                                        <p:attrNameLst>
                                          <p:attrName>style.visibility</p:attrName>
                                        </p:attrNameLst>
                                      </p:cBhvr>
                                      <p:to>
                                        <p:strVal val="visible"/>
                                      </p:to>
                                    </p:set>
                                    <p:animEffect filter="blinds(horizontal)" transition="in">
                                      <p:cBhvr>
                                        <p:cTn id="55" dur="500"/>
                                        <p:tgtEl>
                                          <p:spTgt spid="145">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10" presetID="3" grpId="1" fill="hold">
                                  <p:stCondLst>
                                    <p:cond delay="0"/>
                                  </p:stCondLst>
                                  <p:iterate type="el" backwards="0">
                                    <p:tmAbs val="0"/>
                                  </p:iterate>
                                  <p:childTnLst>
                                    <p:set>
                                      <p:cBhvr>
                                        <p:cTn id="59" fill="hold"/>
                                        <p:tgtEl>
                                          <p:spTgt spid="145">
                                            <p:txEl>
                                              <p:pRg st="10" end="10"/>
                                            </p:txEl>
                                          </p:spTgt>
                                        </p:tgtEl>
                                        <p:attrNameLst>
                                          <p:attrName>style.visibility</p:attrName>
                                        </p:attrNameLst>
                                      </p:cBhvr>
                                      <p:to>
                                        <p:strVal val="visible"/>
                                      </p:to>
                                    </p:set>
                                    <p:animEffect filter="blinds(horizontal)" transition="in">
                                      <p:cBhvr>
                                        <p:cTn id="60" dur="500"/>
                                        <p:tgtEl>
                                          <p:spTgt spid="145">
                                            <p:txEl>
                                              <p:pRg st="10" end="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45" grpId="1"/>
    </p:bld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