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9" r:id="rId4"/>
    <p:sldId id="273" r:id="rId5"/>
    <p:sldId id="270" r:id="rId6"/>
    <p:sldId id="258" r:id="rId7"/>
    <p:sldId id="259" r:id="rId8"/>
    <p:sldId id="260" r:id="rId9"/>
    <p:sldId id="261" r:id="rId10"/>
    <p:sldId id="262" r:id="rId11"/>
    <p:sldId id="271" r:id="rId12"/>
    <p:sldId id="272" r:id="rId13"/>
    <p:sldId id="263" r:id="rId14"/>
    <p:sldId id="285" r:id="rId15"/>
    <p:sldId id="264" r:id="rId16"/>
    <p:sldId id="274" r:id="rId17"/>
    <p:sldId id="281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67" r:id="rId28"/>
    <p:sldId id="268" r:id="rId29"/>
    <p:sldId id="287" r:id="rId30"/>
    <p:sldId id="286" r:id="rId31"/>
    <p:sldId id="265" r:id="rId32"/>
    <p:sldId id="266" r:id="rId33"/>
    <p:sldId id="289" r:id="rId34"/>
    <p:sldId id="288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867" autoAdjust="0"/>
  </p:normalViewPr>
  <p:slideViewPr>
    <p:cSldViewPr snapToGrid="0">
      <p:cViewPr varScale="1">
        <p:scale>
          <a:sx n="64" d="100"/>
          <a:sy n="64" d="100"/>
        </p:scale>
        <p:origin x="6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7FE36-CD01-48CA-87E6-8F767C1F2F9C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BC4ED-22BC-4B0A-9593-3BACBB99F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7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https://www.youtube.com/watch?v=IyCnbyWZkRU</a:t>
            </a:r>
          </a:p>
          <a:p>
            <a:endParaRPr lang="en-IN" dirty="0"/>
          </a:p>
          <a:p>
            <a:r>
              <a:rPr lang="en-IN" dirty="0"/>
              <a:t>https://www.youtube.com/watch?v=q4zOAFURAsU&amp;list=PL7K_NRckWQJb_dzXTojmuVATo0NWIUhY7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BC4ED-22BC-4B0A-9593-3BACBB99F1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63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Bandwidth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capacity of a wired or wireless network communications link to transmit the maximum amount of data from one point to another over a computer network or internet connection in a given amount of time -- usually one second.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BC4ED-22BC-4B0A-9593-3BACBB99F1A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2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https://www.phptpoint.com/create-image-gallery-in-php/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BC4ED-22BC-4B0A-9593-3BACBB99F1A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5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Robust 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handling incorrect user input,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an operating system in which any individual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fail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disturbing the operating system or other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said to be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BC4ED-22BC-4B0A-9593-3BACBB99F1A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3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C312-3332-4D02-80C0-BEF89D191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1CF65-C4C4-42AA-AE2A-CF938D0B5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4C09-D09B-4956-BFAC-C23FE4F2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DD0B1-BF5A-46FA-82B1-5A554D03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9C1D-9A15-451D-B97B-10705C21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3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D1AE-76A9-4FBA-93FA-88149B103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099EA-1122-4ACB-8154-A8AAF7045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45552-6A8F-4908-8CAB-4246B9B1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B39D2-BFCC-4814-97BF-E517798B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307C2-A01D-4AE2-B3CD-94927D11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0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47521-25FB-4D9D-99A4-379CEDE35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0959B-AC3C-4CD6-9637-12672A01D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F019-7E89-4AD5-A6E6-57B31DBC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C229A-48D4-4AAA-8B32-DCFDA429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1AEEB-092A-4E70-BBA5-3819145A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5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39A-EDB1-45B8-A0F3-E490CC20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47CE-AC81-4898-8C56-CAB61041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A61C-C151-4C82-8B0A-5267BB8B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A24D-DF8D-4693-88F5-F62C18F7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94FB7-880E-4C61-A5FB-80A34A6A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EFAA-DD49-424F-A037-B5AEFF02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E3140-F1B1-4F85-B430-DEC02D26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51350-14C1-4ABA-956B-7D2EB030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46DD9-7166-44CA-9630-750EBA06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08B0-8EDE-4D13-A8BD-108FFA4F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2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8150-DA81-4940-A5AD-8BB522F7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355B-9BCD-4625-B1C6-3B42BA816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C47A9-C484-45D9-AAC3-67239848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DEC86-EC13-4A79-AD2D-E2BC55ED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C5A2-5F36-47C2-B346-DD6C5A69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EA3ED-360F-446C-977B-B940D80D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57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822D-0807-419F-A921-19129AAF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525-01DD-478C-A0D8-734604E0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ED744-93A6-4E11-9FEE-DCFBD2D58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7A697-EC6B-4612-BDC4-ED3B4BCD4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0D925-7890-4997-A03F-68AF23ED4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5EF18-B58F-4BD3-A36F-5F98106E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E8952-D47B-4AAA-8708-1695B4B6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B6012-E9E8-4951-A589-E8BC6E8A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6DD2-8CF5-4AA0-A04F-1A806591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DC1F2-8951-46DF-8626-5D171FC3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8386-B424-4DF3-B8FA-0C212586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0DA53-21C7-4FF5-948D-6C3A402E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6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ACF23-3265-4575-BE79-6811AC17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DAE1D-F51E-4A5A-9D9C-471445A0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07327-2DF0-4FEB-8CD8-47ED324D4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7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1571-098C-4870-9BDF-FE3F727A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AC1D-6A07-46FD-8365-E2F8AB805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80D6A-278C-4A95-BC72-F118CC674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54F86-811D-451A-831A-E3F9D2B41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C3176-5F69-4DC9-8C5A-B192B00F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737F-C506-40CF-91A3-C4EA27C8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11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1DB2-DB2C-4AF6-B05F-6783F0BB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A19D09-7E3B-4711-8541-54AB95E0E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80F46-3902-4F84-8061-BA1A1C46A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2D571-A9C9-4B3F-B82C-9997F091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5153F-454F-4142-9971-49CB194D2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A00B5-BE5F-42E2-9B70-D318971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B875E4-BD17-4C27-B41E-BAF8251B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90CDB-0E8D-47BC-B0AE-22E90E73C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14B4-5088-4049-BC5C-0D5E99AE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E34D-7D1C-4A79-82D2-3AACC8260DD8}" type="datetimeFigureOut">
              <a:rPr lang="en-IN" smtClean="0"/>
              <a:t>18-03-2019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2D19-5697-44CC-B86A-34BD7F0E4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EE967-F259-47CE-BA18-509E8B7D5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DE85C-E3FB-43AC-BA7C-8FDF086DE0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30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3103-AD59-4ED1-AF8A-2A0ED0F21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AJAX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AB8A0-720E-4079-AAED-324A5D8E4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</a:t>
            </a:r>
            <a:r>
              <a:rPr lang="en-IN" sz="3200" dirty="0"/>
              <a:t>synchronous </a:t>
            </a:r>
            <a:r>
              <a:rPr lang="en-IN" sz="3200" b="1" dirty="0"/>
              <a:t>J</a:t>
            </a:r>
            <a:r>
              <a:rPr lang="en-IN" sz="3200" dirty="0"/>
              <a:t>avaScript </a:t>
            </a:r>
            <a:r>
              <a:rPr lang="en-IN" sz="3200" b="1" dirty="0"/>
              <a:t>A</a:t>
            </a:r>
            <a:r>
              <a:rPr lang="en-IN" sz="3200" dirty="0"/>
              <a:t>nd </a:t>
            </a:r>
            <a:r>
              <a:rPr lang="en-IN" sz="3200" b="1" dirty="0"/>
              <a:t>X</a:t>
            </a:r>
            <a:r>
              <a:rPr lang="en-IN" sz="3200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1149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BC5E-0DAC-4CAD-92F5-CAF73A30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Asynchronous (AJAX Web-Application Model)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9E22-0967-445D-AD92-4706301D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1406673"/>
          </a:xfrm>
        </p:spPr>
        <p:txBody>
          <a:bodyPr/>
          <a:lstStyle/>
          <a:p>
            <a:pPr algn="just"/>
            <a:r>
              <a:rPr lang="en-US" dirty="0"/>
              <a:t>An asynchronous request doesn’t block the client i.e. browser is responsive. At that time, user can perform another operations also. In such case, JavaScript engine of the browser is not blocked.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AB77F-BAE3-4393-93FA-9D84FD89A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" y="2727759"/>
            <a:ext cx="11022419" cy="400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9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31BE-A87C-4ACF-A7F4-7B582862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FD0C-BAE0-49F8-9C9A-87BA1B84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136FF0-B5F0-4419-8B31-B009C0238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4" y="903768"/>
            <a:ext cx="11079126" cy="55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8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31C3-14AF-45AB-A718-97BC1A6E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AJAX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1C8E-481A-42C4-8AC5-D9121711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Ajax is not a technology but group of inter-related technologies. AJAX technologies includes:</a:t>
            </a:r>
          </a:p>
          <a:p>
            <a:endParaRPr lang="en-IN" dirty="0"/>
          </a:p>
          <a:p>
            <a:r>
              <a:rPr lang="en-IN" dirty="0"/>
              <a:t>HTML and CSS</a:t>
            </a:r>
          </a:p>
          <a:p>
            <a:r>
              <a:rPr lang="en-IN" dirty="0"/>
              <a:t>DOM</a:t>
            </a:r>
          </a:p>
          <a:p>
            <a:r>
              <a:rPr lang="en-IN" dirty="0"/>
              <a:t>XML or JSON</a:t>
            </a:r>
          </a:p>
          <a:p>
            <a:r>
              <a:rPr lang="en-IN" dirty="0"/>
              <a:t>XMLHttpRequest</a:t>
            </a:r>
          </a:p>
          <a:p>
            <a:r>
              <a:rPr lang="en-IN" dirty="0"/>
              <a:t>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416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9E14-238B-4A8F-AE2E-EB4FF05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AJAX Technologies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31D9-7442-4761-832B-2B085766A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972"/>
            <a:ext cx="10515600" cy="575221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HTML and CSS</a:t>
            </a:r>
          </a:p>
          <a:p>
            <a:pPr algn="just"/>
            <a:r>
              <a:rPr lang="en-US" dirty="0"/>
              <a:t>These technologies are used for displaying content and style. It is mainly used for presentation.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DOM</a:t>
            </a:r>
          </a:p>
          <a:p>
            <a:pPr algn="just"/>
            <a:r>
              <a:rPr lang="en-US" dirty="0"/>
              <a:t>It is used for dynamic display and interaction with data.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XML or JSON</a:t>
            </a:r>
          </a:p>
          <a:p>
            <a:pPr algn="just"/>
            <a:r>
              <a:rPr lang="en-US" dirty="0"/>
              <a:t>For carrying data to and from server. JSON (</a:t>
            </a:r>
            <a:r>
              <a:rPr lang="en-US" dirty="0" err="1"/>
              <a:t>Javascript</a:t>
            </a:r>
            <a:r>
              <a:rPr lang="en-US" dirty="0"/>
              <a:t> Object Notation) is like XML but short and faster than XML.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XMLHttpRequest</a:t>
            </a:r>
          </a:p>
          <a:p>
            <a:pPr algn="just"/>
            <a:r>
              <a:rPr lang="en-US" dirty="0"/>
              <a:t>For asynchronous communication between client and server. 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JavaScript</a:t>
            </a:r>
          </a:p>
          <a:p>
            <a:pPr algn="just"/>
            <a:r>
              <a:rPr lang="en-US" dirty="0"/>
              <a:t>It is used to bring above technologies together.</a:t>
            </a:r>
          </a:p>
          <a:p>
            <a:pPr algn="just"/>
            <a:r>
              <a:rPr lang="en-US" dirty="0"/>
              <a:t>Independently, it is used mainly for client-side validation.</a:t>
            </a:r>
          </a:p>
          <a:p>
            <a:pPr algn="just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563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F406-E42E-4C3B-BE03-C6A637F3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Ajax Works as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3658-BD6D-48D5-9A42-367B8B08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XMLHttpRequest Object</a:t>
            </a:r>
          </a:p>
          <a:p>
            <a:endParaRPr lang="en-IN" dirty="0"/>
          </a:p>
          <a:p>
            <a:r>
              <a:rPr lang="en-IN" dirty="0"/>
              <a:t>Send Request</a:t>
            </a:r>
          </a:p>
          <a:p>
            <a:endParaRPr lang="en-IN" dirty="0"/>
          </a:p>
          <a:p>
            <a:r>
              <a:rPr lang="en-IN" dirty="0"/>
              <a:t>Get Response</a:t>
            </a:r>
          </a:p>
          <a:p>
            <a:endParaRPr lang="en-IN" dirty="0"/>
          </a:p>
          <a:p>
            <a:r>
              <a:rPr lang="en-IN" dirty="0"/>
              <a:t>Events</a:t>
            </a:r>
          </a:p>
          <a:p>
            <a:endParaRPr lang="en-IN" dirty="0"/>
          </a:p>
          <a:p>
            <a:r>
              <a:rPr lang="en-IN" dirty="0"/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1968153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B281-1580-4D76-8996-7BF4B4C6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2470067"/>
          </a:xfrm>
        </p:spPr>
        <p:txBody>
          <a:bodyPr/>
          <a:lstStyle/>
          <a:p>
            <a:r>
              <a:rPr lang="en-IN" b="1" u="sng" dirty="0"/>
              <a:t>XMLHttpRequest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24F9-90F0-478D-837E-FDFDFAF3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84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/>
              <a:t>The XMLHttpRequest object is used to exchange data with a server behind the scenes. This means that it is possible to update parts of a web page, without reloading the whole page.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An object of XMLHttpRequest is used for asynchronous communication between client and server.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It performs following operations:</a:t>
            </a:r>
          </a:p>
          <a:p>
            <a:pPr algn="just"/>
            <a:r>
              <a:rPr lang="en-US" dirty="0"/>
              <a:t>Sends data from the client in the background</a:t>
            </a:r>
          </a:p>
          <a:p>
            <a:pPr algn="just"/>
            <a:r>
              <a:rPr lang="en-US" dirty="0"/>
              <a:t>Receives the data from the server</a:t>
            </a:r>
          </a:p>
          <a:p>
            <a:pPr algn="just"/>
            <a:r>
              <a:rPr lang="en-US" dirty="0"/>
              <a:t>Updates the webpage without reloading it.</a:t>
            </a:r>
          </a:p>
        </p:txBody>
      </p:sp>
    </p:spTree>
    <p:extLst>
      <p:ext uri="{BB962C8B-B14F-4D97-AF65-F5344CB8AC3E}">
        <p14:creationId xmlns:p14="http://schemas.microsoft.com/office/powerpoint/2010/main" val="367390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809F-8401-4705-B4D2-F93D594C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Create an </a:t>
            </a:r>
            <a:r>
              <a:rPr lang="en-IN" b="1" u="sng" dirty="0" err="1"/>
              <a:t>XMLHttpRequest</a:t>
            </a:r>
            <a:r>
              <a:rPr lang="en-IN" b="1" u="sng" dirty="0"/>
              <a:t> Object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C202D-F690-44F7-930E-CD11B5C9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/>
              <a:t>Syntax for creating an XMLHttpRequest object:</a:t>
            </a:r>
          </a:p>
          <a:p>
            <a:pPr algn="just"/>
            <a:endParaRPr lang="en-I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u="sng" dirty="0">
                <a:latin typeface="Helvetica" panose="020B0604020202020204" pitchFamily="34" charset="0"/>
              </a:rPr>
              <a:t>Syntax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Open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Open Sans"/>
              </a:rPr>
              <a:t>variable=</a:t>
            </a:r>
            <a:r>
              <a:rPr lang="en-US" altLang="en-US" b="1" dirty="0">
                <a:latin typeface="Open Sans"/>
              </a:rPr>
              <a:t>new</a:t>
            </a:r>
            <a:r>
              <a:rPr lang="en-US" altLang="en-US" dirty="0">
                <a:latin typeface="Open Sans"/>
              </a:rPr>
              <a:t> XMLHttpRequest();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pPr algn="just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806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23F8-7B83-4F91-BAEA-DA410E9E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620"/>
            <a:ext cx="10515600" cy="679904"/>
          </a:xfrm>
        </p:spPr>
        <p:txBody>
          <a:bodyPr>
            <a:normAutofit/>
          </a:bodyPr>
          <a:lstStyle/>
          <a:p>
            <a:r>
              <a:rPr lang="en-US" sz="3200" b="1" dirty="0"/>
              <a:t>Three important properties of the XMLHttpRequest object: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77F4-0895-4BE9-B8C7-55BFF977E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CA921-709C-4354-BFA3-8336B0F9F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35" y="818158"/>
            <a:ext cx="11542816" cy="594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72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15D0-5FFB-40F0-9BEC-72090279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Send a Request to Server using Ajax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6FD53-11D3-4553-9972-575C867A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51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XMLHttpRequest Object, following methods are allow to interact with the server.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2EFFE-9704-4DCC-BFBC-0DC31778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4436"/>
            <a:ext cx="10407732" cy="453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2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06B1-B80D-40D2-B61E-F855C3A9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8"/>
            <a:ext cx="10515600" cy="99584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+mn-lt"/>
              </a:rPr>
              <a:t>GET or POST Method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7742-41A6-4A56-9F5B-B85E05826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829"/>
            <a:ext cx="10515600" cy="56613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GET is simpler and faster than POST, so mostly use a GET.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However, always use POST requests when: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/>
              <a:t>Sending </a:t>
            </a:r>
            <a:r>
              <a:rPr lang="en-US" dirty="0"/>
              <a:t>a large amount of data to the server (POST has no size limitations).</a:t>
            </a:r>
          </a:p>
          <a:p>
            <a:pPr algn="just"/>
            <a:r>
              <a:rPr lang="en-US" dirty="0"/>
              <a:t>Sending user input (which can contain unknown characters), POST is more robust and secure than GET.</a:t>
            </a:r>
          </a:p>
          <a:p>
            <a:pPr algn="just"/>
            <a:endParaRPr lang="en-US" dirty="0"/>
          </a:p>
          <a:p>
            <a:pPr algn="just"/>
            <a:endParaRPr lang="en-IN" b="1" dirty="0"/>
          </a:p>
          <a:p>
            <a:pPr algn="just"/>
            <a:endParaRPr lang="en-IN" b="1" dirty="0"/>
          </a:p>
          <a:p>
            <a:pPr algn="just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86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F524-B398-4033-8739-D7C828B0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67564"/>
          </a:xfrm>
        </p:spPr>
        <p:txBody>
          <a:bodyPr>
            <a:normAutofit/>
          </a:bodyPr>
          <a:lstStyle/>
          <a:p>
            <a:r>
              <a:rPr lang="en-IN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3D98-2C32-4447-92A9-90E5C1A4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214"/>
            <a:ext cx="10515600" cy="567778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AJAX is an acronym for </a:t>
            </a:r>
            <a:r>
              <a:rPr lang="en-US" b="1" dirty="0"/>
              <a:t>Asynchronous JavaScript and XML</a:t>
            </a:r>
            <a:r>
              <a:rPr lang="en-US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AJAX is not a programming language.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is a group of inter-related technologies like JavaScript, DOM, XML, HTML, CSS etc.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AJAX allows you to send and receive data asynchronously without reloading the web page. So it is fast.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AJAX allows you to send only important information to the server not the entire page.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So only valuable data from the client side is routed to the server side. It makes your application interactive and faster.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5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A027-8480-451B-8A98-1BDE531A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3600" b="1" u="sng" dirty="0">
                <a:latin typeface="+mn-lt"/>
              </a:rPr>
              <a:t>Post Method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BB9C-5B1B-43CE-9E43-5F2CE28A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0515600" cy="481130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Helvetica" panose="020B0604020202020204" pitchFamily="34" charset="0"/>
              </a:rPr>
              <a:t>Syntax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Helvetica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Open Sans"/>
              </a:rPr>
              <a:t>xmlhttp.open</a:t>
            </a:r>
            <a:r>
              <a:rPr lang="en-US" altLang="en-US" dirty="0">
                <a:latin typeface="Open Sans"/>
              </a:rPr>
              <a:t>("POST", </a:t>
            </a:r>
            <a:r>
              <a:rPr lang="en-US" altLang="en-US" dirty="0" err="1">
                <a:latin typeface="Open Sans"/>
              </a:rPr>
              <a:t>url</a:t>
            </a:r>
            <a:r>
              <a:rPr lang="en-US" altLang="en-US" dirty="0">
                <a:latin typeface="Open Sans"/>
              </a:rPr>
              <a:t>, </a:t>
            </a:r>
            <a:r>
              <a:rPr lang="en-US" altLang="en-US" b="1" dirty="0">
                <a:latin typeface="Open Sans"/>
              </a:rPr>
              <a:t>true</a:t>
            </a:r>
            <a:r>
              <a:rPr lang="en-US" altLang="en-US" dirty="0">
                <a:latin typeface="Open Sans"/>
              </a:rPr>
              <a:t>) // </a:t>
            </a:r>
            <a:r>
              <a:rPr lang="en-US" altLang="en-US" dirty="0" err="1">
                <a:latin typeface="Open Sans"/>
              </a:rPr>
              <a:t>xmlhttp</a:t>
            </a:r>
            <a:r>
              <a:rPr lang="en-US" altLang="en-US" dirty="0">
                <a:latin typeface="Open Sans"/>
              </a:rPr>
              <a:t> is variable name </a:t>
            </a:r>
            <a:r>
              <a:rPr lang="en-US" altLang="en-US" dirty="0" err="1">
                <a:latin typeface="Open Sans"/>
              </a:rPr>
              <a:t>xmlhttp.send</a:t>
            </a:r>
            <a:r>
              <a:rPr lang="en-US" altLang="en-US" dirty="0">
                <a:latin typeface="Open Sans"/>
              </a:rPr>
              <a:t>(String)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IN" dirty="0"/>
          </a:p>
          <a:p>
            <a:pPr marL="0" indent="0" algn="just">
              <a:buNone/>
            </a:pPr>
            <a:r>
              <a:rPr lang="en-IN" b="1" u="sng" dirty="0"/>
              <a:t>GET Method</a:t>
            </a:r>
          </a:p>
          <a:p>
            <a:pPr algn="just"/>
            <a:endParaRPr lang="en-IN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Helvetica" panose="020B0604020202020204" pitchFamily="34" charset="0"/>
              </a:rPr>
              <a:t>Syntax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Helvetica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>
                <a:latin typeface="Open Sans"/>
              </a:rPr>
              <a:t>xmlhttp.open</a:t>
            </a:r>
            <a:r>
              <a:rPr lang="en-US" altLang="en-US" dirty="0">
                <a:latin typeface="Open Sans"/>
              </a:rPr>
              <a:t>("GET", </a:t>
            </a:r>
            <a:r>
              <a:rPr lang="en-US" altLang="en-US" dirty="0" err="1">
                <a:latin typeface="Open Sans"/>
              </a:rPr>
              <a:t>url</a:t>
            </a:r>
            <a:r>
              <a:rPr lang="en-US" altLang="en-US" dirty="0">
                <a:latin typeface="Open Sans"/>
              </a:rPr>
              <a:t>, </a:t>
            </a:r>
            <a:r>
              <a:rPr lang="en-US" altLang="en-US" b="1" dirty="0">
                <a:latin typeface="Open Sans"/>
              </a:rPr>
              <a:t>true</a:t>
            </a:r>
            <a:r>
              <a:rPr lang="en-US" altLang="en-US" dirty="0">
                <a:latin typeface="Open Sans"/>
              </a:rPr>
              <a:t>) // </a:t>
            </a:r>
            <a:r>
              <a:rPr lang="en-US" altLang="en-US" dirty="0" err="1">
                <a:latin typeface="Open Sans"/>
              </a:rPr>
              <a:t>xmlhttp</a:t>
            </a:r>
            <a:r>
              <a:rPr lang="en-US" altLang="en-US" dirty="0">
                <a:latin typeface="Open Sans"/>
              </a:rPr>
              <a:t> is variable name </a:t>
            </a:r>
            <a:r>
              <a:rPr lang="en-US" altLang="en-US" dirty="0" err="1">
                <a:latin typeface="Open Sans"/>
              </a:rPr>
              <a:t>xmlhttp.send</a:t>
            </a:r>
            <a:r>
              <a:rPr lang="en-US" altLang="en-US" dirty="0">
                <a:latin typeface="Open Sans"/>
              </a:rPr>
              <a:t>()</a:t>
            </a:r>
            <a:r>
              <a:rPr lang="en-US" altLang="en-US" sz="2000" dirty="0"/>
              <a:t>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392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E7E9-CA2B-4E76-A993-F84680E4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Get Server Response using Ajax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599B-00AE-446A-B17E-13BA465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1326"/>
          </a:xfrm>
        </p:spPr>
        <p:txBody>
          <a:bodyPr/>
          <a:lstStyle/>
          <a:p>
            <a:pPr algn="just"/>
            <a:r>
              <a:rPr lang="en-US" dirty="0"/>
              <a:t>To get the response from a server, use the </a:t>
            </a:r>
            <a:r>
              <a:rPr lang="en-US" dirty="0" err="1"/>
              <a:t>responseText</a:t>
            </a:r>
            <a:r>
              <a:rPr lang="en-US" dirty="0"/>
              <a:t> or </a:t>
            </a:r>
            <a:r>
              <a:rPr lang="en-US" dirty="0" err="1"/>
              <a:t>responseXML</a:t>
            </a:r>
            <a:r>
              <a:rPr lang="en-US" dirty="0"/>
              <a:t> property of the XMLHttpRequest object.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50F6A-14EE-4482-BB26-D4250D17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3160383"/>
            <a:ext cx="12087225" cy="303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8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D96F9-251B-4BF4-A2B4-C8631DB69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responseText</a:t>
            </a:r>
            <a:r>
              <a:rPr lang="en-US" b="1" dirty="0"/>
              <a:t> Property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/>
              <a:t>If the response from the server is not XML, use the </a:t>
            </a:r>
            <a:r>
              <a:rPr lang="en-US" dirty="0" err="1"/>
              <a:t>responseText</a:t>
            </a:r>
            <a:r>
              <a:rPr lang="en-US" dirty="0"/>
              <a:t> property.</a:t>
            </a:r>
          </a:p>
          <a:p>
            <a:pPr algn="just"/>
            <a:r>
              <a:rPr lang="en-US" dirty="0"/>
              <a:t>The </a:t>
            </a:r>
            <a:r>
              <a:rPr lang="en-US" dirty="0" err="1"/>
              <a:t>responseText</a:t>
            </a:r>
            <a:r>
              <a:rPr lang="en-US" dirty="0"/>
              <a:t> property returns the response as a string, and you can use it accordingly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responseXML</a:t>
            </a:r>
            <a:r>
              <a:rPr lang="en-US" b="1" dirty="0"/>
              <a:t> Property</a:t>
            </a: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/>
              <a:t>If the response from the server is XML, and you want to parse it as an XML object, use the </a:t>
            </a:r>
            <a:r>
              <a:rPr lang="en-US" dirty="0" err="1"/>
              <a:t>responseXML</a:t>
            </a:r>
            <a:r>
              <a:rPr lang="en-US" dirty="0"/>
              <a:t> property.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039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999A-EA19-4694-87EE-7BBADDE9A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Ajax Events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4DE7C-6289-4DA8-940B-226AC3BD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The </a:t>
            </a:r>
            <a:r>
              <a:rPr lang="en-IN" b="1" dirty="0" err="1"/>
              <a:t>onreadystatechange</a:t>
            </a:r>
            <a:r>
              <a:rPr lang="en-IN" b="1" dirty="0"/>
              <a:t> event</a:t>
            </a:r>
          </a:p>
          <a:p>
            <a:endParaRPr lang="en-IN" dirty="0"/>
          </a:p>
          <a:p>
            <a:pPr algn="just"/>
            <a:r>
              <a:rPr lang="en-US" dirty="0"/>
              <a:t>When a request to a server is sent</a:t>
            </a:r>
            <a:r>
              <a:rPr lang="en-US"/>
              <a:t>, some </a:t>
            </a:r>
            <a:r>
              <a:rPr lang="en-US" dirty="0"/>
              <a:t>actions based on the response.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onreadystatechange</a:t>
            </a:r>
            <a:r>
              <a:rPr lang="en-US" dirty="0"/>
              <a:t> event is triggered every time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readyState</a:t>
            </a:r>
            <a:r>
              <a:rPr lang="en-US" dirty="0"/>
              <a:t> property holds the status of the XMLHttpRequest.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031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387B-3CC0-401E-996F-BC1C56A7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en-IN" dirty="0"/>
              <a:t>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25107-F52A-44BF-A311-9F86AF77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the </a:t>
            </a:r>
            <a:r>
              <a:rPr lang="en-US" dirty="0" err="1"/>
              <a:t>onreadystatechange</a:t>
            </a:r>
            <a:r>
              <a:rPr lang="en-US" dirty="0"/>
              <a:t> event, we specify what will happen when the server response is ready to be processed.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When </a:t>
            </a:r>
            <a:r>
              <a:rPr lang="en-US" dirty="0" err="1"/>
              <a:t>readyState</a:t>
            </a:r>
            <a:r>
              <a:rPr lang="en-US" dirty="0"/>
              <a:t> is 4 and status is 200, the response is ready:</a:t>
            </a:r>
          </a:p>
          <a:p>
            <a:endParaRPr lang="en-U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Helvetica" panose="020B0604020202020204" pitchFamily="34" charset="0"/>
              </a:rPr>
              <a:t>Syntax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Helvetica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Open Sans"/>
              </a:rPr>
              <a:t>xmlhttp.onreadystatechange</a:t>
            </a:r>
            <a:r>
              <a:rPr lang="en-US" altLang="en-US" sz="2400" dirty="0">
                <a:latin typeface="Open Sans"/>
              </a:rPr>
              <a:t>=function()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Open Sans"/>
              </a:rPr>
              <a:t> 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Open Sans"/>
              </a:rPr>
              <a:t>	if (</a:t>
            </a:r>
            <a:r>
              <a:rPr lang="en-US" altLang="en-US" sz="2400" dirty="0" err="1">
                <a:latin typeface="Open Sans"/>
              </a:rPr>
              <a:t>xmlhttp.readyState</a:t>
            </a:r>
            <a:r>
              <a:rPr lang="en-US" altLang="en-US" sz="2400" dirty="0">
                <a:latin typeface="Open Sans"/>
              </a:rPr>
              <a:t>==4 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&amp;&amp; 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xmlhttp.status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==200)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	 { 			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document.getElementById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("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myDiv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").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innerHTML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=</a:t>
            </a:r>
            <a:r>
              <a:rPr lang="en-US" altLang="en-US" sz="2400" dirty="0" err="1">
                <a:solidFill>
                  <a:srgbClr val="000000"/>
                </a:solidFill>
                <a:latin typeface="Open Sans"/>
              </a:rPr>
              <a:t>xmlhttp.responseText</a:t>
            </a: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	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Open Sans"/>
              </a:rPr>
              <a:t> }</a:t>
            </a:r>
            <a:r>
              <a:rPr lang="en-US" altLang="en-US" sz="24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89194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8CEF-AB91-42A2-8F07-81BAEC80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Callback Function in Ajax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AAC6F-D596-4673-A9F8-B3A77FF0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1" y="1825625"/>
            <a:ext cx="11899075" cy="4351338"/>
          </a:xfrm>
        </p:spPr>
        <p:txBody>
          <a:bodyPr/>
          <a:lstStyle/>
          <a:p>
            <a:pPr algn="just"/>
            <a:r>
              <a:rPr lang="en-US" dirty="0"/>
              <a:t>A callback function is a function passed as a parameter to another function.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have more than one AJAX task on your website, you should create ONE standard function for creating the XMLHttpRequest object, and call this for each AJAX task. 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function call should contain the URL and what to do on </a:t>
            </a:r>
            <a:r>
              <a:rPr lang="en-US" dirty="0" err="1"/>
              <a:t>onreadystatechange</a:t>
            </a:r>
            <a:r>
              <a:rPr lang="en-US" dirty="0"/>
              <a:t> (which is probably different for each call):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29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0A1-7BB0-4776-B1C9-BF6FE57A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43"/>
            <a:ext cx="10515600" cy="878884"/>
          </a:xfrm>
        </p:spPr>
        <p:txBody>
          <a:bodyPr>
            <a:normAutofit fontScale="90000"/>
          </a:bodyPr>
          <a:lstStyle/>
          <a:p>
            <a:r>
              <a:rPr lang="en-US" altLang="en-US" b="1" u="sng" dirty="0"/>
              <a:t>Example of Callback Function in Ajax</a:t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EE2E-84FF-4A9E-A2C7-92F2C57A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382"/>
            <a:ext cx="11084626" cy="5949676"/>
          </a:xfrm>
        </p:spPr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900" b="1" dirty="0"/>
          </a:p>
          <a:p>
            <a:pPr marL="0" indent="0">
              <a:buNone/>
            </a:pPr>
            <a:r>
              <a:rPr lang="en-IN" sz="2900" dirty="0"/>
              <a:t>function </a:t>
            </a:r>
            <a:r>
              <a:rPr lang="en-IN" sz="2900" dirty="0" err="1"/>
              <a:t>loadDoc</a:t>
            </a:r>
            <a:r>
              <a:rPr lang="en-IN" sz="2900" dirty="0"/>
              <a:t>(</a:t>
            </a:r>
            <a:r>
              <a:rPr lang="en-IN" sz="2900" dirty="0" err="1"/>
              <a:t>url</a:t>
            </a:r>
            <a:r>
              <a:rPr lang="en-IN" sz="2900" dirty="0"/>
              <a:t>, </a:t>
            </a:r>
            <a:r>
              <a:rPr lang="en-IN" sz="2900" dirty="0" err="1"/>
              <a:t>myFunction</a:t>
            </a:r>
            <a:r>
              <a:rPr lang="en-IN" sz="2900" dirty="0"/>
              <a:t>) {</a:t>
            </a:r>
          </a:p>
          <a:p>
            <a:pPr marL="0" indent="0">
              <a:buNone/>
            </a:pPr>
            <a:r>
              <a:rPr lang="en-IN" sz="2900" dirty="0"/>
              <a:t>  var </a:t>
            </a:r>
            <a:r>
              <a:rPr lang="en-IN" sz="2900" dirty="0" err="1"/>
              <a:t>xhttp</a:t>
            </a:r>
            <a:r>
              <a:rPr lang="en-IN" sz="2900" dirty="0"/>
              <a:t>;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</a:t>
            </a:r>
            <a:r>
              <a:rPr lang="en-IN" sz="2900" dirty="0"/>
              <a:t>=new XMLHttpRequest();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xhttp.onreadystatechange</a:t>
            </a:r>
            <a:r>
              <a:rPr lang="en-IN" sz="2900" dirty="0"/>
              <a:t> = function() {</a:t>
            </a:r>
          </a:p>
          <a:p>
            <a:pPr marL="0" indent="0">
              <a:buNone/>
            </a:pPr>
            <a:r>
              <a:rPr lang="en-IN" sz="2900" dirty="0"/>
              <a:t>    if (</a:t>
            </a:r>
            <a:r>
              <a:rPr lang="en-IN" sz="2900" dirty="0" err="1"/>
              <a:t>this.readyState</a:t>
            </a:r>
            <a:r>
              <a:rPr lang="en-IN" sz="2900" dirty="0"/>
              <a:t> == 4 &amp;&amp; </a:t>
            </a:r>
            <a:r>
              <a:rPr lang="en-IN" sz="2900" dirty="0" err="1"/>
              <a:t>this.status</a:t>
            </a:r>
            <a:r>
              <a:rPr lang="en-IN" sz="2900" dirty="0"/>
              <a:t> == 200) {</a:t>
            </a:r>
          </a:p>
          <a:p>
            <a:pPr marL="0" indent="0">
              <a:buNone/>
            </a:pPr>
            <a:r>
              <a:rPr lang="en-IN" sz="2900" dirty="0"/>
              <a:t>      </a:t>
            </a:r>
            <a:r>
              <a:rPr lang="en-IN" sz="2900" dirty="0" err="1"/>
              <a:t>myFunction</a:t>
            </a:r>
            <a:r>
              <a:rPr lang="en-IN" sz="2900" dirty="0"/>
              <a:t>(this);</a:t>
            </a:r>
          </a:p>
          <a:p>
            <a:pPr marL="0" indent="0">
              <a:buNone/>
            </a:pPr>
            <a:r>
              <a:rPr lang="en-IN" sz="2900" dirty="0"/>
              <a:t>    }</a:t>
            </a:r>
          </a:p>
          <a:p>
            <a:pPr marL="0" indent="0">
              <a:buNone/>
            </a:pPr>
            <a:r>
              <a:rPr lang="en-IN" sz="2900" dirty="0"/>
              <a:t>  };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xhttp.open</a:t>
            </a:r>
            <a:r>
              <a:rPr lang="en-IN" sz="2900" dirty="0"/>
              <a:t>("GET", </a:t>
            </a:r>
            <a:r>
              <a:rPr lang="en-IN" sz="2900" dirty="0" err="1"/>
              <a:t>url</a:t>
            </a:r>
            <a:r>
              <a:rPr lang="en-IN" sz="2900" dirty="0"/>
              <a:t>, true);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xhttp.send</a:t>
            </a:r>
            <a:r>
              <a:rPr lang="en-IN" sz="2900" dirty="0"/>
              <a:t>();</a:t>
            </a:r>
          </a:p>
          <a:p>
            <a:pPr marL="0" indent="0">
              <a:buNone/>
            </a:pPr>
            <a:r>
              <a:rPr lang="en-IN" sz="2900" dirty="0"/>
              <a:t>}</a:t>
            </a:r>
          </a:p>
          <a:p>
            <a:pPr marL="0" indent="0">
              <a:buNone/>
            </a:pPr>
            <a:r>
              <a:rPr lang="en-IN" sz="2900" dirty="0"/>
              <a:t>function </a:t>
            </a:r>
            <a:r>
              <a:rPr lang="en-IN" sz="2900" dirty="0" err="1"/>
              <a:t>myFunction</a:t>
            </a:r>
            <a:r>
              <a:rPr lang="en-IN" sz="2900" dirty="0"/>
              <a:t>(</a:t>
            </a:r>
            <a:r>
              <a:rPr lang="en-IN" sz="2900" dirty="0" err="1"/>
              <a:t>xhttp</a:t>
            </a:r>
            <a:r>
              <a:rPr lang="en-IN" sz="2900" dirty="0"/>
              <a:t>) {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document.getElementById</a:t>
            </a:r>
            <a:r>
              <a:rPr lang="en-IN" sz="2900" dirty="0"/>
              <a:t>("demo").</a:t>
            </a:r>
            <a:r>
              <a:rPr lang="en-IN" sz="2900" dirty="0" err="1"/>
              <a:t>innerHTML</a:t>
            </a:r>
            <a:r>
              <a:rPr lang="en-IN" sz="2900" dirty="0"/>
              <a:t> =</a:t>
            </a:r>
          </a:p>
          <a:p>
            <a:pPr marL="0" indent="0">
              <a:buNone/>
            </a:pPr>
            <a:r>
              <a:rPr lang="en-IN" sz="2900" dirty="0"/>
              <a:t>  </a:t>
            </a:r>
            <a:r>
              <a:rPr lang="en-IN" sz="2900" dirty="0" err="1"/>
              <a:t>xhttp.responseText</a:t>
            </a:r>
            <a:r>
              <a:rPr lang="en-IN" sz="29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05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AC4D-FEC4-4D6C-AF9A-8D233A10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AJAX works?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BE6D3-F96C-4459-9776-7D937304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230202"/>
            <a:ext cx="10515600" cy="662394"/>
          </a:xfrm>
        </p:spPr>
        <p:txBody>
          <a:bodyPr/>
          <a:lstStyle/>
          <a:p>
            <a:r>
              <a:rPr lang="en-US" dirty="0"/>
              <a:t>AJAX communicates with the server using XMLHttpRequest object.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F64493-AFE0-49CF-A47E-4B4E63AB4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8" y="1892596"/>
            <a:ext cx="10210987" cy="480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0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654B-CFFA-45B1-A536-47C9B5810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70"/>
            <a:ext cx="10515600" cy="761926"/>
          </a:xfrm>
        </p:spPr>
        <p:txBody>
          <a:bodyPr/>
          <a:lstStyle/>
          <a:p>
            <a:r>
              <a:rPr lang="en-IN" b="1" u="sng" dirty="0"/>
              <a:t>Work </a:t>
            </a:r>
            <a:r>
              <a:rPr lang="en-IN" b="1" u="sng" dirty="0" err="1"/>
              <a:t>FLow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66312-9CA7-43E6-AB7B-7C321373E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540"/>
            <a:ext cx="10515600" cy="53551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User sends a request from the UI and a </a:t>
            </a:r>
            <a:r>
              <a:rPr lang="en-IN" dirty="0" err="1"/>
              <a:t>javascript</a:t>
            </a:r>
            <a:r>
              <a:rPr lang="en-IN" dirty="0"/>
              <a:t> call goes to XMLHttpRequest object.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HTTP Request is sent to the server by XMLHttpRequest object.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Server interacts with the database using JSP, PHP, Servlet, ASP.net etc.</a:t>
            </a:r>
          </a:p>
          <a:p>
            <a:pPr algn="just"/>
            <a:r>
              <a:rPr lang="en-IN" dirty="0"/>
              <a:t>Data is retrieved.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Server sends XML data or JSON data to the XMLHttpRequest callback function.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HTML and CSS data is displayed on the browser.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259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0A1-7BB0-4776-B1C9-BF6FE57A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u="sng" dirty="0"/>
              <a:t>Example of Callback Function in Ajax</a:t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EE2E-84FF-4A9E-A2C7-92F2C57A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662"/>
            <a:ext cx="11084626" cy="529639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dirty="0" err="1"/>
              <a:t>myFunction</a:t>
            </a:r>
            <a:r>
              <a:rPr lang="en-US" altLang="en-US" dirty="0"/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loadXMLDoc</a:t>
            </a:r>
            <a:r>
              <a:rPr lang="en-US" altLang="en-US" dirty="0"/>
              <a:t>("</a:t>
            </a:r>
            <a:r>
              <a:rPr lang="en-US" altLang="en-US" dirty="0" err="1"/>
              <a:t>ajax_info.txt",</a:t>
            </a:r>
            <a:r>
              <a:rPr lang="en-US" altLang="en-US" b="1" dirty="0" err="1"/>
              <a:t>function</a:t>
            </a:r>
            <a:r>
              <a:rPr lang="en-US" altLang="en-US" dirty="0"/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{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/>
              <a:t>		if</a:t>
            </a:r>
            <a:r>
              <a:rPr lang="en-US" altLang="en-US" dirty="0"/>
              <a:t> (</a:t>
            </a:r>
            <a:r>
              <a:rPr lang="en-US" altLang="en-US" dirty="0" err="1"/>
              <a:t>xmlhttp.readyState</a:t>
            </a:r>
            <a:r>
              <a:rPr lang="en-US" altLang="en-US" dirty="0"/>
              <a:t>==4 &amp;&amp; </a:t>
            </a:r>
            <a:r>
              <a:rPr lang="en-US" altLang="en-US" dirty="0" err="1"/>
              <a:t>xmlhttp.status</a:t>
            </a:r>
            <a:r>
              <a:rPr lang="en-US" altLang="en-US" dirty="0"/>
              <a:t>==200)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	{ 								  		              </a:t>
            </a:r>
            <a:r>
              <a:rPr lang="en-US" altLang="en-US" dirty="0" err="1"/>
              <a:t>document.getElementById</a:t>
            </a:r>
            <a:r>
              <a:rPr lang="en-US" altLang="en-US" dirty="0"/>
              <a:t>("</a:t>
            </a:r>
            <a:r>
              <a:rPr lang="en-US" altLang="en-US" dirty="0" err="1"/>
              <a:t>myDiv</a:t>
            </a:r>
            <a:r>
              <a:rPr lang="en-US" altLang="en-US" dirty="0"/>
              <a:t>").</a:t>
            </a:r>
            <a:r>
              <a:rPr lang="en-US" altLang="en-US" dirty="0" err="1"/>
              <a:t>innerHTML</a:t>
            </a:r>
            <a:r>
              <a:rPr lang="en-US" altLang="en-US" dirty="0"/>
              <a:t>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	   </a:t>
            </a:r>
            <a:r>
              <a:rPr lang="en-US" altLang="en-US" dirty="0" err="1"/>
              <a:t>xmlhttp.responseText</a:t>
            </a:r>
            <a:r>
              <a:rPr lang="en-US" altLang="en-US" dirty="0"/>
              <a:t>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	}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	});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 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34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29F9-24B0-40AE-BE08-357843A94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9F28-F5FD-43E4-B08A-A190B21B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AJAX is a new technique for creating better, faster, and more interactive web applications with the help of XML, HTML, CSS, and Java Script.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AJAX is not a programming language.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AJAX applications might use XML to transport data, but it is equally common to transport data as plain text or JSON text.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188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D73-D6CF-4767-A486-8FD4B52B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E2A0-5422-4C49-BADF-47CB8ABFB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500" dirty="0"/>
              <a:t>function </a:t>
            </a:r>
            <a:r>
              <a:rPr lang="en-IN" sz="5500" dirty="0" err="1"/>
              <a:t>loadDoc</a:t>
            </a:r>
            <a:r>
              <a:rPr lang="en-IN" sz="5500" dirty="0"/>
              <a:t>(</a:t>
            </a:r>
            <a:r>
              <a:rPr lang="en-IN" sz="5500" dirty="0" err="1"/>
              <a:t>url</a:t>
            </a:r>
            <a:r>
              <a:rPr lang="en-IN" sz="5500" dirty="0"/>
              <a:t>, </a:t>
            </a:r>
            <a:r>
              <a:rPr lang="en-IN" sz="5500" dirty="0" err="1"/>
              <a:t>myFunction</a:t>
            </a:r>
            <a:r>
              <a:rPr lang="en-IN" sz="5500" dirty="0"/>
              <a:t>) {</a:t>
            </a:r>
          </a:p>
          <a:p>
            <a:pPr marL="0" indent="0">
              <a:buNone/>
            </a:pPr>
            <a:r>
              <a:rPr lang="en-IN" sz="5500" dirty="0"/>
              <a:t>  var </a:t>
            </a:r>
            <a:r>
              <a:rPr lang="en-IN" sz="5500" dirty="0" err="1"/>
              <a:t>xhttp</a:t>
            </a:r>
            <a:r>
              <a:rPr lang="en-IN" sz="5500" dirty="0"/>
              <a:t>;</a:t>
            </a:r>
          </a:p>
          <a:p>
            <a:pPr marL="0" indent="0">
              <a:buNone/>
            </a:pPr>
            <a:r>
              <a:rPr lang="en-IN" sz="5500" dirty="0"/>
              <a:t>  </a:t>
            </a:r>
            <a:r>
              <a:rPr lang="en-IN" sz="5500" dirty="0" err="1"/>
              <a:t>xhttp</a:t>
            </a:r>
            <a:r>
              <a:rPr lang="en-IN" sz="5500" dirty="0"/>
              <a:t>=new XMLHttpRequest();</a:t>
            </a:r>
          </a:p>
          <a:p>
            <a:pPr marL="0" indent="0">
              <a:buNone/>
            </a:pPr>
            <a:r>
              <a:rPr lang="en-IN" sz="5500" dirty="0"/>
              <a:t>  </a:t>
            </a:r>
            <a:r>
              <a:rPr lang="en-IN" sz="5500" dirty="0" err="1"/>
              <a:t>xhttp.onreadystatechange</a:t>
            </a:r>
            <a:r>
              <a:rPr lang="en-IN" sz="5500" dirty="0"/>
              <a:t> = function() {</a:t>
            </a:r>
          </a:p>
          <a:p>
            <a:pPr marL="0" indent="0">
              <a:buNone/>
            </a:pPr>
            <a:r>
              <a:rPr lang="en-IN" sz="5500" dirty="0"/>
              <a:t>    if (</a:t>
            </a:r>
            <a:r>
              <a:rPr lang="en-IN" sz="5500" dirty="0" err="1"/>
              <a:t>this.readyState</a:t>
            </a:r>
            <a:r>
              <a:rPr lang="en-IN" sz="5500" dirty="0"/>
              <a:t> == 4 &amp;&amp; </a:t>
            </a:r>
            <a:r>
              <a:rPr lang="en-IN" sz="5500" dirty="0" err="1"/>
              <a:t>this.status</a:t>
            </a:r>
            <a:r>
              <a:rPr lang="en-IN" sz="5500" dirty="0"/>
              <a:t> == 200) {</a:t>
            </a:r>
          </a:p>
          <a:p>
            <a:pPr marL="0" indent="0">
              <a:buNone/>
            </a:pPr>
            <a:r>
              <a:rPr lang="en-IN" sz="5500" dirty="0"/>
              <a:t>      </a:t>
            </a:r>
            <a:r>
              <a:rPr lang="en-IN" sz="5500" dirty="0" err="1"/>
              <a:t>myFunction</a:t>
            </a:r>
            <a:r>
              <a:rPr lang="en-IN" sz="5500" dirty="0"/>
              <a:t>(this);</a:t>
            </a:r>
          </a:p>
          <a:p>
            <a:pPr marL="0" indent="0">
              <a:buNone/>
            </a:pPr>
            <a:r>
              <a:rPr lang="en-IN" sz="5500" dirty="0"/>
              <a:t>    }</a:t>
            </a:r>
          </a:p>
          <a:p>
            <a:pPr marL="0" indent="0">
              <a:buNone/>
            </a:pPr>
            <a:r>
              <a:rPr lang="en-IN" sz="5500" dirty="0"/>
              <a:t>  };</a:t>
            </a:r>
          </a:p>
          <a:p>
            <a:pPr marL="0" indent="0">
              <a:buNone/>
            </a:pPr>
            <a:r>
              <a:rPr lang="en-IN" sz="5500" dirty="0"/>
              <a:t>  </a:t>
            </a:r>
            <a:r>
              <a:rPr lang="en-IN" sz="5500" dirty="0" err="1"/>
              <a:t>xhttp.open</a:t>
            </a:r>
            <a:r>
              <a:rPr lang="en-IN" sz="5500" dirty="0"/>
              <a:t>("GET", </a:t>
            </a:r>
            <a:r>
              <a:rPr lang="en-IN" sz="5500" dirty="0" err="1"/>
              <a:t>url</a:t>
            </a:r>
            <a:r>
              <a:rPr lang="en-IN" sz="5500" dirty="0"/>
              <a:t>, true);</a:t>
            </a:r>
          </a:p>
          <a:p>
            <a:pPr marL="0" indent="0">
              <a:buNone/>
            </a:pPr>
            <a:r>
              <a:rPr lang="en-IN" sz="5500" dirty="0"/>
              <a:t>  </a:t>
            </a:r>
            <a:r>
              <a:rPr lang="en-IN" sz="5500" dirty="0" err="1"/>
              <a:t>xhttp.send</a:t>
            </a:r>
            <a:r>
              <a:rPr lang="en-IN" sz="5500" dirty="0"/>
              <a:t>();</a:t>
            </a:r>
          </a:p>
          <a:p>
            <a:pPr marL="0" indent="0">
              <a:buNone/>
            </a:pPr>
            <a:r>
              <a:rPr lang="en-IN" sz="5500" dirty="0"/>
              <a:t>}</a:t>
            </a:r>
          </a:p>
          <a:p>
            <a:pPr marL="0" indent="0">
              <a:buNone/>
            </a:pPr>
            <a:r>
              <a:rPr lang="en-IN" sz="5500" dirty="0"/>
              <a:t>function </a:t>
            </a:r>
            <a:r>
              <a:rPr lang="en-IN" sz="5500" dirty="0" err="1"/>
              <a:t>myFunction</a:t>
            </a:r>
            <a:r>
              <a:rPr lang="en-IN" sz="5500" dirty="0"/>
              <a:t>(</a:t>
            </a:r>
            <a:r>
              <a:rPr lang="en-IN" sz="5500" dirty="0" err="1"/>
              <a:t>xhttp</a:t>
            </a:r>
            <a:r>
              <a:rPr lang="en-IN" sz="5500" dirty="0"/>
              <a:t>) {</a:t>
            </a:r>
          </a:p>
          <a:p>
            <a:pPr marL="0" indent="0">
              <a:buNone/>
            </a:pPr>
            <a:r>
              <a:rPr lang="en-IN" sz="5500" dirty="0"/>
              <a:t>  </a:t>
            </a:r>
            <a:r>
              <a:rPr lang="en-IN" sz="5500" dirty="0" err="1"/>
              <a:t>document.getElementById</a:t>
            </a:r>
            <a:r>
              <a:rPr lang="en-IN" sz="5500" dirty="0"/>
              <a:t>("demo").</a:t>
            </a:r>
            <a:r>
              <a:rPr lang="en-IN" sz="5500" dirty="0" err="1"/>
              <a:t>innerHTML</a:t>
            </a:r>
            <a:r>
              <a:rPr lang="en-IN" sz="5500" dirty="0"/>
              <a:t> =</a:t>
            </a:r>
          </a:p>
          <a:p>
            <a:pPr marL="0" indent="0">
              <a:buNone/>
            </a:pPr>
            <a:r>
              <a:rPr lang="en-IN" sz="5500" dirty="0"/>
              <a:t>  </a:t>
            </a:r>
            <a:r>
              <a:rPr lang="en-IN" sz="5500" dirty="0" err="1"/>
              <a:t>xhttp.responseText</a:t>
            </a:r>
            <a:r>
              <a:rPr lang="en-IN" sz="5500" dirty="0"/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1504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C33-80ED-446C-921B-2CBF6777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58"/>
            <a:ext cx="10515600" cy="1307806"/>
          </a:xfrm>
        </p:spPr>
        <p:txBody>
          <a:bodyPr>
            <a:normAutofit/>
          </a:bodyPr>
          <a:lstStyle/>
          <a:p>
            <a:r>
              <a:rPr lang="en-IN" b="1" u="sng" dirty="0"/>
              <a:t>Properties of </a:t>
            </a:r>
            <a:r>
              <a:rPr lang="en-IN" b="1" u="sng" dirty="0" err="1"/>
              <a:t>XMLHttpRequest</a:t>
            </a:r>
            <a:r>
              <a:rPr lang="en-IN" b="1" u="sng" dirty="0"/>
              <a:t> object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C891-4F3B-4FE1-A4D5-9D852C1F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4088D-8D36-4771-893A-6AF40F961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051"/>
            <a:ext cx="12192000" cy="552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57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8A78-0272-4705-A766-88373A11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9"/>
            <a:ext cx="10515600" cy="1325563"/>
          </a:xfrm>
        </p:spPr>
        <p:txBody>
          <a:bodyPr/>
          <a:lstStyle/>
          <a:p>
            <a:r>
              <a:rPr lang="en-IN" b="1" u="sng" dirty="0"/>
              <a:t>Methods of </a:t>
            </a:r>
            <a:r>
              <a:rPr lang="en-IN" b="1" u="sng" dirty="0" err="1"/>
              <a:t>XMLHttpRequest</a:t>
            </a:r>
            <a:r>
              <a:rPr lang="en-IN" b="1" u="sng" dirty="0"/>
              <a:t> object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35C9A1-5802-4A13-ACFA-C0F90EADC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344" y="1169581"/>
            <a:ext cx="11045456" cy="544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59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5F4B-34A5-41B8-94EA-B9B151C1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9599"/>
            <a:ext cx="10515600" cy="798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b="1" dirty="0"/>
              <a:t>Ajax jQuery Methods </a:t>
            </a:r>
          </a:p>
        </p:txBody>
      </p:sp>
    </p:spTree>
    <p:extLst>
      <p:ext uri="{BB962C8B-B14F-4D97-AF65-F5344CB8AC3E}">
        <p14:creationId xmlns:p14="http://schemas.microsoft.com/office/powerpoint/2010/main" val="2907208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5BC4-3C51-4445-AE49-988D5482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76BB2-1323-4D40-811E-65BD7C4B9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5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BFE3-99F3-4BC0-9935-474950EA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69900-2233-44D6-91CE-D3E83F1B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B7132-4DE5-406E-90BB-C8B29853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129209"/>
            <a:ext cx="12030075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8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63F5-4C9F-4602-9FA8-7F3EF6D1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Features of Ajax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0116-E4A7-45CF-ACE6-015443BAE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1297172"/>
            <a:ext cx="11674548" cy="458263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User Friendly : easy to use or understand.</a:t>
            </a:r>
          </a:p>
          <a:p>
            <a:pPr algn="just"/>
            <a:r>
              <a:rPr lang="en-US" dirty="0"/>
              <a:t>It make web page faster.</a:t>
            </a:r>
          </a:p>
          <a:p>
            <a:pPr algn="just"/>
            <a:r>
              <a:rPr lang="en-US" dirty="0"/>
              <a:t>Increase the Performance of web page.</a:t>
            </a:r>
          </a:p>
          <a:p>
            <a:pPr algn="just"/>
            <a:r>
              <a:rPr lang="en-US" dirty="0"/>
              <a:t>Rich and, responsive user interfaces</a:t>
            </a:r>
          </a:p>
          <a:p>
            <a:pPr algn="just"/>
            <a:r>
              <a:rPr lang="en-US" dirty="0"/>
              <a:t>Reduced consumption of server resources</a:t>
            </a:r>
          </a:p>
          <a:p>
            <a:pPr algn="just"/>
            <a:r>
              <a:rPr lang="en-US" dirty="0"/>
              <a:t>No need to reload the whole page only some part of page is reloaded which is required to reload.</a:t>
            </a:r>
          </a:p>
          <a:p>
            <a:pPr algn="just"/>
            <a:r>
              <a:rPr lang="en-US" dirty="0"/>
              <a:t>Using ajax, develop faster and more interactive web applications.</a:t>
            </a:r>
          </a:p>
          <a:p>
            <a:pPr algn="just"/>
            <a:r>
              <a:rPr lang="en-US" dirty="0"/>
              <a:t>Not require to completely reload page due to this, server use less bandwidth.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10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F95B-6666-4CCE-80B9-55A94A980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042"/>
            <a:ext cx="10515600" cy="1325563"/>
          </a:xfrm>
        </p:spPr>
        <p:txBody>
          <a:bodyPr/>
          <a:lstStyle/>
          <a:p>
            <a:r>
              <a:rPr lang="en-IN" b="1" u="sng" dirty="0"/>
              <a:t>Where it is used?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1937-B694-4443-A84E-5A6474717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605"/>
            <a:ext cx="10515600" cy="4252358"/>
          </a:xfrm>
        </p:spPr>
        <p:txBody>
          <a:bodyPr/>
          <a:lstStyle/>
          <a:p>
            <a:r>
              <a:rPr lang="en-US" dirty="0"/>
              <a:t>There are too many web applications running on the web that are using ajax technology like;</a:t>
            </a:r>
          </a:p>
          <a:p>
            <a:endParaRPr lang="en-US" dirty="0"/>
          </a:p>
          <a:p>
            <a:r>
              <a:rPr lang="en-US" dirty="0"/>
              <a:t>Gmail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Twitter</a:t>
            </a:r>
          </a:p>
          <a:p>
            <a:r>
              <a:rPr lang="en-US" dirty="0"/>
              <a:t>Google</a:t>
            </a:r>
          </a:p>
          <a:p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2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2DCF-B040-475F-BB2E-EEF83B34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6"/>
            <a:ext cx="10515600" cy="1325563"/>
          </a:xfrm>
        </p:spPr>
        <p:txBody>
          <a:bodyPr>
            <a:normAutofit/>
          </a:bodyPr>
          <a:lstStyle/>
          <a:p>
            <a:r>
              <a:rPr lang="en-IN" b="1" u="sng" dirty="0"/>
              <a:t>How AJAX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4737E-C299-477A-8D7C-2C8EFABC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60" y="1371600"/>
            <a:ext cx="10515599" cy="52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C805-629F-4331-9C04-698E1DF3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9584-B8F3-4D11-9FDD-204BD5325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event occurs in a web page (the page is loaded, a button is clicked)</a:t>
            </a:r>
          </a:p>
          <a:p>
            <a:pPr algn="just"/>
            <a:r>
              <a:rPr lang="en-US" dirty="0"/>
              <a:t>An XMLHttpRequest object is created by JavaScript</a:t>
            </a:r>
          </a:p>
          <a:p>
            <a:pPr algn="just"/>
            <a:r>
              <a:rPr lang="en-US" dirty="0"/>
              <a:t>The XMLHttpRequest object sends a request to a web server</a:t>
            </a:r>
          </a:p>
          <a:p>
            <a:pPr algn="just"/>
            <a:r>
              <a:rPr lang="en-US" dirty="0"/>
              <a:t>The server processes the request</a:t>
            </a:r>
          </a:p>
          <a:p>
            <a:pPr algn="just"/>
            <a:r>
              <a:rPr lang="en-US" dirty="0"/>
              <a:t>The server sends a response back to the web page</a:t>
            </a:r>
          </a:p>
          <a:p>
            <a:pPr algn="just"/>
            <a:r>
              <a:rPr lang="en-US" dirty="0"/>
              <a:t>The response is read by JavaScript</a:t>
            </a:r>
          </a:p>
          <a:p>
            <a:pPr algn="just"/>
            <a:r>
              <a:rPr lang="en-US" dirty="0"/>
              <a:t>Proper action (like page update) is performed by JavaScript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51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679B-71AE-46B0-BD14-C7BAE446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Synchronous (Classic Web-Application Model)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0FCE-6A11-40D1-949C-85244E312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750"/>
            <a:ext cx="10515600" cy="1325563"/>
          </a:xfrm>
        </p:spPr>
        <p:txBody>
          <a:bodyPr/>
          <a:lstStyle/>
          <a:p>
            <a:pPr algn="just"/>
            <a:r>
              <a:rPr lang="en-US" dirty="0"/>
              <a:t>A synchronous request blocks the client until operation completes i.e. browser is unresponsive. In such case, JavaScript engine of the browser is blocked.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4E9A1-C211-4C64-A2A2-77A4ED6AA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30" y="3057525"/>
            <a:ext cx="104203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19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636A-E8F5-4A8A-9D42-BA3CF8BA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7F8C69-6C6D-4AF0-BA17-404D0D4C8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65544"/>
            <a:ext cx="10428767" cy="5879805"/>
          </a:xfrm>
        </p:spPr>
      </p:pic>
    </p:spTree>
    <p:extLst>
      <p:ext uri="{BB962C8B-B14F-4D97-AF65-F5344CB8AC3E}">
        <p14:creationId xmlns:p14="http://schemas.microsoft.com/office/powerpoint/2010/main" val="378987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Microsoft Office PowerPoint</Application>
  <PresentationFormat>Widescreen</PresentationFormat>
  <Paragraphs>233</Paragraphs>
  <Slides>35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Helvetica</vt:lpstr>
      <vt:lpstr>Open Sans</vt:lpstr>
      <vt:lpstr>Office Theme</vt:lpstr>
      <vt:lpstr>AJAX</vt:lpstr>
      <vt:lpstr>Introduction</vt:lpstr>
      <vt:lpstr>PowerPoint Presentation</vt:lpstr>
      <vt:lpstr>Features of Ajax </vt:lpstr>
      <vt:lpstr>Where it is used? </vt:lpstr>
      <vt:lpstr>How AJAX Works</vt:lpstr>
      <vt:lpstr>Work flow</vt:lpstr>
      <vt:lpstr>Synchronous (Classic Web-Application Model) </vt:lpstr>
      <vt:lpstr>PowerPoint Presentation</vt:lpstr>
      <vt:lpstr>Asynchronous (AJAX Web-Application Model) </vt:lpstr>
      <vt:lpstr>PowerPoint Presentation</vt:lpstr>
      <vt:lpstr>AJAX Technologies</vt:lpstr>
      <vt:lpstr>AJAX Technologies </vt:lpstr>
      <vt:lpstr>Ajax Works as Follow</vt:lpstr>
      <vt:lpstr>XMLHttpRequest </vt:lpstr>
      <vt:lpstr>Create an XMLHttpRequest Object </vt:lpstr>
      <vt:lpstr>Three important properties of the XMLHttpRequest object:</vt:lpstr>
      <vt:lpstr>Send a Request to Server using Ajax </vt:lpstr>
      <vt:lpstr>GET or POST Method </vt:lpstr>
      <vt:lpstr>Post Method </vt:lpstr>
      <vt:lpstr>Get Server Response using Ajax </vt:lpstr>
      <vt:lpstr>PowerPoint Presentation</vt:lpstr>
      <vt:lpstr>Ajax Events </vt:lpstr>
      <vt:lpstr>Continue</vt:lpstr>
      <vt:lpstr>Callback Function in Ajax </vt:lpstr>
      <vt:lpstr>Example of Callback Function in Ajax </vt:lpstr>
      <vt:lpstr>How AJAX works? </vt:lpstr>
      <vt:lpstr>Work FLow</vt:lpstr>
      <vt:lpstr>Example of Callback Function in Ajax </vt:lpstr>
      <vt:lpstr>PowerPoint Presentation</vt:lpstr>
      <vt:lpstr>Properties of XMLHttpRequest object </vt:lpstr>
      <vt:lpstr>Methods of XMLHttpRequest object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Hardi Desai</dc:creator>
  <cp:lastModifiedBy>Hardi Desai</cp:lastModifiedBy>
  <cp:revision>113</cp:revision>
  <dcterms:created xsi:type="dcterms:W3CDTF">2019-02-21T15:27:25Z</dcterms:created>
  <dcterms:modified xsi:type="dcterms:W3CDTF">2019-03-18T00:09:10Z</dcterms:modified>
</cp:coreProperties>
</file>