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5" r:id="rId4"/>
    <p:sldId id="259" r:id="rId5"/>
    <p:sldId id="260" r:id="rId6"/>
    <p:sldId id="272" r:id="rId7"/>
    <p:sldId id="264" r:id="rId8"/>
    <p:sldId id="273" r:id="rId9"/>
    <p:sldId id="275" r:id="rId10"/>
    <p:sldId id="274" r:id="rId11"/>
    <p:sldId id="277" r:id="rId12"/>
    <p:sldId id="285" r:id="rId13"/>
    <p:sldId id="287" r:id="rId14"/>
    <p:sldId id="286" r:id="rId15"/>
    <p:sldId id="288" r:id="rId16"/>
    <p:sldId id="276" r:id="rId17"/>
    <p:sldId id="281" r:id="rId18"/>
    <p:sldId id="300" r:id="rId19"/>
    <p:sldId id="301" r:id="rId20"/>
    <p:sldId id="282" r:id="rId21"/>
    <p:sldId id="302" r:id="rId22"/>
    <p:sldId id="303" r:id="rId23"/>
    <p:sldId id="304" r:id="rId24"/>
    <p:sldId id="305" r:id="rId25"/>
    <p:sldId id="306" r:id="rId26"/>
    <p:sldId id="307" r:id="rId27"/>
    <p:sldId id="308" r:id="rId28"/>
    <p:sldId id="309" r:id="rId29"/>
    <p:sldId id="280" r:id="rId30"/>
    <p:sldId id="289" r:id="rId31"/>
    <p:sldId id="310" r:id="rId32"/>
    <p:sldId id="290" r:id="rId33"/>
    <p:sldId id="311" r:id="rId34"/>
    <p:sldId id="312" r:id="rId35"/>
    <p:sldId id="278" r:id="rId36"/>
    <p:sldId id="313" r:id="rId37"/>
    <p:sldId id="314" r:id="rId38"/>
    <p:sldId id="315" r:id="rId39"/>
    <p:sldId id="316" r:id="rId40"/>
    <p:sldId id="317" r:id="rId41"/>
    <p:sldId id="318" r:id="rId42"/>
    <p:sldId id="2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i Desai" initials="HD" lastIdx="2" clrIdx="0">
    <p:extLst>
      <p:ext uri="{19B8F6BF-5375-455C-9EA6-DF929625EA0E}">
        <p15:presenceInfo xmlns:p15="http://schemas.microsoft.com/office/powerpoint/2012/main" userId="f42ffb626d21e3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3867" autoAdjust="0"/>
  </p:normalViewPr>
  <p:slideViewPr>
    <p:cSldViewPr snapToGrid="0">
      <p:cViewPr varScale="1">
        <p:scale>
          <a:sx n="64" d="100"/>
          <a:sy n="64"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0T06:19:24.307" idx="2">
    <p:pos x="10" y="10"/>
    <p:text>A framework, or software framework, is a platform for developing software applications. It provides a foundation on which software developers can build programs for a specific platform. For example, a framework may include predefined classes and functions that can be used to process input, manage hardware devices, and interact with system software. This streamlines the development process since programmers don't need to reinvent the wheel each time they develop a new application.
A framework is similar to an application programming interface (API), though technically a framework includes an API. As the name suggests, a framework serves as a foundation for programming, while an API provides access to the elements supported by the framework. A framework may also include code libraries, a compiler, and other programs used in the software development process.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FA490-3E02-4EF1-A901-9ACF8BDDCCEB}" type="datetimeFigureOut">
              <a:rPr lang="en-IN" smtClean="0"/>
              <a:t>12-04-2019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2BF14-AE0B-4BCE-AB8B-A5F637A2672A}" type="slidenum">
              <a:rPr lang="en-IN" smtClean="0"/>
              <a:t>‹#›</a:t>
            </a:fld>
            <a:endParaRPr lang="en-IN"/>
          </a:p>
        </p:txBody>
      </p:sp>
    </p:spTree>
    <p:extLst>
      <p:ext uri="{BB962C8B-B14F-4D97-AF65-F5344CB8AC3E}">
        <p14:creationId xmlns:p14="http://schemas.microsoft.com/office/powerpoint/2010/main" val="425692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ngularjs.org/guide/scope"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angularjs.org/api/ng/directive/ngControll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framework, or software framework, is a platform for developing software applications. </a:t>
            </a:r>
          </a:p>
          <a:p>
            <a:endParaRPr lang="en-US" dirty="0"/>
          </a:p>
          <a:p>
            <a:r>
              <a:rPr lang="en-US" dirty="0"/>
              <a:t>For example, a framework may include predefined classes and functions that can be used to process input, </a:t>
            </a:r>
          </a:p>
          <a:p>
            <a:r>
              <a:rPr lang="en-US" dirty="0"/>
              <a:t>manage hardware devices, and interact with system software. </a:t>
            </a:r>
          </a:p>
          <a:p>
            <a:endParaRPr lang="en-US" dirty="0"/>
          </a:p>
          <a:p>
            <a:r>
              <a:rPr lang="en-US" dirty="0"/>
              <a:t>A framework may also include code libraries, a compiler, and other programs used in the software development process.</a:t>
            </a:r>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2</a:t>
            </a:fld>
            <a:endParaRPr lang="en-IN"/>
          </a:p>
        </p:txBody>
      </p:sp>
    </p:spTree>
    <p:extLst>
      <p:ext uri="{BB962C8B-B14F-4D97-AF65-F5344CB8AC3E}">
        <p14:creationId xmlns:p14="http://schemas.microsoft.com/office/powerpoint/2010/main" val="330392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ng-dirty</a:t>
            </a:r>
            <a:r>
              <a:rPr lang="en-US" sz="1200" b="0" i="0" kern="1200" dirty="0">
                <a:solidFill>
                  <a:schemeClr val="tx1"/>
                </a:solidFill>
                <a:effectLst/>
                <a:latin typeface="+mn-lt"/>
                <a:ea typeface="+mn-ea"/>
                <a:cs typeface="+mn-cs"/>
              </a:rPr>
              <a:t> class tells you that the form has been modified by the user, whereas </a:t>
            </a:r>
          </a:p>
          <a:p>
            <a:r>
              <a:rPr lang="en-US" sz="1200" b="0" i="0" kern="1200" dirty="0">
                <a:solidFill>
                  <a:schemeClr val="tx1"/>
                </a:solidFill>
                <a:effectLst/>
                <a:latin typeface="+mn-lt"/>
                <a:ea typeface="+mn-ea"/>
                <a:cs typeface="+mn-cs"/>
              </a:rPr>
              <a:t>the </a:t>
            </a:r>
            <a:r>
              <a:rPr lang="en-US" dirty="0"/>
              <a:t>ng-</a:t>
            </a:r>
            <a:r>
              <a:rPr lang="en-US" dirty="0" err="1"/>
              <a:t>pristine</a:t>
            </a:r>
            <a:r>
              <a:rPr lang="en-US" sz="1200" b="0" i="0" kern="1200" dirty="0" err="1">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tells you that the form has not been modified by the user. </a:t>
            </a:r>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15</a:t>
            </a:fld>
            <a:endParaRPr lang="en-IN"/>
          </a:p>
        </p:txBody>
      </p:sp>
    </p:spTree>
    <p:extLst>
      <p:ext uri="{BB962C8B-B14F-4D97-AF65-F5344CB8AC3E}">
        <p14:creationId xmlns:p14="http://schemas.microsoft.com/office/powerpoint/2010/main" val="410275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AngularJS, a Controller is defined by a JavaScript </a:t>
            </a:r>
            <a:r>
              <a:rPr lang="en-US" sz="1200" b="1" i="0" kern="1200" dirty="0">
                <a:solidFill>
                  <a:schemeClr val="tx1"/>
                </a:solidFill>
                <a:effectLst/>
                <a:latin typeface="+mn-lt"/>
                <a:ea typeface="+mn-ea"/>
                <a:cs typeface="+mn-cs"/>
              </a:rPr>
              <a:t>constructor function</a:t>
            </a:r>
            <a:r>
              <a:rPr lang="en-US" sz="1200" b="0" i="0" kern="1200" dirty="0">
                <a:solidFill>
                  <a:schemeClr val="tx1"/>
                </a:solidFill>
                <a:effectLst/>
                <a:latin typeface="+mn-lt"/>
                <a:ea typeface="+mn-ea"/>
                <a:cs typeface="+mn-cs"/>
              </a:rPr>
              <a:t> that is used to augment the </a:t>
            </a:r>
            <a:r>
              <a:rPr lang="en-US" sz="1200" b="0" i="0" u="none" strike="noStrike" kern="1200" dirty="0">
                <a:solidFill>
                  <a:schemeClr val="tx1"/>
                </a:solidFill>
                <a:effectLst/>
                <a:latin typeface="+mn-lt"/>
                <a:ea typeface="+mn-ea"/>
                <a:cs typeface="+mn-cs"/>
                <a:hlinkClick r:id="rId3"/>
              </a:rPr>
              <a:t>AngularJS Scope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Controllers can be attached to the DOM in different ways. For each of them, AngularJS will instantiate a new Controller object, using the specified Controller's </a:t>
            </a:r>
            <a:r>
              <a:rPr lang="en-US" sz="1200" b="1" i="0" kern="1200" dirty="0">
                <a:solidFill>
                  <a:schemeClr val="tx1"/>
                </a:solidFill>
                <a:effectLst/>
                <a:latin typeface="+mn-lt"/>
                <a:ea typeface="+mn-ea"/>
                <a:cs typeface="+mn-cs"/>
              </a:rPr>
              <a:t>constructor function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hlinkClick r:id="rId4"/>
              </a:rPr>
              <a:t>ngController</a:t>
            </a:r>
            <a:r>
              <a:rPr lang="en-US" sz="1200" b="0" i="0" kern="1200" dirty="0">
                <a:solidFill>
                  <a:schemeClr val="tx1"/>
                </a:solidFill>
                <a:effectLst/>
                <a:latin typeface="+mn-lt"/>
                <a:ea typeface="+mn-ea"/>
                <a:cs typeface="+mn-cs"/>
              </a:rPr>
              <a:t> directive. A new </a:t>
            </a:r>
            <a:r>
              <a:rPr lang="en-US" sz="1200" b="1" i="0" kern="1200" dirty="0">
                <a:solidFill>
                  <a:schemeClr val="tx1"/>
                </a:solidFill>
                <a:effectLst/>
                <a:latin typeface="+mn-lt"/>
                <a:ea typeface="+mn-ea"/>
                <a:cs typeface="+mn-cs"/>
              </a:rPr>
              <a:t>child scope</a:t>
            </a:r>
            <a:r>
              <a:rPr lang="en-US" sz="1200" b="0" i="0" kern="1200" dirty="0">
                <a:solidFill>
                  <a:schemeClr val="tx1"/>
                </a:solidFill>
                <a:effectLst/>
                <a:latin typeface="+mn-lt"/>
                <a:ea typeface="+mn-ea"/>
                <a:cs typeface="+mn-cs"/>
              </a:rPr>
              <a:t> will be created and made available as an injectable parameter to the Controller's constructor function as $scope.</a:t>
            </a:r>
          </a:p>
          <a:p>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35</a:t>
            </a:fld>
            <a:endParaRPr lang="en-IN"/>
          </a:p>
        </p:txBody>
      </p:sp>
    </p:spTree>
    <p:extLst>
      <p:ext uri="{BB962C8B-B14F-4D97-AF65-F5344CB8AC3E}">
        <p14:creationId xmlns:p14="http://schemas.microsoft.com/office/powerpoint/2010/main" val="258424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0087-B4D1-4EFA-81F3-37212EA86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963A87-5EF0-446C-80D7-34FDC49A9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B16EE5-C329-49E5-A182-EC941F81A617}"/>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5" name="Footer Placeholder 4">
            <a:extLst>
              <a:ext uri="{FF2B5EF4-FFF2-40B4-BE49-F238E27FC236}">
                <a16:creationId xmlns:a16="http://schemas.microsoft.com/office/drawing/2014/main" id="{04992788-B76D-4C77-9971-4F70E1B1F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E437D-34B1-4850-BBE4-D6B0B204EFDC}"/>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49134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E83F-A74B-4153-8368-7D2D6A875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6DF4E-4B8D-4002-8BB2-1CFC6191A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25EA8-05E2-4579-A61C-32128F1F4670}"/>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5" name="Footer Placeholder 4">
            <a:extLst>
              <a:ext uri="{FF2B5EF4-FFF2-40B4-BE49-F238E27FC236}">
                <a16:creationId xmlns:a16="http://schemas.microsoft.com/office/drawing/2014/main" id="{7E5869B1-B59E-401C-813A-2E43609C1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40486-AB1C-466E-ABE6-50EB14B5A16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98195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B97B1-6827-44D2-B9E0-A202F0D15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8D324-5E08-4F52-9B8D-4B94BDA2E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D588D-C021-4CD0-AB00-9C0E67806F10}"/>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5" name="Footer Placeholder 4">
            <a:extLst>
              <a:ext uri="{FF2B5EF4-FFF2-40B4-BE49-F238E27FC236}">
                <a16:creationId xmlns:a16="http://schemas.microsoft.com/office/drawing/2014/main" id="{32593896-94E8-4499-9079-34D074399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CD8F4-38E0-4BBE-8843-F0D919C7270E}"/>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154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A185-E508-41B9-A76D-FF32938479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27760-0B56-4037-BD38-A223D6A4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008C7-373B-427F-BE11-94627F315837}"/>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5" name="Footer Placeholder 4">
            <a:extLst>
              <a:ext uri="{FF2B5EF4-FFF2-40B4-BE49-F238E27FC236}">
                <a16:creationId xmlns:a16="http://schemas.microsoft.com/office/drawing/2014/main" id="{2B63364E-ABFF-4C74-8A6E-8190BD1BF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1A577-849E-4706-816B-8AF3AEEF4A33}"/>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41799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8902-0637-4812-9FAE-56A445AB2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4A7D1B-1C4D-4898-A4C6-B3DFD0B21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0F3C1-D765-4241-8BEB-EA79292F24FD}"/>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5" name="Footer Placeholder 4">
            <a:extLst>
              <a:ext uri="{FF2B5EF4-FFF2-40B4-BE49-F238E27FC236}">
                <a16:creationId xmlns:a16="http://schemas.microsoft.com/office/drawing/2014/main" id="{C3E76638-CBBB-4DC4-9395-504E5C90A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DE562-5E04-4431-963F-0109C5A2DFB3}"/>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75233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E6C6-5FD0-489A-ABB1-36C730BF1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09D8C-13C4-45EB-BD71-77AFB962F3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9983CA-C933-4A57-A713-22E0F5B5C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2DED21-AA48-4DDE-A439-C20A0A8E5638}"/>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6" name="Footer Placeholder 5">
            <a:extLst>
              <a:ext uri="{FF2B5EF4-FFF2-40B4-BE49-F238E27FC236}">
                <a16:creationId xmlns:a16="http://schemas.microsoft.com/office/drawing/2014/main" id="{C2F44295-8EF8-42B8-89DA-E9E7ABAB8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95044-3E07-4102-B839-CB462437154A}"/>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60114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596F-F531-4688-B426-26E9B1D7A5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65CFD-B4B3-4E98-9BAC-E92992709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1E60F-DD6B-4AD2-8B1E-55502476D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2CEFE-9C10-47C4-BB6C-E20B5ABC2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2A4DA-9CE3-47A9-8C85-D5B2EE72F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58E5C-55BB-4A64-BF99-2EE566C2CDED}"/>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8" name="Footer Placeholder 7">
            <a:extLst>
              <a:ext uri="{FF2B5EF4-FFF2-40B4-BE49-F238E27FC236}">
                <a16:creationId xmlns:a16="http://schemas.microsoft.com/office/drawing/2014/main" id="{EA003AF3-FEF6-4F3B-A123-71D29ABEC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1DDF9-A321-44FF-A2F7-38653F9C68C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7246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13C4-CFA8-45C3-B652-E844E66883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C9D60B-B57B-4CC2-8EFE-C576CFD8C9E4}"/>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4" name="Footer Placeholder 3">
            <a:extLst>
              <a:ext uri="{FF2B5EF4-FFF2-40B4-BE49-F238E27FC236}">
                <a16:creationId xmlns:a16="http://schemas.microsoft.com/office/drawing/2014/main" id="{1A6236EE-BE66-48AE-8551-08C50C50AF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4F6B7F-FE74-4287-B19F-79E7D51DE462}"/>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393590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E0B0A-7F3C-4189-93C7-BD087D796999}"/>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3" name="Footer Placeholder 2">
            <a:extLst>
              <a:ext uri="{FF2B5EF4-FFF2-40B4-BE49-F238E27FC236}">
                <a16:creationId xmlns:a16="http://schemas.microsoft.com/office/drawing/2014/main" id="{9A81631F-99B0-425D-812D-A118981935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ABE7F9-30DE-408E-B285-FB78F58C92BB}"/>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42500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3DDC-F120-4AEC-A712-B56C7B80B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4885AD-F19E-4C42-8D6E-6EDD5406C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6514F9-9CCD-4139-A45D-FA3BD1E83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28669-ABAC-416A-A5FB-E14311ED4B79}"/>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6" name="Footer Placeholder 5">
            <a:extLst>
              <a:ext uri="{FF2B5EF4-FFF2-40B4-BE49-F238E27FC236}">
                <a16:creationId xmlns:a16="http://schemas.microsoft.com/office/drawing/2014/main" id="{3E6CCAF1-52C9-4750-A471-922B731E4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1D813-C86F-4316-96B6-AACA9D269461}"/>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4743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6535-F09E-44AC-9994-0026AAD36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5BD97-9A0D-40DA-8E8F-3DDA79890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65E3D-1968-47BC-9458-3FCB5F404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A0AD8-6F64-40E7-88A9-52CABD682931}"/>
              </a:ext>
            </a:extLst>
          </p:cNvPr>
          <p:cNvSpPr>
            <a:spLocks noGrp="1"/>
          </p:cNvSpPr>
          <p:nvPr>
            <p:ph type="dt" sz="half" idx="10"/>
          </p:nvPr>
        </p:nvSpPr>
        <p:spPr/>
        <p:txBody>
          <a:bodyPr/>
          <a:lstStyle/>
          <a:p>
            <a:fld id="{D38B54BE-3B12-4E58-BC5E-DAC0A2CCBB9F}" type="datetimeFigureOut">
              <a:rPr lang="en-IN" smtClean="0"/>
              <a:t>12-04-2019</a:t>
            </a:fld>
            <a:endParaRPr lang="en-IN"/>
          </a:p>
        </p:txBody>
      </p:sp>
      <p:sp>
        <p:nvSpPr>
          <p:cNvPr id="6" name="Footer Placeholder 5">
            <a:extLst>
              <a:ext uri="{FF2B5EF4-FFF2-40B4-BE49-F238E27FC236}">
                <a16:creationId xmlns:a16="http://schemas.microsoft.com/office/drawing/2014/main" id="{4CB6FD5B-27EE-4E43-B938-3D725197E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7DF84-66F4-4011-B5BB-556CCFD2E3A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78575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57C59-6451-4A8C-985B-C35E2AF14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7D73AC-CCE4-4628-B03A-8A51A168A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3CD2D-A200-4F79-8DDE-A69CEBAC4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B54BE-3B12-4E58-BC5E-DAC0A2CCBB9F}" type="datetimeFigureOut">
              <a:rPr lang="en-IN" smtClean="0"/>
              <a:t>12-04-2019</a:t>
            </a:fld>
            <a:endParaRPr lang="en-IN"/>
          </a:p>
        </p:txBody>
      </p:sp>
      <p:sp>
        <p:nvSpPr>
          <p:cNvPr id="5" name="Footer Placeholder 4">
            <a:extLst>
              <a:ext uri="{FF2B5EF4-FFF2-40B4-BE49-F238E27FC236}">
                <a16:creationId xmlns:a16="http://schemas.microsoft.com/office/drawing/2014/main" id="{753A50DA-0517-4A2D-B367-8EED6C22D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2AD62E-A039-402B-8223-EF46FEEE5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32F09-B3B0-41FB-8C84-E9C87B636875}" type="slidenum">
              <a:rPr lang="en-IN" smtClean="0"/>
              <a:t>‹#›</a:t>
            </a:fld>
            <a:endParaRPr lang="en-IN"/>
          </a:p>
        </p:txBody>
      </p:sp>
    </p:spTree>
    <p:extLst>
      <p:ext uri="{BB962C8B-B14F-4D97-AF65-F5344CB8AC3E}">
        <p14:creationId xmlns:p14="http://schemas.microsoft.com/office/powerpoint/2010/main" val="7222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teacher.com/angularjs/angularjs-scop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w3schools.com/angular/personController.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159F-7D4A-413F-8081-FFC2C8EA0FDC}"/>
              </a:ext>
            </a:extLst>
          </p:cNvPr>
          <p:cNvSpPr>
            <a:spLocks noGrp="1"/>
          </p:cNvSpPr>
          <p:nvPr>
            <p:ph type="ctrTitle"/>
          </p:nvPr>
        </p:nvSpPr>
        <p:spPr/>
        <p:txBody>
          <a:bodyPr/>
          <a:lstStyle/>
          <a:p>
            <a:r>
              <a:rPr lang="en-IN" b="1" dirty="0"/>
              <a:t>AngularJS</a:t>
            </a:r>
          </a:p>
        </p:txBody>
      </p:sp>
      <p:sp>
        <p:nvSpPr>
          <p:cNvPr id="3" name="Subtitle 2">
            <a:extLst>
              <a:ext uri="{FF2B5EF4-FFF2-40B4-BE49-F238E27FC236}">
                <a16:creationId xmlns:a16="http://schemas.microsoft.com/office/drawing/2014/main" id="{290E758C-56C9-4A7B-98A4-D2B42F2FB4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676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558F-C842-4122-B55B-676842A9C50F}"/>
              </a:ext>
            </a:extLst>
          </p:cNvPr>
          <p:cNvSpPr>
            <a:spLocks noGrp="1"/>
          </p:cNvSpPr>
          <p:nvPr>
            <p:ph type="title"/>
          </p:nvPr>
        </p:nvSpPr>
        <p:spPr/>
        <p:txBody>
          <a:bodyPr/>
          <a:lstStyle/>
          <a:p>
            <a:r>
              <a:rPr lang="en-IN" b="1" u="sng" dirty="0"/>
              <a:t>ng-</a:t>
            </a:r>
            <a:r>
              <a:rPr lang="en-IN" b="1" u="sng" dirty="0" err="1"/>
              <a:t>init</a:t>
            </a:r>
            <a:br>
              <a:rPr lang="en-IN" b="1" dirty="0"/>
            </a:br>
            <a:endParaRPr lang="en-IN" dirty="0"/>
          </a:p>
        </p:txBody>
      </p:sp>
      <p:sp>
        <p:nvSpPr>
          <p:cNvPr id="3" name="Content Placeholder 2">
            <a:extLst>
              <a:ext uri="{FF2B5EF4-FFF2-40B4-BE49-F238E27FC236}">
                <a16:creationId xmlns:a16="http://schemas.microsoft.com/office/drawing/2014/main" id="{475754C2-3749-4A3A-BF2A-6430C9363BA2}"/>
              </a:ext>
            </a:extLst>
          </p:cNvPr>
          <p:cNvSpPr>
            <a:spLocks noGrp="1"/>
          </p:cNvSpPr>
          <p:nvPr>
            <p:ph idx="1"/>
          </p:nvPr>
        </p:nvSpPr>
        <p:spPr/>
        <p:txBody>
          <a:bodyPr/>
          <a:lstStyle/>
          <a:p>
            <a:pPr algn="just"/>
            <a:r>
              <a:rPr lang="en-US" dirty="0"/>
              <a:t>The </a:t>
            </a:r>
            <a:r>
              <a:rPr lang="en-US" b="1" dirty="0"/>
              <a:t>ng-</a:t>
            </a:r>
            <a:r>
              <a:rPr lang="en-US" b="1" dirty="0" err="1"/>
              <a:t>init</a:t>
            </a:r>
            <a:r>
              <a:rPr lang="en-US" dirty="0"/>
              <a:t> directive initialize application data same like variable initialization in C language, In c language you initialize int a=10;.</a:t>
            </a:r>
          </a:p>
          <a:p>
            <a:pPr algn="just"/>
            <a:r>
              <a:rPr lang="en-US" dirty="0"/>
              <a:t>The ng-</a:t>
            </a:r>
            <a:r>
              <a:rPr lang="en-US" dirty="0" err="1"/>
              <a:t>init</a:t>
            </a:r>
            <a:r>
              <a:rPr lang="en-US" dirty="0"/>
              <a:t> directive initializes an AngularJS Application data. </a:t>
            </a:r>
          </a:p>
          <a:p>
            <a:pPr algn="just"/>
            <a:r>
              <a:rPr lang="en-US" dirty="0"/>
              <a:t>It is used to assign values to the variables.</a:t>
            </a:r>
          </a:p>
          <a:p>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ng-app</a:t>
            </a:r>
            <a:r>
              <a:rPr lang="en-US" altLang="en-US" dirty="0">
                <a:solidFill>
                  <a:srgbClr val="000000"/>
                </a:solidFill>
                <a:latin typeface="Open Sans"/>
              </a:rPr>
              <a:t>=</a:t>
            </a:r>
            <a:r>
              <a:rPr lang="en-US" altLang="en-US" dirty="0">
                <a:solidFill>
                  <a:srgbClr val="FF7171"/>
                </a:solidFill>
                <a:latin typeface="Open Sans"/>
              </a:rPr>
              <a:t>""</a:t>
            </a:r>
            <a:r>
              <a:rPr lang="en-US" altLang="en-US" dirty="0">
                <a:solidFill>
                  <a:srgbClr val="000000"/>
                </a:solidFill>
                <a:latin typeface="Open Sans"/>
              </a:rPr>
              <a:t> </a:t>
            </a:r>
            <a:r>
              <a:rPr lang="en-US" altLang="en-US" dirty="0">
                <a:solidFill>
                  <a:srgbClr val="504B08"/>
                </a:solidFill>
                <a:latin typeface="Open Sans"/>
              </a:rPr>
              <a:t>ng-</a:t>
            </a:r>
            <a:r>
              <a:rPr lang="en-US" altLang="en-US" dirty="0" err="1">
                <a:solidFill>
                  <a:srgbClr val="504B08"/>
                </a:solidFill>
                <a:latin typeface="Open Sans"/>
              </a:rPr>
              <a:t>init</a:t>
            </a:r>
            <a:r>
              <a:rPr lang="en-US" altLang="en-US" dirty="0">
                <a:solidFill>
                  <a:srgbClr val="000000"/>
                </a:solidFill>
                <a:latin typeface="Open Sans"/>
              </a:rPr>
              <a:t>=</a:t>
            </a:r>
            <a:r>
              <a:rPr lang="en-US" altLang="en-US" dirty="0">
                <a:solidFill>
                  <a:srgbClr val="FF7171"/>
                </a:solidFill>
                <a:latin typeface="Open Sans"/>
              </a:rPr>
              <a:t>"name='Porter'"</a:t>
            </a:r>
            <a:r>
              <a:rPr lang="en-US" altLang="en-US" b="1" dirty="0">
                <a:solidFill>
                  <a:srgbClr val="0033CC"/>
                </a:solidFill>
                <a:latin typeface="Open Sans"/>
              </a:rPr>
              <a:t>&gt;</a:t>
            </a:r>
            <a:r>
              <a:rPr lang="en-US" altLang="en-US" dirty="0">
                <a:solidFill>
                  <a:srgbClr val="000000"/>
                </a:solidFill>
                <a:latin typeface="Open Sans"/>
              </a:rPr>
              <a:t> // initialize name="Porter" Name: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"text"</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a:t>
            </a:r>
            <a:r>
              <a:rPr lang="en-US" altLang="en-US" dirty="0">
                <a:solidFill>
                  <a:srgbClr val="000000"/>
                </a:solidFill>
                <a:latin typeface="Open Sans"/>
              </a:rPr>
              <a:t> </a:t>
            </a:r>
            <a:r>
              <a:rPr lang="en-US" altLang="en-US" b="1" dirty="0">
                <a:solidFill>
                  <a:srgbClr val="0033CC"/>
                </a:solidFill>
                <a:latin typeface="Open Sans"/>
              </a:rPr>
              <a:t>&lt;p&gt;</a:t>
            </a:r>
            <a:r>
              <a:rPr lang="en-US" altLang="en-US" dirty="0">
                <a:solidFill>
                  <a:srgbClr val="000000"/>
                </a:solidFill>
                <a:latin typeface="Open Sans"/>
              </a:rPr>
              <a:t>name: {{ name }}</a:t>
            </a:r>
            <a:r>
              <a:rPr lang="en-US" altLang="en-US" b="1" dirty="0">
                <a:solidFill>
                  <a:srgbClr val="0033CC"/>
                </a:solidFill>
                <a:latin typeface="Open Sans"/>
              </a:rPr>
              <a:t>&lt;/p&gt;</a:t>
            </a:r>
            <a:r>
              <a:rPr lang="en-US" altLang="en-US" sz="2000" dirty="0"/>
              <a:t> </a:t>
            </a:r>
            <a:endParaRPr lang="en-US" altLang="en-US" sz="5400" dirty="0">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89058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9591-B32D-430C-A051-78FA2F991B0E}"/>
              </a:ext>
            </a:extLst>
          </p:cNvPr>
          <p:cNvSpPr>
            <a:spLocks noGrp="1"/>
          </p:cNvSpPr>
          <p:nvPr>
            <p:ph type="title"/>
          </p:nvPr>
        </p:nvSpPr>
        <p:spPr/>
        <p:txBody>
          <a:bodyPr/>
          <a:lstStyle/>
          <a:p>
            <a:r>
              <a:rPr lang="en-IN" b="1" u="sng" dirty="0"/>
              <a:t>ng-bind</a:t>
            </a:r>
            <a:br>
              <a:rPr lang="en-IN" dirty="0"/>
            </a:br>
            <a:endParaRPr lang="en-IN" dirty="0"/>
          </a:p>
        </p:txBody>
      </p:sp>
      <p:sp>
        <p:nvSpPr>
          <p:cNvPr id="3" name="Content Placeholder 2">
            <a:extLst>
              <a:ext uri="{FF2B5EF4-FFF2-40B4-BE49-F238E27FC236}">
                <a16:creationId xmlns:a16="http://schemas.microsoft.com/office/drawing/2014/main" id="{C0AF8912-E871-4877-A8F9-19C5DD1B804C}"/>
              </a:ext>
            </a:extLst>
          </p:cNvPr>
          <p:cNvSpPr>
            <a:spLocks noGrp="1"/>
          </p:cNvSpPr>
          <p:nvPr>
            <p:ph idx="1"/>
          </p:nvPr>
        </p:nvSpPr>
        <p:spPr>
          <a:xfrm>
            <a:off x="838200" y="1152940"/>
            <a:ext cx="10515600" cy="5620000"/>
          </a:xfrm>
        </p:spPr>
        <p:txBody>
          <a:bodyPr>
            <a:normAutofit/>
          </a:bodyPr>
          <a:lstStyle/>
          <a:p>
            <a:pPr algn="just"/>
            <a:r>
              <a:rPr lang="en-US" dirty="0"/>
              <a:t>The AngularJS ng-bind directive replaces the content of an HTML element with the value of a given variable, or expression. </a:t>
            </a:r>
          </a:p>
          <a:p>
            <a:pPr algn="just"/>
            <a:r>
              <a:rPr lang="en-US" dirty="0"/>
              <a:t>Data binding in AngularJS is the synchronization between the model and the view.</a:t>
            </a:r>
          </a:p>
          <a:p>
            <a:pPr algn="just"/>
            <a:r>
              <a:rPr lang="en-US" dirty="0"/>
              <a:t>If you change the value of the given variable or expression, AngularJS changes the content of the specified HTML element as well as.</a:t>
            </a:r>
          </a:p>
          <a:p>
            <a:pPr marL="0" indent="0">
              <a:buNone/>
            </a:pPr>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ng-app</a:t>
            </a:r>
            <a:r>
              <a:rPr lang="en-US" altLang="en-US" dirty="0">
                <a:solidFill>
                  <a:srgbClr val="000000"/>
                </a:solidFill>
                <a:latin typeface="Open Sans"/>
              </a:rPr>
              <a:t>=</a:t>
            </a:r>
            <a:r>
              <a:rPr lang="en-US" altLang="en-US" dirty="0">
                <a:solidFill>
                  <a:srgbClr val="FF7171"/>
                </a:solidFill>
                <a:latin typeface="Open Sans"/>
              </a:rPr>
              <a:t>""</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Enter text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"text"</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b="1" dirty="0">
                <a:solidFill>
                  <a:srgbClr val="0033CC"/>
                </a:solidFill>
                <a:latin typeface="Open Sans"/>
              </a:rPr>
              <a:t>&lt;p</a:t>
            </a:r>
            <a:r>
              <a:rPr lang="en-US" altLang="en-US" dirty="0">
                <a:solidFill>
                  <a:srgbClr val="000000"/>
                </a:solidFill>
                <a:latin typeface="Open Sans"/>
              </a:rPr>
              <a:t> </a:t>
            </a:r>
            <a:r>
              <a:rPr lang="en-US" altLang="en-US" dirty="0">
                <a:solidFill>
                  <a:srgbClr val="504B08"/>
                </a:solidFill>
                <a:latin typeface="Open Sans"/>
              </a:rPr>
              <a:t>ng-bind</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&gt;&lt;/p&gt;</a:t>
            </a:r>
            <a:r>
              <a:rPr lang="en-US" altLang="en-US" dirty="0">
                <a:solidFill>
                  <a:srgbClr val="000000"/>
                </a:solidFill>
                <a:latin typeface="Open Sans"/>
              </a:rPr>
              <a:t> </a:t>
            </a:r>
          </a:p>
          <a:p>
            <a:pPr marL="0" indent="0">
              <a:buNone/>
            </a:pPr>
            <a:r>
              <a:rPr lang="en-US" altLang="en-US" b="1" dirty="0">
                <a:solidFill>
                  <a:srgbClr val="0033CC"/>
                </a:solidFill>
                <a:latin typeface="Open Sans"/>
              </a:rPr>
              <a:t>&lt;/div&gt;</a:t>
            </a:r>
            <a:r>
              <a:rPr lang="en-US" altLang="en-US" dirty="0"/>
              <a:t> </a:t>
            </a:r>
            <a:br>
              <a:rPr lang="en-US" dirty="0"/>
            </a:br>
            <a:endParaRPr lang="en-IN" dirty="0"/>
          </a:p>
        </p:txBody>
      </p:sp>
    </p:spTree>
    <p:extLst>
      <p:ext uri="{BB962C8B-B14F-4D97-AF65-F5344CB8AC3E}">
        <p14:creationId xmlns:p14="http://schemas.microsoft.com/office/powerpoint/2010/main" val="331709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D294-9771-4829-8004-31A3F4021EA2}"/>
              </a:ext>
            </a:extLst>
          </p:cNvPr>
          <p:cNvSpPr>
            <a:spLocks noGrp="1"/>
          </p:cNvSpPr>
          <p:nvPr>
            <p:ph type="title"/>
          </p:nvPr>
        </p:nvSpPr>
        <p:spPr/>
        <p:txBody>
          <a:bodyPr/>
          <a:lstStyle/>
          <a:p>
            <a:r>
              <a:rPr lang="en-IN" b="1" u="sng" dirty="0"/>
              <a:t>ng-model directive</a:t>
            </a:r>
          </a:p>
        </p:txBody>
      </p:sp>
      <p:sp>
        <p:nvSpPr>
          <p:cNvPr id="3" name="Content Placeholder 2">
            <a:extLst>
              <a:ext uri="{FF2B5EF4-FFF2-40B4-BE49-F238E27FC236}">
                <a16:creationId xmlns:a16="http://schemas.microsoft.com/office/drawing/2014/main" id="{A01EBCB3-AF8B-40A5-8AEA-B8C5C700A6AE}"/>
              </a:ext>
            </a:extLst>
          </p:cNvPr>
          <p:cNvSpPr>
            <a:spLocks noGrp="1"/>
          </p:cNvSpPr>
          <p:nvPr>
            <p:ph idx="1"/>
          </p:nvPr>
        </p:nvSpPr>
        <p:spPr/>
        <p:txBody>
          <a:bodyPr>
            <a:normAutofit lnSpcReduction="10000"/>
          </a:bodyPr>
          <a:lstStyle/>
          <a:p>
            <a:r>
              <a:rPr lang="en-US" dirty="0"/>
              <a:t>The ng-model directive binds the value of HTML controls (input, select, textarea) to application data.</a:t>
            </a:r>
          </a:p>
          <a:p>
            <a:endParaRPr lang="en-US" dirty="0"/>
          </a:p>
          <a:p>
            <a:pPr marL="0" indent="0">
              <a:buNone/>
            </a:pPr>
            <a:r>
              <a:rPr lang="en-US" b="1" dirty="0"/>
              <a:t>The ng-model directive can also:</a:t>
            </a:r>
          </a:p>
          <a:p>
            <a:endParaRPr lang="en-US" dirty="0"/>
          </a:p>
          <a:p>
            <a:r>
              <a:rPr lang="en-US" dirty="0"/>
              <a:t>Provide type validation for application data (number, email, required).</a:t>
            </a:r>
          </a:p>
          <a:p>
            <a:r>
              <a:rPr lang="en-US" dirty="0"/>
              <a:t>Provide status for application data (invalid, dirty, touched, error).</a:t>
            </a:r>
          </a:p>
          <a:p>
            <a:r>
              <a:rPr lang="en-US" dirty="0"/>
              <a:t>Provide CSS classes for HTML elements.</a:t>
            </a:r>
          </a:p>
          <a:p>
            <a:r>
              <a:rPr lang="en-US" dirty="0"/>
              <a:t>Bind HTML elements to HTML forms.</a:t>
            </a:r>
            <a:endParaRPr lang="en-IN" dirty="0"/>
          </a:p>
        </p:txBody>
      </p:sp>
    </p:spTree>
    <p:extLst>
      <p:ext uri="{BB962C8B-B14F-4D97-AF65-F5344CB8AC3E}">
        <p14:creationId xmlns:p14="http://schemas.microsoft.com/office/powerpoint/2010/main" val="31723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9B4-29C4-400F-A542-BE2451C626ED}"/>
              </a:ext>
            </a:extLst>
          </p:cNvPr>
          <p:cNvSpPr>
            <a:spLocks noGrp="1"/>
          </p:cNvSpPr>
          <p:nvPr>
            <p:ph type="title"/>
          </p:nvPr>
        </p:nvSpPr>
        <p:spPr/>
        <p:txBody>
          <a:bodyPr/>
          <a:lstStyle/>
          <a:p>
            <a:r>
              <a:rPr lang="en-IN" b="1" u="sng" dirty="0"/>
              <a:t>Application Status</a:t>
            </a:r>
            <a:br>
              <a:rPr lang="en-IN" b="1" u="sng" dirty="0"/>
            </a:br>
            <a:endParaRPr lang="en-IN" b="1" u="sng" dirty="0"/>
          </a:p>
        </p:txBody>
      </p:sp>
      <p:sp>
        <p:nvSpPr>
          <p:cNvPr id="3" name="Content Placeholder 2">
            <a:extLst>
              <a:ext uri="{FF2B5EF4-FFF2-40B4-BE49-F238E27FC236}">
                <a16:creationId xmlns:a16="http://schemas.microsoft.com/office/drawing/2014/main" id="{979BB967-6F61-483B-955E-3F190D310A81}"/>
              </a:ext>
            </a:extLst>
          </p:cNvPr>
          <p:cNvSpPr>
            <a:spLocks noGrp="1"/>
          </p:cNvSpPr>
          <p:nvPr>
            <p:ph idx="1"/>
          </p:nvPr>
        </p:nvSpPr>
        <p:spPr/>
        <p:txBody>
          <a:bodyPr/>
          <a:lstStyle/>
          <a:p>
            <a:pPr algn="just"/>
            <a:r>
              <a:rPr lang="en-US" dirty="0"/>
              <a:t>The ng-model directive can provide status for application data (valid, dirty, touched)</a:t>
            </a:r>
          </a:p>
          <a:p>
            <a:pPr algn="just"/>
            <a:endParaRPr lang="en-US" dirty="0"/>
          </a:p>
          <a:p>
            <a:pPr algn="just"/>
            <a:r>
              <a:rPr lang="en-US" b="1" dirty="0"/>
              <a:t>Valid</a:t>
            </a:r>
            <a:r>
              <a:rPr lang="en-US" dirty="0"/>
              <a:t>: if true, the value meets all criteria</a:t>
            </a:r>
          </a:p>
          <a:p>
            <a:pPr algn="just"/>
            <a:r>
              <a:rPr lang="en-US" b="1" dirty="0"/>
              <a:t>Dirty</a:t>
            </a:r>
            <a:r>
              <a:rPr lang="en-US" dirty="0"/>
              <a:t>: if true, the value has been changed</a:t>
            </a:r>
          </a:p>
          <a:p>
            <a:pPr algn="just"/>
            <a:r>
              <a:rPr lang="en-US" b="1" dirty="0"/>
              <a:t>Touched</a:t>
            </a:r>
            <a:r>
              <a:rPr lang="en-US" dirty="0"/>
              <a:t>: if true, the field has been in focus</a:t>
            </a:r>
          </a:p>
          <a:p>
            <a:endParaRPr lang="en-IN" dirty="0"/>
          </a:p>
        </p:txBody>
      </p:sp>
    </p:spTree>
    <p:extLst>
      <p:ext uri="{BB962C8B-B14F-4D97-AF65-F5344CB8AC3E}">
        <p14:creationId xmlns:p14="http://schemas.microsoft.com/office/powerpoint/2010/main" val="417506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D83A-860E-4AF2-B406-B1ADF2742A75}"/>
              </a:ext>
            </a:extLst>
          </p:cNvPr>
          <p:cNvSpPr>
            <a:spLocks noGrp="1"/>
          </p:cNvSpPr>
          <p:nvPr>
            <p:ph type="title"/>
          </p:nvPr>
        </p:nvSpPr>
        <p:spPr>
          <a:xfrm>
            <a:off x="838200" y="395942"/>
            <a:ext cx="10515600" cy="1325563"/>
          </a:xfrm>
        </p:spPr>
        <p:txBody>
          <a:bodyPr/>
          <a:lstStyle/>
          <a:p>
            <a:r>
              <a:rPr lang="en-IN" b="1" u="sng" dirty="0"/>
              <a:t>Validate User Input</a:t>
            </a:r>
            <a:br>
              <a:rPr lang="en-IN" b="1" u="sng" dirty="0"/>
            </a:br>
            <a:endParaRPr lang="en-IN" b="1" u="sng" dirty="0"/>
          </a:p>
        </p:txBody>
      </p:sp>
      <p:sp>
        <p:nvSpPr>
          <p:cNvPr id="3" name="Content Placeholder 2">
            <a:extLst>
              <a:ext uri="{FF2B5EF4-FFF2-40B4-BE49-F238E27FC236}">
                <a16:creationId xmlns:a16="http://schemas.microsoft.com/office/drawing/2014/main" id="{1BE78C1C-1A36-4B73-9798-E894997F43B5}"/>
              </a:ext>
            </a:extLst>
          </p:cNvPr>
          <p:cNvSpPr>
            <a:spLocks noGrp="1"/>
          </p:cNvSpPr>
          <p:nvPr>
            <p:ph idx="1"/>
          </p:nvPr>
        </p:nvSpPr>
        <p:spPr>
          <a:xfrm>
            <a:off x="838200" y="2136913"/>
            <a:ext cx="10515600" cy="993913"/>
          </a:xfrm>
        </p:spPr>
        <p:txBody>
          <a:bodyPr>
            <a:normAutofit/>
          </a:bodyPr>
          <a:lstStyle/>
          <a:p>
            <a:pPr algn="just"/>
            <a:r>
              <a:rPr lang="en-US" dirty="0"/>
              <a:t>The ng-model directive can provide type validation for application data (number, e-mail, required)</a:t>
            </a:r>
          </a:p>
          <a:p>
            <a:pPr algn="just"/>
            <a:endParaRPr lang="en-US" dirty="0"/>
          </a:p>
          <a:p>
            <a:endParaRPr lang="en-US" dirty="0"/>
          </a:p>
          <a:p>
            <a:endParaRPr lang="en-IN" dirty="0"/>
          </a:p>
        </p:txBody>
      </p:sp>
    </p:spTree>
    <p:extLst>
      <p:ext uri="{BB962C8B-B14F-4D97-AF65-F5344CB8AC3E}">
        <p14:creationId xmlns:p14="http://schemas.microsoft.com/office/powerpoint/2010/main" val="376509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5200-D805-44EC-82EA-CAF885B406AA}"/>
              </a:ext>
            </a:extLst>
          </p:cNvPr>
          <p:cNvSpPr>
            <a:spLocks noGrp="1"/>
          </p:cNvSpPr>
          <p:nvPr>
            <p:ph type="title"/>
          </p:nvPr>
        </p:nvSpPr>
        <p:spPr>
          <a:xfrm>
            <a:off x="838200" y="173739"/>
            <a:ext cx="10515600" cy="1325563"/>
          </a:xfrm>
        </p:spPr>
        <p:txBody>
          <a:bodyPr/>
          <a:lstStyle/>
          <a:p>
            <a:r>
              <a:rPr lang="en-IN" b="1" u="sng" dirty="0"/>
              <a:t>CSS Classes</a:t>
            </a:r>
            <a:br>
              <a:rPr lang="en-IN" b="1" u="sng" dirty="0"/>
            </a:br>
            <a:endParaRPr lang="en-IN" b="1" u="sng" dirty="0"/>
          </a:p>
        </p:txBody>
      </p:sp>
      <p:sp>
        <p:nvSpPr>
          <p:cNvPr id="3" name="Content Placeholder 2">
            <a:extLst>
              <a:ext uri="{FF2B5EF4-FFF2-40B4-BE49-F238E27FC236}">
                <a16:creationId xmlns:a16="http://schemas.microsoft.com/office/drawing/2014/main" id="{419B52E8-BB1D-4D4E-AAC4-F9897EA42A48}"/>
              </a:ext>
            </a:extLst>
          </p:cNvPr>
          <p:cNvSpPr>
            <a:spLocks noGrp="1"/>
          </p:cNvSpPr>
          <p:nvPr>
            <p:ph idx="1"/>
          </p:nvPr>
        </p:nvSpPr>
        <p:spPr>
          <a:xfrm>
            <a:off x="838200" y="1116420"/>
            <a:ext cx="10515600" cy="5741580"/>
          </a:xfrm>
        </p:spPr>
        <p:txBody>
          <a:bodyPr>
            <a:normAutofit fontScale="92500" lnSpcReduction="20000"/>
          </a:bodyPr>
          <a:lstStyle/>
          <a:p>
            <a:pPr algn="just"/>
            <a:r>
              <a:rPr lang="en-US" dirty="0"/>
              <a:t>The ng-model directive provides CSS classes for HTML elements, depending on their status.</a:t>
            </a:r>
          </a:p>
          <a:p>
            <a:pPr algn="just"/>
            <a:endParaRPr lang="en-US" dirty="0"/>
          </a:p>
          <a:p>
            <a:pPr marL="0" indent="0" algn="just">
              <a:buNone/>
            </a:pPr>
            <a:r>
              <a:rPr lang="en-US" dirty="0"/>
              <a:t>The ng-model directive adds/removes the following classes, according to the status of the form field.</a:t>
            </a:r>
          </a:p>
          <a:p>
            <a:pPr algn="just"/>
            <a:endParaRPr lang="en-US" dirty="0"/>
          </a:p>
          <a:p>
            <a:pPr algn="just"/>
            <a:r>
              <a:rPr lang="en-IN" dirty="0"/>
              <a:t>ng-empty</a:t>
            </a:r>
          </a:p>
          <a:p>
            <a:pPr algn="just"/>
            <a:r>
              <a:rPr lang="en-IN" dirty="0"/>
              <a:t>ng-not-empty</a:t>
            </a:r>
          </a:p>
          <a:p>
            <a:pPr algn="just"/>
            <a:r>
              <a:rPr lang="en-IN" dirty="0"/>
              <a:t>ng-touched</a:t>
            </a:r>
          </a:p>
          <a:p>
            <a:pPr algn="just"/>
            <a:r>
              <a:rPr lang="en-IN" dirty="0"/>
              <a:t>ng-untouched</a:t>
            </a:r>
          </a:p>
          <a:p>
            <a:pPr algn="just"/>
            <a:r>
              <a:rPr lang="en-IN" dirty="0"/>
              <a:t>ng-valid</a:t>
            </a:r>
          </a:p>
          <a:p>
            <a:pPr algn="just"/>
            <a:r>
              <a:rPr lang="en-IN" dirty="0"/>
              <a:t>ng-invalid</a:t>
            </a:r>
          </a:p>
          <a:p>
            <a:pPr algn="just"/>
            <a:r>
              <a:rPr lang="en-IN" dirty="0"/>
              <a:t>ng-dirty</a:t>
            </a:r>
          </a:p>
          <a:p>
            <a:pPr algn="just"/>
            <a:r>
              <a:rPr lang="en-IN" dirty="0"/>
              <a:t>ng-pristine</a:t>
            </a:r>
            <a:endParaRPr lang="en-US" dirty="0"/>
          </a:p>
          <a:p>
            <a:endParaRPr lang="en-IN" dirty="0"/>
          </a:p>
        </p:txBody>
      </p:sp>
    </p:spTree>
    <p:extLst>
      <p:ext uri="{BB962C8B-B14F-4D97-AF65-F5344CB8AC3E}">
        <p14:creationId xmlns:p14="http://schemas.microsoft.com/office/powerpoint/2010/main" val="291617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C7A6-9794-4954-8644-51C88E4E3574}"/>
              </a:ext>
            </a:extLst>
          </p:cNvPr>
          <p:cNvSpPr>
            <a:spLocks noGrp="1"/>
          </p:cNvSpPr>
          <p:nvPr>
            <p:ph type="title"/>
          </p:nvPr>
        </p:nvSpPr>
        <p:spPr/>
        <p:txBody>
          <a:bodyPr/>
          <a:lstStyle/>
          <a:p>
            <a:r>
              <a:rPr lang="en-IN" b="1" u="sng" dirty="0"/>
              <a:t>ng-repeat</a:t>
            </a:r>
            <a:br>
              <a:rPr lang="en-IN" b="1" u="sng" dirty="0"/>
            </a:br>
            <a:endParaRPr lang="en-IN" u="sng" dirty="0"/>
          </a:p>
        </p:txBody>
      </p:sp>
      <p:sp>
        <p:nvSpPr>
          <p:cNvPr id="3" name="Content Placeholder 2">
            <a:extLst>
              <a:ext uri="{FF2B5EF4-FFF2-40B4-BE49-F238E27FC236}">
                <a16:creationId xmlns:a16="http://schemas.microsoft.com/office/drawing/2014/main" id="{A967180B-603A-45B1-ACD7-2957A4C3A610}"/>
              </a:ext>
            </a:extLst>
          </p:cNvPr>
          <p:cNvSpPr>
            <a:spLocks noGrp="1"/>
          </p:cNvSpPr>
          <p:nvPr>
            <p:ph idx="1"/>
          </p:nvPr>
        </p:nvSpPr>
        <p:spPr>
          <a:xfrm>
            <a:off x="838200" y="1531088"/>
            <a:ext cx="10515600" cy="4645875"/>
          </a:xfrm>
        </p:spPr>
        <p:txBody>
          <a:bodyPr/>
          <a:lstStyle/>
          <a:p>
            <a:pPr algn="just"/>
            <a:r>
              <a:rPr lang="en-US" dirty="0"/>
              <a:t>The ng-repeat directive repeats an Html element. </a:t>
            </a:r>
          </a:p>
          <a:p>
            <a:pPr algn="just"/>
            <a:r>
              <a:rPr lang="en-US" dirty="0"/>
              <a:t>ng-repeat directive repeats a specific element.</a:t>
            </a:r>
          </a:p>
          <a:p>
            <a:pPr algn="just"/>
            <a:endParaRPr lang="en-US" dirty="0"/>
          </a:p>
          <a:p>
            <a:pPr marL="0" indent="0" algn="just">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data-ng-app</a:t>
            </a:r>
            <a:r>
              <a:rPr lang="en-US" altLang="en-US" dirty="0">
                <a:solidFill>
                  <a:srgbClr val="000000"/>
                </a:solidFill>
                <a:latin typeface="Open Sans"/>
              </a:rPr>
              <a:t>=</a:t>
            </a:r>
            <a:r>
              <a:rPr lang="en-US" altLang="en-US" dirty="0">
                <a:solidFill>
                  <a:srgbClr val="FF7171"/>
                </a:solidFill>
                <a:latin typeface="Open Sans"/>
              </a:rPr>
              <a:t>""</a:t>
            </a:r>
            <a:r>
              <a:rPr lang="en-US" altLang="en-US" dirty="0">
                <a:solidFill>
                  <a:srgbClr val="000000"/>
                </a:solidFill>
                <a:latin typeface="Open Sans"/>
              </a:rPr>
              <a:t> </a:t>
            </a:r>
            <a:r>
              <a:rPr lang="en-US" altLang="en-US" dirty="0">
                <a:solidFill>
                  <a:srgbClr val="504B08"/>
                </a:solidFill>
                <a:latin typeface="Open Sans"/>
              </a:rPr>
              <a:t>data-ng-</a:t>
            </a:r>
            <a:r>
              <a:rPr lang="en-US" altLang="en-US" dirty="0" err="1">
                <a:solidFill>
                  <a:srgbClr val="504B08"/>
                </a:solidFill>
                <a:latin typeface="Open Sans"/>
              </a:rPr>
              <a:t>init</a:t>
            </a:r>
            <a:r>
              <a:rPr lang="en-US" altLang="en-US" dirty="0">
                <a:solidFill>
                  <a:srgbClr val="000000"/>
                </a:solidFill>
                <a:latin typeface="Open Sans"/>
              </a:rPr>
              <a:t>=</a:t>
            </a:r>
            <a:r>
              <a:rPr lang="en-US" altLang="en-US" dirty="0">
                <a:solidFill>
                  <a:srgbClr val="FF7171"/>
                </a:solidFill>
                <a:latin typeface="Open Sans"/>
              </a:rPr>
              <a:t>"num=[1, 2, 3]"</a:t>
            </a:r>
            <a:r>
              <a:rPr lang="en-US" altLang="en-US" b="1" dirty="0">
                <a:solidFill>
                  <a:srgbClr val="0033CC"/>
                </a:solidFill>
                <a:latin typeface="Open Sans"/>
              </a:rPr>
              <a:t>&gt;</a:t>
            </a:r>
            <a:r>
              <a:rPr lang="en-US" altLang="en-US" dirty="0">
                <a:solidFill>
                  <a:srgbClr val="000000"/>
                </a:solidFill>
                <a:latin typeface="Open Sans"/>
              </a:rPr>
              <a:t> </a:t>
            </a:r>
          </a:p>
          <a:p>
            <a:pPr marL="0" indent="0" algn="just">
              <a:buNone/>
            </a:pPr>
            <a:r>
              <a:rPr lang="en-US" altLang="en-US" b="1" dirty="0">
                <a:solidFill>
                  <a:srgbClr val="0033CC"/>
                </a:solidFill>
                <a:latin typeface="Open Sans"/>
              </a:rPr>
              <a:t>&lt;p</a:t>
            </a:r>
            <a:r>
              <a:rPr lang="en-US" altLang="en-US" dirty="0">
                <a:solidFill>
                  <a:srgbClr val="000000"/>
                </a:solidFill>
                <a:latin typeface="Open Sans"/>
              </a:rPr>
              <a:t> </a:t>
            </a:r>
            <a:r>
              <a:rPr lang="en-US" altLang="en-US" dirty="0">
                <a:solidFill>
                  <a:srgbClr val="504B08"/>
                </a:solidFill>
                <a:latin typeface="Open Sans"/>
              </a:rPr>
              <a:t>data-ng-repeat</a:t>
            </a:r>
            <a:r>
              <a:rPr lang="en-US" altLang="en-US" dirty="0">
                <a:solidFill>
                  <a:srgbClr val="000000"/>
                </a:solidFill>
                <a:latin typeface="Open Sans"/>
              </a:rPr>
              <a:t>=</a:t>
            </a:r>
            <a:r>
              <a:rPr lang="en-US" altLang="en-US" dirty="0">
                <a:solidFill>
                  <a:srgbClr val="FF7171"/>
                </a:solidFill>
                <a:latin typeface="Open Sans"/>
              </a:rPr>
              <a:t>"x in num"</a:t>
            </a:r>
            <a:r>
              <a:rPr lang="en-US" altLang="en-US" b="1" dirty="0">
                <a:solidFill>
                  <a:srgbClr val="0033CC"/>
                </a:solidFill>
                <a:latin typeface="Open Sans"/>
              </a:rPr>
              <a:t>&gt;</a:t>
            </a:r>
            <a:r>
              <a:rPr lang="en-US" altLang="en-US" dirty="0">
                <a:solidFill>
                  <a:srgbClr val="000000"/>
                </a:solidFill>
                <a:latin typeface="Open Sans"/>
              </a:rPr>
              <a:t> </a:t>
            </a:r>
          </a:p>
          <a:p>
            <a:pPr marL="0" indent="0" algn="just">
              <a:buNone/>
            </a:pPr>
            <a:r>
              <a:rPr lang="en-US" altLang="en-US" dirty="0">
                <a:solidFill>
                  <a:srgbClr val="000000"/>
                </a:solidFill>
                <a:latin typeface="Open Sans"/>
              </a:rPr>
              <a:t>	{{ x }} </a:t>
            </a:r>
          </a:p>
          <a:p>
            <a:pPr marL="0" indent="0" algn="just">
              <a:buNone/>
            </a:pPr>
            <a:r>
              <a:rPr lang="en-US" altLang="en-US" b="1" dirty="0">
                <a:solidFill>
                  <a:srgbClr val="0033CC"/>
                </a:solidFill>
                <a:latin typeface="Open Sans"/>
              </a:rPr>
              <a:t>&lt;/p&gt;</a:t>
            </a:r>
            <a:r>
              <a:rPr lang="en-US" altLang="en-US" dirty="0">
                <a:solidFill>
                  <a:srgbClr val="000000"/>
                </a:solidFill>
                <a:latin typeface="Open Sans"/>
              </a:rPr>
              <a:t> </a:t>
            </a:r>
          </a:p>
          <a:p>
            <a:pPr marL="0" indent="0" algn="just">
              <a:buNone/>
            </a:pPr>
            <a:r>
              <a:rPr lang="en-US" altLang="en-US" b="1" dirty="0">
                <a:solidFill>
                  <a:srgbClr val="0033CC"/>
                </a:solidFill>
                <a:latin typeface="Open Sans"/>
              </a:rPr>
              <a:t>&lt;/div&gt;</a:t>
            </a:r>
            <a:r>
              <a:rPr lang="en-US" altLang="en-US" sz="2000" dirty="0"/>
              <a:t> </a:t>
            </a:r>
            <a:endParaRPr lang="en-US" altLang="en-US" sz="5400" dirty="0">
              <a:latin typeface="Arial" panose="020B0604020202020204" pitchFamily="34" charset="0"/>
            </a:endParaRPr>
          </a:p>
          <a:p>
            <a:pPr algn="just"/>
            <a:endParaRPr lang="en-IN" dirty="0"/>
          </a:p>
        </p:txBody>
      </p:sp>
    </p:spTree>
    <p:extLst>
      <p:ext uri="{BB962C8B-B14F-4D97-AF65-F5344CB8AC3E}">
        <p14:creationId xmlns:p14="http://schemas.microsoft.com/office/powerpoint/2010/main" val="164473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1DAD-BAAC-4521-8D16-C0485BB7430E}"/>
              </a:ext>
            </a:extLst>
          </p:cNvPr>
          <p:cNvSpPr>
            <a:spLocks noGrp="1"/>
          </p:cNvSpPr>
          <p:nvPr>
            <p:ph type="title"/>
          </p:nvPr>
        </p:nvSpPr>
        <p:spPr/>
        <p:txBody>
          <a:bodyPr/>
          <a:lstStyle/>
          <a:p>
            <a:r>
              <a:rPr lang="en-IN" b="1" u="sng" dirty="0"/>
              <a:t>AngularJS Expressions</a:t>
            </a:r>
            <a:br>
              <a:rPr lang="en-IN" dirty="0"/>
            </a:br>
            <a:endParaRPr lang="en-IN" dirty="0"/>
          </a:p>
        </p:txBody>
      </p:sp>
      <p:sp>
        <p:nvSpPr>
          <p:cNvPr id="3" name="Content Placeholder 2">
            <a:extLst>
              <a:ext uri="{FF2B5EF4-FFF2-40B4-BE49-F238E27FC236}">
                <a16:creationId xmlns:a16="http://schemas.microsoft.com/office/drawing/2014/main" id="{1A1FBE31-70B9-428C-A28E-C444E090F211}"/>
              </a:ext>
            </a:extLst>
          </p:cNvPr>
          <p:cNvSpPr>
            <a:spLocks noGrp="1"/>
          </p:cNvSpPr>
          <p:nvPr>
            <p:ph idx="1"/>
          </p:nvPr>
        </p:nvSpPr>
        <p:spPr>
          <a:xfrm>
            <a:off x="838200" y="1690687"/>
            <a:ext cx="10515600" cy="4486275"/>
          </a:xfrm>
        </p:spPr>
        <p:txBody>
          <a:bodyPr>
            <a:normAutofit/>
          </a:bodyPr>
          <a:lstStyle/>
          <a:p>
            <a:pPr algn="just" eaLnBrk="0" fontAlgn="base" hangingPunct="0">
              <a:lnSpc>
                <a:spcPct val="150000"/>
              </a:lnSpc>
              <a:spcBef>
                <a:spcPct val="0"/>
              </a:spcBef>
              <a:spcAft>
                <a:spcPct val="0"/>
              </a:spcAft>
            </a:pPr>
            <a:r>
              <a:rPr lang="en-US" altLang="en-US" sz="2400" dirty="0"/>
              <a:t>AngularJS expressions can be written inside double braces: {{ expression }}.</a:t>
            </a:r>
          </a:p>
          <a:p>
            <a:pPr algn="just" eaLnBrk="0" fontAlgn="base" hangingPunct="0">
              <a:lnSpc>
                <a:spcPct val="150000"/>
              </a:lnSpc>
              <a:spcBef>
                <a:spcPct val="0"/>
              </a:spcBef>
              <a:spcAft>
                <a:spcPct val="0"/>
              </a:spcAft>
            </a:pPr>
            <a:r>
              <a:rPr lang="en-US" altLang="en-US" sz="2400" dirty="0"/>
              <a:t>AngularJS expressions can also be written inside a directive: ng-bind="expression".</a:t>
            </a:r>
          </a:p>
          <a:p>
            <a:pPr algn="just" eaLnBrk="0" fontAlgn="base" hangingPunct="0">
              <a:lnSpc>
                <a:spcPct val="150000"/>
              </a:lnSpc>
              <a:spcBef>
                <a:spcPct val="0"/>
              </a:spcBef>
              <a:spcAft>
                <a:spcPct val="0"/>
              </a:spcAft>
            </a:pPr>
            <a:r>
              <a:rPr lang="en-US" altLang="en-US" sz="2400" dirty="0"/>
              <a:t>AngularJS will resolve the expression, and return the result exactly where the expression is written.</a:t>
            </a:r>
          </a:p>
          <a:p>
            <a:pPr algn="just" eaLnBrk="0" fontAlgn="base" hangingPunct="0">
              <a:lnSpc>
                <a:spcPct val="150000"/>
              </a:lnSpc>
              <a:spcBef>
                <a:spcPct val="0"/>
              </a:spcBef>
              <a:spcAft>
                <a:spcPct val="0"/>
              </a:spcAft>
            </a:pPr>
            <a:r>
              <a:rPr lang="en-US" altLang="en-US" sz="2400" b="1" dirty="0"/>
              <a:t>AngularJS expressions</a:t>
            </a:r>
            <a:r>
              <a:rPr lang="en-US" altLang="en-US" sz="2400" dirty="0"/>
              <a:t> are much like </a:t>
            </a:r>
            <a:r>
              <a:rPr lang="en-US" altLang="en-US" sz="2400" b="1" dirty="0"/>
              <a:t>JavaScript expressions:</a:t>
            </a:r>
            <a:r>
              <a:rPr lang="en-US" altLang="en-US" sz="2400" dirty="0"/>
              <a:t> They can contain literals, operators, and variables.</a:t>
            </a:r>
          </a:p>
          <a:p>
            <a:pPr algn="just" eaLnBrk="0" fontAlgn="base" hangingPunct="0">
              <a:lnSpc>
                <a:spcPct val="150000"/>
              </a:lnSpc>
              <a:spcBef>
                <a:spcPct val="0"/>
              </a:spcBef>
              <a:spcAft>
                <a:spcPct val="0"/>
              </a:spcAft>
            </a:pPr>
            <a:r>
              <a:rPr lang="en-US" altLang="en-US" sz="2400" dirty="0"/>
              <a:t>Example {{ 5 + 5 }} or {{ </a:t>
            </a:r>
            <a:r>
              <a:rPr lang="en-US" altLang="en-US" sz="2400" dirty="0" err="1"/>
              <a:t>firstName</a:t>
            </a:r>
            <a:r>
              <a:rPr lang="en-US" altLang="en-US" sz="2400" dirty="0"/>
              <a:t> + " " + </a:t>
            </a:r>
            <a:r>
              <a:rPr lang="en-US" altLang="en-US" sz="2400" dirty="0" err="1"/>
              <a:t>lastName</a:t>
            </a:r>
            <a:r>
              <a:rPr lang="en-US" altLang="en-US" sz="2400" dirty="0"/>
              <a:t> }}</a:t>
            </a:r>
          </a:p>
        </p:txBody>
      </p:sp>
    </p:spTree>
    <p:extLst>
      <p:ext uri="{BB962C8B-B14F-4D97-AF65-F5344CB8AC3E}">
        <p14:creationId xmlns:p14="http://schemas.microsoft.com/office/powerpoint/2010/main" val="131338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1602-DB5E-4E7A-BDB3-450D713F0A49}"/>
              </a:ext>
            </a:extLst>
          </p:cNvPr>
          <p:cNvSpPr>
            <a:spLocks noGrp="1"/>
          </p:cNvSpPr>
          <p:nvPr>
            <p:ph type="title"/>
          </p:nvPr>
        </p:nvSpPr>
        <p:spPr>
          <a:xfrm>
            <a:off x="838200" y="414821"/>
            <a:ext cx="11012556" cy="1325563"/>
          </a:xfrm>
        </p:spPr>
        <p:txBody>
          <a:bodyPr>
            <a:normAutofit/>
          </a:bodyPr>
          <a:lstStyle/>
          <a:p>
            <a:r>
              <a:rPr lang="en-US" sz="4000" b="1" dirty="0"/>
              <a:t>AngularJS expression is like JavaScript code expression except for the following differences:</a:t>
            </a:r>
            <a:endParaRPr lang="en-IN" sz="4000" b="1" dirty="0"/>
          </a:p>
        </p:txBody>
      </p:sp>
      <p:sp>
        <p:nvSpPr>
          <p:cNvPr id="3" name="Content Placeholder 2">
            <a:extLst>
              <a:ext uri="{FF2B5EF4-FFF2-40B4-BE49-F238E27FC236}">
                <a16:creationId xmlns:a16="http://schemas.microsoft.com/office/drawing/2014/main" id="{716D0CBA-A4E5-4EA4-8408-A84E579A152C}"/>
              </a:ext>
            </a:extLst>
          </p:cNvPr>
          <p:cNvSpPr>
            <a:spLocks noGrp="1"/>
          </p:cNvSpPr>
          <p:nvPr>
            <p:ph idx="1"/>
          </p:nvPr>
        </p:nvSpPr>
        <p:spPr/>
        <p:txBody>
          <a:bodyPr/>
          <a:lstStyle/>
          <a:p>
            <a:pPr algn="just">
              <a:lnSpc>
                <a:spcPct val="150000"/>
              </a:lnSpc>
            </a:pPr>
            <a:r>
              <a:rPr lang="en-IN" dirty="0"/>
              <a:t>AngularJS expression cannot contain conditions, loops, exceptions or regular expressions e.g. if-else, ternary, for loop, while loop etc.</a:t>
            </a:r>
          </a:p>
          <a:p>
            <a:pPr algn="just">
              <a:lnSpc>
                <a:spcPct val="150000"/>
              </a:lnSpc>
            </a:pPr>
            <a:r>
              <a:rPr lang="en-IN" dirty="0"/>
              <a:t>AngularJS expression cannot declare functions.</a:t>
            </a:r>
          </a:p>
          <a:p>
            <a:pPr algn="just">
              <a:lnSpc>
                <a:spcPct val="150000"/>
              </a:lnSpc>
            </a:pPr>
            <a:r>
              <a:rPr lang="en-IN" dirty="0"/>
              <a:t>AngularJS expression cannot contain comma or void.</a:t>
            </a:r>
          </a:p>
          <a:p>
            <a:pPr algn="just">
              <a:lnSpc>
                <a:spcPct val="150000"/>
              </a:lnSpc>
            </a:pPr>
            <a:r>
              <a:rPr lang="en-IN" dirty="0"/>
              <a:t>AngularJS expression cannot contain return keyword.</a:t>
            </a:r>
          </a:p>
          <a:p>
            <a:pPr algn="just">
              <a:lnSpc>
                <a:spcPct val="150000"/>
              </a:lnSpc>
            </a:pPr>
            <a:endParaRPr lang="en-IN" dirty="0"/>
          </a:p>
        </p:txBody>
      </p:sp>
    </p:spTree>
    <p:extLst>
      <p:ext uri="{BB962C8B-B14F-4D97-AF65-F5344CB8AC3E}">
        <p14:creationId xmlns:p14="http://schemas.microsoft.com/office/powerpoint/2010/main" val="444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9911-EDA7-41A2-B608-5A1B73779816}"/>
              </a:ext>
            </a:extLst>
          </p:cNvPr>
          <p:cNvSpPr>
            <a:spLocks noGrp="1"/>
          </p:cNvSpPr>
          <p:nvPr>
            <p:ph type="title"/>
          </p:nvPr>
        </p:nvSpPr>
        <p:spPr>
          <a:xfrm>
            <a:off x="838200" y="0"/>
            <a:ext cx="10515600" cy="1325563"/>
          </a:xfrm>
        </p:spPr>
        <p:txBody>
          <a:bodyPr/>
          <a:lstStyle/>
          <a:p>
            <a:r>
              <a:rPr lang="en-IN" b="1" u="sng" dirty="0"/>
              <a:t>Examples</a:t>
            </a:r>
          </a:p>
        </p:txBody>
      </p:sp>
      <p:sp>
        <p:nvSpPr>
          <p:cNvPr id="3" name="Content Placeholder 2">
            <a:extLst>
              <a:ext uri="{FF2B5EF4-FFF2-40B4-BE49-F238E27FC236}">
                <a16:creationId xmlns:a16="http://schemas.microsoft.com/office/drawing/2014/main" id="{81173E6E-C248-4E9B-8FEC-21A80A288F8F}"/>
              </a:ext>
            </a:extLst>
          </p:cNvPr>
          <p:cNvSpPr>
            <a:spLocks noGrp="1"/>
          </p:cNvSpPr>
          <p:nvPr>
            <p:ph idx="1"/>
          </p:nvPr>
        </p:nvSpPr>
        <p:spPr>
          <a:xfrm>
            <a:off x="838200" y="1480930"/>
            <a:ext cx="10515600" cy="5118653"/>
          </a:xfrm>
        </p:spPr>
        <p:txBody>
          <a:bodyPr>
            <a:normAutofit/>
          </a:bodyPr>
          <a:lstStyle/>
          <a:p>
            <a:pPr marL="514350" indent="-514350" algn="just">
              <a:lnSpc>
                <a:spcPct val="150000"/>
              </a:lnSpc>
              <a:buFont typeface="+mj-lt"/>
              <a:buAutoNum type="arabicPeriod"/>
            </a:pPr>
            <a:r>
              <a:rPr lang="en-US" dirty="0"/>
              <a:t>AngularJS expression contains literals of any data type.</a:t>
            </a:r>
          </a:p>
          <a:p>
            <a:pPr marL="514350" indent="-514350" algn="just">
              <a:lnSpc>
                <a:spcPct val="150000"/>
              </a:lnSpc>
              <a:buFont typeface="+mj-lt"/>
              <a:buAutoNum type="arabicPeriod"/>
            </a:pPr>
            <a:r>
              <a:rPr lang="en-US" dirty="0"/>
              <a:t>AngularJS expression can contain arithmetic operators which will produce the result based on the type of operands, similar to JavaScript:</a:t>
            </a:r>
          </a:p>
          <a:p>
            <a:pPr marL="514350" indent="-514350" algn="just">
              <a:lnSpc>
                <a:spcPct val="150000"/>
              </a:lnSpc>
              <a:buFont typeface="+mj-lt"/>
              <a:buAutoNum type="arabicPeriod"/>
            </a:pPr>
            <a:r>
              <a:rPr lang="en-US" dirty="0"/>
              <a:t>AngularJS expression can contain variables declared via ng-</a:t>
            </a:r>
            <a:r>
              <a:rPr lang="en-US" dirty="0" err="1"/>
              <a:t>init</a:t>
            </a:r>
            <a:r>
              <a:rPr lang="en-US" dirty="0"/>
              <a:t> directive. The ng-</a:t>
            </a:r>
            <a:r>
              <a:rPr lang="en-US" dirty="0" err="1"/>
              <a:t>init</a:t>
            </a:r>
            <a:r>
              <a:rPr lang="en-US" dirty="0"/>
              <a:t> directive is used to declare AngularJS application variables of any data type.</a:t>
            </a:r>
            <a:endParaRPr lang="en-IN" dirty="0"/>
          </a:p>
        </p:txBody>
      </p:sp>
    </p:spTree>
    <p:extLst>
      <p:ext uri="{BB962C8B-B14F-4D97-AF65-F5344CB8AC3E}">
        <p14:creationId xmlns:p14="http://schemas.microsoft.com/office/powerpoint/2010/main" val="26084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9E59-050F-468F-A2F7-AF3222ABCBA1}"/>
              </a:ext>
            </a:extLst>
          </p:cNvPr>
          <p:cNvSpPr>
            <a:spLocks noGrp="1"/>
          </p:cNvSpPr>
          <p:nvPr>
            <p:ph type="title"/>
          </p:nvPr>
        </p:nvSpPr>
        <p:spPr>
          <a:xfrm>
            <a:off x="838200" y="7679"/>
            <a:ext cx="10515600" cy="963945"/>
          </a:xfrm>
        </p:spPr>
        <p:txBody>
          <a:bodyPr/>
          <a:lstStyle/>
          <a:p>
            <a:r>
              <a:rPr lang="en-IN" b="1" u="sng" dirty="0"/>
              <a:t>Introduction</a:t>
            </a:r>
          </a:p>
        </p:txBody>
      </p:sp>
      <p:sp>
        <p:nvSpPr>
          <p:cNvPr id="3" name="Content Placeholder 2">
            <a:extLst>
              <a:ext uri="{FF2B5EF4-FFF2-40B4-BE49-F238E27FC236}">
                <a16:creationId xmlns:a16="http://schemas.microsoft.com/office/drawing/2014/main" id="{0965EAE8-03AF-4C96-ADE7-DBD616370430}"/>
              </a:ext>
            </a:extLst>
          </p:cNvPr>
          <p:cNvSpPr>
            <a:spLocks noGrp="1"/>
          </p:cNvSpPr>
          <p:nvPr>
            <p:ph idx="1"/>
          </p:nvPr>
        </p:nvSpPr>
        <p:spPr>
          <a:xfrm>
            <a:off x="838200" y="1163008"/>
            <a:ext cx="10515600" cy="5495927"/>
          </a:xfrm>
        </p:spPr>
        <p:txBody>
          <a:bodyPr>
            <a:normAutofit lnSpcReduction="10000"/>
          </a:bodyPr>
          <a:lstStyle/>
          <a:p>
            <a:pPr algn="just"/>
            <a:r>
              <a:rPr lang="en-US" dirty="0"/>
              <a:t>AngularJS is a JavaScript framework for dynamic web application. </a:t>
            </a:r>
          </a:p>
          <a:p>
            <a:pPr algn="just"/>
            <a:endParaRPr lang="en-US" dirty="0"/>
          </a:p>
          <a:p>
            <a:pPr algn="just"/>
            <a:r>
              <a:rPr lang="en-US" dirty="0"/>
              <a:t>It is a powerful library of JavaScript and It can be added to an HTML page with a &lt;script&gt; tag.</a:t>
            </a:r>
          </a:p>
          <a:p>
            <a:pPr algn="just"/>
            <a:endParaRPr lang="en-US" dirty="0"/>
          </a:p>
          <a:p>
            <a:pPr algn="just"/>
            <a:r>
              <a:rPr lang="en-US" dirty="0"/>
              <a:t>AngularJS, is an open-source web application framework which is maintained by Google and a community of individual developers.</a:t>
            </a:r>
          </a:p>
          <a:p>
            <a:pPr algn="just"/>
            <a:endParaRPr lang="en-US" dirty="0"/>
          </a:p>
          <a:p>
            <a:pPr algn="just"/>
            <a:r>
              <a:rPr lang="en-US" dirty="0"/>
              <a:t>It can be freely used, changed and shared by anyone.</a:t>
            </a:r>
          </a:p>
          <a:p>
            <a:pPr marL="0" indent="0" algn="just">
              <a:buNone/>
            </a:pPr>
            <a:endParaRPr lang="en-US" dirty="0"/>
          </a:p>
          <a:p>
            <a:pPr algn="just"/>
            <a:r>
              <a:rPr lang="en-US" dirty="0"/>
              <a:t>It is an excellent framework for building single page applications </a:t>
            </a:r>
            <a:r>
              <a:rPr lang="en-IN" dirty="0"/>
              <a:t>(SPA)</a:t>
            </a:r>
            <a:r>
              <a:rPr lang="en-US" dirty="0"/>
              <a:t>.</a:t>
            </a:r>
          </a:p>
          <a:p>
            <a:endParaRPr lang="en-IN" dirty="0"/>
          </a:p>
        </p:txBody>
      </p:sp>
    </p:spTree>
    <p:extLst>
      <p:ext uri="{BB962C8B-B14F-4D97-AF65-F5344CB8AC3E}">
        <p14:creationId xmlns:p14="http://schemas.microsoft.com/office/powerpoint/2010/main" val="204374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FC41-D3D7-4871-B58E-DF1F6BCF9F4A}"/>
              </a:ext>
            </a:extLst>
          </p:cNvPr>
          <p:cNvSpPr>
            <a:spLocks noGrp="1"/>
          </p:cNvSpPr>
          <p:nvPr>
            <p:ph type="title"/>
          </p:nvPr>
        </p:nvSpPr>
        <p:spPr/>
        <p:txBody>
          <a:bodyPr/>
          <a:lstStyle/>
          <a:p>
            <a:r>
              <a:rPr lang="en-IN" b="1" dirty="0"/>
              <a:t>Continue </a:t>
            </a:r>
          </a:p>
        </p:txBody>
      </p:sp>
      <p:sp>
        <p:nvSpPr>
          <p:cNvPr id="3" name="Content Placeholder 2">
            <a:extLst>
              <a:ext uri="{FF2B5EF4-FFF2-40B4-BE49-F238E27FC236}">
                <a16:creationId xmlns:a16="http://schemas.microsoft.com/office/drawing/2014/main" id="{013ED52B-5F1A-4ED4-B7D6-4AFF547F266D}"/>
              </a:ext>
            </a:extLst>
          </p:cNvPr>
          <p:cNvSpPr>
            <a:spLocks noGrp="1"/>
          </p:cNvSpPr>
          <p:nvPr>
            <p:ph idx="1"/>
          </p:nvPr>
        </p:nvSpPr>
        <p:spPr/>
        <p:txBody>
          <a:bodyPr/>
          <a:lstStyle/>
          <a:p>
            <a:r>
              <a:rPr lang="en-IN" dirty="0"/>
              <a:t>AngularJS Numbers</a:t>
            </a:r>
            <a:br>
              <a:rPr lang="en-IN" dirty="0"/>
            </a:br>
            <a:endParaRPr lang="en-IN" dirty="0"/>
          </a:p>
          <a:p>
            <a:r>
              <a:rPr lang="en-IN" dirty="0"/>
              <a:t>AngularJS Strings</a:t>
            </a:r>
          </a:p>
          <a:p>
            <a:endParaRPr lang="en-IN" dirty="0"/>
          </a:p>
          <a:p>
            <a:r>
              <a:rPr lang="en-IN" dirty="0"/>
              <a:t>AngularJS Objects</a:t>
            </a:r>
          </a:p>
          <a:p>
            <a:endParaRPr lang="en-IN" dirty="0"/>
          </a:p>
          <a:p>
            <a:r>
              <a:rPr lang="en-IN" dirty="0"/>
              <a:t>AngularJS Arrays</a:t>
            </a:r>
          </a:p>
          <a:p>
            <a:endParaRPr lang="en-IN" dirty="0"/>
          </a:p>
          <a:p>
            <a:endParaRPr lang="en-IN" dirty="0"/>
          </a:p>
        </p:txBody>
      </p:sp>
    </p:spTree>
    <p:extLst>
      <p:ext uri="{BB962C8B-B14F-4D97-AF65-F5344CB8AC3E}">
        <p14:creationId xmlns:p14="http://schemas.microsoft.com/office/powerpoint/2010/main" val="252258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F772-60EA-43C2-B397-1B7060226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53DBD3-EC11-480D-A2F1-D16D85C5A53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E657A5A-8904-4D6E-B976-CBDCEFDCB6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603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E78A-1A25-46E0-9C48-E6116316FBBD}"/>
              </a:ext>
            </a:extLst>
          </p:cNvPr>
          <p:cNvSpPr>
            <a:spLocks noGrp="1"/>
          </p:cNvSpPr>
          <p:nvPr>
            <p:ph type="title"/>
          </p:nvPr>
        </p:nvSpPr>
        <p:spPr/>
        <p:txBody>
          <a:bodyPr/>
          <a:lstStyle/>
          <a:p>
            <a:r>
              <a:rPr lang="en-IN" b="1" u="sng" dirty="0"/>
              <a:t>ng-if</a:t>
            </a:r>
            <a:br>
              <a:rPr lang="en-IN" dirty="0"/>
            </a:br>
            <a:endParaRPr lang="en-IN" dirty="0"/>
          </a:p>
        </p:txBody>
      </p:sp>
      <p:sp>
        <p:nvSpPr>
          <p:cNvPr id="3" name="Content Placeholder 2">
            <a:extLst>
              <a:ext uri="{FF2B5EF4-FFF2-40B4-BE49-F238E27FC236}">
                <a16:creationId xmlns:a16="http://schemas.microsoft.com/office/drawing/2014/main" id="{D754754D-06CD-4D7E-8520-C281B0BC5CD0}"/>
              </a:ext>
            </a:extLst>
          </p:cNvPr>
          <p:cNvSpPr>
            <a:spLocks noGrp="1"/>
          </p:cNvSpPr>
          <p:nvPr>
            <p:ph idx="1"/>
          </p:nvPr>
        </p:nvSpPr>
        <p:spPr/>
        <p:txBody>
          <a:bodyPr>
            <a:normAutofit/>
          </a:bodyPr>
          <a:lstStyle/>
          <a:p>
            <a:pPr algn="just"/>
            <a:r>
              <a:rPr lang="en-US" dirty="0"/>
              <a:t>The ng-if directive creates or removes an HTML element based on the Boolean value returned from the specified expression. </a:t>
            </a:r>
          </a:p>
          <a:p>
            <a:pPr algn="just"/>
            <a:endParaRPr lang="en-US" dirty="0"/>
          </a:p>
          <a:p>
            <a:pPr algn="just"/>
            <a:r>
              <a:rPr lang="en-US" dirty="0"/>
              <a:t>If an expression returns true then it recreates an element otherwise removes an element from the HTML document.</a:t>
            </a:r>
            <a:endParaRPr lang="en-IN" dirty="0"/>
          </a:p>
        </p:txBody>
      </p:sp>
    </p:spTree>
    <p:extLst>
      <p:ext uri="{BB962C8B-B14F-4D97-AF65-F5344CB8AC3E}">
        <p14:creationId xmlns:p14="http://schemas.microsoft.com/office/powerpoint/2010/main" val="188741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DED4-C861-49CE-BCC0-368975E7364A}"/>
              </a:ext>
            </a:extLst>
          </p:cNvPr>
          <p:cNvSpPr>
            <a:spLocks noGrp="1"/>
          </p:cNvSpPr>
          <p:nvPr>
            <p:ph type="title"/>
          </p:nvPr>
        </p:nvSpPr>
        <p:spPr/>
        <p:txBody>
          <a:bodyPr/>
          <a:lstStyle/>
          <a:p>
            <a:r>
              <a:rPr lang="en-IN" b="1" u="sng" dirty="0"/>
              <a:t>ng-</a:t>
            </a:r>
            <a:r>
              <a:rPr lang="en-IN" b="1" u="sng" dirty="0" err="1"/>
              <a:t>readonly</a:t>
            </a:r>
            <a:br>
              <a:rPr lang="en-IN" b="1" u="sng" dirty="0"/>
            </a:br>
            <a:endParaRPr lang="en-IN" b="1" u="sng" dirty="0"/>
          </a:p>
        </p:txBody>
      </p:sp>
      <p:sp>
        <p:nvSpPr>
          <p:cNvPr id="3" name="Content Placeholder 2">
            <a:extLst>
              <a:ext uri="{FF2B5EF4-FFF2-40B4-BE49-F238E27FC236}">
                <a16:creationId xmlns:a16="http://schemas.microsoft.com/office/drawing/2014/main" id="{2C8E0F29-8667-4672-9087-32F6C62AA2E1}"/>
              </a:ext>
            </a:extLst>
          </p:cNvPr>
          <p:cNvSpPr>
            <a:spLocks noGrp="1"/>
          </p:cNvSpPr>
          <p:nvPr>
            <p:ph idx="1"/>
          </p:nvPr>
        </p:nvSpPr>
        <p:spPr/>
        <p:txBody>
          <a:bodyPr/>
          <a:lstStyle/>
          <a:p>
            <a:pPr algn="just"/>
            <a:r>
              <a:rPr lang="en-US" dirty="0"/>
              <a:t>The ng-</a:t>
            </a:r>
            <a:r>
              <a:rPr lang="en-US" dirty="0" err="1"/>
              <a:t>readonly</a:t>
            </a:r>
            <a:r>
              <a:rPr lang="en-US" dirty="0"/>
              <a:t> directive makes an HTML element read-only, based on the Boolean value returned from the specified expression. </a:t>
            </a:r>
          </a:p>
          <a:p>
            <a:pPr algn="just"/>
            <a:endParaRPr lang="en-US" dirty="0"/>
          </a:p>
          <a:p>
            <a:pPr algn="just"/>
            <a:r>
              <a:rPr lang="en-US" dirty="0"/>
              <a:t>If an expression returns true then the element will become read-only, otherwise not.</a:t>
            </a:r>
            <a:endParaRPr lang="en-IN" dirty="0"/>
          </a:p>
        </p:txBody>
      </p:sp>
    </p:spTree>
    <p:extLst>
      <p:ext uri="{BB962C8B-B14F-4D97-AF65-F5344CB8AC3E}">
        <p14:creationId xmlns:p14="http://schemas.microsoft.com/office/powerpoint/2010/main" val="4842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317C-7833-4431-A5B4-872DA1CFBD53}"/>
              </a:ext>
            </a:extLst>
          </p:cNvPr>
          <p:cNvSpPr>
            <a:spLocks noGrp="1"/>
          </p:cNvSpPr>
          <p:nvPr>
            <p:ph type="title"/>
          </p:nvPr>
        </p:nvSpPr>
        <p:spPr/>
        <p:txBody>
          <a:bodyPr/>
          <a:lstStyle/>
          <a:p>
            <a:r>
              <a:rPr lang="en-IN" b="1" u="sng" dirty="0"/>
              <a:t>ng-disabled</a:t>
            </a:r>
            <a:br>
              <a:rPr lang="en-IN" b="1" u="sng" dirty="0"/>
            </a:br>
            <a:endParaRPr lang="en-IN" b="1" u="sng" dirty="0"/>
          </a:p>
        </p:txBody>
      </p:sp>
      <p:sp>
        <p:nvSpPr>
          <p:cNvPr id="3" name="Content Placeholder 2">
            <a:extLst>
              <a:ext uri="{FF2B5EF4-FFF2-40B4-BE49-F238E27FC236}">
                <a16:creationId xmlns:a16="http://schemas.microsoft.com/office/drawing/2014/main" id="{E1680276-0A8C-4250-9154-EBEBB0F6EF7C}"/>
              </a:ext>
            </a:extLst>
          </p:cNvPr>
          <p:cNvSpPr>
            <a:spLocks noGrp="1"/>
          </p:cNvSpPr>
          <p:nvPr>
            <p:ph idx="1"/>
          </p:nvPr>
        </p:nvSpPr>
        <p:spPr/>
        <p:txBody>
          <a:bodyPr/>
          <a:lstStyle/>
          <a:p>
            <a:pPr algn="just"/>
            <a:r>
              <a:rPr lang="en-US" dirty="0"/>
              <a:t>The ng-disabled directive disables an HTML element, based on the Boolean value returned from the specified expression.</a:t>
            </a:r>
          </a:p>
          <a:p>
            <a:pPr algn="just"/>
            <a:endParaRPr lang="en-US" dirty="0"/>
          </a:p>
          <a:p>
            <a:pPr algn="just"/>
            <a:r>
              <a:rPr lang="en-US" dirty="0"/>
              <a:t> If an expression returns true the element will be disabled, otherwise not.</a:t>
            </a:r>
            <a:endParaRPr lang="en-IN" dirty="0"/>
          </a:p>
        </p:txBody>
      </p:sp>
    </p:spTree>
    <p:extLst>
      <p:ext uri="{BB962C8B-B14F-4D97-AF65-F5344CB8AC3E}">
        <p14:creationId xmlns:p14="http://schemas.microsoft.com/office/powerpoint/2010/main" val="371706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A82D-F9F8-4942-A887-7A5F588F3FCD}"/>
              </a:ext>
            </a:extLst>
          </p:cNvPr>
          <p:cNvSpPr>
            <a:spLocks noGrp="1"/>
          </p:cNvSpPr>
          <p:nvPr>
            <p:ph type="title"/>
          </p:nvPr>
        </p:nvSpPr>
        <p:spPr>
          <a:xfrm>
            <a:off x="838200" y="159027"/>
            <a:ext cx="10515600" cy="1325563"/>
          </a:xfrm>
        </p:spPr>
        <p:txBody>
          <a:bodyPr/>
          <a:lstStyle/>
          <a:p>
            <a:r>
              <a:rPr lang="en-IN" b="1" u="sng" dirty="0"/>
              <a:t>Directive Syntax</a:t>
            </a:r>
            <a:br>
              <a:rPr lang="en-IN" b="1" u="sng" dirty="0"/>
            </a:br>
            <a:endParaRPr lang="en-IN" b="1" u="sng" dirty="0"/>
          </a:p>
        </p:txBody>
      </p:sp>
      <p:sp>
        <p:nvSpPr>
          <p:cNvPr id="3" name="Content Placeholder 2">
            <a:extLst>
              <a:ext uri="{FF2B5EF4-FFF2-40B4-BE49-F238E27FC236}">
                <a16:creationId xmlns:a16="http://schemas.microsoft.com/office/drawing/2014/main" id="{EB69661C-CFBA-4F65-BC5B-464A1A64B78E}"/>
              </a:ext>
            </a:extLst>
          </p:cNvPr>
          <p:cNvSpPr>
            <a:spLocks noGrp="1"/>
          </p:cNvSpPr>
          <p:nvPr>
            <p:ph idx="1"/>
          </p:nvPr>
        </p:nvSpPr>
        <p:spPr>
          <a:xfrm>
            <a:off x="838200" y="1253330"/>
            <a:ext cx="10515600" cy="5445643"/>
          </a:xfrm>
        </p:spPr>
        <p:txBody>
          <a:bodyPr>
            <a:normAutofit/>
          </a:bodyPr>
          <a:lstStyle/>
          <a:p>
            <a:pPr algn="just">
              <a:lnSpc>
                <a:spcPct val="150000"/>
              </a:lnSpc>
            </a:pPr>
            <a:r>
              <a:rPr lang="en-US" dirty="0"/>
              <a:t>AngularJS directives can be applied to DOM elements in many ways. </a:t>
            </a:r>
          </a:p>
          <a:p>
            <a:pPr algn="just">
              <a:lnSpc>
                <a:spcPct val="150000"/>
              </a:lnSpc>
            </a:pPr>
            <a:r>
              <a:rPr lang="en-US" dirty="0"/>
              <a:t>It is not mandatory to use </a:t>
            </a:r>
            <a:r>
              <a:rPr lang="en-US" b="1" dirty="0"/>
              <a:t>ng-</a:t>
            </a:r>
            <a:r>
              <a:rPr lang="en-US" dirty="0"/>
              <a:t> syntax only.</a:t>
            </a:r>
          </a:p>
          <a:p>
            <a:pPr algn="just">
              <a:lnSpc>
                <a:spcPct val="150000"/>
              </a:lnSpc>
            </a:pPr>
            <a:r>
              <a:rPr lang="en-US" dirty="0"/>
              <a:t>Directive can start with </a:t>
            </a:r>
            <a:r>
              <a:rPr lang="en-US" b="1" dirty="0"/>
              <a:t>x- or data-</a:t>
            </a:r>
            <a:r>
              <a:rPr lang="en-US" dirty="0"/>
              <a:t>, for example ng-model directive can be written as data-ng-model or x-ng-model.</a:t>
            </a:r>
          </a:p>
          <a:p>
            <a:pPr algn="just">
              <a:lnSpc>
                <a:spcPct val="150000"/>
              </a:lnSpc>
            </a:pPr>
            <a:r>
              <a:rPr lang="en-US" dirty="0"/>
              <a:t>Also, the - in the directive can be replaced with</a:t>
            </a:r>
            <a:r>
              <a:rPr lang="en-US" b="1" dirty="0"/>
              <a:t> : or _ or both</a:t>
            </a:r>
            <a:r>
              <a:rPr lang="en-US" dirty="0"/>
              <a:t>. </a:t>
            </a:r>
          </a:p>
          <a:p>
            <a:pPr algn="just">
              <a:lnSpc>
                <a:spcPct val="150000"/>
              </a:lnSpc>
            </a:pPr>
            <a:r>
              <a:rPr lang="en-US" dirty="0"/>
              <a:t>For example, ng-model can be written as </a:t>
            </a:r>
            <a:r>
              <a:rPr lang="en-US" dirty="0" err="1"/>
              <a:t>ng_model</a:t>
            </a:r>
            <a:r>
              <a:rPr lang="en-US" dirty="0"/>
              <a:t> or </a:t>
            </a:r>
            <a:r>
              <a:rPr lang="en-US" dirty="0" err="1"/>
              <a:t>ng:model</a:t>
            </a:r>
            <a:r>
              <a:rPr lang="en-US" dirty="0"/>
              <a:t>.</a:t>
            </a:r>
          </a:p>
          <a:p>
            <a:pPr algn="just">
              <a:lnSpc>
                <a:spcPct val="150000"/>
              </a:lnSpc>
            </a:pPr>
            <a:r>
              <a:rPr lang="en-US" dirty="0"/>
              <a:t> It can also be a mix with data- or x-.</a:t>
            </a:r>
          </a:p>
          <a:p>
            <a:endParaRPr lang="en-IN" dirty="0"/>
          </a:p>
        </p:txBody>
      </p:sp>
    </p:spTree>
    <p:extLst>
      <p:ext uri="{BB962C8B-B14F-4D97-AF65-F5344CB8AC3E}">
        <p14:creationId xmlns:p14="http://schemas.microsoft.com/office/powerpoint/2010/main" val="265332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EAC0-B3AA-48E5-9AC9-4524B3D0B8C5}"/>
              </a:ext>
            </a:extLst>
          </p:cNvPr>
          <p:cNvSpPr>
            <a:spLocks noGrp="1"/>
          </p:cNvSpPr>
          <p:nvPr>
            <p:ph type="title"/>
          </p:nvPr>
        </p:nvSpPr>
        <p:spPr>
          <a:xfrm>
            <a:off x="838200" y="365126"/>
            <a:ext cx="10515600" cy="1010914"/>
          </a:xfrm>
        </p:spPr>
        <p:txBody>
          <a:bodyPr/>
          <a:lstStyle/>
          <a:p>
            <a:r>
              <a:rPr lang="en-IN" b="1" u="sng" dirty="0"/>
              <a:t>AngularJS Scope</a:t>
            </a:r>
            <a:endParaRPr lang="en-IN" b="1" dirty="0"/>
          </a:p>
        </p:txBody>
      </p:sp>
      <p:sp>
        <p:nvSpPr>
          <p:cNvPr id="3" name="Content Placeholder 2">
            <a:extLst>
              <a:ext uri="{FF2B5EF4-FFF2-40B4-BE49-F238E27FC236}">
                <a16:creationId xmlns:a16="http://schemas.microsoft.com/office/drawing/2014/main" id="{B3CCBAFE-D6E3-4F39-9D3E-912398320834}"/>
              </a:ext>
            </a:extLst>
          </p:cNvPr>
          <p:cNvSpPr>
            <a:spLocks noGrp="1"/>
          </p:cNvSpPr>
          <p:nvPr>
            <p:ph idx="1"/>
          </p:nvPr>
        </p:nvSpPr>
        <p:spPr>
          <a:xfrm>
            <a:off x="838200" y="1607395"/>
            <a:ext cx="10515600" cy="3551014"/>
          </a:xfrm>
        </p:spPr>
        <p:txBody>
          <a:bodyPr>
            <a:normAutofit lnSpcReduction="10000"/>
          </a:bodyPr>
          <a:lstStyle/>
          <a:p>
            <a:pPr algn="just"/>
            <a:r>
              <a:rPr lang="en-US" dirty="0"/>
              <a:t>The $scope in an AngularJS is a built-in object, which contains application data and methods. </a:t>
            </a:r>
          </a:p>
          <a:p>
            <a:pPr algn="just"/>
            <a:r>
              <a:rPr lang="en-US" dirty="0"/>
              <a:t>You can create properties to a $scope object inside a controller function and assign a value or function to it.</a:t>
            </a:r>
          </a:p>
          <a:p>
            <a:pPr algn="just"/>
            <a:r>
              <a:rPr lang="en-US" dirty="0"/>
              <a:t>The $scope is glue between a controller and view (HTML). </a:t>
            </a:r>
          </a:p>
          <a:p>
            <a:pPr algn="just"/>
            <a:r>
              <a:rPr lang="en-US" dirty="0"/>
              <a:t>It transfers data from the controller to view and vice-versa.</a:t>
            </a:r>
          </a:p>
          <a:p>
            <a:pPr algn="just"/>
            <a:r>
              <a:rPr lang="en-US" dirty="0"/>
              <a:t>The scope is the binding part between the HTML (view) and the JavaScript (controller).</a:t>
            </a:r>
          </a:p>
          <a:p>
            <a:pPr algn="just"/>
            <a:endParaRPr lang="en-IN" dirty="0"/>
          </a:p>
        </p:txBody>
      </p:sp>
      <p:pic>
        <p:nvPicPr>
          <p:cNvPr id="4" name="Picture 3">
            <a:extLst>
              <a:ext uri="{FF2B5EF4-FFF2-40B4-BE49-F238E27FC236}">
                <a16:creationId xmlns:a16="http://schemas.microsoft.com/office/drawing/2014/main" id="{499C2CA0-CAEA-4BA4-A567-032124E3208F}"/>
              </a:ext>
            </a:extLst>
          </p:cNvPr>
          <p:cNvPicPr>
            <a:picLocks noChangeAspect="1"/>
          </p:cNvPicPr>
          <p:nvPr/>
        </p:nvPicPr>
        <p:blipFill>
          <a:blip r:embed="rId2"/>
          <a:stretch>
            <a:fillRect/>
          </a:stretch>
        </p:blipFill>
        <p:spPr>
          <a:xfrm>
            <a:off x="2867025" y="5250605"/>
            <a:ext cx="6000750" cy="1409700"/>
          </a:xfrm>
          <a:prstGeom prst="rect">
            <a:avLst/>
          </a:prstGeom>
        </p:spPr>
      </p:pic>
    </p:spTree>
    <p:extLst>
      <p:ext uri="{BB962C8B-B14F-4D97-AF65-F5344CB8AC3E}">
        <p14:creationId xmlns:p14="http://schemas.microsoft.com/office/powerpoint/2010/main" val="89789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98A-8CA4-4DC0-BDB0-ADB46DE5EA44}"/>
              </a:ext>
            </a:extLst>
          </p:cNvPr>
          <p:cNvSpPr>
            <a:spLocks noGrp="1"/>
          </p:cNvSpPr>
          <p:nvPr>
            <p:ph type="title"/>
          </p:nvPr>
        </p:nvSpPr>
        <p:spPr>
          <a:xfrm>
            <a:off x="838200" y="87695"/>
            <a:ext cx="10515600" cy="593342"/>
          </a:xfrm>
        </p:spPr>
        <p:txBody>
          <a:bodyPr>
            <a:normAutofit fontScale="90000"/>
          </a:bodyPr>
          <a:lstStyle/>
          <a:p>
            <a:r>
              <a:rPr lang="en-IN" b="1" dirty="0"/>
              <a:t>Continue</a:t>
            </a:r>
            <a:endParaRPr lang="en-IN" dirty="0"/>
          </a:p>
        </p:txBody>
      </p:sp>
      <p:sp>
        <p:nvSpPr>
          <p:cNvPr id="3" name="Content Placeholder 2">
            <a:extLst>
              <a:ext uri="{FF2B5EF4-FFF2-40B4-BE49-F238E27FC236}">
                <a16:creationId xmlns:a16="http://schemas.microsoft.com/office/drawing/2014/main" id="{F7A7BF00-DF26-48E8-8388-CA743EC1B060}"/>
              </a:ext>
            </a:extLst>
          </p:cNvPr>
          <p:cNvSpPr>
            <a:spLocks noGrp="1"/>
          </p:cNvSpPr>
          <p:nvPr>
            <p:ph idx="1"/>
          </p:nvPr>
        </p:nvSpPr>
        <p:spPr>
          <a:xfrm>
            <a:off x="838200" y="859316"/>
            <a:ext cx="10515600" cy="5910989"/>
          </a:xfrm>
        </p:spPr>
        <p:txBody>
          <a:bodyPr>
            <a:normAutofit/>
          </a:bodyPr>
          <a:lstStyle/>
          <a:p>
            <a:pPr algn="just"/>
            <a:r>
              <a:rPr lang="en-US" dirty="0"/>
              <a:t>The view can display $scope data using an expression, ng-model, or ng-bind directive.</a:t>
            </a:r>
          </a:p>
          <a:p>
            <a:pPr algn="just"/>
            <a:r>
              <a:rPr lang="en-US" dirty="0"/>
              <a:t>AngularJS creates and injects a different $scope object to each controller in an application. </a:t>
            </a:r>
          </a:p>
          <a:p>
            <a:pPr algn="just"/>
            <a:r>
              <a:rPr lang="en-US" dirty="0"/>
              <a:t>So, the data and methods attached to $scope inside one controller cannot be accessed in another controller. </a:t>
            </a:r>
          </a:p>
          <a:p>
            <a:pPr algn="just"/>
            <a:r>
              <a:rPr lang="en-US" dirty="0"/>
              <a:t>With the nested controller, child controller will inherit the parent controller's scope object. </a:t>
            </a:r>
          </a:p>
          <a:p>
            <a:pPr algn="just"/>
            <a:r>
              <a:rPr lang="en-US" dirty="0"/>
              <a:t>Therefore, child controller can access properties added in parent controller but parent controller cannot access properties added in child controller.</a:t>
            </a:r>
          </a:p>
          <a:p>
            <a:pPr algn="just"/>
            <a:endParaRPr lang="en-IN" dirty="0"/>
          </a:p>
        </p:txBody>
      </p:sp>
    </p:spTree>
    <p:extLst>
      <p:ext uri="{BB962C8B-B14F-4D97-AF65-F5344CB8AC3E}">
        <p14:creationId xmlns:p14="http://schemas.microsoft.com/office/powerpoint/2010/main" val="31170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EEF8-E1AD-4FF5-8D51-E8EF545DF02B}"/>
              </a:ext>
            </a:extLst>
          </p:cNvPr>
          <p:cNvSpPr>
            <a:spLocks noGrp="1"/>
          </p:cNvSpPr>
          <p:nvPr>
            <p:ph type="title"/>
          </p:nvPr>
        </p:nvSpPr>
        <p:spPr/>
        <p:txBody>
          <a:bodyPr/>
          <a:lstStyle/>
          <a:p>
            <a:r>
              <a:rPr lang="en-US" b="1" u="sng" dirty="0"/>
              <a:t>Note:</a:t>
            </a:r>
            <a:endParaRPr lang="en-IN" b="1" u="sng" dirty="0"/>
          </a:p>
        </p:txBody>
      </p:sp>
      <p:sp>
        <p:nvSpPr>
          <p:cNvPr id="3" name="Content Placeholder 2">
            <a:extLst>
              <a:ext uri="{FF2B5EF4-FFF2-40B4-BE49-F238E27FC236}">
                <a16:creationId xmlns:a16="http://schemas.microsoft.com/office/drawing/2014/main" id="{0E557719-23FB-4BC4-9671-BDFE748D3F48}"/>
              </a:ext>
            </a:extLst>
          </p:cNvPr>
          <p:cNvSpPr>
            <a:spLocks noGrp="1"/>
          </p:cNvSpPr>
          <p:nvPr>
            <p:ph idx="1"/>
          </p:nvPr>
        </p:nvSpPr>
        <p:spPr/>
        <p:txBody>
          <a:bodyPr/>
          <a:lstStyle/>
          <a:p>
            <a:pPr algn="just">
              <a:lnSpc>
                <a:spcPct val="150000"/>
              </a:lnSpc>
            </a:pPr>
            <a:r>
              <a:rPr lang="en-US" dirty="0"/>
              <a:t>The </a:t>
            </a:r>
            <a:r>
              <a:rPr lang="en-US" b="1" dirty="0"/>
              <a:t>ng-model</a:t>
            </a:r>
            <a:r>
              <a:rPr lang="en-US" dirty="0"/>
              <a:t> directive is used for two-way data binding. </a:t>
            </a:r>
          </a:p>
          <a:p>
            <a:pPr algn="just">
              <a:lnSpc>
                <a:spcPct val="150000"/>
              </a:lnSpc>
            </a:pPr>
            <a:r>
              <a:rPr lang="en-US" dirty="0"/>
              <a:t>It transfers the data from controller to view and vice-versa. </a:t>
            </a:r>
          </a:p>
          <a:p>
            <a:pPr algn="just">
              <a:lnSpc>
                <a:spcPct val="150000"/>
              </a:lnSpc>
            </a:pPr>
            <a:r>
              <a:rPr lang="en-US" dirty="0"/>
              <a:t>An </a:t>
            </a:r>
            <a:r>
              <a:rPr lang="en-US" b="1" dirty="0"/>
              <a:t>expression and ng-bind </a:t>
            </a:r>
            <a:r>
              <a:rPr lang="en-US" dirty="0"/>
              <a:t>directive transfers data from controller to view but not vice-versa.</a:t>
            </a:r>
          </a:p>
          <a:p>
            <a:pPr algn="just"/>
            <a:endParaRPr lang="en-IN" dirty="0"/>
          </a:p>
        </p:txBody>
      </p:sp>
    </p:spTree>
    <p:extLst>
      <p:ext uri="{BB962C8B-B14F-4D97-AF65-F5344CB8AC3E}">
        <p14:creationId xmlns:p14="http://schemas.microsoft.com/office/powerpoint/2010/main" val="325080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E7C8-39CA-4A80-A249-F108F47456A8}"/>
              </a:ext>
            </a:extLst>
          </p:cNvPr>
          <p:cNvSpPr>
            <a:spLocks noGrp="1"/>
          </p:cNvSpPr>
          <p:nvPr>
            <p:ph type="title"/>
          </p:nvPr>
        </p:nvSpPr>
        <p:spPr/>
        <p:txBody>
          <a:bodyPr/>
          <a:lstStyle/>
          <a:p>
            <a:r>
              <a:rPr lang="en-IN" b="1" u="sng" dirty="0"/>
              <a:t>Two-Way Binding</a:t>
            </a:r>
            <a:br>
              <a:rPr lang="en-IN" dirty="0"/>
            </a:br>
            <a:endParaRPr lang="en-IN" dirty="0"/>
          </a:p>
        </p:txBody>
      </p:sp>
      <p:sp>
        <p:nvSpPr>
          <p:cNvPr id="3" name="Content Placeholder 2">
            <a:extLst>
              <a:ext uri="{FF2B5EF4-FFF2-40B4-BE49-F238E27FC236}">
                <a16:creationId xmlns:a16="http://schemas.microsoft.com/office/drawing/2014/main" id="{09C8331C-8888-4A93-A0F6-FF9AEDD741C5}"/>
              </a:ext>
            </a:extLst>
          </p:cNvPr>
          <p:cNvSpPr>
            <a:spLocks noGrp="1"/>
          </p:cNvSpPr>
          <p:nvPr>
            <p:ph idx="1"/>
          </p:nvPr>
        </p:nvSpPr>
        <p:spPr>
          <a:xfrm>
            <a:off x="838200" y="1825625"/>
            <a:ext cx="4936435" cy="4351338"/>
          </a:xfrm>
        </p:spPr>
        <p:txBody>
          <a:bodyPr/>
          <a:lstStyle/>
          <a:p>
            <a:pPr algn="just"/>
            <a:r>
              <a:rPr lang="en-US" dirty="0"/>
              <a:t>The binding goes both ways. </a:t>
            </a:r>
          </a:p>
          <a:p>
            <a:pPr algn="just"/>
            <a:endParaRPr lang="en-US" dirty="0"/>
          </a:p>
          <a:p>
            <a:pPr algn="just"/>
            <a:r>
              <a:rPr lang="en-US" dirty="0"/>
              <a:t>If the user changes the value inside the input field, the AngularJS property will also change its value.</a:t>
            </a:r>
            <a:endParaRPr lang="en-IN" dirty="0"/>
          </a:p>
        </p:txBody>
      </p:sp>
      <p:pic>
        <p:nvPicPr>
          <p:cNvPr id="4" name="Picture 3">
            <a:extLst>
              <a:ext uri="{FF2B5EF4-FFF2-40B4-BE49-F238E27FC236}">
                <a16:creationId xmlns:a16="http://schemas.microsoft.com/office/drawing/2014/main" id="{6A684B9D-D7C3-4B75-84BD-B9F67B638330}"/>
              </a:ext>
            </a:extLst>
          </p:cNvPr>
          <p:cNvPicPr>
            <a:picLocks noChangeAspect="1"/>
          </p:cNvPicPr>
          <p:nvPr/>
        </p:nvPicPr>
        <p:blipFill>
          <a:blip r:embed="rId2"/>
          <a:stretch>
            <a:fillRect/>
          </a:stretch>
        </p:blipFill>
        <p:spPr>
          <a:xfrm>
            <a:off x="5973416" y="666233"/>
            <a:ext cx="6218584" cy="5826642"/>
          </a:xfrm>
          <a:prstGeom prst="rect">
            <a:avLst/>
          </a:prstGeom>
        </p:spPr>
      </p:pic>
    </p:spTree>
    <p:extLst>
      <p:ext uri="{BB962C8B-B14F-4D97-AF65-F5344CB8AC3E}">
        <p14:creationId xmlns:p14="http://schemas.microsoft.com/office/powerpoint/2010/main" val="5424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1518-A171-4052-894C-CBD5A5847805}"/>
              </a:ext>
            </a:extLst>
          </p:cNvPr>
          <p:cNvSpPr>
            <a:spLocks noGrp="1"/>
          </p:cNvSpPr>
          <p:nvPr>
            <p:ph type="title"/>
          </p:nvPr>
        </p:nvSpPr>
        <p:spPr/>
        <p:txBody>
          <a:bodyPr/>
          <a:lstStyle/>
          <a:p>
            <a:r>
              <a:rPr lang="en-IN" b="1" dirty="0"/>
              <a:t>Why called AngularJS</a:t>
            </a:r>
            <a:br>
              <a:rPr lang="en-IN" b="1" dirty="0"/>
            </a:br>
            <a:endParaRPr lang="en-IN" dirty="0"/>
          </a:p>
        </p:txBody>
      </p:sp>
      <p:sp>
        <p:nvSpPr>
          <p:cNvPr id="3" name="Content Placeholder 2">
            <a:extLst>
              <a:ext uri="{FF2B5EF4-FFF2-40B4-BE49-F238E27FC236}">
                <a16:creationId xmlns:a16="http://schemas.microsoft.com/office/drawing/2014/main" id="{802CCD8D-1FCF-4A18-AB34-26C90033B32C}"/>
              </a:ext>
            </a:extLst>
          </p:cNvPr>
          <p:cNvSpPr>
            <a:spLocks noGrp="1"/>
          </p:cNvSpPr>
          <p:nvPr>
            <p:ph idx="1"/>
          </p:nvPr>
        </p:nvSpPr>
        <p:spPr/>
        <p:txBody>
          <a:bodyPr/>
          <a:lstStyle/>
          <a:p>
            <a:r>
              <a:rPr lang="en-US" dirty="0"/>
              <a:t>Because HTML has Angular brackets and "ng" sounds like "Angular".</a:t>
            </a:r>
            <a:endParaRPr lang="en-IN" dirty="0"/>
          </a:p>
        </p:txBody>
      </p:sp>
    </p:spTree>
    <p:extLst>
      <p:ext uri="{BB962C8B-B14F-4D97-AF65-F5344CB8AC3E}">
        <p14:creationId xmlns:p14="http://schemas.microsoft.com/office/powerpoint/2010/main" val="4241710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D246-912A-4000-A4C8-D2BF403F0798}"/>
              </a:ext>
            </a:extLst>
          </p:cNvPr>
          <p:cNvSpPr>
            <a:spLocks noGrp="1"/>
          </p:cNvSpPr>
          <p:nvPr>
            <p:ph type="title"/>
          </p:nvPr>
        </p:nvSpPr>
        <p:spPr/>
        <p:txBody>
          <a:bodyPr/>
          <a:lstStyle/>
          <a:p>
            <a:r>
              <a:rPr lang="en-IN" b="1" u="sng" dirty="0"/>
              <a:t>Understanding the Scope</a:t>
            </a:r>
            <a:br>
              <a:rPr lang="en-IN" dirty="0"/>
            </a:br>
            <a:endParaRPr lang="en-IN" dirty="0"/>
          </a:p>
        </p:txBody>
      </p:sp>
      <p:sp>
        <p:nvSpPr>
          <p:cNvPr id="3" name="Content Placeholder 2">
            <a:extLst>
              <a:ext uri="{FF2B5EF4-FFF2-40B4-BE49-F238E27FC236}">
                <a16:creationId xmlns:a16="http://schemas.microsoft.com/office/drawing/2014/main" id="{877EDC72-46E9-4021-86D1-CD32C3BDF327}"/>
              </a:ext>
            </a:extLst>
          </p:cNvPr>
          <p:cNvSpPr>
            <a:spLocks noGrp="1"/>
          </p:cNvSpPr>
          <p:nvPr>
            <p:ph idx="1"/>
          </p:nvPr>
        </p:nvSpPr>
        <p:spPr>
          <a:xfrm>
            <a:off x="838200" y="1401417"/>
            <a:ext cx="10515600" cy="5257800"/>
          </a:xfrm>
        </p:spPr>
        <p:txBody>
          <a:bodyPr>
            <a:normAutofit fontScale="92500" lnSpcReduction="20000"/>
          </a:bodyPr>
          <a:lstStyle/>
          <a:p>
            <a:pPr marL="0" indent="0" algn="just">
              <a:lnSpc>
                <a:spcPct val="160000"/>
              </a:lnSpc>
              <a:buNone/>
            </a:pPr>
            <a:r>
              <a:rPr lang="en-US" dirty="0"/>
              <a:t>If we consider an AngularJS application to consist of:</a:t>
            </a:r>
          </a:p>
          <a:p>
            <a:pPr algn="just">
              <a:lnSpc>
                <a:spcPct val="160000"/>
              </a:lnSpc>
            </a:pPr>
            <a:r>
              <a:rPr lang="en-US" dirty="0"/>
              <a:t>View, which is the HTML.</a:t>
            </a:r>
          </a:p>
          <a:p>
            <a:pPr algn="just">
              <a:lnSpc>
                <a:spcPct val="160000"/>
              </a:lnSpc>
            </a:pPr>
            <a:r>
              <a:rPr lang="en-US" dirty="0"/>
              <a:t>Model, which is the data available for the current view.</a:t>
            </a:r>
          </a:p>
          <a:p>
            <a:pPr algn="just">
              <a:lnSpc>
                <a:spcPct val="160000"/>
              </a:lnSpc>
            </a:pPr>
            <a:r>
              <a:rPr lang="en-US" dirty="0"/>
              <a:t>Controller, which is the JavaScript function that makes/changes/removes/controls the data.</a:t>
            </a:r>
          </a:p>
          <a:p>
            <a:pPr algn="just">
              <a:lnSpc>
                <a:spcPct val="160000"/>
              </a:lnSpc>
            </a:pPr>
            <a:r>
              <a:rPr lang="en-US" dirty="0"/>
              <a:t>Then the scope is the Model.</a:t>
            </a:r>
          </a:p>
          <a:p>
            <a:pPr algn="just">
              <a:lnSpc>
                <a:spcPct val="160000"/>
              </a:lnSpc>
            </a:pPr>
            <a:r>
              <a:rPr lang="en-US" dirty="0"/>
              <a:t>The scope is a JavaScript object with properties and methods, which are available for both the view and the controller.</a:t>
            </a:r>
            <a:endParaRPr lang="en-IN" dirty="0"/>
          </a:p>
        </p:txBody>
      </p:sp>
    </p:spTree>
    <p:extLst>
      <p:ext uri="{BB962C8B-B14F-4D97-AF65-F5344CB8AC3E}">
        <p14:creationId xmlns:p14="http://schemas.microsoft.com/office/powerpoint/2010/main" val="3649740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BCC9-EFCF-477D-9208-E893C42EBBB2}"/>
              </a:ext>
            </a:extLst>
          </p:cNvPr>
          <p:cNvSpPr>
            <a:spLocks noGrp="1"/>
          </p:cNvSpPr>
          <p:nvPr>
            <p:ph type="title"/>
          </p:nvPr>
        </p:nvSpPr>
        <p:spPr>
          <a:xfrm>
            <a:off x="768626" y="347869"/>
            <a:ext cx="10515600" cy="1325563"/>
          </a:xfrm>
        </p:spPr>
        <p:txBody>
          <a:bodyPr/>
          <a:lstStyle/>
          <a:p>
            <a:r>
              <a:rPr lang="en-IN" b="1" u="sng" dirty="0"/>
              <a:t>$</a:t>
            </a:r>
            <a:r>
              <a:rPr lang="en-IN" b="1" u="sng" dirty="0" err="1"/>
              <a:t>rootScope</a:t>
            </a:r>
            <a:br>
              <a:rPr lang="en-IN" dirty="0"/>
            </a:br>
            <a:endParaRPr lang="en-IN" dirty="0"/>
          </a:p>
        </p:txBody>
      </p:sp>
      <p:sp>
        <p:nvSpPr>
          <p:cNvPr id="3" name="Content Placeholder 2">
            <a:extLst>
              <a:ext uri="{FF2B5EF4-FFF2-40B4-BE49-F238E27FC236}">
                <a16:creationId xmlns:a16="http://schemas.microsoft.com/office/drawing/2014/main" id="{1CBEB551-EB5B-404E-B100-77FB449E7621}"/>
              </a:ext>
            </a:extLst>
          </p:cNvPr>
          <p:cNvSpPr>
            <a:spLocks noGrp="1"/>
          </p:cNvSpPr>
          <p:nvPr>
            <p:ph idx="1"/>
          </p:nvPr>
        </p:nvSpPr>
        <p:spPr>
          <a:xfrm>
            <a:off x="838200" y="1192696"/>
            <a:ext cx="10515600" cy="3826565"/>
          </a:xfrm>
        </p:spPr>
        <p:txBody>
          <a:bodyPr>
            <a:normAutofit/>
          </a:bodyPr>
          <a:lstStyle/>
          <a:p>
            <a:pPr algn="just">
              <a:lnSpc>
                <a:spcPct val="150000"/>
              </a:lnSpc>
            </a:pPr>
            <a:r>
              <a:rPr lang="en-US" dirty="0"/>
              <a:t>An AngularJS application has a single $</a:t>
            </a:r>
            <a:r>
              <a:rPr lang="en-US" dirty="0" err="1"/>
              <a:t>rootScope</a:t>
            </a:r>
            <a:r>
              <a:rPr lang="en-US" dirty="0"/>
              <a:t>. </a:t>
            </a:r>
          </a:p>
          <a:p>
            <a:pPr algn="just">
              <a:lnSpc>
                <a:spcPct val="150000"/>
              </a:lnSpc>
            </a:pPr>
            <a:r>
              <a:rPr lang="en-US" dirty="0"/>
              <a:t>All the other $scope objects are child objects.</a:t>
            </a:r>
          </a:p>
          <a:p>
            <a:pPr algn="just">
              <a:lnSpc>
                <a:spcPct val="150000"/>
              </a:lnSpc>
            </a:pPr>
            <a:r>
              <a:rPr lang="en-US" dirty="0"/>
              <a:t>The properties and methods attached to $</a:t>
            </a:r>
            <a:r>
              <a:rPr lang="en-US" dirty="0" err="1"/>
              <a:t>rootScope</a:t>
            </a:r>
            <a:r>
              <a:rPr lang="en-US" dirty="0"/>
              <a:t> will be available to all the controllers.</a:t>
            </a:r>
          </a:p>
          <a:p>
            <a:pPr>
              <a:lnSpc>
                <a:spcPct val="150000"/>
              </a:lnSpc>
            </a:pPr>
            <a:r>
              <a:rPr lang="en-US" dirty="0"/>
              <a:t>The $scope object contains various methods. </a:t>
            </a:r>
          </a:p>
          <a:p>
            <a:pPr algn="just">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353563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053A-7375-4176-AAD9-421C0C82BA31}"/>
              </a:ext>
            </a:extLst>
          </p:cNvPr>
          <p:cNvSpPr>
            <a:spLocks noGrp="1"/>
          </p:cNvSpPr>
          <p:nvPr>
            <p:ph type="title"/>
          </p:nvPr>
        </p:nvSpPr>
        <p:spPr>
          <a:xfrm>
            <a:off x="838200" y="500062"/>
            <a:ext cx="10515600" cy="1325563"/>
          </a:xfrm>
        </p:spPr>
        <p:txBody>
          <a:bodyPr/>
          <a:lstStyle/>
          <a:p>
            <a:r>
              <a:rPr lang="en-IN" b="1" u="sng" dirty="0"/>
              <a:t>Root Scope</a:t>
            </a:r>
            <a:br>
              <a:rPr lang="en-IN" dirty="0"/>
            </a:br>
            <a:endParaRPr lang="en-IN" dirty="0"/>
          </a:p>
        </p:txBody>
      </p:sp>
      <p:sp>
        <p:nvSpPr>
          <p:cNvPr id="3" name="Content Placeholder 2">
            <a:extLst>
              <a:ext uri="{FF2B5EF4-FFF2-40B4-BE49-F238E27FC236}">
                <a16:creationId xmlns:a16="http://schemas.microsoft.com/office/drawing/2014/main" id="{76E1C25D-BCAC-4105-81B4-B00B7E1322E5}"/>
              </a:ext>
            </a:extLst>
          </p:cNvPr>
          <p:cNvSpPr>
            <a:spLocks noGrp="1"/>
          </p:cNvSpPr>
          <p:nvPr>
            <p:ph idx="1"/>
          </p:nvPr>
        </p:nvSpPr>
        <p:spPr/>
        <p:txBody>
          <a:bodyPr/>
          <a:lstStyle/>
          <a:p>
            <a:pPr algn="just">
              <a:lnSpc>
                <a:spcPct val="150000"/>
              </a:lnSpc>
            </a:pPr>
            <a:r>
              <a:rPr lang="en-US" dirty="0"/>
              <a:t>All applications have a $</a:t>
            </a:r>
            <a:r>
              <a:rPr lang="en-US" dirty="0" err="1"/>
              <a:t>rootScope</a:t>
            </a:r>
            <a:r>
              <a:rPr lang="en-US" dirty="0"/>
              <a:t> which is the scope created on the HTML element that contains the ng-app directive.</a:t>
            </a:r>
          </a:p>
          <a:p>
            <a:pPr algn="just">
              <a:lnSpc>
                <a:spcPct val="150000"/>
              </a:lnSpc>
            </a:pPr>
            <a:r>
              <a:rPr lang="en-US" dirty="0"/>
              <a:t>The </a:t>
            </a:r>
            <a:r>
              <a:rPr lang="en-US" dirty="0" err="1"/>
              <a:t>rootScope</a:t>
            </a:r>
            <a:r>
              <a:rPr lang="en-US" dirty="0"/>
              <a:t> is available in the entire application.</a:t>
            </a:r>
          </a:p>
          <a:p>
            <a:pPr algn="just">
              <a:lnSpc>
                <a:spcPct val="150000"/>
              </a:lnSpc>
            </a:pPr>
            <a:r>
              <a:rPr lang="en-US" dirty="0"/>
              <a:t>If a variable has the same name in both the current scope and in the </a:t>
            </a:r>
            <a:r>
              <a:rPr lang="en-US" dirty="0" err="1"/>
              <a:t>rootScope</a:t>
            </a:r>
            <a:r>
              <a:rPr lang="en-US" dirty="0"/>
              <a:t>, the application uses the one in the current scope.</a:t>
            </a:r>
          </a:p>
          <a:p>
            <a:pPr algn="just">
              <a:lnSpc>
                <a:spcPct val="150000"/>
              </a:lnSpc>
            </a:pPr>
            <a:r>
              <a:rPr lang="en-US" dirty="0"/>
              <a:t>The following table lists important methods of $scope object.</a:t>
            </a:r>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3714181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85CA-7E55-4F59-AEEC-0329171C9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6B1AAF-DA32-4E5F-B614-4B158F5D247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F7865EB-416F-47EC-A931-CF345C5A91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69518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8D12-558B-4774-A74C-988A8AF1A70C}"/>
              </a:ext>
            </a:extLst>
          </p:cNvPr>
          <p:cNvSpPr>
            <a:spLocks noGrp="1"/>
          </p:cNvSpPr>
          <p:nvPr>
            <p:ph type="title"/>
          </p:nvPr>
        </p:nvSpPr>
        <p:spPr>
          <a:xfrm>
            <a:off x="838200" y="500062"/>
            <a:ext cx="10515600" cy="1325563"/>
          </a:xfrm>
        </p:spPr>
        <p:txBody>
          <a:bodyPr/>
          <a:lstStyle/>
          <a:p>
            <a:r>
              <a:rPr lang="en-IN" b="1" u="sng" dirty="0"/>
              <a:t>$watch</a:t>
            </a:r>
            <a:br>
              <a:rPr lang="en-IN" dirty="0"/>
            </a:br>
            <a:endParaRPr lang="en-IN" dirty="0"/>
          </a:p>
        </p:txBody>
      </p:sp>
      <p:sp>
        <p:nvSpPr>
          <p:cNvPr id="3" name="Content Placeholder 2">
            <a:extLst>
              <a:ext uri="{FF2B5EF4-FFF2-40B4-BE49-F238E27FC236}">
                <a16:creationId xmlns:a16="http://schemas.microsoft.com/office/drawing/2014/main" id="{B916391D-D32B-40AE-B4D1-BD53B4BCA64D}"/>
              </a:ext>
            </a:extLst>
          </p:cNvPr>
          <p:cNvSpPr>
            <a:spLocks noGrp="1"/>
          </p:cNvSpPr>
          <p:nvPr>
            <p:ph idx="1"/>
          </p:nvPr>
        </p:nvSpPr>
        <p:spPr/>
        <p:txBody>
          <a:bodyPr/>
          <a:lstStyle/>
          <a:p>
            <a:pPr algn="just"/>
            <a:r>
              <a:rPr lang="en-US" dirty="0"/>
              <a:t>Angular scope object includes $watch event which will be raised whenever a model property is changed.</a:t>
            </a:r>
          </a:p>
          <a:p>
            <a:pPr algn="just"/>
            <a:endParaRPr lang="en-US" dirty="0"/>
          </a:p>
          <a:p>
            <a:pPr algn="just"/>
            <a:r>
              <a:rPr lang="en-US" dirty="0"/>
              <a:t>$watch registers a callback, which will get called whenever the specified model property "message" changes.</a:t>
            </a:r>
            <a:endParaRPr lang="en-IN" dirty="0"/>
          </a:p>
        </p:txBody>
      </p:sp>
    </p:spTree>
    <p:extLst>
      <p:ext uri="{BB962C8B-B14F-4D97-AF65-F5344CB8AC3E}">
        <p14:creationId xmlns:p14="http://schemas.microsoft.com/office/powerpoint/2010/main" val="788819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73DB-8E28-49FF-A591-6AA40A7AEB10}"/>
              </a:ext>
            </a:extLst>
          </p:cNvPr>
          <p:cNvSpPr>
            <a:spLocks noGrp="1"/>
          </p:cNvSpPr>
          <p:nvPr>
            <p:ph type="title"/>
          </p:nvPr>
        </p:nvSpPr>
        <p:spPr/>
        <p:txBody>
          <a:bodyPr/>
          <a:lstStyle/>
          <a:p>
            <a:r>
              <a:rPr lang="en-IN" b="1" u="sng" dirty="0" err="1"/>
              <a:t>Angularjs</a:t>
            </a:r>
            <a:r>
              <a:rPr lang="en-IN" b="1" u="sng" dirty="0"/>
              <a:t> Controller</a:t>
            </a:r>
            <a:br>
              <a:rPr lang="en-IN" b="1" dirty="0"/>
            </a:br>
            <a:endParaRPr lang="en-IN" dirty="0"/>
          </a:p>
        </p:txBody>
      </p:sp>
      <p:sp>
        <p:nvSpPr>
          <p:cNvPr id="3" name="Content Placeholder 2">
            <a:extLst>
              <a:ext uri="{FF2B5EF4-FFF2-40B4-BE49-F238E27FC236}">
                <a16:creationId xmlns:a16="http://schemas.microsoft.com/office/drawing/2014/main" id="{B00909EB-C2D5-488E-B7F4-5C1DC68A24B8}"/>
              </a:ext>
            </a:extLst>
          </p:cNvPr>
          <p:cNvSpPr>
            <a:spLocks noGrp="1"/>
          </p:cNvSpPr>
          <p:nvPr>
            <p:ph idx="1"/>
          </p:nvPr>
        </p:nvSpPr>
        <p:spPr>
          <a:xfrm>
            <a:off x="838200" y="1411357"/>
            <a:ext cx="10515600" cy="4765606"/>
          </a:xfrm>
        </p:spPr>
        <p:txBody>
          <a:bodyPr>
            <a:normAutofit/>
          </a:bodyPr>
          <a:lstStyle/>
          <a:p>
            <a:pPr algn="just"/>
            <a:r>
              <a:rPr lang="en-US" dirty="0"/>
              <a:t>AngularJS applications are controlled by </a:t>
            </a:r>
            <a:r>
              <a:rPr lang="en-US" b="1" dirty="0"/>
              <a:t>Controller</a:t>
            </a:r>
            <a:r>
              <a:rPr lang="en-US" dirty="0"/>
              <a:t>. </a:t>
            </a:r>
          </a:p>
          <a:p>
            <a:pPr algn="just"/>
            <a:endParaRPr lang="en-US" dirty="0"/>
          </a:p>
          <a:p>
            <a:pPr algn="just"/>
            <a:r>
              <a:rPr lang="en-US" dirty="0"/>
              <a:t>AngularJS controllers are used for control the data of AngularJS applications.</a:t>
            </a:r>
          </a:p>
          <a:p>
            <a:pPr marL="0" indent="0" algn="just">
              <a:buNone/>
            </a:pPr>
            <a:r>
              <a:rPr lang="en-US" dirty="0"/>
              <a:t> </a:t>
            </a:r>
          </a:p>
          <a:p>
            <a:pPr algn="just"/>
            <a:r>
              <a:rPr lang="en-US" dirty="0"/>
              <a:t>AngularJS controllers are regular JavaScript Objects.</a:t>
            </a:r>
          </a:p>
          <a:p>
            <a:pPr algn="just"/>
            <a:endParaRPr lang="en-US" dirty="0"/>
          </a:p>
          <a:p>
            <a:pPr algn="just"/>
            <a:r>
              <a:rPr lang="en-US" dirty="0"/>
              <a:t>For define controller in AngularJS application we need </a:t>
            </a:r>
            <a:r>
              <a:rPr lang="en-US" b="1" dirty="0"/>
              <a:t>ng-controller</a:t>
            </a:r>
            <a:r>
              <a:rPr lang="en-US" dirty="0"/>
              <a:t> directive names.</a:t>
            </a:r>
          </a:p>
          <a:p>
            <a:pPr algn="just"/>
            <a:endParaRPr lang="en-US" dirty="0"/>
          </a:p>
          <a:p>
            <a:endParaRPr lang="en-IN" dirty="0"/>
          </a:p>
        </p:txBody>
      </p:sp>
    </p:spTree>
    <p:extLst>
      <p:ext uri="{BB962C8B-B14F-4D97-AF65-F5344CB8AC3E}">
        <p14:creationId xmlns:p14="http://schemas.microsoft.com/office/powerpoint/2010/main" val="332931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88B7-106D-4892-8049-009AB291B2C3}"/>
              </a:ext>
            </a:extLst>
          </p:cNvPr>
          <p:cNvSpPr>
            <a:spLocks noGrp="1"/>
          </p:cNvSpPr>
          <p:nvPr>
            <p:ph type="title"/>
          </p:nvPr>
        </p:nvSpPr>
        <p:spPr>
          <a:xfrm>
            <a:off x="838200" y="128664"/>
            <a:ext cx="10515600" cy="1325563"/>
          </a:xfrm>
        </p:spPr>
        <p:txBody>
          <a:bodyPr/>
          <a:lstStyle/>
          <a:p>
            <a:r>
              <a:rPr lang="en-IN" b="1" u="sng" dirty="0"/>
              <a:t>AngularJS Controller</a:t>
            </a:r>
            <a:br>
              <a:rPr lang="en-IN" dirty="0"/>
            </a:br>
            <a:endParaRPr lang="en-IN" dirty="0"/>
          </a:p>
        </p:txBody>
      </p:sp>
      <p:sp>
        <p:nvSpPr>
          <p:cNvPr id="3" name="Content Placeholder 2">
            <a:extLst>
              <a:ext uri="{FF2B5EF4-FFF2-40B4-BE49-F238E27FC236}">
                <a16:creationId xmlns:a16="http://schemas.microsoft.com/office/drawing/2014/main" id="{C853D371-8B51-4635-8B7A-F14DBFCF4D82}"/>
              </a:ext>
            </a:extLst>
          </p:cNvPr>
          <p:cNvSpPr>
            <a:spLocks noGrp="1"/>
          </p:cNvSpPr>
          <p:nvPr>
            <p:ph idx="1"/>
          </p:nvPr>
        </p:nvSpPr>
        <p:spPr>
          <a:xfrm>
            <a:off x="838200" y="1454227"/>
            <a:ext cx="10515600" cy="5188944"/>
          </a:xfrm>
        </p:spPr>
        <p:txBody>
          <a:bodyPr>
            <a:normAutofit/>
          </a:bodyPr>
          <a:lstStyle/>
          <a:p>
            <a:pPr algn="just" eaLnBrk="0" fontAlgn="base" hangingPunct="0">
              <a:lnSpc>
                <a:spcPct val="100000"/>
              </a:lnSpc>
              <a:spcBef>
                <a:spcPct val="0"/>
              </a:spcBef>
              <a:spcAft>
                <a:spcPct val="0"/>
              </a:spcAft>
            </a:pPr>
            <a:r>
              <a:rPr lang="en-US" altLang="en-US" dirty="0">
                <a:solidFill>
                  <a:srgbClr val="181717"/>
                </a:solidFill>
              </a:rPr>
              <a:t>The controller in AngularJS is a JavaScript function that maintains the application data and behavior using </a:t>
            </a:r>
            <a:r>
              <a:rPr lang="en-US" altLang="en-US" dirty="0">
                <a:solidFill>
                  <a:srgbClr val="007BFF"/>
                </a:solidFill>
                <a:hlinkClick r:id="rId2"/>
              </a:rPr>
              <a:t>$scope</a:t>
            </a:r>
            <a:r>
              <a:rPr lang="en-US" altLang="en-US" dirty="0">
                <a:solidFill>
                  <a:srgbClr val="181717"/>
                </a:solidFill>
              </a:rPr>
              <a:t> object.</a:t>
            </a:r>
          </a:p>
          <a:p>
            <a:pPr algn="just" eaLnBrk="0" fontAlgn="base" hangingPunct="0">
              <a:lnSpc>
                <a:spcPct val="100000"/>
              </a:lnSpc>
              <a:spcBef>
                <a:spcPct val="0"/>
              </a:spcBef>
              <a:spcAft>
                <a:spcPct val="0"/>
              </a:spcAft>
            </a:pPr>
            <a:endParaRPr lang="en-US" altLang="en-US" dirty="0"/>
          </a:p>
          <a:p>
            <a:pPr algn="just" eaLnBrk="0" fontAlgn="base" hangingPunct="0">
              <a:lnSpc>
                <a:spcPct val="100000"/>
              </a:lnSpc>
              <a:spcBef>
                <a:spcPct val="0"/>
              </a:spcBef>
              <a:spcAft>
                <a:spcPct val="0"/>
              </a:spcAft>
            </a:pPr>
            <a:r>
              <a:rPr lang="en-US" altLang="en-US" dirty="0">
                <a:solidFill>
                  <a:srgbClr val="181717"/>
                </a:solidFill>
              </a:rPr>
              <a:t>You can attach properties and methods to the $scope object inside a controller function, which in turn will add/update the data and attach </a:t>
            </a:r>
            <a:r>
              <a:rPr lang="en-US" altLang="en-US" dirty="0" err="1">
                <a:solidFill>
                  <a:srgbClr val="181717"/>
                </a:solidFill>
              </a:rPr>
              <a:t>behaviours</a:t>
            </a:r>
            <a:r>
              <a:rPr lang="en-US" altLang="en-US" dirty="0">
                <a:solidFill>
                  <a:srgbClr val="181717"/>
                </a:solidFill>
              </a:rPr>
              <a:t> to HTML elements. </a:t>
            </a:r>
          </a:p>
          <a:p>
            <a:pPr marL="0" indent="0" algn="just" eaLnBrk="0" fontAlgn="base" hangingPunct="0">
              <a:lnSpc>
                <a:spcPct val="100000"/>
              </a:lnSpc>
              <a:spcBef>
                <a:spcPct val="0"/>
              </a:spcBef>
              <a:spcAft>
                <a:spcPct val="0"/>
              </a:spcAft>
              <a:buNone/>
            </a:pPr>
            <a:endParaRPr lang="en-US" altLang="en-US" dirty="0">
              <a:solidFill>
                <a:srgbClr val="181717"/>
              </a:solidFill>
            </a:endParaRPr>
          </a:p>
          <a:p>
            <a:pPr algn="just" eaLnBrk="0" fontAlgn="base" hangingPunct="0">
              <a:lnSpc>
                <a:spcPct val="100000"/>
              </a:lnSpc>
              <a:spcBef>
                <a:spcPct val="0"/>
              </a:spcBef>
              <a:spcAft>
                <a:spcPct val="0"/>
              </a:spcAft>
            </a:pPr>
            <a:r>
              <a:rPr lang="en-US" altLang="en-US" dirty="0">
                <a:solidFill>
                  <a:srgbClr val="181717"/>
                </a:solidFill>
              </a:rPr>
              <a:t>The </a:t>
            </a:r>
            <a:r>
              <a:rPr lang="en-US" altLang="en-US" dirty="0">
                <a:solidFill>
                  <a:srgbClr val="000000"/>
                </a:solidFill>
              </a:rPr>
              <a:t>ng-controller</a:t>
            </a:r>
            <a:r>
              <a:rPr lang="en-US" altLang="en-US" dirty="0">
                <a:solidFill>
                  <a:srgbClr val="181717"/>
                </a:solidFill>
              </a:rPr>
              <a:t> directive is used to specify a controller in HTML element, which will add behavior or maintain the data in that HTML element and its child elements.</a:t>
            </a:r>
            <a:endParaRPr lang="en-US" altLang="en-US" dirty="0"/>
          </a:p>
        </p:txBody>
      </p:sp>
    </p:spTree>
    <p:extLst>
      <p:ext uri="{BB962C8B-B14F-4D97-AF65-F5344CB8AC3E}">
        <p14:creationId xmlns:p14="http://schemas.microsoft.com/office/powerpoint/2010/main" val="1544366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8954-0465-4A85-82B2-99905AE1C466}"/>
              </a:ext>
            </a:extLst>
          </p:cNvPr>
          <p:cNvSpPr>
            <a:spLocks noGrp="1"/>
          </p:cNvSpPr>
          <p:nvPr>
            <p:ph type="title"/>
          </p:nvPr>
        </p:nvSpPr>
        <p:spPr>
          <a:xfrm>
            <a:off x="838200" y="0"/>
            <a:ext cx="10515600" cy="1325563"/>
          </a:xfrm>
        </p:spPr>
        <p:txBody>
          <a:bodyPr/>
          <a:lstStyle/>
          <a:p>
            <a:r>
              <a:rPr lang="en-IN" b="1" u="sng" dirty="0"/>
              <a:t>Controller Example </a:t>
            </a:r>
          </a:p>
        </p:txBody>
      </p:sp>
      <p:sp>
        <p:nvSpPr>
          <p:cNvPr id="3" name="Content Placeholder 2">
            <a:extLst>
              <a:ext uri="{FF2B5EF4-FFF2-40B4-BE49-F238E27FC236}">
                <a16:creationId xmlns:a16="http://schemas.microsoft.com/office/drawing/2014/main" id="{51A287E2-E505-4A8B-8B1D-10BB06518823}"/>
              </a:ext>
            </a:extLst>
          </p:cNvPr>
          <p:cNvSpPr>
            <a:spLocks noGrp="1"/>
          </p:cNvSpPr>
          <p:nvPr>
            <p:ph idx="1"/>
          </p:nvPr>
        </p:nvSpPr>
        <p:spPr>
          <a:xfrm>
            <a:off x="838200" y="1325564"/>
            <a:ext cx="10515600" cy="5413166"/>
          </a:xfrm>
        </p:spPr>
        <p:txBody>
          <a:bodyPr>
            <a:normAutofit/>
          </a:bodyPr>
          <a:lstStyle/>
          <a:p>
            <a:pPr algn="just">
              <a:lnSpc>
                <a:spcPct val="100000"/>
              </a:lnSpc>
            </a:pPr>
            <a:r>
              <a:rPr lang="en-US" sz="2400" b="1" dirty="0"/>
              <a:t>Example</a:t>
            </a:r>
            <a:r>
              <a:rPr lang="en-US" sz="2400" dirty="0"/>
              <a:t> demonstrates attaching properties to the $scope object inside a controller and then displaying property value in HTML.</a:t>
            </a:r>
          </a:p>
          <a:p>
            <a:pPr algn="just">
              <a:lnSpc>
                <a:spcPct val="100000"/>
              </a:lnSpc>
            </a:pPr>
            <a:endParaRPr lang="en-US" sz="2400" dirty="0"/>
          </a:p>
          <a:p>
            <a:pPr algn="just">
              <a:lnSpc>
                <a:spcPct val="100000"/>
              </a:lnSpc>
            </a:pPr>
            <a:r>
              <a:rPr lang="en-US" dirty="0"/>
              <a:t>Now, to create "</a:t>
            </a:r>
            <a:r>
              <a:rPr lang="en-US" dirty="0" err="1"/>
              <a:t>myController</a:t>
            </a:r>
            <a:r>
              <a:rPr lang="en-US" dirty="0"/>
              <a:t>", we need to create an application module. </a:t>
            </a:r>
          </a:p>
          <a:p>
            <a:pPr algn="just">
              <a:lnSpc>
                <a:spcPct val="100000"/>
              </a:lnSpc>
            </a:pPr>
            <a:r>
              <a:rPr lang="en-US" dirty="0"/>
              <a:t>After creating a module, we add a controller function using the controller() method where the first parameter should be the name of the controller and second parameter should be a function for the controller. </a:t>
            </a:r>
          </a:p>
          <a:p>
            <a:pPr algn="just">
              <a:lnSpc>
                <a:spcPct val="100000"/>
              </a:lnSpc>
            </a:pPr>
            <a:r>
              <a:rPr lang="en-US" dirty="0"/>
              <a:t>The controller function includes $scope parameter which will be injected by AngularJS framework.</a:t>
            </a:r>
            <a:endParaRPr lang="en-IN" dirty="0"/>
          </a:p>
        </p:txBody>
      </p:sp>
    </p:spTree>
    <p:extLst>
      <p:ext uri="{BB962C8B-B14F-4D97-AF65-F5344CB8AC3E}">
        <p14:creationId xmlns:p14="http://schemas.microsoft.com/office/powerpoint/2010/main" val="3965948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F04D-8C23-4B3E-BD5F-DC47FFD08B8F}"/>
              </a:ext>
            </a:extLst>
          </p:cNvPr>
          <p:cNvSpPr>
            <a:spLocks noGrp="1"/>
          </p:cNvSpPr>
          <p:nvPr>
            <p:ph type="title"/>
          </p:nvPr>
        </p:nvSpPr>
        <p:spPr>
          <a:xfrm>
            <a:off x="838200" y="365126"/>
            <a:ext cx="10515600" cy="509518"/>
          </a:xfrm>
        </p:spPr>
        <p:txBody>
          <a:bodyPr>
            <a:normAutofit fontScale="90000"/>
          </a:bodyPr>
          <a:lstStyle/>
          <a:p>
            <a:r>
              <a:rPr lang="en-IN" b="1" u="sng" dirty="0"/>
              <a:t>Example</a:t>
            </a:r>
          </a:p>
        </p:txBody>
      </p:sp>
      <p:sp>
        <p:nvSpPr>
          <p:cNvPr id="3" name="Content Placeholder 2">
            <a:extLst>
              <a:ext uri="{FF2B5EF4-FFF2-40B4-BE49-F238E27FC236}">
                <a16:creationId xmlns:a16="http://schemas.microsoft.com/office/drawing/2014/main" id="{B0EBEEB7-E576-4040-B0FD-93A919952FA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88251EA-6248-47A8-8AAF-AD080D7BA474}"/>
              </a:ext>
            </a:extLst>
          </p:cNvPr>
          <p:cNvPicPr>
            <a:picLocks noChangeAspect="1"/>
          </p:cNvPicPr>
          <p:nvPr/>
        </p:nvPicPr>
        <p:blipFill>
          <a:blip r:embed="rId2"/>
          <a:stretch>
            <a:fillRect/>
          </a:stretch>
        </p:blipFill>
        <p:spPr>
          <a:xfrm>
            <a:off x="139148" y="1027906"/>
            <a:ext cx="12052851" cy="5743575"/>
          </a:xfrm>
          <a:prstGeom prst="rect">
            <a:avLst/>
          </a:prstGeom>
        </p:spPr>
      </p:pic>
    </p:spTree>
    <p:extLst>
      <p:ext uri="{BB962C8B-B14F-4D97-AF65-F5344CB8AC3E}">
        <p14:creationId xmlns:p14="http://schemas.microsoft.com/office/powerpoint/2010/main" val="3610823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F3EB-2C38-4089-9308-259EFA91B6D9}"/>
              </a:ext>
            </a:extLst>
          </p:cNvPr>
          <p:cNvSpPr>
            <a:spLocks noGrp="1"/>
          </p:cNvSpPr>
          <p:nvPr>
            <p:ph type="title"/>
          </p:nvPr>
        </p:nvSpPr>
        <p:spPr/>
        <p:txBody>
          <a:bodyPr/>
          <a:lstStyle/>
          <a:p>
            <a:r>
              <a:rPr lang="en-IN" b="1" u="sng" dirty="0"/>
              <a:t>Attach </a:t>
            </a:r>
            <a:r>
              <a:rPr lang="en-IN" b="1" u="sng" dirty="0" err="1"/>
              <a:t>Behaviors</a:t>
            </a:r>
            <a:br>
              <a:rPr lang="en-IN" dirty="0"/>
            </a:br>
            <a:endParaRPr lang="en-IN" dirty="0"/>
          </a:p>
        </p:txBody>
      </p:sp>
      <p:sp>
        <p:nvSpPr>
          <p:cNvPr id="3" name="Content Placeholder 2">
            <a:extLst>
              <a:ext uri="{FF2B5EF4-FFF2-40B4-BE49-F238E27FC236}">
                <a16:creationId xmlns:a16="http://schemas.microsoft.com/office/drawing/2014/main" id="{7816CE89-F700-4B17-BA48-B14AA03EF301}"/>
              </a:ext>
            </a:extLst>
          </p:cNvPr>
          <p:cNvSpPr>
            <a:spLocks noGrp="1"/>
          </p:cNvSpPr>
          <p:nvPr>
            <p:ph idx="1"/>
          </p:nvPr>
        </p:nvSpPr>
        <p:spPr/>
        <p:txBody>
          <a:bodyPr/>
          <a:lstStyle/>
          <a:p>
            <a:pPr algn="just"/>
            <a:r>
              <a:rPr lang="en-US" dirty="0"/>
              <a:t>You can attach multiple methods to the scope object inside a controller, which can be used as an event handler or for other purposes.</a:t>
            </a:r>
          </a:p>
          <a:p>
            <a:pPr algn="just"/>
            <a:endParaRPr lang="en-US" dirty="0"/>
          </a:p>
          <a:p>
            <a:pPr algn="just"/>
            <a:r>
              <a:rPr lang="en-IN" b="1" dirty="0"/>
              <a:t>Example</a:t>
            </a:r>
            <a:r>
              <a:rPr lang="en-IN" dirty="0"/>
              <a:t>: </a:t>
            </a:r>
          </a:p>
          <a:p>
            <a:pPr lvl="1" algn="just"/>
            <a:r>
              <a:rPr lang="en-IN" dirty="0"/>
              <a:t>Handle Button Click</a:t>
            </a:r>
          </a:p>
          <a:p>
            <a:pPr lvl="1" algn="just"/>
            <a:r>
              <a:rPr lang="en-US" dirty="0"/>
              <a:t>Note that the properties and methods attached to the scope object inside a particular controller is only available to the HTML elements and its child elements where ng-controller directive is applied.</a:t>
            </a:r>
            <a:endParaRPr lang="en-IN" dirty="0"/>
          </a:p>
          <a:p>
            <a:pPr algn="just"/>
            <a:endParaRPr lang="en-IN" dirty="0"/>
          </a:p>
        </p:txBody>
      </p:sp>
    </p:spTree>
    <p:extLst>
      <p:ext uri="{BB962C8B-B14F-4D97-AF65-F5344CB8AC3E}">
        <p14:creationId xmlns:p14="http://schemas.microsoft.com/office/powerpoint/2010/main" val="352151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44F4-45DE-46CD-A3ED-94AD8E19CD7F}"/>
              </a:ext>
            </a:extLst>
          </p:cNvPr>
          <p:cNvSpPr>
            <a:spLocks noGrp="1"/>
          </p:cNvSpPr>
          <p:nvPr>
            <p:ph type="title"/>
          </p:nvPr>
        </p:nvSpPr>
        <p:spPr/>
        <p:txBody>
          <a:bodyPr/>
          <a:lstStyle/>
          <a:p>
            <a:r>
              <a:rPr lang="en-IN" b="1" u="sng" dirty="0"/>
              <a:t>AngularJS MVC Architecture</a:t>
            </a:r>
            <a:br>
              <a:rPr lang="en-IN" dirty="0"/>
            </a:br>
            <a:endParaRPr lang="en-IN" dirty="0"/>
          </a:p>
        </p:txBody>
      </p:sp>
      <p:sp>
        <p:nvSpPr>
          <p:cNvPr id="3" name="Content Placeholder 2">
            <a:extLst>
              <a:ext uri="{FF2B5EF4-FFF2-40B4-BE49-F238E27FC236}">
                <a16:creationId xmlns:a16="http://schemas.microsoft.com/office/drawing/2014/main" id="{95CCB344-C704-44AA-AC89-2292AA1F422D}"/>
              </a:ext>
            </a:extLst>
          </p:cNvPr>
          <p:cNvSpPr>
            <a:spLocks noGrp="1"/>
          </p:cNvSpPr>
          <p:nvPr>
            <p:ph idx="1"/>
          </p:nvPr>
        </p:nvSpPr>
        <p:spPr>
          <a:xfrm>
            <a:off x="413342" y="1368424"/>
            <a:ext cx="7476460" cy="3969120"/>
          </a:xfrm>
        </p:spPr>
        <p:txBody>
          <a:bodyPr>
            <a:normAutofit/>
          </a:bodyPr>
          <a:lstStyle/>
          <a:p>
            <a:pPr algn="just"/>
            <a:r>
              <a:rPr lang="en-US" dirty="0"/>
              <a:t>MVC stands for Model View Controller. </a:t>
            </a:r>
          </a:p>
          <a:p>
            <a:pPr algn="just"/>
            <a:endParaRPr lang="en-US" dirty="0"/>
          </a:p>
          <a:p>
            <a:pPr algn="just"/>
            <a:r>
              <a:rPr lang="en-US" dirty="0"/>
              <a:t>It is a software design pattern for developing web applications. </a:t>
            </a:r>
          </a:p>
          <a:p>
            <a:pPr algn="just"/>
            <a:endParaRPr lang="en-US" dirty="0"/>
          </a:p>
          <a:p>
            <a:pPr algn="just"/>
            <a:r>
              <a:rPr lang="en-US" dirty="0"/>
              <a:t>It is very popular because it isolates the application logic from the user interface layer and supports separation of concerns.</a:t>
            </a:r>
            <a:endParaRPr lang="en-IN" dirty="0"/>
          </a:p>
        </p:txBody>
      </p:sp>
      <p:pic>
        <p:nvPicPr>
          <p:cNvPr id="4" name="Picture 3">
            <a:extLst>
              <a:ext uri="{FF2B5EF4-FFF2-40B4-BE49-F238E27FC236}">
                <a16:creationId xmlns:a16="http://schemas.microsoft.com/office/drawing/2014/main" id="{DDC2046A-DF24-49F4-A003-C591BFFCC659}"/>
              </a:ext>
            </a:extLst>
          </p:cNvPr>
          <p:cNvPicPr>
            <a:picLocks noChangeAspect="1"/>
          </p:cNvPicPr>
          <p:nvPr/>
        </p:nvPicPr>
        <p:blipFill>
          <a:blip r:embed="rId2"/>
          <a:stretch>
            <a:fillRect/>
          </a:stretch>
        </p:blipFill>
        <p:spPr>
          <a:xfrm>
            <a:off x="7889802" y="762000"/>
            <a:ext cx="4151127" cy="5334000"/>
          </a:xfrm>
          <a:prstGeom prst="rect">
            <a:avLst/>
          </a:prstGeom>
        </p:spPr>
      </p:pic>
    </p:spTree>
    <p:extLst>
      <p:ext uri="{BB962C8B-B14F-4D97-AF65-F5344CB8AC3E}">
        <p14:creationId xmlns:p14="http://schemas.microsoft.com/office/powerpoint/2010/main" val="1074589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2001-F3AE-41A3-BC38-67B8894934C1}"/>
              </a:ext>
            </a:extLst>
          </p:cNvPr>
          <p:cNvSpPr>
            <a:spLocks noGrp="1"/>
          </p:cNvSpPr>
          <p:nvPr>
            <p:ph type="title"/>
          </p:nvPr>
        </p:nvSpPr>
        <p:spPr/>
        <p:txBody>
          <a:bodyPr/>
          <a:lstStyle/>
          <a:p>
            <a:r>
              <a:rPr lang="en-IN" b="1" u="sng" dirty="0"/>
              <a:t>Attach Complex object</a:t>
            </a:r>
            <a:br>
              <a:rPr lang="en-IN" b="1" u="sng" dirty="0"/>
            </a:br>
            <a:endParaRPr lang="en-IN" b="1" u="sng" dirty="0"/>
          </a:p>
        </p:txBody>
      </p:sp>
      <p:sp>
        <p:nvSpPr>
          <p:cNvPr id="3" name="Content Placeholder 2">
            <a:extLst>
              <a:ext uri="{FF2B5EF4-FFF2-40B4-BE49-F238E27FC236}">
                <a16:creationId xmlns:a16="http://schemas.microsoft.com/office/drawing/2014/main" id="{CA782D0B-ADC0-427F-AF2B-D681ADBDB42D}"/>
              </a:ext>
            </a:extLst>
          </p:cNvPr>
          <p:cNvSpPr>
            <a:spLocks noGrp="1"/>
          </p:cNvSpPr>
          <p:nvPr>
            <p:ph idx="1"/>
          </p:nvPr>
        </p:nvSpPr>
        <p:spPr/>
        <p:txBody>
          <a:bodyPr/>
          <a:lstStyle/>
          <a:p>
            <a:pPr algn="just"/>
            <a:r>
              <a:rPr lang="en-US" dirty="0"/>
              <a:t>You can also attach an object to the $scope inside controller and display value of its properties in HTML.</a:t>
            </a:r>
          </a:p>
          <a:p>
            <a:pPr algn="just"/>
            <a:endParaRPr lang="en-US" dirty="0"/>
          </a:p>
          <a:p>
            <a:pPr algn="just"/>
            <a:r>
              <a:rPr lang="en-IN" b="1" dirty="0"/>
              <a:t>Example</a:t>
            </a:r>
            <a:r>
              <a:rPr lang="en-IN" dirty="0"/>
              <a:t>: Attach an object</a:t>
            </a:r>
          </a:p>
          <a:p>
            <a:pPr algn="just"/>
            <a:endParaRPr lang="en-IN" dirty="0"/>
          </a:p>
          <a:p>
            <a:pPr lvl="1" algn="just"/>
            <a:r>
              <a:rPr lang="en-US" dirty="0"/>
              <a:t>A student object is attached to the $scope and its properties and methods can be accessed using an expression, ng-model, or ng-bind directives with dot notation.</a:t>
            </a:r>
            <a:endParaRPr lang="en-IN" dirty="0"/>
          </a:p>
        </p:txBody>
      </p:sp>
    </p:spTree>
    <p:extLst>
      <p:ext uri="{BB962C8B-B14F-4D97-AF65-F5344CB8AC3E}">
        <p14:creationId xmlns:p14="http://schemas.microsoft.com/office/powerpoint/2010/main" val="461570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1E6-A5F0-4314-A831-28F13E33E8D9}"/>
              </a:ext>
            </a:extLst>
          </p:cNvPr>
          <p:cNvSpPr>
            <a:spLocks noGrp="1"/>
          </p:cNvSpPr>
          <p:nvPr>
            <p:ph type="title"/>
          </p:nvPr>
        </p:nvSpPr>
        <p:spPr/>
        <p:txBody>
          <a:bodyPr/>
          <a:lstStyle/>
          <a:p>
            <a:r>
              <a:rPr lang="en-IN" b="1" u="sng" dirty="0"/>
              <a:t>Nested Controllers</a:t>
            </a:r>
            <a:br>
              <a:rPr lang="en-IN" b="1" u="sng" dirty="0"/>
            </a:br>
            <a:endParaRPr lang="en-IN" b="1" u="sng" dirty="0"/>
          </a:p>
        </p:txBody>
      </p:sp>
      <p:sp>
        <p:nvSpPr>
          <p:cNvPr id="3" name="Content Placeholder 2">
            <a:extLst>
              <a:ext uri="{FF2B5EF4-FFF2-40B4-BE49-F238E27FC236}">
                <a16:creationId xmlns:a16="http://schemas.microsoft.com/office/drawing/2014/main" id="{DB77CE3A-776C-43FC-B4BF-FF3EEBF42D5A}"/>
              </a:ext>
            </a:extLst>
          </p:cNvPr>
          <p:cNvSpPr>
            <a:spLocks noGrp="1"/>
          </p:cNvSpPr>
          <p:nvPr>
            <p:ph idx="1"/>
          </p:nvPr>
        </p:nvSpPr>
        <p:spPr/>
        <p:txBody>
          <a:bodyPr/>
          <a:lstStyle/>
          <a:p>
            <a:r>
              <a:rPr lang="en-IN" dirty="0"/>
              <a:t>Angular allows nested controllers.</a:t>
            </a:r>
          </a:p>
          <a:p>
            <a:endParaRPr lang="en-IN" dirty="0"/>
          </a:p>
          <a:p>
            <a:r>
              <a:rPr lang="en-IN" b="1" dirty="0"/>
              <a:t>Example</a:t>
            </a:r>
          </a:p>
          <a:p>
            <a:pPr lvl="1" algn="just"/>
            <a:r>
              <a:rPr lang="en-US" dirty="0"/>
              <a:t>a child controller can access properties and methods attached in parent controller function, whereas parent controller cannot access properties and methods attached in child controller.</a:t>
            </a:r>
            <a:endParaRPr lang="en-IN" dirty="0"/>
          </a:p>
        </p:txBody>
      </p:sp>
    </p:spTree>
    <p:extLst>
      <p:ext uri="{BB962C8B-B14F-4D97-AF65-F5344CB8AC3E}">
        <p14:creationId xmlns:p14="http://schemas.microsoft.com/office/powerpoint/2010/main" val="1797074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EC69-6C44-4E99-8104-C9608C0FCBC7}"/>
              </a:ext>
            </a:extLst>
          </p:cNvPr>
          <p:cNvSpPr>
            <a:spLocks noGrp="1"/>
          </p:cNvSpPr>
          <p:nvPr>
            <p:ph type="title"/>
          </p:nvPr>
        </p:nvSpPr>
        <p:spPr/>
        <p:txBody>
          <a:bodyPr/>
          <a:lstStyle/>
          <a:p>
            <a:r>
              <a:rPr lang="en-IN" b="1" u="sng" dirty="0"/>
              <a:t>Controller Methods</a:t>
            </a:r>
            <a:br>
              <a:rPr lang="en-IN" dirty="0"/>
            </a:br>
            <a:endParaRPr lang="en-IN" dirty="0"/>
          </a:p>
        </p:txBody>
      </p:sp>
      <p:sp>
        <p:nvSpPr>
          <p:cNvPr id="3" name="Content Placeholder 2">
            <a:extLst>
              <a:ext uri="{FF2B5EF4-FFF2-40B4-BE49-F238E27FC236}">
                <a16:creationId xmlns:a16="http://schemas.microsoft.com/office/drawing/2014/main" id="{0F9FA888-B6D6-4757-9319-2C3B942061B1}"/>
              </a:ext>
            </a:extLst>
          </p:cNvPr>
          <p:cNvSpPr>
            <a:spLocks noGrp="1"/>
          </p:cNvSpPr>
          <p:nvPr>
            <p:ph idx="1"/>
          </p:nvPr>
        </p:nvSpPr>
        <p:spPr/>
        <p:txBody>
          <a:bodyPr/>
          <a:lstStyle/>
          <a:p>
            <a:pPr marL="0" indent="0">
              <a:buNone/>
            </a:pPr>
            <a:r>
              <a:rPr lang="en-IN" b="1" u="sng" dirty="0"/>
              <a:t>Controllers In External Files</a:t>
            </a:r>
          </a:p>
          <a:p>
            <a:pPr marL="0" indent="0">
              <a:buNone/>
            </a:pPr>
            <a:endParaRPr lang="en-IN" b="1" u="sng" dirty="0"/>
          </a:p>
          <a:p>
            <a:r>
              <a:rPr lang="en-US" dirty="0"/>
              <a:t>In larger applications, it is common to store controllers in external files.</a:t>
            </a:r>
          </a:p>
          <a:p>
            <a:endParaRPr lang="en-US" dirty="0"/>
          </a:p>
          <a:p>
            <a:r>
              <a:rPr lang="en-US" dirty="0"/>
              <a:t>Just copy the code between the &lt;script&gt; tags into an external file named </a:t>
            </a:r>
            <a:r>
              <a:rPr lang="en-US" dirty="0">
                <a:hlinkClick r:id="rId2"/>
              </a:rPr>
              <a:t>personController.js</a:t>
            </a:r>
            <a:r>
              <a:rPr lang="en-US" dirty="0"/>
              <a:t>:</a:t>
            </a:r>
          </a:p>
          <a:p>
            <a:pPr marL="0" indent="0">
              <a:buNone/>
            </a:pPr>
            <a:endParaRPr lang="en-IN" dirty="0"/>
          </a:p>
        </p:txBody>
      </p:sp>
    </p:spTree>
    <p:extLst>
      <p:ext uri="{BB962C8B-B14F-4D97-AF65-F5344CB8AC3E}">
        <p14:creationId xmlns:p14="http://schemas.microsoft.com/office/powerpoint/2010/main" val="419067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FC04-B6F8-489F-A6FA-E64FEE6AC37C}"/>
              </a:ext>
            </a:extLst>
          </p:cNvPr>
          <p:cNvSpPr>
            <a:spLocks noGrp="1"/>
          </p:cNvSpPr>
          <p:nvPr>
            <p:ph type="title"/>
          </p:nvPr>
        </p:nvSpPr>
        <p:spPr>
          <a:xfrm>
            <a:off x="838200" y="0"/>
            <a:ext cx="10515600" cy="786810"/>
          </a:xfrm>
        </p:spPr>
        <p:txBody>
          <a:bodyPr>
            <a:normAutofit/>
          </a:bodyPr>
          <a:lstStyle/>
          <a:p>
            <a:r>
              <a:rPr lang="en-IN" b="1" u="sng" dirty="0"/>
              <a:t>Description</a:t>
            </a:r>
          </a:p>
        </p:txBody>
      </p:sp>
      <p:sp>
        <p:nvSpPr>
          <p:cNvPr id="3" name="Content Placeholder 2">
            <a:extLst>
              <a:ext uri="{FF2B5EF4-FFF2-40B4-BE49-F238E27FC236}">
                <a16:creationId xmlns:a16="http://schemas.microsoft.com/office/drawing/2014/main" id="{4DD2A503-76F2-4605-8AE4-ADE47200EC9F}"/>
              </a:ext>
            </a:extLst>
          </p:cNvPr>
          <p:cNvSpPr>
            <a:spLocks noGrp="1"/>
          </p:cNvSpPr>
          <p:nvPr>
            <p:ph idx="1"/>
          </p:nvPr>
        </p:nvSpPr>
        <p:spPr>
          <a:xfrm>
            <a:off x="838200" y="1148316"/>
            <a:ext cx="10515600" cy="5497033"/>
          </a:xfrm>
        </p:spPr>
        <p:txBody>
          <a:bodyPr>
            <a:normAutofit lnSpcReduction="10000"/>
          </a:bodyPr>
          <a:lstStyle/>
          <a:p>
            <a:pPr algn="just"/>
            <a:r>
              <a:rPr lang="en-US" b="1" dirty="0"/>
              <a:t>Model:</a:t>
            </a:r>
            <a:r>
              <a:rPr lang="en-US" dirty="0"/>
              <a:t> It is responsible for managing application data. It responds to the requests from view and to the instructions from controller to update itself.</a:t>
            </a:r>
          </a:p>
          <a:p>
            <a:pPr algn="just"/>
            <a:endParaRPr lang="en-US" dirty="0"/>
          </a:p>
          <a:p>
            <a:pPr algn="just"/>
            <a:r>
              <a:rPr lang="en-US" b="1" dirty="0"/>
              <a:t>View:</a:t>
            </a:r>
            <a:r>
              <a:rPr lang="en-US" dirty="0"/>
              <a:t> It is responsible for displaying all data or only a portion of data to the users. It also specifies the data in a particular format triggered by the controller's decision to present the data. </a:t>
            </a:r>
          </a:p>
          <a:p>
            <a:pPr algn="just"/>
            <a:endParaRPr lang="en-US" dirty="0"/>
          </a:p>
          <a:p>
            <a:pPr algn="just"/>
            <a:r>
              <a:rPr lang="en-US" b="1" dirty="0"/>
              <a:t>Controller:</a:t>
            </a:r>
            <a:r>
              <a:rPr lang="en-US" dirty="0"/>
              <a:t> It is responsible to control the relation between models and views. It responds to user input and performs interactions on the data model objects. The controller receives input, validates it, and then performs business operations that modify the state of the data model.</a:t>
            </a:r>
          </a:p>
          <a:p>
            <a:endParaRPr lang="en-IN" dirty="0"/>
          </a:p>
        </p:txBody>
      </p:sp>
    </p:spTree>
    <p:extLst>
      <p:ext uri="{BB962C8B-B14F-4D97-AF65-F5344CB8AC3E}">
        <p14:creationId xmlns:p14="http://schemas.microsoft.com/office/powerpoint/2010/main" val="134859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C34A-357A-4836-AD4D-BF68D632F53E}"/>
              </a:ext>
            </a:extLst>
          </p:cNvPr>
          <p:cNvSpPr>
            <a:spLocks noGrp="1"/>
          </p:cNvSpPr>
          <p:nvPr>
            <p:ph type="title"/>
          </p:nvPr>
        </p:nvSpPr>
        <p:spPr/>
        <p:txBody>
          <a:bodyPr/>
          <a:lstStyle/>
          <a:p>
            <a:r>
              <a:rPr lang="en-IN" b="1" u="sng" dirty="0" err="1"/>
              <a:t>Angularjs</a:t>
            </a:r>
            <a:r>
              <a:rPr lang="en-IN" b="1" u="sng" dirty="0"/>
              <a:t> Directives</a:t>
            </a:r>
            <a:br>
              <a:rPr lang="en-IN" b="1" dirty="0"/>
            </a:br>
            <a:endParaRPr lang="en-IN" dirty="0"/>
          </a:p>
        </p:txBody>
      </p:sp>
      <p:sp>
        <p:nvSpPr>
          <p:cNvPr id="3" name="Content Placeholder 2">
            <a:extLst>
              <a:ext uri="{FF2B5EF4-FFF2-40B4-BE49-F238E27FC236}">
                <a16:creationId xmlns:a16="http://schemas.microsoft.com/office/drawing/2014/main" id="{31B6E10D-6CB2-45BF-8908-54ABF6E597CD}"/>
              </a:ext>
            </a:extLst>
          </p:cNvPr>
          <p:cNvSpPr>
            <a:spLocks noGrp="1"/>
          </p:cNvSpPr>
          <p:nvPr>
            <p:ph idx="1"/>
          </p:nvPr>
        </p:nvSpPr>
        <p:spPr/>
        <p:txBody>
          <a:bodyPr>
            <a:normAutofit fontScale="92500" lnSpcReduction="20000"/>
          </a:bodyPr>
          <a:lstStyle/>
          <a:p>
            <a:pPr algn="just"/>
            <a:r>
              <a:rPr lang="en-US" dirty="0"/>
              <a:t>It improve the feature or functionality of html elements. </a:t>
            </a:r>
          </a:p>
          <a:p>
            <a:pPr algn="just"/>
            <a:endParaRPr lang="en-US" dirty="0"/>
          </a:p>
          <a:p>
            <a:pPr algn="just"/>
            <a:r>
              <a:rPr lang="en-US" dirty="0"/>
              <a:t>Directives are markers on a DOM element which attach a special behavior to it. </a:t>
            </a:r>
          </a:p>
          <a:p>
            <a:pPr algn="just"/>
            <a:endParaRPr lang="en-US" dirty="0"/>
          </a:p>
          <a:p>
            <a:pPr algn="just"/>
            <a:r>
              <a:rPr lang="en-US" dirty="0"/>
              <a:t>For example, static Html does not know how to create and display a date picker widget. </a:t>
            </a:r>
          </a:p>
          <a:p>
            <a:pPr algn="just"/>
            <a:endParaRPr lang="en-US" dirty="0"/>
          </a:p>
          <a:p>
            <a:pPr algn="just"/>
            <a:r>
              <a:rPr lang="en-US" dirty="0"/>
              <a:t>To teach Html this new syntax we need a directive. </a:t>
            </a:r>
          </a:p>
          <a:p>
            <a:pPr algn="just"/>
            <a:endParaRPr lang="en-US" dirty="0"/>
          </a:p>
          <a:p>
            <a:pPr algn="just"/>
            <a:r>
              <a:rPr lang="en-US" dirty="0"/>
              <a:t>AngularJS directives are extended Html attributes with the prefix ng-.</a:t>
            </a:r>
            <a:endParaRPr lang="en-IN" dirty="0"/>
          </a:p>
        </p:txBody>
      </p:sp>
    </p:spTree>
    <p:extLst>
      <p:ext uri="{BB962C8B-B14F-4D97-AF65-F5344CB8AC3E}">
        <p14:creationId xmlns:p14="http://schemas.microsoft.com/office/powerpoint/2010/main" val="313152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9153-2F51-4C03-A1E2-FBDE01584300}"/>
              </a:ext>
            </a:extLst>
          </p:cNvPr>
          <p:cNvSpPr>
            <a:spLocks noGrp="1"/>
          </p:cNvSpPr>
          <p:nvPr>
            <p:ph type="title"/>
          </p:nvPr>
        </p:nvSpPr>
        <p:spPr>
          <a:xfrm>
            <a:off x="721242" y="-74427"/>
            <a:ext cx="10515600" cy="1325563"/>
          </a:xfrm>
        </p:spPr>
        <p:txBody>
          <a:bodyPr/>
          <a:lstStyle/>
          <a:p>
            <a:r>
              <a:rPr lang="en-IN" b="1" u="sng" dirty="0"/>
              <a:t>Continue</a:t>
            </a:r>
            <a:endParaRPr lang="en-IN" u="sng" dirty="0"/>
          </a:p>
        </p:txBody>
      </p:sp>
      <p:sp>
        <p:nvSpPr>
          <p:cNvPr id="3" name="Content Placeholder 2">
            <a:extLst>
              <a:ext uri="{FF2B5EF4-FFF2-40B4-BE49-F238E27FC236}">
                <a16:creationId xmlns:a16="http://schemas.microsoft.com/office/drawing/2014/main" id="{3B8F8B63-7448-4E2C-B031-F29A7442D7B9}"/>
              </a:ext>
            </a:extLst>
          </p:cNvPr>
          <p:cNvSpPr>
            <a:spLocks noGrp="1"/>
          </p:cNvSpPr>
          <p:nvPr>
            <p:ph idx="1"/>
          </p:nvPr>
        </p:nvSpPr>
        <p:spPr>
          <a:xfrm>
            <a:off x="838200" y="1825624"/>
            <a:ext cx="10515600" cy="4798459"/>
          </a:xfrm>
        </p:spPr>
        <p:txBody>
          <a:bodyPr/>
          <a:lstStyle/>
          <a:p>
            <a:pPr marL="0" indent="0" algn="just">
              <a:buNone/>
            </a:pPr>
            <a:r>
              <a:rPr lang="en-IN" dirty="0"/>
              <a:t>The AngularJS framework can be divided into three major parts;</a:t>
            </a:r>
          </a:p>
          <a:p>
            <a:pPr marL="0" indent="0" algn="just">
              <a:buNone/>
            </a:pPr>
            <a:endParaRPr lang="en-IN" dirty="0"/>
          </a:p>
          <a:p>
            <a:pPr algn="just"/>
            <a:r>
              <a:rPr lang="en-IN" b="1" dirty="0"/>
              <a:t>ng-app</a:t>
            </a:r>
            <a:r>
              <a:rPr lang="en-IN" dirty="0"/>
              <a:t> : The ng-app directive initializes an AngularJS application.</a:t>
            </a:r>
          </a:p>
          <a:p>
            <a:pPr algn="just"/>
            <a:endParaRPr lang="en-IN" dirty="0"/>
          </a:p>
          <a:p>
            <a:pPr algn="just"/>
            <a:r>
              <a:rPr lang="en-IN" b="1" dirty="0"/>
              <a:t>ng-model</a:t>
            </a:r>
            <a:r>
              <a:rPr lang="en-IN" dirty="0"/>
              <a:t> : ng-model directive binds the value of HTML controls (input, select, </a:t>
            </a:r>
            <a:r>
              <a:rPr lang="en-IN" dirty="0" err="1"/>
              <a:t>textarea</a:t>
            </a:r>
            <a:r>
              <a:rPr lang="en-IN" dirty="0"/>
              <a:t>) to application data.</a:t>
            </a:r>
          </a:p>
          <a:p>
            <a:pPr algn="just"/>
            <a:endParaRPr lang="en-IN" dirty="0"/>
          </a:p>
          <a:p>
            <a:pPr algn="just"/>
            <a:r>
              <a:rPr lang="en-IN" b="1" dirty="0"/>
              <a:t>ng-bind</a:t>
            </a:r>
            <a:r>
              <a:rPr lang="en-IN" dirty="0"/>
              <a:t> : ng-bind directive binds the AngularJS application data to HTML tags.</a:t>
            </a:r>
          </a:p>
          <a:p>
            <a:endParaRPr lang="en-IN" dirty="0"/>
          </a:p>
        </p:txBody>
      </p:sp>
    </p:spTree>
    <p:extLst>
      <p:ext uri="{BB962C8B-B14F-4D97-AF65-F5344CB8AC3E}">
        <p14:creationId xmlns:p14="http://schemas.microsoft.com/office/powerpoint/2010/main" val="148448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884F-A86A-46C7-B971-AC6105078FDC}"/>
              </a:ext>
            </a:extLst>
          </p:cNvPr>
          <p:cNvSpPr>
            <a:spLocks noGrp="1"/>
          </p:cNvSpPr>
          <p:nvPr>
            <p:ph type="title"/>
          </p:nvPr>
        </p:nvSpPr>
        <p:spPr>
          <a:xfrm>
            <a:off x="838200" y="-106325"/>
            <a:ext cx="10515600" cy="1626781"/>
          </a:xfrm>
        </p:spPr>
        <p:txBody>
          <a:bodyPr>
            <a:normAutofit/>
          </a:bodyPr>
          <a:lstStyle/>
          <a:p>
            <a:r>
              <a:rPr lang="en-IN" b="1" u="sng" dirty="0"/>
              <a:t>ng-app</a:t>
            </a:r>
            <a:br>
              <a:rPr lang="en-IN" b="1" dirty="0"/>
            </a:br>
            <a:endParaRPr lang="en-IN" dirty="0"/>
          </a:p>
        </p:txBody>
      </p:sp>
      <p:sp>
        <p:nvSpPr>
          <p:cNvPr id="3" name="Content Placeholder 2">
            <a:extLst>
              <a:ext uri="{FF2B5EF4-FFF2-40B4-BE49-F238E27FC236}">
                <a16:creationId xmlns:a16="http://schemas.microsoft.com/office/drawing/2014/main" id="{A337A80B-740E-48D5-93A8-B501066367D1}"/>
              </a:ext>
            </a:extLst>
          </p:cNvPr>
          <p:cNvSpPr>
            <a:spLocks noGrp="1"/>
          </p:cNvSpPr>
          <p:nvPr>
            <p:ph idx="1"/>
          </p:nvPr>
        </p:nvSpPr>
        <p:spPr>
          <a:xfrm>
            <a:off x="838200" y="1020726"/>
            <a:ext cx="10515600" cy="5741581"/>
          </a:xfrm>
        </p:spPr>
        <p:txBody>
          <a:bodyPr>
            <a:normAutofit fontScale="92500" lnSpcReduction="10000"/>
          </a:bodyPr>
          <a:lstStyle/>
          <a:p>
            <a:pPr algn="just"/>
            <a:r>
              <a:rPr lang="en-US" dirty="0"/>
              <a:t>The </a:t>
            </a:r>
            <a:r>
              <a:rPr lang="en-US" b="1" dirty="0"/>
              <a:t>ng-app</a:t>
            </a:r>
            <a:r>
              <a:rPr lang="en-US" dirty="0"/>
              <a:t> directive initializes an AngularJS application. </a:t>
            </a:r>
          </a:p>
          <a:p>
            <a:pPr algn="just"/>
            <a:r>
              <a:rPr lang="en-US" b="1" dirty="0"/>
              <a:t>Using this directive you can tell which part of html contains </a:t>
            </a:r>
            <a:r>
              <a:rPr lang="en-US" b="1" dirty="0" err="1"/>
              <a:t>Angularjs</a:t>
            </a:r>
            <a:r>
              <a:rPr lang="en-US" b="1" dirty="0"/>
              <a:t> app. </a:t>
            </a:r>
            <a:endParaRPr lang="en-US" dirty="0"/>
          </a:p>
          <a:p>
            <a:pPr algn="just"/>
            <a:r>
              <a:rPr lang="en-US" dirty="0"/>
              <a:t>The ng-app directive also tells AngularJS that the &lt;div&gt; element is the "owner" of the AngularJS application. </a:t>
            </a:r>
          </a:p>
          <a:p>
            <a:pPr algn="just"/>
            <a:r>
              <a:rPr lang="en-US" dirty="0"/>
              <a:t>Below we use ng-app with &lt;div&gt; tag.</a:t>
            </a:r>
          </a:p>
          <a:p>
            <a:pPr marL="0" indent="0">
              <a:buNone/>
            </a:pPr>
            <a:endParaRPr lang="en-US" dirty="0"/>
          </a:p>
          <a:p>
            <a:pPr marL="0" indent="0">
              <a:buNone/>
            </a:pPr>
            <a:r>
              <a:rPr lang="en-US" altLang="en-US" sz="2400" b="1" dirty="0">
                <a:solidFill>
                  <a:srgbClr val="0033CC"/>
                </a:solidFill>
                <a:latin typeface="Open Sans"/>
              </a:rPr>
              <a:t>&lt;div</a:t>
            </a:r>
            <a:r>
              <a:rPr lang="en-US" altLang="en-US" sz="2400" dirty="0">
                <a:solidFill>
                  <a:srgbClr val="000000"/>
                </a:solidFill>
                <a:latin typeface="Open Sans"/>
              </a:rPr>
              <a:t> </a:t>
            </a:r>
            <a:r>
              <a:rPr lang="en-US" altLang="en-US" sz="2400" dirty="0">
                <a:solidFill>
                  <a:srgbClr val="504B08"/>
                </a:solidFill>
                <a:latin typeface="Open Sans"/>
              </a:rPr>
              <a:t>ng-app</a:t>
            </a:r>
            <a:r>
              <a:rPr lang="en-US" altLang="en-US" sz="2400" dirty="0">
                <a:solidFill>
                  <a:srgbClr val="000000"/>
                </a:solidFill>
                <a:latin typeface="Open Sans"/>
              </a:rPr>
              <a:t>=</a:t>
            </a:r>
            <a:r>
              <a:rPr lang="en-US" altLang="en-US" sz="2400" dirty="0">
                <a:solidFill>
                  <a:srgbClr val="FF7171"/>
                </a:solidFill>
                <a:latin typeface="Open Sans"/>
              </a:rPr>
              <a:t>""</a:t>
            </a:r>
            <a:r>
              <a:rPr lang="en-US" altLang="en-US" sz="2400" b="1" dirty="0">
                <a:solidFill>
                  <a:srgbClr val="0033CC"/>
                </a:solidFill>
                <a:latin typeface="Open Sans"/>
              </a:rPr>
              <a:t>&gt;</a:t>
            </a:r>
            <a:r>
              <a:rPr lang="en-US" altLang="en-US" sz="2400" dirty="0">
                <a:solidFill>
                  <a:srgbClr val="000000"/>
                </a:solidFill>
                <a:latin typeface="Open Sans"/>
              </a:rPr>
              <a:t> </a:t>
            </a:r>
          </a:p>
          <a:p>
            <a:pPr marL="0" indent="0">
              <a:buNone/>
            </a:pPr>
            <a:r>
              <a:rPr lang="en-US" altLang="en-US" sz="2400" dirty="0">
                <a:solidFill>
                  <a:srgbClr val="000000"/>
                </a:solidFill>
                <a:latin typeface="Open Sans"/>
              </a:rPr>
              <a:t>Enter text </a:t>
            </a:r>
            <a:r>
              <a:rPr lang="en-US" altLang="en-US" sz="2400" b="1" dirty="0">
                <a:solidFill>
                  <a:srgbClr val="0033CC"/>
                </a:solidFill>
                <a:latin typeface="Open Sans"/>
              </a:rPr>
              <a:t>&lt;input</a:t>
            </a:r>
            <a:r>
              <a:rPr lang="en-US" altLang="en-US" sz="2400" dirty="0">
                <a:solidFill>
                  <a:srgbClr val="000000"/>
                </a:solidFill>
                <a:latin typeface="Open Sans"/>
              </a:rPr>
              <a:t> </a:t>
            </a:r>
            <a:r>
              <a:rPr lang="en-US" altLang="en-US" sz="2400" dirty="0">
                <a:solidFill>
                  <a:srgbClr val="504B08"/>
                </a:solidFill>
                <a:latin typeface="Open Sans"/>
              </a:rPr>
              <a:t>type</a:t>
            </a:r>
            <a:r>
              <a:rPr lang="en-US" altLang="en-US" sz="2400" dirty="0">
                <a:solidFill>
                  <a:srgbClr val="000000"/>
                </a:solidFill>
                <a:latin typeface="Open Sans"/>
              </a:rPr>
              <a:t>=</a:t>
            </a:r>
            <a:r>
              <a:rPr lang="en-US" altLang="en-US" sz="2400" dirty="0">
                <a:solidFill>
                  <a:srgbClr val="FF7171"/>
                </a:solidFill>
                <a:latin typeface="Open Sans"/>
              </a:rPr>
              <a:t>"text"</a:t>
            </a:r>
            <a:r>
              <a:rPr lang="en-US" altLang="en-US" sz="2400" dirty="0">
                <a:solidFill>
                  <a:srgbClr val="000000"/>
                </a:solidFill>
                <a:latin typeface="Open Sans"/>
              </a:rPr>
              <a:t> </a:t>
            </a:r>
            <a:r>
              <a:rPr lang="en-US" altLang="en-US" sz="2400" dirty="0">
                <a:solidFill>
                  <a:srgbClr val="504B08"/>
                </a:solidFill>
                <a:latin typeface="Open Sans"/>
              </a:rPr>
              <a:t>ng-model</a:t>
            </a:r>
            <a:r>
              <a:rPr lang="en-US" altLang="en-US" sz="2400" dirty="0">
                <a:solidFill>
                  <a:srgbClr val="000000"/>
                </a:solidFill>
                <a:latin typeface="Open Sans"/>
              </a:rPr>
              <a:t>=</a:t>
            </a:r>
            <a:r>
              <a:rPr lang="en-US" altLang="en-US" sz="2400" dirty="0">
                <a:solidFill>
                  <a:srgbClr val="FF7171"/>
                </a:solidFill>
                <a:latin typeface="Open Sans"/>
              </a:rPr>
              <a:t>"name"</a:t>
            </a:r>
            <a:r>
              <a:rPr lang="en-US" altLang="en-US" sz="2400" b="1" dirty="0">
                <a:solidFill>
                  <a:srgbClr val="0033CC"/>
                </a:solidFill>
                <a:latin typeface="Open Sans"/>
              </a:rPr>
              <a:t>&gt;</a:t>
            </a:r>
            <a:r>
              <a:rPr lang="en-US" altLang="en-US" sz="2400" dirty="0">
                <a:solidFill>
                  <a:srgbClr val="000000"/>
                </a:solidFill>
                <a:latin typeface="Open Sans"/>
              </a:rPr>
              <a:t> </a:t>
            </a:r>
          </a:p>
          <a:p>
            <a:pPr marL="0" indent="0">
              <a:buNone/>
            </a:pPr>
            <a:r>
              <a:rPr lang="en-US" altLang="en-US" sz="2400" b="1" dirty="0">
                <a:solidFill>
                  <a:srgbClr val="0033CC"/>
                </a:solidFill>
                <a:latin typeface="Open Sans"/>
              </a:rPr>
              <a:t>&lt;p</a:t>
            </a:r>
            <a:r>
              <a:rPr lang="en-US" altLang="en-US" sz="2400" dirty="0">
                <a:solidFill>
                  <a:srgbClr val="000000"/>
                </a:solidFill>
                <a:latin typeface="Open Sans"/>
              </a:rPr>
              <a:t> </a:t>
            </a:r>
            <a:r>
              <a:rPr lang="en-US" altLang="en-US" sz="2400" dirty="0">
                <a:solidFill>
                  <a:srgbClr val="504B08"/>
                </a:solidFill>
                <a:latin typeface="Open Sans"/>
              </a:rPr>
              <a:t>ng-bind</a:t>
            </a:r>
            <a:r>
              <a:rPr lang="en-US" altLang="en-US" sz="2400" dirty="0">
                <a:solidFill>
                  <a:srgbClr val="000000"/>
                </a:solidFill>
                <a:latin typeface="Open Sans"/>
              </a:rPr>
              <a:t>=</a:t>
            </a:r>
            <a:r>
              <a:rPr lang="en-US" altLang="en-US" sz="2400" dirty="0">
                <a:solidFill>
                  <a:srgbClr val="FF7171"/>
                </a:solidFill>
                <a:latin typeface="Open Sans"/>
              </a:rPr>
              <a:t>"name"</a:t>
            </a:r>
            <a:r>
              <a:rPr lang="en-US" altLang="en-US" sz="2400" b="1" dirty="0">
                <a:solidFill>
                  <a:srgbClr val="0033CC"/>
                </a:solidFill>
                <a:latin typeface="Open Sans"/>
              </a:rPr>
              <a:t>&gt;&lt;/p&gt;</a:t>
            </a:r>
            <a:r>
              <a:rPr lang="en-US" altLang="en-US" sz="2400" dirty="0">
                <a:solidFill>
                  <a:srgbClr val="000000"/>
                </a:solidFill>
                <a:latin typeface="Open Sans"/>
              </a:rPr>
              <a:t> </a:t>
            </a:r>
          </a:p>
          <a:p>
            <a:pPr marL="0" indent="0">
              <a:buNone/>
            </a:pPr>
            <a:r>
              <a:rPr lang="en-US" altLang="en-US" sz="2400" b="1" dirty="0">
                <a:solidFill>
                  <a:srgbClr val="0033CC"/>
                </a:solidFill>
                <a:latin typeface="Open Sans"/>
              </a:rPr>
              <a:t>&lt;/div&gt;</a:t>
            </a:r>
            <a:r>
              <a:rPr lang="en-US" altLang="en-US" sz="2400" dirty="0"/>
              <a:t> </a:t>
            </a:r>
            <a:endParaRPr lang="en-US" altLang="en-US" sz="2400" dirty="0">
              <a:latin typeface="Arial" panose="020B0604020202020204" pitchFamily="34" charset="0"/>
            </a:endParaRPr>
          </a:p>
          <a:p>
            <a:endParaRPr lang="en-US" dirty="0"/>
          </a:p>
          <a:p>
            <a:r>
              <a:rPr lang="en-US" dirty="0"/>
              <a:t>You can use </a:t>
            </a:r>
            <a:r>
              <a:rPr lang="en-US" b="1" dirty="0"/>
              <a:t>data-ng-</a:t>
            </a:r>
            <a:r>
              <a:rPr lang="en-US" dirty="0"/>
              <a:t>, instead of </a:t>
            </a:r>
            <a:r>
              <a:rPr lang="en-US" b="1" dirty="0"/>
              <a:t>ng-</a:t>
            </a:r>
            <a:r>
              <a:rPr lang="en-US" dirty="0"/>
              <a:t>, if you want to make your page HTML valid.</a:t>
            </a:r>
          </a:p>
        </p:txBody>
      </p:sp>
    </p:spTree>
    <p:extLst>
      <p:ext uri="{BB962C8B-B14F-4D97-AF65-F5344CB8AC3E}">
        <p14:creationId xmlns:p14="http://schemas.microsoft.com/office/powerpoint/2010/main" val="163132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30FE-42BE-4278-9B31-391647EAAF2C}"/>
              </a:ext>
            </a:extLst>
          </p:cNvPr>
          <p:cNvSpPr>
            <a:spLocks noGrp="1"/>
          </p:cNvSpPr>
          <p:nvPr>
            <p:ph type="title"/>
          </p:nvPr>
        </p:nvSpPr>
        <p:spPr>
          <a:xfrm>
            <a:off x="838200" y="85060"/>
            <a:ext cx="10515600" cy="1014154"/>
          </a:xfrm>
        </p:spPr>
        <p:txBody>
          <a:bodyPr>
            <a:normAutofit/>
          </a:bodyPr>
          <a:lstStyle/>
          <a:p>
            <a:r>
              <a:rPr lang="en-IN" b="1" u="sng" dirty="0"/>
              <a:t>ng-model</a:t>
            </a:r>
            <a:endParaRPr lang="en-IN" u="sng" dirty="0"/>
          </a:p>
        </p:txBody>
      </p:sp>
      <p:sp>
        <p:nvSpPr>
          <p:cNvPr id="3" name="Content Placeholder 2">
            <a:extLst>
              <a:ext uri="{FF2B5EF4-FFF2-40B4-BE49-F238E27FC236}">
                <a16:creationId xmlns:a16="http://schemas.microsoft.com/office/drawing/2014/main" id="{A7571B6A-EE2D-4BC3-B60F-CD685D6CF763}"/>
              </a:ext>
            </a:extLst>
          </p:cNvPr>
          <p:cNvSpPr>
            <a:spLocks noGrp="1"/>
          </p:cNvSpPr>
          <p:nvPr>
            <p:ph idx="1"/>
          </p:nvPr>
        </p:nvSpPr>
        <p:spPr>
          <a:xfrm>
            <a:off x="838200" y="1648047"/>
            <a:ext cx="10515600" cy="4528916"/>
          </a:xfrm>
        </p:spPr>
        <p:txBody>
          <a:bodyPr>
            <a:normAutofit fontScale="92500" lnSpcReduction="10000"/>
          </a:bodyPr>
          <a:lstStyle/>
          <a:p>
            <a:pPr algn="just"/>
            <a:r>
              <a:rPr lang="en-US" dirty="0"/>
              <a:t>The </a:t>
            </a:r>
            <a:r>
              <a:rPr lang="en-US" b="1" dirty="0"/>
              <a:t>ng-model</a:t>
            </a:r>
            <a:r>
              <a:rPr lang="en-US" dirty="0"/>
              <a:t> directive binds the value of Html controls (input, select, textarea) to application data. </a:t>
            </a:r>
          </a:p>
          <a:p>
            <a:pPr algn="just"/>
            <a:r>
              <a:rPr lang="en-US" dirty="0"/>
              <a:t>The ng-model directive defines the model/variable to be used in AngularJS Application. </a:t>
            </a:r>
          </a:p>
          <a:p>
            <a:pPr algn="just"/>
            <a:r>
              <a:rPr lang="en-US" dirty="0"/>
              <a:t>In the following example, we define a model named name.</a:t>
            </a:r>
          </a:p>
          <a:p>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data-ng-app</a:t>
            </a:r>
            <a:r>
              <a:rPr lang="en-US" altLang="en-US" dirty="0">
                <a:solidFill>
                  <a:srgbClr val="000000"/>
                </a:solidFill>
                <a:latin typeface="Open Sans"/>
              </a:rPr>
              <a:t>=</a:t>
            </a:r>
            <a:r>
              <a:rPr lang="en-US" altLang="en-US" dirty="0">
                <a:solidFill>
                  <a:srgbClr val="FF7171"/>
                </a:solidFill>
                <a:latin typeface="Open Sans"/>
              </a:rPr>
              <a:t>""</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1st number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"number"</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"num1"</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2nd number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"number"</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"num2"</a:t>
            </a:r>
            <a:r>
              <a:rPr lang="en-US" altLang="en-US" b="1" dirty="0">
                <a:solidFill>
                  <a:srgbClr val="0033CC"/>
                </a:solidFill>
                <a:latin typeface="Open Sans"/>
              </a:rPr>
              <a:t>&gt;</a:t>
            </a:r>
            <a:r>
              <a:rPr lang="en-US" altLang="en-US" dirty="0">
                <a:solidFill>
                  <a:srgbClr val="000000"/>
                </a:solidFill>
                <a:latin typeface="Open Sans"/>
              </a:rPr>
              <a:t> </a:t>
            </a:r>
            <a:r>
              <a:rPr lang="en-US" altLang="en-US" b="1" dirty="0">
                <a:solidFill>
                  <a:srgbClr val="0033CC"/>
                </a:solidFill>
                <a:latin typeface="Open Sans"/>
              </a:rPr>
              <a:t>&lt;p&gt;&lt;b&gt;</a:t>
            </a:r>
            <a:r>
              <a:rPr lang="en-US" altLang="en-US" dirty="0">
                <a:solidFill>
                  <a:srgbClr val="000000"/>
                </a:solidFill>
                <a:latin typeface="Open Sans"/>
              </a:rPr>
              <a:t>Sum:</a:t>
            </a:r>
            <a:r>
              <a:rPr lang="en-US" altLang="en-US" b="1" dirty="0">
                <a:solidFill>
                  <a:srgbClr val="0033CC"/>
                </a:solidFill>
                <a:latin typeface="Open Sans"/>
              </a:rPr>
              <a:t>&lt;/b&gt;</a:t>
            </a:r>
            <a:r>
              <a:rPr lang="en-US" altLang="en-US" dirty="0">
                <a:solidFill>
                  <a:srgbClr val="000000"/>
                </a:solidFill>
                <a:latin typeface="Open Sans"/>
              </a:rPr>
              <a:t> {{num1 + num2}}</a:t>
            </a:r>
            <a:r>
              <a:rPr lang="en-US" altLang="en-US" b="1" dirty="0">
                <a:solidFill>
                  <a:srgbClr val="0033CC"/>
                </a:solidFill>
                <a:latin typeface="Open Sans"/>
              </a:rPr>
              <a:t>&lt;/p&gt;</a:t>
            </a:r>
            <a:r>
              <a:rPr lang="en-US" altLang="en-US" dirty="0">
                <a:solidFill>
                  <a:srgbClr val="000000"/>
                </a:solidFill>
                <a:latin typeface="Open Sans"/>
              </a:rPr>
              <a:t> </a:t>
            </a:r>
          </a:p>
          <a:p>
            <a:pPr marL="0" indent="0">
              <a:buNone/>
            </a:pPr>
            <a:r>
              <a:rPr lang="en-US" altLang="en-US" b="1" dirty="0">
                <a:solidFill>
                  <a:srgbClr val="0033CC"/>
                </a:solidFill>
                <a:latin typeface="Open Sans"/>
              </a:rPr>
              <a:t>&lt;/div&gt;</a:t>
            </a:r>
            <a:r>
              <a:rPr lang="en-US" altLang="en-US" sz="2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58475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1540</Words>
  <Application>Microsoft Office PowerPoint</Application>
  <PresentationFormat>Widescreen</PresentationFormat>
  <Paragraphs>259</Paragraphs>
  <Slides>42</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Open Sans</vt:lpstr>
      <vt:lpstr>Office Theme</vt:lpstr>
      <vt:lpstr>AngularJS</vt:lpstr>
      <vt:lpstr>Introduction</vt:lpstr>
      <vt:lpstr>Why called AngularJS </vt:lpstr>
      <vt:lpstr>AngularJS MVC Architecture </vt:lpstr>
      <vt:lpstr>Description</vt:lpstr>
      <vt:lpstr>Angularjs Directives </vt:lpstr>
      <vt:lpstr>Continue</vt:lpstr>
      <vt:lpstr>ng-app </vt:lpstr>
      <vt:lpstr>ng-model</vt:lpstr>
      <vt:lpstr>ng-init </vt:lpstr>
      <vt:lpstr>ng-bind </vt:lpstr>
      <vt:lpstr>ng-model directive</vt:lpstr>
      <vt:lpstr>Application Status </vt:lpstr>
      <vt:lpstr>Validate User Input </vt:lpstr>
      <vt:lpstr>CSS Classes </vt:lpstr>
      <vt:lpstr>ng-repeat </vt:lpstr>
      <vt:lpstr>AngularJS Expressions </vt:lpstr>
      <vt:lpstr>AngularJS expression is like JavaScript code expression except for the following differences:</vt:lpstr>
      <vt:lpstr>Examples</vt:lpstr>
      <vt:lpstr>Continue </vt:lpstr>
      <vt:lpstr>PowerPoint Presentation</vt:lpstr>
      <vt:lpstr>ng-if </vt:lpstr>
      <vt:lpstr>ng-readonly </vt:lpstr>
      <vt:lpstr>ng-disabled </vt:lpstr>
      <vt:lpstr>Directive Syntax </vt:lpstr>
      <vt:lpstr>AngularJS Scope</vt:lpstr>
      <vt:lpstr>Continue</vt:lpstr>
      <vt:lpstr>Note:</vt:lpstr>
      <vt:lpstr>Two-Way Binding </vt:lpstr>
      <vt:lpstr>Understanding the Scope </vt:lpstr>
      <vt:lpstr>$rootScope </vt:lpstr>
      <vt:lpstr>Root Scope </vt:lpstr>
      <vt:lpstr>PowerPoint Presentation</vt:lpstr>
      <vt:lpstr>$watch </vt:lpstr>
      <vt:lpstr>Angularjs Controller </vt:lpstr>
      <vt:lpstr>AngularJS Controller </vt:lpstr>
      <vt:lpstr>Controller Example </vt:lpstr>
      <vt:lpstr>Example</vt:lpstr>
      <vt:lpstr>Attach Behaviors </vt:lpstr>
      <vt:lpstr>Attach Complex object </vt:lpstr>
      <vt:lpstr>Nested Controllers </vt:lpstr>
      <vt:lpstr>Controller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Hardi Desai</dc:creator>
  <cp:lastModifiedBy>Hardi Desai</cp:lastModifiedBy>
  <cp:revision>240</cp:revision>
  <dcterms:created xsi:type="dcterms:W3CDTF">2019-03-13T09:25:04Z</dcterms:created>
  <dcterms:modified xsi:type="dcterms:W3CDTF">2019-04-12T04:36:25Z</dcterms:modified>
</cp:coreProperties>
</file>