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83" r:id="rId3"/>
    <p:sldId id="284" r:id="rId4"/>
    <p:sldId id="319" r:id="rId5"/>
    <p:sldId id="320" r:id="rId6"/>
    <p:sldId id="328" r:id="rId7"/>
    <p:sldId id="321" r:id="rId8"/>
    <p:sldId id="292" r:id="rId9"/>
    <p:sldId id="322" r:id="rId10"/>
    <p:sldId id="323" r:id="rId11"/>
    <p:sldId id="324" r:id="rId12"/>
    <p:sldId id="325" r:id="rId13"/>
    <p:sldId id="326" r:id="rId14"/>
    <p:sldId id="329" r:id="rId15"/>
    <p:sldId id="331" r:id="rId16"/>
    <p:sldId id="330" r:id="rId17"/>
    <p:sldId id="332" r:id="rId18"/>
    <p:sldId id="333" r:id="rId19"/>
    <p:sldId id="295" r:id="rId20"/>
    <p:sldId id="296" r:id="rId21"/>
    <p:sldId id="334" r:id="rId22"/>
    <p:sldId id="335" r:id="rId23"/>
    <p:sldId id="336" r:id="rId24"/>
    <p:sldId id="337" r:id="rId25"/>
    <p:sldId id="343" r:id="rId26"/>
    <p:sldId id="297" r:id="rId27"/>
    <p:sldId id="338" r:id="rId28"/>
    <p:sldId id="346" r:id="rId29"/>
    <p:sldId id="349" r:id="rId30"/>
    <p:sldId id="348" r:id="rId31"/>
    <p:sldId id="347" r:id="rId32"/>
    <p:sldId id="339" r:id="rId33"/>
    <p:sldId id="340" r:id="rId34"/>
    <p:sldId id="341" r:id="rId35"/>
    <p:sldId id="342" r:id="rId36"/>
    <p:sldId id="344" r:id="rId37"/>
    <p:sldId id="345" r:id="rId38"/>
    <p:sldId id="298" r:id="rId39"/>
    <p:sldId id="350" r:id="rId40"/>
    <p:sldId id="299" r:id="rId41"/>
    <p:sldId id="351" r:id="rId42"/>
    <p:sldId id="352" r:id="rId43"/>
    <p:sldId id="353" r:id="rId44"/>
    <p:sldId id="354" r:id="rId45"/>
    <p:sldId id="355" r:id="rId46"/>
    <p:sldId id="356" r:id="rId47"/>
    <p:sldId id="258" r:id="rId48"/>
    <p:sldId id="266" r:id="rId49"/>
    <p:sldId id="270" r:id="rId50"/>
    <p:sldId id="27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8" autoAdjust="0"/>
    <p:restoredTop sz="93867" autoAdjust="0"/>
  </p:normalViewPr>
  <p:slideViewPr>
    <p:cSldViewPr snapToGrid="0">
      <p:cViewPr varScale="1">
        <p:scale>
          <a:sx n="64" d="100"/>
          <a:sy n="64" d="100"/>
        </p:scale>
        <p:origin x="5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790F4C-46C2-40CF-A528-52836F793DC4}" type="datetimeFigureOut">
              <a:rPr lang="en-IN" smtClean="0"/>
              <a:t>04-04-2019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18ACF-2D50-45AD-9694-912835218F77}" type="slidenum">
              <a:rPr lang="en-IN" smtClean="0"/>
              <a:t>‹#›</a:t>
            </a:fld>
            <a:endParaRPr lang="en-IN"/>
          </a:p>
        </p:txBody>
      </p:sp>
    </p:spTree>
    <p:extLst>
      <p:ext uri="{BB962C8B-B14F-4D97-AF65-F5344CB8AC3E}">
        <p14:creationId xmlns:p14="http://schemas.microsoft.com/office/powerpoint/2010/main" val="3820733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angularjs.org/api/ng/service/$location#hash"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mouseover event triggers when the mouse pointer enters the div element, and its child elements.</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mouseenter</a:t>
            </a:r>
            <a:r>
              <a:rPr lang="en-US" sz="1200" b="0" i="0" kern="1200" dirty="0">
                <a:solidFill>
                  <a:schemeClr val="tx1"/>
                </a:solidFill>
                <a:effectLst/>
                <a:latin typeface="+mn-lt"/>
                <a:ea typeface="+mn-ea"/>
                <a:cs typeface="+mn-cs"/>
              </a:rPr>
              <a:t> event is only triggered when the mouse pointer enters the div element.</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onmousemove</a:t>
            </a:r>
            <a:r>
              <a:rPr lang="en-US" sz="1200" b="0" i="0" kern="1200" dirty="0">
                <a:solidFill>
                  <a:schemeClr val="tx1"/>
                </a:solidFill>
                <a:effectLst/>
                <a:latin typeface="+mn-lt"/>
                <a:ea typeface="+mn-ea"/>
                <a:cs typeface="+mn-cs"/>
              </a:rPr>
              <a:t> event triggers every time the mouse pointer is moved over the div element.</a:t>
            </a:r>
          </a:p>
          <a:p>
            <a:endParaRPr lang="en-IN" dirty="0"/>
          </a:p>
        </p:txBody>
      </p:sp>
      <p:sp>
        <p:nvSpPr>
          <p:cNvPr id="4" name="Slide Number Placeholder 3"/>
          <p:cNvSpPr>
            <a:spLocks noGrp="1"/>
          </p:cNvSpPr>
          <p:nvPr>
            <p:ph type="sldNum" sz="quarter" idx="5"/>
          </p:nvPr>
        </p:nvSpPr>
        <p:spPr/>
        <p:txBody>
          <a:bodyPr/>
          <a:lstStyle/>
          <a:p>
            <a:fld id="{CBD18ACF-2D50-45AD-9694-912835218F77}" type="slidenum">
              <a:rPr lang="en-IN" smtClean="0"/>
              <a:t>16</a:t>
            </a:fld>
            <a:endParaRPr lang="en-IN"/>
          </a:p>
        </p:txBody>
      </p:sp>
    </p:spTree>
    <p:extLst>
      <p:ext uri="{BB962C8B-B14F-4D97-AF65-F5344CB8AC3E}">
        <p14:creationId xmlns:p14="http://schemas.microsoft.com/office/powerpoint/2010/main" val="31268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anchorScroll</a:t>
            </a:r>
            <a:r>
              <a:rPr lang="en-US" sz="1200" b="0" i="0" kern="1200" dirty="0">
                <a:solidFill>
                  <a:schemeClr val="tx1"/>
                </a:solidFill>
                <a:effectLst/>
                <a:latin typeface="+mn-lt"/>
                <a:ea typeface="+mn-ea"/>
                <a:cs typeface="+mn-cs"/>
              </a:rPr>
              <a:t>: When called, it scrolls to the element related to the specified </a:t>
            </a:r>
            <a:r>
              <a:rPr lang="en-US" sz="1200" kern="1200" dirty="0">
                <a:solidFill>
                  <a:schemeClr val="tx1"/>
                </a:solidFill>
                <a:effectLst/>
                <a:latin typeface="+mn-lt"/>
                <a:ea typeface="+mn-ea"/>
                <a:cs typeface="+mn-cs"/>
              </a:rPr>
              <a:t>hash</a:t>
            </a:r>
            <a:r>
              <a:rPr lang="en-US" sz="1200" b="0" i="0" kern="1200" dirty="0">
                <a:solidFill>
                  <a:schemeClr val="tx1"/>
                </a:solidFill>
                <a:effectLst/>
                <a:latin typeface="+mn-lt"/>
                <a:ea typeface="+mn-ea"/>
                <a:cs typeface="+mn-cs"/>
              </a:rPr>
              <a:t> or (if omitted) to the current value of </a:t>
            </a:r>
            <a:r>
              <a:rPr lang="en-US" sz="1200" b="0" i="0" u="none" strike="noStrike" kern="1200" dirty="0">
                <a:solidFill>
                  <a:schemeClr val="tx1"/>
                </a:solidFill>
                <a:effectLst/>
                <a:latin typeface="+mn-lt"/>
                <a:ea typeface="+mn-ea"/>
                <a:cs typeface="+mn-cs"/>
                <a:hlinkClick r:id="rId3"/>
              </a:rPr>
              <a:t>$</a:t>
            </a:r>
            <a:r>
              <a:rPr lang="en-US" sz="1200" b="0" i="0" u="none" strike="noStrike" kern="1200" dirty="0" err="1">
                <a:solidFill>
                  <a:schemeClr val="tx1"/>
                </a:solidFill>
                <a:effectLst/>
                <a:latin typeface="+mn-lt"/>
                <a:ea typeface="+mn-ea"/>
                <a:cs typeface="+mn-cs"/>
                <a:hlinkClick r:id="rId3"/>
              </a:rPr>
              <a:t>location.hash</a:t>
            </a:r>
            <a:r>
              <a:rPr lang="en-US" sz="1200" b="0" i="0" u="none" strike="noStrike" kern="1200" dirty="0">
                <a:solidFill>
                  <a:schemeClr val="tx1"/>
                </a:solidFill>
                <a:effectLst/>
                <a:latin typeface="+mn-lt"/>
                <a:ea typeface="+mn-ea"/>
                <a:cs typeface="+mn-cs"/>
                <a:hlinkClick r:id="rId3"/>
              </a:rPr>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&lt;div id="</a:t>
            </a:r>
            <a:r>
              <a:rPr lang="en-US" sz="1200" kern="1200" dirty="0" err="1">
                <a:solidFill>
                  <a:schemeClr val="tx1"/>
                </a:solidFill>
                <a:effectLst/>
                <a:latin typeface="+mn-lt"/>
                <a:ea typeface="+mn-ea"/>
                <a:cs typeface="+mn-cs"/>
              </a:rPr>
              <a:t>scrollArea</a:t>
            </a:r>
            <a:r>
              <a:rPr lang="en-US" sz="1200" kern="1200" dirty="0">
                <a:solidFill>
                  <a:schemeClr val="tx1"/>
                </a:solidFill>
                <a:effectLst/>
                <a:latin typeface="+mn-lt"/>
                <a:ea typeface="+mn-ea"/>
                <a:cs typeface="+mn-cs"/>
              </a:rPr>
              <a:t>" ng-controller="</a:t>
            </a:r>
            <a:r>
              <a:rPr lang="en-US" sz="1200" kern="1200" dirty="0" err="1">
                <a:solidFill>
                  <a:schemeClr val="tx1"/>
                </a:solidFill>
                <a:effectLst/>
                <a:latin typeface="+mn-lt"/>
                <a:ea typeface="+mn-ea"/>
                <a:cs typeface="+mn-cs"/>
              </a:rPr>
              <a:t>ScrollController</a:t>
            </a:r>
            <a:r>
              <a:rPr lang="en-US" sz="1200" kern="1200" dirty="0">
                <a:solidFill>
                  <a:schemeClr val="tx1"/>
                </a:solidFill>
                <a:effectLst/>
                <a:latin typeface="+mn-lt"/>
                <a:ea typeface="+mn-ea"/>
                <a:cs typeface="+mn-cs"/>
              </a:rPr>
              <a:t>"&gt; &lt;a ng-click="</a:t>
            </a:r>
            <a:r>
              <a:rPr lang="en-US" sz="1200" kern="1200" dirty="0" err="1">
                <a:solidFill>
                  <a:schemeClr val="tx1"/>
                </a:solidFill>
                <a:effectLst/>
                <a:latin typeface="+mn-lt"/>
                <a:ea typeface="+mn-ea"/>
                <a:cs typeface="+mn-cs"/>
              </a:rPr>
              <a:t>gotoBottom</a:t>
            </a:r>
            <a:r>
              <a:rPr lang="en-US" sz="1200" kern="1200" dirty="0">
                <a:solidFill>
                  <a:schemeClr val="tx1"/>
                </a:solidFill>
                <a:effectLst/>
                <a:latin typeface="+mn-lt"/>
                <a:ea typeface="+mn-ea"/>
                <a:cs typeface="+mn-cs"/>
              </a:rPr>
              <a:t>()"&gt;Go to bottom&lt;/a&gt; &lt;a id="bottom"&gt;&lt;/a&gt; You're at the bottom! &lt;/div&gt;</a:t>
            </a:r>
            <a:endParaRPr lang="en-IN" dirty="0"/>
          </a:p>
        </p:txBody>
      </p:sp>
      <p:sp>
        <p:nvSpPr>
          <p:cNvPr id="4" name="Slide Number Placeholder 3"/>
          <p:cNvSpPr>
            <a:spLocks noGrp="1"/>
          </p:cNvSpPr>
          <p:nvPr>
            <p:ph type="sldNum" sz="quarter" idx="5"/>
          </p:nvPr>
        </p:nvSpPr>
        <p:spPr/>
        <p:txBody>
          <a:bodyPr/>
          <a:lstStyle/>
          <a:p>
            <a:fld id="{CBD18ACF-2D50-45AD-9694-912835218F77}" type="slidenum">
              <a:rPr lang="en-IN" smtClean="0"/>
              <a:t>23</a:t>
            </a:fld>
            <a:endParaRPr lang="en-IN"/>
          </a:p>
        </p:txBody>
      </p:sp>
    </p:spTree>
    <p:extLst>
      <p:ext uri="{BB962C8B-B14F-4D97-AF65-F5344CB8AC3E}">
        <p14:creationId xmlns:p14="http://schemas.microsoft.com/office/powerpoint/2010/main" val="663254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b="0" i="0" kern="1200" dirty="0">
                <a:solidFill>
                  <a:schemeClr val="tx1"/>
                </a:solidFill>
                <a:effectLst/>
                <a:latin typeface="+mn-lt"/>
                <a:ea typeface="+mn-ea"/>
                <a:cs typeface="+mn-cs"/>
              </a:rPr>
              <a:t>AngularJS Services are Always Singletons</a:t>
            </a:r>
          </a:p>
          <a:p>
            <a:pPr rtl="0"/>
            <a:endParaRPr lang="en-US" sz="1400" b="0" i="0" kern="1200" dirty="0">
              <a:solidFill>
                <a:schemeClr val="tx1"/>
              </a:solidFill>
              <a:effectLst/>
              <a:latin typeface="+mn-lt"/>
              <a:ea typeface="+mn-ea"/>
              <a:cs typeface="+mn-cs"/>
            </a:endParaRPr>
          </a:p>
          <a:p>
            <a:pPr rtl="0"/>
            <a:r>
              <a:rPr lang="en-US" sz="1400" b="0" i="0" kern="1200" dirty="0">
                <a:solidFill>
                  <a:schemeClr val="tx1"/>
                </a:solidFill>
                <a:effectLst/>
                <a:latin typeface="+mn-lt"/>
                <a:ea typeface="+mn-ea"/>
                <a:cs typeface="+mn-cs"/>
              </a:rPr>
              <a:t>This means that, once AngularJS constructs a service object, the same instance is reused throughout your app. </a:t>
            </a:r>
          </a:p>
          <a:p>
            <a:pPr rtl="0"/>
            <a:r>
              <a:rPr lang="en-US" sz="1400" b="0" i="0" kern="1200" dirty="0">
                <a:solidFill>
                  <a:schemeClr val="tx1"/>
                </a:solidFill>
                <a:effectLst/>
                <a:latin typeface="+mn-lt"/>
                <a:ea typeface="+mn-ea"/>
                <a:cs typeface="+mn-cs"/>
              </a:rPr>
              <a:t>There are never ever two service instances.</a:t>
            </a:r>
          </a:p>
          <a:p>
            <a:pPr rtl="0"/>
            <a:r>
              <a:rPr lang="en-US" sz="1400" b="0" i="0" kern="1200" dirty="0">
                <a:solidFill>
                  <a:schemeClr val="tx1"/>
                </a:solidFill>
                <a:effectLst/>
                <a:latin typeface="+mn-lt"/>
                <a:ea typeface="+mn-ea"/>
                <a:cs typeface="+mn-cs"/>
              </a:rPr>
              <a:t> This makes them great candidates to share application data across multiple components. </a:t>
            </a:r>
          </a:p>
          <a:p>
            <a:pPr rtl="0"/>
            <a:r>
              <a:rPr lang="en-US" sz="1400" b="0" i="0" kern="1200" dirty="0">
                <a:solidFill>
                  <a:schemeClr val="tx1"/>
                </a:solidFill>
                <a:effectLst/>
                <a:latin typeface="+mn-lt"/>
                <a:ea typeface="+mn-ea"/>
                <a:cs typeface="+mn-cs"/>
              </a:rPr>
              <a:t>For example, after a successful login, you'll need to store the login status where the status can be retrieved in all other components. </a:t>
            </a:r>
          </a:p>
          <a:p>
            <a:pPr rtl="0"/>
            <a:r>
              <a:rPr lang="en-US" sz="1400" b="0" i="0" kern="1200" dirty="0">
                <a:solidFill>
                  <a:schemeClr val="tx1"/>
                </a:solidFill>
                <a:effectLst/>
                <a:latin typeface="+mn-lt"/>
                <a:ea typeface="+mn-ea"/>
                <a:cs typeface="+mn-cs"/>
              </a:rPr>
              <a:t>In this scenario, you can store the status in a service and then, whenever you need to read the value, you can just inject it into your controller/service and check it.</a:t>
            </a:r>
          </a:p>
          <a:p>
            <a:endParaRPr lang="en-IN" sz="1400" dirty="0"/>
          </a:p>
        </p:txBody>
      </p:sp>
      <p:sp>
        <p:nvSpPr>
          <p:cNvPr id="4" name="Slide Number Placeholder 3"/>
          <p:cNvSpPr>
            <a:spLocks noGrp="1"/>
          </p:cNvSpPr>
          <p:nvPr>
            <p:ph type="sldNum" sz="quarter" idx="5"/>
          </p:nvPr>
        </p:nvSpPr>
        <p:spPr/>
        <p:txBody>
          <a:bodyPr/>
          <a:lstStyle/>
          <a:p>
            <a:fld id="{CBD18ACF-2D50-45AD-9694-912835218F77}" type="slidenum">
              <a:rPr lang="en-IN" smtClean="0"/>
              <a:t>24</a:t>
            </a:fld>
            <a:endParaRPr lang="en-IN"/>
          </a:p>
        </p:txBody>
      </p:sp>
    </p:spTree>
    <p:extLst>
      <p:ext uri="{BB962C8B-B14F-4D97-AF65-F5344CB8AC3E}">
        <p14:creationId xmlns:p14="http://schemas.microsoft.com/office/powerpoint/2010/main" val="2047103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HEAD method</a:t>
            </a:r>
          </a:p>
          <a:p>
            <a:r>
              <a:rPr lang="en-US" sz="1200" b="0" i="0" kern="1200" dirty="0">
                <a:solidFill>
                  <a:schemeClr val="tx1"/>
                </a:solidFill>
                <a:effectLst/>
                <a:latin typeface="+mn-lt"/>
                <a:ea typeface="+mn-ea"/>
                <a:cs typeface="+mn-cs"/>
              </a:rPr>
              <a:t>The HEAD method is used to ask only for information about a document, not for the document itself. HEAD is much faster than GET, as a much smaller amount of data is transferred. It's often used by clients who use caching, to see if the document has changed since it was last accessed. If it was not, then the local copy can be reused, otherwise the updated version must be retrieved with a GET. The metainformation contained in the HTTP headers in response to a HEAD request should be identical to the information sent in response to a GET request. </a:t>
            </a:r>
            <a:r>
              <a:rPr lang="en-US" sz="1200" b="1" i="0" kern="1200" dirty="0">
                <a:solidFill>
                  <a:schemeClr val="tx1"/>
                </a:solidFill>
                <a:effectLst/>
                <a:latin typeface="+mn-lt"/>
                <a:ea typeface="+mn-ea"/>
                <a:cs typeface="+mn-cs"/>
              </a:rPr>
              <a:t>This method can be used for obtaining metainformation about the resource identified by the request URI without transferring the data itself.</a:t>
            </a:r>
            <a:r>
              <a:rPr lang="en-US" sz="1200" b="0" i="0" kern="1200" dirty="0">
                <a:solidFill>
                  <a:schemeClr val="tx1"/>
                </a:solidFill>
                <a:effectLst/>
                <a:latin typeface="+mn-lt"/>
                <a:ea typeface="+mn-ea"/>
                <a:cs typeface="+mn-cs"/>
              </a:rPr>
              <a:t> This method is often used for testing hypertext links for validity, accessibility, and recent modification. </a:t>
            </a:r>
            <a:endParaRPr lang="en-IN" dirty="0"/>
          </a:p>
        </p:txBody>
      </p:sp>
      <p:sp>
        <p:nvSpPr>
          <p:cNvPr id="4" name="Slide Number Placeholder 3"/>
          <p:cNvSpPr>
            <a:spLocks noGrp="1"/>
          </p:cNvSpPr>
          <p:nvPr>
            <p:ph type="sldNum" sz="quarter" idx="5"/>
          </p:nvPr>
        </p:nvSpPr>
        <p:spPr/>
        <p:txBody>
          <a:bodyPr/>
          <a:lstStyle/>
          <a:p>
            <a:fld id="{CBD18ACF-2D50-45AD-9694-912835218F77}" type="slidenum">
              <a:rPr lang="en-IN" smtClean="0"/>
              <a:t>27</a:t>
            </a:fld>
            <a:endParaRPr lang="en-IN"/>
          </a:p>
        </p:txBody>
      </p:sp>
    </p:spTree>
    <p:extLst>
      <p:ext uri="{BB962C8B-B14F-4D97-AF65-F5344CB8AC3E}">
        <p14:creationId xmlns:p14="http://schemas.microsoft.com/office/powerpoint/2010/main" val="885875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above example, $interval service calls </a:t>
            </a:r>
            <a:r>
              <a:rPr lang="en-US" sz="1200" b="0" i="0" kern="1200" dirty="0" err="1">
                <a:solidFill>
                  <a:schemeClr val="tx1"/>
                </a:solidFill>
                <a:effectLst/>
                <a:latin typeface="+mn-lt"/>
                <a:ea typeface="+mn-ea"/>
                <a:cs typeface="+mn-cs"/>
              </a:rPr>
              <a:t>increaseCounter</a:t>
            </a:r>
            <a:r>
              <a:rPr lang="en-US" sz="1200" b="0" i="0" kern="1200" dirty="0">
                <a:solidFill>
                  <a:schemeClr val="tx1"/>
                </a:solidFill>
                <a:effectLst/>
                <a:latin typeface="+mn-lt"/>
                <a:ea typeface="+mn-ea"/>
                <a:cs typeface="+mn-cs"/>
              </a:rPr>
              <a:t>() function on every 1000 milliseconds. </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increaseCounter</a:t>
            </a:r>
            <a:r>
              <a:rPr lang="en-US" sz="1200" b="0" i="0" kern="1200" dirty="0">
                <a:solidFill>
                  <a:schemeClr val="tx1"/>
                </a:solidFill>
                <a:effectLst/>
                <a:latin typeface="+mn-lt"/>
                <a:ea typeface="+mn-ea"/>
                <a:cs typeface="+mn-cs"/>
              </a:rPr>
              <a:t>() function increases the $</a:t>
            </a:r>
            <a:r>
              <a:rPr lang="en-US" sz="1200" b="0" i="0" kern="1200" dirty="0" err="1">
                <a:solidFill>
                  <a:schemeClr val="tx1"/>
                </a:solidFill>
                <a:effectLst/>
                <a:latin typeface="+mn-lt"/>
                <a:ea typeface="+mn-ea"/>
                <a:cs typeface="+mn-cs"/>
              </a:rPr>
              <a:t>scope.counter</a:t>
            </a:r>
            <a:r>
              <a:rPr lang="en-US" sz="1200" b="0" i="0" kern="1200" dirty="0">
                <a:solidFill>
                  <a:schemeClr val="tx1"/>
                </a:solidFill>
                <a:effectLst/>
                <a:latin typeface="+mn-lt"/>
                <a:ea typeface="+mn-ea"/>
                <a:cs typeface="+mn-cs"/>
              </a:rPr>
              <a:t> property by 1. Thus, counter increases on every milliseconds.</a:t>
            </a:r>
            <a:endParaRPr lang="en-IN" dirty="0"/>
          </a:p>
        </p:txBody>
      </p:sp>
      <p:sp>
        <p:nvSpPr>
          <p:cNvPr id="4" name="Slide Number Placeholder 3"/>
          <p:cNvSpPr>
            <a:spLocks noGrp="1"/>
          </p:cNvSpPr>
          <p:nvPr>
            <p:ph type="sldNum" sz="quarter" idx="5"/>
          </p:nvPr>
        </p:nvSpPr>
        <p:spPr/>
        <p:txBody>
          <a:bodyPr/>
          <a:lstStyle/>
          <a:p>
            <a:fld id="{CBD18ACF-2D50-45AD-9694-912835218F77}" type="slidenum">
              <a:rPr lang="en-IN" smtClean="0"/>
              <a:t>37</a:t>
            </a:fld>
            <a:endParaRPr lang="en-IN"/>
          </a:p>
        </p:txBody>
      </p:sp>
    </p:spTree>
    <p:extLst>
      <p:ext uri="{BB962C8B-B14F-4D97-AF65-F5344CB8AC3E}">
        <p14:creationId xmlns:p14="http://schemas.microsoft.com/office/powerpoint/2010/main" val="1380659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CCEF-CE68-4E51-ABC5-8B53CB2809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574513-C21C-44D4-9F41-CE80E9FCBA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39B1C2-C63E-482F-BFD2-1ACADA7C5988}"/>
              </a:ext>
            </a:extLst>
          </p:cNvPr>
          <p:cNvSpPr>
            <a:spLocks noGrp="1"/>
          </p:cNvSpPr>
          <p:nvPr>
            <p:ph type="dt" sz="half" idx="10"/>
          </p:nvPr>
        </p:nvSpPr>
        <p:spPr/>
        <p:txBody>
          <a:bodyPr/>
          <a:lstStyle/>
          <a:p>
            <a:fld id="{EC7CDD9F-0C79-440F-BF37-2B715F260C56}" type="datetimeFigureOut">
              <a:rPr lang="en-IN" smtClean="0"/>
              <a:t>04-04-2019</a:t>
            </a:fld>
            <a:endParaRPr lang="en-IN"/>
          </a:p>
        </p:txBody>
      </p:sp>
      <p:sp>
        <p:nvSpPr>
          <p:cNvPr id="5" name="Footer Placeholder 4">
            <a:extLst>
              <a:ext uri="{FF2B5EF4-FFF2-40B4-BE49-F238E27FC236}">
                <a16:creationId xmlns:a16="http://schemas.microsoft.com/office/drawing/2014/main" id="{9DC74B3C-A16F-4DE8-A0EC-AEE49A1C85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E1EFBF-1188-497D-9132-1E4362877227}"/>
              </a:ext>
            </a:extLst>
          </p:cNvPr>
          <p:cNvSpPr>
            <a:spLocks noGrp="1"/>
          </p:cNvSpPr>
          <p:nvPr>
            <p:ph type="sldNum" sz="quarter" idx="12"/>
          </p:nvPr>
        </p:nvSpPr>
        <p:spPr/>
        <p:txBody>
          <a:bodyPr/>
          <a:lstStyle/>
          <a:p>
            <a:fld id="{5ADB5BDE-E30F-4CDA-8D1E-5BBD2F2388A8}" type="slidenum">
              <a:rPr lang="en-IN" smtClean="0"/>
              <a:t>‹#›</a:t>
            </a:fld>
            <a:endParaRPr lang="en-IN"/>
          </a:p>
        </p:txBody>
      </p:sp>
    </p:spTree>
    <p:extLst>
      <p:ext uri="{BB962C8B-B14F-4D97-AF65-F5344CB8AC3E}">
        <p14:creationId xmlns:p14="http://schemas.microsoft.com/office/powerpoint/2010/main" val="3488726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D7A7-341C-4EEB-913F-78CBB05208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1EAFFA-C648-4DA1-81B8-8D844BF527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EF399D-EF6E-490E-A2FD-9483A594614D}"/>
              </a:ext>
            </a:extLst>
          </p:cNvPr>
          <p:cNvSpPr>
            <a:spLocks noGrp="1"/>
          </p:cNvSpPr>
          <p:nvPr>
            <p:ph type="dt" sz="half" idx="10"/>
          </p:nvPr>
        </p:nvSpPr>
        <p:spPr/>
        <p:txBody>
          <a:bodyPr/>
          <a:lstStyle/>
          <a:p>
            <a:fld id="{EC7CDD9F-0C79-440F-BF37-2B715F260C56}" type="datetimeFigureOut">
              <a:rPr lang="en-IN" smtClean="0"/>
              <a:t>04-04-2019</a:t>
            </a:fld>
            <a:endParaRPr lang="en-IN"/>
          </a:p>
        </p:txBody>
      </p:sp>
      <p:sp>
        <p:nvSpPr>
          <p:cNvPr id="5" name="Footer Placeholder 4">
            <a:extLst>
              <a:ext uri="{FF2B5EF4-FFF2-40B4-BE49-F238E27FC236}">
                <a16:creationId xmlns:a16="http://schemas.microsoft.com/office/drawing/2014/main" id="{055585EF-383C-4899-B9DF-B8134904E4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EC7EF9-0B93-4DAB-A84C-A3D168E285C4}"/>
              </a:ext>
            </a:extLst>
          </p:cNvPr>
          <p:cNvSpPr>
            <a:spLocks noGrp="1"/>
          </p:cNvSpPr>
          <p:nvPr>
            <p:ph type="sldNum" sz="quarter" idx="12"/>
          </p:nvPr>
        </p:nvSpPr>
        <p:spPr/>
        <p:txBody>
          <a:bodyPr/>
          <a:lstStyle/>
          <a:p>
            <a:fld id="{5ADB5BDE-E30F-4CDA-8D1E-5BBD2F2388A8}" type="slidenum">
              <a:rPr lang="en-IN" smtClean="0"/>
              <a:t>‹#›</a:t>
            </a:fld>
            <a:endParaRPr lang="en-IN"/>
          </a:p>
        </p:txBody>
      </p:sp>
    </p:spTree>
    <p:extLst>
      <p:ext uri="{BB962C8B-B14F-4D97-AF65-F5344CB8AC3E}">
        <p14:creationId xmlns:p14="http://schemas.microsoft.com/office/powerpoint/2010/main" val="215675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3B49D-55E1-433B-A57F-CEDC23199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EE6E03-01E8-4D7E-B236-7AF62C3461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3CA967-62BF-4D4F-A9C7-74C97938397C}"/>
              </a:ext>
            </a:extLst>
          </p:cNvPr>
          <p:cNvSpPr>
            <a:spLocks noGrp="1"/>
          </p:cNvSpPr>
          <p:nvPr>
            <p:ph type="dt" sz="half" idx="10"/>
          </p:nvPr>
        </p:nvSpPr>
        <p:spPr/>
        <p:txBody>
          <a:bodyPr/>
          <a:lstStyle/>
          <a:p>
            <a:fld id="{EC7CDD9F-0C79-440F-BF37-2B715F260C56}" type="datetimeFigureOut">
              <a:rPr lang="en-IN" smtClean="0"/>
              <a:t>04-04-2019</a:t>
            </a:fld>
            <a:endParaRPr lang="en-IN"/>
          </a:p>
        </p:txBody>
      </p:sp>
      <p:sp>
        <p:nvSpPr>
          <p:cNvPr id="5" name="Footer Placeholder 4">
            <a:extLst>
              <a:ext uri="{FF2B5EF4-FFF2-40B4-BE49-F238E27FC236}">
                <a16:creationId xmlns:a16="http://schemas.microsoft.com/office/drawing/2014/main" id="{9809E063-414F-4552-AA43-9401499FCA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E5987D-C3AD-4A7D-B9E5-0F33034CE42A}"/>
              </a:ext>
            </a:extLst>
          </p:cNvPr>
          <p:cNvSpPr>
            <a:spLocks noGrp="1"/>
          </p:cNvSpPr>
          <p:nvPr>
            <p:ph type="sldNum" sz="quarter" idx="12"/>
          </p:nvPr>
        </p:nvSpPr>
        <p:spPr/>
        <p:txBody>
          <a:bodyPr/>
          <a:lstStyle/>
          <a:p>
            <a:fld id="{5ADB5BDE-E30F-4CDA-8D1E-5BBD2F2388A8}" type="slidenum">
              <a:rPr lang="en-IN" smtClean="0"/>
              <a:t>‹#›</a:t>
            </a:fld>
            <a:endParaRPr lang="en-IN"/>
          </a:p>
        </p:txBody>
      </p:sp>
    </p:spTree>
    <p:extLst>
      <p:ext uri="{BB962C8B-B14F-4D97-AF65-F5344CB8AC3E}">
        <p14:creationId xmlns:p14="http://schemas.microsoft.com/office/powerpoint/2010/main" val="335843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200B-98A7-47FF-ACD7-6371230F3D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034D83-80C5-4DAA-B123-E34BBE6F58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77F1DE-10CD-4A6E-AA50-92FB395D0F03}"/>
              </a:ext>
            </a:extLst>
          </p:cNvPr>
          <p:cNvSpPr>
            <a:spLocks noGrp="1"/>
          </p:cNvSpPr>
          <p:nvPr>
            <p:ph type="dt" sz="half" idx="10"/>
          </p:nvPr>
        </p:nvSpPr>
        <p:spPr/>
        <p:txBody>
          <a:bodyPr/>
          <a:lstStyle/>
          <a:p>
            <a:fld id="{EC7CDD9F-0C79-440F-BF37-2B715F260C56}" type="datetimeFigureOut">
              <a:rPr lang="en-IN" smtClean="0"/>
              <a:t>04-04-2019</a:t>
            </a:fld>
            <a:endParaRPr lang="en-IN"/>
          </a:p>
        </p:txBody>
      </p:sp>
      <p:sp>
        <p:nvSpPr>
          <p:cNvPr id="5" name="Footer Placeholder 4">
            <a:extLst>
              <a:ext uri="{FF2B5EF4-FFF2-40B4-BE49-F238E27FC236}">
                <a16:creationId xmlns:a16="http://schemas.microsoft.com/office/drawing/2014/main" id="{35518DFA-8E86-4710-B0F5-56BDC68FDD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E0B3D3-82FF-4B68-984C-11E12BC91ED7}"/>
              </a:ext>
            </a:extLst>
          </p:cNvPr>
          <p:cNvSpPr>
            <a:spLocks noGrp="1"/>
          </p:cNvSpPr>
          <p:nvPr>
            <p:ph type="sldNum" sz="quarter" idx="12"/>
          </p:nvPr>
        </p:nvSpPr>
        <p:spPr/>
        <p:txBody>
          <a:bodyPr/>
          <a:lstStyle/>
          <a:p>
            <a:fld id="{5ADB5BDE-E30F-4CDA-8D1E-5BBD2F2388A8}" type="slidenum">
              <a:rPr lang="en-IN" smtClean="0"/>
              <a:t>‹#›</a:t>
            </a:fld>
            <a:endParaRPr lang="en-IN"/>
          </a:p>
        </p:txBody>
      </p:sp>
    </p:spTree>
    <p:extLst>
      <p:ext uri="{BB962C8B-B14F-4D97-AF65-F5344CB8AC3E}">
        <p14:creationId xmlns:p14="http://schemas.microsoft.com/office/powerpoint/2010/main" val="225748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3ED24-3F29-42E4-A095-B219802F5E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11738E-7D53-4A77-B6F6-F5C5198A8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D97F84-2052-47D9-A553-E77A3FC504E4}"/>
              </a:ext>
            </a:extLst>
          </p:cNvPr>
          <p:cNvSpPr>
            <a:spLocks noGrp="1"/>
          </p:cNvSpPr>
          <p:nvPr>
            <p:ph type="dt" sz="half" idx="10"/>
          </p:nvPr>
        </p:nvSpPr>
        <p:spPr/>
        <p:txBody>
          <a:bodyPr/>
          <a:lstStyle/>
          <a:p>
            <a:fld id="{EC7CDD9F-0C79-440F-BF37-2B715F260C56}" type="datetimeFigureOut">
              <a:rPr lang="en-IN" smtClean="0"/>
              <a:t>04-04-2019</a:t>
            </a:fld>
            <a:endParaRPr lang="en-IN"/>
          </a:p>
        </p:txBody>
      </p:sp>
      <p:sp>
        <p:nvSpPr>
          <p:cNvPr id="5" name="Footer Placeholder 4">
            <a:extLst>
              <a:ext uri="{FF2B5EF4-FFF2-40B4-BE49-F238E27FC236}">
                <a16:creationId xmlns:a16="http://schemas.microsoft.com/office/drawing/2014/main" id="{3860C390-1639-4EE2-967C-0EB0F6D88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A253C-EC4B-4D47-B9CB-E839C7684F0E}"/>
              </a:ext>
            </a:extLst>
          </p:cNvPr>
          <p:cNvSpPr>
            <a:spLocks noGrp="1"/>
          </p:cNvSpPr>
          <p:nvPr>
            <p:ph type="sldNum" sz="quarter" idx="12"/>
          </p:nvPr>
        </p:nvSpPr>
        <p:spPr/>
        <p:txBody>
          <a:bodyPr/>
          <a:lstStyle/>
          <a:p>
            <a:fld id="{5ADB5BDE-E30F-4CDA-8D1E-5BBD2F2388A8}" type="slidenum">
              <a:rPr lang="en-IN" smtClean="0"/>
              <a:t>‹#›</a:t>
            </a:fld>
            <a:endParaRPr lang="en-IN"/>
          </a:p>
        </p:txBody>
      </p:sp>
    </p:spTree>
    <p:extLst>
      <p:ext uri="{BB962C8B-B14F-4D97-AF65-F5344CB8AC3E}">
        <p14:creationId xmlns:p14="http://schemas.microsoft.com/office/powerpoint/2010/main" val="20191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F0EC-DFB2-4A73-9867-52E0ECFFB8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242B1A-9FC9-4178-8DEB-28433FA7EB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2B0AB1-EB4A-4CF8-AE49-E8B969550A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7F43E2-7CC4-4E1C-9583-01CD420B0B5A}"/>
              </a:ext>
            </a:extLst>
          </p:cNvPr>
          <p:cNvSpPr>
            <a:spLocks noGrp="1"/>
          </p:cNvSpPr>
          <p:nvPr>
            <p:ph type="dt" sz="half" idx="10"/>
          </p:nvPr>
        </p:nvSpPr>
        <p:spPr/>
        <p:txBody>
          <a:bodyPr/>
          <a:lstStyle/>
          <a:p>
            <a:fld id="{EC7CDD9F-0C79-440F-BF37-2B715F260C56}" type="datetimeFigureOut">
              <a:rPr lang="en-IN" smtClean="0"/>
              <a:t>04-04-2019</a:t>
            </a:fld>
            <a:endParaRPr lang="en-IN"/>
          </a:p>
        </p:txBody>
      </p:sp>
      <p:sp>
        <p:nvSpPr>
          <p:cNvPr id="6" name="Footer Placeholder 5">
            <a:extLst>
              <a:ext uri="{FF2B5EF4-FFF2-40B4-BE49-F238E27FC236}">
                <a16:creationId xmlns:a16="http://schemas.microsoft.com/office/drawing/2014/main" id="{EBF0E2FE-1270-443A-80BB-69D9ADA8FC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9B7B90-93E8-4547-954B-F661EFD71574}"/>
              </a:ext>
            </a:extLst>
          </p:cNvPr>
          <p:cNvSpPr>
            <a:spLocks noGrp="1"/>
          </p:cNvSpPr>
          <p:nvPr>
            <p:ph type="sldNum" sz="quarter" idx="12"/>
          </p:nvPr>
        </p:nvSpPr>
        <p:spPr/>
        <p:txBody>
          <a:bodyPr/>
          <a:lstStyle/>
          <a:p>
            <a:fld id="{5ADB5BDE-E30F-4CDA-8D1E-5BBD2F2388A8}" type="slidenum">
              <a:rPr lang="en-IN" smtClean="0"/>
              <a:t>‹#›</a:t>
            </a:fld>
            <a:endParaRPr lang="en-IN"/>
          </a:p>
        </p:txBody>
      </p:sp>
    </p:spTree>
    <p:extLst>
      <p:ext uri="{BB962C8B-B14F-4D97-AF65-F5344CB8AC3E}">
        <p14:creationId xmlns:p14="http://schemas.microsoft.com/office/powerpoint/2010/main" val="72693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DEF9-0B13-4D94-9B02-AF9FE5A634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05FB1E-8C9F-48CD-AE35-C57FA99D8F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F4A184-3005-4044-879B-A375CD42C5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D21DE3-4AC6-43DC-A07F-5B02F4B97D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E9F34-5990-4B4A-BDC8-D3E8F97C83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CF5948-7FF6-47C2-94C9-1C5C5B5F2A91}"/>
              </a:ext>
            </a:extLst>
          </p:cNvPr>
          <p:cNvSpPr>
            <a:spLocks noGrp="1"/>
          </p:cNvSpPr>
          <p:nvPr>
            <p:ph type="dt" sz="half" idx="10"/>
          </p:nvPr>
        </p:nvSpPr>
        <p:spPr/>
        <p:txBody>
          <a:bodyPr/>
          <a:lstStyle/>
          <a:p>
            <a:fld id="{EC7CDD9F-0C79-440F-BF37-2B715F260C56}" type="datetimeFigureOut">
              <a:rPr lang="en-IN" smtClean="0"/>
              <a:t>04-04-2019</a:t>
            </a:fld>
            <a:endParaRPr lang="en-IN"/>
          </a:p>
        </p:txBody>
      </p:sp>
      <p:sp>
        <p:nvSpPr>
          <p:cNvPr id="8" name="Footer Placeholder 7">
            <a:extLst>
              <a:ext uri="{FF2B5EF4-FFF2-40B4-BE49-F238E27FC236}">
                <a16:creationId xmlns:a16="http://schemas.microsoft.com/office/drawing/2014/main" id="{0FE90F30-85AB-4F76-9D61-8536E10DA4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01831C-8CC8-4214-9C25-73C631496976}"/>
              </a:ext>
            </a:extLst>
          </p:cNvPr>
          <p:cNvSpPr>
            <a:spLocks noGrp="1"/>
          </p:cNvSpPr>
          <p:nvPr>
            <p:ph type="sldNum" sz="quarter" idx="12"/>
          </p:nvPr>
        </p:nvSpPr>
        <p:spPr/>
        <p:txBody>
          <a:bodyPr/>
          <a:lstStyle/>
          <a:p>
            <a:fld id="{5ADB5BDE-E30F-4CDA-8D1E-5BBD2F2388A8}" type="slidenum">
              <a:rPr lang="en-IN" smtClean="0"/>
              <a:t>‹#›</a:t>
            </a:fld>
            <a:endParaRPr lang="en-IN"/>
          </a:p>
        </p:txBody>
      </p:sp>
    </p:spTree>
    <p:extLst>
      <p:ext uri="{BB962C8B-B14F-4D97-AF65-F5344CB8AC3E}">
        <p14:creationId xmlns:p14="http://schemas.microsoft.com/office/powerpoint/2010/main" val="216261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BE48-B8CB-452F-A302-BBA70CCBC4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F2EF10-77E0-4FC4-80EA-7D33BF2ABCB5}"/>
              </a:ext>
            </a:extLst>
          </p:cNvPr>
          <p:cNvSpPr>
            <a:spLocks noGrp="1"/>
          </p:cNvSpPr>
          <p:nvPr>
            <p:ph type="dt" sz="half" idx="10"/>
          </p:nvPr>
        </p:nvSpPr>
        <p:spPr/>
        <p:txBody>
          <a:bodyPr/>
          <a:lstStyle/>
          <a:p>
            <a:fld id="{EC7CDD9F-0C79-440F-BF37-2B715F260C56}" type="datetimeFigureOut">
              <a:rPr lang="en-IN" smtClean="0"/>
              <a:t>04-04-2019</a:t>
            </a:fld>
            <a:endParaRPr lang="en-IN"/>
          </a:p>
        </p:txBody>
      </p:sp>
      <p:sp>
        <p:nvSpPr>
          <p:cNvPr id="4" name="Footer Placeholder 3">
            <a:extLst>
              <a:ext uri="{FF2B5EF4-FFF2-40B4-BE49-F238E27FC236}">
                <a16:creationId xmlns:a16="http://schemas.microsoft.com/office/drawing/2014/main" id="{42D92CAA-C7D6-4292-82B2-16675DCE24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E8A5E7-D5C4-4CD7-BF11-845FA5690D60}"/>
              </a:ext>
            </a:extLst>
          </p:cNvPr>
          <p:cNvSpPr>
            <a:spLocks noGrp="1"/>
          </p:cNvSpPr>
          <p:nvPr>
            <p:ph type="sldNum" sz="quarter" idx="12"/>
          </p:nvPr>
        </p:nvSpPr>
        <p:spPr/>
        <p:txBody>
          <a:bodyPr/>
          <a:lstStyle/>
          <a:p>
            <a:fld id="{5ADB5BDE-E30F-4CDA-8D1E-5BBD2F2388A8}" type="slidenum">
              <a:rPr lang="en-IN" smtClean="0"/>
              <a:t>‹#›</a:t>
            </a:fld>
            <a:endParaRPr lang="en-IN"/>
          </a:p>
        </p:txBody>
      </p:sp>
    </p:spTree>
    <p:extLst>
      <p:ext uri="{BB962C8B-B14F-4D97-AF65-F5344CB8AC3E}">
        <p14:creationId xmlns:p14="http://schemas.microsoft.com/office/powerpoint/2010/main" val="166145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7626FC-7C68-4EE1-81D0-59B1F11EAA76}"/>
              </a:ext>
            </a:extLst>
          </p:cNvPr>
          <p:cNvSpPr>
            <a:spLocks noGrp="1"/>
          </p:cNvSpPr>
          <p:nvPr>
            <p:ph type="dt" sz="half" idx="10"/>
          </p:nvPr>
        </p:nvSpPr>
        <p:spPr/>
        <p:txBody>
          <a:bodyPr/>
          <a:lstStyle/>
          <a:p>
            <a:fld id="{EC7CDD9F-0C79-440F-BF37-2B715F260C56}" type="datetimeFigureOut">
              <a:rPr lang="en-IN" smtClean="0"/>
              <a:t>04-04-2019</a:t>
            </a:fld>
            <a:endParaRPr lang="en-IN"/>
          </a:p>
        </p:txBody>
      </p:sp>
      <p:sp>
        <p:nvSpPr>
          <p:cNvPr id="3" name="Footer Placeholder 2">
            <a:extLst>
              <a:ext uri="{FF2B5EF4-FFF2-40B4-BE49-F238E27FC236}">
                <a16:creationId xmlns:a16="http://schemas.microsoft.com/office/drawing/2014/main" id="{F6F51C43-2DE4-45FD-88C1-64FF023190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920210-FBEF-463C-8630-AB773390DABF}"/>
              </a:ext>
            </a:extLst>
          </p:cNvPr>
          <p:cNvSpPr>
            <a:spLocks noGrp="1"/>
          </p:cNvSpPr>
          <p:nvPr>
            <p:ph type="sldNum" sz="quarter" idx="12"/>
          </p:nvPr>
        </p:nvSpPr>
        <p:spPr/>
        <p:txBody>
          <a:bodyPr/>
          <a:lstStyle/>
          <a:p>
            <a:fld id="{5ADB5BDE-E30F-4CDA-8D1E-5BBD2F2388A8}" type="slidenum">
              <a:rPr lang="en-IN" smtClean="0"/>
              <a:t>‹#›</a:t>
            </a:fld>
            <a:endParaRPr lang="en-IN"/>
          </a:p>
        </p:txBody>
      </p:sp>
    </p:spTree>
    <p:extLst>
      <p:ext uri="{BB962C8B-B14F-4D97-AF65-F5344CB8AC3E}">
        <p14:creationId xmlns:p14="http://schemas.microsoft.com/office/powerpoint/2010/main" val="205598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DF4A-6FED-4BBF-84C4-A14323D4C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80F2FF-6C00-439C-A953-06267EF386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965264-989D-4093-BFCE-E61B9B1F2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17248-C256-4D89-B971-747EDC305883}"/>
              </a:ext>
            </a:extLst>
          </p:cNvPr>
          <p:cNvSpPr>
            <a:spLocks noGrp="1"/>
          </p:cNvSpPr>
          <p:nvPr>
            <p:ph type="dt" sz="half" idx="10"/>
          </p:nvPr>
        </p:nvSpPr>
        <p:spPr/>
        <p:txBody>
          <a:bodyPr/>
          <a:lstStyle/>
          <a:p>
            <a:fld id="{EC7CDD9F-0C79-440F-BF37-2B715F260C56}" type="datetimeFigureOut">
              <a:rPr lang="en-IN" smtClean="0"/>
              <a:t>04-04-2019</a:t>
            </a:fld>
            <a:endParaRPr lang="en-IN"/>
          </a:p>
        </p:txBody>
      </p:sp>
      <p:sp>
        <p:nvSpPr>
          <p:cNvPr id="6" name="Footer Placeholder 5">
            <a:extLst>
              <a:ext uri="{FF2B5EF4-FFF2-40B4-BE49-F238E27FC236}">
                <a16:creationId xmlns:a16="http://schemas.microsoft.com/office/drawing/2014/main" id="{F6EE9E83-5E13-44D1-B55D-C4F1E73A1A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5B1462-1101-40EF-8251-9E2DC0870027}"/>
              </a:ext>
            </a:extLst>
          </p:cNvPr>
          <p:cNvSpPr>
            <a:spLocks noGrp="1"/>
          </p:cNvSpPr>
          <p:nvPr>
            <p:ph type="sldNum" sz="quarter" idx="12"/>
          </p:nvPr>
        </p:nvSpPr>
        <p:spPr/>
        <p:txBody>
          <a:bodyPr/>
          <a:lstStyle/>
          <a:p>
            <a:fld id="{5ADB5BDE-E30F-4CDA-8D1E-5BBD2F2388A8}" type="slidenum">
              <a:rPr lang="en-IN" smtClean="0"/>
              <a:t>‹#›</a:t>
            </a:fld>
            <a:endParaRPr lang="en-IN"/>
          </a:p>
        </p:txBody>
      </p:sp>
    </p:spTree>
    <p:extLst>
      <p:ext uri="{BB962C8B-B14F-4D97-AF65-F5344CB8AC3E}">
        <p14:creationId xmlns:p14="http://schemas.microsoft.com/office/powerpoint/2010/main" val="424344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4504-24AB-481C-BE3E-7BD39C2A7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8F0071-21C4-406C-91E6-07213454C6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2E8A2B-BCF2-46E4-9442-5325F04A5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21852A-9CC2-4C58-8544-1A4DC3753CB1}"/>
              </a:ext>
            </a:extLst>
          </p:cNvPr>
          <p:cNvSpPr>
            <a:spLocks noGrp="1"/>
          </p:cNvSpPr>
          <p:nvPr>
            <p:ph type="dt" sz="half" idx="10"/>
          </p:nvPr>
        </p:nvSpPr>
        <p:spPr/>
        <p:txBody>
          <a:bodyPr/>
          <a:lstStyle/>
          <a:p>
            <a:fld id="{EC7CDD9F-0C79-440F-BF37-2B715F260C56}" type="datetimeFigureOut">
              <a:rPr lang="en-IN" smtClean="0"/>
              <a:t>04-04-2019</a:t>
            </a:fld>
            <a:endParaRPr lang="en-IN"/>
          </a:p>
        </p:txBody>
      </p:sp>
      <p:sp>
        <p:nvSpPr>
          <p:cNvPr id="6" name="Footer Placeholder 5">
            <a:extLst>
              <a:ext uri="{FF2B5EF4-FFF2-40B4-BE49-F238E27FC236}">
                <a16:creationId xmlns:a16="http://schemas.microsoft.com/office/drawing/2014/main" id="{302676AA-D905-42A0-BBDA-E513BA6C50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626845-5F1B-4DD5-87D9-ABE1BF850DDA}"/>
              </a:ext>
            </a:extLst>
          </p:cNvPr>
          <p:cNvSpPr>
            <a:spLocks noGrp="1"/>
          </p:cNvSpPr>
          <p:nvPr>
            <p:ph type="sldNum" sz="quarter" idx="12"/>
          </p:nvPr>
        </p:nvSpPr>
        <p:spPr/>
        <p:txBody>
          <a:bodyPr/>
          <a:lstStyle/>
          <a:p>
            <a:fld id="{5ADB5BDE-E30F-4CDA-8D1E-5BBD2F2388A8}" type="slidenum">
              <a:rPr lang="en-IN" smtClean="0"/>
              <a:t>‹#›</a:t>
            </a:fld>
            <a:endParaRPr lang="en-IN"/>
          </a:p>
        </p:txBody>
      </p:sp>
    </p:spTree>
    <p:extLst>
      <p:ext uri="{BB962C8B-B14F-4D97-AF65-F5344CB8AC3E}">
        <p14:creationId xmlns:p14="http://schemas.microsoft.com/office/powerpoint/2010/main" val="867475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6CB42F-CD52-496D-B8FA-478BFA9EC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A114B4-B784-4196-8FE1-8818836DD7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A9460-5788-4EAB-BFDB-F15A7EA14F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CDD9F-0C79-440F-BF37-2B715F260C56}" type="datetimeFigureOut">
              <a:rPr lang="en-IN" smtClean="0"/>
              <a:t>04-04-2019</a:t>
            </a:fld>
            <a:endParaRPr lang="en-IN"/>
          </a:p>
        </p:txBody>
      </p:sp>
      <p:sp>
        <p:nvSpPr>
          <p:cNvPr id="5" name="Footer Placeholder 4">
            <a:extLst>
              <a:ext uri="{FF2B5EF4-FFF2-40B4-BE49-F238E27FC236}">
                <a16:creationId xmlns:a16="http://schemas.microsoft.com/office/drawing/2014/main" id="{CC9128A4-DF77-4C24-9F42-E0F0C2A0CF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54F37D-E632-47B7-95D6-6546DAD79E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DB5BDE-E30F-4CDA-8D1E-5BBD2F2388A8}" type="slidenum">
              <a:rPr lang="en-IN" smtClean="0"/>
              <a:t>‹#›</a:t>
            </a:fld>
            <a:endParaRPr lang="en-IN"/>
          </a:p>
        </p:txBody>
      </p:sp>
    </p:spTree>
    <p:extLst>
      <p:ext uri="{BB962C8B-B14F-4D97-AF65-F5344CB8AC3E}">
        <p14:creationId xmlns:p14="http://schemas.microsoft.com/office/powerpoint/2010/main" val="3191439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09B3-B2DA-4CC5-90F3-AD9CEA00011F}"/>
              </a:ext>
            </a:extLst>
          </p:cNvPr>
          <p:cNvSpPr>
            <a:spLocks noGrp="1"/>
          </p:cNvSpPr>
          <p:nvPr>
            <p:ph type="ctrTitle"/>
          </p:nvPr>
        </p:nvSpPr>
        <p:spPr/>
        <p:txBody>
          <a:bodyPr/>
          <a:lstStyle/>
          <a:p>
            <a:r>
              <a:rPr lang="en-IN" b="1" dirty="0"/>
              <a:t>AngularJS</a:t>
            </a:r>
            <a:endParaRPr lang="en-IN" dirty="0"/>
          </a:p>
        </p:txBody>
      </p:sp>
      <p:sp>
        <p:nvSpPr>
          <p:cNvPr id="3" name="Subtitle 2">
            <a:extLst>
              <a:ext uri="{FF2B5EF4-FFF2-40B4-BE49-F238E27FC236}">
                <a16:creationId xmlns:a16="http://schemas.microsoft.com/office/drawing/2014/main" id="{048B1A72-8B8C-49EC-95E0-D4E76CC5401E}"/>
              </a:ext>
            </a:extLst>
          </p:cNvPr>
          <p:cNvSpPr>
            <a:spLocks noGrp="1"/>
          </p:cNvSpPr>
          <p:nvPr>
            <p:ph type="subTitle" idx="1"/>
          </p:nvPr>
        </p:nvSpPr>
        <p:spPr/>
        <p:txBody>
          <a:bodyPr/>
          <a:lstStyle/>
          <a:p>
            <a:r>
              <a:rPr lang="en-IN" dirty="0"/>
              <a:t>Modules, Filter, Services</a:t>
            </a:r>
          </a:p>
        </p:txBody>
      </p:sp>
    </p:spTree>
    <p:extLst>
      <p:ext uri="{BB962C8B-B14F-4D97-AF65-F5344CB8AC3E}">
        <p14:creationId xmlns:p14="http://schemas.microsoft.com/office/powerpoint/2010/main" val="3460505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53D3-1D04-47A5-8D65-E7555E3F638C}"/>
              </a:ext>
            </a:extLst>
          </p:cNvPr>
          <p:cNvSpPr>
            <a:spLocks noGrp="1"/>
          </p:cNvSpPr>
          <p:nvPr>
            <p:ph type="title"/>
          </p:nvPr>
        </p:nvSpPr>
        <p:spPr/>
        <p:txBody>
          <a:bodyPr/>
          <a:lstStyle/>
          <a:p>
            <a:r>
              <a:rPr lang="en-IN" b="1" u="sng" dirty="0"/>
              <a:t>Number Filter</a:t>
            </a:r>
            <a:br>
              <a:rPr lang="en-IN" b="1" u="sng" dirty="0"/>
            </a:br>
            <a:endParaRPr lang="en-IN" b="1" u="sng" dirty="0"/>
          </a:p>
        </p:txBody>
      </p:sp>
      <p:sp>
        <p:nvSpPr>
          <p:cNvPr id="3" name="Content Placeholder 2">
            <a:extLst>
              <a:ext uri="{FF2B5EF4-FFF2-40B4-BE49-F238E27FC236}">
                <a16:creationId xmlns:a16="http://schemas.microsoft.com/office/drawing/2014/main" id="{E4074C43-DD77-47DD-BF70-08CA61E7BD3D}"/>
              </a:ext>
            </a:extLst>
          </p:cNvPr>
          <p:cNvSpPr>
            <a:spLocks noGrp="1"/>
          </p:cNvSpPr>
          <p:nvPr>
            <p:ph idx="1"/>
          </p:nvPr>
        </p:nvSpPr>
        <p:spPr>
          <a:xfrm>
            <a:off x="838200" y="1825625"/>
            <a:ext cx="10515600" cy="4667250"/>
          </a:xfrm>
        </p:spPr>
        <p:txBody>
          <a:bodyPr>
            <a:normAutofit lnSpcReduction="10000"/>
          </a:bodyPr>
          <a:lstStyle/>
          <a:p>
            <a:pPr algn="just"/>
            <a:r>
              <a:rPr lang="en-US" dirty="0"/>
              <a:t>A number filter formats numeric data as text with specified fraction size.</a:t>
            </a:r>
          </a:p>
          <a:p>
            <a:pPr algn="just"/>
            <a:endParaRPr lang="en-US" dirty="0"/>
          </a:p>
          <a:p>
            <a:pPr algn="just"/>
            <a:endParaRPr lang="en-US" dirty="0"/>
          </a:p>
          <a:p>
            <a:pPr algn="just"/>
            <a:endParaRPr lang="en-US" dirty="0"/>
          </a:p>
          <a:p>
            <a:pPr algn="just"/>
            <a:r>
              <a:rPr lang="en-US" dirty="0"/>
              <a:t>If a specified expression does not return a valid number then number filter displays an empty string.</a:t>
            </a:r>
          </a:p>
          <a:p>
            <a:pPr algn="just"/>
            <a:endParaRPr lang="en-US" dirty="0"/>
          </a:p>
          <a:p>
            <a:pPr algn="just"/>
            <a:r>
              <a:rPr lang="en-US" dirty="0"/>
              <a:t>The example demonstrates how to use number filter with number expression or a model property.</a:t>
            </a:r>
          </a:p>
          <a:p>
            <a:pPr algn="just"/>
            <a:endParaRPr lang="en-US" dirty="0"/>
          </a:p>
          <a:p>
            <a:pPr algn="just"/>
            <a:endParaRPr lang="en-IN" dirty="0"/>
          </a:p>
        </p:txBody>
      </p:sp>
      <p:pic>
        <p:nvPicPr>
          <p:cNvPr id="4" name="Picture 3">
            <a:extLst>
              <a:ext uri="{FF2B5EF4-FFF2-40B4-BE49-F238E27FC236}">
                <a16:creationId xmlns:a16="http://schemas.microsoft.com/office/drawing/2014/main" id="{23DB6664-A0DC-4267-AD0D-A091066C0DD9}"/>
              </a:ext>
            </a:extLst>
          </p:cNvPr>
          <p:cNvPicPr>
            <a:picLocks noChangeAspect="1"/>
          </p:cNvPicPr>
          <p:nvPr/>
        </p:nvPicPr>
        <p:blipFill>
          <a:blip r:embed="rId2"/>
          <a:stretch>
            <a:fillRect/>
          </a:stretch>
        </p:blipFill>
        <p:spPr>
          <a:xfrm>
            <a:off x="3013213" y="2950886"/>
            <a:ext cx="5867400" cy="638175"/>
          </a:xfrm>
          <a:prstGeom prst="rect">
            <a:avLst/>
          </a:prstGeom>
        </p:spPr>
      </p:pic>
    </p:spTree>
    <p:extLst>
      <p:ext uri="{BB962C8B-B14F-4D97-AF65-F5344CB8AC3E}">
        <p14:creationId xmlns:p14="http://schemas.microsoft.com/office/powerpoint/2010/main" val="247657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21FD-A0FC-4CBF-AF75-8007DDECE0E0}"/>
              </a:ext>
            </a:extLst>
          </p:cNvPr>
          <p:cNvSpPr>
            <a:spLocks noGrp="1"/>
          </p:cNvSpPr>
          <p:nvPr>
            <p:ph type="title"/>
          </p:nvPr>
        </p:nvSpPr>
        <p:spPr/>
        <p:txBody>
          <a:bodyPr/>
          <a:lstStyle/>
          <a:p>
            <a:r>
              <a:rPr lang="en-IN" b="1" u="sng" dirty="0"/>
              <a:t>Currency Filter</a:t>
            </a:r>
            <a:br>
              <a:rPr lang="en-IN" dirty="0"/>
            </a:br>
            <a:endParaRPr lang="en-IN" dirty="0"/>
          </a:p>
        </p:txBody>
      </p:sp>
      <p:sp>
        <p:nvSpPr>
          <p:cNvPr id="3" name="Content Placeholder 2">
            <a:extLst>
              <a:ext uri="{FF2B5EF4-FFF2-40B4-BE49-F238E27FC236}">
                <a16:creationId xmlns:a16="http://schemas.microsoft.com/office/drawing/2014/main" id="{299F18DD-E29D-4A98-BEE2-653B07B7D925}"/>
              </a:ext>
            </a:extLst>
          </p:cNvPr>
          <p:cNvSpPr>
            <a:spLocks noGrp="1"/>
          </p:cNvSpPr>
          <p:nvPr>
            <p:ph idx="1"/>
          </p:nvPr>
        </p:nvSpPr>
        <p:spPr>
          <a:xfrm>
            <a:off x="838200" y="1421296"/>
            <a:ext cx="10515600" cy="5247861"/>
          </a:xfrm>
        </p:spPr>
        <p:txBody>
          <a:bodyPr>
            <a:normAutofit/>
          </a:bodyPr>
          <a:lstStyle/>
          <a:p>
            <a:pPr algn="just"/>
            <a:r>
              <a:rPr lang="en-US" dirty="0"/>
              <a:t>The currency filter formats a number value as a currency. </a:t>
            </a:r>
          </a:p>
          <a:p>
            <a:pPr algn="just"/>
            <a:r>
              <a:rPr lang="en-US" dirty="0"/>
              <a:t>When no currency symbol is provided, default symbol for current locale is used.</a:t>
            </a:r>
          </a:p>
          <a:p>
            <a:pPr algn="just"/>
            <a:endParaRPr lang="en-US" dirty="0"/>
          </a:p>
          <a:p>
            <a:pPr algn="just"/>
            <a:endParaRPr lang="en-US" dirty="0"/>
          </a:p>
          <a:p>
            <a:pPr algn="just"/>
            <a:endParaRPr lang="en-US" dirty="0"/>
          </a:p>
          <a:p>
            <a:pPr marL="0" indent="0" algn="just">
              <a:buNone/>
            </a:pPr>
            <a:r>
              <a:rPr lang="en-US" b="1" dirty="0"/>
              <a:t>Example:</a:t>
            </a:r>
          </a:p>
          <a:p>
            <a:pPr algn="just"/>
            <a:r>
              <a:rPr lang="en-US" dirty="0"/>
              <a:t>In the example, we have applied currency filter to </a:t>
            </a:r>
            <a:r>
              <a:rPr lang="en-US" dirty="0" err="1"/>
              <a:t>person.salary</a:t>
            </a:r>
            <a:r>
              <a:rPr lang="en-US" dirty="0"/>
              <a:t>, which is a numeric property. It can be displayed with different currency symbols and fractions.</a:t>
            </a:r>
          </a:p>
          <a:p>
            <a:pPr algn="just"/>
            <a:endParaRPr lang="en-IN" dirty="0"/>
          </a:p>
        </p:txBody>
      </p:sp>
      <p:pic>
        <p:nvPicPr>
          <p:cNvPr id="4" name="Picture 3">
            <a:extLst>
              <a:ext uri="{FF2B5EF4-FFF2-40B4-BE49-F238E27FC236}">
                <a16:creationId xmlns:a16="http://schemas.microsoft.com/office/drawing/2014/main" id="{B5A09EB6-A4BD-4519-9662-B5D9A22D3F51}"/>
              </a:ext>
            </a:extLst>
          </p:cNvPr>
          <p:cNvPicPr>
            <a:picLocks noChangeAspect="1"/>
          </p:cNvPicPr>
          <p:nvPr/>
        </p:nvPicPr>
        <p:blipFill>
          <a:blip r:embed="rId2"/>
          <a:stretch>
            <a:fillRect/>
          </a:stretch>
        </p:blipFill>
        <p:spPr>
          <a:xfrm>
            <a:off x="1182756" y="2968149"/>
            <a:ext cx="10313504" cy="921701"/>
          </a:xfrm>
          <a:prstGeom prst="rect">
            <a:avLst/>
          </a:prstGeom>
        </p:spPr>
      </p:pic>
    </p:spTree>
    <p:extLst>
      <p:ext uri="{BB962C8B-B14F-4D97-AF65-F5344CB8AC3E}">
        <p14:creationId xmlns:p14="http://schemas.microsoft.com/office/powerpoint/2010/main" val="80912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E1C4-163A-4885-A09E-3EE4B0F0D833}"/>
              </a:ext>
            </a:extLst>
          </p:cNvPr>
          <p:cNvSpPr>
            <a:spLocks noGrp="1"/>
          </p:cNvSpPr>
          <p:nvPr>
            <p:ph type="title"/>
          </p:nvPr>
        </p:nvSpPr>
        <p:spPr/>
        <p:txBody>
          <a:bodyPr/>
          <a:lstStyle/>
          <a:p>
            <a:r>
              <a:rPr lang="en-IN" b="1" u="sng" dirty="0"/>
              <a:t>Date filter</a:t>
            </a:r>
            <a:br>
              <a:rPr lang="en-IN" dirty="0"/>
            </a:br>
            <a:endParaRPr lang="en-IN" dirty="0"/>
          </a:p>
        </p:txBody>
      </p:sp>
      <p:sp>
        <p:nvSpPr>
          <p:cNvPr id="3" name="Content Placeholder 2">
            <a:extLst>
              <a:ext uri="{FF2B5EF4-FFF2-40B4-BE49-F238E27FC236}">
                <a16:creationId xmlns:a16="http://schemas.microsoft.com/office/drawing/2014/main" id="{11B43271-547D-4400-B702-E3FDF81174A6}"/>
              </a:ext>
            </a:extLst>
          </p:cNvPr>
          <p:cNvSpPr>
            <a:spLocks noGrp="1"/>
          </p:cNvSpPr>
          <p:nvPr>
            <p:ph idx="1"/>
          </p:nvPr>
        </p:nvSpPr>
        <p:spPr>
          <a:xfrm>
            <a:off x="838200" y="1441174"/>
            <a:ext cx="10515600" cy="4735789"/>
          </a:xfrm>
        </p:spPr>
        <p:txBody>
          <a:bodyPr>
            <a:normAutofit fontScale="92500" lnSpcReduction="10000"/>
          </a:bodyPr>
          <a:lstStyle/>
          <a:p>
            <a:pPr algn="just"/>
            <a:r>
              <a:rPr lang="en-US" dirty="0"/>
              <a:t>Formats date to string based on the specified format.</a:t>
            </a:r>
          </a:p>
          <a:p>
            <a:pPr algn="just"/>
            <a:r>
              <a:rPr lang="en-US" dirty="0"/>
              <a:t>The date can be a date object, milliseconds, or a datetime string like "2016-01-05T09:05:05.035Z"</a:t>
            </a:r>
          </a:p>
          <a:p>
            <a:pPr algn="just"/>
            <a:endParaRPr lang="en-US" dirty="0"/>
          </a:p>
          <a:p>
            <a:pPr algn="just"/>
            <a:endParaRPr lang="en-US" dirty="0"/>
          </a:p>
          <a:p>
            <a:pPr algn="just"/>
            <a:endParaRPr lang="en-US" dirty="0"/>
          </a:p>
          <a:p>
            <a:pPr marL="0" indent="0">
              <a:buNone/>
            </a:pPr>
            <a:r>
              <a:rPr lang="en-IN" sz="4400" b="1" u="sng" dirty="0">
                <a:latin typeface="+mj-lt"/>
                <a:ea typeface="+mj-ea"/>
                <a:cs typeface="+mj-cs"/>
              </a:rPr>
              <a:t>Uppercase/lowercase filter</a:t>
            </a:r>
          </a:p>
          <a:p>
            <a:endParaRPr lang="en-US" sz="4400" b="1" u="sng" dirty="0">
              <a:latin typeface="+mj-lt"/>
              <a:ea typeface="+mj-ea"/>
              <a:cs typeface="+mj-cs"/>
            </a:endParaRPr>
          </a:p>
          <a:p>
            <a:pPr algn="just"/>
            <a:r>
              <a:rPr lang="en-US" dirty="0"/>
              <a:t>The uppercase filter converts the string to upper case and lowercase filter converts the string to lower case.</a:t>
            </a:r>
          </a:p>
          <a:p>
            <a:pPr algn="just"/>
            <a:endParaRPr lang="en-US" dirty="0"/>
          </a:p>
          <a:p>
            <a:pPr algn="just"/>
            <a:endParaRPr lang="en-IN" dirty="0"/>
          </a:p>
        </p:txBody>
      </p:sp>
      <p:pic>
        <p:nvPicPr>
          <p:cNvPr id="4" name="Picture 3">
            <a:extLst>
              <a:ext uri="{FF2B5EF4-FFF2-40B4-BE49-F238E27FC236}">
                <a16:creationId xmlns:a16="http://schemas.microsoft.com/office/drawing/2014/main" id="{8CBFFA5E-A765-4366-A40C-337C0F2CF31A}"/>
              </a:ext>
            </a:extLst>
          </p:cNvPr>
          <p:cNvPicPr>
            <a:picLocks noChangeAspect="1"/>
          </p:cNvPicPr>
          <p:nvPr/>
        </p:nvPicPr>
        <p:blipFill>
          <a:blip r:embed="rId2"/>
          <a:stretch>
            <a:fillRect/>
          </a:stretch>
        </p:blipFill>
        <p:spPr>
          <a:xfrm>
            <a:off x="1656601" y="2964048"/>
            <a:ext cx="8037029" cy="789540"/>
          </a:xfrm>
          <a:prstGeom prst="rect">
            <a:avLst/>
          </a:prstGeom>
        </p:spPr>
      </p:pic>
    </p:spTree>
    <p:extLst>
      <p:ext uri="{BB962C8B-B14F-4D97-AF65-F5344CB8AC3E}">
        <p14:creationId xmlns:p14="http://schemas.microsoft.com/office/powerpoint/2010/main" val="166121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6488-D378-4567-93C3-448E8DCDAC28}"/>
              </a:ext>
            </a:extLst>
          </p:cNvPr>
          <p:cNvSpPr>
            <a:spLocks noGrp="1"/>
          </p:cNvSpPr>
          <p:nvPr>
            <p:ph type="title"/>
          </p:nvPr>
        </p:nvSpPr>
        <p:spPr/>
        <p:txBody>
          <a:bodyPr/>
          <a:lstStyle/>
          <a:p>
            <a:r>
              <a:rPr lang="en-IN" b="1" u="sng" dirty="0"/>
              <a:t>Filter</a:t>
            </a:r>
            <a:br>
              <a:rPr lang="en-IN" b="1" u="sng" dirty="0"/>
            </a:br>
            <a:endParaRPr lang="en-IN" b="1" u="sng" dirty="0"/>
          </a:p>
        </p:txBody>
      </p:sp>
      <p:sp>
        <p:nvSpPr>
          <p:cNvPr id="3" name="Content Placeholder 2">
            <a:extLst>
              <a:ext uri="{FF2B5EF4-FFF2-40B4-BE49-F238E27FC236}">
                <a16:creationId xmlns:a16="http://schemas.microsoft.com/office/drawing/2014/main" id="{52ABE795-F204-40A4-BB19-BE4B50FD2D69}"/>
              </a:ext>
            </a:extLst>
          </p:cNvPr>
          <p:cNvSpPr>
            <a:spLocks noGrp="1"/>
          </p:cNvSpPr>
          <p:nvPr>
            <p:ph idx="1"/>
          </p:nvPr>
        </p:nvSpPr>
        <p:spPr>
          <a:xfrm>
            <a:off x="520147" y="1421296"/>
            <a:ext cx="10515600" cy="5071579"/>
          </a:xfrm>
        </p:spPr>
        <p:txBody>
          <a:bodyPr/>
          <a:lstStyle/>
          <a:p>
            <a:pPr algn="just"/>
            <a:r>
              <a:rPr lang="en-US" dirty="0"/>
              <a:t>Filter selects items from an array based on the specified criteria and returns a new array.</a:t>
            </a:r>
          </a:p>
          <a:p>
            <a:pPr algn="just"/>
            <a:endParaRPr lang="en-US" dirty="0"/>
          </a:p>
          <a:p>
            <a:pPr marL="0" indent="0" algn="just">
              <a:buNone/>
            </a:pPr>
            <a:endParaRPr lang="en-US" dirty="0"/>
          </a:p>
          <a:p>
            <a:pPr marL="0" indent="0">
              <a:buNone/>
            </a:pPr>
            <a:r>
              <a:rPr lang="en-US" sz="4400" b="1" u="sng" dirty="0" err="1">
                <a:latin typeface="+mj-lt"/>
                <a:ea typeface="+mj-ea"/>
                <a:cs typeface="+mj-cs"/>
              </a:rPr>
              <a:t>orderBy</a:t>
            </a:r>
            <a:r>
              <a:rPr lang="en-US" sz="4400" b="1" u="sng" dirty="0">
                <a:latin typeface="+mj-lt"/>
                <a:ea typeface="+mj-ea"/>
                <a:cs typeface="+mj-cs"/>
              </a:rPr>
              <a:t> filter</a:t>
            </a:r>
          </a:p>
          <a:p>
            <a:pPr marL="0" indent="0">
              <a:buNone/>
            </a:pPr>
            <a:endParaRPr lang="en-US" sz="2400" b="1" u="sng" dirty="0">
              <a:latin typeface="+mj-lt"/>
              <a:ea typeface="+mj-ea"/>
              <a:cs typeface="+mj-cs"/>
            </a:endParaRPr>
          </a:p>
          <a:p>
            <a:pPr algn="just"/>
            <a:r>
              <a:rPr lang="en-US" dirty="0"/>
              <a:t>The </a:t>
            </a:r>
            <a:r>
              <a:rPr lang="en-US" dirty="0" err="1"/>
              <a:t>orderBy</a:t>
            </a:r>
            <a:r>
              <a:rPr lang="en-US" dirty="0"/>
              <a:t> filter sorts an array based on specified expression predicate.</a:t>
            </a:r>
          </a:p>
          <a:p>
            <a:pPr algn="just"/>
            <a:endParaRPr lang="en-US" dirty="0"/>
          </a:p>
          <a:p>
            <a:pPr algn="just"/>
            <a:endParaRPr lang="en-IN" sz="2400" b="1" u="sng" dirty="0">
              <a:latin typeface="+mj-lt"/>
              <a:ea typeface="+mj-ea"/>
              <a:cs typeface="+mj-cs"/>
            </a:endParaRPr>
          </a:p>
          <a:p>
            <a:pPr marL="0" indent="0" algn="just">
              <a:buNone/>
            </a:pPr>
            <a:endParaRPr lang="en-IN" dirty="0"/>
          </a:p>
        </p:txBody>
      </p:sp>
      <p:pic>
        <p:nvPicPr>
          <p:cNvPr id="4" name="Picture 3">
            <a:extLst>
              <a:ext uri="{FF2B5EF4-FFF2-40B4-BE49-F238E27FC236}">
                <a16:creationId xmlns:a16="http://schemas.microsoft.com/office/drawing/2014/main" id="{239FFCE0-DD67-443E-AC8D-30CF2C33FCFD}"/>
              </a:ext>
            </a:extLst>
          </p:cNvPr>
          <p:cNvPicPr>
            <a:picLocks noChangeAspect="1"/>
          </p:cNvPicPr>
          <p:nvPr/>
        </p:nvPicPr>
        <p:blipFill>
          <a:blip r:embed="rId2"/>
          <a:stretch>
            <a:fillRect/>
          </a:stretch>
        </p:blipFill>
        <p:spPr>
          <a:xfrm>
            <a:off x="2243137" y="2337284"/>
            <a:ext cx="7705725" cy="819150"/>
          </a:xfrm>
          <a:prstGeom prst="rect">
            <a:avLst/>
          </a:prstGeom>
        </p:spPr>
      </p:pic>
      <p:pic>
        <p:nvPicPr>
          <p:cNvPr id="5" name="Picture 4">
            <a:extLst>
              <a:ext uri="{FF2B5EF4-FFF2-40B4-BE49-F238E27FC236}">
                <a16:creationId xmlns:a16="http://schemas.microsoft.com/office/drawing/2014/main" id="{0B952BF3-EDA7-4CA8-B6E9-75DC5BDFC890}"/>
              </a:ext>
            </a:extLst>
          </p:cNvPr>
          <p:cNvPicPr>
            <a:picLocks noChangeAspect="1"/>
          </p:cNvPicPr>
          <p:nvPr/>
        </p:nvPicPr>
        <p:blipFill>
          <a:blip r:embed="rId3"/>
          <a:stretch>
            <a:fillRect/>
          </a:stretch>
        </p:blipFill>
        <p:spPr>
          <a:xfrm>
            <a:off x="838200" y="5562600"/>
            <a:ext cx="10029825" cy="762000"/>
          </a:xfrm>
          <a:prstGeom prst="rect">
            <a:avLst/>
          </a:prstGeom>
        </p:spPr>
      </p:pic>
    </p:spTree>
    <p:extLst>
      <p:ext uri="{BB962C8B-B14F-4D97-AF65-F5344CB8AC3E}">
        <p14:creationId xmlns:p14="http://schemas.microsoft.com/office/powerpoint/2010/main" val="1624107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C6119-D8E4-4660-9216-B145196EB27A}"/>
              </a:ext>
            </a:extLst>
          </p:cNvPr>
          <p:cNvSpPr>
            <a:spLocks noGrp="1"/>
          </p:cNvSpPr>
          <p:nvPr>
            <p:ph type="title"/>
          </p:nvPr>
        </p:nvSpPr>
        <p:spPr>
          <a:xfrm>
            <a:off x="838200" y="18255"/>
            <a:ext cx="10515600" cy="1325563"/>
          </a:xfrm>
        </p:spPr>
        <p:txBody>
          <a:bodyPr/>
          <a:lstStyle/>
          <a:p>
            <a:r>
              <a:rPr lang="en-IN" b="1" u="sng" dirty="0"/>
              <a:t>AngularJS Events</a:t>
            </a:r>
            <a:br>
              <a:rPr lang="en-IN" b="1" u="sng" dirty="0"/>
            </a:br>
            <a:endParaRPr lang="en-IN" b="1" u="sng" dirty="0"/>
          </a:p>
        </p:txBody>
      </p:sp>
      <p:sp>
        <p:nvSpPr>
          <p:cNvPr id="3" name="Content Placeholder 2">
            <a:extLst>
              <a:ext uri="{FF2B5EF4-FFF2-40B4-BE49-F238E27FC236}">
                <a16:creationId xmlns:a16="http://schemas.microsoft.com/office/drawing/2014/main" id="{CC1CD7F0-7717-4A1C-B307-867900AD1265}"/>
              </a:ext>
            </a:extLst>
          </p:cNvPr>
          <p:cNvSpPr>
            <a:spLocks noGrp="1"/>
          </p:cNvSpPr>
          <p:nvPr>
            <p:ph idx="1"/>
          </p:nvPr>
        </p:nvSpPr>
        <p:spPr>
          <a:xfrm>
            <a:off x="838200" y="967563"/>
            <a:ext cx="10515600" cy="5209400"/>
          </a:xfrm>
        </p:spPr>
        <p:txBody>
          <a:bodyPr/>
          <a:lstStyle/>
          <a:p>
            <a:pPr algn="just"/>
            <a:r>
              <a:rPr lang="en-US" dirty="0"/>
              <a:t>AngularJS includes certain directives which can be used to provide custom behavior on various DOM events, such as click, </a:t>
            </a:r>
            <a:r>
              <a:rPr lang="en-US" dirty="0" err="1"/>
              <a:t>dblclick</a:t>
            </a:r>
            <a:r>
              <a:rPr lang="en-US" dirty="0"/>
              <a:t>, </a:t>
            </a:r>
            <a:r>
              <a:rPr lang="en-US" dirty="0" err="1"/>
              <a:t>mouseenter</a:t>
            </a:r>
            <a:r>
              <a:rPr lang="en-US" dirty="0"/>
              <a:t> etc.</a:t>
            </a:r>
          </a:p>
          <a:p>
            <a:pPr algn="just"/>
            <a:r>
              <a:rPr lang="en-US" dirty="0"/>
              <a:t>The following table lists AngularJS event directives.</a:t>
            </a:r>
          </a:p>
          <a:p>
            <a:endParaRPr lang="en-IN" dirty="0"/>
          </a:p>
        </p:txBody>
      </p:sp>
      <p:pic>
        <p:nvPicPr>
          <p:cNvPr id="5" name="Picture 4">
            <a:extLst>
              <a:ext uri="{FF2B5EF4-FFF2-40B4-BE49-F238E27FC236}">
                <a16:creationId xmlns:a16="http://schemas.microsoft.com/office/drawing/2014/main" id="{B6D5745E-A604-444F-A074-A165EC23743F}"/>
              </a:ext>
            </a:extLst>
          </p:cNvPr>
          <p:cNvPicPr>
            <a:picLocks noChangeAspect="1"/>
          </p:cNvPicPr>
          <p:nvPr/>
        </p:nvPicPr>
        <p:blipFill>
          <a:blip r:embed="rId2"/>
          <a:stretch>
            <a:fillRect/>
          </a:stretch>
        </p:blipFill>
        <p:spPr>
          <a:xfrm>
            <a:off x="1150369" y="2721935"/>
            <a:ext cx="4537376" cy="4031406"/>
          </a:xfrm>
          <a:prstGeom prst="rect">
            <a:avLst/>
          </a:prstGeom>
        </p:spPr>
      </p:pic>
      <p:pic>
        <p:nvPicPr>
          <p:cNvPr id="6" name="Picture 5">
            <a:extLst>
              <a:ext uri="{FF2B5EF4-FFF2-40B4-BE49-F238E27FC236}">
                <a16:creationId xmlns:a16="http://schemas.microsoft.com/office/drawing/2014/main" id="{ECB77DED-F76D-4B86-82B1-E93D6961EF52}"/>
              </a:ext>
            </a:extLst>
          </p:cNvPr>
          <p:cNvPicPr>
            <a:picLocks noChangeAspect="1"/>
          </p:cNvPicPr>
          <p:nvPr/>
        </p:nvPicPr>
        <p:blipFill>
          <a:blip r:embed="rId3"/>
          <a:stretch>
            <a:fillRect/>
          </a:stretch>
        </p:blipFill>
        <p:spPr>
          <a:xfrm>
            <a:off x="6966964" y="2721935"/>
            <a:ext cx="4162425" cy="3873177"/>
          </a:xfrm>
          <a:prstGeom prst="rect">
            <a:avLst/>
          </a:prstGeom>
        </p:spPr>
      </p:pic>
    </p:spTree>
    <p:extLst>
      <p:ext uri="{BB962C8B-B14F-4D97-AF65-F5344CB8AC3E}">
        <p14:creationId xmlns:p14="http://schemas.microsoft.com/office/powerpoint/2010/main" val="1043519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23C0-37D3-44FC-82D6-AC290017CA0C}"/>
              </a:ext>
            </a:extLst>
          </p:cNvPr>
          <p:cNvSpPr>
            <a:spLocks noGrp="1"/>
          </p:cNvSpPr>
          <p:nvPr>
            <p:ph type="title"/>
          </p:nvPr>
        </p:nvSpPr>
        <p:spPr/>
        <p:txBody>
          <a:bodyPr/>
          <a:lstStyle/>
          <a:p>
            <a:r>
              <a:rPr lang="en-IN" b="1" u="sng" dirty="0"/>
              <a:t>ng-click</a:t>
            </a:r>
            <a:br>
              <a:rPr lang="en-IN" b="1" u="sng" dirty="0"/>
            </a:br>
            <a:endParaRPr lang="en-IN" b="1" u="sng" dirty="0"/>
          </a:p>
        </p:txBody>
      </p:sp>
      <p:sp>
        <p:nvSpPr>
          <p:cNvPr id="3" name="Content Placeholder 2">
            <a:extLst>
              <a:ext uri="{FF2B5EF4-FFF2-40B4-BE49-F238E27FC236}">
                <a16:creationId xmlns:a16="http://schemas.microsoft.com/office/drawing/2014/main" id="{7A5B3ED0-779D-4F67-BCAF-3C6BE84AD28F}"/>
              </a:ext>
            </a:extLst>
          </p:cNvPr>
          <p:cNvSpPr>
            <a:spLocks noGrp="1"/>
          </p:cNvSpPr>
          <p:nvPr>
            <p:ph idx="1"/>
          </p:nvPr>
        </p:nvSpPr>
        <p:spPr>
          <a:xfrm>
            <a:off x="838200" y="1299990"/>
            <a:ext cx="10515600" cy="5409282"/>
          </a:xfrm>
        </p:spPr>
        <p:txBody>
          <a:bodyPr>
            <a:normAutofit/>
          </a:bodyPr>
          <a:lstStyle/>
          <a:p>
            <a:pPr algn="just"/>
            <a:r>
              <a:rPr lang="en-US" dirty="0"/>
              <a:t>The ng-click directive is used to provide event handler for click event.</a:t>
            </a:r>
          </a:p>
          <a:p>
            <a:pPr algn="just"/>
            <a:endParaRPr lang="en-US" dirty="0"/>
          </a:p>
          <a:p>
            <a:pPr algn="just"/>
            <a:r>
              <a:rPr lang="en-US" dirty="0"/>
              <a:t>In the example, ng-click directive is used to call a </a:t>
            </a:r>
            <a:r>
              <a:rPr lang="en-US" dirty="0" err="1"/>
              <a:t>DisplayMessage</a:t>
            </a:r>
            <a:r>
              <a:rPr lang="en-US" dirty="0"/>
              <a:t>() function with the 'password' parameter when a user clicks a button. </a:t>
            </a:r>
          </a:p>
          <a:p>
            <a:pPr algn="just"/>
            <a:r>
              <a:rPr lang="en-US" dirty="0"/>
              <a:t>A 'password' is a model property defined using ng-model directive in the input box. </a:t>
            </a:r>
          </a:p>
          <a:p>
            <a:pPr algn="just"/>
            <a:r>
              <a:rPr lang="en-US" dirty="0"/>
              <a:t>The </a:t>
            </a:r>
            <a:r>
              <a:rPr lang="en-US" dirty="0" err="1"/>
              <a:t>DisplayMessage</a:t>
            </a:r>
            <a:r>
              <a:rPr lang="en-US" dirty="0"/>
              <a:t>() function is attached to a $scope object in </a:t>
            </a:r>
            <a:r>
              <a:rPr lang="en-US" dirty="0" err="1"/>
              <a:t>myController</a:t>
            </a:r>
            <a:r>
              <a:rPr lang="en-US" dirty="0"/>
              <a:t>, so it will be accessible from button click as button comes under </a:t>
            </a:r>
            <a:r>
              <a:rPr lang="en-US" dirty="0" err="1"/>
              <a:t>myController</a:t>
            </a:r>
            <a:r>
              <a:rPr lang="en-US" dirty="0"/>
              <a:t>. </a:t>
            </a:r>
          </a:p>
          <a:p>
            <a:pPr algn="just"/>
            <a:r>
              <a:rPr lang="en-US" dirty="0"/>
              <a:t>The $window service is used to display an alert.</a:t>
            </a:r>
            <a:endParaRPr lang="en-IN" dirty="0"/>
          </a:p>
        </p:txBody>
      </p:sp>
    </p:spTree>
    <p:extLst>
      <p:ext uri="{BB962C8B-B14F-4D97-AF65-F5344CB8AC3E}">
        <p14:creationId xmlns:p14="http://schemas.microsoft.com/office/powerpoint/2010/main" val="1407135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0CE5-3A80-4EE7-BABE-751C73177D9A}"/>
              </a:ext>
            </a:extLst>
          </p:cNvPr>
          <p:cNvSpPr>
            <a:spLocks noGrp="1"/>
          </p:cNvSpPr>
          <p:nvPr>
            <p:ph type="title"/>
          </p:nvPr>
        </p:nvSpPr>
        <p:spPr>
          <a:xfrm>
            <a:off x="838200" y="376142"/>
            <a:ext cx="10515600" cy="1325563"/>
          </a:xfrm>
        </p:spPr>
        <p:txBody>
          <a:bodyPr>
            <a:normAutofit fontScale="90000"/>
          </a:bodyPr>
          <a:lstStyle/>
          <a:p>
            <a:r>
              <a:rPr lang="en-US" b="1" u="sng" dirty="0">
                <a:solidFill>
                  <a:srgbClr val="000000"/>
                </a:solidFill>
                <a:latin typeface="Segoe UI" panose="020B0502040204020203" pitchFamily="34" charset="0"/>
              </a:rPr>
              <a:t>Mouse Events</a:t>
            </a:r>
            <a:br>
              <a:rPr lang="en-US" dirty="0">
                <a:solidFill>
                  <a:srgbClr val="000000"/>
                </a:solidFill>
                <a:latin typeface="Segoe UI" panose="020B0502040204020203" pitchFamily="34" charset="0"/>
              </a:rPr>
            </a:br>
            <a:br>
              <a:rPr lang="en-IN" b="1" u="sng" dirty="0"/>
            </a:br>
            <a:endParaRPr lang="en-IN" b="1" u="sng" dirty="0"/>
          </a:p>
        </p:txBody>
      </p:sp>
      <p:sp>
        <p:nvSpPr>
          <p:cNvPr id="3" name="Content Placeholder 2">
            <a:extLst>
              <a:ext uri="{FF2B5EF4-FFF2-40B4-BE49-F238E27FC236}">
                <a16:creationId xmlns:a16="http://schemas.microsoft.com/office/drawing/2014/main" id="{143C3551-F0BD-43D5-BBC1-7EC5C5966B6C}"/>
              </a:ext>
            </a:extLst>
          </p:cNvPr>
          <p:cNvSpPr>
            <a:spLocks noGrp="1"/>
          </p:cNvSpPr>
          <p:nvPr>
            <p:ph idx="1"/>
          </p:nvPr>
        </p:nvSpPr>
        <p:spPr>
          <a:xfrm>
            <a:off x="838200" y="1410158"/>
            <a:ext cx="10515600" cy="5266063"/>
          </a:xfrm>
        </p:spPr>
        <p:txBody>
          <a:bodyPr>
            <a:normAutofit/>
          </a:bodyPr>
          <a:lstStyle/>
          <a:p>
            <a:pPr algn="just"/>
            <a:r>
              <a:rPr lang="en-US" dirty="0">
                <a:solidFill>
                  <a:srgbClr val="000000"/>
                </a:solidFill>
              </a:rPr>
              <a:t>Mouse events occur when the cursor moves over an element, in this order:</a:t>
            </a:r>
          </a:p>
          <a:p>
            <a:pPr lvl="1" algn="just">
              <a:buFont typeface="+mj-lt"/>
              <a:buAutoNum type="arabicPeriod"/>
            </a:pPr>
            <a:r>
              <a:rPr lang="en-US" sz="2800" dirty="0">
                <a:solidFill>
                  <a:srgbClr val="000000"/>
                </a:solidFill>
              </a:rPr>
              <a:t>ng-mouseover</a:t>
            </a:r>
          </a:p>
          <a:p>
            <a:pPr lvl="1" algn="just">
              <a:buFont typeface="+mj-lt"/>
              <a:buAutoNum type="arabicPeriod"/>
            </a:pPr>
            <a:r>
              <a:rPr lang="en-US" sz="2800" dirty="0">
                <a:solidFill>
                  <a:srgbClr val="000000"/>
                </a:solidFill>
              </a:rPr>
              <a:t>ng-</a:t>
            </a:r>
            <a:r>
              <a:rPr lang="en-US" sz="2800" dirty="0" err="1">
                <a:solidFill>
                  <a:srgbClr val="000000"/>
                </a:solidFill>
              </a:rPr>
              <a:t>mouseenter</a:t>
            </a:r>
            <a:endParaRPr lang="en-US" sz="2800" dirty="0">
              <a:solidFill>
                <a:srgbClr val="000000"/>
              </a:solidFill>
            </a:endParaRPr>
          </a:p>
          <a:p>
            <a:pPr lvl="1" algn="just">
              <a:buFont typeface="+mj-lt"/>
              <a:buAutoNum type="arabicPeriod"/>
            </a:pPr>
            <a:r>
              <a:rPr lang="en-US" sz="2800" dirty="0">
                <a:solidFill>
                  <a:srgbClr val="000000"/>
                </a:solidFill>
              </a:rPr>
              <a:t>ng-</a:t>
            </a:r>
            <a:r>
              <a:rPr lang="en-US" sz="2800" dirty="0" err="1">
                <a:solidFill>
                  <a:srgbClr val="000000"/>
                </a:solidFill>
              </a:rPr>
              <a:t>mousemove</a:t>
            </a:r>
            <a:endParaRPr lang="en-US" sz="2800" dirty="0">
              <a:solidFill>
                <a:srgbClr val="000000"/>
              </a:solidFill>
            </a:endParaRPr>
          </a:p>
          <a:p>
            <a:pPr lvl="1" algn="just">
              <a:buFont typeface="+mj-lt"/>
              <a:buAutoNum type="arabicPeriod"/>
            </a:pPr>
            <a:r>
              <a:rPr lang="en-US" sz="2800" dirty="0">
                <a:solidFill>
                  <a:srgbClr val="000000"/>
                </a:solidFill>
              </a:rPr>
              <a:t>ng-</a:t>
            </a:r>
            <a:r>
              <a:rPr lang="en-US" sz="2800" dirty="0" err="1">
                <a:solidFill>
                  <a:srgbClr val="000000"/>
                </a:solidFill>
              </a:rPr>
              <a:t>mouseleave</a:t>
            </a:r>
            <a:endParaRPr lang="en-US" sz="2800" dirty="0">
              <a:solidFill>
                <a:srgbClr val="000000"/>
              </a:solidFill>
            </a:endParaRPr>
          </a:p>
          <a:p>
            <a:pPr algn="just">
              <a:buFont typeface="+mj-lt"/>
              <a:buAutoNum type="arabicPeriod"/>
            </a:pPr>
            <a:endParaRPr lang="en-US" dirty="0">
              <a:solidFill>
                <a:srgbClr val="000000"/>
              </a:solidFill>
            </a:endParaRPr>
          </a:p>
          <a:p>
            <a:pPr algn="just"/>
            <a:r>
              <a:rPr lang="en-US" dirty="0">
                <a:solidFill>
                  <a:srgbClr val="000000"/>
                </a:solidFill>
              </a:rPr>
              <a:t> when a mouse button is clicked on an element, in this order:</a:t>
            </a:r>
          </a:p>
          <a:p>
            <a:pPr lvl="1" algn="just">
              <a:buFont typeface="+mj-lt"/>
              <a:buAutoNum type="arabicPeriod"/>
            </a:pPr>
            <a:r>
              <a:rPr lang="en-US" sz="2800" dirty="0">
                <a:solidFill>
                  <a:srgbClr val="000000"/>
                </a:solidFill>
              </a:rPr>
              <a:t>ng-</a:t>
            </a:r>
            <a:r>
              <a:rPr lang="en-US" sz="2800" dirty="0" err="1">
                <a:solidFill>
                  <a:srgbClr val="000000"/>
                </a:solidFill>
              </a:rPr>
              <a:t>mousedown</a:t>
            </a:r>
            <a:endParaRPr lang="en-US" sz="2800" dirty="0">
              <a:solidFill>
                <a:srgbClr val="000000"/>
              </a:solidFill>
            </a:endParaRPr>
          </a:p>
          <a:p>
            <a:pPr lvl="1" algn="just">
              <a:buFont typeface="+mj-lt"/>
              <a:buAutoNum type="arabicPeriod"/>
            </a:pPr>
            <a:r>
              <a:rPr lang="en-US" sz="2800" dirty="0">
                <a:solidFill>
                  <a:srgbClr val="000000"/>
                </a:solidFill>
              </a:rPr>
              <a:t>ng-</a:t>
            </a:r>
            <a:r>
              <a:rPr lang="en-US" sz="2800" dirty="0" err="1">
                <a:solidFill>
                  <a:srgbClr val="000000"/>
                </a:solidFill>
              </a:rPr>
              <a:t>mouseup</a:t>
            </a:r>
            <a:endParaRPr lang="en-US" sz="2800" dirty="0">
              <a:solidFill>
                <a:srgbClr val="000000"/>
              </a:solidFill>
            </a:endParaRPr>
          </a:p>
          <a:p>
            <a:pPr lvl="1" algn="just">
              <a:buFont typeface="+mj-lt"/>
              <a:buAutoNum type="arabicPeriod"/>
            </a:pPr>
            <a:r>
              <a:rPr lang="en-US" sz="2800" dirty="0">
                <a:solidFill>
                  <a:srgbClr val="000000"/>
                </a:solidFill>
              </a:rPr>
              <a:t>ng-click</a:t>
            </a:r>
          </a:p>
          <a:p>
            <a:pPr algn="just"/>
            <a:endParaRPr lang="en-IN" dirty="0"/>
          </a:p>
        </p:txBody>
      </p:sp>
    </p:spTree>
    <p:extLst>
      <p:ext uri="{BB962C8B-B14F-4D97-AF65-F5344CB8AC3E}">
        <p14:creationId xmlns:p14="http://schemas.microsoft.com/office/powerpoint/2010/main" val="2076715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906E-7D2A-43C9-88C3-7B3A9173CBAC}"/>
              </a:ext>
            </a:extLst>
          </p:cNvPr>
          <p:cNvSpPr>
            <a:spLocks noGrp="1"/>
          </p:cNvSpPr>
          <p:nvPr>
            <p:ph type="title"/>
          </p:nvPr>
        </p:nvSpPr>
        <p:spPr/>
        <p:txBody>
          <a:bodyPr/>
          <a:lstStyle/>
          <a:p>
            <a:r>
              <a:rPr lang="en-IN" b="1" u="sng" dirty="0"/>
              <a:t>Toggle, True/False</a:t>
            </a:r>
            <a:br>
              <a:rPr lang="en-IN" b="1" u="sng" dirty="0"/>
            </a:br>
            <a:endParaRPr lang="en-IN" b="1" u="sng" dirty="0"/>
          </a:p>
        </p:txBody>
      </p:sp>
      <p:sp>
        <p:nvSpPr>
          <p:cNvPr id="3" name="Content Placeholder 2">
            <a:extLst>
              <a:ext uri="{FF2B5EF4-FFF2-40B4-BE49-F238E27FC236}">
                <a16:creationId xmlns:a16="http://schemas.microsoft.com/office/drawing/2014/main" id="{92C1EBB4-EE3F-40D9-B3DF-23041AAD2D76}"/>
              </a:ext>
            </a:extLst>
          </p:cNvPr>
          <p:cNvSpPr>
            <a:spLocks noGrp="1"/>
          </p:cNvSpPr>
          <p:nvPr>
            <p:ph idx="1"/>
          </p:nvPr>
        </p:nvSpPr>
        <p:spPr/>
        <p:txBody>
          <a:bodyPr>
            <a:normAutofit/>
          </a:bodyPr>
          <a:lstStyle/>
          <a:p>
            <a:pPr algn="just"/>
            <a:r>
              <a:rPr lang="en-US" dirty="0"/>
              <a:t>If you want to show a section of HTML code when a button is clicked, and hide when the button is clicked again, like a dropdown menu, make the button behave like a toggle switch:</a:t>
            </a:r>
          </a:p>
          <a:p>
            <a:pPr algn="just"/>
            <a:endParaRPr lang="en-US" dirty="0"/>
          </a:p>
          <a:p>
            <a:pPr marL="0" lvl="0" indent="0" algn="just" eaLnBrk="0" fontAlgn="base" hangingPunct="0">
              <a:lnSpc>
                <a:spcPct val="100000"/>
              </a:lnSpc>
              <a:spcBef>
                <a:spcPct val="0"/>
              </a:spcBef>
              <a:spcAft>
                <a:spcPct val="0"/>
              </a:spcAft>
              <a:buNone/>
            </a:pPr>
            <a:r>
              <a:rPr lang="en-US" altLang="en-US" b="1" dirty="0"/>
              <a:t>Example</a:t>
            </a:r>
          </a:p>
          <a:p>
            <a:pPr marL="0" lvl="0" indent="0" algn="just" eaLnBrk="0" fontAlgn="base" hangingPunct="0">
              <a:lnSpc>
                <a:spcPct val="100000"/>
              </a:lnSpc>
              <a:spcBef>
                <a:spcPct val="0"/>
              </a:spcBef>
              <a:spcAft>
                <a:spcPct val="0"/>
              </a:spcAft>
              <a:buNone/>
            </a:pPr>
            <a:endParaRPr lang="en-US" altLang="en-US" dirty="0"/>
          </a:p>
          <a:p>
            <a:pPr algn="just" eaLnBrk="0" fontAlgn="base" hangingPunct="0">
              <a:lnSpc>
                <a:spcPct val="100000"/>
              </a:lnSpc>
              <a:spcBef>
                <a:spcPct val="0"/>
              </a:spcBef>
              <a:spcAft>
                <a:spcPct val="0"/>
              </a:spcAft>
            </a:pPr>
            <a:r>
              <a:rPr lang="en-US" altLang="en-US" dirty="0"/>
              <a:t>The </a:t>
            </a:r>
            <a:r>
              <a:rPr lang="en-US" altLang="en-US" dirty="0" err="1"/>
              <a:t>showMe</a:t>
            </a:r>
            <a:r>
              <a:rPr lang="en-US" altLang="en-US" dirty="0"/>
              <a:t> variable starts out as the Boolean value false.</a:t>
            </a:r>
          </a:p>
          <a:p>
            <a:pPr algn="just" eaLnBrk="0" fontAlgn="base" hangingPunct="0">
              <a:lnSpc>
                <a:spcPct val="100000"/>
              </a:lnSpc>
              <a:spcBef>
                <a:spcPct val="0"/>
              </a:spcBef>
              <a:spcAft>
                <a:spcPct val="0"/>
              </a:spcAft>
            </a:pPr>
            <a:r>
              <a:rPr lang="en-US" altLang="en-US" dirty="0"/>
              <a:t>The </a:t>
            </a:r>
            <a:r>
              <a:rPr lang="en-US" altLang="en-US" dirty="0" err="1"/>
              <a:t>myFunc</a:t>
            </a:r>
            <a:r>
              <a:rPr lang="en-US" altLang="en-US" dirty="0"/>
              <a:t> function sets the </a:t>
            </a:r>
            <a:r>
              <a:rPr lang="en-US" altLang="en-US" dirty="0" err="1"/>
              <a:t>showMe</a:t>
            </a:r>
            <a:r>
              <a:rPr lang="en-US" altLang="en-US" dirty="0"/>
              <a:t> variable to the opposite of what it is, by using the ! (not) operator.</a:t>
            </a:r>
          </a:p>
          <a:p>
            <a:pPr algn="just"/>
            <a:endParaRPr lang="en-US" sz="2400" dirty="0"/>
          </a:p>
          <a:p>
            <a:pPr algn="just"/>
            <a:endParaRPr lang="en-US" sz="2400" dirty="0"/>
          </a:p>
          <a:p>
            <a:pPr algn="just"/>
            <a:endParaRPr lang="en-US" sz="2400" dirty="0"/>
          </a:p>
          <a:p>
            <a:pPr algn="just"/>
            <a:endParaRPr lang="en-IN" sz="2400" dirty="0"/>
          </a:p>
        </p:txBody>
      </p:sp>
    </p:spTree>
    <p:extLst>
      <p:ext uri="{BB962C8B-B14F-4D97-AF65-F5344CB8AC3E}">
        <p14:creationId xmlns:p14="http://schemas.microsoft.com/office/powerpoint/2010/main" val="3644621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E84A-49EF-407F-B040-129F73891630}"/>
              </a:ext>
            </a:extLst>
          </p:cNvPr>
          <p:cNvSpPr>
            <a:spLocks noGrp="1"/>
          </p:cNvSpPr>
          <p:nvPr>
            <p:ph type="title"/>
          </p:nvPr>
        </p:nvSpPr>
        <p:spPr/>
        <p:txBody>
          <a:bodyPr/>
          <a:lstStyle/>
          <a:p>
            <a:r>
              <a:rPr lang="en-IN" b="1" u="sng" dirty="0"/>
              <a:t>$event Object</a:t>
            </a:r>
            <a:br>
              <a:rPr lang="en-IN" b="1" u="sng" dirty="0"/>
            </a:br>
            <a:endParaRPr lang="en-IN" b="1" u="sng" dirty="0"/>
          </a:p>
        </p:txBody>
      </p:sp>
      <p:sp>
        <p:nvSpPr>
          <p:cNvPr id="3" name="Content Placeholder 2">
            <a:extLst>
              <a:ext uri="{FF2B5EF4-FFF2-40B4-BE49-F238E27FC236}">
                <a16:creationId xmlns:a16="http://schemas.microsoft.com/office/drawing/2014/main" id="{CED57EB9-B42A-4D27-9D2F-E62AC8DEFA0F}"/>
              </a:ext>
            </a:extLst>
          </p:cNvPr>
          <p:cNvSpPr>
            <a:spLocks noGrp="1"/>
          </p:cNvSpPr>
          <p:nvPr>
            <p:ph idx="1"/>
          </p:nvPr>
        </p:nvSpPr>
        <p:spPr/>
        <p:txBody>
          <a:bodyPr/>
          <a:lstStyle/>
          <a:p>
            <a:pPr algn="just" eaLnBrk="0" fontAlgn="base" hangingPunct="0">
              <a:lnSpc>
                <a:spcPct val="100000"/>
              </a:lnSpc>
              <a:spcBef>
                <a:spcPct val="0"/>
              </a:spcBef>
              <a:spcAft>
                <a:spcPct val="0"/>
              </a:spcAft>
            </a:pPr>
            <a:r>
              <a:rPr lang="en-US" altLang="en-US" dirty="0"/>
              <a:t>You can pass the $event object as an argument when calling the function.</a:t>
            </a:r>
          </a:p>
          <a:p>
            <a:pPr algn="just" eaLnBrk="0" fontAlgn="base" hangingPunct="0">
              <a:lnSpc>
                <a:spcPct val="100000"/>
              </a:lnSpc>
              <a:spcBef>
                <a:spcPct val="0"/>
              </a:spcBef>
              <a:spcAft>
                <a:spcPct val="0"/>
              </a:spcAft>
            </a:pPr>
            <a:endParaRPr lang="en-US" altLang="en-US" dirty="0"/>
          </a:p>
          <a:p>
            <a:pPr algn="just" eaLnBrk="0" fontAlgn="base" hangingPunct="0">
              <a:lnSpc>
                <a:spcPct val="100000"/>
              </a:lnSpc>
              <a:spcBef>
                <a:spcPct val="0"/>
              </a:spcBef>
              <a:spcAft>
                <a:spcPct val="0"/>
              </a:spcAft>
            </a:pPr>
            <a:r>
              <a:rPr lang="en-US" altLang="en-US" dirty="0"/>
              <a:t>The $event object contains the browser's event object:</a:t>
            </a:r>
          </a:p>
          <a:p>
            <a:endParaRPr lang="en-IN" sz="3200" dirty="0"/>
          </a:p>
        </p:txBody>
      </p:sp>
    </p:spTree>
    <p:extLst>
      <p:ext uri="{BB962C8B-B14F-4D97-AF65-F5344CB8AC3E}">
        <p14:creationId xmlns:p14="http://schemas.microsoft.com/office/powerpoint/2010/main" val="2889379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1265-CBC0-4092-B455-7B02D0B16769}"/>
              </a:ext>
            </a:extLst>
          </p:cNvPr>
          <p:cNvSpPr>
            <a:spLocks noGrp="1"/>
          </p:cNvSpPr>
          <p:nvPr>
            <p:ph type="title"/>
          </p:nvPr>
        </p:nvSpPr>
        <p:spPr/>
        <p:txBody>
          <a:bodyPr/>
          <a:lstStyle/>
          <a:p>
            <a:r>
              <a:rPr lang="en-IN" b="1" u="sng" dirty="0"/>
              <a:t>AngularJS Services</a:t>
            </a:r>
            <a:br>
              <a:rPr lang="en-IN" b="1" u="sng" dirty="0"/>
            </a:br>
            <a:endParaRPr lang="en-IN" b="1" u="sng" dirty="0"/>
          </a:p>
        </p:txBody>
      </p:sp>
      <p:sp>
        <p:nvSpPr>
          <p:cNvPr id="3" name="Content Placeholder 2">
            <a:extLst>
              <a:ext uri="{FF2B5EF4-FFF2-40B4-BE49-F238E27FC236}">
                <a16:creationId xmlns:a16="http://schemas.microsoft.com/office/drawing/2014/main" id="{AF0E0E28-B513-4EED-8DB0-7AFE2359FBF8}"/>
              </a:ext>
            </a:extLst>
          </p:cNvPr>
          <p:cNvSpPr>
            <a:spLocks noGrp="1"/>
          </p:cNvSpPr>
          <p:nvPr>
            <p:ph idx="1"/>
          </p:nvPr>
        </p:nvSpPr>
        <p:spPr>
          <a:xfrm>
            <a:off x="838200" y="1825624"/>
            <a:ext cx="10515600" cy="4873349"/>
          </a:xfrm>
        </p:spPr>
        <p:txBody>
          <a:bodyPr>
            <a:normAutofit/>
          </a:bodyPr>
          <a:lstStyle/>
          <a:p>
            <a:pPr algn="just"/>
            <a:r>
              <a:rPr lang="en-US" dirty="0"/>
              <a:t>In AngularJS you can make your own service, or use one of the many built-in services.</a:t>
            </a:r>
          </a:p>
          <a:p>
            <a:pPr algn="just"/>
            <a:r>
              <a:rPr lang="en-US" dirty="0"/>
              <a:t>In AngularJS, a service is a function, or object, that is available for, and limited to, your AngularJS application.</a:t>
            </a:r>
          </a:p>
          <a:p>
            <a:pPr algn="just"/>
            <a:r>
              <a:rPr lang="en-US" dirty="0"/>
              <a:t>AngularJS has about 30 built-in services. One of them is the $location service.</a:t>
            </a:r>
          </a:p>
          <a:p>
            <a:pPr algn="just"/>
            <a:r>
              <a:rPr lang="en-US" dirty="0"/>
              <a:t>The $location service has methods which return information about the location of the current web page:</a:t>
            </a:r>
          </a:p>
          <a:p>
            <a:pPr algn="just"/>
            <a:r>
              <a:rPr lang="en-US" dirty="0"/>
              <a:t>Note that the $location service is passed in to the controller as an argument. In order to use the service in the controller, it must be defined as a dependency. </a:t>
            </a:r>
          </a:p>
          <a:p>
            <a:pPr algn="just"/>
            <a:endParaRPr lang="en-US" dirty="0"/>
          </a:p>
          <a:p>
            <a:endParaRPr lang="en-IN" dirty="0"/>
          </a:p>
        </p:txBody>
      </p:sp>
    </p:spTree>
    <p:extLst>
      <p:ext uri="{BB962C8B-B14F-4D97-AF65-F5344CB8AC3E}">
        <p14:creationId xmlns:p14="http://schemas.microsoft.com/office/powerpoint/2010/main" val="301625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B2E1-A2DF-4FFB-B2EE-C4A3BC401BC2}"/>
              </a:ext>
            </a:extLst>
          </p:cNvPr>
          <p:cNvSpPr>
            <a:spLocks noGrp="1"/>
          </p:cNvSpPr>
          <p:nvPr>
            <p:ph type="title"/>
          </p:nvPr>
        </p:nvSpPr>
        <p:spPr/>
        <p:txBody>
          <a:bodyPr/>
          <a:lstStyle/>
          <a:p>
            <a:r>
              <a:rPr lang="en-IN" b="1" u="sng" dirty="0"/>
              <a:t>AngularJS Modules</a:t>
            </a:r>
            <a:br>
              <a:rPr lang="en-IN" dirty="0"/>
            </a:br>
            <a:endParaRPr lang="en-IN" dirty="0"/>
          </a:p>
        </p:txBody>
      </p:sp>
      <p:sp>
        <p:nvSpPr>
          <p:cNvPr id="3" name="Content Placeholder 2">
            <a:extLst>
              <a:ext uri="{FF2B5EF4-FFF2-40B4-BE49-F238E27FC236}">
                <a16:creationId xmlns:a16="http://schemas.microsoft.com/office/drawing/2014/main" id="{8D9CE741-0D22-49A5-8E47-CF4F0BC28BFE}"/>
              </a:ext>
            </a:extLst>
          </p:cNvPr>
          <p:cNvSpPr>
            <a:spLocks noGrp="1"/>
          </p:cNvSpPr>
          <p:nvPr>
            <p:ph idx="1"/>
          </p:nvPr>
        </p:nvSpPr>
        <p:spPr>
          <a:xfrm>
            <a:off x="838200" y="1540565"/>
            <a:ext cx="10515600" cy="5029200"/>
          </a:xfrm>
        </p:spPr>
        <p:txBody>
          <a:bodyPr>
            <a:normAutofit lnSpcReduction="10000"/>
          </a:bodyPr>
          <a:lstStyle/>
          <a:p>
            <a:pPr algn="just"/>
            <a:r>
              <a:rPr lang="en-US" dirty="0"/>
              <a:t>An AngularJS module defines an application.</a:t>
            </a:r>
          </a:p>
          <a:p>
            <a:pPr algn="just"/>
            <a:endParaRPr lang="en-US" dirty="0"/>
          </a:p>
          <a:p>
            <a:pPr algn="just"/>
            <a:r>
              <a:rPr lang="en-US" dirty="0"/>
              <a:t>The module is a container for the different parts of an application.</a:t>
            </a:r>
          </a:p>
          <a:p>
            <a:pPr marL="0" indent="0" algn="just">
              <a:buNone/>
            </a:pPr>
            <a:endParaRPr lang="en-US" dirty="0"/>
          </a:p>
          <a:p>
            <a:pPr algn="just"/>
            <a:r>
              <a:rPr lang="en-US" dirty="0"/>
              <a:t>Controllers always belong to a module.</a:t>
            </a:r>
          </a:p>
          <a:p>
            <a:pPr algn="just"/>
            <a:endParaRPr lang="en-US" dirty="0"/>
          </a:p>
          <a:p>
            <a:pPr algn="just"/>
            <a:r>
              <a:rPr lang="en-US" dirty="0"/>
              <a:t>A module in AngularJS is a container of the different parts of an application such as controller, service, filters, directives etc. </a:t>
            </a:r>
          </a:p>
          <a:p>
            <a:pPr algn="just"/>
            <a:endParaRPr lang="en-US" dirty="0"/>
          </a:p>
          <a:p>
            <a:pPr algn="just"/>
            <a:r>
              <a:rPr lang="en-US" dirty="0"/>
              <a:t>This application module can contain other modules, controllers, filters, etc.</a:t>
            </a:r>
          </a:p>
          <a:p>
            <a:pPr algn="just"/>
            <a:endParaRPr lang="en-US" dirty="0"/>
          </a:p>
        </p:txBody>
      </p:sp>
    </p:spTree>
    <p:extLst>
      <p:ext uri="{BB962C8B-B14F-4D97-AF65-F5344CB8AC3E}">
        <p14:creationId xmlns:p14="http://schemas.microsoft.com/office/powerpoint/2010/main" val="1676351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7EEF9-3221-483E-8B7C-617ED6E721D2}"/>
              </a:ext>
            </a:extLst>
          </p:cNvPr>
          <p:cNvSpPr>
            <a:spLocks noGrp="1"/>
          </p:cNvSpPr>
          <p:nvPr>
            <p:ph type="title"/>
          </p:nvPr>
        </p:nvSpPr>
        <p:spPr/>
        <p:txBody>
          <a:bodyPr/>
          <a:lstStyle/>
          <a:p>
            <a:r>
              <a:rPr lang="en-IN" b="1" u="sng" dirty="0"/>
              <a:t>Why use Services?</a:t>
            </a:r>
            <a:br>
              <a:rPr lang="en-IN" dirty="0"/>
            </a:br>
            <a:endParaRPr lang="en-IN" dirty="0"/>
          </a:p>
        </p:txBody>
      </p:sp>
      <p:sp>
        <p:nvSpPr>
          <p:cNvPr id="3" name="Content Placeholder 2">
            <a:extLst>
              <a:ext uri="{FF2B5EF4-FFF2-40B4-BE49-F238E27FC236}">
                <a16:creationId xmlns:a16="http://schemas.microsoft.com/office/drawing/2014/main" id="{E297D4A9-5791-4C65-BC7E-57286D4451AD}"/>
              </a:ext>
            </a:extLst>
          </p:cNvPr>
          <p:cNvSpPr>
            <a:spLocks noGrp="1"/>
          </p:cNvSpPr>
          <p:nvPr>
            <p:ph idx="1"/>
          </p:nvPr>
        </p:nvSpPr>
        <p:spPr/>
        <p:txBody>
          <a:bodyPr/>
          <a:lstStyle/>
          <a:p>
            <a:pPr algn="just"/>
            <a:r>
              <a:rPr lang="en-US" dirty="0"/>
              <a:t>For many services, like the $location service, it seems like you could use objects that are already in the DOM, like the </a:t>
            </a:r>
            <a:r>
              <a:rPr lang="en-US" dirty="0" err="1"/>
              <a:t>window.location</a:t>
            </a:r>
            <a:r>
              <a:rPr lang="en-US" dirty="0"/>
              <a:t> object, and you could, but it would have some limitations, at least for your AngularJS application.</a:t>
            </a:r>
          </a:p>
          <a:p>
            <a:pPr algn="just"/>
            <a:r>
              <a:rPr lang="en-US" dirty="0"/>
              <a:t>AngularJS constantly supervises your application, and for it to handle changes and events properly, AngularJS prefers that you use the $location service instead of the </a:t>
            </a:r>
            <a:r>
              <a:rPr lang="en-US" dirty="0" err="1"/>
              <a:t>window.location</a:t>
            </a:r>
            <a:r>
              <a:rPr lang="en-US" dirty="0"/>
              <a:t> object.</a:t>
            </a:r>
          </a:p>
          <a:p>
            <a:pPr marL="0" indent="0">
              <a:buNone/>
            </a:pPr>
            <a:br>
              <a:rPr lang="en-US" dirty="0"/>
            </a:br>
            <a:endParaRPr lang="en-US" dirty="0"/>
          </a:p>
          <a:p>
            <a:endParaRPr lang="en-IN" dirty="0"/>
          </a:p>
        </p:txBody>
      </p:sp>
    </p:spTree>
    <p:extLst>
      <p:ext uri="{BB962C8B-B14F-4D97-AF65-F5344CB8AC3E}">
        <p14:creationId xmlns:p14="http://schemas.microsoft.com/office/powerpoint/2010/main" val="632578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FAAA-3975-4D9D-85C1-5B6F5DDBA160}"/>
              </a:ext>
            </a:extLst>
          </p:cNvPr>
          <p:cNvSpPr>
            <a:spLocks noGrp="1"/>
          </p:cNvSpPr>
          <p:nvPr>
            <p:ph type="title"/>
          </p:nvPr>
        </p:nvSpPr>
        <p:spPr>
          <a:xfrm>
            <a:off x="838200" y="18255"/>
            <a:ext cx="10515600" cy="1325563"/>
          </a:xfrm>
        </p:spPr>
        <p:txBody>
          <a:bodyPr/>
          <a:lstStyle/>
          <a:p>
            <a:r>
              <a:rPr lang="en-IN" b="1" u="sng" dirty="0"/>
              <a:t>AngularJS Services</a:t>
            </a:r>
            <a:endParaRPr lang="en-IN" dirty="0"/>
          </a:p>
        </p:txBody>
      </p:sp>
      <p:sp>
        <p:nvSpPr>
          <p:cNvPr id="3" name="Content Placeholder 2">
            <a:extLst>
              <a:ext uri="{FF2B5EF4-FFF2-40B4-BE49-F238E27FC236}">
                <a16:creationId xmlns:a16="http://schemas.microsoft.com/office/drawing/2014/main" id="{00230727-E444-43F3-9A98-1C300C83622F}"/>
              </a:ext>
            </a:extLst>
          </p:cNvPr>
          <p:cNvSpPr>
            <a:spLocks noGrp="1"/>
          </p:cNvSpPr>
          <p:nvPr>
            <p:ph idx="1"/>
          </p:nvPr>
        </p:nvSpPr>
        <p:spPr>
          <a:xfrm>
            <a:off x="838200" y="1343818"/>
            <a:ext cx="10515600" cy="5222235"/>
          </a:xfrm>
        </p:spPr>
        <p:txBody>
          <a:bodyPr>
            <a:normAutofit/>
          </a:bodyPr>
          <a:lstStyle/>
          <a:p>
            <a:pPr algn="just"/>
            <a:r>
              <a:rPr lang="en-US" dirty="0"/>
              <a:t>AngularJS services are JavaScript functions for specific tasks, which can be reused throughout the application.</a:t>
            </a:r>
          </a:p>
          <a:p>
            <a:pPr algn="just"/>
            <a:endParaRPr lang="en-US" dirty="0"/>
          </a:p>
          <a:p>
            <a:pPr algn="just"/>
            <a:r>
              <a:rPr lang="en-US" dirty="0"/>
              <a:t>AngularJS includes services for different purposes. For example, $http service can be used to send an AJAX request to the remote server. </a:t>
            </a:r>
          </a:p>
          <a:p>
            <a:pPr algn="just"/>
            <a:endParaRPr lang="en-US" dirty="0"/>
          </a:p>
          <a:p>
            <a:pPr algn="just"/>
            <a:r>
              <a:rPr lang="en-US" dirty="0"/>
              <a:t>AngularJS also allows you to create custom service for your application.</a:t>
            </a:r>
          </a:p>
          <a:p>
            <a:pPr algn="just"/>
            <a:endParaRPr lang="en-US" dirty="0"/>
          </a:p>
        </p:txBody>
      </p:sp>
    </p:spTree>
    <p:extLst>
      <p:ext uri="{BB962C8B-B14F-4D97-AF65-F5344CB8AC3E}">
        <p14:creationId xmlns:p14="http://schemas.microsoft.com/office/powerpoint/2010/main" val="2279129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7A6A40-ED97-4D42-97A7-005705EE7CFF}"/>
              </a:ext>
            </a:extLst>
          </p:cNvPr>
          <p:cNvPicPr>
            <a:picLocks noChangeAspect="1"/>
          </p:cNvPicPr>
          <p:nvPr/>
        </p:nvPicPr>
        <p:blipFill>
          <a:blip r:embed="rId2"/>
          <a:stretch>
            <a:fillRect/>
          </a:stretch>
        </p:blipFill>
        <p:spPr>
          <a:xfrm>
            <a:off x="1784730" y="2313542"/>
            <a:ext cx="8392099" cy="4331732"/>
          </a:xfrm>
          <a:prstGeom prst="rect">
            <a:avLst/>
          </a:prstGeom>
        </p:spPr>
      </p:pic>
      <p:sp>
        <p:nvSpPr>
          <p:cNvPr id="5" name="Rectangle 4">
            <a:extLst>
              <a:ext uri="{FF2B5EF4-FFF2-40B4-BE49-F238E27FC236}">
                <a16:creationId xmlns:a16="http://schemas.microsoft.com/office/drawing/2014/main" id="{0019AA00-0C7B-4712-AD01-7D4620D3B6EB}"/>
              </a:ext>
            </a:extLst>
          </p:cNvPr>
          <p:cNvSpPr/>
          <p:nvPr/>
        </p:nvSpPr>
        <p:spPr>
          <a:xfrm>
            <a:off x="1784729" y="526310"/>
            <a:ext cx="9221121" cy="1477328"/>
          </a:xfrm>
          <a:prstGeom prst="rect">
            <a:avLst/>
          </a:prstGeom>
        </p:spPr>
        <p:txBody>
          <a:bodyPr wrap="square">
            <a:spAutoFit/>
          </a:bodyPr>
          <a:lstStyle/>
          <a:p>
            <a:pPr marL="285750" indent="-285750">
              <a:buFont typeface="Arial" panose="020B0604020202020204" pitchFamily="34" charset="0"/>
              <a:buChar char="•"/>
            </a:pPr>
            <a:r>
              <a:rPr lang="en-US" sz="2400" b="1" dirty="0"/>
              <a:t>Most AngularJS services interact with the controller, model or custom directives.</a:t>
            </a:r>
            <a:endParaRPr lang="en-IN" sz="2400" b="1" dirty="0"/>
          </a:p>
          <a:p>
            <a:pPr marL="285750" indent="-285750">
              <a:buFont typeface="Arial" panose="020B0604020202020204" pitchFamily="34" charset="0"/>
              <a:buChar char="•"/>
            </a:pPr>
            <a:r>
              <a:rPr lang="en-US" sz="2400" b="1" dirty="0"/>
              <a:t>Some services interact with view (UI) also for UI specific tasks.</a:t>
            </a:r>
            <a:br>
              <a:rPr lang="en-US" b="1" dirty="0"/>
            </a:br>
            <a:endParaRPr lang="en-IN" dirty="0"/>
          </a:p>
        </p:txBody>
      </p:sp>
    </p:spTree>
    <p:extLst>
      <p:ext uri="{BB962C8B-B14F-4D97-AF65-F5344CB8AC3E}">
        <p14:creationId xmlns:p14="http://schemas.microsoft.com/office/powerpoint/2010/main" val="487991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0F65-5038-4443-ADAF-73C18FB017ED}"/>
              </a:ext>
            </a:extLst>
          </p:cNvPr>
          <p:cNvSpPr>
            <a:spLocks noGrp="1"/>
          </p:cNvSpPr>
          <p:nvPr>
            <p:ph type="title"/>
          </p:nvPr>
        </p:nvSpPr>
        <p:spPr>
          <a:xfrm>
            <a:off x="121186" y="188856"/>
            <a:ext cx="11232614" cy="813680"/>
          </a:xfrm>
        </p:spPr>
        <p:txBody>
          <a:bodyPr>
            <a:normAutofit/>
          </a:bodyPr>
          <a:lstStyle/>
          <a:p>
            <a:pPr algn="ctr"/>
            <a:r>
              <a:rPr lang="en-US" sz="3600" b="1" dirty="0"/>
              <a:t>The following table lists all the built-in AngularJS services.</a:t>
            </a:r>
            <a:endParaRPr lang="en-IN" sz="3600" b="1" dirty="0"/>
          </a:p>
        </p:txBody>
      </p:sp>
      <p:pic>
        <p:nvPicPr>
          <p:cNvPr id="5" name="Picture 4">
            <a:extLst>
              <a:ext uri="{FF2B5EF4-FFF2-40B4-BE49-F238E27FC236}">
                <a16:creationId xmlns:a16="http://schemas.microsoft.com/office/drawing/2014/main" id="{C8B6562F-087D-463C-98C4-601DFDE597DB}"/>
              </a:ext>
            </a:extLst>
          </p:cNvPr>
          <p:cNvPicPr>
            <a:picLocks noChangeAspect="1"/>
          </p:cNvPicPr>
          <p:nvPr/>
        </p:nvPicPr>
        <p:blipFill>
          <a:blip r:embed="rId3"/>
          <a:stretch>
            <a:fillRect/>
          </a:stretch>
        </p:blipFill>
        <p:spPr>
          <a:xfrm>
            <a:off x="240249" y="1002536"/>
            <a:ext cx="11558816" cy="5688643"/>
          </a:xfrm>
          <a:prstGeom prst="rect">
            <a:avLst/>
          </a:prstGeom>
        </p:spPr>
      </p:pic>
    </p:spTree>
    <p:extLst>
      <p:ext uri="{BB962C8B-B14F-4D97-AF65-F5344CB8AC3E}">
        <p14:creationId xmlns:p14="http://schemas.microsoft.com/office/powerpoint/2010/main" val="4211279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773B7-CA53-49CB-A068-F2E52AC8007D}"/>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C4160E2F-3F03-40A2-8C9A-79D3174910D2}"/>
              </a:ext>
            </a:extLst>
          </p:cNvPr>
          <p:cNvSpPr>
            <a:spLocks noGrp="1"/>
          </p:cNvSpPr>
          <p:nvPr>
            <p:ph idx="1"/>
          </p:nvPr>
        </p:nvSpPr>
        <p:spPr/>
        <p:txBody>
          <a:bodyPr/>
          <a:lstStyle/>
          <a:p>
            <a:pPr algn="just"/>
            <a:r>
              <a:rPr lang="en-US" dirty="0"/>
              <a:t>All the Angular services are </a:t>
            </a:r>
            <a:r>
              <a:rPr lang="en-US" b="1" dirty="0"/>
              <a:t>lazy instantiated</a:t>
            </a:r>
            <a:r>
              <a:rPr lang="en-US" dirty="0"/>
              <a:t> and </a:t>
            </a:r>
            <a:r>
              <a:rPr lang="en-US" b="1" dirty="0"/>
              <a:t>singleton</a:t>
            </a:r>
            <a:r>
              <a:rPr lang="en-US" dirty="0"/>
              <a:t>. </a:t>
            </a:r>
          </a:p>
          <a:p>
            <a:pPr algn="just"/>
            <a:endParaRPr lang="en-US" dirty="0"/>
          </a:p>
          <a:p>
            <a:pPr algn="just"/>
            <a:r>
              <a:rPr lang="en-US" dirty="0"/>
              <a:t>It means AngularJS framework instantiates a service when an application component depends on it. </a:t>
            </a:r>
          </a:p>
          <a:p>
            <a:pPr algn="just"/>
            <a:endParaRPr lang="en-US" dirty="0"/>
          </a:p>
          <a:p>
            <a:pPr algn="just"/>
            <a:r>
              <a:rPr lang="en-US" dirty="0"/>
              <a:t>Also, all the components share the same instance of a service.</a:t>
            </a:r>
            <a:endParaRPr lang="en-IN" dirty="0"/>
          </a:p>
        </p:txBody>
      </p:sp>
    </p:spTree>
    <p:extLst>
      <p:ext uri="{BB962C8B-B14F-4D97-AF65-F5344CB8AC3E}">
        <p14:creationId xmlns:p14="http://schemas.microsoft.com/office/powerpoint/2010/main" val="3309163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CB45-04D9-4A0E-9A66-48730AEB5C25}"/>
              </a:ext>
            </a:extLst>
          </p:cNvPr>
          <p:cNvSpPr>
            <a:spLocks noGrp="1"/>
          </p:cNvSpPr>
          <p:nvPr>
            <p:ph type="title"/>
          </p:nvPr>
        </p:nvSpPr>
        <p:spPr>
          <a:xfrm>
            <a:off x="838200" y="0"/>
            <a:ext cx="10515600" cy="1325563"/>
          </a:xfrm>
        </p:spPr>
        <p:txBody>
          <a:bodyPr/>
          <a:lstStyle/>
          <a:p>
            <a:r>
              <a:rPr lang="en-US" b="1" dirty="0"/>
              <a:t>AngularJS Services are Always Singletons</a:t>
            </a:r>
            <a:br>
              <a:rPr lang="en-US" b="1" dirty="0"/>
            </a:br>
            <a:endParaRPr lang="en-IN" b="1" dirty="0"/>
          </a:p>
        </p:txBody>
      </p:sp>
      <p:sp>
        <p:nvSpPr>
          <p:cNvPr id="3" name="Content Placeholder 2">
            <a:extLst>
              <a:ext uri="{FF2B5EF4-FFF2-40B4-BE49-F238E27FC236}">
                <a16:creationId xmlns:a16="http://schemas.microsoft.com/office/drawing/2014/main" id="{098F5208-0B10-4937-86F0-85E9642C6478}"/>
              </a:ext>
            </a:extLst>
          </p:cNvPr>
          <p:cNvSpPr>
            <a:spLocks noGrp="1"/>
          </p:cNvSpPr>
          <p:nvPr>
            <p:ph idx="1"/>
          </p:nvPr>
        </p:nvSpPr>
        <p:spPr>
          <a:xfrm>
            <a:off x="838200" y="1143000"/>
            <a:ext cx="10515600" cy="5715000"/>
          </a:xfrm>
        </p:spPr>
        <p:txBody>
          <a:bodyPr>
            <a:normAutofit fontScale="92500" lnSpcReduction="10000"/>
          </a:bodyPr>
          <a:lstStyle/>
          <a:p>
            <a:pPr algn="just"/>
            <a:r>
              <a:rPr lang="en-US" dirty="0"/>
              <a:t>This means that, once AngularJS constructs a service object, the same instance is reused throughout your app. </a:t>
            </a:r>
          </a:p>
          <a:p>
            <a:pPr algn="just"/>
            <a:endParaRPr lang="en-US" dirty="0"/>
          </a:p>
          <a:p>
            <a:pPr algn="just"/>
            <a:r>
              <a:rPr lang="en-US" dirty="0"/>
              <a:t>There are never ever two service instances.</a:t>
            </a:r>
          </a:p>
          <a:p>
            <a:pPr algn="just"/>
            <a:endParaRPr lang="en-US" dirty="0"/>
          </a:p>
          <a:p>
            <a:pPr algn="just"/>
            <a:r>
              <a:rPr lang="en-US" dirty="0"/>
              <a:t> This makes them great candidates to share application data across multiple components. </a:t>
            </a:r>
          </a:p>
          <a:p>
            <a:pPr algn="just"/>
            <a:endParaRPr lang="en-US" dirty="0"/>
          </a:p>
          <a:p>
            <a:pPr algn="just"/>
            <a:r>
              <a:rPr lang="en-US" dirty="0"/>
              <a:t>For example, after a successful login, you'll need to store the login status where the status can be retrieved in all other components. </a:t>
            </a:r>
          </a:p>
          <a:p>
            <a:pPr algn="just"/>
            <a:endParaRPr lang="en-US" dirty="0"/>
          </a:p>
          <a:p>
            <a:pPr algn="just"/>
            <a:r>
              <a:rPr lang="en-US" dirty="0"/>
              <a:t>In this scenario, you can store the status in a service and then, whenever you need to read the value, you can just inject it into your controller/service and check it.</a:t>
            </a:r>
          </a:p>
          <a:p>
            <a:endParaRPr lang="en-IN" dirty="0"/>
          </a:p>
        </p:txBody>
      </p:sp>
    </p:spTree>
    <p:extLst>
      <p:ext uri="{BB962C8B-B14F-4D97-AF65-F5344CB8AC3E}">
        <p14:creationId xmlns:p14="http://schemas.microsoft.com/office/powerpoint/2010/main" val="2574007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7775-CE01-455C-8965-7895EE9CB40B}"/>
              </a:ext>
            </a:extLst>
          </p:cNvPr>
          <p:cNvSpPr>
            <a:spLocks noGrp="1"/>
          </p:cNvSpPr>
          <p:nvPr>
            <p:ph type="title"/>
          </p:nvPr>
        </p:nvSpPr>
        <p:spPr/>
        <p:txBody>
          <a:bodyPr/>
          <a:lstStyle/>
          <a:p>
            <a:r>
              <a:rPr lang="en-IN" b="1" u="sng" dirty="0"/>
              <a:t>The $http Service</a:t>
            </a:r>
            <a:br>
              <a:rPr lang="en-IN" dirty="0"/>
            </a:br>
            <a:endParaRPr lang="en-IN" dirty="0"/>
          </a:p>
        </p:txBody>
      </p:sp>
      <p:sp>
        <p:nvSpPr>
          <p:cNvPr id="3" name="Content Placeholder 2">
            <a:extLst>
              <a:ext uri="{FF2B5EF4-FFF2-40B4-BE49-F238E27FC236}">
                <a16:creationId xmlns:a16="http://schemas.microsoft.com/office/drawing/2014/main" id="{C7E624DB-DC9F-4BAE-8522-917886D31187}"/>
              </a:ext>
            </a:extLst>
          </p:cNvPr>
          <p:cNvSpPr>
            <a:spLocks noGrp="1"/>
          </p:cNvSpPr>
          <p:nvPr>
            <p:ph idx="1"/>
          </p:nvPr>
        </p:nvSpPr>
        <p:spPr>
          <a:xfrm>
            <a:off x="838200" y="1825625"/>
            <a:ext cx="10515600" cy="4667250"/>
          </a:xfrm>
        </p:spPr>
        <p:txBody>
          <a:bodyPr>
            <a:normAutofit lnSpcReduction="10000"/>
          </a:bodyPr>
          <a:lstStyle/>
          <a:p>
            <a:pPr algn="just"/>
            <a:r>
              <a:rPr lang="en-US" dirty="0"/>
              <a:t>The $http service is one of the most common used services in AngularJS applications. </a:t>
            </a:r>
          </a:p>
          <a:p>
            <a:pPr algn="just"/>
            <a:endParaRPr lang="en-US" dirty="0"/>
          </a:p>
          <a:p>
            <a:pPr algn="just"/>
            <a:r>
              <a:rPr lang="en-US" dirty="0"/>
              <a:t>The service makes a request to the server, and lets your application handle the response. </a:t>
            </a:r>
          </a:p>
          <a:p>
            <a:pPr algn="just"/>
            <a:endParaRPr lang="en-US" dirty="0"/>
          </a:p>
          <a:p>
            <a:pPr algn="just"/>
            <a:r>
              <a:rPr lang="en-US" dirty="0"/>
              <a:t>The $http service is used to send or receive data from the remote server using browser's XMLHttpRequest or JSONP.</a:t>
            </a:r>
          </a:p>
          <a:p>
            <a:pPr algn="just"/>
            <a:endParaRPr lang="en-US" dirty="0"/>
          </a:p>
          <a:p>
            <a:pPr algn="just"/>
            <a:r>
              <a:rPr lang="en-US" dirty="0"/>
              <a:t>$http is a service as an object. It includes following shortcut methods.</a:t>
            </a:r>
          </a:p>
          <a:p>
            <a:pPr algn="just"/>
            <a:endParaRPr lang="en-US" dirty="0"/>
          </a:p>
          <a:p>
            <a:endParaRPr lang="en-IN" dirty="0"/>
          </a:p>
        </p:txBody>
      </p:sp>
    </p:spTree>
    <p:extLst>
      <p:ext uri="{BB962C8B-B14F-4D97-AF65-F5344CB8AC3E}">
        <p14:creationId xmlns:p14="http://schemas.microsoft.com/office/powerpoint/2010/main" val="1368383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5BB-32B4-4696-BD51-E79C8AF6AEBF}"/>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4F2958EF-7E38-485D-9EF9-C91B424B942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D6EBCE7-13AC-40C7-835F-D2BCE849CC80}"/>
              </a:ext>
            </a:extLst>
          </p:cNvPr>
          <p:cNvPicPr>
            <a:picLocks noChangeAspect="1"/>
          </p:cNvPicPr>
          <p:nvPr/>
        </p:nvPicPr>
        <p:blipFill>
          <a:blip r:embed="rId3"/>
          <a:stretch>
            <a:fillRect/>
          </a:stretch>
        </p:blipFill>
        <p:spPr>
          <a:xfrm>
            <a:off x="838200" y="1785938"/>
            <a:ext cx="10515600" cy="4934351"/>
          </a:xfrm>
          <a:prstGeom prst="rect">
            <a:avLst/>
          </a:prstGeom>
        </p:spPr>
      </p:pic>
      <p:sp>
        <p:nvSpPr>
          <p:cNvPr id="5" name="Rectangle 4">
            <a:extLst>
              <a:ext uri="{FF2B5EF4-FFF2-40B4-BE49-F238E27FC236}">
                <a16:creationId xmlns:a16="http://schemas.microsoft.com/office/drawing/2014/main" id="{A5FAA43B-A172-40B0-8DBA-0E342A70A743}"/>
              </a:ext>
            </a:extLst>
          </p:cNvPr>
          <p:cNvSpPr/>
          <p:nvPr/>
        </p:nvSpPr>
        <p:spPr>
          <a:xfrm>
            <a:off x="993913" y="6311348"/>
            <a:ext cx="9372600" cy="327991"/>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94968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13A5-6C36-4C5B-93F8-8137C07C742D}"/>
              </a:ext>
            </a:extLst>
          </p:cNvPr>
          <p:cNvSpPr>
            <a:spLocks noGrp="1"/>
          </p:cNvSpPr>
          <p:nvPr>
            <p:ph type="title"/>
          </p:nvPr>
        </p:nvSpPr>
        <p:spPr>
          <a:xfrm>
            <a:off x="838200" y="355499"/>
            <a:ext cx="10515600" cy="818783"/>
          </a:xfrm>
        </p:spPr>
        <p:txBody>
          <a:bodyPr>
            <a:normAutofit fontScale="90000"/>
          </a:bodyPr>
          <a:lstStyle/>
          <a:p>
            <a:r>
              <a:rPr lang="en-IN" b="1" dirty="0"/>
              <a:t>What are Promises?</a:t>
            </a:r>
            <a:br>
              <a:rPr lang="en-IN" b="1" dirty="0"/>
            </a:br>
            <a:endParaRPr lang="en-IN" dirty="0"/>
          </a:p>
        </p:txBody>
      </p:sp>
      <p:sp>
        <p:nvSpPr>
          <p:cNvPr id="3" name="Content Placeholder 2">
            <a:extLst>
              <a:ext uri="{FF2B5EF4-FFF2-40B4-BE49-F238E27FC236}">
                <a16:creationId xmlns:a16="http://schemas.microsoft.com/office/drawing/2014/main" id="{A432A508-0392-4DAF-990C-4740A52B377F}"/>
              </a:ext>
            </a:extLst>
          </p:cNvPr>
          <p:cNvSpPr>
            <a:spLocks noGrp="1"/>
          </p:cNvSpPr>
          <p:nvPr>
            <p:ph idx="1"/>
          </p:nvPr>
        </p:nvSpPr>
        <p:spPr>
          <a:xfrm>
            <a:off x="838200" y="1174282"/>
            <a:ext cx="10515600" cy="5683718"/>
          </a:xfrm>
        </p:spPr>
        <p:txBody>
          <a:bodyPr>
            <a:normAutofit/>
          </a:bodyPr>
          <a:lstStyle/>
          <a:p>
            <a:pPr algn="just"/>
            <a:r>
              <a:rPr lang="en-US" dirty="0"/>
              <a:t>A promise represents the eventual result of an operation. </a:t>
            </a:r>
          </a:p>
          <a:p>
            <a:pPr algn="just"/>
            <a:r>
              <a:rPr lang="en-US" dirty="0"/>
              <a:t>You can use a promise to specify what to do when an operation eventually succeeds or fails.</a:t>
            </a:r>
          </a:p>
          <a:p>
            <a:pPr algn="just"/>
            <a:r>
              <a:rPr lang="en-US" dirty="0"/>
              <a:t>A Promise is a an object with a then method. The then method has two(optional) parameters of type function. The signature of the then method looks like this</a:t>
            </a:r>
          </a:p>
          <a:p>
            <a:pPr marL="0" indent="0" algn="just">
              <a:buNone/>
            </a:pPr>
            <a:r>
              <a:rPr lang="en-US" b="1" dirty="0"/>
              <a:t>		</a:t>
            </a:r>
            <a:r>
              <a:rPr lang="en-US" b="1" dirty="0" err="1"/>
              <a:t>promise.then</a:t>
            </a:r>
            <a:r>
              <a:rPr lang="en-US" b="1" dirty="0"/>
              <a:t>(</a:t>
            </a:r>
            <a:r>
              <a:rPr lang="en-US" b="1" dirty="0" err="1"/>
              <a:t>onSucess</a:t>
            </a:r>
            <a:r>
              <a:rPr lang="en-US" b="1" dirty="0"/>
              <a:t>, </a:t>
            </a:r>
            <a:r>
              <a:rPr lang="en-US" b="1" dirty="0" err="1"/>
              <a:t>onFailure</a:t>
            </a:r>
            <a:r>
              <a:rPr lang="en-US" b="1" dirty="0"/>
              <a:t>);</a:t>
            </a:r>
            <a:endParaRPr lang="en-US" dirty="0"/>
          </a:p>
          <a:p>
            <a:pPr algn="just"/>
            <a:r>
              <a:rPr lang="en-US" dirty="0"/>
              <a:t>The </a:t>
            </a:r>
            <a:r>
              <a:rPr lang="en-US" b="1" dirty="0" err="1"/>
              <a:t>onSucess</a:t>
            </a:r>
            <a:r>
              <a:rPr lang="en-US" dirty="0"/>
              <a:t> function is called whenever the asynchronous tasks ends successfully and the </a:t>
            </a:r>
            <a:r>
              <a:rPr lang="en-US" b="1" dirty="0" err="1"/>
              <a:t>onFailure</a:t>
            </a:r>
            <a:r>
              <a:rPr lang="en-US" dirty="0"/>
              <a:t> function is called if the tasks fails to execute. For each promise only one of the functions can be called. The task either succeeds or it fails; no other outcome is possible.</a:t>
            </a:r>
          </a:p>
          <a:p>
            <a:pPr algn="just"/>
            <a:endParaRPr lang="en-IN" dirty="0"/>
          </a:p>
        </p:txBody>
      </p:sp>
    </p:spTree>
    <p:extLst>
      <p:ext uri="{BB962C8B-B14F-4D97-AF65-F5344CB8AC3E}">
        <p14:creationId xmlns:p14="http://schemas.microsoft.com/office/powerpoint/2010/main" val="3554461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807BFE-0D6D-47A0-89E6-8B9E0B686CF2}"/>
              </a:ext>
            </a:extLst>
          </p:cNvPr>
          <p:cNvSpPr>
            <a:spLocks noGrp="1"/>
          </p:cNvSpPr>
          <p:nvPr>
            <p:ph idx="1"/>
          </p:nvPr>
        </p:nvSpPr>
        <p:spPr>
          <a:xfrm>
            <a:off x="838200" y="934278"/>
            <a:ext cx="10515600" cy="5242685"/>
          </a:xfrm>
        </p:spPr>
        <p:txBody>
          <a:bodyPr>
            <a:normAutofit fontScale="77500" lnSpcReduction="20000"/>
          </a:bodyPr>
          <a:lstStyle/>
          <a:p>
            <a:pPr marL="0" indent="0">
              <a:lnSpc>
                <a:spcPct val="150000"/>
              </a:lnSpc>
              <a:buNone/>
            </a:pPr>
            <a:r>
              <a:rPr lang="en-IN" b="1" u="sng" dirty="0"/>
              <a:t>Example</a:t>
            </a:r>
            <a:endParaRPr lang="en-US" altLang="en-US" dirty="0">
              <a:solidFill>
                <a:srgbClr val="000000"/>
              </a:solidFill>
            </a:endParaRPr>
          </a:p>
          <a:p>
            <a:pPr marL="0" indent="0">
              <a:lnSpc>
                <a:spcPct val="150000"/>
              </a:lnSpc>
              <a:buNone/>
            </a:pPr>
            <a:endParaRPr lang="en-US" altLang="en-US" dirty="0">
              <a:solidFill>
                <a:srgbClr val="000000"/>
              </a:solidFill>
            </a:endParaRPr>
          </a:p>
          <a:p>
            <a:pPr marL="0" indent="0">
              <a:lnSpc>
                <a:spcPct val="150000"/>
              </a:lnSpc>
              <a:buNone/>
            </a:pPr>
            <a:r>
              <a:rPr lang="en-US" altLang="en-US" dirty="0">
                <a:solidFill>
                  <a:srgbClr val="000000"/>
                </a:solidFill>
              </a:rPr>
              <a:t>var promise = $</a:t>
            </a:r>
            <a:r>
              <a:rPr lang="en-US" altLang="en-US" dirty="0" err="1">
                <a:solidFill>
                  <a:srgbClr val="000000"/>
                </a:solidFill>
              </a:rPr>
              <a:t>http.get</a:t>
            </a:r>
            <a:r>
              <a:rPr lang="en-US" altLang="en-US" dirty="0">
                <a:solidFill>
                  <a:srgbClr val="000000"/>
                </a:solidFill>
              </a:rPr>
              <a:t>("/</a:t>
            </a:r>
            <a:r>
              <a:rPr lang="en-US" altLang="en-US" dirty="0" err="1">
                <a:solidFill>
                  <a:srgbClr val="000000"/>
                </a:solidFill>
              </a:rPr>
              <a:t>api</a:t>
            </a:r>
            <a:r>
              <a:rPr lang="en-US" altLang="en-US" dirty="0">
                <a:solidFill>
                  <a:srgbClr val="000000"/>
                </a:solidFill>
              </a:rPr>
              <a:t>/my/name"); </a:t>
            </a:r>
          </a:p>
          <a:p>
            <a:pPr marL="0" indent="0">
              <a:lnSpc>
                <a:spcPct val="150000"/>
              </a:lnSpc>
              <a:buNone/>
            </a:pPr>
            <a:r>
              <a:rPr lang="en-US" altLang="en-US" dirty="0">
                <a:solidFill>
                  <a:srgbClr val="000000"/>
                </a:solidFill>
              </a:rPr>
              <a:t>	</a:t>
            </a:r>
            <a:r>
              <a:rPr lang="en-US" altLang="en-US" dirty="0" err="1">
                <a:solidFill>
                  <a:srgbClr val="000000"/>
                </a:solidFill>
              </a:rPr>
              <a:t>promise.success</a:t>
            </a:r>
            <a:r>
              <a:rPr lang="en-US" altLang="en-US" dirty="0">
                <a:solidFill>
                  <a:srgbClr val="000000"/>
                </a:solidFill>
              </a:rPr>
              <a:t>(function(name) { </a:t>
            </a:r>
          </a:p>
          <a:p>
            <a:pPr marL="0" indent="0">
              <a:lnSpc>
                <a:spcPct val="150000"/>
              </a:lnSpc>
              <a:buNone/>
            </a:pPr>
            <a:r>
              <a:rPr lang="en-US" altLang="en-US" dirty="0">
                <a:solidFill>
                  <a:srgbClr val="000000"/>
                </a:solidFill>
              </a:rPr>
              <a:t>	console.log("Your name is: " + name); </a:t>
            </a:r>
          </a:p>
          <a:p>
            <a:pPr marL="0" indent="0">
              <a:lnSpc>
                <a:spcPct val="150000"/>
              </a:lnSpc>
              <a:buNone/>
            </a:pPr>
            <a:r>
              <a:rPr lang="en-US" altLang="en-US" dirty="0">
                <a:solidFill>
                  <a:srgbClr val="000000"/>
                </a:solidFill>
              </a:rPr>
              <a:t>}); </a:t>
            </a:r>
          </a:p>
          <a:p>
            <a:pPr marL="0" indent="0">
              <a:lnSpc>
                <a:spcPct val="150000"/>
              </a:lnSpc>
              <a:buNone/>
            </a:pPr>
            <a:r>
              <a:rPr lang="en-US" altLang="en-US" dirty="0">
                <a:solidFill>
                  <a:srgbClr val="000000"/>
                </a:solidFill>
              </a:rPr>
              <a:t>	</a:t>
            </a:r>
            <a:r>
              <a:rPr lang="en-US" altLang="en-US" dirty="0" err="1">
                <a:solidFill>
                  <a:srgbClr val="000000"/>
                </a:solidFill>
              </a:rPr>
              <a:t>promise.error</a:t>
            </a:r>
            <a:r>
              <a:rPr lang="en-US" altLang="en-US" dirty="0">
                <a:solidFill>
                  <a:srgbClr val="000000"/>
                </a:solidFill>
              </a:rPr>
              <a:t>(function(response, status) { </a:t>
            </a:r>
          </a:p>
          <a:p>
            <a:pPr marL="0" indent="0">
              <a:lnSpc>
                <a:spcPct val="150000"/>
              </a:lnSpc>
              <a:buNone/>
            </a:pPr>
            <a:r>
              <a:rPr lang="en-US" altLang="en-US" dirty="0">
                <a:solidFill>
                  <a:srgbClr val="000000"/>
                </a:solidFill>
              </a:rPr>
              <a:t>	console.log("The request failed with response " +  response + " 	and status code " + status); });</a:t>
            </a:r>
            <a:r>
              <a:rPr lang="en-US" altLang="en-US" sz="2000" dirty="0"/>
              <a:t> </a:t>
            </a:r>
            <a:endParaRPr lang="en-US" altLang="en-US" sz="5400" dirty="0"/>
          </a:p>
          <a:p>
            <a:pPr marL="0" indent="0">
              <a:buNone/>
            </a:pPr>
            <a:endParaRPr lang="en-IN" dirty="0"/>
          </a:p>
        </p:txBody>
      </p:sp>
    </p:spTree>
    <p:extLst>
      <p:ext uri="{BB962C8B-B14F-4D97-AF65-F5344CB8AC3E}">
        <p14:creationId xmlns:p14="http://schemas.microsoft.com/office/powerpoint/2010/main" val="168122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3A88-1210-4CEE-AB05-9B2CD5D1245D}"/>
              </a:ext>
            </a:extLst>
          </p:cNvPr>
          <p:cNvSpPr>
            <a:spLocks noGrp="1"/>
          </p:cNvSpPr>
          <p:nvPr>
            <p:ph type="title"/>
          </p:nvPr>
        </p:nvSpPr>
        <p:spPr/>
        <p:txBody>
          <a:bodyPr/>
          <a:lstStyle/>
          <a:p>
            <a:r>
              <a:rPr lang="en-IN" b="1" u="sng" dirty="0">
                <a:latin typeface="+mn-lt"/>
              </a:rPr>
              <a:t>Creating a Module</a:t>
            </a:r>
            <a:br>
              <a:rPr lang="en-IN" dirty="0"/>
            </a:br>
            <a:endParaRPr lang="en-IN" dirty="0"/>
          </a:p>
        </p:txBody>
      </p:sp>
      <p:sp>
        <p:nvSpPr>
          <p:cNvPr id="3" name="Content Placeholder 2">
            <a:extLst>
              <a:ext uri="{FF2B5EF4-FFF2-40B4-BE49-F238E27FC236}">
                <a16:creationId xmlns:a16="http://schemas.microsoft.com/office/drawing/2014/main" id="{9C04B76E-3204-4B6F-A194-899FB64EAD69}"/>
              </a:ext>
            </a:extLst>
          </p:cNvPr>
          <p:cNvSpPr>
            <a:spLocks noGrp="1"/>
          </p:cNvSpPr>
          <p:nvPr>
            <p:ph idx="1"/>
          </p:nvPr>
        </p:nvSpPr>
        <p:spPr>
          <a:xfrm>
            <a:off x="838200" y="1825625"/>
            <a:ext cx="10515600" cy="4667250"/>
          </a:xfrm>
        </p:spPr>
        <p:txBody>
          <a:bodyPr>
            <a:normAutofit lnSpcReduction="10000"/>
          </a:bodyPr>
          <a:lstStyle/>
          <a:p>
            <a:pPr algn="just"/>
            <a:r>
              <a:rPr lang="en-US" altLang="en-US" dirty="0"/>
              <a:t>A module is created by using the AngularJS function </a:t>
            </a:r>
            <a:r>
              <a:rPr lang="en-US" altLang="en-US" sz="3200" dirty="0" err="1"/>
              <a:t>angular.module</a:t>
            </a:r>
            <a:r>
              <a:rPr lang="en-US" altLang="en-US" sz="1600" dirty="0"/>
              <a:t> </a:t>
            </a:r>
          </a:p>
          <a:p>
            <a:pPr algn="just"/>
            <a:endParaRPr lang="en-US" altLang="en-US" sz="4400" dirty="0"/>
          </a:p>
          <a:p>
            <a:pPr marL="0" indent="0" algn="just">
              <a:buNone/>
            </a:pPr>
            <a:r>
              <a:rPr lang="en-US" dirty="0">
                <a:solidFill>
                  <a:srgbClr val="FF0000"/>
                </a:solidFill>
              </a:rPr>
              <a:t>&lt;div ng-app="</a:t>
            </a:r>
            <a:r>
              <a:rPr lang="en-US" dirty="0" err="1">
                <a:solidFill>
                  <a:srgbClr val="FF0000"/>
                </a:solidFill>
              </a:rPr>
              <a:t>myApp</a:t>
            </a:r>
            <a:r>
              <a:rPr lang="en-US" dirty="0">
                <a:solidFill>
                  <a:srgbClr val="FF0000"/>
                </a:solidFill>
              </a:rPr>
              <a:t>"&gt;...&lt;/div&gt;</a:t>
            </a:r>
          </a:p>
          <a:p>
            <a:pPr marL="0" indent="0" algn="just">
              <a:buNone/>
            </a:pPr>
            <a:r>
              <a:rPr lang="en-US" dirty="0">
                <a:solidFill>
                  <a:srgbClr val="FF0000"/>
                </a:solidFill>
              </a:rPr>
              <a:t>&lt;script&gt;</a:t>
            </a:r>
          </a:p>
          <a:p>
            <a:pPr marL="0" indent="0" algn="just">
              <a:buNone/>
            </a:pPr>
            <a:r>
              <a:rPr lang="en-US" dirty="0">
                <a:solidFill>
                  <a:srgbClr val="FF0000"/>
                </a:solidFill>
              </a:rPr>
              <a:t>	</a:t>
            </a:r>
            <a:r>
              <a:rPr lang="en-US" u="sng" dirty="0">
                <a:solidFill>
                  <a:srgbClr val="FF0000"/>
                </a:solidFill>
              </a:rPr>
              <a:t>var app = </a:t>
            </a:r>
            <a:r>
              <a:rPr lang="en-US" u="sng" dirty="0" err="1">
                <a:solidFill>
                  <a:srgbClr val="FF0000"/>
                </a:solidFill>
              </a:rPr>
              <a:t>angular.module</a:t>
            </a:r>
            <a:r>
              <a:rPr lang="en-US" u="sng" dirty="0">
                <a:solidFill>
                  <a:srgbClr val="FF0000"/>
                </a:solidFill>
              </a:rPr>
              <a:t>("</a:t>
            </a:r>
            <a:r>
              <a:rPr lang="en-US" u="sng" dirty="0" err="1">
                <a:solidFill>
                  <a:srgbClr val="FF0000"/>
                </a:solidFill>
              </a:rPr>
              <a:t>myApp</a:t>
            </a:r>
            <a:r>
              <a:rPr lang="en-US" u="sng" dirty="0">
                <a:solidFill>
                  <a:srgbClr val="FF0000"/>
                </a:solidFill>
              </a:rPr>
              <a:t>", []); </a:t>
            </a:r>
          </a:p>
          <a:p>
            <a:pPr marL="0" indent="0" algn="just">
              <a:buNone/>
            </a:pPr>
            <a:r>
              <a:rPr lang="en-US" dirty="0">
                <a:solidFill>
                  <a:srgbClr val="FF0000"/>
                </a:solidFill>
              </a:rPr>
              <a:t>&lt;/script&gt;</a:t>
            </a:r>
          </a:p>
          <a:p>
            <a:pPr marL="0" indent="0" algn="just">
              <a:buNone/>
            </a:pPr>
            <a:endParaRPr lang="en-US" dirty="0"/>
          </a:p>
          <a:p>
            <a:pPr marL="0" indent="0" algn="just">
              <a:buNone/>
            </a:pPr>
            <a:r>
              <a:rPr lang="en-US" dirty="0"/>
              <a:t>The "</a:t>
            </a:r>
            <a:r>
              <a:rPr lang="en-US" dirty="0" err="1"/>
              <a:t>myApp</a:t>
            </a:r>
            <a:r>
              <a:rPr lang="en-US" dirty="0"/>
              <a:t>" parameter refers to an HTML element in which the application will run.</a:t>
            </a:r>
            <a:endParaRPr lang="en-IN" dirty="0"/>
          </a:p>
        </p:txBody>
      </p:sp>
    </p:spTree>
    <p:extLst>
      <p:ext uri="{BB962C8B-B14F-4D97-AF65-F5344CB8AC3E}">
        <p14:creationId xmlns:p14="http://schemas.microsoft.com/office/powerpoint/2010/main" val="3808455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68E-AFF5-4B15-B099-3D6BDE8D1198}"/>
              </a:ext>
            </a:extLst>
          </p:cNvPr>
          <p:cNvSpPr>
            <a:spLocks noGrp="1"/>
          </p:cNvSpPr>
          <p:nvPr>
            <p:ph type="title"/>
          </p:nvPr>
        </p:nvSpPr>
        <p:spPr/>
        <p:txBody>
          <a:bodyPr/>
          <a:lstStyle/>
          <a:p>
            <a:r>
              <a:rPr lang="en-IN" b="1" u="sng" dirty="0"/>
              <a:t>Example</a:t>
            </a:r>
            <a:endParaRPr lang="en-IN" dirty="0"/>
          </a:p>
        </p:txBody>
      </p:sp>
      <p:sp>
        <p:nvSpPr>
          <p:cNvPr id="3" name="Content Placeholder 2">
            <a:extLst>
              <a:ext uri="{FF2B5EF4-FFF2-40B4-BE49-F238E27FC236}">
                <a16:creationId xmlns:a16="http://schemas.microsoft.com/office/drawing/2014/main" id="{A6186DB0-4B34-49C0-B9A5-3281557BBF08}"/>
              </a:ext>
            </a:extLst>
          </p:cNvPr>
          <p:cNvSpPr>
            <a:spLocks noGrp="1"/>
          </p:cNvSpPr>
          <p:nvPr>
            <p:ph idx="1"/>
          </p:nvPr>
        </p:nvSpPr>
        <p:spPr/>
        <p:txBody>
          <a:bodyPr/>
          <a:lstStyle/>
          <a:p>
            <a:pPr marL="0" indent="0">
              <a:buNone/>
            </a:pPr>
            <a:r>
              <a:rPr lang="en-US" altLang="en-US" dirty="0">
                <a:solidFill>
                  <a:srgbClr val="000000"/>
                </a:solidFill>
              </a:rPr>
              <a:t>$</a:t>
            </a:r>
            <a:r>
              <a:rPr lang="en-US" altLang="en-US" dirty="0" err="1">
                <a:solidFill>
                  <a:srgbClr val="000000"/>
                </a:solidFill>
              </a:rPr>
              <a:t>http.get</a:t>
            </a:r>
            <a:r>
              <a:rPr lang="en-US" altLang="en-US" dirty="0">
                <a:solidFill>
                  <a:srgbClr val="000000"/>
                </a:solidFill>
              </a:rPr>
              <a:t>("/</a:t>
            </a:r>
            <a:r>
              <a:rPr lang="en-US" altLang="en-US" dirty="0" err="1">
                <a:solidFill>
                  <a:srgbClr val="000000"/>
                </a:solidFill>
              </a:rPr>
              <a:t>api</a:t>
            </a:r>
            <a:r>
              <a:rPr lang="en-US" altLang="en-US" dirty="0">
                <a:solidFill>
                  <a:srgbClr val="000000"/>
                </a:solidFill>
              </a:rPr>
              <a:t>/my/name") </a:t>
            </a:r>
          </a:p>
          <a:p>
            <a:pPr marL="457200" lvl="1" indent="0">
              <a:buNone/>
            </a:pPr>
            <a:r>
              <a:rPr lang="en-US" altLang="en-US" sz="2800" dirty="0">
                <a:solidFill>
                  <a:srgbClr val="000000"/>
                </a:solidFill>
              </a:rPr>
              <a:t>.success(function(name) { </a:t>
            </a:r>
          </a:p>
          <a:p>
            <a:pPr marL="457200" lvl="1" indent="0">
              <a:buNone/>
            </a:pPr>
            <a:r>
              <a:rPr lang="en-US" altLang="en-US" sz="2800" dirty="0">
                <a:solidFill>
                  <a:srgbClr val="000000"/>
                </a:solidFill>
              </a:rPr>
              <a:t>	console.log("Your name is: " + name); </a:t>
            </a:r>
          </a:p>
          <a:p>
            <a:pPr marL="457200" lvl="1" indent="0">
              <a:buNone/>
            </a:pPr>
            <a:r>
              <a:rPr lang="en-US" altLang="en-US" sz="2800" dirty="0">
                <a:solidFill>
                  <a:srgbClr val="000000"/>
                </a:solidFill>
              </a:rPr>
              <a:t>}) </a:t>
            </a:r>
          </a:p>
          <a:p>
            <a:pPr marL="457200" lvl="1" indent="0">
              <a:buNone/>
            </a:pPr>
            <a:r>
              <a:rPr lang="en-US" altLang="en-US" sz="2800" dirty="0">
                <a:solidFill>
                  <a:srgbClr val="000000"/>
                </a:solidFill>
              </a:rPr>
              <a:t>.error(function(response, status) { </a:t>
            </a:r>
          </a:p>
          <a:p>
            <a:pPr marL="457200" lvl="1" indent="0">
              <a:buNone/>
            </a:pPr>
            <a:r>
              <a:rPr lang="en-US" altLang="en-US" sz="2800" dirty="0">
                <a:solidFill>
                  <a:srgbClr val="000000"/>
                </a:solidFill>
              </a:rPr>
              <a:t>	console.log("The request failed with response " + 	response + " and status code " + status); </a:t>
            </a:r>
          </a:p>
          <a:p>
            <a:pPr marL="457200" lvl="1" indent="0">
              <a:buNone/>
            </a:pPr>
            <a:r>
              <a:rPr lang="en-US" altLang="en-US" sz="2800" dirty="0">
                <a:solidFill>
                  <a:srgbClr val="000000"/>
                </a:solidFill>
              </a:rPr>
              <a:t>});</a:t>
            </a:r>
            <a:r>
              <a:rPr lang="en-US" altLang="en-US" sz="2800" dirty="0"/>
              <a:t> </a:t>
            </a:r>
          </a:p>
          <a:p>
            <a:endParaRPr lang="en-IN" dirty="0"/>
          </a:p>
        </p:txBody>
      </p:sp>
    </p:spTree>
    <p:extLst>
      <p:ext uri="{BB962C8B-B14F-4D97-AF65-F5344CB8AC3E}">
        <p14:creationId xmlns:p14="http://schemas.microsoft.com/office/powerpoint/2010/main" val="2486202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03C7-7149-4227-AEC7-BE80404A51EB}"/>
              </a:ext>
            </a:extLst>
          </p:cNvPr>
          <p:cNvSpPr>
            <a:spLocks noGrp="1"/>
          </p:cNvSpPr>
          <p:nvPr>
            <p:ph type="title"/>
          </p:nvPr>
        </p:nvSpPr>
        <p:spPr>
          <a:xfrm>
            <a:off x="751573" y="0"/>
            <a:ext cx="10515600" cy="1325563"/>
          </a:xfrm>
        </p:spPr>
        <p:txBody>
          <a:bodyPr/>
          <a:lstStyle/>
          <a:p>
            <a:r>
              <a:rPr lang="en-IN" b="1" u="sng" dirty="0"/>
              <a:t>Example</a:t>
            </a:r>
          </a:p>
        </p:txBody>
      </p:sp>
      <p:sp>
        <p:nvSpPr>
          <p:cNvPr id="3" name="Content Placeholder 2">
            <a:extLst>
              <a:ext uri="{FF2B5EF4-FFF2-40B4-BE49-F238E27FC236}">
                <a16:creationId xmlns:a16="http://schemas.microsoft.com/office/drawing/2014/main" id="{5A0EAB64-0DA8-4987-8443-7C5CFA1C3AA4}"/>
              </a:ext>
            </a:extLst>
          </p:cNvPr>
          <p:cNvSpPr>
            <a:spLocks noGrp="1"/>
          </p:cNvSpPr>
          <p:nvPr>
            <p:ph idx="1"/>
          </p:nvPr>
        </p:nvSpPr>
        <p:spPr>
          <a:xfrm>
            <a:off x="838200" y="1122981"/>
            <a:ext cx="10515600" cy="4351338"/>
          </a:xfrm>
        </p:spPr>
        <p:txBody>
          <a:bodyPr>
            <a:noAutofit/>
          </a:bodyPr>
          <a:lstStyle/>
          <a:p>
            <a:pPr marL="0" indent="0">
              <a:buNone/>
            </a:pPr>
            <a:r>
              <a:rPr lang="en-US" altLang="en-US" sz="2400" dirty="0">
                <a:solidFill>
                  <a:srgbClr val="000000"/>
                </a:solidFill>
              </a:rPr>
              <a:t>$</a:t>
            </a:r>
            <a:r>
              <a:rPr lang="en-US" altLang="en-US" sz="2400" dirty="0" err="1">
                <a:solidFill>
                  <a:srgbClr val="000000"/>
                </a:solidFill>
              </a:rPr>
              <a:t>http.get</a:t>
            </a:r>
            <a:r>
              <a:rPr lang="en-US" altLang="en-US" sz="2400" dirty="0">
                <a:solidFill>
                  <a:srgbClr val="000000"/>
                </a:solidFill>
              </a:rPr>
              <a:t>("/</a:t>
            </a:r>
            <a:r>
              <a:rPr lang="en-US" altLang="en-US" sz="2400" dirty="0" err="1">
                <a:solidFill>
                  <a:srgbClr val="000000"/>
                </a:solidFill>
              </a:rPr>
              <a:t>api</a:t>
            </a:r>
            <a:r>
              <a:rPr lang="en-US" altLang="en-US" sz="2400" dirty="0">
                <a:solidFill>
                  <a:srgbClr val="000000"/>
                </a:solidFill>
              </a:rPr>
              <a:t>/my/name") </a:t>
            </a:r>
          </a:p>
          <a:p>
            <a:pPr marL="0" indent="0">
              <a:buNone/>
            </a:pPr>
            <a:r>
              <a:rPr lang="en-US" altLang="en-US" sz="2400" dirty="0">
                <a:solidFill>
                  <a:srgbClr val="000000"/>
                </a:solidFill>
              </a:rPr>
              <a:t>	.then( </a:t>
            </a:r>
          </a:p>
          <a:p>
            <a:pPr marL="0" indent="0">
              <a:buNone/>
            </a:pPr>
            <a:r>
              <a:rPr lang="en-US" altLang="en-US" sz="2400" dirty="0">
                <a:solidFill>
                  <a:srgbClr val="000000"/>
                </a:solidFill>
              </a:rPr>
              <a:t>		/* success */ </a:t>
            </a:r>
          </a:p>
          <a:p>
            <a:pPr marL="0" indent="0">
              <a:buNone/>
            </a:pPr>
            <a:r>
              <a:rPr lang="en-US" altLang="en-US" sz="2400" dirty="0">
                <a:solidFill>
                  <a:srgbClr val="000000"/>
                </a:solidFill>
              </a:rPr>
              <a:t>		function(response) { </a:t>
            </a:r>
          </a:p>
          <a:p>
            <a:pPr marL="0" indent="0">
              <a:buNone/>
            </a:pPr>
            <a:r>
              <a:rPr lang="en-US" altLang="en-US" sz="2400" dirty="0">
                <a:solidFill>
                  <a:srgbClr val="000000"/>
                </a:solidFill>
              </a:rPr>
              <a:t>			console.log("Your name is: " +            </a:t>
            </a:r>
          </a:p>
          <a:p>
            <a:pPr marL="0" indent="0">
              <a:buNone/>
            </a:pPr>
            <a:r>
              <a:rPr lang="en-US" altLang="en-US" sz="2400" dirty="0">
                <a:solidFill>
                  <a:srgbClr val="000000"/>
                </a:solidFill>
              </a:rPr>
              <a:t>              </a:t>
            </a:r>
            <a:r>
              <a:rPr lang="en-US" altLang="en-US" sz="2400" dirty="0" err="1">
                <a:solidFill>
                  <a:srgbClr val="000000"/>
                </a:solidFill>
              </a:rPr>
              <a:t>response.data</a:t>
            </a:r>
            <a:r>
              <a:rPr lang="en-US" altLang="en-US" sz="2400" dirty="0">
                <a:solidFill>
                  <a:srgbClr val="000000"/>
                </a:solidFill>
              </a:rPr>
              <a:t>); </a:t>
            </a:r>
          </a:p>
          <a:p>
            <a:pPr marL="0" indent="0">
              <a:buNone/>
            </a:pPr>
            <a:r>
              <a:rPr lang="en-US" altLang="en-US" sz="2400" dirty="0">
                <a:solidFill>
                  <a:srgbClr val="000000"/>
                </a:solidFill>
              </a:rPr>
              <a:t>		}, </a:t>
            </a:r>
          </a:p>
          <a:p>
            <a:pPr marL="0" indent="0">
              <a:buNone/>
            </a:pPr>
            <a:r>
              <a:rPr lang="en-US" altLang="en-US" sz="2400" dirty="0">
                <a:solidFill>
                  <a:srgbClr val="000000"/>
                </a:solidFill>
              </a:rPr>
              <a:t>		/* failure */ </a:t>
            </a:r>
          </a:p>
          <a:p>
            <a:pPr marL="0" indent="0">
              <a:buNone/>
            </a:pPr>
            <a:r>
              <a:rPr lang="en-US" altLang="en-US" sz="2400" dirty="0">
                <a:solidFill>
                  <a:srgbClr val="000000"/>
                </a:solidFill>
              </a:rPr>
              <a:t>		function(error) </a:t>
            </a:r>
          </a:p>
          <a:p>
            <a:pPr marL="0" indent="0">
              <a:buNone/>
            </a:pPr>
            <a:r>
              <a:rPr lang="en-US" altLang="en-US" sz="2400" dirty="0">
                <a:solidFill>
                  <a:srgbClr val="000000"/>
                </a:solidFill>
              </a:rPr>
              <a:t>		{ </a:t>
            </a:r>
          </a:p>
          <a:p>
            <a:pPr marL="0" indent="0">
              <a:buNone/>
            </a:pPr>
            <a:r>
              <a:rPr lang="en-US" altLang="en-US" sz="2400" dirty="0">
                <a:solidFill>
                  <a:srgbClr val="000000"/>
                </a:solidFill>
              </a:rPr>
              <a:t>			console.log("The request failed: " + error); </a:t>
            </a:r>
          </a:p>
          <a:p>
            <a:pPr marL="0" indent="0">
              <a:buNone/>
            </a:pPr>
            <a:r>
              <a:rPr lang="en-US" altLang="en-US" sz="2400" dirty="0">
                <a:solidFill>
                  <a:srgbClr val="000000"/>
                </a:solidFill>
              </a:rPr>
              <a:t>});</a:t>
            </a:r>
            <a:r>
              <a:rPr lang="en-US" altLang="en-US" sz="2400" dirty="0"/>
              <a:t> </a:t>
            </a:r>
          </a:p>
          <a:p>
            <a:endParaRPr lang="en-IN" sz="2400" dirty="0"/>
          </a:p>
        </p:txBody>
      </p:sp>
    </p:spTree>
    <p:extLst>
      <p:ext uri="{BB962C8B-B14F-4D97-AF65-F5344CB8AC3E}">
        <p14:creationId xmlns:p14="http://schemas.microsoft.com/office/powerpoint/2010/main" val="819616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B614-F932-48EA-B212-21C657BA0593}"/>
              </a:ext>
            </a:extLst>
          </p:cNvPr>
          <p:cNvSpPr>
            <a:spLocks noGrp="1"/>
          </p:cNvSpPr>
          <p:nvPr>
            <p:ph type="title"/>
          </p:nvPr>
        </p:nvSpPr>
        <p:spPr/>
        <p:txBody>
          <a:bodyPr/>
          <a:lstStyle/>
          <a:p>
            <a:r>
              <a:rPr lang="en-IN" b="1" u="sng" dirty="0"/>
              <a:t>$</a:t>
            </a:r>
            <a:r>
              <a:rPr lang="en-IN" b="1" u="sng" dirty="0" err="1"/>
              <a:t>http.get</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844B6E23-37CD-4368-8865-C83685C358F8}"/>
              </a:ext>
            </a:extLst>
          </p:cNvPr>
          <p:cNvSpPr>
            <a:spLocks noGrp="1"/>
          </p:cNvSpPr>
          <p:nvPr>
            <p:ph idx="1"/>
          </p:nvPr>
        </p:nvSpPr>
        <p:spPr/>
        <p:txBody>
          <a:bodyPr>
            <a:normAutofit/>
          </a:bodyPr>
          <a:lstStyle/>
          <a:p>
            <a:pPr algn="just"/>
            <a:r>
              <a:rPr lang="en-US" dirty="0"/>
              <a:t>$</a:t>
            </a:r>
            <a:r>
              <a:rPr lang="en-US" dirty="0" err="1"/>
              <a:t>http.get</a:t>
            </a:r>
            <a:r>
              <a:rPr lang="en-US" dirty="0"/>
              <a:t>() method sends http GET request to the remote server and retrieves the data.</a:t>
            </a:r>
          </a:p>
          <a:p>
            <a:pPr marL="0" indent="0" algn="ctr">
              <a:buNone/>
            </a:pPr>
            <a:endParaRPr lang="en-US" dirty="0"/>
          </a:p>
          <a:p>
            <a:pPr marL="0" indent="0" algn="ctr">
              <a:buNone/>
            </a:pPr>
            <a:endParaRPr lang="en-US" dirty="0"/>
          </a:p>
          <a:p>
            <a:pPr marL="0" indent="0" algn="ctr">
              <a:buNone/>
            </a:pPr>
            <a:r>
              <a:rPr lang="en-US" dirty="0"/>
              <a:t>$</a:t>
            </a:r>
            <a:r>
              <a:rPr lang="en-US" dirty="0" err="1"/>
              <a:t>http.get</a:t>
            </a:r>
            <a:r>
              <a:rPr lang="en-US" dirty="0"/>
              <a:t>(</a:t>
            </a:r>
            <a:r>
              <a:rPr lang="en-US" dirty="0" err="1"/>
              <a:t>url</a:t>
            </a:r>
            <a:r>
              <a:rPr lang="en-US" dirty="0"/>
              <a:t>)</a:t>
            </a:r>
          </a:p>
          <a:p>
            <a:pPr algn="just"/>
            <a:endParaRPr lang="en-US" dirty="0"/>
          </a:p>
          <a:p>
            <a:pPr algn="just"/>
            <a:r>
              <a:rPr lang="en-US" dirty="0"/>
              <a:t>The example demonstrates the use of $http service in a controller to send HTTP GET request.</a:t>
            </a:r>
          </a:p>
          <a:p>
            <a:pPr algn="just"/>
            <a:endParaRPr lang="en-IN" dirty="0"/>
          </a:p>
        </p:txBody>
      </p:sp>
    </p:spTree>
    <p:extLst>
      <p:ext uri="{BB962C8B-B14F-4D97-AF65-F5344CB8AC3E}">
        <p14:creationId xmlns:p14="http://schemas.microsoft.com/office/powerpoint/2010/main" val="3886821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78BA-E982-4DCB-AE02-CEBA57BEBC16}"/>
              </a:ext>
            </a:extLst>
          </p:cNvPr>
          <p:cNvSpPr>
            <a:spLocks noGrp="1"/>
          </p:cNvSpPr>
          <p:nvPr>
            <p:ph type="title"/>
          </p:nvPr>
        </p:nvSpPr>
        <p:spPr>
          <a:xfrm>
            <a:off x="838200" y="365126"/>
            <a:ext cx="10515600" cy="890798"/>
          </a:xfrm>
        </p:spPr>
        <p:txBody>
          <a:bodyPr/>
          <a:lstStyle/>
          <a:p>
            <a:r>
              <a:rPr lang="en-IN" b="1" dirty="0"/>
              <a:t>Example Explanation</a:t>
            </a:r>
          </a:p>
        </p:txBody>
      </p:sp>
      <p:sp>
        <p:nvSpPr>
          <p:cNvPr id="3" name="Content Placeholder 2">
            <a:extLst>
              <a:ext uri="{FF2B5EF4-FFF2-40B4-BE49-F238E27FC236}">
                <a16:creationId xmlns:a16="http://schemas.microsoft.com/office/drawing/2014/main" id="{B93A1DE3-D712-412E-BB30-EE0B1A792F8E}"/>
              </a:ext>
            </a:extLst>
          </p:cNvPr>
          <p:cNvSpPr>
            <a:spLocks noGrp="1"/>
          </p:cNvSpPr>
          <p:nvPr>
            <p:ph idx="1"/>
          </p:nvPr>
        </p:nvSpPr>
        <p:spPr>
          <a:xfrm>
            <a:off x="838200" y="1410159"/>
            <a:ext cx="10515600" cy="5277080"/>
          </a:xfrm>
        </p:spPr>
        <p:txBody>
          <a:bodyPr>
            <a:normAutofit/>
          </a:bodyPr>
          <a:lstStyle/>
          <a:p>
            <a:pPr algn="just"/>
            <a:r>
              <a:rPr lang="en-US" dirty="0"/>
              <a:t>In the example, '</a:t>
            </a:r>
            <a:r>
              <a:rPr lang="en-US" dirty="0" err="1"/>
              <a:t>myController</a:t>
            </a:r>
            <a:r>
              <a:rPr lang="en-US" dirty="0"/>
              <a:t>' controller includes $http parameter, so that it can be used to send GET request. </a:t>
            </a:r>
          </a:p>
          <a:p>
            <a:pPr algn="just"/>
            <a:r>
              <a:rPr lang="en-US" dirty="0"/>
              <a:t>AngularJS automatically injects $scope parameter at runtime. </a:t>
            </a:r>
          </a:p>
          <a:p>
            <a:pPr algn="just"/>
            <a:r>
              <a:rPr lang="en-US" dirty="0"/>
              <a:t>The success() method registers a callback method which is called when a request completes successfully. </a:t>
            </a:r>
          </a:p>
          <a:p>
            <a:pPr algn="just"/>
            <a:r>
              <a:rPr lang="en-US" dirty="0"/>
              <a:t>The error() method registers a callback method which is called when a request fails and returns an error.</a:t>
            </a:r>
          </a:p>
          <a:p>
            <a:pPr algn="just"/>
            <a:r>
              <a:rPr lang="en-US" dirty="0"/>
              <a:t>The </a:t>
            </a:r>
            <a:r>
              <a:rPr lang="en-US" dirty="0" err="1"/>
              <a:t>onSuccess</a:t>
            </a:r>
            <a:r>
              <a:rPr lang="en-US" dirty="0"/>
              <a:t>() method above, attaches the response data to the $scope. </a:t>
            </a:r>
          </a:p>
          <a:p>
            <a:pPr algn="just"/>
            <a:r>
              <a:rPr lang="en-US" dirty="0"/>
              <a:t>The </a:t>
            </a:r>
            <a:r>
              <a:rPr lang="en-US" dirty="0" err="1"/>
              <a:t>onError</a:t>
            </a:r>
            <a:r>
              <a:rPr lang="en-US" dirty="0"/>
              <a:t>() method attaches status property to the $scope.</a:t>
            </a:r>
          </a:p>
          <a:p>
            <a:endParaRPr lang="en-IN" dirty="0"/>
          </a:p>
        </p:txBody>
      </p:sp>
    </p:spTree>
    <p:extLst>
      <p:ext uri="{BB962C8B-B14F-4D97-AF65-F5344CB8AC3E}">
        <p14:creationId xmlns:p14="http://schemas.microsoft.com/office/powerpoint/2010/main" val="3817123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F6E2-518C-49A0-A732-C1975BF61965}"/>
              </a:ext>
            </a:extLst>
          </p:cNvPr>
          <p:cNvSpPr>
            <a:spLocks noGrp="1"/>
          </p:cNvSpPr>
          <p:nvPr>
            <p:ph type="title"/>
          </p:nvPr>
        </p:nvSpPr>
        <p:spPr/>
        <p:txBody>
          <a:bodyPr/>
          <a:lstStyle/>
          <a:p>
            <a:r>
              <a:rPr lang="en-IN" b="1" u="sng" dirty="0"/>
              <a:t>$</a:t>
            </a:r>
            <a:r>
              <a:rPr lang="en-IN" b="1" u="sng" dirty="0" err="1"/>
              <a:t>http.post</a:t>
            </a:r>
            <a:br>
              <a:rPr lang="en-IN" b="1" u="sng" dirty="0"/>
            </a:br>
            <a:endParaRPr lang="en-IN" b="1" u="sng" dirty="0"/>
          </a:p>
        </p:txBody>
      </p:sp>
      <p:sp>
        <p:nvSpPr>
          <p:cNvPr id="3" name="Content Placeholder 2">
            <a:extLst>
              <a:ext uri="{FF2B5EF4-FFF2-40B4-BE49-F238E27FC236}">
                <a16:creationId xmlns:a16="http://schemas.microsoft.com/office/drawing/2014/main" id="{01615866-E440-4BFB-A05B-534EE047E814}"/>
              </a:ext>
            </a:extLst>
          </p:cNvPr>
          <p:cNvSpPr>
            <a:spLocks noGrp="1"/>
          </p:cNvSpPr>
          <p:nvPr>
            <p:ph idx="1"/>
          </p:nvPr>
        </p:nvSpPr>
        <p:spPr/>
        <p:txBody>
          <a:bodyPr/>
          <a:lstStyle/>
          <a:p>
            <a:pPr algn="just"/>
            <a:r>
              <a:rPr lang="en-US" dirty="0"/>
              <a:t>The $</a:t>
            </a:r>
            <a:r>
              <a:rPr lang="en-US" dirty="0" err="1"/>
              <a:t>http.post</a:t>
            </a:r>
            <a:r>
              <a:rPr lang="en-US" dirty="0"/>
              <a:t>() method sends Http POST request to the remote server to submit and retrieve the data.</a:t>
            </a:r>
          </a:p>
          <a:p>
            <a:pPr algn="just"/>
            <a:endParaRPr lang="en-US" dirty="0"/>
          </a:p>
          <a:p>
            <a:pPr marL="0" indent="0" algn="just">
              <a:buNone/>
            </a:pPr>
            <a:r>
              <a:rPr lang="en-US" dirty="0"/>
              <a:t>	$</a:t>
            </a:r>
            <a:r>
              <a:rPr lang="en-US" dirty="0" err="1"/>
              <a:t>http.post</a:t>
            </a:r>
            <a:r>
              <a:rPr lang="en-US" dirty="0"/>
              <a:t>(</a:t>
            </a:r>
            <a:r>
              <a:rPr lang="en-US" dirty="0" err="1"/>
              <a:t>url</a:t>
            </a:r>
            <a:r>
              <a:rPr lang="en-US" dirty="0"/>
              <a:t>, </a:t>
            </a:r>
            <a:r>
              <a:rPr lang="en-US" dirty="0" err="1"/>
              <a:t>dataToSubmit</a:t>
            </a:r>
            <a:r>
              <a:rPr lang="en-US" dirty="0"/>
              <a:t>);</a:t>
            </a:r>
          </a:p>
          <a:p>
            <a:pPr algn="just"/>
            <a:endParaRPr lang="en-US" dirty="0"/>
          </a:p>
          <a:p>
            <a:pPr algn="just"/>
            <a:endParaRPr lang="en-IN" dirty="0"/>
          </a:p>
        </p:txBody>
      </p:sp>
    </p:spTree>
    <p:extLst>
      <p:ext uri="{BB962C8B-B14F-4D97-AF65-F5344CB8AC3E}">
        <p14:creationId xmlns:p14="http://schemas.microsoft.com/office/powerpoint/2010/main" val="2661976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DAA3-592E-4F79-8896-E4A4D225DC3C}"/>
              </a:ext>
            </a:extLst>
          </p:cNvPr>
          <p:cNvSpPr>
            <a:spLocks noGrp="1"/>
          </p:cNvSpPr>
          <p:nvPr>
            <p:ph type="title"/>
          </p:nvPr>
        </p:nvSpPr>
        <p:spPr/>
        <p:txBody>
          <a:bodyPr/>
          <a:lstStyle/>
          <a:p>
            <a:r>
              <a:rPr lang="en-IN" b="1" u="sng" dirty="0"/>
              <a:t>$http()</a:t>
            </a:r>
            <a:br>
              <a:rPr lang="en-IN" dirty="0"/>
            </a:br>
            <a:endParaRPr lang="en-IN" dirty="0"/>
          </a:p>
        </p:txBody>
      </p:sp>
      <p:sp>
        <p:nvSpPr>
          <p:cNvPr id="3" name="Content Placeholder 2">
            <a:extLst>
              <a:ext uri="{FF2B5EF4-FFF2-40B4-BE49-F238E27FC236}">
                <a16:creationId xmlns:a16="http://schemas.microsoft.com/office/drawing/2014/main" id="{3820077B-60C2-45EF-94A6-92B174481B09}"/>
              </a:ext>
            </a:extLst>
          </p:cNvPr>
          <p:cNvSpPr>
            <a:spLocks noGrp="1"/>
          </p:cNvSpPr>
          <p:nvPr>
            <p:ph idx="1"/>
          </p:nvPr>
        </p:nvSpPr>
        <p:spPr/>
        <p:txBody>
          <a:bodyPr/>
          <a:lstStyle/>
          <a:p>
            <a:pPr algn="just"/>
            <a:r>
              <a:rPr lang="en-US" dirty="0"/>
              <a:t>You can use construction function of $http service to perform http request</a:t>
            </a:r>
          </a:p>
          <a:p>
            <a:pPr algn="just"/>
            <a:endParaRPr lang="en-US" dirty="0"/>
          </a:p>
          <a:p>
            <a:pPr algn="just"/>
            <a:r>
              <a:rPr lang="en-US" dirty="0"/>
              <a:t>Thus, you can use $http service to send AJAX request to the remote server.</a:t>
            </a:r>
            <a:endParaRPr lang="en-IN" dirty="0"/>
          </a:p>
        </p:txBody>
      </p:sp>
    </p:spTree>
    <p:extLst>
      <p:ext uri="{BB962C8B-B14F-4D97-AF65-F5344CB8AC3E}">
        <p14:creationId xmlns:p14="http://schemas.microsoft.com/office/powerpoint/2010/main" val="2602064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D0EF-EE4F-4D60-8C45-9467A40BEEEC}"/>
              </a:ext>
            </a:extLst>
          </p:cNvPr>
          <p:cNvSpPr>
            <a:spLocks noGrp="1"/>
          </p:cNvSpPr>
          <p:nvPr>
            <p:ph type="title"/>
          </p:nvPr>
        </p:nvSpPr>
        <p:spPr/>
        <p:txBody>
          <a:bodyPr/>
          <a:lstStyle/>
          <a:p>
            <a:r>
              <a:rPr lang="en-IN" b="1" u="sng" dirty="0"/>
              <a:t>$log Service</a:t>
            </a:r>
            <a:br>
              <a:rPr lang="en-IN" b="1" u="sng" dirty="0"/>
            </a:br>
            <a:endParaRPr lang="en-IN" b="1" u="sng" dirty="0"/>
          </a:p>
        </p:txBody>
      </p:sp>
      <p:sp>
        <p:nvSpPr>
          <p:cNvPr id="3" name="Content Placeholder 2">
            <a:extLst>
              <a:ext uri="{FF2B5EF4-FFF2-40B4-BE49-F238E27FC236}">
                <a16:creationId xmlns:a16="http://schemas.microsoft.com/office/drawing/2014/main" id="{BF38519B-5C5D-49FC-995C-E0FB247A6CEC}"/>
              </a:ext>
            </a:extLst>
          </p:cNvPr>
          <p:cNvSpPr>
            <a:spLocks noGrp="1"/>
          </p:cNvSpPr>
          <p:nvPr>
            <p:ph idx="1"/>
          </p:nvPr>
        </p:nvSpPr>
        <p:spPr>
          <a:xfrm>
            <a:off x="838200" y="1825625"/>
            <a:ext cx="10515600" cy="4667250"/>
          </a:xfrm>
        </p:spPr>
        <p:txBody>
          <a:bodyPr>
            <a:normAutofit/>
          </a:bodyPr>
          <a:lstStyle/>
          <a:p>
            <a:pPr algn="just"/>
            <a:r>
              <a:rPr lang="en-US" dirty="0" err="1"/>
              <a:t>AngularJs</a:t>
            </a:r>
            <a:r>
              <a:rPr lang="en-US" dirty="0"/>
              <a:t> includes logging service $log, which logs the messages to the browser's console.</a:t>
            </a:r>
          </a:p>
          <a:p>
            <a:pPr algn="just"/>
            <a:endParaRPr lang="en-US" dirty="0"/>
          </a:p>
          <a:p>
            <a:pPr algn="just"/>
            <a:r>
              <a:rPr lang="en-US" dirty="0"/>
              <a:t>The $log service includes different methods to log the error, information, warning or debug information. </a:t>
            </a:r>
          </a:p>
          <a:p>
            <a:pPr marL="0" indent="0" algn="just">
              <a:buNone/>
            </a:pPr>
            <a:endParaRPr lang="en-US" dirty="0"/>
          </a:p>
          <a:p>
            <a:pPr algn="just"/>
            <a:r>
              <a:rPr lang="en-US" dirty="0"/>
              <a:t>controller function includes $log parameter which will be supplied by AngularJS framework.</a:t>
            </a:r>
          </a:p>
          <a:p>
            <a:endParaRPr lang="en-IN" dirty="0"/>
          </a:p>
        </p:txBody>
      </p:sp>
    </p:spTree>
    <p:extLst>
      <p:ext uri="{BB962C8B-B14F-4D97-AF65-F5344CB8AC3E}">
        <p14:creationId xmlns:p14="http://schemas.microsoft.com/office/powerpoint/2010/main" val="2819237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9C834-A9EA-4CEA-99D9-CD7D5083B3E4}"/>
              </a:ext>
            </a:extLst>
          </p:cNvPr>
          <p:cNvSpPr>
            <a:spLocks noGrp="1"/>
          </p:cNvSpPr>
          <p:nvPr>
            <p:ph type="title"/>
          </p:nvPr>
        </p:nvSpPr>
        <p:spPr>
          <a:xfrm>
            <a:off x="838200" y="18255"/>
            <a:ext cx="10515600" cy="1325563"/>
          </a:xfrm>
        </p:spPr>
        <p:txBody>
          <a:bodyPr/>
          <a:lstStyle/>
          <a:p>
            <a:r>
              <a:rPr lang="en-IN" b="1" u="sng" dirty="0"/>
              <a:t>$interval Service</a:t>
            </a:r>
            <a:br>
              <a:rPr lang="en-IN" dirty="0"/>
            </a:br>
            <a:endParaRPr lang="en-IN" dirty="0"/>
          </a:p>
        </p:txBody>
      </p:sp>
      <p:sp>
        <p:nvSpPr>
          <p:cNvPr id="3" name="Content Placeholder 2">
            <a:extLst>
              <a:ext uri="{FF2B5EF4-FFF2-40B4-BE49-F238E27FC236}">
                <a16:creationId xmlns:a16="http://schemas.microsoft.com/office/drawing/2014/main" id="{004CAA4B-16E6-4E6E-A3D4-D9F403E723EF}"/>
              </a:ext>
            </a:extLst>
          </p:cNvPr>
          <p:cNvSpPr>
            <a:spLocks noGrp="1"/>
          </p:cNvSpPr>
          <p:nvPr>
            <p:ph idx="1"/>
          </p:nvPr>
        </p:nvSpPr>
        <p:spPr>
          <a:xfrm>
            <a:off x="838200" y="1143000"/>
            <a:ext cx="10515600" cy="5033963"/>
          </a:xfrm>
        </p:spPr>
        <p:txBody>
          <a:bodyPr>
            <a:normAutofit fontScale="92500" lnSpcReduction="10000"/>
          </a:bodyPr>
          <a:lstStyle/>
          <a:p>
            <a:pPr algn="just"/>
            <a:r>
              <a:rPr lang="en-US" dirty="0"/>
              <a:t>AngularJS includes $interval service which performs the same task as </a:t>
            </a:r>
            <a:r>
              <a:rPr lang="en-US" dirty="0" err="1"/>
              <a:t>setInterval</a:t>
            </a:r>
            <a:r>
              <a:rPr lang="en-US" dirty="0"/>
              <a:t>() method in JavaScript. </a:t>
            </a:r>
          </a:p>
          <a:p>
            <a:pPr algn="just"/>
            <a:endParaRPr lang="en-US" dirty="0"/>
          </a:p>
          <a:p>
            <a:pPr algn="just"/>
            <a:r>
              <a:rPr lang="en-US" dirty="0"/>
              <a:t>The $interval is a wrapper for </a:t>
            </a:r>
            <a:r>
              <a:rPr lang="en-US" dirty="0" err="1"/>
              <a:t>setInterval</a:t>
            </a:r>
            <a:r>
              <a:rPr lang="en-US" dirty="0"/>
              <a:t>() method, so that it will be easy to override, remove.</a:t>
            </a:r>
          </a:p>
          <a:p>
            <a:pPr algn="just"/>
            <a:endParaRPr lang="en-US" dirty="0"/>
          </a:p>
          <a:p>
            <a:pPr marL="0" indent="0" algn="just">
              <a:buNone/>
            </a:pPr>
            <a:endParaRPr lang="en-US" dirty="0"/>
          </a:p>
          <a:p>
            <a:pPr algn="just"/>
            <a:r>
              <a:rPr lang="en-US" dirty="0"/>
              <a:t>The $interval service executes the specified function on every specified milliseconds duration.</a:t>
            </a:r>
          </a:p>
          <a:p>
            <a:pPr algn="just"/>
            <a:endParaRPr lang="en-US" dirty="0"/>
          </a:p>
          <a:p>
            <a:pPr algn="just"/>
            <a:r>
              <a:rPr lang="en-US" dirty="0"/>
              <a:t>The example demonstrates $interval service that displays a counter on each 1000 milliseconds.</a:t>
            </a:r>
          </a:p>
          <a:p>
            <a:endParaRPr lang="en-IN" dirty="0"/>
          </a:p>
        </p:txBody>
      </p:sp>
    </p:spTree>
    <p:extLst>
      <p:ext uri="{BB962C8B-B14F-4D97-AF65-F5344CB8AC3E}">
        <p14:creationId xmlns:p14="http://schemas.microsoft.com/office/powerpoint/2010/main" val="2655892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C0D2-877B-42C5-8DE1-3DF6FE02FA1E}"/>
              </a:ext>
            </a:extLst>
          </p:cNvPr>
          <p:cNvSpPr>
            <a:spLocks noGrp="1"/>
          </p:cNvSpPr>
          <p:nvPr>
            <p:ph type="title"/>
          </p:nvPr>
        </p:nvSpPr>
        <p:spPr/>
        <p:txBody>
          <a:bodyPr/>
          <a:lstStyle/>
          <a:p>
            <a:r>
              <a:rPr lang="en-IN" b="1" u="sng" dirty="0"/>
              <a:t>The $timeout Service</a:t>
            </a:r>
            <a:br>
              <a:rPr lang="en-IN" b="1" u="sng" dirty="0"/>
            </a:br>
            <a:endParaRPr lang="en-IN" b="1" u="sng" dirty="0"/>
          </a:p>
        </p:txBody>
      </p:sp>
      <p:sp>
        <p:nvSpPr>
          <p:cNvPr id="3" name="Content Placeholder 2">
            <a:extLst>
              <a:ext uri="{FF2B5EF4-FFF2-40B4-BE49-F238E27FC236}">
                <a16:creationId xmlns:a16="http://schemas.microsoft.com/office/drawing/2014/main" id="{C81EE50C-F849-4FD3-90EA-91775D7F8947}"/>
              </a:ext>
            </a:extLst>
          </p:cNvPr>
          <p:cNvSpPr>
            <a:spLocks noGrp="1"/>
          </p:cNvSpPr>
          <p:nvPr>
            <p:ph idx="1"/>
          </p:nvPr>
        </p:nvSpPr>
        <p:spPr>
          <a:xfrm>
            <a:off x="546653" y="1825625"/>
            <a:ext cx="11241156" cy="4351338"/>
          </a:xfrm>
        </p:spPr>
        <p:txBody>
          <a:bodyPr/>
          <a:lstStyle/>
          <a:p>
            <a:pPr algn="just"/>
            <a:r>
              <a:rPr lang="en-US" dirty="0"/>
              <a:t>The $timeout service is AngularJS' version of the window .</a:t>
            </a:r>
            <a:r>
              <a:rPr lang="en-US" dirty="0" err="1"/>
              <a:t>setTimeout</a:t>
            </a:r>
            <a:r>
              <a:rPr lang="en-US" dirty="0"/>
              <a:t>   function. </a:t>
            </a:r>
          </a:p>
          <a:p>
            <a:pPr algn="just"/>
            <a:endParaRPr lang="en-IN" dirty="0"/>
          </a:p>
          <a:p>
            <a:pPr algn="just"/>
            <a:endParaRPr lang="en-IN" sz="2400" dirty="0"/>
          </a:p>
        </p:txBody>
      </p:sp>
    </p:spTree>
    <p:extLst>
      <p:ext uri="{BB962C8B-B14F-4D97-AF65-F5344CB8AC3E}">
        <p14:creationId xmlns:p14="http://schemas.microsoft.com/office/powerpoint/2010/main" val="2776615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E7CC-399D-4AC4-A12C-6E38C0EBE8D7}"/>
              </a:ext>
            </a:extLst>
          </p:cNvPr>
          <p:cNvSpPr>
            <a:spLocks noGrp="1"/>
          </p:cNvSpPr>
          <p:nvPr>
            <p:ph type="title"/>
          </p:nvPr>
        </p:nvSpPr>
        <p:spPr/>
        <p:txBody>
          <a:bodyPr/>
          <a:lstStyle/>
          <a:p>
            <a:r>
              <a:rPr lang="en-IN" b="1" u="sng" dirty="0"/>
              <a:t>$window Service</a:t>
            </a:r>
            <a:br>
              <a:rPr lang="en-IN" b="1" u="sng" dirty="0"/>
            </a:br>
            <a:endParaRPr lang="en-IN" b="1" u="sng" dirty="0"/>
          </a:p>
        </p:txBody>
      </p:sp>
      <p:sp>
        <p:nvSpPr>
          <p:cNvPr id="3" name="Content Placeholder 2">
            <a:extLst>
              <a:ext uri="{FF2B5EF4-FFF2-40B4-BE49-F238E27FC236}">
                <a16:creationId xmlns:a16="http://schemas.microsoft.com/office/drawing/2014/main" id="{BBA2EC8E-3C94-4658-8B8A-68286B0B6548}"/>
              </a:ext>
            </a:extLst>
          </p:cNvPr>
          <p:cNvSpPr>
            <a:spLocks noGrp="1"/>
          </p:cNvSpPr>
          <p:nvPr>
            <p:ph idx="1"/>
          </p:nvPr>
        </p:nvSpPr>
        <p:spPr/>
        <p:txBody>
          <a:bodyPr>
            <a:normAutofit/>
          </a:bodyPr>
          <a:lstStyle/>
          <a:p>
            <a:pPr algn="just"/>
            <a:r>
              <a:rPr lang="en-US" dirty="0" err="1"/>
              <a:t>AngularJs</a:t>
            </a:r>
            <a:r>
              <a:rPr lang="en-US" dirty="0"/>
              <a:t> includes $window service which refers to the browser window object.</a:t>
            </a:r>
          </a:p>
          <a:p>
            <a:pPr algn="just"/>
            <a:endParaRPr lang="en-US" dirty="0"/>
          </a:p>
          <a:p>
            <a:pPr algn="just"/>
            <a:r>
              <a:rPr lang="en-US" dirty="0"/>
              <a:t>In the JavaScript, window is a global object which includes many built-in methods like alert(), prompt() etc.</a:t>
            </a:r>
          </a:p>
          <a:p>
            <a:pPr algn="just"/>
            <a:endParaRPr lang="en-US" dirty="0"/>
          </a:p>
          <a:p>
            <a:pPr algn="just"/>
            <a:r>
              <a:rPr lang="en-US" dirty="0"/>
              <a:t>The $window service is a wrapper around window object, so that it will be easy to override, remove. </a:t>
            </a:r>
          </a:p>
          <a:p>
            <a:pPr algn="just"/>
            <a:endParaRPr lang="en-US" dirty="0"/>
          </a:p>
          <a:p>
            <a:pPr algn="just"/>
            <a:endParaRPr lang="en-IN" dirty="0"/>
          </a:p>
        </p:txBody>
      </p:sp>
    </p:spTree>
    <p:extLst>
      <p:ext uri="{BB962C8B-B14F-4D97-AF65-F5344CB8AC3E}">
        <p14:creationId xmlns:p14="http://schemas.microsoft.com/office/powerpoint/2010/main" val="316528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40A9C-7324-4194-920B-FEC1C2B82EBE}"/>
              </a:ext>
            </a:extLst>
          </p:cNvPr>
          <p:cNvSpPr>
            <a:spLocks noGrp="1"/>
          </p:cNvSpPr>
          <p:nvPr>
            <p:ph type="title"/>
          </p:nvPr>
        </p:nvSpPr>
        <p:spPr/>
        <p:txBody>
          <a:bodyPr/>
          <a:lstStyle/>
          <a:p>
            <a:r>
              <a:rPr lang="en-IN" b="1" dirty="0"/>
              <a:t>Example</a:t>
            </a:r>
            <a:r>
              <a:rPr lang="en-IN" dirty="0"/>
              <a:t>: Create Application Module</a:t>
            </a:r>
          </a:p>
        </p:txBody>
      </p:sp>
      <p:sp>
        <p:nvSpPr>
          <p:cNvPr id="3" name="Content Placeholder 2">
            <a:extLst>
              <a:ext uri="{FF2B5EF4-FFF2-40B4-BE49-F238E27FC236}">
                <a16:creationId xmlns:a16="http://schemas.microsoft.com/office/drawing/2014/main" id="{50633101-64A6-4B9F-8917-39F7EDB33B55}"/>
              </a:ext>
            </a:extLst>
          </p:cNvPr>
          <p:cNvSpPr>
            <a:spLocks noGrp="1"/>
          </p:cNvSpPr>
          <p:nvPr>
            <p:ph idx="1"/>
          </p:nvPr>
        </p:nvSpPr>
        <p:spPr>
          <a:xfrm>
            <a:off x="838200" y="1825625"/>
            <a:ext cx="10515600" cy="4932984"/>
          </a:xfrm>
        </p:spPr>
        <p:txBody>
          <a:bodyPr>
            <a:normAutofit fontScale="55000" lnSpcReduction="20000"/>
          </a:bodyPr>
          <a:lstStyle/>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&lt;!DOCTYPE html&gt; </a:t>
            </a: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&lt;html&gt; </a:t>
            </a:r>
          </a:p>
          <a:p>
            <a:pPr marL="0" lvl="0" indent="0" eaLnBrk="0" fontAlgn="base" hangingPunct="0">
              <a:lnSpc>
                <a:spcPct val="100000"/>
              </a:lnSpc>
              <a:spcBef>
                <a:spcPct val="0"/>
              </a:spcBef>
              <a:spcAft>
                <a:spcPct val="0"/>
              </a:spcAft>
              <a:buNone/>
            </a:pPr>
            <a:endParaRPr lang="en-US" altLang="en-US" sz="4400"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&lt;head&gt; </a:t>
            </a: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	&lt;script </a:t>
            </a:r>
            <a:r>
              <a:rPr lang="en-US" altLang="en-US" sz="4400" dirty="0" err="1">
                <a:latin typeface="Consolas" panose="020B0609020204030204" pitchFamily="49" charset="0"/>
              </a:rPr>
              <a:t>src</a:t>
            </a:r>
            <a:r>
              <a:rPr lang="en-US" altLang="en-US" sz="4400" dirty="0">
                <a:latin typeface="Consolas" panose="020B0609020204030204" pitchFamily="49" charset="0"/>
              </a:rPr>
              <a:t>="~/Scripts/angular.js"&gt;&lt;/script&gt; </a:t>
            </a: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&lt;/head&gt; </a:t>
            </a:r>
          </a:p>
          <a:p>
            <a:pPr marL="0" lvl="0" indent="0" eaLnBrk="0" fontAlgn="base" hangingPunct="0">
              <a:lnSpc>
                <a:spcPct val="100000"/>
              </a:lnSpc>
              <a:spcBef>
                <a:spcPct val="0"/>
              </a:spcBef>
              <a:spcAft>
                <a:spcPct val="0"/>
              </a:spcAft>
              <a:buNone/>
            </a:pPr>
            <a:endParaRPr lang="en-US" altLang="en-US" sz="4400"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&lt;body ng-app="</a:t>
            </a:r>
            <a:r>
              <a:rPr lang="en-US" altLang="en-US" sz="4400" dirty="0" err="1">
                <a:latin typeface="Consolas" panose="020B0609020204030204" pitchFamily="49" charset="0"/>
              </a:rPr>
              <a:t>myApp</a:t>
            </a:r>
            <a:r>
              <a:rPr lang="en-US" altLang="en-US" sz="4400" dirty="0">
                <a:latin typeface="Consolas" panose="020B0609020204030204" pitchFamily="49" charset="0"/>
              </a:rPr>
              <a:t>"&gt; @* HTML content *@ </a:t>
            </a:r>
          </a:p>
          <a:p>
            <a:pPr marL="0" lvl="0" indent="0" eaLnBrk="0" fontAlgn="base" hangingPunct="0">
              <a:lnSpc>
                <a:spcPct val="100000"/>
              </a:lnSpc>
              <a:spcBef>
                <a:spcPct val="0"/>
              </a:spcBef>
              <a:spcAft>
                <a:spcPct val="0"/>
              </a:spcAft>
              <a:buNone/>
            </a:pPr>
            <a:endParaRPr lang="en-US" altLang="en-US" sz="4400"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	&lt;script&gt; </a:t>
            </a: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		</a:t>
            </a:r>
            <a:r>
              <a:rPr lang="en-US" altLang="en-US" sz="4400" dirty="0">
                <a:solidFill>
                  <a:srgbClr val="FF0000"/>
                </a:solidFill>
                <a:latin typeface="Consolas" panose="020B0609020204030204" pitchFamily="49" charset="0"/>
              </a:rPr>
              <a:t>var </a:t>
            </a:r>
            <a:r>
              <a:rPr lang="en-US" altLang="en-US" sz="4400" dirty="0" err="1">
                <a:solidFill>
                  <a:srgbClr val="FF0000"/>
                </a:solidFill>
                <a:latin typeface="Consolas" panose="020B0609020204030204" pitchFamily="49" charset="0"/>
              </a:rPr>
              <a:t>myApp</a:t>
            </a:r>
            <a:r>
              <a:rPr lang="en-US" altLang="en-US" sz="4400" dirty="0">
                <a:solidFill>
                  <a:srgbClr val="FF0000"/>
                </a:solidFill>
                <a:latin typeface="Consolas" panose="020B0609020204030204" pitchFamily="49" charset="0"/>
              </a:rPr>
              <a:t> = </a:t>
            </a:r>
            <a:r>
              <a:rPr lang="en-US" altLang="en-US" sz="4400" dirty="0" err="1">
                <a:solidFill>
                  <a:srgbClr val="FF0000"/>
                </a:solidFill>
                <a:latin typeface="Consolas" panose="020B0609020204030204" pitchFamily="49" charset="0"/>
              </a:rPr>
              <a:t>angular.module</a:t>
            </a:r>
            <a:r>
              <a:rPr lang="en-US" altLang="en-US" sz="4400" dirty="0">
                <a:solidFill>
                  <a:srgbClr val="FF0000"/>
                </a:solidFill>
                <a:latin typeface="Consolas" panose="020B0609020204030204" pitchFamily="49" charset="0"/>
              </a:rPr>
              <a:t>('</a:t>
            </a:r>
            <a:r>
              <a:rPr lang="en-US" altLang="en-US" sz="4400" dirty="0" err="1">
                <a:solidFill>
                  <a:srgbClr val="FF0000"/>
                </a:solidFill>
                <a:latin typeface="Consolas" panose="020B0609020204030204" pitchFamily="49" charset="0"/>
              </a:rPr>
              <a:t>myApp</a:t>
            </a:r>
            <a:r>
              <a:rPr lang="en-US" altLang="en-US" sz="4400" dirty="0">
                <a:solidFill>
                  <a:srgbClr val="FF0000"/>
                </a:solidFill>
                <a:latin typeface="Consolas" panose="020B0609020204030204" pitchFamily="49" charset="0"/>
              </a:rPr>
              <a:t>', []); </a:t>
            </a:r>
            <a:r>
              <a:rPr lang="en-US" altLang="en-US" sz="4400" dirty="0">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	&lt;/script&gt; </a:t>
            </a:r>
          </a:p>
          <a:p>
            <a:pPr marL="0" lvl="0" indent="0" eaLnBrk="0" fontAlgn="base" hangingPunct="0">
              <a:lnSpc>
                <a:spcPct val="100000"/>
              </a:lnSpc>
              <a:spcBef>
                <a:spcPct val="0"/>
              </a:spcBef>
              <a:spcAft>
                <a:spcPct val="0"/>
              </a:spcAft>
              <a:buNone/>
            </a:pPr>
            <a:endParaRPr lang="en-US" altLang="en-US" sz="4400"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&lt;/body&gt; </a:t>
            </a:r>
          </a:p>
          <a:p>
            <a:pPr marL="0" lvl="0" indent="0" eaLnBrk="0" fontAlgn="base" hangingPunct="0">
              <a:lnSpc>
                <a:spcPct val="100000"/>
              </a:lnSpc>
              <a:spcBef>
                <a:spcPct val="0"/>
              </a:spcBef>
              <a:spcAft>
                <a:spcPct val="0"/>
              </a:spcAft>
              <a:buNone/>
            </a:pPr>
            <a:endParaRPr lang="en-US" altLang="en-US" sz="4400"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latin typeface="Consolas" panose="020B0609020204030204" pitchFamily="49" charset="0"/>
              </a:rPr>
              <a:t>&lt;/html&gt;</a:t>
            </a:r>
            <a:endParaRPr lang="en-US" altLang="en-US" sz="4400" dirty="0"/>
          </a:p>
          <a:p>
            <a:pPr marL="0" lvl="0" indent="0" eaLnBrk="0" fontAlgn="base" hangingPunct="0">
              <a:lnSpc>
                <a:spcPct val="100000"/>
              </a:lnSpc>
              <a:spcBef>
                <a:spcPct val="0"/>
              </a:spcBef>
              <a:spcAft>
                <a:spcPct val="0"/>
              </a:spcAft>
              <a:buNone/>
            </a:pPr>
            <a:endParaRPr lang="en-US" altLang="en-US" sz="5400" dirty="0">
              <a:latin typeface="Arial" panose="020B0604020202020204" pitchFamily="34" charset="0"/>
            </a:endParaRPr>
          </a:p>
          <a:p>
            <a:endParaRPr lang="en-IN" dirty="0"/>
          </a:p>
        </p:txBody>
      </p:sp>
    </p:spTree>
    <p:extLst>
      <p:ext uri="{BB962C8B-B14F-4D97-AF65-F5344CB8AC3E}">
        <p14:creationId xmlns:p14="http://schemas.microsoft.com/office/powerpoint/2010/main" val="4260699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ECBD-A527-4384-B1D7-1E1C6D29B1A0}"/>
              </a:ext>
            </a:extLst>
          </p:cNvPr>
          <p:cNvSpPr>
            <a:spLocks noGrp="1"/>
          </p:cNvSpPr>
          <p:nvPr>
            <p:ph type="title"/>
          </p:nvPr>
        </p:nvSpPr>
        <p:spPr/>
        <p:txBody>
          <a:bodyPr/>
          <a:lstStyle/>
          <a:p>
            <a:r>
              <a:rPr lang="en-IN" b="1" u="sng" dirty="0"/>
              <a:t>Create Your Own Service</a:t>
            </a:r>
            <a:br>
              <a:rPr lang="en-IN" dirty="0"/>
            </a:br>
            <a:endParaRPr lang="en-IN" dirty="0"/>
          </a:p>
        </p:txBody>
      </p:sp>
      <p:sp>
        <p:nvSpPr>
          <p:cNvPr id="3" name="Content Placeholder 2">
            <a:extLst>
              <a:ext uri="{FF2B5EF4-FFF2-40B4-BE49-F238E27FC236}">
                <a16:creationId xmlns:a16="http://schemas.microsoft.com/office/drawing/2014/main" id="{11A57C5B-3EA7-4E6E-A19B-2E529DE45C83}"/>
              </a:ext>
            </a:extLst>
          </p:cNvPr>
          <p:cNvSpPr>
            <a:spLocks noGrp="1"/>
          </p:cNvSpPr>
          <p:nvPr>
            <p:ph idx="1"/>
          </p:nvPr>
        </p:nvSpPr>
        <p:spPr/>
        <p:txBody>
          <a:bodyPr/>
          <a:lstStyle/>
          <a:p>
            <a:pPr algn="just"/>
            <a:r>
              <a:rPr lang="en-US" dirty="0"/>
              <a:t>To create your own service, connect your service to the module:</a:t>
            </a:r>
          </a:p>
          <a:p>
            <a:pPr algn="just"/>
            <a:endParaRPr lang="en-US" dirty="0"/>
          </a:p>
          <a:p>
            <a:pPr marL="0" indent="0" algn="just">
              <a:buNone/>
            </a:pPr>
            <a:r>
              <a:rPr lang="en-IN" b="1" u="sng" dirty="0"/>
              <a:t>Use a Custom Service Inside a Filter</a:t>
            </a:r>
          </a:p>
          <a:p>
            <a:pPr algn="just"/>
            <a:r>
              <a:rPr lang="en-US" dirty="0"/>
              <a:t>Once you have created a service, and connected it to your application, you can use the service in any controller, directive, filter, or even inside other services.</a:t>
            </a:r>
          </a:p>
          <a:p>
            <a:pPr algn="just"/>
            <a:r>
              <a:rPr lang="en-US" dirty="0"/>
              <a:t>To use the service inside a filter, add it as a dependency when defining the filter:</a:t>
            </a:r>
          </a:p>
          <a:p>
            <a:pPr algn="just"/>
            <a:endParaRPr lang="en-IN" dirty="0"/>
          </a:p>
        </p:txBody>
      </p:sp>
    </p:spTree>
    <p:extLst>
      <p:ext uri="{BB962C8B-B14F-4D97-AF65-F5344CB8AC3E}">
        <p14:creationId xmlns:p14="http://schemas.microsoft.com/office/powerpoint/2010/main" val="1934979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E900-C53A-401B-B225-7D6F0EC96992}"/>
              </a:ext>
            </a:extLst>
          </p:cNvPr>
          <p:cNvSpPr>
            <a:spLocks noGrp="1"/>
          </p:cNvSpPr>
          <p:nvPr>
            <p:ph type="title"/>
          </p:nvPr>
        </p:nvSpPr>
        <p:spPr/>
        <p:txBody>
          <a:bodyPr/>
          <a:lstStyle/>
          <a:p>
            <a:r>
              <a:rPr lang="en-IN" b="1" u="sng" dirty="0"/>
              <a:t>AngularJS Forms</a:t>
            </a:r>
            <a:br>
              <a:rPr lang="en-IN" b="1" u="sng" dirty="0"/>
            </a:br>
            <a:endParaRPr lang="en-IN" b="1" u="sng" dirty="0"/>
          </a:p>
        </p:txBody>
      </p:sp>
      <p:sp>
        <p:nvSpPr>
          <p:cNvPr id="3" name="Content Placeholder 2">
            <a:extLst>
              <a:ext uri="{FF2B5EF4-FFF2-40B4-BE49-F238E27FC236}">
                <a16:creationId xmlns:a16="http://schemas.microsoft.com/office/drawing/2014/main" id="{9DE627E7-395A-487E-9A53-7AA07F41A2DA}"/>
              </a:ext>
            </a:extLst>
          </p:cNvPr>
          <p:cNvSpPr>
            <a:spLocks noGrp="1"/>
          </p:cNvSpPr>
          <p:nvPr>
            <p:ph idx="1"/>
          </p:nvPr>
        </p:nvSpPr>
        <p:spPr/>
        <p:txBody>
          <a:bodyPr>
            <a:normAutofit lnSpcReduction="10000"/>
          </a:bodyPr>
          <a:lstStyle/>
          <a:p>
            <a:pPr algn="just"/>
            <a:r>
              <a:rPr lang="en-US" dirty="0"/>
              <a:t>Forms in AngularJS provides data-binding and validation of input controls.</a:t>
            </a:r>
          </a:p>
          <a:p>
            <a:pPr algn="just"/>
            <a:endParaRPr lang="en-US" dirty="0"/>
          </a:p>
          <a:p>
            <a:pPr marL="0" indent="0">
              <a:buNone/>
            </a:pPr>
            <a:r>
              <a:rPr lang="en-US" b="1" dirty="0"/>
              <a:t>Input Controls</a:t>
            </a:r>
          </a:p>
          <a:p>
            <a:pPr marL="0" indent="0">
              <a:buNone/>
            </a:pPr>
            <a:r>
              <a:rPr lang="en-US" dirty="0"/>
              <a:t>Input controls are the HTML input elements:</a:t>
            </a:r>
          </a:p>
          <a:p>
            <a:r>
              <a:rPr lang="en-US" dirty="0"/>
              <a:t>input elements</a:t>
            </a:r>
          </a:p>
          <a:p>
            <a:r>
              <a:rPr lang="en-US" dirty="0"/>
              <a:t>select elements</a:t>
            </a:r>
          </a:p>
          <a:p>
            <a:r>
              <a:rPr lang="en-US" dirty="0"/>
              <a:t>button elements</a:t>
            </a:r>
          </a:p>
          <a:p>
            <a:r>
              <a:rPr lang="en-US" dirty="0"/>
              <a:t>textarea elements</a:t>
            </a:r>
          </a:p>
          <a:p>
            <a:pPr algn="just"/>
            <a:endParaRPr lang="en-IN" dirty="0"/>
          </a:p>
        </p:txBody>
      </p:sp>
    </p:spTree>
    <p:extLst>
      <p:ext uri="{BB962C8B-B14F-4D97-AF65-F5344CB8AC3E}">
        <p14:creationId xmlns:p14="http://schemas.microsoft.com/office/powerpoint/2010/main" val="3824535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AC97-1D13-4E00-8ADE-D1BD3EEC57C2}"/>
              </a:ext>
            </a:extLst>
          </p:cNvPr>
          <p:cNvSpPr>
            <a:spLocks noGrp="1"/>
          </p:cNvSpPr>
          <p:nvPr>
            <p:ph type="title"/>
          </p:nvPr>
        </p:nvSpPr>
        <p:spPr>
          <a:xfrm>
            <a:off x="838200" y="18255"/>
            <a:ext cx="10515600" cy="1325563"/>
          </a:xfrm>
        </p:spPr>
        <p:txBody>
          <a:bodyPr/>
          <a:lstStyle/>
          <a:p>
            <a:r>
              <a:rPr lang="en-IN" b="1" u="sng" dirty="0"/>
              <a:t>AngularJS Routing</a:t>
            </a:r>
          </a:p>
        </p:txBody>
      </p:sp>
      <p:sp>
        <p:nvSpPr>
          <p:cNvPr id="3" name="Content Placeholder 2">
            <a:extLst>
              <a:ext uri="{FF2B5EF4-FFF2-40B4-BE49-F238E27FC236}">
                <a16:creationId xmlns:a16="http://schemas.microsoft.com/office/drawing/2014/main" id="{DA510AAF-BF2A-4C97-AED0-0B3E8D89FA38}"/>
              </a:ext>
            </a:extLst>
          </p:cNvPr>
          <p:cNvSpPr>
            <a:spLocks noGrp="1"/>
          </p:cNvSpPr>
          <p:nvPr>
            <p:ph idx="1"/>
          </p:nvPr>
        </p:nvSpPr>
        <p:spPr>
          <a:xfrm>
            <a:off x="838200" y="1262270"/>
            <a:ext cx="10515600" cy="5347252"/>
          </a:xfrm>
        </p:spPr>
        <p:txBody>
          <a:bodyPr>
            <a:normAutofit/>
          </a:bodyPr>
          <a:lstStyle/>
          <a:p>
            <a:pPr algn="just"/>
            <a:r>
              <a:rPr lang="en-US" dirty="0"/>
              <a:t> We can build Single Page Application (SPA) with AngularJS. </a:t>
            </a:r>
          </a:p>
          <a:p>
            <a:pPr algn="just"/>
            <a:endParaRPr lang="en-US" dirty="0"/>
          </a:p>
          <a:p>
            <a:pPr algn="just"/>
            <a:r>
              <a:rPr lang="en-US" dirty="0"/>
              <a:t>It is a web app that loads a single HTML page and dynamically updates that page as the user interacts with the web app.</a:t>
            </a:r>
          </a:p>
          <a:p>
            <a:pPr algn="just"/>
            <a:endParaRPr lang="en-US" dirty="0"/>
          </a:p>
          <a:p>
            <a:pPr algn="just"/>
            <a:r>
              <a:rPr lang="en-US" dirty="0"/>
              <a:t>AngularJS supports SPA using routing module </a:t>
            </a:r>
            <a:r>
              <a:rPr lang="en-US" b="1" dirty="0" err="1"/>
              <a:t>ngRoute</a:t>
            </a:r>
            <a:r>
              <a:rPr lang="en-US" dirty="0"/>
              <a:t>. </a:t>
            </a:r>
          </a:p>
          <a:p>
            <a:pPr algn="just"/>
            <a:endParaRPr lang="en-US" dirty="0"/>
          </a:p>
          <a:p>
            <a:pPr algn="just"/>
            <a:r>
              <a:rPr lang="en-US" dirty="0"/>
              <a:t>This routing module acts based on the </a:t>
            </a:r>
            <a:r>
              <a:rPr lang="en-US" dirty="0" err="1"/>
              <a:t>url</a:t>
            </a:r>
            <a:r>
              <a:rPr lang="en-US" dirty="0"/>
              <a:t>. </a:t>
            </a:r>
          </a:p>
          <a:p>
            <a:pPr algn="just"/>
            <a:endParaRPr lang="en-US" dirty="0"/>
          </a:p>
          <a:p>
            <a:pPr algn="just"/>
            <a:r>
              <a:rPr lang="en-US" dirty="0"/>
              <a:t>When a user requests a specific </a:t>
            </a:r>
            <a:r>
              <a:rPr lang="en-US" dirty="0" err="1"/>
              <a:t>url</a:t>
            </a:r>
            <a:r>
              <a:rPr lang="en-US" dirty="0"/>
              <a:t>, the routing engine captures that </a:t>
            </a:r>
            <a:r>
              <a:rPr lang="en-US" dirty="0" err="1"/>
              <a:t>url</a:t>
            </a:r>
            <a:r>
              <a:rPr lang="en-US" dirty="0"/>
              <a:t> and renders the view based on the defined routing rules.</a:t>
            </a:r>
          </a:p>
          <a:p>
            <a:pPr algn="just"/>
            <a:endParaRPr lang="en-IN" dirty="0"/>
          </a:p>
        </p:txBody>
      </p:sp>
    </p:spTree>
    <p:extLst>
      <p:ext uri="{BB962C8B-B14F-4D97-AF65-F5344CB8AC3E}">
        <p14:creationId xmlns:p14="http://schemas.microsoft.com/office/powerpoint/2010/main" val="2649041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6AE0-26D5-436B-9E9E-94FDD9CF3758}"/>
              </a:ext>
            </a:extLst>
          </p:cNvPr>
          <p:cNvSpPr>
            <a:spLocks noGrp="1"/>
          </p:cNvSpPr>
          <p:nvPr>
            <p:ph type="title"/>
          </p:nvPr>
        </p:nvSpPr>
        <p:spPr/>
        <p:txBody>
          <a:bodyPr/>
          <a:lstStyle/>
          <a:p>
            <a:r>
              <a:rPr lang="en-IN" b="1" u="sng" dirty="0"/>
              <a:t>AngularJS Routing</a:t>
            </a:r>
            <a:endParaRPr lang="en-IN" dirty="0"/>
          </a:p>
        </p:txBody>
      </p:sp>
      <p:sp>
        <p:nvSpPr>
          <p:cNvPr id="3" name="Content Placeholder 2">
            <a:extLst>
              <a:ext uri="{FF2B5EF4-FFF2-40B4-BE49-F238E27FC236}">
                <a16:creationId xmlns:a16="http://schemas.microsoft.com/office/drawing/2014/main" id="{F7D6F67C-6312-4E44-820C-CD0CDD3908E6}"/>
              </a:ext>
            </a:extLst>
          </p:cNvPr>
          <p:cNvSpPr>
            <a:spLocks noGrp="1"/>
          </p:cNvSpPr>
          <p:nvPr>
            <p:ph idx="1"/>
          </p:nvPr>
        </p:nvSpPr>
        <p:spPr/>
        <p:txBody>
          <a:bodyPr>
            <a:normAutofit lnSpcReduction="10000"/>
          </a:bodyPr>
          <a:lstStyle/>
          <a:p>
            <a:pPr algn="just"/>
            <a:r>
              <a:rPr lang="en-US" altLang="en-US" dirty="0"/>
              <a:t>The </a:t>
            </a:r>
            <a:r>
              <a:rPr lang="en-US" altLang="en-US" dirty="0" err="1"/>
              <a:t>ngRoute</a:t>
            </a:r>
            <a:r>
              <a:rPr lang="en-US" altLang="en-US" dirty="0"/>
              <a:t> module helps your application to become a Single Page Application. </a:t>
            </a:r>
          </a:p>
          <a:p>
            <a:pPr algn="just"/>
            <a:endParaRPr lang="en-US" altLang="en-US" dirty="0"/>
          </a:p>
          <a:p>
            <a:pPr marL="0" lvl="0" indent="0" algn="just" eaLnBrk="0" fontAlgn="base" hangingPunct="0">
              <a:lnSpc>
                <a:spcPct val="100000"/>
              </a:lnSpc>
              <a:spcBef>
                <a:spcPct val="0"/>
              </a:spcBef>
              <a:spcAft>
                <a:spcPct val="0"/>
              </a:spcAft>
              <a:buNone/>
            </a:pPr>
            <a:r>
              <a:rPr lang="en-US" altLang="en-US" b="1" dirty="0">
                <a:cs typeface="Segoe UI" panose="020B0502040204020203" pitchFamily="34" charset="0"/>
              </a:rPr>
              <a:t>What is Routing in AngularJS?</a:t>
            </a:r>
          </a:p>
          <a:p>
            <a:pPr marL="0" lvl="0" indent="0" algn="just" eaLnBrk="0" fontAlgn="base" hangingPunct="0">
              <a:lnSpc>
                <a:spcPct val="100000"/>
              </a:lnSpc>
              <a:spcBef>
                <a:spcPct val="0"/>
              </a:spcBef>
              <a:spcAft>
                <a:spcPct val="0"/>
              </a:spcAft>
              <a:buNone/>
            </a:pPr>
            <a:endParaRPr lang="en-US" altLang="en-US" b="1" dirty="0">
              <a:cs typeface="Segoe UI" panose="020B0502040204020203" pitchFamily="34" charset="0"/>
            </a:endParaRPr>
          </a:p>
          <a:p>
            <a:pPr algn="just" eaLnBrk="0" fontAlgn="base" hangingPunct="0">
              <a:lnSpc>
                <a:spcPct val="100000"/>
              </a:lnSpc>
              <a:spcBef>
                <a:spcPct val="0"/>
              </a:spcBef>
              <a:spcAft>
                <a:spcPct val="0"/>
              </a:spcAft>
            </a:pPr>
            <a:r>
              <a:rPr lang="en-US" altLang="en-US" dirty="0"/>
              <a:t>If you want to navigate to different pages in your application, but you also want the application to be a SPA (Single Page Application), with no page reloading, you can use the </a:t>
            </a:r>
            <a:r>
              <a:rPr lang="en-US" altLang="en-US" dirty="0" err="1"/>
              <a:t>ngRoute</a:t>
            </a:r>
            <a:r>
              <a:rPr lang="en-US" altLang="en-US" dirty="0"/>
              <a:t> module.</a:t>
            </a:r>
          </a:p>
          <a:p>
            <a:pPr algn="just" eaLnBrk="0" fontAlgn="base" hangingPunct="0">
              <a:lnSpc>
                <a:spcPct val="100000"/>
              </a:lnSpc>
              <a:spcBef>
                <a:spcPct val="0"/>
              </a:spcBef>
              <a:spcAft>
                <a:spcPct val="0"/>
              </a:spcAft>
            </a:pPr>
            <a:endParaRPr lang="en-US" altLang="en-US" dirty="0"/>
          </a:p>
          <a:p>
            <a:pPr algn="just" eaLnBrk="0" fontAlgn="base" hangingPunct="0">
              <a:lnSpc>
                <a:spcPct val="100000"/>
              </a:lnSpc>
              <a:spcBef>
                <a:spcPct val="0"/>
              </a:spcBef>
              <a:spcAft>
                <a:spcPct val="0"/>
              </a:spcAft>
            </a:pPr>
            <a:r>
              <a:rPr lang="en-US" altLang="en-US" dirty="0"/>
              <a:t>The </a:t>
            </a:r>
            <a:r>
              <a:rPr lang="en-US" altLang="en-US" dirty="0" err="1"/>
              <a:t>ngRoute</a:t>
            </a:r>
            <a:r>
              <a:rPr lang="en-US" altLang="en-US" dirty="0"/>
              <a:t> module </a:t>
            </a:r>
            <a:r>
              <a:rPr lang="en-US" altLang="en-US" i="1" dirty="0"/>
              <a:t>routes</a:t>
            </a:r>
            <a:r>
              <a:rPr lang="en-US" altLang="en-US" dirty="0"/>
              <a:t> your application to different pages without reloading the entire application.</a:t>
            </a:r>
          </a:p>
          <a:p>
            <a:pPr algn="just"/>
            <a:endParaRPr lang="en-IN" dirty="0"/>
          </a:p>
          <a:p>
            <a:pPr algn="just"/>
            <a:endParaRPr lang="en-IN" dirty="0"/>
          </a:p>
        </p:txBody>
      </p:sp>
    </p:spTree>
    <p:extLst>
      <p:ext uri="{BB962C8B-B14F-4D97-AF65-F5344CB8AC3E}">
        <p14:creationId xmlns:p14="http://schemas.microsoft.com/office/powerpoint/2010/main" val="1557766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D1FF-7F22-454B-A55E-EE43153B9619}"/>
              </a:ext>
            </a:extLst>
          </p:cNvPr>
          <p:cNvSpPr>
            <a:spLocks noGrp="1"/>
          </p:cNvSpPr>
          <p:nvPr>
            <p:ph type="title"/>
          </p:nvPr>
        </p:nvSpPr>
        <p:spPr/>
        <p:txBody>
          <a:bodyPr/>
          <a:lstStyle/>
          <a:p>
            <a:r>
              <a:rPr lang="en-IN" b="1" u="sng" dirty="0"/>
              <a:t>Steps</a:t>
            </a:r>
          </a:p>
        </p:txBody>
      </p:sp>
      <p:sp>
        <p:nvSpPr>
          <p:cNvPr id="3" name="Content Placeholder 2">
            <a:extLst>
              <a:ext uri="{FF2B5EF4-FFF2-40B4-BE49-F238E27FC236}">
                <a16:creationId xmlns:a16="http://schemas.microsoft.com/office/drawing/2014/main" id="{96243FF5-4C06-48F6-BE1C-445D55D074CE}"/>
              </a:ext>
            </a:extLst>
          </p:cNvPr>
          <p:cNvSpPr>
            <a:spLocks noGrp="1"/>
          </p:cNvSpPr>
          <p:nvPr>
            <p:ph idx="1"/>
          </p:nvPr>
        </p:nvSpPr>
        <p:spPr>
          <a:xfrm>
            <a:off x="838199" y="1825625"/>
            <a:ext cx="10979427" cy="4351338"/>
          </a:xfrm>
        </p:spPr>
        <p:txBody>
          <a:bodyPr/>
          <a:lstStyle/>
          <a:p>
            <a:pPr marL="514350" indent="-514350" algn="just">
              <a:buFont typeface="+mj-lt"/>
              <a:buAutoNum type="arabicPeriod"/>
            </a:pPr>
            <a:r>
              <a:rPr lang="en-US" b="1" dirty="0"/>
              <a:t>To make your applications ready for routing, you must include the AngularJS Route module:</a:t>
            </a:r>
          </a:p>
          <a:p>
            <a:pPr marL="0" indent="0" algn="just">
              <a:buNone/>
            </a:pPr>
            <a:endParaRPr lang="en-IN" b="1" dirty="0"/>
          </a:p>
          <a:p>
            <a:pPr marL="0" indent="0" algn="just">
              <a:buNone/>
            </a:pPr>
            <a:r>
              <a:rPr lang="en-IN" dirty="0"/>
              <a:t>&lt;script </a:t>
            </a:r>
            <a:r>
              <a:rPr lang="en-IN" dirty="0" err="1"/>
              <a:t>src</a:t>
            </a:r>
            <a:r>
              <a:rPr lang="en-IN" dirty="0"/>
              <a:t>="https://ajax.googleapis.com/ajax/libs/</a:t>
            </a:r>
            <a:r>
              <a:rPr lang="en-IN" dirty="0" err="1"/>
              <a:t>angularjs</a:t>
            </a:r>
            <a:r>
              <a:rPr lang="en-IN" dirty="0"/>
              <a:t>/1.6.9/angular-route.js"&gt;&lt;/script&gt;</a:t>
            </a:r>
          </a:p>
          <a:p>
            <a:pPr marL="0" indent="0" algn="just">
              <a:buNone/>
            </a:pPr>
            <a:endParaRPr lang="en-IN" dirty="0"/>
          </a:p>
          <a:p>
            <a:pPr marL="0" indent="0" algn="just">
              <a:buNone/>
            </a:pPr>
            <a:r>
              <a:rPr lang="en-US" altLang="en-US" b="1" dirty="0"/>
              <a:t>2</a:t>
            </a:r>
            <a:r>
              <a:rPr lang="en-US" altLang="en-US" dirty="0"/>
              <a:t>. </a:t>
            </a:r>
            <a:r>
              <a:rPr lang="en-US" altLang="en-US" b="1" dirty="0"/>
              <a:t>Then you must add the </a:t>
            </a:r>
            <a:r>
              <a:rPr lang="en-US" altLang="en-US" b="1" dirty="0" err="1"/>
              <a:t>ngRoute</a:t>
            </a:r>
            <a:r>
              <a:rPr lang="en-US" altLang="en-US" b="1" dirty="0"/>
              <a:t> as a dependency in the application module: </a:t>
            </a:r>
          </a:p>
          <a:p>
            <a:pPr marL="0" indent="0" algn="just">
              <a:buNone/>
            </a:pPr>
            <a:r>
              <a:rPr lang="en-IN" dirty="0"/>
              <a:t>	var app = </a:t>
            </a:r>
            <a:r>
              <a:rPr lang="en-IN" dirty="0" err="1"/>
              <a:t>angular.module</a:t>
            </a:r>
            <a:r>
              <a:rPr lang="en-IN" dirty="0"/>
              <a:t>("</a:t>
            </a:r>
            <a:r>
              <a:rPr lang="en-IN" dirty="0" err="1"/>
              <a:t>myApp</a:t>
            </a:r>
            <a:r>
              <a:rPr lang="en-IN" dirty="0"/>
              <a:t>", ["</a:t>
            </a:r>
            <a:r>
              <a:rPr lang="en-IN" dirty="0" err="1"/>
              <a:t>ngRoute</a:t>
            </a:r>
            <a:r>
              <a:rPr lang="en-IN" dirty="0"/>
              <a:t>"]);</a:t>
            </a:r>
          </a:p>
          <a:p>
            <a:pPr marL="0" indent="0" algn="just">
              <a:buNone/>
            </a:pPr>
            <a:endParaRPr lang="en-IN" dirty="0"/>
          </a:p>
          <a:p>
            <a:pPr marL="514350" indent="-514350" algn="just">
              <a:buFont typeface="+mj-lt"/>
              <a:buAutoNum type="arabicPeriod"/>
            </a:pPr>
            <a:endParaRPr lang="en-IN" dirty="0"/>
          </a:p>
        </p:txBody>
      </p:sp>
    </p:spTree>
    <p:extLst>
      <p:ext uri="{BB962C8B-B14F-4D97-AF65-F5344CB8AC3E}">
        <p14:creationId xmlns:p14="http://schemas.microsoft.com/office/powerpoint/2010/main" val="985052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FBBD6-3394-4D30-B64F-8957B3CAFF7C}"/>
              </a:ext>
            </a:extLst>
          </p:cNvPr>
          <p:cNvSpPr>
            <a:spLocks noGrp="1"/>
          </p:cNvSpPr>
          <p:nvPr>
            <p:ph idx="1"/>
          </p:nvPr>
        </p:nvSpPr>
        <p:spPr>
          <a:xfrm>
            <a:off x="838199" y="288235"/>
            <a:ext cx="11128513" cy="5888728"/>
          </a:xfrm>
        </p:spPr>
        <p:txBody>
          <a:bodyPr>
            <a:normAutofit fontScale="77500" lnSpcReduction="20000"/>
          </a:bodyPr>
          <a:lstStyle/>
          <a:p>
            <a:pPr marL="0" lvl="0" indent="0" algn="just" eaLnBrk="0" fontAlgn="base" hangingPunct="0">
              <a:lnSpc>
                <a:spcPct val="100000"/>
              </a:lnSpc>
              <a:spcBef>
                <a:spcPct val="0"/>
              </a:spcBef>
              <a:spcAft>
                <a:spcPct val="0"/>
              </a:spcAft>
              <a:buNone/>
            </a:pPr>
            <a:r>
              <a:rPr lang="en-US" altLang="en-US" b="1" dirty="0"/>
              <a:t>3. Now your application has access to the route module, which provides  </a:t>
            </a:r>
          </a:p>
          <a:p>
            <a:pPr marL="0" lvl="0" indent="0" algn="just" eaLnBrk="0" fontAlgn="base" hangingPunct="0">
              <a:lnSpc>
                <a:spcPct val="100000"/>
              </a:lnSpc>
              <a:spcBef>
                <a:spcPct val="0"/>
              </a:spcBef>
              <a:spcAft>
                <a:spcPct val="0"/>
              </a:spcAft>
              <a:buNone/>
            </a:pPr>
            <a:r>
              <a:rPr lang="en-US" altLang="en-US" b="1" dirty="0"/>
              <a:t>    the $</a:t>
            </a:r>
            <a:r>
              <a:rPr lang="en-US" altLang="en-US" b="1" dirty="0" err="1"/>
              <a:t>routeProvider</a:t>
            </a:r>
            <a:r>
              <a:rPr lang="en-US" altLang="en-US" b="1" dirty="0"/>
              <a:t>.</a:t>
            </a:r>
          </a:p>
          <a:p>
            <a:pPr marL="0" lvl="0" indent="0" algn="just" eaLnBrk="0" fontAlgn="base" hangingPunct="0">
              <a:lnSpc>
                <a:spcPct val="100000"/>
              </a:lnSpc>
              <a:spcBef>
                <a:spcPct val="0"/>
              </a:spcBef>
              <a:spcAft>
                <a:spcPct val="0"/>
              </a:spcAft>
              <a:buNone/>
            </a:pPr>
            <a:endParaRPr lang="en-US" altLang="en-US" dirty="0"/>
          </a:p>
          <a:p>
            <a:pPr marL="0" lvl="0" indent="0" algn="just" eaLnBrk="0" fontAlgn="base" hangingPunct="0">
              <a:lnSpc>
                <a:spcPct val="100000"/>
              </a:lnSpc>
              <a:spcBef>
                <a:spcPct val="0"/>
              </a:spcBef>
              <a:spcAft>
                <a:spcPct val="0"/>
              </a:spcAft>
              <a:buNone/>
            </a:pPr>
            <a:r>
              <a:rPr lang="en-US" altLang="en-US" dirty="0"/>
              <a:t>Use the $</a:t>
            </a:r>
            <a:r>
              <a:rPr lang="en-US" altLang="en-US" dirty="0" err="1"/>
              <a:t>routeProvider</a:t>
            </a:r>
            <a:r>
              <a:rPr lang="en-US" altLang="en-US" dirty="0"/>
              <a:t> to configure different routes in your application:</a:t>
            </a:r>
          </a:p>
          <a:p>
            <a:pPr marL="0" lvl="0" indent="0" algn="just" eaLnBrk="0" fontAlgn="base" hangingPunct="0">
              <a:lnSpc>
                <a:spcPct val="100000"/>
              </a:lnSpc>
              <a:spcBef>
                <a:spcPct val="0"/>
              </a:spcBef>
              <a:spcAft>
                <a:spcPct val="0"/>
              </a:spcAft>
              <a:buNone/>
            </a:pPr>
            <a:endParaRPr lang="en-US" altLang="en-US" dirty="0"/>
          </a:p>
          <a:p>
            <a:pPr marL="0" lvl="0" indent="0" eaLnBrk="0" fontAlgn="base" hangingPunct="0">
              <a:lnSpc>
                <a:spcPct val="100000"/>
              </a:lnSpc>
              <a:spcBef>
                <a:spcPct val="0"/>
              </a:spcBef>
              <a:spcAft>
                <a:spcPct val="0"/>
              </a:spcAft>
              <a:buNone/>
            </a:pPr>
            <a:r>
              <a:rPr lang="en-US" altLang="en-US" sz="3100" dirty="0" err="1"/>
              <a:t>app.config</a:t>
            </a:r>
            <a:r>
              <a:rPr lang="en-US" altLang="en-US" sz="3100" dirty="0"/>
              <a:t>(function($</a:t>
            </a:r>
            <a:r>
              <a:rPr lang="en-US" altLang="en-US" sz="3100" dirty="0" err="1"/>
              <a:t>routeProvider</a:t>
            </a:r>
            <a:r>
              <a:rPr lang="en-US" altLang="en-US" sz="3100" dirty="0"/>
              <a:t>) {</a:t>
            </a:r>
            <a:br>
              <a:rPr lang="en-US" altLang="en-US" sz="3100" dirty="0"/>
            </a:br>
            <a:r>
              <a:rPr lang="en-US" altLang="en-US" sz="3100" dirty="0"/>
              <a:t>  $</a:t>
            </a:r>
            <a:r>
              <a:rPr lang="en-US" altLang="en-US" sz="3100" dirty="0" err="1"/>
              <a:t>routeProvider</a:t>
            </a:r>
            <a:br>
              <a:rPr lang="en-US" altLang="en-US" sz="3100" dirty="0"/>
            </a:br>
            <a:r>
              <a:rPr lang="en-US" altLang="en-US" sz="3100" dirty="0"/>
              <a:t>  .when("/", {</a:t>
            </a:r>
            <a:br>
              <a:rPr lang="en-US" altLang="en-US" sz="3100" dirty="0"/>
            </a:br>
            <a:r>
              <a:rPr lang="en-US" altLang="en-US" sz="3100" dirty="0"/>
              <a:t>    </a:t>
            </a:r>
            <a:r>
              <a:rPr lang="en-US" altLang="en-US" sz="3100" dirty="0" err="1"/>
              <a:t>templateUrl</a:t>
            </a:r>
            <a:r>
              <a:rPr lang="en-US" altLang="en-US" sz="3100" dirty="0"/>
              <a:t> : "main.htm"</a:t>
            </a:r>
            <a:br>
              <a:rPr lang="en-US" altLang="en-US" sz="3100" dirty="0"/>
            </a:br>
            <a:r>
              <a:rPr lang="en-US" altLang="en-US" sz="3100" dirty="0"/>
              <a:t>  })</a:t>
            </a:r>
            <a:br>
              <a:rPr lang="en-US" altLang="en-US" sz="3100" dirty="0"/>
            </a:br>
            <a:r>
              <a:rPr lang="en-US" altLang="en-US" sz="3100" dirty="0"/>
              <a:t>  .when("/red", {</a:t>
            </a:r>
            <a:br>
              <a:rPr lang="en-US" altLang="en-US" sz="3100" dirty="0"/>
            </a:br>
            <a:r>
              <a:rPr lang="en-US" altLang="en-US" sz="3100" dirty="0"/>
              <a:t>    </a:t>
            </a:r>
            <a:r>
              <a:rPr lang="en-US" altLang="en-US" sz="3100" dirty="0" err="1"/>
              <a:t>templateUrl</a:t>
            </a:r>
            <a:r>
              <a:rPr lang="en-US" altLang="en-US" sz="3100" dirty="0"/>
              <a:t> : "red.htm"</a:t>
            </a:r>
            <a:br>
              <a:rPr lang="en-US" altLang="en-US" sz="3100" dirty="0"/>
            </a:br>
            <a:r>
              <a:rPr lang="en-US" altLang="en-US" sz="3100" dirty="0"/>
              <a:t>  })</a:t>
            </a:r>
            <a:br>
              <a:rPr lang="en-US" altLang="en-US" sz="3100" dirty="0"/>
            </a:br>
            <a:r>
              <a:rPr lang="en-US" altLang="en-US" sz="3100" dirty="0"/>
              <a:t>  .when("/green", {</a:t>
            </a:r>
            <a:br>
              <a:rPr lang="en-US" altLang="en-US" sz="3100" dirty="0"/>
            </a:br>
            <a:r>
              <a:rPr lang="en-US" altLang="en-US" sz="3100" dirty="0"/>
              <a:t>    </a:t>
            </a:r>
            <a:r>
              <a:rPr lang="en-US" altLang="en-US" sz="3100" dirty="0" err="1"/>
              <a:t>templateUrl</a:t>
            </a:r>
            <a:r>
              <a:rPr lang="en-US" altLang="en-US" sz="3100" dirty="0"/>
              <a:t> : "green.htm"</a:t>
            </a:r>
            <a:br>
              <a:rPr lang="en-US" altLang="en-US" sz="3100" dirty="0"/>
            </a:br>
            <a:r>
              <a:rPr lang="en-US" altLang="en-US" sz="3100" dirty="0"/>
              <a:t>  })</a:t>
            </a:r>
            <a:br>
              <a:rPr lang="en-US" altLang="en-US" sz="3100" dirty="0"/>
            </a:br>
            <a:r>
              <a:rPr lang="en-US" altLang="en-US" sz="3100" dirty="0"/>
              <a:t>  .when("/blue", {</a:t>
            </a:r>
            <a:br>
              <a:rPr lang="en-US" altLang="en-US" sz="3100" dirty="0"/>
            </a:br>
            <a:r>
              <a:rPr lang="en-US" altLang="en-US" sz="3100" dirty="0"/>
              <a:t>    </a:t>
            </a:r>
            <a:r>
              <a:rPr lang="en-US" altLang="en-US" sz="3100" dirty="0" err="1"/>
              <a:t>templateUrl</a:t>
            </a:r>
            <a:r>
              <a:rPr lang="en-US" altLang="en-US" sz="3100" dirty="0"/>
              <a:t> : "blue.htm"</a:t>
            </a:r>
            <a:br>
              <a:rPr lang="en-US" altLang="en-US" sz="3100" dirty="0"/>
            </a:br>
            <a:r>
              <a:rPr lang="en-US" altLang="en-US" sz="3100" dirty="0"/>
              <a:t>  });</a:t>
            </a:r>
            <a:br>
              <a:rPr lang="en-US" altLang="en-US" sz="3100" dirty="0"/>
            </a:br>
            <a:r>
              <a:rPr lang="en-US" altLang="en-US" sz="3100" dirty="0"/>
              <a:t>});</a:t>
            </a:r>
          </a:p>
          <a:p>
            <a:pPr marL="0" lvl="0" indent="0" eaLnBrk="0" fontAlgn="base" hangingPunct="0">
              <a:lnSpc>
                <a:spcPct val="100000"/>
              </a:lnSpc>
              <a:spcBef>
                <a:spcPct val="0"/>
              </a:spcBef>
              <a:spcAft>
                <a:spcPct val="0"/>
              </a:spcAft>
              <a:buNone/>
            </a:pPr>
            <a:endParaRPr lang="en-US" altLang="en-US" sz="3100" dirty="0"/>
          </a:p>
          <a:p>
            <a:endParaRPr lang="en-IN" dirty="0"/>
          </a:p>
        </p:txBody>
      </p:sp>
    </p:spTree>
    <p:extLst>
      <p:ext uri="{BB962C8B-B14F-4D97-AF65-F5344CB8AC3E}">
        <p14:creationId xmlns:p14="http://schemas.microsoft.com/office/powerpoint/2010/main" val="3686575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300A1-BD1F-4B5F-ACFF-53E70592F64B}"/>
              </a:ext>
            </a:extLst>
          </p:cNvPr>
          <p:cNvSpPr>
            <a:spLocks noGrp="1"/>
          </p:cNvSpPr>
          <p:nvPr>
            <p:ph idx="1"/>
          </p:nvPr>
        </p:nvSpPr>
        <p:spPr/>
        <p:txBody>
          <a:bodyPr/>
          <a:lstStyle/>
          <a:p>
            <a:pPr marL="0" lvl="0" indent="0" algn="just" eaLnBrk="0" fontAlgn="base" hangingPunct="0">
              <a:lnSpc>
                <a:spcPct val="100000"/>
              </a:lnSpc>
              <a:spcBef>
                <a:spcPct val="0"/>
              </a:spcBef>
              <a:spcAft>
                <a:spcPct val="0"/>
              </a:spcAft>
              <a:buNone/>
            </a:pPr>
            <a:r>
              <a:rPr lang="en-US" altLang="en-US" b="1" dirty="0"/>
              <a:t>4. Your application needs a container to put the content provided by    </a:t>
            </a:r>
          </a:p>
          <a:p>
            <a:pPr marL="0" lvl="0" indent="0" algn="just" eaLnBrk="0" fontAlgn="base" hangingPunct="0">
              <a:lnSpc>
                <a:spcPct val="100000"/>
              </a:lnSpc>
              <a:spcBef>
                <a:spcPct val="0"/>
              </a:spcBef>
              <a:spcAft>
                <a:spcPct val="0"/>
              </a:spcAft>
              <a:buNone/>
            </a:pPr>
            <a:r>
              <a:rPr lang="en-US" altLang="en-US" b="1" dirty="0"/>
              <a:t>     the routing. This container is the ng-view directive.</a:t>
            </a:r>
          </a:p>
          <a:p>
            <a:pPr marL="0" lvl="0" indent="0" algn="just" eaLnBrk="0" fontAlgn="base" hangingPunct="0">
              <a:lnSpc>
                <a:spcPct val="100000"/>
              </a:lnSpc>
              <a:spcBef>
                <a:spcPct val="0"/>
              </a:spcBef>
              <a:spcAft>
                <a:spcPct val="0"/>
              </a:spcAft>
              <a:buNone/>
            </a:pPr>
            <a:endParaRPr lang="en-US" altLang="en-US" b="1" dirty="0"/>
          </a:p>
          <a:p>
            <a:pPr marL="0" indent="0" algn="just" eaLnBrk="0" fontAlgn="base" hangingPunct="0">
              <a:lnSpc>
                <a:spcPct val="100000"/>
              </a:lnSpc>
              <a:spcBef>
                <a:spcPct val="0"/>
              </a:spcBef>
              <a:spcAft>
                <a:spcPct val="0"/>
              </a:spcAft>
              <a:buNone/>
            </a:pPr>
            <a:r>
              <a:rPr lang="en-US" altLang="en-US" sz="2400" dirty="0">
                <a:solidFill>
                  <a:srgbClr val="000000"/>
                </a:solidFill>
              </a:rPr>
              <a:t>Applications can only have one </a:t>
            </a:r>
            <a:r>
              <a:rPr lang="en-US" altLang="en-US" sz="2400" dirty="0">
                <a:solidFill>
                  <a:srgbClr val="DC143C"/>
                </a:solidFill>
              </a:rPr>
              <a:t>ng-view</a:t>
            </a:r>
            <a:r>
              <a:rPr lang="en-US" altLang="en-US" sz="2400" dirty="0">
                <a:solidFill>
                  <a:srgbClr val="000000"/>
                </a:solidFill>
              </a:rPr>
              <a:t> directive, and this will be the placeholder for all views provided by the route.</a:t>
            </a:r>
            <a:r>
              <a:rPr lang="en-US" altLang="en-US" sz="2400" dirty="0"/>
              <a:t> </a:t>
            </a:r>
          </a:p>
          <a:p>
            <a:pPr marL="0" lvl="0" indent="0" algn="just" eaLnBrk="0" fontAlgn="base" hangingPunct="0">
              <a:lnSpc>
                <a:spcPct val="100000"/>
              </a:lnSpc>
              <a:spcBef>
                <a:spcPct val="0"/>
              </a:spcBef>
              <a:spcAft>
                <a:spcPct val="0"/>
              </a:spcAft>
              <a:buNone/>
            </a:pPr>
            <a:endParaRPr lang="en-US" altLang="en-US" b="1" dirty="0"/>
          </a:p>
          <a:p>
            <a:endParaRPr lang="en-IN" dirty="0"/>
          </a:p>
        </p:txBody>
      </p:sp>
    </p:spTree>
    <p:extLst>
      <p:ext uri="{BB962C8B-B14F-4D97-AF65-F5344CB8AC3E}">
        <p14:creationId xmlns:p14="http://schemas.microsoft.com/office/powerpoint/2010/main" val="1624895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0401-28E8-426B-BA0A-F9B2BA7807FE}"/>
              </a:ext>
            </a:extLst>
          </p:cNvPr>
          <p:cNvSpPr>
            <a:spLocks noGrp="1"/>
          </p:cNvSpPr>
          <p:nvPr>
            <p:ph type="title"/>
          </p:nvPr>
        </p:nvSpPr>
        <p:spPr>
          <a:xfrm>
            <a:off x="838200" y="365126"/>
            <a:ext cx="10515600" cy="953312"/>
          </a:xfrm>
        </p:spPr>
        <p:txBody>
          <a:bodyPr>
            <a:normAutofit fontScale="90000"/>
          </a:bodyPr>
          <a:lstStyle/>
          <a:p>
            <a:r>
              <a:rPr lang="en-IN" b="1" dirty="0"/>
              <a:t>Advantage of AngularJS</a:t>
            </a:r>
            <a:br>
              <a:rPr lang="en-IN" dirty="0"/>
            </a:br>
            <a:endParaRPr lang="en-IN" dirty="0"/>
          </a:p>
        </p:txBody>
      </p:sp>
      <p:sp>
        <p:nvSpPr>
          <p:cNvPr id="3" name="Content Placeholder 2">
            <a:extLst>
              <a:ext uri="{FF2B5EF4-FFF2-40B4-BE49-F238E27FC236}">
                <a16:creationId xmlns:a16="http://schemas.microsoft.com/office/drawing/2014/main" id="{0BEFFF8E-73A2-4B29-A3F1-0E5C6FB68169}"/>
              </a:ext>
            </a:extLst>
          </p:cNvPr>
          <p:cNvSpPr>
            <a:spLocks noGrp="1"/>
          </p:cNvSpPr>
          <p:nvPr>
            <p:ph idx="1"/>
          </p:nvPr>
        </p:nvSpPr>
        <p:spPr>
          <a:xfrm>
            <a:off x="838200" y="1201479"/>
            <a:ext cx="10515600" cy="5560828"/>
          </a:xfrm>
        </p:spPr>
        <p:txBody>
          <a:bodyPr>
            <a:normAutofit lnSpcReduction="10000"/>
          </a:bodyPr>
          <a:lstStyle/>
          <a:p>
            <a:pPr algn="just"/>
            <a:r>
              <a:rPr lang="en-US" sz="2400" b="1" dirty="0"/>
              <a:t>Dependency Injection:</a:t>
            </a:r>
            <a:r>
              <a:rPr lang="en-US" sz="2400" dirty="0"/>
              <a:t> Dependency Injection specifies a design pattern in which components are given their dependencies instead of hard coding them within the component.</a:t>
            </a:r>
          </a:p>
          <a:p>
            <a:pPr algn="just"/>
            <a:endParaRPr lang="en-US" sz="2400" dirty="0"/>
          </a:p>
          <a:p>
            <a:pPr algn="just"/>
            <a:r>
              <a:rPr lang="en-US" sz="2400" b="1" dirty="0"/>
              <a:t>Two way data binding:</a:t>
            </a:r>
            <a:r>
              <a:rPr lang="en-US" sz="2400" dirty="0"/>
              <a:t> AngularJS creates a two way data-binding between the select element and the </a:t>
            </a:r>
            <a:r>
              <a:rPr lang="en-US" sz="2400" dirty="0" err="1"/>
              <a:t>orderProp</a:t>
            </a:r>
            <a:r>
              <a:rPr lang="en-US" sz="2400" dirty="0"/>
              <a:t> model. </a:t>
            </a:r>
            <a:r>
              <a:rPr lang="en-US" sz="2400" dirty="0" err="1"/>
              <a:t>orderProp</a:t>
            </a:r>
            <a:r>
              <a:rPr lang="en-US" sz="2400" dirty="0"/>
              <a:t> is then used as the input for the </a:t>
            </a:r>
            <a:r>
              <a:rPr lang="en-US" sz="2400" dirty="0" err="1"/>
              <a:t>orderBy</a:t>
            </a:r>
            <a:r>
              <a:rPr lang="en-US" sz="2400" dirty="0"/>
              <a:t> filter.</a:t>
            </a:r>
          </a:p>
          <a:p>
            <a:pPr algn="just"/>
            <a:endParaRPr lang="en-US" sz="2400" dirty="0"/>
          </a:p>
          <a:p>
            <a:pPr algn="just"/>
            <a:endParaRPr lang="en-US" sz="2400" dirty="0"/>
          </a:p>
          <a:p>
            <a:pPr algn="just"/>
            <a:r>
              <a:rPr lang="en-US" sz="2400" b="1" dirty="0"/>
              <a:t>Model View Controller:</a:t>
            </a:r>
            <a:r>
              <a:rPr lang="en-US" sz="2400" dirty="0"/>
              <a:t> In Angular JS, it is very easy to develop application in a clean MVC way. You just have to split your application code into MVC components i.e. Model, View and the Controller.</a:t>
            </a:r>
          </a:p>
          <a:p>
            <a:pPr algn="just"/>
            <a:endParaRPr lang="en-US" sz="2400" dirty="0"/>
          </a:p>
          <a:p>
            <a:pPr algn="just"/>
            <a:r>
              <a:rPr lang="en-US" sz="2400" dirty="0"/>
              <a:t>Directives, filters, modules, routes etc.</a:t>
            </a:r>
          </a:p>
          <a:p>
            <a:endParaRPr lang="en-IN" dirty="0"/>
          </a:p>
        </p:txBody>
      </p:sp>
    </p:spTree>
    <p:extLst>
      <p:ext uri="{BB962C8B-B14F-4D97-AF65-F5344CB8AC3E}">
        <p14:creationId xmlns:p14="http://schemas.microsoft.com/office/powerpoint/2010/main" val="3970186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71B5-5E50-47E1-86ED-0F9DEB276FF8}"/>
              </a:ext>
            </a:extLst>
          </p:cNvPr>
          <p:cNvSpPr>
            <a:spLocks noGrp="1"/>
          </p:cNvSpPr>
          <p:nvPr>
            <p:ph type="title"/>
          </p:nvPr>
        </p:nvSpPr>
        <p:spPr>
          <a:xfrm>
            <a:off x="838200" y="365124"/>
            <a:ext cx="10515600" cy="1538103"/>
          </a:xfrm>
        </p:spPr>
        <p:txBody>
          <a:bodyPr>
            <a:normAutofit/>
          </a:bodyPr>
          <a:lstStyle/>
          <a:p>
            <a:r>
              <a:rPr lang="en-IN" b="1" dirty="0"/>
              <a:t>Features of </a:t>
            </a:r>
            <a:r>
              <a:rPr lang="en-IN" b="1" dirty="0" err="1"/>
              <a:t>Angularjs</a:t>
            </a:r>
            <a:br>
              <a:rPr lang="en-IN" b="1" dirty="0"/>
            </a:br>
            <a:endParaRPr lang="en-IN" dirty="0"/>
          </a:p>
        </p:txBody>
      </p:sp>
      <p:sp>
        <p:nvSpPr>
          <p:cNvPr id="3" name="Content Placeholder 2">
            <a:extLst>
              <a:ext uri="{FF2B5EF4-FFF2-40B4-BE49-F238E27FC236}">
                <a16:creationId xmlns:a16="http://schemas.microsoft.com/office/drawing/2014/main" id="{C3C48554-BD06-4C07-981B-4B6896E239BF}"/>
              </a:ext>
            </a:extLst>
          </p:cNvPr>
          <p:cNvSpPr>
            <a:spLocks noGrp="1"/>
          </p:cNvSpPr>
          <p:nvPr>
            <p:ph idx="1"/>
          </p:nvPr>
        </p:nvSpPr>
        <p:spPr>
          <a:xfrm>
            <a:off x="838200" y="1509823"/>
            <a:ext cx="10515600" cy="5348178"/>
          </a:xfrm>
        </p:spPr>
        <p:txBody>
          <a:bodyPr>
            <a:normAutofit/>
          </a:bodyPr>
          <a:lstStyle/>
          <a:p>
            <a:pPr algn="just"/>
            <a:r>
              <a:rPr lang="en-US" dirty="0"/>
              <a:t>It gives rich Developer control.</a:t>
            </a:r>
          </a:p>
          <a:p>
            <a:pPr algn="just"/>
            <a:r>
              <a:rPr lang="en-US" dirty="0"/>
              <a:t>It provides reusable components.</a:t>
            </a:r>
          </a:p>
          <a:p>
            <a:pPr algn="just"/>
            <a:r>
              <a:rPr lang="en-US" dirty="0"/>
              <a:t>It provides capability to create Single Page Application in a very clean and maintainable way.</a:t>
            </a:r>
          </a:p>
          <a:p>
            <a:pPr algn="just"/>
            <a:r>
              <a:rPr lang="en-US" dirty="0"/>
              <a:t>It provides data binding capability to HTML thus giving user a rich and responsive experience.</a:t>
            </a:r>
          </a:p>
          <a:p>
            <a:pPr algn="just"/>
            <a:r>
              <a:rPr lang="en-US" dirty="0"/>
              <a:t>With AngularJS, developer write less code and get more functionality.</a:t>
            </a:r>
          </a:p>
          <a:p>
            <a:pPr algn="just"/>
            <a:r>
              <a:rPr lang="en-US" dirty="0"/>
              <a:t>In AngularJS, views are pure html pages, and controllers written in JavaScript do the business processing.</a:t>
            </a:r>
          </a:p>
        </p:txBody>
      </p:sp>
    </p:spTree>
    <p:extLst>
      <p:ext uri="{BB962C8B-B14F-4D97-AF65-F5344CB8AC3E}">
        <p14:creationId xmlns:p14="http://schemas.microsoft.com/office/powerpoint/2010/main" val="1804960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3001C-9B0F-4FAB-AD8B-5CA4C0ADD3D7}"/>
              </a:ext>
            </a:extLst>
          </p:cNvPr>
          <p:cNvSpPr>
            <a:spLocks noGrp="1"/>
          </p:cNvSpPr>
          <p:nvPr>
            <p:ph type="title"/>
          </p:nvPr>
        </p:nvSpPr>
        <p:spPr/>
        <p:txBody>
          <a:bodyPr/>
          <a:lstStyle/>
          <a:p>
            <a:r>
              <a:rPr lang="en-IN" b="1" dirty="0"/>
              <a:t>Advantage of </a:t>
            </a:r>
            <a:r>
              <a:rPr lang="en-IN" b="1" dirty="0" err="1"/>
              <a:t>Angularjs</a:t>
            </a:r>
            <a:br>
              <a:rPr lang="en-IN" b="1" dirty="0"/>
            </a:br>
            <a:endParaRPr lang="en-IN" dirty="0"/>
          </a:p>
        </p:txBody>
      </p:sp>
      <p:sp>
        <p:nvSpPr>
          <p:cNvPr id="3" name="Content Placeholder 2">
            <a:extLst>
              <a:ext uri="{FF2B5EF4-FFF2-40B4-BE49-F238E27FC236}">
                <a16:creationId xmlns:a16="http://schemas.microsoft.com/office/drawing/2014/main" id="{898A868C-61EF-460F-86CB-D594F2B36200}"/>
              </a:ext>
            </a:extLst>
          </p:cNvPr>
          <p:cNvSpPr>
            <a:spLocks noGrp="1"/>
          </p:cNvSpPr>
          <p:nvPr>
            <p:ph idx="1"/>
          </p:nvPr>
        </p:nvSpPr>
        <p:spPr>
          <a:xfrm>
            <a:off x="838200" y="1180214"/>
            <a:ext cx="10515600" cy="5443870"/>
          </a:xfrm>
        </p:spPr>
        <p:txBody>
          <a:bodyPr>
            <a:normAutofit fontScale="92500" lnSpcReduction="10000"/>
          </a:bodyPr>
          <a:lstStyle/>
          <a:p>
            <a:r>
              <a:rPr lang="en-US" dirty="0"/>
              <a:t>AngularJS is a framework of JavaScript. It improve the properties of Html elements. Some advantage of </a:t>
            </a:r>
            <a:r>
              <a:rPr lang="en-US" dirty="0" err="1"/>
              <a:t>of</a:t>
            </a:r>
            <a:r>
              <a:rPr lang="en-US" dirty="0"/>
              <a:t> </a:t>
            </a:r>
            <a:r>
              <a:rPr lang="en-US" dirty="0" err="1"/>
              <a:t>angularjs</a:t>
            </a:r>
            <a:r>
              <a:rPr lang="en-US" dirty="0"/>
              <a:t> are;</a:t>
            </a:r>
          </a:p>
          <a:p>
            <a:r>
              <a:rPr lang="en-US" b="1" dirty="0"/>
              <a:t>Less Code: </a:t>
            </a:r>
            <a:r>
              <a:rPr lang="en-US" dirty="0"/>
              <a:t>It help to write less code. Using </a:t>
            </a:r>
            <a:r>
              <a:rPr lang="en-US" dirty="0" err="1"/>
              <a:t>angularjs</a:t>
            </a:r>
            <a:r>
              <a:rPr lang="en-US" dirty="0"/>
              <a:t> developers can achieve more functionality with writing less code.</a:t>
            </a:r>
          </a:p>
          <a:p>
            <a:r>
              <a:rPr lang="en-US" b="1" dirty="0"/>
              <a:t>Testable: </a:t>
            </a:r>
            <a:r>
              <a:rPr lang="en-US" dirty="0"/>
              <a:t>It make your application testable. AngularJS code is unit testable.</a:t>
            </a:r>
          </a:p>
          <a:p>
            <a:r>
              <a:rPr lang="en-US" dirty="0"/>
              <a:t>It increase the level of abstraction.</a:t>
            </a:r>
          </a:p>
          <a:p>
            <a:r>
              <a:rPr lang="en-US" dirty="0"/>
              <a:t>It provides reusable components.</a:t>
            </a:r>
          </a:p>
          <a:p>
            <a:r>
              <a:rPr lang="en-US" dirty="0"/>
              <a:t>Using this you can design more responsive web pages.</a:t>
            </a:r>
          </a:p>
          <a:p>
            <a:r>
              <a:rPr lang="en-US" dirty="0"/>
              <a:t>It work well with other Libraries.</a:t>
            </a:r>
          </a:p>
          <a:p>
            <a:r>
              <a:rPr lang="en-US" dirty="0"/>
              <a:t>It help to make and design a big applications.</a:t>
            </a:r>
          </a:p>
          <a:p>
            <a:r>
              <a:rPr lang="en-US" dirty="0"/>
              <a:t>AngularJS support most of all new web browser and all mobiles OS.</a:t>
            </a:r>
          </a:p>
          <a:p>
            <a:r>
              <a:rPr lang="en-US" dirty="0"/>
              <a:t>In AngularJS view are pure html code and controller are written in JavaScript to achieve business logic.</a:t>
            </a:r>
          </a:p>
          <a:p>
            <a:endParaRPr lang="en-IN" dirty="0"/>
          </a:p>
        </p:txBody>
      </p:sp>
    </p:spTree>
    <p:extLst>
      <p:ext uri="{BB962C8B-B14F-4D97-AF65-F5344CB8AC3E}">
        <p14:creationId xmlns:p14="http://schemas.microsoft.com/office/powerpoint/2010/main" val="344323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01EE-EFA6-4A7F-B602-B009C2580671}"/>
              </a:ext>
            </a:extLst>
          </p:cNvPr>
          <p:cNvSpPr>
            <a:spLocks noGrp="1"/>
          </p:cNvSpPr>
          <p:nvPr>
            <p:ph type="title"/>
          </p:nvPr>
        </p:nvSpPr>
        <p:spPr>
          <a:xfrm>
            <a:off x="699052" y="0"/>
            <a:ext cx="10515600" cy="1325563"/>
          </a:xfrm>
        </p:spPr>
        <p:txBody>
          <a:bodyPr/>
          <a:lstStyle/>
          <a:p>
            <a:r>
              <a:rPr lang="en-IN" b="1" dirty="0"/>
              <a:t>Example Explanation</a:t>
            </a:r>
          </a:p>
        </p:txBody>
      </p:sp>
      <p:sp>
        <p:nvSpPr>
          <p:cNvPr id="3" name="Content Placeholder 2">
            <a:extLst>
              <a:ext uri="{FF2B5EF4-FFF2-40B4-BE49-F238E27FC236}">
                <a16:creationId xmlns:a16="http://schemas.microsoft.com/office/drawing/2014/main" id="{C6116F3D-7EBD-4478-82F7-30D7CA558305}"/>
              </a:ext>
            </a:extLst>
          </p:cNvPr>
          <p:cNvSpPr>
            <a:spLocks noGrp="1"/>
          </p:cNvSpPr>
          <p:nvPr>
            <p:ph idx="1"/>
          </p:nvPr>
        </p:nvSpPr>
        <p:spPr>
          <a:xfrm>
            <a:off x="838200" y="1252330"/>
            <a:ext cx="11098696" cy="5496340"/>
          </a:xfrm>
        </p:spPr>
        <p:txBody>
          <a:bodyPr>
            <a:normAutofit/>
          </a:bodyPr>
          <a:lstStyle/>
          <a:p>
            <a:pPr algn="just"/>
            <a:r>
              <a:rPr lang="en-US" dirty="0"/>
              <a:t>The </a:t>
            </a:r>
            <a:r>
              <a:rPr lang="en-US" dirty="0" err="1"/>
              <a:t>angular.module</a:t>
            </a:r>
            <a:r>
              <a:rPr lang="en-US" dirty="0"/>
              <a:t>() method creates an application module, where the first parameter is a module name which is same as specified by ng-app directive.</a:t>
            </a:r>
          </a:p>
          <a:p>
            <a:pPr algn="just"/>
            <a:r>
              <a:rPr lang="en-US" dirty="0"/>
              <a:t>The second parameter is an array of other dependent modules []. </a:t>
            </a:r>
          </a:p>
          <a:p>
            <a:pPr algn="just"/>
            <a:r>
              <a:rPr lang="en-US" dirty="0"/>
              <a:t>In the above example we are passing an empty array because there is no dependency.</a:t>
            </a:r>
          </a:p>
          <a:p>
            <a:pPr algn="just"/>
            <a:endParaRPr lang="en-US" dirty="0"/>
          </a:p>
          <a:p>
            <a:pPr marL="0" indent="0" algn="just">
              <a:buNone/>
            </a:pPr>
            <a:r>
              <a:rPr lang="en-US" b="1" dirty="0"/>
              <a:t>Note</a:t>
            </a:r>
            <a:r>
              <a:rPr lang="en-US" dirty="0"/>
              <a:t>: </a:t>
            </a:r>
          </a:p>
          <a:p>
            <a:pPr lvl="1" algn="just"/>
            <a:r>
              <a:rPr lang="en-US" dirty="0"/>
              <a:t>The </a:t>
            </a:r>
            <a:r>
              <a:rPr lang="en-US" dirty="0" err="1"/>
              <a:t>angular.module</a:t>
            </a:r>
            <a:r>
              <a:rPr lang="en-US" dirty="0"/>
              <a:t>() method returns specified module object if no dependency is specified. </a:t>
            </a:r>
          </a:p>
          <a:p>
            <a:pPr lvl="1" algn="just"/>
            <a:r>
              <a:rPr lang="en-US" dirty="0"/>
              <a:t>Therefore, specify an empty array even if the current module is not 	dependent on other module.</a:t>
            </a:r>
          </a:p>
        </p:txBody>
      </p:sp>
    </p:spTree>
    <p:extLst>
      <p:ext uri="{BB962C8B-B14F-4D97-AF65-F5344CB8AC3E}">
        <p14:creationId xmlns:p14="http://schemas.microsoft.com/office/powerpoint/2010/main" val="1258963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1EBD-1991-4BAC-8B38-A19F6ADA346F}"/>
              </a:ext>
            </a:extLst>
          </p:cNvPr>
          <p:cNvSpPr>
            <a:spLocks noGrp="1"/>
          </p:cNvSpPr>
          <p:nvPr>
            <p:ph type="title"/>
          </p:nvPr>
        </p:nvSpPr>
        <p:spPr/>
        <p:txBody>
          <a:bodyPr/>
          <a:lstStyle/>
          <a:p>
            <a:r>
              <a:rPr lang="en-IN" b="1" dirty="0"/>
              <a:t>Dis-advantage of </a:t>
            </a:r>
            <a:r>
              <a:rPr lang="en-IN" b="1" dirty="0" err="1"/>
              <a:t>Angularjs</a:t>
            </a:r>
            <a:br>
              <a:rPr lang="en-IN" b="1" dirty="0"/>
            </a:br>
            <a:endParaRPr lang="en-IN" dirty="0"/>
          </a:p>
        </p:txBody>
      </p:sp>
      <p:sp>
        <p:nvSpPr>
          <p:cNvPr id="3" name="Content Placeholder 2">
            <a:extLst>
              <a:ext uri="{FF2B5EF4-FFF2-40B4-BE49-F238E27FC236}">
                <a16:creationId xmlns:a16="http://schemas.microsoft.com/office/drawing/2014/main" id="{7626B7F9-B077-4851-81E8-BDFF0D42267D}"/>
              </a:ext>
            </a:extLst>
          </p:cNvPr>
          <p:cNvSpPr>
            <a:spLocks noGrp="1"/>
          </p:cNvSpPr>
          <p:nvPr>
            <p:ph idx="1"/>
          </p:nvPr>
        </p:nvSpPr>
        <p:spPr/>
        <p:txBody>
          <a:bodyPr/>
          <a:lstStyle/>
          <a:p>
            <a:pPr algn="just"/>
            <a:r>
              <a:rPr lang="en-US" b="1" dirty="0"/>
              <a:t>Not Secure: </a:t>
            </a:r>
            <a:r>
              <a:rPr lang="en-US" dirty="0"/>
              <a:t>It is a framework of JavaScript not a server side programming. Only server side programs provides security, server side authentication and authorization provides security for application.</a:t>
            </a:r>
          </a:p>
          <a:p>
            <a:pPr algn="just"/>
            <a:endParaRPr lang="en-US" dirty="0"/>
          </a:p>
          <a:p>
            <a:pPr algn="just"/>
            <a:r>
              <a:rPr lang="en-US" b="1" dirty="0"/>
              <a:t>Depends on User: </a:t>
            </a:r>
            <a:r>
              <a:rPr lang="en-US" dirty="0"/>
              <a:t>If any user disable JavaScript in their own browser then nothing will be apply on your application related to JavaScript and AngularJS, Only basic Html page will display.</a:t>
            </a:r>
          </a:p>
          <a:p>
            <a:endParaRPr lang="en-IN" dirty="0"/>
          </a:p>
        </p:txBody>
      </p:sp>
    </p:spTree>
    <p:extLst>
      <p:ext uri="{BB962C8B-B14F-4D97-AF65-F5344CB8AC3E}">
        <p14:creationId xmlns:p14="http://schemas.microsoft.com/office/powerpoint/2010/main" val="254652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49A9-98CB-4BF6-B2AB-CE78D587188D}"/>
              </a:ext>
            </a:extLst>
          </p:cNvPr>
          <p:cNvSpPr>
            <a:spLocks noGrp="1"/>
          </p:cNvSpPr>
          <p:nvPr>
            <p:ph type="title"/>
          </p:nvPr>
        </p:nvSpPr>
        <p:spPr/>
        <p:txBody>
          <a:bodyPr/>
          <a:lstStyle/>
          <a:p>
            <a:r>
              <a:rPr lang="en-IN" b="1" dirty="0" err="1"/>
              <a:t>Example</a:t>
            </a:r>
            <a:r>
              <a:rPr lang="en-IN" dirty="0" err="1"/>
              <a:t>:Create</a:t>
            </a:r>
            <a:r>
              <a:rPr lang="en-IN" dirty="0"/>
              <a:t> Controller Module</a:t>
            </a:r>
          </a:p>
        </p:txBody>
      </p:sp>
      <p:sp>
        <p:nvSpPr>
          <p:cNvPr id="3" name="Content Placeholder 2">
            <a:extLst>
              <a:ext uri="{FF2B5EF4-FFF2-40B4-BE49-F238E27FC236}">
                <a16:creationId xmlns:a16="http://schemas.microsoft.com/office/drawing/2014/main" id="{2F0FD4EC-862D-4CDA-A5B7-C8EA0A1F45DB}"/>
              </a:ext>
            </a:extLst>
          </p:cNvPr>
          <p:cNvSpPr>
            <a:spLocks noGrp="1"/>
          </p:cNvSpPr>
          <p:nvPr>
            <p:ph idx="1"/>
          </p:nvPr>
        </p:nvSpPr>
        <p:spPr/>
        <p:txBody>
          <a:bodyPr/>
          <a:lstStyle/>
          <a:p>
            <a:pPr algn="just"/>
            <a:r>
              <a:rPr lang="en-US" dirty="0"/>
              <a:t>In the above example, we have created a controller named "</a:t>
            </a:r>
            <a:r>
              <a:rPr lang="en-US" dirty="0" err="1"/>
              <a:t>myController</a:t>
            </a:r>
            <a:r>
              <a:rPr lang="en-US" dirty="0"/>
              <a:t>" using </a:t>
            </a:r>
            <a:r>
              <a:rPr lang="en-US" dirty="0" err="1"/>
              <a:t>myApp.controller</a:t>
            </a:r>
            <a:r>
              <a:rPr lang="en-US" dirty="0"/>
              <a:t>() method. </a:t>
            </a:r>
          </a:p>
          <a:p>
            <a:pPr algn="just"/>
            <a:endParaRPr lang="en-US" dirty="0"/>
          </a:p>
          <a:p>
            <a:pPr algn="just"/>
            <a:r>
              <a:rPr lang="en-US" dirty="0"/>
              <a:t>Here, </a:t>
            </a:r>
            <a:r>
              <a:rPr lang="en-US" dirty="0" err="1"/>
              <a:t>myApp</a:t>
            </a:r>
            <a:r>
              <a:rPr lang="en-US" dirty="0"/>
              <a:t> is an object of a module, and controller() method creates a controller inside "</a:t>
            </a:r>
            <a:r>
              <a:rPr lang="en-US" dirty="0" err="1"/>
              <a:t>myApp</a:t>
            </a:r>
            <a:r>
              <a:rPr lang="en-US" dirty="0"/>
              <a:t>" module. </a:t>
            </a:r>
          </a:p>
          <a:p>
            <a:pPr algn="just"/>
            <a:endParaRPr lang="en-US" dirty="0"/>
          </a:p>
          <a:p>
            <a:pPr algn="just"/>
            <a:r>
              <a:rPr lang="en-US" dirty="0"/>
              <a:t>So, "</a:t>
            </a:r>
            <a:r>
              <a:rPr lang="en-US" dirty="0" err="1"/>
              <a:t>myController</a:t>
            </a:r>
            <a:r>
              <a:rPr lang="en-US" dirty="0"/>
              <a:t>" will not become a global function.</a:t>
            </a:r>
            <a:endParaRPr lang="en-IN" dirty="0"/>
          </a:p>
        </p:txBody>
      </p:sp>
    </p:spTree>
    <p:extLst>
      <p:ext uri="{BB962C8B-B14F-4D97-AF65-F5344CB8AC3E}">
        <p14:creationId xmlns:p14="http://schemas.microsoft.com/office/powerpoint/2010/main" val="2450523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6D83-A886-4E83-AC84-E755DA13CDB9}"/>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21C518FE-9D3E-4850-A2C6-9BE6AA7D0494}"/>
              </a:ext>
            </a:extLst>
          </p:cNvPr>
          <p:cNvSpPr>
            <a:spLocks noGrp="1"/>
          </p:cNvSpPr>
          <p:nvPr>
            <p:ph idx="1"/>
          </p:nvPr>
        </p:nvSpPr>
        <p:spPr/>
        <p:txBody>
          <a:bodyPr/>
          <a:lstStyle/>
          <a:p>
            <a:r>
              <a:rPr lang="en-IN" b="1" u="sng" dirty="0"/>
              <a:t>Modules in Separate Files</a:t>
            </a:r>
            <a:endParaRPr lang="en-IN" dirty="0"/>
          </a:p>
        </p:txBody>
      </p:sp>
    </p:spTree>
    <p:extLst>
      <p:ext uri="{BB962C8B-B14F-4D97-AF65-F5344CB8AC3E}">
        <p14:creationId xmlns:p14="http://schemas.microsoft.com/office/powerpoint/2010/main" val="64595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0943-6FED-422B-B53E-B397CA72246F}"/>
              </a:ext>
            </a:extLst>
          </p:cNvPr>
          <p:cNvSpPr>
            <a:spLocks noGrp="1"/>
          </p:cNvSpPr>
          <p:nvPr>
            <p:ph type="title"/>
          </p:nvPr>
        </p:nvSpPr>
        <p:spPr>
          <a:xfrm>
            <a:off x="838200" y="0"/>
            <a:ext cx="10515600" cy="1325563"/>
          </a:xfrm>
        </p:spPr>
        <p:txBody>
          <a:bodyPr/>
          <a:lstStyle/>
          <a:p>
            <a:r>
              <a:rPr lang="en-IN" b="1" u="sng" dirty="0"/>
              <a:t>AngularJS Filters</a:t>
            </a:r>
            <a:br>
              <a:rPr lang="en-IN" b="1" u="sng" dirty="0"/>
            </a:br>
            <a:endParaRPr lang="en-IN" b="1" u="sng" dirty="0"/>
          </a:p>
        </p:txBody>
      </p:sp>
      <p:sp>
        <p:nvSpPr>
          <p:cNvPr id="3" name="Content Placeholder 2">
            <a:extLst>
              <a:ext uri="{FF2B5EF4-FFF2-40B4-BE49-F238E27FC236}">
                <a16:creationId xmlns:a16="http://schemas.microsoft.com/office/drawing/2014/main" id="{B7AA61FB-9AE0-4A3F-9BF3-B74F51200555}"/>
              </a:ext>
            </a:extLst>
          </p:cNvPr>
          <p:cNvSpPr>
            <a:spLocks noGrp="1"/>
          </p:cNvSpPr>
          <p:nvPr>
            <p:ph idx="1"/>
          </p:nvPr>
        </p:nvSpPr>
        <p:spPr>
          <a:xfrm>
            <a:off x="838200" y="1172817"/>
            <a:ext cx="10515600" cy="5198166"/>
          </a:xfrm>
        </p:spPr>
        <p:txBody>
          <a:bodyPr>
            <a:normAutofit/>
          </a:bodyPr>
          <a:lstStyle/>
          <a:p>
            <a:r>
              <a:rPr lang="en-US" dirty="0"/>
              <a:t>AngularJS Filters allow us to format the data to display on UI without changing original format.</a:t>
            </a:r>
          </a:p>
          <a:p>
            <a:endParaRPr lang="en-US" dirty="0"/>
          </a:p>
          <a:p>
            <a:r>
              <a:rPr lang="en-US" dirty="0"/>
              <a:t>Filters can be used with an expression or directives using pipe | sign.</a:t>
            </a:r>
          </a:p>
          <a:p>
            <a:endParaRPr lang="en-US" dirty="0"/>
          </a:p>
          <a:p>
            <a:endParaRPr lang="en-US" dirty="0"/>
          </a:p>
          <a:p>
            <a:pPr marL="0" indent="0">
              <a:buNone/>
            </a:pPr>
            <a:endParaRPr lang="en-US" dirty="0"/>
          </a:p>
          <a:p>
            <a:r>
              <a:rPr lang="en-US" dirty="0"/>
              <a:t>Angular includes various filters to format data of different data types. The following table lists important filters.</a:t>
            </a:r>
          </a:p>
          <a:p>
            <a:endParaRPr lang="en-US" dirty="0"/>
          </a:p>
          <a:p>
            <a:endParaRPr lang="en-IN" dirty="0"/>
          </a:p>
        </p:txBody>
      </p:sp>
      <p:pic>
        <p:nvPicPr>
          <p:cNvPr id="7" name="Picture 6">
            <a:extLst>
              <a:ext uri="{FF2B5EF4-FFF2-40B4-BE49-F238E27FC236}">
                <a16:creationId xmlns:a16="http://schemas.microsoft.com/office/drawing/2014/main" id="{DC49E694-D127-4909-90D3-3D9182640D56}"/>
              </a:ext>
            </a:extLst>
          </p:cNvPr>
          <p:cNvPicPr>
            <a:picLocks noChangeAspect="1"/>
          </p:cNvPicPr>
          <p:nvPr/>
        </p:nvPicPr>
        <p:blipFill>
          <a:blip r:embed="rId2"/>
          <a:stretch>
            <a:fillRect/>
          </a:stretch>
        </p:blipFill>
        <p:spPr>
          <a:xfrm>
            <a:off x="2838036" y="3529185"/>
            <a:ext cx="5124450" cy="638175"/>
          </a:xfrm>
          <a:prstGeom prst="rect">
            <a:avLst/>
          </a:prstGeom>
        </p:spPr>
      </p:pic>
    </p:spTree>
    <p:extLst>
      <p:ext uri="{BB962C8B-B14F-4D97-AF65-F5344CB8AC3E}">
        <p14:creationId xmlns:p14="http://schemas.microsoft.com/office/powerpoint/2010/main" val="3301568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B58CD3-94C8-427E-B454-361B47D3A711}"/>
              </a:ext>
            </a:extLst>
          </p:cNvPr>
          <p:cNvPicPr>
            <a:picLocks noChangeAspect="1"/>
          </p:cNvPicPr>
          <p:nvPr/>
        </p:nvPicPr>
        <p:blipFill>
          <a:blip r:embed="rId2"/>
          <a:stretch>
            <a:fillRect/>
          </a:stretch>
        </p:blipFill>
        <p:spPr>
          <a:xfrm>
            <a:off x="178904" y="129210"/>
            <a:ext cx="11877261" cy="6609520"/>
          </a:xfrm>
          <a:prstGeom prst="rect">
            <a:avLst/>
          </a:prstGeom>
        </p:spPr>
      </p:pic>
    </p:spTree>
    <p:extLst>
      <p:ext uri="{BB962C8B-B14F-4D97-AF65-F5344CB8AC3E}">
        <p14:creationId xmlns:p14="http://schemas.microsoft.com/office/powerpoint/2010/main" val="3316918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2098</Words>
  <Application>Microsoft Office PowerPoint</Application>
  <PresentationFormat>Widescreen</PresentationFormat>
  <Paragraphs>356</Paragraphs>
  <Slides>50</Slides>
  <Notes>5</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Consolas</vt:lpstr>
      <vt:lpstr>Segoe UI</vt:lpstr>
      <vt:lpstr>Office Theme</vt:lpstr>
      <vt:lpstr>AngularJS</vt:lpstr>
      <vt:lpstr>AngularJS Modules </vt:lpstr>
      <vt:lpstr>Creating a Module </vt:lpstr>
      <vt:lpstr>Example: Create Application Module</vt:lpstr>
      <vt:lpstr>Example Explanation</vt:lpstr>
      <vt:lpstr>Example:Create Controller Module</vt:lpstr>
      <vt:lpstr> </vt:lpstr>
      <vt:lpstr>AngularJS Filters </vt:lpstr>
      <vt:lpstr>PowerPoint Presentation</vt:lpstr>
      <vt:lpstr>Number Filter </vt:lpstr>
      <vt:lpstr>Currency Filter </vt:lpstr>
      <vt:lpstr>Date filter </vt:lpstr>
      <vt:lpstr>Filter </vt:lpstr>
      <vt:lpstr>AngularJS Events </vt:lpstr>
      <vt:lpstr>ng-click </vt:lpstr>
      <vt:lpstr>Mouse Events  </vt:lpstr>
      <vt:lpstr>Toggle, True/False </vt:lpstr>
      <vt:lpstr>$event Object </vt:lpstr>
      <vt:lpstr>AngularJS Services </vt:lpstr>
      <vt:lpstr>Why use Services? </vt:lpstr>
      <vt:lpstr>AngularJS Services</vt:lpstr>
      <vt:lpstr>PowerPoint Presentation</vt:lpstr>
      <vt:lpstr>The following table lists all the built-in AngularJS services.</vt:lpstr>
      <vt:lpstr>Continue</vt:lpstr>
      <vt:lpstr>AngularJS Services are Always Singletons </vt:lpstr>
      <vt:lpstr>The $http Service </vt:lpstr>
      <vt:lpstr>Continue</vt:lpstr>
      <vt:lpstr>What are Promises? </vt:lpstr>
      <vt:lpstr>PowerPoint Presentation</vt:lpstr>
      <vt:lpstr>Example</vt:lpstr>
      <vt:lpstr>Example</vt:lpstr>
      <vt:lpstr>$http.get() </vt:lpstr>
      <vt:lpstr>Example Explanation</vt:lpstr>
      <vt:lpstr>$http.post </vt:lpstr>
      <vt:lpstr>$http() </vt:lpstr>
      <vt:lpstr>$log Service </vt:lpstr>
      <vt:lpstr>$interval Service </vt:lpstr>
      <vt:lpstr>The $timeout Service </vt:lpstr>
      <vt:lpstr>$window Service </vt:lpstr>
      <vt:lpstr>Create Your Own Service </vt:lpstr>
      <vt:lpstr>AngularJS Forms </vt:lpstr>
      <vt:lpstr>AngularJS Routing</vt:lpstr>
      <vt:lpstr>AngularJS Routing</vt:lpstr>
      <vt:lpstr>Steps</vt:lpstr>
      <vt:lpstr>PowerPoint Presentation</vt:lpstr>
      <vt:lpstr>PowerPoint Presentation</vt:lpstr>
      <vt:lpstr>Advantage of AngularJS </vt:lpstr>
      <vt:lpstr>Features of Angularjs </vt:lpstr>
      <vt:lpstr>Advantage of Angularjs </vt:lpstr>
      <vt:lpstr>Dis-advantage of Angularjs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Hardi Desai</dc:creator>
  <cp:lastModifiedBy>Hardi Desai</cp:lastModifiedBy>
  <cp:revision>124</cp:revision>
  <dcterms:created xsi:type="dcterms:W3CDTF">2019-03-27T01:30:35Z</dcterms:created>
  <dcterms:modified xsi:type="dcterms:W3CDTF">2019-04-04T04:17:00Z</dcterms:modified>
</cp:coreProperties>
</file>