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Lst>
  <p:notesMasterIdLst>
    <p:notesMasterId r:id="rId122"/>
  </p:notesMasterIdLst>
  <p:sldIdLst>
    <p:sldId id="387" r:id="rId2"/>
    <p:sldId id="257" r:id="rId3"/>
    <p:sldId id="371" r:id="rId4"/>
    <p:sldId id="369" r:id="rId5"/>
    <p:sldId id="370" r:id="rId6"/>
    <p:sldId id="366" r:id="rId7"/>
    <p:sldId id="258" r:id="rId8"/>
    <p:sldId id="259" r:id="rId9"/>
    <p:sldId id="263" r:id="rId10"/>
    <p:sldId id="264" r:id="rId11"/>
    <p:sldId id="388" r:id="rId12"/>
    <p:sldId id="389" r:id="rId13"/>
    <p:sldId id="390" r:id="rId14"/>
    <p:sldId id="265" r:id="rId15"/>
    <p:sldId id="266" r:id="rId16"/>
    <p:sldId id="378" r:id="rId17"/>
    <p:sldId id="267" r:id="rId18"/>
    <p:sldId id="268" r:id="rId19"/>
    <p:sldId id="269" r:id="rId20"/>
    <p:sldId id="374" r:id="rId21"/>
    <p:sldId id="376" r:id="rId22"/>
    <p:sldId id="379" r:id="rId23"/>
    <p:sldId id="271" r:id="rId24"/>
    <p:sldId id="272" r:id="rId25"/>
    <p:sldId id="380" r:id="rId26"/>
    <p:sldId id="273" r:id="rId27"/>
    <p:sldId id="381" r:id="rId28"/>
    <p:sldId id="377" r:id="rId29"/>
    <p:sldId id="274" r:id="rId30"/>
    <p:sldId id="393" r:id="rId31"/>
    <p:sldId id="383" r:id="rId32"/>
    <p:sldId id="275" r:id="rId33"/>
    <p:sldId id="384" r:id="rId34"/>
    <p:sldId id="385" r:id="rId35"/>
    <p:sldId id="402" r:id="rId36"/>
    <p:sldId id="395" r:id="rId37"/>
    <p:sldId id="394" r:id="rId38"/>
    <p:sldId id="396" r:id="rId39"/>
    <p:sldId id="397" r:id="rId40"/>
    <p:sldId id="398" r:id="rId41"/>
    <p:sldId id="399" r:id="rId42"/>
    <p:sldId id="400" r:id="rId43"/>
    <p:sldId id="401" r:id="rId44"/>
    <p:sldId id="386" r:id="rId45"/>
    <p:sldId id="278" r:id="rId46"/>
    <p:sldId id="279" r:id="rId47"/>
    <p:sldId id="280" r:id="rId48"/>
    <p:sldId id="404" r:id="rId49"/>
    <p:sldId id="405" r:id="rId50"/>
    <p:sldId id="411" r:id="rId51"/>
    <p:sldId id="403" r:id="rId52"/>
    <p:sldId id="415" r:id="rId53"/>
    <p:sldId id="416" r:id="rId54"/>
    <p:sldId id="421" r:id="rId55"/>
    <p:sldId id="468" r:id="rId56"/>
    <p:sldId id="423" r:id="rId57"/>
    <p:sldId id="422" r:id="rId58"/>
    <p:sldId id="424" r:id="rId59"/>
    <p:sldId id="430" r:id="rId60"/>
    <p:sldId id="433" r:id="rId61"/>
    <p:sldId id="435" r:id="rId62"/>
    <p:sldId id="458" r:id="rId63"/>
    <p:sldId id="437" r:id="rId64"/>
    <p:sldId id="461" r:id="rId65"/>
    <p:sldId id="440" r:id="rId66"/>
    <p:sldId id="441" r:id="rId67"/>
    <p:sldId id="442" r:id="rId68"/>
    <p:sldId id="463" r:id="rId69"/>
    <p:sldId id="443" r:id="rId70"/>
    <p:sldId id="446" r:id="rId71"/>
    <p:sldId id="447" r:id="rId72"/>
    <p:sldId id="448" r:id="rId73"/>
    <p:sldId id="462" r:id="rId74"/>
    <p:sldId id="444" r:id="rId75"/>
    <p:sldId id="449" r:id="rId76"/>
    <p:sldId id="450" r:id="rId77"/>
    <p:sldId id="451" r:id="rId78"/>
    <p:sldId id="517" r:id="rId79"/>
    <p:sldId id="452" r:id="rId80"/>
    <p:sldId id="453" r:id="rId81"/>
    <p:sldId id="454" r:id="rId82"/>
    <p:sldId id="455" r:id="rId83"/>
    <p:sldId id="464" r:id="rId84"/>
    <p:sldId id="456" r:id="rId85"/>
    <p:sldId id="466" r:id="rId86"/>
    <p:sldId id="467" r:id="rId87"/>
    <p:sldId id="465" r:id="rId88"/>
    <p:sldId id="457" r:id="rId89"/>
    <p:sldId id="324" r:id="rId90"/>
    <p:sldId id="325" r:id="rId91"/>
    <p:sldId id="326" r:id="rId92"/>
    <p:sldId id="327" r:id="rId93"/>
    <p:sldId id="328" r:id="rId94"/>
    <p:sldId id="329" r:id="rId95"/>
    <p:sldId id="330" r:id="rId96"/>
    <p:sldId id="332" r:id="rId97"/>
    <p:sldId id="334" r:id="rId98"/>
    <p:sldId id="335" r:id="rId99"/>
    <p:sldId id="365" r:id="rId100"/>
    <p:sldId id="336" r:id="rId101"/>
    <p:sldId id="337" r:id="rId102"/>
    <p:sldId id="338" r:id="rId103"/>
    <p:sldId id="339" r:id="rId104"/>
    <p:sldId id="340" r:id="rId105"/>
    <p:sldId id="342" r:id="rId106"/>
    <p:sldId id="343" r:id="rId107"/>
    <p:sldId id="344" r:id="rId108"/>
    <p:sldId id="345" r:id="rId109"/>
    <p:sldId id="346" r:id="rId110"/>
    <p:sldId id="347" r:id="rId111"/>
    <p:sldId id="348" r:id="rId112"/>
    <p:sldId id="349" r:id="rId113"/>
    <p:sldId id="350" r:id="rId114"/>
    <p:sldId id="352" r:id="rId115"/>
    <p:sldId id="486" r:id="rId116"/>
    <p:sldId id="487" r:id="rId117"/>
    <p:sldId id="488" r:id="rId118"/>
    <p:sldId id="490" r:id="rId119"/>
    <p:sldId id="491" r:id="rId120"/>
    <p:sldId id="492" r:id="rId121"/>
  </p:sldIdLst>
  <p:sldSz cx="9144000" cy="6858000" type="screen4x3"/>
  <p:notesSz cx="6858000" cy="9144000"/>
  <p:custDataLst>
    <p:tags r:id="rId123"/>
  </p:custDataLst>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48" charset="-128"/>
        <a:cs typeface="+mn-cs"/>
      </a:defRPr>
    </a:lvl5pPr>
    <a:lvl6pPr marL="2286000" algn="l" defTabSz="914400" rtl="0" eaLnBrk="1" latinLnBrk="0" hangingPunct="1">
      <a:defRPr sz="2400" kern="1200">
        <a:solidFill>
          <a:schemeClr val="tx1"/>
        </a:solidFill>
        <a:latin typeface="Arial" charset="0"/>
        <a:ea typeface="ＭＳ Ｐゴシック" pitchFamily="-48" charset="-128"/>
        <a:cs typeface="+mn-cs"/>
      </a:defRPr>
    </a:lvl6pPr>
    <a:lvl7pPr marL="2743200" algn="l" defTabSz="914400" rtl="0" eaLnBrk="1" latinLnBrk="0" hangingPunct="1">
      <a:defRPr sz="2400" kern="1200">
        <a:solidFill>
          <a:schemeClr val="tx1"/>
        </a:solidFill>
        <a:latin typeface="Arial" charset="0"/>
        <a:ea typeface="ＭＳ Ｐゴシック" pitchFamily="-48" charset="-128"/>
        <a:cs typeface="+mn-cs"/>
      </a:defRPr>
    </a:lvl7pPr>
    <a:lvl8pPr marL="3200400" algn="l" defTabSz="914400" rtl="0" eaLnBrk="1" latinLnBrk="0" hangingPunct="1">
      <a:defRPr sz="2400" kern="1200">
        <a:solidFill>
          <a:schemeClr val="tx1"/>
        </a:solidFill>
        <a:latin typeface="Arial" charset="0"/>
        <a:ea typeface="ＭＳ Ｐゴシック" pitchFamily="-48" charset="-128"/>
        <a:cs typeface="+mn-cs"/>
      </a:defRPr>
    </a:lvl8pPr>
    <a:lvl9pPr marL="3657600" algn="l" defTabSz="914400" rtl="0" eaLnBrk="1" latinLnBrk="0" hangingPunct="1">
      <a:defRPr sz="2400" kern="1200">
        <a:solidFill>
          <a:schemeClr val="tx1"/>
        </a:solidFill>
        <a:latin typeface="Arial" charset="0"/>
        <a:ea typeface="ＭＳ Ｐゴシック" pitchFamily="-48"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79" autoAdjust="0"/>
    <p:restoredTop sz="94660"/>
  </p:normalViewPr>
  <p:slideViewPr>
    <p:cSldViewPr>
      <p:cViewPr varScale="1">
        <p:scale>
          <a:sx n="64" d="100"/>
          <a:sy n="64" d="100"/>
        </p:scale>
        <p:origin x="10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gs" Target="tags/tag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4552FAAB-D90B-44CD-BF4D-D5A919B3484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48"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48"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48"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48"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4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146" name="Group 2"/>
          <p:cNvGrpSpPr>
            <a:grpSpLocks/>
          </p:cNvGrpSpPr>
          <p:nvPr/>
        </p:nvGrpSpPr>
        <p:grpSpPr bwMode="auto">
          <a:xfrm>
            <a:off x="-3175" y="0"/>
            <a:ext cx="9147175" cy="6867525"/>
            <a:chOff x="-2" y="0"/>
            <a:chExt cx="5762" cy="4326"/>
          </a:xfrm>
        </p:grpSpPr>
        <p:grpSp>
          <p:nvGrpSpPr>
            <p:cNvPr id="6147" name="Group 3"/>
            <p:cNvGrpSpPr>
              <a:grpSpLocks/>
            </p:cNvGrpSpPr>
            <p:nvPr userDrawn="1"/>
          </p:nvGrpSpPr>
          <p:grpSpPr bwMode="auto">
            <a:xfrm>
              <a:off x="-2" y="0"/>
              <a:ext cx="5712" cy="4326"/>
              <a:chOff x="-2" y="0"/>
              <a:chExt cx="5712" cy="4326"/>
            </a:xfrm>
          </p:grpSpPr>
          <p:sp>
            <p:nvSpPr>
              <p:cNvPr id="614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4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5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6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7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8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19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620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endParaRPr lang="en-US"/>
              </a:p>
            </p:txBody>
          </p:sp>
        </p:grpSp>
        <p:sp>
          <p:nvSpPr>
            <p:cNvPr id="6208"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6209"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6210" name="Rectangle 66"/>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endParaRPr kumimoji="1" lang="en-AU">
              <a:latin typeface="Helvetica" pitchFamily="34"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en-US"/>
              <a:t>Click to edit Master subtitle style</a:t>
            </a:r>
          </a:p>
        </p:txBody>
      </p:sp>
      <p:sp>
        <p:nvSpPr>
          <p:cNvPr id="6213" name="Rectangle 69"/>
          <p:cNvSpPr>
            <a:spLocks noGrp="1" noChangeArrowheads="1"/>
          </p:cNvSpPr>
          <p:nvPr>
            <p:ph type="dt" sz="quarter" idx="2"/>
          </p:nvPr>
        </p:nvSpPr>
        <p:spPr bwMode="auto">
          <a:xfrm>
            <a:off x="6858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endParaRPr lang="en-US"/>
          </a:p>
        </p:txBody>
      </p:sp>
      <p:sp>
        <p:nvSpPr>
          <p:cNvPr id="6214" name="Rectangle 70"/>
          <p:cNvSpPr>
            <a:spLocks noGrp="1" noChangeArrowheads="1"/>
          </p:cNvSpPr>
          <p:nvPr>
            <p:ph type="ftr" sz="quarter" idx="3"/>
          </p:nvPr>
        </p:nvSpPr>
        <p:spPr>
          <a:xfrm>
            <a:off x="3124200" y="6248400"/>
            <a:ext cx="2895600" cy="457200"/>
          </a:xfrm>
        </p:spPr>
        <p:txBody>
          <a:bodyPr/>
          <a:lstStyle>
            <a:lvl1pPr algn="ctr">
              <a:defRPr sz="1400"/>
            </a:lvl1pPr>
          </a:lstStyle>
          <a:p>
            <a:endParaRPr lang="en-US"/>
          </a:p>
        </p:txBody>
      </p:sp>
      <p:sp>
        <p:nvSpPr>
          <p:cNvPr id="6215" name="Rectangle 71"/>
          <p:cNvSpPr>
            <a:spLocks noGrp="1" noChangeArrowheads="1"/>
          </p:cNvSpPr>
          <p:nvPr>
            <p:ph type="sldNum" sz="quarter" idx="4"/>
          </p:nvPr>
        </p:nvSpPr>
        <p:spPr>
          <a:xfrm>
            <a:off x="6553200" y="6248400"/>
            <a:ext cx="1905000" cy="457200"/>
          </a:xfrm>
        </p:spPr>
        <p:txBody>
          <a:bodyPr/>
          <a:lstStyle>
            <a:lvl1pPr>
              <a:defRPr sz="1400"/>
            </a:lvl1pPr>
          </a:lstStyle>
          <a:p>
            <a:fld id="{89F4EA78-EE5A-4D6A-B9F7-F85A7ED4E93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602BEFC6-0E62-4C37-AB68-59D916D6EF4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7063" y="381000"/>
            <a:ext cx="2046287"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81000"/>
            <a:ext cx="5986463"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3CE9F11E-50A9-45B8-B44D-7D9256AA0F6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8162925" cy="1090613"/>
          </a:xfrm>
        </p:spPr>
        <p:txBody>
          <a:bodyPr/>
          <a:lstStyle/>
          <a:p>
            <a:r>
              <a:rPr lang="en-US"/>
              <a:t>Click to edit Master title style</a:t>
            </a:r>
          </a:p>
        </p:txBody>
      </p:sp>
      <p:sp>
        <p:nvSpPr>
          <p:cNvPr id="3" name="Text Placeholder 2"/>
          <p:cNvSpPr>
            <a:spLocks noGrp="1"/>
          </p:cNvSpPr>
          <p:nvPr>
            <p:ph type="body" sz="half" idx="1"/>
          </p:nvPr>
        </p:nvSpPr>
        <p:spPr>
          <a:xfrm>
            <a:off x="912813" y="1905000"/>
            <a:ext cx="3978275"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905000"/>
            <a:ext cx="3979862"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a:xfrm>
            <a:off x="914400" y="6400800"/>
            <a:ext cx="5257800" cy="457200"/>
          </a:xfrm>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a:xfrm>
            <a:off x="7543800" y="6248400"/>
            <a:ext cx="1295400" cy="457200"/>
          </a:xfrm>
        </p:spPr>
        <p:txBody>
          <a:bodyPr/>
          <a:lstStyle>
            <a:lvl1pPr>
              <a:defRPr/>
            </a:lvl1pPr>
          </a:lstStyle>
          <a:p>
            <a:fld id="{EFE20740-A55F-4D31-B7BF-FFC5E461D04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8F9C9D63-5110-4E47-B4D2-C37E6E4D407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lvl1pPr>
              <a:defRPr/>
            </a:lvl1pPr>
          </a:lstStyle>
          <a:p>
            <a:fld id="{2FFBA7F3-D1F3-4109-87BF-9A750D11230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2813" y="1905000"/>
            <a:ext cx="39782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905000"/>
            <a:ext cx="3979862"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7BB76E6C-2E70-44EA-A60C-8F04FD8B00E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8" name="Slide Number Placeholder 7"/>
          <p:cNvSpPr>
            <a:spLocks noGrp="1"/>
          </p:cNvSpPr>
          <p:nvPr>
            <p:ph type="sldNum" sz="quarter" idx="11"/>
          </p:nvPr>
        </p:nvSpPr>
        <p:spPr/>
        <p:txBody>
          <a:bodyPr/>
          <a:lstStyle>
            <a:lvl1pPr>
              <a:defRPr/>
            </a:lvl1pPr>
          </a:lstStyle>
          <a:p>
            <a:fld id="{DBCAEA89-E1DA-465F-833E-47EFCBDD54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4" name="Slide Number Placeholder 3"/>
          <p:cNvSpPr>
            <a:spLocks noGrp="1"/>
          </p:cNvSpPr>
          <p:nvPr>
            <p:ph type="sldNum" sz="quarter" idx="11"/>
          </p:nvPr>
        </p:nvSpPr>
        <p:spPr/>
        <p:txBody>
          <a:bodyPr/>
          <a:lstStyle>
            <a:lvl1pPr>
              <a:defRPr/>
            </a:lvl1pPr>
          </a:lstStyle>
          <a:p>
            <a:fld id="{50F2074A-7405-4CE8-ADE2-C499583DB04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3" name="Slide Number Placeholder 2"/>
          <p:cNvSpPr>
            <a:spLocks noGrp="1"/>
          </p:cNvSpPr>
          <p:nvPr>
            <p:ph type="sldNum" sz="quarter" idx="11"/>
          </p:nvPr>
        </p:nvSpPr>
        <p:spPr/>
        <p:txBody>
          <a:bodyPr/>
          <a:lstStyle>
            <a:lvl1pPr>
              <a:defRPr/>
            </a:lvl1pPr>
          </a:lstStyle>
          <a:p>
            <a:fld id="{F53EF962-2E20-463E-9B58-B433EFFC26A6}"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69A2BC8A-B2D0-4A7B-891D-36951B35305D}"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lvl1pPr>
              <a:defRPr/>
            </a:lvl1pPr>
          </a:lstStyle>
          <a:p>
            <a:fld id="{B8AB07D5-26DB-4F78-9DE3-3F65DCE2A9F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srcRect/>
          <a:tile tx="0" ty="0" sx="100000" sy="100000" flip="none" algn="tl"/>
        </a:blip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219200" y="-9525"/>
            <a:ext cx="7924800" cy="6867525"/>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6" name="Rectangle 6"/>
            <p:cNvSpPr>
              <a:spLocks noChangeArrowheads="1"/>
            </p:cNvSpPr>
            <p:nvPr/>
          </p:nvSpPr>
          <p:spPr bwMode="hidden">
            <a:xfrm>
              <a:off x="2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7" name="Rectangle 7"/>
            <p:cNvSpPr>
              <a:spLocks noChangeArrowheads="1"/>
            </p:cNvSpPr>
            <p:nvPr/>
          </p:nvSpPr>
          <p:spPr bwMode="hidden">
            <a:xfrm>
              <a:off x="3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8" name="Rectangle 8"/>
            <p:cNvSpPr>
              <a:spLocks noChangeArrowheads="1"/>
            </p:cNvSpPr>
            <p:nvPr/>
          </p:nvSpPr>
          <p:spPr bwMode="hidden">
            <a:xfrm>
              <a:off x="4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2" name="Rectangle 12"/>
            <p:cNvSpPr>
              <a:spLocks noChangeArrowheads="1"/>
            </p:cNvSpPr>
            <p:nvPr/>
          </p:nvSpPr>
          <p:spPr bwMode="hidden">
            <a:xfrm>
              <a:off x="8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3" name="Rectangle 13"/>
            <p:cNvSpPr>
              <a:spLocks noChangeArrowheads="1"/>
            </p:cNvSpPr>
            <p:nvPr/>
          </p:nvSpPr>
          <p:spPr bwMode="hidden">
            <a:xfrm>
              <a:off x="9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4" name="Rectangle 14"/>
            <p:cNvSpPr>
              <a:spLocks noChangeArrowheads="1"/>
            </p:cNvSpPr>
            <p:nvPr/>
          </p:nvSpPr>
          <p:spPr bwMode="hidden">
            <a:xfrm>
              <a:off x="10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8" name="Rectangle 18"/>
            <p:cNvSpPr>
              <a:spLocks noChangeArrowheads="1"/>
            </p:cNvSpPr>
            <p:nvPr/>
          </p:nvSpPr>
          <p:spPr bwMode="hidden">
            <a:xfrm>
              <a:off x="14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39" name="Rectangle 19"/>
            <p:cNvSpPr>
              <a:spLocks noChangeArrowheads="1"/>
            </p:cNvSpPr>
            <p:nvPr/>
          </p:nvSpPr>
          <p:spPr bwMode="hidden">
            <a:xfrm>
              <a:off x="15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0" name="Rectangle 20"/>
            <p:cNvSpPr>
              <a:spLocks noChangeArrowheads="1"/>
            </p:cNvSpPr>
            <p:nvPr/>
          </p:nvSpPr>
          <p:spPr bwMode="hidden">
            <a:xfrm>
              <a:off x="16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4" name="Rectangle 24"/>
            <p:cNvSpPr>
              <a:spLocks noChangeArrowheads="1"/>
            </p:cNvSpPr>
            <p:nvPr/>
          </p:nvSpPr>
          <p:spPr bwMode="hidden">
            <a:xfrm>
              <a:off x="20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5" name="Rectangle 25"/>
            <p:cNvSpPr>
              <a:spLocks noChangeArrowheads="1"/>
            </p:cNvSpPr>
            <p:nvPr/>
          </p:nvSpPr>
          <p:spPr bwMode="hidden">
            <a:xfrm>
              <a:off x="21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49" name="Rectangle 29"/>
            <p:cNvSpPr>
              <a:spLocks noChangeArrowheads="1"/>
            </p:cNvSpPr>
            <p:nvPr/>
          </p:nvSpPr>
          <p:spPr bwMode="hidden">
            <a:xfrm>
              <a:off x="24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0" name="Rectangle 30"/>
            <p:cNvSpPr>
              <a:spLocks noChangeArrowheads="1"/>
            </p:cNvSpPr>
            <p:nvPr/>
          </p:nvSpPr>
          <p:spPr bwMode="hidden">
            <a:xfrm>
              <a:off x="25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1" name="Rectangle 31"/>
            <p:cNvSpPr>
              <a:spLocks noChangeArrowheads="1"/>
            </p:cNvSpPr>
            <p:nvPr/>
          </p:nvSpPr>
          <p:spPr bwMode="hidden">
            <a:xfrm>
              <a:off x="26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5" name="Rectangle 35"/>
            <p:cNvSpPr>
              <a:spLocks noChangeArrowheads="1"/>
            </p:cNvSpPr>
            <p:nvPr/>
          </p:nvSpPr>
          <p:spPr bwMode="hidden">
            <a:xfrm>
              <a:off x="30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6" name="Rectangle 36"/>
            <p:cNvSpPr>
              <a:spLocks noChangeArrowheads="1"/>
            </p:cNvSpPr>
            <p:nvPr/>
          </p:nvSpPr>
          <p:spPr bwMode="hidden">
            <a:xfrm>
              <a:off x="31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7" name="Rectangle 37"/>
            <p:cNvSpPr>
              <a:spLocks noChangeArrowheads="1"/>
            </p:cNvSpPr>
            <p:nvPr/>
          </p:nvSpPr>
          <p:spPr bwMode="hidden">
            <a:xfrm>
              <a:off x="32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1" name="Rectangle 41"/>
            <p:cNvSpPr>
              <a:spLocks noChangeArrowheads="1"/>
            </p:cNvSpPr>
            <p:nvPr/>
          </p:nvSpPr>
          <p:spPr bwMode="hidden">
            <a:xfrm>
              <a:off x="364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2" name="Rectangle 42"/>
            <p:cNvSpPr>
              <a:spLocks noChangeArrowheads="1"/>
            </p:cNvSpPr>
            <p:nvPr/>
          </p:nvSpPr>
          <p:spPr bwMode="hidden">
            <a:xfrm>
              <a:off x="374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3" name="Rectangle 43"/>
            <p:cNvSpPr>
              <a:spLocks noChangeArrowheads="1"/>
            </p:cNvSpPr>
            <p:nvPr/>
          </p:nvSpPr>
          <p:spPr bwMode="hidden">
            <a:xfrm>
              <a:off x="384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7" name="Rectangle 47"/>
            <p:cNvSpPr>
              <a:spLocks noChangeArrowheads="1"/>
            </p:cNvSpPr>
            <p:nvPr/>
          </p:nvSpPr>
          <p:spPr bwMode="hidden">
            <a:xfrm>
              <a:off x="422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8" name="Rectangle 48"/>
            <p:cNvSpPr>
              <a:spLocks noChangeArrowheads="1"/>
            </p:cNvSpPr>
            <p:nvPr/>
          </p:nvSpPr>
          <p:spPr bwMode="hidden">
            <a:xfrm>
              <a:off x="432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69" name="Rectangle 49"/>
            <p:cNvSpPr>
              <a:spLocks noChangeArrowheads="1"/>
            </p:cNvSpPr>
            <p:nvPr/>
          </p:nvSpPr>
          <p:spPr bwMode="hidden">
            <a:xfrm>
              <a:off x="441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3" name="Rectangle 53"/>
            <p:cNvSpPr>
              <a:spLocks noChangeArrowheads="1"/>
            </p:cNvSpPr>
            <p:nvPr/>
          </p:nvSpPr>
          <p:spPr bwMode="hidden">
            <a:xfrm>
              <a:off x="480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4" name="Rectangle 54"/>
            <p:cNvSpPr>
              <a:spLocks noChangeArrowheads="1"/>
            </p:cNvSpPr>
            <p:nvPr/>
          </p:nvSpPr>
          <p:spPr bwMode="hidden">
            <a:xfrm>
              <a:off x="489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5" name="Rectangle 55"/>
            <p:cNvSpPr>
              <a:spLocks noChangeArrowheads="1"/>
            </p:cNvSpPr>
            <p:nvPr/>
          </p:nvSpPr>
          <p:spPr bwMode="hidden">
            <a:xfrm>
              <a:off x="499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79" name="Rectangle 59"/>
            <p:cNvSpPr>
              <a:spLocks noChangeArrowheads="1"/>
            </p:cNvSpPr>
            <p:nvPr/>
          </p:nvSpPr>
          <p:spPr bwMode="hidden">
            <a:xfrm>
              <a:off x="5376"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0" name="Rectangle 60"/>
            <p:cNvSpPr>
              <a:spLocks noChangeArrowheads="1"/>
            </p:cNvSpPr>
            <p:nvPr/>
          </p:nvSpPr>
          <p:spPr bwMode="hidden">
            <a:xfrm>
              <a:off x="5472"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endParaRPr lang="en-US"/>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endParaRPr lang="en-US"/>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endParaRPr lang="en-US"/>
            </a:p>
          </p:txBody>
        </p:sp>
      </p:grpSp>
      <p:sp>
        <p:nvSpPr>
          <p:cNvPr id="5185" name="Rectangle 65"/>
          <p:cNvSpPr>
            <a:spLocks noGrp="1" noChangeArrowheads="1"/>
          </p:cNvSpPr>
          <p:nvPr>
            <p:ph type="title"/>
          </p:nvPr>
        </p:nvSpPr>
        <p:spPr bwMode="auto">
          <a:xfrm>
            <a:off x="838200" y="381000"/>
            <a:ext cx="8162925" cy="10906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5186" name="Rectangle 66"/>
          <p:cNvSpPr>
            <a:spLocks noGrp="1" noChangeArrowheads="1"/>
          </p:cNvSpPr>
          <p:nvPr>
            <p:ph type="body" idx="1"/>
          </p:nvPr>
        </p:nvSpPr>
        <p:spPr bwMode="auto">
          <a:xfrm>
            <a:off x="912813" y="1905000"/>
            <a:ext cx="8110537"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88" name="Rectangle 68"/>
          <p:cNvSpPr>
            <a:spLocks noGrp="1" noChangeArrowheads="1"/>
          </p:cNvSpPr>
          <p:nvPr>
            <p:ph type="ftr" sz="quarter" idx="3"/>
          </p:nvPr>
        </p:nvSpPr>
        <p:spPr bwMode="auto">
          <a:xfrm>
            <a:off x="914400" y="6400800"/>
            <a:ext cx="525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a:latin typeface="+mn-lt"/>
              </a:defRPr>
            </a:lvl1p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mn-lt"/>
              </a:defRPr>
            </a:lvl1pPr>
          </a:lstStyle>
          <a:p>
            <a:fld id="{541EB8EB-1507-4954-AB60-200A786154E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hdr="0" dt="0"/>
  <p:txStyles>
    <p:titleStyle>
      <a:lvl1pPr algn="l" rtl="0" fontAlgn="base">
        <a:spcBef>
          <a:spcPct val="0"/>
        </a:spcBef>
        <a:spcAft>
          <a:spcPct val="0"/>
        </a:spcAft>
        <a:defRPr sz="40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34" charset="0"/>
        </a:defRPr>
      </a:lvl2pPr>
      <a:lvl3pPr algn="l" rtl="0" fontAlgn="base">
        <a:spcBef>
          <a:spcPct val="0"/>
        </a:spcBef>
        <a:spcAft>
          <a:spcPct val="0"/>
        </a:spcAft>
        <a:defRPr sz="4000">
          <a:solidFill>
            <a:schemeClr val="tx2"/>
          </a:solidFill>
          <a:latin typeface="Helvetica" pitchFamily="34" charset="0"/>
        </a:defRPr>
      </a:lvl3pPr>
      <a:lvl4pPr algn="l" rtl="0" fontAlgn="base">
        <a:spcBef>
          <a:spcPct val="0"/>
        </a:spcBef>
        <a:spcAft>
          <a:spcPct val="0"/>
        </a:spcAft>
        <a:defRPr sz="4000">
          <a:solidFill>
            <a:schemeClr val="tx2"/>
          </a:solidFill>
          <a:latin typeface="Helvetica" pitchFamily="34" charset="0"/>
        </a:defRPr>
      </a:lvl4pPr>
      <a:lvl5pPr algn="l" rtl="0" fontAlgn="base">
        <a:spcBef>
          <a:spcPct val="0"/>
        </a:spcBef>
        <a:spcAft>
          <a:spcPct val="0"/>
        </a:spcAft>
        <a:defRPr sz="4000">
          <a:solidFill>
            <a:schemeClr val="tx2"/>
          </a:solidFill>
          <a:latin typeface="Helvetica" pitchFamily="34" charset="0"/>
        </a:defRPr>
      </a:lvl5pPr>
      <a:lvl6pPr marL="457200" algn="l" rtl="0" fontAlgn="base">
        <a:spcBef>
          <a:spcPct val="0"/>
        </a:spcBef>
        <a:spcAft>
          <a:spcPct val="0"/>
        </a:spcAft>
        <a:defRPr sz="4000">
          <a:solidFill>
            <a:schemeClr val="tx2"/>
          </a:solidFill>
          <a:latin typeface="Helvetica" pitchFamily="34" charset="0"/>
        </a:defRPr>
      </a:lvl6pPr>
      <a:lvl7pPr marL="914400" algn="l" rtl="0" fontAlgn="base">
        <a:spcBef>
          <a:spcPct val="0"/>
        </a:spcBef>
        <a:spcAft>
          <a:spcPct val="0"/>
        </a:spcAft>
        <a:defRPr sz="4000">
          <a:solidFill>
            <a:schemeClr val="tx2"/>
          </a:solidFill>
          <a:latin typeface="Helvetica" pitchFamily="34" charset="0"/>
        </a:defRPr>
      </a:lvl7pPr>
      <a:lvl8pPr marL="1371600" algn="l" rtl="0" fontAlgn="base">
        <a:spcBef>
          <a:spcPct val="0"/>
        </a:spcBef>
        <a:spcAft>
          <a:spcPct val="0"/>
        </a:spcAft>
        <a:defRPr sz="4000">
          <a:solidFill>
            <a:schemeClr val="tx2"/>
          </a:solidFill>
          <a:latin typeface="Helvetica" pitchFamily="34" charset="0"/>
        </a:defRPr>
      </a:lvl8pPr>
      <a:lvl9pPr marL="1828800" algn="l" rtl="0" fontAlgn="base">
        <a:spcBef>
          <a:spcPct val="0"/>
        </a:spcBef>
        <a:spcAft>
          <a:spcPct val="0"/>
        </a:spcAft>
        <a:defRPr sz="4000">
          <a:solidFill>
            <a:schemeClr val="tx2"/>
          </a:solidFill>
          <a:latin typeface="Helvetica" pitchFamily="34" charset="0"/>
        </a:defRPr>
      </a:lvl9pPr>
    </p:titleStyle>
    <p:bodyStyle>
      <a:lvl1pPr marL="342900" indent="-342900" algn="l" rtl="0" fontAlgn="base">
        <a:spcBef>
          <a:spcPct val="20000"/>
        </a:spcBef>
        <a:spcAft>
          <a:spcPct val="0"/>
        </a:spcAft>
        <a:buClr>
          <a:schemeClr val="folHlink"/>
        </a:buClr>
        <a:buSzPct val="75000"/>
        <a:buFont typeface="Wingdings" pitchFamily="2" charset="2"/>
        <a:buChar char="n"/>
        <a:defRPr sz="24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itchFamily="2" charset="2"/>
        <a:buChar char="n"/>
        <a:defRPr sz="2000">
          <a:solidFill>
            <a:schemeClr val="tx1"/>
          </a:solidFill>
          <a:latin typeface="+mn-lt"/>
        </a:defRPr>
      </a:lvl2pPr>
      <a:lvl3pPr marL="1143000" indent="-228600" algn="l" rtl="0" fontAlgn="base">
        <a:spcBef>
          <a:spcPct val="20000"/>
        </a:spcBef>
        <a:spcAft>
          <a:spcPct val="0"/>
        </a:spcAft>
        <a:buClr>
          <a:schemeClr val="tx2"/>
        </a:buClr>
        <a:buChar char="•"/>
        <a:defRPr>
          <a:solidFill>
            <a:schemeClr val="tx1"/>
          </a:solidFill>
          <a:latin typeface="+mn-lt"/>
        </a:defRPr>
      </a:lvl3pPr>
      <a:lvl4pPr marL="1600200" indent="-228600" algn="l" rtl="0" fontAlgn="base">
        <a:spcBef>
          <a:spcPct val="20000"/>
        </a:spcBef>
        <a:spcAft>
          <a:spcPct val="0"/>
        </a:spcAft>
        <a:buClr>
          <a:schemeClr val="hlink"/>
        </a:buClr>
        <a:buChar char="•"/>
        <a:defRPr sz="1600">
          <a:solidFill>
            <a:schemeClr val="tx1"/>
          </a:solidFill>
          <a:latin typeface="+mn-lt"/>
        </a:defRPr>
      </a:lvl4pPr>
      <a:lvl5pPr marL="2057400" indent="-228600" algn="l" rtl="0" fontAlgn="base">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igitalenterprise.org/models/models.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ITA</a:t>
            </a:r>
            <a:endParaRPr lang="en-IN" dirty="0"/>
          </a:p>
        </p:txBody>
      </p:sp>
      <p:sp>
        <p:nvSpPr>
          <p:cNvPr id="3" name="Subtitle 2"/>
          <p:cNvSpPr>
            <a:spLocks noGrp="1"/>
          </p:cNvSpPr>
          <p:nvPr>
            <p:ph type="subTitle" sz="quarter" idx="1"/>
          </p:nvPr>
        </p:nvSpPr>
        <p:spPr/>
        <p:txBody>
          <a:bodyPr/>
          <a:lstStyle/>
          <a:p>
            <a:endParaRPr lang="en-IN"/>
          </a:p>
        </p:txBody>
      </p:sp>
      <p:sp>
        <p:nvSpPr>
          <p:cNvPr id="4" name="Footer Placeholder 3"/>
          <p:cNvSpPr>
            <a:spLocks noGrp="1"/>
          </p:cNvSpPr>
          <p:nvPr>
            <p:ph type="ftr" sz="quarter" idx="3"/>
          </p:nvPr>
        </p:nvSpPr>
        <p:spPr/>
        <p:txBody>
          <a:bodyPr/>
          <a:lstStyle/>
          <a:p>
            <a:endParaRPr lang="en-US"/>
          </a:p>
        </p:txBody>
      </p:sp>
      <p:sp>
        <p:nvSpPr>
          <p:cNvPr id="5" name="Slide Number Placeholder 4"/>
          <p:cNvSpPr>
            <a:spLocks noGrp="1"/>
          </p:cNvSpPr>
          <p:nvPr>
            <p:ph type="sldNum" sz="quarter" idx="4"/>
          </p:nvPr>
        </p:nvSpPr>
        <p:spPr/>
        <p:txBody>
          <a:bodyPr/>
          <a:lstStyle/>
          <a:p>
            <a:fld id="{89F4EA78-EE5A-4D6A-B9F7-F85A7ED4E935}"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D8F33C6E-EA84-482F-8120-21632967BEF7}" type="slidenum">
              <a:rPr lang="en-US"/>
              <a:pPr/>
              <a:t>10</a:t>
            </a:fld>
            <a:endParaRPr lang="en-US"/>
          </a:p>
        </p:txBody>
      </p:sp>
      <p:sp>
        <p:nvSpPr>
          <p:cNvPr id="13314" name="Rectangle 2"/>
          <p:cNvSpPr>
            <a:spLocks noGrp="1" noChangeArrowheads="1"/>
          </p:cNvSpPr>
          <p:nvPr>
            <p:ph type="title"/>
          </p:nvPr>
        </p:nvSpPr>
        <p:spPr/>
        <p:txBody>
          <a:bodyPr/>
          <a:lstStyle/>
          <a:p>
            <a:r>
              <a:rPr lang="en-US"/>
              <a:t>WebApp Types</a:t>
            </a:r>
          </a:p>
        </p:txBody>
      </p:sp>
      <p:sp>
        <p:nvSpPr>
          <p:cNvPr id="13315" name="Rectangle 3"/>
          <p:cNvSpPr>
            <a:spLocks noGrp="1" noChangeArrowheads="1"/>
          </p:cNvSpPr>
          <p:nvPr>
            <p:ph type="body" idx="1"/>
          </p:nvPr>
        </p:nvSpPr>
        <p:spPr>
          <a:xfrm>
            <a:off x="685800" y="1905000"/>
            <a:ext cx="8458200" cy="3829050"/>
          </a:xfrm>
        </p:spPr>
        <p:txBody>
          <a:bodyPr/>
          <a:lstStyle/>
          <a:p>
            <a:r>
              <a:rPr lang="en-US" sz="2300" dirty="0"/>
              <a:t>Informational- </a:t>
            </a:r>
            <a:r>
              <a:rPr lang="en-IN" sz="2000" dirty="0" err="1"/>
              <a:t>readonly</a:t>
            </a:r>
            <a:r>
              <a:rPr lang="en-IN" sz="2000" dirty="0"/>
              <a:t> content with simple navigation and links</a:t>
            </a:r>
            <a:endParaRPr lang="en-US" sz="2300" dirty="0"/>
          </a:p>
          <a:p>
            <a:r>
              <a:rPr lang="en-US" sz="2300" dirty="0"/>
              <a:t>Download - </a:t>
            </a:r>
            <a:r>
              <a:rPr lang="en-IN" sz="2000" dirty="0"/>
              <a:t>informational and </a:t>
            </a:r>
            <a:r>
              <a:rPr lang="en-IN" sz="2000" i="1" dirty="0"/>
              <a:t>download capability</a:t>
            </a:r>
            <a:endParaRPr lang="en-US" sz="2300" dirty="0"/>
          </a:p>
          <a:p>
            <a:r>
              <a:rPr lang="en-US" sz="2300" dirty="0"/>
              <a:t>Customizable </a:t>
            </a:r>
            <a:r>
              <a:rPr lang="en-US" sz="2000" dirty="0"/>
              <a:t>– different for each different user</a:t>
            </a:r>
            <a:endParaRPr lang="en-US" sz="2300" dirty="0"/>
          </a:p>
          <a:p>
            <a:r>
              <a:rPr lang="en-US" sz="2300" dirty="0"/>
              <a:t>Interaction </a:t>
            </a:r>
            <a:r>
              <a:rPr lang="en-US" sz="2000" dirty="0"/>
              <a:t>– chat room </a:t>
            </a:r>
            <a:endParaRPr lang="en-US" sz="2300" dirty="0"/>
          </a:p>
          <a:p>
            <a:r>
              <a:rPr lang="en-US" sz="2300" dirty="0"/>
              <a:t>User input </a:t>
            </a:r>
            <a:r>
              <a:rPr lang="en-US" sz="2000" dirty="0"/>
              <a:t>– take input from user in form for </a:t>
            </a:r>
            <a:r>
              <a:rPr lang="en-US" sz="2000" dirty="0" err="1"/>
              <a:t>automization</a:t>
            </a:r>
            <a:endParaRPr lang="en-US" sz="2000" dirty="0"/>
          </a:p>
          <a:p>
            <a:r>
              <a:rPr lang="en-US" sz="2300" dirty="0"/>
              <a:t>Transaction-oriented </a:t>
            </a:r>
            <a:r>
              <a:rPr lang="en-US" sz="2000" dirty="0"/>
              <a:t>– automated based on user request</a:t>
            </a:r>
          </a:p>
          <a:p>
            <a:r>
              <a:rPr lang="en-US" sz="2300" dirty="0"/>
              <a:t>Service-oriented</a:t>
            </a:r>
          </a:p>
          <a:p>
            <a:r>
              <a:rPr lang="en-US" sz="2300" dirty="0"/>
              <a:t>Portals - </a:t>
            </a:r>
            <a:r>
              <a:rPr lang="en-IN" sz="2000" dirty="0"/>
              <a:t>providing website links having answers for customer</a:t>
            </a:r>
            <a:endParaRPr lang="en-US" sz="2300" dirty="0"/>
          </a:p>
          <a:p>
            <a:r>
              <a:rPr lang="en-US" sz="2300" dirty="0"/>
              <a:t>Database access</a:t>
            </a:r>
          </a:p>
          <a:p>
            <a:r>
              <a:rPr lang="en-US" sz="2300" dirty="0"/>
              <a:t>Data warehousing</a:t>
            </a:r>
          </a:p>
          <a:p>
            <a:pPr lvl="1"/>
            <a:endParaRPr lang="en-US" sz="2300" dirty="0"/>
          </a:p>
        </p:txBody>
      </p:sp>
      <p:sp>
        <p:nvSpPr>
          <p:cNvPr id="13316" name="Text Box 4"/>
          <p:cNvSpPr txBox="1">
            <a:spLocks noChangeArrowheads="1"/>
          </p:cNvSpPr>
          <p:nvPr/>
        </p:nvSpPr>
        <p:spPr bwMode="auto">
          <a:xfrm>
            <a:off x="1527175" y="6096000"/>
            <a:ext cx="6080125" cy="336550"/>
          </a:xfrm>
          <a:prstGeom prst="rect">
            <a:avLst/>
          </a:prstGeom>
          <a:noFill/>
          <a:ln w="9525">
            <a:noFill/>
            <a:miter lim="800000"/>
            <a:headEnd/>
            <a:tailEnd/>
          </a:ln>
          <a:effectLst/>
        </p:spPr>
        <p:txBody>
          <a:bodyPr wrap="none">
            <a:spAutoFit/>
          </a:bodyPr>
          <a:lstStyle/>
          <a:p>
            <a:r>
              <a:rPr lang="en-US" sz="1600" dirty="0"/>
              <a:t>(see </a:t>
            </a:r>
            <a:r>
              <a:rPr lang="en-US" sz="1600" dirty="0">
                <a:hlinkClick r:id="rId2"/>
              </a:rPr>
              <a:t>http://digitalenterprise.org/models/models.html</a:t>
            </a:r>
            <a:r>
              <a:rPr lang="en-US" sz="1600" dirty="0"/>
              <a:t> for examples)</a:t>
            </a:r>
            <a:endParaRPr lang="en-AU"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blinds(horizontal)">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7" dur="500"/>
                                        <p:tgtEl>
                                          <p:spTgt spid="1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22" dur="500"/>
                                        <p:tgtEl>
                                          <p:spTgt spid="133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7" dur="500"/>
                                        <p:tgtEl>
                                          <p:spTgt spid="133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32" dur="500"/>
                                        <p:tgtEl>
                                          <p:spTgt spid="133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315">
                                            <p:txEl>
                                              <p:pRg st="6" end="6"/>
                                            </p:txEl>
                                          </p:spTgt>
                                        </p:tgtEl>
                                        <p:attrNameLst>
                                          <p:attrName>style.visibility</p:attrName>
                                        </p:attrNameLst>
                                      </p:cBhvr>
                                      <p:to>
                                        <p:strVal val="visible"/>
                                      </p:to>
                                    </p:set>
                                    <p:animEffect transition="in" filter="blinds(horizontal)">
                                      <p:cBhvr>
                                        <p:cTn id="37" dur="500"/>
                                        <p:tgtEl>
                                          <p:spTgt spid="1331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315">
                                            <p:txEl>
                                              <p:pRg st="7" end="7"/>
                                            </p:txEl>
                                          </p:spTgt>
                                        </p:tgtEl>
                                        <p:attrNameLst>
                                          <p:attrName>style.visibility</p:attrName>
                                        </p:attrNameLst>
                                      </p:cBhvr>
                                      <p:to>
                                        <p:strVal val="visible"/>
                                      </p:to>
                                    </p:set>
                                    <p:animEffect transition="in" filter="blinds(horizontal)">
                                      <p:cBhvr>
                                        <p:cTn id="42" dur="500"/>
                                        <p:tgtEl>
                                          <p:spTgt spid="1331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315">
                                            <p:txEl>
                                              <p:pRg st="8" end="8"/>
                                            </p:txEl>
                                          </p:spTgt>
                                        </p:tgtEl>
                                        <p:attrNameLst>
                                          <p:attrName>style.visibility</p:attrName>
                                        </p:attrNameLst>
                                      </p:cBhvr>
                                      <p:to>
                                        <p:strVal val="visible"/>
                                      </p:to>
                                    </p:set>
                                    <p:animEffect transition="in" filter="blinds(horizontal)">
                                      <p:cBhvr>
                                        <p:cTn id="47" dur="500"/>
                                        <p:tgtEl>
                                          <p:spTgt spid="1331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5">
                                            <p:txEl>
                                              <p:pRg st="9" end="9"/>
                                            </p:txEl>
                                          </p:spTgt>
                                        </p:tgtEl>
                                        <p:attrNameLst>
                                          <p:attrName>style.visibility</p:attrName>
                                        </p:attrNameLst>
                                      </p:cBhvr>
                                      <p:to>
                                        <p:strVal val="visible"/>
                                      </p:to>
                                    </p:set>
                                    <p:animEffect transition="in" filter="blinds(horizontal)">
                                      <p:cBhvr>
                                        <p:cTn id="52" dur="500"/>
                                        <p:tgtEl>
                                          <p:spTgt spid="13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4E256EF-1C7C-4340-9E89-E8F450F861C7}" type="slidenum">
              <a:rPr lang="en-US"/>
              <a:pPr/>
              <a:t>100</a:t>
            </a:fld>
            <a:endParaRPr lang="en-US"/>
          </a:p>
        </p:txBody>
      </p:sp>
      <p:sp>
        <p:nvSpPr>
          <p:cNvPr id="90114" name="Rectangle 2"/>
          <p:cNvSpPr>
            <a:spLocks noGrp="1" noChangeArrowheads="1"/>
          </p:cNvSpPr>
          <p:nvPr>
            <p:ph type="title"/>
          </p:nvPr>
        </p:nvSpPr>
        <p:spPr/>
        <p:txBody>
          <a:bodyPr/>
          <a:lstStyle/>
          <a:p>
            <a:r>
              <a:rPr lang="en-US"/>
              <a:t>Chapter 9  </a:t>
            </a:r>
            <a:r>
              <a:rPr lang="en-US" i="1"/>
              <a:t>Interaction Design</a:t>
            </a:r>
            <a:r>
              <a:rPr lang="en-US"/>
              <a:t> </a:t>
            </a:r>
          </a:p>
        </p:txBody>
      </p:sp>
      <p:sp>
        <p:nvSpPr>
          <p:cNvPr id="90115" name="Rectangle 3"/>
          <p:cNvSpPr>
            <a:spLocks noGrp="1" noChangeArrowheads="1"/>
          </p:cNvSpPr>
          <p:nvPr>
            <p:ph type="body" idx="1"/>
          </p:nvPr>
        </p:nvSpPr>
        <p:spPr/>
        <p:txBody>
          <a:bodyPr/>
          <a:lstStyle/>
          <a:p>
            <a:r>
              <a:rPr lang="en-US" dirty="0">
                <a:latin typeface="+mj-lt"/>
              </a:rPr>
              <a:t>Design an interface to answer three generic questions:</a:t>
            </a:r>
          </a:p>
          <a:p>
            <a:pPr lvl="2">
              <a:spcBef>
                <a:spcPts val="600"/>
              </a:spcBef>
            </a:pPr>
            <a:r>
              <a:rPr lang="en-US" i="1" dirty="0">
                <a:solidFill>
                  <a:schemeClr val="folHlink"/>
                </a:solidFill>
                <a:latin typeface="+mj-lt"/>
              </a:rPr>
              <a:t>Where am I?</a:t>
            </a:r>
            <a:r>
              <a:rPr lang="en-US" dirty="0">
                <a:latin typeface="+mj-lt"/>
              </a:rPr>
              <a:t>  The interface should (1) provide an indication of the </a:t>
            </a:r>
            <a:r>
              <a:rPr lang="en-US" dirty="0" err="1">
                <a:latin typeface="+mj-lt"/>
              </a:rPr>
              <a:t>WebApp</a:t>
            </a:r>
            <a:r>
              <a:rPr lang="en-US" dirty="0">
                <a:latin typeface="+mj-lt"/>
              </a:rPr>
              <a:t> that has been accessed and (2) inform users of their location in the content hierarchy.</a:t>
            </a:r>
          </a:p>
          <a:p>
            <a:pPr lvl="2">
              <a:spcBef>
                <a:spcPts val="300"/>
              </a:spcBef>
            </a:pPr>
            <a:r>
              <a:rPr lang="en-US" i="1" dirty="0">
                <a:solidFill>
                  <a:schemeClr val="folHlink"/>
                </a:solidFill>
                <a:latin typeface="+mj-lt"/>
              </a:rPr>
              <a:t>What can I do now?</a:t>
            </a:r>
            <a:r>
              <a:rPr lang="en-US" dirty="0">
                <a:latin typeface="+mj-lt"/>
              </a:rPr>
              <a:t> The interface should always help users understand their current options—what functions are available, what links are live, what content is relevant?</a:t>
            </a:r>
          </a:p>
          <a:p>
            <a:pPr lvl="2">
              <a:spcBef>
                <a:spcPts val="300"/>
              </a:spcBef>
            </a:pPr>
            <a:r>
              <a:rPr lang="en-US" i="1" dirty="0">
                <a:solidFill>
                  <a:schemeClr val="folHlink"/>
                </a:solidFill>
                <a:latin typeface="+mj-lt"/>
              </a:rPr>
              <a:t>Where have I been, where am I going?</a:t>
            </a:r>
            <a:r>
              <a:rPr lang="en-US" dirty="0">
                <a:latin typeface="+mj-lt"/>
              </a:rPr>
              <a:t>  The interface must facilitate navigation. Hence, it must provide a “map” (implemented in a way that is easy to understand) of where users have been and what paths they may take to move elsewhere within the </a:t>
            </a:r>
            <a:r>
              <a:rPr lang="en-US" dirty="0" err="1">
                <a:latin typeface="+mj-lt"/>
              </a:rPr>
              <a:t>WebApp</a:t>
            </a:r>
            <a:r>
              <a:rPr lang="en-US" dirty="0">
                <a:latin typeface="+mj-lt"/>
              </a:rPr>
              <a:t>.</a:t>
            </a:r>
          </a:p>
          <a:p>
            <a:endParaRPr lang="en-US" dirty="0">
              <a:latin typeface="+mj-lt"/>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B971253-3DC6-4B68-9579-42B197CB63E3}" type="slidenum">
              <a:rPr lang="en-US"/>
              <a:pPr/>
              <a:t>101</a:t>
            </a:fld>
            <a:endParaRPr lang="en-US"/>
          </a:p>
        </p:txBody>
      </p:sp>
      <p:sp>
        <p:nvSpPr>
          <p:cNvPr id="91138" name="Rectangle 2"/>
          <p:cNvSpPr>
            <a:spLocks noGrp="1" noChangeArrowheads="1"/>
          </p:cNvSpPr>
          <p:nvPr>
            <p:ph type="title"/>
          </p:nvPr>
        </p:nvSpPr>
        <p:spPr/>
        <p:txBody>
          <a:bodyPr/>
          <a:lstStyle/>
          <a:p>
            <a:r>
              <a:rPr lang="en-US"/>
              <a:t>Design Principles (Tognozzi) - I</a:t>
            </a:r>
          </a:p>
        </p:txBody>
      </p:sp>
      <p:sp>
        <p:nvSpPr>
          <p:cNvPr id="91139" name="Rectangle 3"/>
          <p:cNvSpPr>
            <a:spLocks noGrp="1" noChangeArrowheads="1"/>
          </p:cNvSpPr>
          <p:nvPr>
            <p:ph type="body" idx="1"/>
          </p:nvPr>
        </p:nvSpPr>
        <p:spPr>
          <a:xfrm>
            <a:off x="1033463" y="1828800"/>
            <a:ext cx="8110537" cy="4191000"/>
          </a:xfrm>
        </p:spPr>
        <p:txBody>
          <a:bodyPr/>
          <a:lstStyle/>
          <a:p>
            <a:pPr>
              <a:lnSpc>
                <a:spcPct val="90000"/>
              </a:lnSpc>
            </a:pPr>
            <a:r>
              <a:rPr lang="en-US" sz="1800" b="1" dirty="0">
                <a:latin typeface="+mj-lt"/>
              </a:rPr>
              <a:t>Anticipation.</a:t>
            </a:r>
            <a:r>
              <a:rPr lang="en-US" sz="1800" i="1" dirty="0">
                <a:latin typeface="+mj-lt"/>
              </a:rPr>
              <a:t> Designed so that it anticipates the user’s next move.</a:t>
            </a:r>
            <a:r>
              <a:rPr lang="en-US" sz="1800" dirty="0">
                <a:latin typeface="+mj-lt"/>
              </a:rPr>
              <a:t> </a:t>
            </a:r>
          </a:p>
          <a:p>
            <a:pPr>
              <a:lnSpc>
                <a:spcPct val="90000"/>
              </a:lnSpc>
            </a:pPr>
            <a:r>
              <a:rPr lang="en-US" sz="1800" b="1" dirty="0">
                <a:latin typeface="+mj-lt"/>
              </a:rPr>
              <a:t>Communication. </a:t>
            </a:r>
            <a:r>
              <a:rPr lang="en-US" sz="1800" i="1" dirty="0">
                <a:latin typeface="+mj-lt"/>
              </a:rPr>
              <a:t>The interface should communicate the status of any activity initiated by the user.</a:t>
            </a:r>
          </a:p>
          <a:p>
            <a:pPr>
              <a:lnSpc>
                <a:spcPct val="90000"/>
              </a:lnSpc>
            </a:pPr>
            <a:r>
              <a:rPr lang="en-US" sz="1800" b="1" dirty="0">
                <a:latin typeface="+mj-lt"/>
              </a:rPr>
              <a:t>Consistency.</a:t>
            </a:r>
            <a:r>
              <a:rPr lang="en-US" sz="1800" i="1" dirty="0">
                <a:latin typeface="+mj-lt"/>
              </a:rPr>
              <a:t> The use of navigation controls, menus, icons, and aesthetics (e.g., color, shape, layout) should be consistent throughout the </a:t>
            </a:r>
            <a:r>
              <a:rPr lang="en-US" sz="1800" i="1" dirty="0" err="1">
                <a:latin typeface="+mj-lt"/>
              </a:rPr>
              <a:t>WebApp</a:t>
            </a:r>
            <a:r>
              <a:rPr lang="en-US" sz="1800" i="1" dirty="0">
                <a:latin typeface="+mj-lt"/>
              </a:rPr>
              <a:t>.</a:t>
            </a:r>
          </a:p>
          <a:p>
            <a:pPr>
              <a:lnSpc>
                <a:spcPct val="90000"/>
              </a:lnSpc>
            </a:pPr>
            <a:r>
              <a:rPr lang="en-US" sz="1800" b="1" dirty="0">
                <a:latin typeface="+mj-lt"/>
              </a:rPr>
              <a:t>Controlled autonomy.</a:t>
            </a:r>
            <a:r>
              <a:rPr lang="en-US" sz="1800" dirty="0">
                <a:latin typeface="+mj-lt"/>
              </a:rPr>
              <a:t> </a:t>
            </a:r>
            <a:r>
              <a:rPr lang="en-US" sz="1800" i="1" dirty="0">
                <a:latin typeface="+mj-lt"/>
              </a:rPr>
              <a:t>The interface should facilitate user movement throughout the </a:t>
            </a:r>
            <a:r>
              <a:rPr lang="en-US" sz="1800" i="1" dirty="0" err="1">
                <a:latin typeface="+mj-lt"/>
              </a:rPr>
              <a:t>WebApp</a:t>
            </a:r>
            <a:r>
              <a:rPr lang="en-US" sz="1800" i="1" dirty="0">
                <a:latin typeface="+mj-lt"/>
              </a:rPr>
              <a:t>, but it should do so in a manner that enforces navigation conventions that have been established for the application.</a:t>
            </a:r>
          </a:p>
          <a:p>
            <a:pPr>
              <a:lnSpc>
                <a:spcPct val="90000"/>
              </a:lnSpc>
            </a:pPr>
            <a:r>
              <a:rPr lang="en-US" sz="1800" b="1" dirty="0">
                <a:latin typeface="+mj-lt"/>
              </a:rPr>
              <a:t>Efficiency.</a:t>
            </a:r>
            <a:r>
              <a:rPr lang="en-US" sz="1800" i="1" dirty="0">
                <a:latin typeface="+mj-lt"/>
              </a:rPr>
              <a:t> The design of the </a:t>
            </a:r>
            <a:r>
              <a:rPr lang="en-US" sz="1800" i="1" dirty="0" err="1">
                <a:latin typeface="+mj-lt"/>
              </a:rPr>
              <a:t>WebApp</a:t>
            </a:r>
            <a:r>
              <a:rPr lang="en-US" sz="1800" i="1" dirty="0">
                <a:latin typeface="+mj-lt"/>
              </a:rPr>
              <a:t> and its interface should optimize the user’s work efficiency, not the efficiency of the Web engineer who designs and builds it or the client-server environment that executes it.</a:t>
            </a:r>
          </a:p>
          <a:p>
            <a:pPr>
              <a:lnSpc>
                <a:spcPct val="90000"/>
              </a:lnSpc>
            </a:pPr>
            <a:r>
              <a:rPr lang="en-US" sz="1800" b="1" dirty="0">
                <a:solidFill>
                  <a:srgbClr val="000000"/>
                </a:solidFill>
                <a:latin typeface="+mj-lt"/>
              </a:rPr>
              <a:t>Flexibility.</a:t>
            </a:r>
            <a:r>
              <a:rPr lang="en-US" sz="1800" i="1" dirty="0">
                <a:solidFill>
                  <a:srgbClr val="000000"/>
                </a:solidFill>
                <a:latin typeface="+mj-lt"/>
              </a:rPr>
              <a:t> The interface should be flexible enough to enable some users to accomplish tasks directly and others to explore the </a:t>
            </a:r>
            <a:r>
              <a:rPr lang="en-US" sz="1800" i="1" dirty="0" err="1">
                <a:solidFill>
                  <a:srgbClr val="000000"/>
                </a:solidFill>
                <a:latin typeface="+mj-lt"/>
              </a:rPr>
              <a:t>WebApp</a:t>
            </a:r>
            <a:r>
              <a:rPr lang="en-US" sz="1800" i="1" dirty="0">
                <a:solidFill>
                  <a:srgbClr val="000000"/>
                </a:solidFill>
                <a:latin typeface="+mj-lt"/>
              </a:rPr>
              <a:t> in a somewhat random fashion.</a:t>
            </a:r>
            <a:r>
              <a:rPr lang="en-US" sz="1800" dirty="0">
                <a:solidFill>
                  <a:srgbClr val="000000"/>
                </a:solidFill>
                <a:latin typeface="+mj-lt"/>
              </a:rPr>
              <a:t> </a:t>
            </a:r>
          </a:p>
          <a:p>
            <a:pPr>
              <a:lnSpc>
                <a:spcPct val="90000"/>
              </a:lnSpc>
            </a:pPr>
            <a:r>
              <a:rPr lang="en-US" sz="1800" b="1" dirty="0">
                <a:solidFill>
                  <a:srgbClr val="000000"/>
                </a:solidFill>
                <a:latin typeface="+mj-lt"/>
              </a:rPr>
              <a:t>Focus.</a:t>
            </a:r>
            <a:r>
              <a:rPr lang="en-US" sz="1800" i="1" dirty="0">
                <a:solidFill>
                  <a:srgbClr val="000000"/>
                </a:solidFill>
                <a:latin typeface="+mj-lt"/>
              </a:rPr>
              <a:t> The </a:t>
            </a:r>
            <a:r>
              <a:rPr lang="en-US" sz="1800" i="1" dirty="0" err="1">
                <a:solidFill>
                  <a:srgbClr val="000000"/>
                </a:solidFill>
                <a:latin typeface="+mj-lt"/>
              </a:rPr>
              <a:t>WebApp</a:t>
            </a:r>
            <a:r>
              <a:rPr lang="en-US" sz="1800" i="1" dirty="0">
                <a:solidFill>
                  <a:srgbClr val="000000"/>
                </a:solidFill>
                <a:latin typeface="+mj-lt"/>
              </a:rPr>
              <a:t> interface (and the content it presents) should stay focused on the user task(s) at hand.</a:t>
            </a:r>
            <a:r>
              <a:rPr lang="en-US" sz="2000" dirty="0">
                <a:solidFill>
                  <a:srgbClr val="000000"/>
                </a:solidFill>
                <a:latin typeface="+mj-lt"/>
              </a:rPr>
              <a:t>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D9C5F79-B772-460A-84B6-0F532857189E}" type="slidenum">
              <a:rPr lang="en-US"/>
              <a:pPr/>
              <a:t>102</a:t>
            </a:fld>
            <a:endParaRPr lang="en-US"/>
          </a:p>
        </p:txBody>
      </p:sp>
      <p:sp>
        <p:nvSpPr>
          <p:cNvPr id="92162" name="Rectangle 2"/>
          <p:cNvSpPr>
            <a:spLocks noGrp="1" noChangeArrowheads="1"/>
          </p:cNvSpPr>
          <p:nvPr>
            <p:ph type="title"/>
          </p:nvPr>
        </p:nvSpPr>
        <p:spPr/>
        <p:txBody>
          <a:bodyPr/>
          <a:lstStyle/>
          <a:p>
            <a:r>
              <a:rPr lang="en-US"/>
              <a:t>Design Principles (Tognozzi) - II</a:t>
            </a:r>
          </a:p>
        </p:txBody>
      </p:sp>
      <p:sp>
        <p:nvSpPr>
          <p:cNvPr id="92163" name="Rectangle 3"/>
          <p:cNvSpPr>
            <a:spLocks noGrp="1" noChangeArrowheads="1"/>
          </p:cNvSpPr>
          <p:nvPr>
            <p:ph type="body" idx="1"/>
          </p:nvPr>
        </p:nvSpPr>
        <p:spPr/>
        <p:txBody>
          <a:bodyPr/>
          <a:lstStyle/>
          <a:p>
            <a:pPr>
              <a:lnSpc>
                <a:spcPct val="90000"/>
              </a:lnSpc>
            </a:pPr>
            <a:r>
              <a:rPr lang="en-US" sz="2000" b="1" dirty="0" err="1">
                <a:solidFill>
                  <a:srgbClr val="000000"/>
                </a:solidFill>
                <a:latin typeface="+mj-lt"/>
              </a:rPr>
              <a:t>Fitt’s</a:t>
            </a:r>
            <a:r>
              <a:rPr lang="en-US" sz="2000" b="1" dirty="0">
                <a:solidFill>
                  <a:srgbClr val="000000"/>
                </a:solidFill>
                <a:latin typeface="+mj-lt"/>
              </a:rPr>
              <a:t> law.</a:t>
            </a:r>
            <a:r>
              <a:rPr lang="en-US" sz="2000" i="1" dirty="0">
                <a:solidFill>
                  <a:srgbClr val="000000"/>
                </a:solidFill>
                <a:latin typeface="+mj-lt"/>
              </a:rPr>
              <a:t> “The time to acquire a target is a function of the distance to and size of the target”</a:t>
            </a:r>
          </a:p>
          <a:p>
            <a:pPr>
              <a:lnSpc>
                <a:spcPct val="90000"/>
              </a:lnSpc>
            </a:pPr>
            <a:r>
              <a:rPr lang="en-US" sz="2000" b="1" dirty="0">
                <a:solidFill>
                  <a:srgbClr val="000000"/>
                </a:solidFill>
                <a:latin typeface="+mj-lt"/>
              </a:rPr>
              <a:t>User Interface Objects.</a:t>
            </a:r>
            <a:r>
              <a:rPr lang="en-US" sz="2000" i="1" dirty="0">
                <a:solidFill>
                  <a:srgbClr val="000000"/>
                </a:solidFill>
                <a:latin typeface="+mj-lt"/>
              </a:rPr>
              <a:t> A vast library of reusable human interface</a:t>
            </a:r>
            <a:r>
              <a:rPr lang="en-US" sz="2000" dirty="0">
                <a:solidFill>
                  <a:srgbClr val="000000"/>
                </a:solidFill>
                <a:latin typeface="+mj-lt"/>
              </a:rPr>
              <a:t> </a:t>
            </a:r>
            <a:r>
              <a:rPr lang="en-US" sz="2000" i="1" dirty="0">
                <a:solidFill>
                  <a:srgbClr val="000000"/>
                </a:solidFill>
                <a:latin typeface="+mj-lt"/>
              </a:rPr>
              <a:t>objects (and patterns) has been developed for </a:t>
            </a:r>
            <a:r>
              <a:rPr lang="en-US" sz="2000" i="1" dirty="0" err="1">
                <a:solidFill>
                  <a:srgbClr val="000000"/>
                </a:solidFill>
                <a:latin typeface="+mj-lt"/>
              </a:rPr>
              <a:t>WebApps</a:t>
            </a:r>
            <a:r>
              <a:rPr lang="en-US" sz="2000" i="1" dirty="0">
                <a:solidFill>
                  <a:srgbClr val="000000"/>
                </a:solidFill>
                <a:latin typeface="+mj-lt"/>
              </a:rPr>
              <a:t>.</a:t>
            </a:r>
          </a:p>
          <a:p>
            <a:pPr>
              <a:lnSpc>
                <a:spcPct val="90000"/>
              </a:lnSpc>
            </a:pPr>
            <a:r>
              <a:rPr lang="en-US" sz="2000" b="1" dirty="0">
                <a:latin typeface="+mj-lt"/>
              </a:rPr>
              <a:t>Latency reduction.</a:t>
            </a:r>
            <a:r>
              <a:rPr lang="en-US" sz="2000" i="1" dirty="0">
                <a:latin typeface="+mj-lt"/>
              </a:rPr>
              <a:t> Rather than making the user wait for some internal operation to complete (e.g., downloading a complex graphical image), the </a:t>
            </a:r>
            <a:r>
              <a:rPr lang="en-US" sz="2000" i="1" dirty="0" err="1">
                <a:latin typeface="+mj-lt"/>
              </a:rPr>
              <a:t>WebApp</a:t>
            </a:r>
            <a:r>
              <a:rPr lang="en-US" sz="2000" i="1" dirty="0">
                <a:latin typeface="+mj-lt"/>
              </a:rPr>
              <a:t> should use multitasking in a way that lets the user proceed with work as if the operation has been completed.</a:t>
            </a:r>
            <a:r>
              <a:rPr lang="en-US" sz="2000" dirty="0">
                <a:latin typeface="+mj-lt"/>
              </a:rPr>
              <a:t> </a:t>
            </a:r>
          </a:p>
          <a:p>
            <a:pPr>
              <a:lnSpc>
                <a:spcPct val="90000"/>
              </a:lnSpc>
            </a:pPr>
            <a:r>
              <a:rPr lang="en-US" sz="2000" b="1" dirty="0" err="1">
                <a:latin typeface="+mj-lt"/>
              </a:rPr>
              <a:t>Learnability</a:t>
            </a:r>
            <a:r>
              <a:rPr lang="en-US" sz="2000" b="1" dirty="0">
                <a:latin typeface="+mj-lt"/>
              </a:rPr>
              <a:t>.</a:t>
            </a:r>
            <a:r>
              <a:rPr lang="en-US" sz="2000" i="1" dirty="0">
                <a:latin typeface="+mj-lt"/>
              </a:rPr>
              <a:t>  A </a:t>
            </a:r>
            <a:r>
              <a:rPr lang="en-US" sz="2000" i="1" dirty="0" err="1">
                <a:latin typeface="+mj-lt"/>
              </a:rPr>
              <a:t>WebApp</a:t>
            </a:r>
            <a:r>
              <a:rPr lang="en-US" sz="2000" i="1" dirty="0">
                <a:latin typeface="+mj-lt"/>
              </a:rPr>
              <a:t> interface should be designed to minimize learning time and, once learned, to minimize relearning required when the </a:t>
            </a:r>
            <a:r>
              <a:rPr lang="en-US" sz="2000" i="1" dirty="0" err="1">
                <a:latin typeface="+mj-lt"/>
              </a:rPr>
              <a:t>WebApp</a:t>
            </a:r>
            <a:r>
              <a:rPr lang="en-US" sz="2000" i="1" dirty="0">
                <a:latin typeface="+mj-lt"/>
              </a:rPr>
              <a:t> is revisited.</a:t>
            </a:r>
          </a:p>
          <a:p>
            <a:pPr>
              <a:lnSpc>
                <a:spcPct val="90000"/>
              </a:lnSpc>
            </a:pPr>
            <a:r>
              <a:rPr lang="en-US" sz="2000" b="1" dirty="0">
                <a:latin typeface="+mj-lt"/>
              </a:rPr>
              <a:t>Metaphors.</a:t>
            </a:r>
            <a:r>
              <a:rPr lang="en-US" sz="2000" i="1" dirty="0">
                <a:latin typeface="+mj-lt"/>
              </a:rPr>
              <a:t> An interface that uses an interaction metaphor is easier to learn and easier to use, as long as the metaphor is appropriate for the application and the user.</a:t>
            </a:r>
            <a:r>
              <a:rPr lang="en-US" sz="2000" dirty="0">
                <a:latin typeface="+mj-lt"/>
              </a:rPr>
              <a:t>  </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6D53A41-A52D-4525-9BC3-67F74AF4CB18}" type="slidenum">
              <a:rPr lang="en-US"/>
              <a:pPr/>
              <a:t>103</a:t>
            </a:fld>
            <a:endParaRPr lang="en-US"/>
          </a:p>
        </p:txBody>
      </p:sp>
      <p:sp>
        <p:nvSpPr>
          <p:cNvPr id="93186" name="Rectangle 2"/>
          <p:cNvSpPr>
            <a:spLocks noGrp="1" noChangeArrowheads="1"/>
          </p:cNvSpPr>
          <p:nvPr>
            <p:ph type="title"/>
          </p:nvPr>
        </p:nvSpPr>
        <p:spPr/>
        <p:txBody>
          <a:bodyPr/>
          <a:lstStyle/>
          <a:p>
            <a:r>
              <a:rPr lang="en-US"/>
              <a:t>Design Principles (Tognozzi) - III</a:t>
            </a:r>
          </a:p>
        </p:txBody>
      </p:sp>
      <p:sp>
        <p:nvSpPr>
          <p:cNvPr id="93187" name="Rectangle 3"/>
          <p:cNvSpPr>
            <a:spLocks noGrp="1" noChangeArrowheads="1"/>
          </p:cNvSpPr>
          <p:nvPr>
            <p:ph type="body" idx="1"/>
          </p:nvPr>
        </p:nvSpPr>
        <p:spPr/>
        <p:txBody>
          <a:bodyPr/>
          <a:lstStyle/>
          <a:p>
            <a:r>
              <a:rPr lang="en-US" sz="2000" b="1" dirty="0">
                <a:latin typeface="+mj-lt"/>
              </a:rPr>
              <a:t>Maintain work product integrity.</a:t>
            </a:r>
            <a:r>
              <a:rPr lang="en-US" sz="2000" i="1" dirty="0">
                <a:latin typeface="+mj-lt"/>
              </a:rPr>
              <a:t> A work product (e.g., a form completed by the user, a user-specified list) must be automatically saved so that it will not be lost if an error occurs.</a:t>
            </a:r>
          </a:p>
          <a:p>
            <a:r>
              <a:rPr lang="en-US" sz="2000" b="1" dirty="0">
                <a:latin typeface="+mj-lt"/>
              </a:rPr>
              <a:t>Readability.</a:t>
            </a:r>
            <a:r>
              <a:rPr lang="en-US" sz="2000" i="1" dirty="0">
                <a:latin typeface="+mj-lt"/>
              </a:rPr>
              <a:t> All information presented through the interface should be readable by young and old.</a:t>
            </a:r>
          </a:p>
          <a:p>
            <a:r>
              <a:rPr lang="en-US" sz="2000" b="1" dirty="0">
                <a:latin typeface="+mj-lt"/>
              </a:rPr>
              <a:t>Track state.</a:t>
            </a:r>
            <a:r>
              <a:rPr lang="en-US" sz="2000" i="1" dirty="0">
                <a:latin typeface="+mj-lt"/>
              </a:rPr>
              <a:t> When appropriate, the state of user interactions should be tracked and stored so that users can log off and return later to pick up where they left off.</a:t>
            </a:r>
          </a:p>
          <a:p>
            <a:r>
              <a:rPr lang="en-US" sz="2000" b="1" dirty="0">
                <a:latin typeface="+mj-lt"/>
              </a:rPr>
              <a:t>Visible navigation.</a:t>
            </a:r>
            <a:r>
              <a:rPr lang="en-US" sz="2000" i="1" dirty="0">
                <a:latin typeface="+mj-lt"/>
              </a:rPr>
              <a:t> A well-designed </a:t>
            </a:r>
            <a:r>
              <a:rPr lang="en-US" sz="2000" i="1" dirty="0" err="1">
                <a:latin typeface="+mj-lt"/>
              </a:rPr>
              <a:t>WebApp</a:t>
            </a:r>
            <a:r>
              <a:rPr lang="en-US" sz="2000" i="1" dirty="0">
                <a:latin typeface="+mj-lt"/>
              </a:rPr>
              <a:t> interface provides “the illusion that users are in the same place, with the work brought to them”</a:t>
            </a:r>
            <a:r>
              <a:rPr lang="en-US" sz="2000" dirty="0">
                <a:latin typeface="+mj-lt"/>
              </a:rPr>
              <a:t>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7B3D318-1797-4BDA-AE54-E2DED7B14E9B}" type="slidenum">
              <a:rPr lang="en-US"/>
              <a:pPr/>
              <a:t>104</a:t>
            </a:fld>
            <a:endParaRPr lang="en-US"/>
          </a:p>
        </p:txBody>
      </p:sp>
      <p:sp>
        <p:nvSpPr>
          <p:cNvPr id="94210" name="Rectangle 2"/>
          <p:cNvSpPr>
            <a:spLocks noGrp="1" noChangeArrowheads="1"/>
          </p:cNvSpPr>
          <p:nvPr>
            <p:ph type="title"/>
          </p:nvPr>
        </p:nvSpPr>
        <p:spPr>
          <a:xfrm>
            <a:off x="381000" y="2362200"/>
            <a:ext cx="2667000" cy="1090613"/>
          </a:xfrm>
        </p:spPr>
        <p:txBody>
          <a:bodyPr/>
          <a:lstStyle/>
          <a:p>
            <a:r>
              <a:rPr lang="en-US" sz="3600" dirty="0"/>
              <a:t>Preliminary Page Layout</a:t>
            </a:r>
          </a:p>
        </p:txBody>
      </p:sp>
      <p:pic>
        <p:nvPicPr>
          <p:cNvPr id="94212" name="Picture 4" descr="Figure 9-1"/>
          <p:cNvPicPr>
            <a:picLocks noChangeAspect="1" noChangeArrowheads="1"/>
          </p:cNvPicPr>
          <p:nvPr/>
        </p:nvPicPr>
        <p:blipFill>
          <a:blip r:embed="rId2" cstate="print"/>
          <a:srcRect/>
          <a:stretch>
            <a:fillRect/>
          </a:stretch>
        </p:blipFill>
        <p:spPr bwMode="auto">
          <a:xfrm>
            <a:off x="2982686" y="-110836"/>
            <a:ext cx="5475514" cy="6968836"/>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0DEB6148-BF4E-4442-825D-24CEE6084E81}" type="slidenum">
              <a:rPr lang="en-US"/>
              <a:pPr/>
              <a:t>105</a:t>
            </a:fld>
            <a:endParaRPr lang="en-US"/>
          </a:p>
        </p:txBody>
      </p:sp>
      <p:sp>
        <p:nvSpPr>
          <p:cNvPr id="96258" name="Rectangle 2"/>
          <p:cNvSpPr>
            <a:spLocks noGrp="1" noChangeArrowheads="1"/>
          </p:cNvSpPr>
          <p:nvPr>
            <p:ph type="title"/>
          </p:nvPr>
        </p:nvSpPr>
        <p:spPr/>
        <p:txBody>
          <a:bodyPr/>
          <a:lstStyle/>
          <a:p>
            <a:r>
              <a:rPr lang="en-US"/>
              <a:t>Interface Design Workflow - I</a:t>
            </a:r>
          </a:p>
        </p:txBody>
      </p:sp>
      <p:sp>
        <p:nvSpPr>
          <p:cNvPr id="96259" name="Rectangle 3"/>
          <p:cNvSpPr>
            <a:spLocks noGrp="1" noChangeArrowheads="1"/>
          </p:cNvSpPr>
          <p:nvPr>
            <p:ph type="body" idx="1"/>
          </p:nvPr>
        </p:nvSpPr>
        <p:spPr/>
        <p:txBody>
          <a:bodyPr/>
          <a:lstStyle/>
          <a:p>
            <a:r>
              <a:rPr lang="en-US" sz="1800" dirty="0">
                <a:latin typeface="+mj-lt"/>
              </a:rPr>
              <a:t>Review user characteristics and categories, user tasks, use cases, and related information contained in the analysis model and refine as required.</a:t>
            </a:r>
          </a:p>
          <a:p>
            <a:r>
              <a:rPr lang="en-US" sz="1800" dirty="0">
                <a:latin typeface="+mj-lt"/>
              </a:rPr>
              <a:t>Develop a rough design prototype of the </a:t>
            </a:r>
            <a:r>
              <a:rPr lang="en-US" sz="1800" dirty="0" err="1">
                <a:latin typeface="+mj-lt"/>
              </a:rPr>
              <a:t>WebApp</a:t>
            </a:r>
            <a:r>
              <a:rPr lang="en-US" sz="1800" dirty="0">
                <a:latin typeface="+mj-lt"/>
              </a:rPr>
              <a:t> interface layout.</a:t>
            </a:r>
          </a:p>
          <a:p>
            <a:r>
              <a:rPr lang="en-US" sz="1800" dirty="0">
                <a:latin typeface="+mj-lt"/>
              </a:rPr>
              <a:t>Map user objectives into specific interface actions.</a:t>
            </a:r>
          </a:p>
        </p:txBody>
      </p:sp>
      <p:pic>
        <p:nvPicPr>
          <p:cNvPr id="96261" name="Picture 5" descr="Figure 9-2"/>
          <p:cNvPicPr>
            <a:picLocks noChangeAspect="1" noChangeArrowheads="1"/>
          </p:cNvPicPr>
          <p:nvPr/>
        </p:nvPicPr>
        <p:blipFill>
          <a:blip r:embed="rId2" cstate="print"/>
          <a:srcRect/>
          <a:stretch>
            <a:fillRect/>
          </a:stretch>
        </p:blipFill>
        <p:spPr bwMode="auto">
          <a:xfrm>
            <a:off x="1828800" y="3124200"/>
            <a:ext cx="5614988" cy="3198813"/>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AF835E5-EBEE-417F-A057-54C003A20ABD}" type="slidenum">
              <a:rPr lang="en-US"/>
              <a:pPr/>
              <a:t>106</a:t>
            </a:fld>
            <a:endParaRPr lang="en-US"/>
          </a:p>
        </p:txBody>
      </p:sp>
      <p:sp>
        <p:nvSpPr>
          <p:cNvPr id="97282" name="Rectangle 2"/>
          <p:cNvSpPr>
            <a:spLocks noGrp="1" noChangeArrowheads="1"/>
          </p:cNvSpPr>
          <p:nvPr>
            <p:ph type="title"/>
          </p:nvPr>
        </p:nvSpPr>
        <p:spPr/>
        <p:txBody>
          <a:bodyPr/>
          <a:lstStyle/>
          <a:p>
            <a:r>
              <a:rPr lang="en-US"/>
              <a:t>Interface Design Workflow - II</a:t>
            </a:r>
          </a:p>
        </p:txBody>
      </p:sp>
      <p:sp>
        <p:nvSpPr>
          <p:cNvPr id="97283" name="Rectangle 3"/>
          <p:cNvSpPr>
            <a:spLocks noGrp="1" noChangeArrowheads="1"/>
          </p:cNvSpPr>
          <p:nvPr>
            <p:ph type="body" idx="1"/>
          </p:nvPr>
        </p:nvSpPr>
        <p:spPr/>
        <p:txBody>
          <a:bodyPr/>
          <a:lstStyle/>
          <a:p>
            <a:r>
              <a:rPr lang="en-US" sz="1800" dirty="0">
                <a:latin typeface="+mj-lt"/>
              </a:rPr>
              <a:t>Define a set of user tasks that are associated with each action.</a:t>
            </a:r>
          </a:p>
          <a:p>
            <a:r>
              <a:rPr lang="en-US" sz="1800" dirty="0">
                <a:latin typeface="+mj-lt"/>
              </a:rPr>
              <a:t>Develop screen images for each interface action.</a:t>
            </a:r>
          </a:p>
          <a:p>
            <a:r>
              <a:rPr lang="en-US" sz="1800" dirty="0">
                <a:latin typeface="+mj-lt"/>
              </a:rPr>
              <a:t>Refine interface layout and screen images using input from aesthetic design.</a:t>
            </a:r>
          </a:p>
          <a:p>
            <a:r>
              <a:rPr lang="en-US" sz="1800" dirty="0">
                <a:latin typeface="+mj-lt"/>
              </a:rPr>
              <a:t>Identify user interface objects that are required to implement the interface. </a:t>
            </a:r>
          </a:p>
          <a:p>
            <a:r>
              <a:rPr lang="en-US" sz="1800" dirty="0">
                <a:latin typeface="+mj-lt"/>
              </a:rPr>
              <a:t>Develop a procedural representation of the user’s interaction with the interface.</a:t>
            </a:r>
          </a:p>
          <a:p>
            <a:r>
              <a:rPr lang="en-US" sz="1800" dirty="0">
                <a:latin typeface="+mj-lt"/>
              </a:rPr>
              <a:t>Develop a behavioral representation of the interface.</a:t>
            </a:r>
          </a:p>
          <a:p>
            <a:r>
              <a:rPr lang="en-US" sz="1800" dirty="0">
                <a:latin typeface="+mj-lt"/>
              </a:rPr>
              <a:t>Describe the interface layout for each state.</a:t>
            </a:r>
          </a:p>
          <a:p>
            <a:r>
              <a:rPr lang="en-US" sz="1800" dirty="0">
                <a:latin typeface="+mj-lt"/>
              </a:rPr>
              <a:t>Pair walkthroughs (Chapter 5) should be conducted throughout all these design tasks and should focus on usability.</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C9AF8BF-56D0-4BF4-94A1-72C307216418}" type="slidenum">
              <a:rPr lang="en-US"/>
              <a:pPr/>
              <a:t>107</a:t>
            </a:fld>
            <a:endParaRPr lang="en-US"/>
          </a:p>
        </p:txBody>
      </p:sp>
      <p:sp>
        <p:nvSpPr>
          <p:cNvPr id="98306" name="Rectangle 2"/>
          <p:cNvSpPr>
            <a:spLocks noGrp="1" noChangeArrowheads="1"/>
          </p:cNvSpPr>
          <p:nvPr>
            <p:ph type="title"/>
          </p:nvPr>
        </p:nvSpPr>
        <p:spPr>
          <a:xfrm>
            <a:off x="0" y="2133600"/>
            <a:ext cx="2362200" cy="1090613"/>
          </a:xfrm>
        </p:spPr>
        <p:txBody>
          <a:bodyPr/>
          <a:lstStyle/>
          <a:p>
            <a:r>
              <a:rPr lang="en-US" sz="3600" dirty="0"/>
              <a:t>Elaborate the design</a:t>
            </a:r>
          </a:p>
        </p:txBody>
      </p:sp>
      <p:pic>
        <p:nvPicPr>
          <p:cNvPr id="98308" name="Picture 4" descr="Figure 9-3"/>
          <p:cNvPicPr>
            <a:picLocks noChangeAspect="1" noChangeArrowheads="1"/>
          </p:cNvPicPr>
          <p:nvPr/>
        </p:nvPicPr>
        <p:blipFill>
          <a:blip r:embed="rId2" cstate="print"/>
          <a:srcRect/>
          <a:stretch>
            <a:fillRect/>
          </a:stretch>
        </p:blipFill>
        <p:spPr bwMode="auto">
          <a:xfrm>
            <a:off x="2209799" y="11117"/>
            <a:ext cx="5949923" cy="6846883"/>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89B3C4D-90CE-4EF8-9A33-E80A27DF1FC2}" type="slidenum">
              <a:rPr lang="en-US"/>
              <a:pPr/>
              <a:t>108</a:t>
            </a:fld>
            <a:endParaRPr lang="en-US"/>
          </a:p>
        </p:txBody>
      </p:sp>
      <p:sp>
        <p:nvSpPr>
          <p:cNvPr id="99330" name="Rectangle 2"/>
          <p:cNvSpPr>
            <a:spLocks noGrp="1" noChangeArrowheads="1"/>
          </p:cNvSpPr>
          <p:nvPr>
            <p:ph type="title"/>
          </p:nvPr>
        </p:nvSpPr>
        <p:spPr>
          <a:xfrm>
            <a:off x="0" y="2286000"/>
            <a:ext cx="3048000" cy="1090613"/>
          </a:xfrm>
        </p:spPr>
        <p:txBody>
          <a:bodyPr/>
          <a:lstStyle/>
          <a:p>
            <a:r>
              <a:rPr lang="en-US" dirty="0"/>
              <a:t>Elaborate the Design</a:t>
            </a:r>
          </a:p>
        </p:txBody>
      </p:sp>
      <p:pic>
        <p:nvPicPr>
          <p:cNvPr id="99332" name="Picture 4" descr="Figure 9-4"/>
          <p:cNvPicPr>
            <a:picLocks noChangeAspect="1" noChangeArrowheads="1"/>
          </p:cNvPicPr>
          <p:nvPr/>
        </p:nvPicPr>
        <p:blipFill>
          <a:blip r:embed="rId2" cstate="print"/>
          <a:srcRect/>
          <a:stretch>
            <a:fillRect/>
          </a:stretch>
        </p:blipFill>
        <p:spPr bwMode="auto">
          <a:xfrm>
            <a:off x="2438400" y="0"/>
            <a:ext cx="5962004" cy="6858000"/>
          </a:xfrm>
          <a:prstGeom prst="rect">
            <a:avLst/>
          </a:prstGeom>
          <a:noFill/>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2C7C3579-DD01-44E1-B5DA-955A1B9A2F75}" type="slidenum">
              <a:rPr lang="en-US"/>
              <a:pPr/>
              <a:t>109</a:t>
            </a:fld>
            <a:endParaRPr lang="en-US"/>
          </a:p>
        </p:txBody>
      </p:sp>
      <p:sp>
        <p:nvSpPr>
          <p:cNvPr id="100354" name="Rectangle 2"/>
          <p:cNvSpPr>
            <a:spLocks noGrp="1" noChangeArrowheads="1"/>
          </p:cNvSpPr>
          <p:nvPr>
            <p:ph type="title"/>
          </p:nvPr>
        </p:nvSpPr>
        <p:spPr>
          <a:xfrm>
            <a:off x="228600" y="533400"/>
            <a:ext cx="3733800" cy="1090613"/>
          </a:xfrm>
        </p:spPr>
        <p:txBody>
          <a:bodyPr/>
          <a:lstStyle/>
          <a:p>
            <a:r>
              <a:rPr lang="en-US" sz="3600" dirty="0"/>
              <a:t>Different Users in Different Roles</a:t>
            </a:r>
          </a:p>
        </p:txBody>
      </p:sp>
      <p:pic>
        <p:nvPicPr>
          <p:cNvPr id="100356" name="Picture 4" descr="Figure 9-5"/>
          <p:cNvPicPr>
            <a:picLocks noChangeAspect="1" noChangeArrowheads="1"/>
          </p:cNvPicPr>
          <p:nvPr/>
        </p:nvPicPr>
        <p:blipFill>
          <a:blip r:embed="rId2" cstate="print"/>
          <a:srcRect l="5542"/>
          <a:stretch>
            <a:fillRect/>
          </a:stretch>
        </p:blipFill>
        <p:spPr bwMode="auto">
          <a:xfrm>
            <a:off x="3886200" y="0"/>
            <a:ext cx="5169354" cy="6858000"/>
          </a:xfrm>
          <a:prstGeom prst="rect">
            <a:avLst/>
          </a:prstGeom>
          <a:noFill/>
        </p:spPr>
      </p:pic>
      <p:sp>
        <p:nvSpPr>
          <p:cNvPr id="100357" name="Text Box 5"/>
          <p:cNvSpPr txBox="1">
            <a:spLocks noChangeArrowheads="1"/>
          </p:cNvSpPr>
          <p:nvPr/>
        </p:nvSpPr>
        <p:spPr bwMode="auto">
          <a:xfrm>
            <a:off x="609600" y="2667000"/>
            <a:ext cx="2590800" cy="1328738"/>
          </a:xfrm>
          <a:prstGeom prst="rect">
            <a:avLst/>
          </a:prstGeom>
          <a:noFill/>
          <a:ln w="9525">
            <a:noFill/>
            <a:miter lim="800000"/>
            <a:headEnd/>
            <a:tailEnd/>
          </a:ln>
        </p:spPr>
        <p:txBody>
          <a:bodyPr>
            <a:spAutoFit/>
          </a:bodyPr>
          <a:lstStyle/>
          <a:p>
            <a:pPr>
              <a:spcBef>
                <a:spcPct val="50000"/>
              </a:spcBef>
            </a:pPr>
            <a:r>
              <a:rPr lang="en-US" sz="1800" i="1" dirty="0"/>
              <a:t>The </a:t>
            </a:r>
            <a:r>
              <a:rPr lang="en-US" sz="1800" i="1" dirty="0" err="1"/>
              <a:t>swimlane</a:t>
            </a:r>
            <a:r>
              <a:rPr lang="en-US" sz="1800" i="1" dirty="0"/>
              <a:t> diagram:</a:t>
            </a:r>
          </a:p>
          <a:p>
            <a:pPr>
              <a:spcBef>
                <a:spcPct val="50000"/>
              </a:spcBef>
            </a:pPr>
            <a:r>
              <a:rPr lang="en-US" sz="1800" i="1" dirty="0"/>
              <a:t>Captures workflows and shows interactions between different users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Apps</a:t>
            </a:r>
            <a:endParaRPr lang="en-IN" dirty="0"/>
          </a:p>
        </p:txBody>
      </p:sp>
      <p:sp>
        <p:nvSpPr>
          <p:cNvPr id="3" name="Content Placeholder 2"/>
          <p:cNvSpPr>
            <a:spLocks noGrp="1"/>
          </p:cNvSpPr>
          <p:nvPr>
            <p:ph idx="1"/>
          </p:nvPr>
        </p:nvSpPr>
        <p:spPr>
          <a:xfrm>
            <a:off x="912813" y="1905000"/>
            <a:ext cx="8231187" cy="4191000"/>
          </a:xfrm>
        </p:spPr>
        <p:txBody>
          <a:bodyPr/>
          <a:lstStyle/>
          <a:p>
            <a:r>
              <a:rPr lang="en-IN" dirty="0"/>
              <a:t>Why Web Applications/Web based systems fail?</a:t>
            </a:r>
          </a:p>
          <a:p>
            <a:r>
              <a:rPr lang="en-IN" dirty="0"/>
              <a:t>Because many built in an ad hoc manner</a:t>
            </a:r>
          </a:p>
          <a:p>
            <a:pPr lvl="1"/>
            <a:r>
              <a:rPr lang="en-IN" sz="2400" dirty="0"/>
              <a:t>With little regard to the </a:t>
            </a:r>
          </a:p>
          <a:p>
            <a:pPr lvl="2"/>
            <a:r>
              <a:rPr lang="en-IN" sz="2800" dirty="0"/>
              <a:t>Fundamental principles of problem analysis</a:t>
            </a:r>
          </a:p>
          <a:p>
            <a:pPr lvl="2"/>
            <a:r>
              <a:rPr lang="en-IN" sz="2800" dirty="0"/>
              <a:t>Effective design</a:t>
            </a:r>
          </a:p>
          <a:p>
            <a:pPr lvl="2"/>
            <a:r>
              <a:rPr lang="en-IN" sz="2800" dirty="0"/>
              <a:t>Solid testing</a:t>
            </a:r>
          </a:p>
          <a:p>
            <a:pPr lvl="2"/>
            <a:r>
              <a:rPr lang="en-IN" sz="2800" dirty="0"/>
              <a:t>Change management</a:t>
            </a:r>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EE07391-C3C4-40AA-8C96-E27886FECB21}" type="slidenum">
              <a:rPr lang="en-US"/>
              <a:pPr/>
              <a:t>110</a:t>
            </a:fld>
            <a:endParaRPr lang="en-US"/>
          </a:p>
        </p:txBody>
      </p:sp>
      <p:sp>
        <p:nvSpPr>
          <p:cNvPr id="101378" name="Rectangle 2"/>
          <p:cNvSpPr>
            <a:spLocks noGrp="1" noChangeArrowheads="1"/>
          </p:cNvSpPr>
          <p:nvPr>
            <p:ph type="title"/>
          </p:nvPr>
        </p:nvSpPr>
        <p:spPr/>
        <p:txBody>
          <a:bodyPr/>
          <a:lstStyle/>
          <a:p>
            <a:r>
              <a:rPr lang="en-US"/>
              <a:t>Translating Actions and Objects</a:t>
            </a:r>
          </a:p>
        </p:txBody>
      </p:sp>
      <p:sp>
        <p:nvSpPr>
          <p:cNvPr id="101379" name="Rectangle 3"/>
          <p:cNvSpPr>
            <a:spLocks noGrp="1" noChangeArrowheads="1"/>
          </p:cNvSpPr>
          <p:nvPr>
            <p:ph type="body" idx="1"/>
          </p:nvPr>
        </p:nvSpPr>
        <p:spPr/>
        <p:txBody>
          <a:bodyPr/>
          <a:lstStyle/>
          <a:p>
            <a:pPr>
              <a:spcBef>
                <a:spcPts val="300"/>
              </a:spcBef>
            </a:pPr>
            <a:r>
              <a:rPr lang="en-US" i="1" dirty="0">
                <a:latin typeface="+mj-lt"/>
              </a:rPr>
              <a:t>From the use case on pp. 213 - 214</a:t>
            </a:r>
          </a:p>
          <a:p>
            <a:pPr lvl="1">
              <a:spcBef>
                <a:spcPts val="300"/>
              </a:spcBef>
            </a:pPr>
            <a:r>
              <a:rPr lang="en-US" i="1" dirty="0">
                <a:latin typeface="+mj-lt"/>
              </a:rPr>
              <a:t>Accesses</a:t>
            </a:r>
            <a:r>
              <a:rPr lang="en-US" dirty="0">
                <a:latin typeface="+mj-lt"/>
              </a:rPr>
              <a:t> the </a:t>
            </a:r>
            <a:r>
              <a:rPr lang="en-US" b="1" dirty="0" err="1">
                <a:latin typeface="+mj-lt"/>
              </a:rPr>
              <a:t>SafeHome</a:t>
            </a:r>
            <a:r>
              <a:rPr lang="en-US" dirty="0">
                <a:latin typeface="+mj-lt"/>
              </a:rPr>
              <a:t> system</a:t>
            </a:r>
          </a:p>
          <a:p>
            <a:pPr lvl="1">
              <a:spcBef>
                <a:spcPts val="300"/>
              </a:spcBef>
            </a:pPr>
            <a:r>
              <a:rPr lang="en-US" i="1" dirty="0">
                <a:latin typeface="+mj-lt"/>
              </a:rPr>
              <a:t>Enters</a:t>
            </a:r>
            <a:r>
              <a:rPr lang="en-US" dirty="0">
                <a:latin typeface="+mj-lt"/>
              </a:rPr>
              <a:t> an </a:t>
            </a:r>
            <a:r>
              <a:rPr lang="en-US" b="1" dirty="0">
                <a:latin typeface="+mj-lt"/>
              </a:rPr>
              <a:t>ID</a:t>
            </a:r>
            <a:r>
              <a:rPr lang="en-US" dirty="0">
                <a:latin typeface="+mj-lt"/>
              </a:rPr>
              <a:t> and </a:t>
            </a:r>
            <a:r>
              <a:rPr lang="en-US" b="1" dirty="0">
                <a:latin typeface="+mj-lt"/>
              </a:rPr>
              <a:t>Password</a:t>
            </a:r>
            <a:r>
              <a:rPr lang="en-US" dirty="0">
                <a:latin typeface="+mj-lt"/>
              </a:rPr>
              <a:t> to allow remote access</a:t>
            </a:r>
          </a:p>
          <a:p>
            <a:pPr lvl="1">
              <a:spcBef>
                <a:spcPts val="300"/>
              </a:spcBef>
            </a:pPr>
            <a:r>
              <a:rPr lang="en-US" i="1" dirty="0">
                <a:latin typeface="+mj-lt"/>
              </a:rPr>
              <a:t>Displays</a:t>
            </a:r>
            <a:r>
              <a:rPr lang="en-US" dirty="0">
                <a:latin typeface="+mj-lt"/>
              </a:rPr>
              <a:t> </a:t>
            </a:r>
            <a:r>
              <a:rPr lang="en-US" b="1" dirty="0" err="1">
                <a:latin typeface="+mj-lt"/>
              </a:rPr>
              <a:t>FloorPlan</a:t>
            </a:r>
            <a:r>
              <a:rPr lang="en-US" dirty="0">
                <a:latin typeface="+mj-lt"/>
              </a:rPr>
              <a:t> and </a:t>
            </a:r>
            <a:r>
              <a:rPr lang="en-US" b="1" dirty="0" err="1">
                <a:latin typeface="+mj-lt"/>
              </a:rPr>
              <a:t>SensorLocations</a:t>
            </a:r>
            <a:endParaRPr lang="en-US" dirty="0">
              <a:latin typeface="+mj-lt"/>
            </a:endParaRPr>
          </a:p>
          <a:p>
            <a:pPr lvl="1">
              <a:spcBef>
                <a:spcPts val="300"/>
              </a:spcBef>
            </a:pPr>
            <a:r>
              <a:rPr lang="en-US" i="1" dirty="0">
                <a:latin typeface="+mj-lt"/>
              </a:rPr>
              <a:t>Displays</a:t>
            </a:r>
            <a:r>
              <a:rPr lang="en-US" dirty="0">
                <a:latin typeface="+mj-lt"/>
              </a:rPr>
              <a:t> </a:t>
            </a:r>
            <a:r>
              <a:rPr lang="en-US" b="1" dirty="0" err="1">
                <a:latin typeface="+mj-lt"/>
              </a:rPr>
              <a:t>VideoCameraLocations</a:t>
            </a:r>
            <a:r>
              <a:rPr lang="en-US" dirty="0">
                <a:latin typeface="+mj-lt"/>
              </a:rPr>
              <a:t> on floor plan</a:t>
            </a:r>
          </a:p>
          <a:p>
            <a:pPr lvl="1">
              <a:spcBef>
                <a:spcPts val="300"/>
              </a:spcBef>
            </a:pPr>
            <a:r>
              <a:rPr lang="en-US" i="1" dirty="0">
                <a:latin typeface="+mj-lt"/>
              </a:rPr>
              <a:t>Selects</a:t>
            </a:r>
            <a:r>
              <a:rPr lang="en-US" dirty="0">
                <a:latin typeface="+mj-lt"/>
              </a:rPr>
              <a:t> </a:t>
            </a:r>
            <a:r>
              <a:rPr lang="en-US" b="1" dirty="0" err="1">
                <a:latin typeface="+mj-lt"/>
              </a:rPr>
              <a:t>VideoCamera</a:t>
            </a:r>
            <a:r>
              <a:rPr lang="en-US" dirty="0">
                <a:latin typeface="+mj-lt"/>
              </a:rPr>
              <a:t> for viewing</a:t>
            </a:r>
          </a:p>
          <a:p>
            <a:pPr lvl="1">
              <a:spcBef>
                <a:spcPts val="300"/>
              </a:spcBef>
            </a:pPr>
            <a:r>
              <a:rPr lang="en-US" i="1" dirty="0">
                <a:latin typeface="+mj-lt"/>
              </a:rPr>
              <a:t>Views</a:t>
            </a:r>
            <a:r>
              <a:rPr lang="en-US" dirty="0">
                <a:latin typeface="+mj-lt"/>
              </a:rPr>
              <a:t> </a:t>
            </a:r>
            <a:r>
              <a:rPr lang="en-US" b="1" dirty="0" err="1">
                <a:latin typeface="+mj-lt"/>
              </a:rPr>
              <a:t>VideoImages</a:t>
            </a:r>
            <a:r>
              <a:rPr lang="en-US" dirty="0">
                <a:latin typeface="+mj-lt"/>
              </a:rPr>
              <a:t> (four frames per second)</a:t>
            </a:r>
          </a:p>
          <a:p>
            <a:pPr lvl="1">
              <a:spcBef>
                <a:spcPts val="300"/>
              </a:spcBef>
            </a:pPr>
            <a:r>
              <a:rPr lang="en-US" i="1" dirty="0">
                <a:latin typeface="+mj-lt"/>
              </a:rPr>
              <a:t>Pans</a:t>
            </a:r>
            <a:r>
              <a:rPr lang="en-US" dirty="0">
                <a:latin typeface="+mj-lt"/>
              </a:rPr>
              <a:t> or </a:t>
            </a:r>
            <a:r>
              <a:rPr lang="en-US" i="1" dirty="0">
                <a:latin typeface="+mj-lt"/>
              </a:rPr>
              <a:t>zooms</a:t>
            </a:r>
            <a:r>
              <a:rPr lang="en-US" dirty="0">
                <a:latin typeface="+mj-lt"/>
              </a:rPr>
              <a:t> the</a:t>
            </a:r>
            <a:r>
              <a:rPr lang="en-US" b="1" dirty="0">
                <a:latin typeface="+mj-lt"/>
              </a:rPr>
              <a:t> </a:t>
            </a:r>
            <a:r>
              <a:rPr lang="en-US" b="1" dirty="0" err="1">
                <a:latin typeface="+mj-lt"/>
              </a:rPr>
              <a:t>VideoCamera</a:t>
            </a:r>
            <a:endParaRPr lang="en-US" b="1" dirty="0">
              <a:latin typeface="+mj-lt"/>
            </a:endParaRPr>
          </a:p>
          <a:p>
            <a:pPr>
              <a:spcBef>
                <a:spcPts val="300"/>
              </a:spcBef>
            </a:pPr>
            <a:r>
              <a:rPr lang="en-US" dirty="0">
                <a:latin typeface="+mj-lt"/>
              </a:rPr>
              <a:t>Based on these actions and objects we create a design layout --&gt;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7C4C38A-A2A9-4A7D-B2D8-E0F94D6D5A13}" type="slidenum">
              <a:rPr lang="en-US"/>
              <a:pPr/>
              <a:t>111</a:t>
            </a:fld>
            <a:endParaRPr lang="en-US"/>
          </a:p>
        </p:txBody>
      </p:sp>
      <p:sp>
        <p:nvSpPr>
          <p:cNvPr id="102402" name="Rectangle 2"/>
          <p:cNvSpPr>
            <a:spLocks noGrp="1" noChangeArrowheads="1"/>
          </p:cNvSpPr>
          <p:nvPr>
            <p:ph type="title"/>
          </p:nvPr>
        </p:nvSpPr>
        <p:spPr>
          <a:xfrm>
            <a:off x="0" y="381000"/>
            <a:ext cx="9001125" cy="1090613"/>
          </a:xfrm>
        </p:spPr>
        <p:txBody>
          <a:bodyPr/>
          <a:lstStyle/>
          <a:p>
            <a:r>
              <a:rPr lang="en-US" dirty="0"/>
              <a:t>Design Layout</a:t>
            </a:r>
          </a:p>
        </p:txBody>
      </p:sp>
      <p:pic>
        <p:nvPicPr>
          <p:cNvPr id="102404" name="Picture 4" descr="Figure 9-7"/>
          <p:cNvPicPr>
            <a:picLocks noChangeAspect="1" noChangeArrowheads="1"/>
          </p:cNvPicPr>
          <p:nvPr/>
        </p:nvPicPr>
        <p:blipFill>
          <a:blip r:embed="rId2" cstate="print"/>
          <a:srcRect/>
          <a:stretch>
            <a:fillRect/>
          </a:stretch>
        </p:blipFill>
        <p:spPr bwMode="auto">
          <a:xfrm>
            <a:off x="3755917" y="0"/>
            <a:ext cx="5388083" cy="6858000"/>
          </a:xfrm>
          <a:prstGeom prst="rect">
            <a:avLst/>
          </a:prstGeom>
          <a:noFill/>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869354E-FB04-41EC-88C1-3E1ADA139194}" type="slidenum">
              <a:rPr lang="en-US"/>
              <a:pPr/>
              <a:t>112</a:t>
            </a:fld>
            <a:endParaRPr lang="en-US"/>
          </a:p>
        </p:txBody>
      </p:sp>
      <p:sp>
        <p:nvSpPr>
          <p:cNvPr id="103426" name="Rectangle 2"/>
          <p:cNvSpPr>
            <a:spLocks noGrp="1" noChangeArrowheads="1"/>
          </p:cNvSpPr>
          <p:nvPr>
            <p:ph type="title"/>
          </p:nvPr>
        </p:nvSpPr>
        <p:spPr>
          <a:xfrm>
            <a:off x="838201" y="381000"/>
            <a:ext cx="3657600" cy="1090613"/>
          </a:xfrm>
        </p:spPr>
        <p:txBody>
          <a:bodyPr/>
          <a:lstStyle/>
          <a:p>
            <a:r>
              <a:rPr lang="en-US" dirty="0"/>
              <a:t>Revising the Layout</a:t>
            </a:r>
          </a:p>
        </p:txBody>
      </p:sp>
      <p:pic>
        <p:nvPicPr>
          <p:cNvPr id="103428" name="Picture 4" descr="Figure 9-8"/>
          <p:cNvPicPr>
            <a:picLocks noChangeAspect="1" noChangeArrowheads="1"/>
          </p:cNvPicPr>
          <p:nvPr/>
        </p:nvPicPr>
        <p:blipFill>
          <a:blip r:embed="rId2" cstate="print"/>
          <a:srcRect/>
          <a:stretch>
            <a:fillRect/>
          </a:stretch>
        </p:blipFill>
        <p:spPr bwMode="auto">
          <a:xfrm>
            <a:off x="3755917" y="0"/>
            <a:ext cx="5388083" cy="6858000"/>
          </a:xfrm>
          <a:prstGeom prst="rect">
            <a:avLst/>
          </a:prstGeom>
          <a:noFill/>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F2FB316-B28E-4691-A71E-4F888000CBD1}" type="slidenum">
              <a:rPr lang="en-US"/>
              <a:pPr/>
              <a:t>113</a:t>
            </a:fld>
            <a:endParaRPr lang="en-US"/>
          </a:p>
        </p:txBody>
      </p:sp>
      <p:sp>
        <p:nvSpPr>
          <p:cNvPr id="104450" name="Rectangle 2"/>
          <p:cNvSpPr>
            <a:spLocks noGrp="1" noChangeArrowheads="1"/>
          </p:cNvSpPr>
          <p:nvPr>
            <p:ph type="title"/>
          </p:nvPr>
        </p:nvSpPr>
        <p:spPr/>
        <p:txBody>
          <a:bodyPr/>
          <a:lstStyle/>
          <a:p>
            <a:r>
              <a:rPr lang="en-US"/>
              <a:t>Aesthetic Design - I</a:t>
            </a:r>
          </a:p>
        </p:txBody>
      </p:sp>
      <p:sp>
        <p:nvSpPr>
          <p:cNvPr id="104451" name="Rectangle 3"/>
          <p:cNvSpPr>
            <a:spLocks noGrp="1" noChangeArrowheads="1"/>
          </p:cNvSpPr>
          <p:nvPr>
            <p:ph type="body" idx="1"/>
          </p:nvPr>
        </p:nvSpPr>
        <p:spPr/>
        <p:txBody>
          <a:bodyPr/>
          <a:lstStyle/>
          <a:p>
            <a:pPr>
              <a:lnSpc>
                <a:spcPct val="90000"/>
              </a:lnSpc>
            </a:pPr>
            <a:r>
              <a:rPr lang="en-US" sz="2000" dirty="0">
                <a:latin typeface="+mj-lt"/>
              </a:rPr>
              <a:t>Don’t be afraid of white space</a:t>
            </a:r>
            <a:r>
              <a:rPr lang="en-US" sz="2000" i="1" dirty="0">
                <a:latin typeface="+mj-lt"/>
              </a:rPr>
              <a:t>.</a:t>
            </a:r>
          </a:p>
          <a:p>
            <a:pPr>
              <a:lnSpc>
                <a:spcPct val="90000"/>
              </a:lnSpc>
            </a:pPr>
            <a:r>
              <a:rPr lang="en-US" sz="2000" dirty="0">
                <a:latin typeface="+mj-lt"/>
              </a:rPr>
              <a:t>Emphasize content</a:t>
            </a:r>
            <a:r>
              <a:rPr lang="en-US" sz="2000" i="1" dirty="0">
                <a:latin typeface="+mj-lt"/>
              </a:rPr>
              <a:t>.</a:t>
            </a:r>
            <a:r>
              <a:rPr lang="en-US" sz="2000" dirty="0">
                <a:latin typeface="+mj-lt"/>
              </a:rPr>
              <a:t> </a:t>
            </a:r>
          </a:p>
          <a:p>
            <a:pPr>
              <a:lnSpc>
                <a:spcPct val="90000"/>
              </a:lnSpc>
            </a:pPr>
            <a:r>
              <a:rPr lang="en-US" sz="2000" dirty="0">
                <a:latin typeface="+mj-lt"/>
              </a:rPr>
              <a:t>Organize layout elements from top-left to bottom-right.</a:t>
            </a:r>
          </a:p>
          <a:p>
            <a:pPr>
              <a:lnSpc>
                <a:spcPct val="90000"/>
              </a:lnSpc>
            </a:pPr>
            <a:r>
              <a:rPr lang="en-US" sz="2000" dirty="0">
                <a:latin typeface="+mj-lt"/>
              </a:rPr>
              <a:t>Don’t extend your real estate with the scrolling bar. </a:t>
            </a:r>
          </a:p>
          <a:p>
            <a:pPr>
              <a:lnSpc>
                <a:spcPct val="90000"/>
              </a:lnSpc>
            </a:pPr>
            <a:r>
              <a:rPr lang="en-US" sz="2000" dirty="0">
                <a:latin typeface="+mj-lt"/>
              </a:rPr>
              <a:t>Consider resolution and browser window size when designing the layout</a:t>
            </a:r>
            <a:r>
              <a:rPr lang="en-US" sz="2000" i="1" dirty="0">
                <a:latin typeface="+mj-lt"/>
              </a:rPr>
              <a:t>.</a:t>
            </a:r>
          </a:p>
          <a:p>
            <a:pPr>
              <a:lnSpc>
                <a:spcPct val="90000"/>
              </a:lnSpc>
            </a:pPr>
            <a:r>
              <a:rPr lang="en-US" sz="2000" dirty="0">
                <a:latin typeface="+mj-lt"/>
              </a:rPr>
              <a:t>Design the layout for freedom of navigation.</a:t>
            </a:r>
          </a:p>
          <a:p>
            <a:pPr>
              <a:lnSpc>
                <a:spcPct val="90000"/>
              </a:lnSpc>
            </a:pPr>
            <a:r>
              <a:rPr lang="en-US" sz="2000" dirty="0">
                <a:latin typeface="+mj-lt"/>
              </a:rPr>
              <a:t>Don’t assume that the layout will be consistent across different display devices and browsers. </a:t>
            </a:r>
          </a:p>
          <a:p>
            <a:pPr>
              <a:lnSpc>
                <a:spcPct val="90000"/>
              </a:lnSpc>
            </a:pPr>
            <a:r>
              <a:rPr lang="en-US" sz="2000" dirty="0">
                <a:latin typeface="+mj-lt"/>
              </a:rPr>
              <a:t>If you use photos, make them small format with the option to enlarge</a:t>
            </a:r>
            <a:r>
              <a:rPr lang="en-US" sz="2000" i="1" dirty="0">
                <a:latin typeface="+mj-lt"/>
              </a:rPr>
              <a:t>.</a:t>
            </a:r>
            <a:r>
              <a:rPr lang="en-US" sz="2000" dirty="0">
                <a:latin typeface="+mj-lt"/>
              </a:rPr>
              <a:t> </a:t>
            </a:r>
          </a:p>
          <a:p>
            <a:pPr>
              <a:lnSpc>
                <a:spcPct val="90000"/>
              </a:lnSpc>
            </a:pPr>
            <a:r>
              <a:rPr lang="en-US" sz="2000" dirty="0">
                <a:latin typeface="+mj-lt"/>
              </a:rPr>
              <a:t>If you want a cohesive layout, look, and feel across all </a:t>
            </a:r>
            <a:r>
              <a:rPr lang="en-US" sz="2000" dirty="0" err="1">
                <a:latin typeface="+mj-lt"/>
              </a:rPr>
              <a:t>WebApp</a:t>
            </a:r>
            <a:r>
              <a:rPr lang="en-US" sz="2000" dirty="0">
                <a:latin typeface="+mj-lt"/>
              </a:rPr>
              <a:t> pages, use a cascading style sheet (CSS). </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D0F186D-C684-4EA0-93F0-EB03168073C0}" type="slidenum">
              <a:rPr lang="en-US"/>
              <a:pPr/>
              <a:t>114</a:t>
            </a:fld>
            <a:endParaRPr lang="en-US"/>
          </a:p>
        </p:txBody>
      </p:sp>
      <p:sp>
        <p:nvSpPr>
          <p:cNvPr id="106498" name="Rectangle 2"/>
          <p:cNvSpPr>
            <a:spLocks noGrp="1" noChangeArrowheads="1"/>
          </p:cNvSpPr>
          <p:nvPr>
            <p:ph type="title"/>
          </p:nvPr>
        </p:nvSpPr>
        <p:spPr/>
        <p:txBody>
          <a:bodyPr/>
          <a:lstStyle/>
          <a:p>
            <a:r>
              <a:rPr lang="en-US"/>
              <a:t>Other Design Issues</a:t>
            </a:r>
          </a:p>
        </p:txBody>
      </p:sp>
      <p:sp>
        <p:nvSpPr>
          <p:cNvPr id="106499" name="Rectangle 3"/>
          <p:cNvSpPr>
            <a:spLocks noGrp="1" noChangeArrowheads="1"/>
          </p:cNvSpPr>
          <p:nvPr>
            <p:ph type="body" idx="1"/>
          </p:nvPr>
        </p:nvSpPr>
        <p:spPr>
          <a:xfrm>
            <a:off x="2819400" y="1905000"/>
            <a:ext cx="4268788" cy="4191000"/>
          </a:xfrm>
        </p:spPr>
        <p:txBody>
          <a:bodyPr/>
          <a:lstStyle/>
          <a:p>
            <a:r>
              <a:rPr lang="en-US"/>
              <a:t>Response time</a:t>
            </a:r>
          </a:p>
          <a:p>
            <a:r>
              <a:rPr lang="en-US"/>
              <a:t>“Help” facilities</a:t>
            </a:r>
          </a:p>
          <a:p>
            <a:r>
              <a:rPr lang="en-US"/>
              <a:t>Error handling</a:t>
            </a:r>
          </a:p>
          <a:p>
            <a:r>
              <a:rPr lang="en-US"/>
              <a:t>Accessibility</a:t>
            </a:r>
          </a:p>
          <a:p>
            <a:r>
              <a:rPr lang="en-US"/>
              <a:t>Internationalization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156F603-A57A-46A2-8B77-8F265AB8A46D}" type="slidenum">
              <a:rPr lang="en-US"/>
              <a:pPr/>
              <a:t>115</a:t>
            </a:fld>
            <a:endParaRPr lang="en-US" dirty="0"/>
          </a:p>
        </p:txBody>
      </p:sp>
      <p:sp>
        <p:nvSpPr>
          <p:cNvPr id="112642" name="Rectangle 2"/>
          <p:cNvSpPr>
            <a:spLocks noGrp="1" noChangeArrowheads="1"/>
          </p:cNvSpPr>
          <p:nvPr>
            <p:ph type="title"/>
          </p:nvPr>
        </p:nvSpPr>
        <p:spPr/>
        <p:txBody>
          <a:bodyPr/>
          <a:lstStyle/>
          <a:p>
            <a:r>
              <a:rPr lang="en-US"/>
              <a:t>Managing Risk</a:t>
            </a:r>
            <a:endParaRPr lang="en-AU"/>
          </a:p>
        </p:txBody>
      </p:sp>
      <p:sp>
        <p:nvSpPr>
          <p:cNvPr id="112643" name="Rectangle 3"/>
          <p:cNvSpPr>
            <a:spLocks noGrp="1" noChangeArrowheads="1"/>
          </p:cNvSpPr>
          <p:nvPr>
            <p:ph type="body" idx="1"/>
          </p:nvPr>
        </p:nvSpPr>
        <p:spPr/>
        <p:txBody>
          <a:bodyPr/>
          <a:lstStyle/>
          <a:p>
            <a:pPr>
              <a:lnSpc>
                <a:spcPct val="90000"/>
              </a:lnSpc>
            </a:pPr>
            <a:r>
              <a:rPr lang="en-AU" sz="2000" dirty="0"/>
              <a:t>Many problems can arise during a project</a:t>
            </a:r>
          </a:p>
          <a:p>
            <a:pPr>
              <a:lnSpc>
                <a:spcPct val="90000"/>
              </a:lnSpc>
            </a:pPr>
            <a:r>
              <a:rPr lang="en-AU" sz="2000" dirty="0"/>
              <a:t>Risk management focuses on understanding and managing these problems</a:t>
            </a:r>
          </a:p>
          <a:p>
            <a:pPr lvl="1">
              <a:lnSpc>
                <a:spcPct val="90000"/>
              </a:lnSpc>
            </a:pPr>
            <a:r>
              <a:rPr lang="en-AU" sz="1800" dirty="0"/>
              <a:t>Identify the risk; Assess its probability of occurrence; Estimate its impact; Establish a contingency plan</a:t>
            </a:r>
          </a:p>
          <a:p>
            <a:pPr>
              <a:lnSpc>
                <a:spcPct val="90000"/>
              </a:lnSpc>
            </a:pPr>
            <a:r>
              <a:rPr lang="en-AU" sz="2000" dirty="0"/>
              <a:t>Considers risk at two different levels of granularity</a:t>
            </a:r>
          </a:p>
          <a:p>
            <a:pPr lvl="1">
              <a:lnSpc>
                <a:spcPct val="90000"/>
              </a:lnSpc>
              <a:buFont typeface="Wingdings" pitchFamily="2" charset="2"/>
              <a:buNone/>
            </a:pPr>
            <a:r>
              <a:rPr lang="en-AU" sz="1800" dirty="0"/>
              <a:t>	(1) the impact of risk on the entire </a:t>
            </a:r>
            <a:r>
              <a:rPr lang="en-AU" sz="1800" dirty="0" err="1"/>
              <a:t>WebApp</a:t>
            </a:r>
            <a:r>
              <a:rPr lang="en-AU" sz="1800" dirty="0"/>
              <a:t> project, and</a:t>
            </a:r>
          </a:p>
          <a:p>
            <a:pPr lvl="1">
              <a:lnSpc>
                <a:spcPct val="90000"/>
              </a:lnSpc>
              <a:buFont typeface="Wingdings" pitchFamily="2" charset="2"/>
              <a:buNone/>
            </a:pPr>
            <a:r>
              <a:rPr lang="en-AU" sz="1800" dirty="0"/>
              <a:t>	(2) the impact of risk on the current </a:t>
            </a:r>
            <a:r>
              <a:rPr lang="en-AU" sz="1800" dirty="0" err="1"/>
              <a:t>WebApp</a:t>
            </a:r>
            <a:r>
              <a:rPr lang="en-AU" sz="1800" dirty="0"/>
              <a:t> increment</a:t>
            </a:r>
          </a:p>
          <a:p>
            <a:pPr>
              <a:lnSpc>
                <a:spcPct val="90000"/>
              </a:lnSpc>
            </a:pPr>
            <a:r>
              <a:rPr lang="en-AU" sz="2000" dirty="0"/>
              <a:t>Typical risks:</a:t>
            </a:r>
          </a:p>
          <a:p>
            <a:pPr lvl="1">
              <a:lnSpc>
                <a:spcPct val="90000"/>
              </a:lnSpc>
            </a:pPr>
            <a:r>
              <a:rPr lang="en-AU" sz="1800" dirty="0"/>
              <a:t>Is the time timeframe defined and reasonable?</a:t>
            </a:r>
          </a:p>
          <a:p>
            <a:pPr lvl="1">
              <a:lnSpc>
                <a:spcPct val="90000"/>
              </a:lnSpc>
            </a:pPr>
            <a:r>
              <a:rPr lang="en-AU" sz="1800" dirty="0"/>
              <a:t>Will the increments provide ongoing value for end users?</a:t>
            </a:r>
          </a:p>
          <a:p>
            <a:pPr lvl="1">
              <a:lnSpc>
                <a:spcPct val="90000"/>
              </a:lnSpc>
            </a:pPr>
            <a:r>
              <a:rPr lang="en-AU" sz="1800" dirty="0"/>
              <a:t>How will requests for change impact delivery schedules?</a:t>
            </a:r>
          </a:p>
          <a:p>
            <a:pPr lvl="1">
              <a:lnSpc>
                <a:spcPct val="90000"/>
              </a:lnSpc>
            </a:pPr>
            <a:r>
              <a:rPr lang="en-AU" sz="1800" dirty="0"/>
              <a:t>Is the available technology appropriate for the job?</a:t>
            </a:r>
          </a:p>
          <a:p>
            <a:pPr lvl="1">
              <a:lnSpc>
                <a:spcPct val="90000"/>
              </a:lnSpc>
            </a:pPr>
            <a:r>
              <a:rPr lang="en-AU" sz="1800" dirty="0"/>
              <a:t>Does the team have the right mix of skills to build this increment?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7943202-93BE-4793-80AE-44742887F80D}" type="slidenum">
              <a:rPr lang="en-US"/>
              <a:pPr/>
              <a:t>116</a:t>
            </a:fld>
            <a:endParaRPr lang="en-US"/>
          </a:p>
        </p:txBody>
      </p:sp>
      <p:sp>
        <p:nvSpPr>
          <p:cNvPr id="113666" name="Rectangle 1026"/>
          <p:cNvSpPr>
            <a:spLocks noGrp="1" noChangeArrowheads="1"/>
          </p:cNvSpPr>
          <p:nvPr>
            <p:ph type="title"/>
          </p:nvPr>
        </p:nvSpPr>
        <p:spPr/>
        <p:txBody>
          <a:bodyPr/>
          <a:lstStyle/>
          <a:p>
            <a:r>
              <a:rPr lang="en-AU"/>
              <a:t>Identifying Risks</a:t>
            </a:r>
          </a:p>
        </p:txBody>
      </p:sp>
      <p:sp>
        <p:nvSpPr>
          <p:cNvPr id="113667" name="Rectangle 1027"/>
          <p:cNvSpPr>
            <a:spLocks noGrp="1" noChangeArrowheads="1"/>
          </p:cNvSpPr>
          <p:nvPr>
            <p:ph type="body" idx="1"/>
          </p:nvPr>
        </p:nvSpPr>
        <p:spPr/>
        <p:txBody>
          <a:bodyPr/>
          <a:lstStyle/>
          <a:p>
            <a:pPr marL="457200" indent="-457200"/>
            <a:r>
              <a:rPr lang="en-AU" dirty="0"/>
              <a:t>Address the fundamental question: “What can go wrong?”</a:t>
            </a:r>
          </a:p>
          <a:p>
            <a:pPr marL="457200" indent="-457200"/>
            <a:r>
              <a:rPr lang="en-AU" dirty="0"/>
              <a:t>Each team member is asked to make a list of risks</a:t>
            </a:r>
          </a:p>
          <a:p>
            <a:pPr marL="838200" lvl="1" indent="-381000"/>
            <a:r>
              <a:rPr lang="en-AU" i="1" dirty="0"/>
              <a:t>People risks</a:t>
            </a:r>
            <a:endParaRPr lang="en-AU" dirty="0"/>
          </a:p>
          <a:p>
            <a:pPr marL="1238250" lvl="2" indent="-381000"/>
            <a:r>
              <a:rPr lang="en-AU" dirty="0"/>
              <a:t>Potential problems that can be directly traced to some human action or failing</a:t>
            </a:r>
          </a:p>
          <a:p>
            <a:pPr marL="838200" lvl="1" indent="-381000"/>
            <a:r>
              <a:rPr lang="en-AU" i="1" dirty="0"/>
              <a:t>Product risks</a:t>
            </a:r>
            <a:endParaRPr lang="en-AU" dirty="0"/>
          </a:p>
          <a:p>
            <a:pPr marL="1238250" lvl="2" indent="-381000"/>
            <a:r>
              <a:rPr lang="en-AU" dirty="0"/>
              <a:t>Potential problems associated with </a:t>
            </a:r>
            <a:r>
              <a:rPr lang="en-AU" dirty="0" err="1"/>
              <a:t>WebApp</a:t>
            </a:r>
            <a:r>
              <a:rPr lang="en-AU" dirty="0"/>
              <a:t> content, functions, constraints, or performance</a:t>
            </a:r>
          </a:p>
          <a:p>
            <a:pPr marL="838200" lvl="1" indent="-381000"/>
            <a:r>
              <a:rPr lang="en-AU" i="1" dirty="0"/>
              <a:t>Process risks</a:t>
            </a:r>
            <a:endParaRPr lang="en-AU" dirty="0"/>
          </a:p>
          <a:p>
            <a:pPr marL="1238250" lvl="2" indent="-381000"/>
            <a:r>
              <a:rPr lang="en-AU" dirty="0"/>
              <a:t>Problems that are tied to the framework actions and tasks that have been chosen by the team</a:t>
            </a:r>
          </a:p>
          <a:p>
            <a:pPr marL="838200" lvl="1" indent="-381000"/>
            <a:endParaRPr lang="en-AU" dirty="0"/>
          </a:p>
          <a:p>
            <a:pPr marL="457200" indent="-457200"/>
            <a:endParaRPr lang="en-AU"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74F5C961-0DEF-42A1-BDBD-EFEDF1522C31}" type="slidenum">
              <a:rPr lang="en-US"/>
              <a:pPr/>
              <a:t>117</a:t>
            </a:fld>
            <a:endParaRPr lang="en-US"/>
          </a:p>
        </p:txBody>
      </p:sp>
      <p:sp>
        <p:nvSpPr>
          <p:cNvPr id="52226" name="Rectangle 2"/>
          <p:cNvSpPr>
            <a:spLocks noGrp="1" noChangeArrowheads="1"/>
          </p:cNvSpPr>
          <p:nvPr>
            <p:ph type="title"/>
          </p:nvPr>
        </p:nvSpPr>
        <p:spPr>
          <a:xfrm>
            <a:off x="0" y="2209800"/>
            <a:ext cx="1981200" cy="1090613"/>
          </a:xfrm>
        </p:spPr>
        <p:txBody>
          <a:bodyPr/>
          <a:lstStyle/>
          <a:p>
            <a:r>
              <a:rPr lang="en-US" sz="3600" dirty="0"/>
              <a:t>Risk Analysis</a:t>
            </a:r>
          </a:p>
        </p:txBody>
      </p:sp>
      <p:pic>
        <p:nvPicPr>
          <p:cNvPr id="52228" name="Picture 4" descr="Figure 5-2"/>
          <p:cNvPicPr>
            <a:picLocks noChangeAspect="1" noChangeArrowheads="1"/>
          </p:cNvPicPr>
          <p:nvPr/>
        </p:nvPicPr>
        <p:blipFill>
          <a:blip r:embed="rId2" cstate="print"/>
          <a:srcRect/>
          <a:stretch>
            <a:fillRect/>
          </a:stretch>
        </p:blipFill>
        <p:spPr bwMode="auto">
          <a:xfrm>
            <a:off x="1908955" y="457200"/>
            <a:ext cx="7235045" cy="6096000"/>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B0530C5-ED6F-4AE9-B8F1-F19338FF48D5}" type="slidenum">
              <a:rPr lang="en-US"/>
              <a:pPr/>
              <a:t>118</a:t>
            </a:fld>
            <a:endParaRPr lang="en-US"/>
          </a:p>
        </p:txBody>
      </p:sp>
      <p:sp>
        <p:nvSpPr>
          <p:cNvPr id="115714" name="Rectangle 1026"/>
          <p:cNvSpPr>
            <a:spLocks noGrp="1" noChangeArrowheads="1"/>
          </p:cNvSpPr>
          <p:nvPr>
            <p:ph type="title"/>
          </p:nvPr>
        </p:nvSpPr>
        <p:spPr/>
        <p:txBody>
          <a:bodyPr/>
          <a:lstStyle/>
          <a:p>
            <a:r>
              <a:rPr lang="en-AU"/>
              <a:t>Developing a Schedule	</a:t>
            </a:r>
          </a:p>
        </p:txBody>
      </p:sp>
      <p:sp>
        <p:nvSpPr>
          <p:cNvPr id="115715" name="Rectangle 1027"/>
          <p:cNvSpPr>
            <a:spLocks noGrp="1" noChangeArrowheads="1"/>
          </p:cNvSpPr>
          <p:nvPr>
            <p:ph type="body" idx="1"/>
          </p:nvPr>
        </p:nvSpPr>
        <p:spPr/>
        <p:txBody>
          <a:bodyPr/>
          <a:lstStyle/>
          <a:p>
            <a:pPr>
              <a:lnSpc>
                <a:spcPct val="80000"/>
              </a:lnSpc>
            </a:pPr>
            <a:r>
              <a:rPr lang="en-AU" sz="2000" dirty="0"/>
              <a:t>How do projects fall behind schedule?</a:t>
            </a:r>
          </a:p>
          <a:p>
            <a:pPr lvl="1">
              <a:lnSpc>
                <a:spcPct val="80000"/>
              </a:lnSpc>
            </a:pPr>
            <a:r>
              <a:rPr lang="en-AU" sz="1800" i="1" dirty="0"/>
              <a:t>One day at a time</a:t>
            </a:r>
            <a:endParaRPr lang="en-AU" sz="1800" dirty="0"/>
          </a:p>
          <a:p>
            <a:pPr>
              <a:lnSpc>
                <a:spcPct val="80000"/>
              </a:lnSpc>
            </a:pPr>
            <a:r>
              <a:rPr lang="en-AU" sz="2000" dirty="0"/>
              <a:t>Approach:</a:t>
            </a:r>
          </a:p>
          <a:p>
            <a:pPr lvl="1">
              <a:lnSpc>
                <a:spcPct val="80000"/>
              </a:lnSpc>
            </a:pPr>
            <a:r>
              <a:rPr lang="en-AU" sz="1800" dirty="0"/>
              <a:t>List all </a:t>
            </a:r>
            <a:r>
              <a:rPr lang="en-AU" sz="1800" dirty="0" err="1"/>
              <a:t>WebE</a:t>
            </a:r>
            <a:r>
              <a:rPr lang="en-AU" sz="1800" dirty="0"/>
              <a:t> actions and tasks for an increment</a:t>
            </a:r>
          </a:p>
          <a:p>
            <a:pPr lvl="1">
              <a:lnSpc>
                <a:spcPct val="80000"/>
              </a:lnSpc>
            </a:pPr>
            <a:r>
              <a:rPr lang="en-AU" sz="1800" dirty="0"/>
              <a:t>Build a network that depicts interdependencies</a:t>
            </a:r>
          </a:p>
          <a:p>
            <a:pPr lvl="1">
              <a:lnSpc>
                <a:spcPct val="80000"/>
              </a:lnSpc>
            </a:pPr>
            <a:r>
              <a:rPr lang="en-AU" sz="1800" dirty="0"/>
              <a:t>Identify tasks that are critical</a:t>
            </a:r>
          </a:p>
          <a:p>
            <a:pPr lvl="1">
              <a:lnSpc>
                <a:spcPct val="80000"/>
              </a:lnSpc>
            </a:pPr>
            <a:r>
              <a:rPr lang="en-AU" sz="1800" dirty="0"/>
              <a:t>Track progress (especially critical tasks)</a:t>
            </a:r>
          </a:p>
          <a:p>
            <a:pPr>
              <a:lnSpc>
                <a:spcPct val="80000"/>
              </a:lnSpc>
            </a:pPr>
            <a:r>
              <a:rPr lang="en-AU" sz="2000" dirty="0"/>
              <a:t>The </a:t>
            </a:r>
            <a:r>
              <a:rPr lang="en-AU" sz="2000" dirty="0" err="1"/>
              <a:t>WebApp</a:t>
            </a:r>
            <a:r>
              <a:rPr lang="en-AU" sz="2000" dirty="0"/>
              <a:t> schedule evolves over time</a:t>
            </a:r>
          </a:p>
          <a:p>
            <a:pPr>
              <a:lnSpc>
                <a:spcPct val="80000"/>
              </a:lnSpc>
            </a:pPr>
            <a:r>
              <a:rPr lang="en-AU" sz="2000" dirty="0"/>
              <a:t>During the first iteration a macroscopic schedule is developed</a:t>
            </a:r>
          </a:p>
          <a:p>
            <a:pPr lvl="1">
              <a:lnSpc>
                <a:spcPct val="80000"/>
              </a:lnSpc>
            </a:pPr>
            <a:r>
              <a:rPr lang="en-AU" sz="1800" dirty="0"/>
              <a:t>Identify all increments and dates on which each will be deployed</a:t>
            </a:r>
          </a:p>
          <a:p>
            <a:pPr>
              <a:lnSpc>
                <a:spcPct val="80000"/>
              </a:lnSpc>
            </a:pPr>
            <a:r>
              <a:rPr lang="en-AU" sz="2000" dirty="0"/>
              <a:t>For each subsequent increment</a:t>
            </a:r>
          </a:p>
          <a:p>
            <a:pPr lvl="1">
              <a:lnSpc>
                <a:spcPct val="80000"/>
              </a:lnSpc>
            </a:pPr>
            <a:r>
              <a:rPr lang="en-AU" sz="1800" dirty="0"/>
              <a:t>The entry for the increment on the macroscopic schedule is refined into a detailed schedule</a:t>
            </a:r>
            <a:endParaRPr lang="en-AU" sz="1800" i="1"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32FF6C1-49D2-40E3-9DB3-A13970EE8F0C}" type="slidenum">
              <a:rPr lang="en-US"/>
              <a:pPr/>
              <a:t>119</a:t>
            </a:fld>
            <a:endParaRPr lang="en-US"/>
          </a:p>
        </p:txBody>
      </p:sp>
      <p:sp>
        <p:nvSpPr>
          <p:cNvPr id="53250" name="Rectangle 2"/>
          <p:cNvSpPr>
            <a:spLocks noGrp="1" noChangeArrowheads="1"/>
          </p:cNvSpPr>
          <p:nvPr>
            <p:ph type="title"/>
          </p:nvPr>
        </p:nvSpPr>
        <p:spPr/>
        <p:txBody>
          <a:bodyPr/>
          <a:lstStyle/>
          <a:p>
            <a:r>
              <a:rPr lang="en-US"/>
              <a:t>The Schedule</a:t>
            </a:r>
          </a:p>
        </p:txBody>
      </p:sp>
      <p:pic>
        <p:nvPicPr>
          <p:cNvPr id="53252" name="Picture 4" descr="Figure 5-3"/>
          <p:cNvPicPr>
            <a:picLocks noChangeAspect="1" noChangeArrowheads="1"/>
          </p:cNvPicPr>
          <p:nvPr/>
        </p:nvPicPr>
        <p:blipFill>
          <a:blip r:embed="rId2" cstate="print"/>
          <a:srcRect/>
          <a:stretch>
            <a:fillRect/>
          </a:stretch>
        </p:blipFill>
        <p:spPr bwMode="auto">
          <a:xfrm>
            <a:off x="130679" y="1752600"/>
            <a:ext cx="8939857" cy="42672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AF55445-B17C-41E5-8A8E-0B24311D515D}" type="slidenum">
              <a:rPr lang="en-US"/>
              <a:pPr/>
              <a:t>12</a:t>
            </a:fld>
            <a:endParaRPr lang="en-US"/>
          </a:p>
        </p:txBody>
      </p:sp>
      <p:sp>
        <p:nvSpPr>
          <p:cNvPr id="9218" name="Rectangle 2"/>
          <p:cNvSpPr>
            <a:spLocks noGrp="1" noChangeArrowheads="1"/>
          </p:cNvSpPr>
          <p:nvPr>
            <p:ph type="title"/>
          </p:nvPr>
        </p:nvSpPr>
        <p:spPr/>
        <p:txBody>
          <a:bodyPr/>
          <a:lstStyle/>
          <a:p>
            <a:r>
              <a:rPr lang="en-US" dirty="0"/>
              <a:t>And What’s the Solution?</a:t>
            </a:r>
          </a:p>
        </p:txBody>
      </p:sp>
      <p:sp>
        <p:nvSpPr>
          <p:cNvPr id="9220" name="Text Box 4"/>
          <p:cNvSpPr txBox="1">
            <a:spLocks noChangeArrowheads="1"/>
          </p:cNvSpPr>
          <p:nvPr/>
        </p:nvSpPr>
        <p:spPr bwMode="auto">
          <a:xfrm>
            <a:off x="1981200" y="2819400"/>
            <a:ext cx="6019800" cy="762000"/>
          </a:xfrm>
          <a:prstGeom prst="rect">
            <a:avLst/>
          </a:prstGeom>
          <a:noFill/>
          <a:ln w="9525">
            <a:noFill/>
            <a:miter lim="800000"/>
            <a:headEnd/>
            <a:tailEnd/>
          </a:ln>
        </p:spPr>
        <p:txBody>
          <a:bodyPr>
            <a:spAutoFit/>
          </a:bodyPr>
          <a:lstStyle/>
          <a:p>
            <a:pPr>
              <a:spcBef>
                <a:spcPct val="50000"/>
              </a:spcBef>
            </a:pPr>
            <a:r>
              <a:rPr lang="en-US" sz="4400" b="1" i="1">
                <a:solidFill>
                  <a:schemeClr val="folHlink"/>
                </a:solidFill>
              </a:rPr>
              <a:t>Web Engineering</a:t>
            </a:r>
            <a:endParaRPr lang="en-US" i="1"/>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B3D567C-9B44-4706-9234-D06704214E29}" type="slidenum">
              <a:rPr lang="en-US"/>
              <a:pPr/>
              <a:t>120</a:t>
            </a:fld>
            <a:endParaRPr lang="en-US"/>
          </a:p>
        </p:txBody>
      </p:sp>
      <p:sp>
        <p:nvSpPr>
          <p:cNvPr id="116738" name="Rectangle 1026"/>
          <p:cNvSpPr>
            <a:spLocks noGrp="1" noChangeArrowheads="1"/>
          </p:cNvSpPr>
          <p:nvPr>
            <p:ph type="title"/>
          </p:nvPr>
        </p:nvSpPr>
        <p:spPr/>
        <p:txBody>
          <a:bodyPr/>
          <a:lstStyle/>
          <a:p>
            <a:r>
              <a:rPr lang="en-AU"/>
              <a:t>Estimating Time and Effort</a:t>
            </a:r>
          </a:p>
        </p:txBody>
      </p:sp>
      <p:sp>
        <p:nvSpPr>
          <p:cNvPr id="116739" name="Rectangle 1027"/>
          <p:cNvSpPr>
            <a:spLocks noGrp="1" noChangeArrowheads="1"/>
          </p:cNvSpPr>
          <p:nvPr>
            <p:ph type="body" idx="1"/>
          </p:nvPr>
        </p:nvSpPr>
        <p:spPr/>
        <p:txBody>
          <a:bodyPr/>
          <a:lstStyle/>
          <a:p>
            <a:pPr>
              <a:lnSpc>
                <a:spcPct val="80000"/>
              </a:lnSpc>
            </a:pPr>
            <a:r>
              <a:rPr lang="en-AU" sz="2000"/>
              <a:t>Two viable (and quick) approaches to detailed estimation</a:t>
            </a:r>
          </a:p>
          <a:p>
            <a:pPr>
              <a:lnSpc>
                <a:spcPct val="80000"/>
              </a:lnSpc>
            </a:pPr>
            <a:endParaRPr lang="en-AU" sz="2000" i="1"/>
          </a:p>
          <a:p>
            <a:pPr>
              <a:lnSpc>
                <a:spcPct val="80000"/>
              </a:lnSpc>
            </a:pPr>
            <a:r>
              <a:rPr lang="en-AU" sz="2000" i="1"/>
              <a:t>Usage scenario–based estimation</a:t>
            </a:r>
          </a:p>
          <a:p>
            <a:pPr lvl="1">
              <a:lnSpc>
                <a:spcPct val="80000"/>
              </a:lnSpc>
            </a:pPr>
            <a:r>
              <a:rPr lang="en-AU" sz="1800"/>
              <a:t>Examines the usage scenarios for the increment, compares them to previous data on average effort (E</a:t>
            </a:r>
            <a:r>
              <a:rPr lang="en-AU" sz="1800" baseline="-25000"/>
              <a:t>avg</a:t>
            </a:r>
            <a:r>
              <a:rPr lang="en-AU" sz="1800"/>
              <a:t>) for previous increments. </a:t>
            </a:r>
          </a:p>
          <a:p>
            <a:pPr lvl="1">
              <a:lnSpc>
                <a:spcPct val="80000"/>
              </a:lnSpc>
            </a:pPr>
            <a:r>
              <a:rPr lang="en-AU" sz="1800"/>
              <a:t>Adjust estimates based on perceived complexity</a:t>
            </a:r>
          </a:p>
          <a:p>
            <a:pPr>
              <a:lnSpc>
                <a:spcPct val="80000"/>
              </a:lnSpc>
            </a:pPr>
            <a:r>
              <a:rPr lang="en-AU" sz="2000" i="1"/>
              <a:t>Product-process table</a:t>
            </a:r>
          </a:p>
          <a:p>
            <a:pPr lvl="1">
              <a:lnSpc>
                <a:spcPct val="80000"/>
              </a:lnSpc>
            </a:pPr>
            <a:r>
              <a:rPr lang="en-AU" sz="1800"/>
              <a:t>First column lists, for all major WebE actions, content objects and functions for an increment</a:t>
            </a:r>
          </a:p>
          <a:p>
            <a:pPr lvl="1">
              <a:lnSpc>
                <a:spcPct val="80000"/>
              </a:lnSpc>
            </a:pPr>
            <a:r>
              <a:rPr lang="en-AU" sz="1800"/>
              <a:t>Subsequent columns lists estimates of effort (in person-days) required to perform each of the main WebE actions for each content object and function.</a:t>
            </a:r>
          </a:p>
          <a:p>
            <a:pPr>
              <a:lnSpc>
                <a:spcPct val="80000"/>
              </a:lnSpc>
            </a:pPr>
            <a:endParaRPr lang="en-AU" sz="2000"/>
          </a:p>
          <a:p>
            <a:pPr>
              <a:lnSpc>
                <a:spcPct val="80000"/>
              </a:lnSpc>
            </a:pPr>
            <a:r>
              <a:rPr lang="en-AU" sz="2000"/>
              <a:t>Warning! The relationship between effort, people and time is NOT linear.</a:t>
            </a:r>
          </a:p>
          <a:p>
            <a:pPr>
              <a:lnSpc>
                <a:spcPct val="80000"/>
              </a:lnSpc>
            </a:pPr>
            <a:endParaRPr lang="en-AU"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Engineering</a:t>
            </a:r>
            <a:endParaRPr lang="en-IN" dirty="0"/>
          </a:p>
        </p:txBody>
      </p:sp>
      <p:sp>
        <p:nvSpPr>
          <p:cNvPr id="3" name="Content Placeholder 2"/>
          <p:cNvSpPr>
            <a:spLocks noGrp="1"/>
          </p:cNvSpPr>
          <p:nvPr>
            <p:ph idx="1"/>
          </p:nvPr>
        </p:nvSpPr>
        <p:spPr/>
        <p:txBody>
          <a:bodyPr/>
          <a:lstStyle/>
          <a:p>
            <a:r>
              <a:rPr lang="en-IN" dirty="0"/>
              <a:t>Goal is to build </a:t>
            </a:r>
            <a:r>
              <a:rPr lang="en-IN" dirty="0" err="1"/>
              <a:t>WebApps</a:t>
            </a:r>
            <a:r>
              <a:rPr lang="en-IN" dirty="0"/>
              <a:t> or Web based system that satisfy users’ needs and provide real benefit to their clients’ businesses or organizations.</a:t>
            </a:r>
          </a:p>
          <a:p>
            <a:endParaRPr lang="en-US" i="1" dirty="0">
              <a:latin typeface="Arial" pitchFamily="34" charset="0"/>
              <a:cs typeface="Arial" pitchFamily="34" charset="0"/>
            </a:endParaRPr>
          </a:p>
          <a:p>
            <a:r>
              <a:rPr lang="en-US" i="1" dirty="0">
                <a:latin typeface="Arial" pitchFamily="34" charset="0"/>
                <a:cs typeface="Arial" pitchFamily="34" charset="0"/>
              </a:rPr>
              <a:t>i.e. To build </a:t>
            </a:r>
            <a:r>
              <a:rPr lang="en-US" i="1" dirty="0">
                <a:solidFill>
                  <a:schemeClr val="folHlink"/>
                </a:solidFill>
                <a:latin typeface="Arial" pitchFamily="34" charset="0"/>
                <a:cs typeface="Arial" pitchFamily="34" charset="0"/>
              </a:rPr>
              <a:t>industry-quality</a:t>
            </a:r>
            <a:r>
              <a:rPr lang="en-US" i="1" dirty="0">
                <a:latin typeface="Arial" pitchFamily="34" charset="0"/>
                <a:cs typeface="Arial" pitchFamily="34" charset="0"/>
              </a:rPr>
              <a:t> </a:t>
            </a:r>
            <a:r>
              <a:rPr lang="en-US" i="1" dirty="0" err="1">
                <a:latin typeface="Arial" pitchFamily="34" charset="0"/>
                <a:cs typeface="Arial" pitchFamily="34" charset="0"/>
              </a:rPr>
              <a:t>WebApps</a:t>
            </a:r>
            <a:endParaRPr lang="en-US" i="1" dirty="0">
              <a:latin typeface="Arial" pitchFamily="34" charset="0"/>
              <a:cs typeface="Arial" pitchFamily="34" charset="0"/>
            </a:endParaRPr>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587425A1-1D18-4308-899D-638FA08FFAD7}" type="slidenum">
              <a:rPr lang="en-US"/>
              <a:pPr/>
              <a:t>14</a:t>
            </a:fld>
            <a:endParaRPr lang="en-US"/>
          </a:p>
        </p:txBody>
      </p:sp>
      <p:sp>
        <p:nvSpPr>
          <p:cNvPr id="14338" name="Rectangle 2"/>
          <p:cNvSpPr>
            <a:spLocks noGrp="1" noChangeArrowheads="1"/>
          </p:cNvSpPr>
          <p:nvPr>
            <p:ph type="title"/>
          </p:nvPr>
        </p:nvSpPr>
        <p:spPr/>
        <p:txBody>
          <a:bodyPr/>
          <a:lstStyle/>
          <a:p>
            <a:r>
              <a:rPr lang="en-US" dirty="0"/>
              <a:t>Chapter 2: </a:t>
            </a:r>
            <a:r>
              <a:rPr lang="en-US" i="1" dirty="0"/>
              <a:t>Web Engineering</a:t>
            </a:r>
            <a:endParaRPr lang="en-US" dirty="0"/>
          </a:p>
        </p:txBody>
      </p:sp>
      <p:sp>
        <p:nvSpPr>
          <p:cNvPr id="14339" name="Rectangle 3"/>
          <p:cNvSpPr>
            <a:spLocks noGrp="1" noChangeArrowheads="1"/>
          </p:cNvSpPr>
          <p:nvPr>
            <p:ph type="body" idx="1"/>
          </p:nvPr>
        </p:nvSpPr>
        <p:spPr/>
        <p:txBody>
          <a:bodyPr/>
          <a:lstStyle/>
          <a:p>
            <a:r>
              <a:rPr lang="en-US" dirty="0"/>
              <a:t>Definition</a:t>
            </a:r>
          </a:p>
          <a:p>
            <a:pPr lvl="1"/>
            <a:r>
              <a:rPr lang="en-US" sz="2800" i="1" dirty="0">
                <a:latin typeface="Arial" pitchFamily="34" charset="0"/>
                <a:cs typeface="Arial" pitchFamily="34" charset="0"/>
              </a:rPr>
              <a:t>An</a:t>
            </a:r>
            <a:r>
              <a:rPr lang="en-US" sz="2800" i="1" dirty="0">
                <a:solidFill>
                  <a:schemeClr val="folHlink"/>
                </a:solidFill>
                <a:latin typeface="Arial" pitchFamily="34" charset="0"/>
                <a:cs typeface="Arial" pitchFamily="34" charset="0"/>
              </a:rPr>
              <a:t> agile</a:t>
            </a:r>
            <a:r>
              <a:rPr lang="en-US" sz="2800" i="1" dirty="0">
                <a:latin typeface="Arial" pitchFamily="34" charset="0"/>
                <a:cs typeface="Arial" pitchFamily="34" charset="0"/>
              </a:rPr>
              <a:t>, yet </a:t>
            </a:r>
            <a:r>
              <a:rPr lang="en-US" sz="2800" i="1" dirty="0">
                <a:solidFill>
                  <a:schemeClr val="folHlink"/>
                </a:solidFill>
                <a:latin typeface="Arial" pitchFamily="34" charset="0"/>
                <a:cs typeface="Arial" pitchFamily="34" charset="0"/>
              </a:rPr>
              <a:t>disciplined framework</a:t>
            </a:r>
            <a:r>
              <a:rPr lang="en-US" sz="2800" i="1" dirty="0">
                <a:latin typeface="Arial" pitchFamily="34" charset="0"/>
                <a:cs typeface="Arial" pitchFamily="34" charset="0"/>
              </a:rPr>
              <a:t> for building </a:t>
            </a:r>
            <a:r>
              <a:rPr lang="en-US" sz="2800" i="1" dirty="0">
                <a:solidFill>
                  <a:schemeClr val="folHlink"/>
                </a:solidFill>
                <a:latin typeface="Arial" pitchFamily="34" charset="0"/>
                <a:cs typeface="Arial" pitchFamily="34" charset="0"/>
              </a:rPr>
              <a:t>industry-quality</a:t>
            </a:r>
            <a:r>
              <a:rPr lang="en-US" sz="2800" i="1" dirty="0">
                <a:latin typeface="Arial" pitchFamily="34" charset="0"/>
                <a:cs typeface="Arial" pitchFamily="34" charset="0"/>
              </a:rPr>
              <a:t> </a:t>
            </a:r>
            <a:r>
              <a:rPr lang="en-US" sz="2800" i="1" dirty="0" err="1">
                <a:latin typeface="Arial" pitchFamily="34" charset="0"/>
                <a:cs typeface="Arial" pitchFamily="34" charset="0"/>
              </a:rPr>
              <a:t>WebApps</a:t>
            </a:r>
            <a:endParaRPr lang="en-US" sz="2800" i="1" dirty="0">
              <a:latin typeface="Arial" pitchFamily="34" charset="0"/>
              <a:cs typeface="Arial" pitchFamily="34" charset="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AA96C3C-E922-47CA-96FF-A5D1FC521F09}" type="slidenum">
              <a:rPr lang="en-US"/>
              <a:pPr/>
              <a:t>15</a:t>
            </a:fld>
            <a:endParaRPr lang="en-US"/>
          </a:p>
        </p:txBody>
      </p:sp>
      <p:sp>
        <p:nvSpPr>
          <p:cNvPr id="15362" name="Rectangle 2"/>
          <p:cNvSpPr>
            <a:spLocks noGrp="1" noChangeArrowheads="1"/>
          </p:cNvSpPr>
          <p:nvPr>
            <p:ph type="title"/>
          </p:nvPr>
        </p:nvSpPr>
        <p:spPr/>
        <p:txBody>
          <a:bodyPr/>
          <a:lstStyle/>
          <a:p>
            <a:r>
              <a:rPr lang="en-US" dirty="0"/>
              <a:t>Agile Approach</a:t>
            </a:r>
          </a:p>
        </p:txBody>
      </p:sp>
      <p:sp>
        <p:nvSpPr>
          <p:cNvPr id="15363" name="Rectangle 3"/>
          <p:cNvSpPr>
            <a:spLocks noGrp="1" noChangeArrowheads="1"/>
          </p:cNvSpPr>
          <p:nvPr>
            <p:ph type="body" idx="1"/>
          </p:nvPr>
        </p:nvSpPr>
        <p:spPr/>
        <p:txBody>
          <a:bodyPr/>
          <a:lstStyle/>
          <a:p>
            <a:r>
              <a:rPr lang="en-US" dirty="0"/>
              <a:t>Business strategies and rules change rapidly</a:t>
            </a:r>
          </a:p>
          <a:p>
            <a:r>
              <a:rPr lang="en-US" dirty="0"/>
              <a:t>Management demands near-instantaneous responsiveness (even when such </a:t>
            </a:r>
            <a:r>
              <a:rPr lang="en-US" b="1" dirty="0"/>
              <a:t>demands are completely unreasonable</a:t>
            </a:r>
            <a:r>
              <a:rPr lang="en-US" dirty="0"/>
              <a:t>)</a:t>
            </a:r>
          </a:p>
          <a:p>
            <a:r>
              <a:rPr lang="en-US" dirty="0"/>
              <a:t>Stakeholders often don’t understand the consequences of the Web and </a:t>
            </a:r>
            <a:r>
              <a:rPr lang="en-US" b="1" dirty="0"/>
              <a:t>keep changing their mind</a:t>
            </a:r>
            <a:r>
              <a:rPr lang="en-US" dirty="0"/>
              <a:t> even as they </a:t>
            </a:r>
            <a:r>
              <a:rPr lang="en-US" b="1" dirty="0"/>
              <a:t>demand rapid delivery</a:t>
            </a:r>
          </a:p>
          <a:p>
            <a:endParaRPr lang="en-US" b="1" dirty="0"/>
          </a:p>
          <a:p>
            <a:pPr algn="ctr">
              <a:buNone/>
            </a:pPr>
            <a:r>
              <a:rPr lang="en-US" dirty="0"/>
              <a:t>An agile approach helps to manage with this fluidity and uncertainty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7" dur="500"/>
                                        <p:tgtEl>
                                          <p:spTgt spid="153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363">
                                            <p:txEl>
                                              <p:pRg st="2" end="2"/>
                                            </p:txEl>
                                          </p:spTgt>
                                        </p:tgtEl>
                                        <p:attrNameLst>
                                          <p:attrName>style.visibility</p:attrName>
                                        </p:attrNameLst>
                                      </p:cBhvr>
                                      <p:to>
                                        <p:strVal val="visible"/>
                                      </p:to>
                                    </p:set>
                                    <p:animEffect transition="in" filter="blinds(horizontal)">
                                      <p:cBhvr>
                                        <p:cTn id="12" dur="500"/>
                                        <p:tgtEl>
                                          <p:spTgt spid="153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animEffect transition="in" filter="blinds(horizontal)">
                                      <p:cBhvr>
                                        <p:cTn id="17" dur="500"/>
                                        <p:tgtEl>
                                          <p:spTgt spid="153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Approach</a:t>
            </a:r>
            <a:endParaRPr lang="en-IN" dirty="0"/>
          </a:p>
        </p:txBody>
      </p:sp>
      <p:sp>
        <p:nvSpPr>
          <p:cNvPr id="3" name="Content Placeholder 2"/>
          <p:cNvSpPr>
            <a:spLocks noGrp="1"/>
          </p:cNvSpPr>
          <p:nvPr>
            <p:ph idx="1"/>
          </p:nvPr>
        </p:nvSpPr>
        <p:spPr/>
        <p:txBody>
          <a:bodyPr/>
          <a:lstStyle/>
          <a:p>
            <a:r>
              <a:rPr lang="en-IN" dirty="0"/>
              <a:t>Able to appropriately respond to changes, Change is to </a:t>
            </a:r>
          </a:p>
          <a:p>
            <a:pPr lvl="1"/>
            <a:r>
              <a:rPr lang="en-IN" dirty="0"/>
              <a:t>The software being built</a:t>
            </a:r>
          </a:p>
          <a:p>
            <a:pPr lvl="1"/>
            <a:r>
              <a:rPr lang="en-IN" dirty="0"/>
              <a:t>The team members</a:t>
            </a:r>
          </a:p>
          <a:p>
            <a:pPr lvl="1"/>
            <a:r>
              <a:rPr lang="en-IN" dirty="0"/>
              <a:t>New technology</a:t>
            </a:r>
          </a:p>
          <a:p>
            <a:pPr lvl="1"/>
            <a:r>
              <a:rPr lang="en-IN" dirty="0"/>
              <a:t>Of all kinds that may have an impact on the product they build or the project that creates the product</a:t>
            </a:r>
          </a:p>
          <a:p>
            <a:r>
              <a:rPr lang="en-IN" dirty="0"/>
              <a:t>Support for changes should be built-in everything we do in software</a:t>
            </a:r>
          </a:p>
          <a:p>
            <a:r>
              <a:rPr lang="en-IN" dirty="0"/>
              <a:t>An agile team recognizes that software is developed by individuals working in teams and that the skills of these people, their ability to collaborate is at the core for the success of the project</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6F6652EE-3E93-4B9B-B7EE-BDECEE67D2FD}" type="slidenum">
              <a:rPr lang="en-US"/>
              <a:pPr/>
              <a:t>17</a:t>
            </a:fld>
            <a:endParaRPr lang="en-US"/>
          </a:p>
        </p:txBody>
      </p:sp>
      <p:sp>
        <p:nvSpPr>
          <p:cNvPr id="16386" name="Rectangle 2"/>
          <p:cNvSpPr>
            <a:spLocks noGrp="1" noChangeArrowheads="1"/>
          </p:cNvSpPr>
          <p:nvPr>
            <p:ph type="title"/>
          </p:nvPr>
        </p:nvSpPr>
        <p:spPr/>
        <p:txBody>
          <a:bodyPr/>
          <a:lstStyle/>
          <a:p>
            <a:r>
              <a:rPr lang="en-US"/>
              <a:t>What is an Agile Process?</a:t>
            </a:r>
          </a:p>
        </p:txBody>
      </p:sp>
      <p:sp>
        <p:nvSpPr>
          <p:cNvPr id="16387" name="Rectangle 3"/>
          <p:cNvSpPr>
            <a:spLocks noGrp="1" noChangeArrowheads="1"/>
          </p:cNvSpPr>
          <p:nvPr>
            <p:ph type="body" idx="1"/>
          </p:nvPr>
        </p:nvSpPr>
        <p:spPr/>
        <p:txBody>
          <a:bodyPr/>
          <a:lstStyle/>
          <a:p>
            <a:pPr>
              <a:spcBef>
                <a:spcPts val="600"/>
              </a:spcBef>
            </a:pPr>
            <a:r>
              <a:rPr lang="en-US" sz="2000" dirty="0"/>
              <a:t>Agile Web engineering combines a philosophy and a set of development guidelines. The philosophy encourages:</a:t>
            </a:r>
          </a:p>
          <a:p>
            <a:pPr lvl="1">
              <a:spcBef>
                <a:spcPts val="600"/>
              </a:spcBef>
            </a:pPr>
            <a:r>
              <a:rPr lang="en-US" sz="1800" dirty="0">
                <a:solidFill>
                  <a:schemeClr val="folHlink"/>
                </a:solidFill>
              </a:rPr>
              <a:t>Customer satisfaction</a:t>
            </a:r>
            <a:endParaRPr lang="en-US" sz="1800" dirty="0"/>
          </a:p>
          <a:p>
            <a:pPr lvl="1">
              <a:spcBef>
                <a:spcPts val="600"/>
              </a:spcBef>
            </a:pPr>
            <a:r>
              <a:rPr lang="en-US" sz="1800" dirty="0"/>
              <a:t>Early </a:t>
            </a:r>
            <a:r>
              <a:rPr lang="en-US" sz="1800" dirty="0">
                <a:solidFill>
                  <a:schemeClr val="folHlink"/>
                </a:solidFill>
              </a:rPr>
              <a:t>incremental delivery</a:t>
            </a:r>
            <a:r>
              <a:rPr lang="en-US" sz="1800" dirty="0"/>
              <a:t> of the </a:t>
            </a:r>
            <a:r>
              <a:rPr lang="en-US" sz="1800" dirty="0" err="1"/>
              <a:t>WebApp</a:t>
            </a:r>
            <a:endParaRPr lang="en-US" sz="1800" dirty="0"/>
          </a:p>
          <a:p>
            <a:pPr lvl="1">
              <a:spcBef>
                <a:spcPts val="600"/>
              </a:spcBef>
            </a:pPr>
            <a:r>
              <a:rPr lang="en-US" sz="1800" dirty="0"/>
              <a:t>Small, highly </a:t>
            </a:r>
            <a:r>
              <a:rPr lang="en-US" sz="1800" dirty="0">
                <a:solidFill>
                  <a:schemeClr val="folHlink"/>
                </a:solidFill>
              </a:rPr>
              <a:t>motivated project teams</a:t>
            </a:r>
          </a:p>
          <a:p>
            <a:pPr lvl="1">
              <a:spcBef>
                <a:spcPts val="600"/>
              </a:spcBef>
            </a:pPr>
            <a:r>
              <a:rPr lang="en-US" sz="1800" dirty="0">
                <a:solidFill>
                  <a:schemeClr val="folHlink"/>
                </a:solidFill>
              </a:rPr>
              <a:t>Informal methods</a:t>
            </a:r>
            <a:endParaRPr lang="en-US" sz="1800" dirty="0"/>
          </a:p>
          <a:p>
            <a:pPr lvl="1">
              <a:spcBef>
                <a:spcPts val="600"/>
              </a:spcBef>
            </a:pPr>
            <a:r>
              <a:rPr lang="en-US" sz="1800" dirty="0">
                <a:solidFill>
                  <a:schemeClr val="folHlink"/>
                </a:solidFill>
              </a:rPr>
              <a:t>Minimal work products</a:t>
            </a:r>
            <a:endParaRPr lang="en-US" sz="1800" dirty="0"/>
          </a:p>
          <a:p>
            <a:pPr lvl="1">
              <a:spcBef>
                <a:spcPts val="600"/>
              </a:spcBef>
            </a:pPr>
            <a:r>
              <a:rPr lang="en-US" sz="1800" dirty="0"/>
              <a:t>Overall development </a:t>
            </a:r>
            <a:r>
              <a:rPr lang="en-US" sz="1800" dirty="0">
                <a:solidFill>
                  <a:schemeClr val="folHlink"/>
                </a:solidFill>
              </a:rPr>
              <a:t>simplicity</a:t>
            </a:r>
            <a:endParaRPr lang="en-US" sz="1800" dirty="0"/>
          </a:p>
          <a:p>
            <a:pPr>
              <a:spcBef>
                <a:spcPts val="600"/>
              </a:spcBef>
            </a:pPr>
            <a:r>
              <a:rPr lang="en-US" sz="2000" dirty="0"/>
              <a:t>An agile process stresses delivery over analysis and design and also active and continuous communication between developers and customers.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7" dur="500"/>
                                        <p:tgtEl>
                                          <p:spTgt spid="163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7" dur="500"/>
                                        <p:tgtEl>
                                          <p:spTgt spid="1638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2" dur="500"/>
                                        <p:tgtEl>
                                          <p:spTgt spid="1638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7" dur="500"/>
                                        <p:tgtEl>
                                          <p:spTgt spid="1638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2" dur="500"/>
                                        <p:tgtEl>
                                          <p:spTgt spid="1638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7"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D2B80B66-ACF5-4DB0-BAE9-1BFDDEDF920B}" type="slidenum">
              <a:rPr lang="en-US"/>
              <a:pPr/>
              <a:t>18</a:t>
            </a:fld>
            <a:endParaRPr lang="en-US"/>
          </a:p>
        </p:txBody>
      </p:sp>
      <p:sp>
        <p:nvSpPr>
          <p:cNvPr id="17410" name="Rectangle 2"/>
          <p:cNvSpPr>
            <a:spLocks noGrp="1" noChangeArrowheads="1"/>
          </p:cNvSpPr>
          <p:nvPr>
            <p:ph type="title"/>
          </p:nvPr>
        </p:nvSpPr>
        <p:spPr/>
        <p:txBody>
          <a:bodyPr/>
          <a:lstStyle/>
          <a:p>
            <a:r>
              <a:rPr lang="en-US"/>
              <a:t>What is a WebE Framework?</a:t>
            </a:r>
          </a:p>
        </p:txBody>
      </p:sp>
      <p:sp>
        <p:nvSpPr>
          <p:cNvPr id="17411" name="Rectangle 3"/>
          <p:cNvSpPr>
            <a:spLocks noGrp="1" noChangeArrowheads="1"/>
          </p:cNvSpPr>
          <p:nvPr>
            <p:ph type="body" idx="1"/>
          </p:nvPr>
        </p:nvSpPr>
        <p:spPr/>
        <p:txBody>
          <a:bodyPr/>
          <a:lstStyle/>
          <a:p>
            <a:r>
              <a:rPr lang="en-US" dirty="0"/>
              <a:t>Framework</a:t>
            </a:r>
          </a:p>
          <a:p>
            <a:pPr lvl="1"/>
            <a:r>
              <a:rPr lang="en-US" dirty="0"/>
              <a:t>A set of activities that will </a:t>
            </a:r>
            <a:r>
              <a:rPr lang="en-US" i="1" dirty="0"/>
              <a:t>always</a:t>
            </a:r>
            <a:r>
              <a:rPr lang="en-US" dirty="0"/>
              <a:t> be performed for </a:t>
            </a:r>
            <a:r>
              <a:rPr lang="en-US" i="1" dirty="0"/>
              <a:t>every</a:t>
            </a:r>
            <a:r>
              <a:rPr lang="en-US" dirty="0"/>
              <a:t> Web Engineering project – though the nature of the activities might vary to suit the project</a:t>
            </a:r>
          </a:p>
          <a:p>
            <a:pPr lvl="1"/>
            <a:r>
              <a:rPr lang="en-US" dirty="0"/>
              <a:t>Each framework activity is composed of a set of actions</a:t>
            </a:r>
          </a:p>
          <a:p>
            <a:pPr lvl="1"/>
            <a:r>
              <a:rPr lang="en-US" dirty="0"/>
              <a:t>Actions encompass </a:t>
            </a:r>
          </a:p>
          <a:p>
            <a:pPr lvl="2"/>
            <a:r>
              <a:rPr lang="en-US" dirty="0"/>
              <a:t>Work tasks</a:t>
            </a:r>
          </a:p>
          <a:p>
            <a:pPr lvl="2"/>
            <a:r>
              <a:rPr lang="en-US" dirty="0"/>
              <a:t>Work products</a:t>
            </a:r>
          </a:p>
          <a:p>
            <a:pPr lvl="2"/>
            <a:r>
              <a:rPr lang="en-US" dirty="0"/>
              <a:t>Quality assurance points</a:t>
            </a:r>
          </a:p>
          <a:p>
            <a:pPr lvl="2"/>
            <a:r>
              <a:rPr lang="en-US" dirty="0"/>
              <a:t>Project milestones</a:t>
            </a:r>
          </a:p>
          <a:p>
            <a:pPr lvl="1"/>
            <a:r>
              <a:rPr lang="en-US" dirty="0"/>
              <a:t>A framework also has a set of “umbrella activities”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ECE4B76-16EE-43B0-BD36-E1A9FD5A6A74}" type="slidenum">
              <a:rPr lang="en-US"/>
              <a:pPr/>
              <a:t>19</a:t>
            </a:fld>
            <a:endParaRPr lang="en-US"/>
          </a:p>
        </p:txBody>
      </p:sp>
      <p:sp>
        <p:nvSpPr>
          <p:cNvPr id="18434" name="Rectangle 2"/>
          <p:cNvSpPr>
            <a:spLocks noGrp="1" noChangeArrowheads="1"/>
          </p:cNvSpPr>
          <p:nvPr>
            <p:ph type="title"/>
          </p:nvPr>
        </p:nvSpPr>
        <p:spPr/>
        <p:txBody>
          <a:bodyPr/>
          <a:lstStyle/>
          <a:p>
            <a:r>
              <a:rPr lang="en-US" dirty="0">
                <a:solidFill>
                  <a:srgbClr val="FF0000"/>
                </a:solidFill>
              </a:rPr>
              <a:t>A Generic </a:t>
            </a:r>
            <a:br>
              <a:rPr lang="en-US" dirty="0">
                <a:solidFill>
                  <a:srgbClr val="FF0000"/>
                </a:solidFill>
              </a:rPr>
            </a:br>
            <a:r>
              <a:rPr lang="en-US" dirty="0">
                <a:solidFill>
                  <a:srgbClr val="FF0000"/>
                </a:solidFill>
              </a:rPr>
              <a:t>Framework</a:t>
            </a:r>
          </a:p>
        </p:txBody>
      </p:sp>
      <p:pic>
        <p:nvPicPr>
          <p:cNvPr id="18436" name="Picture 4" descr="Figure 2-1"/>
          <p:cNvPicPr>
            <a:picLocks noChangeAspect="1" noChangeArrowheads="1"/>
          </p:cNvPicPr>
          <p:nvPr/>
        </p:nvPicPr>
        <p:blipFill>
          <a:blip r:embed="rId2" cstate="print"/>
          <a:srcRect/>
          <a:stretch>
            <a:fillRect/>
          </a:stretch>
        </p:blipFill>
        <p:spPr bwMode="auto">
          <a:xfrm>
            <a:off x="4813300" y="127000"/>
            <a:ext cx="3797300" cy="64262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9145147-778B-43EB-A9EC-27A19610A560}" type="slidenum">
              <a:rPr lang="en-US"/>
              <a:pPr/>
              <a:t>2</a:t>
            </a:fld>
            <a:endParaRPr lang="en-US"/>
          </a:p>
        </p:txBody>
      </p:sp>
      <p:sp>
        <p:nvSpPr>
          <p:cNvPr id="1026" name="Rectangle 2"/>
          <p:cNvSpPr>
            <a:spLocks noGrp="1" noChangeArrowheads="1"/>
          </p:cNvSpPr>
          <p:nvPr>
            <p:ph type="title"/>
          </p:nvPr>
        </p:nvSpPr>
        <p:spPr>
          <a:xfrm>
            <a:off x="838200" y="609600"/>
            <a:ext cx="8162925" cy="1090613"/>
          </a:xfrm>
        </p:spPr>
        <p:txBody>
          <a:bodyPr/>
          <a:lstStyle/>
          <a:p>
            <a:r>
              <a:rPr lang="en-US" sz="2800" i="1" dirty="0"/>
              <a:t>Web Engineering: A Practitioner’s Approach</a:t>
            </a:r>
            <a:endParaRPr lang="en-US" dirty="0"/>
          </a:p>
        </p:txBody>
      </p:sp>
      <p:sp>
        <p:nvSpPr>
          <p:cNvPr id="1028" name="Rectangle 4"/>
          <p:cNvSpPr>
            <a:spLocks noChangeArrowheads="1"/>
          </p:cNvSpPr>
          <p:nvPr/>
        </p:nvSpPr>
        <p:spPr bwMode="auto">
          <a:xfrm>
            <a:off x="914400" y="2057400"/>
            <a:ext cx="7086600" cy="2002087"/>
          </a:xfrm>
          <a:prstGeom prst="rect">
            <a:avLst/>
          </a:prstGeom>
          <a:noFill/>
          <a:ln w="9525">
            <a:noFill/>
            <a:miter lim="800000"/>
            <a:headEnd/>
            <a:tailEnd/>
          </a:ln>
        </p:spPr>
        <p:txBody>
          <a:bodyPr>
            <a:spAutoFit/>
          </a:bodyPr>
          <a:lstStyle/>
          <a:p>
            <a:pPr>
              <a:lnSpc>
                <a:spcPct val="85000"/>
              </a:lnSpc>
            </a:pPr>
            <a:r>
              <a:rPr lang="en-US" sz="1800" b="1" dirty="0"/>
              <a:t>by Roger S. Pressman and David Lowe</a:t>
            </a:r>
            <a:endParaRPr lang="en-US" sz="1200" b="1" dirty="0"/>
          </a:p>
          <a:p>
            <a:pPr>
              <a:lnSpc>
                <a:spcPct val="85000"/>
              </a:lnSpc>
            </a:pPr>
            <a:endParaRPr lang="en-US" sz="1200" b="1" dirty="0"/>
          </a:p>
          <a:p>
            <a:pPr>
              <a:lnSpc>
                <a:spcPct val="85000"/>
              </a:lnSpc>
            </a:pPr>
            <a:r>
              <a:rPr lang="en-US" sz="1200" b="1" dirty="0"/>
              <a:t>copyright © 2009</a:t>
            </a:r>
            <a:endParaRPr lang="en-US" sz="1800" dirty="0"/>
          </a:p>
          <a:p>
            <a:pPr>
              <a:lnSpc>
                <a:spcPct val="85000"/>
              </a:lnSpc>
            </a:pPr>
            <a:r>
              <a:rPr lang="en-US" sz="1200" b="1" dirty="0"/>
              <a:t>Roger S. Pressman and David Lowe</a:t>
            </a:r>
            <a:endParaRPr lang="en-US" sz="1800" dirty="0"/>
          </a:p>
          <a:p>
            <a:pPr>
              <a:lnSpc>
                <a:spcPct val="85000"/>
              </a:lnSpc>
            </a:pPr>
            <a:endParaRPr lang="en-US" sz="1800" dirty="0"/>
          </a:p>
          <a:p>
            <a:pPr>
              <a:lnSpc>
                <a:spcPct val="85000"/>
              </a:lnSpc>
            </a:pPr>
            <a:r>
              <a:rPr lang="en-US" sz="1800" b="1" dirty="0">
                <a:solidFill>
                  <a:schemeClr val="folHlink"/>
                </a:solidFill>
              </a:rPr>
              <a:t>For Education Use Only</a:t>
            </a:r>
            <a:endParaRPr lang="en-US" sz="1800" b="1" dirty="0"/>
          </a:p>
          <a:p>
            <a:pPr>
              <a:lnSpc>
                <a:spcPct val="85000"/>
              </a:lnSpc>
            </a:pPr>
            <a:endParaRPr lang="en-US" sz="1400" dirty="0"/>
          </a:p>
          <a:p>
            <a:pPr>
              <a:lnSpc>
                <a:spcPct val="85000"/>
              </a:lnSpc>
            </a:pPr>
            <a:r>
              <a:rPr lang="en-US" sz="1400" dirty="0"/>
              <a:t>May be reproduced ONLY for student use at the university level when used in conjunction with </a:t>
            </a:r>
            <a:r>
              <a:rPr lang="en-US" sz="1400" i="1" dirty="0"/>
              <a:t>Web Engineering: A Practitioner's Approach. </a:t>
            </a:r>
          </a:p>
          <a:p>
            <a:pPr>
              <a:lnSpc>
                <a:spcPct val="85000"/>
              </a:lnSpc>
            </a:pP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30DA39D-F08A-417C-A570-9E752311C427}" type="slidenum">
              <a:rPr lang="en-US"/>
              <a:pPr/>
              <a:t>20</a:t>
            </a:fld>
            <a:endParaRPr lang="en-US"/>
          </a:p>
        </p:txBody>
      </p:sp>
      <p:sp>
        <p:nvSpPr>
          <p:cNvPr id="19458" name="Rectangle 2"/>
          <p:cNvSpPr>
            <a:spLocks noGrp="1" noChangeArrowheads="1"/>
          </p:cNvSpPr>
          <p:nvPr>
            <p:ph type="title"/>
          </p:nvPr>
        </p:nvSpPr>
        <p:spPr/>
        <p:txBody>
          <a:bodyPr/>
          <a:lstStyle/>
          <a:p>
            <a:r>
              <a:rPr lang="en-US"/>
              <a:t>The WebE Framework: Activities</a:t>
            </a:r>
          </a:p>
        </p:txBody>
      </p:sp>
      <p:sp>
        <p:nvSpPr>
          <p:cNvPr id="19459" name="Rectangle 3"/>
          <p:cNvSpPr>
            <a:spLocks noGrp="1" noChangeArrowheads="1"/>
          </p:cNvSpPr>
          <p:nvPr>
            <p:ph type="body" idx="1"/>
          </p:nvPr>
        </p:nvSpPr>
        <p:spPr/>
        <p:txBody>
          <a:bodyPr/>
          <a:lstStyle/>
          <a:p>
            <a:pPr>
              <a:spcBef>
                <a:spcPts val="600"/>
              </a:spcBef>
            </a:pPr>
            <a:r>
              <a:rPr lang="en-US" sz="2000" b="1" dirty="0">
                <a:solidFill>
                  <a:schemeClr val="folHlink"/>
                </a:solidFill>
              </a:rPr>
              <a:t>Communication</a:t>
            </a:r>
          </a:p>
          <a:p>
            <a:pPr>
              <a:spcBef>
                <a:spcPts val="600"/>
              </a:spcBef>
            </a:pPr>
            <a:r>
              <a:rPr lang="en-US" sz="2000" b="1" dirty="0">
                <a:solidFill>
                  <a:schemeClr val="folHlink"/>
                </a:solidFill>
              </a:rPr>
              <a:t>Planning</a:t>
            </a:r>
          </a:p>
          <a:p>
            <a:pPr>
              <a:spcBef>
                <a:spcPts val="600"/>
              </a:spcBef>
            </a:pPr>
            <a:r>
              <a:rPr lang="en-US" sz="2000" b="1" dirty="0">
                <a:solidFill>
                  <a:schemeClr val="folHlink"/>
                </a:solidFill>
              </a:rPr>
              <a:t>Modeling</a:t>
            </a:r>
            <a:endParaRPr lang="en-US" sz="2000" dirty="0"/>
          </a:p>
          <a:p>
            <a:pPr>
              <a:spcBef>
                <a:spcPts val="600"/>
              </a:spcBef>
            </a:pPr>
            <a:r>
              <a:rPr lang="en-US" sz="2000" b="1" dirty="0">
                <a:solidFill>
                  <a:schemeClr val="folHlink"/>
                </a:solidFill>
              </a:rPr>
              <a:t>Construction</a:t>
            </a:r>
            <a:endParaRPr lang="en-US" sz="2000" dirty="0"/>
          </a:p>
          <a:p>
            <a:pPr>
              <a:spcBef>
                <a:spcPts val="600"/>
              </a:spcBef>
            </a:pPr>
            <a:r>
              <a:rPr lang="en-US" sz="2000" b="1" dirty="0">
                <a:solidFill>
                  <a:schemeClr val="folHlink"/>
                </a:solidFill>
              </a:rPr>
              <a:t>Deployment</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30DA39D-F08A-417C-A570-9E752311C427}" type="slidenum">
              <a:rPr lang="en-US"/>
              <a:pPr/>
              <a:t>21</a:t>
            </a:fld>
            <a:endParaRPr lang="en-US"/>
          </a:p>
        </p:txBody>
      </p:sp>
      <p:sp>
        <p:nvSpPr>
          <p:cNvPr id="19458" name="Rectangle 2"/>
          <p:cNvSpPr>
            <a:spLocks noGrp="1" noChangeArrowheads="1"/>
          </p:cNvSpPr>
          <p:nvPr>
            <p:ph type="title"/>
          </p:nvPr>
        </p:nvSpPr>
        <p:spPr/>
        <p:txBody>
          <a:bodyPr/>
          <a:lstStyle/>
          <a:p>
            <a:r>
              <a:rPr lang="en-US"/>
              <a:t>The WebE Framework: Activities</a:t>
            </a:r>
          </a:p>
        </p:txBody>
      </p:sp>
      <p:sp>
        <p:nvSpPr>
          <p:cNvPr id="19459" name="Rectangle 3"/>
          <p:cNvSpPr>
            <a:spLocks noGrp="1" noChangeArrowheads="1"/>
          </p:cNvSpPr>
          <p:nvPr>
            <p:ph type="body" idx="1"/>
          </p:nvPr>
        </p:nvSpPr>
        <p:spPr/>
        <p:txBody>
          <a:bodyPr/>
          <a:lstStyle/>
          <a:p>
            <a:pPr>
              <a:spcBef>
                <a:spcPts val="600"/>
              </a:spcBef>
            </a:pPr>
            <a:r>
              <a:rPr lang="en-US" sz="2000" b="1" dirty="0">
                <a:solidFill>
                  <a:schemeClr val="folHlink"/>
                </a:solidFill>
              </a:rPr>
              <a:t>Communication.</a:t>
            </a:r>
            <a:r>
              <a:rPr lang="en-US" sz="2000" b="1" dirty="0"/>
              <a:t> </a:t>
            </a:r>
            <a:r>
              <a:rPr lang="en-US" sz="2000" dirty="0"/>
              <a:t>Involves heavy interaction and collaboration with the customer (and other stakeholders) and encompasses requirements gathering and other related activities.</a:t>
            </a:r>
          </a:p>
          <a:p>
            <a:pPr>
              <a:spcBef>
                <a:spcPts val="600"/>
              </a:spcBef>
            </a:pPr>
            <a:r>
              <a:rPr lang="en-US" sz="2000" b="1" dirty="0">
                <a:solidFill>
                  <a:schemeClr val="folHlink"/>
                </a:solidFill>
              </a:rPr>
              <a:t>Planning.</a:t>
            </a:r>
            <a:r>
              <a:rPr lang="en-US" sz="2000" b="1" dirty="0"/>
              <a:t> </a:t>
            </a:r>
            <a:r>
              <a:rPr lang="en-US" sz="2000" dirty="0"/>
              <a:t>Establishes an incremental plan for the </a:t>
            </a:r>
            <a:r>
              <a:rPr lang="en-US" sz="2000" dirty="0" err="1"/>
              <a:t>WebE</a:t>
            </a:r>
            <a:r>
              <a:rPr lang="en-US" sz="2000" dirty="0"/>
              <a:t> work. </a:t>
            </a:r>
          </a:p>
          <a:p>
            <a:pPr>
              <a:spcBef>
                <a:spcPts val="600"/>
              </a:spcBef>
            </a:pPr>
            <a:r>
              <a:rPr lang="en-US" sz="2000" b="1" dirty="0">
                <a:solidFill>
                  <a:schemeClr val="folHlink"/>
                </a:solidFill>
              </a:rPr>
              <a:t>Modeling.</a:t>
            </a:r>
            <a:r>
              <a:rPr lang="en-US" sz="2000" b="1" dirty="0"/>
              <a:t> </a:t>
            </a:r>
            <a:r>
              <a:rPr lang="en-US" sz="2000" dirty="0"/>
              <a:t>Encompasses the creation of models that assist the developer and the customer to better understand </a:t>
            </a:r>
            <a:r>
              <a:rPr lang="en-US" sz="2000" dirty="0" err="1"/>
              <a:t>WebApp</a:t>
            </a:r>
            <a:r>
              <a:rPr lang="en-US" sz="2000" dirty="0"/>
              <a:t> requirements and the design </a:t>
            </a:r>
          </a:p>
          <a:p>
            <a:pPr>
              <a:spcBef>
                <a:spcPts val="600"/>
              </a:spcBef>
            </a:pPr>
            <a:r>
              <a:rPr lang="en-US" sz="2000" b="1" dirty="0">
                <a:solidFill>
                  <a:schemeClr val="folHlink"/>
                </a:solidFill>
              </a:rPr>
              <a:t>Construction.</a:t>
            </a:r>
            <a:r>
              <a:rPr lang="en-US" sz="2000" b="1" dirty="0"/>
              <a:t> </a:t>
            </a:r>
            <a:r>
              <a:rPr lang="en-US" sz="2000" dirty="0"/>
              <a:t>Combines both the generation of HTML, XML, Java, and similar code with testing that is required to uncover errors in the code.</a:t>
            </a:r>
          </a:p>
          <a:p>
            <a:pPr>
              <a:spcBef>
                <a:spcPts val="600"/>
              </a:spcBef>
            </a:pPr>
            <a:r>
              <a:rPr lang="en-US" sz="2000" b="1" dirty="0">
                <a:solidFill>
                  <a:schemeClr val="folHlink"/>
                </a:solidFill>
              </a:rPr>
              <a:t>Deployment.</a:t>
            </a:r>
            <a:r>
              <a:rPr lang="en-US" sz="2000" b="1" dirty="0"/>
              <a:t> </a:t>
            </a:r>
            <a:r>
              <a:rPr lang="en-US" sz="2000" dirty="0"/>
              <a:t>Delivers a </a:t>
            </a:r>
            <a:r>
              <a:rPr lang="en-US" sz="2000" dirty="0" err="1"/>
              <a:t>WebApp</a:t>
            </a:r>
            <a:r>
              <a:rPr lang="en-US" sz="2000" dirty="0"/>
              <a:t> increment to the customer who evaluates it and provides feedback based on the evaluation.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1EC0F1-0620-48FF-AAAC-24A06F352878}" type="slidenum">
              <a:rPr lang="en-US"/>
              <a:pPr/>
              <a:t>22</a:t>
            </a:fld>
            <a:endParaRPr lang="en-US"/>
          </a:p>
        </p:txBody>
      </p:sp>
      <p:sp>
        <p:nvSpPr>
          <p:cNvPr id="20482" name="Rectangle 2"/>
          <p:cNvSpPr>
            <a:spLocks noGrp="1" noChangeArrowheads="1"/>
          </p:cNvSpPr>
          <p:nvPr>
            <p:ph type="title"/>
          </p:nvPr>
        </p:nvSpPr>
        <p:spPr/>
        <p:txBody>
          <a:bodyPr/>
          <a:lstStyle/>
          <a:p>
            <a:r>
              <a:rPr lang="en-US" dirty="0"/>
              <a:t>Adapting the Framework</a:t>
            </a:r>
          </a:p>
        </p:txBody>
      </p:sp>
      <p:sp>
        <p:nvSpPr>
          <p:cNvPr id="20483" name="Rectangle 3"/>
          <p:cNvSpPr>
            <a:spLocks noGrp="1" noChangeArrowheads="1"/>
          </p:cNvSpPr>
          <p:nvPr>
            <p:ph type="body" idx="1"/>
          </p:nvPr>
        </p:nvSpPr>
        <p:spPr>
          <a:xfrm>
            <a:off x="762001" y="1905000"/>
            <a:ext cx="8261350" cy="4191000"/>
          </a:xfrm>
        </p:spPr>
        <p:txBody>
          <a:bodyPr/>
          <a:lstStyle/>
          <a:p>
            <a:pPr>
              <a:lnSpc>
                <a:spcPct val="90000"/>
              </a:lnSpc>
            </a:pPr>
            <a:r>
              <a:rPr lang="en-US" dirty="0">
                <a:latin typeface="Arial" pitchFamily="34" charset="0"/>
                <a:cs typeface="Arial" pitchFamily="34" charset="0"/>
              </a:rPr>
              <a:t>Adapt </a:t>
            </a:r>
          </a:p>
          <a:p>
            <a:pPr lvl="1">
              <a:lnSpc>
                <a:spcPct val="90000"/>
              </a:lnSpc>
            </a:pPr>
            <a:r>
              <a:rPr lang="en-US" dirty="0">
                <a:latin typeface="Arial" pitchFamily="34" charset="0"/>
                <a:cs typeface="Arial" pitchFamily="34" charset="0"/>
              </a:rPr>
              <a:t>to the problem</a:t>
            </a:r>
          </a:p>
          <a:p>
            <a:pPr lvl="1">
              <a:lnSpc>
                <a:spcPct val="90000"/>
              </a:lnSpc>
            </a:pPr>
            <a:r>
              <a:rPr lang="en-US" dirty="0">
                <a:latin typeface="Arial" pitchFamily="34" charset="0"/>
                <a:cs typeface="Arial" pitchFamily="34" charset="0"/>
              </a:rPr>
              <a:t>to the project</a:t>
            </a:r>
          </a:p>
          <a:p>
            <a:pPr lvl="1">
              <a:lnSpc>
                <a:spcPct val="90000"/>
              </a:lnSpc>
            </a:pPr>
            <a:r>
              <a:rPr lang="en-US" dirty="0">
                <a:latin typeface="Arial" pitchFamily="34" charset="0"/>
                <a:cs typeface="Arial" pitchFamily="34" charset="0"/>
              </a:rPr>
              <a:t>to the team</a:t>
            </a:r>
          </a:p>
          <a:p>
            <a:pPr lvl="1">
              <a:lnSpc>
                <a:spcPct val="90000"/>
              </a:lnSpc>
            </a:pPr>
            <a:r>
              <a:rPr lang="en-US" dirty="0">
                <a:latin typeface="Arial" pitchFamily="34" charset="0"/>
                <a:cs typeface="Arial" pitchFamily="34" charset="0"/>
              </a:rPr>
              <a:t>to the organizational culture</a:t>
            </a:r>
          </a:p>
          <a:p>
            <a:pPr lvl="1">
              <a:lnSpc>
                <a:spcPct val="90000"/>
              </a:lnSpc>
            </a:pPr>
            <a:r>
              <a:rPr lang="en-US" dirty="0">
                <a:latin typeface="Arial" pitchFamily="34" charset="0"/>
                <a:cs typeface="Arial" pitchFamily="34" charset="0"/>
              </a:rPr>
              <a:t>to adapt throughout the project as circumstances change!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1EC0F1-0620-48FF-AAAC-24A06F352878}" type="slidenum">
              <a:rPr lang="en-US"/>
              <a:pPr/>
              <a:t>23</a:t>
            </a:fld>
            <a:endParaRPr lang="en-US"/>
          </a:p>
        </p:txBody>
      </p:sp>
      <p:sp>
        <p:nvSpPr>
          <p:cNvPr id="20482" name="Rectangle 2"/>
          <p:cNvSpPr>
            <a:spLocks noGrp="1" noChangeArrowheads="1"/>
          </p:cNvSpPr>
          <p:nvPr>
            <p:ph type="title"/>
          </p:nvPr>
        </p:nvSpPr>
        <p:spPr/>
        <p:txBody>
          <a:bodyPr/>
          <a:lstStyle/>
          <a:p>
            <a:r>
              <a:rPr lang="en-US" dirty="0"/>
              <a:t>Adapting the Framework</a:t>
            </a:r>
          </a:p>
        </p:txBody>
      </p:sp>
      <p:sp>
        <p:nvSpPr>
          <p:cNvPr id="20483" name="Rectangle 3"/>
          <p:cNvSpPr>
            <a:spLocks noGrp="1" noChangeArrowheads="1"/>
          </p:cNvSpPr>
          <p:nvPr>
            <p:ph type="body" idx="1"/>
          </p:nvPr>
        </p:nvSpPr>
        <p:spPr>
          <a:xfrm>
            <a:off x="762001" y="1905000"/>
            <a:ext cx="8261350" cy="4191000"/>
          </a:xfrm>
        </p:spPr>
        <p:txBody>
          <a:bodyPr/>
          <a:lstStyle/>
          <a:p>
            <a:pPr>
              <a:lnSpc>
                <a:spcPct val="90000"/>
              </a:lnSpc>
            </a:pPr>
            <a:r>
              <a:rPr lang="en-US" sz="2000" dirty="0">
                <a:latin typeface="Arial" pitchFamily="34" charset="0"/>
                <a:cs typeface="Arial" pitchFamily="34" charset="0"/>
              </a:rPr>
              <a:t>Adaptation leads to, </a:t>
            </a:r>
          </a:p>
          <a:p>
            <a:pPr lvl="1">
              <a:lnSpc>
                <a:spcPct val="90000"/>
              </a:lnSpc>
              <a:spcBef>
                <a:spcPts val="600"/>
              </a:spcBef>
            </a:pPr>
            <a:r>
              <a:rPr lang="en-US" sz="1800" dirty="0">
                <a:latin typeface="Arial" pitchFamily="34" charset="0"/>
                <a:cs typeface="Arial" pitchFamily="34" charset="0"/>
              </a:rPr>
              <a:t>Overall flow of activities, actions, and tasks and the interdependencies among them</a:t>
            </a:r>
          </a:p>
          <a:p>
            <a:pPr lvl="1">
              <a:lnSpc>
                <a:spcPct val="90000"/>
              </a:lnSpc>
              <a:spcBef>
                <a:spcPts val="300"/>
              </a:spcBef>
            </a:pPr>
            <a:r>
              <a:rPr lang="en-US" sz="1800" dirty="0">
                <a:latin typeface="Arial" pitchFamily="34" charset="0"/>
                <a:cs typeface="Arial" pitchFamily="34" charset="0"/>
              </a:rPr>
              <a:t>Degree to which </a:t>
            </a:r>
            <a:r>
              <a:rPr lang="en-US" sz="1800" b="1" dirty="0">
                <a:latin typeface="Arial" pitchFamily="34" charset="0"/>
                <a:cs typeface="Arial" pitchFamily="34" charset="0"/>
              </a:rPr>
              <a:t>work tasks are defined </a:t>
            </a:r>
            <a:r>
              <a:rPr lang="en-US" sz="1800" dirty="0">
                <a:latin typeface="Arial" pitchFamily="34" charset="0"/>
                <a:cs typeface="Arial" pitchFamily="34" charset="0"/>
              </a:rPr>
              <a:t>within each framework activity</a:t>
            </a:r>
          </a:p>
          <a:p>
            <a:pPr lvl="1">
              <a:lnSpc>
                <a:spcPct val="90000"/>
              </a:lnSpc>
            </a:pPr>
            <a:r>
              <a:rPr lang="en-US" sz="1800" dirty="0">
                <a:latin typeface="Arial" pitchFamily="34" charset="0"/>
                <a:cs typeface="Arial" pitchFamily="34" charset="0"/>
              </a:rPr>
              <a:t>Degree to which </a:t>
            </a:r>
            <a:r>
              <a:rPr lang="en-US" sz="1800" b="1" dirty="0">
                <a:latin typeface="Arial" pitchFamily="34" charset="0"/>
                <a:cs typeface="Arial" pitchFamily="34" charset="0"/>
              </a:rPr>
              <a:t>work products are identified </a:t>
            </a:r>
            <a:r>
              <a:rPr lang="en-US" sz="1800" dirty="0">
                <a:latin typeface="Arial" pitchFamily="34" charset="0"/>
                <a:cs typeface="Arial" pitchFamily="34" charset="0"/>
              </a:rPr>
              <a:t>and required</a:t>
            </a:r>
          </a:p>
          <a:p>
            <a:pPr lvl="1">
              <a:lnSpc>
                <a:spcPct val="90000"/>
              </a:lnSpc>
            </a:pPr>
            <a:r>
              <a:rPr lang="en-US" sz="1800" dirty="0">
                <a:latin typeface="Arial" pitchFamily="34" charset="0"/>
                <a:cs typeface="Arial" pitchFamily="34" charset="0"/>
              </a:rPr>
              <a:t>Manner in which </a:t>
            </a:r>
            <a:r>
              <a:rPr lang="en-US" sz="1800" b="1" dirty="0">
                <a:latin typeface="Arial" pitchFamily="34" charset="0"/>
                <a:cs typeface="Arial" pitchFamily="34" charset="0"/>
              </a:rPr>
              <a:t>quality assurance </a:t>
            </a:r>
            <a:r>
              <a:rPr lang="en-US" sz="1800" dirty="0">
                <a:latin typeface="Arial" pitchFamily="34" charset="0"/>
                <a:cs typeface="Arial" pitchFamily="34" charset="0"/>
              </a:rPr>
              <a:t>activities are applied</a:t>
            </a:r>
          </a:p>
          <a:p>
            <a:pPr lvl="1">
              <a:lnSpc>
                <a:spcPct val="90000"/>
              </a:lnSpc>
            </a:pPr>
            <a:r>
              <a:rPr lang="en-US" sz="1800" dirty="0">
                <a:latin typeface="Arial" pitchFamily="34" charset="0"/>
                <a:cs typeface="Arial" pitchFamily="34" charset="0"/>
              </a:rPr>
              <a:t>Manner in which </a:t>
            </a:r>
            <a:r>
              <a:rPr lang="en-US" sz="1800" b="1" dirty="0">
                <a:latin typeface="Arial" pitchFamily="34" charset="0"/>
                <a:cs typeface="Arial" pitchFamily="34" charset="0"/>
              </a:rPr>
              <a:t>project tracking and control activities </a:t>
            </a:r>
            <a:r>
              <a:rPr lang="en-US" sz="1800" dirty="0">
                <a:latin typeface="Arial" pitchFamily="34" charset="0"/>
                <a:cs typeface="Arial" pitchFamily="34" charset="0"/>
              </a:rPr>
              <a:t>are applied</a:t>
            </a:r>
          </a:p>
          <a:p>
            <a:pPr lvl="1">
              <a:lnSpc>
                <a:spcPct val="90000"/>
              </a:lnSpc>
            </a:pPr>
            <a:r>
              <a:rPr lang="en-US" sz="1800" dirty="0">
                <a:latin typeface="Arial" pitchFamily="34" charset="0"/>
                <a:cs typeface="Arial" pitchFamily="34" charset="0"/>
              </a:rPr>
              <a:t>Overall </a:t>
            </a:r>
            <a:r>
              <a:rPr lang="en-US" sz="1800" b="1" dirty="0">
                <a:latin typeface="Arial" pitchFamily="34" charset="0"/>
                <a:cs typeface="Arial" pitchFamily="34" charset="0"/>
              </a:rPr>
              <a:t>degree of detail </a:t>
            </a:r>
            <a:r>
              <a:rPr lang="en-US" sz="1800" dirty="0">
                <a:latin typeface="Arial" pitchFamily="34" charset="0"/>
                <a:cs typeface="Arial" pitchFamily="34" charset="0"/>
              </a:rPr>
              <a:t>and rigor with which the process is described</a:t>
            </a:r>
          </a:p>
          <a:p>
            <a:pPr lvl="1">
              <a:lnSpc>
                <a:spcPct val="90000"/>
              </a:lnSpc>
            </a:pPr>
            <a:r>
              <a:rPr lang="en-US" sz="1800" dirty="0">
                <a:latin typeface="Arial" pitchFamily="34" charset="0"/>
                <a:cs typeface="Arial" pitchFamily="34" charset="0"/>
              </a:rPr>
              <a:t>Degree to which </a:t>
            </a:r>
            <a:r>
              <a:rPr lang="en-US" sz="1800" b="1" dirty="0">
                <a:latin typeface="Arial" pitchFamily="34" charset="0"/>
                <a:cs typeface="Arial" pitchFamily="34" charset="0"/>
              </a:rPr>
              <a:t>customers and other stakeholders </a:t>
            </a:r>
            <a:r>
              <a:rPr lang="en-US" sz="1800" dirty="0">
                <a:latin typeface="Arial" pitchFamily="34" charset="0"/>
                <a:cs typeface="Arial" pitchFamily="34" charset="0"/>
              </a:rPr>
              <a:t>are involved with the project</a:t>
            </a:r>
          </a:p>
          <a:p>
            <a:pPr lvl="1">
              <a:lnSpc>
                <a:spcPct val="90000"/>
              </a:lnSpc>
            </a:pPr>
            <a:r>
              <a:rPr lang="en-US" sz="1800" dirty="0">
                <a:latin typeface="Arial" pitchFamily="34" charset="0"/>
                <a:cs typeface="Arial" pitchFamily="34" charset="0"/>
              </a:rPr>
              <a:t>Level of </a:t>
            </a:r>
            <a:r>
              <a:rPr lang="en-US" sz="1800" b="1" dirty="0">
                <a:latin typeface="Arial" pitchFamily="34" charset="0"/>
                <a:cs typeface="Arial" pitchFamily="34" charset="0"/>
              </a:rPr>
              <a:t>autonomy given to the software project team</a:t>
            </a:r>
          </a:p>
          <a:p>
            <a:pPr lvl="1">
              <a:lnSpc>
                <a:spcPct val="90000"/>
              </a:lnSpc>
            </a:pPr>
            <a:r>
              <a:rPr lang="en-US" sz="1800" dirty="0">
                <a:latin typeface="Arial" pitchFamily="34" charset="0"/>
                <a:cs typeface="Arial" pitchFamily="34" charset="0"/>
              </a:rPr>
              <a:t>Degree to </a:t>
            </a:r>
            <a:r>
              <a:rPr lang="en-US" dirty="0">
                <a:latin typeface="Arial" pitchFamily="34" charset="0"/>
                <a:cs typeface="Arial" pitchFamily="34" charset="0"/>
              </a:rPr>
              <a:t>which </a:t>
            </a:r>
            <a:r>
              <a:rPr lang="en-US" b="1" dirty="0">
                <a:latin typeface="Arial" pitchFamily="34" charset="0"/>
                <a:cs typeface="Arial" pitchFamily="34" charset="0"/>
              </a:rPr>
              <a:t>team organization and roles are prescribed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0" dur="500"/>
                                        <p:tgtEl>
                                          <p:spTgt spid="2048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3" dur="500"/>
                                        <p:tgtEl>
                                          <p:spTgt spid="2048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6" dur="500"/>
                                        <p:tgtEl>
                                          <p:spTgt spid="2048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19" dur="500"/>
                                        <p:tgtEl>
                                          <p:spTgt spid="2048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22" dur="500"/>
                                        <p:tgtEl>
                                          <p:spTgt spid="2048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5" dur="500"/>
                                        <p:tgtEl>
                                          <p:spTgt spid="2048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28" dur="500"/>
                                        <p:tgtEl>
                                          <p:spTgt spid="20483">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0483">
                                            <p:txEl>
                                              <p:pRg st="9" end="9"/>
                                            </p:txEl>
                                          </p:spTgt>
                                        </p:tgtEl>
                                        <p:attrNameLst>
                                          <p:attrName>style.visibility</p:attrName>
                                        </p:attrNameLst>
                                      </p:cBhvr>
                                      <p:to>
                                        <p:strVal val="visible"/>
                                      </p:to>
                                    </p:set>
                                    <p:animEffect transition="in" filter="blinds(horizontal)">
                                      <p:cBhvr>
                                        <p:cTn id="31" dur="500"/>
                                        <p:tgtEl>
                                          <p:spTgt spid="2048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A493CD1-3147-4C33-94B4-0E38A8440BD1}" type="slidenum">
              <a:rPr lang="en-US"/>
              <a:pPr/>
              <a:t>24</a:t>
            </a:fld>
            <a:endParaRPr lang="en-US"/>
          </a:p>
        </p:txBody>
      </p:sp>
      <p:sp>
        <p:nvSpPr>
          <p:cNvPr id="21506"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1507" name="Rectangle 3"/>
          <p:cNvSpPr>
            <a:spLocks noGrp="1" noChangeArrowheads="1"/>
          </p:cNvSpPr>
          <p:nvPr>
            <p:ph type="body" idx="1"/>
          </p:nvPr>
        </p:nvSpPr>
        <p:spPr/>
        <p:txBody>
          <a:bodyPr/>
          <a:lstStyle/>
          <a:p>
            <a:pPr marL="457200" indent="-457200">
              <a:spcBef>
                <a:spcPts val="1200"/>
              </a:spcBef>
              <a:buFont typeface="+mj-lt"/>
              <a:buAutoNum type="arabicPeriod"/>
            </a:pPr>
            <a:r>
              <a:rPr lang="en-US" b="1" dirty="0">
                <a:solidFill>
                  <a:srgbClr val="000000"/>
                </a:solidFill>
                <a:latin typeface="Arial" pitchFamily="34" charset="0"/>
                <a:cs typeface="Arial" pitchFamily="34" charset="0"/>
              </a:rPr>
              <a:t>Highest priority is to satisfy the customer </a:t>
            </a:r>
            <a:r>
              <a:rPr lang="en-US" dirty="0">
                <a:solidFill>
                  <a:srgbClr val="000000"/>
                </a:solidFill>
                <a:latin typeface="Arial" pitchFamily="34" charset="0"/>
                <a:cs typeface="Arial" pitchFamily="34" charset="0"/>
              </a:rPr>
              <a:t> through early and continuous delivery of valuable software. </a:t>
            </a:r>
          </a:p>
          <a:p>
            <a:pPr marL="457200" indent="-457200">
              <a:spcBef>
                <a:spcPts val="300"/>
              </a:spcBef>
              <a:buFont typeface="+mj-lt"/>
              <a:buAutoNum type="arabicPeriod"/>
            </a:pPr>
            <a:r>
              <a:rPr lang="en-US" dirty="0">
                <a:solidFill>
                  <a:srgbClr val="000000"/>
                </a:solidFill>
                <a:latin typeface="Arial" pitchFamily="34" charset="0"/>
                <a:cs typeface="Arial" pitchFamily="34" charset="0"/>
              </a:rPr>
              <a:t>Welcome changing requirements, even late in development. Agile processes harness </a:t>
            </a:r>
            <a:r>
              <a:rPr lang="en-US" b="1" dirty="0">
                <a:solidFill>
                  <a:srgbClr val="000000"/>
                </a:solidFill>
                <a:latin typeface="Arial" pitchFamily="34" charset="0"/>
                <a:cs typeface="Arial" pitchFamily="34" charset="0"/>
              </a:rPr>
              <a:t>continuous change for the customer's competitive advantage</a:t>
            </a:r>
            <a:r>
              <a:rPr lang="en-US" dirty="0">
                <a:solidFill>
                  <a:srgbClr val="000000"/>
                </a:solidFill>
                <a:latin typeface="Arial" pitchFamily="34" charset="0"/>
                <a:cs typeface="Arial" pitchFamily="34" charset="0"/>
              </a:rPr>
              <a:t>. </a:t>
            </a:r>
          </a:p>
          <a:p>
            <a:pPr marL="457200" indent="-457200">
              <a:spcBef>
                <a:spcPts val="600"/>
              </a:spcBef>
              <a:buFont typeface="+mj-lt"/>
              <a:buAutoNum type="arabicPeriod"/>
            </a:pPr>
            <a:r>
              <a:rPr lang="en-US" b="1" dirty="0">
                <a:solidFill>
                  <a:srgbClr val="000000"/>
                </a:solidFill>
                <a:latin typeface="Arial" pitchFamily="34" charset="0"/>
                <a:cs typeface="Arial" pitchFamily="34" charset="0"/>
              </a:rPr>
              <a:t>Deliver working software increments frequently</a:t>
            </a:r>
            <a:r>
              <a:rPr lang="en-US" dirty="0">
                <a:solidFill>
                  <a:srgbClr val="000000"/>
                </a:solidFill>
                <a:latin typeface="Arial" pitchFamily="34" charset="0"/>
                <a:cs typeface="Arial" pitchFamily="34" charset="0"/>
              </a:rPr>
              <a:t>, from as often as every few days to every few months, with a preference to the shorter timescales.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A493CD1-3147-4C33-94B4-0E38A8440BD1}" type="slidenum">
              <a:rPr lang="en-US"/>
              <a:pPr/>
              <a:t>25</a:t>
            </a:fld>
            <a:endParaRPr lang="en-US"/>
          </a:p>
        </p:txBody>
      </p:sp>
      <p:sp>
        <p:nvSpPr>
          <p:cNvPr id="21506"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1507" name="Rectangle 3"/>
          <p:cNvSpPr>
            <a:spLocks noGrp="1" noChangeArrowheads="1"/>
          </p:cNvSpPr>
          <p:nvPr>
            <p:ph type="body" idx="1"/>
          </p:nvPr>
        </p:nvSpPr>
        <p:spPr/>
        <p:txBody>
          <a:bodyPr/>
          <a:lstStyle/>
          <a:p>
            <a:pPr marL="457200" indent="-457200">
              <a:lnSpc>
                <a:spcPct val="90000"/>
              </a:lnSpc>
              <a:spcBef>
                <a:spcPts val="300"/>
              </a:spcBef>
              <a:buFont typeface="+mj-lt"/>
              <a:buAutoNum type="arabicPeriod" startAt="4"/>
            </a:pPr>
            <a:r>
              <a:rPr lang="en-US" dirty="0">
                <a:solidFill>
                  <a:srgbClr val="000000"/>
                </a:solidFill>
                <a:latin typeface="Arial" pitchFamily="34" charset="0"/>
                <a:cs typeface="Arial" pitchFamily="34" charset="0"/>
              </a:rPr>
              <a:t>Business people and developers </a:t>
            </a:r>
            <a:r>
              <a:rPr lang="en-US" b="1" dirty="0">
                <a:solidFill>
                  <a:srgbClr val="000000"/>
                </a:solidFill>
                <a:latin typeface="Arial" pitchFamily="34" charset="0"/>
                <a:cs typeface="Arial" pitchFamily="34" charset="0"/>
              </a:rPr>
              <a:t>must work together</a:t>
            </a:r>
            <a:r>
              <a:rPr lang="en-US" dirty="0">
                <a:solidFill>
                  <a:srgbClr val="000000"/>
                </a:solidFill>
                <a:latin typeface="Arial" pitchFamily="34" charset="0"/>
                <a:cs typeface="Arial" pitchFamily="34" charset="0"/>
              </a:rPr>
              <a:t> daily throughout the project. </a:t>
            </a:r>
          </a:p>
          <a:p>
            <a:pPr marL="457200" indent="-457200">
              <a:lnSpc>
                <a:spcPct val="90000"/>
              </a:lnSpc>
              <a:spcBef>
                <a:spcPts val="600"/>
              </a:spcBef>
              <a:buFont typeface="+mj-lt"/>
              <a:buAutoNum type="arabicPeriod" startAt="4"/>
            </a:pPr>
            <a:r>
              <a:rPr lang="en-US" dirty="0">
                <a:solidFill>
                  <a:srgbClr val="000000"/>
                </a:solidFill>
                <a:latin typeface="Arial" pitchFamily="34" charset="0"/>
                <a:cs typeface="Arial" pitchFamily="34" charset="0"/>
              </a:rPr>
              <a:t>Build projects around motivated people. Give them needed </a:t>
            </a:r>
            <a:r>
              <a:rPr lang="en-US" b="1" dirty="0">
                <a:solidFill>
                  <a:srgbClr val="000000"/>
                </a:solidFill>
                <a:latin typeface="Arial" pitchFamily="34" charset="0"/>
                <a:cs typeface="Arial" pitchFamily="34" charset="0"/>
              </a:rPr>
              <a:t>environment and support</a:t>
            </a:r>
            <a:r>
              <a:rPr lang="en-US" dirty="0">
                <a:solidFill>
                  <a:srgbClr val="000000"/>
                </a:solidFill>
                <a:latin typeface="Arial" pitchFamily="34" charset="0"/>
                <a:cs typeface="Arial" pitchFamily="34" charset="0"/>
              </a:rPr>
              <a:t>, and trust them to get the job done. </a:t>
            </a:r>
          </a:p>
          <a:p>
            <a:pPr marL="457200" indent="-457200">
              <a:lnSpc>
                <a:spcPct val="90000"/>
              </a:lnSpc>
              <a:buFont typeface="+mj-lt"/>
              <a:buAutoNum type="arabicPeriod" startAt="4"/>
            </a:pPr>
            <a:r>
              <a:rPr lang="en-US" dirty="0">
                <a:solidFill>
                  <a:srgbClr val="000000"/>
                </a:solidFill>
                <a:latin typeface="Arial" pitchFamily="34" charset="0"/>
                <a:cs typeface="Arial" pitchFamily="34" charset="0"/>
              </a:rPr>
              <a:t>The most efficient and effective method of </a:t>
            </a:r>
            <a:r>
              <a:rPr lang="en-US" b="1" dirty="0">
                <a:solidFill>
                  <a:srgbClr val="000000"/>
                </a:solidFill>
                <a:latin typeface="Arial" pitchFamily="34" charset="0"/>
                <a:cs typeface="Arial" pitchFamily="34" charset="0"/>
              </a:rPr>
              <a:t>conveying information</a:t>
            </a:r>
            <a:r>
              <a:rPr lang="en-US" dirty="0">
                <a:solidFill>
                  <a:srgbClr val="000000"/>
                </a:solidFill>
                <a:latin typeface="Arial" pitchFamily="34" charset="0"/>
                <a:cs typeface="Arial" pitchFamily="34" charset="0"/>
              </a:rPr>
              <a:t> to and within a development team is face-to-face conversation.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06B828-E3EA-4EFA-9C95-802AF38D57DF}" type="slidenum">
              <a:rPr lang="en-US"/>
              <a:pPr/>
              <a:t>26</a:t>
            </a:fld>
            <a:endParaRPr lang="en-US"/>
          </a:p>
        </p:txBody>
      </p:sp>
      <p:sp>
        <p:nvSpPr>
          <p:cNvPr id="22530"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2531" name="Rectangle 3"/>
          <p:cNvSpPr>
            <a:spLocks noGrp="1" noChangeArrowheads="1"/>
          </p:cNvSpPr>
          <p:nvPr>
            <p:ph type="body" idx="1"/>
          </p:nvPr>
        </p:nvSpPr>
        <p:spPr/>
        <p:txBody>
          <a:bodyPr/>
          <a:lstStyle/>
          <a:p>
            <a:pPr marL="457200" indent="-457200">
              <a:spcBef>
                <a:spcPts val="600"/>
              </a:spcBef>
              <a:buFont typeface="+mj-lt"/>
              <a:buAutoNum type="arabicPeriod" startAt="7"/>
            </a:pPr>
            <a:r>
              <a:rPr lang="en-US" b="1" dirty="0">
                <a:solidFill>
                  <a:srgbClr val="000000"/>
                </a:solidFill>
                <a:latin typeface="Arial" pitchFamily="34" charset="0"/>
                <a:cs typeface="Arial" pitchFamily="34" charset="0"/>
              </a:rPr>
              <a:t>Working software</a:t>
            </a:r>
            <a:r>
              <a:rPr lang="en-US" dirty="0">
                <a:solidFill>
                  <a:srgbClr val="000000"/>
                </a:solidFill>
                <a:latin typeface="Arial" pitchFamily="34" charset="0"/>
                <a:cs typeface="Arial" pitchFamily="34" charset="0"/>
              </a:rPr>
              <a:t> is the primary measure of progress. </a:t>
            </a:r>
          </a:p>
          <a:p>
            <a:pPr marL="457200" indent="-457200">
              <a:buFont typeface="+mj-lt"/>
              <a:buAutoNum type="arabicPeriod" startAt="7"/>
            </a:pPr>
            <a:r>
              <a:rPr lang="en-US" dirty="0">
                <a:solidFill>
                  <a:srgbClr val="000000"/>
                </a:solidFill>
                <a:latin typeface="Arial" pitchFamily="34" charset="0"/>
                <a:cs typeface="Arial" pitchFamily="34" charset="0"/>
              </a:rPr>
              <a:t>Agile processes promote </a:t>
            </a:r>
            <a:r>
              <a:rPr lang="en-US" b="1" dirty="0">
                <a:solidFill>
                  <a:srgbClr val="000000"/>
                </a:solidFill>
                <a:latin typeface="Arial" pitchFamily="34" charset="0"/>
                <a:cs typeface="Arial" pitchFamily="34" charset="0"/>
              </a:rPr>
              <a:t>sustainable development</a:t>
            </a:r>
            <a:r>
              <a:rPr lang="en-US" dirty="0">
                <a:solidFill>
                  <a:srgbClr val="000000"/>
                </a:solidFill>
                <a:latin typeface="Arial" pitchFamily="34" charset="0"/>
                <a:cs typeface="Arial" pitchFamily="34" charset="0"/>
              </a:rPr>
              <a:t>. The sponsors, developers, and users should be able to maintain a constant pace indefinitely. </a:t>
            </a:r>
          </a:p>
          <a:p>
            <a:pPr marL="457200" indent="-457200">
              <a:buFont typeface="+mj-lt"/>
              <a:buAutoNum type="arabicPeriod" startAt="7"/>
            </a:pPr>
            <a:r>
              <a:rPr lang="en-US" dirty="0">
                <a:solidFill>
                  <a:srgbClr val="000000"/>
                </a:solidFill>
                <a:latin typeface="Arial" pitchFamily="34" charset="0"/>
                <a:cs typeface="Arial" pitchFamily="34" charset="0"/>
              </a:rPr>
              <a:t>Continuous attention to </a:t>
            </a:r>
            <a:r>
              <a:rPr lang="en-US" b="1" dirty="0">
                <a:solidFill>
                  <a:srgbClr val="000000"/>
                </a:solidFill>
                <a:latin typeface="Arial" pitchFamily="34" charset="0"/>
                <a:cs typeface="Arial" pitchFamily="34" charset="0"/>
              </a:rPr>
              <a:t>technical excellence and good design</a:t>
            </a:r>
            <a:r>
              <a:rPr lang="en-US" dirty="0">
                <a:solidFill>
                  <a:srgbClr val="000000"/>
                </a:solidFill>
                <a:latin typeface="Arial" pitchFamily="34" charset="0"/>
                <a:cs typeface="Arial" pitchFamily="34" charset="0"/>
              </a:rPr>
              <a:t> enhances agility.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906B828-E3EA-4EFA-9C95-802AF38D57DF}" type="slidenum">
              <a:rPr lang="en-US"/>
              <a:pPr/>
              <a:t>27</a:t>
            </a:fld>
            <a:endParaRPr lang="en-US"/>
          </a:p>
        </p:txBody>
      </p:sp>
      <p:sp>
        <p:nvSpPr>
          <p:cNvPr id="22530" name="Rectangle 2"/>
          <p:cNvSpPr>
            <a:spLocks noGrp="1" noChangeArrowheads="1"/>
          </p:cNvSpPr>
          <p:nvPr>
            <p:ph type="title"/>
          </p:nvPr>
        </p:nvSpPr>
        <p:spPr/>
        <p:txBody>
          <a:bodyPr/>
          <a:lstStyle/>
          <a:p>
            <a:r>
              <a:rPr lang="en-US" dirty="0">
                <a:solidFill>
                  <a:srgbClr val="FF0000"/>
                </a:solidFill>
              </a:rPr>
              <a:t>Underlying Agility Principles </a:t>
            </a:r>
          </a:p>
        </p:txBody>
      </p:sp>
      <p:sp>
        <p:nvSpPr>
          <p:cNvPr id="22531" name="Rectangle 3"/>
          <p:cNvSpPr>
            <a:spLocks noGrp="1" noChangeArrowheads="1"/>
          </p:cNvSpPr>
          <p:nvPr>
            <p:ph type="body" idx="1"/>
          </p:nvPr>
        </p:nvSpPr>
        <p:spPr/>
        <p:txBody>
          <a:bodyPr/>
          <a:lstStyle/>
          <a:p>
            <a:pPr marL="457200" indent="-457200">
              <a:buFont typeface="+mj-lt"/>
              <a:buAutoNum type="arabicPeriod" startAt="10"/>
            </a:pPr>
            <a:r>
              <a:rPr lang="en-US" b="1" dirty="0">
                <a:solidFill>
                  <a:srgbClr val="000000"/>
                </a:solidFill>
                <a:latin typeface="Arial" pitchFamily="34" charset="0"/>
                <a:cs typeface="Arial" pitchFamily="34" charset="0"/>
              </a:rPr>
              <a:t>Simplicity</a:t>
            </a:r>
            <a:r>
              <a:rPr lang="en-US" dirty="0">
                <a:solidFill>
                  <a:srgbClr val="000000"/>
                </a:solidFill>
                <a:latin typeface="Arial" pitchFamily="34" charset="0"/>
                <a:cs typeface="Arial" pitchFamily="34" charset="0"/>
              </a:rPr>
              <a:t>—the art of maximizing the amount of work not done—is essential. </a:t>
            </a:r>
          </a:p>
          <a:p>
            <a:pPr marL="457200" indent="-457200">
              <a:buFont typeface="+mj-lt"/>
              <a:buAutoNum type="arabicPeriod" startAt="10"/>
            </a:pPr>
            <a:r>
              <a:rPr lang="en-US" dirty="0">
                <a:solidFill>
                  <a:srgbClr val="000000"/>
                </a:solidFill>
                <a:latin typeface="Arial" pitchFamily="34" charset="0"/>
                <a:cs typeface="Arial" pitchFamily="34" charset="0"/>
              </a:rPr>
              <a:t>The best architectures, requirements, and designs emerge from </a:t>
            </a:r>
            <a:r>
              <a:rPr lang="en-US" b="1" dirty="0">
                <a:solidFill>
                  <a:srgbClr val="000000"/>
                </a:solidFill>
                <a:latin typeface="Arial" pitchFamily="34" charset="0"/>
                <a:cs typeface="Arial" pitchFamily="34" charset="0"/>
              </a:rPr>
              <a:t>self-organizing teams</a:t>
            </a:r>
            <a:r>
              <a:rPr lang="en-US" dirty="0">
                <a:solidFill>
                  <a:srgbClr val="000000"/>
                </a:solidFill>
                <a:latin typeface="Arial" pitchFamily="34" charset="0"/>
                <a:cs typeface="Arial" pitchFamily="34" charset="0"/>
              </a:rPr>
              <a:t>.</a:t>
            </a:r>
          </a:p>
          <a:p>
            <a:pPr marL="457200" indent="-457200">
              <a:buFont typeface="+mj-lt"/>
              <a:buAutoNum type="arabicPeriod" startAt="10"/>
            </a:pPr>
            <a:r>
              <a:rPr lang="en-US" dirty="0">
                <a:latin typeface="Arial" pitchFamily="34" charset="0"/>
                <a:cs typeface="Arial" pitchFamily="34" charset="0"/>
              </a:rPr>
              <a:t>At </a:t>
            </a:r>
            <a:r>
              <a:rPr lang="en-US" b="1" dirty="0">
                <a:latin typeface="Arial" pitchFamily="34" charset="0"/>
                <a:cs typeface="Arial" pitchFamily="34" charset="0"/>
              </a:rPr>
              <a:t>regular intervals, the team reflects </a:t>
            </a:r>
            <a:r>
              <a:rPr lang="en-US" dirty="0">
                <a:latin typeface="Arial" pitchFamily="34" charset="0"/>
                <a:cs typeface="Arial" pitchFamily="34" charset="0"/>
              </a:rPr>
              <a:t>on how to become more effective, then tunes and adjusts its behavior accordingly.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01125" cy="1090613"/>
          </a:xfrm>
        </p:spPr>
        <p:txBody>
          <a:bodyPr/>
          <a:lstStyle/>
          <a:p>
            <a:r>
              <a:rPr lang="en-US" sz="3600" dirty="0"/>
              <a:t>Web Engineering = Software Engineering ?</a:t>
            </a:r>
            <a:endParaRPr lang="en-IN" sz="3600" dirty="0"/>
          </a:p>
        </p:txBody>
      </p:sp>
      <p:sp>
        <p:nvSpPr>
          <p:cNvPr id="3" name="Content Placeholder 2"/>
          <p:cNvSpPr>
            <a:spLocks noGrp="1"/>
          </p:cNvSpPr>
          <p:nvPr>
            <p:ph idx="1"/>
          </p:nvPr>
        </p:nvSpPr>
        <p:spPr/>
        <p:txBody>
          <a:bodyPr/>
          <a:lstStyle/>
          <a:p>
            <a:r>
              <a:rPr lang="en-IN" dirty="0"/>
              <a:t>Software engineering principles, concepts, and methods can be applied to Web development, but their application </a:t>
            </a:r>
            <a:r>
              <a:rPr lang="en-IN" b="1" dirty="0"/>
              <a:t>requires a somewhat different approach </a:t>
            </a:r>
            <a:r>
              <a:rPr lang="en-IN" dirty="0"/>
              <a:t>than their use during the development of conventional software based systems.</a:t>
            </a:r>
          </a:p>
          <a:p>
            <a:r>
              <a:rPr lang="en-IN" dirty="0"/>
              <a:t>Software engineering is a layered technology</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28</a:t>
            </a:fld>
            <a:endParaRPr lang="en-US"/>
          </a:p>
        </p:txBody>
      </p:sp>
      <p:pic>
        <p:nvPicPr>
          <p:cNvPr id="6" name="Picture 4" descr="Figure 2-2"/>
          <p:cNvPicPr>
            <a:picLocks noChangeAspect="1" noChangeArrowheads="1"/>
          </p:cNvPicPr>
          <p:nvPr/>
        </p:nvPicPr>
        <p:blipFill>
          <a:blip r:embed="rId2" cstate="print"/>
          <a:srcRect/>
          <a:stretch>
            <a:fillRect/>
          </a:stretch>
        </p:blipFill>
        <p:spPr bwMode="auto">
          <a:xfrm>
            <a:off x="1828800" y="4381500"/>
            <a:ext cx="5386387" cy="1485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29D9F4D7-472E-4D32-8AF3-3480C19AC90C}" type="slidenum">
              <a:rPr lang="en-US"/>
              <a:pPr/>
              <a:t>29</a:t>
            </a:fld>
            <a:endParaRPr lang="en-US"/>
          </a:p>
        </p:txBody>
      </p:sp>
      <p:sp>
        <p:nvSpPr>
          <p:cNvPr id="23554" name="Rectangle 2"/>
          <p:cNvSpPr>
            <a:spLocks noGrp="1" noChangeArrowheads="1"/>
          </p:cNvSpPr>
          <p:nvPr>
            <p:ph type="title"/>
          </p:nvPr>
        </p:nvSpPr>
        <p:spPr/>
        <p:txBody>
          <a:bodyPr/>
          <a:lstStyle/>
          <a:p>
            <a:r>
              <a:rPr lang="en-US" sz="3600" dirty="0"/>
              <a:t>Software Engineering Layers</a:t>
            </a:r>
            <a:endParaRPr lang="en-US" dirty="0"/>
          </a:p>
        </p:txBody>
      </p:sp>
      <p:pic>
        <p:nvPicPr>
          <p:cNvPr id="23556" name="Picture 4" descr="Figure 2-2"/>
          <p:cNvPicPr>
            <a:picLocks noChangeAspect="1" noChangeArrowheads="1"/>
          </p:cNvPicPr>
          <p:nvPr/>
        </p:nvPicPr>
        <p:blipFill>
          <a:blip r:embed="rId2" cstate="print"/>
          <a:srcRect/>
          <a:stretch>
            <a:fillRect/>
          </a:stretch>
        </p:blipFill>
        <p:spPr bwMode="auto">
          <a:xfrm>
            <a:off x="1878013" y="1828800"/>
            <a:ext cx="5386387" cy="1485900"/>
          </a:xfrm>
          <a:prstGeom prst="rect">
            <a:avLst/>
          </a:prstGeom>
          <a:noFill/>
        </p:spPr>
      </p:pic>
      <p:sp>
        <p:nvSpPr>
          <p:cNvPr id="23557" name="Rectangle 5"/>
          <p:cNvSpPr>
            <a:spLocks noGrp="1" noChangeArrowheads="1"/>
          </p:cNvSpPr>
          <p:nvPr>
            <p:ph type="body" idx="1"/>
          </p:nvPr>
        </p:nvSpPr>
        <p:spPr>
          <a:xfrm>
            <a:off x="912813" y="3429000"/>
            <a:ext cx="8110537" cy="2019300"/>
          </a:xfrm>
        </p:spPr>
        <p:txBody>
          <a:bodyPr/>
          <a:lstStyle/>
          <a:p>
            <a:r>
              <a:rPr lang="en-AU" sz="2000" dirty="0"/>
              <a:t>Quality: Foster a continuous process improvement culture</a:t>
            </a:r>
          </a:p>
          <a:p>
            <a:r>
              <a:rPr lang="en-AU" sz="2000" dirty="0"/>
              <a:t>Process: The glue that holds the technology layers together</a:t>
            </a:r>
          </a:p>
          <a:p>
            <a:pPr lvl="1"/>
            <a:r>
              <a:rPr lang="en-IN" sz="1800" dirty="0"/>
              <a:t>Work products (e.g., models and documents) are produced, milestones are established, quality is ensured, and change is properly managed</a:t>
            </a:r>
            <a:endParaRPr lang="en-AU" sz="4800" dirty="0"/>
          </a:p>
          <a:p>
            <a:r>
              <a:rPr lang="en-AU" sz="2000" dirty="0"/>
              <a:t>Methods: Provide the technical how-to’s </a:t>
            </a:r>
          </a:p>
          <a:p>
            <a:pPr lvl="1"/>
            <a:r>
              <a:rPr lang="en-IN" sz="1800" dirty="0"/>
              <a:t>Communication, requirements analysis, design </a:t>
            </a:r>
            <a:r>
              <a:rPr lang="en-IN" sz="1800" dirty="0" err="1"/>
              <a:t>modeling</a:t>
            </a:r>
            <a:r>
              <a:rPr lang="en-IN" sz="1800" dirty="0"/>
              <a:t>, program construction, testing, and support.</a:t>
            </a:r>
            <a:endParaRPr lang="en-AU" sz="5400" dirty="0"/>
          </a:p>
          <a:p>
            <a:r>
              <a:rPr lang="en-AU" sz="2000" dirty="0"/>
              <a:t>Tools: Support for the process and the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xEl>
                                              <p:pRg st="1" end="1"/>
                                            </p:txEl>
                                          </p:spTgt>
                                        </p:tgtEl>
                                        <p:attrNameLst>
                                          <p:attrName>style.visibility</p:attrName>
                                        </p:attrNameLst>
                                      </p:cBhvr>
                                      <p:to>
                                        <p:strVal val="visible"/>
                                      </p:to>
                                    </p:set>
                                    <p:animEffect transition="in" filter="blinds(horizontal)">
                                      <p:cBhvr>
                                        <p:cTn id="7" dur="500"/>
                                        <p:tgtEl>
                                          <p:spTgt spid="2355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7">
                                            <p:txEl>
                                              <p:pRg st="2" end="2"/>
                                            </p:txEl>
                                          </p:spTgt>
                                        </p:tgtEl>
                                        <p:attrNameLst>
                                          <p:attrName>style.visibility</p:attrName>
                                        </p:attrNameLst>
                                      </p:cBhvr>
                                      <p:to>
                                        <p:strVal val="visible"/>
                                      </p:to>
                                    </p:set>
                                    <p:animEffect transition="in" filter="blinds(horizontal)">
                                      <p:cBhvr>
                                        <p:cTn id="10" dur="500"/>
                                        <p:tgtEl>
                                          <p:spTgt spid="2355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3557">
                                            <p:txEl>
                                              <p:pRg st="3" end="3"/>
                                            </p:txEl>
                                          </p:spTgt>
                                        </p:tgtEl>
                                        <p:attrNameLst>
                                          <p:attrName>style.visibility</p:attrName>
                                        </p:attrNameLst>
                                      </p:cBhvr>
                                      <p:to>
                                        <p:strVal val="visible"/>
                                      </p:to>
                                    </p:set>
                                    <p:animEffect transition="in" filter="blinds(horizontal)">
                                      <p:cBhvr>
                                        <p:cTn id="15" dur="500"/>
                                        <p:tgtEl>
                                          <p:spTgt spid="2355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3557">
                                            <p:txEl>
                                              <p:pRg st="4" end="4"/>
                                            </p:txEl>
                                          </p:spTgt>
                                        </p:tgtEl>
                                        <p:attrNameLst>
                                          <p:attrName>style.visibility</p:attrName>
                                        </p:attrNameLst>
                                      </p:cBhvr>
                                      <p:to>
                                        <p:strVal val="visible"/>
                                      </p:to>
                                    </p:set>
                                    <p:animEffect transition="in" filter="blinds(horizontal)">
                                      <p:cBhvr>
                                        <p:cTn id="18" dur="500"/>
                                        <p:tgtEl>
                                          <p:spTgt spid="2355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3557">
                                            <p:txEl>
                                              <p:pRg st="5" end="5"/>
                                            </p:txEl>
                                          </p:spTgt>
                                        </p:tgtEl>
                                        <p:attrNameLst>
                                          <p:attrName>style.visibility</p:attrName>
                                        </p:attrNameLst>
                                      </p:cBhvr>
                                      <p:to>
                                        <p:strVal val="visible"/>
                                      </p:to>
                                    </p:set>
                                    <p:animEffect transition="in" filter="blinds(horizontal)">
                                      <p:cBhvr>
                                        <p:cTn id="23" dur="5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a:t>
            </a:r>
            <a:endParaRPr lang="en-IN" dirty="0"/>
          </a:p>
        </p:txBody>
      </p:sp>
      <p:sp>
        <p:nvSpPr>
          <p:cNvPr id="3" name="Content Placeholder 2"/>
          <p:cNvSpPr>
            <a:spLocks noGrp="1"/>
          </p:cNvSpPr>
          <p:nvPr>
            <p:ph idx="1"/>
          </p:nvPr>
        </p:nvSpPr>
        <p:spPr/>
        <p:txBody>
          <a:bodyPr/>
          <a:lstStyle/>
          <a:p>
            <a:r>
              <a:rPr lang="en-US" sz="4400" i="1" dirty="0"/>
              <a:t>Web-Based Systems</a:t>
            </a:r>
            <a:endParaRPr lang="en-IN" sz="44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Engineering</a:t>
            </a:r>
            <a:endParaRPr lang="en-IN" dirty="0"/>
          </a:p>
        </p:txBody>
      </p:sp>
      <p:sp>
        <p:nvSpPr>
          <p:cNvPr id="3" name="Content Placeholder 2"/>
          <p:cNvSpPr>
            <a:spLocks noGrp="1"/>
          </p:cNvSpPr>
          <p:nvPr>
            <p:ph idx="1"/>
          </p:nvPr>
        </p:nvSpPr>
        <p:spPr/>
        <p:txBody>
          <a:bodyPr/>
          <a:lstStyle/>
          <a:p>
            <a:r>
              <a:rPr lang="en-IN" dirty="0"/>
              <a:t>Web Engineering differed from Software Engineering… </a:t>
            </a:r>
          </a:p>
          <a:p>
            <a:pPr lvl="1"/>
            <a:r>
              <a:rPr lang="en-IN" dirty="0" err="1"/>
              <a:t>WebE</a:t>
            </a:r>
            <a:r>
              <a:rPr lang="en-IN" dirty="0"/>
              <a:t> framework must be defined within a process that: </a:t>
            </a:r>
          </a:p>
          <a:p>
            <a:pPr marL="1257300" lvl="2" indent="-457200">
              <a:buNone/>
            </a:pPr>
            <a:r>
              <a:rPr lang="en-IN" dirty="0"/>
              <a:t>(1) embraces change, </a:t>
            </a:r>
          </a:p>
          <a:p>
            <a:pPr marL="1257300" lvl="2" indent="-457200">
              <a:buNone/>
            </a:pPr>
            <a:r>
              <a:rPr lang="en-IN" dirty="0"/>
              <a:t>(2) encourages the creativity and independence of development staff and strong interaction with </a:t>
            </a:r>
            <a:r>
              <a:rPr lang="en-IN" dirty="0" err="1"/>
              <a:t>WebApp</a:t>
            </a:r>
            <a:r>
              <a:rPr lang="en-IN" dirty="0"/>
              <a:t> stakeholders, </a:t>
            </a:r>
          </a:p>
          <a:p>
            <a:pPr marL="1257300" lvl="2" indent="-457200">
              <a:buNone/>
            </a:pPr>
            <a:r>
              <a:rPr lang="en-IN" dirty="0"/>
              <a:t>(3) builds systems using small development teams, and </a:t>
            </a:r>
          </a:p>
          <a:p>
            <a:pPr marL="1257300" lvl="2" indent="-457200">
              <a:buNone/>
            </a:pPr>
            <a:r>
              <a:rPr lang="en-IN" dirty="0"/>
              <a:t>(4) emphasizes incremental development using short development cycles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solidFill>
                  <a:schemeClr val="tx1"/>
                </a:solidFill>
              </a:rPr>
              <a:t>WebE</a:t>
            </a:r>
            <a:r>
              <a:rPr lang="en-IN" dirty="0">
                <a:solidFill>
                  <a:schemeClr val="tx1"/>
                </a:solidFill>
              </a:rPr>
              <a:t> Methods</a:t>
            </a:r>
          </a:p>
        </p:txBody>
      </p:sp>
      <p:sp>
        <p:nvSpPr>
          <p:cNvPr id="3" name="Content Placeholder 2"/>
          <p:cNvSpPr>
            <a:spLocks noGrp="1"/>
          </p:cNvSpPr>
          <p:nvPr>
            <p:ph idx="1"/>
          </p:nvPr>
        </p:nvSpPr>
        <p:spPr/>
        <p:txBody>
          <a:bodyPr/>
          <a:lstStyle/>
          <a:p>
            <a:r>
              <a:rPr lang="en-IN" dirty="0"/>
              <a:t>Encompasses a set of technical tasks that enable a Web engineer to understand, characterize, and then build a high-quality </a:t>
            </a:r>
            <a:r>
              <a:rPr lang="en-IN" dirty="0" err="1"/>
              <a:t>WebApp</a:t>
            </a:r>
            <a:endParaRPr lang="en-IN" dirty="0"/>
          </a:p>
          <a:p>
            <a:pPr marL="857250" lvl="1" indent="-457200">
              <a:buFont typeface="+mj-lt"/>
              <a:buAutoNum type="arabicPeriod"/>
            </a:pPr>
            <a:r>
              <a:rPr lang="en-US" dirty="0"/>
              <a:t>Communication methods</a:t>
            </a:r>
          </a:p>
          <a:p>
            <a:pPr marL="857250" lvl="1" indent="-457200">
              <a:buFont typeface="+mj-lt"/>
              <a:buAutoNum type="arabicPeriod"/>
            </a:pPr>
            <a:r>
              <a:rPr lang="en-US" dirty="0"/>
              <a:t>Requirements analysis methods</a:t>
            </a:r>
          </a:p>
          <a:p>
            <a:pPr marL="857250" lvl="1" indent="-457200">
              <a:buFont typeface="+mj-lt"/>
              <a:buAutoNum type="arabicPeriod"/>
            </a:pPr>
            <a:r>
              <a:rPr lang="en-US" dirty="0"/>
              <a:t>Design methods</a:t>
            </a:r>
          </a:p>
          <a:p>
            <a:pPr marL="857250" lvl="1" indent="-457200">
              <a:buFont typeface="+mj-lt"/>
              <a:buAutoNum type="arabicPeriod"/>
            </a:pPr>
            <a:r>
              <a:rPr lang="en-US" dirty="0"/>
              <a:t>Construction methods</a:t>
            </a:r>
          </a:p>
          <a:p>
            <a:pPr marL="857250" lvl="1" indent="-457200">
              <a:buFont typeface="+mj-lt"/>
              <a:buAutoNum type="arabicPeriod"/>
            </a:pPr>
            <a:r>
              <a:rPr lang="en-US" dirty="0"/>
              <a:t>Testing methods</a:t>
            </a:r>
          </a:p>
          <a:p>
            <a:endParaRPr lang="en-IN" dirty="0"/>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C34BF71-3106-4834-AA04-2E012505991F}" type="slidenum">
              <a:rPr lang="en-US"/>
              <a:pPr/>
              <a:t>32</a:t>
            </a:fld>
            <a:endParaRPr lang="en-US"/>
          </a:p>
        </p:txBody>
      </p:sp>
      <p:sp>
        <p:nvSpPr>
          <p:cNvPr id="24578" name="Rectangle 2"/>
          <p:cNvSpPr>
            <a:spLocks noGrp="1" noChangeArrowheads="1"/>
          </p:cNvSpPr>
          <p:nvPr>
            <p:ph type="title"/>
          </p:nvPr>
        </p:nvSpPr>
        <p:spPr/>
        <p:txBody>
          <a:bodyPr/>
          <a:lstStyle/>
          <a:p>
            <a:r>
              <a:rPr lang="en-US" dirty="0" err="1">
                <a:solidFill>
                  <a:schemeClr val="tx1"/>
                </a:solidFill>
              </a:rPr>
              <a:t>WebE</a:t>
            </a:r>
            <a:r>
              <a:rPr lang="en-US" dirty="0">
                <a:solidFill>
                  <a:schemeClr val="tx1"/>
                </a:solidFill>
              </a:rPr>
              <a:t> Methods</a:t>
            </a:r>
          </a:p>
        </p:txBody>
      </p:sp>
      <p:sp>
        <p:nvSpPr>
          <p:cNvPr id="24579" name="Rectangle 3"/>
          <p:cNvSpPr>
            <a:spLocks noGrp="1" noChangeArrowheads="1"/>
          </p:cNvSpPr>
          <p:nvPr>
            <p:ph type="body" idx="1"/>
          </p:nvPr>
        </p:nvSpPr>
        <p:spPr>
          <a:xfrm>
            <a:off x="533400" y="1752600"/>
            <a:ext cx="8610600" cy="3048000"/>
          </a:xfrm>
        </p:spPr>
        <p:txBody>
          <a:bodyPr/>
          <a:lstStyle/>
          <a:p>
            <a:pPr marL="457200" indent="-457200">
              <a:buFont typeface="+mj-lt"/>
              <a:buAutoNum type="arabicPeriod"/>
            </a:pPr>
            <a:r>
              <a:rPr lang="en-US" dirty="0"/>
              <a:t>Communication methods</a:t>
            </a:r>
          </a:p>
          <a:p>
            <a:pPr lvl="1"/>
            <a:r>
              <a:rPr lang="en-IN" dirty="0"/>
              <a:t>Define the approach used to facilitate communication between Web engineers and all other </a:t>
            </a:r>
            <a:r>
              <a:rPr lang="en-IN" b="1" dirty="0" err="1"/>
              <a:t>WebApp</a:t>
            </a:r>
            <a:r>
              <a:rPr lang="en-IN" b="1" dirty="0"/>
              <a:t> stakeholders </a:t>
            </a:r>
            <a:r>
              <a:rPr lang="en-IN" dirty="0"/>
              <a:t>(e.g., end users, business clients, problem domain experts, content designers, team leaders, project managers)</a:t>
            </a:r>
          </a:p>
          <a:p>
            <a:pPr lvl="1"/>
            <a:r>
              <a:rPr lang="en-IN" dirty="0"/>
              <a:t>Communication techniques are important during requirements gathering and whenever a </a:t>
            </a:r>
            <a:r>
              <a:rPr lang="en-IN" dirty="0" err="1"/>
              <a:t>WebApp</a:t>
            </a:r>
            <a:r>
              <a:rPr lang="en-IN" dirty="0"/>
              <a:t> increment is to be evaluated</a:t>
            </a:r>
            <a:endParaRPr lang="en-US" dirty="0"/>
          </a:p>
          <a:p>
            <a:pPr marL="457200" indent="-457200">
              <a:buFont typeface="+mj-lt"/>
              <a:buAutoNum type="arabicPeriod"/>
            </a:pPr>
            <a:r>
              <a:rPr lang="en-US" dirty="0"/>
              <a:t>Requirements analysis methods</a:t>
            </a:r>
          </a:p>
          <a:p>
            <a:pPr marL="914400" lvl="1" indent="-457200"/>
            <a:r>
              <a:rPr lang="en-IN" dirty="0"/>
              <a:t>Provides understanding the deliverable content of a </a:t>
            </a:r>
            <a:r>
              <a:rPr lang="en-IN" dirty="0" err="1"/>
              <a:t>WebApp</a:t>
            </a:r>
            <a:r>
              <a:rPr lang="en-IN" dirty="0"/>
              <a:t>, functions for the end user, and the navigation modes of interaction for each class of user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7" dur="500"/>
                                        <p:tgtEl>
                                          <p:spTgt spid="2457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0"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FC34BF71-3106-4834-AA04-2E012505991F}" type="slidenum">
              <a:rPr lang="en-US"/>
              <a:pPr/>
              <a:t>33</a:t>
            </a:fld>
            <a:endParaRPr lang="en-US"/>
          </a:p>
        </p:txBody>
      </p:sp>
      <p:sp>
        <p:nvSpPr>
          <p:cNvPr id="24578" name="Rectangle 2"/>
          <p:cNvSpPr>
            <a:spLocks noGrp="1" noChangeArrowheads="1"/>
          </p:cNvSpPr>
          <p:nvPr>
            <p:ph type="title"/>
          </p:nvPr>
        </p:nvSpPr>
        <p:spPr/>
        <p:txBody>
          <a:bodyPr/>
          <a:lstStyle/>
          <a:p>
            <a:r>
              <a:rPr lang="en-US"/>
              <a:t>WebE Methods</a:t>
            </a:r>
          </a:p>
        </p:txBody>
      </p:sp>
      <p:sp>
        <p:nvSpPr>
          <p:cNvPr id="24579" name="Rectangle 3"/>
          <p:cNvSpPr>
            <a:spLocks noGrp="1" noChangeArrowheads="1"/>
          </p:cNvSpPr>
          <p:nvPr>
            <p:ph type="body" idx="1"/>
          </p:nvPr>
        </p:nvSpPr>
        <p:spPr>
          <a:xfrm>
            <a:off x="533400" y="1752600"/>
            <a:ext cx="8610600" cy="3048000"/>
          </a:xfrm>
        </p:spPr>
        <p:txBody>
          <a:bodyPr/>
          <a:lstStyle/>
          <a:p>
            <a:pPr marL="457200" indent="-457200">
              <a:buFont typeface="+mj-lt"/>
              <a:buAutoNum type="arabicPeriod" startAt="3"/>
            </a:pPr>
            <a:r>
              <a:rPr lang="en-US" dirty="0"/>
              <a:t>Design methods</a:t>
            </a:r>
          </a:p>
          <a:p>
            <a:pPr marL="914400" lvl="1" indent="-457200"/>
            <a:r>
              <a:rPr lang="en-IN" dirty="0"/>
              <a:t>Design techniques for </a:t>
            </a:r>
            <a:r>
              <a:rPr lang="en-IN" dirty="0" err="1"/>
              <a:t>WebApp</a:t>
            </a:r>
            <a:r>
              <a:rPr lang="en-IN" dirty="0"/>
              <a:t> content, application and information architecture, interface design, and navigation structure</a:t>
            </a:r>
            <a:endParaRPr lang="en-US" dirty="0"/>
          </a:p>
          <a:p>
            <a:pPr marL="457200" indent="-457200">
              <a:buFont typeface="+mj-lt"/>
              <a:buAutoNum type="arabicPeriod" startAt="3"/>
            </a:pPr>
            <a:r>
              <a:rPr lang="en-US" dirty="0"/>
              <a:t>Construction methods</a:t>
            </a:r>
          </a:p>
          <a:p>
            <a:pPr marL="914400" lvl="1" indent="-457200"/>
            <a:r>
              <a:rPr lang="en-IN" dirty="0"/>
              <a:t>Set of languages, tools, and related technology to create </a:t>
            </a:r>
            <a:r>
              <a:rPr lang="en-IN" dirty="0" err="1"/>
              <a:t>WebApp</a:t>
            </a:r>
            <a:endParaRPr lang="en-US" dirty="0"/>
          </a:p>
          <a:p>
            <a:pPr marL="457200" indent="-457200">
              <a:buFont typeface="+mj-lt"/>
              <a:buAutoNum type="arabicPeriod" startAt="3"/>
            </a:pPr>
            <a:r>
              <a:rPr lang="en-US" dirty="0"/>
              <a:t>Testing methods</a:t>
            </a:r>
          </a:p>
          <a:p>
            <a:pPr lvl="1"/>
            <a:r>
              <a:rPr lang="en-IN" dirty="0"/>
              <a:t>Testing component-level and architectural issues</a:t>
            </a:r>
          </a:p>
          <a:p>
            <a:pPr lvl="1"/>
            <a:r>
              <a:rPr lang="en-IN" dirty="0"/>
              <a:t>Navigation testing</a:t>
            </a:r>
          </a:p>
          <a:p>
            <a:pPr lvl="1"/>
            <a:r>
              <a:rPr lang="en-IN" dirty="0"/>
              <a:t>Usability testing </a:t>
            </a:r>
          </a:p>
          <a:p>
            <a:pPr lvl="1"/>
            <a:r>
              <a:rPr lang="en-IN" dirty="0"/>
              <a:t>Security testing</a:t>
            </a:r>
          </a:p>
          <a:p>
            <a:pPr lvl="1"/>
            <a:r>
              <a:rPr lang="en-IN" dirty="0"/>
              <a:t>Configuration testing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7" dur="500"/>
                                        <p:tgtEl>
                                          <p:spTgt spid="2457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10" dur="500"/>
                                        <p:tgtEl>
                                          <p:spTgt spid="2457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15" dur="500"/>
                                        <p:tgtEl>
                                          <p:spTgt spid="2457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579">
                                            <p:txEl>
                                              <p:pRg st="5" end="5"/>
                                            </p:txEl>
                                          </p:spTgt>
                                        </p:tgtEl>
                                        <p:attrNameLst>
                                          <p:attrName>style.visibility</p:attrName>
                                        </p:attrNameLst>
                                      </p:cBhvr>
                                      <p:to>
                                        <p:strVal val="visible"/>
                                      </p:to>
                                    </p:set>
                                    <p:animEffect transition="in" filter="blinds(horizontal)">
                                      <p:cBhvr>
                                        <p:cTn id="18" dur="500"/>
                                        <p:tgtEl>
                                          <p:spTgt spid="2457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21" dur="500"/>
                                        <p:tgtEl>
                                          <p:spTgt spid="2457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579">
                                            <p:txEl>
                                              <p:pRg st="7" end="7"/>
                                            </p:txEl>
                                          </p:spTgt>
                                        </p:tgtEl>
                                        <p:attrNameLst>
                                          <p:attrName>style.visibility</p:attrName>
                                        </p:attrNameLst>
                                      </p:cBhvr>
                                      <p:to>
                                        <p:strVal val="visible"/>
                                      </p:to>
                                    </p:set>
                                    <p:animEffect transition="in" filter="blinds(horizontal)">
                                      <p:cBhvr>
                                        <p:cTn id="24" dur="500"/>
                                        <p:tgtEl>
                                          <p:spTgt spid="2457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animEffect transition="in" filter="blinds(horizontal)">
                                      <p:cBhvr>
                                        <p:cTn id="27" dur="500"/>
                                        <p:tgtEl>
                                          <p:spTgt spid="2457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579">
                                            <p:txEl>
                                              <p:pRg st="9" end="9"/>
                                            </p:txEl>
                                          </p:spTgt>
                                        </p:tgtEl>
                                        <p:attrNameLst>
                                          <p:attrName>style.visibility</p:attrName>
                                        </p:attrNameLst>
                                      </p:cBhvr>
                                      <p:to>
                                        <p:strVal val="visible"/>
                                      </p:to>
                                    </p:set>
                                    <p:animEffect transition="in" filter="blinds(horizontal)">
                                      <p:cBhvr>
                                        <p:cTn id="30" dur="500"/>
                                        <p:tgtEl>
                                          <p:spTgt spid="245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Methods</a:t>
            </a:r>
            <a:endParaRPr lang="en-IN" dirty="0"/>
          </a:p>
        </p:txBody>
      </p:sp>
      <p:sp>
        <p:nvSpPr>
          <p:cNvPr id="3" name="Content Placeholder 2"/>
          <p:cNvSpPr>
            <a:spLocks noGrp="1"/>
          </p:cNvSpPr>
          <p:nvPr>
            <p:ph idx="1"/>
          </p:nvPr>
        </p:nvSpPr>
        <p:spPr/>
        <p:txBody>
          <a:bodyPr/>
          <a:lstStyle/>
          <a:p>
            <a:r>
              <a:rPr lang="en-IN" dirty="0"/>
              <a:t>Other than these are </a:t>
            </a:r>
          </a:p>
          <a:p>
            <a:pPr lvl="1"/>
            <a:r>
              <a:rPr lang="en-IN" dirty="0"/>
              <a:t>Project management techniques </a:t>
            </a:r>
          </a:p>
          <a:p>
            <a:pPr lvl="2"/>
            <a:r>
              <a:rPr lang="en-IN" dirty="0"/>
              <a:t>Estimation</a:t>
            </a:r>
          </a:p>
          <a:p>
            <a:pPr lvl="2"/>
            <a:r>
              <a:rPr lang="en-IN" dirty="0"/>
              <a:t>Scheduling</a:t>
            </a:r>
          </a:p>
          <a:p>
            <a:pPr lvl="2"/>
            <a:r>
              <a:rPr lang="en-IN" dirty="0"/>
              <a:t>Risk analysis</a:t>
            </a:r>
          </a:p>
          <a:p>
            <a:pPr lvl="1"/>
            <a:r>
              <a:rPr lang="en-IN" dirty="0"/>
              <a:t>Software configuration management techniques</a:t>
            </a:r>
          </a:p>
          <a:p>
            <a:pPr lvl="1"/>
            <a:r>
              <a:rPr lang="en-IN" dirty="0"/>
              <a:t>Review techniques</a:t>
            </a:r>
            <a:endParaRPr lang="en-US" dirty="0"/>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68AB04E-AF42-44E9-A220-07BEB6E365FA}" type="slidenum">
              <a:rPr lang="en-US"/>
              <a:pPr/>
              <a:t>35</a:t>
            </a:fld>
            <a:endParaRPr lang="en-US"/>
          </a:p>
        </p:txBody>
      </p:sp>
      <p:sp>
        <p:nvSpPr>
          <p:cNvPr id="26626" name="Rectangle 2"/>
          <p:cNvSpPr>
            <a:spLocks noGrp="1" noChangeArrowheads="1"/>
          </p:cNvSpPr>
          <p:nvPr>
            <p:ph type="title"/>
          </p:nvPr>
        </p:nvSpPr>
        <p:spPr/>
        <p:txBody>
          <a:bodyPr/>
          <a:lstStyle/>
          <a:p>
            <a:r>
              <a:rPr lang="en-US" b="1" dirty="0"/>
              <a:t>Industry-Quality </a:t>
            </a:r>
            <a:r>
              <a:rPr lang="en-US" b="1" dirty="0" err="1"/>
              <a:t>WebApps</a:t>
            </a:r>
            <a:endParaRPr lang="en-US" dirty="0"/>
          </a:p>
        </p:txBody>
      </p:sp>
      <p:sp>
        <p:nvSpPr>
          <p:cNvPr id="26627" name="Rectangle 3"/>
          <p:cNvSpPr>
            <a:spLocks noGrp="1" noChangeArrowheads="1"/>
          </p:cNvSpPr>
          <p:nvPr>
            <p:ph type="body" idx="1"/>
          </p:nvPr>
        </p:nvSpPr>
        <p:spPr/>
        <p:txBody>
          <a:bodyPr/>
          <a:lstStyle/>
          <a:p>
            <a:pPr>
              <a:buNone/>
            </a:pPr>
            <a:r>
              <a:rPr lang="en-US" b="1" dirty="0">
                <a:latin typeface="Arial" pitchFamily="34" charset="0"/>
                <a:cs typeface="Arial" pitchFamily="34" charset="0"/>
              </a:rPr>
              <a:t>Characteristics</a:t>
            </a:r>
          </a:p>
          <a:p>
            <a:r>
              <a:rPr lang="en-US" sz="2000" dirty="0">
                <a:solidFill>
                  <a:schemeClr val="folHlink"/>
                </a:solidFill>
                <a:latin typeface="Arial" pitchFamily="34" charset="0"/>
                <a:cs typeface="Arial" pitchFamily="34" charset="0"/>
              </a:rPr>
              <a:t>Take the time to understand business needs and product objectives</a:t>
            </a:r>
            <a:r>
              <a:rPr lang="en-US" sz="2000" dirty="0">
                <a:latin typeface="Arial" pitchFamily="34" charset="0"/>
                <a:cs typeface="Arial" pitchFamily="34" charset="0"/>
              </a:rPr>
              <a:t>, even if the details of the </a:t>
            </a:r>
            <a:r>
              <a:rPr lang="en-US" sz="2000" dirty="0" err="1">
                <a:latin typeface="Arial" pitchFamily="34" charset="0"/>
                <a:cs typeface="Arial" pitchFamily="34" charset="0"/>
              </a:rPr>
              <a:t>WebApp</a:t>
            </a:r>
            <a:r>
              <a:rPr lang="en-US" sz="2000" dirty="0">
                <a:latin typeface="Arial" pitchFamily="34" charset="0"/>
                <a:cs typeface="Arial" pitchFamily="34" charset="0"/>
              </a:rPr>
              <a:t> are vague. </a:t>
            </a:r>
          </a:p>
          <a:p>
            <a:r>
              <a:rPr lang="en-US" sz="2000" dirty="0">
                <a:solidFill>
                  <a:schemeClr val="folHlink"/>
                </a:solidFill>
                <a:latin typeface="Arial" pitchFamily="34" charset="0"/>
                <a:cs typeface="Arial" pitchFamily="34" charset="0"/>
              </a:rPr>
              <a:t>Describe how users will interact with the </a:t>
            </a:r>
            <a:r>
              <a:rPr lang="en-US" sz="2000" dirty="0" err="1">
                <a:solidFill>
                  <a:schemeClr val="folHlink"/>
                </a:solidFill>
                <a:latin typeface="Arial" pitchFamily="34" charset="0"/>
                <a:cs typeface="Arial" pitchFamily="34" charset="0"/>
              </a:rPr>
              <a:t>WebApp</a:t>
            </a:r>
            <a:r>
              <a:rPr lang="en-US" sz="2000" dirty="0">
                <a:latin typeface="Arial" pitchFamily="34" charset="0"/>
                <a:cs typeface="Arial" pitchFamily="34" charset="0"/>
              </a:rPr>
              <a:t> using a scenario-based approach.</a:t>
            </a:r>
          </a:p>
          <a:p>
            <a:r>
              <a:rPr lang="en-US" sz="2000" i="1" dirty="0">
                <a:solidFill>
                  <a:schemeClr val="folHlink"/>
                </a:solidFill>
                <a:latin typeface="Arial" pitchFamily="34" charset="0"/>
                <a:cs typeface="Arial" pitchFamily="34" charset="0"/>
              </a:rPr>
              <a:t>Always d</a:t>
            </a:r>
            <a:r>
              <a:rPr lang="en-US" sz="2000" dirty="0">
                <a:solidFill>
                  <a:schemeClr val="folHlink"/>
                </a:solidFill>
                <a:latin typeface="Arial" pitchFamily="34" charset="0"/>
                <a:cs typeface="Arial" pitchFamily="34" charset="0"/>
              </a:rPr>
              <a:t>evelop a project plan</a:t>
            </a:r>
            <a:r>
              <a:rPr lang="en-US" sz="2000" dirty="0">
                <a:latin typeface="Arial" pitchFamily="34" charset="0"/>
                <a:cs typeface="Arial" pitchFamily="34" charset="0"/>
              </a:rPr>
              <a:t>, even if it’s very brief.</a:t>
            </a:r>
          </a:p>
          <a:p>
            <a:r>
              <a:rPr lang="en-US" sz="2000" dirty="0">
                <a:solidFill>
                  <a:schemeClr val="folHlink"/>
                </a:solidFill>
                <a:latin typeface="Arial" pitchFamily="34" charset="0"/>
                <a:cs typeface="Arial" pitchFamily="34" charset="0"/>
              </a:rPr>
              <a:t>Spend some time modeling</a:t>
            </a:r>
            <a:r>
              <a:rPr lang="en-US" sz="2000" dirty="0">
                <a:latin typeface="Arial" pitchFamily="34" charset="0"/>
                <a:cs typeface="Arial" pitchFamily="34" charset="0"/>
              </a:rPr>
              <a:t> what it is that you’re going to build.</a:t>
            </a:r>
          </a:p>
          <a:p>
            <a:r>
              <a:rPr lang="en-US" sz="2000" dirty="0">
                <a:solidFill>
                  <a:schemeClr val="folHlink"/>
                </a:solidFill>
                <a:latin typeface="Arial" pitchFamily="34" charset="0"/>
                <a:cs typeface="Arial" pitchFamily="34" charset="0"/>
              </a:rPr>
              <a:t>Review the models</a:t>
            </a:r>
            <a:r>
              <a:rPr lang="en-US" sz="2000" dirty="0">
                <a:latin typeface="Arial" pitchFamily="34" charset="0"/>
                <a:cs typeface="Arial" pitchFamily="34" charset="0"/>
              </a:rPr>
              <a:t> for consistency and quality.</a:t>
            </a:r>
          </a:p>
          <a:p>
            <a:r>
              <a:rPr lang="en-US" sz="2000" dirty="0">
                <a:solidFill>
                  <a:schemeClr val="folHlink"/>
                </a:solidFill>
                <a:latin typeface="Arial" pitchFamily="34" charset="0"/>
                <a:cs typeface="Arial" pitchFamily="34" charset="0"/>
              </a:rPr>
              <a:t>Use tools and technology</a:t>
            </a:r>
            <a:r>
              <a:rPr lang="en-US" sz="2000" dirty="0">
                <a:latin typeface="Arial" pitchFamily="34" charset="0"/>
                <a:cs typeface="Arial" pitchFamily="34" charset="0"/>
              </a:rPr>
              <a:t> that enable you to construct the system with as many reusable components as possible.</a:t>
            </a:r>
          </a:p>
          <a:p>
            <a:r>
              <a:rPr lang="en-US" sz="2000" dirty="0">
                <a:solidFill>
                  <a:schemeClr val="folHlink"/>
                </a:solidFill>
                <a:latin typeface="Arial" pitchFamily="34" charset="0"/>
                <a:cs typeface="Arial" pitchFamily="34" charset="0"/>
              </a:rPr>
              <a:t>Don’t reinvent</a:t>
            </a:r>
            <a:r>
              <a:rPr lang="en-US" sz="2000" dirty="0">
                <a:latin typeface="Arial" pitchFamily="34" charset="0"/>
                <a:cs typeface="Arial" pitchFamily="34" charset="0"/>
              </a:rPr>
              <a:t> when you can reuse. </a:t>
            </a:r>
          </a:p>
          <a:p>
            <a:r>
              <a:rPr lang="en-US" sz="2000" dirty="0">
                <a:solidFill>
                  <a:schemeClr val="folHlink"/>
                </a:solidFill>
                <a:latin typeface="Arial" pitchFamily="34" charset="0"/>
                <a:cs typeface="Arial" pitchFamily="34" charset="0"/>
              </a:rPr>
              <a:t>Don’t rely on early users to debug the </a:t>
            </a:r>
            <a:r>
              <a:rPr lang="en-US" sz="2000" dirty="0" err="1">
                <a:solidFill>
                  <a:schemeClr val="folHlink"/>
                </a:solidFill>
                <a:latin typeface="Arial" pitchFamily="34" charset="0"/>
                <a:cs typeface="Arial" pitchFamily="34" charset="0"/>
              </a:rPr>
              <a:t>WebApp</a:t>
            </a:r>
            <a:r>
              <a:rPr lang="en-US" sz="2000" dirty="0">
                <a:latin typeface="Arial" pitchFamily="34" charset="0"/>
                <a:cs typeface="Arial" pitchFamily="34" charset="0"/>
              </a:rPr>
              <a:t>—design and use comprehensive tests before releasing the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p:txBody>
          <a:bodyPr/>
          <a:lstStyle/>
          <a:p>
            <a:pPr>
              <a:buNone/>
            </a:pPr>
            <a:r>
              <a:rPr lang="en-US" sz="2000" b="1" dirty="0"/>
              <a:t>Characteristics </a:t>
            </a:r>
            <a:r>
              <a:rPr lang="en-IN" sz="2000" dirty="0"/>
              <a:t>:</a:t>
            </a:r>
          </a:p>
          <a:p>
            <a:pPr marL="514350" indent="-457200">
              <a:buAutoNum type="arabicPeriod"/>
            </a:pPr>
            <a:r>
              <a:rPr lang="en-IN" sz="2200" dirty="0"/>
              <a:t>Take the time to understand business needs and product objectives, even if the details of the </a:t>
            </a:r>
            <a:r>
              <a:rPr lang="en-IN" sz="2200" dirty="0" err="1"/>
              <a:t>WebApp</a:t>
            </a:r>
            <a:r>
              <a:rPr lang="en-IN" sz="2200" dirty="0"/>
              <a:t> are vague</a:t>
            </a:r>
          </a:p>
          <a:p>
            <a:pPr marL="914400" lvl="1" indent="-457200"/>
            <a:r>
              <a:rPr lang="en-IN" sz="1800" dirty="0"/>
              <a:t>Many </a:t>
            </a:r>
            <a:r>
              <a:rPr lang="en-IN" sz="1800" dirty="0" err="1"/>
              <a:t>WebApp</a:t>
            </a:r>
            <a:r>
              <a:rPr lang="en-IN" sz="1800" dirty="0"/>
              <a:t> developers erroneously believe that vague requirements (which are quite common) relieve them from the need to be sure that the system they are about to engineer has a legitimate business purpose</a:t>
            </a:r>
          </a:p>
          <a:p>
            <a:pPr marL="914400" lvl="1" indent="-457200"/>
            <a:r>
              <a:rPr lang="en-IN" sz="1800" dirty="0"/>
              <a:t>The end result is (too often) good technical work that results in the wrong system being built for the wrong reasons and for the wrong audience</a:t>
            </a:r>
          </a:p>
          <a:p>
            <a:pPr marL="914400" lvl="1" indent="-457200"/>
            <a:r>
              <a:rPr lang="en-IN" sz="1800" dirty="0"/>
              <a:t>If stakeholders cannot describe a business need for the </a:t>
            </a:r>
            <a:r>
              <a:rPr lang="en-IN" sz="1800" dirty="0" err="1"/>
              <a:t>WebApp</a:t>
            </a:r>
            <a:r>
              <a:rPr lang="en-IN" sz="1800" dirty="0"/>
              <a:t>, proceed with extreme caution</a:t>
            </a:r>
          </a:p>
          <a:p>
            <a:pPr marL="914400" lvl="1" indent="-457200"/>
            <a:r>
              <a:rPr lang="en-IN" sz="1800" dirty="0"/>
              <a:t>If stakeholders struggle to identify a set of clear objectives for the product </a:t>
            </a:r>
            <a:r>
              <a:rPr lang="en-IN" sz="2000" dirty="0"/>
              <a:t>(</a:t>
            </a:r>
            <a:r>
              <a:rPr lang="en-IN" sz="2000" dirty="0" err="1"/>
              <a:t>WebApp</a:t>
            </a:r>
            <a:r>
              <a:rPr lang="en-IN" sz="2000" dirty="0"/>
              <a:t>), do not proceed until they can</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p:txBody>
          <a:bodyPr/>
          <a:lstStyle/>
          <a:p>
            <a:pPr>
              <a:buNone/>
            </a:pPr>
            <a:r>
              <a:rPr lang="en-US" b="1" dirty="0"/>
              <a:t>Characteristics </a:t>
            </a:r>
            <a:r>
              <a:rPr lang="en-IN" dirty="0"/>
              <a:t>:</a:t>
            </a:r>
          </a:p>
          <a:p>
            <a:pPr>
              <a:buNone/>
            </a:pPr>
            <a:r>
              <a:rPr lang="en-IN" sz="1800" dirty="0"/>
              <a:t>2</a:t>
            </a:r>
            <a:r>
              <a:rPr lang="en-IN" sz="2200" dirty="0"/>
              <a:t>. Describe how users will interact with the </a:t>
            </a:r>
            <a:r>
              <a:rPr lang="en-IN" sz="2200" dirty="0" err="1"/>
              <a:t>WebApp</a:t>
            </a:r>
            <a:r>
              <a:rPr lang="en-IN" sz="2200" dirty="0"/>
              <a:t> using a scenario based approach</a:t>
            </a:r>
          </a:p>
          <a:p>
            <a:pPr lvl="1"/>
            <a:r>
              <a:rPr lang="en-IN" sz="1800" dirty="0"/>
              <a:t>Stakeholders should be convinced to develop scenarios (Chapters 4, 5, and 7) that reflect how various users will interact with the </a:t>
            </a:r>
            <a:r>
              <a:rPr lang="en-IN" sz="1800" dirty="0" err="1"/>
              <a:t>WebApp</a:t>
            </a:r>
            <a:endParaRPr lang="en-IN" sz="1800" dirty="0"/>
          </a:p>
          <a:p>
            <a:pPr lvl="1"/>
            <a:r>
              <a:rPr lang="en-IN" sz="1800" dirty="0"/>
              <a:t>These scenarios can then be used: </a:t>
            </a:r>
          </a:p>
          <a:p>
            <a:pPr lvl="2">
              <a:buNone/>
            </a:pPr>
            <a:r>
              <a:rPr lang="en-IN" dirty="0"/>
              <a:t>(1) for project planning and tracking, </a:t>
            </a:r>
          </a:p>
          <a:p>
            <a:pPr lvl="2">
              <a:buNone/>
            </a:pPr>
            <a:r>
              <a:rPr lang="en-IN" dirty="0"/>
              <a:t>(2) to guide analysis and design </a:t>
            </a:r>
            <a:r>
              <a:rPr lang="en-IN" dirty="0" err="1"/>
              <a:t>modeling</a:t>
            </a:r>
            <a:r>
              <a:rPr lang="en-IN" dirty="0"/>
              <a:t>, and </a:t>
            </a:r>
          </a:p>
          <a:p>
            <a:pPr lvl="2">
              <a:buNone/>
            </a:pPr>
            <a:r>
              <a:rPr lang="en-IN" dirty="0"/>
              <a:t>(3) as important input for the design of tests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marL="514350" indent="-457200">
              <a:buNone/>
            </a:pPr>
            <a:r>
              <a:rPr lang="en-IN" sz="2200" dirty="0"/>
              <a:t>3. Develop a project plan, even if it’s very brief</a:t>
            </a:r>
          </a:p>
          <a:p>
            <a:pPr marL="446088" lvl="1" indent="-84138"/>
            <a:r>
              <a:rPr lang="en-IN" dirty="0"/>
              <a:t> Base the plan (Chapter 5) on a process framework that is acceptable to all stakeholders</a:t>
            </a:r>
          </a:p>
          <a:p>
            <a:pPr marL="446088" lvl="1" indent="-84138"/>
            <a:r>
              <a:rPr lang="en-IN" dirty="0"/>
              <a:t> Because project time lines are very short, use a “fine” granularity for schedule-project should be scheduled and tracked on a daily basis</a:t>
            </a:r>
          </a:p>
          <a:p>
            <a:pPr marL="627063" lvl="1" indent="-265113"/>
            <a:r>
              <a:rPr lang="en-IN" dirty="0"/>
              <a:t>Many </a:t>
            </a:r>
            <a:r>
              <a:rPr lang="en-IN" dirty="0" err="1"/>
              <a:t>WebApp</a:t>
            </a:r>
            <a:r>
              <a:rPr lang="en-IN" dirty="0"/>
              <a:t> developers erroneously believe that vague requirements (quite common) relieve them from the need to be sure that the system they are about to engineer has a legitimate business purpose</a:t>
            </a:r>
          </a:p>
          <a:p>
            <a:pPr marL="893763" lvl="2" indent="-273050"/>
            <a:r>
              <a:rPr lang="en-IN" dirty="0"/>
              <a:t>The end result is (too often) good technical work that results in the wrong system being built for the wrong reasons and for the wrong audience</a:t>
            </a:r>
          </a:p>
          <a:p>
            <a:pPr marL="893763" lvl="2" indent="-273050"/>
            <a:r>
              <a:rPr lang="en-IN" dirty="0"/>
              <a:t>If stakeholders cannot describe a business need for the </a:t>
            </a:r>
            <a:r>
              <a:rPr lang="en-IN" dirty="0" err="1"/>
              <a:t>WebApp</a:t>
            </a:r>
            <a:r>
              <a:rPr lang="en-IN" dirty="0"/>
              <a:t>, proceed with extreme caution</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a:buNone/>
            </a:pPr>
            <a:r>
              <a:rPr lang="en-IN" sz="2200" dirty="0"/>
              <a:t>4. </a:t>
            </a:r>
            <a:r>
              <a:rPr lang="en-IN" sz="2000" dirty="0"/>
              <a:t>Spend some time </a:t>
            </a:r>
            <a:r>
              <a:rPr lang="en-IN" sz="2000" dirty="0" err="1"/>
              <a:t>modeling</a:t>
            </a:r>
            <a:r>
              <a:rPr lang="en-IN" sz="2000" dirty="0"/>
              <a:t> what it is that you’re going to build</a:t>
            </a:r>
          </a:p>
          <a:p>
            <a:r>
              <a:rPr lang="en-IN" sz="2000" dirty="0"/>
              <a:t>Generally, comprehensive analysis and design documentation is </a:t>
            </a:r>
            <a:r>
              <a:rPr lang="en-IN" sz="2000" i="1" dirty="0"/>
              <a:t>not developed </a:t>
            </a:r>
            <a:r>
              <a:rPr lang="en-IN" sz="2000" dirty="0"/>
              <a:t>as a part of Web engineering work</a:t>
            </a:r>
          </a:p>
          <a:p>
            <a:r>
              <a:rPr lang="en-IN" sz="2000" dirty="0"/>
              <a:t>However, well-targeted graphical models (Chapters 6 through 12) can and do illuminate important engineering issues</a:t>
            </a:r>
            <a:endParaRPr lang="en-IN" sz="2200" dirty="0"/>
          </a:p>
          <a:p>
            <a:pPr marL="446088" lvl="1" indent="-84138">
              <a:buNone/>
            </a:pPr>
            <a:endParaRPr lang="en-IN" dirty="0"/>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0C9C200-318D-46B8-9B1A-CBED651794A5}" type="slidenum">
              <a:rPr lang="en-US"/>
              <a:pPr/>
              <a:t>4</a:t>
            </a:fld>
            <a:endParaRPr lang="en-US"/>
          </a:p>
        </p:txBody>
      </p:sp>
      <p:sp>
        <p:nvSpPr>
          <p:cNvPr id="10242" name="Rectangle 2"/>
          <p:cNvSpPr>
            <a:spLocks noGrp="1" noChangeArrowheads="1"/>
          </p:cNvSpPr>
          <p:nvPr>
            <p:ph type="title"/>
          </p:nvPr>
        </p:nvSpPr>
        <p:spPr/>
        <p:txBody>
          <a:bodyPr/>
          <a:lstStyle/>
          <a:p>
            <a:r>
              <a:rPr lang="en-US" dirty="0"/>
              <a:t>The Web</a:t>
            </a:r>
          </a:p>
        </p:txBody>
      </p:sp>
      <p:sp>
        <p:nvSpPr>
          <p:cNvPr id="10243" name="Rectangle 3"/>
          <p:cNvSpPr>
            <a:spLocks noGrp="1" noChangeArrowheads="1"/>
          </p:cNvSpPr>
          <p:nvPr>
            <p:ph type="body" idx="1"/>
          </p:nvPr>
        </p:nvSpPr>
        <p:spPr/>
        <p:txBody>
          <a:bodyPr/>
          <a:lstStyle/>
          <a:p>
            <a:r>
              <a:rPr lang="en-US" dirty="0"/>
              <a:t>An indispensable technology</a:t>
            </a:r>
          </a:p>
          <a:p>
            <a:pPr lvl="1"/>
            <a:r>
              <a:rPr lang="en-US" dirty="0"/>
              <a:t>In every aspect of modern living -</a:t>
            </a:r>
            <a:r>
              <a:rPr lang="en-IN" dirty="0"/>
              <a:t> buy products (e-commerce), meet people (online dating), understand the world (portals), acquire our news (online media), voice our opinions (blogs), entertain ourselves (everything from music downloads to online casinos), and go to school (online learning).</a:t>
            </a:r>
            <a:endParaRPr lang="en-US" dirty="0"/>
          </a:p>
          <a:p>
            <a:r>
              <a:rPr lang="en-US" dirty="0"/>
              <a:t>A transformative technology</a:t>
            </a:r>
          </a:p>
          <a:p>
            <a:pPr lvl="1"/>
            <a:r>
              <a:rPr lang="en-US" dirty="0"/>
              <a:t>Changes the way we do things</a:t>
            </a:r>
          </a:p>
          <a:p>
            <a:pPr lvl="1"/>
            <a:r>
              <a:rPr lang="en-US" dirty="0"/>
              <a:t>Changes the way we acquire and disseminate information</a:t>
            </a:r>
          </a:p>
          <a:p>
            <a:r>
              <a:rPr lang="en-US" dirty="0"/>
              <a:t>An evolving technology</a:t>
            </a:r>
          </a:p>
          <a:p>
            <a:r>
              <a:rPr lang="en-US" dirty="0"/>
              <a:t>Bottom line—high impact on everyone in the modern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2" dur="500"/>
                                        <p:tgtEl>
                                          <p:spTgt spid="10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7" dur="500"/>
                                        <p:tgtEl>
                                          <p:spTgt spid="10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2" dur="500"/>
                                        <p:tgtEl>
                                          <p:spTgt spid="10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7" dur="500"/>
                                        <p:tgtEl>
                                          <p:spTgt spid="10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2"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a:buNone/>
            </a:pPr>
            <a:r>
              <a:rPr lang="en-IN" sz="2200" dirty="0"/>
              <a:t>5. Review the models for consistency and quality</a:t>
            </a:r>
          </a:p>
          <a:p>
            <a:pPr lvl="1"/>
            <a:r>
              <a:rPr lang="en-IN" dirty="0"/>
              <a:t>Pair walkthroughs and other types of reviews (Chapter 5) should be conducted throughout a </a:t>
            </a:r>
            <a:r>
              <a:rPr lang="en-IN" dirty="0" err="1"/>
              <a:t>WebE</a:t>
            </a:r>
            <a:r>
              <a:rPr lang="en-IN" dirty="0"/>
              <a:t> project</a:t>
            </a:r>
          </a:p>
          <a:p>
            <a:pPr lvl="1"/>
            <a:r>
              <a:rPr lang="en-IN" dirty="0"/>
              <a:t>The time spent on reviews pays important dividends because it often eliminates rework and results in a high-quality </a:t>
            </a:r>
            <a:r>
              <a:rPr lang="en-IN" dirty="0" err="1"/>
              <a:t>WebApp</a:t>
            </a:r>
            <a:r>
              <a:rPr lang="en-IN" dirty="0"/>
              <a:t>—thereby increasing customer satisfaction</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a:buNone/>
            </a:pPr>
            <a:r>
              <a:rPr lang="en-IN" dirty="0"/>
              <a:t>6. Use tools and technology that enable you to construct the system with as many reusable components as possible</a:t>
            </a:r>
          </a:p>
          <a:p>
            <a:pPr lvl="1"/>
            <a:r>
              <a:rPr lang="en-IN" dirty="0"/>
              <a:t>A wide array of </a:t>
            </a:r>
            <a:r>
              <a:rPr lang="en-IN" dirty="0" err="1"/>
              <a:t>WebApp</a:t>
            </a:r>
            <a:r>
              <a:rPr lang="en-IN" dirty="0"/>
              <a:t> tools is available for virtually every aspect of the </a:t>
            </a:r>
            <a:r>
              <a:rPr lang="en-IN" dirty="0" err="1"/>
              <a:t>WebApp</a:t>
            </a:r>
            <a:r>
              <a:rPr lang="en-IN" dirty="0"/>
              <a:t> construction (Chapter 14)</a:t>
            </a:r>
          </a:p>
          <a:p>
            <a:pPr lvl="1"/>
            <a:r>
              <a:rPr lang="en-IN" dirty="0"/>
              <a:t>Many of these tools enable a Web engineer to build significant portions of the application using reusable components</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a:buNone/>
            </a:pPr>
            <a:r>
              <a:rPr lang="en-IN" dirty="0"/>
              <a:t>7. Don’t reinvent when you can reuse</a:t>
            </a:r>
          </a:p>
          <a:p>
            <a:pPr lvl="1"/>
            <a:r>
              <a:rPr lang="en-IN" dirty="0"/>
              <a:t>A wide range of design patterns have been developed for </a:t>
            </a:r>
            <a:r>
              <a:rPr lang="en-IN" dirty="0" err="1"/>
              <a:t>WebApps</a:t>
            </a:r>
            <a:endParaRPr lang="en-IN" dirty="0"/>
          </a:p>
          <a:p>
            <a:pPr lvl="1"/>
            <a:r>
              <a:rPr lang="en-IN" dirty="0"/>
              <a:t>These patterns allow a </a:t>
            </a:r>
            <a:r>
              <a:rPr lang="en-IN" dirty="0" err="1"/>
              <a:t>WebE</a:t>
            </a:r>
            <a:r>
              <a:rPr lang="en-IN" dirty="0"/>
              <a:t> team to develop architectural, navigation, and component-level details quickly using proven templates (See Chapter 13 for a detailed discussion)</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8229600" cy="1090613"/>
          </a:xfrm>
        </p:spPr>
        <p:txBody>
          <a:bodyPr/>
          <a:lstStyle/>
          <a:p>
            <a:r>
              <a:rPr lang="en-US" sz="4400" b="1" dirty="0"/>
              <a:t>Industry-Quality </a:t>
            </a:r>
            <a:r>
              <a:rPr lang="en-US" sz="4400" b="1" dirty="0" err="1"/>
              <a:t>WebApps</a:t>
            </a:r>
            <a:endParaRPr lang="en-IN" sz="4400" b="1" dirty="0"/>
          </a:p>
        </p:txBody>
      </p:sp>
      <p:sp>
        <p:nvSpPr>
          <p:cNvPr id="3" name="Content Placeholder 2"/>
          <p:cNvSpPr>
            <a:spLocks noGrp="1"/>
          </p:cNvSpPr>
          <p:nvPr>
            <p:ph idx="1"/>
          </p:nvPr>
        </p:nvSpPr>
        <p:spPr>
          <a:xfrm>
            <a:off x="685800" y="1905000"/>
            <a:ext cx="8458201" cy="4191000"/>
          </a:xfrm>
        </p:spPr>
        <p:txBody>
          <a:bodyPr/>
          <a:lstStyle/>
          <a:p>
            <a:pPr>
              <a:buNone/>
            </a:pPr>
            <a:r>
              <a:rPr lang="en-US" b="1" dirty="0"/>
              <a:t>Characteristics </a:t>
            </a:r>
            <a:r>
              <a:rPr lang="en-IN" dirty="0"/>
              <a:t>:</a:t>
            </a:r>
          </a:p>
          <a:p>
            <a:pPr>
              <a:buNone/>
            </a:pPr>
            <a:r>
              <a:rPr lang="en-IN" dirty="0"/>
              <a:t>8. Don’t rely on early users to debug the </a:t>
            </a:r>
            <a:r>
              <a:rPr lang="en-IN" dirty="0" err="1"/>
              <a:t>WebApp</a:t>
            </a:r>
            <a:r>
              <a:rPr lang="en-IN" dirty="0"/>
              <a:t>—design comprehensive tests and execute them before releasing the system</a:t>
            </a:r>
          </a:p>
          <a:p>
            <a:pPr lvl="1"/>
            <a:r>
              <a:rPr lang="en-IN" dirty="0"/>
              <a:t>Users of a </a:t>
            </a:r>
            <a:r>
              <a:rPr lang="en-IN" dirty="0" err="1"/>
              <a:t>WebApp</a:t>
            </a:r>
            <a:r>
              <a:rPr lang="en-IN" dirty="0"/>
              <a:t> will often give it one chance. If it fails to perform, they move elsewhere—never to return</a:t>
            </a:r>
          </a:p>
          <a:p>
            <a:pPr lvl="1"/>
            <a:r>
              <a:rPr lang="en-IN" dirty="0"/>
              <a:t>It is for this reason that “</a:t>
            </a:r>
            <a:r>
              <a:rPr lang="en-IN"/>
              <a:t>test first</a:t>
            </a:r>
            <a:r>
              <a:rPr lang="en-IN" dirty="0"/>
              <a:t>, then deploy” should be an overriding philosophy, even if deadlines must be stretched</a:t>
            </a:r>
          </a:p>
          <a:p>
            <a:pPr lvl="1"/>
            <a:r>
              <a:rPr lang="en-IN" dirty="0"/>
              <a:t>See Chapter 15 for details</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3</a:t>
            </a:r>
            <a:endParaRPr lang="en-IN" dirty="0"/>
          </a:p>
        </p:txBody>
      </p:sp>
      <p:sp>
        <p:nvSpPr>
          <p:cNvPr id="3" name="Content Placeholder 2"/>
          <p:cNvSpPr>
            <a:spLocks noGrp="1"/>
          </p:cNvSpPr>
          <p:nvPr>
            <p:ph idx="1"/>
          </p:nvPr>
        </p:nvSpPr>
        <p:spPr/>
        <p:txBody>
          <a:bodyPr/>
          <a:lstStyle/>
          <a:p>
            <a:r>
              <a:rPr lang="en-US" sz="4800" i="1" dirty="0"/>
              <a:t>The </a:t>
            </a:r>
            <a:r>
              <a:rPr lang="en-US" sz="4800" i="1" dirty="0" err="1"/>
              <a:t>WebE</a:t>
            </a:r>
            <a:r>
              <a:rPr lang="en-US" sz="4800" i="1" dirty="0"/>
              <a:t> Process</a:t>
            </a:r>
            <a:endParaRPr lang="en-IN" sz="48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755E8ED-D4B5-401D-9D12-586D47C470FF}" type="slidenum">
              <a:rPr lang="en-US"/>
              <a:pPr/>
              <a:t>45</a:t>
            </a:fld>
            <a:endParaRPr lang="en-US"/>
          </a:p>
        </p:txBody>
      </p:sp>
      <p:sp>
        <p:nvSpPr>
          <p:cNvPr id="27650" name="Rectangle 2"/>
          <p:cNvSpPr>
            <a:spLocks noGrp="1" noChangeArrowheads="1"/>
          </p:cNvSpPr>
          <p:nvPr>
            <p:ph type="title"/>
          </p:nvPr>
        </p:nvSpPr>
        <p:spPr/>
        <p:txBody>
          <a:bodyPr/>
          <a:lstStyle/>
          <a:p>
            <a:r>
              <a:rPr lang="en-US" dirty="0"/>
              <a:t>Chapter 3: </a:t>
            </a:r>
            <a:r>
              <a:rPr lang="en-US" i="1" dirty="0"/>
              <a:t>The </a:t>
            </a:r>
            <a:r>
              <a:rPr lang="en-US" i="1" dirty="0" err="1"/>
              <a:t>WebE</a:t>
            </a:r>
            <a:r>
              <a:rPr lang="en-US" i="1" dirty="0"/>
              <a:t> Process</a:t>
            </a:r>
            <a:endParaRPr lang="en-US" dirty="0"/>
          </a:p>
        </p:txBody>
      </p:sp>
      <p:sp>
        <p:nvSpPr>
          <p:cNvPr id="27651" name="Rectangle 3"/>
          <p:cNvSpPr>
            <a:spLocks noGrp="1" noChangeArrowheads="1"/>
          </p:cNvSpPr>
          <p:nvPr>
            <p:ph type="body" idx="1"/>
          </p:nvPr>
        </p:nvSpPr>
        <p:spPr/>
        <p:txBody>
          <a:bodyPr/>
          <a:lstStyle/>
          <a:p>
            <a:r>
              <a:rPr lang="en-US" dirty="0"/>
              <a:t>The process must be agile and adaptable, but it must also be </a:t>
            </a:r>
            <a:r>
              <a:rPr lang="en-US" i="1" dirty="0">
                <a:solidFill>
                  <a:schemeClr val="folHlink"/>
                </a:solidFill>
              </a:rPr>
              <a:t>incremental</a:t>
            </a:r>
          </a:p>
          <a:p>
            <a:r>
              <a:rPr lang="en-US" dirty="0"/>
              <a:t>Why incremental?</a:t>
            </a:r>
          </a:p>
          <a:p>
            <a:pPr lvl="1"/>
            <a:r>
              <a:rPr lang="en-US" dirty="0"/>
              <a:t>Requirements evolve over time</a:t>
            </a:r>
          </a:p>
          <a:p>
            <a:pPr lvl="1"/>
            <a:r>
              <a:rPr lang="en-US" dirty="0"/>
              <a:t>Changes will occur frequently (and always at inconvenient times</a:t>
            </a:r>
          </a:p>
          <a:p>
            <a:pPr lvl="1"/>
            <a:r>
              <a:rPr lang="en-US" dirty="0"/>
              <a:t>Time lines are short</a:t>
            </a:r>
          </a:p>
          <a:p>
            <a:r>
              <a:rPr lang="en-US" dirty="0"/>
              <a:t>Incremental delivery allows you to manage this change!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7" dur="500"/>
                                        <p:tgtEl>
                                          <p:spTgt spid="2765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0" dur="500"/>
                                        <p:tgtEl>
                                          <p:spTgt spid="2765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13" dur="500"/>
                                        <p:tgtEl>
                                          <p:spTgt spid="27651">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16" dur="500"/>
                                        <p:tgtEl>
                                          <p:spTgt spid="27651">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19" dur="500"/>
                                        <p:tgtEl>
                                          <p:spTgt spid="276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5"/>
          <p:cNvSpPr>
            <a:spLocks noGrp="1"/>
          </p:cNvSpPr>
          <p:nvPr>
            <p:ph type="sldNum" sz="quarter" idx="11"/>
          </p:nvPr>
        </p:nvSpPr>
        <p:spPr/>
        <p:txBody>
          <a:bodyPr/>
          <a:lstStyle/>
          <a:p>
            <a:fld id="{7E9B5304-DFF7-4EEA-908C-16F395B4441C}" type="slidenum">
              <a:rPr lang="en-US"/>
              <a:pPr/>
              <a:t>46</a:t>
            </a:fld>
            <a:endParaRPr lang="en-US"/>
          </a:p>
        </p:txBody>
      </p:sp>
      <p:sp>
        <p:nvSpPr>
          <p:cNvPr id="29698" name="Rectangle 2"/>
          <p:cNvSpPr>
            <a:spLocks noGrp="1" noChangeArrowheads="1"/>
          </p:cNvSpPr>
          <p:nvPr>
            <p:ph type="title"/>
          </p:nvPr>
        </p:nvSpPr>
        <p:spPr/>
        <p:txBody>
          <a:bodyPr/>
          <a:lstStyle/>
          <a:p>
            <a:r>
              <a:rPr lang="en-US" dirty="0"/>
              <a:t>Incremental Delivery</a:t>
            </a:r>
          </a:p>
        </p:txBody>
      </p:sp>
      <p:sp>
        <p:nvSpPr>
          <p:cNvPr id="29702" name="Rectangle 6"/>
          <p:cNvSpPr>
            <a:spLocks noGrp="1" noChangeArrowheads="1"/>
          </p:cNvSpPr>
          <p:nvPr>
            <p:ph type="body" sz="half" idx="2"/>
          </p:nvPr>
        </p:nvSpPr>
        <p:spPr>
          <a:xfrm>
            <a:off x="1295400" y="2895600"/>
            <a:ext cx="3082925" cy="4191000"/>
          </a:xfrm>
        </p:spPr>
        <p:txBody>
          <a:bodyPr/>
          <a:lstStyle/>
          <a:p>
            <a:pPr>
              <a:buFont typeface="Wingdings" pitchFamily="2" charset="2"/>
              <a:buNone/>
            </a:pPr>
            <a:r>
              <a:rPr lang="en-AU" sz="2000" dirty="0"/>
              <a:t>Repeat the development cycle for each increment!</a:t>
            </a:r>
          </a:p>
          <a:p>
            <a:pPr>
              <a:buFont typeface="Wingdings" pitchFamily="2" charset="2"/>
              <a:buNone/>
            </a:pPr>
            <a:r>
              <a:rPr lang="en-AU" sz="2000" dirty="0"/>
              <a:t>-Communication</a:t>
            </a:r>
          </a:p>
          <a:p>
            <a:pPr>
              <a:buFont typeface="Wingdings" pitchFamily="2" charset="2"/>
              <a:buNone/>
            </a:pPr>
            <a:r>
              <a:rPr lang="en-AU" sz="2000" dirty="0"/>
              <a:t>-Planning</a:t>
            </a:r>
          </a:p>
          <a:p>
            <a:pPr>
              <a:buFont typeface="Wingdings" pitchFamily="2" charset="2"/>
              <a:buNone/>
            </a:pPr>
            <a:r>
              <a:rPr lang="en-AU" sz="2000" dirty="0"/>
              <a:t>-</a:t>
            </a:r>
            <a:r>
              <a:rPr lang="en-AU" sz="2000" dirty="0" err="1"/>
              <a:t>Modeling</a:t>
            </a:r>
            <a:endParaRPr lang="en-AU" sz="2000" dirty="0"/>
          </a:p>
          <a:p>
            <a:pPr>
              <a:buFont typeface="Wingdings" pitchFamily="2" charset="2"/>
              <a:buNone/>
            </a:pPr>
            <a:r>
              <a:rPr lang="en-AU" sz="2000" dirty="0"/>
              <a:t>-Construction</a:t>
            </a:r>
          </a:p>
          <a:p>
            <a:pPr>
              <a:buFont typeface="Wingdings" pitchFamily="2" charset="2"/>
              <a:buNone/>
            </a:pPr>
            <a:r>
              <a:rPr lang="en-AU" sz="2000" dirty="0"/>
              <a:t>-Deployment</a:t>
            </a:r>
          </a:p>
        </p:txBody>
      </p:sp>
      <p:pic>
        <p:nvPicPr>
          <p:cNvPr id="29700" name="Picture 4" descr="Figure 3-1"/>
          <p:cNvPicPr>
            <a:picLocks noChangeAspect="1" noChangeArrowheads="1"/>
          </p:cNvPicPr>
          <p:nvPr/>
        </p:nvPicPr>
        <p:blipFill>
          <a:blip r:embed="rId2" cstate="print"/>
          <a:srcRect/>
          <a:stretch>
            <a:fillRect/>
          </a:stretch>
        </p:blipFill>
        <p:spPr bwMode="auto">
          <a:xfrm>
            <a:off x="4753058" y="1371600"/>
            <a:ext cx="4390942" cy="4930928"/>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1BC6163D-F0B8-4788-A956-5D4E202940D2}" type="slidenum">
              <a:rPr lang="en-US"/>
              <a:pPr/>
              <a:t>47</a:t>
            </a:fld>
            <a:endParaRPr lang="en-US"/>
          </a:p>
        </p:txBody>
      </p:sp>
      <p:sp>
        <p:nvSpPr>
          <p:cNvPr id="30722" name="Rectangle 2"/>
          <p:cNvSpPr>
            <a:spLocks noGrp="1" noChangeArrowheads="1"/>
          </p:cNvSpPr>
          <p:nvPr>
            <p:ph type="title"/>
          </p:nvPr>
        </p:nvSpPr>
        <p:spPr/>
        <p:txBody>
          <a:bodyPr/>
          <a:lstStyle/>
          <a:p>
            <a:r>
              <a:rPr lang="en-US"/>
              <a:t>WebE Process Activities &amp; Actions</a:t>
            </a:r>
          </a:p>
        </p:txBody>
      </p:sp>
      <p:pic>
        <p:nvPicPr>
          <p:cNvPr id="30725" name="Picture 5" descr="Figure 3-2"/>
          <p:cNvPicPr>
            <a:picLocks noChangeAspect="1" noChangeArrowheads="1"/>
          </p:cNvPicPr>
          <p:nvPr/>
        </p:nvPicPr>
        <p:blipFill>
          <a:blip r:embed="rId2" cstate="print"/>
          <a:srcRect/>
          <a:stretch>
            <a:fillRect/>
          </a:stretch>
        </p:blipFill>
        <p:spPr bwMode="auto">
          <a:xfrm>
            <a:off x="2362200" y="1905000"/>
            <a:ext cx="5132388" cy="4368800"/>
          </a:xfrm>
          <a:prstGeom prst="rect">
            <a:avLst/>
          </a:prstGeom>
          <a:noFill/>
        </p:spPr>
      </p:pic>
      <p:sp>
        <p:nvSpPr>
          <p:cNvPr id="6" name="TextBox 5"/>
          <p:cNvSpPr txBox="1"/>
          <p:nvPr/>
        </p:nvSpPr>
        <p:spPr>
          <a:xfrm>
            <a:off x="3657600" y="3700790"/>
            <a:ext cx="263214" cy="261610"/>
          </a:xfrm>
          <a:prstGeom prst="rect">
            <a:avLst/>
          </a:prstGeom>
          <a:noFill/>
        </p:spPr>
        <p:txBody>
          <a:bodyPr wrap="none" rtlCol="0">
            <a:spAutoFit/>
          </a:bodyPr>
          <a:lstStyle/>
          <a:p>
            <a:r>
              <a:rPr lang="en-US" sz="1100" dirty="0">
                <a:solidFill>
                  <a:schemeClr val="accent1"/>
                </a:solidFill>
              </a:rPr>
              <a:t>1</a:t>
            </a:r>
            <a:endParaRPr lang="en-IN" dirty="0">
              <a:solidFill>
                <a:schemeClr val="accent1"/>
              </a:solidFill>
            </a:endParaRPr>
          </a:p>
        </p:txBody>
      </p:sp>
      <p:sp>
        <p:nvSpPr>
          <p:cNvPr id="7" name="TextBox 6"/>
          <p:cNvSpPr txBox="1"/>
          <p:nvPr/>
        </p:nvSpPr>
        <p:spPr>
          <a:xfrm>
            <a:off x="4686300" y="3434090"/>
            <a:ext cx="263214" cy="261610"/>
          </a:xfrm>
          <a:prstGeom prst="rect">
            <a:avLst/>
          </a:prstGeom>
          <a:noFill/>
        </p:spPr>
        <p:txBody>
          <a:bodyPr wrap="none" rtlCol="0">
            <a:spAutoFit/>
          </a:bodyPr>
          <a:lstStyle/>
          <a:p>
            <a:r>
              <a:rPr lang="en-US" sz="1100" dirty="0">
                <a:solidFill>
                  <a:schemeClr val="accent1"/>
                </a:solidFill>
              </a:rPr>
              <a:t>2</a:t>
            </a:r>
            <a:endParaRPr lang="en-IN" dirty="0">
              <a:solidFill>
                <a:schemeClr val="accent1"/>
              </a:solidFill>
            </a:endParaRPr>
          </a:p>
        </p:txBody>
      </p:sp>
      <p:sp>
        <p:nvSpPr>
          <p:cNvPr id="8" name="TextBox 7"/>
          <p:cNvSpPr txBox="1"/>
          <p:nvPr/>
        </p:nvSpPr>
        <p:spPr>
          <a:xfrm>
            <a:off x="5867400" y="4114800"/>
            <a:ext cx="263214" cy="261610"/>
          </a:xfrm>
          <a:prstGeom prst="rect">
            <a:avLst/>
          </a:prstGeom>
          <a:noFill/>
        </p:spPr>
        <p:txBody>
          <a:bodyPr wrap="none" rtlCol="0">
            <a:spAutoFit/>
          </a:bodyPr>
          <a:lstStyle/>
          <a:p>
            <a:r>
              <a:rPr lang="en-US" sz="1100" dirty="0">
                <a:solidFill>
                  <a:schemeClr val="accent1"/>
                </a:solidFill>
              </a:rPr>
              <a:t>3</a:t>
            </a:r>
            <a:endParaRPr lang="en-IN" dirty="0">
              <a:solidFill>
                <a:schemeClr val="accent1"/>
              </a:solidFill>
            </a:endParaRPr>
          </a:p>
        </p:txBody>
      </p:sp>
      <p:sp>
        <p:nvSpPr>
          <p:cNvPr id="9" name="TextBox 8"/>
          <p:cNvSpPr txBox="1"/>
          <p:nvPr/>
        </p:nvSpPr>
        <p:spPr>
          <a:xfrm>
            <a:off x="4876800" y="4648200"/>
            <a:ext cx="263214" cy="261610"/>
          </a:xfrm>
          <a:prstGeom prst="rect">
            <a:avLst/>
          </a:prstGeom>
          <a:noFill/>
        </p:spPr>
        <p:txBody>
          <a:bodyPr wrap="none" rtlCol="0">
            <a:spAutoFit/>
          </a:bodyPr>
          <a:lstStyle/>
          <a:p>
            <a:r>
              <a:rPr lang="en-US" sz="1100" dirty="0">
                <a:solidFill>
                  <a:schemeClr val="accent1"/>
                </a:solidFill>
              </a:rPr>
              <a:t>4</a:t>
            </a:r>
            <a:endParaRPr lang="en-IN" dirty="0">
              <a:solidFill>
                <a:schemeClr val="accent1"/>
              </a:solidFill>
            </a:endParaRPr>
          </a:p>
        </p:txBody>
      </p:sp>
      <p:sp>
        <p:nvSpPr>
          <p:cNvPr id="10" name="TextBox 9"/>
          <p:cNvSpPr txBox="1"/>
          <p:nvPr/>
        </p:nvSpPr>
        <p:spPr>
          <a:xfrm>
            <a:off x="3581400" y="4419600"/>
            <a:ext cx="263214" cy="261610"/>
          </a:xfrm>
          <a:prstGeom prst="rect">
            <a:avLst/>
          </a:prstGeom>
          <a:noFill/>
        </p:spPr>
        <p:txBody>
          <a:bodyPr wrap="none" rtlCol="0">
            <a:spAutoFit/>
          </a:bodyPr>
          <a:lstStyle/>
          <a:p>
            <a:r>
              <a:rPr lang="en-US" sz="1100" dirty="0">
                <a:solidFill>
                  <a:schemeClr val="accent1"/>
                </a:solidFill>
              </a:rPr>
              <a:t>5</a:t>
            </a:r>
            <a:endParaRPr lang="en-IN" dirty="0">
              <a:solidFill>
                <a:schemeClr val="accen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Communication</a:t>
            </a:r>
            <a:endParaRPr lang="en-IN" dirty="0"/>
          </a:p>
        </p:txBody>
      </p:sp>
      <p:sp>
        <p:nvSpPr>
          <p:cNvPr id="3" name="Content Placeholder 2"/>
          <p:cNvSpPr>
            <a:spLocks noGrp="1"/>
          </p:cNvSpPr>
          <p:nvPr>
            <p:ph idx="1"/>
          </p:nvPr>
        </p:nvSpPr>
        <p:spPr/>
        <p:txBody>
          <a:bodyPr/>
          <a:lstStyle/>
          <a:p>
            <a:pPr lvl="1"/>
            <a:r>
              <a:rPr lang="en-IN" i="1" dirty="0"/>
              <a:t>Communication is the activity that establishes the “destination” for a </a:t>
            </a:r>
            <a:r>
              <a:rPr lang="en-IN" i="1" dirty="0" err="1"/>
              <a:t>WebApp</a:t>
            </a:r>
            <a:r>
              <a:rPr lang="en-IN" i="1" dirty="0"/>
              <a:t> </a:t>
            </a:r>
            <a:r>
              <a:rPr lang="en-IN" dirty="0"/>
              <a:t>project</a:t>
            </a:r>
          </a:p>
          <a:p>
            <a:pPr lvl="1"/>
            <a:r>
              <a:rPr lang="en-IN" dirty="0"/>
              <a:t>For a simple destination, there are a relatively small number of informal actions and tasks required to be sure you know where you’re going</a:t>
            </a:r>
          </a:p>
          <a:p>
            <a:pPr lvl="1"/>
            <a:r>
              <a:rPr lang="en-IN" dirty="0"/>
              <a:t>If the destination is more difficult to describe, you’ll need to refine the communication activity with more care</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48</a:t>
            </a:fld>
            <a:endParaRPr lang="en-US"/>
          </a:p>
        </p:txBody>
      </p:sp>
      <p:sp>
        <p:nvSpPr>
          <p:cNvPr id="6" name="Rectangle 5"/>
          <p:cNvSpPr/>
          <p:nvPr/>
        </p:nvSpPr>
        <p:spPr>
          <a:xfrm>
            <a:off x="381000" y="240268"/>
            <a:ext cx="8534400" cy="369332"/>
          </a:xfrm>
          <a:prstGeom prst="rect">
            <a:avLst/>
          </a:prstGeom>
        </p:spPr>
        <p:txBody>
          <a:bodyPr wrap="square">
            <a:spAutoFit/>
          </a:bodyPr>
          <a:lstStyle/>
          <a:p>
            <a:pPr>
              <a:buFont typeface="Wingdings" pitchFamily="2" charset="2"/>
              <a:buNone/>
            </a:pPr>
            <a:r>
              <a:rPr lang="en-AU" sz="1800" b="1" dirty="0"/>
              <a:t>Communication </a:t>
            </a:r>
            <a:r>
              <a:rPr lang="en-AU" sz="1800" b="1" dirty="0">
                <a:sym typeface="Wingdings" pitchFamily="2" charset="2"/>
              </a:rPr>
              <a:t> </a:t>
            </a:r>
            <a:r>
              <a:rPr lang="en-AU" sz="1800" b="1" dirty="0"/>
              <a:t>Planning </a:t>
            </a:r>
            <a:r>
              <a:rPr lang="en-AU" sz="1800" b="1" dirty="0">
                <a:sym typeface="Wingdings" pitchFamily="2" charset="2"/>
              </a:rPr>
              <a:t> </a:t>
            </a:r>
            <a:r>
              <a:rPr lang="en-AU" sz="1800" b="1" dirty="0" err="1"/>
              <a:t>Modeling</a:t>
            </a:r>
            <a:r>
              <a:rPr lang="en-AU" sz="1800" b="1" dirty="0"/>
              <a:t> </a:t>
            </a:r>
            <a:r>
              <a:rPr lang="en-AU" sz="1800" b="1" dirty="0">
                <a:sym typeface="Wingdings" pitchFamily="2" charset="2"/>
              </a:rPr>
              <a:t> </a:t>
            </a:r>
            <a:r>
              <a:rPr lang="en-AU" sz="1800" b="1" dirty="0"/>
              <a:t>Construction </a:t>
            </a:r>
            <a:r>
              <a:rPr lang="en-AU" sz="1800" b="1" dirty="0">
                <a:sym typeface="Wingdings" pitchFamily="2" charset="2"/>
              </a:rPr>
              <a:t> D</a:t>
            </a:r>
            <a:r>
              <a:rPr lang="en-AU" sz="1800" b="1" dirty="0"/>
              <a:t>eployment</a:t>
            </a:r>
            <a:endParaRPr lang="en-IN" sz="18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Communication</a:t>
            </a:r>
            <a:endParaRPr lang="en-IN" dirty="0"/>
          </a:p>
        </p:txBody>
      </p:sp>
      <p:sp>
        <p:nvSpPr>
          <p:cNvPr id="3" name="Content Placeholder 2"/>
          <p:cNvSpPr>
            <a:spLocks noGrp="1"/>
          </p:cNvSpPr>
          <p:nvPr>
            <p:ph idx="1"/>
          </p:nvPr>
        </p:nvSpPr>
        <p:spPr>
          <a:xfrm>
            <a:off x="912813" y="1752600"/>
            <a:ext cx="8110537" cy="4343400"/>
          </a:xfrm>
        </p:spPr>
        <p:txBody>
          <a:bodyPr/>
          <a:lstStyle/>
          <a:p>
            <a:r>
              <a:rPr lang="en-IN" sz="2200" dirty="0"/>
              <a:t>Objectives:</a:t>
            </a:r>
          </a:p>
          <a:p>
            <a:pPr lvl="1"/>
            <a:r>
              <a:rPr lang="en-IN" dirty="0"/>
              <a:t>Identify business stakeholders</a:t>
            </a:r>
          </a:p>
          <a:p>
            <a:pPr lvl="1"/>
            <a:r>
              <a:rPr lang="en-IN" dirty="0"/>
              <a:t>Identify user categories</a:t>
            </a:r>
          </a:p>
          <a:p>
            <a:pPr lvl="1"/>
            <a:r>
              <a:rPr lang="en-IN" dirty="0"/>
              <a:t>Formulate the business context</a:t>
            </a:r>
          </a:p>
          <a:p>
            <a:pPr lvl="1"/>
            <a:r>
              <a:rPr lang="en-IN" dirty="0"/>
              <a:t>Define key business goals and objectives for the </a:t>
            </a:r>
            <a:r>
              <a:rPr lang="en-IN" dirty="0" err="1"/>
              <a:t>WebApp</a:t>
            </a:r>
            <a:endParaRPr lang="en-IN" dirty="0"/>
          </a:p>
          <a:p>
            <a:pPr lvl="1"/>
            <a:r>
              <a:rPr lang="en-IN" dirty="0"/>
              <a:t>Identify the problem to Solve, </a:t>
            </a:r>
            <a:r>
              <a:rPr lang="en-IN" dirty="0" err="1"/>
              <a:t>Input/Output</a:t>
            </a:r>
            <a:r>
              <a:rPr lang="en-IN" dirty="0"/>
              <a:t> for the End User, functionality required to manipulate data</a:t>
            </a:r>
          </a:p>
          <a:p>
            <a:pPr lvl="1"/>
            <a:r>
              <a:rPr lang="en-IN" dirty="0"/>
              <a:t>Define informational and applicative goals for classes of content are to be provided to end users, and how dynamic is the content; that is, how often does it change…</a:t>
            </a:r>
          </a:p>
          <a:p>
            <a:pPr lvl="1"/>
            <a:r>
              <a:rPr lang="en-IN" dirty="0"/>
              <a:t>Gather requirements about content, interaction metaphor, Computational functions, navigation schema</a:t>
            </a:r>
          </a:p>
          <a:p>
            <a:pPr lvl="1"/>
            <a:r>
              <a:rPr lang="en-IN" dirty="0"/>
              <a:t>Develop usage scenarios</a:t>
            </a:r>
          </a:p>
          <a:p>
            <a:pPr lvl="1"/>
            <a:endParaRPr lang="en-IN" dirty="0"/>
          </a:p>
          <a:p>
            <a:pPr lvl="1"/>
            <a:endParaRPr lang="en-IN" dirty="0"/>
          </a:p>
          <a:p>
            <a:pPr lvl="1"/>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50D8EE5-44C4-4DF3-A507-399F16531988}" type="slidenum">
              <a:rPr lang="en-US"/>
              <a:pPr/>
              <a:t>5</a:t>
            </a:fld>
            <a:endParaRPr lang="en-US"/>
          </a:p>
        </p:txBody>
      </p:sp>
      <p:sp>
        <p:nvSpPr>
          <p:cNvPr id="11266" name="Rectangle 2"/>
          <p:cNvSpPr>
            <a:spLocks noGrp="1" noChangeArrowheads="1"/>
          </p:cNvSpPr>
          <p:nvPr>
            <p:ph type="title"/>
          </p:nvPr>
        </p:nvSpPr>
        <p:spPr/>
        <p:txBody>
          <a:bodyPr/>
          <a:lstStyle/>
          <a:p>
            <a:r>
              <a:rPr lang="en-US"/>
              <a:t>WebApps</a:t>
            </a:r>
          </a:p>
        </p:txBody>
      </p:sp>
      <p:sp>
        <p:nvSpPr>
          <p:cNvPr id="11267" name="Rectangle 3"/>
          <p:cNvSpPr>
            <a:spLocks noGrp="1" noChangeArrowheads="1"/>
          </p:cNvSpPr>
          <p:nvPr>
            <p:ph type="body" idx="1"/>
          </p:nvPr>
        </p:nvSpPr>
        <p:spPr/>
        <p:txBody>
          <a:bodyPr/>
          <a:lstStyle/>
          <a:p>
            <a:r>
              <a:rPr lang="en-US" dirty="0">
                <a:latin typeface="Arial" pitchFamily="34" charset="0"/>
                <a:cs typeface="Arial" pitchFamily="34" charset="0"/>
              </a:rPr>
              <a:t>The term </a:t>
            </a:r>
            <a:r>
              <a:rPr lang="en-US" i="1" dirty="0">
                <a:solidFill>
                  <a:schemeClr val="folHlink"/>
                </a:solidFill>
                <a:latin typeface="Arial" pitchFamily="34" charset="0"/>
                <a:cs typeface="Arial" pitchFamily="34" charset="0"/>
              </a:rPr>
              <a:t>Web application</a:t>
            </a:r>
            <a:r>
              <a:rPr lang="en-US" dirty="0">
                <a:solidFill>
                  <a:schemeClr val="folHlink"/>
                </a:solidFill>
                <a:latin typeface="Arial" pitchFamily="34" charset="0"/>
                <a:cs typeface="Arial" pitchFamily="34" charset="0"/>
              </a:rPr>
              <a:t> (</a:t>
            </a:r>
            <a:r>
              <a:rPr lang="en-US" dirty="0" err="1">
                <a:solidFill>
                  <a:schemeClr val="folHlink"/>
                </a:solidFill>
                <a:latin typeface="Arial" pitchFamily="34" charset="0"/>
                <a:cs typeface="Arial" pitchFamily="34" charset="0"/>
              </a:rPr>
              <a:t>WebApp</a:t>
            </a:r>
            <a:r>
              <a:rPr lang="en-US" dirty="0">
                <a:solidFill>
                  <a:schemeClr val="folHlink"/>
                </a:solidFill>
                <a:latin typeface="Arial" pitchFamily="34" charset="0"/>
                <a:cs typeface="Arial" pitchFamily="34" charset="0"/>
              </a:rPr>
              <a:t>)</a:t>
            </a:r>
            <a:r>
              <a:rPr lang="en-US" dirty="0">
                <a:latin typeface="Arial" pitchFamily="34" charset="0"/>
                <a:cs typeface="Arial" pitchFamily="34" charset="0"/>
              </a:rPr>
              <a:t> encompasses:</a:t>
            </a:r>
          </a:p>
          <a:p>
            <a:pPr lvl="1"/>
            <a:r>
              <a:rPr lang="en-US" dirty="0">
                <a:latin typeface="Arial" pitchFamily="34" charset="0"/>
                <a:cs typeface="Arial" pitchFamily="34" charset="0"/>
              </a:rPr>
              <a:t> Everything from </a:t>
            </a:r>
            <a:r>
              <a:rPr lang="en-US" b="1" dirty="0">
                <a:latin typeface="Arial" pitchFamily="34" charset="0"/>
                <a:cs typeface="Arial" pitchFamily="34" charset="0"/>
              </a:rPr>
              <a:t>a simple Web page</a:t>
            </a:r>
            <a:r>
              <a:rPr lang="en-US" dirty="0">
                <a:latin typeface="Arial" pitchFamily="34" charset="0"/>
                <a:cs typeface="Arial" pitchFamily="34" charset="0"/>
              </a:rPr>
              <a:t> that might help a consumer to compute an automobile lease payment to </a:t>
            </a:r>
            <a:r>
              <a:rPr lang="en-US" b="1" dirty="0">
                <a:latin typeface="Arial" pitchFamily="34" charset="0"/>
                <a:cs typeface="Arial" pitchFamily="34" charset="0"/>
              </a:rPr>
              <a:t>a comprehensive website</a:t>
            </a:r>
            <a:r>
              <a:rPr lang="en-US" dirty="0">
                <a:latin typeface="Arial" pitchFamily="34" charset="0"/>
                <a:cs typeface="Arial" pitchFamily="34" charset="0"/>
              </a:rPr>
              <a:t> that provides complete travel services for business people and vacationers. </a:t>
            </a:r>
          </a:p>
          <a:p>
            <a:r>
              <a:rPr lang="en-US" dirty="0">
                <a:latin typeface="Arial" pitchFamily="34" charset="0"/>
                <a:cs typeface="Arial" pitchFamily="34" charset="0"/>
              </a:rPr>
              <a:t>Category:</a:t>
            </a:r>
          </a:p>
          <a:p>
            <a:pPr lvl="1"/>
            <a:r>
              <a:rPr lang="en-US" dirty="0">
                <a:latin typeface="Arial" pitchFamily="34" charset="0"/>
                <a:cs typeface="Arial" pitchFamily="34" charset="0"/>
              </a:rPr>
              <a:t>Complete websites</a:t>
            </a:r>
          </a:p>
          <a:p>
            <a:pPr lvl="1"/>
            <a:r>
              <a:rPr lang="en-US" dirty="0">
                <a:latin typeface="Arial" pitchFamily="34" charset="0"/>
                <a:cs typeface="Arial" pitchFamily="34" charset="0"/>
              </a:rPr>
              <a:t>Specialized functionality within websites</a:t>
            </a:r>
          </a:p>
          <a:p>
            <a:pPr lvl="1"/>
            <a:r>
              <a:rPr lang="en-US" dirty="0">
                <a:latin typeface="Arial" pitchFamily="34" charset="0"/>
                <a:cs typeface="Arial" pitchFamily="34" charset="0"/>
              </a:rPr>
              <a:t>Information-processing applications that </a:t>
            </a:r>
            <a:r>
              <a:rPr lang="en-US" b="1" dirty="0">
                <a:latin typeface="Arial" pitchFamily="34" charset="0"/>
                <a:cs typeface="Arial" pitchFamily="34" charset="0"/>
              </a:rPr>
              <a:t>reside on the Internet or on an Intranet or Extranet</a:t>
            </a:r>
            <a:endParaRPr lang="en-US" dirty="0">
              <a:latin typeface="Arial" pitchFamily="34" charset="0"/>
              <a:cs typeface="Arial"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Planning</a:t>
            </a:r>
            <a:endParaRPr lang="en-IN" dirty="0"/>
          </a:p>
        </p:txBody>
      </p:sp>
      <p:sp>
        <p:nvSpPr>
          <p:cNvPr id="3" name="Content Placeholder 2"/>
          <p:cNvSpPr>
            <a:spLocks noGrp="1"/>
          </p:cNvSpPr>
          <p:nvPr>
            <p:ph idx="1"/>
          </p:nvPr>
        </p:nvSpPr>
        <p:spPr>
          <a:xfrm>
            <a:off x="685800" y="1905000"/>
            <a:ext cx="8337550" cy="4191000"/>
          </a:xfrm>
        </p:spPr>
        <p:txBody>
          <a:bodyPr/>
          <a:lstStyle/>
          <a:p>
            <a:r>
              <a:rPr lang="en-IN" dirty="0"/>
              <a:t>Activity requiring the following to model, construct, and deploy the increment</a:t>
            </a:r>
          </a:p>
          <a:p>
            <a:pPr lvl="1"/>
            <a:r>
              <a:rPr lang="en-IN" dirty="0"/>
              <a:t>Estimation of effort and time required to deploy the increment</a:t>
            </a:r>
          </a:p>
          <a:p>
            <a:pPr lvl="3"/>
            <a:r>
              <a:rPr lang="en-IN" dirty="0"/>
              <a:t>In terms of person-days and time (calendar days)</a:t>
            </a:r>
          </a:p>
          <a:p>
            <a:pPr lvl="3"/>
            <a:r>
              <a:rPr lang="en-IN" dirty="0"/>
              <a:t>Resources (people, hardware, software) required to do the work</a:t>
            </a:r>
          </a:p>
          <a:p>
            <a:pPr lvl="1"/>
            <a:r>
              <a:rPr lang="en-IN" dirty="0"/>
              <a:t>Assessment of risks associated with the delivery of the increment high-probability, high-impact risks to be mitigated</a:t>
            </a:r>
          </a:p>
          <a:p>
            <a:pPr lvl="1"/>
            <a:r>
              <a:rPr lang="en-IN" dirty="0"/>
              <a:t>Development schedule for the increment for tasks to be allocated along the time line and to establish intermediate milestones</a:t>
            </a:r>
          </a:p>
          <a:p>
            <a:pPr lvl="1"/>
            <a:r>
              <a:rPr lang="en-IN" dirty="0"/>
              <a:t>Establishment of  </a:t>
            </a:r>
          </a:p>
          <a:p>
            <a:pPr lvl="2"/>
            <a:r>
              <a:rPr lang="en-IN" dirty="0"/>
              <a:t>Work products (written scenarios, sketches, models, documents) to be produced as a consequence of each framework activity</a:t>
            </a:r>
          </a:p>
          <a:p>
            <a:pPr lvl="2"/>
            <a:r>
              <a:rPr lang="en-IN" dirty="0"/>
              <a:t>Quality assurance approach</a:t>
            </a:r>
          </a:p>
          <a:p>
            <a:pPr lvl="1"/>
            <a:endParaRPr lang="en-IN" dirty="0"/>
          </a:p>
          <a:p>
            <a:pPr lvl="3"/>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50</a:t>
            </a:fld>
            <a:endParaRPr lang="en-US"/>
          </a:p>
        </p:txBody>
      </p:sp>
      <p:sp>
        <p:nvSpPr>
          <p:cNvPr id="6" name="Rectangle 5"/>
          <p:cNvSpPr/>
          <p:nvPr/>
        </p:nvSpPr>
        <p:spPr>
          <a:xfrm>
            <a:off x="381000" y="240268"/>
            <a:ext cx="8534400" cy="369332"/>
          </a:xfrm>
          <a:prstGeom prst="rect">
            <a:avLst/>
          </a:prstGeom>
        </p:spPr>
        <p:txBody>
          <a:bodyPr wrap="square">
            <a:spAutoFit/>
          </a:bodyPr>
          <a:lstStyle/>
          <a:p>
            <a:pPr>
              <a:buFont typeface="Wingdings" pitchFamily="2" charset="2"/>
              <a:buNone/>
            </a:pPr>
            <a:r>
              <a:rPr lang="en-AU" sz="1800" b="1" dirty="0"/>
              <a:t>Communication </a:t>
            </a:r>
            <a:r>
              <a:rPr lang="en-AU" sz="1800" b="1" dirty="0">
                <a:sym typeface="Wingdings" pitchFamily="2" charset="2"/>
              </a:rPr>
              <a:t> </a:t>
            </a:r>
            <a:r>
              <a:rPr lang="en-AU" sz="1800" b="1" dirty="0"/>
              <a:t>Planning </a:t>
            </a:r>
            <a:r>
              <a:rPr lang="en-AU" sz="1800" b="1" dirty="0">
                <a:sym typeface="Wingdings" pitchFamily="2" charset="2"/>
              </a:rPr>
              <a:t> </a:t>
            </a:r>
            <a:r>
              <a:rPr lang="en-AU" sz="1800" b="1" dirty="0" err="1"/>
              <a:t>Modeling</a:t>
            </a:r>
            <a:r>
              <a:rPr lang="en-AU" sz="1800" b="1" dirty="0"/>
              <a:t> </a:t>
            </a:r>
            <a:r>
              <a:rPr lang="en-AU" sz="1800" b="1" dirty="0">
                <a:sym typeface="Wingdings" pitchFamily="2" charset="2"/>
              </a:rPr>
              <a:t> </a:t>
            </a:r>
            <a:r>
              <a:rPr lang="en-AU" sz="1800" b="1" dirty="0"/>
              <a:t>Construction </a:t>
            </a:r>
            <a:r>
              <a:rPr lang="en-AU" sz="1800" b="1" dirty="0">
                <a:sym typeface="Wingdings" pitchFamily="2" charset="2"/>
              </a:rPr>
              <a:t> D</a:t>
            </a:r>
            <a:r>
              <a:rPr lang="en-AU" sz="1800" b="1" dirty="0"/>
              <a:t>eployment</a:t>
            </a:r>
            <a:endParaRPr lang="en-IN" sz="1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Modeling</a:t>
            </a:r>
            <a:endParaRPr lang="en-IN" dirty="0"/>
          </a:p>
        </p:txBody>
      </p:sp>
      <p:sp>
        <p:nvSpPr>
          <p:cNvPr id="3" name="Content Placeholder 2"/>
          <p:cNvSpPr>
            <a:spLocks noGrp="1"/>
          </p:cNvSpPr>
          <p:nvPr>
            <p:ph idx="1"/>
          </p:nvPr>
        </p:nvSpPr>
        <p:spPr/>
        <p:txBody>
          <a:bodyPr/>
          <a:lstStyle/>
          <a:p>
            <a:pPr lvl="1"/>
            <a:r>
              <a:rPr lang="en-IN" i="1" dirty="0"/>
              <a:t>An activity </a:t>
            </a:r>
            <a:r>
              <a:rPr lang="en-IN" dirty="0"/>
              <a:t>that creates one or more conceptual representations of some aspect of the </a:t>
            </a:r>
            <a:r>
              <a:rPr lang="en-IN" dirty="0" err="1"/>
              <a:t>WebApp</a:t>
            </a:r>
            <a:r>
              <a:rPr lang="en-IN" dirty="0"/>
              <a:t> to be built</a:t>
            </a:r>
          </a:p>
          <a:p>
            <a:pPr lvl="1"/>
            <a:r>
              <a:rPr lang="en-IN" dirty="0"/>
              <a:t>A </a:t>
            </a:r>
            <a:r>
              <a:rPr lang="en-IN" i="1" dirty="0"/>
              <a:t>conceptual representation-one or more of the following </a:t>
            </a:r>
            <a:r>
              <a:rPr lang="en-IN" dirty="0"/>
              <a:t>forms: </a:t>
            </a:r>
          </a:p>
          <a:p>
            <a:pPr marL="1257300" lvl="2" indent="-342900">
              <a:buFont typeface="+mj-lt"/>
              <a:buAutoNum type="arabicPeriod"/>
            </a:pPr>
            <a:r>
              <a:rPr lang="en-IN" dirty="0"/>
              <a:t>Written documents</a:t>
            </a:r>
          </a:p>
          <a:p>
            <a:pPr marL="1257300" lvl="2" indent="-342900">
              <a:buFont typeface="+mj-lt"/>
              <a:buAutoNum type="arabicPeriod"/>
            </a:pPr>
            <a:r>
              <a:rPr lang="en-IN" dirty="0"/>
              <a:t>Sketches</a:t>
            </a:r>
          </a:p>
          <a:p>
            <a:pPr marL="1257300" lvl="2" indent="-342900">
              <a:buFont typeface="+mj-lt"/>
              <a:buAutoNum type="arabicPeriod"/>
            </a:pPr>
            <a:r>
              <a:rPr lang="en-IN" dirty="0"/>
              <a:t>Schematic diagrams</a:t>
            </a:r>
          </a:p>
          <a:p>
            <a:pPr marL="1257300" lvl="2" indent="-342900">
              <a:buFont typeface="+mj-lt"/>
              <a:buAutoNum type="arabicPeriod"/>
            </a:pPr>
            <a:r>
              <a:rPr lang="en-IN" dirty="0"/>
              <a:t>Graphical models</a:t>
            </a:r>
          </a:p>
          <a:p>
            <a:pPr marL="1257300" lvl="2" indent="-342900">
              <a:buFont typeface="+mj-lt"/>
              <a:buAutoNum type="arabicPeriod"/>
            </a:pPr>
            <a:r>
              <a:rPr lang="en-IN" dirty="0"/>
              <a:t>Written scenarios</a:t>
            </a:r>
          </a:p>
          <a:p>
            <a:pPr marL="1257300" lvl="2" indent="-342900">
              <a:buFont typeface="+mj-lt"/>
              <a:buAutoNum type="arabicPeriod"/>
            </a:pPr>
            <a:r>
              <a:rPr lang="en-IN" dirty="0"/>
              <a:t>Paper or executable prototypes</a:t>
            </a:r>
          </a:p>
          <a:p>
            <a:pPr marL="1257300" lvl="2" indent="-342900">
              <a:buFont typeface="+mj-lt"/>
              <a:buAutoNum type="arabicPeriod"/>
            </a:pPr>
            <a:r>
              <a:rPr lang="en-IN" dirty="0"/>
              <a:t>Executable code</a:t>
            </a:r>
          </a:p>
          <a:p>
            <a:pPr lvl="1"/>
            <a:r>
              <a:rPr lang="en-IN" dirty="0"/>
              <a:t>Two Web engineering actions occur during </a:t>
            </a:r>
            <a:r>
              <a:rPr lang="en-IN" dirty="0" err="1"/>
              <a:t>modeling</a:t>
            </a:r>
            <a:r>
              <a:rPr lang="en-IN" dirty="0"/>
              <a:t>:</a:t>
            </a:r>
          </a:p>
          <a:p>
            <a:pPr lvl="2"/>
            <a:r>
              <a:rPr lang="en-IN" i="1" dirty="0"/>
              <a:t>Analysis </a:t>
            </a:r>
          </a:p>
          <a:p>
            <a:pPr lvl="2"/>
            <a:r>
              <a:rPr lang="en-IN" i="1" dirty="0"/>
              <a:t>Design</a:t>
            </a:r>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51</a:t>
            </a:fld>
            <a:endParaRPr lang="en-US"/>
          </a:p>
        </p:txBody>
      </p:sp>
      <p:sp>
        <p:nvSpPr>
          <p:cNvPr id="6" name="Rectangle 5"/>
          <p:cNvSpPr/>
          <p:nvPr/>
        </p:nvSpPr>
        <p:spPr>
          <a:xfrm>
            <a:off x="381000" y="240268"/>
            <a:ext cx="8534400" cy="369332"/>
          </a:xfrm>
          <a:prstGeom prst="rect">
            <a:avLst/>
          </a:prstGeom>
        </p:spPr>
        <p:txBody>
          <a:bodyPr wrap="square">
            <a:spAutoFit/>
          </a:bodyPr>
          <a:lstStyle/>
          <a:p>
            <a:pPr>
              <a:buFont typeface="Wingdings" pitchFamily="2" charset="2"/>
              <a:buNone/>
            </a:pPr>
            <a:r>
              <a:rPr lang="en-AU" sz="1800" b="1" dirty="0"/>
              <a:t>Communication </a:t>
            </a:r>
            <a:r>
              <a:rPr lang="en-AU" sz="1800" b="1" dirty="0">
                <a:sym typeface="Wingdings" pitchFamily="2" charset="2"/>
              </a:rPr>
              <a:t> </a:t>
            </a:r>
            <a:r>
              <a:rPr lang="en-AU" sz="1800" b="1" dirty="0"/>
              <a:t>Planning </a:t>
            </a:r>
            <a:r>
              <a:rPr lang="en-AU" sz="1800" b="1" dirty="0">
                <a:sym typeface="Wingdings" pitchFamily="2" charset="2"/>
              </a:rPr>
              <a:t> </a:t>
            </a:r>
            <a:r>
              <a:rPr lang="en-AU" sz="1800" b="1" dirty="0" err="1"/>
              <a:t>Modeling</a:t>
            </a:r>
            <a:r>
              <a:rPr lang="en-AU" sz="1800" b="1" dirty="0"/>
              <a:t> </a:t>
            </a:r>
            <a:r>
              <a:rPr lang="en-AU" sz="1800" b="1" dirty="0">
                <a:sym typeface="Wingdings" pitchFamily="2" charset="2"/>
              </a:rPr>
              <a:t> </a:t>
            </a:r>
            <a:r>
              <a:rPr lang="en-AU" sz="1800" b="1" dirty="0"/>
              <a:t>Construction </a:t>
            </a:r>
            <a:r>
              <a:rPr lang="en-AU" sz="1800" b="1" dirty="0">
                <a:sym typeface="Wingdings" pitchFamily="2" charset="2"/>
              </a:rPr>
              <a:t> D</a:t>
            </a:r>
            <a:r>
              <a:rPr lang="en-AU" sz="1800" b="1" dirty="0"/>
              <a:t>eployment</a:t>
            </a:r>
            <a:endParaRPr lang="en-IN" sz="1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blinds(horizontal)">
                                      <p:cBhvr>
                                        <p:cTn id="25" dur="500"/>
                                        <p:tgtEl>
                                          <p:spTgt spid="3">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linds(horizontal)">
                                      <p:cBhvr>
                                        <p:cTn id="30" dur="500"/>
                                        <p:tgtEl>
                                          <p:spTgt spid="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blinds(horizontal)">
                                      <p:cBhvr>
                                        <p:cTn id="33" dur="500"/>
                                        <p:tgtEl>
                                          <p:spTgt spid="3">
                                            <p:txEl>
                                              <p:pRg st="10" end="10"/>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blinds(horizontal)">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Analysis Modeling</a:t>
            </a:r>
            <a:endParaRPr lang="en-IN" dirty="0"/>
          </a:p>
        </p:txBody>
      </p:sp>
      <p:sp>
        <p:nvSpPr>
          <p:cNvPr id="3" name="Content Placeholder 2"/>
          <p:cNvSpPr>
            <a:spLocks noGrp="1"/>
          </p:cNvSpPr>
          <p:nvPr>
            <p:ph idx="1"/>
          </p:nvPr>
        </p:nvSpPr>
        <p:spPr>
          <a:xfrm>
            <a:off x="533400" y="1828800"/>
            <a:ext cx="8610601" cy="4267200"/>
          </a:xfrm>
        </p:spPr>
        <p:txBody>
          <a:bodyPr/>
          <a:lstStyle/>
          <a:p>
            <a:r>
              <a:rPr lang="en-IN" sz="2200" dirty="0"/>
              <a:t>This model focuses on </a:t>
            </a:r>
            <a:r>
              <a:rPr lang="en-IN" sz="2200" dirty="0" err="1"/>
              <a:t>WebApp</a:t>
            </a:r>
            <a:r>
              <a:rPr lang="en-IN" sz="2200" dirty="0"/>
              <a:t> content, modes of interaction (including navigation), functionality, and the technical configuration of the </a:t>
            </a:r>
            <a:r>
              <a:rPr lang="en-IN" sz="2200" dirty="0" err="1"/>
              <a:t>WebApp</a:t>
            </a:r>
            <a:endParaRPr lang="en-IN" sz="2200" dirty="0"/>
          </a:p>
          <a:p>
            <a:r>
              <a:rPr lang="en-IN" sz="2200" dirty="0"/>
              <a:t>From the communication,</a:t>
            </a:r>
          </a:p>
          <a:p>
            <a:pPr lvl="1"/>
            <a:r>
              <a:rPr lang="en-IN" sz="1800" dirty="0"/>
              <a:t>If information exists and is complete, </a:t>
            </a:r>
            <a:r>
              <a:rPr lang="en-IN" sz="1800" dirty="0">
                <a:sym typeface="Wingdings" pitchFamily="2" charset="2"/>
              </a:rPr>
              <a:t></a:t>
            </a:r>
            <a:r>
              <a:rPr lang="en-IN" sz="1800" dirty="0"/>
              <a:t> no need for analysis </a:t>
            </a:r>
            <a:r>
              <a:rPr lang="en-IN" sz="1800" dirty="0" err="1"/>
              <a:t>modeling</a:t>
            </a:r>
            <a:r>
              <a:rPr lang="en-IN" sz="1800" dirty="0"/>
              <a:t> for the increment</a:t>
            </a:r>
          </a:p>
          <a:p>
            <a:pPr lvl="1"/>
            <a:r>
              <a:rPr lang="en-IN" sz="1800" dirty="0"/>
              <a:t>If the information is incomplete or implies a degree of complexity </a:t>
            </a:r>
            <a:r>
              <a:rPr lang="en-IN" sz="1800" dirty="0">
                <a:sym typeface="Wingdings" pitchFamily="2" charset="2"/>
              </a:rPr>
              <a:t></a:t>
            </a:r>
            <a:r>
              <a:rPr lang="en-IN" sz="1800" dirty="0"/>
              <a:t> demands further examination, proceed to the analysis </a:t>
            </a:r>
            <a:r>
              <a:rPr lang="en-IN" sz="1800" dirty="0" err="1"/>
              <a:t>modeling</a:t>
            </a:r>
            <a:r>
              <a:rPr lang="en-IN" sz="1800" dirty="0"/>
              <a:t> tasks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Analysis Modeling</a:t>
            </a:r>
            <a:endParaRPr lang="en-IN" dirty="0"/>
          </a:p>
        </p:txBody>
      </p:sp>
      <p:sp>
        <p:nvSpPr>
          <p:cNvPr id="3" name="Content Placeholder 2"/>
          <p:cNvSpPr>
            <a:spLocks noGrp="1"/>
          </p:cNvSpPr>
          <p:nvPr>
            <p:ph idx="1"/>
          </p:nvPr>
        </p:nvSpPr>
        <p:spPr>
          <a:xfrm>
            <a:off x="228600" y="1752600"/>
            <a:ext cx="8915401" cy="4343400"/>
          </a:xfrm>
        </p:spPr>
        <p:txBody>
          <a:bodyPr/>
          <a:lstStyle/>
          <a:p>
            <a:r>
              <a:rPr lang="en-IN" sz="2000" dirty="0"/>
              <a:t>The following tasks are to be done during an analysis model:</a:t>
            </a:r>
          </a:p>
          <a:p>
            <a:pPr lvl="1"/>
            <a:r>
              <a:rPr lang="en-IN" dirty="0"/>
              <a:t>Represent </a:t>
            </a:r>
            <a:r>
              <a:rPr lang="en-IN" dirty="0" err="1"/>
              <a:t>WebApp</a:t>
            </a:r>
            <a:r>
              <a:rPr lang="en-IN" dirty="0"/>
              <a:t> content, decide static (do not change based on user type/input) and dynamic (generated based on user type/input)</a:t>
            </a:r>
          </a:p>
          <a:p>
            <a:pPr lvl="1"/>
            <a:r>
              <a:rPr lang="en-IN" dirty="0"/>
              <a:t>Identify content form and style of each content class and relationships among them </a:t>
            </a:r>
          </a:p>
          <a:p>
            <a:pPr lvl="1"/>
            <a:r>
              <a:rPr lang="en-IN" dirty="0"/>
              <a:t>Refine and extend user scenarios for input, steps and to check consistency and of enough detail</a:t>
            </a:r>
          </a:p>
          <a:p>
            <a:pPr lvl="1"/>
            <a:r>
              <a:rPr lang="en-IN" dirty="0"/>
              <a:t>Create an interaction model for complex scenarios showing the relationship between user and each task and user actions transition from one state to another</a:t>
            </a:r>
          </a:p>
          <a:p>
            <a:pPr lvl="1"/>
            <a:r>
              <a:rPr lang="en-IN" dirty="0"/>
              <a:t>Refine interface requirements for menus, layout, navigation</a:t>
            </a:r>
          </a:p>
          <a:p>
            <a:pPr lvl="1"/>
            <a:r>
              <a:rPr lang="en-IN" dirty="0"/>
              <a:t>Identify functions and user input for function</a:t>
            </a:r>
          </a:p>
          <a:p>
            <a:pPr lvl="1"/>
            <a:r>
              <a:rPr lang="en-IN" dirty="0"/>
              <a:t>Define constraints and performance requirements  and privacy policy</a:t>
            </a:r>
          </a:p>
          <a:p>
            <a:pPr lvl="1"/>
            <a:r>
              <a:rPr lang="en-IN" dirty="0"/>
              <a:t>Identify database requirements, content interface for the database</a:t>
            </a:r>
          </a:p>
          <a:p>
            <a:pPr lvl="1"/>
            <a:endParaRPr lang="en-IN" dirty="0"/>
          </a:p>
          <a:p>
            <a:pPr lvl="1"/>
            <a:endParaRPr lang="en-IN" dirty="0"/>
          </a:p>
          <a:p>
            <a:pPr lvl="1"/>
            <a:endParaRPr lang="en-IN" dirty="0"/>
          </a:p>
          <a:p>
            <a:pPr lvl="1"/>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Design Modeling</a:t>
            </a:r>
            <a:endParaRPr lang="en-IN" dirty="0"/>
          </a:p>
        </p:txBody>
      </p:sp>
      <p:sp>
        <p:nvSpPr>
          <p:cNvPr id="3" name="Content Placeholder 2"/>
          <p:cNvSpPr>
            <a:spLocks noGrp="1"/>
          </p:cNvSpPr>
          <p:nvPr>
            <p:ph idx="1"/>
          </p:nvPr>
        </p:nvSpPr>
        <p:spPr>
          <a:xfrm>
            <a:off x="457200" y="1828800"/>
            <a:ext cx="8686801" cy="4267200"/>
          </a:xfrm>
        </p:spPr>
        <p:txBody>
          <a:bodyPr/>
          <a:lstStyle/>
          <a:p>
            <a:r>
              <a:rPr lang="en-IN" dirty="0"/>
              <a:t>The goal is to produce a model or representation</a:t>
            </a:r>
          </a:p>
          <a:p>
            <a:r>
              <a:rPr lang="en-IN" dirty="0"/>
              <a:t>If the increment is well understood and very easy to construct, the only design model might be a simple sketch</a:t>
            </a:r>
          </a:p>
          <a:p>
            <a:r>
              <a:rPr lang="en-IN" dirty="0"/>
              <a:t>If, on the other hand, the increment is more complex, a more detailed design model may be created</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Design Modeling</a:t>
            </a:r>
            <a:endParaRPr lang="en-IN" dirty="0"/>
          </a:p>
        </p:txBody>
      </p:sp>
      <p:sp>
        <p:nvSpPr>
          <p:cNvPr id="3" name="Content Placeholder 2"/>
          <p:cNvSpPr>
            <a:spLocks noGrp="1"/>
          </p:cNvSpPr>
          <p:nvPr>
            <p:ph idx="1"/>
          </p:nvPr>
        </p:nvSpPr>
        <p:spPr>
          <a:xfrm>
            <a:off x="228600" y="1752600"/>
            <a:ext cx="8915401" cy="4343400"/>
          </a:xfrm>
        </p:spPr>
        <p:txBody>
          <a:bodyPr/>
          <a:lstStyle/>
          <a:p>
            <a:r>
              <a:rPr lang="en-IN" dirty="0"/>
              <a:t>The model can consider some/all aspects of </a:t>
            </a:r>
            <a:r>
              <a:rPr lang="en-IN" dirty="0" err="1"/>
              <a:t>WebApp</a:t>
            </a:r>
            <a:r>
              <a:rPr lang="en-IN" dirty="0"/>
              <a:t> design:</a:t>
            </a:r>
          </a:p>
          <a:p>
            <a:pPr lvl="1"/>
            <a:r>
              <a:rPr lang="en-IN" sz="2400" dirty="0"/>
              <a:t>Interface design</a:t>
            </a:r>
          </a:p>
          <a:p>
            <a:pPr lvl="1"/>
            <a:r>
              <a:rPr lang="en-IN" sz="2400" dirty="0"/>
              <a:t>Aesthetic design</a:t>
            </a:r>
          </a:p>
          <a:p>
            <a:pPr lvl="1"/>
            <a:r>
              <a:rPr lang="en-IN" sz="2400" dirty="0"/>
              <a:t>Content design</a:t>
            </a:r>
          </a:p>
          <a:p>
            <a:pPr lvl="1"/>
            <a:r>
              <a:rPr lang="en-IN" sz="2400" dirty="0"/>
              <a:t>Navigation design</a:t>
            </a:r>
          </a:p>
          <a:p>
            <a:pPr lvl="1"/>
            <a:r>
              <a:rPr lang="en-IN" sz="2400" dirty="0"/>
              <a:t>Architecture design</a:t>
            </a:r>
          </a:p>
          <a:p>
            <a:pPr lvl="1"/>
            <a:r>
              <a:rPr lang="en-IN" sz="2400" dirty="0"/>
              <a:t>Component design</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Design Modeling</a:t>
            </a:r>
            <a:endParaRPr lang="en-IN" dirty="0"/>
          </a:p>
        </p:txBody>
      </p:sp>
      <p:sp>
        <p:nvSpPr>
          <p:cNvPr id="3" name="Content Placeholder 2"/>
          <p:cNvSpPr>
            <a:spLocks noGrp="1"/>
          </p:cNvSpPr>
          <p:nvPr>
            <p:ph idx="1"/>
          </p:nvPr>
        </p:nvSpPr>
        <p:spPr>
          <a:xfrm>
            <a:off x="228600" y="1752600"/>
            <a:ext cx="8915401" cy="4343400"/>
          </a:xfrm>
        </p:spPr>
        <p:txBody>
          <a:bodyPr/>
          <a:lstStyle/>
          <a:p>
            <a:r>
              <a:rPr lang="en-IN" dirty="0"/>
              <a:t>The model can consider some/all aspects of </a:t>
            </a:r>
            <a:r>
              <a:rPr lang="en-IN" dirty="0" err="1"/>
              <a:t>WebApp</a:t>
            </a:r>
            <a:r>
              <a:rPr lang="en-IN" dirty="0"/>
              <a:t> design:</a:t>
            </a:r>
          </a:p>
          <a:p>
            <a:pPr lvl="1"/>
            <a:r>
              <a:rPr lang="en-IN" sz="2400" dirty="0"/>
              <a:t>Interface design</a:t>
            </a:r>
          </a:p>
          <a:p>
            <a:pPr lvl="2"/>
            <a:r>
              <a:rPr lang="en-IN" sz="2000" dirty="0"/>
              <a:t>Describes the structure and organization of the user interface</a:t>
            </a:r>
          </a:p>
          <a:p>
            <a:pPr lvl="2"/>
            <a:r>
              <a:rPr lang="en-IN" sz="2000" dirty="0"/>
              <a:t>Includes a representation of screen layout, a definition of the modes of interaction, and a description of navigation mechanisms</a:t>
            </a:r>
          </a:p>
          <a:p>
            <a:pPr lvl="1"/>
            <a:r>
              <a:rPr lang="en-IN" sz="2400" dirty="0"/>
              <a:t>Aesthetic design</a:t>
            </a:r>
          </a:p>
          <a:p>
            <a:pPr lvl="2"/>
            <a:r>
              <a:rPr lang="en-IN" sz="2000" dirty="0"/>
              <a:t>Aka graphic design, describes the “look and feel” of the </a:t>
            </a:r>
            <a:r>
              <a:rPr lang="en-IN" sz="2000" dirty="0" err="1"/>
              <a:t>WebApp</a:t>
            </a:r>
            <a:endParaRPr lang="en-IN" sz="2000" dirty="0"/>
          </a:p>
          <a:p>
            <a:pPr lvl="2"/>
            <a:r>
              <a:rPr lang="en-IN" sz="2000" dirty="0"/>
              <a:t>Includes </a:t>
            </a:r>
            <a:r>
              <a:rPr lang="en-IN" sz="2000" dirty="0" err="1"/>
              <a:t>color</a:t>
            </a:r>
            <a:r>
              <a:rPr lang="en-IN" sz="2000" dirty="0"/>
              <a:t> schemes, geometric layout, text size, font and placement, the use of graphics, and related aesthetic decisions</a:t>
            </a:r>
          </a:p>
          <a:p>
            <a:pPr lvl="1"/>
            <a:r>
              <a:rPr lang="en-IN" sz="2400" dirty="0"/>
              <a:t>Content design</a:t>
            </a:r>
          </a:p>
          <a:p>
            <a:pPr lvl="2"/>
            <a:r>
              <a:rPr lang="en-IN" sz="2000" dirty="0"/>
              <a:t>Defines the layout, structure, and outline for all content</a:t>
            </a:r>
          </a:p>
          <a:p>
            <a:pPr lvl="2"/>
            <a:r>
              <a:rPr lang="en-IN" sz="2000" dirty="0"/>
              <a:t>Establishes the relationships among content objects</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linds(horizontal)">
                                      <p:cBhvr>
                                        <p:cTn id="15" dur="500"/>
                                        <p:tgtEl>
                                          <p:spTgt spid="3">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blinds(horizontal)">
                                      <p:cBhvr>
                                        <p:cTn id="23" dur="500"/>
                                        <p:tgtEl>
                                          <p:spTgt spid="3">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Design Modeling</a:t>
            </a:r>
            <a:endParaRPr lang="en-IN" dirty="0"/>
          </a:p>
        </p:txBody>
      </p:sp>
      <p:sp>
        <p:nvSpPr>
          <p:cNvPr id="3" name="Content Placeholder 2"/>
          <p:cNvSpPr>
            <a:spLocks noGrp="1"/>
          </p:cNvSpPr>
          <p:nvPr>
            <p:ph idx="1"/>
          </p:nvPr>
        </p:nvSpPr>
        <p:spPr>
          <a:xfrm>
            <a:off x="228600" y="1752600"/>
            <a:ext cx="8915401" cy="4343400"/>
          </a:xfrm>
        </p:spPr>
        <p:txBody>
          <a:bodyPr/>
          <a:lstStyle/>
          <a:p>
            <a:r>
              <a:rPr lang="en-IN" dirty="0"/>
              <a:t>The model can consider some/all aspects of </a:t>
            </a:r>
            <a:r>
              <a:rPr lang="en-IN" dirty="0" err="1"/>
              <a:t>WebApp</a:t>
            </a:r>
            <a:r>
              <a:rPr lang="en-IN" dirty="0"/>
              <a:t> design:</a:t>
            </a:r>
          </a:p>
          <a:p>
            <a:pPr lvl="1"/>
            <a:r>
              <a:rPr lang="en-IN" sz="2400" dirty="0"/>
              <a:t>Navigation design</a:t>
            </a:r>
          </a:p>
          <a:p>
            <a:pPr lvl="2"/>
            <a:r>
              <a:rPr lang="en-IN" sz="2000" dirty="0"/>
              <a:t>Represents the navigational flow among content objects and functions</a:t>
            </a:r>
          </a:p>
          <a:p>
            <a:pPr lvl="1"/>
            <a:r>
              <a:rPr lang="en-IN" sz="2400" dirty="0"/>
              <a:t>Architecture design</a:t>
            </a:r>
          </a:p>
          <a:p>
            <a:pPr lvl="2"/>
            <a:r>
              <a:rPr lang="en-IN" sz="2000" dirty="0"/>
              <a:t> Identifies the overall hypermedia structure for the </a:t>
            </a:r>
            <a:r>
              <a:rPr lang="en-IN" sz="2000" dirty="0" err="1"/>
              <a:t>WebApp</a:t>
            </a:r>
            <a:endParaRPr lang="en-IN" sz="2000" dirty="0"/>
          </a:p>
          <a:p>
            <a:pPr lvl="1"/>
            <a:r>
              <a:rPr lang="en-IN" sz="2400" dirty="0"/>
              <a:t>Component design</a:t>
            </a:r>
          </a:p>
          <a:p>
            <a:pPr lvl="2"/>
            <a:r>
              <a:rPr lang="en-IN" sz="2000" dirty="0"/>
              <a:t>Develops the detailed processing logic required to implement functional components that implement a complete </a:t>
            </a:r>
            <a:r>
              <a:rPr lang="en-IN" sz="2000" dirty="0" err="1"/>
              <a:t>WebApp</a:t>
            </a:r>
            <a:r>
              <a:rPr lang="en-IN" sz="2000" dirty="0"/>
              <a:t> function </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Design Modeling</a:t>
            </a:r>
            <a:endParaRPr lang="en-IN" dirty="0"/>
          </a:p>
        </p:txBody>
      </p:sp>
      <p:sp>
        <p:nvSpPr>
          <p:cNvPr id="3" name="Content Placeholder 2"/>
          <p:cNvSpPr>
            <a:spLocks noGrp="1"/>
          </p:cNvSpPr>
          <p:nvPr>
            <p:ph idx="1"/>
          </p:nvPr>
        </p:nvSpPr>
        <p:spPr>
          <a:xfrm>
            <a:off x="228600" y="1752600"/>
            <a:ext cx="8915401" cy="4343400"/>
          </a:xfrm>
        </p:spPr>
        <p:txBody>
          <a:bodyPr/>
          <a:lstStyle/>
          <a:p>
            <a:r>
              <a:rPr lang="en-IN" dirty="0"/>
              <a:t>The following to consider to develop a design model:</a:t>
            </a:r>
          </a:p>
          <a:p>
            <a:pPr lvl="1"/>
            <a:r>
              <a:rPr lang="en-IN" dirty="0"/>
              <a:t>For each usage scenario, design the </a:t>
            </a:r>
          </a:p>
          <a:p>
            <a:pPr lvl="2"/>
            <a:r>
              <a:rPr lang="en-IN" dirty="0"/>
              <a:t>Interaction tasks and subtasks to be represented as part of the interface</a:t>
            </a:r>
          </a:p>
          <a:p>
            <a:pPr lvl="2"/>
            <a:r>
              <a:rPr lang="en-IN" dirty="0"/>
              <a:t>Required interface control mechanisms (e.g., links, buttons, menus)</a:t>
            </a:r>
          </a:p>
          <a:p>
            <a:pPr lvl="2"/>
            <a:r>
              <a:rPr lang="en-IN" dirty="0"/>
              <a:t>Control mechanisms positions on a Web page</a:t>
            </a:r>
          </a:p>
          <a:p>
            <a:pPr lvl="1"/>
            <a:r>
              <a:rPr lang="en-IN" dirty="0"/>
              <a:t>Design the aesthetic for the </a:t>
            </a:r>
            <a:r>
              <a:rPr lang="en-IN" dirty="0" err="1"/>
              <a:t>WebApp</a:t>
            </a:r>
            <a:r>
              <a:rPr lang="en-IN" dirty="0"/>
              <a:t>  user categories by considering consistent </a:t>
            </a:r>
          </a:p>
          <a:p>
            <a:pPr lvl="2"/>
            <a:r>
              <a:rPr lang="en-IN" dirty="0"/>
              <a:t>Page layout , </a:t>
            </a:r>
            <a:r>
              <a:rPr lang="en-IN" dirty="0" err="1"/>
              <a:t>color</a:t>
            </a:r>
            <a:r>
              <a:rPr lang="en-IN" dirty="0"/>
              <a:t> and form, navigation mechanisms positions and representation, all logos, graphics, images, and backgrounds implemented  </a:t>
            </a:r>
          </a:p>
          <a:p>
            <a:pPr lvl="1"/>
            <a:r>
              <a:rPr lang="en-IN" dirty="0"/>
              <a:t>Design the content/databases and  data structures required to implement functionality or to display content</a:t>
            </a:r>
          </a:p>
          <a:p>
            <a:pPr lvl="1"/>
            <a:r>
              <a:rPr lang="en-IN" dirty="0"/>
              <a:t>Design appropriate security and privacy mechanisms</a:t>
            </a:r>
          </a:p>
          <a:p>
            <a:pPr lvl="2"/>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Construction</a:t>
            </a:r>
            <a:endParaRPr lang="en-IN" dirty="0"/>
          </a:p>
        </p:txBody>
      </p:sp>
      <p:sp>
        <p:nvSpPr>
          <p:cNvPr id="3" name="Content Placeholder 2"/>
          <p:cNvSpPr>
            <a:spLocks noGrp="1"/>
          </p:cNvSpPr>
          <p:nvPr>
            <p:ph idx="1"/>
          </p:nvPr>
        </p:nvSpPr>
        <p:spPr>
          <a:xfrm>
            <a:off x="228600" y="1752600"/>
            <a:ext cx="8915401" cy="4343400"/>
          </a:xfrm>
        </p:spPr>
        <p:txBody>
          <a:bodyPr/>
          <a:lstStyle/>
          <a:p>
            <a:r>
              <a:rPr lang="en-IN" sz="2000" dirty="0"/>
              <a:t>As construction proceeds, you can perform two </a:t>
            </a:r>
            <a:r>
              <a:rPr lang="en-IN" sz="2000" dirty="0" err="1"/>
              <a:t>WebE</a:t>
            </a:r>
            <a:r>
              <a:rPr lang="en-IN" sz="2000" dirty="0"/>
              <a:t> actions:</a:t>
            </a:r>
          </a:p>
          <a:p>
            <a:pPr lvl="1"/>
            <a:r>
              <a:rPr lang="en-IN" dirty="0"/>
              <a:t>Code generation</a:t>
            </a:r>
          </a:p>
          <a:p>
            <a:pPr lvl="1"/>
            <a:r>
              <a:rPr lang="en-IN" dirty="0"/>
              <a:t>Testing</a:t>
            </a:r>
          </a:p>
          <a:p>
            <a:r>
              <a:rPr lang="en-IN" sz="2000" dirty="0"/>
              <a:t>The following tasks help you plan the code generation action:</a:t>
            </a:r>
          </a:p>
          <a:p>
            <a:pPr lvl="1"/>
            <a:r>
              <a:rPr lang="en-IN" dirty="0"/>
              <a:t>Build and/or acquire all content, and integrate the content into the </a:t>
            </a:r>
            <a:r>
              <a:rPr lang="en-IN" sz="2000" dirty="0" err="1"/>
              <a:t>WebApp</a:t>
            </a:r>
            <a:r>
              <a:rPr lang="en-IN" sz="2000" dirty="0"/>
              <a:t> architecture</a:t>
            </a:r>
          </a:p>
          <a:p>
            <a:pPr lvl="1"/>
            <a:r>
              <a:rPr lang="en-IN" dirty="0"/>
              <a:t>Select the appropriate tool set for the generation of HTML code</a:t>
            </a:r>
          </a:p>
          <a:p>
            <a:pPr lvl="1"/>
            <a:r>
              <a:rPr lang="en-IN" dirty="0"/>
              <a:t>Implement each page layout, function, form, and navigation capability</a:t>
            </a:r>
          </a:p>
          <a:p>
            <a:pPr lvl="1"/>
            <a:r>
              <a:rPr lang="en-IN" dirty="0"/>
              <a:t>Implement all forms, scripts, and database interfaces and computation functions for</a:t>
            </a:r>
            <a:r>
              <a:rPr lang="en-IN" sz="1800" dirty="0"/>
              <a:t> </a:t>
            </a:r>
            <a:r>
              <a:rPr lang="en-IN" dirty="0"/>
              <a:t>the client/server side</a:t>
            </a:r>
            <a:endParaRPr lang="en-IN" sz="1800" dirty="0"/>
          </a:p>
          <a:p>
            <a:pPr lvl="1"/>
            <a:r>
              <a:rPr lang="en-IN" dirty="0"/>
              <a:t>Address configuration issues of browsers, plug-ins, and operating system environments for both the client/server sides</a:t>
            </a:r>
            <a:endParaRPr lang="en-IN" sz="2400" dirty="0"/>
          </a:p>
          <a:p>
            <a:pPr lvl="1">
              <a:buNone/>
            </a:pPr>
            <a:endParaRPr lang="en-IN" sz="20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59</a:t>
            </a:fld>
            <a:endParaRPr lang="en-US"/>
          </a:p>
        </p:txBody>
      </p:sp>
      <p:sp>
        <p:nvSpPr>
          <p:cNvPr id="6" name="Rectangle 5"/>
          <p:cNvSpPr/>
          <p:nvPr/>
        </p:nvSpPr>
        <p:spPr>
          <a:xfrm>
            <a:off x="381000" y="240268"/>
            <a:ext cx="8534400" cy="369332"/>
          </a:xfrm>
          <a:prstGeom prst="rect">
            <a:avLst/>
          </a:prstGeom>
        </p:spPr>
        <p:txBody>
          <a:bodyPr wrap="square">
            <a:spAutoFit/>
          </a:bodyPr>
          <a:lstStyle/>
          <a:p>
            <a:pPr>
              <a:buFont typeface="Wingdings" pitchFamily="2" charset="2"/>
              <a:buNone/>
            </a:pPr>
            <a:r>
              <a:rPr lang="en-AU" sz="1800" b="1" dirty="0"/>
              <a:t>Communication </a:t>
            </a:r>
            <a:r>
              <a:rPr lang="en-AU" sz="1800" b="1" dirty="0">
                <a:sym typeface="Wingdings" pitchFamily="2" charset="2"/>
              </a:rPr>
              <a:t> </a:t>
            </a:r>
            <a:r>
              <a:rPr lang="en-AU" sz="1800" b="1" dirty="0"/>
              <a:t>Planning </a:t>
            </a:r>
            <a:r>
              <a:rPr lang="en-AU" sz="1800" b="1" dirty="0">
                <a:sym typeface="Wingdings" pitchFamily="2" charset="2"/>
              </a:rPr>
              <a:t> </a:t>
            </a:r>
            <a:r>
              <a:rPr lang="en-AU" sz="1800" b="1" dirty="0" err="1"/>
              <a:t>Modeling</a:t>
            </a:r>
            <a:r>
              <a:rPr lang="en-AU" sz="1800" b="1" dirty="0"/>
              <a:t> </a:t>
            </a:r>
            <a:r>
              <a:rPr lang="en-AU" sz="1800" b="1" dirty="0">
                <a:sym typeface="Wingdings" pitchFamily="2" charset="2"/>
              </a:rPr>
              <a:t> </a:t>
            </a:r>
            <a:r>
              <a:rPr lang="en-AU" sz="1800" b="1" dirty="0"/>
              <a:t>Construction </a:t>
            </a:r>
            <a:r>
              <a:rPr lang="en-AU" sz="1800" b="1" dirty="0">
                <a:sym typeface="Wingdings" pitchFamily="2" charset="2"/>
              </a:rPr>
              <a:t> D</a:t>
            </a:r>
            <a:r>
              <a:rPr lang="en-AU" sz="1800" b="1" dirty="0"/>
              <a:t>eployment</a:t>
            </a:r>
            <a:endParaRPr lang="en-IN" sz="1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WebApps</a:t>
            </a:r>
            <a:endParaRPr lang="en-IN" dirty="0"/>
          </a:p>
        </p:txBody>
      </p:sp>
      <p:sp>
        <p:nvSpPr>
          <p:cNvPr id="3" name="Content Placeholder 2"/>
          <p:cNvSpPr>
            <a:spLocks noGrp="1"/>
          </p:cNvSpPr>
          <p:nvPr>
            <p:ph idx="1"/>
          </p:nvPr>
        </p:nvSpPr>
        <p:spPr/>
        <p:txBody>
          <a:bodyPr/>
          <a:lstStyle/>
          <a:p>
            <a:r>
              <a:rPr lang="en-IN" dirty="0"/>
              <a:t>Means HTML, Java, XML, or any of the countless technologies that must be understood to build successful Web-based systems/applications (</a:t>
            </a:r>
            <a:r>
              <a:rPr lang="en-IN" dirty="0" err="1"/>
              <a:t>WebApps</a:t>
            </a:r>
            <a:r>
              <a:rPr lang="en-IN" dirty="0"/>
              <a:t>)</a:t>
            </a:r>
          </a:p>
          <a:p>
            <a:r>
              <a:rPr lang="en-IN" dirty="0" err="1"/>
              <a:t>WebApps</a:t>
            </a:r>
            <a:r>
              <a:rPr lang="en-IN" dirty="0"/>
              <a:t> can be pivotal to the success of all businesses and organizations</a:t>
            </a:r>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Construction</a:t>
            </a:r>
            <a:endParaRPr lang="en-IN" dirty="0"/>
          </a:p>
        </p:txBody>
      </p:sp>
      <p:sp>
        <p:nvSpPr>
          <p:cNvPr id="3" name="Content Placeholder 2"/>
          <p:cNvSpPr>
            <a:spLocks noGrp="1"/>
          </p:cNvSpPr>
          <p:nvPr>
            <p:ph idx="1"/>
          </p:nvPr>
        </p:nvSpPr>
        <p:spPr>
          <a:xfrm>
            <a:off x="228600" y="1752600"/>
            <a:ext cx="8915401" cy="4343400"/>
          </a:xfrm>
        </p:spPr>
        <p:txBody>
          <a:bodyPr/>
          <a:lstStyle/>
          <a:p>
            <a:r>
              <a:rPr lang="en-IN" dirty="0"/>
              <a:t>Once the </a:t>
            </a:r>
            <a:r>
              <a:rPr lang="en-IN" dirty="0" err="1"/>
              <a:t>WebApp</a:t>
            </a:r>
            <a:r>
              <a:rPr lang="en-IN" dirty="0"/>
              <a:t> has been constructed, it must be tested</a:t>
            </a:r>
          </a:p>
          <a:p>
            <a:r>
              <a:rPr lang="en-IN" dirty="0"/>
              <a:t>Testing begins with a relatively narrow focus and then continues to exercise a broader view of the </a:t>
            </a:r>
            <a:r>
              <a:rPr lang="en-IN" dirty="0" err="1"/>
              <a:t>WebApp</a:t>
            </a:r>
            <a:endParaRPr lang="en-IN" dirty="0"/>
          </a:p>
          <a:p>
            <a:r>
              <a:rPr lang="en-IN" sz="2000" dirty="0"/>
              <a:t>The following tasks to plan the testing action :</a:t>
            </a:r>
          </a:p>
          <a:p>
            <a:pPr lvl="1"/>
            <a:r>
              <a:rPr lang="en-IN" dirty="0"/>
              <a:t>Test all </a:t>
            </a:r>
            <a:r>
              <a:rPr lang="en-IN" dirty="0" err="1"/>
              <a:t>WebApp</a:t>
            </a:r>
            <a:r>
              <a:rPr lang="en-IN" dirty="0"/>
              <a:t> components (content and function)</a:t>
            </a:r>
          </a:p>
          <a:p>
            <a:pPr lvl="1"/>
            <a:r>
              <a:rPr lang="en-IN" dirty="0"/>
              <a:t>Test navigation</a:t>
            </a:r>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WebE</a:t>
            </a:r>
            <a:r>
              <a:rPr lang="en-US" dirty="0"/>
              <a:t> Process: Deploy</a:t>
            </a:r>
            <a:endParaRPr lang="en-IN" dirty="0"/>
          </a:p>
        </p:txBody>
      </p:sp>
      <p:sp>
        <p:nvSpPr>
          <p:cNvPr id="3" name="Content Placeholder 2"/>
          <p:cNvSpPr>
            <a:spLocks noGrp="1"/>
          </p:cNvSpPr>
          <p:nvPr>
            <p:ph idx="1"/>
          </p:nvPr>
        </p:nvSpPr>
        <p:spPr>
          <a:xfrm>
            <a:off x="228600" y="1752600"/>
            <a:ext cx="8915401" cy="4343400"/>
          </a:xfrm>
        </p:spPr>
        <p:txBody>
          <a:bodyPr/>
          <a:lstStyle/>
          <a:p>
            <a:r>
              <a:rPr lang="en-IN" sz="2000" dirty="0"/>
              <a:t>The following tasks are considered to deploy the </a:t>
            </a:r>
            <a:r>
              <a:rPr lang="en-IN" sz="2000" dirty="0" err="1"/>
              <a:t>WebApp</a:t>
            </a:r>
            <a:r>
              <a:rPr lang="en-IN" sz="2000" dirty="0"/>
              <a:t> increment:</a:t>
            </a:r>
          </a:p>
          <a:p>
            <a:pPr lvl="1"/>
            <a:r>
              <a:rPr lang="en-IN" dirty="0"/>
              <a:t>Deliver the </a:t>
            </a:r>
            <a:r>
              <a:rPr lang="en-IN" dirty="0" err="1"/>
              <a:t>WebApp</a:t>
            </a:r>
            <a:r>
              <a:rPr lang="en-IN" dirty="0"/>
              <a:t> increment to a server at a predefined domain</a:t>
            </a:r>
          </a:p>
          <a:p>
            <a:pPr lvl="1"/>
            <a:r>
              <a:rPr lang="en-IN" dirty="0"/>
              <a:t>Establish an online feedback mechanism for end users</a:t>
            </a:r>
          </a:p>
          <a:p>
            <a:pPr lvl="1"/>
            <a:r>
              <a:rPr lang="en-IN" dirty="0"/>
              <a:t>Evaluate end-user interaction, assess lessons learned and consider all end-user feedback and make modifications to the </a:t>
            </a:r>
            <a:r>
              <a:rPr lang="en-IN" dirty="0" err="1"/>
              <a:t>WebApp</a:t>
            </a:r>
            <a:r>
              <a:rPr lang="en-IN" dirty="0"/>
              <a:t> increment as required</a:t>
            </a:r>
          </a:p>
          <a:p>
            <a:pPr lvl="1"/>
            <a:endParaRPr lang="en-IN" dirty="0"/>
          </a:p>
        </p:txBody>
      </p:sp>
      <p:sp>
        <p:nvSpPr>
          <p:cNvPr id="4" name="Footer Placeholder 3"/>
          <p:cNvSpPr>
            <a:spLocks noGrp="1"/>
          </p:cNvSpPr>
          <p:nvPr>
            <p:ph type="ftr" sz="quarter" idx="10"/>
          </p:nvPr>
        </p:nvSpPr>
        <p:spPr/>
        <p:txBody>
          <a:bodyPr/>
          <a:lstStyle/>
          <a:p>
            <a:r>
              <a:rPr lang="en-US" dirty="0"/>
              <a:t>These slides are designed to accompany </a:t>
            </a:r>
            <a:r>
              <a:rPr lang="en-US" i="1" dirty="0"/>
              <a:t>Web Engineering: A Practitioner’s Approach </a:t>
            </a:r>
            <a:r>
              <a:rPr lang="en-US" dirty="0"/>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61</a:t>
            </a:fld>
            <a:endParaRPr lang="en-US"/>
          </a:p>
        </p:txBody>
      </p:sp>
      <p:sp>
        <p:nvSpPr>
          <p:cNvPr id="6" name="Rectangle 5"/>
          <p:cNvSpPr/>
          <p:nvPr/>
        </p:nvSpPr>
        <p:spPr>
          <a:xfrm>
            <a:off x="381000" y="240268"/>
            <a:ext cx="8534400" cy="369332"/>
          </a:xfrm>
          <a:prstGeom prst="rect">
            <a:avLst/>
          </a:prstGeom>
        </p:spPr>
        <p:txBody>
          <a:bodyPr wrap="square">
            <a:spAutoFit/>
          </a:bodyPr>
          <a:lstStyle/>
          <a:p>
            <a:pPr>
              <a:buFont typeface="Wingdings" pitchFamily="2" charset="2"/>
              <a:buNone/>
            </a:pPr>
            <a:r>
              <a:rPr lang="en-AU" sz="1800" b="1" dirty="0"/>
              <a:t>Communication </a:t>
            </a:r>
            <a:r>
              <a:rPr lang="en-AU" sz="1800" b="1" dirty="0">
                <a:sym typeface="Wingdings" pitchFamily="2" charset="2"/>
              </a:rPr>
              <a:t> </a:t>
            </a:r>
            <a:r>
              <a:rPr lang="en-AU" sz="1800" b="1" dirty="0"/>
              <a:t>Planning </a:t>
            </a:r>
            <a:r>
              <a:rPr lang="en-AU" sz="1800" b="1" dirty="0">
                <a:sym typeface="Wingdings" pitchFamily="2" charset="2"/>
              </a:rPr>
              <a:t> </a:t>
            </a:r>
            <a:r>
              <a:rPr lang="en-AU" sz="1800" b="1" dirty="0" err="1"/>
              <a:t>Modeling</a:t>
            </a:r>
            <a:r>
              <a:rPr lang="en-AU" sz="1800" b="1" dirty="0"/>
              <a:t> </a:t>
            </a:r>
            <a:r>
              <a:rPr lang="en-AU" sz="1800" b="1" dirty="0">
                <a:sym typeface="Wingdings" pitchFamily="2" charset="2"/>
              </a:rPr>
              <a:t> </a:t>
            </a:r>
            <a:r>
              <a:rPr lang="en-AU" sz="1800" b="1" dirty="0"/>
              <a:t>Construction </a:t>
            </a:r>
            <a:r>
              <a:rPr lang="en-AU" sz="1800" b="1" dirty="0">
                <a:sym typeface="Wingdings" pitchFamily="2" charset="2"/>
              </a:rPr>
              <a:t> D</a:t>
            </a:r>
            <a:r>
              <a:rPr lang="en-AU" sz="1800" b="1" dirty="0"/>
              <a:t>eployment</a:t>
            </a:r>
            <a:endParaRPr lang="en-IN" sz="18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BC5ACF69-2EC0-411B-A534-2F0DD9FDA041}" type="slidenum">
              <a:rPr lang="en-US"/>
              <a:pPr/>
              <a:t>62</a:t>
            </a:fld>
            <a:endParaRPr lang="en-US"/>
          </a:p>
        </p:txBody>
      </p:sp>
      <p:sp>
        <p:nvSpPr>
          <p:cNvPr id="62466" name="Rectangle 2"/>
          <p:cNvSpPr>
            <a:spLocks noGrp="1" noChangeArrowheads="1"/>
          </p:cNvSpPr>
          <p:nvPr>
            <p:ph type="title"/>
          </p:nvPr>
        </p:nvSpPr>
        <p:spPr/>
        <p:txBody>
          <a:bodyPr/>
          <a:lstStyle/>
          <a:p>
            <a:r>
              <a:rPr lang="en-US" sz="3800" dirty="0"/>
              <a:t>Ch.7 Analysis Modeling of </a:t>
            </a:r>
            <a:r>
              <a:rPr lang="en-US" sz="3800" dirty="0" err="1"/>
              <a:t>WebApps</a:t>
            </a:r>
            <a:endParaRPr lang="en-US" sz="3800" dirty="0"/>
          </a:p>
        </p:txBody>
      </p:sp>
      <p:sp>
        <p:nvSpPr>
          <p:cNvPr id="62467" name="Rectangle 3"/>
          <p:cNvSpPr>
            <a:spLocks noGrp="1" noChangeArrowheads="1"/>
          </p:cNvSpPr>
          <p:nvPr>
            <p:ph type="body" idx="1"/>
          </p:nvPr>
        </p:nvSpPr>
        <p:spPr/>
        <p:txBody>
          <a:bodyPr/>
          <a:lstStyle/>
          <a:p>
            <a:r>
              <a:rPr lang="en-US" dirty="0"/>
              <a:t>Modeling Language (ML)</a:t>
            </a:r>
            <a:endParaRPr lang="en-US" dirty="0">
              <a:latin typeface="Palatino" pitchFamily="18" charset="0"/>
            </a:endParaRPr>
          </a:p>
          <a:p>
            <a:pPr lvl="1"/>
            <a:r>
              <a:rPr lang="en-US" dirty="0"/>
              <a:t>Incorporates a set of notations, terms, and/or symbols, as well as the rules for establishing associations between them</a:t>
            </a:r>
          </a:p>
          <a:p>
            <a:pPr lvl="1"/>
            <a:r>
              <a:rPr lang="en-US" dirty="0"/>
              <a:t>Often has a formally structured representation as well as a set of graphical elements</a:t>
            </a:r>
          </a:p>
          <a:p>
            <a:pPr lvl="1"/>
            <a:r>
              <a:rPr lang="en-US" dirty="0"/>
              <a:t>Some MLs are general purpose (e.g., UML) and others are more specific (e.g., </a:t>
            </a:r>
            <a:r>
              <a:rPr lang="en-US" dirty="0" err="1"/>
              <a:t>WebML</a:t>
            </a:r>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Ch.7 Analysis Modeling of </a:t>
            </a:r>
            <a:r>
              <a:rPr lang="en-US" sz="3600" dirty="0" err="1"/>
              <a:t>WebApps</a:t>
            </a:r>
            <a:endParaRPr lang="en-IN" sz="3600" dirty="0"/>
          </a:p>
        </p:txBody>
      </p:sp>
      <p:sp>
        <p:nvSpPr>
          <p:cNvPr id="3" name="Content Placeholder 2"/>
          <p:cNvSpPr>
            <a:spLocks noGrp="1"/>
          </p:cNvSpPr>
          <p:nvPr>
            <p:ph idx="1"/>
          </p:nvPr>
        </p:nvSpPr>
        <p:spPr/>
        <p:txBody>
          <a:bodyPr/>
          <a:lstStyle/>
          <a:p>
            <a:r>
              <a:rPr lang="en-IN" sz="2200" dirty="0"/>
              <a:t>Many software tools exist for the construction of </a:t>
            </a:r>
            <a:r>
              <a:rPr lang="en-IN" sz="2200" dirty="0" err="1"/>
              <a:t>WebApps</a:t>
            </a:r>
            <a:r>
              <a:rPr lang="en-IN" sz="2200" dirty="0"/>
              <a:t>, relatively few have been developed specifically for analysis</a:t>
            </a:r>
          </a:p>
          <a:p>
            <a:r>
              <a:rPr lang="en-IN" sz="2200" dirty="0"/>
              <a:t>Four categories of tools can be used for analysis:</a:t>
            </a:r>
          </a:p>
          <a:p>
            <a:pPr marL="800100" lvl="1" indent="-342900">
              <a:buFont typeface="+mj-lt"/>
              <a:buAutoNum type="arabicPeriod"/>
            </a:pPr>
            <a:r>
              <a:rPr lang="en-IN" sz="1800" b="1" dirty="0"/>
              <a:t>UML tools</a:t>
            </a:r>
            <a:endParaRPr lang="en-IN" sz="1800" dirty="0"/>
          </a:p>
          <a:p>
            <a:pPr marL="800100" lvl="1" indent="-342900">
              <a:buFont typeface="+mj-lt"/>
              <a:buAutoNum type="arabicPeriod"/>
            </a:pPr>
            <a:r>
              <a:rPr lang="en-IN" sz="1800" b="1" dirty="0"/>
              <a:t>Prototyping tools</a:t>
            </a:r>
            <a:endParaRPr lang="en-IN" sz="1800" dirty="0"/>
          </a:p>
          <a:p>
            <a:pPr marL="800100" lvl="1" indent="-342900">
              <a:buFont typeface="+mj-lt"/>
              <a:buAutoNum type="arabicPeriod"/>
            </a:pPr>
            <a:r>
              <a:rPr lang="en-IN" sz="1800" b="1" dirty="0"/>
              <a:t>Issue tracking tools</a:t>
            </a:r>
            <a:endParaRPr lang="en-IN" sz="1800" dirty="0"/>
          </a:p>
          <a:p>
            <a:pPr marL="800100" lvl="1" indent="-342900">
              <a:buFont typeface="+mj-lt"/>
              <a:buAutoNum type="arabicPeriod"/>
            </a:pPr>
            <a:r>
              <a:rPr lang="en-IN" sz="1800" b="1" dirty="0"/>
              <a:t>Content management tools</a:t>
            </a:r>
            <a:endParaRPr lang="en-IN" sz="18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Ch.7 Analysis Modeling of </a:t>
            </a:r>
            <a:r>
              <a:rPr lang="en-US" sz="3600" dirty="0" err="1"/>
              <a:t>WebApps</a:t>
            </a:r>
            <a:endParaRPr lang="en-IN" sz="3600" dirty="0"/>
          </a:p>
        </p:txBody>
      </p:sp>
      <p:sp>
        <p:nvSpPr>
          <p:cNvPr id="3" name="Content Placeholder 2"/>
          <p:cNvSpPr>
            <a:spLocks noGrp="1"/>
          </p:cNvSpPr>
          <p:nvPr>
            <p:ph idx="1"/>
          </p:nvPr>
        </p:nvSpPr>
        <p:spPr/>
        <p:txBody>
          <a:bodyPr/>
          <a:lstStyle/>
          <a:p>
            <a:pPr marL="400050">
              <a:buFont typeface="+mj-lt"/>
              <a:buAutoNum type="arabicPeriod"/>
            </a:pPr>
            <a:r>
              <a:rPr lang="en-IN" sz="2200" b="1" dirty="0"/>
              <a:t>Unified </a:t>
            </a:r>
            <a:r>
              <a:rPr lang="en-IN" sz="2200" b="1" dirty="0" err="1"/>
              <a:t>Modeling</a:t>
            </a:r>
            <a:r>
              <a:rPr lang="en-IN" sz="2200" b="1" dirty="0"/>
              <a:t> Language (UML) tools</a:t>
            </a:r>
          </a:p>
          <a:p>
            <a:pPr marL="800100" lvl="1"/>
            <a:r>
              <a:rPr lang="en-IN" sz="1800" dirty="0"/>
              <a:t>Used to create analysis models </a:t>
            </a:r>
          </a:p>
          <a:p>
            <a:pPr marL="800100" lvl="1"/>
            <a:r>
              <a:rPr lang="en-IN" sz="1800" dirty="0"/>
              <a:t>Widely used in the software engineering community</a:t>
            </a:r>
          </a:p>
          <a:p>
            <a:pPr marL="400050">
              <a:buFont typeface="+mj-lt"/>
              <a:buAutoNum type="arabicPeriod"/>
            </a:pPr>
            <a:r>
              <a:rPr lang="en-IN" sz="2200" b="1" dirty="0"/>
              <a:t>Prototyping tools</a:t>
            </a:r>
          </a:p>
          <a:p>
            <a:pPr marL="800100" lvl="1"/>
            <a:r>
              <a:rPr lang="en-IN" sz="1800" dirty="0"/>
              <a:t>Virtually any </a:t>
            </a:r>
            <a:r>
              <a:rPr lang="en-IN" sz="1800" dirty="0" err="1"/>
              <a:t>WebApp</a:t>
            </a:r>
            <a:r>
              <a:rPr lang="en-IN" sz="1800" dirty="0"/>
              <a:t> construction tool (e.g., Adobe </a:t>
            </a:r>
            <a:r>
              <a:rPr lang="en-IN" sz="1800" i="1" dirty="0" err="1"/>
              <a:t>GoLive</a:t>
            </a:r>
            <a:r>
              <a:rPr lang="en-IN" sz="1800" i="1" dirty="0"/>
              <a:t>) can be used to create an operational prototype</a:t>
            </a:r>
            <a:endParaRPr lang="en-IN" sz="1800" dirty="0"/>
          </a:p>
          <a:p>
            <a:pPr marL="800100" lvl="1"/>
            <a:r>
              <a:rPr lang="en-IN" sz="1800" dirty="0"/>
              <a:t>Allow fast layout, integration of content, and the development of rough aesthetics, all appropriate for the creation of a quick prototype</a:t>
            </a:r>
          </a:p>
          <a:p>
            <a:pPr marL="400050">
              <a:buFont typeface="+mj-lt"/>
              <a:buAutoNum type="arabicPeriod"/>
            </a:pPr>
            <a:r>
              <a:rPr lang="en-IN" sz="2200" b="1" dirty="0"/>
              <a:t>Issue tracking tools</a:t>
            </a:r>
          </a:p>
          <a:p>
            <a:pPr marL="800100" lvl="1"/>
            <a:r>
              <a:rPr lang="en-IN" sz="1800" dirty="0"/>
              <a:t>Used to record and track the resolution of issues that arise out of interpretation of the emerging analysis models</a:t>
            </a:r>
          </a:p>
          <a:p>
            <a:pPr marL="400050">
              <a:buFont typeface="+mj-lt"/>
              <a:buAutoNum type="arabicPeriod"/>
            </a:pPr>
            <a:r>
              <a:rPr lang="en-IN" sz="2200" b="1" dirty="0"/>
              <a:t>Content management tools</a:t>
            </a:r>
          </a:p>
          <a:p>
            <a:pPr marL="800100" lvl="1"/>
            <a:r>
              <a:rPr lang="en-IN" sz="1800" dirty="0"/>
              <a:t>Used to model the nature and structure of content objects of the </a:t>
            </a:r>
            <a:r>
              <a:rPr lang="en-IN" sz="1800" dirty="0" err="1"/>
              <a:t>WebApp</a:t>
            </a:r>
            <a:endParaRPr lang="en-IN" sz="18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linds(horizontal)">
                                      <p:cBhvr>
                                        <p:cTn id="13" dur="500"/>
                                        <p:tgtEl>
                                          <p:spTgt spid="3">
                                            <p:txEl>
                                              <p:pRg st="6" end="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blinds(horizontal)">
                                      <p:cBhvr>
                                        <p:cTn id="21" dur="500"/>
                                        <p:tgtEl>
                                          <p:spTgt spid="3">
                                            <p:txEl>
                                              <p:pRg st="1" end="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linds(horizont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IN" dirty="0"/>
          </a:p>
        </p:txBody>
      </p:sp>
      <p:sp>
        <p:nvSpPr>
          <p:cNvPr id="3" name="Content Placeholder 2"/>
          <p:cNvSpPr>
            <a:spLocks noGrp="1"/>
          </p:cNvSpPr>
          <p:nvPr>
            <p:ph idx="1"/>
          </p:nvPr>
        </p:nvSpPr>
        <p:spPr>
          <a:xfrm>
            <a:off x="609601" y="1905000"/>
            <a:ext cx="8413750" cy="4191000"/>
          </a:xfrm>
        </p:spPr>
        <p:txBody>
          <a:bodyPr/>
          <a:lstStyle/>
          <a:p>
            <a:r>
              <a:rPr lang="en-IN" sz="2200" dirty="0"/>
              <a:t>You’ve been approached by CPI Corporation, a company that builds, markets, sells, and monitors security systems for homes and small businesses. CPI has no Web presence and wants to roll out a “significant” website that will coincide with the introduction of a new line of security sensors and a set of radically new Web-based services. They want your help in the development of the </a:t>
            </a:r>
            <a:r>
              <a:rPr lang="en-IN" sz="2200" dirty="0" err="1"/>
              <a:t>WebApp</a:t>
            </a:r>
            <a:r>
              <a:rPr lang="en-IN" sz="2200" dirty="0"/>
              <a:t>, which is called SafeHomeAssured.com, and at the same time for you to assist them as they create new Web services that will increase their market share.</a:t>
            </a:r>
          </a:p>
          <a:p>
            <a:r>
              <a:rPr lang="en-IN" sz="2200" dirty="0"/>
              <a:t>CPI has engineered a compact, wireless sensor controller that will become the core element in a new line of commercial and residential security systems that it intends to call  </a:t>
            </a:r>
            <a:r>
              <a:rPr lang="en-IN" sz="2200" dirty="0" err="1"/>
              <a:t>S</a:t>
            </a:r>
            <a:r>
              <a:rPr lang="en-IN" sz="2200" i="1" dirty="0" err="1"/>
              <a:t>afeHome</a:t>
            </a:r>
            <a:r>
              <a:rPr lang="en-IN" sz="2200" i="1" dirty="0"/>
              <a:t>. </a:t>
            </a:r>
            <a:endParaRPr lang="en-IN" sz="22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IN" dirty="0"/>
          </a:p>
        </p:txBody>
      </p:sp>
      <p:sp>
        <p:nvSpPr>
          <p:cNvPr id="3" name="Content Placeholder 2"/>
          <p:cNvSpPr>
            <a:spLocks noGrp="1"/>
          </p:cNvSpPr>
          <p:nvPr>
            <p:ph idx="1"/>
          </p:nvPr>
        </p:nvSpPr>
        <p:spPr>
          <a:xfrm>
            <a:off x="457201" y="1905000"/>
            <a:ext cx="8566150" cy="4191000"/>
          </a:xfrm>
        </p:spPr>
        <p:txBody>
          <a:bodyPr/>
          <a:lstStyle/>
          <a:p>
            <a:r>
              <a:rPr lang="en-IN" dirty="0"/>
              <a:t>The features (content and function) to be implemented:</a:t>
            </a:r>
          </a:p>
          <a:p>
            <a:pPr lvl="1">
              <a:buNone/>
            </a:pPr>
            <a:r>
              <a:rPr lang="en-IN" dirty="0"/>
              <a:t>• Information about CPI and its products and people</a:t>
            </a:r>
          </a:p>
          <a:p>
            <a:pPr lvl="1">
              <a:buNone/>
            </a:pPr>
            <a:r>
              <a:rPr lang="en-IN" dirty="0"/>
              <a:t>• Specifications for all security hardware components, including pictures, technical descriptions, installation instructions, pricing, and other pertinent information</a:t>
            </a:r>
          </a:p>
          <a:p>
            <a:pPr lvl="1">
              <a:buNone/>
            </a:pPr>
            <a:r>
              <a:rPr lang="en-IN" dirty="0"/>
              <a:t>• Security system design assistance that enables a customer to specify a living or business space (e.g., rooms, doors, windows) and then get semi automated layout assistance for a security system</a:t>
            </a:r>
          </a:p>
          <a:p>
            <a:pPr lvl="1">
              <a:buNone/>
            </a:pPr>
            <a:r>
              <a:rPr lang="en-IN" dirty="0"/>
              <a:t>• e-Commerce capability that enables a customer to order security hardware and monitoring services</a:t>
            </a:r>
          </a:p>
          <a:p>
            <a:pPr lvl="2"/>
            <a:r>
              <a:rPr lang="en-IN" dirty="0"/>
              <a:t>This capability will be coupled to backroom systems that support a customer purchase</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a:t>
            </a:r>
            <a:endParaRPr lang="en-IN" dirty="0"/>
          </a:p>
        </p:txBody>
      </p:sp>
      <p:sp>
        <p:nvSpPr>
          <p:cNvPr id="3" name="Content Placeholder 2"/>
          <p:cNvSpPr>
            <a:spLocks noGrp="1"/>
          </p:cNvSpPr>
          <p:nvPr>
            <p:ph idx="1"/>
          </p:nvPr>
        </p:nvSpPr>
        <p:spPr>
          <a:xfrm>
            <a:off x="533401" y="1905000"/>
            <a:ext cx="8489950" cy="4191000"/>
          </a:xfrm>
        </p:spPr>
        <p:txBody>
          <a:bodyPr/>
          <a:lstStyle/>
          <a:p>
            <a:r>
              <a:rPr lang="en-IN" dirty="0"/>
              <a:t>The following features (content and function) will be implemented:</a:t>
            </a:r>
          </a:p>
          <a:p>
            <a:pPr marL="542925" lvl="1" indent="-85725">
              <a:buNone/>
            </a:pPr>
            <a:r>
              <a:rPr lang="en-IN" dirty="0"/>
              <a:t>• Customer monitoring via the Internet to enable a homeowner or business person to use video to monitor a space in real time </a:t>
            </a:r>
          </a:p>
          <a:p>
            <a:pPr lvl="1">
              <a:buNone/>
            </a:pPr>
            <a:r>
              <a:rPr lang="en-IN" dirty="0"/>
              <a:t>• Customer account access capability</a:t>
            </a:r>
          </a:p>
          <a:p>
            <a:pPr lvl="1">
              <a:buNone/>
            </a:pPr>
            <a:r>
              <a:rPr lang="en-IN" dirty="0"/>
              <a:t>• Customer service access capability including specialized in-house functionality</a:t>
            </a:r>
          </a:p>
          <a:p>
            <a:pPr lvl="1">
              <a:buNone/>
            </a:pPr>
            <a:r>
              <a:rPr lang="en-IN" dirty="0"/>
              <a:t>• Technical service staff access capability including specialized in-house functionality</a:t>
            </a:r>
          </a:p>
          <a:p>
            <a:pPr lvl="1"/>
            <a:r>
              <a:rPr lang="en-IN" dirty="0"/>
              <a:t>In addition, CPI wants to abandon a brick-and-mortar sales strategy (i.e., salespeople, store fronts) and move toward a twenty-first century paradigm. The company wants to sell exclusively via the Web.</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UML</a:t>
            </a:r>
            <a:endParaRPr lang="en-IN" sz="3600" dirty="0"/>
          </a:p>
        </p:txBody>
      </p:sp>
      <p:sp>
        <p:nvSpPr>
          <p:cNvPr id="3" name="Content Placeholder 2"/>
          <p:cNvSpPr>
            <a:spLocks noGrp="1"/>
          </p:cNvSpPr>
          <p:nvPr>
            <p:ph idx="1"/>
          </p:nvPr>
        </p:nvSpPr>
        <p:spPr/>
        <p:txBody>
          <a:bodyPr/>
          <a:lstStyle/>
          <a:p>
            <a:r>
              <a:rPr lang="en-IN" sz="2000" dirty="0"/>
              <a:t>Allows the “</a:t>
            </a:r>
            <a:r>
              <a:rPr lang="en-IN" sz="2000" dirty="0" err="1"/>
              <a:t>modeling”of</a:t>
            </a:r>
            <a:r>
              <a:rPr lang="en-IN" sz="2000" dirty="0"/>
              <a:t> actors</a:t>
            </a:r>
          </a:p>
          <a:p>
            <a:r>
              <a:rPr lang="en-IN" sz="2000" dirty="0"/>
              <a:t>But in UML an actor strictly represents the idealization of a particular interaction with the system—rather than a user</a:t>
            </a:r>
          </a:p>
          <a:p>
            <a:r>
              <a:rPr lang="en-IN" sz="2000" dirty="0"/>
              <a:t>The same user may participate in different interactions (and therefore be represented as different actors), but that user will carry his or her context across these roles</a:t>
            </a:r>
          </a:p>
          <a:p>
            <a:r>
              <a:rPr lang="en-IN" sz="2000" dirty="0"/>
              <a:t>It is important to model the user context and not just the individual interactions</a:t>
            </a:r>
          </a:p>
          <a:p>
            <a:pPr lvl="1"/>
            <a:r>
              <a:rPr lang="en-IN" dirty="0"/>
              <a:t>To achieve these, both the different users (using the «user» actors) and the different types of interactions in which those users participate (using the «interaction» actors)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UML-Case Study Actors</a:t>
            </a:r>
            <a:endParaRPr lang="en-IN" dirty="0"/>
          </a:p>
        </p:txBody>
      </p:sp>
      <p:sp>
        <p:nvSpPr>
          <p:cNvPr id="3" name="Content Placeholder 2"/>
          <p:cNvSpPr>
            <a:spLocks noGrp="1"/>
          </p:cNvSpPr>
          <p:nvPr>
            <p:ph idx="1"/>
          </p:nvPr>
        </p:nvSpPr>
        <p:spPr/>
        <p:txBody>
          <a:bodyPr/>
          <a:lstStyle/>
          <a:p>
            <a:r>
              <a:rPr lang="en-IN" sz="2000" dirty="0"/>
              <a:t>For SafeHomeAssured.com there are three main types of users, who can carry out four different types of interactions: </a:t>
            </a:r>
          </a:p>
          <a:p>
            <a:pPr>
              <a:buNone/>
            </a:pPr>
            <a:r>
              <a:rPr lang="en-IN" sz="2000" dirty="0"/>
              <a:t>	(1) Guests</a:t>
            </a:r>
          </a:p>
          <a:p>
            <a:pPr lvl="1"/>
            <a:r>
              <a:rPr lang="en-IN" sz="1600" dirty="0"/>
              <a:t>Can browse the public information on products and download specs, as well as purchase products (but the system won’t remember their preferences)</a:t>
            </a:r>
          </a:p>
          <a:p>
            <a:pPr>
              <a:buNone/>
            </a:pPr>
            <a:r>
              <a:rPr lang="en-IN" sz="2000" dirty="0"/>
              <a:t>	(2) Registered users</a:t>
            </a:r>
          </a:p>
          <a:p>
            <a:pPr lvl="1"/>
            <a:r>
              <a:rPr lang="en-IN" sz="1600" dirty="0"/>
              <a:t> Have access to the same functionality as  guests, but the system will remember their preferences as well as allow them to purchase on an account</a:t>
            </a:r>
          </a:p>
          <a:p>
            <a:pPr>
              <a:buNone/>
            </a:pPr>
            <a:r>
              <a:rPr lang="en-IN" sz="2000" dirty="0"/>
              <a:t>	(3) Registered homeowners</a:t>
            </a:r>
          </a:p>
          <a:p>
            <a:pPr lvl="1"/>
            <a:r>
              <a:rPr lang="en-IN" sz="1600" dirty="0"/>
              <a:t>Can browse information and buy  products, but can also have their system monitored online</a:t>
            </a:r>
          </a:p>
          <a:p>
            <a:r>
              <a:rPr lang="en-IN" sz="2000" dirty="0"/>
              <a:t>For each «user» actor </a:t>
            </a:r>
            <a:r>
              <a:rPr lang="en-IN" sz="2000" dirty="0">
                <a:sym typeface="Wingdings" pitchFamily="2" charset="2"/>
              </a:rPr>
              <a:t></a:t>
            </a:r>
            <a:r>
              <a:rPr lang="en-IN" sz="2000" dirty="0"/>
              <a:t> need to understand the nature of the user category—its context, needs, and behaviours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69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linds(horizontal)">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58E55B1-5238-4C7B-8C07-D8298E031ED4}" type="slidenum">
              <a:rPr lang="en-US"/>
              <a:pPr/>
              <a:t>7</a:t>
            </a:fld>
            <a:endParaRPr lang="en-US"/>
          </a:p>
        </p:txBody>
      </p:sp>
      <p:sp>
        <p:nvSpPr>
          <p:cNvPr id="7170" name="Rectangle 2"/>
          <p:cNvSpPr>
            <a:spLocks noGrp="1" noChangeArrowheads="1"/>
          </p:cNvSpPr>
          <p:nvPr>
            <p:ph type="title"/>
          </p:nvPr>
        </p:nvSpPr>
        <p:spPr/>
        <p:txBody>
          <a:bodyPr/>
          <a:lstStyle/>
          <a:p>
            <a:r>
              <a:rPr lang="en-US" i="1" dirty="0"/>
              <a:t>Web-Based Systems</a:t>
            </a:r>
            <a:endParaRPr lang="en-US" dirty="0"/>
          </a:p>
        </p:txBody>
      </p:sp>
      <p:sp>
        <p:nvSpPr>
          <p:cNvPr id="7171" name="Rectangle 3"/>
          <p:cNvSpPr>
            <a:spLocks noGrp="1" noChangeArrowheads="1"/>
          </p:cNvSpPr>
          <p:nvPr>
            <p:ph type="body" idx="1"/>
          </p:nvPr>
        </p:nvSpPr>
        <p:spPr/>
        <p:txBody>
          <a:bodyPr/>
          <a:lstStyle/>
          <a:p>
            <a:r>
              <a:rPr lang="en-US" dirty="0"/>
              <a:t>In the early days, the Web systems built using </a:t>
            </a:r>
            <a:r>
              <a:rPr lang="en-US" dirty="0">
                <a:solidFill>
                  <a:schemeClr val="folHlink"/>
                </a:solidFill>
              </a:rPr>
              <a:t>informality, urgency, intuition,</a:t>
            </a:r>
            <a:r>
              <a:rPr lang="en-US" dirty="0"/>
              <a:t> and </a:t>
            </a:r>
            <a:r>
              <a:rPr lang="en-US" dirty="0">
                <a:solidFill>
                  <a:schemeClr val="folHlink"/>
                </a:solidFill>
              </a:rPr>
              <a:t>art </a:t>
            </a:r>
          </a:p>
          <a:p>
            <a:pPr lvl="1"/>
            <a:r>
              <a:rPr lang="en-US" i="1" dirty="0">
                <a:solidFill>
                  <a:srgbClr val="C00000"/>
                </a:solidFill>
                <a:latin typeface="Arial" pitchFamily="34" charset="0"/>
                <a:cs typeface="Arial" pitchFamily="34" charset="0"/>
              </a:rPr>
              <a:t>Informality</a:t>
            </a:r>
            <a:r>
              <a:rPr lang="en-US" dirty="0">
                <a:solidFill>
                  <a:srgbClr val="C00000"/>
                </a:solidFill>
                <a:latin typeface="Arial" pitchFamily="34" charset="0"/>
                <a:cs typeface="Arial" pitchFamily="34" charset="0"/>
              </a:rPr>
              <a:t> </a:t>
            </a:r>
            <a:r>
              <a:rPr lang="en-US" dirty="0">
                <a:latin typeface="Arial" pitchFamily="34" charset="0"/>
                <a:cs typeface="Arial" pitchFamily="34" charset="0"/>
              </a:rPr>
              <a:t>leads to an easy work environment—one in which you can do your own thing. </a:t>
            </a:r>
          </a:p>
          <a:p>
            <a:pPr lvl="1"/>
            <a:r>
              <a:rPr lang="en-US" i="1" dirty="0">
                <a:solidFill>
                  <a:srgbClr val="C00000"/>
                </a:solidFill>
                <a:latin typeface="Arial" pitchFamily="34" charset="0"/>
                <a:cs typeface="Arial" pitchFamily="34" charset="0"/>
              </a:rPr>
              <a:t>Urgency</a:t>
            </a:r>
            <a:r>
              <a:rPr lang="en-US" dirty="0">
                <a:latin typeface="Arial" pitchFamily="34" charset="0"/>
                <a:cs typeface="Arial" pitchFamily="34" charset="0"/>
              </a:rPr>
              <a:t> leads to action and rapid decision making. </a:t>
            </a:r>
          </a:p>
          <a:p>
            <a:pPr lvl="1"/>
            <a:r>
              <a:rPr lang="en-US" i="1" dirty="0">
                <a:solidFill>
                  <a:srgbClr val="C00000"/>
                </a:solidFill>
                <a:latin typeface="Arial" pitchFamily="34" charset="0"/>
                <a:cs typeface="Arial" pitchFamily="34" charset="0"/>
              </a:rPr>
              <a:t>Intuition</a:t>
            </a:r>
            <a:r>
              <a:rPr lang="en-US" dirty="0">
                <a:latin typeface="Arial" pitchFamily="34" charset="0"/>
                <a:cs typeface="Arial" pitchFamily="34" charset="0"/>
              </a:rPr>
              <a:t> is an intangible quality that enables you to “feel” your way through complex situations. </a:t>
            </a:r>
          </a:p>
          <a:p>
            <a:pPr lvl="1"/>
            <a:r>
              <a:rPr lang="en-US" i="1" dirty="0">
                <a:solidFill>
                  <a:srgbClr val="C00000"/>
                </a:solidFill>
                <a:latin typeface="Arial" pitchFamily="34" charset="0"/>
                <a:cs typeface="Arial" pitchFamily="34" charset="0"/>
              </a:rPr>
              <a:t>Art</a:t>
            </a:r>
            <a:r>
              <a:rPr lang="en-US" dirty="0">
                <a:latin typeface="Arial" pitchFamily="34" charset="0"/>
                <a:cs typeface="Arial" pitchFamily="34" charset="0"/>
              </a:rPr>
              <a:t> leads to aesthetic form and function—to something that pleases those who encounter it. </a:t>
            </a:r>
          </a:p>
          <a:p>
            <a:r>
              <a:rPr lang="en-US" dirty="0"/>
              <a:t>Problem is—</a:t>
            </a:r>
            <a:r>
              <a:rPr lang="en-US" dirty="0">
                <a:solidFill>
                  <a:schemeClr val="folHlink"/>
                </a:solidFill>
              </a:rPr>
              <a:t>this approach can and often does lead to problems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7"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543925" cy="1090613"/>
          </a:xfrm>
        </p:spPr>
        <p:txBody>
          <a:bodyPr/>
          <a:lstStyle/>
          <a:p>
            <a:r>
              <a:rPr lang="en-US" dirty="0"/>
              <a:t>UML-Actors</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70</a:t>
            </a:fld>
            <a:endParaRPr lang="en-US"/>
          </a:p>
        </p:txBody>
      </p:sp>
      <p:pic>
        <p:nvPicPr>
          <p:cNvPr id="187394" name="Picture 2"/>
          <p:cNvPicPr>
            <a:picLocks noChangeAspect="1" noChangeArrowheads="1"/>
          </p:cNvPicPr>
          <p:nvPr/>
        </p:nvPicPr>
        <p:blipFill>
          <a:blip r:embed="rId2" cstate="print"/>
          <a:srcRect/>
          <a:stretch>
            <a:fillRect/>
          </a:stretch>
        </p:blipFill>
        <p:spPr bwMode="auto">
          <a:xfrm>
            <a:off x="3460252" y="762000"/>
            <a:ext cx="5683748" cy="5257800"/>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UML-Conversation</a:t>
            </a:r>
            <a:endParaRPr lang="en-IN" dirty="0"/>
          </a:p>
        </p:txBody>
      </p:sp>
      <p:sp>
        <p:nvSpPr>
          <p:cNvPr id="3" name="Content Placeholder 2"/>
          <p:cNvSpPr>
            <a:spLocks noGrp="1"/>
          </p:cNvSpPr>
          <p:nvPr>
            <p:ph idx="1"/>
          </p:nvPr>
        </p:nvSpPr>
        <p:spPr/>
        <p:txBody>
          <a:bodyPr/>
          <a:lstStyle/>
          <a:p>
            <a:r>
              <a:rPr lang="en-IN" dirty="0"/>
              <a:t>The vast majority of </a:t>
            </a:r>
            <a:r>
              <a:rPr lang="en-IN" dirty="0" err="1"/>
              <a:t>WebApps</a:t>
            </a:r>
            <a:r>
              <a:rPr lang="en-IN" dirty="0"/>
              <a:t> enable a “conversation” between an end user and application functionality, content, and behavior</a:t>
            </a:r>
          </a:p>
          <a:p>
            <a:r>
              <a:rPr lang="en-IN" dirty="0"/>
              <a:t>This conversation can be described using an </a:t>
            </a:r>
            <a:r>
              <a:rPr lang="en-IN" i="1" dirty="0"/>
              <a:t>interaction model that can be composed of one or more of the following </a:t>
            </a:r>
            <a:r>
              <a:rPr lang="en-IN" dirty="0"/>
              <a:t>elements: (1) use cases, (2) sequence diagrams, (3) state </a:t>
            </a:r>
            <a:r>
              <a:rPr lang="en-IN" dirty="0" err="1"/>
              <a:t>diagrams,and</a:t>
            </a:r>
            <a:r>
              <a:rPr lang="en-IN" dirty="0"/>
              <a:t>/or (4) user interface prototypes</a:t>
            </a:r>
          </a:p>
          <a:p>
            <a:r>
              <a:rPr lang="en-IN" dirty="0"/>
              <a:t>In addition to these representations, the interaction is also represented within the context of the navigation model </a:t>
            </a:r>
            <a:r>
              <a:rPr lang="en-IN" dirty="0">
                <a:sym typeface="Wingdings" pitchFamily="2" charset="2"/>
              </a:rPr>
              <a:t></a:t>
            </a:r>
            <a:r>
              <a:rPr lang="en-IN" dirty="0"/>
              <a:t> “Relationship-Navigation Analysis”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IN" dirty="0"/>
          </a:p>
        </p:txBody>
      </p:sp>
      <p:sp>
        <p:nvSpPr>
          <p:cNvPr id="3" name="Content Placeholder 2"/>
          <p:cNvSpPr>
            <a:spLocks noGrp="1"/>
          </p:cNvSpPr>
          <p:nvPr>
            <p:ph idx="1"/>
          </p:nvPr>
        </p:nvSpPr>
        <p:spPr/>
        <p:txBody>
          <a:bodyPr/>
          <a:lstStyle/>
          <a:p>
            <a:r>
              <a:rPr lang="en-IN" dirty="0"/>
              <a:t>The dominant element of the interaction model for </a:t>
            </a:r>
            <a:r>
              <a:rPr lang="en-IN" dirty="0" err="1"/>
              <a:t>WebApps</a:t>
            </a:r>
            <a:endParaRPr lang="en-IN" dirty="0"/>
          </a:p>
          <a:p>
            <a:r>
              <a:rPr lang="en-IN" dirty="0"/>
              <a:t>Not uncommon to describe 100 or more use cases when large, complex </a:t>
            </a:r>
            <a:r>
              <a:rPr lang="en-IN" dirty="0" err="1"/>
              <a:t>WebApps</a:t>
            </a:r>
            <a:r>
              <a:rPr lang="en-IN" dirty="0"/>
              <a:t> are analyzed, designed, and constructed</a:t>
            </a:r>
          </a:p>
          <a:p>
            <a:r>
              <a:rPr lang="en-IN" dirty="0"/>
              <a:t>However, a relatively small percentage of the use cases describes the major interactions between end-user categories (actors) and the system</a:t>
            </a:r>
          </a:p>
          <a:p>
            <a:r>
              <a:rPr lang="en-IN" dirty="0"/>
              <a:t>Other use cases refine the interactions, providing the analysis detail necessary to guide the design and construction</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en-IN" dirty="0"/>
          </a:p>
        </p:txBody>
      </p:sp>
      <p:sp>
        <p:nvSpPr>
          <p:cNvPr id="3" name="Content Placeholder 2"/>
          <p:cNvSpPr>
            <a:spLocks noGrp="1"/>
          </p:cNvSpPr>
          <p:nvPr>
            <p:ph idx="1"/>
          </p:nvPr>
        </p:nvSpPr>
        <p:spPr/>
        <p:txBody>
          <a:bodyPr/>
          <a:lstStyle/>
          <a:p>
            <a:r>
              <a:rPr lang="en-IN" dirty="0"/>
              <a:t>In many instances, a set of use cases is sufficient to describe the interaction at an analysis level</a:t>
            </a:r>
          </a:p>
          <a:p>
            <a:r>
              <a:rPr lang="en-IN" dirty="0"/>
              <a:t>However, when the interaction sequence is complex and involves multiple analysis classes or many tasks, it is sometimes worthwhile to depict it using a more rigorous diagrammatic form</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01125" cy="1090613"/>
          </a:xfrm>
        </p:spPr>
        <p:txBody>
          <a:bodyPr/>
          <a:lstStyle/>
          <a:p>
            <a:r>
              <a:rPr lang="en-US" dirty="0" err="1"/>
              <a:t>UseCase</a:t>
            </a:r>
            <a:r>
              <a:rPr lang="en-US" dirty="0"/>
              <a:t> Diagram</a:t>
            </a:r>
            <a:endParaRPr lang="en-IN" dirty="0"/>
          </a:p>
        </p:txBody>
      </p:sp>
      <p:sp>
        <p:nvSpPr>
          <p:cNvPr id="3" name="Content Placeholder 2"/>
          <p:cNvSpPr>
            <a:spLocks noGrp="1"/>
          </p:cNvSpPr>
          <p:nvPr>
            <p:ph idx="1"/>
          </p:nvPr>
        </p:nvSpPr>
        <p:spPr/>
        <p:txBody>
          <a:bodyPr/>
          <a:lstStyle/>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74</a:t>
            </a:fld>
            <a:endParaRPr lang="en-US"/>
          </a:p>
        </p:txBody>
      </p:sp>
      <p:pic>
        <p:nvPicPr>
          <p:cNvPr id="188418" name="Picture 2"/>
          <p:cNvPicPr>
            <a:picLocks noChangeAspect="1" noChangeArrowheads="1"/>
          </p:cNvPicPr>
          <p:nvPr/>
        </p:nvPicPr>
        <p:blipFill>
          <a:blip r:embed="rId2" cstate="print"/>
          <a:srcRect/>
          <a:stretch>
            <a:fillRect/>
          </a:stretch>
        </p:blipFill>
        <p:spPr bwMode="auto">
          <a:xfrm>
            <a:off x="4267200" y="-1"/>
            <a:ext cx="4876800" cy="685454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IN" dirty="0"/>
          </a:p>
        </p:txBody>
      </p:sp>
      <p:sp>
        <p:nvSpPr>
          <p:cNvPr id="3" name="Content Placeholder 2"/>
          <p:cNvSpPr>
            <a:spLocks noGrp="1"/>
          </p:cNvSpPr>
          <p:nvPr>
            <p:ph idx="1"/>
          </p:nvPr>
        </p:nvSpPr>
        <p:spPr/>
        <p:txBody>
          <a:bodyPr/>
          <a:lstStyle/>
          <a:p>
            <a:r>
              <a:rPr lang="en-IN" dirty="0"/>
              <a:t>Shorthand representation of the manner in which user actions (the dynamic elements of a system defined by use cases) collaborate with analysis classes (the structural elements of a system)</a:t>
            </a:r>
          </a:p>
          <a:p>
            <a:r>
              <a:rPr lang="en-IN" dirty="0"/>
              <a:t>Since analysis classes are extracted from use case descriptions, there is a need to ensure that traceability exists between the classes that have been defined and the use cases that describe system interaction</a:t>
            </a:r>
          </a:p>
          <a:p>
            <a:r>
              <a:rPr lang="en-IN" dirty="0"/>
              <a:t>The merging of dynamic and structural elements of the [analysis] model is the key link in the traceability of the model and should be taken very seriously</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IN" dirty="0"/>
          </a:p>
        </p:txBody>
      </p:sp>
      <p:sp>
        <p:nvSpPr>
          <p:cNvPr id="3" name="Content Placeholder 2"/>
          <p:cNvSpPr>
            <a:spLocks noGrp="1"/>
          </p:cNvSpPr>
          <p:nvPr>
            <p:ph idx="1"/>
          </p:nvPr>
        </p:nvSpPr>
        <p:spPr/>
        <p:txBody>
          <a:bodyPr/>
          <a:lstStyle/>
          <a:p>
            <a:r>
              <a:rPr lang="en-IN" dirty="0"/>
              <a:t>The vertical axis of the diagram</a:t>
            </a:r>
          </a:p>
          <a:p>
            <a:pPr lvl="1"/>
            <a:r>
              <a:rPr lang="en-IN" sz="1800" dirty="0"/>
              <a:t>Depicts actions that are defined within the use case</a:t>
            </a:r>
          </a:p>
          <a:p>
            <a:r>
              <a:rPr lang="en-IN" dirty="0"/>
              <a:t>The horizontal axis </a:t>
            </a:r>
          </a:p>
          <a:p>
            <a:pPr lvl="1"/>
            <a:r>
              <a:rPr lang="en-IN" sz="1800" dirty="0"/>
              <a:t>Identifies the analysis classes that are used as the use case proceeds</a:t>
            </a:r>
          </a:p>
          <a:p>
            <a:r>
              <a:rPr lang="en-IN" dirty="0"/>
              <a:t>For example:</a:t>
            </a:r>
          </a:p>
          <a:p>
            <a:pPr lvl="1"/>
            <a:r>
              <a:rPr lang="en-IN" sz="1800" dirty="0"/>
              <a:t>A user logs in to the </a:t>
            </a:r>
            <a:r>
              <a:rPr lang="en-IN" sz="1800" dirty="0" err="1"/>
              <a:t>WebApp</a:t>
            </a:r>
            <a:r>
              <a:rPr lang="en-IN" sz="1800" dirty="0"/>
              <a:t>, navigates the relevant options, and selects a camera</a:t>
            </a:r>
          </a:p>
          <a:p>
            <a:pPr lvl="1"/>
            <a:r>
              <a:rPr lang="en-IN" sz="1800" dirty="0"/>
              <a:t>The video from that camera is then displayed</a:t>
            </a:r>
          </a:p>
          <a:p>
            <a:r>
              <a:rPr lang="en-IN" dirty="0"/>
              <a:t>The movement across and down the sequence diagram ties each analysis class to use case actions</a:t>
            </a:r>
          </a:p>
          <a:p>
            <a:pPr lvl="1"/>
            <a:r>
              <a:rPr lang="en-IN" sz="1800" dirty="0"/>
              <a:t>If a use case action is missing from the diagram, you should </a:t>
            </a:r>
            <a:r>
              <a:rPr lang="en-IN" sz="1800" dirty="0" err="1"/>
              <a:t>reevaluate</a:t>
            </a:r>
            <a:r>
              <a:rPr lang="en-IN" sz="1800" dirty="0"/>
              <a:t> the description of analysis classes to determine if one or more classes are missing</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76</a:t>
            </a:fld>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a:t>
            </a:r>
            <a:endParaRPr lang="en-IN" dirty="0"/>
          </a:p>
        </p:txBody>
      </p:sp>
      <p:sp>
        <p:nvSpPr>
          <p:cNvPr id="3" name="Content Placeholder 2"/>
          <p:cNvSpPr>
            <a:spLocks noGrp="1"/>
          </p:cNvSpPr>
          <p:nvPr>
            <p:ph idx="1"/>
          </p:nvPr>
        </p:nvSpPr>
        <p:spPr>
          <a:xfrm>
            <a:off x="912813" y="1905000"/>
            <a:ext cx="2820987" cy="4191000"/>
          </a:xfrm>
        </p:spPr>
        <p:txBody>
          <a:bodyPr/>
          <a:lstStyle/>
          <a:p>
            <a:r>
              <a:rPr lang="en-IN" dirty="0"/>
              <a:t>For the Access camera surveillance via the Internet use case</a:t>
            </a:r>
          </a:p>
          <a:p>
            <a:r>
              <a:rPr lang="en-IN" sz="2000" dirty="0"/>
              <a:t>Sequence diagrams can be created for each use case and the analysis classes defined for the use case</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77</a:t>
            </a:fld>
            <a:endParaRPr lang="en-US"/>
          </a:p>
        </p:txBody>
      </p:sp>
      <p:pic>
        <p:nvPicPr>
          <p:cNvPr id="7" name="Picture 4" descr="Figure 7-7"/>
          <p:cNvPicPr>
            <a:picLocks noChangeAspect="1" noChangeArrowheads="1"/>
          </p:cNvPicPr>
          <p:nvPr/>
        </p:nvPicPr>
        <p:blipFill>
          <a:blip r:embed="rId2" cstate="print"/>
          <a:srcRect/>
          <a:stretch>
            <a:fillRect/>
          </a:stretch>
        </p:blipFill>
        <p:spPr bwMode="auto">
          <a:xfrm>
            <a:off x="3979896" y="1524000"/>
            <a:ext cx="5164104" cy="50292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E474-BB39-4223-9DDE-CA5A427AA087}"/>
              </a:ext>
            </a:extLst>
          </p:cNvPr>
          <p:cNvSpPr>
            <a:spLocks noGrp="1"/>
          </p:cNvSpPr>
          <p:nvPr>
            <p:ph type="title"/>
          </p:nvPr>
        </p:nvSpPr>
        <p:spPr/>
        <p:txBody>
          <a:bodyPr/>
          <a:lstStyle/>
          <a:p>
            <a:r>
              <a:rPr lang="en-US" dirty="0"/>
              <a:t>Present no </a:t>
            </a:r>
            <a:endParaRPr lang="en-IN" dirty="0"/>
          </a:p>
        </p:txBody>
      </p:sp>
      <p:sp>
        <p:nvSpPr>
          <p:cNvPr id="3" name="Content Placeholder 2">
            <a:extLst>
              <a:ext uri="{FF2B5EF4-FFF2-40B4-BE49-F238E27FC236}">
                <a16:creationId xmlns:a16="http://schemas.microsoft.com/office/drawing/2014/main" id="{CEDC32DA-ABBC-44B4-ACCD-56D72F5B0411}"/>
              </a:ext>
            </a:extLst>
          </p:cNvPr>
          <p:cNvSpPr>
            <a:spLocks noGrp="1"/>
          </p:cNvSpPr>
          <p:nvPr>
            <p:ph idx="1"/>
          </p:nvPr>
        </p:nvSpPr>
        <p:spPr/>
        <p:txBody>
          <a:bodyPr/>
          <a:lstStyle/>
          <a:p>
            <a:r>
              <a:rPr lang="en-US" dirty="0"/>
              <a:t>2 3 6 7 8 9 10 </a:t>
            </a:r>
          </a:p>
          <a:p>
            <a:r>
              <a:rPr lang="en-US" dirty="0"/>
              <a:t>11 12 13 16 18 19 20 </a:t>
            </a:r>
          </a:p>
          <a:p>
            <a:r>
              <a:rPr lang="en-US" dirty="0"/>
              <a:t>22 28 29 30 </a:t>
            </a:r>
          </a:p>
          <a:p>
            <a:r>
              <a:rPr lang="en-US" dirty="0"/>
              <a:t>31 32 34 37 38</a:t>
            </a:r>
          </a:p>
          <a:p>
            <a:r>
              <a:rPr lang="en-US" dirty="0"/>
              <a:t> 45 47 49 55 </a:t>
            </a:r>
          </a:p>
          <a:p>
            <a:r>
              <a:rPr lang="en-US"/>
              <a:t>41 42 43 24 39 51 54 14 23 44 52 46 21 48 36 15 </a:t>
            </a:r>
            <a:endParaRPr lang="en-IN" dirty="0"/>
          </a:p>
        </p:txBody>
      </p:sp>
      <p:sp>
        <p:nvSpPr>
          <p:cNvPr id="4" name="Footer Placeholder 3">
            <a:extLst>
              <a:ext uri="{FF2B5EF4-FFF2-40B4-BE49-F238E27FC236}">
                <a16:creationId xmlns:a16="http://schemas.microsoft.com/office/drawing/2014/main" id="{017C07CB-57B2-4E71-B421-F00EDE793823}"/>
              </a:ext>
            </a:extLst>
          </p:cNvPr>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a:extLst>
              <a:ext uri="{FF2B5EF4-FFF2-40B4-BE49-F238E27FC236}">
                <a16:creationId xmlns:a16="http://schemas.microsoft.com/office/drawing/2014/main" id="{2767BE64-6FB5-46FC-8D26-55234CE550E9}"/>
              </a:ext>
            </a:extLst>
          </p:cNvPr>
          <p:cNvSpPr>
            <a:spLocks noGrp="1"/>
          </p:cNvSpPr>
          <p:nvPr>
            <p:ph type="sldNum" sz="quarter" idx="11"/>
          </p:nvPr>
        </p:nvSpPr>
        <p:spPr/>
        <p:txBody>
          <a:bodyPr/>
          <a:lstStyle/>
          <a:p>
            <a:fld id="{8F9C9D63-5110-4E47-B4D2-C37E6E4D4078}" type="slidenum">
              <a:rPr lang="en-US" smtClean="0"/>
              <a:pPr/>
              <a:t>78</a:t>
            </a:fld>
            <a:endParaRPr lang="en-US"/>
          </a:p>
        </p:txBody>
      </p:sp>
    </p:spTree>
    <p:extLst>
      <p:ext uri="{BB962C8B-B14F-4D97-AF65-F5344CB8AC3E}">
        <p14:creationId xmlns:p14="http://schemas.microsoft.com/office/powerpoint/2010/main" val="16165237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endParaRPr lang="en-IN" dirty="0"/>
          </a:p>
        </p:txBody>
      </p:sp>
      <p:sp>
        <p:nvSpPr>
          <p:cNvPr id="3" name="Content Placeholder 2"/>
          <p:cNvSpPr>
            <a:spLocks noGrp="1"/>
          </p:cNvSpPr>
          <p:nvPr>
            <p:ph idx="1"/>
          </p:nvPr>
        </p:nvSpPr>
        <p:spPr/>
        <p:txBody>
          <a:bodyPr/>
          <a:lstStyle/>
          <a:p>
            <a:r>
              <a:rPr lang="en-IN" dirty="0"/>
              <a:t>Provides another representation of the dynamic behavior of the </a:t>
            </a:r>
            <a:r>
              <a:rPr lang="en-IN" dirty="0" err="1"/>
              <a:t>WebApp</a:t>
            </a:r>
            <a:r>
              <a:rPr lang="en-IN" dirty="0"/>
              <a:t> as an interaction occurs</a:t>
            </a:r>
          </a:p>
          <a:p>
            <a:r>
              <a:rPr lang="en-IN" dirty="0"/>
              <a:t>Like most </a:t>
            </a:r>
            <a:r>
              <a:rPr lang="en-IN" dirty="0" err="1"/>
              <a:t>modeling</a:t>
            </a:r>
            <a:r>
              <a:rPr lang="en-IN" dirty="0"/>
              <a:t> representations used in Web engineering, the state diagram can be represented at different levels of abstraction</a:t>
            </a:r>
          </a:p>
          <a:p>
            <a:r>
              <a:rPr lang="en-IN" dirty="0"/>
              <a:t>State diagrams are most useful when a user interaction triggers a change in the state of the </a:t>
            </a:r>
            <a:r>
              <a:rPr lang="en-IN" dirty="0" err="1"/>
              <a:t>WebApp</a:t>
            </a:r>
            <a:r>
              <a:rPr lang="en-IN" dirty="0"/>
              <a:t>—and hence changes the way in which it might react to a user</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79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ADFB98D6-D4C0-44C2-9C35-D83EB5AA577D}" type="slidenum">
              <a:rPr lang="en-US"/>
              <a:pPr/>
              <a:t>8</a:t>
            </a:fld>
            <a:endParaRPr lang="en-US"/>
          </a:p>
        </p:txBody>
      </p:sp>
      <p:sp>
        <p:nvSpPr>
          <p:cNvPr id="8194" name="Rectangle 2"/>
          <p:cNvSpPr>
            <a:spLocks noGrp="1" noChangeArrowheads="1"/>
          </p:cNvSpPr>
          <p:nvPr>
            <p:ph type="title"/>
          </p:nvPr>
        </p:nvSpPr>
        <p:spPr/>
        <p:txBody>
          <a:bodyPr/>
          <a:lstStyle/>
          <a:p>
            <a:r>
              <a:rPr lang="en-US" i="1" dirty="0"/>
              <a:t>Web-Based Systems</a:t>
            </a:r>
            <a:endParaRPr lang="en-US" dirty="0"/>
          </a:p>
        </p:txBody>
      </p:sp>
      <p:sp>
        <p:nvSpPr>
          <p:cNvPr id="8195" name="Rectangle 3"/>
          <p:cNvSpPr>
            <a:spLocks noGrp="1" noChangeArrowheads="1"/>
          </p:cNvSpPr>
          <p:nvPr>
            <p:ph type="body" idx="1"/>
          </p:nvPr>
        </p:nvSpPr>
        <p:spPr/>
        <p:txBody>
          <a:bodyPr/>
          <a:lstStyle/>
          <a:p>
            <a:r>
              <a:rPr lang="en-US" dirty="0"/>
              <a:t>As </a:t>
            </a:r>
            <a:r>
              <a:rPr lang="en-US" dirty="0" err="1"/>
              <a:t>WebApps</a:t>
            </a:r>
            <a:r>
              <a:rPr lang="en-US" dirty="0"/>
              <a:t> become larger and more complex,</a:t>
            </a:r>
          </a:p>
          <a:p>
            <a:pPr lvl="1"/>
            <a:r>
              <a:rPr lang="en-US" dirty="0"/>
              <a:t>Informality remains, but some degree of requirements gathering and planning are necessary</a:t>
            </a:r>
          </a:p>
          <a:p>
            <a:pPr lvl="1"/>
            <a:r>
              <a:rPr lang="en-US" dirty="0"/>
              <a:t>Urgency remains, but it must be tempered by a recognition that decisions may have broad consequences</a:t>
            </a:r>
          </a:p>
          <a:p>
            <a:pPr lvl="1"/>
            <a:r>
              <a:rPr lang="en-US" dirty="0"/>
              <a:t>Intuition remains, but it must be augmented by proven management and technical patterns</a:t>
            </a:r>
          </a:p>
          <a:p>
            <a:pPr lvl="1"/>
            <a:r>
              <a:rPr lang="en-US" dirty="0"/>
              <a:t>Art remains, but it must be complemented with solid design</a:t>
            </a:r>
          </a:p>
          <a:p>
            <a:r>
              <a:rPr lang="en-US" dirty="0"/>
              <a:t>Bottom line—we must adapt the old-school approach to the realities of a Web 2.0 world….and now Web 3.0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linds(horizontal)">
                                      <p:cBhvr>
                                        <p:cTn id="7" dur="500"/>
                                        <p:tgtEl>
                                          <p:spTgt spid="81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2" dur="500"/>
                                        <p:tgtEl>
                                          <p:spTgt spid="81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animEffect transition="in" filter="blinds(horizontal)">
                                      <p:cBhvr>
                                        <p:cTn id="17" dur="500"/>
                                        <p:tgtEl>
                                          <p:spTgt spid="819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2" dur="500"/>
                                        <p:tgtEl>
                                          <p:spTgt spid="819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195">
                                            <p:txEl>
                                              <p:pRg st="5" end="5"/>
                                            </p:txEl>
                                          </p:spTgt>
                                        </p:tgtEl>
                                        <p:attrNameLst>
                                          <p:attrName>style.visibility</p:attrName>
                                        </p:attrNameLst>
                                      </p:cBhvr>
                                      <p:to>
                                        <p:strVal val="visible"/>
                                      </p:to>
                                    </p:set>
                                    <p:animEffect transition="in" filter="blinds(horizontal)">
                                      <p:cBhvr>
                                        <p:cTn id="27" dur="500"/>
                                        <p:tgtEl>
                                          <p:spTgt spid="8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endParaRPr lang="en-IN" dirty="0"/>
          </a:p>
        </p:txBody>
      </p:sp>
      <p:sp>
        <p:nvSpPr>
          <p:cNvPr id="3" name="Content Placeholder 2"/>
          <p:cNvSpPr>
            <a:spLocks noGrp="1"/>
          </p:cNvSpPr>
          <p:nvPr>
            <p:ph idx="1"/>
          </p:nvPr>
        </p:nvSpPr>
        <p:spPr/>
        <p:txBody>
          <a:bodyPr/>
          <a:lstStyle/>
          <a:p>
            <a:r>
              <a:rPr lang="en-IN" dirty="0"/>
              <a:t>A </a:t>
            </a:r>
            <a:r>
              <a:rPr lang="en-IN" i="1" dirty="0"/>
              <a:t>change of state occurs when the user observes a new mode of behavior for </a:t>
            </a:r>
            <a:r>
              <a:rPr lang="en-IN" dirty="0"/>
              <a:t>the </a:t>
            </a:r>
            <a:r>
              <a:rPr lang="en-IN" dirty="0" err="1"/>
              <a:t>WebApp</a:t>
            </a:r>
            <a:endParaRPr lang="en-IN" dirty="0"/>
          </a:p>
          <a:p>
            <a:r>
              <a:rPr lang="en-IN" dirty="0"/>
              <a:t>For example:</a:t>
            </a:r>
          </a:p>
          <a:p>
            <a:pPr lvl="1"/>
            <a:r>
              <a:rPr lang="en-IN" sz="1800" dirty="0"/>
              <a:t>When a user who is browsing product descriptions requests a product quote, the request triggers a change of state from a </a:t>
            </a:r>
            <a:r>
              <a:rPr lang="en-IN" sz="1800" i="1" dirty="0"/>
              <a:t>product overview </a:t>
            </a:r>
            <a:r>
              <a:rPr lang="en-IN" sz="1800" dirty="0"/>
              <a:t>state to a </a:t>
            </a:r>
            <a:r>
              <a:rPr lang="en-IN" sz="1800" i="1" dirty="0"/>
              <a:t>product quotation state</a:t>
            </a:r>
          </a:p>
          <a:p>
            <a:r>
              <a:rPr lang="en-IN" i="1" dirty="0"/>
              <a:t>The </a:t>
            </a:r>
            <a:r>
              <a:rPr lang="en-IN" i="1" dirty="0" err="1"/>
              <a:t>WebApp</a:t>
            </a:r>
            <a:r>
              <a:rPr lang="en-IN" i="1" dirty="0"/>
              <a:t> look and feel observed by the </a:t>
            </a:r>
            <a:r>
              <a:rPr lang="en-IN" dirty="0"/>
              <a:t>user may also change as a consequence</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Diagram</a:t>
            </a:r>
            <a:endParaRPr lang="en-IN" dirty="0"/>
          </a:p>
        </p:txBody>
      </p:sp>
      <p:sp>
        <p:nvSpPr>
          <p:cNvPr id="3" name="Content Placeholder 2"/>
          <p:cNvSpPr>
            <a:spLocks noGrp="1"/>
          </p:cNvSpPr>
          <p:nvPr>
            <p:ph idx="1"/>
          </p:nvPr>
        </p:nvSpPr>
        <p:spPr/>
        <p:txBody>
          <a:bodyPr/>
          <a:lstStyle/>
          <a:p>
            <a:r>
              <a:rPr lang="en-IN" sz="2000" dirty="0"/>
              <a:t>Often these changes of state will relate to interconnections between different use cases</a:t>
            </a:r>
          </a:p>
          <a:p>
            <a:r>
              <a:rPr lang="en-IN" sz="2000" dirty="0"/>
              <a:t>For example, the Access camera surveillance via the Internet use case involves selecting a camera from a floor plan—but this is only possible if that user has previously configured (or had  SafeHomeAssured.com configure) a floor plan</a:t>
            </a:r>
          </a:p>
          <a:p>
            <a:endParaRPr lang="en-IN" sz="2000"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81</a:t>
            </a:fld>
            <a:endParaRPr lang="en-US"/>
          </a:p>
        </p:txBody>
      </p:sp>
      <p:pic>
        <p:nvPicPr>
          <p:cNvPr id="190466" name="Picture 2"/>
          <p:cNvPicPr>
            <a:picLocks noChangeAspect="1" noChangeArrowheads="1"/>
          </p:cNvPicPr>
          <p:nvPr/>
        </p:nvPicPr>
        <p:blipFill>
          <a:blip r:embed="rId2" cstate="print"/>
          <a:srcRect/>
          <a:stretch>
            <a:fillRect/>
          </a:stretch>
        </p:blipFill>
        <p:spPr bwMode="auto">
          <a:xfrm>
            <a:off x="1752600" y="3886200"/>
            <a:ext cx="6056636" cy="23622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Use </a:t>
            </a:r>
            <a:r>
              <a:rPr lang="en-US" sz="3800" dirty="0" err="1"/>
              <a:t>Case+Sequence</a:t>
            </a:r>
            <a:r>
              <a:rPr lang="en-US" sz="3800" dirty="0"/>
              <a:t> </a:t>
            </a:r>
            <a:r>
              <a:rPr lang="en-US" sz="3800" dirty="0" err="1"/>
              <a:t>Dia+State</a:t>
            </a:r>
            <a:r>
              <a:rPr lang="en-US" sz="3800" dirty="0"/>
              <a:t> </a:t>
            </a:r>
            <a:r>
              <a:rPr lang="en-US" sz="3800" dirty="0" err="1"/>
              <a:t>Dia</a:t>
            </a:r>
            <a:r>
              <a:rPr lang="en-US" sz="3800" dirty="0"/>
              <a:t>?</a:t>
            </a:r>
            <a:endParaRPr lang="en-IN" sz="3800" dirty="0"/>
          </a:p>
        </p:txBody>
      </p:sp>
      <p:sp>
        <p:nvSpPr>
          <p:cNvPr id="3" name="Content Placeholder 2"/>
          <p:cNvSpPr>
            <a:spLocks noGrp="1"/>
          </p:cNvSpPr>
          <p:nvPr>
            <p:ph idx="1"/>
          </p:nvPr>
        </p:nvSpPr>
        <p:spPr/>
        <p:txBody>
          <a:bodyPr/>
          <a:lstStyle/>
          <a:p>
            <a:r>
              <a:rPr lang="en-IN" sz="2000" b="1" dirty="0"/>
              <a:t>Needed all three to Fully Describe the Interaction Model?</a:t>
            </a:r>
          </a:p>
          <a:p>
            <a:r>
              <a:rPr lang="en-IN" sz="2000" dirty="0"/>
              <a:t>Because use cases, sequence diagrams, and state diagrams all present related information, it is reasonable to ask why all three are necessary. But, in some cases, they are not. </a:t>
            </a:r>
          </a:p>
          <a:p>
            <a:r>
              <a:rPr lang="en-IN" sz="2000" dirty="0"/>
              <a:t>Use cases</a:t>
            </a:r>
          </a:p>
          <a:p>
            <a:pPr lvl="1"/>
            <a:r>
              <a:rPr lang="en-IN" sz="1600" dirty="0"/>
              <a:t>May be sufficient in some situations, particularly if you have documented the exceptions thoroughly</a:t>
            </a:r>
          </a:p>
          <a:p>
            <a:pPr lvl="1"/>
            <a:r>
              <a:rPr lang="en-IN" sz="1600" dirty="0"/>
              <a:t>However, use cases provide a rather one dimensional view of the interaction</a:t>
            </a:r>
          </a:p>
          <a:p>
            <a:r>
              <a:rPr lang="en-IN" sz="2000" dirty="0"/>
              <a:t>Sequence diagrams </a:t>
            </a:r>
          </a:p>
          <a:p>
            <a:pPr lvl="1"/>
            <a:r>
              <a:rPr lang="en-IN" sz="1600" dirty="0"/>
              <a:t>Present a second dimension that is more procedural (dynamic) in nature</a:t>
            </a:r>
          </a:p>
          <a:p>
            <a:r>
              <a:rPr lang="en-IN" sz="2000" dirty="0"/>
              <a:t>State diagrams</a:t>
            </a:r>
          </a:p>
          <a:p>
            <a:pPr lvl="1"/>
            <a:r>
              <a:rPr lang="en-IN" sz="1800" dirty="0"/>
              <a:t>Provide a third dimension that is more </a:t>
            </a:r>
            <a:r>
              <a:rPr lang="en-IN" sz="1800" dirty="0" err="1"/>
              <a:t>behavioral</a:t>
            </a:r>
            <a:r>
              <a:rPr lang="en-IN" sz="1800" dirty="0"/>
              <a:t> and contains information about potential navigation pathways that is not provided by use cases or the sequence diagrams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Use </a:t>
            </a:r>
            <a:r>
              <a:rPr lang="en-US" sz="3800" dirty="0" err="1"/>
              <a:t>Case+Sequence</a:t>
            </a:r>
            <a:r>
              <a:rPr lang="en-US" sz="3800" dirty="0"/>
              <a:t> </a:t>
            </a:r>
            <a:r>
              <a:rPr lang="en-US" sz="3800" dirty="0" err="1"/>
              <a:t>Dia+State</a:t>
            </a:r>
            <a:r>
              <a:rPr lang="en-US" sz="3800" dirty="0"/>
              <a:t> </a:t>
            </a:r>
            <a:r>
              <a:rPr lang="en-US" sz="3800" dirty="0" err="1"/>
              <a:t>Dia</a:t>
            </a:r>
            <a:r>
              <a:rPr lang="en-US" sz="3800" dirty="0"/>
              <a:t>?</a:t>
            </a:r>
            <a:endParaRPr lang="en-IN" sz="3800" dirty="0"/>
          </a:p>
        </p:txBody>
      </p:sp>
      <p:sp>
        <p:nvSpPr>
          <p:cNvPr id="3" name="Content Placeholder 2"/>
          <p:cNvSpPr>
            <a:spLocks noGrp="1"/>
          </p:cNvSpPr>
          <p:nvPr>
            <p:ph idx="1"/>
          </p:nvPr>
        </p:nvSpPr>
        <p:spPr/>
        <p:txBody>
          <a:bodyPr/>
          <a:lstStyle/>
          <a:p>
            <a:r>
              <a:rPr lang="en-IN" dirty="0"/>
              <a:t>When all three dimensions are used, omissions or inconsistencies that might escape discovery in one dimension become obvious when a second (or third) dimension is examined</a:t>
            </a:r>
          </a:p>
          <a:p>
            <a:r>
              <a:rPr lang="en-IN" dirty="0"/>
              <a:t>It is for this reason that large complex </a:t>
            </a:r>
            <a:r>
              <a:rPr lang="en-IN" dirty="0" err="1"/>
              <a:t>WebApps</a:t>
            </a:r>
            <a:r>
              <a:rPr lang="en-IN" dirty="0"/>
              <a:t> can benefit from an interaction model that encompasses all three representations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t>Use </a:t>
            </a:r>
            <a:r>
              <a:rPr lang="en-US" sz="3800" dirty="0" err="1"/>
              <a:t>Case+Sequence</a:t>
            </a:r>
            <a:r>
              <a:rPr lang="en-US" sz="3800" dirty="0"/>
              <a:t> </a:t>
            </a:r>
            <a:r>
              <a:rPr lang="en-US" sz="3800" dirty="0" err="1"/>
              <a:t>Dia+State</a:t>
            </a:r>
            <a:r>
              <a:rPr lang="en-US" sz="3800" dirty="0"/>
              <a:t> </a:t>
            </a:r>
            <a:r>
              <a:rPr lang="en-US" sz="3800" dirty="0" err="1"/>
              <a:t>Dia</a:t>
            </a:r>
            <a:r>
              <a:rPr lang="en-US" sz="3800" dirty="0"/>
              <a:t>?</a:t>
            </a:r>
            <a:endParaRPr lang="en-IN" sz="3800" dirty="0"/>
          </a:p>
        </p:txBody>
      </p:sp>
      <p:sp>
        <p:nvSpPr>
          <p:cNvPr id="3" name="Content Placeholder 2"/>
          <p:cNvSpPr>
            <a:spLocks noGrp="1"/>
          </p:cNvSpPr>
          <p:nvPr>
            <p:ph idx="1"/>
          </p:nvPr>
        </p:nvSpPr>
        <p:spPr/>
        <p:txBody>
          <a:bodyPr/>
          <a:lstStyle/>
          <a:p>
            <a:r>
              <a:rPr lang="en-IN" dirty="0"/>
              <a:t>Key factors affecting whether or not use cases, sequence diagrams, and state diagrams are all necessary include the complexity of the overall increment, the consequences of an error for users</a:t>
            </a:r>
          </a:p>
          <a:p>
            <a:endParaRPr lang="en-IN" dirty="0"/>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WebApp</a:t>
            </a:r>
            <a:r>
              <a:rPr lang="en-IN" dirty="0"/>
              <a:t> design</a:t>
            </a:r>
          </a:p>
        </p:txBody>
      </p:sp>
      <p:sp>
        <p:nvSpPr>
          <p:cNvPr id="3" name="Content Placeholder 2"/>
          <p:cNvSpPr>
            <a:spLocks noGrp="1"/>
          </p:cNvSpPr>
          <p:nvPr>
            <p:ph idx="1"/>
          </p:nvPr>
        </p:nvSpPr>
        <p:spPr/>
        <p:txBody>
          <a:bodyPr/>
          <a:lstStyle/>
          <a:p>
            <a:r>
              <a:rPr lang="en-IN" dirty="0"/>
              <a:t>A combination of art and engineering</a:t>
            </a:r>
          </a:p>
          <a:p>
            <a:r>
              <a:rPr lang="en-IN" dirty="0"/>
              <a:t>To be effective, a good design must accommodate each of the requirements established by stakeholders during the communication activity</a:t>
            </a:r>
          </a:p>
          <a:p>
            <a:r>
              <a:rPr lang="en-IN" dirty="0"/>
              <a:t>But it must also accommodate the inevitable changes to requirements that will occur throughout the design and into construction and delivery</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WebApp</a:t>
            </a:r>
            <a:r>
              <a:rPr lang="en-IN" dirty="0"/>
              <a:t> design</a:t>
            </a:r>
          </a:p>
        </p:txBody>
      </p:sp>
      <p:sp>
        <p:nvSpPr>
          <p:cNvPr id="3" name="Content Placeholder 2"/>
          <p:cNvSpPr>
            <a:spLocks noGrp="1"/>
          </p:cNvSpPr>
          <p:nvPr>
            <p:ph idx="1"/>
          </p:nvPr>
        </p:nvSpPr>
        <p:spPr/>
        <p:txBody>
          <a:bodyPr/>
          <a:lstStyle/>
          <a:p>
            <a:r>
              <a:rPr lang="en-IN" dirty="0"/>
              <a:t>Design begins by focusing on the way in which a user will interact with an application and then moves to consider the functions and information content that will be required to meet stakeholders’ needs</a:t>
            </a:r>
          </a:p>
          <a:p>
            <a:r>
              <a:rPr lang="en-IN" dirty="0"/>
              <a:t>It then proceeds to physical design, in which the logical elements are mapped into a representation that can be implemented as part of the </a:t>
            </a:r>
            <a:r>
              <a:rPr lang="en-IN" dirty="0" err="1"/>
              <a:t>WebApp</a:t>
            </a:r>
            <a:endParaRPr lang="en-IN" dirty="0"/>
          </a:p>
          <a:p>
            <a:r>
              <a:rPr lang="en-IN" dirty="0"/>
              <a:t>The primary output of the design activity is a design model that encompasses interface descriptions, aesthetics, content, navigation, architecture, and component-level design issues</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WebApp</a:t>
            </a:r>
            <a:r>
              <a:rPr lang="en-IN" dirty="0"/>
              <a:t> design</a:t>
            </a:r>
          </a:p>
        </p:txBody>
      </p:sp>
      <p:sp>
        <p:nvSpPr>
          <p:cNvPr id="3" name="Content Placeholder 2"/>
          <p:cNvSpPr>
            <a:spLocks noGrp="1"/>
          </p:cNvSpPr>
          <p:nvPr>
            <p:ph idx="1"/>
          </p:nvPr>
        </p:nvSpPr>
        <p:spPr/>
        <p:txBody>
          <a:bodyPr/>
          <a:lstStyle/>
          <a:p>
            <a:r>
              <a:rPr lang="en-IN" dirty="0"/>
              <a:t>Generic </a:t>
            </a:r>
            <a:r>
              <a:rPr lang="en-IN" dirty="0" err="1"/>
              <a:t>WebApp</a:t>
            </a:r>
            <a:r>
              <a:rPr lang="en-IN" dirty="0"/>
              <a:t> design goals:</a:t>
            </a:r>
          </a:p>
          <a:p>
            <a:pPr lvl="1"/>
            <a:r>
              <a:rPr lang="en-IN" dirty="0"/>
              <a:t>simplicity, consistency, identity, robustness, navigability, visual appeal, and compatibility.</a:t>
            </a:r>
          </a:p>
          <a:p>
            <a:r>
              <a:rPr lang="en-IN" dirty="0"/>
              <a:t>A variety of quality frameworks can be applied to </a:t>
            </a:r>
            <a:r>
              <a:rPr lang="en-IN" dirty="0" err="1"/>
              <a:t>WebApp</a:t>
            </a:r>
            <a:r>
              <a:rPr lang="en-IN" dirty="0"/>
              <a:t> design</a:t>
            </a:r>
          </a:p>
          <a:p>
            <a:r>
              <a:rPr lang="en-IN" dirty="0"/>
              <a:t>A user-centric quality model provides a solid indication of the degree to which end users like the technology that the </a:t>
            </a:r>
            <a:r>
              <a:rPr lang="en-IN" dirty="0" err="1"/>
              <a:t>WebApp</a:t>
            </a:r>
            <a:r>
              <a:rPr lang="en-IN" dirty="0"/>
              <a:t> delivers</a:t>
            </a:r>
          </a:p>
          <a:p>
            <a:r>
              <a:rPr lang="en-IN" dirty="0" err="1"/>
              <a:t>WebApp</a:t>
            </a:r>
            <a:r>
              <a:rPr lang="en-IN" dirty="0"/>
              <a:t> designers can apply a Design IQ Checklist that serves to assess the importance of various quality criteria and the degree to which the </a:t>
            </a:r>
            <a:r>
              <a:rPr lang="en-IN" dirty="0" err="1"/>
              <a:t>WebE</a:t>
            </a:r>
            <a:r>
              <a:rPr lang="en-IN" dirty="0"/>
              <a:t> team has met each of the criteria</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WebApp</a:t>
            </a:r>
            <a:r>
              <a:rPr lang="en-IN" dirty="0"/>
              <a:t> design</a:t>
            </a:r>
          </a:p>
        </p:txBody>
      </p:sp>
      <p:sp>
        <p:nvSpPr>
          <p:cNvPr id="3" name="Content Placeholder 2"/>
          <p:cNvSpPr>
            <a:spLocks noGrp="1"/>
          </p:cNvSpPr>
          <p:nvPr>
            <p:ph idx="1"/>
          </p:nvPr>
        </p:nvSpPr>
        <p:spPr/>
        <p:txBody>
          <a:bodyPr/>
          <a:lstStyle/>
          <a:p>
            <a:r>
              <a:rPr lang="en-IN" dirty="0"/>
              <a:t>The design process is an agile, iterative collection of design actions that are applied to each </a:t>
            </a:r>
            <a:r>
              <a:rPr lang="en-IN" dirty="0" err="1"/>
              <a:t>WebApp</a:t>
            </a:r>
            <a:r>
              <a:rPr lang="en-IN" dirty="0"/>
              <a:t> increment as it is created </a:t>
            </a:r>
          </a:p>
          <a:p>
            <a:r>
              <a:rPr lang="en-IN" dirty="0"/>
              <a:t>A design pyramid can be used to describe a set of design actions that are performed (with varying degrees of emphasis) for each </a:t>
            </a:r>
            <a:r>
              <a:rPr lang="en-IN" dirty="0" err="1"/>
              <a:t>WebApp</a:t>
            </a:r>
            <a:r>
              <a:rPr lang="en-IN" dirty="0"/>
              <a:t> increment</a:t>
            </a:r>
          </a:p>
          <a:p>
            <a:r>
              <a:rPr lang="en-IN" dirty="0"/>
              <a:t>The design actions include interface design, aesthetic design, content design, navigation design, functional design, architecture design, and component design</a:t>
            </a:r>
          </a:p>
          <a:p>
            <a:r>
              <a:rPr lang="en-IN" dirty="0"/>
              <a:t>Each of the design actions represents a challenge for the </a:t>
            </a:r>
            <a:r>
              <a:rPr lang="en-IN" dirty="0" err="1"/>
              <a:t>WebE</a:t>
            </a:r>
            <a:r>
              <a:rPr lang="en-IN" dirty="0"/>
              <a:t> team</a:t>
            </a:r>
          </a:p>
        </p:txBody>
      </p:sp>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8F9C9D63-5110-4E47-B4D2-C37E6E4D4078}"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5557222-2643-44B4-9BB2-4F6C1852C8AC}" type="slidenum">
              <a:rPr lang="en-US"/>
              <a:pPr/>
              <a:t>89</a:t>
            </a:fld>
            <a:endParaRPr lang="en-US"/>
          </a:p>
        </p:txBody>
      </p:sp>
      <p:sp>
        <p:nvSpPr>
          <p:cNvPr id="76802" name="Rectangle 2"/>
          <p:cNvSpPr>
            <a:spLocks noGrp="1" noChangeArrowheads="1"/>
          </p:cNvSpPr>
          <p:nvPr>
            <p:ph type="title"/>
          </p:nvPr>
        </p:nvSpPr>
        <p:spPr/>
        <p:txBody>
          <a:bodyPr/>
          <a:lstStyle/>
          <a:p>
            <a:r>
              <a:rPr lang="en-US"/>
              <a:t>Relation-Navigation Analysis</a:t>
            </a:r>
          </a:p>
        </p:txBody>
      </p:sp>
      <p:sp>
        <p:nvSpPr>
          <p:cNvPr id="76803" name="Rectangle 3"/>
          <p:cNvSpPr>
            <a:spLocks noGrp="1" noChangeArrowheads="1"/>
          </p:cNvSpPr>
          <p:nvPr>
            <p:ph type="body" idx="1"/>
          </p:nvPr>
        </p:nvSpPr>
        <p:spPr/>
        <p:txBody>
          <a:bodyPr/>
          <a:lstStyle/>
          <a:p>
            <a:pPr>
              <a:lnSpc>
                <a:spcPct val="90000"/>
              </a:lnSpc>
            </a:pPr>
            <a:r>
              <a:rPr lang="en-US" sz="2000" i="1" dirty="0">
                <a:latin typeface="+mj-lt"/>
              </a:rPr>
              <a:t>Relationship-navigation analysis</a:t>
            </a:r>
            <a:r>
              <a:rPr lang="en-US" sz="2000" dirty="0">
                <a:latin typeface="+mj-lt"/>
              </a:rPr>
              <a:t> (RNA) provides a series of analysis steps that strive to identify relationships among the elements uncovered as part of the creation of the analysis model</a:t>
            </a:r>
          </a:p>
          <a:p>
            <a:pPr>
              <a:lnSpc>
                <a:spcPct val="90000"/>
              </a:lnSpc>
              <a:spcBef>
                <a:spcPts val="1200"/>
              </a:spcBef>
            </a:pPr>
            <a:r>
              <a:rPr lang="en-US" sz="2000" dirty="0">
                <a:latin typeface="+mj-lt"/>
              </a:rPr>
              <a:t>The RNA approach is organized into five steps: </a:t>
            </a:r>
          </a:p>
          <a:p>
            <a:pPr lvl="1">
              <a:lnSpc>
                <a:spcPct val="90000"/>
              </a:lnSpc>
              <a:spcBef>
                <a:spcPts val="300"/>
              </a:spcBef>
            </a:pPr>
            <a:r>
              <a:rPr lang="en-US" sz="1800" b="1" dirty="0">
                <a:latin typeface="+mj-lt"/>
              </a:rPr>
              <a:t>Stakeholder analysis.</a:t>
            </a:r>
            <a:r>
              <a:rPr lang="en-US" sz="1800" dirty="0">
                <a:latin typeface="+mj-lt"/>
              </a:rPr>
              <a:t> Identifies the various user categories, and establishes an appropriate stakeholder hierarchy</a:t>
            </a:r>
          </a:p>
          <a:p>
            <a:pPr lvl="1">
              <a:lnSpc>
                <a:spcPct val="90000"/>
              </a:lnSpc>
            </a:pPr>
            <a:r>
              <a:rPr lang="en-US" sz="1800" b="1" dirty="0">
                <a:latin typeface="+mj-lt"/>
              </a:rPr>
              <a:t>Element analysis.</a:t>
            </a:r>
            <a:r>
              <a:rPr lang="en-US" sz="1800" dirty="0">
                <a:latin typeface="+mj-lt"/>
              </a:rPr>
              <a:t> Identifies the content objects and functional elements that are of interest to end users</a:t>
            </a:r>
          </a:p>
          <a:p>
            <a:pPr lvl="1">
              <a:lnSpc>
                <a:spcPct val="90000"/>
              </a:lnSpc>
            </a:pPr>
            <a:r>
              <a:rPr lang="en-US" sz="1800" b="1" dirty="0">
                <a:latin typeface="+mj-lt"/>
              </a:rPr>
              <a:t>Relationship analysis.</a:t>
            </a:r>
            <a:r>
              <a:rPr lang="en-US" sz="1800" dirty="0">
                <a:latin typeface="+mj-lt"/>
              </a:rPr>
              <a:t> Describes the relationships that exist among the </a:t>
            </a:r>
            <a:r>
              <a:rPr lang="en-US" sz="1800" dirty="0" err="1">
                <a:latin typeface="+mj-lt"/>
              </a:rPr>
              <a:t>WebApp</a:t>
            </a:r>
            <a:r>
              <a:rPr lang="en-US" sz="1800" dirty="0">
                <a:latin typeface="+mj-lt"/>
              </a:rPr>
              <a:t> elements</a:t>
            </a:r>
          </a:p>
          <a:p>
            <a:pPr lvl="1">
              <a:lnSpc>
                <a:spcPct val="90000"/>
              </a:lnSpc>
            </a:pPr>
            <a:r>
              <a:rPr lang="en-US" sz="1800" b="1" dirty="0">
                <a:latin typeface="+mj-lt"/>
              </a:rPr>
              <a:t>Navigation analysis.</a:t>
            </a:r>
            <a:r>
              <a:rPr lang="en-US" sz="1800" dirty="0">
                <a:latin typeface="+mj-lt"/>
              </a:rPr>
              <a:t> Examines how users might access individual elements or groups of elements</a:t>
            </a:r>
          </a:p>
          <a:p>
            <a:pPr lvl="1">
              <a:lnSpc>
                <a:spcPct val="90000"/>
              </a:lnSpc>
            </a:pPr>
            <a:r>
              <a:rPr lang="en-US" sz="1800" b="1" dirty="0">
                <a:latin typeface="+mj-lt"/>
              </a:rPr>
              <a:t>Evaluation analysis.</a:t>
            </a:r>
            <a:r>
              <a:rPr lang="en-US" sz="1800" dirty="0">
                <a:latin typeface="+mj-lt"/>
              </a:rPr>
              <a:t> Considers pragmatic issues (e.g., cost-benefit) associated with implementing the relationships defined earlier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DDFEBD8-CD5E-44CF-A215-87B73FFB9418}" type="slidenum">
              <a:rPr lang="en-US"/>
              <a:pPr/>
              <a:t>9</a:t>
            </a:fld>
            <a:endParaRPr lang="en-US"/>
          </a:p>
        </p:txBody>
      </p:sp>
      <p:sp>
        <p:nvSpPr>
          <p:cNvPr id="12290" name="Rectangle 2"/>
          <p:cNvSpPr>
            <a:spLocks noGrp="1" noChangeArrowheads="1"/>
          </p:cNvSpPr>
          <p:nvPr>
            <p:ph type="title"/>
          </p:nvPr>
        </p:nvSpPr>
        <p:spPr/>
        <p:txBody>
          <a:bodyPr/>
          <a:lstStyle/>
          <a:p>
            <a:r>
              <a:rPr lang="en-US" dirty="0" err="1"/>
              <a:t>WebApp</a:t>
            </a:r>
            <a:r>
              <a:rPr lang="en-US" dirty="0"/>
              <a:t> Attributes</a:t>
            </a:r>
          </a:p>
        </p:txBody>
      </p:sp>
      <p:sp>
        <p:nvSpPr>
          <p:cNvPr id="12291" name="Rectangle 3"/>
          <p:cNvSpPr>
            <a:spLocks noGrp="1" noChangeArrowheads="1"/>
          </p:cNvSpPr>
          <p:nvPr>
            <p:ph type="body" idx="1"/>
          </p:nvPr>
        </p:nvSpPr>
        <p:spPr>
          <a:xfrm>
            <a:off x="914400" y="1676400"/>
            <a:ext cx="8229600" cy="4343400"/>
          </a:xfrm>
        </p:spPr>
        <p:txBody>
          <a:bodyPr/>
          <a:lstStyle/>
          <a:p>
            <a:r>
              <a:rPr lang="en-US" sz="2300" dirty="0"/>
              <a:t>Data driven</a:t>
            </a:r>
          </a:p>
          <a:p>
            <a:r>
              <a:rPr lang="en-US" sz="2300" dirty="0"/>
              <a:t>Performance – </a:t>
            </a:r>
            <a:r>
              <a:rPr lang="en-US" sz="2000" dirty="0"/>
              <a:t>Not to </a:t>
            </a:r>
            <a:r>
              <a:rPr lang="en-IN" sz="2000" dirty="0"/>
              <a:t>wait too long for </a:t>
            </a:r>
            <a:r>
              <a:rPr lang="en-IN" sz="2000" dirty="0" err="1"/>
              <a:t>serverside</a:t>
            </a:r>
            <a:r>
              <a:rPr lang="en-IN" sz="2000" dirty="0"/>
              <a:t> processing, for client-side formatting and display</a:t>
            </a:r>
            <a:endParaRPr lang="en-US" sz="2300" dirty="0"/>
          </a:p>
          <a:p>
            <a:r>
              <a:rPr lang="en-US" sz="2300" dirty="0"/>
              <a:t>Continuous evolution</a:t>
            </a:r>
          </a:p>
          <a:p>
            <a:r>
              <a:rPr lang="en-US" sz="2300" dirty="0"/>
              <a:t>Immediacy - </a:t>
            </a:r>
            <a:r>
              <a:rPr lang="en-IN" sz="2000" dirty="0"/>
              <a:t>exhibit a time-to-market</a:t>
            </a:r>
            <a:endParaRPr lang="en-US" sz="2300" dirty="0"/>
          </a:p>
          <a:p>
            <a:r>
              <a:rPr lang="en-US" sz="2300" dirty="0"/>
              <a:t>Network intensiveness - </a:t>
            </a:r>
            <a:r>
              <a:rPr lang="en-IN" sz="2000" dirty="0"/>
              <a:t>diverse community of clients on net</a:t>
            </a:r>
            <a:endParaRPr lang="en-US" sz="2300" dirty="0"/>
          </a:p>
          <a:p>
            <a:r>
              <a:rPr lang="en-US" sz="2300" dirty="0"/>
              <a:t>Concurrency - L</a:t>
            </a:r>
            <a:r>
              <a:rPr lang="en-IN" sz="2000" dirty="0" err="1"/>
              <a:t>arge</a:t>
            </a:r>
            <a:r>
              <a:rPr lang="en-IN" sz="2000" dirty="0"/>
              <a:t> number of users may access at one time</a:t>
            </a:r>
            <a:endParaRPr lang="en-US" sz="2300" dirty="0"/>
          </a:p>
          <a:p>
            <a:r>
              <a:rPr lang="en-US" sz="2300" dirty="0"/>
              <a:t>Unpredictable load- N</a:t>
            </a:r>
            <a:r>
              <a:rPr lang="en-IN" sz="2000" dirty="0"/>
              <a:t>o. of users of may vary from day to day.</a:t>
            </a:r>
            <a:endParaRPr lang="en-US" sz="2300" dirty="0"/>
          </a:p>
          <a:p>
            <a:r>
              <a:rPr lang="en-US" sz="2300" dirty="0"/>
              <a:t>Availability</a:t>
            </a:r>
          </a:p>
          <a:p>
            <a:r>
              <a:rPr lang="en-US" sz="2300" dirty="0"/>
              <a:t>Content sensitive-</a:t>
            </a:r>
            <a:r>
              <a:rPr lang="en-IN" sz="2000" dirty="0"/>
              <a:t> simple, yet meaningful for nontechnical user</a:t>
            </a:r>
          </a:p>
          <a:p>
            <a:r>
              <a:rPr lang="en-US" sz="2300" dirty="0"/>
              <a:t>Security</a:t>
            </a:r>
          </a:p>
          <a:p>
            <a:r>
              <a:rPr lang="en-US" sz="2300" dirty="0"/>
              <a:t>Aesthetics-</a:t>
            </a:r>
            <a:r>
              <a:rPr lang="en-IN" sz="2000" dirty="0"/>
              <a:t> appeal of a </a:t>
            </a:r>
            <a:r>
              <a:rPr lang="en-IN" sz="2000" dirty="0" err="1"/>
              <a:t>WebApp’s</a:t>
            </a:r>
            <a:r>
              <a:rPr lang="en-IN" sz="2000" dirty="0"/>
              <a:t> look and feel</a:t>
            </a:r>
            <a:endParaRPr 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linds(horizontal)">
                                      <p:cBhvr>
                                        <p:cTn id="42" dur="500"/>
                                        <p:tgtEl>
                                          <p:spTgt spid="122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2291">
                                            <p:txEl>
                                              <p:pRg st="8" end="8"/>
                                            </p:txEl>
                                          </p:spTgt>
                                        </p:tgtEl>
                                        <p:attrNameLst>
                                          <p:attrName>style.visibility</p:attrName>
                                        </p:attrNameLst>
                                      </p:cBhvr>
                                      <p:to>
                                        <p:strVal val="visible"/>
                                      </p:to>
                                    </p:set>
                                    <p:animEffect transition="in" filter="blinds(horizontal)">
                                      <p:cBhvr>
                                        <p:cTn id="47" dur="500"/>
                                        <p:tgtEl>
                                          <p:spTgt spid="122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2291">
                                            <p:txEl>
                                              <p:pRg st="9" end="9"/>
                                            </p:txEl>
                                          </p:spTgt>
                                        </p:tgtEl>
                                        <p:attrNameLst>
                                          <p:attrName>style.visibility</p:attrName>
                                        </p:attrNameLst>
                                      </p:cBhvr>
                                      <p:to>
                                        <p:strVal val="visible"/>
                                      </p:to>
                                    </p:set>
                                    <p:animEffect transition="in" filter="blinds(horizontal)">
                                      <p:cBhvr>
                                        <p:cTn id="52" dur="500"/>
                                        <p:tgtEl>
                                          <p:spTgt spid="122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2291">
                                            <p:txEl>
                                              <p:pRg st="10" end="10"/>
                                            </p:txEl>
                                          </p:spTgt>
                                        </p:tgtEl>
                                        <p:attrNameLst>
                                          <p:attrName>style.visibility</p:attrName>
                                        </p:attrNameLst>
                                      </p:cBhvr>
                                      <p:to>
                                        <p:strVal val="visible"/>
                                      </p:to>
                                    </p:set>
                                    <p:animEffect transition="in" filter="blinds(horizontal)">
                                      <p:cBhvr>
                                        <p:cTn id="57" dur="500"/>
                                        <p:tgtEl>
                                          <p:spTgt spid="122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E663CEAC-E01B-451D-BDE3-0FAC1EC5925D}" type="slidenum">
              <a:rPr lang="en-US"/>
              <a:pPr/>
              <a:t>90</a:t>
            </a:fld>
            <a:endParaRPr lang="en-US"/>
          </a:p>
        </p:txBody>
      </p:sp>
      <p:sp>
        <p:nvSpPr>
          <p:cNvPr id="77826" name="Rectangle 2"/>
          <p:cNvSpPr>
            <a:spLocks noGrp="1" noChangeArrowheads="1"/>
          </p:cNvSpPr>
          <p:nvPr>
            <p:ph type="title"/>
          </p:nvPr>
        </p:nvSpPr>
        <p:spPr/>
        <p:txBody>
          <a:bodyPr/>
          <a:lstStyle/>
          <a:p>
            <a:r>
              <a:rPr lang="en-US" dirty="0"/>
              <a:t>INTRODUCTION</a:t>
            </a:r>
          </a:p>
        </p:txBody>
      </p:sp>
      <p:sp>
        <p:nvSpPr>
          <p:cNvPr id="77827" name="Rectangle 3"/>
          <p:cNvSpPr>
            <a:spLocks noGrp="1" noChangeArrowheads="1"/>
          </p:cNvSpPr>
          <p:nvPr>
            <p:ph type="body" idx="1"/>
          </p:nvPr>
        </p:nvSpPr>
        <p:spPr/>
        <p:txBody>
          <a:bodyPr/>
          <a:lstStyle/>
          <a:p>
            <a:pPr>
              <a:lnSpc>
                <a:spcPct val="90000"/>
              </a:lnSpc>
            </a:pPr>
            <a:r>
              <a:rPr lang="en-US" dirty="0">
                <a:latin typeface="+mj-lt"/>
              </a:rPr>
              <a:t> </a:t>
            </a:r>
            <a:r>
              <a:rPr lang="en-US" sz="2000" dirty="0" err="1">
                <a:latin typeface="+mj-lt"/>
              </a:rPr>
              <a:t>Jakob</a:t>
            </a:r>
            <a:r>
              <a:rPr lang="en-US" sz="2000" dirty="0">
                <a:latin typeface="+mj-lt"/>
              </a:rPr>
              <a:t> Nielsen [Nie00] states: “There are essentially two basic approaches to design: the </a:t>
            </a:r>
            <a:r>
              <a:rPr lang="en-US" sz="2000" dirty="0">
                <a:solidFill>
                  <a:schemeClr val="folHlink"/>
                </a:solidFill>
                <a:latin typeface="+mj-lt"/>
              </a:rPr>
              <a:t>artistic ideal of expressing yourself</a:t>
            </a:r>
            <a:r>
              <a:rPr lang="en-US" sz="2000" dirty="0">
                <a:latin typeface="+mj-lt"/>
              </a:rPr>
              <a:t> and </a:t>
            </a:r>
            <a:r>
              <a:rPr lang="en-US" sz="2000" dirty="0">
                <a:solidFill>
                  <a:schemeClr val="folHlink"/>
                </a:solidFill>
                <a:latin typeface="+mj-lt"/>
              </a:rPr>
              <a:t>the engineering ideal of solving a problem for a customer</a:t>
            </a:r>
            <a:r>
              <a:rPr lang="en-US" sz="2000" dirty="0">
                <a:latin typeface="+mj-lt"/>
              </a:rPr>
              <a:t>.”</a:t>
            </a:r>
          </a:p>
          <a:p>
            <a:pPr>
              <a:lnSpc>
                <a:spcPct val="90000"/>
              </a:lnSpc>
            </a:pPr>
            <a:r>
              <a:rPr lang="en-US" sz="2000" dirty="0">
                <a:latin typeface="+mj-lt"/>
              </a:rPr>
              <a:t>Even today, some proponents of agile software development use </a:t>
            </a:r>
            <a:r>
              <a:rPr lang="en-US" sz="2000" dirty="0" err="1">
                <a:latin typeface="+mj-lt"/>
              </a:rPr>
              <a:t>WebApps</a:t>
            </a:r>
            <a:r>
              <a:rPr lang="en-US" sz="2000" dirty="0">
                <a:latin typeface="+mj-lt"/>
              </a:rPr>
              <a:t> as poster children for the development of applications based on “limited design.”</a:t>
            </a:r>
          </a:p>
          <a:p>
            <a:pPr lvl="1">
              <a:lnSpc>
                <a:spcPct val="90000"/>
              </a:lnSpc>
            </a:pPr>
            <a:r>
              <a:rPr lang="en-US" sz="1800" dirty="0">
                <a:latin typeface="+mj-lt"/>
              </a:rPr>
              <a:t>However --</a:t>
            </a:r>
          </a:p>
          <a:p>
            <a:pPr lvl="2">
              <a:lnSpc>
                <a:spcPct val="90000"/>
              </a:lnSpc>
            </a:pPr>
            <a:r>
              <a:rPr lang="en-US" sz="1600" dirty="0">
                <a:latin typeface="+mj-lt"/>
              </a:rPr>
              <a:t>When content and function are complex</a:t>
            </a:r>
          </a:p>
          <a:p>
            <a:pPr lvl="2">
              <a:lnSpc>
                <a:spcPct val="90000"/>
              </a:lnSpc>
            </a:pPr>
            <a:r>
              <a:rPr lang="en-US" sz="1600" dirty="0">
                <a:latin typeface="+mj-lt"/>
              </a:rPr>
              <a:t>when the size of the </a:t>
            </a:r>
            <a:r>
              <a:rPr lang="en-US" sz="1600" dirty="0" err="1">
                <a:latin typeface="+mj-lt"/>
              </a:rPr>
              <a:t>WebApp</a:t>
            </a:r>
            <a:r>
              <a:rPr lang="en-US" sz="1600" dirty="0">
                <a:latin typeface="+mj-lt"/>
              </a:rPr>
              <a:t> encompasses hundreds of content objects, functions, and analysis classes</a:t>
            </a:r>
          </a:p>
          <a:p>
            <a:pPr lvl="2">
              <a:lnSpc>
                <a:spcPct val="90000"/>
              </a:lnSpc>
            </a:pPr>
            <a:r>
              <a:rPr lang="en-US" sz="1600" dirty="0">
                <a:latin typeface="+mj-lt"/>
              </a:rPr>
              <a:t>when multiple people become involved in the design; and </a:t>
            </a:r>
          </a:p>
          <a:p>
            <a:pPr lvl="2">
              <a:lnSpc>
                <a:spcPct val="90000"/>
              </a:lnSpc>
            </a:pPr>
            <a:r>
              <a:rPr lang="en-US" sz="1600" dirty="0">
                <a:latin typeface="+mj-lt"/>
              </a:rPr>
              <a:t>when the success of the </a:t>
            </a:r>
            <a:r>
              <a:rPr lang="en-US" sz="1600" dirty="0" err="1">
                <a:latin typeface="+mj-lt"/>
              </a:rPr>
              <a:t>WebApp</a:t>
            </a:r>
            <a:r>
              <a:rPr lang="en-US" sz="1600" dirty="0">
                <a:latin typeface="+mj-lt"/>
              </a:rPr>
              <a:t> will have a direct impact on the success of the business, </a:t>
            </a:r>
          </a:p>
          <a:p>
            <a:pPr lvl="2">
              <a:lnSpc>
                <a:spcPct val="90000"/>
              </a:lnSpc>
            </a:pPr>
            <a:r>
              <a:rPr lang="en-US" sz="1600" dirty="0">
                <a:solidFill>
                  <a:schemeClr val="folHlink"/>
                </a:solidFill>
                <a:latin typeface="+mj-lt"/>
              </a:rPr>
              <a:t>design cannot and should not be taken lightly.</a:t>
            </a:r>
            <a:endParaRPr lang="en-US" dirty="0">
              <a:latin typeface="+mj-lt"/>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2813F0A1-4F15-4D9B-8D04-6EE745435608}" type="slidenum">
              <a:rPr lang="en-US"/>
              <a:pPr/>
              <a:t>91</a:t>
            </a:fld>
            <a:endParaRPr lang="en-US"/>
          </a:p>
        </p:txBody>
      </p:sp>
      <p:sp>
        <p:nvSpPr>
          <p:cNvPr id="78850" name="Rectangle 2"/>
          <p:cNvSpPr>
            <a:spLocks noGrp="1" noChangeArrowheads="1"/>
          </p:cNvSpPr>
          <p:nvPr>
            <p:ph type="title"/>
          </p:nvPr>
        </p:nvSpPr>
        <p:spPr/>
        <p:txBody>
          <a:bodyPr/>
          <a:lstStyle/>
          <a:p>
            <a:r>
              <a:rPr lang="en-US"/>
              <a:t>WebApp Design</a:t>
            </a:r>
          </a:p>
        </p:txBody>
      </p:sp>
      <p:sp>
        <p:nvSpPr>
          <p:cNvPr id="78851" name="Rectangle 3"/>
          <p:cNvSpPr>
            <a:spLocks noGrp="1" noChangeArrowheads="1"/>
          </p:cNvSpPr>
          <p:nvPr>
            <p:ph type="body" idx="1"/>
          </p:nvPr>
        </p:nvSpPr>
        <p:spPr/>
        <p:txBody>
          <a:bodyPr/>
          <a:lstStyle/>
          <a:p>
            <a:r>
              <a:rPr lang="en-US"/>
              <a:t>The design model encompasses  </a:t>
            </a:r>
            <a:r>
              <a:rPr lang="en-US">
                <a:solidFill>
                  <a:schemeClr val="folHlink"/>
                </a:solidFill>
              </a:rPr>
              <a:t>content, aesthetics, architecture, interface, navigation,</a:t>
            </a:r>
            <a:r>
              <a:rPr lang="en-US"/>
              <a:t> and </a:t>
            </a:r>
            <a:r>
              <a:rPr lang="en-US">
                <a:solidFill>
                  <a:schemeClr val="folHlink"/>
                </a:solidFill>
              </a:rPr>
              <a:t>component-level design issues</a:t>
            </a:r>
            <a:r>
              <a:rPr lang="en-US"/>
              <a:t>. </a:t>
            </a:r>
          </a:p>
          <a:p>
            <a:r>
              <a:rPr lang="en-US"/>
              <a:t>The design model provides sufficient information for the WebE team to construct the final WebApp</a:t>
            </a:r>
          </a:p>
          <a:p>
            <a:r>
              <a:rPr lang="en-US"/>
              <a:t>alternative solutions are considered, and the degree to which the current design model will lead to an effective implementation is also assessed</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9E83FAE3-E766-4B2A-8FC8-2AEDA1B71C9C}" type="slidenum">
              <a:rPr lang="en-US"/>
              <a:pPr/>
              <a:t>92</a:t>
            </a:fld>
            <a:endParaRPr lang="en-US"/>
          </a:p>
        </p:txBody>
      </p:sp>
      <p:sp>
        <p:nvSpPr>
          <p:cNvPr id="79874" name="Rectangle 2"/>
          <p:cNvSpPr>
            <a:spLocks noGrp="1" noChangeArrowheads="1"/>
          </p:cNvSpPr>
          <p:nvPr>
            <p:ph type="title"/>
          </p:nvPr>
        </p:nvSpPr>
        <p:spPr/>
        <p:txBody>
          <a:bodyPr/>
          <a:lstStyle/>
          <a:p>
            <a:r>
              <a:rPr lang="en-US"/>
              <a:t>Design Goals - I</a:t>
            </a:r>
          </a:p>
        </p:txBody>
      </p:sp>
      <p:sp>
        <p:nvSpPr>
          <p:cNvPr id="79875" name="Rectangle 3"/>
          <p:cNvSpPr>
            <a:spLocks noGrp="1" noChangeArrowheads="1"/>
          </p:cNvSpPr>
          <p:nvPr>
            <p:ph type="body" idx="1"/>
          </p:nvPr>
        </p:nvSpPr>
        <p:spPr/>
        <p:txBody>
          <a:bodyPr/>
          <a:lstStyle/>
          <a:p>
            <a:r>
              <a:rPr lang="en-US" sz="2000" b="1">
                <a:solidFill>
                  <a:schemeClr val="folHlink"/>
                </a:solidFill>
              </a:rPr>
              <a:t>Simplicity.</a:t>
            </a:r>
            <a:r>
              <a:rPr lang="en-US" sz="2000" b="1"/>
              <a:t>  </a:t>
            </a:r>
            <a:r>
              <a:rPr lang="en-US" sz="2000"/>
              <a:t>Although it may seem old-fashioned, the aphorism “all things in moderation” applies to WebApps. Rather than </a:t>
            </a:r>
            <a:r>
              <a:rPr lang="en-US" sz="2000" i="1"/>
              <a:t>feature-bloat</a:t>
            </a:r>
            <a:r>
              <a:rPr lang="en-US" sz="2000"/>
              <a:t>, it is better to strive for moderation and simplicity.</a:t>
            </a:r>
          </a:p>
          <a:p>
            <a:r>
              <a:rPr lang="en-US" sz="2000" b="1">
                <a:solidFill>
                  <a:schemeClr val="folHlink"/>
                </a:solidFill>
              </a:rPr>
              <a:t>Consistency.</a:t>
            </a:r>
            <a:r>
              <a:rPr lang="en-US" sz="2000" b="1"/>
              <a:t> </a:t>
            </a:r>
          </a:p>
          <a:p>
            <a:pPr lvl="1"/>
            <a:r>
              <a:rPr lang="en-US" sz="1800"/>
              <a:t>Content should be constructed consistently</a:t>
            </a:r>
          </a:p>
          <a:p>
            <a:pPr lvl="1"/>
            <a:r>
              <a:rPr lang="en-US" sz="1800"/>
              <a:t>Graphic design (aesthetics) should present a consistent look</a:t>
            </a:r>
          </a:p>
          <a:p>
            <a:pPr lvl="1"/>
            <a:r>
              <a:rPr lang="en-US" sz="1800"/>
              <a:t>Architectural design should establish templates that lead to a consistent hypermedia navigation</a:t>
            </a:r>
          </a:p>
          <a:p>
            <a:pPr lvl="1"/>
            <a:r>
              <a:rPr lang="en-US" sz="1800"/>
              <a:t>Navigation mechanisms should be used consistently</a:t>
            </a:r>
          </a:p>
          <a:p>
            <a:r>
              <a:rPr lang="en-US" sz="2000" b="1">
                <a:solidFill>
                  <a:schemeClr val="folHlink"/>
                </a:solidFill>
              </a:rPr>
              <a:t>Identity.</a:t>
            </a:r>
            <a:r>
              <a:rPr lang="en-US" sz="2000" b="1"/>
              <a:t> </a:t>
            </a:r>
            <a:r>
              <a:rPr lang="en-US" sz="2000"/>
              <a:t>The aesthetic, interface, and navigational design of a WebApp must be consistent with the application domain for which it is to be built.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CB013CB3-4BA2-4AB9-AE14-8F40CD43E71A}" type="slidenum">
              <a:rPr lang="en-US"/>
              <a:pPr/>
              <a:t>93</a:t>
            </a:fld>
            <a:endParaRPr lang="en-US"/>
          </a:p>
        </p:txBody>
      </p:sp>
      <p:sp>
        <p:nvSpPr>
          <p:cNvPr id="80898" name="Rectangle 2"/>
          <p:cNvSpPr>
            <a:spLocks noGrp="1" noChangeArrowheads="1"/>
          </p:cNvSpPr>
          <p:nvPr>
            <p:ph type="title"/>
          </p:nvPr>
        </p:nvSpPr>
        <p:spPr/>
        <p:txBody>
          <a:bodyPr/>
          <a:lstStyle/>
          <a:p>
            <a:r>
              <a:rPr lang="en-US"/>
              <a:t>Design Goals - II</a:t>
            </a:r>
          </a:p>
        </p:txBody>
      </p:sp>
      <p:sp>
        <p:nvSpPr>
          <p:cNvPr id="80899" name="Rectangle 3"/>
          <p:cNvSpPr>
            <a:spLocks noGrp="1" noChangeArrowheads="1"/>
          </p:cNvSpPr>
          <p:nvPr>
            <p:ph type="body" idx="1"/>
          </p:nvPr>
        </p:nvSpPr>
        <p:spPr/>
        <p:txBody>
          <a:bodyPr/>
          <a:lstStyle/>
          <a:p>
            <a:pPr>
              <a:lnSpc>
                <a:spcPct val="90000"/>
              </a:lnSpc>
            </a:pPr>
            <a:r>
              <a:rPr lang="en-US" sz="2000" b="1">
                <a:solidFill>
                  <a:schemeClr val="folHlink"/>
                </a:solidFill>
              </a:rPr>
              <a:t>Robustness.</a:t>
            </a:r>
            <a:r>
              <a:rPr lang="en-US" sz="2000" b="1"/>
              <a:t> </a:t>
            </a:r>
            <a:r>
              <a:rPr lang="en-US" sz="2000"/>
              <a:t>The user expects robust content and functions that are relevant to the user’s needs.</a:t>
            </a:r>
          </a:p>
          <a:p>
            <a:pPr>
              <a:lnSpc>
                <a:spcPct val="90000"/>
              </a:lnSpc>
            </a:pPr>
            <a:r>
              <a:rPr lang="en-US" sz="2000" b="1">
                <a:solidFill>
                  <a:schemeClr val="folHlink"/>
                </a:solidFill>
              </a:rPr>
              <a:t>Navigability.</a:t>
            </a:r>
            <a:r>
              <a:rPr lang="en-US" sz="2000" b="1"/>
              <a:t> </a:t>
            </a:r>
            <a:r>
              <a:rPr lang="en-US" sz="2000"/>
              <a:t>users should be able to understand how to move about the WebApp without having to search for navigation links or instructions.</a:t>
            </a:r>
          </a:p>
          <a:p>
            <a:pPr>
              <a:lnSpc>
                <a:spcPct val="90000"/>
              </a:lnSpc>
            </a:pPr>
            <a:r>
              <a:rPr lang="en-US" sz="2000" b="1">
                <a:solidFill>
                  <a:schemeClr val="folHlink"/>
                </a:solidFill>
              </a:rPr>
              <a:t>Visual appeal.</a:t>
            </a:r>
            <a:r>
              <a:rPr lang="en-US" sz="2000" b="1"/>
              <a:t> </a:t>
            </a:r>
            <a:r>
              <a:rPr lang="en-US" sz="2000"/>
              <a:t>design characteristics (e.g., the look and feel of content, interface layout, color coordination, the balance of text, graphics and other media, and navigation mechanisms) contribute to visual appeal.</a:t>
            </a:r>
          </a:p>
          <a:p>
            <a:pPr>
              <a:lnSpc>
                <a:spcPct val="90000"/>
              </a:lnSpc>
            </a:pPr>
            <a:r>
              <a:rPr lang="en-US" sz="2000" b="1">
                <a:solidFill>
                  <a:schemeClr val="folHlink"/>
                </a:solidFill>
              </a:rPr>
              <a:t>Compatibility.</a:t>
            </a:r>
            <a:r>
              <a:rPr lang="en-US" sz="2000" b="1"/>
              <a:t>  </a:t>
            </a:r>
            <a:r>
              <a:rPr lang="en-US" sz="2000"/>
              <a:t>Most WebApps will be used in a variety of environments (e.g., different hardware, Internet connection types, operating systems, and browsers) and must be designed to be compatible with each</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6" name="Slide Number Placeholder 4"/>
          <p:cNvSpPr>
            <a:spLocks noGrp="1"/>
          </p:cNvSpPr>
          <p:nvPr>
            <p:ph type="sldNum" sz="quarter" idx="11"/>
          </p:nvPr>
        </p:nvSpPr>
        <p:spPr/>
        <p:txBody>
          <a:bodyPr/>
          <a:lstStyle/>
          <a:p>
            <a:fld id="{9A0F1DFC-3298-46B3-B447-E7E4F4412FD5}" type="slidenum">
              <a:rPr lang="en-US"/>
              <a:pPr/>
              <a:t>94</a:t>
            </a:fld>
            <a:endParaRPr lang="en-US"/>
          </a:p>
        </p:txBody>
      </p:sp>
      <p:sp>
        <p:nvSpPr>
          <p:cNvPr id="81922" name="Rectangle 2"/>
          <p:cNvSpPr>
            <a:spLocks noGrp="1" noChangeArrowheads="1"/>
          </p:cNvSpPr>
          <p:nvPr>
            <p:ph type="title"/>
          </p:nvPr>
        </p:nvSpPr>
        <p:spPr/>
        <p:txBody>
          <a:bodyPr/>
          <a:lstStyle/>
          <a:p>
            <a:r>
              <a:rPr lang="en-US"/>
              <a:t>Design &amp; WebApp Quality</a:t>
            </a:r>
          </a:p>
        </p:txBody>
      </p:sp>
      <p:pic>
        <p:nvPicPr>
          <p:cNvPr id="81924" name="Picture 4" descr="Figure 8-1"/>
          <p:cNvPicPr>
            <a:picLocks noChangeAspect="1" noChangeArrowheads="1"/>
          </p:cNvPicPr>
          <p:nvPr/>
        </p:nvPicPr>
        <p:blipFill>
          <a:blip r:embed="rId2" cstate="print"/>
          <a:srcRect l="11625" r="15525"/>
          <a:stretch>
            <a:fillRect/>
          </a:stretch>
        </p:blipFill>
        <p:spPr bwMode="auto">
          <a:xfrm>
            <a:off x="1066800" y="1752600"/>
            <a:ext cx="7162800" cy="4487862"/>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67F6082D-ACC0-4C0D-9FF3-5221B345358C}" type="slidenum">
              <a:rPr lang="en-US"/>
              <a:pPr/>
              <a:t>95</a:t>
            </a:fld>
            <a:endParaRPr lang="en-US"/>
          </a:p>
        </p:txBody>
      </p:sp>
      <p:sp>
        <p:nvSpPr>
          <p:cNvPr id="82946" name="Rectangle 2"/>
          <p:cNvSpPr>
            <a:spLocks noGrp="1" noChangeArrowheads="1"/>
          </p:cNvSpPr>
          <p:nvPr>
            <p:ph type="title"/>
          </p:nvPr>
        </p:nvSpPr>
        <p:spPr/>
        <p:txBody>
          <a:bodyPr/>
          <a:lstStyle/>
          <a:p>
            <a:r>
              <a:rPr lang="en-US"/>
              <a:t>Design Actions</a:t>
            </a:r>
          </a:p>
        </p:txBody>
      </p:sp>
      <p:pic>
        <p:nvPicPr>
          <p:cNvPr id="82948" name="Picture 4" descr="Figure 8-2"/>
          <p:cNvPicPr>
            <a:picLocks noChangeAspect="1" noChangeArrowheads="1"/>
          </p:cNvPicPr>
          <p:nvPr/>
        </p:nvPicPr>
        <p:blipFill>
          <a:blip r:embed="rId2" cstate="print"/>
          <a:srcRect/>
          <a:stretch>
            <a:fillRect/>
          </a:stretch>
        </p:blipFill>
        <p:spPr bwMode="auto">
          <a:xfrm>
            <a:off x="2514600" y="1905000"/>
            <a:ext cx="4305300" cy="4254500"/>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46545D6D-8945-4A84-9D07-3676E2B1A60A}" type="slidenum">
              <a:rPr lang="en-US"/>
              <a:pPr/>
              <a:t>96</a:t>
            </a:fld>
            <a:endParaRPr lang="en-US"/>
          </a:p>
        </p:txBody>
      </p:sp>
      <p:sp>
        <p:nvSpPr>
          <p:cNvPr id="84994" name="Rectangle 2"/>
          <p:cNvSpPr>
            <a:spLocks noGrp="1" noChangeArrowheads="1"/>
          </p:cNvSpPr>
          <p:nvPr>
            <p:ph type="title"/>
          </p:nvPr>
        </p:nvSpPr>
        <p:spPr/>
        <p:txBody>
          <a:bodyPr/>
          <a:lstStyle/>
          <a:p>
            <a:r>
              <a:rPr lang="en-US"/>
              <a:t>Conceptual Architecture</a:t>
            </a:r>
          </a:p>
        </p:txBody>
      </p:sp>
      <p:sp>
        <p:nvSpPr>
          <p:cNvPr id="84995" name="Rectangle 3"/>
          <p:cNvSpPr>
            <a:spLocks noGrp="1" noChangeArrowheads="1"/>
          </p:cNvSpPr>
          <p:nvPr>
            <p:ph type="body" idx="1"/>
          </p:nvPr>
        </p:nvSpPr>
        <p:spPr/>
        <p:txBody>
          <a:bodyPr/>
          <a:lstStyle/>
          <a:p>
            <a:pPr>
              <a:spcBef>
                <a:spcPts val="1200"/>
              </a:spcBef>
            </a:pPr>
            <a:r>
              <a:rPr lang="en-US" dirty="0">
                <a:latin typeface="+mj-lt"/>
              </a:rPr>
              <a:t>Provides an overall structure for the </a:t>
            </a:r>
            <a:r>
              <a:rPr lang="en-US" dirty="0" err="1">
                <a:latin typeface="+mj-lt"/>
              </a:rPr>
              <a:t>WebApp</a:t>
            </a:r>
            <a:r>
              <a:rPr lang="en-US" dirty="0">
                <a:latin typeface="+mj-lt"/>
              </a:rPr>
              <a:t> design</a:t>
            </a:r>
          </a:p>
          <a:p>
            <a:pPr lvl="1">
              <a:spcBef>
                <a:spcPts val="1200"/>
              </a:spcBef>
            </a:pPr>
            <a:r>
              <a:rPr lang="en-US" dirty="0">
                <a:latin typeface="+mj-lt"/>
              </a:rPr>
              <a:t>Affects all later increments – so important for it to developed in the context of the full set of </a:t>
            </a:r>
            <a:r>
              <a:rPr lang="en-US" i="1" dirty="0">
                <a:latin typeface="+mj-lt"/>
              </a:rPr>
              <a:t>likely</a:t>
            </a:r>
            <a:r>
              <a:rPr lang="en-US" dirty="0">
                <a:latin typeface="+mj-lt"/>
              </a:rPr>
              <a:t> increments</a:t>
            </a:r>
          </a:p>
          <a:p>
            <a:pPr>
              <a:spcBef>
                <a:spcPts val="1200"/>
              </a:spcBef>
            </a:pPr>
            <a:r>
              <a:rPr lang="en-US" dirty="0">
                <a:latin typeface="+mj-lt"/>
              </a:rPr>
              <a:t>Represents the major functional and information components for the </a:t>
            </a:r>
            <a:r>
              <a:rPr lang="en-US" dirty="0" err="1">
                <a:latin typeface="+mj-lt"/>
              </a:rPr>
              <a:t>WebApp</a:t>
            </a:r>
            <a:r>
              <a:rPr lang="en-US" dirty="0">
                <a:latin typeface="+mj-lt"/>
              </a:rPr>
              <a:t> and describes how these will fit together</a:t>
            </a:r>
          </a:p>
          <a:p>
            <a:pPr lvl="1">
              <a:spcBef>
                <a:spcPts val="1200"/>
              </a:spcBef>
            </a:pPr>
            <a:r>
              <a:rPr lang="en-US" dirty="0">
                <a:latin typeface="+mj-lt"/>
              </a:rPr>
              <a:t>Depends on the nature of the </a:t>
            </a:r>
            <a:r>
              <a:rPr lang="en-US" dirty="0" err="1">
                <a:latin typeface="+mj-lt"/>
              </a:rPr>
              <a:t>WebApp</a:t>
            </a:r>
            <a:r>
              <a:rPr lang="en-US" dirty="0">
                <a:latin typeface="+mj-lt"/>
              </a:rPr>
              <a:t>, but in every case, it should ensure a sound integration between the </a:t>
            </a:r>
            <a:r>
              <a:rPr lang="en-US" dirty="0" err="1">
                <a:latin typeface="+mj-lt"/>
              </a:rPr>
              <a:t>WebApp</a:t>
            </a:r>
            <a:r>
              <a:rPr lang="en-US" dirty="0">
                <a:latin typeface="+mj-lt"/>
              </a:rPr>
              <a:t> information and the </a:t>
            </a:r>
            <a:r>
              <a:rPr lang="en-US" dirty="0" err="1">
                <a:latin typeface="+mj-lt"/>
              </a:rPr>
              <a:t>WebApp</a:t>
            </a:r>
            <a:r>
              <a:rPr lang="en-US" dirty="0">
                <a:latin typeface="+mj-lt"/>
              </a:rPr>
              <a:t> functionality.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31DDA60C-89A2-4060-80B7-2C8BCF19108C}" type="slidenum">
              <a:rPr lang="en-US"/>
              <a:pPr/>
              <a:t>97</a:t>
            </a:fld>
            <a:endParaRPr lang="en-US"/>
          </a:p>
        </p:txBody>
      </p:sp>
      <p:sp>
        <p:nvSpPr>
          <p:cNvPr id="87042" name="Rectangle 2"/>
          <p:cNvSpPr>
            <a:spLocks noGrp="1" noChangeArrowheads="1"/>
          </p:cNvSpPr>
          <p:nvPr>
            <p:ph type="title"/>
          </p:nvPr>
        </p:nvSpPr>
        <p:spPr/>
        <p:txBody>
          <a:bodyPr/>
          <a:lstStyle/>
          <a:p>
            <a:r>
              <a:rPr lang="en-US"/>
              <a:t>Developing the architecture-I</a:t>
            </a:r>
          </a:p>
        </p:txBody>
      </p:sp>
      <p:sp>
        <p:nvSpPr>
          <p:cNvPr id="87043" name="Rectangle 3"/>
          <p:cNvSpPr>
            <a:spLocks noGrp="1" noChangeArrowheads="1"/>
          </p:cNvSpPr>
          <p:nvPr>
            <p:ph type="body" idx="1"/>
          </p:nvPr>
        </p:nvSpPr>
        <p:spPr/>
        <p:txBody>
          <a:bodyPr/>
          <a:lstStyle/>
          <a:p>
            <a:pPr>
              <a:lnSpc>
                <a:spcPct val="90000"/>
              </a:lnSpc>
            </a:pPr>
            <a:r>
              <a:rPr lang="en-US" sz="1800" dirty="0">
                <a:latin typeface="+mj-lt"/>
              </a:rPr>
              <a:t>How do we achieve an effective balance between information and functionality in the conceptual architecture? </a:t>
            </a:r>
          </a:p>
          <a:p>
            <a:pPr>
              <a:lnSpc>
                <a:spcPct val="90000"/>
              </a:lnSpc>
            </a:pPr>
            <a:r>
              <a:rPr lang="en-US" sz="1800" dirty="0">
                <a:latin typeface="+mj-lt"/>
              </a:rPr>
              <a:t>A good place to start is with workflows or functional scenarios (which are an expression of the system functionality) and information flows</a:t>
            </a:r>
          </a:p>
          <a:p>
            <a:pPr>
              <a:lnSpc>
                <a:spcPct val="90000"/>
              </a:lnSpc>
              <a:spcBef>
                <a:spcPts val="600"/>
              </a:spcBef>
            </a:pPr>
            <a:r>
              <a:rPr lang="en-US" sz="1800" dirty="0">
                <a:latin typeface="+mj-lt"/>
              </a:rPr>
              <a:t>As a simple example, consider the following set of key functionalities for </a:t>
            </a:r>
            <a:r>
              <a:rPr lang="en-US" sz="1800" b="1" dirty="0">
                <a:latin typeface="+mj-lt"/>
              </a:rPr>
              <a:t>SafeHomeAssured.com</a:t>
            </a:r>
            <a:endParaRPr lang="en-US" sz="1800" dirty="0">
              <a:latin typeface="+mj-lt"/>
            </a:endParaRPr>
          </a:p>
          <a:p>
            <a:pPr lvl="2">
              <a:lnSpc>
                <a:spcPct val="90000"/>
              </a:lnSpc>
              <a:spcBef>
                <a:spcPts val="300"/>
              </a:spcBef>
            </a:pPr>
            <a:r>
              <a:rPr lang="en-US" sz="1400" dirty="0">
                <a:latin typeface="+mj-lt"/>
              </a:rPr>
              <a:t>Provide product quotation</a:t>
            </a:r>
          </a:p>
          <a:p>
            <a:pPr lvl="2">
              <a:lnSpc>
                <a:spcPct val="90000"/>
              </a:lnSpc>
            </a:pPr>
            <a:r>
              <a:rPr lang="en-US" sz="1400" dirty="0">
                <a:latin typeface="+mj-lt"/>
              </a:rPr>
              <a:t>Process security system order</a:t>
            </a:r>
          </a:p>
          <a:p>
            <a:pPr lvl="2">
              <a:lnSpc>
                <a:spcPct val="90000"/>
              </a:lnSpc>
            </a:pPr>
            <a:r>
              <a:rPr lang="en-US" sz="1400" dirty="0">
                <a:latin typeface="+mj-lt"/>
              </a:rPr>
              <a:t>Process user data</a:t>
            </a:r>
          </a:p>
          <a:p>
            <a:pPr lvl="2">
              <a:lnSpc>
                <a:spcPct val="90000"/>
              </a:lnSpc>
            </a:pPr>
            <a:r>
              <a:rPr lang="en-US" sz="1400" dirty="0">
                <a:latin typeface="+mj-lt"/>
              </a:rPr>
              <a:t>Create user profile</a:t>
            </a:r>
          </a:p>
          <a:p>
            <a:pPr lvl="2">
              <a:lnSpc>
                <a:spcPct val="90000"/>
              </a:lnSpc>
            </a:pPr>
            <a:r>
              <a:rPr lang="en-US" sz="1400" dirty="0">
                <a:latin typeface="+mj-lt"/>
              </a:rPr>
              <a:t>Draw user space layout</a:t>
            </a:r>
          </a:p>
          <a:p>
            <a:pPr lvl="2">
              <a:lnSpc>
                <a:spcPct val="90000"/>
              </a:lnSpc>
            </a:pPr>
            <a:r>
              <a:rPr lang="en-US" sz="1400" dirty="0">
                <a:latin typeface="+mj-lt"/>
              </a:rPr>
              <a:t>Recommend security system for layout</a:t>
            </a:r>
          </a:p>
          <a:p>
            <a:pPr lvl="2">
              <a:lnSpc>
                <a:spcPct val="90000"/>
              </a:lnSpc>
            </a:pPr>
            <a:r>
              <a:rPr lang="en-US" sz="1400" dirty="0">
                <a:latin typeface="+mj-lt"/>
              </a:rPr>
              <a:t>Process monitoring order</a:t>
            </a:r>
          </a:p>
          <a:p>
            <a:pPr lvl="2">
              <a:lnSpc>
                <a:spcPct val="90000"/>
              </a:lnSpc>
            </a:pPr>
            <a:r>
              <a:rPr lang="en-US" sz="1400" dirty="0">
                <a:latin typeface="+mj-lt"/>
              </a:rPr>
              <a:t>Get and display account info</a:t>
            </a:r>
          </a:p>
          <a:p>
            <a:pPr lvl="2">
              <a:lnSpc>
                <a:spcPct val="90000"/>
              </a:lnSpc>
              <a:spcBef>
                <a:spcPts val="300"/>
              </a:spcBef>
            </a:pPr>
            <a:r>
              <a:rPr lang="en-US" sz="1400" dirty="0">
                <a:latin typeface="+mj-lt"/>
              </a:rPr>
              <a:t>Get and display monitoring info </a:t>
            </a:r>
          </a:p>
          <a:p>
            <a:pPr lvl="2">
              <a:lnSpc>
                <a:spcPct val="90000"/>
              </a:lnSpc>
            </a:pPr>
            <a:r>
              <a:rPr lang="en-US" sz="1400" dirty="0">
                <a:latin typeface="+mj-lt"/>
              </a:rPr>
              <a:t>Customer service functions (to be defined later)</a:t>
            </a:r>
          </a:p>
          <a:p>
            <a:pPr lvl="2">
              <a:lnSpc>
                <a:spcPct val="90000"/>
              </a:lnSpc>
              <a:spcBef>
                <a:spcPts val="300"/>
              </a:spcBef>
            </a:pPr>
            <a:r>
              <a:rPr lang="en-US" sz="1400" dirty="0">
                <a:latin typeface="+mj-lt"/>
              </a:rPr>
              <a:t>Tech support functions (to be defined later)</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4"/>
          <p:cNvSpPr>
            <a:spLocks noGrp="1"/>
          </p:cNvSpPr>
          <p:nvPr>
            <p:ph type="sldNum" sz="quarter" idx="11"/>
          </p:nvPr>
        </p:nvSpPr>
        <p:spPr/>
        <p:txBody>
          <a:bodyPr/>
          <a:lstStyle/>
          <a:p>
            <a:fld id="{03983718-2DB6-4C19-B2A3-7E3BF5E3A73B}" type="slidenum">
              <a:rPr lang="en-US"/>
              <a:pPr/>
              <a:t>98</a:t>
            </a:fld>
            <a:endParaRPr lang="en-US"/>
          </a:p>
        </p:txBody>
      </p:sp>
      <p:sp>
        <p:nvSpPr>
          <p:cNvPr id="88066" name="Rectangle 2"/>
          <p:cNvSpPr>
            <a:spLocks noGrp="1" noChangeArrowheads="1"/>
          </p:cNvSpPr>
          <p:nvPr>
            <p:ph type="title"/>
          </p:nvPr>
        </p:nvSpPr>
        <p:spPr/>
        <p:txBody>
          <a:bodyPr/>
          <a:lstStyle/>
          <a:p>
            <a:r>
              <a:rPr lang="en-US"/>
              <a:t>Developing the architecture-II</a:t>
            </a:r>
          </a:p>
        </p:txBody>
      </p:sp>
      <p:sp>
        <p:nvSpPr>
          <p:cNvPr id="88067" name="Rectangle 3"/>
          <p:cNvSpPr>
            <a:spLocks noGrp="1" noChangeArrowheads="1"/>
          </p:cNvSpPr>
          <p:nvPr>
            <p:ph type="body" idx="1"/>
          </p:nvPr>
        </p:nvSpPr>
        <p:spPr/>
        <p:txBody>
          <a:bodyPr/>
          <a:lstStyle/>
          <a:p>
            <a:pPr>
              <a:lnSpc>
                <a:spcPct val="90000"/>
              </a:lnSpc>
            </a:pPr>
            <a:r>
              <a:rPr lang="en-US" sz="2000" dirty="0">
                <a:latin typeface="+mj-lt"/>
              </a:rPr>
              <a:t>From these key functionalities we can identify the following partial list of </a:t>
            </a:r>
            <a:r>
              <a:rPr lang="en-US" sz="2000" i="1" dirty="0">
                <a:latin typeface="+mj-lt"/>
              </a:rPr>
              <a:t>functional subsystems:</a:t>
            </a:r>
          </a:p>
          <a:p>
            <a:pPr lvl="2">
              <a:lnSpc>
                <a:spcPct val="90000"/>
              </a:lnSpc>
              <a:spcBef>
                <a:spcPts val="300"/>
              </a:spcBef>
            </a:pPr>
            <a:r>
              <a:rPr lang="en-US" sz="1400" b="1" dirty="0" err="1">
                <a:latin typeface="+mj-lt"/>
              </a:rPr>
              <a:t>UserManagement</a:t>
            </a:r>
            <a:r>
              <a:rPr lang="en-US" sz="1400" b="1" dirty="0">
                <a:latin typeface="+mj-lt"/>
              </a:rPr>
              <a:t>.</a:t>
            </a:r>
            <a:r>
              <a:rPr lang="en-US" sz="1400" dirty="0">
                <a:latin typeface="+mj-lt"/>
              </a:rPr>
              <a:t> Manages all user functions, including user registration, authentication and profiling, user-specific content, and interface adaptation and customization.</a:t>
            </a:r>
          </a:p>
          <a:p>
            <a:pPr lvl="2">
              <a:lnSpc>
                <a:spcPct val="90000"/>
              </a:lnSpc>
            </a:pPr>
            <a:r>
              <a:rPr lang="en-US" sz="1400" b="1" dirty="0" err="1">
                <a:latin typeface="+mj-lt"/>
              </a:rPr>
              <a:t>ProductManagement</a:t>
            </a:r>
            <a:r>
              <a:rPr lang="en-US" sz="1400" dirty="0">
                <a:latin typeface="+mj-lt"/>
              </a:rPr>
              <a:t>. Handles all product information, including pricing models and content management.</a:t>
            </a:r>
          </a:p>
          <a:p>
            <a:pPr lvl="2">
              <a:lnSpc>
                <a:spcPct val="90000"/>
              </a:lnSpc>
            </a:pPr>
            <a:r>
              <a:rPr lang="en-US" sz="1400" b="1" dirty="0" err="1">
                <a:latin typeface="+mj-lt"/>
              </a:rPr>
              <a:t>OrderHandling</a:t>
            </a:r>
            <a:r>
              <a:rPr lang="en-US" sz="1400" dirty="0">
                <a:latin typeface="+mj-lt"/>
              </a:rPr>
              <a:t>. Supports the management of customers’ orders.</a:t>
            </a:r>
          </a:p>
          <a:p>
            <a:pPr lvl="2">
              <a:lnSpc>
                <a:spcPct val="90000"/>
              </a:lnSpc>
            </a:pPr>
            <a:r>
              <a:rPr lang="en-US" sz="1400" b="1" dirty="0" err="1">
                <a:latin typeface="+mj-lt"/>
              </a:rPr>
              <a:t>AccountAdministration</a:t>
            </a:r>
            <a:r>
              <a:rPr lang="en-US" sz="1400" dirty="0">
                <a:latin typeface="+mj-lt"/>
              </a:rPr>
              <a:t>. Manages customers’ accounts, including invoicing and payment.</a:t>
            </a:r>
          </a:p>
          <a:p>
            <a:pPr lvl="2">
              <a:lnSpc>
                <a:spcPct val="90000"/>
              </a:lnSpc>
            </a:pPr>
            <a:r>
              <a:rPr lang="en-US" sz="1400" b="1" dirty="0" err="1">
                <a:latin typeface="+mj-lt"/>
              </a:rPr>
              <a:t>SecuritySystemSupport</a:t>
            </a:r>
            <a:r>
              <a:rPr lang="en-US" sz="1400" dirty="0">
                <a:latin typeface="+mj-lt"/>
              </a:rPr>
              <a:t>. Manages users’ space layout models and recommends security layouts.</a:t>
            </a:r>
          </a:p>
          <a:p>
            <a:pPr lvl="2">
              <a:lnSpc>
                <a:spcPct val="90000"/>
              </a:lnSpc>
            </a:pPr>
            <a:r>
              <a:rPr lang="en-US" sz="1400" b="1" dirty="0" err="1">
                <a:latin typeface="+mj-lt"/>
              </a:rPr>
              <a:t>SecuritySystemMonitoring</a:t>
            </a:r>
            <a:r>
              <a:rPr lang="en-US" sz="1400" dirty="0">
                <a:latin typeface="+mj-lt"/>
              </a:rPr>
              <a:t>. Monitors customers’ security systems and handles security events.</a:t>
            </a:r>
          </a:p>
          <a:p>
            <a:pPr>
              <a:lnSpc>
                <a:spcPct val="90000"/>
              </a:lnSpc>
              <a:spcBef>
                <a:spcPts val="600"/>
              </a:spcBef>
            </a:pPr>
            <a:r>
              <a:rPr lang="en-US" sz="2000" dirty="0">
                <a:latin typeface="+mj-lt"/>
              </a:rPr>
              <a:t>And, of course, there are overall management subsystems:</a:t>
            </a:r>
          </a:p>
          <a:p>
            <a:pPr lvl="2">
              <a:lnSpc>
                <a:spcPct val="90000"/>
              </a:lnSpc>
              <a:spcBef>
                <a:spcPts val="300"/>
              </a:spcBef>
            </a:pPr>
            <a:r>
              <a:rPr lang="en-US" sz="1400" b="1" dirty="0" err="1">
                <a:latin typeface="+mj-lt"/>
              </a:rPr>
              <a:t>ClientInterface</a:t>
            </a:r>
            <a:r>
              <a:rPr lang="en-US" sz="1400" b="1" dirty="0">
                <a:latin typeface="+mj-lt"/>
              </a:rPr>
              <a:t>. </a:t>
            </a:r>
            <a:r>
              <a:rPr lang="en-US" sz="1400" dirty="0">
                <a:latin typeface="+mj-lt"/>
              </a:rPr>
              <a:t>Provides the interface between users and the other subsystems, as required to satisfy users needs.</a:t>
            </a:r>
          </a:p>
          <a:p>
            <a:pPr lvl="2">
              <a:lnSpc>
                <a:spcPct val="90000"/>
              </a:lnSpc>
            </a:pPr>
            <a:r>
              <a:rPr lang="en-US" sz="1400" b="1" dirty="0" err="1">
                <a:latin typeface="+mj-lt"/>
              </a:rPr>
              <a:t>SystemMaintenance</a:t>
            </a:r>
            <a:r>
              <a:rPr lang="en-US" sz="1400" dirty="0">
                <a:latin typeface="+mj-lt"/>
              </a:rPr>
              <a:t>. Provides maintenance functionality, such as database cleaning.</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t>These slides are designed to accompany </a:t>
            </a:r>
            <a:r>
              <a:rPr lang="en-US" i="1"/>
              <a:t>Web Engineering: A Practitioner’s Approach </a:t>
            </a:r>
            <a:r>
              <a:rPr lang="en-US"/>
              <a:t>(The McGraw-Hill Companies, Inc.) by Roger Pressman and David Lowe, copyright 2009 </a:t>
            </a:r>
          </a:p>
        </p:txBody>
      </p:sp>
      <p:sp>
        <p:nvSpPr>
          <p:cNvPr id="5" name="Slide Number Placeholder 3"/>
          <p:cNvSpPr>
            <a:spLocks noGrp="1"/>
          </p:cNvSpPr>
          <p:nvPr>
            <p:ph type="sldNum" sz="quarter" idx="11"/>
          </p:nvPr>
        </p:nvSpPr>
        <p:spPr/>
        <p:txBody>
          <a:bodyPr/>
          <a:lstStyle/>
          <a:p>
            <a:fld id="{0AE8D045-1E85-4CE5-B354-20437BB78271}" type="slidenum">
              <a:rPr lang="en-US"/>
              <a:pPr/>
              <a:t>99</a:t>
            </a:fld>
            <a:endParaRPr lang="en-US"/>
          </a:p>
        </p:txBody>
      </p:sp>
      <p:pic>
        <p:nvPicPr>
          <p:cNvPr id="122884" name="Picture 4"/>
          <p:cNvPicPr>
            <a:picLocks noChangeAspect="1" noChangeArrowheads="1"/>
          </p:cNvPicPr>
          <p:nvPr/>
        </p:nvPicPr>
        <p:blipFill>
          <a:blip r:embed="rId2" cstate="print"/>
          <a:srcRect/>
          <a:stretch>
            <a:fillRect/>
          </a:stretch>
        </p:blipFill>
        <p:spPr bwMode="auto">
          <a:xfrm>
            <a:off x="2531481" y="0"/>
            <a:ext cx="6612519" cy="6858000"/>
          </a:xfrm>
          <a:prstGeom prst="rect">
            <a:avLst/>
          </a:prstGeom>
          <a:noFill/>
          <a:ln w="9525">
            <a:noFill/>
            <a:miter lim="800000"/>
            <a:headEnd/>
            <a:tailEnd/>
          </a:ln>
          <a:effectLst/>
        </p:spPr>
      </p:pic>
      <p:sp>
        <p:nvSpPr>
          <p:cNvPr id="122885" name="Rectangle 5"/>
          <p:cNvSpPr>
            <a:spLocks noGrp="1" noChangeArrowheads="1"/>
          </p:cNvSpPr>
          <p:nvPr>
            <p:ph type="title"/>
          </p:nvPr>
        </p:nvSpPr>
        <p:spPr>
          <a:xfrm>
            <a:off x="0" y="381000"/>
            <a:ext cx="9001125" cy="1090613"/>
          </a:xfrm>
        </p:spPr>
        <p:txBody>
          <a:bodyPr/>
          <a:lstStyle/>
          <a:p>
            <a:r>
              <a:rPr lang="en-US" sz="3600" dirty="0"/>
              <a:t>Architecture</a:t>
            </a:r>
            <a:endParaRPr lang="en-AU" sz="36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lide Set to accompany&amp;#x0D;&amp;#x0A;Web Engineering: A Practitioner’s Approach&amp;quot;&quot;/&gt;&lt;property id=&quot;20307&quot; value=&quot;257&quot;/&gt;&lt;/object&gt;&lt;object type=&quot;3&quot; unique_id=&quot;10005&quot;&gt;&lt;property id=&quot;20148&quot; value=&quot;5&quot;/&gt;&lt;property id=&quot;20300&quot; value=&quot;Slide 2 - &amp;quot;Chapter 1: Web-Based Systems&amp;quot;&quot;/&gt;&lt;property id=&quot;20307&quot; value=&quot;258&quot;/&gt;&lt;/object&gt;&lt;object type=&quot;3&quot; unique_id=&quot;10006&quot;&gt;&lt;property id=&quot;20148&quot; value=&quot;5&quot;/&gt;&lt;property id=&quot;20300&quot; value=&quot;Slide 3 - &amp;quot;But Why?&amp;quot;&quot;/&gt;&lt;property id=&quot;20307&quot; value=&quot;259&quot;/&gt;&lt;/object&gt;&lt;object type=&quot;3&quot; unique_id=&quot;10007&quot;&gt;&lt;property id=&quot;20148&quot; value=&quot;5&quot;/&gt;&lt;property id=&quot;20300&quot; value=&quot;Slide 4 - &amp;quot;And What’s the Response?&amp;quot;&quot;/&gt;&lt;property id=&quot;20307&quot; value=&quot;260&quot;/&gt;&lt;/object&gt;&lt;object type=&quot;3&quot; unique_id=&quot;10008&quot;&gt;&lt;property id=&quot;20148&quot; value=&quot;5&quot;/&gt;&lt;property id=&quot;20300&quot; value=&quot;Slide 5 - &amp;quot;The Web&amp;quot;&quot;/&gt;&lt;property id=&quot;20307&quot; value=&quot;261&quot;/&gt;&lt;/object&gt;&lt;object type=&quot;3&quot; unique_id=&quot;10009&quot;&gt;&lt;property id=&quot;20148&quot; value=&quot;5&quot;/&gt;&lt;property id=&quot;20300&quot; value=&quot;Slide 6 - &amp;quot;WebApps&amp;quot;&quot;/&gt;&lt;property id=&quot;20307&quot; value=&quot;262&quot;/&gt;&lt;/object&gt;&lt;object type=&quot;3&quot; unique_id=&quot;10010&quot;&gt;&lt;property id=&quot;20148&quot; value=&quot;5&quot;/&gt;&lt;property id=&quot;20300&quot; value=&quot;Slide 7 - &amp;quot;WebApp Attributes&amp;quot;&quot;/&gt;&lt;property id=&quot;20307&quot; value=&quot;263&quot;/&gt;&lt;/object&gt;&lt;object type=&quot;3&quot; unique_id=&quot;10011&quot;&gt;&lt;property id=&quot;20148&quot; value=&quot;5&quot;/&gt;&lt;property id=&quot;20300&quot; value=&quot;Slide 8 - &amp;quot;WebApp Types&amp;quot;&quot;/&gt;&lt;property id=&quot;20307&quot; value=&quot;264&quot;/&gt;&lt;/object&gt;&lt;object type=&quot;3&quot; unique_id=&quot;10012&quot;&gt;&lt;property id=&quot;20148&quot; value=&quot;5&quot;/&gt;&lt;property id=&quot;20300&quot; value=&quot;Slide 9 - &amp;quot;Chapter 2: Web Engineering&amp;quot;&quot;/&gt;&lt;property id=&quot;20307&quot; value=&quot;265&quot;/&gt;&lt;/object&gt;&lt;object type=&quot;3&quot; unique_id=&quot;10013&quot;&gt;&lt;property id=&quot;20148&quot; value=&quot;5&quot;/&gt;&lt;property id=&quot;20300&quot; value=&quot;Slide 10 - &amp;quot;Why Agility?&amp;quot;&quot;/&gt;&lt;property id=&quot;20307&quot; value=&quot;266&quot;/&gt;&lt;/object&gt;&lt;object type=&quot;3&quot; unique_id=&quot;10014&quot;&gt;&lt;property id=&quot;20148&quot; value=&quot;5&quot;/&gt;&lt;property id=&quot;20300&quot; value=&quot;Slide 11 - &amp;quot;What is an Agile Process?&amp;quot;&quot;/&gt;&lt;property id=&quot;20307&quot; value=&quot;267&quot;/&gt;&lt;/object&gt;&lt;object type=&quot;3&quot; unique_id=&quot;10015&quot;&gt;&lt;property id=&quot;20148&quot; value=&quot;5&quot;/&gt;&lt;property id=&quot;20300&quot; value=&quot;Slide 12 - &amp;quot;What is a WebE Framework?&amp;quot;&quot;/&gt;&lt;property id=&quot;20307&quot; value=&quot;268&quot;/&gt;&lt;/object&gt;&lt;object type=&quot;3&quot; unique_id=&quot;10016&quot;&gt;&lt;property id=&quot;20148&quot; value=&quot;5&quot;/&gt;&lt;property id=&quot;20300&quot; value=&quot;Slide 13 - &amp;quot;A Generic Framework&amp;quot;&quot;/&gt;&lt;property id=&quot;20307&quot; value=&quot;269&quot;/&gt;&lt;/object&gt;&lt;object type=&quot;3&quot; unique_id=&quot;10017&quot;&gt;&lt;property id=&quot;20148&quot; value=&quot;5&quot;/&gt;&lt;property id=&quot;20300&quot; value=&quot;Slide 14 - &amp;quot;The WebE Framework: Activities&amp;quot;&quot;/&gt;&lt;property id=&quot;20307&quot; value=&quot;270&quot;/&gt;&lt;/object&gt;&lt;object type=&quot;3&quot; unique_id=&quot;10018&quot;&gt;&lt;property id=&quot;20148&quot; value=&quot;5&quot;/&gt;&lt;property id=&quot;20300&quot; value=&quot;Slide 15 - &amp;quot;Adapting the Framework&amp;quot;&quot;/&gt;&lt;property id=&quot;20307&quot; value=&quot;271&quot;/&gt;&lt;/object&gt;&lt;object type=&quot;3&quot; unique_id=&quot;10019&quot;&gt;&lt;property id=&quot;20148&quot; value=&quot;5&quot;/&gt;&lt;property id=&quot;20300&quot; value=&quot;Slide 16 - &amp;quot;Underlying Agility Principles - I&amp;quot;&quot;/&gt;&lt;property id=&quot;20307&quot; value=&quot;272&quot;/&gt;&lt;/object&gt;&lt;object type=&quot;3&quot; unique_id=&quot;10020&quot;&gt;&lt;property id=&quot;20148&quot; value=&quot;5&quot;/&gt;&lt;property id=&quot;20300&quot; value=&quot;Slide 17 - &amp;quot;Underlying Agility Principles - II&amp;quot;&quot;/&gt;&lt;property id=&quot;20307&quot; value=&quot;273&quot;/&gt;&lt;/object&gt;&lt;object type=&quot;3&quot; unique_id=&quot;10021&quot;&gt;&lt;property id=&quot;20148&quot; value=&quot;5&quot;/&gt;&lt;property id=&quot;20300&quot; value=&quot;Slide 18 - &amp;quot;The Influence of Software Engineering&amp;quot;&quot;/&gt;&lt;property id=&quot;20307&quot; value=&quot;274&quot;/&gt;&lt;/object&gt;&lt;object type=&quot;3&quot; unique_id=&quot;10022&quot;&gt;&lt;property id=&quot;20148&quot; value=&quot;5&quot;/&gt;&lt;property id=&quot;20300&quot; value=&quot;Slide 19 - &amp;quot;WebE Methods&amp;quot;&quot;/&gt;&lt;property id=&quot;20307&quot; value=&quot;275&quot;/&gt;&lt;/object&gt;&lt;object type=&quot;3&quot; unique_id=&quot;10023&quot;&gt;&lt;property id=&quot;20148&quot; value=&quot;5&quot;/&gt;&lt;property id=&quot;20300&quot; value=&quot;Slide 20 - &amp;quot;What about Tools and Technology?&amp;quot;&quot;/&gt;&lt;property id=&quot;20307&quot; value=&quot;276&quot;/&gt;&lt;/object&gt;&lt;object type=&quot;3&quot; unique_id=&quot;10024&quot;&gt;&lt;property id=&quot;20148&quot; value=&quot;5&quot;/&gt;&lt;property id=&quot;20300&quot; value=&quot;Slide 21 - &amp;quot;WebE Best Practices&amp;quot;&quot;/&gt;&lt;property id=&quot;20307&quot; value=&quot;277&quot;/&gt;&lt;/object&gt;&lt;object type=&quot;3&quot; unique_id=&quot;10025&quot;&gt;&lt;property id=&quot;20148&quot; value=&quot;5&quot;/&gt;&lt;property id=&quot;20300&quot; value=&quot;Slide 22 - &amp;quot;Chapter 3: The WebE Process&amp;quot;&quot;/&gt;&lt;property id=&quot;20307&quot; value=&quot;278&quot;/&gt;&lt;/object&gt;&lt;object type=&quot;3&quot; unique_id=&quot;10026&quot;&gt;&lt;property id=&quot;20148&quot; value=&quot;5&quot;/&gt;&lt;property id=&quot;20300&quot; value=&quot;Slide 23 - &amp;quot;Incremental Delivery&amp;quot;&quot;/&gt;&lt;property id=&quot;20307&quot; value=&quot;279&quot;/&gt;&lt;/object&gt;&lt;object type=&quot;3&quot; unique_id=&quot;10027&quot;&gt;&lt;property id=&quot;20148&quot; value=&quot;5&quot;/&gt;&lt;property id=&quot;20300&quot; value=&quot;Slide 24 - &amp;quot;WebE Process Activities &amp;amp; Actions&amp;quot;&quot;/&gt;&lt;property id=&quot;20307&quot; value=&quot;280&quot;/&gt;&lt;/object&gt;&lt;object type=&quot;3&quot; unique_id=&quot;10028&quot;&gt;&lt;property id=&quot;20148&quot; value=&quot;5&quot;/&gt;&lt;property id=&quot;20300&quot; value=&quot;Slide 25 - &amp;quot;Conducting Framework Activities-I&amp;quot;&quot;/&gt;&lt;property id=&quot;20307&quot; value=&quot;281&quot;/&gt;&lt;/object&gt;&lt;object type=&quot;3&quot; unique_id=&quot;10029&quot;&gt;&lt;property id=&quot;20148&quot; value=&quot;5&quot;/&gt;&lt;property id=&quot;20300&quot; value=&quot;Slide 26 - &amp;quot;Conducting Framework Activities-II&amp;quot;&quot;/&gt;&lt;property id=&quot;20307&quot; value=&quot;282&quot;/&gt;&lt;/object&gt;&lt;object type=&quot;3&quot; unique_id=&quot;10030&quot;&gt;&lt;property id=&quot;20148&quot; value=&quot;5&quot;/&gt;&lt;property id=&quot;20300&quot; value=&quot;Slide 27 - &amp;quot;Conducting Framework Activities-III&amp;quot;&quot;/&gt;&lt;property id=&quot;20307&quot; value=&quot;283&quot;/&gt;&lt;/object&gt;&lt;object type=&quot;3&quot; unique_id=&quot;10031&quot;&gt;&lt;property id=&quot;20148&quot; value=&quot;5&quot;/&gt;&lt;property id=&quot;20300&quot; value=&quot;Slide 28 - &amp;quot;Conducting Framework Activities-IV&amp;quot;&quot;/&gt;&lt;property id=&quot;20307&quot; value=&quot;284&quot;/&gt;&lt;/object&gt;&lt;object type=&quot;3&quot; unique_id=&quot;10032&quot;&gt;&lt;property id=&quot;20148&quot; value=&quot;5&quot;/&gt;&lt;property id=&quot;20300&quot; value=&quot;Slide 29 - &amp;quot;Revisiting the Framework Activities&amp;quot;&quot;/&gt;&lt;property id=&quot;20307&quot; value=&quot;286&quot;/&gt;&lt;/object&gt;&lt;object type=&quot;3&quot; unique_id=&quot;10033&quot;&gt;&lt;property id=&quot;20148&quot; value=&quot;5&quot;/&gt;&lt;property id=&quot;20300&quot; value=&quot;Slide 30 - &amp;quot;Umbrella Activities&amp;quot;&quot;/&gt;&lt;property id=&quot;20307&quot; value=&quot;353&quot;/&gt;&lt;/object&gt;&lt;object type=&quot;3&quot; unique_id=&quot;10034&quot;&gt;&lt;property id=&quot;20148&quot; value=&quot;5&quot;/&gt;&lt;property id=&quot;20300&quot; value=&quot;Slide 31 - &amp;quot;Umbrella Activities&amp;quot;&quot;/&gt;&lt;property id=&quot;20307&quot; value=&quot;287&quot;/&gt;&lt;/object&gt;&lt;object type=&quot;3&quot; unique_id=&quot;10035&quot;&gt;&lt;property id=&quot;20148&quot; value=&quot;5&quot;/&gt;&lt;property id=&quot;20300&quot; value=&quot;Slide 32 - &amp;quot;Chapter 4: Communication&amp;quot;&quot;/&gt;&lt;property id=&quot;20307&quot; value=&quot;288&quot;/&gt;&lt;/object&gt;&lt;object type=&quot;3&quot; unique_id=&quot;10036&quot;&gt;&lt;property id=&quot;20148&quot; value=&quot;5&quot;/&gt;&lt;property id=&quot;20300&quot; value=&quot;Slide 33 - &amp;quot;Formulation&amp;quot;&quot;/&gt;&lt;property id=&quot;20307&quot; value=&quot;289&quot;/&gt;&lt;/object&gt;&lt;object type=&quot;3&quot; unique_id=&quot;10037&quot;&gt;&lt;property id=&quot;20148&quot; value=&quot;5&quot;/&gt;&lt;property id=&quot;20300&quot; value=&quot;Slide 34 - &amp;quot;What Questions Do We Ask?&amp;quot;&quot;/&gt;&lt;property id=&quot;20307&quot; value=&quot;290&quot;/&gt;&lt;/object&gt;&lt;object type=&quot;3&quot; unique_id=&quot;10038&quot;&gt;&lt;property id=&quot;20148&quot; value=&quot;5&quot;/&gt;&lt;property id=&quot;20300&quot; value=&quot;Slide 35 - &amp;quot;Elicitation&amp;quot;&quot;/&gt;&lt;property id=&quot;20307&quot; value=&quot;291&quot;/&gt;&lt;/object&gt;&lt;object type=&quot;3&quot; unique_id=&quot;10039&quot;&gt;&lt;property id=&quot;20148&quot; value=&quot;5&quot;/&gt;&lt;property id=&quot;20300&quot; value=&quot;Slide 36 - &amp;quot;Elicitation Tasks&amp;quot;&quot;/&gt;&lt;property id=&quot;20307&quot; value=&quot;292&quot;/&gt;&lt;/object&gt;&lt;object type=&quot;3&quot; unique_id=&quot;10040&quot;&gt;&lt;property id=&quot;20148&quot; value=&quot;5&quot;/&gt;&lt;property id=&quot;20300&quot; value=&quot;Slide 37 - &amp;quot;User Descriptions&amp;quot;&quot;/&gt;&lt;property id=&quot;20307&quot; value=&quot;293&quot;/&gt;&lt;/object&gt;&lt;object type=&quot;3&quot; unique_id=&quot;10041&quot;&gt;&lt;property id=&quot;20148&quot; value=&quot;5&quot;/&gt;&lt;property id=&quot;20300&quot; value=&quot;Slide 38 - &amp;quot;Content and Functionality&amp;quot;&quot;/&gt;&lt;property id=&quot;20307&quot; value=&quot;294&quot;/&gt;&lt;/object&gt;&lt;object type=&quot;3&quot; unique_id=&quot;10042&quot;&gt;&lt;property id=&quot;20148&quot; value=&quot;5&quot;/&gt;&lt;property id=&quot;20300&quot; value=&quot;Slide 39 - &amp;quot;Constraints and Performance&amp;quot;&quot;/&gt;&lt;property id=&quot;20307&quot; value=&quot;295&quot;/&gt;&lt;/object&gt;&lt;object type=&quot;3&quot; unique_id=&quot;10043&quot;&gt;&lt;property id=&quot;20148&quot; value=&quot;5&quot;/&gt;&lt;property id=&quot;20300&quot; value=&quot;Slide 40 - &amp;quot;Capturing Interaction: Use Cases&amp;quot;&quot;/&gt;&lt;property id=&quot;20307&quot; value=&quot;296&quot;/&gt;&lt;/object&gt;&lt;object type=&quot;3&quot; unique_id=&quot;10044&quot;&gt;&lt;property id=&quot;20148&quot; value=&quot;5&quot;/&gt;&lt;property id=&quot;20300&quot; value=&quot;Slide 41 - &amp;quot;From Use Cases to Increments&amp;quot;&quot;/&gt;&lt;property id=&quot;20307&quot; value=&quot;297&quot;/&gt;&lt;/object&gt;&lt;object type=&quot;3&quot; unique_id=&quot;10045&quot;&gt;&lt;property id=&quot;20148&quot; value=&quot;5&quot;/&gt;&lt;property id=&quot;20300&quot; value=&quot;Slide 42 - &amp;quot;Negotiation&amp;quot;&quot;/&gt;&lt;property id=&quot;20307&quot; value=&quot;354&quot;/&gt;&lt;/object&gt;&lt;object type=&quot;3&quot; unique_id=&quot;10046&quot;&gt;&lt;property id=&quot;20148&quot; value=&quot;5&quot;/&gt;&lt;property id=&quot;20300&quot; value=&quot;Slide 43 - &amp;quot;Negotiation&amp;quot;&quot;/&gt;&lt;property id=&quot;20307&quot; value=&quot;298&quot;/&gt;&lt;/object&gt;&lt;object type=&quot;3&quot; unique_id=&quot;10047&quot;&gt;&lt;property id=&quot;20148&quot; value=&quot;5&quot;/&gt;&lt;property id=&quot;20300&quot; value=&quot;Slide 44 - &amp;quot;Chapter 5: Planning&amp;quot;&quot;/&gt;&lt;property id=&quot;20307&quot; value=&quot;355&quot;/&gt;&lt;/object&gt;&lt;object type=&quot;3&quot; unique_id=&quot;10048&quot;&gt;&lt;property id=&quot;20148&quot; value=&quot;5&quot;/&gt;&lt;property id=&quot;20300&quot; value=&quot;Slide 45 - &amp;quot;Planning guidelines&amp;quot;&quot;/&gt;&lt;property id=&quot;20307&quot; value=&quot;299&quot;/&gt;&lt;/object&gt;&lt;object type=&quot;3&quot; unique_id=&quot;10049&quot;&gt;&lt;property id=&quot;20148&quot; value=&quot;5&quot;/&gt;&lt;property id=&quot;20300&quot; value=&quot;Slide 46 - &amp;quot;WebApp Project Scope&amp;quot;&quot;/&gt;&lt;property id=&quot;20307&quot; value=&quot;300&quot;/&gt;&lt;/object&gt;&lt;object type=&quot;3&quot; unique_id=&quot;10050&quot;&gt;&lt;property id=&quot;20148&quot; value=&quot;5&quot;/&gt;&lt;property id=&quot;20300&quot; value=&quot;Slide 47 - &amp;quot;Refining Actions and Tasks&amp;quot;&quot;/&gt;&lt;property id=&quot;20307&quot; value=&quot;306&quot;/&gt;&lt;/object&gt;&lt;object type=&quot;3&quot; unique_id=&quot;10051&quot;&gt;&lt;property id=&quot;20148&quot; value=&quot;5&quot;/&gt;&lt;property id=&quot;20300&quot; value=&quot;Slide 48 - &amp;quot;The Team&amp;quot;&quot;/&gt;&lt;property id=&quot;20307&quot; value=&quot;307&quot;/&gt;&lt;/object&gt;&lt;object type=&quot;3&quot; unique_id=&quot;10052&quot;&gt;&lt;property id=&quot;20148&quot; value=&quot;5&quot;/&gt;&lt;property id=&quot;20300&quot; value=&quot;Slide 49 - &amp;quot;Managing Risk&amp;quot;&quot;/&gt;&lt;property id=&quot;20307&quot; value=&quot;356&quot;/&gt;&lt;/object&gt;&lt;object type=&quot;3&quot; unique_id=&quot;10053&quot;&gt;&lt;property id=&quot;20148&quot; value=&quot;5&quot;/&gt;&lt;property id=&quot;20300&quot; value=&quot;Slide 50 - &amp;quot;Identifying Risks&amp;quot;&quot;/&gt;&lt;property id=&quot;20307&quot; value=&quot;357&quot;/&gt;&lt;/object&gt;&lt;object type=&quot;3&quot; unique_id=&quot;10054&quot;&gt;&lt;property id=&quot;20148&quot; value=&quot;5&quot;/&gt;&lt;property id=&quot;20300&quot; value=&quot;Slide 51 - &amp;quot;Risk Analysis&amp;quot;&quot;/&gt;&lt;property id=&quot;20307&quot; value=&quot;301&quot;/&gt;&lt;/object&gt;&lt;object type=&quot;3&quot; unique_id=&quot;10055&quot;&gt;&lt;property id=&quot;20148&quot; value=&quot;5&quot;/&gt;&lt;property id=&quot;20300&quot; value=&quot;Slide 52 - &amp;quot;Risk Contingency Planning&amp;quot;&quot;/&gt;&lt;property id=&quot;20307&quot; value=&quot;358&quot;/&gt;&lt;/object&gt;&lt;object type=&quot;3&quot; unique_id=&quot;10056&quot;&gt;&lt;property id=&quot;20148&quot; value=&quot;5&quot;/&gt;&lt;property id=&quot;20300&quot; value=&quot;Slide 53 - &amp;quot;Developing a Schedule&amp;amp;#x09;&amp;quot;&quot;/&gt;&lt;property id=&quot;20307&quot; value=&quot;359&quot;/&gt;&lt;/object&gt;&lt;object type=&quot;3&quot; unique_id=&quot;10057&quot;&gt;&lt;property id=&quot;20148&quot; value=&quot;5&quot;/&gt;&lt;property id=&quot;20300&quot; value=&quot;Slide 54 - &amp;quot;The Schedule&amp;quot;&quot;/&gt;&lt;property id=&quot;20307&quot; value=&quot;302&quot;/&gt;&lt;/object&gt;&lt;object type=&quot;3&quot; unique_id=&quot;10058&quot;&gt;&lt;property id=&quot;20148&quot; value=&quot;5&quot;/&gt;&lt;property id=&quot;20300&quot; value=&quot;Slide 55 - &amp;quot;Estimating Time and Effort&amp;quot;&quot;/&gt;&lt;property id=&quot;20307&quot; value=&quot;360&quot;/&gt;&lt;/object&gt;&lt;object type=&quot;3&quot; unique_id=&quot;10059&quot;&gt;&lt;property id=&quot;20148&quot; value=&quot;5&quot;/&gt;&lt;property id=&quot;20300&quot; value=&quot;Slide 56 - &amp;quot;Managing Quality&amp;quot;&quot;/&gt;&lt;property id=&quot;20307&quot; value=&quot;361&quot;/&gt;&lt;/object&gt;&lt;object type=&quot;3&quot; unique_id=&quot;10060&quot;&gt;&lt;property id=&quot;20148&quot; value=&quot;5&quot;/&gt;&lt;property id=&quot;20300&quot; value=&quot;Slide 57 - &amp;quot;Quality Filters&amp;quot;&quot;/&gt;&lt;property id=&quot;20307&quot; value=&quot;303&quot;/&gt;&lt;/object&gt;&lt;object type=&quot;3&quot; unique_id=&quot;10061&quot;&gt;&lt;property id=&quot;20148&quot; value=&quot;5&quot;/&gt;&lt;property id=&quot;20300&quot; value=&quot;Slide 58 - &amp;quot;Pair Walkthrough&amp;quot;&quot;/&gt;&lt;property id=&quot;20307&quot; value=&quot;308&quot;/&gt;&lt;/object&gt;&lt;object type=&quot;3&quot; unique_id=&quot;10062&quot;&gt;&lt;property id=&quot;20148&quot; value=&quot;5&quot;/&gt;&lt;property id=&quot;20300&quot; value=&quot;Slide 59 - &amp;quot;Change Management&amp;quot;&quot;/&gt;&lt;property id=&quot;20307&quot; value=&quot;304&quot;/&gt;&lt;/object&gt;&lt;object type=&quot;3&quot; unique_id=&quot;10063&quot;&gt;&lt;property id=&quot;20148&quot; value=&quot;5&quot;/&gt;&lt;property id=&quot;20300&quot; value=&quot;Slide 60 - &amp;quot;Chapter 6: The Modeling Activity&amp;quot;&quot;/&gt;&lt;property id=&quot;20307&quot; value=&quot;305&quot;/&gt;&lt;/object&gt;&lt;object type=&quot;3&quot; unique_id=&quot;10064&quot;&gt;&lt;property id=&quot;20148&quot; value=&quot;5&quot;/&gt;&lt;property id=&quot;20300&quot; value=&quot;Slide 61 - &amp;quot;WAAF Modeling - Example&amp;quot;&quot;/&gt;&lt;property id=&quot;20307&quot; value=&quot;309&quot;/&gt;&lt;/object&gt;&lt;object type=&quot;3&quot; unique_id=&quot;10065&quot;&gt;&lt;property id=&quot;20148&quot; value=&quot;5&quot;/&gt;&lt;property id=&quot;20300&quot; value=&quot;Slide 62 - &amp;quot;Modeling Languages&amp;quot;&quot;/&gt;&lt;property id=&quot;20307&quot; value=&quot;310&quot;/&gt;&lt;/object&gt;&lt;object type=&quot;3&quot; unique_id=&quot;10066&quot;&gt;&lt;property id=&quot;20148&quot; value=&quot;5&quot;/&gt;&lt;property id=&quot;20300&quot; value=&quot;Slide 63 - &amp;quot;Modeling Languages&amp;quot;&quot;/&gt;&lt;property id=&quot;20307&quot; value=&quot;362&quot;/&gt;&lt;/object&gt;&lt;object type=&quot;3&quot; unique_id=&quot;10067&quot;&gt;&lt;property id=&quot;20148&quot; value=&quot;5&quot;/&gt;&lt;property id=&quot;20300&quot; value=&quot;Slide 64 - &amp;quot;Chapter 7 Analysis Modeling&amp;quot;&quot;/&gt;&lt;property id=&quot;20307&quot; value=&quot;311&quot;/&gt;&lt;/object&gt;&lt;object type=&quot;3&quot; unique_id=&quot;10068&quot;&gt;&lt;property id=&quot;20148&quot; value=&quot;5&quot;/&gt;&lt;property id=&quot;20300&quot; value=&quot;Slide 65 - &amp;quot;Analysis Outputs&amp;quot;&quot;/&gt;&lt;property id=&quot;20307&quot; value=&quot;312&quot;/&gt;&lt;/object&gt;&lt;object type=&quot;3&quot; unique_id=&quot;10069&quot;&gt;&lt;property id=&quot;20148&quot; value=&quot;5&quot;/&gt;&lt;property id=&quot;20300&quot; value=&quot;Slide 66 - &amp;quot;Understanding Users&amp;quot;&quot;/&gt;&lt;property id=&quot;20307&quot; value=&quot;364&quot;/&gt;&lt;/object&gt;&lt;object type=&quot;3&quot; unique_id=&quot;10070&quot;&gt;&lt;property id=&quot;20148&quot; value=&quot;5&quot;/&gt;&lt;property id=&quot;20300&quot; value=&quot;Slide 67 - &amp;quot;Revisiting Use Cases&amp;quot;&quot;/&gt;&lt;property id=&quot;20307&quot; value=&quot;313&quot;/&gt;&lt;/object&gt;&lt;object type=&quot;3&quot; unique_id=&quot;10071&quot;&gt;&lt;property id=&quot;20148&quot; value=&quot;5&quot;/&gt;&lt;property id=&quot;20300&quot; value=&quot;Slide 68 - &amp;quot;The Content Model&amp;quot;&quot;/&gt;&lt;property id=&quot;20307&quot; value=&quot;314&quot;/&gt;&lt;/object&gt;&lt;object type=&quot;3&quot; unique_id=&quot;10072&quot;&gt;&lt;property id=&quot;20148&quot; value=&quot;5&quot;/&gt;&lt;property id=&quot;20300&quot; value=&quot;Slide 69 - &amp;quot;Web Info. Exchange - Notation&amp;quot;&quot;/&gt;&lt;property id=&quot;20307&quot; value=&quot;315&quot;/&gt;&lt;/object&gt;&lt;object type=&quot;3&quot; unique_id=&quot;10073&quot;&gt;&lt;property id=&quot;20148&quot; value=&quot;5&quot;/&gt;&lt;property id=&quot;20300&quot; value=&quot;Slide 70 - &amp;quot;Web Info. Exchange - Example&amp;quot;&quot;/&gt;&lt;property id=&quot;20307&quot; value=&quot;363&quot;/&gt;&lt;/object&gt;&lt;object type=&quot;3&quot; unique_id=&quot;10074&quot;&gt;&lt;property id=&quot;20148&quot; value=&quot;5&quot;/&gt;&lt;property id=&quot;20300&quot; value=&quot;Slide 71 - &amp;quot;Data Tree&amp;quot;&quot;/&gt;&lt;property id=&quot;20307&quot; value=&quot;316&quot;/&gt;&lt;/object&gt;&lt;object type=&quot;3&quot; unique_id=&quot;10075&quot;&gt;&lt;property id=&quot;20148&quot; value=&quot;5&quot;/&gt;&lt;property id=&quot;20300&quot; value=&quot;Slide 72 - &amp;quot;The Interaction Model&amp;quot;&quot;/&gt;&lt;property id=&quot;20307&quot; value=&quot;317&quot;/&gt;&lt;/object&gt;&lt;object type=&quot;3&quot; unique_id=&quot;10076&quot;&gt;&lt;property id=&quot;20148&quot; value=&quot;5&quot;/&gt;&lt;property id=&quot;20300&quot; value=&quot;Slide 73 - &amp;quot;Sequence Diagram&amp;quot;&quot;/&gt;&lt;property id=&quot;20307&quot; value=&quot;318&quot;/&gt;&lt;/object&gt;&lt;object type=&quot;3&quot; unique_id=&quot;10077&quot;&gt;&lt;property id=&quot;20148&quot; value=&quot;5&quot;/&gt;&lt;property id=&quot;20300&quot; value=&quot;Slide 74 - &amp;quot;State Diagram&amp;quot;&quot;/&gt;&lt;property id=&quot;20307&quot; value=&quot;319&quot;/&gt;&lt;/object&gt;&lt;object type=&quot;3&quot; unique_id=&quot;10078&quot;&gt;&lt;property id=&quot;20148&quot; value=&quot;5&quot;/&gt;&lt;property id=&quot;20300&quot; value=&quot;Slide 75 - &amp;quot;Active Interface Prototype&amp;quot;&quot;/&gt;&lt;property id=&quot;20307&quot; value=&quot;320&quot;/&gt;&lt;/object&gt;&lt;object type=&quot;3&quot; unique_id=&quot;10079&quot;&gt;&lt;property id=&quot;20148&quot; value=&quot;5&quot;/&gt;&lt;property id=&quot;20300&quot; value=&quot;Slide 76 - &amp;quot;The Functional Model&amp;quot;&quot;/&gt;&lt;property id=&quot;20307&quot; value=&quot;321&quot;/&gt;&lt;/object&gt;&lt;object type=&quot;3&quot; unique_id=&quot;10080&quot;&gt;&lt;property id=&quot;20148&quot; value=&quot;5&quot;/&gt;&lt;property id=&quot;20300&quot; value=&quot;Slide 77 - &amp;quot;Activity Diagram&amp;quot;&quot;/&gt;&lt;property id=&quot;20307&quot; value=&quot;322&quot;/&gt;&lt;/object&gt;&lt;object type=&quot;3&quot; unique_id=&quot;10081&quot;&gt;&lt;property id=&quot;20148&quot; value=&quot;5&quot;/&gt;&lt;property id=&quot;20300&quot; value=&quot;Slide 78 - &amp;quot;The Configuration Model&amp;quot;&quot;/&gt;&lt;property id=&quot;20307&quot; value=&quot;323&quot;/&gt;&lt;/object&gt;&lt;object type=&quot;3&quot; unique_id=&quot;10082&quot;&gt;&lt;property id=&quot;20148&quot; value=&quot;5&quot;/&gt;&lt;property id=&quot;20300&quot; value=&quot;Slide 79 - &amp;quot;Relation-Navigation Analysis&amp;quot;&quot;/&gt;&lt;property id=&quot;20307&quot; value=&quot;324&quot;/&gt;&lt;/object&gt;&lt;object type=&quot;3&quot; unique_id=&quot;10083&quot;&gt;&lt;property id=&quot;20148&quot; value=&quot;5&quot;/&gt;&lt;property id=&quot;20300&quot; value=&quot;Slide 80 - &amp;quot;Chapter 8  WebApp Design&amp;quot;&quot;/&gt;&lt;property id=&quot;20307&quot; value=&quot;325&quot;/&gt;&lt;/object&gt;&lt;object type=&quot;3&quot; unique_id=&quot;10084&quot;&gt;&lt;property id=&quot;20148&quot; value=&quot;5&quot;/&gt;&lt;property id=&quot;20300&quot; value=&quot;Slide 81 - &amp;quot;WebApp Design&amp;quot;&quot;/&gt;&lt;property id=&quot;20307&quot; value=&quot;326&quot;/&gt;&lt;/object&gt;&lt;object type=&quot;3&quot; unique_id=&quot;10085&quot;&gt;&lt;property id=&quot;20148&quot; value=&quot;5&quot;/&gt;&lt;property id=&quot;20300&quot; value=&quot;Slide 82 - &amp;quot;Design Goals - I&amp;quot;&quot;/&gt;&lt;property id=&quot;20307&quot; value=&quot;327&quot;/&gt;&lt;/object&gt;&lt;object type=&quot;3&quot; unique_id=&quot;10086&quot;&gt;&lt;property id=&quot;20148&quot; value=&quot;5&quot;/&gt;&lt;property id=&quot;20300&quot; value=&quot;Slide 83 - &amp;quot;Design Goals - II&amp;quot;&quot;/&gt;&lt;property id=&quot;20307&quot; value=&quot;328&quot;/&gt;&lt;/object&gt;&lt;object type=&quot;3&quot; unique_id=&quot;10087&quot;&gt;&lt;property id=&quot;20148&quot; value=&quot;5&quot;/&gt;&lt;property id=&quot;20300&quot; value=&quot;Slide 84 - &amp;quot;Design &amp;amp; WebApp Quality&amp;quot;&quot;/&gt;&lt;property id=&quot;20307&quot; value=&quot;329&quot;/&gt;&lt;/object&gt;&lt;object type=&quot;3&quot; unique_id=&quot;10088&quot;&gt;&lt;property id=&quot;20148&quot; value=&quot;5&quot;/&gt;&lt;property id=&quot;20300&quot; value=&quot;Slide 85 - &amp;quot;Design Actions&amp;quot;&quot;/&gt;&lt;property id=&quot;20307&quot; value=&quot;330&quot;/&gt;&lt;/object&gt;&lt;object type=&quot;3&quot; unique_id=&quot;10089&quot;&gt;&lt;property id=&quot;20148&quot; value=&quot;5&quot;/&gt;&lt;property id=&quot;20300&quot; value=&quot;Slide 86 - &amp;quot;The Design Process&amp;quot;&quot;/&gt;&lt;property id=&quot;20307&quot; value=&quot;331&quot;/&gt;&lt;/object&gt;&lt;object type=&quot;3&quot; unique_id=&quot;10090&quot;&gt;&lt;property id=&quot;20148&quot; value=&quot;5&quot;/&gt;&lt;property id=&quot;20300&quot; value=&quot;Slide 87 - &amp;quot;Conceptual Architecture&amp;quot;&quot;/&gt;&lt;property id=&quot;20307&quot; value=&quot;332&quot;/&gt;&lt;/object&gt;&lt;object type=&quot;3&quot; unique_id=&quot;10091&quot;&gt;&lt;property id=&quot;20148&quot; value=&quot;5&quot;/&gt;&lt;property id=&quot;20300&quot; value=&quot;Slide 88 - &amp;quot;Developing the architecture-I&amp;quot;&quot;/&gt;&lt;property id=&quot;20307&quot; value=&quot;334&quot;/&gt;&lt;/object&gt;&lt;object type=&quot;3&quot; unique_id=&quot;10092&quot;&gt;&lt;property id=&quot;20148&quot; value=&quot;5&quot;/&gt;&lt;property id=&quot;20300&quot; value=&quot;Slide 89 - &amp;quot;Developing the architecture-II&amp;quot;&quot;/&gt;&lt;property id=&quot;20307&quot; value=&quot;335&quot;/&gt;&lt;/object&gt;&lt;object type=&quot;3&quot; unique_id=&quot;10093&quot;&gt;&lt;property id=&quot;20148&quot; value=&quot;5&quot;/&gt;&lt;property id=&quot;20300&quot; value=&quot;Slide 90 - &amp;quot;Architecture&amp;quot;&quot;/&gt;&lt;property id=&quot;20307&quot; value=&quot;365&quot;/&gt;&lt;/object&gt;&lt;object type=&quot;3&quot; unique_id=&quot;10094&quot;&gt;&lt;property id=&quot;20148&quot; value=&quot;5&quot;/&gt;&lt;property id=&quot;20300&quot; value=&quot;Slide 91 - &amp;quot;Technical Architecture&amp;quot;&quot;/&gt;&lt;property id=&quot;20307&quot; value=&quot;333&quot;/&gt;&lt;/object&gt;&lt;object type=&quot;3&quot; unique_id=&quot;10095&quot;&gt;&lt;property id=&quot;20148&quot; value=&quot;5&quot;/&gt;&lt;property id=&quot;20300&quot; value=&quot;Slide 92 - &amp;quot;Chapter 9  Interaction Design &amp;quot;&quot;/&gt;&lt;property id=&quot;20307&quot; value=&quot;336&quot;/&gt;&lt;/object&gt;&lt;object type=&quot;3&quot; unique_id=&quot;10096&quot;&gt;&lt;property id=&quot;20148&quot; value=&quot;5&quot;/&gt;&lt;property id=&quot;20300&quot; value=&quot;Slide 93 - &amp;quot;Design Principles (Tognozzi) - I&amp;quot;&quot;/&gt;&lt;property id=&quot;20307&quot; value=&quot;337&quot;/&gt;&lt;/object&gt;&lt;object type=&quot;3&quot; unique_id=&quot;10097&quot;&gt;&lt;property id=&quot;20148&quot; value=&quot;5&quot;/&gt;&lt;property id=&quot;20300&quot; value=&quot;Slide 94 - &amp;quot;Design Principles (Tognozzi) - II&amp;quot;&quot;/&gt;&lt;property id=&quot;20307&quot; value=&quot;338&quot;/&gt;&lt;/object&gt;&lt;object type=&quot;3&quot; unique_id=&quot;10098&quot;&gt;&lt;property id=&quot;20148&quot; value=&quot;5&quot;/&gt;&lt;property id=&quot;20300&quot; value=&quot;Slide 95 - &amp;quot;Design Principles (Tognozzi) - III&amp;quot;&quot;/&gt;&lt;property id=&quot;20307&quot; value=&quot;339&quot;/&gt;&lt;/object&gt;&lt;object type=&quot;3&quot; unique_id=&quot;10099&quot;&gt;&lt;property id=&quot;20148&quot; value=&quot;5&quot;/&gt;&lt;property id=&quot;20300&quot; value=&quot;Slide 96 - &amp;quot;Preliminary Page Layout&amp;quot;&quot;/&gt;&lt;property id=&quot;20307&quot; value=&quot;340&quot;/&gt;&lt;/object&gt;&lt;object type=&quot;3&quot; unique_id=&quot;10100&quot;&gt;&lt;property id=&quot;20148&quot; value=&quot;5&quot;/&gt;&lt;property id=&quot;20300&quot; value=&quot;Slide 97 - &amp;quot;Pragmatic Design Guidelines&amp;quot;&quot;/&gt;&lt;property id=&quot;20307&quot; value=&quot;341&quot;/&gt;&lt;/object&gt;&lt;object type=&quot;3&quot; unique_id=&quot;10101&quot;&gt;&lt;property id=&quot;20148&quot; value=&quot;5&quot;/&gt;&lt;property id=&quot;20300&quot; value=&quot;Slide 98 - &amp;quot;Interface Design Workflow - I&amp;quot;&quot;/&gt;&lt;property id=&quot;20307&quot; value=&quot;342&quot;/&gt;&lt;/object&gt;&lt;object type=&quot;3&quot; unique_id=&quot;10102&quot;&gt;&lt;property id=&quot;20148&quot; value=&quot;5&quot;/&gt;&lt;property id=&quot;20300&quot; value=&quot;Slide 99 - &amp;quot;Interface Design Workflow - II&amp;quot;&quot;/&gt;&lt;property id=&quot;20307&quot; value=&quot;343&quot;/&gt;&lt;/object&gt;&lt;object type=&quot;3&quot; unique_id=&quot;10103&quot;&gt;&lt;property id=&quot;20148&quot; value=&quot;5&quot;/&gt;&lt;property id=&quot;20300&quot; value=&quot;Slide 100 - &amp;quot;Elaborate the design&amp;quot;&quot;/&gt;&lt;property id=&quot;20307&quot; value=&quot;344&quot;/&gt;&lt;/object&gt;&lt;object type=&quot;3&quot; unique_id=&quot;10104&quot;&gt;&lt;property id=&quot;20148&quot; value=&quot;5&quot;/&gt;&lt;property id=&quot;20300&quot; value=&quot;Slide 101 - &amp;quot;Elaborate the Design&amp;quot;&quot;/&gt;&lt;property id=&quot;20307&quot; value=&quot;345&quot;/&gt;&lt;/object&gt;&lt;object type=&quot;3&quot; unique_id=&quot;10105&quot;&gt;&lt;property id=&quot;20148&quot; value=&quot;5&quot;/&gt;&lt;property id=&quot;20300&quot; value=&quot;Slide 102 - &amp;quot;Different Users in Different Roles&amp;quot;&quot;/&gt;&lt;property id=&quot;20307&quot; value=&quot;346&quot;/&gt;&lt;/object&gt;&lt;object type=&quot;3&quot; unique_id=&quot;10106&quot;&gt;&lt;property id=&quot;20148&quot; value=&quot;5&quot;/&gt;&lt;property id=&quot;20300&quot; value=&quot;Slide 103 - &amp;quot;Translating Actions and Objects&amp;quot;&quot;/&gt;&lt;property id=&quot;20307&quot; value=&quot;347&quot;/&gt;&lt;/object&gt;&lt;object type=&quot;3&quot; unique_id=&quot;10107&quot;&gt;&lt;property id=&quot;20148&quot; value=&quot;5&quot;/&gt;&lt;property id=&quot;20300&quot; value=&quot;Slide 104 - &amp;quot;Design Layout&amp;quot;&quot;/&gt;&lt;property id=&quot;20307&quot; value=&quot;348&quot;/&gt;&lt;/object&gt;&lt;object type=&quot;3&quot; unique_id=&quot;10108&quot;&gt;&lt;property id=&quot;20148&quot; value=&quot;5&quot;/&gt;&lt;property id=&quot;20300&quot; value=&quot;Slide 105 - &amp;quot;Revising the Layout&amp;quot;&quot;/&gt;&lt;property id=&quot;20307&quot; value=&quot;349&quot;/&gt;&lt;/object&gt;&lt;object type=&quot;3&quot; unique_id=&quot;10109&quot;&gt;&lt;property id=&quot;20148&quot; value=&quot;5&quot;/&gt;&lt;property id=&quot;20300&quot; value=&quot;Slide 106 - &amp;quot;Aesthetic Design - I&amp;quot;&quot;/&gt;&lt;property id=&quot;20307&quot; value=&quot;350&quot;/&gt;&lt;/object&gt;&lt;object type=&quot;3&quot; unique_id=&quot;10110&quot;&gt;&lt;property id=&quot;20148&quot; value=&quot;5&quot;/&gt;&lt;property id=&quot;20300&quot; value=&quot;Slide 107 - &amp;quot;Usability&amp;quot;&quot;/&gt;&lt;property id=&quot;20307&quot; value=&quot;351&quot;/&gt;&lt;/object&gt;&lt;object type=&quot;3&quot; unique_id=&quot;10111&quot;&gt;&lt;property id=&quot;20148&quot; value=&quot;5&quot;/&gt;&lt;property id=&quot;20300&quot; value=&quot;Slide 108 - &amp;quot;Other Design Issues&amp;quot;&quot;/&gt;&lt;property id=&quot;20307&quot; value=&quot;352&quot;/&gt;&lt;/object&gt;&lt;/object&gt;&lt;/object&gt;&lt;/database&gt;"/>
</p:tagLst>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4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9425</TotalTime>
  <Words>11347</Words>
  <Application>Microsoft Office PowerPoint</Application>
  <PresentationFormat>On-screen Show (4:3)</PresentationFormat>
  <Paragraphs>982</Paragraphs>
  <Slides>120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Helvetica</vt:lpstr>
      <vt:lpstr>Palatino</vt:lpstr>
      <vt:lpstr>Wingdings</vt:lpstr>
      <vt:lpstr>Bold Stripes</vt:lpstr>
      <vt:lpstr>ITA</vt:lpstr>
      <vt:lpstr>Web Engineering: A Practitioner’s Approach</vt:lpstr>
      <vt:lpstr>Chapter 1</vt:lpstr>
      <vt:lpstr>The Web</vt:lpstr>
      <vt:lpstr>WebApps</vt:lpstr>
      <vt:lpstr>WebApps</vt:lpstr>
      <vt:lpstr>Web-Based Systems</vt:lpstr>
      <vt:lpstr>Web-Based Systems</vt:lpstr>
      <vt:lpstr>WebApp Attributes</vt:lpstr>
      <vt:lpstr>WebApp Types</vt:lpstr>
      <vt:lpstr>Web Apps</vt:lpstr>
      <vt:lpstr>And What’s the Solution?</vt:lpstr>
      <vt:lpstr>Web Engineering</vt:lpstr>
      <vt:lpstr>Chapter 2: Web Engineering</vt:lpstr>
      <vt:lpstr>Agile Approach</vt:lpstr>
      <vt:lpstr>Agile Approach</vt:lpstr>
      <vt:lpstr>What is an Agile Process?</vt:lpstr>
      <vt:lpstr>What is a WebE Framework?</vt:lpstr>
      <vt:lpstr>A Generic  Framework</vt:lpstr>
      <vt:lpstr>The WebE Framework: Activities</vt:lpstr>
      <vt:lpstr>The WebE Framework: Activities</vt:lpstr>
      <vt:lpstr>Adapting the Framework</vt:lpstr>
      <vt:lpstr>Adapting the Framework</vt:lpstr>
      <vt:lpstr>Underlying Agility Principles </vt:lpstr>
      <vt:lpstr>Underlying Agility Principles </vt:lpstr>
      <vt:lpstr>Underlying Agility Principles </vt:lpstr>
      <vt:lpstr>Underlying Agility Principles </vt:lpstr>
      <vt:lpstr>Web Engineering = Software Engineering ?</vt:lpstr>
      <vt:lpstr>Software Engineering Layers</vt:lpstr>
      <vt:lpstr>Web Engineering</vt:lpstr>
      <vt:lpstr>WebE Methods</vt:lpstr>
      <vt:lpstr>WebE Methods</vt:lpstr>
      <vt:lpstr>WebE Methods</vt:lpstr>
      <vt:lpstr>WebE Methods</vt:lpstr>
      <vt:lpstr>Industry-Quality WebApps</vt:lpstr>
      <vt:lpstr>Industry-Quality WebApps</vt:lpstr>
      <vt:lpstr>Industry-Quality WebApps</vt:lpstr>
      <vt:lpstr>Industry-Quality WebApps</vt:lpstr>
      <vt:lpstr>Industry-Quality WebApps</vt:lpstr>
      <vt:lpstr>Industry-Quality WebApps</vt:lpstr>
      <vt:lpstr>Industry-Quality WebApps</vt:lpstr>
      <vt:lpstr>Industry-Quality WebApps</vt:lpstr>
      <vt:lpstr>Industry-Quality WebApps</vt:lpstr>
      <vt:lpstr>Chapter 3</vt:lpstr>
      <vt:lpstr>Chapter 3: The WebE Process</vt:lpstr>
      <vt:lpstr>Incremental Delivery</vt:lpstr>
      <vt:lpstr>WebE Process Activities &amp; Actions</vt:lpstr>
      <vt:lpstr>WebE Process: Communication</vt:lpstr>
      <vt:lpstr>WebE Process: Communication</vt:lpstr>
      <vt:lpstr>WebE Process: Planning</vt:lpstr>
      <vt:lpstr>WebE Process: Modeling</vt:lpstr>
      <vt:lpstr>WebE Process: Analysis Modeling</vt:lpstr>
      <vt:lpstr>WebE Process: Analysis Modeling</vt:lpstr>
      <vt:lpstr>WebE Process: Design Modeling</vt:lpstr>
      <vt:lpstr>WebE Process: Design Modeling</vt:lpstr>
      <vt:lpstr>WebE Process: Design Modeling</vt:lpstr>
      <vt:lpstr>WebE Process: Design Modeling</vt:lpstr>
      <vt:lpstr>WebE Process: Design Modeling</vt:lpstr>
      <vt:lpstr>WebE Process: Construction</vt:lpstr>
      <vt:lpstr>WebE Process: Construction</vt:lpstr>
      <vt:lpstr>WebE Process: Deploy</vt:lpstr>
      <vt:lpstr>Ch.7 Analysis Modeling of WebApps</vt:lpstr>
      <vt:lpstr>Ch.7 Analysis Modeling of WebApps</vt:lpstr>
      <vt:lpstr>Ch.7 Analysis Modeling of WebApps</vt:lpstr>
      <vt:lpstr>Case Study</vt:lpstr>
      <vt:lpstr>Case Study</vt:lpstr>
      <vt:lpstr>Case Study</vt:lpstr>
      <vt:lpstr>UML</vt:lpstr>
      <vt:lpstr>UML-Case Study Actors</vt:lpstr>
      <vt:lpstr>UML-Actors</vt:lpstr>
      <vt:lpstr>UML-Conversation</vt:lpstr>
      <vt:lpstr>Use Cases</vt:lpstr>
      <vt:lpstr>Use Cases</vt:lpstr>
      <vt:lpstr>UseCase Diagram</vt:lpstr>
      <vt:lpstr>Sequence Diagram</vt:lpstr>
      <vt:lpstr>Sequence Diagram</vt:lpstr>
      <vt:lpstr>Sequence Diagram</vt:lpstr>
      <vt:lpstr>Present no </vt:lpstr>
      <vt:lpstr>State Diagram</vt:lpstr>
      <vt:lpstr>State Diagram</vt:lpstr>
      <vt:lpstr>State Diagram</vt:lpstr>
      <vt:lpstr>Use Case+Sequence Dia+State Dia?</vt:lpstr>
      <vt:lpstr>Use Case+Sequence Dia+State Dia?</vt:lpstr>
      <vt:lpstr>Use Case+Sequence Dia+State Dia?</vt:lpstr>
      <vt:lpstr>WebApp design</vt:lpstr>
      <vt:lpstr>WebApp design</vt:lpstr>
      <vt:lpstr>WebApp design</vt:lpstr>
      <vt:lpstr>WebApp design</vt:lpstr>
      <vt:lpstr>Relation-Navigation Analysis</vt:lpstr>
      <vt:lpstr>INTRODUCTION</vt:lpstr>
      <vt:lpstr>WebApp Design</vt:lpstr>
      <vt:lpstr>Design Goals - I</vt:lpstr>
      <vt:lpstr>Design Goals - II</vt:lpstr>
      <vt:lpstr>Design &amp; WebApp Quality</vt:lpstr>
      <vt:lpstr>Design Actions</vt:lpstr>
      <vt:lpstr>Conceptual Architecture</vt:lpstr>
      <vt:lpstr>Developing the architecture-I</vt:lpstr>
      <vt:lpstr>Developing the architecture-II</vt:lpstr>
      <vt:lpstr>Architecture</vt:lpstr>
      <vt:lpstr>Chapter 9  Interaction Design </vt:lpstr>
      <vt:lpstr>Design Principles (Tognozzi) - I</vt:lpstr>
      <vt:lpstr>Design Principles (Tognozzi) - II</vt:lpstr>
      <vt:lpstr>Design Principles (Tognozzi) - III</vt:lpstr>
      <vt:lpstr>Preliminary Page Layout</vt:lpstr>
      <vt:lpstr>Interface Design Workflow - I</vt:lpstr>
      <vt:lpstr>Interface Design Workflow - II</vt:lpstr>
      <vt:lpstr>Elaborate the design</vt:lpstr>
      <vt:lpstr>Elaborate the Design</vt:lpstr>
      <vt:lpstr>Different Users in Different Roles</vt:lpstr>
      <vt:lpstr>Translating Actions and Objects</vt:lpstr>
      <vt:lpstr>Design Layout</vt:lpstr>
      <vt:lpstr>Revising the Layout</vt:lpstr>
      <vt:lpstr>Aesthetic Design - I</vt:lpstr>
      <vt:lpstr>Other Design Issues</vt:lpstr>
      <vt:lpstr>Managing Risk</vt:lpstr>
      <vt:lpstr>Identifying Risks</vt:lpstr>
      <vt:lpstr>Risk Analysis</vt:lpstr>
      <vt:lpstr>Developing a Schedule </vt:lpstr>
      <vt:lpstr>The Schedule</vt:lpstr>
      <vt:lpstr>Estimating Time and Effort</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subject>ITA</dc:subject>
  <dc:creator>Roger Pressman</dc:creator>
  <cp:lastModifiedBy>Naishadh Solanki</cp:lastModifiedBy>
  <cp:revision>115</cp:revision>
  <dcterms:created xsi:type="dcterms:W3CDTF">2008-02-08T18:09:54Z</dcterms:created>
  <dcterms:modified xsi:type="dcterms:W3CDTF">2019-04-08T09:10:00Z</dcterms:modified>
</cp:coreProperties>
</file>