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1" r:id="rId4"/>
    <p:sldId id="262" r:id="rId5"/>
    <p:sldId id="258" r:id="rId6"/>
    <p:sldId id="264" r:id="rId7"/>
    <p:sldId id="265" r:id="rId8"/>
    <p:sldId id="259" r:id="rId9"/>
    <p:sldId id="260" r:id="rId10"/>
    <p:sldId id="261" r:id="rId11"/>
    <p:sldId id="263" r:id="rId12"/>
    <p:sldId id="266" r:id="rId13"/>
    <p:sldId id="267" r:id="rId14"/>
    <p:sldId id="268" r:id="rId15"/>
    <p:sldId id="290" r:id="rId16"/>
    <p:sldId id="269" r:id="rId17"/>
    <p:sldId id="270" r:id="rId18"/>
    <p:sldId id="271" r:id="rId19"/>
    <p:sldId id="282" r:id="rId20"/>
    <p:sldId id="272" r:id="rId21"/>
    <p:sldId id="283" r:id="rId22"/>
    <p:sldId id="273" r:id="rId23"/>
    <p:sldId id="274" r:id="rId24"/>
    <p:sldId id="284" r:id="rId25"/>
    <p:sldId id="275" r:id="rId26"/>
    <p:sldId id="285" r:id="rId27"/>
    <p:sldId id="287" r:id="rId28"/>
    <p:sldId id="286" r:id="rId29"/>
    <p:sldId id="276" r:id="rId30"/>
    <p:sldId id="277" r:id="rId31"/>
    <p:sldId id="278" r:id="rId32"/>
    <p:sldId id="279" r:id="rId33"/>
    <p:sldId id="280" r:id="rId34"/>
    <p:sldId id="288" r:id="rId35"/>
    <p:sldId id="289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11E74-03B2-4547-AC87-616D090B4815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A90F5-662F-46DC-9B29-CB9844C56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4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https://www.youtube.com/watch?v=JuFdz8f-cT4</a:t>
            </a:r>
          </a:p>
          <a:p>
            <a:endParaRPr lang="en-IN" dirty="0"/>
          </a:p>
          <a:p>
            <a:r>
              <a:rPr lang="en-IN" dirty="0"/>
              <a:t>https://www.youtube.com/watch?v=wI1CWzNtE-M</a:t>
            </a:r>
          </a:p>
          <a:p>
            <a:endParaRPr lang="en-IN" dirty="0"/>
          </a:p>
          <a:p>
            <a:r>
              <a:rPr lang="en-IN" dirty="0"/>
              <a:t>https://www.youtube.com/watch?v=chRxJhWLBMM&amp;list=PLNHw_0qv1zy9KKnGlwLhzJpgM2eKNqHG2</a:t>
            </a:r>
          </a:p>
          <a:p>
            <a:endParaRPr lang="en-IN" dirty="0"/>
          </a:p>
          <a:p>
            <a:r>
              <a:rPr lang="en-IN" dirty="0"/>
              <a:t>https://www.youtube.com/watch?v=rrPmvR3jLV0&amp;list=PLNHw_0qv1zy9KKnGlwLhzJpgM2eKNqHG2&amp;index=2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A90F5-662F-46DC-9B29-CB9844C561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A90F5-662F-46DC-9B29-CB9844C5612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6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the text is written in JSON format, or else you will get a syntax error.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A90F5-662F-46DC-9B29-CB9844C5612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6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A90F5-662F-46DC-9B29-CB9844C5612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6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EA6B-0F07-44AB-858D-DA147FFA2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9EAA8-392A-4D50-828C-209439413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EF70-DFBB-4EAB-9ABC-02088535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12CF-8034-4EB2-A92B-AB2F647D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1182-34B9-4AF0-84D6-408127FB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2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EABA-085E-4E57-B702-CB2DEC10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297CB-979C-45A3-B7C5-FB5D7D222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7AEA-CFC6-423D-B55E-831060BF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8B1C-767C-4FDC-93F5-FEF704CE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B65C-EE2D-4C82-91C3-AA71EF6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857AF-16DB-47C3-AEE2-5611A5337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162A-A3B1-4B1D-B27E-AF7D538B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EF9A-CB9D-4DC3-A3E6-3BD44062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21A6-1D86-4AF9-948E-5330C339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94E2-5CFD-42FD-A349-94D41716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93A0-D5BC-42D1-9DA5-DD0C80AF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3A19-26FD-439A-AB59-880E8328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7529-0B66-42E0-90E4-97F31CDC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12D2-773C-463A-B0B2-E058639D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CC01-8D96-4B96-851C-A1F5A6F9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5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EB3A-644F-457D-9974-D02B87F4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EAFF7-2D93-45F7-B20F-BA588FC2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78FE-91A3-461F-905D-E44A7BFA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A7AE0-07B1-4947-8BE4-D1FAF31F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4302-6809-4D17-964A-7981D204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8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07E2-9E21-40FA-ADFC-1F7EB7E2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86CE-939C-4D83-9A8E-003CEF671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0C666-EC68-410B-8DD1-C5AD24792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F8EEF-DD8D-47F6-8A72-81F773F9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31F0-6403-449C-9A02-3EA1B512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FBA70-7CD0-4EED-BCC4-F9EF384B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43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3BAF-522A-40E4-8081-FC60C3F5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BB978-9CA2-4949-8C04-760F2519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B4F13-E858-4CC8-8569-1E974ADC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E073F-4C39-46D1-A9C3-FCCA8FAEE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BB1F6-B611-46CA-80D2-3E910C1A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5DF1C-165B-4368-8880-7545ACAE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BB87A-142B-4B0E-9FE2-D16467A7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DC6B7-C513-489C-9525-E29C4FA8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5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0046-7C40-4B50-9654-22C3E2F7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34F0-B054-4A50-83C6-12B1CB18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EBB6D-7E93-4DF7-B456-76ADDBF3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8E8C9-BF2C-4324-8B03-216BC512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4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D0BFE-37D9-4344-958D-0263DA58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CD101-2E4E-431A-8EA2-52701CEB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8F1B3-B6CD-43A4-8193-29431A89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47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0965-EF46-4F00-A9B8-4AC8AB07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F478-1B60-480A-9012-C06395E0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D31EC-9CB3-4472-8FE7-F6E67E2A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4D582-9A93-4FCB-8F97-4DEE6812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821B8-1A75-4D26-93B2-49DEAE30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B3FA-4D6B-40A6-9E32-C2CA98F9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3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CB9-994E-4A1B-BC1D-D5CD260A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81314-89A7-4F97-BEE6-55250EA75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DF121-4F95-4B2D-AF9A-00EAA9973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E082-AA8B-4E90-A300-C7285949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49E3C-CCC1-411C-AA20-49168A0C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BE786-A7BA-4CF2-AE34-38582E71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10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E483-A196-48AC-87F7-E58B4D15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C502-CA0F-4FFB-8F30-5ED0633D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08A0-A7E2-411C-8E25-B3568DEF8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4A94-FD4F-4E6C-90C4-EF575DE44E79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9878-932E-4E04-A3B5-7436B1349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D4D2-5A7B-45AC-A031-474357EAC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7E03-47A6-409E-9CA1-94C334013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4870-DD1E-41E4-8A6C-D7F116B6B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927F2-BC1A-4D36-B113-6495B6D2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367" y="3602038"/>
            <a:ext cx="9144000" cy="1655762"/>
          </a:xfrm>
        </p:spPr>
        <p:txBody>
          <a:bodyPr/>
          <a:lstStyle/>
          <a:p>
            <a:r>
              <a:rPr lang="en-IN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22264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4867-6401-45E9-9062-51AD3178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IN" b="1" dirty="0"/>
              <a:t>JSON Values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803A3-67C7-43CC-A84D-C93A09E8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JSON</a:t>
            </a:r>
            <a:r>
              <a:rPr lang="en-US" dirty="0"/>
              <a:t>, </a:t>
            </a:r>
            <a:r>
              <a:rPr lang="en-US" i="1" dirty="0"/>
              <a:t>values</a:t>
            </a:r>
            <a:r>
              <a:rPr lang="en-US" dirty="0"/>
              <a:t> must be one of the following data types:</a:t>
            </a:r>
          </a:p>
          <a:p>
            <a:endParaRPr lang="en-US" dirty="0"/>
          </a:p>
          <a:p>
            <a:pPr lvl="1"/>
            <a:r>
              <a:rPr lang="en-US" dirty="0"/>
              <a:t>a string</a:t>
            </a:r>
          </a:p>
          <a:p>
            <a:pPr lvl="1"/>
            <a:r>
              <a:rPr lang="en-US" dirty="0"/>
              <a:t>a number</a:t>
            </a:r>
          </a:p>
          <a:p>
            <a:pPr lvl="1"/>
            <a:r>
              <a:rPr lang="en-US" dirty="0"/>
              <a:t>an object (JSON object)</a:t>
            </a:r>
          </a:p>
          <a:p>
            <a:pPr lvl="1"/>
            <a:r>
              <a:rPr lang="en-US" dirty="0"/>
              <a:t>an array</a:t>
            </a:r>
          </a:p>
          <a:p>
            <a:pPr lvl="1"/>
            <a:r>
              <a:rPr lang="en-US" dirty="0"/>
              <a:t>a Boolean</a:t>
            </a:r>
          </a:p>
          <a:p>
            <a:pPr lvl="1"/>
            <a:r>
              <a:rPr lang="en-US" dirty="0"/>
              <a:t>null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55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689A-C5A8-4735-AC3B-5D04AF90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902"/>
            <a:ext cx="10515600" cy="655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JSON Uses JavaScript Syntax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EE5F-0E42-4CCA-B088-8417561B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502"/>
            <a:ext cx="10515600" cy="1215287"/>
          </a:xfrm>
        </p:spPr>
        <p:txBody>
          <a:bodyPr/>
          <a:lstStyle/>
          <a:p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var person = { name: "John", age: 31, city: "New York" };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67E74-50F1-4582-B0B5-AEC7C949B2D3}"/>
              </a:ext>
            </a:extLst>
          </p:cNvPr>
          <p:cNvSpPr/>
          <p:nvPr/>
        </p:nvSpPr>
        <p:spPr>
          <a:xfrm>
            <a:off x="1304261" y="205668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&lt;p&gt;Access a JavaScript object:&lt;/p&gt;</a:t>
            </a:r>
          </a:p>
          <a:p>
            <a:endParaRPr lang="en-IN" dirty="0"/>
          </a:p>
          <a:p>
            <a:r>
              <a:rPr lang="en-IN" dirty="0"/>
              <a:t>&lt;p id="demo"&gt;&lt;/p&gt;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var </a:t>
            </a:r>
            <a:r>
              <a:rPr lang="en-IN" dirty="0" err="1"/>
              <a:t>myObj</a:t>
            </a:r>
            <a:r>
              <a:rPr lang="en-IN" dirty="0"/>
              <a:t>, x;</a:t>
            </a:r>
          </a:p>
          <a:p>
            <a:r>
              <a:rPr lang="en-IN" dirty="0" err="1"/>
              <a:t>myObj</a:t>
            </a:r>
            <a:r>
              <a:rPr lang="en-IN" dirty="0"/>
              <a:t> = { name: "John", age: 30, city: "New York" };</a:t>
            </a:r>
          </a:p>
          <a:p>
            <a:r>
              <a:rPr lang="en-IN" dirty="0"/>
              <a:t>x = myObj.name;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x;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25CCC-0787-476C-B5E6-CF913046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561" y="4175624"/>
            <a:ext cx="2933700" cy="10191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53FBA1-1C34-4080-BAAF-800053A1A0B2}"/>
              </a:ext>
            </a:extLst>
          </p:cNvPr>
          <p:cNvSpPr txBox="1">
            <a:spLocks/>
          </p:cNvSpPr>
          <p:nvPr/>
        </p:nvSpPr>
        <p:spPr>
          <a:xfrm>
            <a:off x="8103781" y="3580327"/>
            <a:ext cx="1997148" cy="51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060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51D0-BF66-40DD-917F-53698BC1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JSON Data 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CB34-67D9-445A-BC75-85C4DA04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</a:t>
            </a:r>
          </a:p>
          <a:p>
            <a:r>
              <a:rPr lang="en-US" dirty="0"/>
              <a:t>a number</a:t>
            </a:r>
          </a:p>
          <a:p>
            <a:r>
              <a:rPr lang="en-US" dirty="0"/>
              <a:t>an object (JSON object)</a:t>
            </a:r>
          </a:p>
          <a:p>
            <a:r>
              <a:rPr lang="en-US" dirty="0"/>
              <a:t>an array</a:t>
            </a:r>
          </a:p>
          <a:p>
            <a:r>
              <a:rPr lang="en-US" dirty="0"/>
              <a:t>a Boolean</a:t>
            </a:r>
          </a:p>
          <a:p>
            <a:r>
              <a:rPr lang="en-US" i="1" dirty="0"/>
              <a:t>null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04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C08-5C42-4C0B-BB63-708C8D50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833"/>
            <a:ext cx="10515600" cy="5709130"/>
          </a:xfrm>
        </p:spPr>
        <p:txBody>
          <a:bodyPr>
            <a:normAutofit/>
          </a:bodyPr>
          <a:lstStyle/>
          <a:p>
            <a:r>
              <a:rPr lang="en-IN" b="1" dirty="0"/>
              <a:t>JSON Numbers :</a:t>
            </a:r>
          </a:p>
          <a:p>
            <a:pPr marL="0" indent="0">
              <a:buNone/>
            </a:pPr>
            <a:r>
              <a:rPr lang="en-US" dirty="0"/>
              <a:t>	-Numbers in JSON must be an integer or a floating  point.</a:t>
            </a:r>
            <a:endParaRPr lang="en-IN" b="1" dirty="0"/>
          </a:p>
          <a:p>
            <a:pPr marL="457200" lvl="1" indent="0">
              <a:buNone/>
            </a:pPr>
            <a:r>
              <a:rPr lang="en-IN" dirty="0"/>
              <a:t>{ "age":30 }</a:t>
            </a:r>
          </a:p>
          <a:p>
            <a:pPr marL="457200" lvl="1" indent="0">
              <a:buNone/>
            </a:pPr>
            <a:endParaRPr lang="en-IN" dirty="0"/>
          </a:p>
          <a:p>
            <a:pPr marL="342900" lvl="1" indent="-342900"/>
            <a:r>
              <a:rPr lang="en-IN" sz="2800" b="1" dirty="0"/>
              <a:t>JSON Objects </a:t>
            </a:r>
            <a:r>
              <a:rPr lang="en-IN" dirty="0"/>
              <a:t>:</a:t>
            </a:r>
            <a:r>
              <a:rPr lang="en-US" dirty="0"/>
              <a:t>Values in JSON can be objects.</a:t>
            </a:r>
            <a:endParaRPr lang="en-IN" dirty="0"/>
          </a:p>
          <a:p>
            <a:pPr marL="0" lvl="1" indent="0">
              <a:buNone/>
            </a:pPr>
            <a:endParaRPr lang="en-IN" dirty="0"/>
          </a:p>
          <a:p>
            <a:pPr marL="457200" lvl="2" indent="0">
              <a:buNone/>
            </a:pP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"employee":{ "</a:t>
            </a:r>
            <a:r>
              <a:rPr lang="en-US" sz="2400" dirty="0" err="1"/>
              <a:t>name":"John</a:t>
            </a:r>
            <a:r>
              <a:rPr lang="en-US" sz="2400" dirty="0"/>
              <a:t>", "age":30, "</a:t>
            </a:r>
            <a:r>
              <a:rPr lang="en-US" sz="2400" dirty="0" err="1"/>
              <a:t>city":"New</a:t>
            </a:r>
            <a:r>
              <a:rPr lang="en-US" sz="2400" dirty="0"/>
              <a:t> York" 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marL="457200" lvl="2" indent="0">
              <a:buNone/>
            </a:pPr>
            <a:endParaRPr lang="en-US" sz="2400" dirty="0"/>
          </a:p>
          <a:p>
            <a:pPr marL="228600" lvl="2">
              <a:spcBef>
                <a:spcPts val="1000"/>
              </a:spcBef>
            </a:pPr>
            <a:r>
              <a:rPr lang="en-IN" sz="2800" b="1" dirty="0"/>
              <a:t>JSON Arrays</a:t>
            </a:r>
          </a:p>
          <a:p>
            <a:pPr marL="0" lvl="2" indent="0">
              <a:buNone/>
            </a:pPr>
            <a:r>
              <a:rPr lang="en-IN" dirty="0"/>
              <a:t>	{</a:t>
            </a:r>
            <a:br>
              <a:rPr lang="en-IN" dirty="0"/>
            </a:br>
            <a:r>
              <a:rPr lang="en-IN" dirty="0"/>
              <a:t>		"employees":[ "John", "Anna", "Peter" ]</a:t>
            </a:r>
            <a:br>
              <a:rPr lang="en-IN" dirty="0"/>
            </a:br>
            <a:r>
              <a:rPr lang="en-IN" dirty="0"/>
              <a:t>	}</a:t>
            </a:r>
          </a:p>
          <a:p>
            <a:pPr marL="457200" lvl="2" indent="-45720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15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625A-011F-4C42-B88B-8129276F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JSON Booleans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{ "</a:t>
            </a:r>
            <a:r>
              <a:rPr lang="en-IN" dirty="0" err="1"/>
              <a:t>sale":true</a:t>
            </a:r>
            <a:r>
              <a:rPr lang="en-IN" dirty="0"/>
              <a:t> }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JSON null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{ "</a:t>
            </a:r>
            <a:r>
              <a:rPr lang="en-IN" dirty="0" err="1"/>
              <a:t>middlename</a:t>
            </a:r>
            <a:r>
              <a:rPr lang="en-IN" dirty="0"/>
              <a:t>":null 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655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0D9-E58B-452F-A6CB-DE06EC78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JSON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2C2C-7EBF-4907-A75E-66A866C4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JSON Parsing</a:t>
            </a:r>
          </a:p>
          <a:p>
            <a:r>
              <a:rPr lang="en-IN" dirty="0"/>
              <a:t>JSON </a:t>
            </a:r>
            <a:r>
              <a:rPr lang="en-IN" dirty="0" err="1"/>
              <a:t>Stringify</a:t>
            </a:r>
            <a:endParaRPr lang="en-IN" dirty="0"/>
          </a:p>
          <a:p>
            <a:r>
              <a:rPr lang="en-IN" dirty="0"/>
              <a:t>JSON Object</a:t>
            </a:r>
          </a:p>
          <a:p>
            <a:r>
              <a:rPr lang="en-IN" dirty="0"/>
              <a:t>JSON Array</a:t>
            </a:r>
          </a:p>
        </p:txBody>
      </p:sp>
    </p:spTree>
    <p:extLst>
      <p:ext uri="{BB962C8B-B14F-4D97-AF65-F5344CB8AC3E}">
        <p14:creationId xmlns:p14="http://schemas.microsoft.com/office/powerpoint/2010/main" val="412937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56A2-C813-4880-988A-D36E94AD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JSON parse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D726-2563-48F8-91F4-7FB9EDA6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 common use of JSON is to exchange data to/from a web server.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When receiving data from a web server, the data is always a string.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Parse the data with </a:t>
            </a:r>
            <a:r>
              <a:rPr lang="en-US" altLang="en-US" sz="2400" dirty="0" err="1">
                <a:solidFill>
                  <a:srgbClr val="DC143C"/>
                </a:solidFill>
                <a:latin typeface="Consolas" panose="020B0609020204030204" pitchFamily="49" charset="0"/>
              </a:rPr>
              <a:t>JSON.parse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 and the data becomes a JavaScript object.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35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0E5C-0A08-45A1-AEDB-9D1431DC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r>
              <a:rPr lang="en-IN" dirty="0"/>
              <a:t> - Parsing JSON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21A2-3EC4-4B8D-8E2E-1C40E0BA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received this text from a web server:</a:t>
            </a:r>
          </a:p>
          <a:p>
            <a:pPr marL="0" indent="0">
              <a:buNone/>
            </a:pPr>
            <a:r>
              <a:rPr lang="en-US" dirty="0"/>
              <a:t>	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York"}’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Use the JavaScript function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JSON.parse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to convert text into a JavaScript object: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dirty="0"/>
              <a:t>var obj = </a:t>
            </a:r>
            <a:r>
              <a:rPr lang="en-US" dirty="0" err="1"/>
              <a:t>JSON.parse</a:t>
            </a:r>
            <a:r>
              <a:rPr lang="en-US" dirty="0"/>
              <a:t>('{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      York"}');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72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C1FC-B2D2-430B-AA35-06E4133B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42" y="515955"/>
            <a:ext cx="8837428" cy="58260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                                                                           output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&lt;h2&gt;Create Object from JSON String&lt;/h2&gt;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txt = '{"</a:t>
            </a:r>
            <a:r>
              <a:rPr lang="en-IN" dirty="0" err="1"/>
              <a:t>name":"John</a:t>
            </a:r>
            <a:r>
              <a:rPr lang="en-IN" dirty="0"/>
              <a:t>", "age":30, "</a:t>
            </a:r>
            <a:r>
              <a:rPr lang="en-IN" dirty="0" err="1"/>
              <a:t>city":"New</a:t>
            </a:r>
            <a:r>
              <a:rPr lang="en-IN" dirty="0"/>
              <a:t> York"}'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obj</a:t>
            </a:r>
            <a:r>
              <a:rPr lang="en-IN" dirty="0"/>
              <a:t> = </a:t>
            </a:r>
            <a:r>
              <a:rPr lang="en-IN" dirty="0" err="1"/>
              <a:t>JSON.parse</a:t>
            </a:r>
            <a:r>
              <a:rPr lang="en-IN" dirty="0"/>
              <a:t>(txt);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obj.name + ", " + </a:t>
            </a:r>
            <a:r>
              <a:rPr lang="en-IN" dirty="0" err="1"/>
              <a:t>obj.age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E58F2-9835-4EC4-A89D-74548368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31" y="1005994"/>
            <a:ext cx="51244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3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F37F-0B20-4CA9-8719-EF841EDA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Parsing Dates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D31D-0ED6-4D4D-8DAA-EDD42BC0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83" y="149601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Date objects are not allowed in JSON.</a:t>
            </a:r>
          </a:p>
          <a:p>
            <a:r>
              <a:rPr lang="en-US" dirty="0"/>
              <a:t>If you need to include a date, write it as a string.</a:t>
            </a:r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IN" sz="4000" b="1" dirty="0">
                <a:latin typeface="+mj-lt"/>
                <a:ea typeface="+mj-ea"/>
                <a:cs typeface="+mj-cs"/>
              </a:rPr>
              <a:t>Parsing Functions</a:t>
            </a:r>
          </a:p>
          <a:p>
            <a:pPr marL="0" indent="0">
              <a:buNone/>
            </a:pPr>
            <a:endParaRPr lang="en-IN" sz="4000" b="1" dirty="0">
              <a:latin typeface="+mj-lt"/>
              <a:ea typeface="+mj-ea"/>
              <a:cs typeface="+mj-cs"/>
            </a:endParaRPr>
          </a:p>
          <a:p>
            <a:r>
              <a:rPr lang="en-US" dirty="0"/>
              <a:t>Functions are not allowed in JSON.</a:t>
            </a:r>
          </a:p>
          <a:p>
            <a:r>
              <a:rPr lang="en-US" dirty="0"/>
              <a:t>If you need to include a function, write it as a string.</a:t>
            </a:r>
          </a:p>
          <a:p>
            <a:pPr marL="0" indent="0">
              <a:buNone/>
            </a:pPr>
            <a:endParaRPr lang="en-IN" sz="24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1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7931-B213-46A5-8FA1-C99F19A5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7228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A73C-0109-46FE-9CDA-ECE12EB9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1307804"/>
            <a:ext cx="11098619" cy="555019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 JSON objects are used for transferring data between server and client,     XML       </a:t>
            </a:r>
          </a:p>
          <a:p>
            <a:pPr marL="0" indent="0" algn="just">
              <a:buNone/>
            </a:pPr>
            <a:r>
              <a:rPr lang="en-US" dirty="0"/>
              <a:t>    serves the same purpose.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JSON is a syntax for storing and exchanging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JSON is text, written with JavaScript object notation.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JSON is a lightweight data-interchange format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JSON is "self-describing" and easy to understand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JSON is language independent</a:t>
            </a:r>
          </a:p>
          <a:p>
            <a:pPr lvl="1" algn="just"/>
            <a:r>
              <a:rPr lang="en-US" dirty="0"/>
              <a:t>JSON uses JavaScript syntax, but the JSON format is text only.</a:t>
            </a:r>
            <a:br>
              <a:rPr lang="en-US" dirty="0"/>
            </a:br>
            <a:r>
              <a:rPr lang="en-US" dirty="0"/>
              <a:t>Text can be read and used as a data format by any programming language.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76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835D-C03E-48FB-BDA8-8CB7E7DC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JSON </a:t>
            </a:r>
            <a:r>
              <a:rPr lang="en-IN" b="1" dirty="0" err="1"/>
              <a:t>stringify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1925-C463-40D2-B030-E653214E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 common use of JSON is to exchange data to/from a web server.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When sending data to a web server, the data has to be a string.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Convert a JavaScript object into a string with </a:t>
            </a:r>
            <a:r>
              <a:rPr lang="en-US" altLang="en-US" sz="2400" dirty="0" err="1">
                <a:solidFill>
                  <a:srgbClr val="DC143C"/>
                </a:solidFill>
                <a:latin typeface="Consolas" panose="020B0609020204030204" pitchFamily="49" charset="0"/>
              </a:rPr>
              <a:t>JSON.stringify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 object in JavaScript: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var obj = { name: "John", age: 30, city: "New York" };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Use the JavaScript function </a:t>
            </a:r>
            <a:r>
              <a:rPr lang="en-US" alt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JSON.stringify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 to convert it into a string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600" dirty="0"/>
              <a:t>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dirty="0"/>
              <a:t>	var </a:t>
            </a:r>
            <a:r>
              <a:rPr lang="en-IN" dirty="0" err="1"/>
              <a:t>myJSON</a:t>
            </a:r>
            <a:r>
              <a:rPr lang="en-IN" dirty="0"/>
              <a:t> = </a:t>
            </a:r>
            <a:r>
              <a:rPr lang="en-IN" dirty="0" err="1"/>
              <a:t>JSON.stringify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86DBA2-65B5-43E5-9503-013AB2E1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4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E86A-7656-4E89-B30E-7EC52C7F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Also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7A4D-7FFB-48A6-BB5F-787F5D4F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Stringify</a:t>
            </a:r>
            <a:r>
              <a:rPr lang="en-IN" dirty="0"/>
              <a:t> Array</a:t>
            </a:r>
          </a:p>
          <a:p>
            <a:r>
              <a:rPr lang="en-IN" dirty="0" err="1"/>
              <a:t>Stringify</a:t>
            </a:r>
            <a:r>
              <a:rPr lang="en-IN" dirty="0"/>
              <a:t> Date</a:t>
            </a:r>
          </a:p>
          <a:p>
            <a:r>
              <a:rPr lang="en-IN" dirty="0" err="1"/>
              <a:t>Stringify</a:t>
            </a:r>
            <a:r>
              <a:rPr lang="en-IN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15668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1F07-AB82-453C-930B-624F20D2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7" y="368964"/>
            <a:ext cx="10515600" cy="64890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&lt;h2&gt;Create JSON string from a JavaScript object.&lt;/h2&gt;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obj</a:t>
            </a:r>
            <a:r>
              <a:rPr lang="en-IN" dirty="0"/>
              <a:t> = { name: "John", age: 30, city: "New York" };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myJSON</a:t>
            </a:r>
            <a:r>
              <a:rPr lang="en-IN" dirty="0"/>
              <a:t> = </a:t>
            </a:r>
            <a:r>
              <a:rPr lang="en-IN" dirty="0" err="1"/>
              <a:t>JSON.stringify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myJSON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OUTPUT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81B0A-CDAD-4C7C-A389-97FC2464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188" y="5656521"/>
            <a:ext cx="7219950" cy="12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09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D22C-5498-4897-AF7C-E0A57A88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Stringify</a:t>
            </a:r>
            <a:r>
              <a:rPr lang="en-IN" dirty="0"/>
              <a:t> a JavaScript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8081-5376-4784-81DF-5286D30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97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&lt;h2&gt;Create JSON string from a JavaScript array.&lt;/h2&gt;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var arr = [ "John", "Peter", "Sally", "Jane" ];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myJSON</a:t>
            </a:r>
            <a:r>
              <a:rPr lang="en-IN" dirty="0"/>
              <a:t> = </a:t>
            </a:r>
            <a:r>
              <a:rPr lang="en-IN" dirty="0" err="1"/>
              <a:t>JSON.stringify</a:t>
            </a:r>
            <a:r>
              <a:rPr lang="en-IN" dirty="0"/>
              <a:t>(arr);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myJSON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                                      OUTPUT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B1DBF-990F-406B-99AA-B8381929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89" y="5525939"/>
            <a:ext cx="67246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6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7189-2D4C-4861-ACD5-8D654C1B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JSON data structure types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D2DD-7E7D-421E-A4F2-C584B114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objects</a:t>
            </a:r>
          </a:p>
          <a:p>
            <a:r>
              <a:rPr lang="en-US" dirty="0"/>
              <a:t>JSON objects in array</a:t>
            </a:r>
          </a:p>
          <a:p>
            <a:r>
              <a:rPr lang="en-US" dirty="0"/>
              <a:t>Nesting of JSON objects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79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7081-26B8-4856-BCEA-DC29D309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9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b="1" dirty="0"/>
            </a:br>
            <a:r>
              <a:rPr lang="en-IN" b="1" dirty="0"/>
              <a:t>JSON Objects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E5CA-5A11-483A-86B1-441D2B37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JSON objects are surrounded by curly braces {}.</a:t>
            </a:r>
          </a:p>
          <a:p>
            <a:pPr algn="just"/>
            <a:r>
              <a:rPr lang="en-US" dirty="0"/>
              <a:t>JSON objects are written in key/value pairs.</a:t>
            </a:r>
          </a:p>
          <a:p>
            <a:pPr algn="just"/>
            <a:r>
              <a:rPr lang="en-US" dirty="0"/>
              <a:t>Keys must be strings, and values must be a valid JSON data type (string, number, object, array, </a:t>
            </a:r>
            <a:r>
              <a:rPr lang="en-US" dirty="0" err="1"/>
              <a:t>boolean</a:t>
            </a:r>
            <a:r>
              <a:rPr lang="en-US" dirty="0"/>
              <a:t> or null).</a:t>
            </a:r>
          </a:p>
          <a:p>
            <a:pPr algn="just"/>
            <a:r>
              <a:rPr lang="en-US" dirty="0"/>
              <a:t>Keys and values are separated by a colon.</a:t>
            </a:r>
          </a:p>
          <a:p>
            <a:pPr algn="just"/>
            <a:r>
              <a:rPr lang="en-US" dirty="0"/>
              <a:t>Each key/value pair is separated by a comma.</a:t>
            </a:r>
          </a:p>
          <a:p>
            <a:r>
              <a:rPr lang="en-IN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{ "</a:t>
            </a:r>
            <a:r>
              <a:rPr lang="en-US" dirty="0" err="1"/>
              <a:t>name":"John</a:t>
            </a:r>
            <a:r>
              <a:rPr lang="en-US" dirty="0"/>
              <a:t>", "age":30, "</a:t>
            </a:r>
            <a:r>
              <a:rPr lang="en-US" dirty="0" err="1"/>
              <a:t>car":null</a:t>
            </a:r>
            <a:r>
              <a:rPr lang="en-US" dirty="0"/>
              <a:t>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2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8E4E-F318-49AD-B9D9-5A475492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37A8-CA18-42DE-A3A4-3E16B1E56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825625"/>
            <a:ext cx="11130516" cy="4894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sz="34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chaitanya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en-US" sz="3400" dirty="0">
                <a:solidFill>
                  <a:srgbClr val="800000"/>
                </a:solidFill>
                <a:latin typeface="Consolas" panose="020B0609020204030204" pitchFamily="49" charset="0"/>
              </a:rPr>
              <a:t>"name"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3400" dirty="0">
                <a:solidFill>
                  <a:srgbClr val="800000"/>
                </a:solidFill>
                <a:latin typeface="Consolas" panose="020B0609020204030204" pitchFamily="49" charset="0"/>
              </a:rPr>
              <a:t>"Chaitanya Singh"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en-US" sz="3400" dirty="0">
                <a:solidFill>
                  <a:srgbClr val="800000"/>
                </a:solidFill>
                <a:latin typeface="Consolas" panose="020B0609020204030204" pitchFamily="49" charset="0"/>
              </a:rPr>
              <a:t>"age"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3400" dirty="0">
                <a:solidFill>
                  <a:srgbClr val="800000"/>
                </a:solidFill>
                <a:latin typeface="Consolas" panose="020B0609020204030204" pitchFamily="49" charset="0"/>
              </a:rPr>
              <a:t>"28"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		     </a:t>
            </a:r>
            <a:r>
              <a:rPr lang="en-US" altLang="en-US" sz="3400" dirty="0">
                <a:solidFill>
                  <a:srgbClr val="800000"/>
                </a:solidFill>
                <a:latin typeface="Consolas" panose="020B0609020204030204" pitchFamily="49" charset="0"/>
              </a:rPr>
              <a:t>"website"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3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3400" dirty="0" err="1">
                <a:solidFill>
                  <a:srgbClr val="800000"/>
                </a:solidFill>
                <a:latin typeface="Consolas" panose="020B0609020204030204" pitchFamily="49" charset="0"/>
              </a:rPr>
              <a:t>beginnersbook</a:t>
            </a:r>
            <a:r>
              <a:rPr lang="en-US" altLang="en-US" sz="3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Access information using JSON</a:t>
            </a:r>
          </a:p>
          <a:p>
            <a:endParaRPr lang="en-US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document.writeln</a:t>
            </a:r>
            <a:r>
              <a:rPr lang="en-US" altLang="en-US" sz="3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800" dirty="0">
                <a:solidFill>
                  <a:srgbClr val="800000"/>
                </a:solidFill>
                <a:latin typeface="Consolas" panose="020B0609020204030204" pitchFamily="49" charset="0"/>
              </a:rPr>
              <a:t>"The name is:  "</a:t>
            </a:r>
            <a:r>
              <a:rPr lang="en-US" altLang="en-US" sz="3800" dirty="0">
                <a:solidFill>
                  <a:srgbClr val="000000"/>
                </a:solidFill>
                <a:latin typeface="Consolas" panose="020B0609020204030204" pitchFamily="49" charset="0"/>
              </a:rPr>
              <a:t> +chaitanya.name); </a:t>
            </a:r>
          </a:p>
          <a:p>
            <a:pPr marL="0" indent="0">
              <a:buNone/>
            </a:pPr>
            <a:r>
              <a:rPr lang="en-US" altLang="en-US" sz="3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document.writeln</a:t>
            </a:r>
            <a:r>
              <a:rPr lang="en-US" altLang="en-US" sz="3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800" dirty="0">
                <a:solidFill>
                  <a:srgbClr val="800000"/>
                </a:solidFill>
                <a:latin typeface="Consolas" panose="020B0609020204030204" pitchFamily="49" charset="0"/>
              </a:rPr>
              <a:t>"his age is: "</a:t>
            </a:r>
            <a:r>
              <a:rPr lang="en-US" altLang="en-US" sz="3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chaitanya.age</a:t>
            </a:r>
            <a:r>
              <a:rPr lang="en-US" altLang="en-US" sz="3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en-US" sz="3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document.writeln</a:t>
            </a:r>
            <a:r>
              <a:rPr lang="en-US" altLang="en-US" sz="3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800" dirty="0">
                <a:solidFill>
                  <a:srgbClr val="800000"/>
                </a:solidFill>
                <a:latin typeface="Consolas" panose="020B0609020204030204" pitchFamily="49" charset="0"/>
              </a:rPr>
              <a:t>"his website is: "</a:t>
            </a:r>
            <a:r>
              <a:rPr lang="en-US" altLang="en-US" sz="3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3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chaitanya.website</a:t>
            </a:r>
            <a:r>
              <a:rPr lang="en-US" altLang="en-US" sz="3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3800" dirty="0"/>
              <a:t> </a:t>
            </a:r>
            <a:endParaRPr lang="en-US" altLang="en-US" sz="3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/>
              <a:t> 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2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BC52-B719-4BA3-882D-3B65B484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56" y="127591"/>
            <a:ext cx="10515600" cy="935665"/>
          </a:xfrm>
        </p:spPr>
        <p:txBody>
          <a:bodyPr/>
          <a:lstStyle/>
          <a:p>
            <a:r>
              <a:rPr lang="en-IN" b="1" dirty="0"/>
              <a:t>Nesting of JSON objects: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3486-E55B-4D9F-A921-CC379CC9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84" y="1198304"/>
            <a:ext cx="10515600" cy="49047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students = { 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steve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{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"name"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"Steve"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		"age"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 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"29"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"gender"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"male"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}, 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"</a:t>
            </a:r>
            <a:r>
              <a:rPr lang="en-US" alt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pete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{ 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		"name"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"Peter"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"age"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"32"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		"gender"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"male“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	   }, 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"sop"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{ 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		"name"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"Sophie"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"age"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"27"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		"gender"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"female"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657600" lvl="8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pPr marL="3657600" lvl="8" indent="-78740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3657600" lvl="8" indent="-3392488"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57600" lvl="8" indent="-3392488"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57600" lvl="8" indent="-3392488"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document.writln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students.steve.age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//output: 29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document.writeln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students.sop.gender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//output: female</a:t>
            </a:r>
            <a:r>
              <a:rPr lang="en-US" altLang="en-US" sz="2400" dirty="0"/>
              <a:t> 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37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EF4D-08B7-4126-9482-F4C2027A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176"/>
            <a:ext cx="10515600" cy="8257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JSON objects in array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823C-C5B6-45A5-AA05-5DB2CD43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98"/>
            <a:ext cx="10515600" cy="56684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students = [{ </a:t>
            </a:r>
          </a:p>
          <a:p>
            <a:pPr marL="3657600" lvl="8" indent="0">
              <a:buNone/>
            </a:pP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"name"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"Steve"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3657600" lvl="8" indent="0">
              <a:buNone/>
            </a:pP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"age"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 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"29"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3657600" lvl="8" indent="0">
              <a:buNone/>
            </a:pP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"gender"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"male"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2870200" lvl="8" indent="-9525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pPr marL="3657600" lvl="8" indent="-88265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"name"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"Peter"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3657600" lvl="8" indent="0">
              <a:buNone/>
            </a:pP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 "age"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"32"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657600" lvl="8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"gender"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"male"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657600" lvl="8" indent="-78740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3657600" lvl="8" indent="-78740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"name"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"Sophie"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3657600" lvl="8" indent="0">
              <a:buNone/>
            </a:pP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 "age"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"27"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3657600" lvl="8" indent="0">
              <a:buNone/>
            </a:pP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 "gender"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"female"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657600" lvl="8" indent="-88265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}];</a:t>
            </a:r>
            <a:r>
              <a:rPr lang="en-US" altLang="en-US" sz="2400" dirty="0"/>
              <a:t> </a:t>
            </a:r>
          </a:p>
          <a:p>
            <a:pPr marL="3657600" lvl="8" indent="-882650"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8" indent="85725"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document.writeln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].age); 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//output would be: 29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lvl="8" indent="85725"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document.writeln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].name); 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//output: Sophie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180975" lvl="8" indent="84138"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657600" lvl="8" indent="-882650"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657600" lvl="8" indent="-882650"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435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591A-EAF7-4795-AD1E-243B7078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307392"/>
            <a:ext cx="10515600" cy="74728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Accessing Object Values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1E51-C2D1-4F7E-A437-552F8C45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4" y="1054681"/>
            <a:ext cx="10898372" cy="58033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							         </a:t>
            </a:r>
            <a:r>
              <a:rPr lang="en-IN" b="1" dirty="0"/>
              <a:t>OUTPUT</a:t>
            </a:r>
          </a:p>
          <a:p>
            <a:pPr marL="0" indent="0">
              <a:buNone/>
            </a:pPr>
            <a:r>
              <a:rPr lang="en-IN" dirty="0"/>
              <a:t>&lt;p&gt;Access a JSON object using dot notation:&lt;/p&gt;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myObj</a:t>
            </a:r>
            <a:r>
              <a:rPr lang="en-IN" dirty="0"/>
              <a:t>, x;</a:t>
            </a:r>
          </a:p>
          <a:p>
            <a:pPr marL="0" indent="0">
              <a:buNone/>
            </a:pPr>
            <a:r>
              <a:rPr lang="en-IN" dirty="0" err="1"/>
              <a:t>myObj</a:t>
            </a:r>
            <a:r>
              <a:rPr lang="en-IN" dirty="0"/>
              <a:t> = {"</a:t>
            </a:r>
            <a:r>
              <a:rPr lang="en-IN" dirty="0" err="1"/>
              <a:t>name":"John</a:t>
            </a:r>
            <a:r>
              <a:rPr lang="en-IN" dirty="0"/>
              <a:t>", "age":30, "</a:t>
            </a:r>
            <a:r>
              <a:rPr lang="en-IN" dirty="0" err="1"/>
              <a:t>car":null</a:t>
            </a: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x = myObj.name;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x;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CCF71-26E3-4520-9EE9-1B219D66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589" y="2700891"/>
            <a:ext cx="4067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23FF-E7EA-4482-AE43-C26F6502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238" y="173738"/>
            <a:ext cx="6058786" cy="253756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+mn-lt"/>
                <a:ea typeface="+mn-ea"/>
                <a:cs typeface="+mn-cs"/>
              </a:rPr>
              <a:t>JSON</a:t>
            </a:r>
            <a:br>
              <a:rPr lang="en-IN" sz="2400" b="1" u="sng" dirty="0">
                <a:latin typeface="+mn-lt"/>
                <a:ea typeface="+mn-ea"/>
                <a:cs typeface="+mn-cs"/>
              </a:rPr>
            </a:br>
            <a:br>
              <a:rPr lang="en-IN" sz="2400" dirty="0">
                <a:latin typeface="+mn-lt"/>
                <a:ea typeface="+mn-ea"/>
                <a:cs typeface="+mn-cs"/>
              </a:rPr>
            </a:br>
            <a:r>
              <a:rPr lang="en-IN" sz="2400" dirty="0">
                <a:latin typeface="+mn-lt"/>
                <a:ea typeface="+mn-ea"/>
                <a:cs typeface="+mn-cs"/>
              </a:rPr>
              <a:t>{"employees":[</a:t>
            </a:r>
            <a:br>
              <a:rPr lang="en-IN" sz="2400" dirty="0">
                <a:latin typeface="+mn-lt"/>
                <a:ea typeface="+mn-ea"/>
                <a:cs typeface="+mn-cs"/>
              </a:rPr>
            </a:br>
            <a:r>
              <a:rPr lang="en-IN" sz="2400" dirty="0">
                <a:latin typeface="+mn-lt"/>
                <a:ea typeface="+mn-ea"/>
                <a:cs typeface="+mn-cs"/>
              </a:rPr>
              <a:t>  { "</a:t>
            </a:r>
            <a:r>
              <a:rPr lang="en-IN" sz="2400" dirty="0" err="1">
                <a:latin typeface="+mn-lt"/>
                <a:ea typeface="+mn-ea"/>
                <a:cs typeface="+mn-cs"/>
              </a:rPr>
              <a:t>firstName</a:t>
            </a:r>
            <a:r>
              <a:rPr lang="en-IN" sz="2400" dirty="0">
                <a:latin typeface="+mn-lt"/>
                <a:ea typeface="+mn-ea"/>
                <a:cs typeface="+mn-cs"/>
              </a:rPr>
              <a:t>":"John", "</a:t>
            </a:r>
            <a:r>
              <a:rPr lang="en-IN" sz="2400" dirty="0" err="1">
                <a:latin typeface="+mn-lt"/>
                <a:ea typeface="+mn-ea"/>
                <a:cs typeface="+mn-cs"/>
              </a:rPr>
              <a:t>lastName</a:t>
            </a:r>
            <a:r>
              <a:rPr lang="en-IN" sz="2400" dirty="0">
                <a:latin typeface="+mn-lt"/>
                <a:ea typeface="+mn-ea"/>
                <a:cs typeface="+mn-cs"/>
              </a:rPr>
              <a:t>":"Doe" },</a:t>
            </a:r>
            <a:br>
              <a:rPr lang="en-IN" sz="2400" dirty="0">
                <a:latin typeface="+mn-lt"/>
                <a:ea typeface="+mn-ea"/>
                <a:cs typeface="+mn-cs"/>
              </a:rPr>
            </a:br>
            <a:r>
              <a:rPr lang="en-IN" sz="2400" dirty="0">
                <a:latin typeface="+mn-lt"/>
                <a:ea typeface="+mn-ea"/>
                <a:cs typeface="+mn-cs"/>
              </a:rPr>
              <a:t>  { "</a:t>
            </a:r>
            <a:r>
              <a:rPr lang="en-IN" sz="2400" dirty="0" err="1">
                <a:latin typeface="+mn-lt"/>
                <a:ea typeface="+mn-ea"/>
                <a:cs typeface="+mn-cs"/>
              </a:rPr>
              <a:t>firstName</a:t>
            </a:r>
            <a:r>
              <a:rPr lang="en-IN" sz="2400" dirty="0">
                <a:latin typeface="+mn-lt"/>
                <a:ea typeface="+mn-ea"/>
                <a:cs typeface="+mn-cs"/>
              </a:rPr>
              <a:t>":"Anna", "</a:t>
            </a:r>
            <a:r>
              <a:rPr lang="en-IN" sz="2400" dirty="0" err="1">
                <a:latin typeface="+mn-lt"/>
                <a:ea typeface="+mn-ea"/>
                <a:cs typeface="+mn-cs"/>
              </a:rPr>
              <a:t>lastName</a:t>
            </a:r>
            <a:r>
              <a:rPr lang="en-IN" sz="2400" dirty="0">
                <a:latin typeface="+mn-lt"/>
                <a:ea typeface="+mn-ea"/>
                <a:cs typeface="+mn-cs"/>
              </a:rPr>
              <a:t>":"Smith" },</a:t>
            </a:r>
            <a:br>
              <a:rPr lang="en-IN" sz="2400" dirty="0">
                <a:latin typeface="+mn-lt"/>
                <a:ea typeface="+mn-ea"/>
                <a:cs typeface="+mn-cs"/>
              </a:rPr>
            </a:br>
            <a:r>
              <a:rPr lang="en-IN" sz="2400" dirty="0">
                <a:latin typeface="+mn-lt"/>
                <a:ea typeface="+mn-ea"/>
                <a:cs typeface="+mn-cs"/>
              </a:rPr>
              <a:t>  { "</a:t>
            </a:r>
            <a:r>
              <a:rPr lang="en-IN" sz="2400" dirty="0" err="1">
                <a:latin typeface="+mn-lt"/>
                <a:ea typeface="+mn-ea"/>
                <a:cs typeface="+mn-cs"/>
              </a:rPr>
              <a:t>firstName</a:t>
            </a:r>
            <a:r>
              <a:rPr lang="en-IN" sz="2400" dirty="0">
                <a:latin typeface="+mn-lt"/>
                <a:ea typeface="+mn-ea"/>
                <a:cs typeface="+mn-cs"/>
              </a:rPr>
              <a:t>":"Peter", "</a:t>
            </a:r>
            <a:r>
              <a:rPr lang="en-IN" sz="2400" dirty="0" err="1">
                <a:latin typeface="+mn-lt"/>
                <a:ea typeface="+mn-ea"/>
                <a:cs typeface="+mn-cs"/>
              </a:rPr>
              <a:t>lastName</a:t>
            </a:r>
            <a:r>
              <a:rPr lang="en-IN" sz="2400" dirty="0">
                <a:latin typeface="+mn-lt"/>
                <a:ea typeface="+mn-ea"/>
                <a:cs typeface="+mn-cs"/>
              </a:rPr>
              <a:t>":"Jones" }</a:t>
            </a:r>
            <a:br>
              <a:rPr lang="en-IN" sz="2400" dirty="0">
                <a:latin typeface="+mn-lt"/>
                <a:ea typeface="+mn-ea"/>
                <a:cs typeface="+mn-cs"/>
              </a:rPr>
            </a:br>
            <a:r>
              <a:rPr lang="en-IN" sz="2400" dirty="0">
                <a:latin typeface="+mn-lt"/>
                <a:ea typeface="+mn-ea"/>
                <a:cs typeface="+mn-cs"/>
              </a:rPr>
              <a:t>]}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339-E5A8-4915-BF05-619111F3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3848"/>
            <a:ext cx="8144538" cy="489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/>
              <a:t>XML</a:t>
            </a:r>
          </a:p>
          <a:p>
            <a:pPr marL="0" indent="0">
              <a:buNone/>
            </a:pPr>
            <a:r>
              <a:rPr lang="en-IN" sz="2400" dirty="0"/>
              <a:t>&lt;employees&gt;</a:t>
            </a:r>
            <a:br>
              <a:rPr lang="en-IN" sz="2400" dirty="0"/>
            </a:br>
            <a:r>
              <a:rPr lang="en-IN" sz="2400" dirty="0"/>
              <a:t>  &lt;employee&gt;</a:t>
            </a:r>
            <a:br>
              <a:rPr lang="en-IN" sz="2400" dirty="0"/>
            </a:br>
            <a:r>
              <a:rPr lang="en-IN" sz="2400" dirty="0"/>
              <a:t>    &lt;</a:t>
            </a:r>
            <a:r>
              <a:rPr lang="en-IN" sz="2400" dirty="0" err="1"/>
              <a:t>firstName</a:t>
            </a:r>
            <a:r>
              <a:rPr lang="en-IN" sz="2400" dirty="0"/>
              <a:t>&gt;John&lt;/</a:t>
            </a:r>
            <a:r>
              <a:rPr lang="en-IN" sz="2400" dirty="0" err="1"/>
              <a:t>firstName</a:t>
            </a:r>
            <a:r>
              <a:rPr lang="en-IN" sz="2400" dirty="0"/>
              <a:t>&gt; &lt;</a:t>
            </a:r>
            <a:r>
              <a:rPr lang="en-IN" sz="2400" dirty="0" err="1"/>
              <a:t>lastName</a:t>
            </a:r>
            <a:r>
              <a:rPr lang="en-IN" sz="2400" dirty="0"/>
              <a:t>&gt;Doe&lt;/</a:t>
            </a:r>
            <a:r>
              <a:rPr lang="en-IN" sz="2400" dirty="0" err="1"/>
              <a:t>lastName</a:t>
            </a:r>
            <a:r>
              <a:rPr lang="en-IN" sz="2400" dirty="0"/>
              <a:t>&gt;</a:t>
            </a:r>
            <a:br>
              <a:rPr lang="en-IN" sz="2400" dirty="0"/>
            </a:br>
            <a:r>
              <a:rPr lang="en-IN" sz="2400" dirty="0"/>
              <a:t>  &lt;/employee&gt;</a:t>
            </a:r>
            <a:br>
              <a:rPr lang="en-IN" sz="2400" dirty="0"/>
            </a:br>
            <a:r>
              <a:rPr lang="en-IN" sz="2400" dirty="0"/>
              <a:t>  &lt;employee&gt;</a:t>
            </a:r>
            <a:br>
              <a:rPr lang="en-IN" sz="2400" dirty="0"/>
            </a:br>
            <a:r>
              <a:rPr lang="en-IN" sz="2400" dirty="0"/>
              <a:t>    &lt;</a:t>
            </a:r>
            <a:r>
              <a:rPr lang="en-IN" sz="2400" dirty="0" err="1"/>
              <a:t>firstName</a:t>
            </a:r>
            <a:r>
              <a:rPr lang="en-IN" sz="2400" dirty="0"/>
              <a:t>&gt;Anna&lt;/</a:t>
            </a:r>
            <a:r>
              <a:rPr lang="en-IN" sz="2400" dirty="0" err="1"/>
              <a:t>firstName</a:t>
            </a:r>
            <a:r>
              <a:rPr lang="en-IN" sz="2400" dirty="0"/>
              <a:t>&gt; &lt;</a:t>
            </a:r>
            <a:r>
              <a:rPr lang="en-IN" sz="2400" dirty="0" err="1"/>
              <a:t>lastName</a:t>
            </a:r>
            <a:r>
              <a:rPr lang="en-IN" sz="2400" dirty="0"/>
              <a:t>&gt;Smith&lt;/</a:t>
            </a:r>
            <a:r>
              <a:rPr lang="en-IN" sz="2400" dirty="0" err="1"/>
              <a:t>lastName</a:t>
            </a:r>
            <a:r>
              <a:rPr lang="en-IN" sz="2400" dirty="0"/>
              <a:t>&gt;</a:t>
            </a:r>
            <a:br>
              <a:rPr lang="en-IN" sz="2400" dirty="0"/>
            </a:br>
            <a:r>
              <a:rPr lang="en-IN" sz="2400" dirty="0"/>
              <a:t>  &lt;/employee&gt;</a:t>
            </a:r>
            <a:br>
              <a:rPr lang="en-IN" sz="2400" dirty="0"/>
            </a:br>
            <a:r>
              <a:rPr lang="en-IN" sz="2400" dirty="0"/>
              <a:t>  &lt;employee&gt;</a:t>
            </a:r>
            <a:br>
              <a:rPr lang="en-IN" sz="2400" dirty="0"/>
            </a:br>
            <a:r>
              <a:rPr lang="en-IN" sz="2400" dirty="0"/>
              <a:t>    &lt;</a:t>
            </a:r>
            <a:r>
              <a:rPr lang="en-IN" sz="2400" dirty="0" err="1"/>
              <a:t>firstName</a:t>
            </a:r>
            <a:r>
              <a:rPr lang="en-IN" sz="2400" dirty="0"/>
              <a:t>&gt;Peter&lt;/</a:t>
            </a:r>
            <a:r>
              <a:rPr lang="en-IN" sz="2400" dirty="0" err="1"/>
              <a:t>firstName</a:t>
            </a:r>
            <a:r>
              <a:rPr lang="en-IN" sz="2400" dirty="0"/>
              <a:t>&gt; &lt;</a:t>
            </a:r>
            <a:r>
              <a:rPr lang="en-IN" sz="2400" dirty="0" err="1"/>
              <a:t>lastName</a:t>
            </a:r>
            <a:r>
              <a:rPr lang="en-IN" sz="2400" dirty="0"/>
              <a:t>&gt;Jones&lt;/</a:t>
            </a:r>
            <a:r>
              <a:rPr lang="en-IN" sz="2400" dirty="0" err="1"/>
              <a:t>lastName</a:t>
            </a:r>
            <a:r>
              <a:rPr lang="en-IN" sz="2400" dirty="0"/>
              <a:t>&gt;</a:t>
            </a:r>
            <a:br>
              <a:rPr lang="en-IN" sz="2400" dirty="0"/>
            </a:br>
            <a:r>
              <a:rPr lang="en-IN" sz="2400" dirty="0"/>
              <a:t>  &lt;/employee&gt;</a:t>
            </a:r>
            <a:br>
              <a:rPr lang="en-IN" sz="2400" dirty="0"/>
            </a:br>
            <a:r>
              <a:rPr lang="en-IN" sz="2400" dirty="0"/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2925151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A0D6-D98D-489A-9787-25E99339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01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Looping an Object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5523-707A-4A0C-B1A9-73ACDDFDD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893136"/>
            <a:ext cx="10960395" cy="55997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&lt;p&gt;How to loop through all properties in a JSON object.&lt;/p&gt;</a:t>
            </a:r>
          </a:p>
          <a:p>
            <a:pPr marL="0" indent="0">
              <a:buNone/>
            </a:pPr>
            <a:r>
              <a:rPr lang="en-IN" dirty="0"/>
              <a:t>							</a:t>
            </a:r>
            <a:r>
              <a:rPr lang="en-IN" b="1" dirty="0"/>
              <a:t>OUTPUT</a:t>
            </a:r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myObj</a:t>
            </a:r>
            <a:r>
              <a:rPr lang="en-IN" dirty="0"/>
              <a:t> = {"</a:t>
            </a:r>
            <a:r>
              <a:rPr lang="en-IN" dirty="0" err="1"/>
              <a:t>name":"John</a:t>
            </a:r>
            <a:r>
              <a:rPr lang="en-IN" dirty="0"/>
              <a:t>", "age":30, "</a:t>
            </a:r>
            <a:r>
              <a:rPr lang="en-IN" dirty="0" err="1"/>
              <a:t>car":null</a:t>
            </a: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for (x in </a:t>
            </a:r>
            <a:r>
              <a:rPr lang="en-IN" dirty="0" err="1"/>
              <a:t>myObj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+= x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F9B75-A463-4530-9259-DA77B75C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2730980"/>
            <a:ext cx="53054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87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0B50-E497-4C79-A122-A1FE57FB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7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Nested JSON Objects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ED59-F042-4D79-9021-B9202D10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829340"/>
            <a:ext cx="11034823" cy="581600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400" dirty="0"/>
              <a:t>&lt;!DOCTYPE html&gt;</a:t>
            </a:r>
          </a:p>
          <a:p>
            <a:pPr marL="0" indent="0">
              <a:buNone/>
            </a:pPr>
            <a:r>
              <a:rPr lang="en-IN" sz="3400" dirty="0"/>
              <a:t>&lt;html&gt;</a:t>
            </a:r>
          </a:p>
          <a:p>
            <a:pPr marL="0" indent="0">
              <a:buNone/>
            </a:pPr>
            <a:r>
              <a:rPr lang="en-IN" sz="3400" dirty="0"/>
              <a:t>&lt;body&gt;</a:t>
            </a:r>
          </a:p>
          <a:p>
            <a:pPr marL="0" indent="0">
              <a:buNone/>
            </a:pPr>
            <a:r>
              <a:rPr lang="en-IN" sz="3400" dirty="0"/>
              <a:t>&lt;p&gt;How to access nested JSON objects.&lt;/p&gt;</a:t>
            </a:r>
          </a:p>
          <a:p>
            <a:pPr marL="0" indent="0">
              <a:buNone/>
            </a:pPr>
            <a:r>
              <a:rPr lang="en-IN" sz="3400" dirty="0"/>
              <a:t>&lt;p id="demo"&gt;&lt;/p&gt;</a:t>
            </a:r>
          </a:p>
          <a:p>
            <a:pPr marL="0" indent="0">
              <a:buNone/>
            </a:pPr>
            <a:r>
              <a:rPr lang="en-IN" sz="3400" dirty="0"/>
              <a:t>&lt;script&gt;                                                                                                                                             </a:t>
            </a:r>
            <a:r>
              <a:rPr lang="en-IN" sz="3400" b="1" dirty="0"/>
              <a:t>OUTPUT</a:t>
            </a:r>
          </a:p>
          <a:p>
            <a:pPr marL="0" indent="0">
              <a:buNone/>
            </a:pPr>
            <a:r>
              <a:rPr lang="en-IN" sz="3400" dirty="0"/>
              <a:t>var </a:t>
            </a:r>
            <a:r>
              <a:rPr lang="en-IN" sz="3400" dirty="0" err="1"/>
              <a:t>myObj</a:t>
            </a:r>
            <a:r>
              <a:rPr lang="en-IN" sz="3400" dirty="0"/>
              <a:t> = {</a:t>
            </a:r>
          </a:p>
          <a:p>
            <a:pPr marL="0" indent="0">
              <a:buNone/>
            </a:pPr>
            <a:r>
              <a:rPr lang="en-IN" sz="3400" dirty="0"/>
              <a:t>  "</a:t>
            </a:r>
            <a:r>
              <a:rPr lang="en-IN" sz="3400" dirty="0" err="1"/>
              <a:t>name":"John</a:t>
            </a:r>
            <a:r>
              <a:rPr lang="en-IN" sz="3400" dirty="0"/>
              <a:t>",</a:t>
            </a:r>
          </a:p>
          <a:p>
            <a:pPr marL="0" indent="0">
              <a:buNone/>
            </a:pPr>
            <a:r>
              <a:rPr lang="en-IN" sz="3400" dirty="0"/>
              <a:t>  "age":30,</a:t>
            </a:r>
          </a:p>
          <a:p>
            <a:pPr marL="0" indent="0">
              <a:buNone/>
            </a:pPr>
            <a:r>
              <a:rPr lang="en-IN" sz="3400" dirty="0"/>
              <a:t>  "cars": {</a:t>
            </a:r>
          </a:p>
          <a:p>
            <a:pPr marL="0" indent="0">
              <a:buNone/>
            </a:pPr>
            <a:r>
              <a:rPr lang="en-IN" sz="3400" dirty="0"/>
              <a:t>  "car1":"Ford",</a:t>
            </a:r>
          </a:p>
          <a:p>
            <a:pPr marL="0" indent="0">
              <a:buNone/>
            </a:pPr>
            <a:r>
              <a:rPr lang="en-IN" sz="3400" dirty="0"/>
              <a:t>  "car2":"BMW",</a:t>
            </a:r>
          </a:p>
          <a:p>
            <a:pPr marL="0" indent="0">
              <a:buNone/>
            </a:pPr>
            <a:r>
              <a:rPr lang="en-IN" sz="3400" dirty="0"/>
              <a:t>  "car3":"Fiat"</a:t>
            </a:r>
          </a:p>
          <a:p>
            <a:pPr marL="0" indent="0">
              <a:buNone/>
            </a:pPr>
            <a:r>
              <a:rPr lang="en-IN" sz="3400" dirty="0"/>
              <a:t>  }</a:t>
            </a:r>
          </a:p>
          <a:p>
            <a:pPr marL="0" indent="0">
              <a:buNone/>
            </a:pPr>
            <a:r>
              <a:rPr lang="en-IN" sz="3400" dirty="0"/>
              <a:t>}</a:t>
            </a:r>
          </a:p>
          <a:p>
            <a:pPr marL="0" indent="0">
              <a:buNone/>
            </a:pPr>
            <a:r>
              <a:rPr lang="en-IN" sz="3400" dirty="0" err="1"/>
              <a:t>document.getElementById</a:t>
            </a:r>
            <a:r>
              <a:rPr lang="en-IN" sz="3400" dirty="0"/>
              <a:t>("demo").</a:t>
            </a:r>
            <a:r>
              <a:rPr lang="en-IN" sz="3400" dirty="0" err="1"/>
              <a:t>innerHTML</a:t>
            </a:r>
            <a:r>
              <a:rPr lang="en-IN" sz="3400" dirty="0"/>
              <a:t> += myObj.cars.car2 + "&lt;</a:t>
            </a:r>
            <a:r>
              <a:rPr lang="en-IN" sz="3400" dirty="0" err="1"/>
              <a:t>br</a:t>
            </a:r>
            <a:r>
              <a:rPr lang="en-IN" sz="3400" dirty="0"/>
              <a:t>&gt;";</a:t>
            </a:r>
          </a:p>
          <a:p>
            <a:pPr marL="0" indent="0">
              <a:buNone/>
            </a:pPr>
            <a:r>
              <a:rPr lang="en-IN" sz="3400" dirty="0"/>
              <a:t>//or:</a:t>
            </a:r>
          </a:p>
          <a:p>
            <a:pPr marL="0" indent="0">
              <a:buNone/>
            </a:pPr>
            <a:r>
              <a:rPr lang="en-IN" sz="3400" dirty="0" err="1"/>
              <a:t>document.getElementById</a:t>
            </a:r>
            <a:r>
              <a:rPr lang="en-IN" sz="3400" dirty="0"/>
              <a:t>("demo").</a:t>
            </a:r>
            <a:r>
              <a:rPr lang="en-IN" sz="3400" dirty="0" err="1"/>
              <a:t>innerHTML</a:t>
            </a:r>
            <a:r>
              <a:rPr lang="en-IN" sz="3400" dirty="0"/>
              <a:t> += </a:t>
            </a:r>
            <a:r>
              <a:rPr lang="en-IN" sz="3400" dirty="0" err="1"/>
              <a:t>myObj.cars</a:t>
            </a:r>
            <a:r>
              <a:rPr lang="en-IN" sz="3400" dirty="0"/>
              <a:t>["car2"];</a:t>
            </a:r>
          </a:p>
          <a:p>
            <a:pPr marL="0" indent="0">
              <a:buNone/>
            </a:pPr>
            <a:r>
              <a:rPr lang="en-IN" sz="3400" dirty="0"/>
              <a:t>&lt;/script&gt;</a:t>
            </a:r>
          </a:p>
          <a:p>
            <a:pPr marL="0" indent="0">
              <a:buNone/>
            </a:pPr>
            <a:r>
              <a:rPr lang="en-IN" sz="3400" dirty="0"/>
              <a:t>&lt;/body&gt;</a:t>
            </a:r>
          </a:p>
          <a:p>
            <a:pPr marL="0" indent="0">
              <a:buNone/>
            </a:pPr>
            <a:r>
              <a:rPr lang="en-IN" sz="3400" dirty="0"/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6545C-D2C3-4A74-9736-828DF968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083" y="2790825"/>
            <a:ext cx="3781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45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9ADE-1547-4BA9-B760-BF9D4E3C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Modify Values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A47A-82CF-46A4-B5DA-17EB5134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776176"/>
            <a:ext cx="11109251" cy="608182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&lt;p&gt;How to modify values in a JSON object.&lt;/p&gt;</a:t>
            </a:r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myObj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, x = "";</a:t>
            </a:r>
          </a:p>
          <a:p>
            <a:pPr marL="0" indent="0">
              <a:buNone/>
            </a:pPr>
            <a:r>
              <a:rPr lang="en-IN" dirty="0" err="1"/>
              <a:t>myObj</a:t>
            </a:r>
            <a:r>
              <a:rPr lang="en-IN" dirty="0"/>
              <a:t> = {</a:t>
            </a:r>
          </a:p>
          <a:p>
            <a:pPr marL="0" indent="0">
              <a:buNone/>
            </a:pPr>
            <a:r>
              <a:rPr lang="en-IN" dirty="0"/>
              <a:t>  "</a:t>
            </a:r>
            <a:r>
              <a:rPr lang="en-IN" dirty="0" err="1"/>
              <a:t>name":"John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"age":30,</a:t>
            </a:r>
          </a:p>
          <a:p>
            <a:pPr marL="0" indent="0">
              <a:buNone/>
            </a:pPr>
            <a:r>
              <a:rPr lang="en-IN" dirty="0"/>
              <a:t>  "cars": {                                                                                                                     </a:t>
            </a:r>
            <a:r>
              <a:rPr lang="en-IN" sz="4500" b="1" dirty="0"/>
              <a:t>OUTPUT</a:t>
            </a:r>
          </a:p>
          <a:p>
            <a:pPr marL="0" indent="0">
              <a:buNone/>
            </a:pPr>
            <a:r>
              <a:rPr lang="en-IN" dirty="0"/>
              <a:t>  "car1":"Ford",</a:t>
            </a:r>
          </a:p>
          <a:p>
            <a:pPr marL="0" indent="0">
              <a:buNone/>
            </a:pPr>
            <a:r>
              <a:rPr lang="en-IN" dirty="0"/>
              <a:t>  "car2":"BMW",</a:t>
            </a:r>
          </a:p>
          <a:p>
            <a:pPr marL="0" indent="0">
              <a:buNone/>
            </a:pPr>
            <a:r>
              <a:rPr lang="en-IN" dirty="0"/>
              <a:t>  "car3":"Fiat"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myObj.cars.car2 = "Mercedes";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myObj.cars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x += </a:t>
            </a:r>
            <a:r>
              <a:rPr lang="en-IN" dirty="0" err="1"/>
              <a:t>myObj.cars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x;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94FDC-35F6-4C97-8D1F-54CF6A40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99" y="3817087"/>
            <a:ext cx="40862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6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1074-84BC-4D3C-89CE-22304E7F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86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Delete Object 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D055-707A-440C-B863-D0F399F0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4" y="903767"/>
            <a:ext cx="4338084" cy="58160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&lt;p&gt;How to delete properties of a JSON object.&lt;/p&gt;</a:t>
            </a:r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myObj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, x = "";</a:t>
            </a:r>
          </a:p>
          <a:p>
            <a:pPr marL="0" indent="0">
              <a:buNone/>
            </a:pPr>
            <a:r>
              <a:rPr lang="en-IN" dirty="0" err="1"/>
              <a:t>myObj</a:t>
            </a:r>
            <a:r>
              <a:rPr lang="en-IN" dirty="0"/>
              <a:t> = {</a:t>
            </a:r>
          </a:p>
          <a:p>
            <a:pPr marL="0" indent="0">
              <a:buNone/>
            </a:pPr>
            <a:r>
              <a:rPr lang="en-IN" dirty="0"/>
              <a:t>  "</a:t>
            </a:r>
            <a:r>
              <a:rPr lang="en-IN" dirty="0" err="1"/>
              <a:t>name":"John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"age":30,</a:t>
            </a:r>
          </a:p>
          <a:p>
            <a:pPr marL="0" indent="0">
              <a:buNone/>
            </a:pPr>
            <a:r>
              <a:rPr lang="en-IN" dirty="0"/>
              <a:t>  "cars": {</a:t>
            </a:r>
          </a:p>
          <a:p>
            <a:pPr marL="0" indent="0">
              <a:buNone/>
            </a:pPr>
            <a:r>
              <a:rPr lang="en-IN" dirty="0"/>
              <a:t>  "car1":"Ford",</a:t>
            </a:r>
          </a:p>
          <a:p>
            <a:pPr marL="0" indent="0">
              <a:buNone/>
            </a:pPr>
            <a:r>
              <a:rPr lang="en-IN" dirty="0"/>
              <a:t>  "car2":"BMW",</a:t>
            </a:r>
          </a:p>
          <a:p>
            <a:pPr marL="0" indent="0">
              <a:buNone/>
            </a:pPr>
            <a:r>
              <a:rPr lang="en-IN" dirty="0"/>
              <a:t>  "car3":"Fiat"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AE468-1977-4C1A-80EB-F3D45EFBFCD1}"/>
              </a:ext>
            </a:extLst>
          </p:cNvPr>
          <p:cNvSpPr txBox="1">
            <a:spLocks/>
          </p:cNvSpPr>
          <p:nvPr/>
        </p:nvSpPr>
        <p:spPr>
          <a:xfrm>
            <a:off x="4688958" y="903767"/>
            <a:ext cx="4731488" cy="581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delete myObj.cars.car2;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myObj.cars</a:t>
            </a:r>
            <a:r>
              <a:rPr lang="en-IN" dirty="0"/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x += </a:t>
            </a:r>
            <a:r>
              <a:rPr lang="en-IN" dirty="0" err="1"/>
              <a:t>myObj.cars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&lt;/script&gt;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&lt;/html&gt;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57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44B0-A772-4AF8-AC14-C6A8D46A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JSON Arrays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AF04-3F8C-4785-97F3-CACB9EB8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Arrays in JSON are almost the same as arrays in JavaScript.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JSON, array values must be of type string, number, object, array, </a:t>
            </a:r>
            <a:r>
              <a:rPr lang="en-US" dirty="0" err="1"/>
              <a:t>boolean</a:t>
            </a:r>
            <a:r>
              <a:rPr lang="en-US" dirty="0"/>
              <a:t> or </a:t>
            </a:r>
            <a:r>
              <a:rPr lang="en-US" i="1" dirty="0"/>
              <a:t>null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JavaScript, array values can be all of the above, plus any other valid JavaScript expression, including functions, dates etc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796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766B-8943-4A1B-9E67-9C618DB9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1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Arrays in JSON Objects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8ECD-5D01-4E90-9636-A0559AE2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3"/>
            <a:ext cx="10515600" cy="54895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myObj</a:t>
            </a:r>
            <a:r>
              <a:rPr lang="en-IN" dirty="0"/>
              <a:t> = {</a:t>
            </a:r>
            <a:br>
              <a:rPr lang="en-IN" dirty="0"/>
            </a:br>
            <a:r>
              <a:rPr lang="en-IN" dirty="0"/>
              <a:t>  "</a:t>
            </a:r>
            <a:r>
              <a:rPr lang="en-IN" dirty="0" err="1"/>
              <a:t>name":"John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  "age":30,</a:t>
            </a:r>
            <a:br>
              <a:rPr lang="en-IN" dirty="0"/>
            </a:br>
            <a:r>
              <a:rPr lang="en-IN" dirty="0"/>
              <a:t>  "cars": [</a:t>
            </a:r>
            <a:br>
              <a:rPr lang="en-IN" dirty="0"/>
            </a:br>
            <a:r>
              <a:rPr lang="en-IN" dirty="0"/>
              <a:t>    { "</a:t>
            </a:r>
            <a:r>
              <a:rPr lang="en-IN" dirty="0" err="1"/>
              <a:t>name":"Ford</a:t>
            </a:r>
            <a:r>
              <a:rPr lang="en-IN" dirty="0"/>
              <a:t>", "models":[ "Fiesta", "Focus", "Mustang" ] },</a:t>
            </a:r>
            <a:br>
              <a:rPr lang="en-IN" dirty="0"/>
            </a:br>
            <a:r>
              <a:rPr lang="en-IN" dirty="0"/>
              <a:t>    { "</a:t>
            </a:r>
            <a:r>
              <a:rPr lang="en-IN" dirty="0" err="1"/>
              <a:t>name":"BMW</a:t>
            </a:r>
            <a:r>
              <a:rPr lang="en-IN" dirty="0"/>
              <a:t>", "models":[ "320", "X3", "X5" ] },</a:t>
            </a:r>
            <a:br>
              <a:rPr lang="en-IN" dirty="0"/>
            </a:br>
            <a:r>
              <a:rPr lang="en-IN" dirty="0"/>
              <a:t>    { "</a:t>
            </a:r>
            <a:r>
              <a:rPr lang="en-IN" dirty="0" err="1"/>
              <a:t>name":"Fiat</a:t>
            </a:r>
            <a:r>
              <a:rPr lang="en-IN" dirty="0"/>
              <a:t>", "models":[ "500", "Panda" ] }</a:t>
            </a:r>
            <a:br>
              <a:rPr lang="en-IN" dirty="0"/>
            </a:br>
            <a:r>
              <a:rPr lang="en-IN" dirty="0"/>
              <a:t>  ]</a:t>
            </a:r>
            <a:br>
              <a:rPr lang="en-IN" dirty="0"/>
            </a:br>
            <a:r>
              <a:rPr lang="en-IN" dirty="0"/>
              <a:t> }</a:t>
            </a:r>
          </a:p>
          <a:p>
            <a:endParaRPr lang="en-IN" dirty="0"/>
          </a:p>
          <a:p>
            <a:r>
              <a:rPr lang="en-IN" b="1" dirty="0"/>
              <a:t>Accessing Array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myObj.cars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x += "&lt;h2&gt;" + </a:t>
            </a:r>
            <a:r>
              <a:rPr lang="en-IN" dirty="0" err="1"/>
              <a:t>myObj.cars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].name + "&lt;/h2&gt;";</a:t>
            </a:r>
          </a:p>
          <a:p>
            <a:pPr marL="0" indent="0">
              <a:buNone/>
            </a:pPr>
            <a:r>
              <a:rPr lang="en-IN" dirty="0"/>
              <a:t>  for (j in </a:t>
            </a:r>
            <a:r>
              <a:rPr lang="en-IN" dirty="0" err="1"/>
              <a:t>myObj.cars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].models) {</a:t>
            </a:r>
          </a:p>
          <a:p>
            <a:pPr marL="0" indent="0">
              <a:buNone/>
            </a:pPr>
            <a:r>
              <a:rPr lang="en-IN" dirty="0"/>
              <a:t>    x += </a:t>
            </a:r>
            <a:r>
              <a:rPr lang="en-IN" dirty="0" err="1"/>
              <a:t>myObj.cars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].models[j]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60224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FF64-5557-4D1A-8ED2-E6C25EB7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1593-FD07-42CC-8250-59AA38B5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Design a web page to maintain a CD catalog. Maintain the name of music album, songs in that album, composer, singer and year of release. Format it in the tabular manner using XSL.</a:t>
            </a:r>
          </a:p>
          <a:p>
            <a:endParaRPr lang="en-IN" dirty="0"/>
          </a:p>
          <a:p>
            <a:r>
              <a:rPr lang="en-IN" dirty="0"/>
              <a:t>Generate </a:t>
            </a:r>
            <a:r>
              <a:rPr lang="en-IN" dirty="0" err="1"/>
              <a:t>xsl</a:t>
            </a:r>
            <a:r>
              <a:rPr lang="en-IN" dirty="0"/>
              <a:t> file for Student Database (Data must be as follow)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286E77-AE4A-420B-A3AC-747D60B43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51169"/>
              </p:ext>
            </p:extLst>
          </p:nvPr>
        </p:nvGraphicFramePr>
        <p:xfrm>
          <a:off x="2032000" y="44577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857683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96052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0849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944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Kavita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Aayush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9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Anurag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3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Ruhi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9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669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4345-6E45-426E-A7C9-1C97BC01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352F-50C9-47E1-B037-8CFB59EF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Create a DTD for a catalog of four stroke motorbikes, where each motor bike has the following child elements – make, model, year, colour, engine, chasis number and accessories. The engine element has the child elements engine number, number of cylinders, type of fuel. The accessories element has the attributes like disc brake, auto-start and radio, each of which is required and has the possible values yes and no. Entities must be declared for the names of the popular motorbike makes.</a:t>
            </a:r>
          </a:p>
        </p:txBody>
      </p:sp>
    </p:spTree>
    <p:extLst>
      <p:ext uri="{BB962C8B-B14F-4D97-AF65-F5344CB8AC3E}">
        <p14:creationId xmlns:p14="http://schemas.microsoft.com/office/powerpoint/2010/main" val="174268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0250-2C1A-433B-88AC-F5915F3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use JSON?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060D-CA40-46DD-A21F-7BB95C09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Since the JSON format is text only, it can easily be sent to and from a server, and used as a data format by any programming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25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80A5-3DBE-47F9-BDB6-39B6E85C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397"/>
            <a:ext cx="10515600" cy="118722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Exchanging 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F270-6398-4B44-B820-40EF4DCE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When exchanging data between a browser and a server, the data can only be text.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JSON is text, and we can convert any JavaScript object into JSON, and send JSON to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also convert any JSON received from the server into JavaScript objects.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way we can work with the data as JavaScript objects, with no complicated parsing and translations.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09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00DF-B4BD-4A6B-A05A-DA4A80AB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is Like XML Because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260-D50A-4ED3-9127-65B17AB4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Both JSON and XML are "self describing" (human readable)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Both JSON and XML are hierarchical (values within values)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Both JSON and XML can be parsed and used by lots of programming languages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20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B21A-3462-4B6F-90DB-26FBF243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is Unlike XML Because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7DE4-B456-47BE-AC53-B78D287A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doesn't use end tag</a:t>
            </a:r>
          </a:p>
          <a:p>
            <a:endParaRPr lang="en-US" dirty="0"/>
          </a:p>
          <a:p>
            <a:r>
              <a:rPr lang="en-US" dirty="0"/>
              <a:t>JSON is shorter</a:t>
            </a:r>
          </a:p>
          <a:p>
            <a:endParaRPr lang="en-US" dirty="0"/>
          </a:p>
          <a:p>
            <a:r>
              <a:rPr lang="en-US" dirty="0"/>
              <a:t>JSON is quicker to read and write</a:t>
            </a:r>
          </a:p>
          <a:p>
            <a:endParaRPr lang="en-US" dirty="0"/>
          </a:p>
          <a:p>
            <a:r>
              <a:rPr lang="en-US" dirty="0"/>
              <a:t>JSON can use arrays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8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A1D0-8AB9-4275-A36A-A2B3C4C1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JSON Syntax Rules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A773-EDFA-45B2-AC1F-6A31253C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arrays</a:t>
            </a:r>
            <a:br>
              <a:rPr lang="en-US" dirty="0"/>
            </a:br>
            <a:endParaRPr lang="en-US" dirty="0"/>
          </a:p>
          <a:p>
            <a:pPr marL="1371600" lvl="3" indent="0">
              <a:buNone/>
            </a:pPr>
            <a:r>
              <a:rPr lang="en-US" sz="2400" dirty="0" err="1"/>
              <a:t>myObj</a:t>
            </a:r>
            <a:r>
              <a:rPr lang="en-US" sz="2400" dirty="0"/>
              <a:t> = {</a:t>
            </a:r>
          </a:p>
          <a:p>
            <a:pPr marL="1371600" lvl="3" indent="0">
              <a:buNone/>
            </a:pPr>
            <a:r>
              <a:rPr lang="en-US" sz="2400" dirty="0"/>
              <a:t>  "</a:t>
            </a:r>
            <a:r>
              <a:rPr lang="en-US" sz="2400" dirty="0" err="1"/>
              <a:t>name":"John</a:t>
            </a:r>
            <a:r>
              <a:rPr lang="en-US" sz="2400" dirty="0"/>
              <a:t>",</a:t>
            </a:r>
          </a:p>
          <a:p>
            <a:pPr marL="1371600" lvl="3" indent="0">
              <a:buNone/>
            </a:pPr>
            <a:r>
              <a:rPr lang="en-US" sz="2400" dirty="0"/>
              <a:t>  "age":30,</a:t>
            </a:r>
          </a:p>
          <a:p>
            <a:pPr marL="1371600" lvl="3" indent="0">
              <a:buNone/>
            </a:pPr>
            <a:r>
              <a:rPr lang="en-US" sz="2400" dirty="0"/>
              <a:t>  "cars":[ "Ford", "BMW", "Fiat" ]</a:t>
            </a:r>
          </a:p>
          <a:p>
            <a:pPr marL="1371600" lvl="3" indent="0">
              <a:buNone/>
            </a:pPr>
            <a:r>
              <a:rPr lang="en-US" sz="2400" dirty="0"/>
              <a:t>};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280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838-8479-4B1B-84AE-1723C0FB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Data - A Name and a Value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CA63-0C41-4735-BB57-F46C6EC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JSON data is written as name/value pairs.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name/value pair consists of a field name (in double quotes), followed by a colon, followed by a value: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IN" dirty="0"/>
              <a:t>"</a:t>
            </a:r>
            <a:r>
              <a:rPr lang="en-IN" dirty="0" err="1"/>
              <a:t>name":"John</a:t>
            </a:r>
            <a:r>
              <a:rPr lang="en-IN" dirty="0"/>
              <a:t>“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JSON names require double quotes. JavaScript names don't.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74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1651</Words>
  <Application>Microsoft Office PowerPoint</Application>
  <PresentationFormat>Widescreen</PresentationFormat>
  <Paragraphs>446</Paragraphs>
  <Slides>37</Slides>
  <Notes>4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Verdana</vt:lpstr>
      <vt:lpstr>Office Theme</vt:lpstr>
      <vt:lpstr>JSON</vt:lpstr>
      <vt:lpstr>Introduction</vt:lpstr>
      <vt:lpstr>JSON  {"employees":[   { "firstName":"John", "lastName":"Doe" },   { "firstName":"Anna", "lastName":"Smith" },   { "firstName":"Peter", "lastName":"Jones" } ]}</vt:lpstr>
      <vt:lpstr>Why use JSON? </vt:lpstr>
      <vt:lpstr>Exchanging Data </vt:lpstr>
      <vt:lpstr>JSON is Like XML Because </vt:lpstr>
      <vt:lpstr>JSON is Unlike XML Because </vt:lpstr>
      <vt:lpstr>JSON Syntax Rules </vt:lpstr>
      <vt:lpstr>JSON Data - A Name and a Value </vt:lpstr>
      <vt:lpstr>JSON Values </vt:lpstr>
      <vt:lpstr>JSON Uses JavaScript Syntax </vt:lpstr>
      <vt:lpstr>JSON Data Types </vt:lpstr>
      <vt:lpstr>PowerPoint Presentation</vt:lpstr>
      <vt:lpstr>PowerPoint Presentation</vt:lpstr>
      <vt:lpstr>JSON Outlines</vt:lpstr>
      <vt:lpstr>JSON parse </vt:lpstr>
      <vt:lpstr>Example - Parsing JSON </vt:lpstr>
      <vt:lpstr>PowerPoint Presentation</vt:lpstr>
      <vt:lpstr>Parsing Dates </vt:lpstr>
      <vt:lpstr>JSON stringify </vt:lpstr>
      <vt:lpstr>Also </vt:lpstr>
      <vt:lpstr>PowerPoint Presentation</vt:lpstr>
      <vt:lpstr>Stringify a JavaScript Array </vt:lpstr>
      <vt:lpstr>JSON data structure types </vt:lpstr>
      <vt:lpstr>  JSON Objects   </vt:lpstr>
      <vt:lpstr>JSON Object</vt:lpstr>
      <vt:lpstr>Nesting of JSON objects:</vt:lpstr>
      <vt:lpstr>JSON objects in array </vt:lpstr>
      <vt:lpstr>Accessing Object Values </vt:lpstr>
      <vt:lpstr>Looping an Object </vt:lpstr>
      <vt:lpstr>Nested JSON Objects </vt:lpstr>
      <vt:lpstr>Modify Values </vt:lpstr>
      <vt:lpstr>Delete Object Properties </vt:lpstr>
      <vt:lpstr>JSON Arrays </vt:lpstr>
      <vt:lpstr>Nested Arrays in JSON Objects 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Hardi Desai</dc:creator>
  <cp:lastModifiedBy>Hardi Desai</cp:lastModifiedBy>
  <cp:revision>72</cp:revision>
  <dcterms:created xsi:type="dcterms:W3CDTF">2019-01-26T12:25:54Z</dcterms:created>
  <dcterms:modified xsi:type="dcterms:W3CDTF">2019-01-31T04:31:18Z</dcterms:modified>
</cp:coreProperties>
</file>