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4" r:id="rId2"/>
    <p:sldId id="265" r:id="rId3"/>
    <p:sldId id="266" r:id="rId4"/>
    <p:sldId id="267" r:id="rId5"/>
    <p:sldId id="280" r:id="rId6"/>
    <p:sldId id="290" r:id="rId7"/>
    <p:sldId id="291" r:id="rId8"/>
    <p:sldId id="292" r:id="rId9"/>
    <p:sldId id="293" r:id="rId10"/>
    <p:sldId id="294" r:id="rId11"/>
    <p:sldId id="269" r:id="rId12"/>
    <p:sldId id="284" r:id="rId13"/>
    <p:sldId id="285" r:id="rId14"/>
    <p:sldId id="268" r:id="rId15"/>
    <p:sldId id="281" r:id="rId16"/>
    <p:sldId id="282" r:id="rId17"/>
    <p:sldId id="283" r:id="rId18"/>
    <p:sldId id="270" r:id="rId19"/>
    <p:sldId id="286" r:id="rId20"/>
    <p:sldId id="274" r:id="rId21"/>
    <p:sldId id="287" r:id="rId22"/>
    <p:sldId id="288" r:id="rId23"/>
    <p:sldId id="289" r:id="rId24"/>
    <p:sldId id="273" r:id="rId25"/>
    <p:sldId id="275" r:id="rId26"/>
    <p:sldId id="256" r:id="rId27"/>
    <p:sldId id="271" r:id="rId28"/>
    <p:sldId id="272" r:id="rId29"/>
    <p:sldId id="257" r:id="rId30"/>
    <p:sldId id="276" r:id="rId31"/>
    <p:sldId id="260" r:id="rId32"/>
    <p:sldId id="262" r:id="rId33"/>
    <p:sldId id="278" r:id="rId34"/>
    <p:sldId id="279" r:id="rId35"/>
    <p:sldId id="258" r:id="rId36"/>
    <p:sldId id="259" r:id="rId37"/>
    <p:sldId id="263" r:id="rId38"/>
    <p:sldId id="27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B2B7A-025F-450F-B8B1-8C089FD7CB8A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079FD-85AF-4BA4-B8A1-0F679E5B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65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079FD-85AF-4BA4-B8A1-0F679E5B873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0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00EF-9A0E-4052-B973-3EE3EFBC2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297B0-028D-4146-B21A-5D12A5D00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A16A-36C3-482B-8B67-39AEEF0A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2E44-1352-4F43-AD80-175E11B58CE7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EA02-65B0-4C44-A913-FB448680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111B-2C3A-4931-BACE-A8E4B111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0A6-154F-40CC-BE71-96F232E26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89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E708-4CAF-412F-A6EE-4530C31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E9797-388B-4BC8-ADE4-666BC10E0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1FC7-DBBE-4598-BC6A-F5AEE5B9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2E44-1352-4F43-AD80-175E11B58CE7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10CA-DE00-48EE-8503-B4BCD80C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9597-A032-4D97-AE29-9B8921F2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0A6-154F-40CC-BE71-96F232E26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2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F7447-C724-43D3-8B82-CAA2637C7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484AB-8772-4E44-B19C-EE5445684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2C23-D7FB-4458-A4D3-FAA7E4AD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2E44-1352-4F43-AD80-175E11B58CE7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69DB-B1B5-4770-9E04-F5F4F164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5B78-B7A6-4F5B-AE4A-FC4AAABC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0A6-154F-40CC-BE71-96F232E26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6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62E7-A4A0-4D7A-8F08-8866DE09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D6C0-100D-4967-A17A-C23BEAB3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F4BB4-381B-4814-BCDD-5377DA0D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2E44-1352-4F43-AD80-175E11B58CE7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E850E-F0A3-4BB9-8269-2E92216A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33086-1D5B-40FB-B7EE-65AA2319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0A6-154F-40CC-BE71-96F232E26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01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4937-B821-474D-A249-865BB2AF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5AE88-666A-4044-B282-B961440A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746A1-4784-4A0A-9495-F0BB43F2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2E44-1352-4F43-AD80-175E11B58CE7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8232F-343B-4E11-ADE1-0E81E300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054AF-1F74-4FCC-9CC8-779DFDC1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0A6-154F-40CC-BE71-96F232E26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6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CFC2-8F57-4EE2-ABA6-DA82CE55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EBC9-02F3-4F24-94E5-DE47CDDC5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180A3-4352-488B-BE18-9F91D0AB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87475-5F4E-4F4D-BADE-DB7DCF14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2E44-1352-4F43-AD80-175E11B58CE7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B185D-5751-40D7-94EC-E445E65D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D7689-023F-4D33-BC9B-5812E40F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0A6-154F-40CC-BE71-96F232E26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30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05DD-126C-4B44-BB6B-BF6AED4B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1870D-E5A1-483F-8D4C-F28BE3A7B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48ED6-338B-4521-A26D-07D22008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E0C2C-0B87-4F45-BF76-D7B8A58DC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6CE30-19EB-4267-8046-1DD96E3CD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FBCFB-2B71-4799-80EF-4E61CF7E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2E44-1352-4F43-AD80-175E11B58CE7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D99BA-EBBD-46E0-8FCD-4825CEDF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7727F-097C-4111-8DFF-05D9BCC7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0A6-154F-40CC-BE71-96F232E26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6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9973-88DE-41FA-B8DE-C3497B3D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4E0EA-811B-403A-B88B-34703A8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2E44-1352-4F43-AD80-175E11B58CE7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7DBB8-FA3D-44A6-82BF-5917229B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7EEA3-4C2D-45BE-ACD2-9CE1EDFC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0A6-154F-40CC-BE71-96F232E26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42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0B6CC-8C96-430C-88EB-BDCBD6DE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2E44-1352-4F43-AD80-175E11B58CE7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9ADD7-78FF-4DCC-9F34-DFB9AA8D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6A6E-8CB7-4184-B976-58ADC38D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0A6-154F-40CC-BE71-96F232E26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44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6593-6D0C-43E0-83B3-95465F53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668C-21B3-4FEC-8D5C-2DED8F33E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14144-D3AA-4954-B5C9-10C0EDF2D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A58B6-6E16-43E3-966C-43BCCDCB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2E44-1352-4F43-AD80-175E11B58CE7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C8346-E315-4880-BE2F-D94D8306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3F518-51C4-41B8-BBDE-B5389C68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0A6-154F-40CC-BE71-96F232E26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4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F139-7E22-4000-9DD2-78EDF400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B8FB3-EF9A-4A74-8634-8E257B1B1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1E0B8-1017-4583-92F6-350D9DFA0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BEA25-AE2C-459F-8FBC-1F41651B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2E44-1352-4F43-AD80-175E11B58CE7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36E1A-43A1-48B6-B40C-D11AC399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A9A85-1C05-47D7-A947-66DEA2D7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0A6-154F-40CC-BE71-96F232E26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24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1BAB9-6701-43FE-B83C-12960770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95991-B778-4717-84E4-8B5D07D5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6298-81AC-4AD4-A538-B9951E159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2E44-1352-4F43-AD80-175E11B58CE7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706BA-80F1-4638-8E5D-450D3DBAD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A5E7-1F03-4F63-A9E6-116D32D70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A60A6-154F-40CC-BE71-96F232E26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28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9F34-6266-47E4-9B56-8E188A6A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24874"/>
          </a:xfrm>
        </p:spPr>
        <p:txBody>
          <a:bodyPr>
            <a:normAutofit/>
          </a:bodyPr>
          <a:lstStyle/>
          <a:p>
            <a:r>
              <a:rPr lang="en-IN" sz="7200" dirty="0"/>
              <a:t>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C4BAE-B9FE-4D5C-B1F2-427269A87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eXtensible</a:t>
            </a:r>
            <a:r>
              <a:rPr lang="en-US" sz="3200" dirty="0"/>
              <a:t> Markup Language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7650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A255-5B83-4C1F-ADAF-6FBB6464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increases data availability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55AF-0021-442C-A6F8-53BC3E7D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Different applications can access your data, not only in HTML pages, but also from XML data sources.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With XML, your data can be available to all kinds of "reading machines" (Handheld computers, voice machines, news feeds, </a:t>
            </a:r>
            <a:r>
              <a:rPr lang="en-US" dirty="0" err="1"/>
              <a:t>etc</a:t>
            </a:r>
            <a:r>
              <a:rPr lang="en-US" dirty="0"/>
              <a:t>), and make it more available for blind people, or people with other disabilities.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88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4A98-F3E9-41B2-88EE-7F57FED8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EA927-84F5-4957-9324-EA43C093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XML documents create a hierarchical structure looks like a tree so it is known as XML Tree that starts at "the root" and branches to "the leaves".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&lt;root&gt;</a:t>
            </a:r>
            <a:br>
              <a:rPr lang="en-US" dirty="0"/>
            </a:br>
            <a:r>
              <a:rPr lang="en-US" dirty="0"/>
              <a:t>  &lt;child&gt;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subchild</a:t>
            </a:r>
            <a:r>
              <a:rPr lang="en-US" dirty="0"/>
              <a:t>&gt;.....&lt;/</a:t>
            </a:r>
            <a:r>
              <a:rPr lang="en-US" dirty="0" err="1"/>
              <a:t>subchild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&lt;/child&gt;</a:t>
            </a:r>
            <a:br>
              <a:rPr lang="en-US" dirty="0"/>
            </a:br>
            <a:r>
              <a:rPr lang="en-US" dirty="0"/>
              <a:t>&lt;/root&gt;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80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256D-B434-4CC8-B536-314983CA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5FAF-8685-4431-BFB7-86D249FD7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848AA-0CCA-4DD4-80CC-696A72AA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8" y="1809268"/>
            <a:ext cx="10079665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6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4BB2-66F1-4B04-8766-8C70CC9F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53"/>
            <a:ext cx="10515600" cy="59962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&lt;?xml</a:t>
            </a:r>
            <a:r>
              <a:rPr lang="en-IN" dirty="0"/>
              <a:t> version="1.0"</a:t>
            </a:r>
            <a:r>
              <a:rPr lang="en-IN" b="1" dirty="0"/>
              <a:t>?&gt;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&lt;college&gt;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&lt;student&gt;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/>
              <a:t>&lt;</a:t>
            </a:r>
            <a:r>
              <a:rPr lang="en-IN" b="1" dirty="0" err="1"/>
              <a:t>firstname</a:t>
            </a:r>
            <a:r>
              <a:rPr lang="en-IN" b="1" dirty="0"/>
              <a:t>&gt;</a:t>
            </a:r>
            <a:r>
              <a:rPr lang="en-IN" dirty="0"/>
              <a:t>Tamanna</a:t>
            </a:r>
            <a:r>
              <a:rPr lang="en-IN" b="1" dirty="0"/>
              <a:t>&lt;/</a:t>
            </a:r>
            <a:r>
              <a:rPr lang="en-IN" b="1" dirty="0" err="1"/>
              <a:t>firstname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/>
              <a:t>&lt;</a:t>
            </a:r>
            <a:r>
              <a:rPr lang="en-IN" b="1" dirty="0" err="1"/>
              <a:t>lastname</a:t>
            </a:r>
            <a:r>
              <a:rPr lang="en-IN" b="1" dirty="0"/>
              <a:t>&gt;</a:t>
            </a:r>
            <a:r>
              <a:rPr lang="en-IN" dirty="0"/>
              <a:t>Bhatia</a:t>
            </a:r>
            <a:r>
              <a:rPr lang="en-IN" b="1" dirty="0"/>
              <a:t>&lt;/</a:t>
            </a:r>
            <a:r>
              <a:rPr lang="en-IN" b="1" dirty="0" err="1"/>
              <a:t>lastname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/>
              <a:t>&lt;contact&gt;</a:t>
            </a:r>
            <a:r>
              <a:rPr lang="en-IN" dirty="0"/>
              <a:t>09990449935</a:t>
            </a:r>
            <a:r>
              <a:rPr lang="en-IN" b="1" dirty="0"/>
              <a:t>&lt;/contact&gt;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/>
              <a:t>&lt;email&gt;</a:t>
            </a:r>
            <a:r>
              <a:rPr lang="en-IN" dirty="0"/>
              <a:t>tammanabhatia@abc.com</a:t>
            </a:r>
            <a:r>
              <a:rPr lang="en-IN" b="1" dirty="0"/>
              <a:t>&lt;/email&gt;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/>
              <a:t>&lt;address&gt;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     </a:t>
            </a:r>
            <a:r>
              <a:rPr lang="en-IN" b="1" dirty="0"/>
              <a:t>&lt;city&gt;</a:t>
            </a:r>
            <a:r>
              <a:rPr lang="en-IN" dirty="0"/>
              <a:t>Ghaziabad</a:t>
            </a:r>
            <a:r>
              <a:rPr lang="en-IN" b="1" dirty="0"/>
              <a:t>&lt;/city&gt;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     </a:t>
            </a:r>
            <a:r>
              <a:rPr lang="en-IN" b="1" dirty="0"/>
              <a:t>&lt;state&gt;</a:t>
            </a:r>
            <a:r>
              <a:rPr lang="en-IN" dirty="0"/>
              <a:t>Uttar Pradesh</a:t>
            </a:r>
            <a:r>
              <a:rPr lang="en-IN" b="1" dirty="0"/>
              <a:t>&lt;/state&gt;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     </a:t>
            </a:r>
            <a:r>
              <a:rPr lang="en-IN" b="1" dirty="0"/>
              <a:t>&lt;pin&gt;</a:t>
            </a:r>
            <a:r>
              <a:rPr lang="en-IN" dirty="0"/>
              <a:t>201007</a:t>
            </a:r>
            <a:r>
              <a:rPr lang="en-IN" b="1" dirty="0"/>
              <a:t>&lt;/pin&gt;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/>
              <a:t>&lt;/address&gt;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&lt;/student&gt;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&lt;/college&gt;</a:t>
            </a:r>
            <a:r>
              <a:rPr lang="en-IN" dirty="0"/>
              <a:t>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05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89C0-F2BA-4F1F-B394-0BF31DBC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E9C7-1DC8-4352-8F39-EDA9C3D9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&lt;?xml version="1.0" encoding="UTF-8</a:t>
            </a:r>
            <a:r>
              <a:rPr lang="en-US" b="1" dirty="0"/>
              <a:t>"</a:t>
            </a:r>
            <a:r>
              <a:rPr lang="en-US" dirty="0"/>
              <a:t>?&gt;</a:t>
            </a:r>
            <a:br>
              <a:rPr lang="en-US" dirty="0"/>
            </a:br>
            <a:r>
              <a:rPr lang="en-US" dirty="0"/>
              <a:t>&lt;note&gt;</a:t>
            </a:r>
            <a:br>
              <a:rPr lang="en-US" dirty="0"/>
            </a:br>
            <a:r>
              <a:rPr lang="en-US" dirty="0"/>
              <a:t>  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  <a:br>
              <a:rPr lang="en-US" dirty="0"/>
            </a:br>
            <a:r>
              <a:rPr lang="en-US" dirty="0"/>
              <a:t>  &lt;from&gt;Jani&lt;/from&gt;</a:t>
            </a:r>
            <a:br>
              <a:rPr lang="en-US" dirty="0"/>
            </a:br>
            <a:r>
              <a:rPr lang="en-US" dirty="0"/>
              <a:t>  &lt;heading&gt;Reminder&lt;/heading&gt;</a:t>
            </a:r>
            <a:br>
              <a:rPr lang="en-US" dirty="0"/>
            </a:br>
            <a:r>
              <a:rPr lang="en-US" dirty="0"/>
              <a:t>  &lt;body&gt;Don't forget me this weekend!&lt;/body&gt;</a:t>
            </a:r>
            <a:br>
              <a:rPr lang="en-US" dirty="0"/>
            </a:br>
            <a:r>
              <a:rPr lang="en-US" dirty="0"/>
              <a:t>&lt;/note&gt;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07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3195-C088-452A-90BA-4AFEBBFE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71DE-EBA4-444F-AE89-FF83893E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XML elements can have attributes. </a:t>
            </a:r>
          </a:p>
          <a:p>
            <a:pPr algn="just"/>
            <a:r>
              <a:rPr lang="en-US" dirty="0"/>
              <a:t>By the use of attributes we can add the information about the element.</a:t>
            </a:r>
          </a:p>
          <a:p>
            <a:pPr algn="just"/>
            <a:r>
              <a:rPr lang="en-US" dirty="0"/>
              <a:t>XML attributes enhance the properties of the elements.</a:t>
            </a:r>
          </a:p>
          <a:p>
            <a:endParaRPr lang="en-US" dirty="0"/>
          </a:p>
          <a:p>
            <a:r>
              <a:rPr lang="en-US" b="1" dirty="0"/>
              <a:t>&lt;book</a:t>
            </a:r>
            <a:r>
              <a:rPr lang="en-US" dirty="0"/>
              <a:t> publisher="Tata McGraw Hill"</a:t>
            </a:r>
            <a:r>
              <a:rPr lang="en-US" b="1" dirty="0"/>
              <a:t>&gt;&lt;/book&gt;</a:t>
            </a:r>
            <a:r>
              <a:rPr lang="en-US" dirty="0"/>
              <a:t>  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63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4500-AE06-4085-A743-0C34EC84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Difference between attribute and sub-element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2CFA-FC0E-4ED7-9D45-608721DFA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the context of documents, attributes are part of </a:t>
            </a:r>
            <a:r>
              <a:rPr lang="en-US" b="1" dirty="0"/>
              <a:t>markup</a:t>
            </a:r>
            <a:r>
              <a:rPr lang="en-US" dirty="0"/>
              <a:t>, while sub elements are part of the basic </a:t>
            </a:r>
            <a:r>
              <a:rPr lang="en-US" b="1" dirty="0"/>
              <a:t>document contents.</a:t>
            </a:r>
          </a:p>
          <a:p>
            <a:pPr marL="0" indent="0" algn="just">
              <a:buNone/>
            </a:pPr>
            <a:endParaRPr lang="en-US" b="1" dirty="0"/>
          </a:p>
          <a:p>
            <a:pPr algn="just"/>
            <a:r>
              <a:rPr lang="en-US" dirty="0"/>
              <a:t>In the context of data representation, the difference is unclear and may be confusing.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Same information can be represented in two ways:</a:t>
            </a:r>
          </a:p>
          <a:p>
            <a:pPr marL="0" indent="0">
              <a:buNone/>
            </a:pPr>
            <a:r>
              <a:rPr lang="en-US" b="1" dirty="0"/>
              <a:t>	&lt;book</a:t>
            </a:r>
            <a:r>
              <a:rPr lang="en-US" dirty="0"/>
              <a:t> publisher="Tata McGraw Hill"</a:t>
            </a:r>
            <a:r>
              <a:rPr lang="en-US" b="1" dirty="0"/>
              <a:t>&gt;</a:t>
            </a:r>
            <a:r>
              <a:rPr lang="en-US" dirty="0"/>
              <a:t> </a:t>
            </a:r>
            <a:r>
              <a:rPr lang="en-US" b="1" dirty="0"/>
              <a:t>&lt;/book&gt;</a:t>
            </a:r>
            <a:r>
              <a:rPr lang="en-US" dirty="0"/>
              <a:t>    </a:t>
            </a:r>
            <a:r>
              <a:rPr lang="en-US" b="1" i="1" u="sng" dirty="0"/>
              <a:t>or</a:t>
            </a:r>
          </a:p>
          <a:p>
            <a:endParaRPr lang="en-US" b="1" i="1" u="sng" dirty="0"/>
          </a:p>
          <a:p>
            <a:pPr marL="457200" lvl="1" indent="0">
              <a:buNone/>
            </a:pPr>
            <a:r>
              <a:rPr lang="en-US" b="1" dirty="0"/>
              <a:t>&lt;book&gt;</a:t>
            </a:r>
            <a:r>
              <a:rPr lang="en-US" dirty="0"/>
              <a:t>  </a:t>
            </a:r>
          </a:p>
          <a:p>
            <a:pPr marL="457200" lvl="1" indent="0">
              <a:buNone/>
            </a:pPr>
            <a:r>
              <a:rPr lang="en-US" b="1" dirty="0"/>
              <a:t>&lt;publisher&gt;</a:t>
            </a:r>
            <a:r>
              <a:rPr lang="en-US" dirty="0"/>
              <a:t> Tata McGraw Hill </a:t>
            </a:r>
            <a:r>
              <a:rPr lang="en-US" b="1" dirty="0"/>
              <a:t>&lt;/publisher&gt;</a:t>
            </a:r>
            <a:r>
              <a:rPr lang="en-US" dirty="0"/>
              <a:t>  </a:t>
            </a:r>
          </a:p>
          <a:p>
            <a:pPr marL="457200" lvl="1" indent="0">
              <a:buNone/>
            </a:pPr>
            <a:r>
              <a:rPr lang="en-US" b="1" dirty="0"/>
              <a:t>&lt;/book&gt;</a:t>
            </a:r>
            <a:r>
              <a:rPr lang="en-US" dirty="0"/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67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6176-7D56-47AF-98C8-52A18FA0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Avoid XML attributes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E8E9-080A-428B-A1C2-0E93A225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Attributes cannot contain multiple values but child elements can have multiple values.</a:t>
            </a:r>
          </a:p>
          <a:p>
            <a:pPr algn="just"/>
            <a:r>
              <a:rPr lang="en-US" dirty="0"/>
              <a:t>Attributes cannot contain tree structure but child element can.</a:t>
            </a:r>
          </a:p>
          <a:p>
            <a:pPr algn="just"/>
            <a:r>
              <a:rPr lang="en-US" dirty="0"/>
              <a:t>Attributes are not easily expandable. If you want to change in attribute's vales in future, it may be complicated.</a:t>
            </a:r>
          </a:p>
          <a:p>
            <a:pPr algn="just"/>
            <a:r>
              <a:rPr lang="en-US" dirty="0"/>
              <a:t>Attributes cannot describe structure but child elements can.</a:t>
            </a:r>
          </a:p>
          <a:p>
            <a:pPr algn="just"/>
            <a:r>
              <a:rPr lang="en-US" dirty="0"/>
              <a:t>Attributes are more difficult to be manipulated by program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92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8DD6-BD0D-42D3-9DE3-CC22A2FC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62"/>
            <a:ext cx="10515600" cy="740661"/>
          </a:xfrm>
        </p:spPr>
        <p:txBody>
          <a:bodyPr/>
          <a:lstStyle/>
          <a:p>
            <a:r>
              <a:rPr lang="en-IN" b="1" dirty="0"/>
              <a:t>Rules for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19F2-CF49-4095-9928-397B4A5E1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4837261"/>
          </a:xfrm>
        </p:spPr>
        <p:txBody>
          <a:bodyPr>
            <a:normAutofit/>
          </a:bodyPr>
          <a:lstStyle/>
          <a:p>
            <a:r>
              <a:rPr lang="en-US" dirty="0"/>
              <a:t>All XML Elements Must Have a Closing Tag</a:t>
            </a:r>
          </a:p>
          <a:p>
            <a:r>
              <a:rPr lang="en-US" dirty="0"/>
              <a:t>XML Tags are Case Sensitive</a:t>
            </a:r>
          </a:p>
          <a:p>
            <a:pPr lvl="1"/>
            <a:r>
              <a:rPr lang="en-US" dirty="0"/>
              <a:t>&lt;message&gt;This is correct&lt;/message&gt;</a:t>
            </a:r>
          </a:p>
          <a:p>
            <a:r>
              <a:rPr lang="en-US" dirty="0"/>
              <a:t>XML Elements Must be Properly Nested</a:t>
            </a:r>
          </a:p>
          <a:p>
            <a:pPr lvl="1"/>
            <a:r>
              <a:rPr lang="en-US" dirty="0"/>
              <a:t>&lt;b&gt;&lt;</a:t>
            </a:r>
            <a:r>
              <a:rPr lang="en-US" dirty="0" err="1"/>
              <a:t>i</a:t>
            </a:r>
            <a:r>
              <a:rPr lang="en-US" dirty="0"/>
              <a:t>&gt;This text is bold and italic&lt;/b&gt;&lt;/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XML Attribute Values Must Always be Quoted</a:t>
            </a:r>
          </a:p>
          <a:p>
            <a:pPr lvl="1"/>
            <a:r>
              <a:rPr lang="en-IN" dirty="0"/>
              <a:t>&lt;note date="12/11/2007"&gt;</a:t>
            </a:r>
            <a:endParaRPr lang="en-US" dirty="0"/>
          </a:p>
          <a:p>
            <a:r>
              <a:rPr lang="en-IN" dirty="0"/>
              <a:t>Entity References</a:t>
            </a:r>
          </a:p>
          <a:p>
            <a:pPr lvl="1"/>
            <a:r>
              <a:rPr lang="en-IN" dirty="0"/>
              <a:t>&lt;message&gt;</a:t>
            </a:r>
            <a:r>
              <a:rPr lang="en-IN" b="1" dirty="0"/>
              <a:t>salary &lt; 1000</a:t>
            </a:r>
            <a:r>
              <a:rPr lang="en-IN" dirty="0"/>
              <a:t>&lt;/message&gt; //Error</a:t>
            </a:r>
          </a:p>
          <a:p>
            <a:pPr lvl="1"/>
            <a:r>
              <a:rPr lang="en-IN" dirty="0"/>
              <a:t>&lt;message&gt;</a:t>
            </a:r>
            <a:r>
              <a:rPr lang="en-IN" b="1" dirty="0"/>
              <a:t>salary &amp;</a:t>
            </a:r>
            <a:r>
              <a:rPr lang="en-IN" b="1" dirty="0" err="1"/>
              <a:t>lt</a:t>
            </a:r>
            <a:r>
              <a:rPr lang="en-IN" b="1" dirty="0"/>
              <a:t>; 1000</a:t>
            </a:r>
            <a:r>
              <a:rPr lang="en-IN" dirty="0"/>
              <a:t>&lt;/message&gt;</a:t>
            </a:r>
          </a:p>
          <a:p>
            <a:pPr marL="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673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06C8-AC09-4E5F-A87C-528E2345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Rules for well formed XML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5BA2-AB34-4DFA-B4D7-46EE38A83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must begin with the XML declaration.</a:t>
            </a:r>
          </a:p>
          <a:p>
            <a:pPr algn="just"/>
            <a:r>
              <a:rPr lang="en-US" dirty="0"/>
              <a:t>It must have one unique root element.</a:t>
            </a:r>
          </a:p>
          <a:p>
            <a:pPr algn="just"/>
            <a:r>
              <a:rPr lang="en-US" dirty="0"/>
              <a:t>All start tags of XML documents must match end tags.</a:t>
            </a:r>
          </a:p>
          <a:p>
            <a:pPr algn="just"/>
            <a:r>
              <a:rPr lang="en-US" dirty="0"/>
              <a:t>XML tags are case sensitive.</a:t>
            </a:r>
          </a:p>
          <a:p>
            <a:pPr algn="just"/>
            <a:r>
              <a:rPr lang="en-US" dirty="0"/>
              <a:t>All elements must be closed.</a:t>
            </a:r>
          </a:p>
          <a:p>
            <a:pPr algn="just"/>
            <a:r>
              <a:rPr lang="en-US" dirty="0"/>
              <a:t>All elements must be properly nested.</a:t>
            </a:r>
          </a:p>
          <a:p>
            <a:pPr algn="just"/>
            <a:r>
              <a:rPr lang="en-US" dirty="0"/>
              <a:t>All attributes values must be quoted.</a:t>
            </a:r>
          </a:p>
          <a:p>
            <a:pPr algn="just"/>
            <a:r>
              <a:rPr lang="en-US" dirty="0"/>
              <a:t>XML entities must be used for special characters.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0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149B-2191-4636-AF45-137367C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XML?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326D-19BC-4FDD-90F0-0ED3FCFA5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XML is designed to store and transport data.</a:t>
            </a:r>
          </a:p>
          <a:p>
            <a:pPr algn="just"/>
            <a:r>
              <a:rPr lang="en-US" dirty="0"/>
              <a:t>It was created to provide an easy </a:t>
            </a:r>
            <a:r>
              <a:rPr lang="en-US"/>
              <a:t>to use.</a:t>
            </a:r>
            <a:endParaRPr lang="en-US" dirty="0"/>
          </a:p>
          <a:p>
            <a:pPr algn="just"/>
            <a:r>
              <a:rPr lang="en-US" dirty="0"/>
              <a:t>XML is not a replacement for HTML.</a:t>
            </a:r>
          </a:p>
          <a:p>
            <a:pPr algn="just"/>
            <a:r>
              <a:rPr lang="en-US" dirty="0"/>
              <a:t>XML is designed to be self-descriptive.</a:t>
            </a:r>
          </a:p>
          <a:p>
            <a:pPr algn="just"/>
            <a:r>
              <a:rPr lang="en-US" dirty="0"/>
              <a:t>XML is designed to carry data, not to display data.</a:t>
            </a:r>
          </a:p>
          <a:p>
            <a:pPr algn="just"/>
            <a:r>
              <a:rPr lang="en-US" dirty="0"/>
              <a:t>XML tags are not predefined. You must define your own tags.</a:t>
            </a:r>
          </a:p>
          <a:p>
            <a:pPr algn="just"/>
            <a:r>
              <a:rPr lang="en-US" dirty="0"/>
              <a:t>XML is platform independent and language independent.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675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736F-BC50-4155-BF3E-D82E2FE0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Naming Rules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AB5A-6F82-4F4F-8D7E-EFE3F1516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33"/>
            <a:ext cx="10515600" cy="479473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Element names are case-sensitive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Element names must start with a letter or underscore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Element names cannot start with the letters xml (or XML, or Xml,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Element names can contain letters, digits, hyphens, underscores, and periods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Element names cannot contain spaces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62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DE02-9973-411D-BC73-334D5D8A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DTD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9B94-4ADC-43FA-8C51-17B4FF59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defines the legal building blocks of an XML document.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used to define document structure with a list of legal elements and attributes.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366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9038-AF93-4F4D-9E78-B1A4E526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9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Valid and well-formed XML document with DTD</a:t>
            </a: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49CEF-6F0E-4758-B7B9-131FAD18C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2" y="1474749"/>
            <a:ext cx="6126126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&lt;?xml</a:t>
            </a:r>
            <a:r>
              <a:rPr lang="en-IN" sz="2400" dirty="0"/>
              <a:t> version="1.0"</a:t>
            </a:r>
            <a:r>
              <a:rPr lang="en-IN" sz="2400" b="1" dirty="0"/>
              <a:t>?&gt;</a:t>
            </a:r>
            <a:r>
              <a:rPr lang="en-IN" sz="2400" dirty="0"/>
              <a:t>  </a:t>
            </a:r>
          </a:p>
          <a:p>
            <a:pPr marL="0" indent="0">
              <a:buNone/>
            </a:pPr>
            <a:r>
              <a:rPr lang="en-IN" sz="2400" dirty="0"/>
              <a:t>&lt;!DOCTYPE employee SYSTEM "employee.dtd"</a:t>
            </a:r>
            <a:r>
              <a:rPr lang="en-IN" sz="2400" b="1" dirty="0"/>
              <a:t>&gt;</a:t>
            </a:r>
            <a:r>
              <a:rPr lang="en-IN" sz="2400" dirty="0"/>
              <a:t>  </a:t>
            </a:r>
          </a:p>
          <a:p>
            <a:pPr marL="0" indent="0">
              <a:buNone/>
            </a:pPr>
            <a:r>
              <a:rPr lang="en-IN" sz="2400" b="1" dirty="0"/>
              <a:t>&lt;employee&gt;</a:t>
            </a:r>
            <a:r>
              <a:rPr lang="en-IN" sz="2400" dirty="0"/>
              <a:t>  </a:t>
            </a:r>
          </a:p>
          <a:p>
            <a:pPr marL="0" indent="0">
              <a:buNone/>
            </a:pPr>
            <a:r>
              <a:rPr lang="en-IN" sz="2400" dirty="0"/>
              <a:t>  </a:t>
            </a:r>
            <a:r>
              <a:rPr lang="en-IN" sz="2400" b="1" dirty="0"/>
              <a:t>&lt;</a:t>
            </a:r>
            <a:r>
              <a:rPr lang="en-IN" sz="2400" b="1" dirty="0" err="1"/>
              <a:t>firstname</a:t>
            </a:r>
            <a:r>
              <a:rPr lang="en-IN" sz="2400" b="1" dirty="0"/>
              <a:t>&gt;</a:t>
            </a:r>
            <a:r>
              <a:rPr lang="en-IN" sz="2400" dirty="0" err="1"/>
              <a:t>vimal</a:t>
            </a:r>
            <a:r>
              <a:rPr lang="en-IN" sz="2400" b="1" dirty="0"/>
              <a:t>&lt;/</a:t>
            </a:r>
            <a:r>
              <a:rPr lang="en-IN" sz="2400" b="1" dirty="0" err="1"/>
              <a:t>firstname</a:t>
            </a:r>
            <a:r>
              <a:rPr lang="en-IN" sz="2400" b="1" dirty="0"/>
              <a:t>&gt;</a:t>
            </a:r>
            <a:r>
              <a:rPr lang="en-IN" sz="2400" dirty="0"/>
              <a:t>  </a:t>
            </a:r>
          </a:p>
          <a:p>
            <a:pPr marL="0" indent="0">
              <a:buNone/>
            </a:pPr>
            <a:r>
              <a:rPr lang="en-IN" sz="2400" dirty="0"/>
              <a:t>  </a:t>
            </a:r>
            <a:r>
              <a:rPr lang="en-IN" sz="2400" b="1" dirty="0"/>
              <a:t>&lt;</a:t>
            </a:r>
            <a:r>
              <a:rPr lang="en-IN" sz="2400" b="1" dirty="0" err="1"/>
              <a:t>lastname</a:t>
            </a:r>
            <a:r>
              <a:rPr lang="en-IN" sz="2400" b="1" dirty="0"/>
              <a:t>&gt;</a:t>
            </a:r>
            <a:r>
              <a:rPr lang="en-IN" sz="2400" dirty="0" err="1"/>
              <a:t>jaiswal</a:t>
            </a:r>
            <a:r>
              <a:rPr lang="en-IN" sz="2400" b="1" dirty="0"/>
              <a:t>&lt;/</a:t>
            </a:r>
            <a:r>
              <a:rPr lang="en-IN" sz="2400" b="1" dirty="0" err="1"/>
              <a:t>lastname</a:t>
            </a:r>
            <a:r>
              <a:rPr lang="en-IN" sz="2400" b="1" dirty="0"/>
              <a:t>&gt;</a:t>
            </a:r>
            <a:r>
              <a:rPr lang="en-IN" sz="2400" dirty="0"/>
              <a:t>  </a:t>
            </a:r>
          </a:p>
          <a:p>
            <a:pPr marL="0" indent="0">
              <a:buNone/>
            </a:pPr>
            <a:r>
              <a:rPr lang="en-IN" sz="2400" dirty="0"/>
              <a:t>  </a:t>
            </a:r>
            <a:r>
              <a:rPr lang="en-IN" sz="2400" b="1" dirty="0"/>
              <a:t>&lt;email&gt;</a:t>
            </a:r>
            <a:r>
              <a:rPr lang="en-IN" sz="2400" dirty="0"/>
              <a:t>vimal@javatpoint.com</a:t>
            </a:r>
            <a:r>
              <a:rPr lang="en-IN" sz="2400" b="1" dirty="0"/>
              <a:t>&lt;/email&gt;</a:t>
            </a:r>
            <a:r>
              <a:rPr lang="en-IN" sz="2400" dirty="0"/>
              <a:t>  </a:t>
            </a:r>
          </a:p>
          <a:p>
            <a:pPr marL="0" indent="0">
              <a:buNone/>
            </a:pPr>
            <a:r>
              <a:rPr lang="en-IN" sz="2400" b="1" dirty="0"/>
              <a:t>&lt;/employee&gt;</a:t>
            </a:r>
            <a:r>
              <a:rPr lang="en-IN" sz="2400" dirty="0"/>
              <a:t>  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1B1F78-F9FA-4C9F-9D79-23A6E7921A84}"/>
              </a:ext>
            </a:extLst>
          </p:cNvPr>
          <p:cNvSpPr/>
          <p:nvPr/>
        </p:nvSpPr>
        <p:spPr>
          <a:xfrm>
            <a:off x="6443329" y="1322985"/>
            <a:ext cx="5465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employee.dtd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&lt;!ELEMENT employee (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firstname,lastname,email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&lt;!ELEMENT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firstname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(#PCDATA)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&lt;!ELEMENT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lastname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(#PCDATA)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&lt;!ELEMENT email (#PCDATA)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8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E119-EF5C-43E2-A0F5-5BC15266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97"/>
            <a:ext cx="10515600" cy="9426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XML DTD with entity declaration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5EFD-297D-47A0-A97E-FBE5978F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1744"/>
            <a:ext cx="10515600" cy="549592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 entity has three parts:</a:t>
            </a:r>
          </a:p>
          <a:p>
            <a:pPr lvl="1" algn="just"/>
            <a:r>
              <a:rPr lang="en-US" dirty="0"/>
              <a:t>An ampersand (&amp;)</a:t>
            </a:r>
          </a:p>
          <a:p>
            <a:pPr lvl="1" algn="just"/>
            <a:r>
              <a:rPr lang="en-US" dirty="0"/>
              <a:t>An entity name</a:t>
            </a:r>
          </a:p>
          <a:p>
            <a:pPr lvl="1" algn="just"/>
            <a:r>
              <a:rPr lang="en-US" dirty="0"/>
              <a:t>A semicolon (;)</a:t>
            </a:r>
          </a:p>
          <a:p>
            <a:pPr algn="just"/>
            <a:r>
              <a:rPr lang="en-IN" dirty="0"/>
              <a:t>Syntax:</a:t>
            </a:r>
          </a:p>
          <a:p>
            <a:pPr lvl="1" algn="just"/>
            <a:r>
              <a:rPr lang="en-IN" dirty="0"/>
              <a:t>&lt;!ENTITY entity-name "entity-value"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r>
              <a:rPr lang="en-IN" b="1" dirty="0"/>
              <a:t>&lt;?xml</a:t>
            </a:r>
            <a:r>
              <a:rPr lang="en-IN" dirty="0"/>
              <a:t> version="1.0" standalone="yes" </a:t>
            </a:r>
            <a:r>
              <a:rPr lang="en-IN" b="1" dirty="0"/>
              <a:t>?&gt;</a:t>
            </a:r>
            <a:r>
              <a:rPr lang="en-IN" dirty="0"/>
              <a:t>  </a:t>
            </a:r>
          </a:p>
          <a:p>
            <a:pPr marL="0" indent="0" algn="just">
              <a:buNone/>
            </a:pPr>
            <a:r>
              <a:rPr lang="en-IN" dirty="0"/>
              <a:t>&lt;!DOCTYPE author [  </a:t>
            </a:r>
          </a:p>
          <a:p>
            <a:pPr marL="0" indent="0" algn="just">
              <a:buNone/>
            </a:pPr>
            <a:r>
              <a:rPr lang="en-IN" dirty="0"/>
              <a:t>  &lt;!ELEMENT author (#PCDATA)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 algn="just">
              <a:buNone/>
            </a:pPr>
            <a:r>
              <a:rPr lang="en-IN" dirty="0"/>
              <a:t>  &lt;!ENTITY </a:t>
            </a:r>
            <a:r>
              <a:rPr lang="en-IN" dirty="0" err="1"/>
              <a:t>sj</a:t>
            </a:r>
            <a:r>
              <a:rPr lang="en-IN" dirty="0"/>
              <a:t> "</a:t>
            </a:r>
            <a:r>
              <a:rPr lang="en-IN" dirty="0" err="1"/>
              <a:t>Sonoo</a:t>
            </a:r>
            <a:r>
              <a:rPr lang="en-IN" dirty="0"/>
              <a:t> Jaiswal"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 algn="just">
              <a:buNone/>
            </a:pPr>
            <a:r>
              <a:rPr lang="en-IN" dirty="0"/>
              <a:t>]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 algn="just">
              <a:buNone/>
            </a:pPr>
            <a:r>
              <a:rPr lang="en-IN" b="1" dirty="0"/>
              <a:t>&lt;author&gt;</a:t>
            </a:r>
            <a:r>
              <a:rPr lang="en-IN" dirty="0"/>
              <a:t>&amp;</a:t>
            </a:r>
            <a:r>
              <a:rPr lang="en-IN" dirty="0" err="1"/>
              <a:t>sj</a:t>
            </a:r>
            <a:r>
              <a:rPr lang="en-IN" dirty="0"/>
              <a:t>;</a:t>
            </a:r>
            <a:r>
              <a:rPr lang="en-IN" b="1" dirty="0"/>
              <a:t>&lt;/author&gt;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386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F900-EF12-4C79-9638-3E0D867C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BEBEC-EDC8-4C5E-9AC1-046DD805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DEE49-364D-4035-A07E-1860B33D1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1" y="138223"/>
            <a:ext cx="12064409" cy="67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0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7E5-E926-4E6C-AA9E-2CAD8283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DOM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809F-D698-4462-BD40-13B6EBDB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XML DOM defines a standard way for accessing and manipulating XML documents. </a:t>
            </a:r>
          </a:p>
          <a:p>
            <a:pPr algn="just"/>
            <a:r>
              <a:rPr lang="en-US" dirty="0"/>
              <a:t>It presents an XML document as a tree-structure.</a:t>
            </a:r>
          </a:p>
          <a:p>
            <a:pPr algn="just"/>
            <a:r>
              <a:rPr lang="en-US" dirty="0"/>
              <a:t>The XML DOM is a standard for how to get, change, add, and delete XML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70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EB98-CEA2-486A-AA75-09B6FD555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428" y="1760316"/>
            <a:ext cx="9144000" cy="1301860"/>
          </a:xfrm>
        </p:spPr>
        <p:txBody>
          <a:bodyPr>
            <a:norm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1751B-1E72-45A5-8360-EE801F981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/>
              <a:t>Javascript</a:t>
            </a:r>
            <a:r>
              <a:rPr lang="en-IN" sz="4000" dirty="0"/>
              <a:t>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3744299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FC7B-70E9-4311-BD27-BF457DAE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                                    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6FA4-026A-49ED-9DC6-3EC91E1E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9586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&lt;employees&gt;</a:t>
            </a:r>
            <a:br>
              <a:rPr lang="en-IN" dirty="0"/>
            </a:br>
            <a:r>
              <a:rPr lang="en-IN" dirty="0"/>
              <a:t>  &lt;employee&gt;</a:t>
            </a:r>
            <a:br>
              <a:rPr lang="en-IN" dirty="0"/>
            </a:br>
            <a:r>
              <a:rPr lang="en-IN" dirty="0"/>
              <a:t>    &lt;</a:t>
            </a:r>
            <a:r>
              <a:rPr lang="en-IN" dirty="0" err="1"/>
              <a:t>firstName</a:t>
            </a:r>
            <a:r>
              <a:rPr lang="en-IN" dirty="0"/>
              <a:t>&gt;John&lt;/</a:t>
            </a:r>
            <a:r>
              <a:rPr lang="en-IN" dirty="0" err="1"/>
              <a:t>firstName</a:t>
            </a:r>
            <a:r>
              <a:rPr lang="en-IN" dirty="0"/>
              <a:t>&gt; &lt;</a:t>
            </a:r>
            <a:r>
              <a:rPr lang="en-IN" dirty="0" err="1"/>
              <a:t>lastName</a:t>
            </a:r>
            <a:r>
              <a:rPr lang="en-IN" dirty="0"/>
              <a:t>&gt;Doe&lt;/</a:t>
            </a:r>
            <a:r>
              <a:rPr lang="en-IN" dirty="0" err="1"/>
              <a:t>lastName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 &lt;/employee&gt;</a:t>
            </a:r>
            <a:br>
              <a:rPr lang="en-IN" dirty="0"/>
            </a:br>
            <a:r>
              <a:rPr lang="en-IN" dirty="0"/>
              <a:t>  &lt;employee&gt;</a:t>
            </a:r>
            <a:br>
              <a:rPr lang="en-IN" dirty="0"/>
            </a:br>
            <a:r>
              <a:rPr lang="en-IN" dirty="0"/>
              <a:t>    &lt;</a:t>
            </a:r>
            <a:r>
              <a:rPr lang="en-IN" dirty="0" err="1"/>
              <a:t>firstName</a:t>
            </a:r>
            <a:r>
              <a:rPr lang="en-IN" dirty="0"/>
              <a:t>&gt;Anna&lt;/</a:t>
            </a:r>
            <a:r>
              <a:rPr lang="en-IN" dirty="0" err="1"/>
              <a:t>firstName</a:t>
            </a:r>
            <a:r>
              <a:rPr lang="en-IN" dirty="0"/>
              <a:t>&gt; &lt;</a:t>
            </a:r>
            <a:r>
              <a:rPr lang="en-IN" dirty="0" err="1"/>
              <a:t>lastName</a:t>
            </a:r>
            <a:r>
              <a:rPr lang="en-IN" dirty="0"/>
              <a:t>&gt;Smith&lt;/</a:t>
            </a:r>
            <a:r>
              <a:rPr lang="en-IN" dirty="0" err="1"/>
              <a:t>lastName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 &lt;/employee&gt;</a:t>
            </a:r>
            <a:br>
              <a:rPr lang="en-IN" dirty="0"/>
            </a:br>
            <a:r>
              <a:rPr lang="en-IN" dirty="0"/>
              <a:t>  &lt;employee&gt;</a:t>
            </a:r>
            <a:br>
              <a:rPr lang="en-IN" dirty="0"/>
            </a:br>
            <a:r>
              <a:rPr lang="en-IN" dirty="0"/>
              <a:t>    &lt;</a:t>
            </a:r>
            <a:r>
              <a:rPr lang="en-IN" dirty="0" err="1"/>
              <a:t>firstName</a:t>
            </a:r>
            <a:r>
              <a:rPr lang="en-IN" dirty="0"/>
              <a:t>&gt;Peter&lt;/</a:t>
            </a:r>
            <a:r>
              <a:rPr lang="en-IN" dirty="0" err="1"/>
              <a:t>firstName</a:t>
            </a:r>
            <a:r>
              <a:rPr lang="en-IN" dirty="0"/>
              <a:t>&gt; &lt;</a:t>
            </a:r>
            <a:r>
              <a:rPr lang="en-IN" dirty="0" err="1"/>
              <a:t>lastName</a:t>
            </a:r>
            <a:r>
              <a:rPr lang="en-IN" dirty="0"/>
              <a:t>&gt;Jones&lt;/</a:t>
            </a:r>
            <a:r>
              <a:rPr lang="en-IN" dirty="0" err="1"/>
              <a:t>lastName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 &lt;/employee&gt;</a:t>
            </a:r>
            <a:br>
              <a:rPr lang="en-IN" dirty="0"/>
            </a:br>
            <a:r>
              <a:rPr lang="en-IN" dirty="0"/>
              <a:t>&lt;/employees&gt;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19BCCC-3C82-4B08-838C-84C4774EB771}"/>
              </a:ext>
            </a:extLst>
          </p:cNvPr>
          <p:cNvSpPr txBox="1">
            <a:spLocks/>
          </p:cNvSpPr>
          <p:nvPr/>
        </p:nvSpPr>
        <p:spPr>
          <a:xfrm>
            <a:off x="6306879" y="192486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{"employees":[</a:t>
            </a:r>
            <a:br>
              <a:rPr lang="en-IN" dirty="0"/>
            </a:br>
            <a:r>
              <a:rPr lang="en-IN" dirty="0"/>
              <a:t>  { "</a:t>
            </a:r>
            <a:r>
              <a:rPr lang="en-IN" dirty="0" err="1"/>
              <a:t>firstName</a:t>
            </a:r>
            <a:r>
              <a:rPr lang="en-IN" dirty="0"/>
              <a:t>":"John", "</a:t>
            </a:r>
            <a:r>
              <a:rPr lang="en-IN" dirty="0" err="1"/>
              <a:t>lastName</a:t>
            </a:r>
            <a:r>
              <a:rPr lang="en-IN" dirty="0"/>
              <a:t>":"Doe" },</a:t>
            </a:r>
            <a:br>
              <a:rPr lang="en-IN" dirty="0"/>
            </a:br>
            <a:r>
              <a:rPr lang="en-IN" dirty="0"/>
              <a:t>  { "</a:t>
            </a:r>
            <a:r>
              <a:rPr lang="en-IN" dirty="0" err="1"/>
              <a:t>firstName</a:t>
            </a:r>
            <a:r>
              <a:rPr lang="en-IN" dirty="0"/>
              <a:t>":"Anna", "</a:t>
            </a:r>
            <a:r>
              <a:rPr lang="en-IN" dirty="0" err="1"/>
              <a:t>lastName</a:t>
            </a:r>
            <a:r>
              <a:rPr lang="en-IN" dirty="0"/>
              <a:t>":"Smith" },</a:t>
            </a:r>
            <a:br>
              <a:rPr lang="en-IN" dirty="0"/>
            </a:br>
            <a:r>
              <a:rPr lang="en-IN" dirty="0"/>
              <a:t>  { "</a:t>
            </a:r>
            <a:r>
              <a:rPr lang="en-IN" dirty="0" err="1"/>
              <a:t>firstName</a:t>
            </a:r>
            <a:r>
              <a:rPr lang="en-IN" dirty="0"/>
              <a:t>":"Peter", "</a:t>
            </a:r>
            <a:r>
              <a:rPr lang="en-IN" dirty="0" err="1"/>
              <a:t>lastName</a:t>
            </a:r>
            <a:r>
              <a:rPr lang="en-IN" dirty="0"/>
              <a:t>":"Jones" }</a:t>
            </a:r>
            <a:br>
              <a:rPr lang="en-IN" dirty="0"/>
            </a:br>
            <a:r>
              <a:rPr lang="en-IN" dirty="0"/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1778402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AB73-EE47-4DDD-99C3-10E6BD74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192A-631A-41FE-B8FD-9A28F8E2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doesn't use end tag</a:t>
            </a:r>
          </a:p>
          <a:p>
            <a:r>
              <a:rPr lang="en-US" dirty="0"/>
              <a:t>JSON is shorter</a:t>
            </a:r>
          </a:p>
          <a:p>
            <a:r>
              <a:rPr lang="en-US" dirty="0"/>
              <a:t>JSON is quicker to read and write</a:t>
            </a:r>
          </a:p>
          <a:p>
            <a:r>
              <a:rPr lang="en-US" dirty="0"/>
              <a:t>JSON can use arrays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762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EDA-004C-40C9-ACB9-0E977FA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36"/>
            <a:ext cx="10515600" cy="1325563"/>
          </a:xfrm>
        </p:spPr>
        <p:txBody>
          <a:bodyPr/>
          <a:lstStyle/>
          <a:p>
            <a:r>
              <a:rPr lang="en-IN" b="1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4B24-FAD1-4792-9347-D93399159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907"/>
            <a:ext cx="10515600" cy="4901056"/>
          </a:xfrm>
        </p:spPr>
        <p:txBody>
          <a:bodyPr>
            <a:normAutofit/>
          </a:bodyPr>
          <a:lstStyle/>
          <a:p>
            <a:r>
              <a:rPr lang="en-US" dirty="0"/>
              <a:t>JSON is a syntax for storing and exchanging data.</a:t>
            </a:r>
          </a:p>
          <a:p>
            <a:r>
              <a:rPr lang="en-US" dirty="0"/>
              <a:t>JSON is text, written with JavaScript object notation.</a:t>
            </a:r>
          </a:p>
          <a:p>
            <a:r>
              <a:rPr lang="en-US" dirty="0"/>
              <a:t>When exchanging data between a browser and a server, the data can only be text.</a:t>
            </a:r>
          </a:p>
          <a:p>
            <a:r>
              <a:rPr lang="en-US" dirty="0"/>
              <a:t>JSON is text, and we can convert any JavaScript object into JSON, and send JSON to the server.</a:t>
            </a:r>
          </a:p>
          <a:p>
            <a:r>
              <a:rPr lang="en-US" dirty="0"/>
              <a:t>We can also convert any JSON received from the server into JavaScript objects.</a:t>
            </a:r>
          </a:p>
          <a:p>
            <a:r>
              <a:rPr lang="en-US" dirty="0"/>
              <a:t>This way we can work with the data as JavaScript objects, with no complicated parsing and translations.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71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F7D2-63A1-4B02-91EF-A83C23FA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</a:t>
            </a:r>
            <a:r>
              <a:rPr lang="en-US" b="1" dirty="0"/>
              <a:t>XML and HTML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7AE15-B2D8-4105-A08A-9ADCD070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788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XML was designed to carry data - </a:t>
            </a:r>
            <a:r>
              <a:rPr lang="en-US" dirty="0">
                <a:solidFill>
                  <a:srgbClr val="FF0000"/>
                </a:solidFill>
              </a:rPr>
              <a:t>with focus on what data is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HTML was designed to display data </a:t>
            </a:r>
            <a:r>
              <a:rPr lang="en-US" dirty="0">
                <a:solidFill>
                  <a:srgbClr val="FF0000"/>
                </a:solidFill>
              </a:rPr>
              <a:t>- with focus on how data looks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104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87A8-B7FF-4B0E-9266-379BEF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 of JSON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7C6D3-36F0-48EB-93E2-1E99A933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while writing JavaScript based applications that includes browser extensions and websites.</a:t>
            </a:r>
          </a:p>
          <a:p>
            <a:r>
              <a:rPr lang="en-US" dirty="0"/>
              <a:t>JSON format is used for serializing and transmitting structured data over network connection.</a:t>
            </a:r>
          </a:p>
          <a:p>
            <a:r>
              <a:rPr lang="en-US" dirty="0"/>
              <a:t>It is primarily used to transmit data between a server and web applications.</a:t>
            </a:r>
          </a:p>
          <a:p>
            <a:r>
              <a:rPr lang="en-US" dirty="0"/>
              <a:t>Web services and APIs use JSON format to provide public data.</a:t>
            </a:r>
          </a:p>
          <a:p>
            <a:r>
              <a:rPr lang="en-US" dirty="0"/>
              <a:t>It can be used with modern programming languages.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70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7124-C908-4EB6-A42A-071BF11F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 Syntax Rules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C28E-C104-4335-8C9E-FA9204A4E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130"/>
            <a:ext cx="5785884" cy="4762833"/>
          </a:xfrm>
        </p:spPr>
        <p:txBody>
          <a:bodyPr/>
          <a:lstStyle/>
          <a:p>
            <a:r>
              <a:rPr lang="en-US" dirty="0"/>
              <a:t>Data is represented in name/value pairs.</a:t>
            </a:r>
          </a:p>
          <a:p>
            <a:r>
              <a:rPr lang="en-US" dirty="0"/>
              <a:t>Curly braces hold objects and each name is followed by ':'(colon), the name/value pairs are separated by , (comma).</a:t>
            </a:r>
          </a:p>
          <a:p>
            <a:r>
              <a:rPr lang="en-US" dirty="0"/>
              <a:t>Square brackets hold arrays and values are separated by ,(comma).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CCA211-859A-450A-8DF5-B09ECB776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95" y="365125"/>
            <a:ext cx="4308143" cy="57002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“book"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"01"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"language"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"Java"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"edition"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"third"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"author"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"Herbert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Schildt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"07"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"language"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"C++"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"edition"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"second"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"author"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E.Balagurusamy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791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1E05-873F-4ABC-A77E-24E8B462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 Values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4B25-730A-446E-A606-128C15D0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521"/>
            <a:ext cx="10515600" cy="50924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string</a:t>
            </a:r>
          </a:p>
          <a:p>
            <a:r>
              <a:rPr lang="en-US" dirty="0"/>
              <a:t>a number</a:t>
            </a:r>
          </a:p>
          <a:p>
            <a:r>
              <a:rPr lang="en-US" dirty="0"/>
              <a:t>an object (JSON object)</a:t>
            </a:r>
          </a:p>
          <a:p>
            <a:r>
              <a:rPr lang="en-US" dirty="0"/>
              <a:t>an array</a:t>
            </a:r>
          </a:p>
          <a:p>
            <a:r>
              <a:rPr lang="en-US" dirty="0"/>
              <a:t>a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 </a:t>
            </a:r>
            <a:r>
              <a:rPr lang="en-US" b="1" dirty="0"/>
              <a:t>JavaScript</a:t>
            </a:r>
            <a:r>
              <a:rPr lang="en-US" dirty="0"/>
              <a:t> values can be all of the above, plus any other valid JavaScript expression, including:</a:t>
            </a:r>
          </a:p>
          <a:p>
            <a:r>
              <a:rPr lang="en-US" dirty="0"/>
              <a:t>a function</a:t>
            </a:r>
          </a:p>
          <a:p>
            <a:r>
              <a:rPr lang="en-US" dirty="0"/>
              <a:t>a date</a:t>
            </a:r>
          </a:p>
          <a:p>
            <a:r>
              <a:rPr lang="en-US" dirty="0"/>
              <a:t>undefined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878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2C9E-EFBE-4BF1-BDA0-84C5E0B7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Simple Objects</a:t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DA1ACD-A72A-44FF-8860-BE84C96514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832" y="1911817"/>
            <a:ext cx="9595576" cy="27699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JSONObj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{}; // Empty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JSONObj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new Object();  // Create new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JSONObj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{“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bookname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: “V”, “price” : 500};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11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DDB6-CFBD-43D4-A242-52FECA98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 - Schema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1E3E-6159-4EFA-805D-5E1AD1EE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Schema is a specification for JSON based format for defining the structure of JSON data.</a:t>
            </a:r>
          </a:p>
          <a:p>
            <a:r>
              <a:rPr lang="en-US" dirty="0"/>
              <a:t>Describes your existing data format.</a:t>
            </a:r>
          </a:p>
          <a:p>
            <a:r>
              <a:rPr lang="en-US" dirty="0"/>
              <a:t>Clear, human- and machine-readable documentation.</a:t>
            </a:r>
          </a:p>
          <a:p>
            <a:r>
              <a:rPr lang="en-US" dirty="0"/>
              <a:t>Complete structural validation, useful for automated testing.</a:t>
            </a:r>
          </a:p>
          <a:p>
            <a:r>
              <a:rPr lang="en-US" dirty="0"/>
              <a:t>Complete structural validation, validating client-submitted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880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64F2-6BE9-4C24-8298-687AE8AC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7833"/>
            <a:ext cx="10123967" cy="62519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&lt;h2&gt;Convert a JavaScript object into a JSON string, and send it to the server.&lt;/h2&gt;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myObj</a:t>
            </a:r>
            <a:r>
              <a:rPr lang="en-IN" dirty="0"/>
              <a:t> = { name: "John", age: 31, city: "New York" };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myJSON</a:t>
            </a:r>
            <a:r>
              <a:rPr lang="en-IN" dirty="0"/>
              <a:t> = </a:t>
            </a:r>
            <a:r>
              <a:rPr lang="en-IN" dirty="0" err="1"/>
              <a:t>JSON.stringify</a:t>
            </a:r>
            <a:r>
              <a:rPr lang="en-IN" dirty="0"/>
              <a:t>(</a:t>
            </a:r>
            <a:r>
              <a:rPr lang="en-IN" dirty="0" err="1"/>
              <a:t>myObj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window.location</a:t>
            </a:r>
            <a:r>
              <a:rPr lang="en-IN" dirty="0"/>
              <a:t> = "</a:t>
            </a:r>
            <a:r>
              <a:rPr lang="en-IN" dirty="0" err="1"/>
              <a:t>demo_json.php?x</a:t>
            </a:r>
            <a:r>
              <a:rPr lang="en-IN" dirty="0"/>
              <a:t>=" + </a:t>
            </a:r>
            <a:r>
              <a:rPr lang="en-IN" dirty="0" err="1"/>
              <a:t>myJSON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735EB-2ACB-45E8-BEFA-A2047D719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650" y="5448300"/>
            <a:ext cx="30289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5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F1F6-A67C-48D3-B8C0-78117B39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" y="574158"/>
            <a:ext cx="10800907" cy="60180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&lt;h2&gt;Convert a string written in JSON format, into a JavaScript object.&lt;/h2&gt;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myJSON</a:t>
            </a:r>
            <a:r>
              <a:rPr lang="en-IN" dirty="0"/>
              <a:t> = '{"</a:t>
            </a:r>
            <a:r>
              <a:rPr lang="en-IN" dirty="0" err="1"/>
              <a:t>name":"John</a:t>
            </a:r>
            <a:r>
              <a:rPr lang="en-IN" dirty="0"/>
              <a:t>", "age":31, "</a:t>
            </a:r>
            <a:r>
              <a:rPr lang="en-IN" dirty="0" err="1"/>
              <a:t>city":"New</a:t>
            </a:r>
            <a:r>
              <a:rPr lang="en-IN" dirty="0"/>
              <a:t> York"}';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myObj</a:t>
            </a:r>
            <a:r>
              <a:rPr lang="en-IN" dirty="0"/>
              <a:t> = </a:t>
            </a:r>
            <a:r>
              <a:rPr lang="en-IN" dirty="0" err="1"/>
              <a:t>JSON.parse</a:t>
            </a:r>
            <a:r>
              <a:rPr lang="en-IN" dirty="0"/>
              <a:t>(</a:t>
            </a:r>
            <a:r>
              <a:rPr lang="en-IN" dirty="0" err="1"/>
              <a:t>myJSON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myObj.name;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7EA34-6A7B-4ACD-8EA2-7AF068EE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5266328"/>
            <a:ext cx="8972550" cy="15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0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F81B-B11F-4AA8-ABC8-E89A69BE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 vs XML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9C3F-E1B6-4D93-9BFF-F73BDA47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{"employees":[</a:t>
            </a:r>
            <a:br>
              <a:rPr lang="en-IN" dirty="0"/>
            </a:br>
            <a:r>
              <a:rPr lang="en-IN" dirty="0"/>
              <a:t>  { "</a:t>
            </a:r>
            <a:r>
              <a:rPr lang="en-IN" dirty="0" err="1"/>
              <a:t>firstName</a:t>
            </a:r>
            <a:r>
              <a:rPr lang="en-IN" dirty="0"/>
              <a:t>":"John", "</a:t>
            </a:r>
            <a:r>
              <a:rPr lang="en-IN" dirty="0" err="1"/>
              <a:t>lastName</a:t>
            </a:r>
            <a:r>
              <a:rPr lang="en-IN" dirty="0"/>
              <a:t>":"Doe" },</a:t>
            </a:r>
            <a:br>
              <a:rPr lang="en-IN" dirty="0"/>
            </a:br>
            <a:r>
              <a:rPr lang="en-IN" dirty="0"/>
              <a:t>  { "</a:t>
            </a:r>
            <a:r>
              <a:rPr lang="en-IN" dirty="0" err="1"/>
              <a:t>firstName</a:t>
            </a:r>
            <a:r>
              <a:rPr lang="en-IN" dirty="0"/>
              <a:t>":"Anna", "</a:t>
            </a:r>
            <a:r>
              <a:rPr lang="en-IN" dirty="0" err="1"/>
              <a:t>lastName</a:t>
            </a:r>
            <a:r>
              <a:rPr lang="en-IN" dirty="0"/>
              <a:t>":"Smith" },</a:t>
            </a:r>
            <a:br>
              <a:rPr lang="en-IN" dirty="0"/>
            </a:br>
            <a:r>
              <a:rPr lang="en-IN" dirty="0"/>
              <a:t>  { "</a:t>
            </a:r>
            <a:r>
              <a:rPr lang="en-IN" dirty="0" err="1"/>
              <a:t>firstName</a:t>
            </a:r>
            <a:r>
              <a:rPr lang="en-IN" dirty="0"/>
              <a:t>":"Peter", "</a:t>
            </a:r>
            <a:r>
              <a:rPr lang="en-IN" dirty="0" err="1"/>
              <a:t>lastName</a:t>
            </a:r>
            <a:r>
              <a:rPr lang="en-IN" dirty="0"/>
              <a:t>":"Jones" }</a:t>
            </a:r>
            <a:br>
              <a:rPr lang="en-IN" dirty="0"/>
            </a:br>
            <a:r>
              <a:rPr lang="en-IN" dirty="0"/>
              <a:t>]}</a:t>
            </a:r>
          </a:p>
          <a:p>
            <a:endParaRPr lang="en-IN" dirty="0"/>
          </a:p>
          <a:p>
            <a:r>
              <a:rPr lang="en-IN" dirty="0"/>
              <a:t>&lt;employees&gt;</a:t>
            </a:r>
            <a:br>
              <a:rPr lang="en-IN" dirty="0"/>
            </a:br>
            <a:r>
              <a:rPr lang="en-IN" dirty="0"/>
              <a:t>  &lt;employee&gt;</a:t>
            </a:r>
            <a:br>
              <a:rPr lang="en-IN" dirty="0"/>
            </a:br>
            <a:r>
              <a:rPr lang="en-IN" dirty="0"/>
              <a:t>    &lt;</a:t>
            </a:r>
            <a:r>
              <a:rPr lang="en-IN" dirty="0" err="1"/>
              <a:t>firstName</a:t>
            </a:r>
            <a:r>
              <a:rPr lang="en-IN" dirty="0"/>
              <a:t>&gt;John&lt;/</a:t>
            </a:r>
            <a:r>
              <a:rPr lang="en-IN" dirty="0" err="1"/>
              <a:t>firstName</a:t>
            </a:r>
            <a:r>
              <a:rPr lang="en-IN" dirty="0"/>
              <a:t>&gt; &lt;</a:t>
            </a:r>
            <a:r>
              <a:rPr lang="en-IN" dirty="0" err="1"/>
              <a:t>lastName</a:t>
            </a:r>
            <a:r>
              <a:rPr lang="en-IN" dirty="0"/>
              <a:t>&gt;Doe&lt;/</a:t>
            </a:r>
            <a:r>
              <a:rPr lang="en-IN" dirty="0" err="1"/>
              <a:t>lastName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 &lt;/employee&gt;</a:t>
            </a:r>
            <a:br>
              <a:rPr lang="en-IN" dirty="0"/>
            </a:br>
            <a:r>
              <a:rPr lang="en-IN" dirty="0"/>
              <a:t>  &lt;employee&gt;</a:t>
            </a:r>
            <a:br>
              <a:rPr lang="en-IN" dirty="0"/>
            </a:br>
            <a:r>
              <a:rPr lang="en-IN" dirty="0"/>
              <a:t>    &lt;</a:t>
            </a:r>
            <a:r>
              <a:rPr lang="en-IN" dirty="0" err="1"/>
              <a:t>firstName</a:t>
            </a:r>
            <a:r>
              <a:rPr lang="en-IN" dirty="0"/>
              <a:t>&gt;Anna&lt;/</a:t>
            </a:r>
            <a:r>
              <a:rPr lang="en-IN" dirty="0" err="1"/>
              <a:t>firstName</a:t>
            </a:r>
            <a:r>
              <a:rPr lang="en-IN" dirty="0"/>
              <a:t>&gt; &lt;</a:t>
            </a:r>
            <a:r>
              <a:rPr lang="en-IN" dirty="0" err="1"/>
              <a:t>lastName</a:t>
            </a:r>
            <a:r>
              <a:rPr lang="en-IN" dirty="0"/>
              <a:t>&gt;Smith&lt;/</a:t>
            </a:r>
            <a:r>
              <a:rPr lang="en-IN" dirty="0" err="1"/>
              <a:t>lastName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 &lt;/employee&gt;</a:t>
            </a:r>
            <a:br>
              <a:rPr lang="en-IN" dirty="0"/>
            </a:br>
            <a:r>
              <a:rPr lang="en-IN" dirty="0"/>
              <a:t>  &lt;employee&gt;</a:t>
            </a:r>
            <a:br>
              <a:rPr lang="en-IN" dirty="0"/>
            </a:br>
            <a:r>
              <a:rPr lang="en-IN" dirty="0"/>
              <a:t>    &lt;</a:t>
            </a:r>
            <a:r>
              <a:rPr lang="en-IN" dirty="0" err="1"/>
              <a:t>firstName</a:t>
            </a:r>
            <a:r>
              <a:rPr lang="en-IN" dirty="0"/>
              <a:t>&gt;Peter&lt;/</a:t>
            </a:r>
            <a:r>
              <a:rPr lang="en-IN" dirty="0" err="1"/>
              <a:t>firstName</a:t>
            </a:r>
            <a:r>
              <a:rPr lang="en-IN" dirty="0"/>
              <a:t>&gt; &lt;</a:t>
            </a:r>
            <a:r>
              <a:rPr lang="en-IN" dirty="0" err="1"/>
              <a:t>lastName</a:t>
            </a:r>
            <a:r>
              <a:rPr lang="en-IN" dirty="0"/>
              <a:t>&gt;Jones&lt;/</a:t>
            </a:r>
            <a:r>
              <a:rPr lang="en-IN" dirty="0" err="1"/>
              <a:t>lastName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 &lt;/employee&gt;</a:t>
            </a:r>
            <a:br>
              <a:rPr lang="en-IN" dirty="0"/>
            </a:br>
            <a:r>
              <a:rPr lang="en-IN" dirty="0"/>
              <a:t>&lt;/employees&gt;</a:t>
            </a:r>
          </a:p>
        </p:txBody>
      </p:sp>
    </p:spTree>
    <p:extLst>
      <p:ext uri="{BB962C8B-B14F-4D97-AF65-F5344CB8AC3E}">
        <p14:creationId xmlns:p14="http://schemas.microsoft.com/office/powerpoint/2010/main" val="874689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5B66-EC5B-4B10-BCEC-0763F8FA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8F86-99CC-420B-AB77-88424CC3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7180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EB12-6C65-4072-81F4-379F20C9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62"/>
            <a:ext cx="10515600" cy="1325563"/>
          </a:xfrm>
        </p:spPr>
        <p:txBody>
          <a:bodyPr/>
          <a:lstStyle/>
          <a:p>
            <a:r>
              <a:rPr lang="en-IN" b="1" dirty="0"/>
              <a:t>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7F4B-FE26-421E-82AF-D9E41BA8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XML stores data in plain text format. </a:t>
            </a:r>
          </a:p>
          <a:p>
            <a:pPr algn="just"/>
            <a:r>
              <a:rPr lang="en-US" dirty="0"/>
              <a:t>XML is widely used in the era of web development. It is also used to simplify data storage and data sharing.</a:t>
            </a:r>
          </a:p>
          <a:p>
            <a:pPr algn="just"/>
            <a:r>
              <a:rPr lang="en-US" dirty="0"/>
              <a:t>This provides a software- and hardware-independent way of storing, transporting, and sharing data.</a:t>
            </a:r>
          </a:p>
          <a:p>
            <a:pPr algn="just"/>
            <a:r>
              <a:rPr lang="en-US" dirty="0"/>
              <a:t>XML also makes it easier to expand or upgrade to new operating systems, new applications, or new browsers, without losing data.</a:t>
            </a:r>
          </a:p>
          <a:p>
            <a:pPr algn="just"/>
            <a:r>
              <a:rPr lang="en-US" dirty="0"/>
              <a:t>With XML, data can be available to all kinds of "reading machines" like people, computers, voice machines, news feeds, etc.</a:t>
            </a:r>
          </a:p>
          <a:p>
            <a:pPr algn="just"/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53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CE8-BC40-4E3F-95D4-1748B8D1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of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B158-BE1D-4DBA-B98E-17763F05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XML separates data from HTML</a:t>
            </a:r>
          </a:p>
          <a:p>
            <a:r>
              <a:rPr lang="en-IN" dirty="0"/>
              <a:t>XML simplifies data sharing</a:t>
            </a:r>
          </a:p>
          <a:p>
            <a:r>
              <a:rPr lang="en-IN" dirty="0"/>
              <a:t>XML simplifies data transport</a:t>
            </a:r>
          </a:p>
          <a:p>
            <a:r>
              <a:rPr lang="en-IN" dirty="0"/>
              <a:t>XML simplifies Platform change</a:t>
            </a:r>
          </a:p>
          <a:p>
            <a:r>
              <a:rPr lang="en-IN" dirty="0"/>
              <a:t>XML increases data availability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96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9376-A81E-4DA7-B1C0-55B37397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separates data from HTML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8F7C-F960-4FB4-8482-71F3DCE6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you need to display dynamic data in your HTML document, it will take a lot of work to edit the HTML each time the data changes.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With XML, data can be stored in separate XML files. This way you can focus on using HTML/CSS for display and layout, and be sure that changes in the underlying data will not require any changes to the HTML.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14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5B1E-6CCB-4EE4-8068-99C4D028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8529"/>
            <a:ext cx="10515600" cy="1325563"/>
          </a:xfrm>
        </p:spPr>
        <p:txBody>
          <a:bodyPr/>
          <a:lstStyle/>
          <a:p>
            <a:r>
              <a:rPr lang="en-IN" b="1" dirty="0"/>
              <a:t>XML simplifies data sharing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A711E-DBBC-4013-B061-425421ACF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Computer systems and databases contain data in incompatible formats.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XML data is stored in plain text format. This provides a software- and hardware-independent way of storing data.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makes it much easier to create data that can be shared by different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96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4DC0-0E53-4436-A72C-F5A298DA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simplifies data transport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5E42-2F0B-457E-B571-A396482A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time-consuming challenges for developers is to exchange data between incompatible systems over the Internet.</a:t>
            </a:r>
          </a:p>
          <a:p>
            <a:endParaRPr lang="en-US" dirty="0"/>
          </a:p>
          <a:p>
            <a:r>
              <a:rPr lang="en-US" dirty="0"/>
              <a:t>Exchanging data as XML greatly reduces this complexity, since the data can be read by different incompatible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36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3114-A0DF-4ECA-B231-C3AEE93F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simplifies Platform change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EB79-4D46-4115-8849-87EE65C5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67"/>
            <a:ext cx="10515600" cy="513190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Upgrading to new systems (hardware or software platforms), is always time consuming.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Large amounts of data must be converted and incompatible data is often lost.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XML data is stored in text format.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makes it easier to expand or upgrade to new operating systems, new applications, or new browsers, without losing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98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1615</Words>
  <Application>Microsoft Office PowerPoint</Application>
  <PresentationFormat>Widescreen</PresentationFormat>
  <Paragraphs>264</Paragraphs>
  <Slides>38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Menlo</vt:lpstr>
      <vt:lpstr>Times New Roman</vt:lpstr>
      <vt:lpstr>verdana</vt:lpstr>
      <vt:lpstr>Office Theme</vt:lpstr>
      <vt:lpstr>XML</vt:lpstr>
      <vt:lpstr>What is XML?</vt:lpstr>
      <vt:lpstr>The Difference Between XML and HTML </vt:lpstr>
      <vt:lpstr>Use</vt:lpstr>
      <vt:lpstr>Features of XML</vt:lpstr>
      <vt:lpstr>XML separates data from HTML </vt:lpstr>
      <vt:lpstr>XML simplifies data sharing </vt:lpstr>
      <vt:lpstr>XML simplifies data transport </vt:lpstr>
      <vt:lpstr>XML simplifies Platform change </vt:lpstr>
      <vt:lpstr>XML increases data availability </vt:lpstr>
      <vt:lpstr>Syntax</vt:lpstr>
      <vt:lpstr>XML Tree</vt:lpstr>
      <vt:lpstr>PowerPoint Presentation</vt:lpstr>
      <vt:lpstr>XML Example</vt:lpstr>
      <vt:lpstr>XML Attributes</vt:lpstr>
      <vt:lpstr>Difference between attribute and sub-element </vt:lpstr>
      <vt:lpstr>Avoid XML attributes </vt:lpstr>
      <vt:lpstr>Rules for Element</vt:lpstr>
      <vt:lpstr>Rules for well formed XML </vt:lpstr>
      <vt:lpstr>XML Naming Rules </vt:lpstr>
      <vt:lpstr>XML DTD </vt:lpstr>
      <vt:lpstr>Valid and well-formed XML document with DTD   </vt:lpstr>
      <vt:lpstr>XML DTD with entity declaration </vt:lpstr>
      <vt:lpstr>PowerPoint Presentation</vt:lpstr>
      <vt:lpstr>XML DOM </vt:lpstr>
      <vt:lpstr>JSON</vt:lpstr>
      <vt:lpstr>XML                                      JSON</vt:lpstr>
      <vt:lpstr>Why JSON?</vt:lpstr>
      <vt:lpstr>JSON</vt:lpstr>
      <vt:lpstr>Uses of JSON </vt:lpstr>
      <vt:lpstr>JSON Syntax Rules </vt:lpstr>
      <vt:lpstr>JSON Values </vt:lpstr>
      <vt:lpstr>Creating Simple Objects </vt:lpstr>
      <vt:lpstr>JSON - Schema </vt:lpstr>
      <vt:lpstr>PowerPoint Presentation</vt:lpstr>
      <vt:lpstr>PowerPoint Presentation</vt:lpstr>
      <vt:lpstr>JSON vs XML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Hardi Desai</dc:creator>
  <cp:lastModifiedBy>Hardi Desai</cp:lastModifiedBy>
  <cp:revision>114</cp:revision>
  <dcterms:created xsi:type="dcterms:W3CDTF">2019-01-08T17:23:11Z</dcterms:created>
  <dcterms:modified xsi:type="dcterms:W3CDTF">2019-01-16T04:49:32Z</dcterms:modified>
</cp:coreProperties>
</file>