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3" autoAdjust="0"/>
  </p:normalViewPr>
  <p:slideViewPr>
    <p:cSldViewPr snapToGrid="0">
      <p:cViewPr varScale="1">
        <p:scale>
          <a:sx n="56" d="100"/>
          <a:sy n="56" d="100"/>
        </p:scale>
        <p:origin x="9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F3524-90F2-45B6-86D3-689D9B29E5E6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6441E-9B01-4D49-892F-5BC6F3CA4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0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https://www.youtube.com/watch?v=EWLFGNcu4KA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6441E-9B01-4D49-892F-5BC6F3CA4B9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4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Wrapping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DTD is to be included in your XML source file, it should be wrapped in a DOCTYPE definition with the following syntax: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6441E-9B01-4D49-892F-5BC6F3CA4B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3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https://www.youtube.com/watch?v=RRaAUuZngZQ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6441E-9B01-4D49-892F-5BC6F3CA4B9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41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7B97-3D9C-4229-B131-5C706871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20F22-901A-4A34-BF37-4C256447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C21A-6B8F-4360-8D43-BCA6DF7D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1BC6-7F04-4980-B03A-314440A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1590-E46D-4866-A5D5-8278C712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9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780D-E021-4ABD-BA6A-E29FBCDE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910D4-F674-4597-BA74-50A17283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C84F2-8F7A-4C8B-AD2B-8D9DE6FD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17BB-7257-426B-8EF5-65155D6C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AC3F1-E022-414A-B7AE-0C1442B8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8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360C2-5371-455E-A97E-D76CD31B6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71670-B93E-4D69-86E4-398FD592B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30EC-57B1-498B-93EC-3D598D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ED69-7591-46FA-ACF2-C6B72E7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6832-7E54-42A1-A090-92FAB6D5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4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608D-BA67-402B-B320-8D056154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3BBA-078A-4310-97DB-ED14E67F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2379-D30A-44D1-8762-7F5921CE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E802-F935-4327-BDA8-2FFC102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D656-B6CA-4021-97A7-6B3A8E9A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6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81E6-C9FB-435B-ABD4-BDF3462D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2A722-2D55-43D9-B35B-C66DFFBF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BFDD-F40D-483B-8B02-1F2BAAB0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A76D-AA4D-450C-9737-749CDD1A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B221D-8471-45CC-BE39-0EB76DB5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7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13F8-19D1-42C7-9A8D-B83A5C44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49DF-882F-4285-A569-D514D9382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1AF55-1C34-413D-8FD6-63442D9B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6096E-4A82-4A89-A5AD-6399271F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D2AA-9DB2-4711-A747-F779314F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358ED-DFBA-4A7D-9A62-1D3A5DE9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17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F7AE-6BE2-4E26-9DCC-29A07E7A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1818-46D9-47F3-9CAA-B5A6E853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F4528-4960-4859-A4BD-51F1E6E0E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F66E-422F-45CB-96D4-CEE6A9FA8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CF720-C85C-497D-9B42-5FB95CAC5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B688B-2CB8-4A20-AFC4-D207453B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38344-276C-4725-A012-CD0F8CB6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C5C84-9CBE-4C79-B210-3CC377CE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3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9C8F-AAFB-4612-9555-D1ADF3A6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C7847-714B-492C-B9FD-0624F379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A444B-3EA8-484C-A5D2-F2650736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3DF3-DC4D-4481-BFB4-803FDDD8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5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DD9AB-3153-49C1-8F7E-F8A2F2F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F784-4119-459C-B33C-F4D5EB9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34D68-BB30-4A4D-9E8F-C05177FB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DE69-657D-4935-884A-C5AF513A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113B-C0BD-451C-9DE2-76E0086EB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8EF57-81B9-49D6-AEB8-6344C6D6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75737-1667-485A-B651-655C001C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8C6F2-CECA-4B51-AE6B-DAF3EBB0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27E0-0D13-4B3A-943B-FDACD9A0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8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96BE-37A8-4CB2-BBBE-5E194E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3863E-3D91-4D6C-BAA2-01D6DBDB5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324FE-9B01-4253-A236-EDCCBDB1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7A58-F56E-4261-90CF-6645B827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063C-3C63-4750-8F1B-11F65B70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1A81-6D47-47C6-8124-A1D7A56F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2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DF0F-B33B-4101-A678-9821B84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539F4-AE87-4370-B3A0-891B33729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019F-B456-4634-9E05-DEE1DC40C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AC51-88AB-40C5-A762-E3A2122168AB}" type="datetimeFigureOut">
              <a:rPr lang="en-IN" smtClean="0"/>
              <a:t>16-01-2019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8E72F-3EA3-494E-8B78-CD5BB6E99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4149-6999-4118-960C-50F5A41D1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C729F-51CD-4F89-97F2-E59C6499B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BF4B-A462-4224-8525-F7ADE2920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XML DTD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88CCF-EF56-468A-B45B-1AB4A260A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XML Document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29243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0A2-155C-4FA8-9AA9-7878462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484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Wrapping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D804-6CE9-41FF-AB37-4AEC3DE6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2"/>
            <a:ext cx="10515600" cy="6018028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If the DTD is to be included in your XML source file, it should be wrapped in a DOCTYPE definition with the following syntax</a:t>
            </a:r>
            <a:endParaRPr lang="en-US" altLang="en-US" sz="3600" dirty="0">
              <a:latin typeface="Arial Unicode MS"/>
            </a:endParaRPr>
          </a:p>
          <a:p>
            <a:r>
              <a:rPr lang="en-US" altLang="en-US" sz="3200" dirty="0">
                <a:latin typeface="Arial Unicode MS"/>
              </a:rPr>
              <a:t>&lt;!DOCTYPE root-element [element-declarations]&gt;</a:t>
            </a:r>
          </a:p>
          <a:p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E.g.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&lt;?xml version="1.0"?&gt;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&lt;!DOCTYPE note [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note (to, from, heading, body)&gt;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to (#CDATA)&gt;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from (#CDATA)&gt;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heading (#CDATA)&gt;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body (#CDATA)&gt; ]&gt;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&lt;note&gt;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&lt;to&gt;Tove&lt;/to&gt;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&lt;from&gt;Jani&lt;/from&gt;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&lt;heading&gt;Reminder&lt;/heading&gt;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&lt;body&gt;Don't forget me this weekend&lt;/body&gt; </a:t>
            </a:r>
          </a:p>
          <a:p>
            <a:pPr marL="0" indent="0">
              <a:buNone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&lt;/note&gt;</a:t>
            </a:r>
            <a:r>
              <a:rPr kumimoji="0" lang="en-US" altLang="en-US" sz="3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3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D76D-D654-40C6-92CF-0570DD7E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Declaring only one occurrence of the same element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BFFB-F655-4080-A1EF-F1742E29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96215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Arial Unicode MS"/>
              </a:rPr>
              <a:t>&lt;!ELEMENT element-name (child-name)&gt;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E.g.</a:t>
            </a: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&lt;!ELEMENT note (message)&gt;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 </a:t>
            </a:r>
          </a:p>
          <a:p>
            <a:r>
              <a:rPr lang="en-US" dirty="0"/>
              <a:t>the child element "message" must occur once, and only once inside the "note" element.</a:t>
            </a:r>
          </a:p>
          <a:p>
            <a:pPr marL="0" indent="0">
              <a:buNone/>
            </a:pPr>
            <a:endParaRPr lang="en-US" altLang="en-US" sz="5200" dirty="0">
              <a:latin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5200" b="1" dirty="0">
                <a:latin typeface="+mj-lt"/>
                <a:ea typeface="+mj-ea"/>
                <a:cs typeface="+mj-cs"/>
              </a:rPr>
              <a:t>Declaring minimum one occurrence of the same element</a:t>
            </a:r>
          </a:p>
          <a:p>
            <a:pPr marL="0" indent="0">
              <a:spcBef>
                <a:spcPct val="0"/>
              </a:spcBef>
              <a:buNone/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Arial Unicode MS"/>
              </a:rPr>
              <a:t>&lt;!ELEMENT element-name (child-name+)&gt; </a:t>
            </a:r>
          </a:p>
          <a:p>
            <a:pPr marL="0" indent="0">
              <a:spcBef>
                <a:spcPct val="0"/>
              </a:spcBef>
              <a:buNone/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000" b="1" dirty="0">
                <a:latin typeface="+mj-lt"/>
                <a:ea typeface="+mj-ea"/>
                <a:cs typeface="+mj-cs"/>
              </a:rPr>
              <a:t>E.g. </a:t>
            </a:r>
            <a:r>
              <a:rPr lang="en-US" altLang="en-US" sz="3000" b="1" dirty="0">
                <a:latin typeface="+mj-lt"/>
                <a:ea typeface="+mj-ea"/>
                <a:cs typeface="+mj-cs"/>
              </a:rPr>
              <a:t>&lt;!ELEMENT note (message+)&gt;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3000" b="1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the child element "message" must occur one or more times inside the "note" element.</a:t>
            </a:r>
            <a:endParaRPr lang="en-US" altLang="en-US" sz="3000" b="1" dirty="0"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4400" b="1" dirty="0">
                <a:latin typeface="+mj-lt"/>
                <a:ea typeface="+mj-ea"/>
                <a:cs typeface="+mj-cs"/>
              </a:rPr>
              <a:t>	</a:t>
            </a:r>
          </a:p>
          <a:p>
            <a:pPr marL="0" indent="0">
              <a:buNone/>
            </a:pPr>
            <a:endParaRPr lang="en-US" altLang="en-US" sz="4400" b="1" dirty="0">
              <a:latin typeface="+mj-lt"/>
              <a:ea typeface="+mj-ea"/>
              <a:cs typeface="+mj-cs"/>
            </a:endParaRPr>
          </a:p>
          <a:p>
            <a:endParaRPr lang="en-US" altLang="en-US" sz="2000" dirty="0">
              <a:latin typeface="Arial" panose="020B0604020202020204" pitchFamily="34" charset="0"/>
            </a:endParaRPr>
          </a:p>
          <a:p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871A0F-1248-4A0B-9FA5-929FB500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767" y="34326"/>
            <a:ext cx="65" cy="6615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28BCD7-D87C-4068-9F2F-F14234DD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274" y="34326"/>
            <a:ext cx="65" cy="6615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DA90A6-C380-4B38-928C-0E80CE4A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-102199"/>
            <a:ext cx="65" cy="6615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A386F2-EDAC-4841-8842-66E641CF1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-102199"/>
            <a:ext cx="65" cy="6615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4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7AB2-4495-4BDF-88A1-F90D57C8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1000"/>
              </a:spcBef>
            </a:pP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D5C2-624B-4073-979A-4C2BF1FB1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63" y="16960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latin typeface="+mj-lt"/>
                <a:ea typeface="+mj-ea"/>
                <a:cs typeface="+mj-cs"/>
              </a:rPr>
              <a:t>Declaring zero or more occurrences of the same element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&lt;!ELEMENT element-name (child-name*)&gt;</a:t>
            </a:r>
          </a:p>
          <a:p>
            <a:r>
              <a:rPr lang="en-IN" dirty="0"/>
              <a:t>E.g.  &lt;!ELEMENT note (message*)&gt;</a:t>
            </a:r>
          </a:p>
          <a:p>
            <a:endParaRPr lang="en-IN" dirty="0"/>
          </a:p>
          <a:p>
            <a:r>
              <a:rPr lang="en-US" dirty="0"/>
              <a:t>the child element "message" can occur zero or more times inside the "note"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94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A09-A5CF-4A75-B42F-530FF411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Declaring zero or one occurrences of the same element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0BBB-6BA0-480D-BB78-810B741B0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&lt;!ELEMENT element-name (child-name?)&gt;</a:t>
            </a:r>
          </a:p>
          <a:p>
            <a:pPr marL="0" indent="0">
              <a:buNone/>
            </a:pPr>
            <a:r>
              <a:rPr lang="en-IN" dirty="0"/>
              <a:t>	E.g.  &lt;!</a:t>
            </a:r>
            <a:r>
              <a:rPr lang="en-IN" dirty="0" err="1"/>
              <a:t>ELEMENt</a:t>
            </a:r>
            <a:r>
              <a:rPr lang="en-IN" dirty="0"/>
              <a:t> note (message?)&gt;</a:t>
            </a:r>
          </a:p>
          <a:p>
            <a:pPr marL="0" indent="0">
              <a:buNone/>
            </a:pPr>
            <a:r>
              <a:rPr lang="en-US" dirty="0"/>
              <a:t>the child element "message" can occur zero or one time inside the "note" element.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000" b="1" dirty="0">
                <a:latin typeface="+mj-lt"/>
                <a:ea typeface="+mj-ea"/>
                <a:cs typeface="+mj-cs"/>
              </a:rPr>
              <a:t>Declaring mixed content</a:t>
            </a:r>
          </a:p>
          <a:p>
            <a:r>
              <a:rPr lang="en-IN" dirty="0"/>
              <a:t>&lt;!ELEMENT note (to+, from, header, message*, #PCDATA)&gt;</a:t>
            </a:r>
          </a:p>
        </p:txBody>
      </p:sp>
    </p:spTree>
    <p:extLst>
      <p:ext uri="{BB962C8B-B14F-4D97-AF65-F5344CB8AC3E}">
        <p14:creationId xmlns:p14="http://schemas.microsoft.com/office/powerpoint/2010/main" val="261305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93E4-74B2-483E-BB47-D17790BF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DTD –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149C-6E5E-4745-9A99-17F96BF1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002"/>
            <a:ext cx="10515600" cy="1087696"/>
          </a:xfrm>
        </p:spPr>
        <p:txBody>
          <a:bodyPr/>
          <a:lstStyle/>
          <a:p>
            <a:r>
              <a:rPr lang="en-IN" b="1" dirty="0"/>
              <a:t>Declaring Attributes</a:t>
            </a:r>
          </a:p>
          <a:p>
            <a:r>
              <a:rPr lang="en-US" altLang="en-US" sz="2400" dirty="0">
                <a:latin typeface="Arial Unicode MS"/>
              </a:rPr>
              <a:t>&lt;!ATTLIST element-name attribute-name attribute-type default-value&gt;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b="1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FA06C-DAE3-4D83-93DE-BFE2EF6C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56423"/>
              </p:ext>
            </p:extLst>
          </p:nvPr>
        </p:nvGraphicFramePr>
        <p:xfrm>
          <a:off x="3062176" y="2009997"/>
          <a:ext cx="5840819" cy="437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50">
                  <a:extLst>
                    <a:ext uri="{9D8B030D-6E8A-4147-A177-3AD203B41FA5}">
                      <a16:colId xmlns:a16="http://schemas.microsoft.com/office/drawing/2014/main" val="339757718"/>
                    </a:ext>
                  </a:extLst>
                </a:gridCol>
                <a:gridCol w="4224669">
                  <a:extLst>
                    <a:ext uri="{9D8B030D-6E8A-4147-A177-3AD203B41FA5}">
                      <a16:colId xmlns:a16="http://schemas.microsoft.com/office/drawing/2014/main" val="2723948072"/>
                    </a:ext>
                  </a:extLst>
                </a:gridCol>
              </a:tblGrid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Attribute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8009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character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8934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(eval| eval| 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must be an enumerated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576012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an 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402688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the id of another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940277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IDREFS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a list of other 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46459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NMTOKENS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a list of valid XML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303616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 is an entity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110239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a name of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3723"/>
                  </a:ext>
                </a:extLst>
              </a:tr>
              <a:tr h="4375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Xml: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value is predefined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9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7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26BD-7B41-4268-B845-94777FD6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Attribute-default-value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E3995F-5E83-48F2-ADB8-DBA7D7259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892703"/>
              </p:ext>
            </p:extLst>
          </p:nvPr>
        </p:nvGraphicFramePr>
        <p:xfrm>
          <a:off x="2464982" y="2017233"/>
          <a:ext cx="6902302" cy="3990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470">
                  <a:extLst>
                    <a:ext uri="{9D8B030D-6E8A-4147-A177-3AD203B41FA5}">
                      <a16:colId xmlns:a16="http://schemas.microsoft.com/office/drawing/2014/main" val="3868454589"/>
                    </a:ext>
                  </a:extLst>
                </a:gridCol>
                <a:gridCol w="5039832">
                  <a:extLst>
                    <a:ext uri="{9D8B030D-6E8A-4147-A177-3AD203B41FA5}">
                      <a16:colId xmlns:a16="http://schemas.microsoft.com/office/drawing/2014/main" val="22007295"/>
                    </a:ext>
                  </a:extLst>
                </a:gridCol>
              </a:tblGrid>
              <a:tr h="7980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7557"/>
                  </a:ext>
                </a:extLst>
              </a:tr>
              <a:tr h="7980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#DEFAULT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attribute has a 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47317"/>
                  </a:ext>
                </a:extLst>
              </a:tr>
              <a:tr h="7980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attribute value must be included in the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82594"/>
                  </a:ext>
                </a:extLst>
              </a:tr>
              <a:tr h="7980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#IMPLIED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attribute does not have to be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54760"/>
                  </a:ext>
                </a:extLst>
              </a:tr>
              <a:tr h="7980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#FIXED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 attribute value is 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2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3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D61A-1EF5-41E9-B061-E968BEB3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Attribute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27F23-3971-4B76-A65F-B029BC5F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&lt;!ELEMENT square EMPTY&gt;  </a:t>
            </a:r>
          </a:p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&lt;!ATTLIST square width CDATA "0"&gt; </a:t>
            </a:r>
          </a:p>
          <a:p>
            <a:endParaRPr lang="en-US" altLang="en-US" sz="2400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sz="2400" b="1" dirty="0">
                <a:latin typeface="Arial Unicode MS"/>
              </a:rPr>
              <a:t>XML example: </a:t>
            </a:r>
          </a:p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&lt;square width="100"&gt;&lt;/square&gt;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75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27BC-5FA6-4368-B33F-5292F436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Default attribute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3E93-E9F1-4C83-AF1F-B489490F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825625"/>
            <a:ext cx="1196871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b="1" dirty="0">
                <a:latin typeface="Arial Unicode MS"/>
              </a:rPr>
              <a:t>Syntax: </a:t>
            </a:r>
          </a:p>
          <a:p>
            <a:pPr marL="0" indent="0" algn="just">
              <a:buNone/>
            </a:pPr>
            <a:r>
              <a:rPr lang="en-US" altLang="en-US" dirty="0">
                <a:latin typeface="Arial Unicode MS"/>
              </a:rPr>
              <a:t>	&lt;!ATTLIST element-name attribute-name CDATA "default-value"&gt;</a:t>
            </a:r>
          </a:p>
          <a:p>
            <a:pPr marL="0" indent="0" algn="just">
              <a:buNone/>
            </a:pPr>
            <a:r>
              <a:rPr lang="en-US" altLang="en-US" dirty="0">
                <a:latin typeface="Arial Unicode MS"/>
              </a:rPr>
              <a:t> </a:t>
            </a:r>
          </a:p>
          <a:p>
            <a:pPr marL="0" indent="0" algn="just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 algn="just">
              <a:buNone/>
            </a:pPr>
            <a:r>
              <a:rPr lang="en-US" altLang="en-US" dirty="0">
                <a:latin typeface="Arial Unicode MS"/>
              </a:rPr>
              <a:t>	&lt;!ATTLIST payment type CDATA "check"&gt; </a:t>
            </a:r>
          </a:p>
          <a:p>
            <a:pPr marL="0" indent="0" algn="just">
              <a:buNone/>
            </a:pPr>
            <a:endParaRPr lang="en-US" altLang="en-US" dirty="0">
              <a:latin typeface="Arial Unicode MS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Arial Unicode MS"/>
              </a:rPr>
              <a:t>XML example: </a:t>
            </a:r>
          </a:p>
          <a:p>
            <a:pPr marL="0" indent="0" algn="just">
              <a:buNone/>
            </a:pPr>
            <a:r>
              <a:rPr lang="en-US" altLang="en-US" dirty="0">
                <a:latin typeface="Arial Unicode MS"/>
              </a:rPr>
              <a:t>	&lt;payment type="check"&gt;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56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11A2-384E-4404-A605-1F25E7CE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Implied 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E21A3-EEF3-4ABE-9881-5DA31E07D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3" y="1825625"/>
            <a:ext cx="118127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</a:t>
            </a:r>
            <a:r>
              <a:rPr lang="en-US" altLang="en-US" dirty="0">
                <a:latin typeface="Arial Unicode MS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element-name attribute-name attribute-type #IMPLIED&gt;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contact fax CDATA #IMPLIED&gt; 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&lt;contact fax="555-667788"&gt;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717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C6FB-4941-45FD-B184-7C0DB864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Required attribute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AC123-5BA6-4D14-ACEA-69ED1E9A1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825625"/>
            <a:ext cx="110986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 </a:t>
            </a:r>
          </a:p>
          <a:p>
            <a:pPr marL="0" indent="0">
              <a:buNone/>
            </a:pPr>
            <a:r>
              <a:rPr lang="en-US" altLang="en-US" sz="2400" dirty="0">
                <a:latin typeface="Arial Unicode MS"/>
              </a:rPr>
              <a:t>	&lt;!ATTLIST element-name </a:t>
            </a:r>
            <a:r>
              <a:rPr lang="en-US" altLang="en-US" sz="2400" dirty="0" err="1">
                <a:latin typeface="Arial Unicode MS"/>
              </a:rPr>
              <a:t>attribute_name</a:t>
            </a:r>
            <a:r>
              <a:rPr lang="en-US" altLang="en-US" sz="2400" dirty="0">
                <a:latin typeface="Arial Unicode MS"/>
              </a:rPr>
              <a:t> attribute-type #REQUIRED&gt;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person number CDATA #REQUIRED&gt; 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&lt;person number="5677"&gt;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89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FA3F-25FB-42E2-9DB0-5542F415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38CE-3FCE-4CA5-BAE1-C3CF81FD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purpose of a DTD is to define the legal building blocks of an XML document.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defines the document structure with a list of legal elements.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DTD can be declared inline in your XML document, or as an external reference.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5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3DE6-ACA4-45B0-9424-25357151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Fixed attribute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4E9B-28CC-49D9-87B1-D55F7D76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1825625"/>
            <a:ext cx="117808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</a:t>
            </a:r>
            <a:r>
              <a:rPr lang="en-US" altLang="en-US" sz="2400" dirty="0">
                <a:latin typeface="Arial Unicode MS"/>
              </a:rPr>
              <a:t>&lt;!ATTLIST element-name attribute-name attribute-type #FIXED "value"&gt;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sender company CDATA #FIXED "Microsoft"&gt; 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&lt;sender company="Microsoft"&gt;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607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9F5C-FE5F-402E-8AFC-6CBA2952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Enumerated attribute values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36BE-8174-46C3-A2A7-0E4C65C8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825625"/>
            <a:ext cx="1200415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element-name attribute-name (</a:t>
            </a:r>
            <a:r>
              <a:rPr lang="en-US" altLang="en-US" dirty="0" err="1">
                <a:latin typeface="Arial Unicode MS"/>
              </a:rPr>
              <a:t>eval|eval</a:t>
            </a:r>
            <a:r>
              <a:rPr lang="en-US" altLang="en-US" dirty="0">
                <a:latin typeface="Arial Unicode MS"/>
              </a:rPr>
              <a:t>|..) default-value&gt;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&lt;!ATTLIST payment type (</a:t>
            </a:r>
            <a:r>
              <a:rPr lang="en-US" altLang="en-US" dirty="0" err="1">
                <a:latin typeface="Arial Unicode MS"/>
              </a:rPr>
              <a:t>check|cash</a:t>
            </a:r>
            <a:r>
              <a:rPr lang="en-US" altLang="en-US" dirty="0">
                <a:latin typeface="Arial Unicode MS"/>
              </a:rPr>
              <a:t>) "cash"&gt; 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&lt;payment type="check"&gt; or &lt;payment type="cash"&gt;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802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A8C1-6419-47CB-9CE6-D611D66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DTD – Entities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FF21-8D2B-48BE-A669-9063630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fontAlgn="base">
              <a:buNone/>
            </a:pPr>
            <a:r>
              <a:rPr lang="en-US" sz="3600" b="1" dirty="0"/>
              <a:t>Entities</a:t>
            </a:r>
          </a:p>
          <a:p>
            <a:pPr marL="0" indent="0" algn="just" fontAlgn="base">
              <a:buNone/>
            </a:pPr>
            <a:endParaRPr lang="en-US" sz="3600" b="1" dirty="0"/>
          </a:p>
          <a:p>
            <a:pPr algn="just" fontAlgn="base"/>
            <a:r>
              <a:rPr lang="en-US" dirty="0"/>
              <a:t>Entities as variables used to define shortcuts to common text.</a:t>
            </a:r>
          </a:p>
          <a:p>
            <a:pPr algn="just" fontAlgn="base"/>
            <a:r>
              <a:rPr lang="en-US" dirty="0"/>
              <a:t>Entity references are references to entities.</a:t>
            </a:r>
          </a:p>
          <a:p>
            <a:pPr algn="just" fontAlgn="base"/>
            <a:r>
              <a:rPr lang="en-US" dirty="0"/>
              <a:t>Entities can be declared internal.</a:t>
            </a:r>
          </a:p>
          <a:p>
            <a:pPr algn="just" fontAlgn="base"/>
            <a:r>
              <a:rPr lang="en-US" dirty="0"/>
              <a:t>Entities can be declared external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86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D756-5BD4-45BB-8BF0-9E73AC5A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Internal Entity Declaration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485A-557C-4739-A294-9F42C3A5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entity-name "entity-value"&gt;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 </a:t>
            </a:r>
            <a:r>
              <a:rPr lang="en-US" altLang="en-US" b="1" dirty="0">
                <a:latin typeface="Arial Unicode MS"/>
              </a:rPr>
              <a:t>DTD Example: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writer "Jan </a:t>
            </a:r>
            <a:r>
              <a:rPr lang="en-US" altLang="en-US" dirty="0" err="1">
                <a:latin typeface="Arial Unicode MS"/>
              </a:rPr>
              <a:t>Egil</a:t>
            </a:r>
            <a:r>
              <a:rPr lang="en-US" altLang="en-US" dirty="0">
                <a:latin typeface="Arial Unicode MS"/>
              </a:rPr>
              <a:t> </a:t>
            </a:r>
            <a:r>
              <a:rPr lang="en-US" altLang="en-US" dirty="0" err="1">
                <a:latin typeface="Arial Unicode MS"/>
              </a:rPr>
              <a:t>Refsnes</a:t>
            </a:r>
            <a:r>
              <a:rPr lang="en-US" altLang="en-US" dirty="0">
                <a:latin typeface="Arial Unicode MS"/>
              </a:rPr>
              <a:t>."&gt;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copyright "Copyright XML101."&gt;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&lt;author&gt;&amp;writer;&amp;copyright;&lt;/author&gt;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17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2B3-ACE7-4CB4-8167-A65BCD14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External Entity Declaration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2698-0DCE-482E-B8DB-597AC1C7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74" y="1612973"/>
            <a:ext cx="1199352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Syntax: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entity-name SYSTEM "URI/URL"&gt; 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DTD Example: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writer SYSTEM "http://www.xml101.com/entities/entities.xml"&gt;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&lt;!ENTITY copyright SYSTEM 	"http://www.xml101.com/entities/entities.dtd"&gt;</a:t>
            </a:r>
          </a:p>
          <a:p>
            <a:pPr marL="0" indent="0"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None/>
            </a:pPr>
            <a:r>
              <a:rPr lang="en-US" altLang="en-US" b="1" dirty="0">
                <a:latin typeface="Arial Unicode MS"/>
              </a:rPr>
              <a:t>XML example: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	&lt;author&gt;&amp;writer;&amp;copyright;&lt;/author&gt;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49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3E8C-B2B5-4A8F-B801-C74A448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DTD Validation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768F-CFED-4C2E-A36A-CFD2BAD8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2233"/>
            <a:ext cx="11961628" cy="47947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Validating with the XML Parser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var </a:t>
            </a:r>
            <a:r>
              <a:rPr lang="en-US" altLang="en-US" dirty="0" err="1">
                <a:latin typeface="Arial Unicode MS"/>
              </a:rPr>
              <a:t>xmlDoc</a:t>
            </a:r>
            <a:r>
              <a:rPr lang="en-US" altLang="en-US" dirty="0">
                <a:latin typeface="Arial Unicode MS"/>
              </a:rPr>
              <a:t> = new </a:t>
            </a:r>
            <a:r>
              <a:rPr lang="en-US" altLang="en-US" dirty="0" err="1">
                <a:latin typeface="Arial Unicode MS"/>
              </a:rPr>
              <a:t>ActiveXObject</a:t>
            </a:r>
            <a:r>
              <a:rPr lang="en-US" altLang="en-US" dirty="0">
                <a:latin typeface="Arial Unicode MS"/>
              </a:rPr>
              <a:t>("</a:t>
            </a:r>
            <a:r>
              <a:rPr lang="en-US" altLang="en-US" dirty="0" err="1">
                <a:latin typeface="Arial Unicode MS"/>
              </a:rPr>
              <a:t>Microsoft.XMLDOM</a:t>
            </a:r>
            <a:r>
              <a:rPr lang="en-US" altLang="en-US" dirty="0">
                <a:latin typeface="Arial Unicode MS"/>
              </a:rPr>
              <a:t>") </a:t>
            </a:r>
            <a:r>
              <a:rPr lang="en-US" altLang="en-US" dirty="0" err="1">
                <a:latin typeface="Arial Unicode MS"/>
              </a:rPr>
              <a:t>xmlDoc.async</a:t>
            </a:r>
            <a:r>
              <a:rPr lang="en-US" altLang="en-US" dirty="0">
                <a:latin typeface="Arial Unicode MS"/>
              </a:rPr>
              <a:t>="false"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xmlDoc.validateOnParse</a:t>
            </a:r>
            <a:r>
              <a:rPr lang="en-US" altLang="en-US" dirty="0">
                <a:latin typeface="Arial Unicode MS"/>
              </a:rPr>
              <a:t>="true"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xmlDoc.load</a:t>
            </a:r>
            <a:r>
              <a:rPr lang="en-US" altLang="en-US" dirty="0">
                <a:latin typeface="Arial Unicode MS"/>
              </a:rPr>
              <a:t>("note_dtd_error.xml")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Code: ")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xmlDoc.parseError.errorCode</a:t>
            </a:r>
            <a:r>
              <a:rPr lang="en-US" altLang="en-US" dirty="0">
                <a:latin typeface="Arial Unicode MS"/>
              </a:rPr>
              <a:t>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Reason: ")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xmlDoc.parseError.reason</a:t>
            </a:r>
            <a:r>
              <a:rPr lang="en-US" altLang="en-US" dirty="0">
                <a:latin typeface="Arial Unicode MS"/>
              </a:rPr>
              <a:t>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Line: ")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xmlDoc.parseError.line</a:t>
            </a:r>
            <a:r>
              <a:rPr lang="en-US" altLang="en-US" dirty="0"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2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F7AD-A66F-4A52-82A0-EAE5749C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Turning Validation off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1F8B-61E4-456F-8370-11943314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var </a:t>
            </a:r>
            <a:r>
              <a:rPr lang="en-US" altLang="en-US" dirty="0" err="1">
                <a:latin typeface="Arial Unicode MS"/>
              </a:rPr>
              <a:t>xmlDoc</a:t>
            </a:r>
            <a:r>
              <a:rPr lang="en-US" altLang="en-US" dirty="0">
                <a:latin typeface="Arial Unicode MS"/>
              </a:rPr>
              <a:t> = new </a:t>
            </a:r>
            <a:r>
              <a:rPr lang="en-US" altLang="en-US" dirty="0" err="1">
                <a:latin typeface="Arial Unicode MS"/>
              </a:rPr>
              <a:t>ActiveXObject</a:t>
            </a:r>
            <a:r>
              <a:rPr lang="en-US" altLang="en-US" dirty="0">
                <a:latin typeface="Arial Unicode MS"/>
              </a:rPr>
              <a:t>("</a:t>
            </a:r>
            <a:r>
              <a:rPr lang="en-US" altLang="en-US" dirty="0" err="1">
                <a:latin typeface="Arial Unicode MS"/>
              </a:rPr>
              <a:t>Microsoft.XMLDOM</a:t>
            </a:r>
            <a:r>
              <a:rPr lang="en-US" altLang="en-US" dirty="0">
                <a:latin typeface="Arial Unicode MS"/>
              </a:rPr>
              <a:t>") </a:t>
            </a:r>
            <a:r>
              <a:rPr lang="en-US" altLang="en-US" dirty="0" err="1">
                <a:latin typeface="Arial Unicode MS"/>
              </a:rPr>
              <a:t>xmlDoc.async</a:t>
            </a:r>
            <a:r>
              <a:rPr lang="en-US" altLang="en-US" dirty="0">
                <a:latin typeface="Arial Unicode MS"/>
              </a:rPr>
              <a:t>="false"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xmlDoc.validateOnParse</a:t>
            </a:r>
            <a:r>
              <a:rPr lang="en-US" altLang="en-US" dirty="0">
                <a:latin typeface="Arial Unicode MS"/>
              </a:rPr>
              <a:t>="false" </a:t>
            </a:r>
            <a:r>
              <a:rPr lang="en-US" altLang="en-US" dirty="0" err="1">
                <a:latin typeface="Arial Unicode MS"/>
              </a:rPr>
              <a:t>xmlDoc.load</a:t>
            </a:r>
            <a:r>
              <a:rPr lang="en-US" altLang="en-US" dirty="0">
                <a:latin typeface="Arial Unicode MS"/>
              </a:rPr>
              <a:t>("note_dtd_error.xml") </a:t>
            </a:r>
          </a:p>
          <a:p>
            <a:pPr marL="0" indent="0">
              <a:buNone/>
            </a:pP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Code: ")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xmlDoc.parseError.errorCode</a:t>
            </a:r>
            <a:r>
              <a:rPr lang="en-US" altLang="en-US" dirty="0">
                <a:latin typeface="Arial Unicode MS"/>
              </a:rPr>
              <a:t>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Reason: ")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xmlDoc.parseError.reason</a:t>
            </a:r>
            <a:r>
              <a:rPr lang="en-US" altLang="en-US" dirty="0">
                <a:latin typeface="Arial Unicode MS"/>
              </a:rPr>
              <a:t>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("&lt;</a:t>
            </a:r>
            <a:r>
              <a:rPr lang="en-US" altLang="en-US" dirty="0" err="1">
                <a:latin typeface="Arial Unicode MS"/>
              </a:rPr>
              <a:t>br</a:t>
            </a:r>
            <a:r>
              <a:rPr lang="en-US" altLang="en-US" dirty="0">
                <a:latin typeface="Arial Unicode MS"/>
              </a:rPr>
              <a:t>&gt;Error Line: ") </a:t>
            </a:r>
            <a:r>
              <a:rPr lang="en-US" altLang="en-US" dirty="0" err="1">
                <a:latin typeface="Arial Unicode MS"/>
              </a:rPr>
              <a:t>document.write</a:t>
            </a:r>
            <a:r>
              <a:rPr lang="en-US" altLang="en-US" dirty="0">
                <a:latin typeface="Arial Unicode MS"/>
              </a:rPr>
              <a:t>(</a:t>
            </a:r>
            <a:r>
              <a:rPr lang="en-US" altLang="en-US" dirty="0" err="1">
                <a:latin typeface="Arial Unicode MS"/>
              </a:rPr>
              <a:t>xmlDoc.parseError.line</a:t>
            </a:r>
            <a:r>
              <a:rPr lang="en-US" altLang="en-US" dirty="0"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619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6D0C-5B0F-4C28-A94D-23C314ED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: Newspaper Article DTD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DC8D-76E3-45C1-9F23-6B3DCA0B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846"/>
            <a:ext cx="10515600" cy="5411972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0000"/>
                </a:solidFill>
                <a:latin typeface="Open Sans"/>
              </a:rPr>
              <a:t>&lt;!DOCTYPE NEWSPAPER [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NEWSPAPER (ARTICLE+)&gt;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ARTICLE (HEADLINE, BYLINE, LEAD, BODY, NOTES)&gt;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HEADLINE (#PCDATA)&gt;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BYLINE (#PCDATA)&gt;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LEAD (#PCDATA)&gt;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BODY (#PCDATA)&gt;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&lt;!ELEMENT NOTES (#PCDATA)&gt;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&lt;!ATTLIST ARTICLE AUTHOR CDATA #REQUIRED&gt;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&lt;!ATTLIST ARTICLE EDITOR CDATA #IMPLIED&gt;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&lt;!ATTLIST ARTICLE DATE CDATA #IMPLIED&gt;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&lt;!ATTLIST ARTICLE EDITION CDATA #IMPLIED&gt;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&lt;!ENTITY NEWSPAPER “</a:t>
            </a:r>
            <a:r>
              <a:rPr lang="en-US" altLang="en-US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Vervet</a:t>
            </a: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 Logic Times”&gt;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&lt;!ENTITY PUBLISHER “</a:t>
            </a:r>
            <a:r>
              <a:rPr lang="en-US" altLang="en-US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Vervet</a:t>
            </a: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 Logic Press”&gt;</a:t>
            </a:r>
            <a:b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</a:b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&lt;!ENTITY COPYRIGHT “Copyright 1998 </a:t>
            </a:r>
            <a:r>
              <a:rPr lang="en-US" altLang="en-US" sz="2600" dirty="0" err="1">
                <a:solidFill>
                  <a:srgbClr val="000000"/>
                </a:solidFill>
                <a:latin typeface="Roboto" panose="02000000000000000000" pitchFamily="2" charset="0"/>
              </a:rPr>
              <a:t>Vervet</a:t>
            </a:r>
            <a:r>
              <a:rPr lang="en-US" altLang="en-US" sz="2600" dirty="0">
                <a:solidFill>
                  <a:srgbClr val="000000"/>
                </a:solidFill>
                <a:latin typeface="Roboto" panose="02000000000000000000" pitchFamily="2" charset="0"/>
              </a:rPr>
              <a:t> Logic Press”&gt;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Roboto" panose="02000000000000000000" pitchFamily="2" charset="0"/>
              </a:rPr>
              <a:t>]&gt;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6039-C768-4FE6-9186-39520FF4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use a DTD?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013F-22FF-4C43-9B26-06AEC8E87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XML provides an application independent way of sharing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With a DTD, independent groups of people can agree to use a common DTD for interchanging data.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application can use a standard DTD to verify that data that you receive from the outside world is valid.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can also use a DTD to verify your own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41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79B8-5C7D-40F7-A34E-435ABB34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/>
          <a:lstStyle/>
          <a:p>
            <a:r>
              <a:rPr lang="en-IN" b="1" dirty="0"/>
              <a:t>Internal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55D5-2845-4C5C-87E0-770BE534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8"/>
            <a:ext cx="10515600" cy="46884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&lt;?xml version="1.0"?&gt;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&lt;!DOCTYPE note [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note (to, from, heading, body)&gt;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to (#PCDATA)&gt;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from (#PCDATA)&gt;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heading (#PCDATA)&gt;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body (#PCDATA)&gt; ]&gt;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&lt;note&gt;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&lt;to&gt;Tove&lt;/to&gt;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&lt;from&gt;Jani&lt;/from&gt;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&lt;heading&gt;Reminder&lt;/heading&gt;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 &lt;body&gt;Don't forget me this weekend!&lt;/body&gt;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 &lt;/note&gt;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67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0E9F-E9E7-41C9-AFFD-A72FADF0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7"/>
            <a:ext cx="10515600" cy="953312"/>
          </a:xfrm>
        </p:spPr>
        <p:txBody>
          <a:bodyPr/>
          <a:lstStyle/>
          <a:p>
            <a:r>
              <a:rPr lang="en-IN" b="1" dirty="0"/>
              <a:t>External DTD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4AFD-DCA2-404D-BF84-462DD5FF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76" y="1350335"/>
            <a:ext cx="6147391" cy="4890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&lt;?xml version="1.0"?&gt;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&lt;!DOCTYPE note SYSTEM "note.dtd"&gt;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&lt;note&gt;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 &lt;to&gt;Tove&lt;/to&gt;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&lt;from&gt;Jani&lt;/from&gt;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 &lt;heading&gt;Reminder&lt;/heading&gt;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&lt;body&gt;Don't forget me this weekend!&lt;/body&gt;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&lt;/note&gt;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5C346F-8A42-4302-9ED2-1DD03CD5AEB6}"/>
              </a:ext>
            </a:extLst>
          </p:cNvPr>
          <p:cNvSpPr txBox="1">
            <a:spLocks/>
          </p:cNvSpPr>
          <p:nvPr/>
        </p:nvSpPr>
        <p:spPr>
          <a:xfrm>
            <a:off x="5589181" y="1350334"/>
            <a:ext cx="6602819" cy="489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Arial Unicode MS"/>
              </a:rPr>
              <a:t>&lt;?xml version="1.0"?&gt;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note (to, from, heading, body)&gt;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to (#PCDATA)&gt; &lt;!ELEMENT from (#PCDATA)&gt; &lt;!ELEMENT heading (#PCDATA)&gt; &lt;!ELEMENT body (#PCDATA)&gt;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Arial Unicode M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Arial Unicode MS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67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F09E-F045-4818-9BD9-2374BE2E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DTD –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28F4-93D5-4EC6-9CA4-17CE995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7614" cy="4351338"/>
          </a:xfrm>
        </p:spPr>
        <p:txBody>
          <a:bodyPr>
            <a:normAutofit fontScale="55000" lnSpcReduction="20000"/>
          </a:bodyPr>
          <a:lstStyle/>
          <a:p>
            <a:r>
              <a:rPr lang="en-IN" sz="4500" b="1" dirty="0"/>
              <a:t>Declaring an Element</a:t>
            </a:r>
          </a:p>
          <a:p>
            <a:endParaRPr lang="en-IN" sz="4500" dirty="0"/>
          </a:p>
          <a:p>
            <a:pPr marL="0" indent="0">
              <a:buNone/>
            </a:pPr>
            <a:r>
              <a:rPr lang="en-US" altLang="en-US" sz="4500" dirty="0">
                <a:latin typeface="Arial Unicode MS"/>
              </a:rPr>
              <a:t>	&lt;!ELEMENT element-name (element-content)&gt;</a:t>
            </a:r>
          </a:p>
          <a:p>
            <a:pPr marL="0" indent="0">
              <a:buNone/>
            </a:pPr>
            <a:endParaRPr kumimoji="0" lang="en-US" altLang="en-US" sz="45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r>
              <a:rPr lang="en-IN" sz="4500" b="1" dirty="0"/>
              <a:t>Empty elements</a:t>
            </a:r>
          </a:p>
          <a:p>
            <a:pPr marL="0" indent="0">
              <a:buNone/>
            </a:pPr>
            <a:endParaRPr lang="en-IN" sz="4500" dirty="0"/>
          </a:p>
          <a:p>
            <a:pPr marL="457200" lvl="1" indent="0">
              <a:buNone/>
            </a:pPr>
            <a:r>
              <a:rPr lang="en-US" altLang="en-US" sz="4500" dirty="0">
                <a:latin typeface="Arial Unicode MS"/>
              </a:rPr>
              <a:t>      &lt;!ELEMENT element-name (EMPTY)&gt;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457200" lvl="1" indent="0">
              <a:buNone/>
            </a:pPr>
            <a:endParaRPr kumimoji="0" lang="en-US" altLang="en-US" sz="4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E.g. 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</a:t>
            </a:r>
            <a:r>
              <a:rPr kumimoji="0" lang="en-US" altLang="en-US" sz="4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img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(EMPTY)&gt;</a:t>
            </a:r>
            <a:r>
              <a:rPr kumimoji="0" lang="en-US" altLang="en-US" sz="4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/>
            <a:endParaRPr lang="en-IN" dirty="0"/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487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E272-849B-4D5B-A930-A022F1D6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Elements with data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3DA2D-2824-4FA1-9B1C-8F28C18735A4}"/>
              </a:ext>
            </a:extLst>
          </p:cNvPr>
          <p:cNvSpPr/>
          <p:nvPr/>
        </p:nvSpPr>
        <p:spPr>
          <a:xfrm>
            <a:off x="838199" y="1446880"/>
            <a:ext cx="928399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latin typeface="Arial Unicode MS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Elements declared with the category keyword ANY, can contain any combination of </a:t>
            </a:r>
            <a:r>
              <a:rPr lang="en-US" sz="2800" dirty="0" err="1"/>
              <a:t>parsable</a:t>
            </a:r>
            <a:r>
              <a:rPr lang="en-US" sz="2800" dirty="0"/>
              <a:t> data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 Unicode MS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&lt;!ELEMENT element-name (#CDATA)&gt;      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 or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&lt;!ELEMENT element-name (#PCDATA)&gt;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or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&lt;!ELEMENT element-name (ANY)&gt;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E.g.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&lt;!ELEMENT note (#PCDATA)&gt;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9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574A-C65D-43A3-BF96-D7B377EA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Elements with children (sequences)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97C8-93F0-469E-A362-29A34B1E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825625"/>
            <a:ext cx="12021879" cy="4351338"/>
          </a:xfrm>
        </p:spPr>
        <p:txBody>
          <a:bodyPr/>
          <a:lstStyle/>
          <a:p>
            <a:r>
              <a:rPr lang="en-US" dirty="0"/>
              <a:t>Elements with one or more children are declared with the name of the children elements inside parentheses</a:t>
            </a:r>
            <a:endParaRPr lang="en-US" altLang="en-US" dirty="0">
              <a:latin typeface="Arial Unicode MS"/>
            </a:endParaRPr>
          </a:p>
          <a:p>
            <a:endParaRPr lang="en-US" altLang="en-US" dirty="0">
              <a:latin typeface="Arial Unicode MS"/>
            </a:endParaRPr>
          </a:p>
          <a:p>
            <a:r>
              <a:rPr lang="en-US" altLang="en-US" dirty="0">
                <a:latin typeface="Arial Unicode MS"/>
              </a:rPr>
              <a:t>&lt;!ELEMENT element-name (child-element-name)&gt; </a:t>
            </a:r>
          </a:p>
          <a:p>
            <a:pPr marL="0" indent="0" algn="ctr">
              <a:buNone/>
            </a:pPr>
            <a:r>
              <a:rPr lang="en-US" altLang="en-US" dirty="0">
                <a:latin typeface="Arial Unicode MS"/>
              </a:rPr>
              <a:t>or </a:t>
            </a:r>
          </a:p>
          <a:p>
            <a:pPr marL="0" indent="0">
              <a:buNone/>
            </a:pPr>
            <a:r>
              <a:rPr lang="en-US" altLang="en-US" dirty="0">
                <a:latin typeface="Arial Unicode MS"/>
              </a:rPr>
              <a:t>&lt;!ELEMENT element-name (child-element-name ,</a:t>
            </a:r>
            <a:r>
              <a:rPr lang="en-US" altLang="en-US" dirty="0" err="1">
                <a:latin typeface="Arial Unicode MS"/>
              </a:rPr>
              <a:t>childelementname</a:t>
            </a:r>
            <a:r>
              <a:rPr lang="en-US" altLang="en-US" dirty="0">
                <a:latin typeface="Arial Unicode MS"/>
              </a:rPr>
              <a:t>,.....)&gt;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E.g. </a:t>
            </a:r>
            <a:r>
              <a:rPr lang="en-US" altLang="en-US" dirty="0">
                <a:latin typeface="Arial Unicode MS"/>
              </a:rPr>
              <a:t>&lt;!ELEMENT note (to, from, heading, body)&gt;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61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CB1D-EBFD-47EC-BD36-D2C2E090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321"/>
            <a:ext cx="10515600" cy="5634702"/>
          </a:xfrm>
        </p:spPr>
        <p:txBody>
          <a:bodyPr/>
          <a:lstStyle/>
          <a:p>
            <a:pPr algn="just"/>
            <a:r>
              <a:rPr lang="en-US" dirty="0"/>
              <a:t>When children are declared in a sequence separated by commas, the children must appear in the same sequence in the document. </a:t>
            </a:r>
          </a:p>
          <a:p>
            <a:pPr algn="just"/>
            <a:r>
              <a:rPr lang="en-US" dirty="0"/>
              <a:t>In a full declaration, the children must also be declared, and the children can also have children.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altLang="en-US" sz="2400" dirty="0">
                <a:latin typeface="Arial Unicode MS"/>
              </a:rPr>
              <a:t>&lt;!ELEMENT note (to, from, heading, body)&gt;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Arial Unicode MS"/>
              </a:rPr>
              <a:t>&lt;!ELEMENT to (#CDATA)&gt;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Arial Unicode MS"/>
              </a:rPr>
              <a:t>&lt;!ELEMENT from (#CDATA)&gt;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Arial Unicode MS"/>
              </a:rPr>
              <a:t>&lt;!ELEMENT heading (#CDATA)&gt; 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Arial Unicode MS"/>
              </a:rPr>
              <a:t>&lt;!ELEMENT body (#CDATA)&gt;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92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Office PowerPoint</Application>
  <PresentationFormat>Widescreen</PresentationFormat>
  <Paragraphs>279</Paragraphs>
  <Slides>27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Open Sans</vt:lpstr>
      <vt:lpstr>Roboto</vt:lpstr>
      <vt:lpstr>Office Theme</vt:lpstr>
      <vt:lpstr>XML DTD</vt:lpstr>
      <vt:lpstr>Introduction</vt:lpstr>
      <vt:lpstr>Why use a DTD?</vt:lpstr>
      <vt:lpstr>Internal DTD</vt:lpstr>
      <vt:lpstr>External DTD</vt:lpstr>
      <vt:lpstr>DTD – Elements</vt:lpstr>
      <vt:lpstr>Elements with data </vt:lpstr>
      <vt:lpstr>Elements with children (sequences) </vt:lpstr>
      <vt:lpstr>PowerPoint Presentation</vt:lpstr>
      <vt:lpstr>Wrapping </vt:lpstr>
      <vt:lpstr>Declaring only one occurrence of the same element</vt:lpstr>
      <vt:lpstr>PowerPoint Presentation</vt:lpstr>
      <vt:lpstr>Declaring zero or one occurrences of the same element </vt:lpstr>
      <vt:lpstr>DTD – Attributes</vt:lpstr>
      <vt:lpstr>Attribute-default-value</vt:lpstr>
      <vt:lpstr>Attribute declaration</vt:lpstr>
      <vt:lpstr>Default attribute value</vt:lpstr>
      <vt:lpstr>Implied attribute </vt:lpstr>
      <vt:lpstr>Required attribute </vt:lpstr>
      <vt:lpstr>Fixed attribute value </vt:lpstr>
      <vt:lpstr>Enumerated attribute values </vt:lpstr>
      <vt:lpstr>DTD – Entities </vt:lpstr>
      <vt:lpstr>Internal Entity Declaration </vt:lpstr>
      <vt:lpstr>External Entity Declaration </vt:lpstr>
      <vt:lpstr>DTD Validation </vt:lpstr>
      <vt:lpstr>Turning Validation off </vt:lpstr>
      <vt:lpstr>Example : Newspaper Article DTD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DTD</dc:title>
  <dc:creator>Hardi Desai</dc:creator>
  <cp:lastModifiedBy>Hardi Desai</cp:lastModifiedBy>
  <cp:revision>65</cp:revision>
  <dcterms:created xsi:type="dcterms:W3CDTF">2019-01-15T03:36:27Z</dcterms:created>
  <dcterms:modified xsi:type="dcterms:W3CDTF">2019-01-16T04:37:02Z</dcterms:modified>
</cp:coreProperties>
</file>