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FB7A5-7EAA-4F20-98A0-6BC4C2C1E81E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E4525-FDE6-49DC-8AB5-D9D82A765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6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https://www.youtube.com/watch?v=hRyijreK-74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4525-FDE6-49DC-8AB5-D9D82A765AE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Combine data from separate sources without worry about tag name collision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4525-FDE6-49DC-8AB5-D9D82A765AE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E4525-FDE6-49DC-8AB5-D9D82A765AE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7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2EE5-D07C-4879-B026-48D9E40E1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09930-30C6-421C-81C8-A672603D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C83B-DB28-4C30-9429-3EEB4A54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97D-3049-4B1B-8FA6-BF84CC82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7CE3-77FD-4FAD-B10E-2755BBB3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B558-3E1F-4AF8-84BB-98BDB4BC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4B87-81D9-43F5-B634-972282A89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5A33-D1B7-4425-AF9E-0F6759E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B418-316F-4697-8255-E1D2CDDA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B80F-E950-4EDA-9CC1-F514996E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12980-99B7-4094-B884-7FBEA4101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7A4BB-90A7-4367-A818-DB864980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6352-7712-49F9-B2DE-17F955E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AF063-8FAC-4EB5-A1BA-E12804C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9D34D-8C2C-46AB-BA46-941A4582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5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109-2AF9-4804-B214-F39268DB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1A40-56F0-4BC6-AC1D-9D65B59A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7A44-C032-43F4-AD04-BE496C5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7988-C96B-4CA5-87E2-6E5B487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618A-8A16-4563-910E-9DE1796B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82E-2188-447F-A90C-F2ECA950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C38-A8A5-4E1A-8B32-29119F42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FF69-BEE7-4125-9940-FFFAA17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12C2-8F3A-467A-9DBB-5506B875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CF4D-7814-4E89-9DE3-5D5004A7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BDD-380F-4800-ACE7-5EE7E733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18AF-CEFA-4475-8B0D-4FEF64D66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DE42-759C-4BC7-BCF5-12525CA98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7E39-7E6C-4C50-8593-EB1C23B4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BD615-8C8E-40FF-AB2A-0735FC3A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1246-5A90-4BB5-839F-923A23DA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4FB9-44E0-4D04-94FF-40069D55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A2C7-1B2B-4525-86F0-0676F582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55FAE-9C5F-46A5-AB64-0B29D51F3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1E296-FE1E-48D9-8AAE-50D8AC29C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9220-BBD1-48CD-89E8-CDA01CEDD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38D97-2159-45E9-873A-28F8A3E8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91874-2819-429D-97DD-136F5870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5747E-676E-4524-8768-33E132D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99C9-9882-4658-B95E-E306C698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1DF31-C65B-4079-8E90-BC70D911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1FD4-CC20-42D4-9A44-537AED33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8E562-E0C8-4F54-BCF8-489A91DF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529AB-BC59-4E71-B7F4-C9186856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E4DC6-2CEC-4F21-80F0-0FC9EC25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9EAA-9EDB-4E8A-9C21-6741518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B639-FFC0-4BF8-8248-B20A0AD6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DE71-60D2-45AA-8ACA-9FF924D5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A2A0-E7A7-4A24-9482-4C74BCB0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EAF0-50F3-4F88-9DCA-B96CB86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014F-CA06-4CF1-85D7-127A2D36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8612B-7A5D-4DAE-A659-76F587DF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3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4FC3-8E22-4068-870A-33B168C1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D225-05F8-469F-899D-F2E20792C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101D8-197B-40C7-8F58-FFC7449B3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1CDA-DB38-4040-B02F-6F8AA25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82D14-24CC-4E6A-A4D9-A0DB8F9A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A39A-7101-4A1B-86FC-A06F97C8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6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F268E-2C93-46FF-85E4-731D4CEC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62C0-3874-45DC-8C2A-3BEAAE99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348B-B186-401A-A831-D99B14BA8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4A06-29E7-4E36-9534-4874B643A3ED}" type="datetimeFigureOut">
              <a:rPr lang="en-IN" smtClean="0"/>
              <a:t>18-01-2019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EB58-F90C-422A-9704-F728DC681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49BD-4C2F-4F97-9B6A-5562562AB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859F-D252-4709-A007-916920E74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4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0591-4F99-4E84-8A13-BCE54C105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XML NAMESPACE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FE92-5DE0-4EEF-B071-38FFC6761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5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3C6-3B47-45BE-8397-8A67D56D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Default Namespace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D79-C545-44CC-889E-6A17F149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493295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default namespace is used in the XML document to save you from using prefixes in all the child elements.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only difference between default namespace and a simple namespace is that: </a:t>
            </a:r>
          </a:p>
          <a:p>
            <a:pPr marL="0" indent="0" algn="just">
              <a:buNone/>
            </a:pPr>
            <a:r>
              <a:rPr lang="en-US" dirty="0"/>
              <a:t>	There is no need to use a prefix in default namespace.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also use multiple namespaces within the same document just define a namespace against a child node.</a:t>
            </a:r>
          </a:p>
          <a:p>
            <a:endParaRPr lang="en-IN" dirty="0"/>
          </a:p>
          <a:p>
            <a:r>
              <a:rPr lang="en-IN" b="1" dirty="0"/>
              <a:t>Syntax</a:t>
            </a:r>
            <a:r>
              <a:rPr lang="en-IN" dirty="0"/>
              <a:t> :                </a:t>
            </a:r>
            <a:r>
              <a:rPr lang="en-IN" dirty="0" err="1"/>
              <a:t>xmlns</a:t>
            </a:r>
            <a:r>
              <a:rPr lang="en-IN" dirty="0"/>
              <a:t>="</a:t>
            </a:r>
            <a:r>
              <a:rPr lang="en-IN" i="1" dirty="0" err="1"/>
              <a:t>namespaceURI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835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E072-DD44-403A-994E-2DBAFFDF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of Default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1399-E17B-4FC0-B98F-BB548161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/>
              <a:t>&lt;tutorials</a:t>
            </a:r>
            <a:r>
              <a:rPr lang="en-IN" dirty="0"/>
              <a:t> </a:t>
            </a:r>
            <a:r>
              <a:rPr lang="en-IN" dirty="0" err="1"/>
              <a:t>xmlns</a:t>
            </a:r>
            <a:r>
              <a:rPr lang="en-IN" dirty="0"/>
              <a:t>="http://www.javatpoint.com/java-tutorial"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</a:t>
            </a:r>
            <a:r>
              <a:rPr lang="en-IN" b="1" dirty="0"/>
              <a:t>&lt;tutorial&gt;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  </a:t>
            </a:r>
            <a:r>
              <a:rPr lang="en-IN" b="1" dirty="0"/>
              <a:t>&lt;title&gt;</a:t>
            </a:r>
            <a:r>
              <a:rPr lang="en-IN" dirty="0"/>
              <a:t>Java-tutorial</a:t>
            </a:r>
            <a:r>
              <a:rPr lang="en-IN" b="1" dirty="0"/>
              <a:t>&lt;/title&gt;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  </a:t>
            </a:r>
            <a:r>
              <a:rPr lang="en-IN" b="1" dirty="0"/>
              <a:t>&lt;author&gt;</a:t>
            </a:r>
            <a:r>
              <a:rPr lang="en-IN" dirty="0" err="1"/>
              <a:t>Sonoo</a:t>
            </a:r>
            <a:r>
              <a:rPr lang="en-IN" dirty="0"/>
              <a:t> Jaiswal</a:t>
            </a:r>
            <a:r>
              <a:rPr lang="en-IN" b="1" dirty="0"/>
              <a:t>&lt;/author&gt;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</a:t>
            </a:r>
            <a:r>
              <a:rPr lang="en-IN" b="1" dirty="0"/>
              <a:t>&lt;/tutorial&gt;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r>
              <a:rPr lang="en-IN" dirty="0"/>
              <a:t>  ...  </a:t>
            </a:r>
          </a:p>
          <a:p>
            <a:pPr marL="0" indent="0" algn="just">
              <a:buNone/>
            </a:pPr>
            <a:r>
              <a:rPr lang="en-IN" b="1" dirty="0"/>
              <a:t>&lt;/tutorials&gt;</a:t>
            </a:r>
            <a:r>
              <a:rPr lang="en-IN" dirty="0"/>
              <a:t>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0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DC4A-7480-4E17-A5E3-9FA48D4D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4E2F-5D45-41D9-80E2-76699125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Namespace</a:t>
            </a:r>
            <a:r>
              <a:rPr lang="en-US" dirty="0"/>
              <a:t> is a set of unique names.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XML Namespaces provide a method to avoid element name conflicts.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Namespace is a mechanisms by which element and attribute name can be assigned to a group.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Namespace is identified by URI(Uniform Resource Identifiers).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6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A3E7-EB45-45CC-BDE9-44FD89D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XML Namespace Declaration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97B8-DEB5-4D9E-8870-3B6692A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12489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XML namespace is declared using the reserved XML attribute.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attribute name must be started with "</a:t>
            </a:r>
            <a:r>
              <a:rPr lang="en-US" dirty="0" err="1"/>
              <a:t>xmlns</a:t>
            </a:r>
            <a:r>
              <a:rPr lang="en-US" dirty="0"/>
              <a:t>".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b="1" dirty="0"/>
              <a:t>	&lt;element</a:t>
            </a:r>
            <a:r>
              <a:rPr lang="en-IN" dirty="0"/>
              <a:t> </a:t>
            </a:r>
            <a:r>
              <a:rPr lang="en-IN" dirty="0" err="1"/>
              <a:t>xmlns:name</a:t>
            </a:r>
            <a:r>
              <a:rPr lang="en-IN" dirty="0"/>
              <a:t> = "URL"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dirty="0"/>
              <a:t>Here, </a:t>
            </a:r>
          </a:p>
          <a:p>
            <a:pPr marL="0" indent="0" algn="just">
              <a:buNone/>
            </a:pPr>
            <a:r>
              <a:rPr lang="en-US" dirty="0"/>
              <a:t>	namespace starts with keyword </a:t>
            </a:r>
            <a:r>
              <a:rPr lang="en-US" b="1" dirty="0"/>
              <a:t>"</a:t>
            </a:r>
            <a:r>
              <a:rPr lang="en-US" b="1" dirty="0" err="1"/>
              <a:t>xmlns</a:t>
            </a:r>
            <a:r>
              <a:rPr lang="en-US" b="1" dirty="0"/>
              <a:t>"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	The word </a:t>
            </a:r>
            <a:r>
              <a:rPr lang="en-US" b="1" dirty="0"/>
              <a:t>name</a:t>
            </a:r>
            <a:r>
              <a:rPr lang="en-US" dirty="0"/>
              <a:t> is a namespace prefix. </a:t>
            </a:r>
          </a:p>
          <a:p>
            <a:pPr marL="0" indent="0" algn="just">
              <a:buNone/>
            </a:pPr>
            <a:r>
              <a:rPr lang="en-US" dirty="0"/>
              <a:t>	The </a:t>
            </a:r>
            <a:r>
              <a:rPr lang="en-US" b="1" dirty="0"/>
              <a:t>URL</a:t>
            </a:r>
            <a:r>
              <a:rPr lang="en-US" dirty="0"/>
              <a:t> is a namespace identifier.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D102-91DD-4B44-9932-724E4741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0604-51CF-4DA0-9438-A12BEF77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&lt;?xml</a:t>
            </a:r>
            <a:r>
              <a:rPr lang="en-IN" dirty="0"/>
              <a:t> version="1.0" encoding="UTF-8"</a:t>
            </a:r>
            <a:r>
              <a:rPr lang="en-IN" b="1" dirty="0"/>
              <a:t>?&gt;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cont:contact</a:t>
            </a:r>
            <a:r>
              <a:rPr lang="en-IN" dirty="0"/>
              <a:t> </a:t>
            </a:r>
            <a:r>
              <a:rPr lang="en-IN" dirty="0" err="1"/>
              <a:t>xmlns:cont</a:t>
            </a:r>
            <a:r>
              <a:rPr lang="en-IN" dirty="0"/>
              <a:t>="http://sssit.org/contact-us"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&lt;</a:t>
            </a:r>
            <a:r>
              <a:rPr lang="en-IN" b="1" dirty="0" err="1"/>
              <a:t>cont:name</a:t>
            </a:r>
            <a:r>
              <a:rPr lang="en-IN" b="1" dirty="0"/>
              <a:t>&gt;</a:t>
            </a:r>
            <a:r>
              <a:rPr lang="en-IN" dirty="0"/>
              <a:t>Vimal Jaiswal</a:t>
            </a:r>
            <a:r>
              <a:rPr lang="en-IN" b="1" dirty="0"/>
              <a:t>&lt;/</a:t>
            </a:r>
            <a:r>
              <a:rPr lang="en-IN" b="1" dirty="0" err="1"/>
              <a:t>cont:name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&lt;</a:t>
            </a:r>
            <a:r>
              <a:rPr lang="en-IN" b="1" dirty="0" err="1"/>
              <a:t>cont:company</a:t>
            </a:r>
            <a:r>
              <a:rPr lang="en-IN" b="1" dirty="0"/>
              <a:t>&gt;</a:t>
            </a:r>
            <a:r>
              <a:rPr lang="en-IN" dirty="0"/>
              <a:t>SSSIT.org</a:t>
            </a:r>
            <a:r>
              <a:rPr lang="en-IN" b="1" dirty="0"/>
              <a:t>&lt;/</a:t>
            </a:r>
            <a:r>
              <a:rPr lang="en-IN" b="1" dirty="0" err="1"/>
              <a:t>cont:company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&lt;</a:t>
            </a:r>
            <a:r>
              <a:rPr lang="en-IN" b="1" dirty="0" err="1"/>
              <a:t>cont:phone</a:t>
            </a:r>
            <a:r>
              <a:rPr lang="en-IN" b="1" dirty="0"/>
              <a:t>&gt;</a:t>
            </a:r>
            <a:r>
              <a:rPr lang="en-IN" dirty="0"/>
              <a:t>(0120) 425-6464</a:t>
            </a:r>
            <a:r>
              <a:rPr lang="en-IN" b="1" dirty="0"/>
              <a:t>&lt;/</a:t>
            </a:r>
            <a:r>
              <a:rPr lang="en-IN" b="1" dirty="0" err="1"/>
              <a:t>cont:phone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cont:contact</a:t>
            </a:r>
            <a:r>
              <a:rPr lang="en-IN" b="1" dirty="0"/>
              <a:t>&gt;</a:t>
            </a:r>
            <a:r>
              <a:rPr lang="en-IN" dirty="0"/>
              <a:t>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96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1B71-FB41-41E0-8BD3-482D9422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276447"/>
            <a:ext cx="10515600" cy="10601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Name Conflicts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A3EB-EC6B-409A-A503-D05F25C2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608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Data.html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/>
              <a:t>&lt;table&gt;</a:t>
            </a:r>
            <a:r>
              <a:rPr lang="en-US" dirty="0"/>
              <a:t>  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&lt;tr&gt;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&lt;td&gt;</a:t>
            </a:r>
            <a:r>
              <a:rPr lang="en-US" dirty="0"/>
              <a:t>Aries</a:t>
            </a:r>
            <a:r>
              <a:rPr lang="en-US" b="1" dirty="0"/>
              <a:t>&lt;/td&gt;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&lt;td&gt;</a:t>
            </a:r>
            <a:r>
              <a:rPr lang="en-US" dirty="0"/>
              <a:t>Bingo</a:t>
            </a:r>
            <a:r>
              <a:rPr lang="en-US" b="1" dirty="0"/>
              <a:t>&lt;/td&gt;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&lt;/tr&gt;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&lt;/table&gt;</a:t>
            </a:r>
            <a:r>
              <a:rPr lang="en-US" dirty="0"/>
              <a:t>   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22B3A-E312-44F2-9A2B-874BA1D7008E}"/>
              </a:ext>
            </a:extLst>
          </p:cNvPr>
          <p:cNvSpPr txBox="1">
            <a:spLocks/>
          </p:cNvSpPr>
          <p:nvPr/>
        </p:nvSpPr>
        <p:spPr>
          <a:xfrm>
            <a:off x="5720316" y="1729932"/>
            <a:ext cx="5364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Data.xml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/>
              <a:t>&lt;table&gt;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&lt;name&gt;</a:t>
            </a:r>
            <a:r>
              <a:rPr lang="en-US" dirty="0"/>
              <a:t>Computer table</a:t>
            </a:r>
            <a:r>
              <a:rPr lang="en-US" b="1" dirty="0"/>
              <a:t>&lt;/name&gt;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&lt;width&gt;</a:t>
            </a:r>
            <a:r>
              <a:rPr lang="en-US" dirty="0"/>
              <a:t>80</a:t>
            </a:r>
            <a:r>
              <a:rPr lang="en-US" b="1" dirty="0"/>
              <a:t>&lt;/width&gt;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&lt;length&gt;</a:t>
            </a:r>
            <a:r>
              <a:rPr lang="en-US" dirty="0"/>
              <a:t>120</a:t>
            </a:r>
            <a:r>
              <a:rPr lang="en-US" b="1" dirty="0"/>
              <a:t>&lt;/length&gt;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&lt;/table&gt;</a:t>
            </a:r>
            <a:r>
              <a:rPr lang="en-US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4928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8B50-25B5-455E-A5F1-F5FC7D21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1" y="290697"/>
            <a:ext cx="10515600" cy="708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remove name conflict?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8F4-EA34-405F-9AA4-AC3D4B13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47" y="1253331"/>
            <a:ext cx="10515600" cy="5466446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 By Using a Prefix</a:t>
            </a:r>
          </a:p>
          <a:p>
            <a:pPr marL="0" indent="0">
              <a:buNone/>
            </a:pPr>
            <a:r>
              <a:rPr lang="en-IN" sz="3400" b="1" dirty="0"/>
              <a:t>&lt;root</a:t>
            </a:r>
            <a:r>
              <a:rPr lang="en-IN" sz="3400" dirty="0"/>
              <a:t> </a:t>
            </a:r>
            <a:r>
              <a:rPr lang="en-IN" sz="3400" dirty="0" err="1"/>
              <a:t>xmlns:h</a:t>
            </a:r>
            <a:r>
              <a:rPr lang="en-IN" sz="3400" dirty="0"/>
              <a:t>="http://www.abc.com/TR/html4/"  </a:t>
            </a:r>
          </a:p>
          <a:p>
            <a:pPr marL="0" indent="0">
              <a:buNone/>
            </a:pPr>
            <a:r>
              <a:rPr lang="en-IN" sz="3400" dirty="0" err="1"/>
              <a:t>xmlns:f</a:t>
            </a:r>
            <a:r>
              <a:rPr lang="en-IN" sz="3400" dirty="0"/>
              <a:t>="http://www.xyz.com/furniture"</a:t>
            </a:r>
            <a:r>
              <a:rPr lang="en-IN" sz="3400" b="1" dirty="0"/>
              <a:t>&gt;</a:t>
            </a:r>
            <a:r>
              <a:rPr lang="en-IN" sz="3400" dirty="0"/>
              <a:t>  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h:table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Aries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Bingo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h:table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f:table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Computer table</a:t>
            </a:r>
            <a:r>
              <a:rPr lang="en-IN" b="1" dirty="0"/>
              <a:t>&lt;/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80</a:t>
            </a:r>
            <a:r>
              <a:rPr lang="en-IN" b="1" dirty="0"/>
              <a:t>&lt;/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120</a:t>
            </a:r>
            <a:r>
              <a:rPr lang="en-IN" b="1" dirty="0"/>
              <a:t>&lt;/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f:table</a:t>
            </a:r>
            <a:r>
              <a:rPr lang="en-IN" b="1" dirty="0"/>
              <a:t>&gt;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16951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0D61-4D1B-4316-8D78-29F7BDBB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6"/>
            <a:ext cx="10515600" cy="649649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By Using </a:t>
            </a:r>
            <a:r>
              <a:rPr lang="en-IN" b="1" dirty="0" err="1"/>
              <a:t>xmlns</a:t>
            </a:r>
            <a:r>
              <a:rPr lang="en-IN" b="1" dirty="0"/>
              <a:t> Attribute</a:t>
            </a:r>
          </a:p>
          <a:p>
            <a:pPr marL="0" indent="0">
              <a:buNone/>
            </a:pPr>
            <a:r>
              <a:rPr lang="en-IN" b="1" dirty="0"/>
              <a:t>	&lt;element</a:t>
            </a:r>
            <a:r>
              <a:rPr lang="en-IN" dirty="0"/>
              <a:t> </a:t>
            </a:r>
            <a:r>
              <a:rPr lang="en-IN" dirty="0" err="1"/>
              <a:t>xmlns:name</a:t>
            </a:r>
            <a:r>
              <a:rPr lang="en-IN" dirty="0"/>
              <a:t> = "URL"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u="sng" dirty="0"/>
              <a:t>E.g. </a:t>
            </a:r>
          </a:p>
          <a:p>
            <a:pPr marL="0" indent="0">
              <a:buNone/>
            </a:pPr>
            <a:r>
              <a:rPr lang="en-IN" b="1" dirty="0"/>
              <a:t>&lt;root&gt;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h:table</a:t>
            </a:r>
            <a:r>
              <a:rPr lang="en-IN" dirty="0"/>
              <a:t> </a:t>
            </a:r>
            <a:r>
              <a:rPr lang="en-IN" dirty="0" err="1"/>
              <a:t>xmlns:h</a:t>
            </a:r>
            <a:r>
              <a:rPr lang="en-IN" dirty="0"/>
              <a:t>="http://www.abc.com/TR/html4/"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Aries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Bingo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h:table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f:table</a:t>
            </a:r>
            <a:r>
              <a:rPr lang="en-IN" dirty="0"/>
              <a:t> </a:t>
            </a:r>
            <a:r>
              <a:rPr lang="en-IN" dirty="0" err="1"/>
              <a:t>xmlns:f</a:t>
            </a:r>
            <a:r>
              <a:rPr lang="en-IN" dirty="0"/>
              <a:t>="http://www.xyz.com/furniture"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Computer table</a:t>
            </a:r>
            <a:r>
              <a:rPr lang="en-IN" b="1" dirty="0"/>
              <a:t>&lt;/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80</a:t>
            </a:r>
            <a:r>
              <a:rPr lang="en-IN" b="1" dirty="0"/>
              <a:t>&lt;/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120</a:t>
            </a:r>
            <a:r>
              <a:rPr lang="en-IN" b="1" dirty="0"/>
              <a:t>&lt;/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f:table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&lt;/root&gt;</a:t>
            </a:r>
            <a:r>
              <a:rPr lang="en-IN" dirty="0"/>
              <a:t>   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97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261-0C29-43CF-8DF4-C82474F9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3" y="85060"/>
            <a:ext cx="10885967" cy="6528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&lt;root</a:t>
            </a:r>
            <a:r>
              <a:rPr lang="en-IN" dirty="0"/>
              <a:t> </a:t>
            </a:r>
            <a:r>
              <a:rPr lang="en-IN" dirty="0" err="1"/>
              <a:t>xmlns:h</a:t>
            </a:r>
            <a:r>
              <a:rPr lang="en-IN" dirty="0"/>
              <a:t>="http://www.abc.com/TR/html4/" 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xmlns:f</a:t>
            </a:r>
            <a:r>
              <a:rPr lang="en-IN" dirty="0"/>
              <a:t>="http://www.xyz.com/furniture"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h:table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Aries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&lt;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Bingo</a:t>
            </a:r>
            <a:r>
              <a:rPr lang="en-IN" b="1" dirty="0"/>
              <a:t>&lt;/</a:t>
            </a:r>
            <a:r>
              <a:rPr lang="en-IN" b="1" dirty="0" err="1"/>
              <a:t>h:td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&lt;/</a:t>
            </a:r>
            <a:r>
              <a:rPr lang="en-IN" b="1" dirty="0" err="1"/>
              <a:t>h:tr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h:table</a:t>
            </a:r>
            <a:r>
              <a:rPr lang="en-IN" b="1" dirty="0"/>
              <a:t>&gt;</a:t>
            </a:r>
            <a:r>
              <a:rPr lang="en-IN" dirty="0"/>
              <a:t>  </a:t>
            </a:r>
            <a:r>
              <a:rPr lang="en-IN" dirty="0">
                <a:solidFill>
                  <a:srgbClr val="FF0000"/>
                </a:solidFill>
              </a:rPr>
              <a:t>                                                                              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&lt;</a:t>
            </a:r>
            <a:r>
              <a:rPr lang="en-IN" b="1" dirty="0" err="1"/>
              <a:t>f:table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Computer table</a:t>
            </a:r>
            <a:r>
              <a:rPr lang="en-IN" b="1" dirty="0"/>
              <a:t>&lt;/</a:t>
            </a:r>
            <a:r>
              <a:rPr lang="en-IN" b="1" dirty="0" err="1"/>
              <a:t>f:name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80</a:t>
            </a:r>
            <a:r>
              <a:rPr lang="en-IN" b="1" dirty="0"/>
              <a:t>&lt;/</a:t>
            </a:r>
            <a:r>
              <a:rPr lang="en-IN" b="1" dirty="0" err="1"/>
              <a:t>f:width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&lt;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120</a:t>
            </a:r>
            <a:r>
              <a:rPr lang="en-IN" b="1" dirty="0"/>
              <a:t>&lt;/</a:t>
            </a:r>
            <a:r>
              <a:rPr lang="en-IN" b="1" dirty="0" err="1"/>
              <a:t>f:length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</a:t>
            </a:r>
            <a:r>
              <a:rPr lang="en-IN" b="1" dirty="0" err="1"/>
              <a:t>f:table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&lt;/root&gt;</a:t>
            </a:r>
            <a:r>
              <a:rPr lang="en-IN" dirty="0"/>
              <a:t>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77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21FA-3AC3-4ED5-BC37-2F08D57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Uniform Resource Identifier (URI)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D1BA-08D6-4FCC-933A-DEBCD07A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Uniform Resource Identifier is used to identify the internet resource.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string of characters.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most common URI is URL (Uniform Resource Locator) which identifies an internet domain address.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9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122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XML NAMESPACE</vt:lpstr>
      <vt:lpstr>Introduction</vt:lpstr>
      <vt:lpstr>XML Namespace Declaration </vt:lpstr>
      <vt:lpstr>Example</vt:lpstr>
      <vt:lpstr>Name Conflicts </vt:lpstr>
      <vt:lpstr>How to remove name conflict? </vt:lpstr>
      <vt:lpstr>PowerPoint Presentation</vt:lpstr>
      <vt:lpstr>PowerPoint Presentation</vt:lpstr>
      <vt:lpstr>Uniform Resource Identifier (URI) </vt:lpstr>
      <vt:lpstr>The Default Namespace </vt:lpstr>
      <vt:lpstr>Example of Default 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NAMESPACE</dc:title>
  <dc:creator>Hardi Desai</dc:creator>
  <cp:lastModifiedBy>Hardi Desai</cp:lastModifiedBy>
  <cp:revision>31</cp:revision>
  <dcterms:created xsi:type="dcterms:W3CDTF">2019-01-15T05:44:57Z</dcterms:created>
  <dcterms:modified xsi:type="dcterms:W3CDTF">2019-01-18T00:34:12Z</dcterms:modified>
</cp:coreProperties>
</file>