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58" r:id="rId5"/>
    <p:sldId id="273" r:id="rId6"/>
    <p:sldId id="274" r:id="rId7"/>
    <p:sldId id="275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9" r:id="rId22"/>
    <p:sldId id="280" r:id="rId23"/>
    <p:sldId id="281" r:id="rId24"/>
    <p:sldId id="282" r:id="rId25"/>
    <p:sldId id="283" r:id="rId26"/>
    <p:sldId id="259" r:id="rId27"/>
    <p:sldId id="26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7" autoAdjust="0"/>
  </p:normalViewPr>
  <p:slideViewPr>
    <p:cSldViewPr snapToGrid="0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B84F-7ECA-4C99-A7AD-94AE84F14022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2C680-5845-4F73-8559-1962DE445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docs/sgml.html#sg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https://www.youtube.com/watch?v=56pR_5rO-m4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SGML stands for Standard Generalized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purposes, a DTD, or Document Type Definition, is simply a file that defines the syntax of a </a:t>
            </a:r>
            <a:r>
              <a:rPr lang="en-US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SGML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language. 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https://www.youtube.com/watch?v=o295c89kotU</a:t>
            </a:r>
          </a:p>
          <a:p>
            <a:endParaRPr lang="en-IN" dirty="0"/>
          </a:p>
          <a:p>
            <a:r>
              <a:rPr lang="en-IN" dirty="0"/>
              <a:t>https://www.youtube.com/watch?v=f8f-v5-PvVs  //Important</a:t>
            </a:r>
          </a:p>
          <a:p>
            <a:endParaRPr lang="en-IN" dirty="0"/>
          </a:p>
          <a:p>
            <a:r>
              <a:rPr lang="en-IN" dirty="0"/>
              <a:t>https://www.youtube.com/watch?v=xIAhnDE-fzU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680-5845-4F73-8559-1962DE4450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9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https://www.youtube.com/watch?v=optvmhDo8E0</a:t>
            </a:r>
          </a:p>
          <a:p>
            <a:r>
              <a:rPr lang="en-IN" dirty="0"/>
              <a:t>https://www.youtube.com/watch?v=vIW1XcsakV0</a:t>
            </a:r>
          </a:p>
          <a:p>
            <a:r>
              <a:rPr lang="en-IN" dirty="0"/>
              <a:t>https://www.youtube.com/watch?v=1EBWzbO8lgs</a:t>
            </a:r>
          </a:p>
          <a:p>
            <a:r>
              <a:rPr lang="en-IN" dirty="0"/>
              <a:t>https://www.youtube.com/watch?v=TxqrCBJVJhg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680-5845-4F73-8559-1962DE44507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4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https://msdn.microsoft.com/en-us/library/ms256142(v=vs.110).aspx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680-5845-4F73-8559-1962DE44507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6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SGML:  Standard Generalized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SGML is based on the idea that documents have structural and other semantic elements that can be described without reference to how such elements should be displayed.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(Standard Generalized Markup Language) is a standard for how to specify a document markup language or tag set.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 specification is itself a document type definition (DTD).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in itself a document language, but a description of how to specify one.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680-5845-4F73-8559-1962DE44507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924B-2085-4301-B90B-D34F88E16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9FDD-C55B-4CB6-A4B9-4A98D36D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DF55-B3AC-4BA6-9897-7FCA3B9E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AA40-031A-41D7-81F8-F795CCBE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C171-D5E7-4EC4-BD49-29607DC6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8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26A4-AE72-4D10-A3E0-F2327573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31D6-14CB-4AE0-A506-6D5390A1E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19FD1-0F7D-431A-916C-7410436D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779-ABC3-4743-82BB-F470E8B0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F58D-5B34-4B65-9819-BDFF2A39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A9822-D9B1-49AA-9CBD-53125F53F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859DB-3812-463F-9D8F-4347267E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71DF-538B-4906-A8A2-AB38139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F991-549A-43AA-B4A7-64E139AD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AF53-4FEB-44D8-9690-1C9296D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C5D7-A354-4A0C-B9E9-0F45A7C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836B-5371-45B7-9DA7-E0889756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A765-DDFF-45C6-B4E1-99ED93C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85F0-22B4-4382-97B6-4395C072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EBBE-4C58-4909-A46D-786EFA17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2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F5A7-33FA-4465-B048-31A9B9E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2E0C0-5533-4137-BC9B-9B57E74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DE30-CC70-4BFD-BB12-4878F2D7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F8C0-A482-4A5A-AFAF-52A82DA7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FBB1-1CE8-470A-A2EF-55F3F2BC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6F5-2530-4965-9A40-28B985F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E2BC-3C69-4D4C-B0E2-01883DB4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DF440-28D1-410B-A405-8D9F294E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4020-EF8A-4EB6-B6E0-0B90D3C7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62388-01D7-41C6-8A5A-212F6A78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90FF-1E79-4304-B14B-0CFB5A0C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3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B57-48E9-4BAB-9E3F-8EB10D18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35D5-AA2F-4384-9734-50C198B1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4BBD-CF41-45D1-8489-2421F56B4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142F8-5686-4514-A355-46B481BE3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2DB7F-A3D5-42B3-866C-C0C437A5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5D05-FD39-469A-AE1C-9CF37F82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A96A5-F2E8-4499-B0E4-1C572257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1A77D-9C37-4308-9E2E-360F71E2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1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7B6A-8999-4877-A2C3-2BA5EDD2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F5C-92D5-4D17-B8BE-76D00113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6D52A-5999-4419-9073-04320C04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32F1F-D152-4BE7-912F-D496226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1FB91-CC13-4436-806A-61731E17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D3A9B-AC93-48F3-96F1-34EC591B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5BC56-9B49-4EFE-A6BE-2B84C2D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2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F433-4F5C-45A4-AEEE-8AEA9995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12A0-D4CC-4C3A-A3CE-22B19A92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9BD7-84B8-4C80-9195-C90E5F3B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7DD-E87D-4292-815D-E92E16E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96A6-98F4-41F4-965A-EEBF5BDE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1F26A-B235-4D88-9733-5E2E7CE2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1F3B-A85A-45E7-9F8C-8CC426A6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C61AB-7D8D-4B0A-B8A7-8747D060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D4258-F67B-419E-9282-0D85AEE3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A7F1-3F64-43CD-8759-12266BAE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C842-BA47-4A77-BA98-538E95CE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5F6B-1F08-463D-A844-C913B781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3706-D0D6-413B-85E3-7B2649A1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FBC4-16EA-4616-B4E9-22B4B066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9863-B8E7-4CC0-8E39-4F4BAE5F2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63FE-380A-424E-9803-1F357596A3A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AA86-025A-4B8A-8D3B-148F4456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11CE-6402-4F28-B9FF-9ACD6917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804F-4975-4171-A6AE-7102760E5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069-368C-4A89-AE41-D2558DCC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XML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45786-E989-4799-8274-A45B287E1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0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C11C-01D7-41C6-A85F-4E768211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&lt;schema&gt; element may contain some attributes.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B2F1-0242-412F-97C0-A2A35F9D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&lt;?xml version="1.0"?&gt;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xs:schema</a:t>
            </a:r>
            <a:r>
              <a:rPr lang="en-IN" dirty="0"/>
              <a:t> </a:t>
            </a:r>
            <a:r>
              <a:rPr lang="en-IN" dirty="0" err="1"/>
              <a:t>xmlns:xs</a:t>
            </a:r>
            <a:r>
              <a:rPr lang="en-IN" dirty="0"/>
              <a:t>="http://www.w3.org/2001/XMLSchema"</a:t>
            </a:r>
            <a:br>
              <a:rPr lang="en-IN" dirty="0"/>
            </a:br>
            <a:r>
              <a:rPr lang="en-IN" dirty="0" err="1"/>
              <a:t>targetNamespace</a:t>
            </a:r>
            <a:r>
              <a:rPr lang="en-IN" dirty="0"/>
              <a:t>="https://localhost/xml-</a:t>
            </a:r>
            <a:r>
              <a:rPr lang="en-IN" dirty="0" err="1"/>
              <a:t>xsd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 err="1"/>
              <a:t>xmlns</a:t>
            </a:r>
            <a:r>
              <a:rPr lang="en-IN" dirty="0"/>
              <a:t>="https://www.w3schools.com"</a:t>
            </a:r>
            <a:br>
              <a:rPr lang="en-IN" dirty="0"/>
            </a:br>
            <a:r>
              <a:rPr lang="en-IN" dirty="0" err="1"/>
              <a:t>elementFormDefault</a:t>
            </a:r>
            <a:r>
              <a:rPr lang="en-IN" dirty="0"/>
              <a:t>="qualified"&gt;</a:t>
            </a:r>
            <a:br>
              <a:rPr lang="en-IN" dirty="0"/>
            </a:br>
            <a:r>
              <a:rPr lang="en-IN" dirty="0"/>
              <a:t>...</a:t>
            </a:r>
            <a:br>
              <a:rPr lang="en-IN" dirty="0"/>
            </a:br>
            <a:r>
              <a:rPr lang="en-IN" dirty="0"/>
              <a:t>...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xs:schema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07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EB2B-37D7-42D7-AA06-356DEE2E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7"/>
            <a:ext cx="10515600" cy="1325563"/>
          </a:xfrm>
        </p:spPr>
        <p:txBody>
          <a:bodyPr/>
          <a:lstStyle/>
          <a:p>
            <a:r>
              <a:rPr lang="en-IN" b="1" dirty="0"/>
              <a:t>XSD Simple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CF23-DDB5-4300-B4F0-AA92B57E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6"/>
            <a:ext cx="10515600" cy="566715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XML Schemas define the elements of your XML files.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simple element is an XML element that contains only text.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cannot contain any other elements or attributes.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the "only text" restriction is quite misleading.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text can be of many different types.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can be one of the types included in the XML Schema definition (</a:t>
            </a:r>
            <a:r>
              <a:rPr lang="en-US" dirty="0" err="1"/>
              <a:t>boolean</a:t>
            </a:r>
            <a:r>
              <a:rPr lang="en-US" dirty="0"/>
              <a:t>, string, date, etc.), or it can be a custom type that you can define yourself.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also add restrictions (facets) to a data type in order to limit its content, or you can require the data to match a specific pattern.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5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E55D-51F3-4B03-BA9C-DC029CD8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Defining a Simple Element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9FB9-0914-4AAF-9AE0-72FB0966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4322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 name="xxx" type="</a:t>
            </a:r>
            <a:r>
              <a:rPr lang="en-IN" dirty="0" err="1"/>
              <a:t>yyy</a:t>
            </a:r>
            <a:r>
              <a:rPr lang="en-IN" dirty="0"/>
              <a:t>"/&gt;</a:t>
            </a:r>
          </a:p>
          <a:p>
            <a:endParaRPr lang="en-IN" dirty="0"/>
          </a:p>
          <a:p>
            <a:r>
              <a:rPr lang="en-US" b="1" dirty="0"/>
              <a:t>XML Schema has a lot of built-in data types.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IN" dirty="0" err="1"/>
              <a:t>xs:string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xs:decimal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xs:integer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xs:boolean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xs:date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xs:time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07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6CAC-1AB2-47DE-85B3-60ACCC6D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B6C8-53A6-4CF2-80F2-44FE6F23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 name="</a:t>
            </a:r>
            <a:r>
              <a:rPr lang="en-IN" dirty="0" err="1"/>
              <a:t>lastname</a:t>
            </a:r>
            <a:r>
              <a:rPr lang="en-IN" dirty="0"/>
              <a:t>" 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 name="age" type="</a:t>
            </a:r>
            <a:r>
              <a:rPr lang="en-IN" dirty="0" err="1"/>
              <a:t>xs:integer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 name="</a:t>
            </a:r>
            <a:r>
              <a:rPr lang="en-IN" dirty="0" err="1"/>
              <a:t>dateborn</a:t>
            </a:r>
            <a:r>
              <a:rPr lang="en-IN" dirty="0"/>
              <a:t>" type="</a:t>
            </a:r>
            <a:r>
              <a:rPr lang="en-IN" dirty="0" err="1"/>
              <a:t>xs:date</a:t>
            </a:r>
            <a:r>
              <a:rPr lang="en-IN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80617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1FD0-0A77-41E2-AB88-E733F33C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and Fixed Values for Simple Elements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C7FF-7C4D-4BF8-BEEA-B9F0C03F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571460"/>
          </a:xfrm>
        </p:spPr>
        <p:txBody>
          <a:bodyPr/>
          <a:lstStyle/>
          <a:p>
            <a:pPr algn="just"/>
            <a:r>
              <a:rPr lang="en-US" dirty="0"/>
              <a:t>Simple elements may have a default value OR a fixed value specified.</a:t>
            </a:r>
          </a:p>
          <a:p>
            <a:pPr algn="just"/>
            <a:r>
              <a:rPr lang="en-US" dirty="0"/>
              <a:t>A default value is automatically assigned to the element when no other value is specified.</a:t>
            </a:r>
          </a:p>
          <a:p>
            <a:pPr algn="just"/>
            <a:r>
              <a:rPr lang="en-US" dirty="0"/>
              <a:t>In the following example the default value is "red":</a:t>
            </a:r>
          </a:p>
          <a:p>
            <a:pPr marL="0" indent="0" algn="just">
              <a:buNone/>
            </a:pPr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 name="color" type="</a:t>
            </a:r>
            <a:r>
              <a:rPr lang="en-US" dirty="0" err="1"/>
              <a:t>xs:string</a:t>
            </a:r>
            <a:r>
              <a:rPr lang="en-US" dirty="0"/>
              <a:t>" default="red"/&gt;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fixed value is also automatically assigned to the element, and you cannot specify another value.</a:t>
            </a:r>
          </a:p>
          <a:p>
            <a:pPr algn="just"/>
            <a:r>
              <a:rPr lang="en-US" dirty="0"/>
              <a:t>In the following example the fixed value is "red":</a:t>
            </a:r>
          </a:p>
          <a:p>
            <a:pPr marL="0" indent="0" algn="just">
              <a:buNone/>
            </a:pPr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 name="color" type="</a:t>
            </a:r>
            <a:r>
              <a:rPr lang="en-US" dirty="0" err="1"/>
              <a:t>xs:string</a:t>
            </a:r>
            <a:r>
              <a:rPr lang="en-US" dirty="0"/>
              <a:t>" fixed="red"/&gt;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38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754A-E2C7-4802-864E-0FF9652F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XSD 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EE36-8883-4A2C-9D67-23608F5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attributes are declared as simple types.</a:t>
            </a:r>
          </a:p>
          <a:p>
            <a:pPr algn="just"/>
            <a:r>
              <a:rPr lang="en-US" dirty="0"/>
              <a:t>Simple elements cannot have attributes. </a:t>
            </a:r>
          </a:p>
          <a:p>
            <a:pPr algn="just"/>
            <a:r>
              <a:rPr lang="en-US" dirty="0"/>
              <a:t>If an element has attributes, it is considered to be of a complex type.</a:t>
            </a:r>
          </a:p>
          <a:p>
            <a:pPr algn="just"/>
            <a:r>
              <a:rPr lang="en-US" dirty="0"/>
              <a:t> But the attribute itself is always declared as a simple type.</a:t>
            </a:r>
          </a:p>
          <a:p>
            <a:pPr algn="just"/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dirty="0"/>
              <a:t>	&lt;</a:t>
            </a:r>
            <a:r>
              <a:rPr lang="en-US" dirty="0" err="1"/>
              <a:t>xs:attribute</a:t>
            </a:r>
            <a:r>
              <a:rPr lang="en-US" dirty="0"/>
              <a:t> name="xxx" type="</a:t>
            </a:r>
            <a:r>
              <a:rPr lang="en-US" dirty="0" err="1"/>
              <a:t>yyy</a:t>
            </a:r>
            <a:r>
              <a:rPr lang="en-US" dirty="0"/>
              <a:t>"/&gt;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6A96-1AA0-4A40-B843-13D1A784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Built-In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3E0F-92CB-4D3A-9FFD-EDFF246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79"/>
            <a:ext cx="10515600" cy="543268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err="1"/>
              <a:t>xs:string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xs:decimal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xs:integer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xs:boolean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xs:date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xs:time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r>
              <a:rPr lang="nb-NO" dirty="0"/>
              <a:t>E.g.</a:t>
            </a:r>
          </a:p>
          <a:p>
            <a:pPr marL="0" indent="0">
              <a:buNone/>
            </a:pPr>
            <a:r>
              <a:rPr lang="nb-NO" dirty="0"/>
              <a:t>	&lt;lastname lang="EN"&gt;Smith&lt;/lastname&gt;  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// XML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&lt;</a:t>
            </a:r>
            <a:r>
              <a:rPr lang="en-IN" dirty="0" err="1"/>
              <a:t>xs:attribute</a:t>
            </a:r>
            <a:r>
              <a:rPr lang="en-IN" dirty="0"/>
              <a:t> name="</a:t>
            </a:r>
            <a:r>
              <a:rPr lang="en-IN" dirty="0" err="1"/>
              <a:t>lang</a:t>
            </a:r>
            <a:r>
              <a:rPr lang="en-IN" dirty="0"/>
              <a:t>" type="</a:t>
            </a:r>
            <a:r>
              <a:rPr lang="en-IN" dirty="0" err="1"/>
              <a:t>xs:string</a:t>
            </a:r>
            <a:r>
              <a:rPr lang="en-IN" dirty="0"/>
              <a:t>"/&gt;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//Schema</a:t>
            </a:r>
          </a:p>
        </p:txBody>
      </p:sp>
    </p:spTree>
    <p:extLst>
      <p:ext uri="{BB962C8B-B14F-4D97-AF65-F5344CB8AC3E}">
        <p14:creationId xmlns:p14="http://schemas.microsoft.com/office/powerpoint/2010/main" val="319685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B7B-A9B6-425B-B01B-E39ACADF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and Fixed Values for Attributes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9384-4BA7-4B5E-B0AC-045C92AD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may have a default value OR a fixed value specified.</a:t>
            </a:r>
          </a:p>
          <a:p>
            <a:r>
              <a:rPr lang="en-US" dirty="0"/>
              <a:t>A default value is automatically assigned to the attribute when no other value is specified.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IN" dirty="0"/>
              <a:t>	&lt;</a:t>
            </a:r>
            <a:r>
              <a:rPr lang="en-IN" dirty="0" err="1"/>
              <a:t>xs:attribute</a:t>
            </a:r>
            <a:r>
              <a:rPr lang="en-IN" dirty="0"/>
              <a:t> name="</a:t>
            </a:r>
            <a:r>
              <a:rPr lang="en-IN" dirty="0" err="1"/>
              <a:t>lang</a:t>
            </a:r>
            <a:r>
              <a:rPr lang="en-IN" dirty="0"/>
              <a:t>" type="</a:t>
            </a:r>
            <a:r>
              <a:rPr lang="en-IN" dirty="0" err="1"/>
              <a:t>xs:string</a:t>
            </a:r>
            <a:r>
              <a:rPr lang="en-IN" dirty="0"/>
              <a:t>" default="EN"/&gt;</a:t>
            </a:r>
          </a:p>
          <a:p>
            <a:pPr marL="0" indent="0">
              <a:buNone/>
            </a:pPr>
            <a:r>
              <a:rPr lang="en-IN" dirty="0"/>
              <a:t>	&lt;</a:t>
            </a:r>
            <a:r>
              <a:rPr lang="en-IN" dirty="0" err="1"/>
              <a:t>xs:attribute</a:t>
            </a:r>
            <a:r>
              <a:rPr lang="en-IN" dirty="0"/>
              <a:t> name="</a:t>
            </a:r>
            <a:r>
              <a:rPr lang="en-IN" dirty="0" err="1"/>
              <a:t>lang</a:t>
            </a:r>
            <a:r>
              <a:rPr lang="en-IN" dirty="0"/>
              <a:t>" type="</a:t>
            </a:r>
            <a:r>
              <a:rPr lang="en-IN" dirty="0" err="1"/>
              <a:t>xs:string</a:t>
            </a:r>
            <a:r>
              <a:rPr lang="en-IN" dirty="0"/>
              <a:t>" fixed="EN"/&gt;</a:t>
            </a:r>
          </a:p>
        </p:txBody>
      </p:sp>
    </p:spTree>
    <p:extLst>
      <p:ext uri="{BB962C8B-B14F-4D97-AF65-F5344CB8AC3E}">
        <p14:creationId xmlns:p14="http://schemas.microsoft.com/office/powerpoint/2010/main" val="403095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135F-D5C0-4682-BDEF-CF374393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Optional and Required 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43E6-D62A-4121-8319-57B7580E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optional by default. To specify that the attribute is required, use the "use" attribute: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xs:attribute</a:t>
            </a:r>
            <a:r>
              <a:rPr lang="en-US" dirty="0"/>
              <a:t> name="</a:t>
            </a:r>
            <a:r>
              <a:rPr lang="en-US" dirty="0" err="1"/>
              <a:t>lang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 use="required"/&gt;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82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5A0A-05EE-4F17-A079-0F01740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Restrictions on Content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F0AF-EF92-4C7C-9EF5-9828B2E9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an XML element or attribute has a data type defined, it puts restrictions on the element's or attribute's content.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an XML element is of type "</a:t>
            </a:r>
            <a:r>
              <a:rPr lang="en-US" dirty="0" err="1"/>
              <a:t>xs:date</a:t>
            </a:r>
            <a:r>
              <a:rPr lang="en-US" dirty="0"/>
              <a:t>" and contains a string like "Hello World", the element will not validate.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XML Schemas, you can also add your own restrictions to your XML elements and attributes.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restrictions are called facets. You can read more about facets in the next chapter.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7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A32-51C6-4D83-8948-774DDE31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1499-FCA6-4E0A-B7AC-14AD318F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112"/>
            <a:ext cx="10515600" cy="56458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It is used to represent the structure of xml document.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goal of xml schema is to define the building block of an xml document.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can be used as an alternative to XML DTD.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Schema is commonly known as </a:t>
            </a:r>
            <a:r>
              <a:rPr lang="en-US" b="1" dirty="0"/>
              <a:t>XML Schema Definition (XSD)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defines elements, attributes, data types, elements having child elements, order of child element.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also defines fixed and default values of elements and attributes.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It is used to describe and validate the structure and the content of XML data.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DE26-A483-4AD5-91EC-76C91A4C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6A83-B58F-49E9-A8CB-FD3C02D8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element that contain some other elements and attributes.</a:t>
            </a:r>
          </a:p>
          <a:p>
            <a:endParaRPr lang="en-IN" dirty="0"/>
          </a:p>
          <a:p>
            <a:r>
              <a:rPr lang="en-IN" dirty="0"/>
              <a:t>It Includes:</a:t>
            </a:r>
          </a:p>
          <a:p>
            <a:pPr lvl="1"/>
            <a:r>
              <a:rPr lang="en-IN" dirty="0"/>
              <a:t>Empty Type</a:t>
            </a:r>
          </a:p>
          <a:p>
            <a:pPr lvl="1"/>
            <a:r>
              <a:rPr lang="en-IN" dirty="0"/>
              <a:t>Elements that contain text</a:t>
            </a:r>
          </a:p>
          <a:p>
            <a:pPr lvl="1"/>
            <a:r>
              <a:rPr lang="en-IN" dirty="0"/>
              <a:t>Elements that contain other element</a:t>
            </a:r>
          </a:p>
          <a:p>
            <a:pPr lvl="1"/>
            <a:r>
              <a:rPr lang="en-IN" dirty="0"/>
              <a:t>Element that contain text as well as other element.</a:t>
            </a:r>
          </a:p>
        </p:txBody>
      </p:sp>
    </p:spTree>
    <p:extLst>
      <p:ext uri="{BB962C8B-B14F-4D97-AF65-F5344CB8AC3E}">
        <p14:creationId xmlns:p14="http://schemas.microsoft.com/office/powerpoint/2010/main" val="378808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CAAA-F695-4A80-8F1C-9526CEFF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6DE9-B5D6-4200-9D03-67DB4386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allow us to define the elements in the manner we want</a:t>
            </a:r>
          </a:p>
          <a:p>
            <a:pPr algn="just"/>
            <a:endParaRPr lang="en-IN" dirty="0"/>
          </a:p>
          <a:p>
            <a:pPr lvl="1" algn="just"/>
            <a:r>
              <a:rPr lang="en-IN" dirty="0"/>
              <a:t>All</a:t>
            </a:r>
          </a:p>
          <a:p>
            <a:pPr lvl="1" algn="just"/>
            <a:r>
              <a:rPr lang="en-IN" dirty="0"/>
              <a:t>Choice</a:t>
            </a:r>
          </a:p>
          <a:p>
            <a:pPr lvl="1" algn="just"/>
            <a:r>
              <a:rPr lang="en-IN" dirty="0"/>
              <a:t>Sequence</a:t>
            </a:r>
          </a:p>
          <a:p>
            <a:pPr lvl="1" algn="just"/>
            <a:r>
              <a:rPr lang="en-IN" dirty="0" err="1"/>
              <a:t>Maxoccurs</a:t>
            </a:r>
            <a:endParaRPr lang="en-IN" dirty="0"/>
          </a:p>
          <a:p>
            <a:pPr lvl="1" algn="just"/>
            <a:r>
              <a:rPr lang="en-IN" dirty="0" err="1"/>
              <a:t>Minoccurs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95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27E0-63DC-46A9-824B-A04BBAFC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All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9493-7CB0-4DE4-9F6A-C86BA7F4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Specify that all the child elements must occur in any sequence but each child must appear at least once.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sz="4400" b="1" dirty="0"/>
              <a:t>Sequence 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For specifying that the child elements must be present in some order.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51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DCF-42DF-47CF-8BBD-58D8618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Choice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52F9-CDA8-41C9-A5DF-C95E12D3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Using this, we can select the element of our own choice.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For this, it is not necessary to have all the elements present in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316501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E7AB-4BE7-45D9-BC25-9E99BC8E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/>
          <a:lstStyle/>
          <a:p>
            <a:pPr marL="0" indent="0" algn="just">
              <a:buNone/>
            </a:pPr>
            <a:r>
              <a:rPr lang="en-IN" sz="4400" b="1" dirty="0" err="1">
                <a:latin typeface="+mj-lt"/>
                <a:ea typeface="+mj-ea"/>
                <a:cs typeface="+mj-cs"/>
              </a:rPr>
              <a:t>maxOccurs</a:t>
            </a:r>
            <a:endParaRPr lang="en-IN" sz="4400" b="1" dirty="0">
              <a:latin typeface="+mj-lt"/>
              <a:ea typeface="+mj-ea"/>
              <a:cs typeface="+mj-cs"/>
            </a:endParaRPr>
          </a:p>
          <a:p>
            <a:pPr algn="just"/>
            <a:r>
              <a:rPr lang="en-IN" dirty="0"/>
              <a:t>It is used to denote the maximum number of times an element can occur.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sz="4400" b="1" dirty="0"/>
              <a:t>minOccurs</a:t>
            </a:r>
          </a:p>
          <a:p>
            <a:pPr algn="just"/>
            <a:r>
              <a:rPr lang="en-IN" dirty="0"/>
              <a:t>It is used to denote the minimum number of times an element can occur.</a:t>
            </a:r>
          </a:p>
          <a:p>
            <a:pPr algn="just"/>
            <a:endParaRPr lang="en-IN" dirty="0"/>
          </a:p>
          <a:p>
            <a:pPr algn="just"/>
            <a:endParaRPr lang="en-I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067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1CA3-846B-4503-9C06-A6DD5DC6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739-05A9-4D61-BFC1-67B9496A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F2618-B37A-4506-960C-7ADA8B0D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9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33CD-AFF0-4FE3-A17C-9BC47E59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Schemas are More Powerful than DTD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62AC-55C8-40EE-9052-A2825FF0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XML Schemas are written in XML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Schemas are extensible to additions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Schemas support data types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Schemas support namespaces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515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74AF-7020-4DE6-AFD3-456B2BE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Schemas Support Data Types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977C-B239-4C5D-A74E-AB9EBF29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It is easier to describe allowable document content</a:t>
            </a:r>
          </a:p>
          <a:p>
            <a:endParaRPr lang="en-US" dirty="0"/>
          </a:p>
          <a:p>
            <a:r>
              <a:rPr lang="en-US" dirty="0"/>
              <a:t>It is easier to validate the correctness of data</a:t>
            </a:r>
          </a:p>
          <a:p>
            <a:endParaRPr lang="en-US" dirty="0"/>
          </a:p>
          <a:p>
            <a:r>
              <a:rPr lang="en-US" dirty="0"/>
              <a:t>It is easier to define data facets (restrictions on data)</a:t>
            </a:r>
          </a:p>
          <a:p>
            <a:endParaRPr lang="en-US" dirty="0"/>
          </a:p>
          <a:p>
            <a:r>
              <a:rPr lang="en-US" dirty="0"/>
              <a:t>It is easier to define data patterns (data formats)</a:t>
            </a:r>
          </a:p>
          <a:p>
            <a:endParaRPr lang="en-US" dirty="0"/>
          </a:p>
          <a:p>
            <a:r>
              <a:rPr lang="en-US" dirty="0"/>
              <a:t>It is easier to convert data between different data types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23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D5F-D8B0-4A38-8384-0C63698D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Schemas use XML Syntax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1B26-DA9F-43DA-A4CD-268CD06D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don't have to learn a new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use your XML editor to edit your Schema files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use your XML parser to parse your Schema files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manipulate your Schemas with the XML DOM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transform your Schemas with XSLT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8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C18C-DBC0-4461-9084-1C94C29D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XSD - The &lt;schema&gt; Element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B078-243D-47E6-BA18-5AD5B46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&lt;schema&gt; element is the root element of every XML Schema.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dirty="0"/>
              <a:t>&lt;?xml version="1.0"?&gt;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&lt;xs:schema&gt;</a:t>
            </a:r>
            <a:br>
              <a:rPr lang="de-DE" dirty="0"/>
            </a:br>
            <a:r>
              <a:rPr lang="de-DE" dirty="0"/>
              <a:t>...</a:t>
            </a:r>
            <a:br>
              <a:rPr lang="de-DE" dirty="0"/>
            </a:br>
            <a:r>
              <a:rPr lang="de-DE" dirty="0"/>
              <a:t>...</a:t>
            </a:r>
            <a:br>
              <a:rPr lang="de-DE" dirty="0"/>
            </a:br>
            <a:r>
              <a:rPr lang="de-DE" dirty="0"/>
              <a:t>&lt;/xs:schema&gt;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D269-C4F5-4013-BB5A-FC15E59F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5FD3-9D04-4FD4-AD75-8CD27B87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665"/>
            <a:ext cx="10515600" cy="5241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Menlo"/>
              </a:rPr>
              <a:t>&lt;?xml version = "1.0" encoding = "UTF-8"?&gt;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&lt;</a:t>
            </a:r>
            <a:r>
              <a:rPr lang="en-US" altLang="en-US" dirty="0" err="1">
                <a:latin typeface="Menlo"/>
              </a:rPr>
              <a:t>xs:schema</a:t>
            </a:r>
            <a:r>
              <a:rPr lang="en-US" altLang="en-US" dirty="0">
                <a:latin typeface="Menlo"/>
              </a:rPr>
              <a:t> </a:t>
            </a:r>
            <a:r>
              <a:rPr lang="en-US" altLang="en-US" dirty="0" err="1">
                <a:latin typeface="Menlo"/>
              </a:rPr>
              <a:t>xmlns:xs</a:t>
            </a:r>
            <a:r>
              <a:rPr lang="en-US" altLang="en-US" dirty="0">
                <a:latin typeface="Menlo"/>
              </a:rPr>
              <a:t> = "http://www.w3.org/2001/XMLSchema"&gt;             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      &lt;</a:t>
            </a:r>
            <a:r>
              <a:rPr lang="en-US" altLang="en-US" dirty="0" err="1">
                <a:latin typeface="Menlo"/>
              </a:rPr>
              <a:t>xs:element</a:t>
            </a:r>
            <a:r>
              <a:rPr lang="en-US" altLang="en-US" dirty="0">
                <a:latin typeface="Menlo"/>
              </a:rPr>
              <a:t> name = "contact"&gt;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&lt;</a:t>
            </a:r>
            <a:r>
              <a:rPr lang="en-US" altLang="en-US" dirty="0" err="1">
                <a:latin typeface="Menlo"/>
              </a:rPr>
              <a:t>xs:complexType</a:t>
            </a:r>
            <a:r>
              <a:rPr lang="en-US" altLang="en-US" dirty="0"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      &lt;</a:t>
            </a:r>
            <a:r>
              <a:rPr lang="en-US" altLang="en-US" dirty="0" err="1">
                <a:latin typeface="Menlo"/>
              </a:rPr>
              <a:t>xs:sequence</a:t>
            </a:r>
            <a:r>
              <a:rPr lang="en-US" altLang="en-US" dirty="0">
                <a:latin typeface="Menlo"/>
              </a:rPr>
              <a:t>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	&lt;</a:t>
            </a:r>
            <a:r>
              <a:rPr lang="en-US" altLang="en-US" dirty="0" err="1">
                <a:latin typeface="Menlo"/>
              </a:rPr>
              <a:t>xs:element</a:t>
            </a:r>
            <a:r>
              <a:rPr lang="en-US" altLang="en-US" dirty="0">
                <a:latin typeface="Menlo"/>
              </a:rPr>
              <a:t> name = "name" type = "</a:t>
            </a:r>
            <a:r>
              <a:rPr lang="en-US" altLang="en-US" dirty="0" err="1">
                <a:latin typeface="Menlo"/>
              </a:rPr>
              <a:t>xs:string</a:t>
            </a:r>
            <a:r>
              <a:rPr lang="en-US" altLang="en-US" dirty="0">
                <a:latin typeface="Menlo"/>
              </a:rPr>
              <a:t>" /&gt;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	&lt;</a:t>
            </a:r>
            <a:r>
              <a:rPr lang="en-US" altLang="en-US" dirty="0" err="1">
                <a:latin typeface="Menlo"/>
              </a:rPr>
              <a:t>xs:element</a:t>
            </a:r>
            <a:r>
              <a:rPr lang="en-US" altLang="en-US" dirty="0">
                <a:latin typeface="Menlo"/>
              </a:rPr>
              <a:t> name = "company" type = "</a:t>
            </a:r>
            <a:r>
              <a:rPr lang="en-US" altLang="en-US" dirty="0" err="1">
                <a:latin typeface="Menlo"/>
              </a:rPr>
              <a:t>xs:string</a:t>
            </a:r>
            <a:r>
              <a:rPr lang="en-US" altLang="en-US" dirty="0">
                <a:latin typeface="Menlo"/>
              </a:rPr>
              <a:t>" /&gt;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	&lt;</a:t>
            </a:r>
            <a:r>
              <a:rPr lang="en-US" altLang="en-US" dirty="0" err="1">
                <a:latin typeface="Menlo"/>
              </a:rPr>
              <a:t>xs:element</a:t>
            </a:r>
            <a:r>
              <a:rPr lang="en-US" altLang="en-US" dirty="0">
                <a:latin typeface="Menlo"/>
              </a:rPr>
              <a:t> name = "phone" type = "</a:t>
            </a:r>
            <a:r>
              <a:rPr lang="en-US" altLang="en-US" dirty="0" err="1">
                <a:latin typeface="Menlo"/>
              </a:rPr>
              <a:t>xs:int</a:t>
            </a:r>
            <a:r>
              <a:rPr lang="en-US" altLang="en-US" dirty="0">
                <a:latin typeface="Menlo"/>
              </a:rPr>
              <a:t>" /&gt;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       &lt;/</a:t>
            </a:r>
            <a:r>
              <a:rPr lang="en-US" altLang="en-US" dirty="0" err="1">
                <a:latin typeface="Menlo"/>
              </a:rPr>
              <a:t>xs:sequence</a:t>
            </a:r>
            <a:r>
              <a:rPr lang="en-US" altLang="en-US" dirty="0">
                <a:latin typeface="Menlo"/>
              </a:rPr>
              <a:t>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	&lt;/</a:t>
            </a:r>
            <a:r>
              <a:rPr lang="en-US" altLang="en-US" dirty="0" err="1">
                <a:latin typeface="Menlo"/>
              </a:rPr>
              <a:t>xs:complexType</a:t>
            </a:r>
            <a:r>
              <a:rPr lang="en-US" altLang="en-US" dirty="0">
                <a:latin typeface="Menlo"/>
              </a:rPr>
              <a:t>&gt;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     &lt;/</a:t>
            </a:r>
            <a:r>
              <a:rPr lang="en-US" altLang="en-US" dirty="0" err="1">
                <a:latin typeface="Menlo"/>
              </a:rPr>
              <a:t>xs:element</a:t>
            </a:r>
            <a:r>
              <a:rPr lang="en-US" altLang="en-US" dirty="0"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 &lt;/</a:t>
            </a:r>
            <a:r>
              <a:rPr lang="en-US" altLang="en-US" dirty="0" err="1">
                <a:latin typeface="Menlo"/>
              </a:rPr>
              <a:t>xs:schema</a:t>
            </a:r>
            <a:r>
              <a:rPr lang="en-US" altLang="en-US" dirty="0">
                <a:latin typeface="Menl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2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32E8-E37E-4C58-A315-1F0C8D66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A9B2-5E8E-4D48-A541-B3E380A5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836510"/>
            <a:ext cx="12094029" cy="4351338"/>
          </a:xfrm>
        </p:spPr>
        <p:txBody>
          <a:bodyPr/>
          <a:lstStyle/>
          <a:p>
            <a:r>
              <a:rPr lang="en-IN" dirty="0" err="1"/>
              <a:t>Xs</a:t>
            </a:r>
            <a:r>
              <a:rPr lang="en-IN" dirty="0"/>
              <a:t> : Identify schema elements and type</a:t>
            </a:r>
          </a:p>
          <a:p>
            <a:r>
              <a:rPr lang="en-IN" dirty="0" err="1"/>
              <a:t>Xs:schema</a:t>
            </a:r>
            <a:r>
              <a:rPr lang="en-IN" dirty="0"/>
              <a:t> -&gt; document element of schema</a:t>
            </a:r>
          </a:p>
          <a:p>
            <a:endParaRPr lang="en-IN" dirty="0"/>
          </a:p>
          <a:p>
            <a:r>
              <a:rPr lang="en-IN" dirty="0"/>
              <a:t>Attribute </a:t>
            </a:r>
            <a:r>
              <a:rPr lang="en-IN" dirty="0" err="1"/>
              <a:t>xmlns:xs</a:t>
            </a:r>
            <a:r>
              <a:rPr lang="en-IN" dirty="0"/>
              <a:t> -&gt; which has value </a:t>
            </a:r>
            <a:r>
              <a:rPr lang="en-IN" sz="2000" dirty="0">
                <a:hlinkClick r:id="rId2"/>
              </a:rPr>
              <a:t>http://www.w3.org/2001/XMLSchema</a:t>
            </a:r>
            <a:endParaRPr lang="en-IN" sz="2000" dirty="0"/>
          </a:p>
          <a:p>
            <a:r>
              <a:rPr lang="en-IN" dirty="0"/>
              <a:t>This declaration indicate that document should follow the rules of XML schema</a:t>
            </a:r>
          </a:p>
          <a:p>
            <a:r>
              <a:rPr lang="en-IN" dirty="0" err="1"/>
              <a:t>Xs:element</a:t>
            </a:r>
            <a:r>
              <a:rPr lang="en-IN" dirty="0"/>
              <a:t> -&gt;used to define the xml element</a:t>
            </a:r>
          </a:p>
          <a:p>
            <a:r>
              <a:rPr lang="en-IN" dirty="0" err="1"/>
              <a:t>Xs:sequence</a:t>
            </a:r>
            <a:r>
              <a:rPr lang="en-IN" dirty="0"/>
              <a:t>-&gt; indicate that while defining element, must use in same sequence</a:t>
            </a:r>
          </a:p>
          <a:p>
            <a:r>
              <a:rPr lang="en-IN" dirty="0" err="1"/>
              <a:t>Type:string</a:t>
            </a:r>
            <a:r>
              <a:rPr lang="en-IN" dirty="0"/>
              <a:t> -&gt; all element have different datatype</a:t>
            </a:r>
          </a:p>
        </p:txBody>
      </p:sp>
    </p:spTree>
    <p:extLst>
      <p:ext uri="{BB962C8B-B14F-4D97-AF65-F5344CB8AC3E}">
        <p14:creationId xmlns:p14="http://schemas.microsoft.com/office/powerpoint/2010/main" val="281617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79A-5AEC-419B-9ABF-23CF9F79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86C5-BF02-43E2-AB06-20DE5169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&lt;?xml version=“1.0” ?&gt;</a:t>
            </a:r>
          </a:p>
          <a:p>
            <a:pPr marL="0" indent="0">
              <a:buNone/>
            </a:pPr>
            <a:r>
              <a:rPr lang="en-IN" dirty="0"/>
              <a:t>&lt;student  </a:t>
            </a:r>
            <a:r>
              <a:rPr lang="en-IN" dirty="0" err="1"/>
              <a:t>xmlns:xsi</a:t>
            </a:r>
            <a:r>
              <a:rPr lang="en-IN" dirty="0"/>
              <a:t>=</a:t>
            </a:r>
            <a:r>
              <a:rPr lang="en-IN" dirty="0">
                <a:hlinkClick r:id="rId2"/>
              </a:rPr>
              <a:t>http://www.w3.org/2001/XMLSchema-instance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Xsi</a:t>
            </a:r>
            <a:r>
              <a:rPr lang="en-IN" dirty="0"/>
              <a:t>=</a:t>
            </a:r>
            <a:r>
              <a:rPr lang="en-IN" dirty="0" err="1"/>
              <a:t>schemaLocation</a:t>
            </a:r>
            <a:r>
              <a:rPr lang="en-IN" dirty="0"/>
              <a:t>=“name.xsd”</a:t>
            </a:r>
          </a:p>
          <a:p>
            <a:pPr marL="0" indent="0">
              <a:buNone/>
            </a:pP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&lt;name&gt;</a:t>
            </a:r>
            <a:r>
              <a:rPr lang="en-IN" dirty="0" err="1"/>
              <a:t>xyz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&lt;/student&gt;</a:t>
            </a:r>
          </a:p>
        </p:txBody>
      </p:sp>
    </p:spTree>
    <p:extLst>
      <p:ext uri="{BB962C8B-B14F-4D97-AF65-F5344CB8AC3E}">
        <p14:creationId xmlns:p14="http://schemas.microsoft.com/office/powerpoint/2010/main" val="17448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E4C3-DA15-4581-85DC-C9156EF6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23D5-E966-4746-80ED-58211E17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Xmlns:xsi</a:t>
            </a:r>
            <a:r>
              <a:rPr lang="en-IN" dirty="0"/>
              <a:t> -&gt; attribute of doc which indicates that xml document is an instance of xml schema</a:t>
            </a:r>
          </a:p>
          <a:p>
            <a:endParaRPr lang="en-IN" dirty="0"/>
          </a:p>
          <a:p>
            <a:r>
              <a:rPr lang="en-IN" dirty="0" err="1"/>
              <a:t>Xsi</a:t>
            </a:r>
            <a:r>
              <a:rPr lang="en-IN" dirty="0"/>
              <a:t>=</a:t>
            </a:r>
            <a:r>
              <a:rPr lang="en-IN" dirty="0" err="1"/>
              <a:t>schemaLocation</a:t>
            </a:r>
            <a:r>
              <a:rPr lang="en-IN" dirty="0"/>
              <a:t>-&gt; to tie xml doc with some schema definition</a:t>
            </a:r>
          </a:p>
          <a:p>
            <a:r>
              <a:rPr lang="en-IN" dirty="0"/>
              <a:t>The value passed in this attribute is name of </a:t>
            </a:r>
            <a:r>
              <a:rPr lang="en-IN" dirty="0" err="1"/>
              <a:t>xsd</a:t>
            </a:r>
            <a:r>
              <a:rPr lang="en-IN" dirty="0"/>
              <a:t>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1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D885-E268-42EA-84E9-888169FB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Schema Instance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A1A1-3A12-4C0E-96FB-332EAD44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XML Schema definition language (XSD) defines four attributes for use in XML instance documents.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attributes are in the http://www.w3.org/2001/XMLSchema-instance namespace.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attributes are often prefixed with </a:t>
            </a:r>
            <a:r>
              <a:rPr lang="en-US" b="1" dirty="0" err="1"/>
              <a:t>xsi</a:t>
            </a:r>
            <a:r>
              <a:rPr lang="en-US" dirty="0"/>
              <a:t>, although any prefix can be used and mapped to the http://www.w3.org/2001/XMLSchema-instance namespace URI.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44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03E7-84DA-465F-80A9-4E986137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table describes the XML Schema instance attributes.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DDDB7-F366-4F1D-8E42-E16E7960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133600"/>
            <a:ext cx="10591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7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Office PowerPoint</Application>
  <PresentationFormat>Widescreen</PresentationFormat>
  <Paragraphs>221</Paragraphs>
  <Slides>28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Menlo</vt:lpstr>
      <vt:lpstr>Office Theme</vt:lpstr>
      <vt:lpstr>XML Schema</vt:lpstr>
      <vt:lpstr>Introduction</vt:lpstr>
      <vt:lpstr>XSD - The &lt;schema&gt; Element </vt:lpstr>
      <vt:lpstr>Example</vt:lpstr>
      <vt:lpstr>PowerPoint Presentation</vt:lpstr>
      <vt:lpstr>PowerPoint Presentation</vt:lpstr>
      <vt:lpstr>PowerPoint Presentation</vt:lpstr>
      <vt:lpstr>XML Schema Instance Attributes </vt:lpstr>
      <vt:lpstr>The following table describes the XML Schema instance attributes.</vt:lpstr>
      <vt:lpstr>The &lt;schema&gt; element may contain some attributes.</vt:lpstr>
      <vt:lpstr>XSD Simple Elements </vt:lpstr>
      <vt:lpstr>Defining a Simple Element </vt:lpstr>
      <vt:lpstr>Example</vt:lpstr>
      <vt:lpstr>Default and Fixed Values for Simple Elements </vt:lpstr>
      <vt:lpstr>XSD Attributes </vt:lpstr>
      <vt:lpstr>Built-In Data Type</vt:lpstr>
      <vt:lpstr>Default and Fixed Values for Attributes </vt:lpstr>
      <vt:lpstr>Optional and Required Attributes </vt:lpstr>
      <vt:lpstr>Restrictions on Content </vt:lpstr>
      <vt:lpstr>Complex Types</vt:lpstr>
      <vt:lpstr>Indicators</vt:lpstr>
      <vt:lpstr>All indicator</vt:lpstr>
      <vt:lpstr>Choice indicator</vt:lpstr>
      <vt:lpstr>PowerPoint Presentation</vt:lpstr>
      <vt:lpstr>PowerPoint Presentation</vt:lpstr>
      <vt:lpstr>XML Schemas are More Powerful than DTD </vt:lpstr>
      <vt:lpstr>XML Schemas Support Data Types </vt:lpstr>
      <vt:lpstr>XML Schemas use XML Syntax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Hardi Desai</dc:creator>
  <cp:lastModifiedBy>Hardi Desai</cp:lastModifiedBy>
  <cp:revision>61</cp:revision>
  <dcterms:created xsi:type="dcterms:W3CDTF">2019-01-15T09:08:50Z</dcterms:created>
  <dcterms:modified xsi:type="dcterms:W3CDTF">2019-01-23T04:53:32Z</dcterms:modified>
</cp:coreProperties>
</file>