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2" r:id="rId3"/>
    <p:sldId id="257" r:id="rId4"/>
    <p:sldId id="267" r:id="rId5"/>
    <p:sldId id="258" r:id="rId6"/>
    <p:sldId id="268" r:id="rId7"/>
    <p:sldId id="269" r:id="rId8"/>
    <p:sldId id="259" r:id="rId9"/>
    <p:sldId id="260" r:id="rId10"/>
    <p:sldId id="261" r:id="rId11"/>
    <p:sldId id="262" r:id="rId12"/>
    <p:sldId id="266" r:id="rId13"/>
    <p:sldId id="271" r:id="rId14"/>
    <p:sldId id="263" r:id="rId15"/>
    <p:sldId id="264" r:id="rId16"/>
    <p:sldId id="265"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67" autoAdjust="0"/>
  </p:normalViewPr>
  <p:slideViewPr>
    <p:cSldViewPr snapToGrid="0">
      <p:cViewPr varScale="1">
        <p:scale>
          <a:sx n="60" d="100"/>
          <a:sy n="60"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40A0B-19D7-4BF6-ACE9-72AD23297662}" type="datetimeFigureOut">
              <a:rPr lang="en-IN" smtClean="0"/>
              <a:t>25-01-2019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DA668-E196-4F4F-A59A-4DD476F0851A}" type="slidenum">
              <a:rPr lang="en-IN" smtClean="0"/>
              <a:t>‹#›</a:t>
            </a:fld>
            <a:endParaRPr lang="en-IN"/>
          </a:p>
        </p:txBody>
      </p:sp>
    </p:spTree>
    <p:extLst>
      <p:ext uri="{BB962C8B-B14F-4D97-AF65-F5344CB8AC3E}">
        <p14:creationId xmlns:p14="http://schemas.microsoft.com/office/powerpoint/2010/main" val="2894211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https://www.youtube.com/watch?v=0It-kBg-7NE</a:t>
            </a:r>
          </a:p>
        </p:txBody>
      </p:sp>
      <p:sp>
        <p:nvSpPr>
          <p:cNvPr id="4" name="Slide Number Placeholder 3"/>
          <p:cNvSpPr>
            <a:spLocks noGrp="1"/>
          </p:cNvSpPr>
          <p:nvPr>
            <p:ph type="sldNum" sz="quarter" idx="5"/>
          </p:nvPr>
        </p:nvSpPr>
        <p:spPr/>
        <p:txBody>
          <a:bodyPr/>
          <a:lstStyle/>
          <a:p>
            <a:fld id="{F8CDA668-E196-4F4F-A59A-4DD476F0851A}" type="slidenum">
              <a:rPr lang="en-IN" smtClean="0"/>
              <a:t>1</a:t>
            </a:fld>
            <a:endParaRPr lang="en-IN"/>
          </a:p>
        </p:txBody>
      </p:sp>
    </p:spTree>
    <p:extLst>
      <p:ext uri="{BB962C8B-B14F-4D97-AF65-F5344CB8AC3E}">
        <p14:creationId xmlns:p14="http://schemas.microsoft.com/office/powerpoint/2010/main" val="358134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CDA668-E196-4F4F-A59A-4DD476F0851A}" type="slidenum">
              <a:rPr lang="en-IN" smtClean="0"/>
              <a:t>2</a:t>
            </a:fld>
            <a:endParaRPr lang="en-IN"/>
          </a:p>
        </p:txBody>
      </p:sp>
    </p:spTree>
    <p:extLst>
      <p:ext uri="{BB962C8B-B14F-4D97-AF65-F5344CB8AC3E}">
        <p14:creationId xmlns:p14="http://schemas.microsoft.com/office/powerpoint/2010/main" val="827273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err="1">
                <a:solidFill>
                  <a:schemeClr val="tx1"/>
                </a:solidFill>
                <a:effectLst/>
                <a:latin typeface="+mn-lt"/>
                <a:ea typeface="+mn-ea"/>
                <a:cs typeface="+mn-cs"/>
              </a:rPr>
              <a:t>xsl:value-of</a:t>
            </a:r>
            <a:r>
              <a:rPr lang="en-US" sz="1200" b="0" i="0" kern="1200" dirty="0">
                <a:solidFill>
                  <a:schemeClr val="tx1"/>
                </a:solidFill>
                <a:effectLst/>
                <a:latin typeface="+mn-lt"/>
                <a:ea typeface="+mn-ea"/>
                <a:cs typeface="+mn-cs"/>
              </a:rPr>
              <a:t> uses the </a:t>
            </a:r>
            <a:r>
              <a:rPr lang="en-US" sz="1200" b="0" i="1" kern="1200" dirty="0">
                <a:solidFill>
                  <a:schemeClr val="tx1"/>
                </a:solidFill>
                <a:effectLst/>
                <a:latin typeface="+mn-lt"/>
                <a:ea typeface="+mn-ea"/>
                <a:cs typeface="+mn-cs"/>
              </a:rPr>
              <a:t>select</a:t>
            </a:r>
            <a:r>
              <a:rPr lang="en-US" sz="1200" b="0" i="0" kern="1200" dirty="0">
                <a:solidFill>
                  <a:schemeClr val="tx1"/>
                </a:solidFill>
                <a:effectLst/>
                <a:latin typeface="+mn-lt"/>
                <a:ea typeface="+mn-ea"/>
                <a:cs typeface="+mn-cs"/>
              </a:rPr>
              <a:t> attribute to choose elements. Because we are already at the correct element, </a:t>
            </a:r>
            <a:r>
              <a:rPr lang="en-US" sz="1200" b="0" i="1" kern="1200" dirty="0">
                <a:solidFill>
                  <a:schemeClr val="tx1"/>
                </a:solidFill>
                <a:effectLst/>
                <a:latin typeface="+mn-lt"/>
                <a:ea typeface="+mn-ea"/>
                <a:cs typeface="+mn-cs"/>
              </a:rPr>
              <a:t>student</a:t>
            </a:r>
            <a:r>
              <a:rPr lang="en-US" sz="1200" b="0" i="0" kern="1200" dirty="0">
                <a:solidFill>
                  <a:schemeClr val="tx1"/>
                </a:solidFill>
                <a:effectLst/>
                <a:latin typeface="+mn-lt"/>
                <a:ea typeface="+mn-ea"/>
                <a:cs typeface="+mn-cs"/>
              </a:rPr>
              <a:t>, we use a period "." to select the current element's data. The period is a special character to use when you want to select the same element that you matched with template's </a:t>
            </a:r>
            <a:r>
              <a:rPr lang="en-US" sz="1200" b="0" i="1" kern="1200" dirty="0">
                <a:solidFill>
                  <a:schemeClr val="tx1"/>
                </a:solidFill>
                <a:effectLst/>
                <a:latin typeface="+mn-lt"/>
                <a:ea typeface="+mn-ea"/>
                <a:cs typeface="+mn-cs"/>
              </a:rPr>
              <a:t>match</a:t>
            </a:r>
            <a:r>
              <a:rPr lang="en-US" sz="1200" b="0" i="0" kern="1200" dirty="0">
                <a:solidFill>
                  <a:schemeClr val="tx1"/>
                </a:solidFill>
                <a:effectLst/>
                <a:latin typeface="+mn-lt"/>
                <a:ea typeface="+mn-ea"/>
                <a:cs typeface="+mn-cs"/>
              </a:rPr>
              <a:t> attribute.</a:t>
            </a:r>
            <a:endParaRPr lang="en-IN" dirty="0"/>
          </a:p>
        </p:txBody>
      </p:sp>
      <p:sp>
        <p:nvSpPr>
          <p:cNvPr id="4" name="Slide Number Placeholder 3"/>
          <p:cNvSpPr>
            <a:spLocks noGrp="1"/>
          </p:cNvSpPr>
          <p:nvPr>
            <p:ph type="sldNum" sz="quarter" idx="5"/>
          </p:nvPr>
        </p:nvSpPr>
        <p:spPr/>
        <p:txBody>
          <a:bodyPr/>
          <a:lstStyle/>
          <a:p>
            <a:fld id="{F8CDA668-E196-4F4F-A59A-4DD476F0851A}" type="slidenum">
              <a:rPr lang="en-IN" smtClean="0"/>
              <a:t>26</a:t>
            </a:fld>
            <a:endParaRPr lang="en-IN"/>
          </a:p>
        </p:txBody>
      </p:sp>
    </p:spTree>
    <p:extLst>
      <p:ext uri="{BB962C8B-B14F-4D97-AF65-F5344CB8AC3E}">
        <p14:creationId xmlns:p14="http://schemas.microsoft.com/office/powerpoint/2010/main" val="182098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9DAD-17AC-4C96-8C56-C0555562D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20494F-D4FF-44E6-8C39-5535B90E1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567758-927D-4481-936E-04E5092334ED}"/>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6D57681E-80D4-4892-8035-B7E8E37BA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195F0-A0F9-4617-A361-FC302497D1C6}"/>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41588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4398-6421-48D0-A124-6D68F66AE6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4C5107-521E-40EB-A4AF-971413D0D7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F6969-819B-468A-AC84-E4579E62B2D4}"/>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82DB263D-2107-4A10-BE77-C7B378613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16C6A-9A21-43A4-87C8-A69C0F0E8228}"/>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374307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D1BB1F-F8FA-43F9-9BD5-5B6F1CF3BA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84452-3989-4AE9-8556-0260746E88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626D2-F6B6-4CA1-9836-01D9F81069EF}"/>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4F93F2BA-8B41-4852-9BB6-9550394E6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E6F96-67DC-44AF-81D9-45E97EE75883}"/>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18632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B9A7-B4EE-49D0-8623-EC02FDBC1E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771C1-275D-46FC-93E1-CE6A369CDA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F267D-8935-433F-838E-01A2CD48916E}"/>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5675FB91-7541-4AE3-996A-C1034127E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109A23-D849-49B8-8C23-9AFC3C65FD95}"/>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27868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5B4D-E18F-47EC-AF69-22C4D7B6D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720313-B33C-4326-9DA8-0A301BBC3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A14973-BAD3-4571-8554-D0FCC8C19E8B}"/>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92072DB8-26B8-4A8E-AA1F-A535634FBA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046819-D090-4614-8C4F-25B532745706}"/>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226626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FD42-F819-4B0A-98FA-E3B7317E6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8C501-27D1-49E1-8610-C45B3BB38E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46A41D-B16D-4D79-B38A-AA674BF4A1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ACCBB6-F9BA-4816-8DF7-01239FF37542}"/>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6" name="Footer Placeholder 5">
            <a:extLst>
              <a:ext uri="{FF2B5EF4-FFF2-40B4-BE49-F238E27FC236}">
                <a16:creationId xmlns:a16="http://schemas.microsoft.com/office/drawing/2014/main" id="{8C074C6E-2E59-434F-B211-EF5ED6F67C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7B089-5D0B-4299-B41E-33488A815151}"/>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216165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6629-C4A8-4230-8DC8-1595754C38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53CFC8-347E-4612-BB2F-5B655CFDA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36A36D-0823-4846-9402-3B6F5498B3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436F63-E603-40C8-8F66-9B79553D6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9922B4-43B7-48A2-92F9-9250FB33EC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620BD-5FAB-4A64-A4D1-77FBE0D8BD4C}"/>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8" name="Footer Placeholder 7">
            <a:extLst>
              <a:ext uri="{FF2B5EF4-FFF2-40B4-BE49-F238E27FC236}">
                <a16:creationId xmlns:a16="http://schemas.microsoft.com/office/drawing/2014/main" id="{09D68ECA-70D5-4D2F-9446-257A874278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6610BD-D869-4FAD-A584-D1B814A12F5B}"/>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27628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41D9-40C4-42DE-B8B8-CF6248C426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842B0C-681A-4A1E-A5FF-1665A4B32A5C}"/>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4" name="Footer Placeholder 3">
            <a:extLst>
              <a:ext uri="{FF2B5EF4-FFF2-40B4-BE49-F238E27FC236}">
                <a16:creationId xmlns:a16="http://schemas.microsoft.com/office/drawing/2014/main" id="{01BE8FF3-2AF2-48D5-A932-C01A9CF342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05EC28-9244-4B28-8AAC-DDC3C2E9FB51}"/>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418559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6ADD0-CCE2-4A3E-B122-DC61955A13AB}"/>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3" name="Footer Placeholder 2">
            <a:extLst>
              <a:ext uri="{FF2B5EF4-FFF2-40B4-BE49-F238E27FC236}">
                <a16:creationId xmlns:a16="http://schemas.microsoft.com/office/drawing/2014/main" id="{17B1B068-11A2-4E12-A19A-53E59E6252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B1996-E72D-4C5D-8F2D-6B03154B60A2}"/>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50605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3158-FE96-4B5C-90DE-C4EEBD773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F685DE-231F-4136-8126-059BC6B00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CB5EE0-0D8E-4911-91E5-25B223040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BE5877-D398-4F31-A967-90CE9240D557}"/>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6" name="Footer Placeholder 5">
            <a:extLst>
              <a:ext uri="{FF2B5EF4-FFF2-40B4-BE49-F238E27FC236}">
                <a16:creationId xmlns:a16="http://schemas.microsoft.com/office/drawing/2014/main" id="{72187BCB-48AA-44C8-BB50-35FD29E5D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87DE2-DE60-4438-BA69-C39558892EC2}"/>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4253515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07FA-5748-4CEE-9C12-5FAA19BC07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0EA01-55B1-4AD0-BCDA-B86EEC3DA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FC69A6-7DB7-404C-8FA6-F53475362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276583-548A-4094-805A-415F64A92F1D}"/>
              </a:ext>
            </a:extLst>
          </p:cNvPr>
          <p:cNvSpPr>
            <a:spLocks noGrp="1"/>
          </p:cNvSpPr>
          <p:nvPr>
            <p:ph type="dt" sz="half" idx="10"/>
          </p:nvPr>
        </p:nvSpPr>
        <p:spPr/>
        <p:txBody>
          <a:bodyPr/>
          <a:lstStyle/>
          <a:p>
            <a:fld id="{A34645C6-072B-47A1-9E84-DAD207D4C0DE}" type="datetimeFigureOut">
              <a:rPr lang="en-IN" smtClean="0"/>
              <a:t>25-01-2019</a:t>
            </a:fld>
            <a:endParaRPr lang="en-IN"/>
          </a:p>
        </p:txBody>
      </p:sp>
      <p:sp>
        <p:nvSpPr>
          <p:cNvPr id="6" name="Footer Placeholder 5">
            <a:extLst>
              <a:ext uri="{FF2B5EF4-FFF2-40B4-BE49-F238E27FC236}">
                <a16:creationId xmlns:a16="http://schemas.microsoft.com/office/drawing/2014/main" id="{5F148671-15D6-4121-B884-816C5C4A4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DF05D-1273-442A-BEA8-B0C279FA84FF}"/>
              </a:ext>
            </a:extLst>
          </p:cNvPr>
          <p:cNvSpPr>
            <a:spLocks noGrp="1"/>
          </p:cNvSpPr>
          <p:nvPr>
            <p:ph type="sldNum" sz="quarter" idx="12"/>
          </p:nvPr>
        </p:nvSpPr>
        <p:spPr/>
        <p:txBody>
          <a:bodyPr/>
          <a:lstStyle/>
          <a:p>
            <a:fld id="{39D683D0-3CC5-4B29-BB26-743AF0AB2A6A}" type="slidenum">
              <a:rPr lang="en-IN" smtClean="0"/>
              <a:t>‹#›</a:t>
            </a:fld>
            <a:endParaRPr lang="en-IN"/>
          </a:p>
        </p:txBody>
      </p:sp>
    </p:spTree>
    <p:extLst>
      <p:ext uri="{BB962C8B-B14F-4D97-AF65-F5344CB8AC3E}">
        <p14:creationId xmlns:p14="http://schemas.microsoft.com/office/powerpoint/2010/main" val="181127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C1493-5CDC-4B39-BC0D-C50219D4B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B1B93-2F25-4F57-A4A0-3CA35A873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156AD-2860-4699-A550-8704119BE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645C6-072B-47A1-9E84-DAD207D4C0DE}" type="datetimeFigureOut">
              <a:rPr lang="en-IN" smtClean="0"/>
              <a:t>25-01-2019</a:t>
            </a:fld>
            <a:endParaRPr lang="en-IN"/>
          </a:p>
        </p:txBody>
      </p:sp>
      <p:sp>
        <p:nvSpPr>
          <p:cNvPr id="5" name="Footer Placeholder 4">
            <a:extLst>
              <a:ext uri="{FF2B5EF4-FFF2-40B4-BE49-F238E27FC236}">
                <a16:creationId xmlns:a16="http://schemas.microsoft.com/office/drawing/2014/main" id="{1CC81886-98DA-4D1E-8BBD-CADCF678D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431652-D826-4619-9744-D5AF1EA2FC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683D0-3CC5-4B29-BB26-743AF0AB2A6A}" type="slidenum">
              <a:rPr lang="en-IN" smtClean="0"/>
              <a:t>‹#›</a:t>
            </a:fld>
            <a:endParaRPr lang="en-IN"/>
          </a:p>
        </p:txBody>
      </p:sp>
    </p:spTree>
    <p:extLst>
      <p:ext uri="{BB962C8B-B14F-4D97-AF65-F5344CB8AC3E}">
        <p14:creationId xmlns:p14="http://schemas.microsoft.com/office/powerpoint/2010/main" val="298237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9F36-983B-46F6-908C-64673A67E43F}"/>
              </a:ext>
            </a:extLst>
          </p:cNvPr>
          <p:cNvSpPr>
            <a:spLocks noGrp="1"/>
          </p:cNvSpPr>
          <p:nvPr>
            <p:ph type="ctrTitle"/>
          </p:nvPr>
        </p:nvSpPr>
        <p:spPr/>
        <p:txBody>
          <a:bodyPr/>
          <a:lstStyle/>
          <a:p>
            <a:r>
              <a:rPr lang="en-IN" b="1" dirty="0"/>
              <a:t>XSLT</a:t>
            </a:r>
          </a:p>
        </p:txBody>
      </p:sp>
      <p:sp>
        <p:nvSpPr>
          <p:cNvPr id="3" name="Subtitle 2">
            <a:extLst>
              <a:ext uri="{FF2B5EF4-FFF2-40B4-BE49-F238E27FC236}">
                <a16:creationId xmlns:a16="http://schemas.microsoft.com/office/drawing/2014/main" id="{F59BAFCD-6F06-49CE-AD56-730BAE858020}"/>
              </a:ext>
            </a:extLst>
          </p:cNvPr>
          <p:cNvSpPr>
            <a:spLocks noGrp="1"/>
          </p:cNvSpPr>
          <p:nvPr>
            <p:ph type="subTitle" idx="1"/>
          </p:nvPr>
        </p:nvSpPr>
        <p:spPr/>
        <p:txBody>
          <a:bodyPr/>
          <a:lstStyle/>
          <a:p>
            <a:r>
              <a:rPr lang="en-IN" dirty="0" err="1"/>
              <a:t>eXtensible</a:t>
            </a:r>
            <a:r>
              <a:rPr lang="en-IN" dirty="0"/>
              <a:t> Stylesheet Language Transformations</a:t>
            </a:r>
          </a:p>
        </p:txBody>
      </p:sp>
    </p:spTree>
    <p:extLst>
      <p:ext uri="{BB962C8B-B14F-4D97-AF65-F5344CB8AC3E}">
        <p14:creationId xmlns:p14="http://schemas.microsoft.com/office/powerpoint/2010/main" val="176432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263B2-E6DA-4AA5-A7A5-42DAF76C4C03}"/>
              </a:ext>
            </a:extLst>
          </p:cNvPr>
          <p:cNvSpPr>
            <a:spLocks noGrp="1"/>
          </p:cNvSpPr>
          <p:nvPr>
            <p:ph idx="1"/>
          </p:nvPr>
        </p:nvSpPr>
        <p:spPr>
          <a:xfrm>
            <a:off x="838200" y="457200"/>
            <a:ext cx="10515600" cy="5719763"/>
          </a:xfrm>
        </p:spPr>
        <p:txBody>
          <a:bodyPr/>
          <a:lstStyle/>
          <a:p>
            <a:pPr algn="just"/>
            <a:r>
              <a:rPr lang="en-US" dirty="0"/>
              <a:t>An XSLT stylesheet is used to define the transformation rules to be applied on the target XML document. </a:t>
            </a:r>
          </a:p>
          <a:p>
            <a:pPr algn="just"/>
            <a:endParaRPr lang="en-US" dirty="0"/>
          </a:p>
          <a:p>
            <a:pPr algn="just"/>
            <a:r>
              <a:rPr lang="en-US" dirty="0"/>
              <a:t>XSLT stylesheet is written in XML format. </a:t>
            </a:r>
          </a:p>
          <a:p>
            <a:pPr algn="just"/>
            <a:endParaRPr lang="en-US" dirty="0"/>
          </a:p>
          <a:p>
            <a:pPr algn="just"/>
            <a:r>
              <a:rPr lang="en-US" dirty="0"/>
              <a:t>XSLT Processor takes the XSLT stylesheet and applies the transformation rules on the target XML document and then it generates a formatted document in the form of XML, HTML, or text format.</a:t>
            </a:r>
          </a:p>
          <a:p>
            <a:pPr algn="just"/>
            <a:endParaRPr lang="en-US" dirty="0"/>
          </a:p>
          <a:p>
            <a:pPr algn="just"/>
            <a:r>
              <a:rPr lang="en-US" dirty="0"/>
              <a:t> This formatted document is then utilized by XSLT formatter to generate the actual output which is to be displayed to the end-user.</a:t>
            </a:r>
            <a:endParaRPr lang="en-IN" dirty="0"/>
          </a:p>
        </p:txBody>
      </p:sp>
    </p:spTree>
    <p:extLst>
      <p:ext uri="{BB962C8B-B14F-4D97-AF65-F5344CB8AC3E}">
        <p14:creationId xmlns:p14="http://schemas.microsoft.com/office/powerpoint/2010/main" val="29656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EDE7-9866-439D-BF98-A62EAD7EEAF2}"/>
              </a:ext>
            </a:extLst>
          </p:cNvPr>
          <p:cNvSpPr>
            <a:spLocks noGrp="1"/>
          </p:cNvSpPr>
          <p:nvPr>
            <p:ph type="title"/>
          </p:nvPr>
        </p:nvSpPr>
        <p:spPr>
          <a:xfrm>
            <a:off x="838200" y="298634"/>
            <a:ext cx="10515600" cy="1446028"/>
          </a:xfrm>
        </p:spPr>
        <p:txBody>
          <a:bodyPr>
            <a:normAutofit/>
          </a:bodyPr>
          <a:lstStyle/>
          <a:p>
            <a:r>
              <a:rPr lang="en-IN" b="1" dirty="0"/>
              <a:t>Advantage of XSLT</a:t>
            </a:r>
            <a:br>
              <a:rPr lang="en-IN" dirty="0"/>
            </a:br>
            <a:endParaRPr lang="en-IN" dirty="0"/>
          </a:p>
        </p:txBody>
      </p:sp>
      <p:sp>
        <p:nvSpPr>
          <p:cNvPr id="3" name="Content Placeholder 2">
            <a:extLst>
              <a:ext uri="{FF2B5EF4-FFF2-40B4-BE49-F238E27FC236}">
                <a16:creationId xmlns:a16="http://schemas.microsoft.com/office/drawing/2014/main" id="{B4014FE9-D730-41BD-93CA-486DC211BEED}"/>
              </a:ext>
            </a:extLst>
          </p:cNvPr>
          <p:cNvSpPr>
            <a:spLocks noGrp="1"/>
          </p:cNvSpPr>
          <p:nvPr>
            <p:ph idx="1"/>
          </p:nvPr>
        </p:nvSpPr>
        <p:spPr>
          <a:xfrm>
            <a:off x="838200" y="1744662"/>
            <a:ext cx="10515600" cy="3368676"/>
          </a:xfrm>
        </p:spPr>
        <p:txBody>
          <a:bodyPr>
            <a:normAutofit/>
          </a:bodyPr>
          <a:lstStyle/>
          <a:p>
            <a:pPr algn="just"/>
            <a:r>
              <a:rPr lang="en-US" dirty="0"/>
              <a:t>XSLT provides an </a:t>
            </a:r>
            <a:r>
              <a:rPr lang="en-US" b="1" dirty="0"/>
              <a:t>easy way to merge XML data into presentation </a:t>
            </a:r>
            <a:r>
              <a:rPr lang="en-US" dirty="0"/>
              <a:t>because it applies user defined transformations to an XML document and the output can be HTML, XML, or any other structured document.</a:t>
            </a:r>
          </a:p>
          <a:p>
            <a:pPr algn="just"/>
            <a:endParaRPr lang="en-US" dirty="0"/>
          </a:p>
          <a:p>
            <a:pPr algn="just"/>
            <a:r>
              <a:rPr lang="en-US" dirty="0"/>
              <a:t>XSLT </a:t>
            </a:r>
            <a:r>
              <a:rPr lang="en-US" b="1" dirty="0"/>
              <a:t>provides </a:t>
            </a:r>
            <a:r>
              <a:rPr lang="en-US" b="1" dirty="0" err="1"/>
              <a:t>Xpath</a:t>
            </a:r>
            <a:r>
              <a:rPr lang="en-US" b="1" dirty="0"/>
              <a:t> to locate elements/attribute </a:t>
            </a:r>
            <a:r>
              <a:rPr lang="en-US" dirty="0"/>
              <a:t>within an XML document. </a:t>
            </a:r>
          </a:p>
          <a:p>
            <a:pPr algn="just"/>
            <a:endParaRPr lang="en-US" dirty="0"/>
          </a:p>
          <a:p>
            <a:pPr algn="just"/>
            <a:endParaRPr lang="en-IN" dirty="0"/>
          </a:p>
        </p:txBody>
      </p:sp>
    </p:spTree>
    <p:extLst>
      <p:ext uri="{BB962C8B-B14F-4D97-AF65-F5344CB8AC3E}">
        <p14:creationId xmlns:p14="http://schemas.microsoft.com/office/powerpoint/2010/main" val="428553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C127-7038-4C64-8524-169BE740B4F9}"/>
              </a:ext>
            </a:extLst>
          </p:cNvPr>
          <p:cNvSpPr>
            <a:spLocks noGrp="1"/>
          </p:cNvSpPr>
          <p:nvPr>
            <p:ph type="title"/>
          </p:nvPr>
        </p:nvSpPr>
        <p:spPr>
          <a:xfrm>
            <a:off x="838200" y="288925"/>
            <a:ext cx="10515600" cy="758825"/>
          </a:xfrm>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AADB36DD-AE21-4992-9CB0-62B3DA2DACAE}"/>
              </a:ext>
            </a:extLst>
          </p:cNvPr>
          <p:cNvSpPr>
            <a:spLocks noGrp="1"/>
          </p:cNvSpPr>
          <p:nvPr>
            <p:ph idx="1"/>
          </p:nvPr>
        </p:nvSpPr>
        <p:spPr>
          <a:xfrm>
            <a:off x="838200" y="1587500"/>
            <a:ext cx="10515600" cy="4351338"/>
          </a:xfrm>
        </p:spPr>
        <p:txBody>
          <a:bodyPr>
            <a:normAutofit fontScale="92500" lnSpcReduction="10000"/>
          </a:bodyPr>
          <a:lstStyle/>
          <a:p>
            <a:pPr algn="just"/>
            <a:r>
              <a:rPr lang="en-US" dirty="0"/>
              <a:t>By using XML and XSLT, the application UI </a:t>
            </a:r>
            <a:r>
              <a:rPr lang="en-US" b="1" dirty="0"/>
              <a:t>script will look clean </a:t>
            </a:r>
            <a:r>
              <a:rPr lang="en-US" dirty="0"/>
              <a:t>and will be easier to maintain.</a:t>
            </a:r>
          </a:p>
          <a:p>
            <a:pPr algn="just"/>
            <a:endParaRPr lang="en-US" dirty="0"/>
          </a:p>
          <a:p>
            <a:pPr algn="just"/>
            <a:r>
              <a:rPr lang="en-US" dirty="0"/>
              <a:t>XSLT templates are based on XPath pattern which is very powerful in terms of performance to process the XML document.</a:t>
            </a:r>
          </a:p>
          <a:p>
            <a:pPr algn="just"/>
            <a:endParaRPr lang="en-US" dirty="0"/>
          </a:p>
          <a:p>
            <a:pPr algn="just"/>
            <a:r>
              <a:rPr lang="en-US" dirty="0"/>
              <a:t>XSLT can be </a:t>
            </a:r>
            <a:r>
              <a:rPr lang="en-US" b="1" dirty="0"/>
              <a:t>used as a validation language </a:t>
            </a:r>
            <a:r>
              <a:rPr lang="en-US" dirty="0"/>
              <a:t>as it uses tree-pattern-matching approach.</a:t>
            </a:r>
          </a:p>
          <a:p>
            <a:pPr algn="just"/>
            <a:endParaRPr lang="en-US" dirty="0"/>
          </a:p>
          <a:p>
            <a:pPr algn="just"/>
            <a:r>
              <a:rPr lang="en-US" dirty="0"/>
              <a:t>You can </a:t>
            </a:r>
            <a:r>
              <a:rPr lang="en-US" b="1" dirty="0"/>
              <a:t>change the output simply modifying the transformations in XSL files.</a:t>
            </a:r>
          </a:p>
          <a:p>
            <a:endParaRPr lang="en-IN" dirty="0"/>
          </a:p>
        </p:txBody>
      </p:sp>
    </p:spTree>
    <p:extLst>
      <p:ext uri="{BB962C8B-B14F-4D97-AF65-F5344CB8AC3E}">
        <p14:creationId xmlns:p14="http://schemas.microsoft.com/office/powerpoint/2010/main" val="428824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4640-B43D-4775-930C-FF3F966A693E}"/>
              </a:ext>
            </a:extLst>
          </p:cNvPr>
          <p:cNvSpPr>
            <a:spLocks noGrp="1"/>
          </p:cNvSpPr>
          <p:nvPr>
            <p:ph type="title"/>
          </p:nvPr>
        </p:nvSpPr>
        <p:spPr>
          <a:xfrm>
            <a:off x="914400" y="365125"/>
            <a:ext cx="10439400" cy="1325563"/>
          </a:xfrm>
        </p:spPr>
        <p:txBody>
          <a:bodyPr/>
          <a:lstStyle/>
          <a:p>
            <a:r>
              <a:rPr lang="en-IN" b="1" dirty="0"/>
              <a:t>Declaration of xml-stylesheet</a:t>
            </a:r>
          </a:p>
        </p:txBody>
      </p:sp>
      <p:sp>
        <p:nvSpPr>
          <p:cNvPr id="3" name="Content Placeholder 2">
            <a:extLst>
              <a:ext uri="{FF2B5EF4-FFF2-40B4-BE49-F238E27FC236}">
                <a16:creationId xmlns:a16="http://schemas.microsoft.com/office/drawing/2014/main" id="{9B8BC4CA-54B1-4161-A864-6A9D47C892F2}"/>
              </a:ext>
            </a:extLst>
          </p:cNvPr>
          <p:cNvSpPr>
            <a:spLocks noGrp="1"/>
          </p:cNvSpPr>
          <p:nvPr>
            <p:ph idx="1"/>
          </p:nvPr>
        </p:nvSpPr>
        <p:spPr/>
        <p:txBody>
          <a:bodyPr/>
          <a:lstStyle/>
          <a:p>
            <a:pPr marL="0" indent="0">
              <a:buNone/>
            </a:pPr>
            <a:r>
              <a:rPr lang="en-IN" dirty="0"/>
              <a:t>&lt;?xml-stylesheet type=“text/</a:t>
            </a:r>
            <a:r>
              <a:rPr lang="en-IN" dirty="0" err="1"/>
              <a:t>xsl</a:t>
            </a:r>
            <a:r>
              <a:rPr lang="en-IN" dirty="0"/>
              <a:t>” </a:t>
            </a:r>
            <a:r>
              <a:rPr lang="en-IN" dirty="0" err="1"/>
              <a:t>href</a:t>
            </a:r>
            <a:r>
              <a:rPr lang="en-IN" dirty="0"/>
              <a:t>=“class.xsl” ?&gt;</a:t>
            </a:r>
          </a:p>
          <a:p>
            <a:pPr marL="0" indent="0">
              <a:buNone/>
            </a:pPr>
            <a:endParaRPr lang="en-IN" dirty="0"/>
          </a:p>
          <a:p>
            <a:pPr marL="0" indent="0">
              <a:buNone/>
            </a:pPr>
            <a:r>
              <a:rPr lang="en-IN" dirty="0"/>
              <a:t>where,</a:t>
            </a:r>
          </a:p>
          <a:p>
            <a:pPr marL="0" indent="0">
              <a:buNone/>
            </a:pPr>
            <a:r>
              <a:rPr lang="en-IN" dirty="0"/>
              <a:t>	</a:t>
            </a:r>
            <a:r>
              <a:rPr lang="en-IN" b="1" dirty="0"/>
              <a:t>type</a:t>
            </a:r>
            <a:r>
              <a:rPr lang="en-IN" dirty="0"/>
              <a:t>: type of file being linked to. For that text/</a:t>
            </a:r>
            <a:r>
              <a:rPr lang="en-IN" dirty="0" err="1"/>
              <a:t>xsl</a:t>
            </a:r>
            <a:r>
              <a:rPr lang="en-IN" dirty="0"/>
              <a:t> values can be  </a:t>
            </a:r>
          </a:p>
          <a:p>
            <a:pPr marL="0" indent="0">
              <a:buNone/>
            </a:pPr>
            <a:r>
              <a:rPr lang="en-IN" dirty="0"/>
              <a:t>                     used.</a:t>
            </a:r>
          </a:p>
          <a:p>
            <a:pPr marL="0" indent="0">
              <a:buNone/>
            </a:pPr>
            <a:endParaRPr lang="en-IN" dirty="0"/>
          </a:p>
          <a:p>
            <a:pPr marL="0" indent="0">
              <a:buNone/>
            </a:pPr>
            <a:r>
              <a:rPr lang="en-IN" dirty="0"/>
              <a:t>	</a:t>
            </a:r>
            <a:r>
              <a:rPr lang="en-IN" b="1" dirty="0" err="1"/>
              <a:t>href</a:t>
            </a:r>
            <a:r>
              <a:rPr lang="en-IN" dirty="0"/>
              <a:t>: the location of the file.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01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5163-5C06-4AFD-AF5D-EB204762278B}"/>
              </a:ext>
            </a:extLst>
          </p:cNvPr>
          <p:cNvSpPr>
            <a:spLocks noGrp="1"/>
          </p:cNvSpPr>
          <p:nvPr>
            <p:ph type="title"/>
          </p:nvPr>
        </p:nvSpPr>
        <p:spPr>
          <a:xfrm>
            <a:off x="838200" y="365126"/>
            <a:ext cx="10515600" cy="673100"/>
          </a:xfrm>
        </p:spPr>
        <p:txBody>
          <a:bodyPr>
            <a:normAutofit fontScale="90000"/>
          </a:bodyPr>
          <a:lstStyle/>
          <a:p>
            <a:r>
              <a:rPr lang="en-IN" b="1" dirty="0"/>
              <a:t>&lt;</a:t>
            </a:r>
            <a:r>
              <a:rPr lang="en-IN" b="1" dirty="0" err="1"/>
              <a:t>xsl:template</a:t>
            </a:r>
            <a:r>
              <a:rPr lang="en-IN" b="1" dirty="0"/>
              <a:t>&gt; Element</a:t>
            </a:r>
            <a:br>
              <a:rPr lang="en-IN" dirty="0"/>
            </a:br>
            <a:endParaRPr lang="en-IN" dirty="0"/>
          </a:p>
        </p:txBody>
      </p:sp>
      <p:sp>
        <p:nvSpPr>
          <p:cNvPr id="3" name="Content Placeholder 2">
            <a:extLst>
              <a:ext uri="{FF2B5EF4-FFF2-40B4-BE49-F238E27FC236}">
                <a16:creationId xmlns:a16="http://schemas.microsoft.com/office/drawing/2014/main" id="{72EC4F07-29FE-4CF7-B5BA-B246C6731F10}"/>
              </a:ext>
            </a:extLst>
          </p:cNvPr>
          <p:cNvSpPr>
            <a:spLocks noGrp="1"/>
          </p:cNvSpPr>
          <p:nvPr>
            <p:ph idx="1"/>
          </p:nvPr>
        </p:nvSpPr>
        <p:spPr>
          <a:xfrm>
            <a:off x="838200" y="1038226"/>
            <a:ext cx="10515600" cy="5454648"/>
          </a:xfrm>
        </p:spPr>
        <p:txBody>
          <a:bodyPr>
            <a:normAutofit lnSpcReduction="10000"/>
          </a:bodyPr>
          <a:lstStyle/>
          <a:p>
            <a:pPr algn="just"/>
            <a:r>
              <a:rPr lang="en-US" dirty="0"/>
              <a:t>XSLT style sheet consist of a set of rules that are called templates.</a:t>
            </a:r>
          </a:p>
          <a:p>
            <a:pPr algn="just"/>
            <a:r>
              <a:rPr lang="en-US" dirty="0"/>
              <a:t>Each template “matches” some set of elements in source tree and then describes the contribution that the matched element makes to result tree.</a:t>
            </a:r>
          </a:p>
          <a:p>
            <a:pPr algn="just"/>
            <a:r>
              <a:rPr lang="en-US" dirty="0"/>
              <a:t>A template contains rules to apply when a specified node is matched.</a:t>
            </a:r>
          </a:p>
          <a:p>
            <a:r>
              <a:rPr lang="en-US" dirty="0"/>
              <a:t>The &lt;</a:t>
            </a:r>
            <a:r>
              <a:rPr lang="en-US" dirty="0" err="1"/>
              <a:t>xsl:template</a:t>
            </a:r>
            <a:r>
              <a:rPr lang="en-US" dirty="0"/>
              <a:t>&gt; element is used to build templates.</a:t>
            </a:r>
          </a:p>
          <a:p>
            <a:pPr algn="just"/>
            <a:r>
              <a:rPr lang="en-US" dirty="0"/>
              <a:t>The </a:t>
            </a:r>
            <a:r>
              <a:rPr lang="en-US" b="1" dirty="0"/>
              <a:t>match</a:t>
            </a:r>
            <a:r>
              <a:rPr lang="en-US" dirty="0"/>
              <a:t> attribute is used to associate a template with an XML element. </a:t>
            </a:r>
          </a:p>
          <a:p>
            <a:pPr algn="just"/>
            <a:r>
              <a:rPr lang="en-US" dirty="0"/>
              <a:t>The match attribute can also be used to define a template for the entire XML document. </a:t>
            </a:r>
          </a:p>
          <a:p>
            <a:pPr algn="just"/>
            <a:r>
              <a:rPr lang="en-US" dirty="0"/>
              <a:t>The value of the match attribute is an XPath expression (i.e. match="/" defines the whole document).</a:t>
            </a:r>
          </a:p>
          <a:p>
            <a:pPr algn="just"/>
            <a:endParaRPr lang="en-IN" dirty="0"/>
          </a:p>
        </p:txBody>
      </p:sp>
    </p:spTree>
    <p:extLst>
      <p:ext uri="{BB962C8B-B14F-4D97-AF65-F5344CB8AC3E}">
        <p14:creationId xmlns:p14="http://schemas.microsoft.com/office/powerpoint/2010/main" val="108958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06DD-BB66-4489-B4EC-B2C767C17EE0}"/>
              </a:ext>
            </a:extLst>
          </p:cNvPr>
          <p:cNvSpPr>
            <a:spLocks noGrp="1"/>
          </p:cNvSpPr>
          <p:nvPr>
            <p:ph type="title"/>
          </p:nvPr>
        </p:nvSpPr>
        <p:spPr/>
        <p:txBody>
          <a:bodyPr/>
          <a:lstStyle/>
          <a:p>
            <a:r>
              <a:rPr lang="en-IN" b="1" dirty="0"/>
              <a:t>&lt;</a:t>
            </a:r>
            <a:r>
              <a:rPr lang="en-IN" b="1" dirty="0" err="1"/>
              <a:t>xsl:value-of</a:t>
            </a:r>
            <a:r>
              <a:rPr lang="en-IN" b="1" dirty="0"/>
              <a:t>&gt; Element</a:t>
            </a:r>
            <a:br>
              <a:rPr lang="en-IN" dirty="0"/>
            </a:br>
            <a:endParaRPr lang="en-IN" dirty="0"/>
          </a:p>
        </p:txBody>
      </p:sp>
      <p:sp>
        <p:nvSpPr>
          <p:cNvPr id="3" name="Content Placeholder 2">
            <a:extLst>
              <a:ext uri="{FF2B5EF4-FFF2-40B4-BE49-F238E27FC236}">
                <a16:creationId xmlns:a16="http://schemas.microsoft.com/office/drawing/2014/main" id="{746E6403-8CB9-428E-A7FB-AC87FA9DF21B}"/>
              </a:ext>
            </a:extLst>
          </p:cNvPr>
          <p:cNvSpPr>
            <a:spLocks noGrp="1"/>
          </p:cNvSpPr>
          <p:nvPr>
            <p:ph idx="1"/>
          </p:nvPr>
        </p:nvSpPr>
        <p:spPr/>
        <p:txBody>
          <a:bodyPr/>
          <a:lstStyle/>
          <a:p>
            <a:r>
              <a:rPr lang="en-US" dirty="0"/>
              <a:t>&lt;</a:t>
            </a:r>
            <a:r>
              <a:rPr lang="en-US" dirty="0" err="1"/>
              <a:t>xsl:value-of</a:t>
            </a:r>
            <a:r>
              <a:rPr lang="en-US" dirty="0"/>
              <a:t>&gt; tag puts the value of the selected node as per XPath expression, as text.</a:t>
            </a:r>
          </a:p>
          <a:p>
            <a:endParaRPr lang="en-US" dirty="0"/>
          </a:p>
          <a:p>
            <a:pPr marL="0" indent="0">
              <a:buNone/>
            </a:pPr>
            <a:r>
              <a:rPr lang="en-US" b="1" dirty="0"/>
              <a:t>Declaration</a:t>
            </a:r>
          </a:p>
          <a:p>
            <a:pPr lvl="1"/>
            <a:r>
              <a:rPr lang="en-US" altLang="en-US" dirty="0">
                <a:solidFill>
                  <a:srgbClr val="313131"/>
                </a:solidFill>
                <a:latin typeface="Menlo"/>
              </a:rPr>
              <a:t>&lt;</a:t>
            </a:r>
            <a:r>
              <a:rPr lang="en-US" altLang="en-US" dirty="0" err="1">
                <a:solidFill>
                  <a:srgbClr val="313131"/>
                </a:solidFill>
                <a:latin typeface="Menlo"/>
              </a:rPr>
              <a:t>xsl:value-of</a:t>
            </a:r>
            <a:r>
              <a:rPr lang="en-US" altLang="en-US" dirty="0">
                <a:solidFill>
                  <a:srgbClr val="313131"/>
                </a:solidFill>
                <a:latin typeface="Menlo"/>
              </a:rPr>
              <a:t> select </a:t>
            </a:r>
            <a:r>
              <a:rPr lang="en-US" altLang="en-US">
                <a:solidFill>
                  <a:srgbClr val="313131"/>
                </a:solidFill>
                <a:latin typeface="Menlo"/>
              </a:rPr>
              <a:t>= Expression&gt;</a:t>
            </a:r>
            <a:endParaRPr lang="en-US" dirty="0"/>
          </a:p>
          <a:p>
            <a:endParaRPr lang="en-IN" dirty="0"/>
          </a:p>
        </p:txBody>
      </p:sp>
    </p:spTree>
    <p:extLst>
      <p:ext uri="{BB962C8B-B14F-4D97-AF65-F5344CB8AC3E}">
        <p14:creationId xmlns:p14="http://schemas.microsoft.com/office/powerpoint/2010/main" val="138429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F66-D3E3-4A59-9F3A-8D57BBEA83D7}"/>
              </a:ext>
            </a:extLst>
          </p:cNvPr>
          <p:cNvSpPr>
            <a:spLocks noGrp="1"/>
          </p:cNvSpPr>
          <p:nvPr>
            <p:ph type="title"/>
          </p:nvPr>
        </p:nvSpPr>
        <p:spPr/>
        <p:txBody>
          <a:bodyPr/>
          <a:lstStyle/>
          <a:p>
            <a:r>
              <a:rPr lang="en-IN" b="1" dirty="0"/>
              <a:t>XSLT &lt;for-each&gt;</a:t>
            </a:r>
            <a:br>
              <a:rPr lang="en-IN" b="1" dirty="0"/>
            </a:br>
            <a:endParaRPr lang="en-IN" b="1" dirty="0"/>
          </a:p>
        </p:txBody>
      </p:sp>
      <p:sp>
        <p:nvSpPr>
          <p:cNvPr id="3" name="Content Placeholder 2">
            <a:extLst>
              <a:ext uri="{FF2B5EF4-FFF2-40B4-BE49-F238E27FC236}">
                <a16:creationId xmlns:a16="http://schemas.microsoft.com/office/drawing/2014/main" id="{6B20992E-086A-4D40-B407-5749B1EB1D4D}"/>
              </a:ext>
            </a:extLst>
          </p:cNvPr>
          <p:cNvSpPr>
            <a:spLocks noGrp="1"/>
          </p:cNvSpPr>
          <p:nvPr>
            <p:ph idx="1"/>
          </p:nvPr>
        </p:nvSpPr>
        <p:spPr>
          <a:xfrm>
            <a:off x="628650" y="1816100"/>
            <a:ext cx="10515600" cy="4351338"/>
          </a:xfrm>
        </p:spPr>
        <p:txBody>
          <a:bodyPr/>
          <a:lstStyle/>
          <a:p>
            <a:pPr algn="just"/>
            <a:r>
              <a:rPr lang="en-US" dirty="0"/>
              <a:t>&lt;</a:t>
            </a:r>
            <a:r>
              <a:rPr lang="en-US" dirty="0" err="1"/>
              <a:t>xsl:for-each</a:t>
            </a:r>
            <a:r>
              <a:rPr lang="en-US" dirty="0"/>
              <a:t>&gt; tag applies a template repeatedly for each node.</a:t>
            </a:r>
          </a:p>
          <a:p>
            <a:pPr algn="just"/>
            <a:endParaRPr lang="en-US" dirty="0"/>
          </a:p>
          <a:p>
            <a:pPr marL="0" indent="0" algn="just">
              <a:buNone/>
            </a:pPr>
            <a:r>
              <a:rPr lang="en-US" altLang="en-US" b="1" dirty="0">
                <a:solidFill>
                  <a:srgbClr val="313131"/>
                </a:solidFill>
                <a:latin typeface="Menlo"/>
              </a:rPr>
              <a:t>Declaration</a:t>
            </a:r>
          </a:p>
          <a:p>
            <a:pPr lvl="1" algn="just"/>
            <a:r>
              <a:rPr lang="en-US" altLang="en-US" dirty="0">
                <a:solidFill>
                  <a:srgbClr val="313131"/>
                </a:solidFill>
                <a:latin typeface="Menlo"/>
              </a:rPr>
              <a:t>&lt;</a:t>
            </a:r>
            <a:r>
              <a:rPr lang="en-US" altLang="en-US" dirty="0" err="1">
                <a:solidFill>
                  <a:srgbClr val="313131"/>
                </a:solidFill>
                <a:latin typeface="Menlo"/>
              </a:rPr>
              <a:t>xsl:for-each</a:t>
            </a:r>
            <a:r>
              <a:rPr lang="en-US" altLang="en-US" dirty="0">
                <a:solidFill>
                  <a:srgbClr val="313131"/>
                </a:solidFill>
                <a:latin typeface="Menlo"/>
              </a:rPr>
              <a:t> select = Expression &gt; &lt;/</a:t>
            </a:r>
            <a:r>
              <a:rPr lang="en-US" altLang="en-US" dirty="0" err="1">
                <a:solidFill>
                  <a:srgbClr val="313131"/>
                </a:solidFill>
                <a:latin typeface="Menlo"/>
              </a:rPr>
              <a:t>xsl:for-each</a:t>
            </a:r>
            <a:r>
              <a:rPr lang="en-US" altLang="en-US" dirty="0">
                <a:solidFill>
                  <a:srgbClr val="313131"/>
                </a:solidFill>
                <a:latin typeface="Menlo"/>
              </a:rPr>
              <a:t>&gt;</a:t>
            </a:r>
            <a:r>
              <a:rPr lang="en-US" altLang="en-US" sz="2000" dirty="0"/>
              <a:t> </a:t>
            </a:r>
            <a:endParaRPr lang="en-US" altLang="en-US" sz="5600" dirty="0">
              <a:latin typeface="Arial" panose="020B0604020202020204" pitchFamily="34" charset="0"/>
            </a:endParaRPr>
          </a:p>
          <a:p>
            <a:pPr algn="just"/>
            <a:endParaRPr lang="en-US" dirty="0"/>
          </a:p>
          <a:p>
            <a:pPr algn="just"/>
            <a:endParaRPr lang="en-US" dirty="0"/>
          </a:p>
          <a:p>
            <a:pPr algn="just"/>
            <a:endParaRPr lang="en-IN" b="1" dirty="0"/>
          </a:p>
        </p:txBody>
      </p:sp>
    </p:spTree>
    <p:extLst>
      <p:ext uri="{BB962C8B-B14F-4D97-AF65-F5344CB8AC3E}">
        <p14:creationId xmlns:p14="http://schemas.microsoft.com/office/powerpoint/2010/main" val="218747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6FAE-E901-4AFB-8811-FDF190AC7F38}"/>
              </a:ext>
            </a:extLst>
          </p:cNvPr>
          <p:cNvSpPr>
            <a:spLocks noGrp="1"/>
          </p:cNvSpPr>
          <p:nvPr>
            <p:ph type="title"/>
          </p:nvPr>
        </p:nvSpPr>
        <p:spPr/>
        <p:txBody>
          <a:bodyPr/>
          <a:lstStyle/>
          <a:p>
            <a:r>
              <a:rPr lang="en-IN" b="1" dirty="0"/>
              <a:t>XSLT &lt;sort&gt;</a:t>
            </a:r>
            <a:br>
              <a:rPr lang="en-IN" dirty="0"/>
            </a:br>
            <a:endParaRPr lang="en-IN" dirty="0"/>
          </a:p>
        </p:txBody>
      </p:sp>
      <p:sp>
        <p:nvSpPr>
          <p:cNvPr id="3" name="Content Placeholder 2">
            <a:extLst>
              <a:ext uri="{FF2B5EF4-FFF2-40B4-BE49-F238E27FC236}">
                <a16:creationId xmlns:a16="http://schemas.microsoft.com/office/drawing/2014/main" id="{6352EC04-738F-4737-8442-17CE85CC8C46}"/>
              </a:ext>
            </a:extLst>
          </p:cNvPr>
          <p:cNvSpPr>
            <a:spLocks noGrp="1"/>
          </p:cNvSpPr>
          <p:nvPr>
            <p:ph idx="1"/>
          </p:nvPr>
        </p:nvSpPr>
        <p:spPr/>
        <p:txBody>
          <a:bodyPr>
            <a:normAutofit lnSpcReduction="10000"/>
          </a:bodyPr>
          <a:lstStyle/>
          <a:p>
            <a:pPr algn="just"/>
            <a:r>
              <a:rPr lang="en-US" dirty="0"/>
              <a:t>&lt;</a:t>
            </a:r>
            <a:r>
              <a:rPr lang="en-US" dirty="0" err="1"/>
              <a:t>xsl:sort</a:t>
            </a:r>
            <a:r>
              <a:rPr lang="en-US" dirty="0"/>
              <a:t>&gt; tag specifies a sort criteria on the nodes.</a:t>
            </a:r>
          </a:p>
          <a:p>
            <a:pPr algn="just"/>
            <a:endParaRPr lang="en-US" dirty="0"/>
          </a:p>
          <a:p>
            <a:pPr marL="0" indent="0">
              <a:buNone/>
            </a:pPr>
            <a:r>
              <a:rPr lang="en-IN" b="1" dirty="0"/>
              <a:t>Declaration:</a:t>
            </a:r>
          </a:p>
          <a:p>
            <a:pPr marL="0" indent="0">
              <a:buNone/>
            </a:pPr>
            <a:endParaRPr lang="en-IN" b="1" dirty="0"/>
          </a:p>
          <a:p>
            <a:pPr marL="457200" lvl="1" indent="0">
              <a:buNone/>
            </a:pPr>
            <a:r>
              <a:rPr lang="en-IN" b="1" dirty="0"/>
              <a:t>&lt;</a:t>
            </a:r>
            <a:r>
              <a:rPr lang="en-IN" b="1" dirty="0" err="1"/>
              <a:t>xsl:sort</a:t>
            </a:r>
            <a:r>
              <a:rPr lang="en-IN" dirty="0"/>
              <a:t>   </a:t>
            </a:r>
          </a:p>
          <a:p>
            <a:pPr marL="457200" lvl="1" indent="0">
              <a:buNone/>
            </a:pPr>
            <a:r>
              <a:rPr lang="en-IN" dirty="0"/>
              <a:t>   select = string-expression    </a:t>
            </a:r>
          </a:p>
          <a:p>
            <a:pPr marL="457200" lvl="1" indent="0">
              <a:buNone/>
            </a:pPr>
            <a:r>
              <a:rPr lang="en-IN" dirty="0"/>
              <a:t> </a:t>
            </a:r>
            <a:r>
              <a:rPr lang="en-IN"/>
              <a:t> </a:t>
            </a:r>
            <a:r>
              <a:rPr lang="en-IN" dirty="0"/>
              <a:t>   data-type = { "text" | "number" | </a:t>
            </a:r>
            <a:r>
              <a:rPr lang="en-IN" dirty="0" err="1"/>
              <a:t>QName</a:t>
            </a:r>
            <a:r>
              <a:rPr lang="en-IN" dirty="0"/>
              <a:t> }   </a:t>
            </a:r>
          </a:p>
          <a:p>
            <a:pPr marL="457200" lvl="1" indent="0">
              <a:buNone/>
            </a:pPr>
            <a:r>
              <a:rPr lang="en-IN" dirty="0"/>
              <a:t>   order = { "ascending" | "descending" }   </a:t>
            </a:r>
          </a:p>
          <a:p>
            <a:pPr marL="457200" lvl="1" indent="0">
              <a:buNone/>
            </a:pPr>
            <a:r>
              <a:rPr lang="en-IN" dirty="0"/>
              <a:t>   case-order = { "upper-first" | "lower-first" } </a:t>
            </a:r>
            <a:r>
              <a:rPr lang="en-IN" b="1" dirty="0"/>
              <a:t>&gt;</a:t>
            </a:r>
            <a:r>
              <a:rPr lang="en-IN" dirty="0"/>
              <a:t>   </a:t>
            </a:r>
          </a:p>
          <a:p>
            <a:pPr marL="457200" lvl="1" indent="0">
              <a:buNone/>
            </a:pPr>
            <a:r>
              <a:rPr lang="en-IN" b="1" dirty="0"/>
              <a:t>&lt;/</a:t>
            </a:r>
            <a:r>
              <a:rPr lang="en-IN" b="1" dirty="0" err="1"/>
              <a:t>xsl:sort</a:t>
            </a:r>
            <a:r>
              <a:rPr lang="en-IN" b="1" dirty="0"/>
              <a:t>&gt;</a:t>
            </a:r>
            <a:r>
              <a:rPr lang="en-IN" dirty="0"/>
              <a:t>   </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1163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3202-89D4-41DA-86A3-52603DAE16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C5D2B0-7CE5-437E-893B-8AA29436C1B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0B27224-1257-4785-87DC-5EDAD72390A3}"/>
              </a:ext>
            </a:extLst>
          </p:cNvPr>
          <p:cNvPicPr>
            <a:picLocks noChangeAspect="1"/>
          </p:cNvPicPr>
          <p:nvPr/>
        </p:nvPicPr>
        <p:blipFill>
          <a:blip r:embed="rId2"/>
          <a:stretch>
            <a:fillRect/>
          </a:stretch>
        </p:blipFill>
        <p:spPr>
          <a:xfrm>
            <a:off x="223837" y="209549"/>
            <a:ext cx="11882438" cy="6283325"/>
          </a:xfrm>
          <a:prstGeom prst="rect">
            <a:avLst/>
          </a:prstGeom>
        </p:spPr>
      </p:pic>
    </p:spTree>
    <p:extLst>
      <p:ext uri="{BB962C8B-B14F-4D97-AF65-F5344CB8AC3E}">
        <p14:creationId xmlns:p14="http://schemas.microsoft.com/office/powerpoint/2010/main" val="404345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94A4-F55C-4373-9650-B40296C962FC}"/>
              </a:ext>
            </a:extLst>
          </p:cNvPr>
          <p:cNvSpPr>
            <a:spLocks noGrp="1"/>
          </p:cNvSpPr>
          <p:nvPr>
            <p:ph type="title"/>
          </p:nvPr>
        </p:nvSpPr>
        <p:spPr/>
        <p:txBody>
          <a:bodyPr/>
          <a:lstStyle/>
          <a:p>
            <a:r>
              <a:rPr lang="en-IN" b="1" dirty="0"/>
              <a:t>XSLT &lt;</a:t>
            </a:r>
            <a:r>
              <a:rPr lang="en-IN" b="1" dirty="0" err="1"/>
              <a:t>xsl:if</a:t>
            </a:r>
            <a:r>
              <a:rPr lang="en-IN" b="1" dirty="0"/>
              <a:t>&gt; Element</a:t>
            </a:r>
            <a:br>
              <a:rPr lang="en-IN" dirty="0"/>
            </a:br>
            <a:endParaRPr lang="en-IN" dirty="0"/>
          </a:p>
        </p:txBody>
      </p:sp>
      <p:sp>
        <p:nvSpPr>
          <p:cNvPr id="3" name="Content Placeholder 2">
            <a:extLst>
              <a:ext uri="{FF2B5EF4-FFF2-40B4-BE49-F238E27FC236}">
                <a16:creationId xmlns:a16="http://schemas.microsoft.com/office/drawing/2014/main" id="{D328381A-E5FD-41F1-9F01-BAF2A9519CF1}"/>
              </a:ext>
            </a:extLst>
          </p:cNvPr>
          <p:cNvSpPr>
            <a:spLocks noGrp="1"/>
          </p:cNvSpPr>
          <p:nvPr>
            <p:ph idx="1"/>
          </p:nvPr>
        </p:nvSpPr>
        <p:spPr/>
        <p:txBody>
          <a:bodyPr/>
          <a:lstStyle/>
          <a:p>
            <a:pPr algn="just"/>
            <a:r>
              <a:rPr lang="en-US" dirty="0"/>
              <a:t>The XSLT &lt;</a:t>
            </a:r>
            <a:r>
              <a:rPr lang="en-US" dirty="0" err="1"/>
              <a:t>xsl:if</a:t>
            </a:r>
            <a:r>
              <a:rPr lang="en-US" dirty="0"/>
              <a:t>&gt; element is used to specify a conditional test against the content of the XML file.</a:t>
            </a:r>
          </a:p>
          <a:p>
            <a:pPr algn="just"/>
            <a:endParaRPr lang="en-US" dirty="0"/>
          </a:p>
          <a:p>
            <a:pPr marL="0" indent="0">
              <a:buNone/>
            </a:pPr>
            <a:r>
              <a:rPr lang="en-US" b="1" dirty="0"/>
              <a:t>&lt;</a:t>
            </a:r>
            <a:r>
              <a:rPr lang="en-US" b="1" dirty="0" err="1"/>
              <a:t>xsl:if</a:t>
            </a:r>
            <a:r>
              <a:rPr lang="en-US" dirty="0"/>
              <a:t> test="expression"</a:t>
            </a:r>
            <a:r>
              <a:rPr lang="en-US" b="1" dirty="0"/>
              <a:t>&gt;</a:t>
            </a:r>
            <a:r>
              <a:rPr lang="en-US" dirty="0"/>
              <a:t>  </a:t>
            </a:r>
          </a:p>
          <a:p>
            <a:pPr marL="0" indent="0">
              <a:buNone/>
            </a:pPr>
            <a:r>
              <a:rPr lang="en-US" dirty="0"/>
              <a:t>  ...some output if the expression is true...  </a:t>
            </a:r>
          </a:p>
          <a:p>
            <a:pPr marL="0" indent="0">
              <a:buNone/>
            </a:pPr>
            <a:r>
              <a:rPr lang="en-US" b="1" dirty="0"/>
              <a:t>&lt;/</a:t>
            </a:r>
            <a:r>
              <a:rPr lang="en-US" b="1" dirty="0" err="1"/>
              <a:t>xsl:if</a:t>
            </a:r>
            <a:r>
              <a:rPr lang="en-US" b="1" dirty="0"/>
              <a:t>&gt;</a:t>
            </a:r>
            <a:endParaRPr lang="en-US" dirty="0"/>
          </a:p>
          <a:p>
            <a:pPr algn="just"/>
            <a:endParaRPr lang="en-IN" dirty="0"/>
          </a:p>
        </p:txBody>
      </p:sp>
    </p:spTree>
    <p:extLst>
      <p:ext uri="{BB962C8B-B14F-4D97-AF65-F5344CB8AC3E}">
        <p14:creationId xmlns:p14="http://schemas.microsoft.com/office/powerpoint/2010/main" val="172700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D04D-F8EC-4821-865D-9443FD9764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853EE7E-C8B4-45EC-B645-128BFEF76E3B}"/>
              </a:ext>
            </a:extLst>
          </p:cNvPr>
          <p:cNvPicPr>
            <a:picLocks noGrp="1" noChangeAspect="1"/>
          </p:cNvPicPr>
          <p:nvPr>
            <p:ph idx="1"/>
          </p:nvPr>
        </p:nvPicPr>
        <p:blipFill>
          <a:blip r:embed="rId3"/>
          <a:stretch>
            <a:fillRect/>
          </a:stretch>
        </p:blipFill>
        <p:spPr>
          <a:xfrm>
            <a:off x="6677247" y="297713"/>
            <a:ext cx="5514753" cy="6269812"/>
          </a:xfrm>
          <a:prstGeom prst="rect">
            <a:avLst/>
          </a:prstGeom>
        </p:spPr>
      </p:pic>
      <p:pic>
        <p:nvPicPr>
          <p:cNvPr id="4" name="Picture 3">
            <a:extLst>
              <a:ext uri="{FF2B5EF4-FFF2-40B4-BE49-F238E27FC236}">
                <a16:creationId xmlns:a16="http://schemas.microsoft.com/office/drawing/2014/main" id="{90A45EFF-895C-403F-8C2B-AC0F77D80247}"/>
              </a:ext>
            </a:extLst>
          </p:cNvPr>
          <p:cNvPicPr>
            <a:picLocks noChangeAspect="1"/>
          </p:cNvPicPr>
          <p:nvPr/>
        </p:nvPicPr>
        <p:blipFill>
          <a:blip r:embed="rId4"/>
          <a:stretch>
            <a:fillRect/>
          </a:stretch>
        </p:blipFill>
        <p:spPr>
          <a:xfrm>
            <a:off x="0" y="616688"/>
            <a:ext cx="6677247" cy="5965087"/>
          </a:xfrm>
          <a:prstGeom prst="rect">
            <a:avLst/>
          </a:prstGeom>
        </p:spPr>
      </p:pic>
      <p:cxnSp>
        <p:nvCxnSpPr>
          <p:cNvPr id="7" name="Straight Connector 6">
            <a:extLst>
              <a:ext uri="{FF2B5EF4-FFF2-40B4-BE49-F238E27FC236}">
                <a16:creationId xmlns:a16="http://schemas.microsoft.com/office/drawing/2014/main" id="{210D8516-B348-47A0-BC34-C214FB6D5495}"/>
              </a:ext>
            </a:extLst>
          </p:cNvPr>
          <p:cNvCxnSpPr/>
          <p:nvPr/>
        </p:nvCxnSpPr>
        <p:spPr>
          <a:xfrm>
            <a:off x="6610572" y="457200"/>
            <a:ext cx="66675" cy="62166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34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42AB-CCB5-4DB8-B151-5E13285AF152}"/>
              </a:ext>
            </a:extLst>
          </p:cNvPr>
          <p:cNvSpPr>
            <a:spLocks noGrp="1"/>
          </p:cNvSpPr>
          <p:nvPr>
            <p:ph type="title"/>
          </p:nvPr>
        </p:nvSpPr>
        <p:spPr/>
        <p:txBody>
          <a:bodyPr/>
          <a:lstStyle/>
          <a:p>
            <a:r>
              <a:rPr lang="en-IN" b="1" dirty="0"/>
              <a:t>XSLT &lt;choose&gt;</a:t>
            </a:r>
            <a:br>
              <a:rPr lang="en-IN" dirty="0"/>
            </a:br>
            <a:endParaRPr lang="en-IN" dirty="0"/>
          </a:p>
        </p:txBody>
      </p:sp>
      <p:sp>
        <p:nvSpPr>
          <p:cNvPr id="3" name="Content Placeholder 2">
            <a:extLst>
              <a:ext uri="{FF2B5EF4-FFF2-40B4-BE49-F238E27FC236}">
                <a16:creationId xmlns:a16="http://schemas.microsoft.com/office/drawing/2014/main" id="{3CDDD8B7-96D9-47FF-AAEC-35B78DAB320D}"/>
              </a:ext>
            </a:extLst>
          </p:cNvPr>
          <p:cNvSpPr>
            <a:spLocks noGrp="1"/>
          </p:cNvSpPr>
          <p:nvPr>
            <p:ph idx="1"/>
          </p:nvPr>
        </p:nvSpPr>
        <p:spPr>
          <a:xfrm>
            <a:off x="838200" y="1854200"/>
            <a:ext cx="10515600" cy="4351338"/>
          </a:xfrm>
        </p:spPr>
        <p:txBody>
          <a:bodyPr/>
          <a:lstStyle/>
          <a:p>
            <a:pPr algn="just"/>
            <a:r>
              <a:rPr lang="en-US" dirty="0"/>
              <a:t>&lt;</a:t>
            </a:r>
            <a:r>
              <a:rPr lang="en-US" dirty="0" err="1"/>
              <a:t>xsl:choose</a:t>
            </a:r>
            <a:r>
              <a:rPr lang="en-US" dirty="0"/>
              <a:t>&gt; tag specifies a multiple conditional tests against the content of nodes in conjunction with the &lt;</a:t>
            </a:r>
            <a:r>
              <a:rPr lang="en-US" dirty="0" err="1"/>
              <a:t>xsl:otherwise</a:t>
            </a:r>
            <a:r>
              <a:rPr lang="en-US" dirty="0"/>
              <a:t>&gt; and &lt;</a:t>
            </a:r>
            <a:r>
              <a:rPr lang="en-US" dirty="0" err="1"/>
              <a:t>xsl:when</a:t>
            </a:r>
            <a:r>
              <a:rPr lang="en-US" dirty="0"/>
              <a:t>&gt; elements.</a:t>
            </a:r>
          </a:p>
          <a:p>
            <a:pPr algn="just"/>
            <a:endParaRPr lang="en-US" dirty="0"/>
          </a:p>
          <a:p>
            <a:pPr marL="0" indent="0" algn="just">
              <a:buNone/>
            </a:pPr>
            <a:r>
              <a:rPr lang="en-US" dirty="0"/>
              <a:t>Declaration</a:t>
            </a:r>
          </a:p>
          <a:p>
            <a:pPr marL="0" indent="0" algn="just">
              <a:buNone/>
            </a:pPr>
            <a:r>
              <a:rPr lang="en-US" dirty="0"/>
              <a:t>	</a:t>
            </a:r>
            <a:r>
              <a:rPr lang="en-US" altLang="en-US" dirty="0">
                <a:solidFill>
                  <a:srgbClr val="313131"/>
                </a:solidFill>
                <a:latin typeface="Menlo"/>
              </a:rPr>
              <a:t>&lt;</a:t>
            </a:r>
            <a:r>
              <a:rPr lang="en-US" altLang="en-US" dirty="0" err="1">
                <a:solidFill>
                  <a:srgbClr val="313131"/>
                </a:solidFill>
                <a:latin typeface="Menlo"/>
              </a:rPr>
              <a:t>xsl:choose</a:t>
            </a:r>
            <a:r>
              <a:rPr lang="en-US" altLang="en-US" dirty="0">
                <a:solidFill>
                  <a:srgbClr val="313131"/>
                </a:solidFill>
                <a:latin typeface="Menlo"/>
              </a:rPr>
              <a:t> &gt; &lt;/</a:t>
            </a:r>
            <a:r>
              <a:rPr lang="en-US" altLang="en-US" dirty="0" err="1">
                <a:solidFill>
                  <a:srgbClr val="313131"/>
                </a:solidFill>
                <a:latin typeface="Menlo"/>
              </a:rPr>
              <a:t>xsl:choose</a:t>
            </a:r>
            <a:r>
              <a:rPr lang="en-US" altLang="en-US" dirty="0">
                <a:solidFill>
                  <a:srgbClr val="313131"/>
                </a:solidFill>
                <a:latin typeface="Menlo"/>
              </a:rPr>
              <a:t>&gt;</a:t>
            </a:r>
            <a:r>
              <a:rPr lang="en-US" altLang="en-US" sz="2400" dirty="0"/>
              <a:t> </a:t>
            </a:r>
            <a:endParaRPr lang="en-US" altLang="en-US" sz="6000" dirty="0">
              <a:latin typeface="Arial" panose="020B0604020202020204" pitchFamily="34" charset="0"/>
            </a:endParaRPr>
          </a:p>
          <a:p>
            <a:pPr marL="0" indent="0" algn="just">
              <a:buNone/>
            </a:pPr>
            <a:endParaRPr lang="en-US" dirty="0"/>
          </a:p>
          <a:p>
            <a:pPr marL="0" indent="0" algn="just">
              <a:buNone/>
            </a:pPr>
            <a:r>
              <a:rPr lang="en-US" dirty="0"/>
              <a:t>	</a:t>
            </a:r>
            <a:endParaRPr lang="en-IN" dirty="0"/>
          </a:p>
        </p:txBody>
      </p:sp>
    </p:spTree>
    <p:extLst>
      <p:ext uri="{BB962C8B-B14F-4D97-AF65-F5344CB8AC3E}">
        <p14:creationId xmlns:p14="http://schemas.microsoft.com/office/powerpoint/2010/main" val="77209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4DEA-F23D-4007-A465-3812DC151187}"/>
              </a:ext>
            </a:extLst>
          </p:cNvPr>
          <p:cNvSpPr>
            <a:spLocks noGrp="1"/>
          </p:cNvSpPr>
          <p:nvPr>
            <p:ph type="title"/>
          </p:nvPr>
        </p:nvSpPr>
        <p:spPr/>
        <p:txBody>
          <a:bodyPr/>
          <a:lstStyle/>
          <a:p>
            <a:r>
              <a:rPr lang="en-IN" b="1" dirty="0"/>
              <a:t>XSLT &lt;</a:t>
            </a:r>
            <a:r>
              <a:rPr lang="en-IN" b="1" dirty="0" err="1"/>
              <a:t>xsl:key</a:t>
            </a:r>
            <a:r>
              <a:rPr lang="en-IN" b="1" dirty="0"/>
              <a:t>&gt;</a:t>
            </a:r>
            <a:br>
              <a:rPr lang="en-IN" dirty="0"/>
            </a:br>
            <a:endParaRPr lang="en-IN" dirty="0"/>
          </a:p>
        </p:txBody>
      </p:sp>
      <p:sp>
        <p:nvSpPr>
          <p:cNvPr id="3" name="Content Placeholder 2">
            <a:extLst>
              <a:ext uri="{FF2B5EF4-FFF2-40B4-BE49-F238E27FC236}">
                <a16:creationId xmlns:a16="http://schemas.microsoft.com/office/drawing/2014/main" id="{5C99E39B-5B72-420E-9740-2DD723838638}"/>
              </a:ext>
            </a:extLst>
          </p:cNvPr>
          <p:cNvSpPr>
            <a:spLocks noGrp="1"/>
          </p:cNvSpPr>
          <p:nvPr>
            <p:ph idx="1"/>
          </p:nvPr>
        </p:nvSpPr>
        <p:spPr/>
        <p:txBody>
          <a:bodyPr/>
          <a:lstStyle/>
          <a:p>
            <a:pPr algn="just"/>
            <a:r>
              <a:rPr lang="en-US" altLang="en-US" sz="3200" dirty="0">
                <a:solidFill>
                  <a:srgbClr val="000000"/>
                </a:solidFill>
                <a:latin typeface="Verdana" panose="020B0604030504040204" pitchFamily="34" charset="0"/>
              </a:rPr>
              <a:t>The XSLT </a:t>
            </a:r>
            <a:r>
              <a:rPr lang="en-US" altLang="en-US" dirty="0"/>
              <a:t>element is used to specify a named name-value pair assigned to a specific element in an XML document. </a:t>
            </a:r>
          </a:p>
          <a:p>
            <a:pPr algn="just"/>
            <a:endParaRPr lang="en-US" altLang="en-US" dirty="0"/>
          </a:p>
          <a:p>
            <a:pPr algn="just"/>
            <a:r>
              <a:rPr lang="en-US" altLang="en-US" dirty="0"/>
              <a:t>This key is used with the key() function in XPath expressions to access the assigned elements in an XML document.</a:t>
            </a:r>
            <a:endParaRPr lang="en-IN" dirty="0"/>
          </a:p>
        </p:txBody>
      </p:sp>
    </p:spTree>
    <p:extLst>
      <p:ext uri="{BB962C8B-B14F-4D97-AF65-F5344CB8AC3E}">
        <p14:creationId xmlns:p14="http://schemas.microsoft.com/office/powerpoint/2010/main" val="389837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635F-F2D7-4FB1-AFF9-318D124E5284}"/>
              </a:ext>
            </a:extLst>
          </p:cNvPr>
          <p:cNvSpPr>
            <a:spLocks noGrp="1"/>
          </p:cNvSpPr>
          <p:nvPr>
            <p:ph type="title"/>
          </p:nvPr>
        </p:nvSpPr>
        <p:spPr/>
        <p:txBody>
          <a:bodyPr/>
          <a:lstStyle/>
          <a:p>
            <a:r>
              <a:rPr lang="en-IN" b="1" dirty="0"/>
              <a:t>Declaration</a:t>
            </a:r>
          </a:p>
        </p:txBody>
      </p:sp>
      <p:sp>
        <p:nvSpPr>
          <p:cNvPr id="3" name="Content Placeholder 2">
            <a:extLst>
              <a:ext uri="{FF2B5EF4-FFF2-40B4-BE49-F238E27FC236}">
                <a16:creationId xmlns:a16="http://schemas.microsoft.com/office/drawing/2014/main" id="{72B1A67D-68FB-48A1-9687-4255EE437AB4}"/>
              </a:ext>
            </a:extLst>
          </p:cNvPr>
          <p:cNvSpPr>
            <a:spLocks noGrp="1"/>
          </p:cNvSpPr>
          <p:nvPr>
            <p:ph idx="1"/>
          </p:nvPr>
        </p:nvSpPr>
        <p:spPr/>
        <p:txBody>
          <a:bodyPr/>
          <a:lstStyle/>
          <a:p>
            <a:pPr marL="0" indent="0">
              <a:buNone/>
            </a:pPr>
            <a:r>
              <a:rPr lang="en-US" b="1" dirty="0"/>
              <a:t>&lt;</a:t>
            </a:r>
            <a:r>
              <a:rPr lang="en-US" b="1" dirty="0" err="1"/>
              <a:t>xsl:key</a:t>
            </a:r>
            <a:r>
              <a:rPr lang="en-US" dirty="0"/>
              <a:t>   </a:t>
            </a:r>
          </a:p>
          <a:p>
            <a:pPr marL="0" indent="0">
              <a:buNone/>
            </a:pPr>
            <a:r>
              <a:rPr lang="en-US" dirty="0"/>
              <a:t>   name = </a:t>
            </a:r>
            <a:r>
              <a:rPr lang="en-US" dirty="0" err="1"/>
              <a:t>QName</a:t>
            </a:r>
            <a:r>
              <a:rPr lang="en-US" dirty="0"/>
              <a:t>   </a:t>
            </a:r>
          </a:p>
          <a:p>
            <a:pPr marL="0" indent="0">
              <a:buNone/>
            </a:pPr>
            <a:r>
              <a:rPr lang="en-US" dirty="0"/>
              <a:t>   match = Pattern   </a:t>
            </a:r>
          </a:p>
          <a:p>
            <a:pPr marL="0" indent="0">
              <a:buNone/>
            </a:pPr>
            <a:r>
              <a:rPr lang="en-US" dirty="0"/>
              <a:t>   use = Expression</a:t>
            </a:r>
            <a:r>
              <a:rPr lang="en-US" b="1" dirty="0"/>
              <a:t>&gt;</a:t>
            </a:r>
            <a:r>
              <a:rPr lang="en-US" dirty="0"/>
              <a:t>   </a:t>
            </a:r>
          </a:p>
          <a:p>
            <a:pPr marL="0" indent="0">
              <a:buNone/>
            </a:pPr>
            <a:r>
              <a:rPr lang="en-US" b="1" dirty="0"/>
              <a:t>&lt;/</a:t>
            </a:r>
            <a:r>
              <a:rPr lang="en-US" b="1" dirty="0" err="1"/>
              <a:t>xsl:key</a:t>
            </a:r>
            <a:r>
              <a:rPr lang="en-US" b="1" dirty="0"/>
              <a:t>&gt;</a:t>
            </a:r>
            <a:r>
              <a:rPr lang="en-US" dirty="0"/>
              <a:t> </a:t>
            </a:r>
          </a:p>
          <a:p>
            <a:endParaRPr lang="en-IN" dirty="0"/>
          </a:p>
        </p:txBody>
      </p:sp>
    </p:spTree>
    <p:extLst>
      <p:ext uri="{BB962C8B-B14F-4D97-AF65-F5344CB8AC3E}">
        <p14:creationId xmlns:p14="http://schemas.microsoft.com/office/powerpoint/2010/main" val="209731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6E8-1840-4611-986F-07AF791D9061}"/>
              </a:ext>
            </a:extLst>
          </p:cNvPr>
          <p:cNvSpPr>
            <a:spLocks noGrp="1"/>
          </p:cNvSpPr>
          <p:nvPr>
            <p:ph type="title"/>
          </p:nvPr>
        </p:nvSpPr>
        <p:spPr/>
        <p:txBody>
          <a:bodyPr/>
          <a:lstStyle/>
          <a:p>
            <a:r>
              <a:rPr lang="en-IN" b="1" dirty="0"/>
              <a:t>Parameter explanation</a:t>
            </a:r>
            <a:br>
              <a:rPr lang="en-IN" dirty="0"/>
            </a:br>
            <a:endParaRPr lang="en-IN" dirty="0"/>
          </a:p>
        </p:txBody>
      </p:sp>
      <p:sp>
        <p:nvSpPr>
          <p:cNvPr id="3" name="Content Placeholder 2">
            <a:extLst>
              <a:ext uri="{FF2B5EF4-FFF2-40B4-BE49-F238E27FC236}">
                <a16:creationId xmlns:a16="http://schemas.microsoft.com/office/drawing/2014/main" id="{8DEA4EDC-0D80-4709-A5B3-3561998EEDD9}"/>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6194D59C-672A-4C8F-869B-A8280F7729E3}"/>
              </a:ext>
            </a:extLst>
          </p:cNvPr>
          <p:cNvPicPr>
            <a:picLocks noChangeAspect="1"/>
          </p:cNvPicPr>
          <p:nvPr/>
        </p:nvPicPr>
        <p:blipFill>
          <a:blip r:embed="rId2"/>
          <a:stretch>
            <a:fillRect/>
          </a:stretch>
        </p:blipFill>
        <p:spPr>
          <a:xfrm>
            <a:off x="195262" y="1748723"/>
            <a:ext cx="11801475" cy="3360553"/>
          </a:xfrm>
          <a:prstGeom prst="rect">
            <a:avLst/>
          </a:prstGeom>
        </p:spPr>
      </p:pic>
    </p:spTree>
    <p:extLst>
      <p:ext uri="{BB962C8B-B14F-4D97-AF65-F5344CB8AC3E}">
        <p14:creationId xmlns:p14="http://schemas.microsoft.com/office/powerpoint/2010/main" val="3235268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B408-B0BE-458C-873D-75CC008CDE62}"/>
              </a:ext>
            </a:extLst>
          </p:cNvPr>
          <p:cNvSpPr>
            <a:spLocks noGrp="1"/>
          </p:cNvSpPr>
          <p:nvPr>
            <p:ph type="title"/>
          </p:nvPr>
        </p:nvSpPr>
        <p:spPr>
          <a:xfrm>
            <a:off x="838200" y="233917"/>
            <a:ext cx="10515600" cy="1325563"/>
          </a:xfrm>
        </p:spPr>
        <p:txBody>
          <a:bodyPr/>
          <a:lstStyle/>
          <a:p>
            <a:r>
              <a:rPr lang="en-IN" b="1" dirty="0"/>
              <a:t>XSLT &lt;</a:t>
            </a:r>
            <a:r>
              <a:rPr lang="en-IN" b="1" dirty="0" err="1"/>
              <a:t>xsl:message</a:t>
            </a:r>
            <a:r>
              <a:rPr lang="en-IN" b="1" dirty="0"/>
              <a:t>&gt; Element</a:t>
            </a:r>
            <a:br>
              <a:rPr lang="en-IN" dirty="0"/>
            </a:br>
            <a:endParaRPr lang="en-IN" dirty="0"/>
          </a:p>
        </p:txBody>
      </p:sp>
      <p:sp>
        <p:nvSpPr>
          <p:cNvPr id="3" name="Content Placeholder 2">
            <a:extLst>
              <a:ext uri="{FF2B5EF4-FFF2-40B4-BE49-F238E27FC236}">
                <a16:creationId xmlns:a16="http://schemas.microsoft.com/office/drawing/2014/main" id="{C37A210A-1168-414D-969F-9584B108165D}"/>
              </a:ext>
            </a:extLst>
          </p:cNvPr>
          <p:cNvSpPr>
            <a:spLocks noGrp="1"/>
          </p:cNvSpPr>
          <p:nvPr>
            <p:ph idx="1"/>
          </p:nvPr>
        </p:nvSpPr>
        <p:spPr/>
        <p:txBody>
          <a:bodyPr>
            <a:normAutofit lnSpcReduction="10000"/>
          </a:bodyPr>
          <a:lstStyle/>
          <a:p>
            <a:pPr algn="just"/>
            <a:r>
              <a:rPr lang="en-US" dirty="0"/>
              <a:t>The XSLT &lt;</a:t>
            </a:r>
            <a:r>
              <a:rPr lang="en-US" dirty="0" err="1"/>
              <a:t>xsl:message</a:t>
            </a:r>
            <a:r>
              <a:rPr lang="en-US" dirty="0"/>
              <a:t>&gt; element is used to display the error message and help to debug the XSLT processing.</a:t>
            </a:r>
          </a:p>
          <a:p>
            <a:pPr algn="just"/>
            <a:endParaRPr lang="en-US" dirty="0"/>
          </a:p>
          <a:p>
            <a:pPr algn="just"/>
            <a:r>
              <a:rPr lang="en-US" dirty="0"/>
              <a:t> It is similar to JavaScript alerts. This element buffers a message to XSLT processor which terminates the processing and sends a message to the caller application to show an error message.</a:t>
            </a:r>
          </a:p>
          <a:p>
            <a:pPr algn="just"/>
            <a:endParaRPr lang="en-US" dirty="0"/>
          </a:p>
          <a:p>
            <a:pPr marL="0" indent="0">
              <a:buNone/>
            </a:pPr>
            <a:r>
              <a:rPr lang="en-US" b="1" dirty="0"/>
              <a:t>&lt;</a:t>
            </a:r>
            <a:r>
              <a:rPr lang="en-US" b="1" dirty="0" err="1"/>
              <a:t>xsl:message</a:t>
            </a:r>
            <a:r>
              <a:rPr lang="en-US" dirty="0"/>
              <a:t>   </a:t>
            </a:r>
          </a:p>
          <a:p>
            <a:pPr marL="0" indent="0">
              <a:buNone/>
            </a:pPr>
            <a:r>
              <a:rPr lang="en-US" dirty="0"/>
              <a:t>   terminate = "yes" | "no"</a:t>
            </a:r>
            <a:r>
              <a:rPr lang="en-US" b="1" dirty="0"/>
              <a:t>&gt;</a:t>
            </a:r>
            <a:r>
              <a:rPr lang="en-US" dirty="0"/>
              <a:t>  </a:t>
            </a:r>
          </a:p>
          <a:p>
            <a:pPr marL="0" indent="0">
              <a:buNone/>
            </a:pPr>
            <a:r>
              <a:rPr lang="en-US" b="1" dirty="0"/>
              <a:t>&lt;/</a:t>
            </a:r>
            <a:r>
              <a:rPr lang="en-US" b="1" dirty="0" err="1"/>
              <a:t>xsl:message</a:t>
            </a:r>
            <a:r>
              <a:rPr lang="en-US" b="1" dirty="0"/>
              <a:t>&gt;</a:t>
            </a:r>
            <a:r>
              <a:rPr lang="en-US" dirty="0"/>
              <a:t>   </a:t>
            </a:r>
          </a:p>
          <a:p>
            <a:pPr algn="just"/>
            <a:endParaRPr lang="en-IN" dirty="0"/>
          </a:p>
        </p:txBody>
      </p:sp>
    </p:spTree>
    <p:extLst>
      <p:ext uri="{BB962C8B-B14F-4D97-AF65-F5344CB8AC3E}">
        <p14:creationId xmlns:p14="http://schemas.microsoft.com/office/powerpoint/2010/main" val="109883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D835-E6E9-48A1-BE26-CB5667D7FC8E}"/>
              </a:ext>
            </a:extLst>
          </p:cNvPr>
          <p:cNvSpPr>
            <a:spLocks noGrp="1"/>
          </p:cNvSpPr>
          <p:nvPr>
            <p:ph type="title"/>
          </p:nvPr>
        </p:nvSpPr>
        <p:spPr/>
        <p:txBody>
          <a:bodyPr/>
          <a:lstStyle/>
          <a:p>
            <a:r>
              <a:rPr lang="en-IN" b="1" dirty="0"/>
              <a:t>Parameter explanation</a:t>
            </a:r>
            <a:br>
              <a:rPr lang="en-IN" dirty="0"/>
            </a:br>
            <a:endParaRPr lang="en-IN" dirty="0"/>
          </a:p>
        </p:txBody>
      </p:sp>
      <p:sp>
        <p:nvSpPr>
          <p:cNvPr id="3" name="Content Placeholder 2">
            <a:extLst>
              <a:ext uri="{FF2B5EF4-FFF2-40B4-BE49-F238E27FC236}">
                <a16:creationId xmlns:a16="http://schemas.microsoft.com/office/drawing/2014/main" id="{F3CDCF59-4776-4B90-A6B7-C6255C78A176}"/>
              </a:ext>
            </a:extLst>
          </p:cNvPr>
          <p:cNvSpPr>
            <a:spLocks noGrp="1"/>
          </p:cNvSpPr>
          <p:nvPr>
            <p:ph idx="1"/>
          </p:nvPr>
        </p:nvSpPr>
        <p:spPr/>
        <p:txBody>
          <a:bodyPr/>
          <a:lstStyle/>
          <a:p>
            <a:pPr marL="0" indent="0" algn="just">
              <a:buNone/>
            </a:pPr>
            <a:r>
              <a:rPr lang="en-US" b="1" dirty="0"/>
              <a:t>Terminate:</a:t>
            </a:r>
            <a:r>
              <a:rPr lang="en-US" dirty="0"/>
              <a:t> </a:t>
            </a:r>
          </a:p>
          <a:p>
            <a:pPr lvl="1" algn="just"/>
            <a:endParaRPr lang="en-US" dirty="0"/>
          </a:p>
          <a:p>
            <a:pPr lvl="1" algn="just"/>
            <a:r>
              <a:rPr lang="en-US" dirty="0"/>
              <a:t>It specifies if the transformation should terminate upon executing this instruction or not. When the terminate attribute is set to "yes", the content of the element is displayed as the part of the system-level error message, and the transformation terminates. When it is set to "no", the transformation proceeds, ignoring the error message. By default value is ?no?.</a:t>
            </a:r>
            <a:endParaRPr lang="en-IN" dirty="0"/>
          </a:p>
        </p:txBody>
      </p:sp>
    </p:spTree>
    <p:extLst>
      <p:ext uri="{BB962C8B-B14F-4D97-AF65-F5344CB8AC3E}">
        <p14:creationId xmlns:p14="http://schemas.microsoft.com/office/powerpoint/2010/main" val="206304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CC39-3DC4-4FF5-819A-6BCBBB580DF5}"/>
              </a:ext>
            </a:extLst>
          </p:cNvPr>
          <p:cNvSpPr>
            <a:spLocks noGrp="1"/>
          </p:cNvSpPr>
          <p:nvPr>
            <p:ph type="title"/>
          </p:nvPr>
        </p:nvSpPr>
        <p:spPr/>
        <p:txBody>
          <a:bodyPr/>
          <a:lstStyle/>
          <a:p>
            <a:r>
              <a:rPr lang="en-IN" b="1" dirty="0"/>
              <a:t>XSLT &lt;</a:t>
            </a:r>
            <a:r>
              <a:rPr lang="en-IN" b="1" dirty="0" err="1"/>
              <a:t>xsl:apply-template</a:t>
            </a:r>
            <a:r>
              <a:rPr lang="en-IN" b="1" dirty="0"/>
              <a:t>&gt; Element</a:t>
            </a:r>
            <a:br>
              <a:rPr lang="en-IN" dirty="0"/>
            </a:br>
            <a:endParaRPr lang="en-IN" dirty="0"/>
          </a:p>
        </p:txBody>
      </p:sp>
      <p:sp>
        <p:nvSpPr>
          <p:cNvPr id="3" name="Content Placeholder 2">
            <a:extLst>
              <a:ext uri="{FF2B5EF4-FFF2-40B4-BE49-F238E27FC236}">
                <a16:creationId xmlns:a16="http://schemas.microsoft.com/office/drawing/2014/main" id="{B24345C3-94A0-4109-8DE3-137628D2A275}"/>
              </a:ext>
            </a:extLst>
          </p:cNvPr>
          <p:cNvSpPr>
            <a:spLocks noGrp="1"/>
          </p:cNvSpPr>
          <p:nvPr>
            <p:ph idx="1"/>
          </p:nvPr>
        </p:nvSpPr>
        <p:spPr/>
        <p:txBody>
          <a:bodyPr/>
          <a:lstStyle/>
          <a:p>
            <a:pPr algn="just"/>
            <a:r>
              <a:rPr lang="en-US" dirty="0"/>
              <a:t>The XSLT &lt;</a:t>
            </a:r>
            <a:r>
              <a:rPr lang="en-US" dirty="0" err="1"/>
              <a:t>xsl:apply-template</a:t>
            </a:r>
            <a:r>
              <a:rPr lang="en-US" dirty="0"/>
              <a:t>&gt; element is used to tell XSLT processor to find the appropriate template to apply according to the type and context of each selected node.</a:t>
            </a:r>
          </a:p>
          <a:p>
            <a:pPr algn="just"/>
            <a:endParaRPr lang="en-US" dirty="0"/>
          </a:p>
          <a:p>
            <a:pPr marL="0" indent="0" algn="just">
              <a:buNone/>
            </a:pPr>
            <a:r>
              <a:rPr lang="en-US" b="1" dirty="0"/>
              <a:t>&lt;</a:t>
            </a:r>
            <a:r>
              <a:rPr lang="en-US" b="1" dirty="0" err="1"/>
              <a:t>xsl:apply-template</a:t>
            </a:r>
            <a:r>
              <a:rPr lang="en-US" dirty="0"/>
              <a:t>   </a:t>
            </a:r>
          </a:p>
          <a:p>
            <a:pPr marL="0" indent="0" algn="just">
              <a:buNone/>
            </a:pPr>
            <a:r>
              <a:rPr lang="en-US" dirty="0"/>
              <a:t>   select = Expression   </a:t>
            </a:r>
          </a:p>
          <a:p>
            <a:pPr marL="0" indent="0" algn="just">
              <a:buNone/>
            </a:pPr>
            <a:r>
              <a:rPr lang="en-US" dirty="0"/>
              <a:t>   mode = </a:t>
            </a:r>
            <a:r>
              <a:rPr lang="en-US" dirty="0" err="1"/>
              <a:t>QName</a:t>
            </a:r>
            <a:r>
              <a:rPr lang="en-US" b="1" dirty="0"/>
              <a:t>&gt;</a:t>
            </a:r>
            <a:r>
              <a:rPr lang="en-US" dirty="0"/>
              <a:t>  </a:t>
            </a:r>
          </a:p>
          <a:p>
            <a:pPr marL="0" indent="0" algn="just">
              <a:buNone/>
            </a:pPr>
            <a:r>
              <a:rPr lang="en-US" b="1" dirty="0"/>
              <a:t>&lt;/</a:t>
            </a:r>
            <a:r>
              <a:rPr lang="en-US" b="1" dirty="0" err="1"/>
              <a:t>xsl:apply-template</a:t>
            </a:r>
            <a:r>
              <a:rPr lang="en-US" b="1" dirty="0"/>
              <a:t>&gt;</a:t>
            </a:r>
            <a:r>
              <a:rPr lang="en-US" dirty="0"/>
              <a:t>   </a:t>
            </a:r>
          </a:p>
          <a:p>
            <a:pPr algn="just"/>
            <a:endParaRPr lang="en-IN" dirty="0"/>
          </a:p>
        </p:txBody>
      </p:sp>
    </p:spTree>
    <p:extLst>
      <p:ext uri="{BB962C8B-B14F-4D97-AF65-F5344CB8AC3E}">
        <p14:creationId xmlns:p14="http://schemas.microsoft.com/office/powerpoint/2010/main" val="4133428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E52A-F644-4C6E-AA8B-AB62BF3C0535}"/>
              </a:ext>
            </a:extLst>
          </p:cNvPr>
          <p:cNvSpPr>
            <a:spLocks noGrp="1"/>
          </p:cNvSpPr>
          <p:nvPr>
            <p:ph type="title"/>
          </p:nvPr>
        </p:nvSpPr>
        <p:spPr/>
        <p:txBody>
          <a:bodyPr/>
          <a:lstStyle/>
          <a:p>
            <a:r>
              <a:rPr lang="en-IN" b="1" dirty="0"/>
              <a:t>Parameter explanation</a:t>
            </a:r>
            <a:br>
              <a:rPr lang="en-IN" dirty="0"/>
            </a:br>
            <a:endParaRPr lang="en-IN" dirty="0"/>
          </a:p>
        </p:txBody>
      </p:sp>
      <p:sp>
        <p:nvSpPr>
          <p:cNvPr id="3" name="Content Placeholder 2">
            <a:extLst>
              <a:ext uri="{FF2B5EF4-FFF2-40B4-BE49-F238E27FC236}">
                <a16:creationId xmlns:a16="http://schemas.microsoft.com/office/drawing/2014/main" id="{2A45CCA7-9C3C-465C-8B87-70DB5C8A64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FAE51D6-DB7C-4CB6-A1D2-275CD6166EA0}"/>
              </a:ext>
            </a:extLst>
          </p:cNvPr>
          <p:cNvPicPr>
            <a:picLocks noChangeAspect="1"/>
          </p:cNvPicPr>
          <p:nvPr/>
        </p:nvPicPr>
        <p:blipFill>
          <a:blip r:embed="rId2"/>
          <a:stretch>
            <a:fillRect/>
          </a:stretch>
        </p:blipFill>
        <p:spPr>
          <a:xfrm>
            <a:off x="276225" y="2052084"/>
            <a:ext cx="11639550" cy="3487479"/>
          </a:xfrm>
          <a:prstGeom prst="rect">
            <a:avLst/>
          </a:prstGeom>
        </p:spPr>
      </p:pic>
    </p:spTree>
    <p:extLst>
      <p:ext uri="{BB962C8B-B14F-4D97-AF65-F5344CB8AC3E}">
        <p14:creationId xmlns:p14="http://schemas.microsoft.com/office/powerpoint/2010/main" val="10008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93E1-BF46-4069-A5AB-BF195A46EED6}"/>
              </a:ext>
            </a:extLst>
          </p:cNvPr>
          <p:cNvSpPr>
            <a:spLocks noGrp="1"/>
          </p:cNvSpPr>
          <p:nvPr>
            <p:ph type="title"/>
          </p:nvPr>
        </p:nvSpPr>
        <p:spPr>
          <a:xfrm>
            <a:off x="838200" y="156534"/>
            <a:ext cx="10515600" cy="1049005"/>
          </a:xfrm>
        </p:spPr>
        <p:txBody>
          <a:bodyPr/>
          <a:lstStyle/>
          <a:p>
            <a:r>
              <a:rPr lang="en-IN" b="1" dirty="0"/>
              <a:t>XSL </a:t>
            </a:r>
            <a:r>
              <a:rPr lang="en-IN" dirty="0"/>
              <a:t>(</a:t>
            </a:r>
            <a:r>
              <a:rPr lang="en-IN" dirty="0" err="1"/>
              <a:t>eXtensible</a:t>
            </a:r>
            <a:r>
              <a:rPr lang="en-IN" dirty="0"/>
              <a:t> Stylesheet Language)</a:t>
            </a:r>
          </a:p>
        </p:txBody>
      </p:sp>
      <p:sp>
        <p:nvSpPr>
          <p:cNvPr id="3" name="Content Placeholder 2">
            <a:extLst>
              <a:ext uri="{FF2B5EF4-FFF2-40B4-BE49-F238E27FC236}">
                <a16:creationId xmlns:a16="http://schemas.microsoft.com/office/drawing/2014/main" id="{A4659B1F-A2A9-4807-AE63-A512DB038D17}"/>
              </a:ext>
            </a:extLst>
          </p:cNvPr>
          <p:cNvSpPr>
            <a:spLocks noGrp="1"/>
          </p:cNvSpPr>
          <p:nvPr>
            <p:ph idx="1"/>
          </p:nvPr>
        </p:nvSpPr>
        <p:spPr>
          <a:xfrm>
            <a:off x="752475" y="1310314"/>
            <a:ext cx="10515600" cy="4861886"/>
          </a:xfrm>
        </p:spPr>
        <p:txBody>
          <a:bodyPr>
            <a:normAutofit fontScale="92500" lnSpcReduction="20000"/>
          </a:bodyPr>
          <a:lstStyle/>
          <a:p>
            <a:pPr algn="just"/>
            <a:r>
              <a:rPr lang="en-US" dirty="0"/>
              <a:t>In case of HTML document, tags are predefined such as table, div, and span; and the browser knows how to add style to them and display those using CSS styles. </a:t>
            </a:r>
          </a:p>
          <a:p>
            <a:pPr algn="just"/>
            <a:endParaRPr lang="en-US" dirty="0"/>
          </a:p>
          <a:p>
            <a:pPr algn="just"/>
            <a:r>
              <a:rPr lang="en-US" dirty="0"/>
              <a:t>But in case of XML documents, tags are not predefined. </a:t>
            </a:r>
          </a:p>
          <a:p>
            <a:pPr algn="just"/>
            <a:endParaRPr lang="en-US" dirty="0"/>
          </a:p>
          <a:p>
            <a:pPr algn="just"/>
            <a:r>
              <a:rPr lang="en-US" dirty="0"/>
              <a:t>XSL provide formatting for XML.</a:t>
            </a:r>
          </a:p>
          <a:p>
            <a:pPr algn="just"/>
            <a:endParaRPr lang="en-US" dirty="0"/>
          </a:p>
          <a:p>
            <a:pPr algn="just"/>
            <a:r>
              <a:rPr lang="en-US" dirty="0"/>
              <a:t>XSL is the intermediary between XML elements and the browser.</a:t>
            </a:r>
          </a:p>
          <a:p>
            <a:pPr algn="just"/>
            <a:endParaRPr lang="en-US" dirty="0"/>
          </a:p>
          <a:p>
            <a:pPr algn="just"/>
            <a:r>
              <a:rPr lang="en-US" dirty="0"/>
              <a:t>An XSL file is a style sheet that can be used to transform XML documents into other document types and to format the output.</a:t>
            </a:r>
          </a:p>
          <a:p>
            <a:pPr algn="just"/>
            <a:endParaRPr lang="en-US" dirty="0"/>
          </a:p>
        </p:txBody>
      </p:sp>
    </p:spTree>
    <p:extLst>
      <p:ext uri="{BB962C8B-B14F-4D97-AF65-F5344CB8AC3E}">
        <p14:creationId xmlns:p14="http://schemas.microsoft.com/office/powerpoint/2010/main" val="209242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39C9-D468-4EAE-9356-6F5B3B2AF623}"/>
              </a:ext>
            </a:extLst>
          </p:cNvPr>
          <p:cNvSpPr>
            <a:spLocks noGrp="1"/>
          </p:cNvSpPr>
          <p:nvPr>
            <p:ph type="title"/>
          </p:nvPr>
        </p:nvSpPr>
        <p:spPr/>
        <p:txBody>
          <a:bodyPr/>
          <a:lstStyle/>
          <a:p>
            <a:r>
              <a:rPr lang="en-IN" b="1" dirty="0"/>
              <a:t>XSL (</a:t>
            </a:r>
            <a:r>
              <a:rPr lang="en-IN" b="1" dirty="0" err="1"/>
              <a:t>Cont</a:t>
            </a:r>
            <a:r>
              <a:rPr lang="en-IN" b="1" dirty="0"/>
              <a:t> …)</a:t>
            </a:r>
          </a:p>
        </p:txBody>
      </p:sp>
      <p:sp>
        <p:nvSpPr>
          <p:cNvPr id="3" name="Content Placeholder 2">
            <a:extLst>
              <a:ext uri="{FF2B5EF4-FFF2-40B4-BE49-F238E27FC236}">
                <a16:creationId xmlns:a16="http://schemas.microsoft.com/office/drawing/2014/main" id="{02B1F9B4-3D76-4F1F-BE6A-2E386E81851F}"/>
              </a:ext>
            </a:extLst>
          </p:cNvPr>
          <p:cNvSpPr>
            <a:spLocks noGrp="1"/>
          </p:cNvSpPr>
          <p:nvPr>
            <p:ph idx="1"/>
          </p:nvPr>
        </p:nvSpPr>
        <p:spPr/>
        <p:txBody>
          <a:bodyPr/>
          <a:lstStyle/>
          <a:p>
            <a:pPr algn="just"/>
            <a:r>
              <a:rPr lang="en-IN" dirty="0"/>
              <a:t>Since the XML language does not use predefined tags, it is necessary to provide the web browser with information on how to interpret the XML document.</a:t>
            </a:r>
          </a:p>
          <a:p>
            <a:pPr algn="just"/>
            <a:endParaRPr lang="en-IN" dirty="0"/>
          </a:p>
          <a:p>
            <a:pPr algn="just"/>
            <a:r>
              <a:rPr lang="en-IN" dirty="0"/>
              <a:t>The XSL document provides the browser with information on how to display an XML document.</a:t>
            </a:r>
          </a:p>
          <a:p>
            <a:pPr algn="just"/>
            <a:endParaRPr lang="en-IN" dirty="0"/>
          </a:p>
          <a:p>
            <a:pPr algn="just"/>
            <a:r>
              <a:rPr lang="en-IN" dirty="0"/>
              <a:t>XSL gives a developer the tools to describe exactly which data fields in an XML file to display and exactly where and how to display them.</a:t>
            </a:r>
          </a:p>
          <a:p>
            <a:pPr algn="just"/>
            <a:endParaRPr lang="en-IN" dirty="0"/>
          </a:p>
          <a:p>
            <a:pPr marL="0" indent="0" algn="just">
              <a:buNone/>
            </a:pPr>
            <a:endParaRPr lang="en-IN" dirty="0"/>
          </a:p>
        </p:txBody>
      </p:sp>
    </p:spTree>
    <p:extLst>
      <p:ext uri="{BB962C8B-B14F-4D97-AF65-F5344CB8AC3E}">
        <p14:creationId xmlns:p14="http://schemas.microsoft.com/office/powerpoint/2010/main" val="202688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1E765-BB73-4704-8B88-48A462BB790A}"/>
              </a:ext>
            </a:extLst>
          </p:cNvPr>
          <p:cNvSpPr>
            <a:spLocks noGrp="1"/>
          </p:cNvSpPr>
          <p:nvPr>
            <p:ph type="title"/>
          </p:nvPr>
        </p:nvSpPr>
        <p:spPr/>
        <p:txBody>
          <a:bodyPr/>
          <a:lstStyle/>
          <a:p>
            <a:r>
              <a:rPr lang="en-IN" b="1" dirty="0"/>
              <a:t>Main parts of XSL</a:t>
            </a:r>
          </a:p>
        </p:txBody>
      </p:sp>
      <p:sp>
        <p:nvSpPr>
          <p:cNvPr id="3" name="Content Placeholder 2">
            <a:extLst>
              <a:ext uri="{FF2B5EF4-FFF2-40B4-BE49-F238E27FC236}">
                <a16:creationId xmlns:a16="http://schemas.microsoft.com/office/drawing/2014/main" id="{A71938AD-E539-45E3-917A-091CD483A8B0}"/>
              </a:ext>
            </a:extLst>
          </p:cNvPr>
          <p:cNvSpPr>
            <a:spLocks noGrp="1"/>
          </p:cNvSpPr>
          <p:nvPr>
            <p:ph idx="1"/>
          </p:nvPr>
        </p:nvSpPr>
        <p:spPr/>
        <p:txBody>
          <a:bodyPr>
            <a:normAutofit/>
          </a:bodyPr>
          <a:lstStyle/>
          <a:p>
            <a:r>
              <a:rPr lang="en-IN" b="1" dirty="0"/>
              <a:t>XSLT</a:t>
            </a:r>
            <a:r>
              <a:rPr lang="en-IN" dirty="0"/>
              <a:t> − used to transform XML document into various other types of document.</a:t>
            </a:r>
          </a:p>
          <a:p>
            <a:endParaRPr lang="en-IN" dirty="0"/>
          </a:p>
          <a:p>
            <a:r>
              <a:rPr lang="en-IN" dirty="0"/>
              <a:t>This language takes existing XML documents and transform them into other XML documents. </a:t>
            </a:r>
          </a:p>
          <a:p>
            <a:endParaRPr lang="en-IN" dirty="0"/>
          </a:p>
          <a:p>
            <a:endParaRPr lang="en-IN" dirty="0"/>
          </a:p>
          <a:p>
            <a:pPr algn="just"/>
            <a:endParaRPr lang="en-IN" dirty="0"/>
          </a:p>
        </p:txBody>
      </p:sp>
    </p:spTree>
    <p:extLst>
      <p:ext uri="{BB962C8B-B14F-4D97-AF65-F5344CB8AC3E}">
        <p14:creationId xmlns:p14="http://schemas.microsoft.com/office/powerpoint/2010/main" val="319847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8BB6-528D-416A-BCE9-7BB149B2676D}"/>
              </a:ext>
            </a:extLst>
          </p:cNvPr>
          <p:cNvSpPr>
            <a:spLocks noGrp="1"/>
          </p:cNvSpPr>
          <p:nvPr>
            <p:ph type="title"/>
          </p:nvPr>
        </p:nvSpPr>
        <p:spPr>
          <a:xfrm>
            <a:off x="838200" y="365126"/>
            <a:ext cx="10515600" cy="315912"/>
          </a:xfrm>
        </p:spPr>
        <p:txBody>
          <a:bodyPr>
            <a:normAutofit fontScale="90000"/>
          </a:bodyPr>
          <a:lstStyle/>
          <a:p>
            <a:r>
              <a:rPr lang="en-IN" b="1" dirty="0"/>
              <a:t>XPath</a:t>
            </a:r>
            <a:r>
              <a:rPr lang="en-IN" dirty="0"/>
              <a:t> </a:t>
            </a:r>
          </a:p>
        </p:txBody>
      </p:sp>
      <p:sp>
        <p:nvSpPr>
          <p:cNvPr id="3" name="Content Placeholder 2">
            <a:extLst>
              <a:ext uri="{FF2B5EF4-FFF2-40B4-BE49-F238E27FC236}">
                <a16:creationId xmlns:a16="http://schemas.microsoft.com/office/drawing/2014/main" id="{4858D4EA-BB05-4213-BB59-5B6B6666371E}"/>
              </a:ext>
            </a:extLst>
          </p:cNvPr>
          <p:cNvSpPr>
            <a:spLocks noGrp="1"/>
          </p:cNvSpPr>
          <p:nvPr>
            <p:ph idx="1"/>
          </p:nvPr>
        </p:nvSpPr>
        <p:spPr>
          <a:xfrm>
            <a:off x="838200" y="1325562"/>
            <a:ext cx="10515600" cy="4505325"/>
          </a:xfrm>
        </p:spPr>
        <p:txBody>
          <a:bodyPr/>
          <a:lstStyle/>
          <a:p>
            <a:pPr algn="just"/>
            <a:r>
              <a:rPr lang="en-IN" dirty="0"/>
              <a:t>Used to navigate XML document.</a:t>
            </a:r>
          </a:p>
          <a:p>
            <a:pPr algn="just"/>
            <a:endParaRPr lang="en-IN" dirty="0"/>
          </a:p>
          <a:p>
            <a:pPr algn="just"/>
            <a:r>
              <a:rPr lang="en-IN" dirty="0"/>
              <a:t>XPath language defines parts of XML document.</a:t>
            </a:r>
          </a:p>
          <a:p>
            <a:pPr algn="just"/>
            <a:endParaRPr lang="en-IN" dirty="0"/>
          </a:p>
          <a:p>
            <a:pPr algn="just"/>
            <a:r>
              <a:rPr lang="en-IN" dirty="0"/>
              <a:t>This allows XML authors to link to very specific locations within an XML document.</a:t>
            </a:r>
          </a:p>
          <a:p>
            <a:pPr algn="just"/>
            <a:endParaRPr lang="en-IN" dirty="0"/>
          </a:p>
          <a:p>
            <a:pPr algn="just"/>
            <a:r>
              <a:rPr lang="en-IN" dirty="0"/>
              <a:t>It is an expression language used by XSLT to access or refer to parts of an XML document.</a:t>
            </a:r>
          </a:p>
          <a:p>
            <a:endParaRPr lang="en-IN" dirty="0"/>
          </a:p>
        </p:txBody>
      </p:sp>
    </p:spTree>
    <p:extLst>
      <p:ext uri="{BB962C8B-B14F-4D97-AF65-F5344CB8AC3E}">
        <p14:creationId xmlns:p14="http://schemas.microsoft.com/office/powerpoint/2010/main" val="324370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613E-FD0B-49EC-B45C-C54A6902E636}"/>
              </a:ext>
            </a:extLst>
          </p:cNvPr>
          <p:cNvSpPr>
            <a:spLocks noGrp="1"/>
          </p:cNvSpPr>
          <p:nvPr>
            <p:ph type="title"/>
          </p:nvPr>
        </p:nvSpPr>
        <p:spPr/>
        <p:txBody>
          <a:bodyPr/>
          <a:lstStyle/>
          <a:p>
            <a:r>
              <a:rPr lang="en-IN" b="1" dirty="0"/>
              <a:t>XSL-FO</a:t>
            </a:r>
            <a:endParaRPr lang="en-IN" dirty="0"/>
          </a:p>
        </p:txBody>
      </p:sp>
      <p:sp>
        <p:nvSpPr>
          <p:cNvPr id="3" name="Content Placeholder 2">
            <a:extLst>
              <a:ext uri="{FF2B5EF4-FFF2-40B4-BE49-F238E27FC236}">
                <a16:creationId xmlns:a16="http://schemas.microsoft.com/office/drawing/2014/main" id="{93410A89-9332-4EC0-81D4-BE05F0592B16}"/>
              </a:ext>
            </a:extLst>
          </p:cNvPr>
          <p:cNvSpPr>
            <a:spLocks noGrp="1"/>
          </p:cNvSpPr>
          <p:nvPr>
            <p:ph idx="1"/>
          </p:nvPr>
        </p:nvSpPr>
        <p:spPr/>
        <p:txBody>
          <a:bodyPr/>
          <a:lstStyle/>
          <a:p>
            <a:r>
              <a:rPr lang="en-IN" dirty="0"/>
              <a:t>It is Extensible Stylesheet Language Formatting Objects.</a:t>
            </a:r>
          </a:p>
          <a:p>
            <a:endParaRPr lang="en-IN" dirty="0"/>
          </a:p>
          <a:p>
            <a:r>
              <a:rPr lang="en-IN" dirty="0"/>
              <a:t>It focuses on style that works for both screen and print, such as PDF files.</a:t>
            </a:r>
          </a:p>
          <a:p>
            <a:endParaRPr lang="en-IN" dirty="0"/>
          </a:p>
          <a:p>
            <a:r>
              <a:rPr lang="en-IN" dirty="0"/>
              <a:t>Used to format XML document.</a:t>
            </a:r>
          </a:p>
          <a:p>
            <a:endParaRPr lang="en-IN" dirty="0"/>
          </a:p>
          <a:p>
            <a:endParaRPr lang="en-IN" dirty="0"/>
          </a:p>
          <a:p>
            <a:endParaRPr lang="en-IN" dirty="0"/>
          </a:p>
        </p:txBody>
      </p:sp>
    </p:spTree>
    <p:extLst>
      <p:ext uri="{BB962C8B-B14F-4D97-AF65-F5344CB8AC3E}">
        <p14:creationId xmlns:p14="http://schemas.microsoft.com/office/powerpoint/2010/main" val="383971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D31D-156A-4E24-975C-7DF7022F0EA2}"/>
              </a:ext>
            </a:extLst>
          </p:cNvPr>
          <p:cNvSpPr>
            <a:spLocks noGrp="1"/>
          </p:cNvSpPr>
          <p:nvPr>
            <p:ph type="title"/>
          </p:nvPr>
        </p:nvSpPr>
        <p:spPr/>
        <p:txBody>
          <a:bodyPr/>
          <a:lstStyle/>
          <a:p>
            <a:r>
              <a:rPr lang="en-IN" b="1" dirty="0"/>
              <a:t>XSLT</a:t>
            </a:r>
            <a:br>
              <a:rPr lang="en-IN" dirty="0"/>
            </a:br>
            <a:endParaRPr lang="en-IN" dirty="0"/>
          </a:p>
        </p:txBody>
      </p:sp>
      <p:sp>
        <p:nvSpPr>
          <p:cNvPr id="3" name="Content Placeholder 2">
            <a:extLst>
              <a:ext uri="{FF2B5EF4-FFF2-40B4-BE49-F238E27FC236}">
                <a16:creationId xmlns:a16="http://schemas.microsoft.com/office/drawing/2014/main" id="{9818C99F-483E-44EC-B481-0604174109ED}"/>
              </a:ext>
            </a:extLst>
          </p:cNvPr>
          <p:cNvSpPr>
            <a:spLocks noGrp="1"/>
          </p:cNvSpPr>
          <p:nvPr>
            <p:ph idx="1"/>
          </p:nvPr>
        </p:nvSpPr>
        <p:spPr/>
        <p:txBody>
          <a:bodyPr>
            <a:normAutofit/>
          </a:bodyPr>
          <a:lstStyle/>
          <a:p>
            <a:pPr algn="just"/>
            <a:r>
              <a:rPr lang="en-US" dirty="0"/>
              <a:t>XSLT, Extensible Stylesheet Language Transformations, provides the ability to transform XML data from one format to another automatically.</a:t>
            </a:r>
          </a:p>
          <a:p>
            <a:pPr algn="just"/>
            <a:endParaRPr lang="en-US" dirty="0"/>
          </a:p>
          <a:p>
            <a:pPr algn="just"/>
            <a:r>
              <a:rPr lang="en-US" dirty="0"/>
              <a:t>With XSLT we can add/remove elements and attributes to or from the output file. </a:t>
            </a:r>
          </a:p>
          <a:p>
            <a:pPr algn="just"/>
            <a:endParaRPr lang="en-US" dirty="0"/>
          </a:p>
          <a:p>
            <a:pPr algn="just"/>
            <a:r>
              <a:rPr lang="en-US" dirty="0"/>
              <a:t>You can also rearrange and sort elements, perform tests and make decisions about which elements to hide and display, and a lot more.</a:t>
            </a:r>
          </a:p>
          <a:p>
            <a:pPr algn="just"/>
            <a:endParaRPr lang="en-IN" dirty="0"/>
          </a:p>
        </p:txBody>
      </p:sp>
    </p:spTree>
    <p:extLst>
      <p:ext uri="{BB962C8B-B14F-4D97-AF65-F5344CB8AC3E}">
        <p14:creationId xmlns:p14="http://schemas.microsoft.com/office/powerpoint/2010/main" val="333597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0AB4-56CB-4439-8957-5812EC39C53C}"/>
              </a:ext>
            </a:extLst>
          </p:cNvPr>
          <p:cNvSpPr>
            <a:spLocks noGrp="1"/>
          </p:cNvSpPr>
          <p:nvPr>
            <p:ph type="title"/>
          </p:nvPr>
        </p:nvSpPr>
        <p:spPr/>
        <p:txBody>
          <a:bodyPr/>
          <a:lstStyle/>
          <a:p>
            <a:r>
              <a:rPr lang="en-IN" b="1" dirty="0"/>
              <a:t>How XSLT Works</a:t>
            </a:r>
            <a:br>
              <a:rPr lang="en-IN" dirty="0"/>
            </a:br>
            <a:endParaRPr lang="en-IN" dirty="0"/>
          </a:p>
        </p:txBody>
      </p:sp>
      <p:pic>
        <p:nvPicPr>
          <p:cNvPr id="4" name="Picture 3">
            <a:extLst>
              <a:ext uri="{FF2B5EF4-FFF2-40B4-BE49-F238E27FC236}">
                <a16:creationId xmlns:a16="http://schemas.microsoft.com/office/drawing/2014/main" id="{5AB6D97F-471F-4240-84AB-DC61C1007AE9}"/>
              </a:ext>
            </a:extLst>
          </p:cNvPr>
          <p:cNvPicPr>
            <a:picLocks noChangeAspect="1"/>
          </p:cNvPicPr>
          <p:nvPr/>
        </p:nvPicPr>
        <p:blipFill>
          <a:blip r:embed="rId2"/>
          <a:stretch>
            <a:fillRect/>
          </a:stretch>
        </p:blipFill>
        <p:spPr>
          <a:xfrm>
            <a:off x="1619250" y="1176338"/>
            <a:ext cx="8396287" cy="4981575"/>
          </a:xfrm>
          <a:prstGeom prst="rect">
            <a:avLst/>
          </a:prstGeom>
        </p:spPr>
      </p:pic>
    </p:spTree>
    <p:extLst>
      <p:ext uri="{BB962C8B-B14F-4D97-AF65-F5344CB8AC3E}">
        <p14:creationId xmlns:p14="http://schemas.microsoft.com/office/powerpoint/2010/main" val="3625180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Words>
  <Application>Microsoft Office PowerPoint</Application>
  <PresentationFormat>Widescreen</PresentationFormat>
  <Paragraphs>152</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Menlo</vt:lpstr>
      <vt:lpstr>Verdana</vt:lpstr>
      <vt:lpstr>Office Theme</vt:lpstr>
      <vt:lpstr>XSLT</vt:lpstr>
      <vt:lpstr>PowerPoint Presentation</vt:lpstr>
      <vt:lpstr>XSL (eXtensible Stylesheet Language)</vt:lpstr>
      <vt:lpstr>XSL (Cont …)</vt:lpstr>
      <vt:lpstr>Main parts of XSL</vt:lpstr>
      <vt:lpstr>XPath </vt:lpstr>
      <vt:lpstr>XSL-FO</vt:lpstr>
      <vt:lpstr>XSLT </vt:lpstr>
      <vt:lpstr>How XSLT Works </vt:lpstr>
      <vt:lpstr>PowerPoint Presentation</vt:lpstr>
      <vt:lpstr>Advantage of XSLT </vt:lpstr>
      <vt:lpstr>Cont…</vt:lpstr>
      <vt:lpstr>Declaration of xml-stylesheet</vt:lpstr>
      <vt:lpstr>&lt;xsl:template&gt; Element </vt:lpstr>
      <vt:lpstr>&lt;xsl:value-of&gt; Element </vt:lpstr>
      <vt:lpstr>XSLT &lt;for-each&gt; </vt:lpstr>
      <vt:lpstr>XSLT &lt;sort&gt; </vt:lpstr>
      <vt:lpstr>PowerPoint Presentation</vt:lpstr>
      <vt:lpstr>XSLT &lt;xsl:if&gt; Element </vt:lpstr>
      <vt:lpstr>XSLT &lt;choose&gt; </vt:lpstr>
      <vt:lpstr>XSLT &lt;xsl:key&gt; </vt:lpstr>
      <vt:lpstr>Declaration</vt:lpstr>
      <vt:lpstr>Parameter explanation </vt:lpstr>
      <vt:lpstr>XSLT &lt;xsl:message&gt; Element </vt:lpstr>
      <vt:lpstr>Parameter explanation </vt:lpstr>
      <vt:lpstr>XSLT &lt;xsl:apply-template&gt; Element </vt:lpstr>
      <vt:lpstr>Parameter explanation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 Desai</dc:creator>
  <cp:lastModifiedBy>Hardi Desai</cp:lastModifiedBy>
  <cp:revision>65</cp:revision>
  <dcterms:created xsi:type="dcterms:W3CDTF">2019-01-19T18:02:22Z</dcterms:created>
  <dcterms:modified xsi:type="dcterms:W3CDTF">2019-01-25T01:38:52Z</dcterms:modified>
</cp:coreProperties>
</file>