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82" r:id="rId17"/>
    <p:sldId id="283" r:id="rId18"/>
    <p:sldId id="271" r:id="rId19"/>
    <p:sldId id="272" r:id="rId20"/>
    <p:sldId id="273" r:id="rId21"/>
    <p:sldId id="274" r:id="rId22"/>
    <p:sldId id="275" r:id="rId23"/>
    <p:sldId id="276" r:id="rId24"/>
    <p:sldId id="277" r:id="rId25"/>
    <p:sldId id="278" r:id="rId26"/>
    <p:sldId id="279" r:id="rId27"/>
    <p:sldId id="280" r:id="rId28"/>
    <p:sldId id="281"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B2A33-0AEA-4B64-B0B8-DF64907A39B5}" type="datetimeFigureOut">
              <a:rPr lang="en-IN" smtClean="0"/>
              <a:t>14-02-2019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371E9C-27D5-44D9-99E4-4E412BCA6946}" type="slidenum">
              <a:rPr lang="en-IN" smtClean="0"/>
              <a:t>‹#›</a:t>
            </a:fld>
            <a:endParaRPr lang="en-IN"/>
          </a:p>
        </p:txBody>
      </p:sp>
    </p:spTree>
    <p:extLst>
      <p:ext uri="{BB962C8B-B14F-4D97-AF65-F5344CB8AC3E}">
        <p14:creationId xmlns:p14="http://schemas.microsoft.com/office/powerpoint/2010/main" val="1045015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4371E9C-27D5-44D9-99E4-4E412BCA6946}" type="slidenum">
              <a:rPr lang="en-IN" smtClean="0"/>
              <a:t>6</a:t>
            </a:fld>
            <a:endParaRPr lang="en-IN"/>
          </a:p>
        </p:txBody>
      </p:sp>
    </p:spTree>
    <p:extLst>
      <p:ext uri="{BB962C8B-B14F-4D97-AF65-F5344CB8AC3E}">
        <p14:creationId xmlns:p14="http://schemas.microsoft.com/office/powerpoint/2010/main" val="2189347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1A98-5A79-4693-9BE7-D3A8648B88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3A2263-C7EE-4868-9B66-CF2C9FB0E5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9E8C66-2D8B-4EA8-8452-9B9ACCE1CA3C}"/>
              </a:ext>
            </a:extLst>
          </p:cNvPr>
          <p:cNvSpPr>
            <a:spLocks noGrp="1"/>
          </p:cNvSpPr>
          <p:nvPr>
            <p:ph type="dt" sz="half" idx="10"/>
          </p:nvPr>
        </p:nvSpPr>
        <p:spPr/>
        <p:txBody>
          <a:bodyPr/>
          <a:lstStyle/>
          <a:p>
            <a:fld id="{55665742-7E4F-4923-8A10-BB2964181C0B}" type="datetimeFigureOut">
              <a:rPr lang="en-IN" smtClean="0"/>
              <a:t>14-02-2019</a:t>
            </a:fld>
            <a:endParaRPr lang="en-IN"/>
          </a:p>
        </p:txBody>
      </p:sp>
      <p:sp>
        <p:nvSpPr>
          <p:cNvPr id="5" name="Footer Placeholder 4">
            <a:extLst>
              <a:ext uri="{FF2B5EF4-FFF2-40B4-BE49-F238E27FC236}">
                <a16:creationId xmlns:a16="http://schemas.microsoft.com/office/drawing/2014/main" id="{198E0D65-3B0B-4366-904C-1DC2F90165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239006-8F87-4FAE-93FC-A06E12FB296B}"/>
              </a:ext>
            </a:extLst>
          </p:cNvPr>
          <p:cNvSpPr>
            <a:spLocks noGrp="1"/>
          </p:cNvSpPr>
          <p:nvPr>
            <p:ph type="sldNum" sz="quarter" idx="12"/>
          </p:nvPr>
        </p:nvSpPr>
        <p:spPr/>
        <p:txBody>
          <a:bodyPr/>
          <a:lstStyle/>
          <a:p>
            <a:fld id="{7AEF05F3-875B-45C3-BAB8-8D5FF60F5B63}" type="slidenum">
              <a:rPr lang="en-IN" smtClean="0"/>
              <a:t>‹#›</a:t>
            </a:fld>
            <a:endParaRPr lang="en-IN"/>
          </a:p>
        </p:txBody>
      </p:sp>
    </p:spTree>
    <p:extLst>
      <p:ext uri="{BB962C8B-B14F-4D97-AF65-F5344CB8AC3E}">
        <p14:creationId xmlns:p14="http://schemas.microsoft.com/office/powerpoint/2010/main" val="1412664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2F96B-269B-450D-B7CC-1D209BAC22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7F2E9E-56C1-4CF4-B78E-3ACF0035C48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64EE0B-928B-45E3-8B36-FA730FAFD44A}"/>
              </a:ext>
            </a:extLst>
          </p:cNvPr>
          <p:cNvSpPr>
            <a:spLocks noGrp="1"/>
          </p:cNvSpPr>
          <p:nvPr>
            <p:ph type="dt" sz="half" idx="10"/>
          </p:nvPr>
        </p:nvSpPr>
        <p:spPr/>
        <p:txBody>
          <a:bodyPr/>
          <a:lstStyle/>
          <a:p>
            <a:fld id="{55665742-7E4F-4923-8A10-BB2964181C0B}" type="datetimeFigureOut">
              <a:rPr lang="en-IN" smtClean="0"/>
              <a:t>14-02-2019</a:t>
            </a:fld>
            <a:endParaRPr lang="en-IN"/>
          </a:p>
        </p:txBody>
      </p:sp>
      <p:sp>
        <p:nvSpPr>
          <p:cNvPr id="5" name="Footer Placeholder 4">
            <a:extLst>
              <a:ext uri="{FF2B5EF4-FFF2-40B4-BE49-F238E27FC236}">
                <a16:creationId xmlns:a16="http://schemas.microsoft.com/office/drawing/2014/main" id="{2C555835-A83D-4B62-97B7-362A4BCEA0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7DB967-64EE-4E58-80B7-9B4989A3D4F8}"/>
              </a:ext>
            </a:extLst>
          </p:cNvPr>
          <p:cNvSpPr>
            <a:spLocks noGrp="1"/>
          </p:cNvSpPr>
          <p:nvPr>
            <p:ph type="sldNum" sz="quarter" idx="12"/>
          </p:nvPr>
        </p:nvSpPr>
        <p:spPr/>
        <p:txBody>
          <a:bodyPr/>
          <a:lstStyle/>
          <a:p>
            <a:fld id="{7AEF05F3-875B-45C3-BAB8-8D5FF60F5B63}" type="slidenum">
              <a:rPr lang="en-IN" smtClean="0"/>
              <a:t>‹#›</a:t>
            </a:fld>
            <a:endParaRPr lang="en-IN"/>
          </a:p>
        </p:txBody>
      </p:sp>
    </p:spTree>
    <p:extLst>
      <p:ext uri="{BB962C8B-B14F-4D97-AF65-F5344CB8AC3E}">
        <p14:creationId xmlns:p14="http://schemas.microsoft.com/office/powerpoint/2010/main" val="369962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F492D6-E5C0-4AE3-9F27-15909124A1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1648E8-0DD6-433D-B89A-8570A0AAB56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DC9156-1975-440C-AB18-D926550030C3}"/>
              </a:ext>
            </a:extLst>
          </p:cNvPr>
          <p:cNvSpPr>
            <a:spLocks noGrp="1"/>
          </p:cNvSpPr>
          <p:nvPr>
            <p:ph type="dt" sz="half" idx="10"/>
          </p:nvPr>
        </p:nvSpPr>
        <p:spPr/>
        <p:txBody>
          <a:bodyPr/>
          <a:lstStyle/>
          <a:p>
            <a:fld id="{55665742-7E4F-4923-8A10-BB2964181C0B}" type="datetimeFigureOut">
              <a:rPr lang="en-IN" smtClean="0"/>
              <a:t>14-02-2019</a:t>
            </a:fld>
            <a:endParaRPr lang="en-IN"/>
          </a:p>
        </p:txBody>
      </p:sp>
      <p:sp>
        <p:nvSpPr>
          <p:cNvPr id="5" name="Footer Placeholder 4">
            <a:extLst>
              <a:ext uri="{FF2B5EF4-FFF2-40B4-BE49-F238E27FC236}">
                <a16:creationId xmlns:a16="http://schemas.microsoft.com/office/drawing/2014/main" id="{2C16F425-3ECC-4F2E-B697-E74E58380C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CF2FAD-A84C-4FAF-B857-F44CB5785E82}"/>
              </a:ext>
            </a:extLst>
          </p:cNvPr>
          <p:cNvSpPr>
            <a:spLocks noGrp="1"/>
          </p:cNvSpPr>
          <p:nvPr>
            <p:ph type="sldNum" sz="quarter" idx="12"/>
          </p:nvPr>
        </p:nvSpPr>
        <p:spPr/>
        <p:txBody>
          <a:bodyPr/>
          <a:lstStyle/>
          <a:p>
            <a:fld id="{7AEF05F3-875B-45C3-BAB8-8D5FF60F5B63}" type="slidenum">
              <a:rPr lang="en-IN" smtClean="0"/>
              <a:t>‹#›</a:t>
            </a:fld>
            <a:endParaRPr lang="en-IN"/>
          </a:p>
        </p:txBody>
      </p:sp>
    </p:spTree>
    <p:extLst>
      <p:ext uri="{BB962C8B-B14F-4D97-AF65-F5344CB8AC3E}">
        <p14:creationId xmlns:p14="http://schemas.microsoft.com/office/powerpoint/2010/main" val="2711843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9F594-F23C-4A02-90CC-4FC20A652F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D974D5D-1700-4C98-B8E5-564ABD2D51C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B986DB-B17D-41AF-8E4B-A8FEA3C47043}"/>
              </a:ext>
            </a:extLst>
          </p:cNvPr>
          <p:cNvSpPr>
            <a:spLocks noGrp="1"/>
          </p:cNvSpPr>
          <p:nvPr>
            <p:ph type="dt" sz="half" idx="10"/>
          </p:nvPr>
        </p:nvSpPr>
        <p:spPr/>
        <p:txBody>
          <a:bodyPr/>
          <a:lstStyle/>
          <a:p>
            <a:fld id="{55665742-7E4F-4923-8A10-BB2964181C0B}" type="datetimeFigureOut">
              <a:rPr lang="en-IN" smtClean="0"/>
              <a:t>14-02-2019</a:t>
            </a:fld>
            <a:endParaRPr lang="en-IN"/>
          </a:p>
        </p:txBody>
      </p:sp>
      <p:sp>
        <p:nvSpPr>
          <p:cNvPr id="5" name="Footer Placeholder 4">
            <a:extLst>
              <a:ext uri="{FF2B5EF4-FFF2-40B4-BE49-F238E27FC236}">
                <a16:creationId xmlns:a16="http://schemas.microsoft.com/office/drawing/2014/main" id="{663FD3BC-C5B1-425E-9570-36438D105B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3F6A1F-E64D-4DA7-81F5-CF0D5004CFBB}"/>
              </a:ext>
            </a:extLst>
          </p:cNvPr>
          <p:cNvSpPr>
            <a:spLocks noGrp="1"/>
          </p:cNvSpPr>
          <p:nvPr>
            <p:ph type="sldNum" sz="quarter" idx="12"/>
          </p:nvPr>
        </p:nvSpPr>
        <p:spPr/>
        <p:txBody>
          <a:bodyPr/>
          <a:lstStyle/>
          <a:p>
            <a:fld id="{7AEF05F3-875B-45C3-BAB8-8D5FF60F5B63}" type="slidenum">
              <a:rPr lang="en-IN" smtClean="0"/>
              <a:t>‹#›</a:t>
            </a:fld>
            <a:endParaRPr lang="en-IN"/>
          </a:p>
        </p:txBody>
      </p:sp>
    </p:spTree>
    <p:extLst>
      <p:ext uri="{BB962C8B-B14F-4D97-AF65-F5344CB8AC3E}">
        <p14:creationId xmlns:p14="http://schemas.microsoft.com/office/powerpoint/2010/main" val="488071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AC5AB-FE8D-4BC8-94D5-2BE6563E93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647210-9C2C-4559-92D7-AB52943231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C07BA81-FCCF-4348-9E27-132D1EBA137E}"/>
              </a:ext>
            </a:extLst>
          </p:cNvPr>
          <p:cNvSpPr>
            <a:spLocks noGrp="1"/>
          </p:cNvSpPr>
          <p:nvPr>
            <p:ph type="dt" sz="half" idx="10"/>
          </p:nvPr>
        </p:nvSpPr>
        <p:spPr/>
        <p:txBody>
          <a:bodyPr/>
          <a:lstStyle/>
          <a:p>
            <a:fld id="{55665742-7E4F-4923-8A10-BB2964181C0B}" type="datetimeFigureOut">
              <a:rPr lang="en-IN" smtClean="0"/>
              <a:t>14-02-2019</a:t>
            </a:fld>
            <a:endParaRPr lang="en-IN"/>
          </a:p>
        </p:txBody>
      </p:sp>
      <p:sp>
        <p:nvSpPr>
          <p:cNvPr id="5" name="Footer Placeholder 4">
            <a:extLst>
              <a:ext uri="{FF2B5EF4-FFF2-40B4-BE49-F238E27FC236}">
                <a16:creationId xmlns:a16="http://schemas.microsoft.com/office/drawing/2014/main" id="{9CEDE80A-35AE-4552-87B5-9A9CC92554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96CF5B-F08B-41EF-A0E0-0D48012029F6}"/>
              </a:ext>
            </a:extLst>
          </p:cNvPr>
          <p:cNvSpPr>
            <a:spLocks noGrp="1"/>
          </p:cNvSpPr>
          <p:nvPr>
            <p:ph type="sldNum" sz="quarter" idx="12"/>
          </p:nvPr>
        </p:nvSpPr>
        <p:spPr/>
        <p:txBody>
          <a:bodyPr/>
          <a:lstStyle/>
          <a:p>
            <a:fld id="{7AEF05F3-875B-45C3-BAB8-8D5FF60F5B63}" type="slidenum">
              <a:rPr lang="en-IN" smtClean="0"/>
              <a:t>‹#›</a:t>
            </a:fld>
            <a:endParaRPr lang="en-IN"/>
          </a:p>
        </p:txBody>
      </p:sp>
    </p:spTree>
    <p:extLst>
      <p:ext uri="{BB962C8B-B14F-4D97-AF65-F5344CB8AC3E}">
        <p14:creationId xmlns:p14="http://schemas.microsoft.com/office/powerpoint/2010/main" val="3002927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5ADB-7CA7-49C9-B999-A3F7FDF520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3C588C-585E-46DA-8175-45DDB086AFA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50287B-C2CB-4E08-A7E0-6714403ADFB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BC19B8-BD82-4FB1-A02C-1E5D06D2373E}"/>
              </a:ext>
            </a:extLst>
          </p:cNvPr>
          <p:cNvSpPr>
            <a:spLocks noGrp="1"/>
          </p:cNvSpPr>
          <p:nvPr>
            <p:ph type="dt" sz="half" idx="10"/>
          </p:nvPr>
        </p:nvSpPr>
        <p:spPr/>
        <p:txBody>
          <a:bodyPr/>
          <a:lstStyle/>
          <a:p>
            <a:fld id="{55665742-7E4F-4923-8A10-BB2964181C0B}" type="datetimeFigureOut">
              <a:rPr lang="en-IN" smtClean="0"/>
              <a:t>14-02-2019</a:t>
            </a:fld>
            <a:endParaRPr lang="en-IN"/>
          </a:p>
        </p:txBody>
      </p:sp>
      <p:sp>
        <p:nvSpPr>
          <p:cNvPr id="6" name="Footer Placeholder 5">
            <a:extLst>
              <a:ext uri="{FF2B5EF4-FFF2-40B4-BE49-F238E27FC236}">
                <a16:creationId xmlns:a16="http://schemas.microsoft.com/office/drawing/2014/main" id="{195142FF-7C5A-498D-8A2F-A1C21CE940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A6EAF9-F678-4E62-B8E9-B538BEB1BA01}"/>
              </a:ext>
            </a:extLst>
          </p:cNvPr>
          <p:cNvSpPr>
            <a:spLocks noGrp="1"/>
          </p:cNvSpPr>
          <p:nvPr>
            <p:ph type="sldNum" sz="quarter" idx="12"/>
          </p:nvPr>
        </p:nvSpPr>
        <p:spPr/>
        <p:txBody>
          <a:bodyPr/>
          <a:lstStyle/>
          <a:p>
            <a:fld id="{7AEF05F3-875B-45C3-BAB8-8D5FF60F5B63}" type="slidenum">
              <a:rPr lang="en-IN" smtClean="0"/>
              <a:t>‹#›</a:t>
            </a:fld>
            <a:endParaRPr lang="en-IN"/>
          </a:p>
        </p:txBody>
      </p:sp>
    </p:spTree>
    <p:extLst>
      <p:ext uri="{BB962C8B-B14F-4D97-AF65-F5344CB8AC3E}">
        <p14:creationId xmlns:p14="http://schemas.microsoft.com/office/powerpoint/2010/main" val="2623500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4BE27-8107-4590-B511-7541047C97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CDDDCF-D586-4C52-8D5B-F69F995D55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8CB3F6C-B9B8-41A9-A0F5-327F6DB258E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D93CE4-43D5-4D76-8D47-A8FE106FDE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356B4C-F506-4ADE-9D06-08F670E04C3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EFDC99A-E652-4ACD-94C8-C26D84399B79}"/>
              </a:ext>
            </a:extLst>
          </p:cNvPr>
          <p:cNvSpPr>
            <a:spLocks noGrp="1"/>
          </p:cNvSpPr>
          <p:nvPr>
            <p:ph type="dt" sz="half" idx="10"/>
          </p:nvPr>
        </p:nvSpPr>
        <p:spPr/>
        <p:txBody>
          <a:bodyPr/>
          <a:lstStyle/>
          <a:p>
            <a:fld id="{55665742-7E4F-4923-8A10-BB2964181C0B}" type="datetimeFigureOut">
              <a:rPr lang="en-IN" smtClean="0"/>
              <a:t>14-02-2019</a:t>
            </a:fld>
            <a:endParaRPr lang="en-IN"/>
          </a:p>
        </p:txBody>
      </p:sp>
      <p:sp>
        <p:nvSpPr>
          <p:cNvPr id="8" name="Footer Placeholder 7">
            <a:extLst>
              <a:ext uri="{FF2B5EF4-FFF2-40B4-BE49-F238E27FC236}">
                <a16:creationId xmlns:a16="http://schemas.microsoft.com/office/drawing/2014/main" id="{606A52C4-5045-421A-8B90-7907C74A1AC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855D09-5945-465B-93F6-191C3686A662}"/>
              </a:ext>
            </a:extLst>
          </p:cNvPr>
          <p:cNvSpPr>
            <a:spLocks noGrp="1"/>
          </p:cNvSpPr>
          <p:nvPr>
            <p:ph type="sldNum" sz="quarter" idx="12"/>
          </p:nvPr>
        </p:nvSpPr>
        <p:spPr/>
        <p:txBody>
          <a:bodyPr/>
          <a:lstStyle/>
          <a:p>
            <a:fld id="{7AEF05F3-875B-45C3-BAB8-8D5FF60F5B63}" type="slidenum">
              <a:rPr lang="en-IN" smtClean="0"/>
              <a:t>‹#›</a:t>
            </a:fld>
            <a:endParaRPr lang="en-IN"/>
          </a:p>
        </p:txBody>
      </p:sp>
    </p:spTree>
    <p:extLst>
      <p:ext uri="{BB962C8B-B14F-4D97-AF65-F5344CB8AC3E}">
        <p14:creationId xmlns:p14="http://schemas.microsoft.com/office/powerpoint/2010/main" val="3669324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1FEF5-63FA-4132-B377-6FDC500A62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250717D-D142-40EF-A7D0-FD7D6C80AA1F}"/>
              </a:ext>
            </a:extLst>
          </p:cNvPr>
          <p:cNvSpPr>
            <a:spLocks noGrp="1"/>
          </p:cNvSpPr>
          <p:nvPr>
            <p:ph type="dt" sz="half" idx="10"/>
          </p:nvPr>
        </p:nvSpPr>
        <p:spPr/>
        <p:txBody>
          <a:bodyPr/>
          <a:lstStyle/>
          <a:p>
            <a:fld id="{55665742-7E4F-4923-8A10-BB2964181C0B}" type="datetimeFigureOut">
              <a:rPr lang="en-IN" smtClean="0"/>
              <a:t>14-02-2019</a:t>
            </a:fld>
            <a:endParaRPr lang="en-IN"/>
          </a:p>
        </p:txBody>
      </p:sp>
      <p:sp>
        <p:nvSpPr>
          <p:cNvPr id="4" name="Footer Placeholder 3">
            <a:extLst>
              <a:ext uri="{FF2B5EF4-FFF2-40B4-BE49-F238E27FC236}">
                <a16:creationId xmlns:a16="http://schemas.microsoft.com/office/drawing/2014/main" id="{0A5EC189-08EA-4CF8-8F4B-F3826F21D99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651F42-83F1-4AAC-B45E-10930093F3C0}"/>
              </a:ext>
            </a:extLst>
          </p:cNvPr>
          <p:cNvSpPr>
            <a:spLocks noGrp="1"/>
          </p:cNvSpPr>
          <p:nvPr>
            <p:ph type="sldNum" sz="quarter" idx="12"/>
          </p:nvPr>
        </p:nvSpPr>
        <p:spPr/>
        <p:txBody>
          <a:bodyPr/>
          <a:lstStyle/>
          <a:p>
            <a:fld id="{7AEF05F3-875B-45C3-BAB8-8D5FF60F5B63}" type="slidenum">
              <a:rPr lang="en-IN" smtClean="0"/>
              <a:t>‹#›</a:t>
            </a:fld>
            <a:endParaRPr lang="en-IN"/>
          </a:p>
        </p:txBody>
      </p:sp>
    </p:spTree>
    <p:extLst>
      <p:ext uri="{BB962C8B-B14F-4D97-AF65-F5344CB8AC3E}">
        <p14:creationId xmlns:p14="http://schemas.microsoft.com/office/powerpoint/2010/main" val="3417262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4945EB-4577-4D3B-8BC2-131E948BAB01}"/>
              </a:ext>
            </a:extLst>
          </p:cNvPr>
          <p:cNvSpPr>
            <a:spLocks noGrp="1"/>
          </p:cNvSpPr>
          <p:nvPr>
            <p:ph type="dt" sz="half" idx="10"/>
          </p:nvPr>
        </p:nvSpPr>
        <p:spPr/>
        <p:txBody>
          <a:bodyPr/>
          <a:lstStyle/>
          <a:p>
            <a:fld id="{55665742-7E4F-4923-8A10-BB2964181C0B}" type="datetimeFigureOut">
              <a:rPr lang="en-IN" smtClean="0"/>
              <a:t>14-02-2019</a:t>
            </a:fld>
            <a:endParaRPr lang="en-IN"/>
          </a:p>
        </p:txBody>
      </p:sp>
      <p:sp>
        <p:nvSpPr>
          <p:cNvPr id="3" name="Footer Placeholder 2">
            <a:extLst>
              <a:ext uri="{FF2B5EF4-FFF2-40B4-BE49-F238E27FC236}">
                <a16:creationId xmlns:a16="http://schemas.microsoft.com/office/drawing/2014/main" id="{23892371-49C2-4EEC-831C-A357BF70AFE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BEF2066-5B1B-41BD-BA2C-B2CC857A0B4A}"/>
              </a:ext>
            </a:extLst>
          </p:cNvPr>
          <p:cNvSpPr>
            <a:spLocks noGrp="1"/>
          </p:cNvSpPr>
          <p:nvPr>
            <p:ph type="sldNum" sz="quarter" idx="12"/>
          </p:nvPr>
        </p:nvSpPr>
        <p:spPr/>
        <p:txBody>
          <a:bodyPr/>
          <a:lstStyle/>
          <a:p>
            <a:fld id="{7AEF05F3-875B-45C3-BAB8-8D5FF60F5B63}" type="slidenum">
              <a:rPr lang="en-IN" smtClean="0"/>
              <a:t>‹#›</a:t>
            </a:fld>
            <a:endParaRPr lang="en-IN"/>
          </a:p>
        </p:txBody>
      </p:sp>
    </p:spTree>
    <p:extLst>
      <p:ext uri="{BB962C8B-B14F-4D97-AF65-F5344CB8AC3E}">
        <p14:creationId xmlns:p14="http://schemas.microsoft.com/office/powerpoint/2010/main" val="1618960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D4894-3A5B-4FD2-8A7E-727964CAE3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7EEB0C-FBEF-409C-8860-DB3C6AA32D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72A8CDC-8CC1-4231-BD61-ECFEFD82C5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E35B133-90D6-4D1E-ABE5-9715FAEADF08}"/>
              </a:ext>
            </a:extLst>
          </p:cNvPr>
          <p:cNvSpPr>
            <a:spLocks noGrp="1"/>
          </p:cNvSpPr>
          <p:nvPr>
            <p:ph type="dt" sz="half" idx="10"/>
          </p:nvPr>
        </p:nvSpPr>
        <p:spPr/>
        <p:txBody>
          <a:bodyPr/>
          <a:lstStyle/>
          <a:p>
            <a:fld id="{55665742-7E4F-4923-8A10-BB2964181C0B}" type="datetimeFigureOut">
              <a:rPr lang="en-IN" smtClean="0"/>
              <a:t>14-02-2019</a:t>
            </a:fld>
            <a:endParaRPr lang="en-IN"/>
          </a:p>
        </p:txBody>
      </p:sp>
      <p:sp>
        <p:nvSpPr>
          <p:cNvPr id="6" name="Footer Placeholder 5">
            <a:extLst>
              <a:ext uri="{FF2B5EF4-FFF2-40B4-BE49-F238E27FC236}">
                <a16:creationId xmlns:a16="http://schemas.microsoft.com/office/drawing/2014/main" id="{8A346920-73B3-4AD3-AB32-934D89A1C3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FF60C1-11EF-4A5A-A8E5-C478AB1D145B}"/>
              </a:ext>
            </a:extLst>
          </p:cNvPr>
          <p:cNvSpPr>
            <a:spLocks noGrp="1"/>
          </p:cNvSpPr>
          <p:nvPr>
            <p:ph type="sldNum" sz="quarter" idx="12"/>
          </p:nvPr>
        </p:nvSpPr>
        <p:spPr/>
        <p:txBody>
          <a:bodyPr/>
          <a:lstStyle/>
          <a:p>
            <a:fld id="{7AEF05F3-875B-45C3-BAB8-8D5FF60F5B63}" type="slidenum">
              <a:rPr lang="en-IN" smtClean="0"/>
              <a:t>‹#›</a:t>
            </a:fld>
            <a:endParaRPr lang="en-IN"/>
          </a:p>
        </p:txBody>
      </p:sp>
    </p:spTree>
    <p:extLst>
      <p:ext uri="{BB962C8B-B14F-4D97-AF65-F5344CB8AC3E}">
        <p14:creationId xmlns:p14="http://schemas.microsoft.com/office/powerpoint/2010/main" val="2010547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42705-A32E-422D-AFF1-0F21FFF6D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92C39C-5997-4359-9D50-7558617C1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1E49003-E20B-4B0D-8D86-40FAB81DA3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B26809-8193-4955-BCE1-C627B09D8E4F}"/>
              </a:ext>
            </a:extLst>
          </p:cNvPr>
          <p:cNvSpPr>
            <a:spLocks noGrp="1"/>
          </p:cNvSpPr>
          <p:nvPr>
            <p:ph type="dt" sz="half" idx="10"/>
          </p:nvPr>
        </p:nvSpPr>
        <p:spPr/>
        <p:txBody>
          <a:bodyPr/>
          <a:lstStyle/>
          <a:p>
            <a:fld id="{55665742-7E4F-4923-8A10-BB2964181C0B}" type="datetimeFigureOut">
              <a:rPr lang="en-IN" smtClean="0"/>
              <a:t>14-02-2019</a:t>
            </a:fld>
            <a:endParaRPr lang="en-IN"/>
          </a:p>
        </p:txBody>
      </p:sp>
      <p:sp>
        <p:nvSpPr>
          <p:cNvPr id="6" name="Footer Placeholder 5">
            <a:extLst>
              <a:ext uri="{FF2B5EF4-FFF2-40B4-BE49-F238E27FC236}">
                <a16:creationId xmlns:a16="http://schemas.microsoft.com/office/drawing/2014/main" id="{1CB8560C-AAC5-4FD9-AB3B-891CB465CB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16BC01-C242-45EF-AA55-F39D7CE20F93}"/>
              </a:ext>
            </a:extLst>
          </p:cNvPr>
          <p:cNvSpPr>
            <a:spLocks noGrp="1"/>
          </p:cNvSpPr>
          <p:nvPr>
            <p:ph type="sldNum" sz="quarter" idx="12"/>
          </p:nvPr>
        </p:nvSpPr>
        <p:spPr/>
        <p:txBody>
          <a:bodyPr/>
          <a:lstStyle/>
          <a:p>
            <a:fld id="{7AEF05F3-875B-45C3-BAB8-8D5FF60F5B63}" type="slidenum">
              <a:rPr lang="en-IN" smtClean="0"/>
              <a:t>‹#›</a:t>
            </a:fld>
            <a:endParaRPr lang="en-IN"/>
          </a:p>
        </p:txBody>
      </p:sp>
    </p:spTree>
    <p:extLst>
      <p:ext uri="{BB962C8B-B14F-4D97-AF65-F5344CB8AC3E}">
        <p14:creationId xmlns:p14="http://schemas.microsoft.com/office/powerpoint/2010/main" val="4071826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3F8FE4-E755-4E57-804D-72A62CB5DB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61D2DC-0F42-4DB3-9D95-4CD09C2A48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6346C0-7EA0-4CB5-A796-0F19FBDF31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665742-7E4F-4923-8A10-BB2964181C0B}" type="datetimeFigureOut">
              <a:rPr lang="en-IN" smtClean="0"/>
              <a:t>14-02-2019</a:t>
            </a:fld>
            <a:endParaRPr lang="en-IN"/>
          </a:p>
        </p:txBody>
      </p:sp>
      <p:sp>
        <p:nvSpPr>
          <p:cNvPr id="5" name="Footer Placeholder 4">
            <a:extLst>
              <a:ext uri="{FF2B5EF4-FFF2-40B4-BE49-F238E27FC236}">
                <a16:creationId xmlns:a16="http://schemas.microsoft.com/office/drawing/2014/main" id="{5FA2884C-B450-4A10-B7C3-075855A9E3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DC1EF60-3F8C-4B03-B647-0D117E425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EF05F3-875B-45C3-BAB8-8D5FF60F5B63}" type="slidenum">
              <a:rPr lang="en-IN" smtClean="0"/>
              <a:t>‹#›</a:t>
            </a:fld>
            <a:endParaRPr lang="en-IN"/>
          </a:p>
        </p:txBody>
      </p:sp>
    </p:spTree>
    <p:extLst>
      <p:ext uri="{BB962C8B-B14F-4D97-AF65-F5344CB8AC3E}">
        <p14:creationId xmlns:p14="http://schemas.microsoft.com/office/powerpoint/2010/main" val="2235373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0135D-BF55-466A-949D-52B8F0B5A366}"/>
              </a:ext>
            </a:extLst>
          </p:cNvPr>
          <p:cNvSpPr>
            <a:spLocks noGrp="1"/>
          </p:cNvSpPr>
          <p:nvPr>
            <p:ph type="ctrTitle"/>
          </p:nvPr>
        </p:nvSpPr>
        <p:spPr/>
        <p:txBody>
          <a:bodyPr/>
          <a:lstStyle/>
          <a:p>
            <a:r>
              <a:rPr lang="en-IN" dirty="0"/>
              <a:t>jQuery</a:t>
            </a:r>
          </a:p>
        </p:txBody>
      </p:sp>
      <p:sp>
        <p:nvSpPr>
          <p:cNvPr id="3" name="Subtitle 2">
            <a:extLst>
              <a:ext uri="{FF2B5EF4-FFF2-40B4-BE49-F238E27FC236}">
                <a16:creationId xmlns:a16="http://schemas.microsoft.com/office/drawing/2014/main" id="{550E8CB4-A5E3-4ACF-9CE7-B7885C752C8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35543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07F5-4787-4F66-AD3A-A85843FC81F3}"/>
              </a:ext>
            </a:extLst>
          </p:cNvPr>
          <p:cNvSpPr>
            <a:spLocks noGrp="1"/>
          </p:cNvSpPr>
          <p:nvPr>
            <p:ph type="title"/>
          </p:nvPr>
        </p:nvSpPr>
        <p:spPr>
          <a:xfrm>
            <a:off x="838200" y="386391"/>
            <a:ext cx="10515600" cy="836354"/>
          </a:xfrm>
        </p:spPr>
        <p:txBody>
          <a:bodyPr>
            <a:normAutofit fontScale="90000"/>
          </a:bodyPr>
          <a:lstStyle/>
          <a:p>
            <a:r>
              <a:rPr lang="en-IN" b="1" u="sng" dirty="0"/>
              <a:t>The #id Selector</a:t>
            </a:r>
            <a:br>
              <a:rPr lang="en-IN" dirty="0"/>
            </a:br>
            <a:endParaRPr lang="en-IN" dirty="0"/>
          </a:p>
        </p:txBody>
      </p:sp>
      <p:sp>
        <p:nvSpPr>
          <p:cNvPr id="3" name="Content Placeholder 2">
            <a:extLst>
              <a:ext uri="{FF2B5EF4-FFF2-40B4-BE49-F238E27FC236}">
                <a16:creationId xmlns:a16="http://schemas.microsoft.com/office/drawing/2014/main" id="{9F05FF9E-F5FA-42E5-952B-B83FD48A4CBD}"/>
              </a:ext>
            </a:extLst>
          </p:cNvPr>
          <p:cNvSpPr>
            <a:spLocks noGrp="1"/>
          </p:cNvSpPr>
          <p:nvPr>
            <p:ph idx="1"/>
          </p:nvPr>
        </p:nvSpPr>
        <p:spPr>
          <a:xfrm>
            <a:off x="838200" y="1127051"/>
            <a:ext cx="10515600" cy="5486400"/>
          </a:xfrm>
        </p:spPr>
        <p:txBody>
          <a:bodyPr>
            <a:normAutofit lnSpcReduction="10000"/>
          </a:bodyPr>
          <a:lstStyle/>
          <a:p>
            <a:pPr algn="just" eaLnBrk="0" fontAlgn="base" hangingPunct="0">
              <a:lnSpc>
                <a:spcPct val="100000"/>
              </a:lnSpc>
              <a:spcBef>
                <a:spcPct val="0"/>
              </a:spcBef>
              <a:spcAft>
                <a:spcPct val="0"/>
              </a:spcAft>
            </a:pPr>
            <a:r>
              <a:rPr lang="en-US" altLang="en-US" sz="2200" dirty="0">
                <a:solidFill>
                  <a:srgbClr val="000000"/>
                </a:solidFill>
                <a:latin typeface="Verdana" panose="020B0604030504040204" pitchFamily="34" charset="0"/>
              </a:rPr>
              <a:t>The jQuery </a:t>
            </a:r>
            <a:r>
              <a:rPr kumimoji="0" lang="en-US" altLang="en-US" sz="2200" b="0" i="0" u="none" strike="noStrike" cap="none" normalizeH="0" baseline="0" dirty="0">
                <a:ln>
                  <a:noFill/>
                </a:ln>
                <a:solidFill>
                  <a:srgbClr val="DC143C"/>
                </a:solidFill>
                <a:effectLst/>
                <a:latin typeface="Consolas" panose="020B0609020204030204" pitchFamily="49" charset="0"/>
              </a:rPr>
              <a:t>#</a:t>
            </a:r>
            <a:r>
              <a:rPr kumimoji="0" lang="en-US" altLang="en-US" sz="2200" b="0" i="1" u="none" strike="noStrike" cap="none" normalizeH="0" baseline="0" dirty="0">
                <a:ln>
                  <a:noFill/>
                </a:ln>
                <a:solidFill>
                  <a:srgbClr val="DC143C"/>
                </a:solidFill>
                <a:effectLst/>
                <a:latin typeface="Consolas" panose="020B0609020204030204" pitchFamily="49" charset="0"/>
              </a:rPr>
              <a:t>id</a:t>
            </a:r>
            <a:r>
              <a:rPr lang="en-US" altLang="en-US" sz="2200" dirty="0">
                <a:solidFill>
                  <a:srgbClr val="000000"/>
                </a:solidFill>
                <a:latin typeface="Verdana" panose="020B0604030504040204" pitchFamily="34" charset="0"/>
              </a:rPr>
              <a:t> selector uses the id attribute of an HTML tag to find the specific element.</a:t>
            </a:r>
          </a:p>
          <a:p>
            <a:pPr algn="just" eaLnBrk="0" fontAlgn="base" hangingPunct="0">
              <a:lnSpc>
                <a:spcPct val="100000"/>
              </a:lnSpc>
              <a:spcBef>
                <a:spcPct val="0"/>
              </a:spcBef>
              <a:spcAft>
                <a:spcPct val="0"/>
              </a:spcAft>
            </a:pPr>
            <a:endParaRPr kumimoji="0" lang="en-US" altLang="en-US" sz="2200" b="0" i="0" u="none" strike="noStrike" cap="none" normalizeH="0" baseline="0" dirty="0">
              <a:ln>
                <a:noFill/>
              </a:ln>
              <a:solidFill>
                <a:schemeClr val="tx1"/>
              </a:solidFill>
              <a:effectLst/>
            </a:endParaRPr>
          </a:p>
          <a:p>
            <a:pPr algn="just" eaLnBrk="0" fontAlgn="base" hangingPunct="0">
              <a:lnSpc>
                <a:spcPct val="100000"/>
              </a:lnSpc>
              <a:spcBef>
                <a:spcPct val="0"/>
              </a:spcBef>
              <a:spcAft>
                <a:spcPct val="0"/>
              </a:spcAft>
            </a:pPr>
            <a:r>
              <a:rPr lang="en-US" altLang="en-US" sz="2200" dirty="0">
                <a:solidFill>
                  <a:srgbClr val="000000"/>
                </a:solidFill>
                <a:latin typeface="Verdana" panose="020B0604030504040204" pitchFamily="34" charset="0"/>
              </a:rPr>
              <a:t>An id should be unique within a page, so you should use the #id selector when you want to find a single, unique element.</a:t>
            </a:r>
          </a:p>
          <a:p>
            <a:pPr algn="just" eaLnBrk="0" fontAlgn="base" hangingPunct="0">
              <a:lnSpc>
                <a:spcPct val="100000"/>
              </a:lnSpc>
              <a:spcBef>
                <a:spcPct val="0"/>
              </a:spcBef>
              <a:spcAft>
                <a:spcPct val="0"/>
              </a:spcAft>
            </a:pPr>
            <a:endParaRPr kumimoji="0" lang="en-US" altLang="en-US" sz="2200" b="0" i="0" u="none" strike="noStrike" cap="none" normalizeH="0" baseline="0" dirty="0">
              <a:ln>
                <a:noFill/>
              </a:ln>
              <a:solidFill>
                <a:schemeClr val="tx1"/>
              </a:solidFill>
              <a:effectLst/>
            </a:endParaRPr>
          </a:p>
          <a:p>
            <a:pPr algn="just" eaLnBrk="0" fontAlgn="base" hangingPunct="0">
              <a:lnSpc>
                <a:spcPct val="100000"/>
              </a:lnSpc>
              <a:spcBef>
                <a:spcPct val="0"/>
              </a:spcBef>
              <a:spcAft>
                <a:spcPct val="0"/>
              </a:spcAft>
            </a:pPr>
            <a:r>
              <a:rPr lang="en-US" altLang="en-US" sz="2200" dirty="0">
                <a:solidFill>
                  <a:srgbClr val="000000"/>
                </a:solidFill>
                <a:latin typeface="Verdana" panose="020B0604030504040204" pitchFamily="34" charset="0"/>
              </a:rPr>
              <a:t>To find an element with a specific id, write a hash character, followed by the id of the HTML element:</a:t>
            </a:r>
          </a:p>
          <a:p>
            <a:pPr algn="just" eaLnBrk="0" fontAlgn="base" hangingPunct="0">
              <a:lnSpc>
                <a:spcPct val="100000"/>
              </a:lnSpc>
              <a:spcBef>
                <a:spcPct val="0"/>
              </a:spcBef>
              <a:spcAft>
                <a:spcPct val="0"/>
              </a:spcAft>
            </a:pPr>
            <a:endParaRPr kumimoji="0" lang="en-US" altLang="en-US" sz="2200" b="0" i="0" u="none" strike="noStrike" cap="none" normalizeH="0" baseline="0" dirty="0">
              <a:ln>
                <a:noFill/>
              </a:ln>
              <a:solidFill>
                <a:srgbClr val="000000"/>
              </a:solidFill>
              <a:effectLst/>
              <a:latin typeface="Verdana" panose="020B0604030504040204" pitchFamily="34" charset="0"/>
            </a:endParaRPr>
          </a:p>
          <a:p>
            <a:pPr algn="just" eaLnBrk="0" fontAlgn="base" hangingPunct="0">
              <a:lnSpc>
                <a:spcPct val="100000"/>
              </a:lnSpc>
              <a:spcBef>
                <a:spcPct val="0"/>
              </a:spcBef>
              <a:spcAft>
                <a:spcPct val="0"/>
              </a:spcAft>
            </a:pPr>
            <a:r>
              <a:rPr lang="en-US" altLang="en-US" sz="2200" dirty="0">
                <a:solidFill>
                  <a:srgbClr val="000000"/>
                </a:solidFill>
                <a:latin typeface="Verdana" panose="020B0604030504040204" pitchFamily="34" charset="0"/>
              </a:rPr>
              <a:t>$(“#test”)</a:t>
            </a:r>
          </a:p>
          <a:p>
            <a:endParaRPr lang="en-US" sz="2200" dirty="0"/>
          </a:p>
          <a:p>
            <a:r>
              <a:rPr lang="en-US" dirty="0"/>
              <a:t>$(document).ready(function(){</a:t>
            </a:r>
            <a:br>
              <a:rPr lang="en-US" dirty="0"/>
            </a:br>
            <a:r>
              <a:rPr lang="en-US" dirty="0"/>
              <a:t>  $("button").click(function(){</a:t>
            </a:r>
            <a:br>
              <a:rPr lang="en-US" dirty="0"/>
            </a:br>
            <a:r>
              <a:rPr lang="en-US" dirty="0"/>
              <a:t>    $("#test").hide();</a:t>
            </a:r>
            <a:br>
              <a:rPr lang="en-US" dirty="0"/>
            </a:br>
            <a:r>
              <a:rPr lang="en-US" dirty="0"/>
              <a:t>  });</a:t>
            </a:r>
            <a:br>
              <a:rPr lang="en-US" dirty="0"/>
            </a:br>
            <a:r>
              <a:rPr lang="en-US" dirty="0"/>
              <a:t>});</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389209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FAE6-A10E-48B1-90A5-D978F4D335D5}"/>
              </a:ext>
            </a:extLst>
          </p:cNvPr>
          <p:cNvSpPr>
            <a:spLocks noGrp="1"/>
          </p:cNvSpPr>
          <p:nvPr>
            <p:ph type="title"/>
          </p:nvPr>
        </p:nvSpPr>
        <p:spPr>
          <a:xfrm>
            <a:off x="838200" y="365126"/>
            <a:ext cx="10515600" cy="730028"/>
          </a:xfrm>
        </p:spPr>
        <p:txBody>
          <a:bodyPr>
            <a:normAutofit fontScale="90000"/>
          </a:bodyPr>
          <a:lstStyle/>
          <a:p>
            <a:r>
              <a:rPr lang="en-IN" b="1" u="sng" dirty="0"/>
              <a:t>The .class Selector</a:t>
            </a:r>
            <a:br>
              <a:rPr lang="en-IN" dirty="0"/>
            </a:br>
            <a:endParaRPr lang="en-IN" dirty="0"/>
          </a:p>
        </p:txBody>
      </p:sp>
      <p:sp>
        <p:nvSpPr>
          <p:cNvPr id="3" name="Content Placeholder 2">
            <a:extLst>
              <a:ext uri="{FF2B5EF4-FFF2-40B4-BE49-F238E27FC236}">
                <a16:creationId xmlns:a16="http://schemas.microsoft.com/office/drawing/2014/main" id="{998D5EED-1E35-4956-9C7E-D961B44168B0}"/>
              </a:ext>
            </a:extLst>
          </p:cNvPr>
          <p:cNvSpPr>
            <a:spLocks noGrp="1"/>
          </p:cNvSpPr>
          <p:nvPr>
            <p:ph idx="1"/>
          </p:nvPr>
        </p:nvSpPr>
        <p:spPr>
          <a:xfrm>
            <a:off x="838200" y="1095154"/>
            <a:ext cx="10515600" cy="5539562"/>
          </a:xfrm>
        </p:spPr>
        <p:txBody>
          <a:bodyPr>
            <a:normAutofit/>
          </a:bodyPr>
          <a:lstStyle/>
          <a:p>
            <a:pPr algn="just" eaLnBrk="0" fontAlgn="base" hangingPunct="0">
              <a:lnSpc>
                <a:spcPct val="100000"/>
              </a:lnSpc>
              <a:spcBef>
                <a:spcPct val="0"/>
              </a:spcBef>
              <a:spcAft>
                <a:spcPct val="0"/>
              </a:spcAft>
            </a:pPr>
            <a:r>
              <a:rPr lang="en-US" altLang="en-US" sz="2400" dirty="0">
                <a:solidFill>
                  <a:srgbClr val="000000"/>
                </a:solidFill>
                <a:latin typeface="Verdana" panose="020B0604030504040204" pitchFamily="34" charset="0"/>
              </a:rPr>
              <a:t>The</a:t>
            </a:r>
            <a:r>
              <a:rPr lang="en-US" altLang="en-US" sz="2000" dirty="0">
                <a:solidFill>
                  <a:srgbClr val="000000"/>
                </a:solidFill>
                <a:latin typeface="Verdana" panose="020B0604030504040204" pitchFamily="34" charset="0"/>
              </a:rPr>
              <a:t> </a:t>
            </a:r>
            <a:r>
              <a:rPr lang="en-US" altLang="en-US" sz="2400" dirty="0">
                <a:solidFill>
                  <a:srgbClr val="000000"/>
                </a:solidFill>
                <a:latin typeface="Verdana" panose="020B0604030504040204" pitchFamily="34" charset="0"/>
              </a:rPr>
              <a:t>jQuery </a:t>
            </a:r>
            <a:r>
              <a:rPr kumimoji="0" lang="en-US" altLang="en-US" sz="2400" b="0" i="1" u="none" strike="noStrike" cap="none" normalizeH="0" baseline="0" dirty="0">
                <a:ln>
                  <a:noFill/>
                </a:ln>
                <a:solidFill>
                  <a:srgbClr val="DC143C"/>
                </a:solidFill>
                <a:effectLst/>
                <a:latin typeface="Consolas" panose="020B0609020204030204" pitchFamily="49" charset="0"/>
              </a:rPr>
              <a:t>.class</a:t>
            </a:r>
            <a:r>
              <a:rPr lang="en-US" altLang="en-US" sz="2400" dirty="0">
                <a:solidFill>
                  <a:srgbClr val="000000"/>
                </a:solidFill>
                <a:latin typeface="Verdana" panose="020B0604030504040204" pitchFamily="34" charset="0"/>
              </a:rPr>
              <a:t> selector finds elements with a specific class.</a:t>
            </a:r>
          </a:p>
          <a:p>
            <a:pPr algn="just" eaLnBrk="0" fontAlgn="base" hangingPunct="0">
              <a:lnSpc>
                <a:spcPct val="100000"/>
              </a:lnSpc>
              <a:spcBef>
                <a:spcPct val="0"/>
              </a:spcBef>
              <a:spcAft>
                <a:spcPct val="0"/>
              </a:spcAft>
            </a:pPr>
            <a:endParaRPr kumimoji="0" lang="en-US" altLang="en-US" sz="2400" b="0" i="0" u="none" strike="noStrike" cap="none" normalizeH="0" baseline="0" dirty="0">
              <a:ln>
                <a:noFill/>
              </a:ln>
              <a:solidFill>
                <a:schemeClr val="tx1"/>
              </a:solidFill>
              <a:effectLst/>
            </a:endParaRPr>
          </a:p>
          <a:p>
            <a:pPr algn="just" eaLnBrk="0" fontAlgn="base" hangingPunct="0">
              <a:lnSpc>
                <a:spcPct val="100000"/>
              </a:lnSpc>
              <a:spcBef>
                <a:spcPct val="0"/>
              </a:spcBef>
              <a:spcAft>
                <a:spcPct val="0"/>
              </a:spcAft>
            </a:pPr>
            <a:r>
              <a:rPr lang="en-US" altLang="en-US" sz="2400" dirty="0">
                <a:solidFill>
                  <a:srgbClr val="000000"/>
                </a:solidFill>
                <a:latin typeface="Verdana" panose="020B0604030504040204" pitchFamily="34" charset="0"/>
              </a:rPr>
              <a:t>To find elements with a specific class, write a period character, followed by the name of the class: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indent="0">
              <a:buNone/>
            </a:pPr>
            <a:r>
              <a:rPr lang="en-IN" dirty="0"/>
              <a:t>					</a:t>
            </a:r>
          </a:p>
          <a:p>
            <a:pPr marL="0" indent="0">
              <a:buNone/>
            </a:pPr>
            <a:r>
              <a:rPr lang="en-IN" dirty="0"/>
              <a:t>		$(“.test”)</a:t>
            </a:r>
          </a:p>
          <a:p>
            <a:pPr marL="0" indent="0">
              <a:buNone/>
            </a:pPr>
            <a:endParaRPr lang="en-IN" dirty="0"/>
          </a:p>
          <a:p>
            <a:r>
              <a:rPr lang="en-US" dirty="0"/>
              <a:t>$(document).ready(function(){</a:t>
            </a:r>
            <a:br>
              <a:rPr lang="en-US" dirty="0"/>
            </a:br>
            <a:r>
              <a:rPr lang="en-US" dirty="0"/>
              <a:t>  $("button").click(function(){</a:t>
            </a:r>
            <a:br>
              <a:rPr lang="en-US" dirty="0"/>
            </a:br>
            <a:r>
              <a:rPr lang="en-US" dirty="0"/>
              <a:t>    $(".test").hide();</a:t>
            </a:r>
            <a:br>
              <a:rPr lang="en-US" dirty="0"/>
            </a:br>
            <a:r>
              <a:rPr lang="en-US" dirty="0"/>
              <a:t>  });</a:t>
            </a:r>
            <a:br>
              <a:rPr lang="en-US" dirty="0"/>
            </a:br>
            <a:r>
              <a:rPr lang="en-US" dirty="0"/>
              <a:t>});</a:t>
            </a:r>
            <a:endParaRPr lang="en-IN" dirty="0"/>
          </a:p>
        </p:txBody>
      </p:sp>
    </p:spTree>
    <p:extLst>
      <p:ext uri="{BB962C8B-B14F-4D97-AF65-F5344CB8AC3E}">
        <p14:creationId xmlns:p14="http://schemas.microsoft.com/office/powerpoint/2010/main" val="409612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89164-3E79-4BF6-83A8-3561D27C833E}"/>
              </a:ext>
            </a:extLst>
          </p:cNvPr>
          <p:cNvSpPr>
            <a:spLocks noGrp="1"/>
          </p:cNvSpPr>
          <p:nvPr>
            <p:ph type="title"/>
          </p:nvPr>
        </p:nvSpPr>
        <p:spPr>
          <a:xfrm>
            <a:off x="838200" y="365126"/>
            <a:ext cx="10515600" cy="985210"/>
          </a:xfrm>
        </p:spPr>
        <p:txBody>
          <a:bodyPr>
            <a:normAutofit fontScale="90000"/>
          </a:bodyPr>
          <a:lstStyle/>
          <a:p>
            <a:r>
              <a:rPr lang="en-IN" b="1" dirty="0"/>
              <a:t>More Examples </a:t>
            </a:r>
            <a:br>
              <a:rPr lang="en-IN" dirty="0"/>
            </a:br>
            <a:endParaRPr lang="en-IN" dirty="0"/>
          </a:p>
        </p:txBody>
      </p:sp>
      <p:pic>
        <p:nvPicPr>
          <p:cNvPr id="4" name="Picture 3">
            <a:extLst>
              <a:ext uri="{FF2B5EF4-FFF2-40B4-BE49-F238E27FC236}">
                <a16:creationId xmlns:a16="http://schemas.microsoft.com/office/drawing/2014/main" id="{8F8990BC-3B2A-4A58-BDD7-900B0949AE53}"/>
              </a:ext>
            </a:extLst>
          </p:cNvPr>
          <p:cNvPicPr>
            <a:picLocks noChangeAspect="1"/>
          </p:cNvPicPr>
          <p:nvPr/>
        </p:nvPicPr>
        <p:blipFill>
          <a:blip r:embed="rId2"/>
          <a:stretch>
            <a:fillRect/>
          </a:stretch>
        </p:blipFill>
        <p:spPr>
          <a:xfrm>
            <a:off x="838200" y="1180657"/>
            <a:ext cx="10815084" cy="5219700"/>
          </a:xfrm>
          <a:prstGeom prst="rect">
            <a:avLst/>
          </a:prstGeom>
        </p:spPr>
      </p:pic>
    </p:spTree>
    <p:extLst>
      <p:ext uri="{BB962C8B-B14F-4D97-AF65-F5344CB8AC3E}">
        <p14:creationId xmlns:p14="http://schemas.microsoft.com/office/powerpoint/2010/main" val="3563132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5B463-3C0D-4897-8143-99BC4A9DCE06}"/>
              </a:ext>
            </a:extLst>
          </p:cNvPr>
          <p:cNvSpPr>
            <a:spLocks noGrp="1"/>
          </p:cNvSpPr>
          <p:nvPr>
            <p:ph type="title"/>
          </p:nvPr>
        </p:nvSpPr>
        <p:spPr>
          <a:xfrm>
            <a:off x="838200" y="365126"/>
            <a:ext cx="10515600" cy="878884"/>
          </a:xfrm>
        </p:spPr>
        <p:txBody>
          <a:bodyPr/>
          <a:lstStyle/>
          <a:p>
            <a:r>
              <a:rPr lang="en-IN" dirty="0"/>
              <a:t>Continue.</a:t>
            </a:r>
          </a:p>
        </p:txBody>
      </p:sp>
      <p:pic>
        <p:nvPicPr>
          <p:cNvPr id="4" name="Picture 3">
            <a:extLst>
              <a:ext uri="{FF2B5EF4-FFF2-40B4-BE49-F238E27FC236}">
                <a16:creationId xmlns:a16="http://schemas.microsoft.com/office/drawing/2014/main" id="{C3B59F02-6784-4F80-BF3D-EA6D57229832}"/>
              </a:ext>
            </a:extLst>
          </p:cNvPr>
          <p:cNvPicPr>
            <a:picLocks noChangeAspect="1"/>
          </p:cNvPicPr>
          <p:nvPr/>
        </p:nvPicPr>
        <p:blipFill>
          <a:blip r:embed="rId2"/>
          <a:stretch>
            <a:fillRect/>
          </a:stretch>
        </p:blipFill>
        <p:spPr>
          <a:xfrm>
            <a:off x="838200" y="1244010"/>
            <a:ext cx="10706100" cy="5490941"/>
          </a:xfrm>
          <a:prstGeom prst="rect">
            <a:avLst/>
          </a:prstGeom>
        </p:spPr>
      </p:pic>
    </p:spTree>
    <p:extLst>
      <p:ext uri="{BB962C8B-B14F-4D97-AF65-F5344CB8AC3E}">
        <p14:creationId xmlns:p14="http://schemas.microsoft.com/office/powerpoint/2010/main" val="3855694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30D6A-F7E1-4047-92AB-2A8DBC3F63A5}"/>
              </a:ext>
            </a:extLst>
          </p:cNvPr>
          <p:cNvSpPr>
            <a:spLocks noGrp="1"/>
          </p:cNvSpPr>
          <p:nvPr>
            <p:ph type="title"/>
          </p:nvPr>
        </p:nvSpPr>
        <p:spPr>
          <a:xfrm>
            <a:off x="838200" y="311963"/>
            <a:ext cx="10515600" cy="804456"/>
          </a:xfrm>
        </p:spPr>
        <p:txBody>
          <a:bodyPr>
            <a:normAutofit fontScale="90000"/>
          </a:bodyPr>
          <a:lstStyle/>
          <a:p>
            <a:r>
              <a:rPr lang="en-IN" b="1" u="sng" dirty="0"/>
              <a:t>jQuery Effects</a:t>
            </a:r>
            <a:br>
              <a:rPr lang="en-IN" dirty="0"/>
            </a:br>
            <a:endParaRPr lang="en-IN" dirty="0"/>
          </a:p>
        </p:txBody>
      </p:sp>
      <p:sp>
        <p:nvSpPr>
          <p:cNvPr id="3" name="Content Placeholder 2">
            <a:extLst>
              <a:ext uri="{FF2B5EF4-FFF2-40B4-BE49-F238E27FC236}">
                <a16:creationId xmlns:a16="http://schemas.microsoft.com/office/drawing/2014/main" id="{5F99EF2F-0E83-4A07-934F-F2EC38991730}"/>
              </a:ext>
            </a:extLst>
          </p:cNvPr>
          <p:cNvSpPr>
            <a:spLocks noGrp="1"/>
          </p:cNvSpPr>
          <p:nvPr>
            <p:ph idx="1"/>
          </p:nvPr>
        </p:nvSpPr>
        <p:spPr>
          <a:xfrm>
            <a:off x="838200" y="1169582"/>
            <a:ext cx="10515600" cy="1945758"/>
          </a:xfrm>
        </p:spPr>
        <p:txBody>
          <a:bodyPr>
            <a:normAutofit/>
          </a:bodyPr>
          <a:lstStyle/>
          <a:p>
            <a:pPr algn="just"/>
            <a:r>
              <a:rPr lang="en-US" dirty="0"/>
              <a:t>jQuery enables us to add effects on a web page. jQuery effects can be categorized into fading, sliding, hiding/showing and animation effects.</a:t>
            </a:r>
          </a:p>
        </p:txBody>
      </p:sp>
      <p:pic>
        <p:nvPicPr>
          <p:cNvPr id="4" name="Picture 3">
            <a:extLst>
              <a:ext uri="{FF2B5EF4-FFF2-40B4-BE49-F238E27FC236}">
                <a16:creationId xmlns:a16="http://schemas.microsoft.com/office/drawing/2014/main" id="{A4E5EE07-B74F-4DF4-B1B1-802459BD8B55}"/>
              </a:ext>
            </a:extLst>
          </p:cNvPr>
          <p:cNvPicPr>
            <a:picLocks noChangeAspect="1"/>
          </p:cNvPicPr>
          <p:nvPr/>
        </p:nvPicPr>
        <p:blipFill>
          <a:blip r:embed="rId2"/>
          <a:stretch>
            <a:fillRect/>
          </a:stretch>
        </p:blipFill>
        <p:spPr>
          <a:xfrm>
            <a:off x="1318438" y="2179674"/>
            <a:ext cx="9195391" cy="4678326"/>
          </a:xfrm>
          <a:prstGeom prst="rect">
            <a:avLst/>
          </a:prstGeom>
        </p:spPr>
      </p:pic>
    </p:spTree>
    <p:extLst>
      <p:ext uri="{BB962C8B-B14F-4D97-AF65-F5344CB8AC3E}">
        <p14:creationId xmlns:p14="http://schemas.microsoft.com/office/powerpoint/2010/main" val="3453244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E8E79-CB8C-4648-874D-DA66A32B973A}"/>
              </a:ext>
            </a:extLst>
          </p:cNvPr>
          <p:cNvSpPr>
            <a:spLocks noGrp="1"/>
          </p:cNvSpPr>
          <p:nvPr>
            <p:ph type="title"/>
          </p:nvPr>
        </p:nvSpPr>
        <p:spPr>
          <a:xfrm>
            <a:off x="838200" y="311963"/>
            <a:ext cx="10515600" cy="868252"/>
          </a:xfrm>
        </p:spPr>
        <p:txBody>
          <a:bodyPr>
            <a:normAutofit fontScale="90000"/>
          </a:bodyPr>
          <a:lstStyle/>
          <a:p>
            <a:r>
              <a:rPr lang="en-IN" b="1" u="sng" dirty="0"/>
              <a:t>jQuery hide()</a:t>
            </a:r>
            <a:br>
              <a:rPr lang="en-IN" dirty="0"/>
            </a:br>
            <a:endParaRPr lang="en-IN" dirty="0"/>
          </a:p>
        </p:txBody>
      </p:sp>
      <p:sp>
        <p:nvSpPr>
          <p:cNvPr id="3" name="Content Placeholder 2">
            <a:extLst>
              <a:ext uri="{FF2B5EF4-FFF2-40B4-BE49-F238E27FC236}">
                <a16:creationId xmlns:a16="http://schemas.microsoft.com/office/drawing/2014/main" id="{CACC6695-3005-4175-822F-E808E275147B}"/>
              </a:ext>
            </a:extLst>
          </p:cNvPr>
          <p:cNvSpPr>
            <a:spLocks noGrp="1"/>
          </p:cNvSpPr>
          <p:nvPr>
            <p:ph idx="1"/>
          </p:nvPr>
        </p:nvSpPr>
        <p:spPr>
          <a:xfrm>
            <a:off x="838200" y="1105786"/>
            <a:ext cx="10515600" cy="5635256"/>
          </a:xfrm>
        </p:spPr>
        <p:txBody>
          <a:bodyPr>
            <a:normAutofit lnSpcReduction="10000"/>
          </a:bodyPr>
          <a:lstStyle/>
          <a:p>
            <a:pPr algn="just"/>
            <a:r>
              <a:rPr lang="en-US" dirty="0"/>
              <a:t>The jQuery hide() method is used to hide the selected elements.</a:t>
            </a:r>
          </a:p>
          <a:p>
            <a:pPr algn="just"/>
            <a:r>
              <a:rPr lang="en-US" dirty="0"/>
              <a:t>Syntax:</a:t>
            </a:r>
          </a:p>
          <a:p>
            <a:pPr marL="0" indent="0">
              <a:buNone/>
            </a:pPr>
            <a:r>
              <a:rPr lang="en-US" dirty="0"/>
              <a:t>	$(selector).hide();  </a:t>
            </a:r>
          </a:p>
          <a:p>
            <a:pPr marL="0" indent="0">
              <a:buNone/>
            </a:pPr>
            <a:r>
              <a:rPr lang="en-US" dirty="0"/>
              <a:t>           $(selector).hide(speed, callback);  </a:t>
            </a:r>
          </a:p>
          <a:p>
            <a:pPr marL="0" indent="0">
              <a:buNone/>
            </a:pPr>
            <a:r>
              <a:rPr lang="en-US" dirty="0"/>
              <a:t>	$(selector).hide(speed, easing, callback);  </a:t>
            </a:r>
          </a:p>
          <a:p>
            <a:pPr marL="0" indent="0">
              <a:buNone/>
            </a:pPr>
            <a:endParaRPr lang="en-US" dirty="0"/>
          </a:p>
          <a:p>
            <a:pPr marL="0" indent="0">
              <a:buNone/>
            </a:pPr>
            <a:r>
              <a:rPr lang="en-US" dirty="0"/>
              <a:t>Where,</a:t>
            </a:r>
          </a:p>
          <a:p>
            <a:pPr algn="just"/>
            <a:r>
              <a:rPr lang="en-US" b="1" dirty="0"/>
              <a:t>speed</a:t>
            </a:r>
            <a:r>
              <a:rPr lang="en-US" dirty="0"/>
              <a:t>: It is an optional parameter. It specifies the speed of the delay. Its possible vales are slow, fast and milliseconds.</a:t>
            </a:r>
          </a:p>
          <a:p>
            <a:pPr algn="just"/>
            <a:r>
              <a:rPr lang="en-US" b="1" dirty="0"/>
              <a:t>easing</a:t>
            </a:r>
            <a:r>
              <a:rPr lang="en-US" dirty="0"/>
              <a:t>: It specifies the easing function to be used for transition.</a:t>
            </a:r>
          </a:p>
          <a:p>
            <a:pPr algn="just"/>
            <a:r>
              <a:rPr lang="en-US" b="1" dirty="0"/>
              <a:t>callback</a:t>
            </a:r>
            <a:r>
              <a:rPr lang="en-US" dirty="0"/>
              <a:t>: It is also an optional parameter. It specifies the function to be called after completion of hide() effect.</a:t>
            </a:r>
          </a:p>
          <a:p>
            <a:pPr marL="0" indent="0" algn="just">
              <a:buNone/>
            </a:pPr>
            <a:endParaRPr lang="en-IN" dirty="0"/>
          </a:p>
        </p:txBody>
      </p:sp>
    </p:spTree>
    <p:extLst>
      <p:ext uri="{BB962C8B-B14F-4D97-AF65-F5344CB8AC3E}">
        <p14:creationId xmlns:p14="http://schemas.microsoft.com/office/powerpoint/2010/main" val="3349130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B66993-4A41-4485-B4D1-44BA2AE422BA}"/>
              </a:ext>
            </a:extLst>
          </p:cNvPr>
          <p:cNvSpPr>
            <a:spLocks noGrp="1"/>
          </p:cNvSpPr>
          <p:nvPr>
            <p:ph idx="1"/>
          </p:nvPr>
        </p:nvSpPr>
        <p:spPr>
          <a:xfrm>
            <a:off x="838200" y="1860697"/>
            <a:ext cx="10515600" cy="4997303"/>
          </a:xfrm>
        </p:spPr>
        <p:txBody>
          <a:bodyPr>
            <a:normAutofit fontScale="85000" lnSpcReduction="20000"/>
          </a:bodyPr>
          <a:lstStyle/>
          <a:p>
            <a:r>
              <a:rPr lang="en-US" dirty="0"/>
              <a:t>A callback function is executed after the current effect is finished.</a:t>
            </a:r>
          </a:p>
          <a:p>
            <a:pPr marL="0" indent="0">
              <a:buNone/>
            </a:pPr>
            <a:r>
              <a:rPr lang="en-IN" b="1" dirty="0"/>
              <a:t>		$(</a:t>
            </a:r>
            <a:r>
              <a:rPr lang="en-IN" b="1" i="1" dirty="0"/>
              <a:t>selector</a:t>
            </a:r>
            <a:r>
              <a:rPr lang="en-IN" b="1" dirty="0"/>
              <a:t>).hide( </a:t>
            </a:r>
            <a:r>
              <a:rPr lang="en-IN" b="1" i="1" dirty="0"/>
              <a:t>speed, callback </a:t>
            </a:r>
            <a:r>
              <a:rPr lang="en-IN" b="1" dirty="0"/>
              <a:t>);</a:t>
            </a:r>
          </a:p>
          <a:p>
            <a:pPr marL="0" indent="0">
              <a:buNone/>
            </a:pPr>
            <a:endParaRPr lang="en-IN" b="1" dirty="0"/>
          </a:p>
          <a:p>
            <a:pPr marL="0" indent="0">
              <a:buNone/>
            </a:pPr>
            <a:r>
              <a:rPr lang="en-IN" dirty="0"/>
              <a:t>&lt;script&gt;</a:t>
            </a:r>
          </a:p>
          <a:p>
            <a:pPr marL="0" indent="0">
              <a:buNone/>
            </a:pPr>
            <a:r>
              <a:rPr lang="en-IN" dirty="0"/>
              <a:t>$(document).ready(function(){</a:t>
            </a:r>
          </a:p>
          <a:p>
            <a:pPr marL="0" indent="0">
              <a:buNone/>
            </a:pPr>
            <a:r>
              <a:rPr lang="en-IN" dirty="0"/>
              <a:t>  $("button").click(function(){</a:t>
            </a:r>
          </a:p>
          <a:p>
            <a:pPr marL="0" indent="0">
              <a:buNone/>
            </a:pPr>
            <a:r>
              <a:rPr lang="en-IN" dirty="0"/>
              <a:t>    $("p").hide("slow", function(){</a:t>
            </a:r>
          </a:p>
          <a:p>
            <a:pPr marL="0" indent="0">
              <a:buNone/>
            </a:pPr>
            <a:r>
              <a:rPr lang="en-IN" dirty="0"/>
              <a:t>      alert("The paragraph is now hidden");</a:t>
            </a:r>
          </a:p>
          <a:p>
            <a:pPr marL="0" indent="0">
              <a:buNone/>
            </a:pPr>
            <a:r>
              <a:rPr lang="en-IN" dirty="0"/>
              <a:t>    });</a:t>
            </a:r>
          </a:p>
          <a:p>
            <a:pPr marL="0" indent="0">
              <a:buNone/>
            </a:pPr>
            <a:r>
              <a:rPr lang="en-IN" dirty="0"/>
              <a:t>  });</a:t>
            </a:r>
          </a:p>
          <a:p>
            <a:pPr marL="0" indent="0">
              <a:buNone/>
            </a:pPr>
            <a:r>
              <a:rPr lang="en-IN" dirty="0"/>
              <a:t>});</a:t>
            </a:r>
          </a:p>
          <a:p>
            <a:pPr marL="0" indent="0">
              <a:buNone/>
            </a:pPr>
            <a:r>
              <a:rPr lang="en-IN" dirty="0"/>
              <a:t>&lt;/script&gt;</a:t>
            </a:r>
          </a:p>
        </p:txBody>
      </p:sp>
      <p:sp>
        <p:nvSpPr>
          <p:cNvPr id="4" name="Title 1">
            <a:extLst>
              <a:ext uri="{FF2B5EF4-FFF2-40B4-BE49-F238E27FC236}">
                <a16:creationId xmlns:a16="http://schemas.microsoft.com/office/drawing/2014/main" id="{6864FF62-E01A-4B2E-B2B4-20BC40F796B7}"/>
              </a:ext>
            </a:extLst>
          </p:cNvPr>
          <p:cNvSpPr>
            <a:spLocks noGrp="1"/>
          </p:cNvSpPr>
          <p:nvPr>
            <p:ph type="title"/>
          </p:nvPr>
        </p:nvSpPr>
        <p:spPr>
          <a:xfrm>
            <a:off x="838200" y="365126"/>
            <a:ext cx="10515600" cy="836354"/>
          </a:xfrm>
        </p:spPr>
        <p:txBody>
          <a:bodyPr/>
          <a:lstStyle/>
          <a:p>
            <a:r>
              <a:rPr lang="en-IN" b="1" u="sng" dirty="0"/>
              <a:t>callback parameter</a:t>
            </a:r>
          </a:p>
        </p:txBody>
      </p:sp>
    </p:spTree>
    <p:extLst>
      <p:ext uri="{BB962C8B-B14F-4D97-AF65-F5344CB8AC3E}">
        <p14:creationId xmlns:p14="http://schemas.microsoft.com/office/powerpoint/2010/main" val="3285178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251E-160D-4046-86E1-476981167EA3}"/>
              </a:ext>
            </a:extLst>
          </p:cNvPr>
          <p:cNvSpPr>
            <a:spLocks noGrp="1"/>
          </p:cNvSpPr>
          <p:nvPr>
            <p:ph type="title"/>
          </p:nvPr>
        </p:nvSpPr>
        <p:spPr/>
        <p:txBody>
          <a:bodyPr/>
          <a:lstStyle/>
          <a:p>
            <a:r>
              <a:rPr lang="en-IN" b="1" u="sng" dirty="0"/>
              <a:t>e</a:t>
            </a:r>
            <a:r>
              <a:rPr lang="en-IN" b="1" u="sng"/>
              <a:t>asing </a:t>
            </a:r>
            <a:r>
              <a:rPr lang="en-IN" b="1" u="sng" dirty="0"/>
              <a:t>parameter</a:t>
            </a:r>
          </a:p>
        </p:txBody>
      </p:sp>
      <p:sp>
        <p:nvSpPr>
          <p:cNvPr id="3" name="Content Placeholder 2">
            <a:extLst>
              <a:ext uri="{FF2B5EF4-FFF2-40B4-BE49-F238E27FC236}">
                <a16:creationId xmlns:a16="http://schemas.microsoft.com/office/drawing/2014/main" id="{320310A9-93B1-441D-A7DE-8C95DAED3FE4}"/>
              </a:ext>
            </a:extLst>
          </p:cNvPr>
          <p:cNvSpPr>
            <a:spLocks noGrp="1"/>
          </p:cNvSpPr>
          <p:nvPr>
            <p:ph idx="1"/>
          </p:nvPr>
        </p:nvSpPr>
        <p:spPr/>
        <p:txBody>
          <a:bodyPr/>
          <a:lstStyle/>
          <a:p>
            <a:r>
              <a:rPr lang="en-US" dirty="0"/>
              <a:t>Optional. Specifies the speed of the element in different points of the animation. </a:t>
            </a:r>
          </a:p>
          <a:p>
            <a:endParaRPr lang="en-US" dirty="0"/>
          </a:p>
          <a:p>
            <a:r>
              <a:rPr lang="en-US" dirty="0"/>
              <a:t>Default value is "swing". Possible values:</a:t>
            </a:r>
          </a:p>
          <a:p>
            <a:pPr lvl="1"/>
            <a:r>
              <a:rPr lang="en-US" dirty="0"/>
              <a:t>"swing" - moves slower at the beginning/end, but faster in the middle</a:t>
            </a:r>
          </a:p>
          <a:p>
            <a:pPr lvl="1"/>
            <a:r>
              <a:rPr lang="en-US" dirty="0"/>
              <a:t>"linear" - moves in a constant speed</a:t>
            </a:r>
          </a:p>
          <a:p>
            <a:endParaRPr lang="en-IN" dirty="0"/>
          </a:p>
        </p:txBody>
      </p:sp>
    </p:spTree>
    <p:extLst>
      <p:ext uri="{BB962C8B-B14F-4D97-AF65-F5344CB8AC3E}">
        <p14:creationId xmlns:p14="http://schemas.microsoft.com/office/powerpoint/2010/main" val="1688511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FBF3-4116-4856-9F80-635E6F46C668}"/>
              </a:ext>
            </a:extLst>
          </p:cNvPr>
          <p:cNvSpPr>
            <a:spLocks noGrp="1"/>
          </p:cNvSpPr>
          <p:nvPr>
            <p:ph type="title"/>
          </p:nvPr>
        </p:nvSpPr>
        <p:spPr>
          <a:xfrm>
            <a:off x="838200" y="365125"/>
            <a:ext cx="10515600" cy="772559"/>
          </a:xfrm>
        </p:spPr>
        <p:txBody>
          <a:bodyPr>
            <a:normAutofit fontScale="90000"/>
          </a:bodyPr>
          <a:lstStyle/>
          <a:p>
            <a:r>
              <a:rPr lang="en-IN" b="1" u="sng" dirty="0"/>
              <a:t>jQuery show()</a:t>
            </a:r>
            <a:br>
              <a:rPr lang="en-IN" dirty="0"/>
            </a:br>
            <a:endParaRPr lang="en-IN" dirty="0"/>
          </a:p>
        </p:txBody>
      </p:sp>
      <p:sp>
        <p:nvSpPr>
          <p:cNvPr id="3" name="Content Placeholder 2">
            <a:extLst>
              <a:ext uri="{FF2B5EF4-FFF2-40B4-BE49-F238E27FC236}">
                <a16:creationId xmlns:a16="http://schemas.microsoft.com/office/drawing/2014/main" id="{0110A001-94D6-4379-9E13-C14C7878C1F5}"/>
              </a:ext>
            </a:extLst>
          </p:cNvPr>
          <p:cNvSpPr>
            <a:spLocks noGrp="1"/>
          </p:cNvSpPr>
          <p:nvPr>
            <p:ph idx="1"/>
          </p:nvPr>
        </p:nvSpPr>
        <p:spPr>
          <a:xfrm>
            <a:off x="838200" y="1137684"/>
            <a:ext cx="10515600" cy="5560828"/>
          </a:xfrm>
        </p:spPr>
        <p:txBody>
          <a:bodyPr>
            <a:normAutofit fontScale="92500" lnSpcReduction="10000"/>
          </a:bodyPr>
          <a:lstStyle/>
          <a:p>
            <a:pPr algn="just"/>
            <a:r>
              <a:rPr lang="en-US" dirty="0"/>
              <a:t>The jQuery show() method is used to show the selected elements.</a:t>
            </a:r>
          </a:p>
          <a:p>
            <a:pPr algn="just"/>
            <a:endParaRPr lang="en-US" dirty="0"/>
          </a:p>
          <a:p>
            <a:pPr algn="just"/>
            <a:r>
              <a:rPr lang="en-US" dirty="0"/>
              <a:t>Syntax</a:t>
            </a:r>
          </a:p>
          <a:p>
            <a:pPr marL="914400" lvl="2" indent="0">
              <a:buNone/>
            </a:pPr>
            <a:r>
              <a:rPr lang="en-US" sz="2800" dirty="0"/>
              <a:t>$(selector).show();  </a:t>
            </a:r>
          </a:p>
          <a:p>
            <a:pPr marL="914400" lvl="2" indent="0">
              <a:buNone/>
            </a:pPr>
            <a:r>
              <a:rPr lang="en-US" sz="2800" dirty="0"/>
              <a:t>$(selector).show(speed, callback);  </a:t>
            </a:r>
          </a:p>
          <a:p>
            <a:pPr marL="914400" lvl="2" indent="0">
              <a:buNone/>
            </a:pPr>
            <a:r>
              <a:rPr lang="en-US" sz="2800" dirty="0"/>
              <a:t>$(selector).show(speed, easing, callback); </a:t>
            </a:r>
          </a:p>
          <a:p>
            <a:pPr marL="914400" lvl="2" indent="0">
              <a:buNone/>
            </a:pPr>
            <a:endParaRPr lang="en-US" sz="2800" dirty="0"/>
          </a:p>
          <a:p>
            <a:pPr marL="0" indent="0" algn="just">
              <a:buNone/>
            </a:pPr>
            <a:r>
              <a:rPr lang="en-US" dirty="0"/>
              <a:t>Where,</a:t>
            </a:r>
          </a:p>
          <a:p>
            <a:pPr algn="just"/>
            <a:r>
              <a:rPr lang="en-US" b="1" dirty="0"/>
              <a:t>speed</a:t>
            </a:r>
            <a:r>
              <a:rPr lang="en-US" dirty="0"/>
              <a:t>: It is an optional parameter. It specifies the speed of the delay. Its  </a:t>
            </a:r>
          </a:p>
          <a:p>
            <a:pPr marL="0" indent="0" algn="just">
              <a:buNone/>
            </a:pPr>
            <a:r>
              <a:rPr lang="en-US" dirty="0"/>
              <a:t>                possible vales are slow, fast and milliseconds.</a:t>
            </a:r>
          </a:p>
          <a:p>
            <a:pPr algn="just"/>
            <a:r>
              <a:rPr lang="en-US" b="1" dirty="0"/>
              <a:t>easing</a:t>
            </a:r>
            <a:r>
              <a:rPr lang="en-US" dirty="0"/>
              <a:t>: It specifies the easing function to be used for transition.</a:t>
            </a:r>
          </a:p>
          <a:p>
            <a:pPr algn="just"/>
            <a:r>
              <a:rPr lang="en-US" b="1" dirty="0"/>
              <a:t>callback</a:t>
            </a:r>
            <a:r>
              <a:rPr lang="en-US" dirty="0"/>
              <a:t>: It is also an optional parameter. It specifies the function to be </a:t>
            </a:r>
          </a:p>
          <a:p>
            <a:pPr marL="0" indent="0" algn="just">
              <a:buNone/>
            </a:pPr>
            <a:r>
              <a:rPr lang="en-US" dirty="0"/>
              <a:t>                    called after completion of show() effect.</a:t>
            </a:r>
          </a:p>
          <a:p>
            <a:pPr marL="0" indent="0" algn="just">
              <a:buNone/>
            </a:pPr>
            <a:endParaRPr lang="en-IN" dirty="0"/>
          </a:p>
        </p:txBody>
      </p:sp>
    </p:spTree>
    <p:extLst>
      <p:ext uri="{BB962C8B-B14F-4D97-AF65-F5344CB8AC3E}">
        <p14:creationId xmlns:p14="http://schemas.microsoft.com/office/powerpoint/2010/main" val="4290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1C43D-755B-4CDE-ADAB-7C798D3F9D89}"/>
              </a:ext>
            </a:extLst>
          </p:cNvPr>
          <p:cNvSpPr>
            <a:spLocks noGrp="1"/>
          </p:cNvSpPr>
          <p:nvPr>
            <p:ph type="title"/>
          </p:nvPr>
        </p:nvSpPr>
        <p:spPr>
          <a:xfrm>
            <a:off x="838200" y="365125"/>
            <a:ext cx="10515600" cy="857619"/>
          </a:xfrm>
        </p:spPr>
        <p:txBody>
          <a:bodyPr>
            <a:normAutofit fontScale="90000"/>
          </a:bodyPr>
          <a:lstStyle/>
          <a:p>
            <a:r>
              <a:rPr lang="en-IN" b="1" u="sng" dirty="0"/>
              <a:t>jQuery toggle()</a:t>
            </a:r>
            <a:br>
              <a:rPr lang="en-IN" dirty="0"/>
            </a:br>
            <a:endParaRPr lang="en-IN" dirty="0"/>
          </a:p>
        </p:txBody>
      </p:sp>
      <p:sp>
        <p:nvSpPr>
          <p:cNvPr id="3" name="Content Placeholder 2">
            <a:extLst>
              <a:ext uri="{FF2B5EF4-FFF2-40B4-BE49-F238E27FC236}">
                <a16:creationId xmlns:a16="http://schemas.microsoft.com/office/drawing/2014/main" id="{CE4E099A-C419-49A4-BDC4-D26607880771}"/>
              </a:ext>
            </a:extLst>
          </p:cNvPr>
          <p:cNvSpPr>
            <a:spLocks noGrp="1"/>
          </p:cNvSpPr>
          <p:nvPr>
            <p:ph idx="1"/>
          </p:nvPr>
        </p:nvSpPr>
        <p:spPr>
          <a:xfrm>
            <a:off x="838200" y="999460"/>
            <a:ext cx="10515600" cy="5784112"/>
          </a:xfrm>
        </p:spPr>
        <p:txBody>
          <a:bodyPr>
            <a:normAutofit fontScale="92500" lnSpcReduction="20000"/>
          </a:bodyPr>
          <a:lstStyle/>
          <a:p>
            <a:pPr algn="just"/>
            <a:r>
              <a:rPr lang="en-US" dirty="0"/>
              <a:t>The jQuery toggle() is a special type of method which is used to toggle between the hide() and show() method. </a:t>
            </a:r>
          </a:p>
          <a:p>
            <a:pPr algn="just"/>
            <a:r>
              <a:rPr lang="en-US" dirty="0"/>
              <a:t>It shows the hidden elements and hides the shown element.</a:t>
            </a:r>
          </a:p>
          <a:p>
            <a:pPr algn="just"/>
            <a:r>
              <a:rPr lang="en-US" dirty="0"/>
              <a:t>Syntax:</a:t>
            </a:r>
            <a:endParaRPr lang="en-US" sz="2400" dirty="0"/>
          </a:p>
          <a:p>
            <a:pPr marL="914400" lvl="2" indent="0">
              <a:buNone/>
            </a:pPr>
            <a:r>
              <a:rPr lang="en-US" sz="2400" dirty="0"/>
              <a:t>$(selector).toggle();  </a:t>
            </a:r>
          </a:p>
          <a:p>
            <a:pPr marL="914400" lvl="2" indent="0">
              <a:buNone/>
            </a:pPr>
            <a:r>
              <a:rPr lang="en-US" sz="2400" dirty="0"/>
              <a:t>$(selector).toggle(speed, callback);  </a:t>
            </a:r>
          </a:p>
          <a:p>
            <a:pPr marL="914400" lvl="2" indent="0">
              <a:buNone/>
            </a:pPr>
            <a:r>
              <a:rPr lang="en-US" sz="2400" dirty="0"/>
              <a:t>$(selector).toggle(speed, easing, callback);  </a:t>
            </a:r>
          </a:p>
          <a:p>
            <a:pPr marL="914400" lvl="2" indent="0">
              <a:buNone/>
            </a:pPr>
            <a:r>
              <a:rPr lang="en-US" sz="2400" dirty="0"/>
              <a:t>$(selector).toggle(display);  </a:t>
            </a:r>
          </a:p>
          <a:p>
            <a:pPr marL="914400" lvl="2" indent="0">
              <a:buNone/>
            </a:pPr>
            <a:endParaRPr lang="en-US" sz="2400" dirty="0"/>
          </a:p>
          <a:p>
            <a:pPr algn="just"/>
            <a:r>
              <a:rPr lang="en-US" sz="2400" dirty="0"/>
              <a:t> </a:t>
            </a:r>
            <a:r>
              <a:rPr lang="en-US" b="1" dirty="0"/>
              <a:t>speed</a:t>
            </a:r>
            <a:r>
              <a:rPr lang="en-US" dirty="0"/>
              <a:t>: It is an optional parameter. It specifies the speed of the delay. Its </a:t>
            </a:r>
          </a:p>
          <a:p>
            <a:pPr marL="0" indent="0" algn="just">
              <a:buNone/>
            </a:pPr>
            <a:r>
              <a:rPr lang="en-US" dirty="0"/>
              <a:t>                 possible vales are slow, fast and milliseconds.</a:t>
            </a:r>
          </a:p>
          <a:p>
            <a:pPr algn="just"/>
            <a:r>
              <a:rPr lang="en-US" b="1" dirty="0"/>
              <a:t>easing</a:t>
            </a:r>
            <a:r>
              <a:rPr lang="en-US" dirty="0"/>
              <a:t>: It specifies the easing function to be used for transition.</a:t>
            </a:r>
          </a:p>
          <a:p>
            <a:pPr algn="just"/>
            <a:r>
              <a:rPr lang="en-US" b="1" dirty="0"/>
              <a:t>callback</a:t>
            </a:r>
            <a:r>
              <a:rPr lang="en-US" dirty="0"/>
              <a:t>: It is also an optional parameter. It specifies the function to be </a:t>
            </a:r>
          </a:p>
          <a:p>
            <a:pPr marL="0" indent="0" algn="just">
              <a:buNone/>
            </a:pPr>
            <a:r>
              <a:rPr lang="en-US" dirty="0"/>
              <a:t>                    called after completion of toggle() effect.</a:t>
            </a:r>
          </a:p>
          <a:p>
            <a:pPr algn="just"/>
            <a:r>
              <a:rPr lang="en-US" b="1" dirty="0"/>
              <a:t>display</a:t>
            </a:r>
            <a:r>
              <a:rPr lang="en-US" dirty="0"/>
              <a:t>: If true, it displays element. If false, it hides the element.</a:t>
            </a:r>
          </a:p>
          <a:p>
            <a:pPr marL="180975" lvl="2" indent="-180975"/>
            <a:endParaRPr lang="en-US" sz="2400" dirty="0"/>
          </a:p>
          <a:p>
            <a:pPr lvl="1" algn="just"/>
            <a:endParaRPr lang="en-IN" dirty="0"/>
          </a:p>
        </p:txBody>
      </p:sp>
    </p:spTree>
    <p:extLst>
      <p:ext uri="{BB962C8B-B14F-4D97-AF65-F5344CB8AC3E}">
        <p14:creationId xmlns:p14="http://schemas.microsoft.com/office/powerpoint/2010/main" val="2102552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F4D38-60D8-4F39-B45F-0A7222B7573A}"/>
              </a:ext>
            </a:extLst>
          </p:cNvPr>
          <p:cNvSpPr>
            <a:spLocks noGrp="1"/>
          </p:cNvSpPr>
          <p:nvPr>
            <p:ph type="title"/>
          </p:nvPr>
        </p:nvSpPr>
        <p:spPr>
          <a:xfrm>
            <a:off x="838200" y="237536"/>
            <a:ext cx="10515600" cy="730028"/>
          </a:xfrm>
        </p:spPr>
        <p:txBody>
          <a:bodyPr/>
          <a:lstStyle/>
          <a:p>
            <a:r>
              <a:rPr lang="en-IN" b="1" u="sng" dirty="0"/>
              <a:t>Introduction</a:t>
            </a:r>
          </a:p>
        </p:txBody>
      </p:sp>
      <p:sp>
        <p:nvSpPr>
          <p:cNvPr id="3" name="Content Placeholder 2">
            <a:extLst>
              <a:ext uri="{FF2B5EF4-FFF2-40B4-BE49-F238E27FC236}">
                <a16:creationId xmlns:a16="http://schemas.microsoft.com/office/drawing/2014/main" id="{40063CFC-D38C-4961-A640-FCF0AAA06537}"/>
              </a:ext>
            </a:extLst>
          </p:cNvPr>
          <p:cNvSpPr>
            <a:spLocks noGrp="1"/>
          </p:cNvSpPr>
          <p:nvPr>
            <p:ph idx="1"/>
          </p:nvPr>
        </p:nvSpPr>
        <p:spPr>
          <a:xfrm>
            <a:off x="838200" y="1679943"/>
            <a:ext cx="10515600" cy="5061099"/>
          </a:xfrm>
        </p:spPr>
        <p:txBody>
          <a:bodyPr>
            <a:normAutofit/>
          </a:bodyPr>
          <a:lstStyle/>
          <a:p>
            <a:pPr algn="just"/>
            <a:r>
              <a:rPr lang="en-US" dirty="0"/>
              <a:t>jQuery is a lightweight, "write less, do more", JavaScript library.</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t>The purpose of jQuery is to make it much easier to use JavaScript on website.</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r>
              <a:rPr lang="en-US" dirty="0"/>
              <a:t>jQuery takes a lot of common tasks that require many lines of JavaScript code to accomplish, and wraps them into methods that you can call with a single line of code.</a:t>
            </a:r>
          </a:p>
          <a:p>
            <a:pPr marL="0" indent="0" algn="just">
              <a:buNone/>
            </a:pPr>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76935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57E60-3C95-452B-89E3-C2CA19977B1C}"/>
              </a:ext>
            </a:extLst>
          </p:cNvPr>
          <p:cNvSpPr>
            <a:spLocks noGrp="1"/>
          </p:cNvSpPr>
          <p:nvPr>
            <p:ph type="title"/>
          </p:nvPr>
        </p:nvSpPr>
        <p:spPr>
          <a:xfrm>
            <a:off x="838200" y="365126"/>
            <a:ext cx="10515600" cy="538642"/>
          </a:xfrm>
        </p:spPr>
        <p:txBody>
          <a:bodyPr>
            <a:normAutofit fontScale="90000"/>
          </a:bodyPr>
          <a:lstStyle/>
          <a:p>
            <a:r>
              <a:rPr lang="en-IN" b="1" u="sng" dirty="0"/>
              <a:t>jQuery </a:t>
            </a:r>
            <a:r>
              <a:rPr lang="en-IN" b="1" u="sng" dirty="0" err="1"/>
              <a:t>fadeIn</a:t>
            </a:r>
            <a:r>
              <a:rPr lang="en-IN" b="1" u="sng" dirty="0"/>
              <a:t>()</a:t>
            </a:r>
            <a:br>
              <a:rPr lang="en-IN" dirty="0"/>
            </a:br>
            <a:endParaRPr lang="en-IN" dirty="0"/>
          </a:p>
        </p:txBody>
      </p:sp>
      <p:sp>
        <p:nvSpPr>
          <p:cNvPr id="3" name="Content Placeholder 2">
            <a:extLst>
              <a:ext uri="{FF2B5EF4-FFF2-40B4-BE49-F238E27FC236}">
                <a16:creationId xmlns:a16="http://schemas.microsoft.com/office/drawing/2014/main" id="{81B5B6EB-10FE-4E97-AD3B-89DD623C485C}"/>
              </a:ext>
            </a:extLst>
          </p:cNvPr>
          <p:cNvSpPr>
            <a:spLocks noGrp="1"/>
          </p:cNvSpPr>
          <p:nvPr>
            <p:ph idx="1"/>
          </p:nvPr>
        </p:nvSpPr>
        <p:spPr>
          <a:xfrm>
            <a:off x="838200" y="1063256"/>
            <a:ext cx="10515600" cy="5560828"/>
          </a:xfrm>
        </p:spPr>
        <p:txBody>
          <a:bodyPr>
            <a:normAutofit/>
          </a:bodyPr>
          <a:lstStyle/>
          <a:p>
            <a:pPr algn="just"/>
            <a:r>
              <a:rPr lang="en-US" dirty="0"/>
              <a:t>jQuery </a:t>
            </a:r>
            <a:r>
              <a:rPr lang="en-US" dirty="0" err="1"/>
              <a:t>fadeIn</a:t>
            </a:r>
            <a:r>
              <a:rPr lang="en-US" dirty="0"/>
              <a:t>() method is used to fade in the element.</a:t>
            </a:r>
          </a:p>
          <a:p>
            <a:pPr algn="just"/>
            <a:r>
              <a:rPr lang="en-US" dirty="0"/>
              <a:t>Syntax:</a:t>
            </a:r>
          </a:p>
          <a:p>
            <a:pPr marL="914400" lvl="2" indent="0">
              <a:buNone/>
            </a:pPr>
            <a:r>
              <a:rPr lang="en-US" sz="2400" dirty="0"/>
              <a:t>$(selector).</a:t>
            </a:r>
            <a:r>
              <a:rPr lang="en-US" sz="2400" dirty="0" err="1"/>
              <a:t>fadein</a:t>
            </a:r>
            <a:r>
              <a:rPr lang="en-US" sz="2400" dirty="0"/>
              <a:t>();  </a:t>
            </a:r>
          </a:p>
          <a:p>
            <a:pPr marL="914400" lvl="2" indent="0">
              <a:buNone/>
            </a:pPr>
            <a:r>
              <a:rPr lang="en-US" sz="2400" dirty="0"/>
              <a:t>$(selector).</a:t>
            </a:r>
            <a:r>
              <a:rPr lang="en-US" sz="2400" dirty="0" err="1"/>
              <a:t>fadeIn</a:t>
            </a:r>
            <a:r>
              <a:rPr lang="en-US" sz="2400" dirty="0"/>
              <a:t>(</a:t>
            </a:r>
            <a:r>
              <a:rPr lang="en-US" sz="2400" dirty="0" err="1"/>
              <a:t>speed,callback</a:t>
            </a:r>
            <a:r>
              <a:rPr lang="en-US" sz="2400" dirty="0"/>
              <a:t>);   </a:t>
            </a:r>
          </a:p>
          <a:p>
            <a:pPr marL="914400" lvl="2" indent="0">
              <a:buNone/>
            </a:pPr>
            <a:r>
              <a:rPr lang="en-US" sz="2400" dirty="0"/>
              <a:t>$(selector).</a:t>
            </a:r>
            <a:r>
              <a:rPr lang="en-US" sz="2400" dirty="0" err="1"/>
              <a:t>fadeIn</a:t>
            </a:r>
            <a:r>
              <a:rPr lang="en-US" sz="2400" dirty="0"/>
              <a:t>(speed, easing, callback);  </a:t>
            </a:r>
          </a:p>
          <a:p>
            <a:pPr marL="914400" lvl="2" indent="0">
              <a:buNone/>
            </a:pPr>
            <a:endParaRPr lang="en-US" sz="2400" dirty="0"/>
          </a:p>
          <a:p>
            <a:pPr marL="180975" lvl="2" indent="-95250">
              <a:buNone/>
            </a:pPr>
            <a:r>
              <a:rPr lang="en-US" sz="2400" dirty="0"/>
              <a:t>Where,</a:t>
            </a:r>
          </a:p>
          <a:p>
            <a:pPr algn="just"/>
            <a:r>
              <a:rPr lang="en-US" b="1" dirty="0"/>
              <a:t>speed</a:t>
            </a:r>
            <a:r>
              <a:rPr lang="en-US" dirty="0"/>
              <a:t>: It is an optional parameter. It specifies the speed of the delay. </a:t>
            </a:r>
          </a:p>
          <a:p>
            <a:pPr marL="0" indent="0" algn="just">
              <a:buNone/>
            </a:pPr>
            <a:r>
              <a:rPr lang="en-US" dirty="0"/>
              <a:t>                Its possible vales are slow, fast and milliseconds.</a:t>
            </a:r>
          </a:p>
          <a:p>
            <a:pPr algn="just"/>
            <a:r>
              <a:rPr lang="en-US" b="1" dirty="0"/>
              <a:t>easing</a:t>
            </a:r>
            <a:r>
              <a:rPr lang="en-US" dirty="0"/>
              <a:t>: It specifies the easing function to be used for transition.</a:t>
            </a:r>
          </a:p>
          <a:p>
            <a:pPr algn="just"/>
            <a:r>
              <a:rPr lang="en-US" b="1" dirty="0"/>
              <a:t>callback</a:t>
            </a:r>
            <a:r>
              <a:rPr lang="en-US" dirty="0"/>
              <a:t>: It is also an optional parameter. It specifies the function to </a:t>
            </a:r>
          </a:p>
          <a:p>
            <a:pPr marL="0" indent="0" algn="just">
              <a:buNone/>
            </a:pPr>
            <a:r>
              <a:rPr lang="en-US" dirty="0"/>
              <a:t>                   be called after completion of </a:t>
            </a:r>
            <a:r>
              <a:rPr lang="en-US" dirty="0" err="1"/>
              <a:t>fadein</a:t>
            </a:r>
            <a:r>
              <a:rPr lang="en-US" dirty="0"/>
              <a:t>() effect.</a:t>
            </a:r>
          </a:p>
          <a:p>
            <a:pPr marL="180975" lvl="2" indent="-95250">
              <a:buNone/>
            </a:pPr>
            <a:endParaRPr lang="en-US" sz="2400" dirty="0"/>
          </a:p>
          <a:p>
            <a:pPr lvl="2" algn="just"/>
            <a:endParaRPr lang="en-US" dirty="0"/>
          </a:p>
        </p:txBody>
      </p:sp>
    </p:spTree>
    <p:extLst>
      <p:ext uri="{BB962C8B-B14F-4D97-AF65-F5344CB8AC3E}">
        <p14:creationId xmlns:p14="http://schemas.microsoft.com/office/powerpoint/2010/main" val="2560814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B189A-0B01-41A0-B1B5-6B820C2B21EA}"/>
              </a:ext>
            </a:extLst>
          </p:cNvPr>
          <p:cNvSpPr>
            <a:spLocks noGrp="1"/>
          </p:cNvSpPr>
          <p:nvPr>
            <p:ph type="title"/>
          </p:nvPr>
        </p:nvSpPr>
        <p:spPr>
          <a:xfrm>
            <a:off x="838200" y="365125"/>
            <a:ext cx="10515600" cy="846987"/>
          </a:xfrm>
        </p:spPr>
        <p:txBody>
          <a:bodyPr>
            <a:normAutofit fontScale="90000"/>
          </a:bodyPr>
          <a:lstStyle/>
          <a:p>
            <a:r>
              <a:rPr lang="en-IN" b="1" u="sng" dirty="0"/>
              <a:t>jQuery </a:t>
            </a:r>
            <a:r>
              <a:rPr lang="en-IN" b="1" u="sng" dirty="0" err="1"/>
              <a:t>fadeOut</a:t>
            </a:r>
            <a:r>
              <a:rPr lang="en-IN" b="1" u="sng" dirty="0"/>
              <a:t>()</a:t>
            </a:r>
            <a:br>
              <a:rPr lang="en-IN" dirty="0"/>
            </a:br>
            <a:endParaRPr lang="en-IN" dirty="0"/>
          </a:p>
        </p:txBody>
      </p:sp>
      <p:sp>
        <p:nvSpPr>
          <p:cNvPr id="3" name="Content Placeholder 2">
            <a:extLst>
              <a:ext uri="{FF2B5EF4-FFF2-40B4-BE49-F238E27FC236}">
                <a16:creationId xmlns:a16="http://schemas.microsoft.com/office/drawing/2014/main" id="{DE5EDDE9-B0A6-43FD-905A-AA62424B0C96}"/>
              </a:ext>
            </a:extLst>
          </p:cNvPr>
          <p:cNvSpPr>
            <a:spLocks noGrp="1"/>
          </p:cNvSpPr>
          <p:nvPr>
            <p:ph idx="1"/>
          </p:nvPr>
        </p:nvSpPr>
        <p:spPr>
          <a:xfrm>
            <a:off x="838200" y="1127050"/>
            <a:ext cx="10515600" cy="5497033"/>
          </a:xfrm>
        </p:spPr>
        <p:txBody>
          <a:bodyPr>
            <a:normAutofit lnSpcReduction="10000"/>
          </a:bodyPr>
          <a:lstStyle/>
          <a:p>
            <a:pPr algn="just"/>
            <a:r>
              <a:rPr lang="en-US" dirty="0"/>
              <a:t>The jQuery </a:t>
            </a:r>
            <a:r>
              <a:rPr lang="en-US" dirty="0" err="1"/>
              <a:t>fadeOut</a:t>
            </a:r>
            <a:r>
              <a:rPr lang="en-US" dirty="0"/>
              <a:t>() method is used to fade out the element.</a:t>
            </a:r>
          </a:p>
          <a:p>
            <a:pPr algn="just"/>
            <a:r>
              <a:rPr lang="en-US" b="1" dirty="0"/>
              <a:t>Syntax</a:t>
            </a:r>
            <a:r>
              <a:rPr lang="en-US" dirty="0"/>
              <a:t>:</a:t>
            </a:r>
          </a:p>
          <a:p>
            <a:pPr marL="1371600" lvl="3" indent="0" algn="just">
              <a:buNone/>
            </a:pPr>
            <a:r>
              <a:rPr lang="en-US" sz="2400" dirty="0"/>
              <a:t>$(selector).</a:t>
            </a:r>
            <a:r>
              <a:rPr lang="en-US" sz="2400" dirty="0" err="1"/>
              <a:t>fadeOut</a:t>
            </a:r>
            <a:r>
              <a:rPr lang="en-US" sz="2400" dirty="0"/>
              <a:t>();  </a:t>
            </a:r>
          </a:p>
          <a:p>
            <a:pPr marL="1371600" lvl="3" indent="0" algn="just">
              <a:buNone/>
            </a:pPr>
            <a:r>
              <a:rPr lang="en-US" sz="2400" dirty="0"/>
              <a:t>$(selector).</a:t>
            </a:r>
            <a:r>
              <a:rPr lang="en-US" sz="2400" dirty="0" err="1"/>
              <a:t>fadeOut</a:t>
            </a:r>
            <a:r>
              <a:rPr lang="en-US" sz="2400" dirty="0"/>
              <a:t>(</a:t>
            </a:r>
            <a:r>
              <a:rPr lang="en-US" sz="2400" dirty="0" err="1"/>
              <a:t>speed,callback</a:t>
            </a:r>
            <a:r>
              <a:rPr lang="en-US" sz="2400" dirty="0"/>
              <a:t>);   </a:t>
            </a:r>
          </a:p>
          <a:p>
            <a:pPr marL="1371600" lvl="3" indent="0" algn="just">
              <a:buNone/>
            </a:pPr>
            <a:r>
              <a:rPr lang="en-US" sz="2400" dirty="0"/>
              <a:t>$(selector).</a:t>
            </a:r>
            <a:r>
              <a:rPr lang="en-US" sz="2400" dirty="0" err="1"/>
              <a:t>fadeOut</a:t>
            </a:r>
            <a:r>
              <a:rPr lang="en-US" sz="2400" dirty="0"/>
              <a:t>(speed, easing, callback);  </a:t>
            </a:r>
          </a:p>
          <a:p>
            <a:pPr marL="1371600" lvl="3" indent="0" algn="just">
              <a:buNone/>
            </a:pPr>
            <a:endParaRPr lang="en-US" sz="2400" dirty="0"/>
          </a:p>
          <a:p>
            <a:pPr marL="0" indent="0" algn="just">
              <a:buNone/>
            </a:pPr>
            <a:r>
              <a:rPr lang="en-US" dirty="0"/>
              <a:t>where,</a:t>
            </a:r>
          </a:p>
          <a:p>
            <a:pPr algn="just"/>
            <a:r>
              <a:rPr lang="en-US" b="1" dirty="0"/>
              <a:t>speed</a:t>
            </a:r>
            <a:r>
              <a:rPr lang="en-US" dirty="0"/>
              <a:t>: It is an optional parameter. It specifies the speed of the delay. </a:t>
            </a:r>
          </a:p>
          <a:p>
            <a:pPr marL="0" indent="0" algn="just">
              <a:buNone/>
            </a:pPr>
            <a:r>
              <a:rPr lang="en-US" dirty="0"/>
              <a:t>                Its possible vales are slow, fast and milliseconds.</a:t>
            </a:r>
          </a:p>
          <a:p>
            <a:pPr algn="just"/>
            <a:r>
              <a:rPr lang="en-US" b="1" dirty="0"/>
              <a:t>easing</a:t>
            </a:r>
            <a:r>
              <a:rPr lang="en-US" dirty="0"/>
              <a:t>: It specifies the easing function to be used for transition.</a:t>
            </a:r>
          </a:p>
          <a:p>
            <a:pPr algn="just"/>
            <a:r>
              <a:rPr lang="en-US" b="1" dirty="0"/>
              <a:t>callback</a:t>
            </a:r>
            <a:r>
              <a:rPr lang="en-US" dirty="0"/>
              <a:t>: It is also an optional parameter. It specifies the function to </a:t>
            </a:r>
          </a:p>
          <a:p>
            <a:pPr marL="0" indent="0" algn="just">
              <a:buNone/>
            </a:pPr>
            <a:r>
              <a:rPr lang="en-US" dirty="0"/>
              <a:t>                    be called after completion of </a:t>
            </a:r>
            <a:r>
              <a:rPr lang="en-US" dirty="0" err="1"/>
              <a:t>fadeOut</a:t>
            </a:r>
            <a:r>
              <a:rPr lang="en-US" dirty="0"/>
              <a:t>() effect.</a:t>
            </a:r>
          </a:p>
          <a:p>
            <a:pPr marL="1371600" lvl="3" indent="-1285875">
              <a:buNone/>
            </a:pPr>
            <a:endParaRPr lang="en-US" sz="2400" dirty="0"/>
          </a:p>
          <a:p>
            <a:pPr marL="0" indent="0">
              <a:buNone/>
            </a:pPr>
            <a:endParaRPr lang="en-US" dirty="0"/>
          </a:p>
          <a:p>
            <a:endParaRPr lang="en-IN" dirty="0"/>
          </a:p>
        </p:txBody>
      </p:sp>
    </p:spTree>
    <p:extLst>
      <p:ext uri="{BB962C8B-B14F-4D97-AF65-F5344CB8AC3E}">
        <p14:creationId xmlns:p14="http://schemas.microsoft.com/office/powerpoint/2010/main" val="1587739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092FA-E42B-421D-9DEB-18C03511507A}"/>
              </a:ext>
            </a:extLst>
          </p:cNvPr>
          <p:cNvSpPr>
            <a:spLocks noGrp="1"/>
          </p:cNvSpPr>
          <p:nvPr>
            <p:ph type="title"/>
          </p:nvPr>
        </p:nvSpPr>
        <p:spPr>
          <a:xfrm>
            <a:off x="838200" y="365126"/>
            <a:ext cx="10515600" cy="1155330"/>
          </a:xfrm>
        </p:spPr>
        <p:txBody>
          <a:bodyPr>
            <a:normAutofit fontScale="90000"/>
          </a:bodyPr>
          <a:lstStyle/>
          <a:p>
            <a:r>
              <a:rPr lang="en-IN" b="1" u="sng" dirty="0"/>
              <a:t>jQuery </a:t>
            </a:r>
            <a:r>
              <a:rPr lang="en-IN" b="1" u="sng" dirty="0" err="1"/>
              <a:t>fadeToggle</a:t>
            </a:r>
            <a:r>
              <a:rPr lang="en-IN" b="1" u="sng" dirty="0"/>
              <a:t>()</a:t>
            </a:r>
            <a:br>
              <a:rPr lang="en-IN" dirty="0"/>
            </a:br>
            <a:endParaRPr lang="en-IN" dirty="0"/>
          </a:p>
        </p:txBody>
      </p:sp>
      <p:sp>
        <p:nvSpPr>
          <p:cNvPr id="3" name="Content Placeholder 2">
            <a:extLst>
              <a:ext uri="{FF2B5EF4-FFF2-40B4-BE49-F238E27FC236}">
                <a16:creationId xmlns:a16="http://schemas.microsoft.com/office/drawing/2014/main" id="{6962E40B-A8F3-49D4-AFC0-95EC573696BE}"/>
              </a:ext>
            </a:extLst>
          </p:cNvPr>
          <p:cNvSpPr>
            <a:spLocks noGrp="1"/>
          </p:cNvSpPr>
          <p:nvPr>
            <p:ph idx="1"/>
          </p:nvPr>
        </p:nvSpPr>
        <p:spPr>
          <a:xfrm>
            <a:off x="838200" y="1520456"/>
            <a:ext cx="10515600" cy="4656507"/>
          </a:xfrm>
        </p:spPr>
        <p:txBody>
          <a:bodyPr/>
          <a:lstStyle/>
          <a:p>
            <a:pPr algn="just"/>
            <a:r>
              <a:rPr lang="en-US" dirty="0"/>
              <a:t>jQuery </a:t>
            </a:r>
            <a:r>
              <a:rPr lang="en-US" dirty="0" err="1"/>
              <a:t>fadeToggle</a:t>
            </a:r>
            <a:r>
              <a:rPr lang="en-US" dirty="0"/>
              <a:t>() method is used to toggle between the </a:t>
            </a:r>
            <a:r>
              <a:rPr lang="en-US" dirty="0" err="1"/>
              <a:t>fadeIn</a:t>
            </a:r>
            <a:r>
              <a:rPr lang="en-US" dirty="0"/>
              <a:t>() and </a:t>
            </a:r>
            <a:r>
              <a:rPr lang="en-US" dirty="0" err="1"/>
              <a:t>fadeOut</a:t>
            </a:r>
            <a:r>
              <a:rPr lang="en-US" dirty="0"/>
              <a:t>() methods. </a:t>
            </a:r>
          </a:p>
          <a:p>
            <a:pPr algn="just"/>
            <a:r>
              <a:rPr lang="en-US" dirty="0"/>
              <a:t>If the elements are faded in, it will make them faded out and if they are faded out it will make them faded in.</a:t>
            </a:r>
          </a:p>
          <a:p>
            <a:pPr algn="just"/>
            <a:endParaRPr lang="en-US" dirty="0"/>
          </a:p>
          <a:p>
            <a:pPr algn="just"/>
            <a:r>
              <a:rPr lang="en-US" b="1" dirty="0"/>
              <a:t>Syntax</a:t>
            </a:r>
            <a:r>
              <a:rPr lang="en-US" dirty="0"/>
              <a:t>:</a:t>
            </a:r>
          </a:p>
          <a:p>
            <a:pPr marL="914400" lvl="2" indent="0">
              <a:buNone/>
            </a:pPr>
            <a:r>
              <a:rPr lang="en-US" sz="2400" dirty="0"/>
              <a:t>$(selector).</a:t>
            </a:r>
            <a:r>
              <a:rPr lang="en-US" sz="2400" dirty="0" err="1"/>
              <a:t>fadeToggle</a:t>
            </a:r>
            <a:r>
              <a:rPr lang="en-US" sz="2400" dirty="0"/>
              <a:t>();  </a:t>
            </a:r>
          </a:p>
          <a:p>
            <a:pPr marL="914400" lvl="2" indent="0">
              <a:buNone/>
            </a:pPr>
            <a:r>
              <a:rPr lang="en-US" sz="2400" dirty="0"/>
              <a:t>$(selector).</a:t>
            </a:r>
            <a:r>
              <a:rPr lang="en-US" sz="2400" dirty="0" err="1"/>
              <a:t>fadeToggle</a:t>
            </a:r>
            <a:r>
              <a:rPr lang="en-US" sz="2400" dirty="0"/>
              <a:t>(</a:t>
            </a:r>
            <a:r>
              <a:rPr lang="en-US" sz="2400" dirty="0" err="1"/>
              <a:t>speed,callback</a:t>
            </a:r>
            <a:r>
              <a:rPr lang="en-US" sz="2400" dirty="0"/>
              <a:t>);   </a:t>
            </a:r>
          </a:p>
          <a:p>
            <a:pPr marL="914400" lvl="2" indent="0">
              <a:buNone/>
            </a:pPr>
            <a:r>
              <a:rPr lang="en-US" sz="2400" dirty="0"/>
              <a:t>$(selector).</a:t>
            </a:r>
            <a:r>
              <a:rPr lang="en-US" sz="2400" dirty="0" err="1"/>
              <a:t>fadeToggle</a:t>
            </a:r>
            <a:r>
              <a:rPr lang="en-US" sz="2400" dirty="0"/>
              <a:t>(speed, easing, callback);  </a:t>
            </a:r>
          </a:p>
          <a:p>
            <a:endParaRPr lang="en-IN" dirty="0"/>
          </a:p>
        </p:txBody>
      </p:sp>
    </p:spTree>
    <p:extLst>
      <p:ext uri="{BB962C8B-B14F-4D97-AF65-F5344CB8AC3E}">
        <p14:creationId xmlns:p14="http://schemas.microsoft.com/office/powerpoint/2010/main" val="3650508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B06E9-627E-49B1-86B7-E2D16D55A3B1}"/>
              </a:ext>
            </a:extLst>
          </p:cNvPr>
          <p:cNvSpPr>
            <a:spLocks noGrp="1"/>
          </p:cNvSpPr>
          <p:nvPr>
            <p:ph type="title"/>
          </p:nvPr>
        </p:nvSpPr>
        <p:spPr>
          <a:xfrm>
            <a:off x="838200" y="365125"/>
            <a:ext cx="10515600" cy="772559"/>
          </a:xfrm>
        </p:spPr>
        <p:txBody>
          <a:bodyPr>
            <a:normAutofit fontScale="90000"/>
          </a:bodyPr>
          <a:lstStyle/>
          <a:p>
            <a:r>
              <a:rPr lang="en-IN" b="1" u="sng" dirty="0"/>
              <a:t>jQuery </a:t>
            </a:r>
            <a:r>
              <a:rPr lang="en-IN" b="1" u="sng" dirty="0" err="1"/>
              <a:t>fadeTo</a:t>
            </a:r>
            <a:r>
              <a:rPr lang="en-IN" b="1" u="sng" dirty="0"/>
              <a:t>()</a:t>
            </a:r>
            <a:br>
              <a:rPr lang="en-IN" dirty="0"/>
            </a:br>
            <a:endParaRPr lang="en-IN" dirty="0"/>
          </a:p>
        </p:txBody>
      </p:sp>
      <p:sp>
        <p:nvSpPr>
          <p:cNvPr id="3" name="Content Placeholder 2">
            <a:extLst>
              <a:ext uri="{FF2B5EF4-FFF2-40B4-BE49-F238E27FC236}">
                <a16:creationId xmlns:a16="http://schemas.microsoft.com/office/drawing/2014/main" id="{128A9C8C-E2C3-459E-8FF8-E7B1D5746FCF}"/>
              </a:ext>
            </a:extLst>
          </p:cNvPr>
          <p:cNvSpPr>
            <a:spLocks noGrp="1"/>
          </p:cNvSpPr>
          <p:nvPr>
            <p:ph idx="1"/>
          </p:nvPr>
        </p:nvSpPr>
        <p:spPr>
          <a:xfrm>
            <a:off x="838200" y="1137684"/>
            <a:ext cx="10515600" cy="5592725"/>
          </a:xfrm>
        </p:spPr>
        <p:txBody>
          <a:bodyPr>
            <a:normAutofit fontScale="92500" lnSpcReduction="10000"/>
          </a:bodyPr>
          <a:lstStyle/>
          <a:p>
            <a:pPr algn="just"/>
            <a:r>
              <a:rPr lang="en-US" dirty="0"/>
              <a:t>jQuery </a:t>
            </a:r>
            <a:r>
              <a:rPr lang="en-US" dirty="0" err="1"/>
              <a:t>fadeTo</a:t>
            </a:r>
            <a:r>
              <a:rPr lang="en-US" dirty="0"/>
              <a:t>() method is used to fading to a given opacity.</a:t>
            </a:r>
          </a:p>
          <a:p>
            <a:pPr algn="just"/>
            <a:r>
              <a:rPr lang="en-US" b="1" dirty="0"/>
              <a:t>Syntax</a:t>
            </a:r>
            <a:r>
              <a:rPr lang="en-US" dirty="0"/>
              <a:t>:</a:t>
            </a:r>
            <a:endParaRPr lang="en-IN" dirty="0"/>
          </a:p>
          <a:p>
            <a:pPr marL="914400" lvl="2" indent="0" algn="just">
              <a:buNone/>
            </a:pPr>
            <a:r>
              <a:rPr lang="en-US" sz="2400" dirty="0"/>
              <a:t>$(selector).</a:t>
            </a:r>
            <a:r>
              <a:rPr lang="en-US" sz="2400" dirty="0" err="1"/>
              <a:t>fadeTo</a:t>
            </a:r>
            <a:r>
              <a:rPr lang="en-US" sz="2400" dirty="0"/>
              <a:t>(speed, opacity);  </a:t>
            </a:r>
          </a:p>
          <a:p>
            <a:pPr marL="914400" lvl="2" indent="0" algn="just">
              <a:buNone/>
            </a:pPr>
            <a:r>
              <a:rPr lang="en-US" sz="2400" dirty="0"/>
              <a:t>$(selector).</a:t>
            </a:r>
            <a:r>
              <a:rPr lang="en-US" sz="2400" dirty="0" err="1"/>
              <a:t>fadeTo</a:t>
            </a:r>
            <a:r>
              <a:rPr lang="en-US" sz="2400" dirty="0"/>
              <a:t>(speed, opacity, callback);   </a:t>
            </a:r>
          </a:p>
          <a:p>
            <a:pPr marL="914400" lvl="2" indent="0" algn="just">
              <a:buNone/>
            </a:pPr>
            <a:r>
              <a:rPr lang="en-US" sz="2400" dirty="0"/>
              <a:t>$(selector).</a:t>
            </a:r>
            <a:r>
              <a:rPr lang="en-US" sz="2400" dirty="0" err="1"/>
              <a:t>fadeTo</a:t>
            </a:r>
            <a:r>
              <a:rPr lang="en-US" sz="2400" dirty="0"/>
              <a:t>(speed, opacity, easing, callback);  </a:t>
            </a:r>
          </a:p>
          <a:p>
            <a:pPr marL="914400" lvl="2" indent="0" algn="just">
              <a:buNone/>
            </a:pPr>
            <a:endParaRPr lang="en-US" sz="2400" dirty="0"/>
          </a:p>
          <a:p>
            <a:pPr algn="just"/>
            <a:r>
              <a:rPr lang="en-US" b="1" dirty="0"/>
              <a:t>speed</a:t>
            </a:r>
            <a:r>
              <a:rPr lang="en-US" dirty="0"/>
              <a:t>: It specifies the speed of the delay. Its possible vales are slow, </a:t>
            </a:r>
          </a:p>
          <a:p>
            <a:pPr marL="0" indent="0" algn="just">
              <a:buNone/>
            </a:pPr>
            <a:r>
              <a:rPr lang="en-US" dirty="0"/>
              <a:t>                fast and milliseconds.</a:t>
            </a:r>
          </a:p>
          <a:p>
            <a:pPr algn="just"/>
            <a:r>
              <a:rPr lang="en-US" b="1" dirty="0"/>
              <a:t>opacity</a:t>
            </a:r>
            <a:r>
              <a:rPr lang="en-US" dirty="0"/>
              <a:t>: It specifies the opacity. The opacity value ranges between 0  </a:t>
            </a:r>
          </a:p>
          <a:p>
            <a:pPr marL="0" indent="0" algn="just">
              <a:buNone/>
            </a:pPr>
            <a:r>
              <a:rPr lang="en-US" dirty="0"/>
              <a:t>                  and 1.</a:t>
            </a:r>
          </a:p>
          <a:p>
            <a:pPr algn="just"/>
            <a:r>
              <a:rPr lang="en-US" b="1" dirty="0"/>
              <a:t>easing</a:t>
            </a:r>
            <a:r>
              <a:rPr lang="en-US" dirty="0"/>
              <a:t>: It specifies the easing function to be used for transition.</a:t>
            </a:r>
          </a:p>
          <a:p>
            <a:pPr algn="just"/>
            <a:r>
              <a:rPr lang="en-US" b="1" dirty="0"/>
              <a:t>callback</a:t>
            </a:r>
            <a:r>
              <a:rPr lang="en-US" dirty="0"/>
              <a:t>: It is also an optional parameter. It specifies the function to </a:t>
            </a:r>
          </a:p>
          <a:p>
            <a:pPr marL="0" indent="0" algn="just">
              <a:buNone/>
            </a:pPr>
            <a:r>
              <a:rPr lang="en-US" dirty="0"/>
              <a:t>                    be called after completion of </a:t>
            </a:r>
            <a:r>
              <a:rPr lang="en-US" dirty="0" err="1"/>
              <a:t>fadeToggle</a:t>
            </a:r>
            <a:r>
              <a:rPr lang="en-US" dirty="0"/>
              <a:t>() effect.</a:t>
            </a:r>
          </a:p>
          <a:p>
            <a:pPr marL="0" lvl="2" indent="0">
              <a:buNone/>
            </a:pPr>
            <a:endParaRPr lang="en-US" sz="2400" dirty="0"/>
          </a:p>
          <a:p>
            <a:endParaRPr lang="en-IN" dirty="0"/>
          </a:p>
        </p:txBody>
      </p:sp>
    </p:spTree>
    <p:extLst>
      <p:ext uri="{BB962C8B-B14F-4D97-AF65-F5344CB8AC3E}">
        <p14:creationId xmlns:p14="http://schemas.microsoft.com/office/powerpoint/2010/main" val="3515112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8ECF-C01D-4EB6-BFC3-83B492356D43}"/>
              </a:ext>
            </a:extLst>
          </p:cNvPr>
          <p:cNvSpPr>
            <a:spLocks noGrp="1"/>
          </p:cNvSpPr>
          <p:nvPr>
            <p:ph type="title"/>
          </p:nvPr>
        </p:nvSpPr>
        <p:spPr>
          <a:xfrm>
            <a:off x="838200" y="365126"/>
            <a:ext cx="10515600" cy="1548734"/>
          </a:xfrm>
        </p:spPr>
        <p:txBody>
          <a:bodyPr>
            <a:normAutofit/>
          </a:bodyPr>
          <a:lstStyle/>
          <a:p>
            <a:r>
              <a:rPr lang="en-IN" b="1" u="sng" dirty="0"/>
              <a:t>jQuery </a:t>
            </a:r>
            <a:r>
              <a:rPr lang="en-IN" b="1" u="sng" dirty="0" err="1"/>
              <a:t>slideDown</a:t>
            </a:r>
            <a:r>
              <a:rPr lang="en-IN" b="1" u="sng" dirty="0"/>
              <a:t>()</a:t>
            </a:r>
            <a:br>
              <a:rPr lang="en-IN" b="1" u="sng" dirty="0"/>
            </a:br>
            <a:endParaRPr lang="en-IN" b="1" u="sng" dirty="0"/>
          </a:p>
        </p:txBody>
      </p:sp>
      <p:sp>
        <p:nvSpPr>
          <p:cNvPr id="3" name="Content Placeholder 2">
            <a:extLst>
              <a:ext uri="{FF2B5EF4-FFF2-40B4-BE49-F238E27FC236}">
                <a16:creationId xmlns:a16="http://schemas.microsoft.com/office/drawing/2014/main" id="{8F5ADE3B-A58A-4699-B764-A58FFF8D3B36}"/>
              </a:ext>
            </a:extLst>
          </p:cNvPr>
          <p:cNvSpPr>
            <a:spLocks noGrp="1"/>
          </p:cNvSpPr>
          <p:nvPr>
            <p:ph idx="1"/>
          </p:nvPr>
        </p:nvSpPr>
        <p:spPr>
          <a:xfrm>
            <a:off x="838200" y="1765005"/>
            <a:ext cx="10515600" cy="4411958"/>
          </a:xfrm>
        </p:spPr>
        <p:txBody>
          <a:bodyPr/>
          <a:lstStyle/>
          <a:p>
            <a:r>
              <a:rPr lang="en-US" dirty="0"/>
              <a:t>jQuery </a:t>
            </a:r>
            <a:r>
              <a:rPr lang="en-US" dirty="0" err="1"/>
              <a:t>slideDown</a:t>
            </a:r>
            <a:r>
              <a:rPr lang="en-US" dirty="0"/>
              <a:t>() method is used to slide down an element.</a:t>
            </a:r>
          </a:p>
          <a:p>
            <a:endParaRPr lang="en-US" dirty="0"/>
          </a:p>
          <a:p>
            <a:r>
              <a:rPr lang="en-US" b="1" dirty="0"/>
              <a:t>Syntax</a:t>
            </a:r>
            <a:r>
              <a:rPr lang="en-US" dirty="0"/>
              <a:t>:</a:t>
            </a:r>
          </a:p>
          <a:p>
            <a:endParaRPr lang="en-US" dirty="0"/>
          </a:p>
          <a:p>
            <a:pPr marL="1371600" lvl="3" indent="0">
              <a:buNone/>
            </a:pPr>
            <a:r>
              <a:rPr lang="en-US" sz="2800" dirty="0"/>
              <a:t>$(selector).</a:t>
            </a:r>
            <a:r>
              <a:rPr lang="en-US" sz="2800" dirty="0" err="1"/>
              <a:t>slideDown</a:t>
            </a:r>
            <a:r>
              <a:rPr lang="en-US" sz="2800" dirty="0"/>
              <a:t>(speed);  </a:t>
            </a:r>
          </a:p>
          <a:p>
            <a:pPr marL="1371600" lvl="3" indent="0">
              <a:buNone/>
            </a:pPr>
            <a:r>
              <a:rPr lang="en-US" sz="2800" dirty="0"/>
              <a:t>$(selector).</a:t>
            </a:r>
            <a:r>
              <a:rPr lang="en-US" sz="2800" dirty="0" err="1"/>
              <a:t>slideDown</a:t>
            </a:r>
            <a:r>
              <a:rPr lang="en-US" sz="2800" dirty="0"/>
              <a:t>(speed, callback);   </a:t>
            </a:r>
          </a:p>
          <a:p>
            <a:pPr marL="1371600" lvl="3" indent="0">
              <a:buNone/>
            </a:pPr>
            <a:r>
              <a:rPr lang="en-US" sz="2800" dirty="0"/>
              <a:t>$(selector).</a:t>
            </a:r>
            <a:r>
              <a:rPr lang="en-US" sz="2800" dirty="0" err="1"/>
              <a:t>slideDown</a:t>
            </a:r>
            <a:r>
              <a:rPr lang="en-US" sz="2800" dirty="0"/>
              <a:t>(speed, easing, callback);  </a:t>
            </a:r>
          </a:p>
          <a:p>
            <a:endParaRPr lang="en-US" dirty="0"/>
          </a:p>
          <a:p>
            <a:endParaRPr lang="en-IN" dirty="0"/>
          </a:p>
        </p:txBody>
      </p:sp>
    </p:spTree>
    <p:extLst>
      <p:ext uri="{BB962C8B-B14F-4D97-AF65-F5344CB8AC3E}">
        <p14:creationId xmlns:p14="http://schemas.microsoft.com/office/powerpoint/2010/main" val="3460218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A55AE-5B5D-4DDA-87D0-BE3AFCB521F5}"/>
              </a:ext>
            </a:extLst>
          </p:cNvPr>
          <p:cNvSpPr>
            <a:spLocks noGrp="1"/>
          </p:cNvSpPr>
          <p:nvPr>
            <p:ph type="title"/>
          </p:nvPr>
        </p:nvSpPr>
        <p:spPr/>
        <p:txBody>
          <a:bodyPr/>
          <a:lstStyle/>
          <a:p>
            <a:r>
              <a:rPr lang="en-IN" b="1" u="sng" dirty="0"/>
              <a:t>jQuery </a:t>
            </a:r>
            <a:r>
              <a:rPr lang="en-IN" b="1" u="sng" dirty="0" err="1"/>
              <a:t>slideUp</a:t>
            </a:r>
            <a:r>
              <a:rPr lang="en-IN" b="1" u="sng" dirty="0"/>
              <a:t>()</a:t>
            </a:r>
            <a:br>
              <a:rPr lang="en-IN" b="1" u="sng" dirty="0"/>
            </a:br>
            <a:endParaRPr lang="en-IN" b="1" u="sng" dirty="0"/>
          </a:p>
        </p:txBody>
      </p:sp>
      <p:sp>
        <p:nvSpPr>
          <p:cNvPr id="3" name="Content Placeholder 2">
            <a:extLst>
              <a:ext uri="{FF2B5EF4-FFF2-40B4-BE49-F238E27FC236}">
                <a16:creationId xmlns:a16="http://schemas.microsoft.com/office/drawing/2014/main" id="{3D499820-7BD2-4574-94FC-4D859CF8CB22}"/>
              </a:ext>
            </a:extLst>
          </p:cNvPr>
          <p:cNvSpPr>
            <a:spLocks noGrp="1"/>
          </p:cNvSpPr>
          <p:nvPr>
            <p:ph idx="1"/>
          </p:nvPr>
        </p:nvSpPr>
        <p:spPr/>
        <p:txBody>
          <a:bodyPr/>
          <a:lstStyle/>
          <a:p>
            <a:r>
              <a:rPr lang="en-US" dirty="0"/>
              <a:t>jQuery </a:t>
            </a:r>
            <a:r>
              <a:rPr lang="en-US" dirty="0" err="1"/>
              <a:t>slideDown</a:t>
            </a:r>
            <a:r>
              <a:rPr lang="en-US" dirty="0"/>
              <a:t>() method is used to slide up an element.</a:t>
            </a:r>
          </a:p>
          <a:p>
            <a:endParaRPr lang="en-US" dirty="0"/>
          </a:p>
          <a:p>
            <a:r>
              <a:rPr lang="en-US" b="1" dirty="0"/>
              <a:t>Syntax</a:t>
            </a:r>
            <a:r>
              <a:rPr lang="en-US" dirty="0"/>
              <a:t>:</a:t>
            </a:r>
          </a:p>
          <a:p>
            <a:endParaRPr lang="en-IN" dirty="0"/>
          </a:p>
          <a:p>
            <a:pPr marL="914400" lvl="2" indent="0">
              <a:buNone/>
            </a:pPr>
            <a:r>
              <a:rPr lang="en-US" sz="2800" dirty="0"/>
              <a:t>$(selector).</a:t>
            </a:r>
            <a:r>
              <a:rPr lang="en-US" sz="2800" dirty="0" err="1"/>
              <a:t>slideUp</a:t>
            </a:r>
            <a:r>
              <a:rPr lang="en-US" sz="2800" dirty="0"/>
              <a:t>(speed);  </a:t>
            </a:r>
          </a:p>
          <a:p>
            <a:pPr marL="914400" lvl="2" indent="0">
              <a:buNone/>
            </a:pPr>
            <a:r>
              <a:rPr lang="en-US" sz="2800" dirty="0"/>
              <a:t>$(selector).</a:t>
            </a:r>
            <a:r>
              <a:rPr lang="en-US" sz="2800" dirty="0" err="1"/>
              <a:t>slideUp</a:t>
            </a:r>
            <a:r>
              <a:rPr lang="en-US" sz="2800" dirty="0"/>
              <a:t>(speed, callback);   </a:t>
            </a:r>
          </a:p>
          <a:p>
            <a:pPr marL="914400" lvl="2" indent="0">
              <a:buNone/>
            </a:pPr>
            <a:r>
              <a:rPr lang="en-US" sz="2800" dirty="0"/>
              <a:t>$(selector).</a:t>
            </a:r>
            <a:r>
              <a:rPr lang="en-US" sz="2800" dirty="0" err="1"/>
              <a:t>slideUp</a:t>
            </a:r>
            <a:r>
              <a:rPr lang="en-US" sz="2800" dirty="0"/>
              <a:t>(speed, easing, callback);  </a:t>
            </a:r>
          </a:p>
          <a:p>
            <a:endParaRPr lang="en-IN" dirty="0"/>
          </a:p>
        </p:txBody>
      </p:sp>
    </p:spTree>
    <p:extLst>
      <p:ext uri="{BB962C8B-B14F-4D97-AF65-F5344CB8AC3E}">
        <p14:creationId xmlns:p14="http://schemas.microsoft.com/office/powerpoint/2010/main" val="4189144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33626-B3EC-4287-8E8D-50E7D263F499}"/>
              </a:ext>
            </a:extLst>
          </p:cNvPr>
          <p:cNvSpPr>
            <a:spLocks noGrp="1"/>
          </p:cNvSpPr>
          <p:nvPr>
            <p:ph type="title"/>
          </p:nvPr>
        </p:nvSpPr>
        <p:spPr/>
        <p:txBody>
          <a:bodyPr/>
          <a:lstStyle/>
          <a:p>
            <a:r>
              <a:rPr lang="en-IN" b="1" u="sng" dirty="0"/>
              <a:t>jQuery </a:t>
            </a:r>
            <a:r>
              <a:rPr lang="en-IN" b="1" u="sng" dirty="0" err="1"/>
              <a:t>slideToggle</a:t>
            </a:r>
            <a:r>
              <a:rPr lang="en-IN" b="1" u="sng" dirty="0"/>
              <a:t>()</a:t>
            </a:r>
            <a:br>
              <a:rPr lang="en-IN" dirty="0"/>
            </a:br>
            <a:endParaRPr lang="en-IN" dirty="0"/>
          </a:p>
        </p:txBody>
      </p:sp>
      <p:sp>
        <p:nvSpPr>
          <p:cNvPr id="3" name="Content Placeholder 2">
            <a:extLst>
              <a:ext uri="{FF2B5EF4-FFF2-40B4-BE49-F238E27FC236}">
                <a16:creationId xmlns:a16="http://schemas.microsoft.com/office/drawing/2014/main" id="{33553843-E634-4DE2-A6B3-FAB74CAFE192}"/>
              </a:ext>
            </a:extLst>
          </p:cNvPr>
          <p:cNvSpPr>
            <a:spLocks noGrp="1"/>
          </p:cNvSpPr>
          <p:nvPr>
            <p:ph idx="1"/>
          </p:nvPr>
        </p:nvSpPr>
        <p:spPr/>
        <p:txBody>
          <a:bodyPr/>
          <a:lstStyle/>
          <a:p>
            <a:pPr algn="just"/>
            <a:r>
              <a:rPr lang="en-US" dirty="0"/>
              <a:t>jQuery </a:t>
            </a:r>
            <a:r>
              <a:rPr lang="en-US" dirty="0" err="1"/>
              <a:t>slideToggle</a:t>
            </a:r>
            <a:r>
              <a:rPr lang="en-US" dirty="0"/>
              <a:t> () method is used to toggle between </a:t>
            </a:r>
            <a:r>
              <a:rPr lang="en-US" dirty="0" err="1"/>
              <a:t>slideUp</a:t>
            </a:r>
            <a:r>
              <a:rPr lang="en-US" dirty="0"/>
              <a:t>() and </a:t>
            </a:r>
            <a:r>
              <a:rPr lang="en-US" dirty="0" err="1"/>
              <a:t>slideDown</a:t>
            </a:r>
            <a:r>
              <a:rPr lang="en-US" dirty="0"/>
              <a:t>() method. </a:t>
            </a:r>
          </a:p>
          <a:p>
            <a:pPr algn="just"/>
            <a:r>
              <a:rPr lang="en-US" dirty="0"/>
              <a:t>If the element is slide down, it will slide up the element and if it is slide up, it will slide down.</a:t>
            </a:r>
          </a:p>
          <a:p>
            <a:pPr algn="just"/>
            <a:endParaRPr lang="en-US" dirty="0"/>
          </a:p>
          <a:p>
            <a:pPr algn="just"/>
            <a:r>
              <a:rPr lang="en-US" b="1" dirty="0"/>
              <a:t>Syntax</a:t>
            </a:r>
            <a:r>
              <a:rPr lang="en-US" dirty="0"/>
              <a:t>:</a:t>
            </a:r>
          </a:p>
          <a:p>
            <a:pPr marL="1371600" lvl="3" indent="0" algn="just">
              <a:buNone/>
            </a:pPr>
            <a:r>
              <a:rPr lang="en-US" sz="2800" dirty="0"/>
              <a:t>$(selector).</a:t>
            </a:r>
            <a:r>
              <a:rPr lang="en-US" sz="2800" dirty="0" err="1"/>
              <a:t>slideToggle</a:t>
            </a:r>
            <a:r>
              <a:rPr lang="en-US" sz="2800" dirty="0"/>
              <a:t>(speed);  </a:t>
            </a:r>
          </a:p>
          <a:p>
            <a:pPr marL="1371600" lvl="3" indent="0" algn="just">
              <a:buNone/>
            </a:pPr>
            <a:r>
              <a:rPr lang="en-US" sz="2800" dirty="0"/>
              <a:t>$(selector).</a:t>
            </a:r>
            <a:r>
              <a:rPr lang="en-US" sz="2800" dirty="0" err="1"/>
              <a:t>slideToggle</a:t>
            </a:r>
            <a:r>
              <a:rPr lang="en-US" sz="2800" dirty="0"/>
              <a:t>(speed, callback);   </a:t>
            </a:r>
          </a:p>
          <a:p>
            <a:pPr marL="1371600" lvl="3" indent="0" algn="just">
              <a:buNone/>
            </a:pPr>
            <a:r>
              <a:rPr lang="en-US" sz="2800" dirty="0"/>
              <a:t>$(selector).</a:t>
            </a:r>
            <a:r>
              <a:rPr lang="en-US" sz="2800" dirty="0" err="1"/>
              <a:t>slideToggle</a:t>
            </a:r>
            <a:r>
              <a:rPr lang="en-US" sz="2800" dirty="0"/>
              <a:t>(speed, easing, callback);  </a:t>
            </a:r>
          </a:p>
          <a:p>
            <a:endParaRPr lang="en-IN" dirty="0"/>
          </a:p>
        </p:txBody>
      </p:sp>
    </p:spTree>
    <p:extLst>
      <p:ext uri="{BB962C8B-B14F-4D97-AF65-F5344CB8AC3E}">
        <p14:creationId xmlns:p14="http://schemas.microsoft.com/office/powerpoint/2010/main" val="1386088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A685-41AC-4FC7-B21C-9299968CF9DD}"/>
              </a:ext>
            </a:extLst>
          </p:cNvPr>
          <p:cNvSpPr>
            <a:spLocks noGrp="1"/>
          </p:cNvSpPr>
          <p:nvPr>
            <p:ph type="title"/>
          </p:nvPr>
        </p:nvSpPr>
        <p:spPr/>
        <p:txBody>
          <a:bodyPr/>
          <a:lstStyle/>
          <a:p>
            <a:r>
              <a:rPr lang="en-IN" b="1" u="sng" dirty="0"/>
              <a:t>jQuery animate()</a:t>
            </a:r>
            <a:br>
              <a:rPr lang="en-IN" b="1" u="sng" dirty="0"/>
            </a:br>
            <a:endParaRPr lang="en-IN" b="1" u="sng" dirty="0"/>
          </a:p>
        </p:txBody>
      </p:sp>
      <p:sp>
        <p:nvSpPr>
          <p:cNvPr id="3" name="Content Placeholder 2">
            <a:extLst>
              <a:ext uri="{FF2B5EF4-FFF2-40B4-BE49-F238E27FC236}">
                <a16:creationId xmlns:a16="http://schemas.microsoft.com/office/drawing/2014/main" id="{C087B5CD-6CB2-46EA-B4A8-8847568F5276}"/>
              </a:ext>
            </a:extLst>
          </p:cNvPr>
          <p:cNvSpPr>
            <a:spLocks noGrp="1"/>
          </p:cNvSpPr>
          <p:nvPr>
            <p:ph idx="1"/>
          </p:nvPr>
        </p:nvSpPr>
        <p:spPr>
          <a:xfrm>
            <a:off x="838200" y="1467293"/>
            <a:ext cx="10515600" cy="5263116"/>
          </a:xfrm>
        </p:spPr>
        <p:txBody>
          <a:bodyPr>
            <a:normAutofit lnSpcReduction="10000"/>
          </a:bodyPr>
          <a:lstStyle/>
          <a:p>
            <a:pPr algn="just"/>
            <a:r>
              <a:rPr lang="en-US" dirty="0"/>
              <a:t>The jQuery animate() method provides you a way to create custom animations.</a:t>
            </a:r>
          </a:p>
          <a:p>
            <a:pPr algn="just"/>
            <a:endParaRPr lang="en-US" dirty="0"/>
          </a:p>
          <a:p>
            <a:pPr algn="just"/>
            <a:r>
              <a:rPr lang="en-US" b="1" dirty="0"/>
              <a:t>Syntax</a:t>
            </a:r>
            <a:r>
              <a:rPr lang="en-US" dirty="0"/>
              <a:t>:</a:t>
            </a:r>
          </a:p>
          <a:p>
            <a:pPr marL="0" indent="0" algn="just">
              <a:buNone/>
            </a:pPr>
            <a:r>
              <a:rPr lang="en-US" dirty="0"/>
              <a:t>	$(selector).animate({params}, speed, callback);  </a:t>
            </a:r>
          </a:p>
          <a:p>
            <a:pPr marL="0" indent="0" algn="just">
              <a:buNone/>
            </a:pPr>
            <a:endParaRPr lang="en-US" dirty="0"/>
          </a:p>
          <a:p>
            <a:pPr algn="just"/>
            <a:r>
              <a:rPr lang="en-US" dirty="0"/>
              <a:t>Here, </a:t>
            </a:r>
            <a:r>
              <a:rPr lang="en-US" b="1" dirty="0"/>
              <a:t>params</a:t>
            </a:r>
            <a:r>
              <a:rPr lang="en-US" dirty="0"/>
              <a:t> parameter defines the CSS properties to be animated.</a:t>
            </a:r>
          </a:p>
          <a:p>
            <a:pPr algn="just"/>
            <a:r>
              <a:rPr lang="en-US" dirty="0"/>
              <a:t>The </a:t>
            </a:r>
            <a:r>
              <a:rPr lang="en-US" b="1" dirty="0"/>
              <a:t>speed</a:t>
            </a:r>
            <a:r>
              <a:rPr lang="en-US" dirty="0"/>
              <a:t> parameter is optional and specifies the duration of the </a:t>
            </a:r>
          </a:p>
          <a:p>
            <a:pPr marL="0" indent="0" algn="just">
              <a:buNone/>
            </a:pPr>
            <a:r>
              <a:rPr lang="en-US" dirty="0"/>
              <a:t>   effect. It can be set as "slow" , "fast" or milliseconds.</a:t>
            </a:r>
          </a:p>
          <a:p>
            <a:pPr algn="just"/>
            <a:r>
              <a:rPr lang="en-US" dirty="0"/>
              <a:t>The </a:t>
            </a:r>
            <a:r>
              <a:rPr lang="en-US" b="1" dirty="0"/>
              <a:t>callback</a:t>
            </a:r>
            <a:r>
              <a:rPr lang="en-US" dirty="0"/>
              <a:t> parameter is also optional and it is a function which is executed after the animation completes.</a:t>
            </a:r>
          </a:p>
          <a:p>
            <a:endParaRPr lang="en-IN" dirty="0"/>
          </a:p>
        </p:txBody>
      </p:sp>
    </p:spTree>
    <p:extLst>
      <p:ext uri="{BB962C8B-B14F-4D97-AF65-F5344CB8AC3E}">
        <p14:creationId xmlns:p14="http://schemas.microsoft.com/office/powerpoint/2010/main" val="3677297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A0FCF-DF18-4D41-A913-39A7718EA756}"/>
              </a:ext>
            </a:extLst>
          </p:cNvPr>
          <p:cNvSpPr>
            <a:spLocks noGrp="1"/>
          </p:cNvSpPr>
          <p:nvPr>
            <p:ph type="title"/>
          </p:nvPr>
        </p:nvSpPr>
        <p:spPr>
          <a:xfrm>
            <a:off x="838200" y="365126"/>
            <a:ext cx="10515600" cy="751294"/>
          </a:xfrm>
        </p:spPr>
        <p:txBody>
          <a:bodyPr>
            <a:normAutofit fontScale="90000"/>
          </a:bodyPr>
          <a:lstStyle/>
          <a:p>
            <a:r>
              <a:rPr lang="en-IN" b="1" u="sng" dirty="0"/>
              <a:t>jQuery delay()</a:t>
            </a:r>
            <a:br>
              <a:rPr lang="en-IN" dirty="0"/>
            </a:br>
            <a:endParaRPr lang="en-IN" dirty="0"/>
          </a:p>
        </p:txBody>
      </p:sp>
      <p:sp>
        <p:nvSpPr>
          <p:cNvPr id="3" name="Content Placeholder 2">
            <a:extLst>
              <a:ext uri="{FF2B5EF4-FFF2-40B4-BE49-F238E27FC236}">
                <a16:creationId xmlns:a16="http://schemas.microsoft.com/office/drawing/2014/main" id="{3FDE9EC7-F0F0-4C95-8D35-FAC214FC4296}"/>
              </a:ext>
            </a:extLst>
          </p:cNvPr>
          <p:cNvSpPr>
            <a:spLocks noGrp="1"/>
          </p:cNvSpPr>
          <p:nvPr>
            <p:ph idx="1"/>
          </p:nvPr>
        </p:nvSpPr>
        <p:spPr>
          <a:xfrm>
            <a:off x="838200" y="925034"/>
            <a:ext cx="10515600" cy="5762846"/>
          </a:xfrm>
        </p:spPr>
        <p:txBody>
          <a:bodyPr>
            <a:normAutofit fontScale="85000" lnSpcReduction="20000"/>
          </a:bodyPr>
          <a:lstStyle/>
          <a:p>
            <a:pPr algn="just"/>
            <a:r>
              <a:rPr lang="en-US" dirty="0"/>
              <a:t>The jQuery delay() method is used to delay the execution of functions in the queue. </a:t>
            </a:r>
          </a:p>
          <a:p>
            <a:pPr algn="just"/>
            <a:r>
              <a:rPr lang="en-US" dirty="0"/>
              <a:t>It is a best method to make a delay between the queued jQuery effects. </a:t>
            </a:r>
          </a:p>
          <a:p>
            <a:pPr algn="just"/>
            <a:r>
              <a:rPr lang="en-US" dirty="0"/>
              <a:t>The </a:t>
            </a:r>
            <a:r>
              <a:rPr lang="en-US" dirty="0" err="1"/>
              <a:t>jQUery</a:t>
            </a:r>
            <a:r>
              <a:rPr lang="en-US" dirty="0"/>
              <a:t> delay () method sets a timer to delay the execution of the next item in the queue.</a:t>
            </a:r>
          </a:p>
          <a:p>
            <a:pPr algn="just"/>
            <a:endParaRPr lang="en-US" dirty="0"/>
          </a:p>
          <a:p>
            <a:pPr algn="just"/>
            <a:r>
              <a:rPr lang="en-US" b="1" dirty="0"/>
              <a:t>Syntax</a:t>
            </a:r>
            <a:r>
              <a:rPr lang="en-US" dirty="0"/>
              <a:t>:</a:t>
            </a:r>
          </a:p>
          <a:p>
            <a:pPr marL="0" indent="0" algn="just">
              <a:buNone/>
            </a:pPr>
            <a:r>
              <a:rPr lang="en-US" dirty="0"/>
              <a:t>	$(selector).delay (speed, </a:t>
            </a:r>
            <a:r>
              <a:rPr lang="en-US" dirty="0" err="1"/>
              <a:t>queueName</a:t>
            </a:r>
            <a:r>
              <a:rPr lang="en-US" dirty="0"/>
              <a:t>)   </a:t>
            </a:r>
          </a:p>
          <a:p>
            <a:pPr marL="0" indent="0" algn="just">
              <a:buNone/>
            </a:pPr>
            <a:endParaRPr lang="en-US" dirty="0"/>
          </a:p>
          <a:p>
            <a:pPr marL="0" indent="0" algn="just">
              <a:buNone/>
            </a:pPr>
            <a:r>
              <a:rPr lang="en-US" dirty="0"/>
              <a:t>Where,</a:t>
            </a:r>
          </a:p>
          <a:p>
            <a:pPr marL="0" indent="0" algn="just">
              <a:buNone/>
            </a:pPr>
            <a:endParaRPr lang="en-US" dirty="0"/>
          </a:p>
          <a:p>
            <a:pPr algn="just"/>
            <a:r>
              <a:rPr lang="en-US" b="1" dirty="0"/>
              <a:t>speed</a:t>
            </a:r>
            <a:r>
              <a:rPr lang="en-US" dirty="0"/>
              <a:t>: It is an optional parameter. It specifies the speed of the delay. Its </a:t>
            </a:r>
          </a:p>
          <a:p>
            <a:pPr marL="0" indent="0" algn="just">
              <a:buNone/>
            </a:pPr>
            <a:r>
              <a:rPr lang="en-US" dirty="0"/>
              <a:t>                possible vales are slow, fast and milliseconds.</a:t>
            </a:r>
          </a:p>
          <a:p>
            <a:pPr algn="just"/>
            <a:r>
              <a:rPr lang="en-US" b="1" dirty="0" err="1"/>
              <a:t>queueName</a:t>
            </a:r>
            <a:r>
              <a:rPr lang="en-US" dirty="0"/>
              <a:t>: It is also an optional parameter. It specifies the name of the </a:t>
            </a:r>
          </a:p>
          <a:p>
            <a:pPr marL="0" indent="0" algn="just">
              <a:buNone/>
            </a:pPr>
            <a:r>
              <a:rPr lang="en-US" dirty="0"/>
              <a:t>                            queue. Its default value is "</a:t>
            </a:r>
            <a:r>
              <a:rPr lang="en-US" dirty="0" err="1"/>
              <a:t>fx</a:t>
            </a:r>
            <a:r>
              <a:rPr lang="en-US" dirty="0"/>
              <a:t>" the standard queue effect.</a:t>
            </a:r>
          </a:p>
          <a:p>
            <a:endParaRPr lang="en-IN" dirty="0"/>
          </a:p>
        </p:txBody>
      </p:sp>
      <p:sp>
        <p:nvSpPr>
          <p:cNvPr id="4" name="Title 1">
            <a:extLst>
              <a:ext uri="{FF2B5EF4-FFF2-40B4-BE49-F238E27FC236}">
                <a16:creationId xmlns:a16="http://schemas.microsoft.com/office/drawing/2014/main" id="{206BAA30-560E-4A1D-9BB5-F14DA6E3EFF1}"/>
              </a:ext>
            </a:extLst>
          </p:cNvPr>
          <p:cNvSpPr txBox="1">
            <a:spLocks/>
          </p:cNvSpPr>
          <p:nvPr/>
        </p:nvSpPr>
        <p:spPr>
          <a:xfrm>
            <a:off x="838200" y="3119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p>
        </p:txBody>
      </p:sp>
    </p:spTree>
    <p:extLst>
      <p:ext uri="{BB962C8B-B14F-4D97-AF65-F5344CB8AC3E}">
        <p14:creationId xmlns:p14="http://schemas.microsoft.com/office/powerpoint/2010/main" val="3372877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E532-324B-4D43-9F9F-88048C5F7225}"/>
              </a:ext>
            </a:extLst>
          </p:cNvPr>
          <p:cNvSpPr>
            <a:spLocks noGrp="1"/>
          </p:cNvSpPr>
          <p:nvPr>
            <p:ph type="title"/>
          </p:nvPr>
        </p:nvSpPr>
        <p:spPr>
          <a:xfrm>
            <a:off x="838200" y="131210"/>
            <a:ext cx="10515600" cy="836354"/>
          </a:xfrm>
        </p:spPr>
        <p:txBody>
          <a:bodyPr/>
          <a:lstStyle/>
          <a:p>
            <a:r>
              <a:rPr lang="en-IN" b="1" dirty="0"/>
              <a:t>Difference</a:t>
            </a:r>
          </a:p>
        </p:txBody>
      </p:sp>
      <p:sp>
        <p:nvSpPr>
          <p:cNvPr id="3" name="Content Placeholder 2">
            <a:extLst>
              <a:ext uri="{FF2B5EF4-FFF2-40B4-BE49-F238E27FC236}">
                <a16:creationId xmlns:a16="http://schemas.microsoft.com/office/drawing/2014/main" id="{DD3E7984-5527-4C73-9D94-EA5F57D5BB0E}"/>
              </a:ext>
            </a:extLst>
          </p:cNvPr>
          <p:cNvSpPr>
            <a:spLocks noGrp="1"/>
          </p:cNvSpPr>
          <p:nvPr>
            <p:ph idx="1"/>
          </p:nvPr>
        </p:nvSpPr>
        <p:spPr>
          <a:xfrm>
            <a:off x="838200" y="1063256"/>
            <a:ext cx="10515600" cy="5113707"/>
          </a:xfrm>
        </p:spPr>
        <p:txBody>
          <a:bodyPr>
            <a:normAutofit lnSpcReduction="10000"/>
          </a:bodyPr>
          <a:lstStyle/>
          <a:p>
            <a:pPr marL="0" lvl="0" indent="0" eaLnBrk="0" fontAlgn="base" hangingPunct="0">
              <a:spcBef>
                <a:spcPct val="0"/>
              </a:spcBef>
              <a:spcAft>
                <a:spcPct val="0"/>
              </a:spcAft>
              <a:buNone/>
            </a:pPr>
            <a:endParaRPr lang="en-US" altLang="en-US" sz="4400" dirty="0">
              <a:latin typeface="Arial" panose="020B0604020202020204" pitchFamily="34" charset="0"/>
            </a:endParaRPr>
          </a:p>
          <a:p>
            <a:pPr lvl="0" algn="just" eaLnBrk="0" fontAlgn="base" hangingPunct="0">
              <a:spcBef>
                <a:spcPct val="0"/>
              </a:spcBef>
              <a:spcAft>
                <a:spcPct val="0"/>
              </a:spcAft>
              <a:buFontTx/>
              <a:buChar char="•"/>
            </a:pPr>
            <a:r>
              <a:rPr lang="en-US" altLang="en-US" sz="1800" dirty="0">
                <a:solidFill>
                  <a:srgbClr val="242729"/>
                </a:solidFill>
                <a:latin typeface="Consolas" panose="020B0609020204030204" pitchFamily="49" charset="0"/>
                <a:cs typeface="Arial" panose="020B0604020202020204" pitchFamily="34" charset="0"/>
              </a:rPr>
              <a:t>.</a:t>
            </a:r>
            <a:r>
              <a:rPr lang="en-US" altLang="en-US" sz="1800" dirty="0" err="1">
                <a:solidFill>
                  <a:srgbClr val="242729"/>
                </a:solidFill>
                <a:latin typeface="Consolas" panose="020B0609020204030204" pitchFamily="49" charset="0"/>
                <a:cs typeface="Arial" panose="020B0604020202020204" pitchFamily="34" charset="0"/>
              </a:rPr>
              <a:t>fadeIn</a:t>
            </a:r>
            <a:r>
              <a:rPr lang="en-US" altLang="en-US" sz="1800" dirty="0">
                <a:solidFill>
                  <a:srgbClr val="242729"/>
                </a:solidFill>
                <a:latin typeface="Consolas" panose="020B0609020204030204" pitchFamily="49" charset="0"/>
                <a:cs typeface="Arial" panose="020B0604020202020204" pitchFamily="34" charset="0"/>
              </a:rPr>
              <a:t>(duration)</a:t>
            </a:r>
            <a:r>
              <a:rPr lang="en-US" altLang="en-US" dirty="0">
                <a:solidFill>
                  <a:srgbClr val="242729"/>
                </a:solidFill>
                <a:latin typeface="inherit"/>
                <a:cs typeface="Arial" panose="020B0604020202020204" pitchFamily="34" charset="0"/>
              </a:rPr>
              <a:t> and </a:t>
            </a:r>
            <a:r>
              <a:rPr lang="en-US" altLang="en-US" sz="1800" dirty="0">
                <a:solidFill>
                  <a:srgbClr val="242729"/>
                </a:solidFill>
                <a:latin typeface="Consolas" panose="020B0609020204030204" pitchFamily="49" charset="0"/>
                <a:cs typeface="Arial" panose="020B0604020202020204" pitchFamily="34" charset="0"/>
              </a:rPr>
              <a:t>.</a:t>
            </a:r>
            <a:r>
              <a:rPr lang="en-US" altLang="en-US" sz="1800" dirty="0" err="1">
                <a:solidFill>
                  <a:srgbClr val="242729"/>
                </a:solidFill>
                <a:latin typeface="Consolas" panose="020B0609020204030204" pitchFamily="49" charset="0"/>
                <a:cs typeface="Arial" panose="020B0604020202020204" pitchFamily="34" charset="0"/>
              </a:rPr>
              <a:t>fadeOut</a:t>
            </a:r>
            <a:r>
              <a:rPr lang="en-US" altLang="en-US" sz="1800" dirty="0">
                <a:solidFill>
                  <a:srgbClr val="242729"/>
                </a:solidFill>
                <a:latin typeface="Consolas" panose="020B0609020204030204" pitchFamily="49" charset="0"/>
                <a:cs typeface="Arial" panose="020B0604020202020204" pitchFamily="34" charset="0"/>
              </a:rPr>
              <a:t>(duration)</a:t>
            </a:r>
            <a:r>
              <a:rPr lang="en-US" altLang="en-US" dirty="0">
                <a:solidFill>
                  <a:srgbClr val="242729"/>
                </a:solidFill>
                <a:latin typeface="inherit"/>
                <a:cs typeface="Arial" panose="020B0604020202020204" pitchFamily="34" charset="0"/>
              </a:rPr>
              <a:t> animate the percentage of opacity in a duration. During the fading animation the place of element is fully occupied however at the end of </a:t>
            </a:r>
            <a:r>
              <a:rPr lang="en-US" altLang="en-US" sz="1800" dirty="0">
                <a:solidFill>
                  <a:srgbClr val="242729"/>
                </a:solidFill>
                <a:latin typeface="Consolas" panose="020B0609020204030204" pitchFamily="49" charset="0"/>
                <a:cs typeface="Arial" panose="020B0604020202020204" pitchFamily="34" charset="0"/>
              </a:rPr>
              <a:t>.</a:t>
            </a:r>
            <a:r>
              <a:rPr lang="en-US" altLang="en-US" sz="1800" dirty="0" err="1">
                <a:solidFill>
                  <a:srgbClr val="242729"/>
                </a:solidFill>
                <a:latin typeface="Consolas" panose="020B0609020204030204" pitchFamily="49" charset="0"/>
                <a:cs typeface="Arial" panose="020B0604020202020204" pitchFamily="34" charset="0"/>
              </a:rPr>
              <a:t>fadeOut</a:t>
            </a:r>
            <a:r>
              <a:rPr lang="en-US" altLang="en-US" sz="1800" dirty="0">
                <a:solidFill>
                  <a:srgbClr val="242729"/>
                </a:solidFill>
                <a:latin typeface="Consolas" panose="020B0609020204030204" pitchFamily="49" charset="0"/>
                <a:cs typeface="Arial" panose="020B0604020202020204" pitchFamily="34" charset="0"/>
              </a:rPr>
              <a:t>()</a:t>
            </a:r>
            <a:r>
              <a:rPr lang="en-US" altLang="en-US" dirty="0">
                <a:solidFill>
                  <a:srgbClr val="242729"/>
                </a:solidFill>
                <a:latin typeface="inherit"/>
                <a:cs typeface="Arial" panose="020B0604020202020204" pitchFamily="34" charset="0"/>
              </a:rPr>
              <a:t> the place will be removed at once.</a:t>
            </a:r>
          </a:p>
          <a:p>
            <a:pPr lvl="0" algn="just" eaLnBrk="0" fontAlgn="base" hangingPunct="0">
              <a:spcBef>
                <a:spcPct val="0"/>
              </a:spcBef>
              <a:spcAft>
                <a:spcPct val="0"/>
              </a:spcAft>
              <a:buFontTx/>
              <a:buChar char="•"/>
            </a:pPr>
            <a:endParaRPr lang="en-US" altLang="en-US" dirty="0">
              <a:solidFill>
                <a:srgbClr val="242729"/>
              </a:solidFill>
              <a:latin typeface="inherit"/>
              <a:cs typeface="Arial" panose="020B0604020202020204" pitchFamily="34" charset="0"/>
            </a:endParaRPr>
          </a:p>
          <a:p>
            <a:pPr lvl="0" algn="just" eaLnBrk="0" fontAlgn="base" hangingPunct="0">
              <a:spcBef>
                <a:spcPct val="0"/>
              </a:spcBef>
              <a:spcAft>
                <a:spcPct val="0"/>
              </a:spcAft>
              <a:buFontTx/>
              <a:buChar char="•"/>
            </a:pPr>
            <a:r>
              <a:rPr lang="en-US" altLang="en-US" sz="1800" dirty="0">
                <a:solidFill>
                  <a:srgbClr val="242729"/>
                </a:solidFill>
                <a:latin typeface="Consolas" panose="020B0609020204030204" pitchFamily="49" charset="0"/>
                <a:cs typeface="Arial" panose="020B0604020202020204" pitchFamily="34" charset="0"/>
              </a:rPr>
              <a:t>.show(duration)</a:t>
            </a:r>
            <a:r>
              <a:rPr lang="en-US" altLang="en-US" dirty="0">
                <a:solidFill>
                  <a:srgbClr val="242729"/>
                </a:solidFill>
                <a:latin typeface="inherit"/>
                <a:cs typeface="Arial" panose="020B0604020202020204" pitchFamily="34" charset="0"/>
              </a:rPr>
              <a:t> and </a:t>
            </a:r>
            <a:r>
              <a:rPr lang="en-US" altLang="en-US" sz="1800" dirty="0">
                <a:solidFill>
                  <a:srgbClr val="242729"/>
                </a:solidFill>
                <a:latin typeface="Consolas" panose="020B0609020204030204" pitchFamily="49" charset="0"/>
                <a:cs typeface="Arial" panose="020B0604020202020204" pitchFamily="34" charset="0"/>
              </a:rPr>
              <a:t>.hide(duration)</a:t>
            </a:r>
            <a:r>
              <a:rPr lang="en-US" altLang="en-US" dirty="0">
                <a:solidFill>
                  <a:srgbClr val="242729"/>
                </a:solidFill>
                <a:latin typeface="inherit"/>
                <a:cs typeface="Arial" panose="020B0604020202020204" pitchFamily="34" charset="0"/>
              </a:rPr>
              <a:t> animate the size of element (also the opacity) to 100% and 0% and the place of elements is also animated in that duration.</a:t>
            </a:r>
          </a:p>
          <a:p>
            <a:pPr lvl="0" algn="just" eaLnBrk="0" fontAlgn="base" hangingPunct="0">
              <a:spcBef>
                <a:spcPct val="0"/>
              </a:spcBef>
              <a:spcAft>
                <a:spcPct val="0"/>
              </a:spcAft>
              <a:buFontTx/>
              <a:buChar char="•"/>
            </a:pPr>
            <a:endParaRPr lang="en-US" altLang="en-US" dirty="0">
              <a:solidFill>
                <a:srgbClr val="242729"/>
              </a:solidFill>
              <a:latin typeface="inherit"/>
              <a:cs typeface="Arial" panose="020B0604020202020204" pitchFamily="34" charset="0"/>
            </a:endParaRPr>
          </a:p>
          <a:p>
            <a:pPr lvl="0" algn="just" eaLnBrk="0" fontAlgn="base" hangingPunct="0">
              <a:spcBef>
                <a:spcPct val="0"/>
              </a:spcBef>
              <a:spcAft>
                <a:spcPct val="0"/>
              </a:spcAft>
              <a:buFontTx/>
              <a:buChar char="•"/>
            </a:pPr>
            <a:r>
              <a:rPr lang="en-US" altLang="en-US" b="1" dirty="0">
                <a:solidFill>
                  <a:srgbClr val="242729"/>
                </a:solidFill>
                <a:latin typeface="inherit"/>
                <a:cs typeface="Arial" panose="020B0604020202020204" pitchFamily="34" charset="0"/>
              </a:rPr>
              <a:t>Similarity:</a:t>
            </a:r>
            <a:r>
              <a:rPr lang="en-US" altLang="en-US" dirty="0">
                <a:solidFill>
                  <a:srgbClr val="242729"/>
                </a:solidFill>
                <a:latin typeface="inherit"/>
                <a:cs typeface="Arial" panose="020B0604020202020204" pitchFamily="34" charset="0"/>
              </a:rPr>
              <a:t> The element would disappear immediately in both </a:t>
            </a:r>
            <a:r>
              <a:rPr lang="en-US" altLang="en-US" sz="1800" dirty="0">
                <a:solidFill>
                  <a:srgbClr val="242729"/>
                </a:solidFill>
                <a:latin typeface="Consolas" panose="020B0609020204030204" pitchFamily="49" charset="0"/>
                <a:cs typeface="Arial" panose="020B0604020202020204" pitchFamily="34" charset="0"/>
              </a:rPr>
              <a:t>.hide()</a:t>
            </a:r>
            <a:r>
              <a:rPr lang="en-US" altLang="en-US" dirty="0">
                <a:solidFill>
                  <a:srgbClr val="242729"/>
                </a:solidFill>
                <a:latin typeface="inherit"/>
                <a:cs typeface="Arial" panose="020B0604020202020204" pitchFamily="34" charset="0"/>
              </a:rPr>
              <a:t> and </a:t>
            </a:r>
            <a:r>
              <a:rPr lang="en-US" altLang="en-US" sz="1800" dirty="0">
                <a:solidFill>
                  <a:srgbClr val="242729"/>
                </a:solidFill>
                <a:latin typeface="Consolas" panose="020B0609020204030204" pitchFamily="49" charset="0"/>
                <a:cs typeface="Arial" panose="020B0604020202020204" pitchFamily="34" charset="0"/>
              </a:rPr>
              <a:t>.</a:t>
            </a:r>
            <a:r>
              <a:rPr lang="en-US" altLang="en-US" sz="1800" dirty="0" err="1">
                <a:solidFill>
                  <a:srgbClr val="242729"/>
                </a:solidFill>
                <a:latin typeface="Consolas" panose="020B0609020204030204" pitchFamily="49" charset="0"/>
                <a:cs typeface="Arial" panose="020B0604020202020204" pitchFamily="34" charset="0"/>
              </a:rPr>
              <a:t>fadeOut</a:t>
            </a:r>
            <a:r>
              <a:rPr lang="en-US" altLang="en-US" sz="1800" dirty="0">
                <a:solidFill>
                  <a:srgbClr val="242729"/>
                </a:solidFill>
                <a:latin typeface="Consolas" panose="020B0609020204030204" pitchFamily="49" charset="0"/>
                <a:cs typeface="Arial" panose="020B0604020202020204" pitchFamily="34" charset="0"/>
              </a:rPr>
              <a:t>()</a:t>
            </a:r>
            <a:r>
              <a:rPr lang="en-US" altLang="en-US" dirty="0">
                <a:solidFill>
                  <a:srgbClr val="242729"/>
                </a:solidFill>
                <a:latin typeface="inherit"/>
                <a:cs typeface="Arial" panose="020B0604020202020204" pitchFamily="34" charset="0"/>
              </a:rPr>
              <a:t> when duration=0 and would appear immediately in </a:t>
            </a:r>
            <a:r>
              <a:rPr lang="en-US" altLang="en-US" sz="1800" dirty="0">
                <a:solidFill>
                  <a:srgbClr val="242729"/>
                </a:solidFill>
                <a:latin typeface="Consolas" panose="020B0609020204030204" pitchFamily="49" charset="0"/>
                <a:cs typeface="Arial" panose="020B0604020202020204" pitchFamily="34" charset="0"/>
              </a:rPr>
              <a:t>.show()</a:t>
            </a:r>
            <a:r>
              <a:rPr lang="en-US" altLang="en-US" dirty="0">
                <a:solidFill>
                  <a:srgbClr val="242729"/>
                </a:solidFill>
                <a:latin typeface="inherit"/>
                <a:cs typeface="Arial" panose="020B0604020202020204" pitchFamily="34" charset="0"/>
              </a:rPr>
              <a:t> and </a:t>
            </a:r>
            <a:r>
              <a:rPr lang="en-US" altLang="en-US" sz="1800" dirty="0">
                <a:solidFill>
                  <a:srgbClr val="242729"/>
                </a:solidFill>
                <a:latin typeface="Consolas" panose="020B0609020204030204" pitchFamily="49" charset="0"/>
                <a:cs typeface="Arial" panose="020B0604020202020204" pitchFamily="34" charset="0"/>
              </a:rPr>
              <a:t>.</a:t>
            </a:r>
            <a:r>
              <a:rPr lang="en-US" altLang="en-US" sz="1800" dirty="0" err="1">
                <a:solidFill>
                  <a:srgbClr val="242729"/>
                </a:solidFill>
                <a:latin typeface="Consolas" panose="020B0609020204030204" pitchFamily="49" charset="0"/>
                <a:cs typeface="Arial" panose="020B0604020202020204" pitchFamily="34" charset="0"/>
              </a:rPr>
              <a:t>fadeIn</a:t>
            </a:r>
            <a:r>
              <a:rPr lang="en-US" altLang="en-US" sz="1800" dirty="0">
                <a:solidFill>
                  <a:srgbClr val="242729"/>
                </a:solidFill>
                <a:latin typeface="Consolas" panose="020B0609020204030204" pitchFamily="49" charset="0"/>
                <a:cs typeface="Arial" panose="020B0604020202020204" pitchFamily="34" charset="0"/>
              </a:rPr>
              <a:t>()</a:t>
            </a:r>
            <a:r>
              <a:rPr lang="en-US" altLang="en-US" dirty="0">
                <a:solidFill>
                  <a:srgbClr val="242729"/>
                </a:solidFill>
                <a:latin typeface="inherit"/>
                <a:cs typeface="Arial" panose="020B0604020202020204" pitchFamily="34" charset="0"/>
              </a:rPr>
              <a:t> when duration=0.</a:t>
            </a:r>
            <a:endParaRPr lang="en-US" altLang="en-US" dirty="0">
              <a:solidFill>
                <a:srgbClr val="242729"/>
              </a:solidFill>
              <a:latin typeface="Arial" panose="020B0604020202020204" pitchFamily="34" charset="0"/>
              <a:cs typeface="Arial" panose="020B0604020202020204" pitchFamily="34" charset="0"/>
            </a:endParaRPr>
          </a:p>
          <a:p>
            <a:pPr lvl="0" eaLnBrk="0" fontAlgn="base" hangingPunct="0">
              <a:spcBef>
                <a:spcPct val="0"/>
              </a:spcBef>
              <a:spcAft>
                <a:spcPct val="0"/>
              </a:spcAft>
            </a:pPr>
            <a:endParaRPr lang="en-US" altLang="en-US" sz="4400" dirty="0">
              <a:latin typeface="Arial" panose="020B0604020202020204" pitchFamily="34" charset="0"/>
            </a:endParaRPr>
          </a:p>
          <a:p>
            <a:endParaRPr lang="en-IN" dirty="0"/>
          </a:p>
        </p:txBody>
      </p:sp>
    </p:spTree>
    <p:extLst>
      <p:ext uri="{BB962C8B-B14F-4D97-AF65-F5344CB8AC3E}">
        <p14:creationId xmlns:p14="http://schemas.microsoft.com/office/powerpoint/2010/main" val="2489376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EB05-7817-41D2-953B-6BD930AD4BC2}"/>
              </a:ext>
            </a:extLst>
          </p:cNvPr>
          <p:cNvSpPr>
            <a:spLocks noGrp="1"/>
          </p:cNvSpPr>
          <p:nvPr>
            <p:ph type="title"/>
          </p:nvPr>
        </p:nvSpPr>
        <p:spPr>
          <a:xfrm>
            <a:off x="444795" y="120576"/>
            <a:ext cx="10515600" cy="1017108"/>
          </a:xfrm>
        </p:spPr>
        <p:txBody>
          <a:bodyPr/>
          <a:lstStyle/>
          <a:p>
            <a:r>
              <a:rPr lang="en-IN" b="1" u="sng" dirty="0"/>
              <a:t>jQuery Features </a:t>
            </a:r>
          </a:p>
        </p:txBody>
      </p:sp>
      <p:pic>
        <p:nvPicPr>
          <p:cNvPr id="4" name="Picture 3">
            <a:extLst>
              <a:ext uri="{FF2B5EF4-FFF2-40B4-BE49-F238E27FC236}">
                <a16:creationId xmlns:a16="http://schemas.microsoft.com/office/drawing/2014/main" id="{8C2D7A75-C822-4CDB-91AE-AC20F9F6D56E}"/>
              </a:ext>
            </a:extLst>
          </p:cNvPr>
          <p:cNvPicPr>
            <a:picLocks noChangeAspect="1"/>
          </p:cNvPicPr>
          <p:nvPr/>
        </p:nvPicPr>
        <p:blipFill>
          <a:blip r:embed="rId2"/>
          <a:stretch>
            <a:fillRect/>
          </a:stretch>
        </p:blipFill>
        <p:spPr>
          <a:xfrm>
            <a:off x="680483" y="956930"/>
            <a:ext cx="10887739" cy="5560828"/>
          </a:xfrm>
          <a:prstGeom prst="rect">
            <a:avLst/>
          </a:prstGeom>
        </p:spPr>
      </p:pic>
    </p:spTree>
    <p:extLst>
      <p:ext uri="{BB962C8B-B14F-4D97-AF65-F5344CB8AC3E}">
        <p14:creationId xmlns:p14="http://schemas.microsoft.com/office/powerpoint/2010/main" val="4215025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ABCEC-29D1-468B-AC05-479F39AD8C57}"/>
              </a:ext>
            </a:extLst>
          </p:cNvPr>
          <p:cNvSpPr>
            <a:spLocks noGrp="1"/>
          </p:cNvSpPr>
          <p:nvPr>
            <p:ph type="title"/>
          </p:nvPr>
        </p:nvSpPr>
        <p:spPr>
          <a:xfrm>
            <a:off x="838200" y="567143"/>
            <a:ext cx="10515600" cy="825722"/>
          </a:xfrm>
        </p:spPr>
        <p:txBody>
          <a:bodyPr>
            <a:normAutofit fontScale="90000"/>
          </a:bodyPr>
          <a:lstStyle/>
          <a:p>
            <a:r>
              <a:rPr lang="en-IN" b="1" u="sng" dirty="0"/>
              <a:t>Why jQuery is required</a:t>
            </a:r>
            <a:br>
              <a:rPr lang="en-IN" dirty="0"/>
            </a:br>
            <a:endParaRPr lang="en-IN" dirty="0"/>
          </a:p>
        </p:txBody>
      </p:sp>
      <p:sp>
        <p:nvSpPr>
          <p:cNvPr id="3" name="Content Placeholder 2">
            <a:extLst>
              <a:ext uri="{FF2B5EF4-FFF2-40B4-BE49-F238E27FC236}">
                <a16:creationId xmlns:a16="http://schemas.microsoft.com/office/drawing/2014/main" id="{C306BEC9-2A0D-451D-9424-3F1051A9A8DA}"/>
              </a:ext>
            </a:extLst>
          </p:cNvPr>
          <p:cNvSpPr>
            <a:spLocks noGrp="1"/>
          </p:cNvSpPr>
          <p:nvPr>
            <p:ph idx="1"/>
          </p:nvPr>
        </p:nvSpPr>
        <p:spPr>
          <a:xfrm>
            <a:off x="838200" y="1637414"/>
            <a:ext cx="10515600" cy="4879791"/>
          </a:xfrm>
        </p:spPr>
        <p:txBody>
          <a:bodyPr>
            <a:normAutofit/>
          </a:bodyPr>
          <a:lstStyle/>
          <a:p>
            <a:pPr marL="0" indent="0" algn="just">
              <a:buNone/>
            </a:pPr>
            <a:endParaRPr lang="en-US" dirty="0"/>
          </a:p>
          <a:p>
            <a:pPr algn="just"/>
            <a:r>
              <a:rPr lang="en-US" dirty="0"/>
              <a:t>It facilitates the users to write UI related function codes in minimum possible lines.</a:t>
            </a:r>
          </a:p>
          <a:p>
            <a:pPr algn="just"/>
            <a:endParaRPr lang="en-US" dirty="0"/>
          </a:p>
          <a:p>
            <a:pPr algn="just"/>
            <a:r>
              <a:rPr lang="en-US" dirty="0"/>
              <a:t>It improves the performance of an application.</a:t>
            </a:r>
          </a:p>
          <a:p>
            <a:pPr algn="just"/>
            <a:endParaRPr lang="en-US" dirty="0"/>
          </a:p>
          <a:p>
            <a:pPr algn="just"/>
            <a:r>
              <a:rPr lang="en-US" dirty="0"/>
              <a:t>Browser's compatible web applications can be developed.</a:t>
            </a:r>
          </a:p>
          <a:p>
            <a:pPr algn="just"/>
            <a:endParaRPr lang="en-US" dirty="0"/>
          </a:p>
          <a:p>
            <a:pPr algn="just"/>
            <a:r>
              <a:rPr lang="en-US" dirty="0"/>
              <a:t>It uses mostly new features of new browsers.</a:t>
            </a:r>
          </a:p>
          <a:p>
            <a:endParaRPr lang="en-IN" dirty="0"/>
          </a:p>
        </p:txBody>
      </p:sp>
    </p:spTree>
    <p:extLst>
      <p:ext uri="{BB962C8B-B14F-4D97-AF65-F5344CB8AC3E}">
        <p14:creationId xmlns:p14="http://schemas.microsoft.com/office/powerpoint/2010/main" val="3760869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B9C4B-D310-4860-8400-568AA8C75B38}"/>
              </a:ext>
            </a:extLst>
          </p:cNvPr>
          <p:cNvSpPr>
            <a:spLocks noGrp="1"/>
          </p:cNvSpPr>
          <p:nvPr>
            <p:ph type="title"/>
          </p:nvPr>
        </p:nvSpPr>
        <p:spPr>
          <a:xfrm>
            <a:off x="4113028" y="2534167"/>
            <a:ext cx="3563679" cy="1325563"/>
          </a:xfrm>
        </p:spPr>
        <p:txBody>
          <a:bodyPr>
            <a:normAutofit/>
          </a:bodyPr>
          <a:lstStyle/>
          <a:p>
            <a:r>
              <a:rPr lang="en-IN" sz="6000" b="1" dirty="0"/>
              <a:t>Example</a:t>
            </a:r>
          </a:p>
        </p:txBody>
      </p:sp>
    </p:spTree>
    <p:extLst>
      <p:ext uri="{BB962C8B-B14F-4D97-AF65-F5344CB8AC3E}">
        <p14:creationId xmlns:p14="http://schemas.microsoft.com/office/powerpoint/2010/main" val="1706722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058C-7F56-427E-BADA-1AFC61149578}"/>
              </a:ext>
            </a:extLst>
          </p:cNvPr>
          <p:cNvSpPr>
            <a:spLocks noGrp="1"/>
          </p:cNvSpPr>
          <p:nvPr>
            <p:ph type="title"/>
          </p:nvPr>
        </p:nvSpPr>
        <p:spPr>
          <a:xfrm>
            <a:off x="838200" y="311962"/>
            <a:ext cx="10515600" cy="698131"/>
          </a:xfrm>
        </p:spPr>
        <p:txBody>
          <a:bodyPr>
            <a:normAutofit fontScale="90000"/>
          </a:bodyPr>
          <a:lstStyle/>
          <a:p>
            <a:r>
              <a:rPr lang="en-IN" b="1" u="sng" dirty="0"/>
              <a:t>$(document).ready() and $()</a:t>
            </a:r>
            <a:br>
              <a:rPr lang="en-IN" dirty="0"/>
            </a:br>
            <a:endParaRPr lang="en-IN" dirty="0"/>
          </a:p>
        </p:txBody>
      </p:sp>
      <p:sp>
        <p:nvSpPr>
          <p:cNvPr id="3" name="Content Placeholder 2">
            <a:extLst>
              <a:ext uri="{FF2B5EF4-FFF2-40B4-BE49-F238E27FC236}">
                <a16:creationId xmlns:a16="http://schemas.microsoft.com/office/drawing/2014/main" id="{972369C3-3779-4754-9C87-33C5B48ADDCA}"/>
              </a:ext>
            </a:extLst>
          </p:cNvPr>
          <p:cNvSpPr>
            <a:spLocks noGrp="1"/>
          </p:cNvSpPr>
          <p:nvPr>
            <p:ph idx="1"/>
          </p:nvPr>
        </p:nvSpPr>
        <p:spPr>
          <a:xfrm>
            <a:off x="838200" y="882503"/>
            <a:ext cx="10515600" cy="5752214"/>
          </a:xfrm>
        </p:spPr>
        <p:txBody>
          <a:bodyPr>
            <a:normAutofit fontScale="92500" lnSpcReduction="20000"/>
          </a:bodyPr>
          <a:lstStyle/>
          <a:p>
            <a:pPr algn="just"/>
            <a:r>
              <a:rPr lang="en-US" dirty="0"/>
              <a:t>This event prevent any jQuery code from running before the document is finished loading, It means </a:t>
            </a:r>
            <a:r>
              <a:rPr lang="en-US" dirty="0" err="1"/>
              <a:t>jquery</a:t>
            </a:r>
            <a:r>
              <a:rPr lang="en-US" dirty="0"/>
              <a:t> code load after complete loading of web page.</a:t>
            </a:r>
          </a:p>
          <a:p>
            <a:pPr algn="just"/>
            <a:r>
              <a:rPr lang="en-US" dirty="0"/>
              <a:t>Suppose if your </a:t>
            </a:r>
            <a:r>
              <a:rPr lang="en-US" dirty="0" err="1"/>
              <a:t>jquery</a:t>
            </a:r>
            <a:r>
              <a:rPr lang="en-US" dirty="0"/>
              <a:t> code load before loading the image in this case you can't get the size of images. In below condition action are failed when method run before the document is fully loaded.</a:t>
            </a:r>
          </a:p>
          <a:p>
            <a:pPr lvl="1"/>
            <a:r>
              <a:rPr lang="en-US" dirty="0"/>
              <a:t>Try to get size of any image which is not loaded yet.</a:t>
            </a:r>
          </a:p>
          <a:p>
            <a:pPr lvl="1"/>
            <a:r>
              <a:rPr lang="en-US" dirty="0"/>
              <a:t>Try to hide element which is not loaded yet.</a:t>
            </a:r>
          </a:p>
          <a:p>
            <a:pPr algn="just"/>
            <a:r>
              <a:rPr lang="en-US" dirty="0"/>
              <a:t>Document Ready Event prevent any jQuery code from running before the document is finished loading. It means jQuery code load after complete loading of web page.</a:t>
            </a:r>
          </a:p>
          <a:p>
            <a:pPr algn="just"/>
            <a:r>
              <a:rPr lang="en-US" dirty="0"/>
              <a:t>In place of $(document).ready(), you can use shorthand notation $() only.                      </a:t>
            </a:r>
          </a:p>
          <a:p>
            <a:pPr marL="0" indent="0" algn="just">
              <a:buNone/>
            </a:pPr>
            <a:r>
              <a:rPr lang="en-US" dirty="0"/>
              <a:t>                                                               </a:t>
            </a:r>
            <a:r>
              <a:rPr lang="en-US" b="1" dirty="0"/>
              <a:t>OR</a:t>
            </a:r>
            <a:r>
              <a:rPr lang="en-US" dirty="0"/>
              <a:t> </a:t>
            </a:r>
          </a:p>
          <a:p>
            <a:pPr marL="0" indent="0">
              <a:buNone/>
            </a:pPr>
            <a:r>
              <a:rPr lang="en-US" sz="2800" dirty="0"/>
              <a:t>$(document).ready(function() {                        </a:t>
            </a:r>
            <a:r>
              <a:rPr lang="en-US" dirty="0"/>
              <a:t>$(function() {  </a:t>
            </a:r>
          </a:p>
          <a:p>
            <a:pPr marL="0" indent="0">
              <a:buNone/>
            </a:pPr>
            <a:r>
              <a:rPr lang="en-US" dirty="0"/>
              <a:t>$("p").</a:t>
            </a:r>
            <a:r>
              <a:rPr lang="en-US" dirty="0" err="1"/>
              <a:t>css</a:t>
            </a:r>
            <a:r>
              <a:rPr lang="en-US" dirty="0"/>
              <a:t>("color", "red");                                   $("p").</a:t>
            </a:r>
            <a:r>
              <a:rPr lang="en-US" dirty="0" err="1"/>
              <a:t>css</a:t>
            </a:r>
            <a:r>
              <a:rPr lang="en-US" dirty="0"/>
              <a:t>("color", "red");</a:t>
            </a:r>
          </a:p>
          <a:p>
            <a:pPr marL="0" indent="0">
              <a:buNone/>
            </a:pPr>
            <a:r>
              <a:rPr lang="en-US" dirty="0"/>
              <a:t>});  </a:t>
            </a:r>
            <a:r>
              <a:rPr lang="en-US" sz="2800" dirty="0"/>
              <a:t>                                                                          </a:t>
            </a:r>
            <a:r>
              <a:rPr lang="en-US" dirty="0"/>
              <a:t>}); </a:t>
            </a:r>
            <a:endParaRPr lang="en-US" sz="2800" b="1" dirty="0"/>
          </a:p>
          <a:p>
            <a:pPr marL="0" indent="0" algn="just">
              <a:buNone/>
            </a:pPr>
            <a:endParaRPr lang="en-US" sz="2800" dirty="0"/>
          </a:p>
        </p:txBody>
      </p:sp>
    </p:spTree>
    <p:extLst>
      <p:ext uri="{BB962C8B-B14F-4D97-AF65-F5344CB8AC3E}">
        <p14:creationId xmlns:p14="http://schemas.microsoft.com/office/powerpoint/2010/main" val="987193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95BC-CFCD-4406-9D2B-30A9E387B873}"/>
              </a:ext>
            </a:extLst>
          </p:cNvPr>
          <p:cNvSpPr>
            <a:spLocks noGrp="1"/>
          </p:cNvSpPr>
          <p:nvPr>
            <p:ph type="title"/>
          </p:nvPr>
        </p:nvSpPr>
        <p:spPr>
          <a:xfrm>
            <a:off x="838200" y="311962"/>
            <a:ext cx="10515600" cy="1513663"/>
          </a:xfrm>
        </p:spPr>
        <p:txBody>
          <a:bodyPr>
            <a:normAutofit/>
          </a:bodyPr>
          <a:lstStyle/>
          <a:p>
            <a:r>
              <a:rPr lang="en-IN" b="1" u="sng" dirty="0"/>
              <a:t>jQuery Selectors</a:t>
            </a:r>
            <a:br>
              <a:rPr lang="en-IN" dirty="0"/>
            </a:br>
            <a:endParaRPr lang="en-IN" dirty="0"/>
          </a:p>
        </p:txBody>
      </p:sp>
      <p:sp>
        <p:nvSpPr>
          <p:cNvPr id="3" name="Content Placeholder 2">
            <a:extLst>
              <a:ext uri="{FF2B5EF4-FFF2-40B4-BE49-F238E27FC236}">
                <a16:creationId xmlns:a16="http://schemas.microsoft.com/office/drawing/2014/main" id="{F4F4E747-B723-4192-9DBB-9B9851D0D1B2}"/>
              </a:ext>
            </a:extLst>
          </p:cNvPr>
          <p:cNvSpPr>
            <a:spLocks noGrp="1"/>
          </p:cNvSpPr>
          <p:nvPr>
            <p:ph idx="1"/>
          </p:nvPr>
        </p:nvSpPr>
        <p:spPr/>
        <p:txBody>
          <a:bodyPr/>
          <a:lstStyle/>
          <a:p>
            <a:pPr algn="just"/>
            <a:r>
              <a:rPr lang="en-US" dirty="0"/>
              <a:t>jQuery Selectors are used to select and manipulate HTML elements. They are very important part of jQuery library.</a:t>
            </a:r>
          </a:p>
          <a:p>
            <a:pPr algn="just"/>
            <a:endParaRPr lang="en-US" dirty="0"/>
          </a:p>
          <a:p>
            <a:pPr algn="just"/>
            <a:r>
              <a:rPr lang="en-US" dirty="0"/>
              <a:t>With jQuery selectors, you can find or select HTML elements based on their id, classes, attributes, types and much more from a DOM.</a:t>
            </a:r>
          </a:p>
          <a:p>
            <a:pPr algn="just"/>
            <a:endParaRPr lang="en-US" dirty="0"/>
          </a:p>
          <a:p>
            <a:pPr algn="just"/>
            <a:r>
              <a:rPr lang="en-US" dirty="0"/>
              <a:t>In simple words, you can say that selectors are used to select one or more HTML elements using jQuery and once the element is selected then you can perform various operation on that.</a:t>
            </a:r>
          </a:p>
          <a:p>
            <a:endParaRPr lang="en-IN" dirty="0"/>
          </a:p>
        </p:txBody>
      </p:sp>
    </p:spTree>
    <p:extLst>
      <p:ext uri="{BB962C8B-B14F-4D97-AF65-F5344CB8AC3E}">
        <p14:creationId xmlns:p14="http://schemas.microsoft.com/office/powerpoint/2010/main" val="1207195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C81C0-6FC1-48B8-A09D-41343122E81B}"/>
              </a:ext>
            </a:extLst>
          </p:cNvPr>
          <p:cNvSpPr>
            <a:spLocks noGrp="1"/>
          </p:cNvSpPr>
          <p:nvPr>
            <p:ph type="title"/>
          </p:nvPr>
        </p:nvSpPr>
        <p:spPr>
          <a:xfrm>
            <a:off x="838200" y="365125"/>
            <a:ext cx="10515600" cy="1559368"/>
          </a:xfrm>
        </p:spPr>
        <p:txBody>
          <a:bodyPr>
            <a:normAutofit/>
          </a:bodyPr>
          <a:lstStyle/>
          <a:p>
            <a:r>
              <a:rPr lang="en-IN" b="1" u="sng" dirty="0"/>
              <a:t>The $() factory function</a:t>
            </a:r>
            <a:br>
              <a:rPr lang="en-IN" dirty="0"/>
            </a:br>
            <a:endParaRPr lang="en-IN" dirty="0"/>
          </a:p>
        </p:txBody>
      </p:sp>
      <p:sp>
        <p:nvSpPr>
          <p:cNvPr id="3" name="Content Placeholder 2">
            <a:extLst>
              <a:ext uri="{FF2B5EF4-FFF2-40B4-BE49-F238E27FC236}">
                <a16:creationId xmlns:a16="http://schemas.microsoft.com/office/drawing/2014/main" id="{8EE87F25-CF83-4694-A0C0-95CA0DEB5346}"/>
              </a:ext>
            </a:extLst>
          </p:cNvPr>
          <p:cNvSpPr>
            <a:spLocks noGrp="1"/>
          </p:cNvSpPr>
          <p:nvPr>
            <p:ph idx="1"/>
          </p:nvPr>
        </p:nvSpPr>
        <p:spPr>
          <a:xfrm>
            <a:off x="838200" y="2169043"/>
            <a:ext cx="10515600" cy="4167962"/>
          </a:xfrm>
        </p:spPr>
        <p:txBody>
          <a:bodyPr>
            <a:normAutofit/>
          </a:bodyPr>
          <a:lstStyle/>
          <a:p>
            <a:pPr algn="just"/>
            <a:r>
              <a:rPr lang="en-US" dirty="0"/>
              <a:t>Every jQuery selector start with this sign $(). </a:t>
            </a:r>
          </a:p>
          <a:p>
            <a:pPr algn="just"/>
            <a:endParaRPr lang="en-US" dirty="0"/>
          </a:p>
          <a:p>
            <a:pPr algn="just"/>
            <a:r>
              <a:rPr lang="en-US" dirty="0"/>
              <a:t>This sign is known as the factory function. </a:t>
            </a:r>
          </a:p>
          <a:p>
            <a:pPr algn="just"/>
            <a:endParaRPr lang="en-US" dirty="0"/>
          </a:p>
          <a:p>
            <a:pPr algn="just"/>
            <a:r>
              <a:rPr lang="en-US" dirty="0"/>
              <a:t>It uses the three basic building blocks while selecting an element in a given document.</a:t>
            </a:r>
            <a:endParaRPr lang="en-IN" dirty="0"/>
          </a:p>
        </p:txBody>
      </p:sp>
    </p:spTree>
    <p:extLst>
      <p:ext uri="{BB962C8B-B14F-4D97-AF65-F5344CB8AC3E}">
        <p14:creationId xmlns:p14="http://schemas.microsoft.com/office/powerpoint/2010/main" val="321868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E1672-933A-4695-A827-08DAFBC31A2B}"/>
              </a:ext>
            </a:extLst>
          </p:cNvPr>
          <p:cNvSpPr>
            <a:spLocks noGrp="1"/>
          </p:cNvSpPr>
          <p:nvPr>
            <p:ph type="title"/>
          </p:nvPr>
        </p:nvSpPr>
        <p:spPr>
          <a:xfrm>
            <a:off x="838200" y="365125"/>
            <a:ext cx="10515600" cy="783191"/>
          </a:xfrm>
        </p:spPr>
        <p:txBody>
          <a:bodyPr>
            <a:normAutofit fontScale="90000"/>
          </a:bodyPr>
          <a:lstStyle/>
          <a:p>
            <a:r>
              <a:rPr lang="en-IN" b="1" u="sng" dirty="0"/>
              <a:t>The element Selector</a:t>
            </a:r>
            <a:br>
              <a:rPr lang="en-IN" dirty="0"/>
            </a:br>
            <a:endParaRPr lang="en-IN" dirty="0"/>
          </a:p>
        </p:txBody>
      </p:sp>
      <p:sp>
        <p:nvSpPr>
          <p:cNvPr id="3" name="Content Placeholder 2">
            <a:extLst>
              <a:ext uri="{FF2B5EF4-FFF2-40B4-BE49-F238E27FC236}">
                <a16:creationId xmlns:a16="http://schemas.microsoft.com/office/drawing/2014/main" id="{6DBABF63-9DDF-4404-A54F-6F3A4C2CECA3}"/>
              </a:ext>
            </a:extLst>
          </p:cNvPr>
          <p:cNvSpPr>
            <a:spLocks noGrp="1"/>
          </p:cNvSpPr>
          <p:nvPr>
            <p:ph idx="1"/>
          </p:nvPr>
        </p:nvSpPr>
        <p:spPr>
          <a:xfrm>
            <a:off x="838200" y="1148316"/>
            <a:ext cx="10515600" cy="5624624"/>
          </a:xfrm>
        </p:spPr>
        <p:txBody>
          <a:bodyPr>
            <a:normAutofit fontScale="92500" lnSpcReduction="10000"/>
          </a:bodyPr>
          <a:lstStyle/>
          <a:p>
            <a:pPr algn="just" eaLnBrk="0" fontAlgn="base" hangingPunct="0">
              <a:lnSpc>
                <a:spcPct val="100000"/>
              </a:lnSpc>
              <a:spcBef>
                <a:spcPct val="0"/>
              </a:spcBef>
              <a:spcAft>
                <a:spcPct val="0"/>
              </a:spcAft>
            </a:pPr>
            <a:r>
              <a:rPr lang="en-US" altLang="en-US" dirty="0">
                <a:solidFill>
                  <a:srgbClr val="000000"/>
                </a:solidFill>
                <a:latin typeface="Verdana" panose="020B0604030504040204" pitchFamily="34" charset="0"/>
              </a:rPr>
              <a:t>The </a:t>
            </a:r>
            <a:r>
              <a:rPr lang="en-US" altLang="en-US" sz="2600" dirty="0">
                <a:solidFill>
                  <a:srgbClr val="000000"/>
                </a:solidFill>
                <a:latin typeface="Verdana" panose="020B0604030504040204" pitchFamily="34" charset="0"/>
              </a:rPr>
              <a:t>jQuery element selector selects elements based on the element name.</a:t>
            </a:r>
          </a:p>
          <a:p>
            <a:pPr algn="just" eaLnBrk="0" fontAlgn="base" hangingPunct="0">
              <a:lnSpc>
                <a:spcPct val="100000"/>
              </a:lnSpc>
              <a:spcBef>
                <a:spcPct val="0"/>
              </a:spcBef>
              <a:spcAft>
                <a:spcPct val="0"/>
              </a:spcAft>
            </a:pPr>
            <a:endParaRPr kumimoji="0" lang="en-US" altLang="en-US" sz="2600" b="0" i="0" u="none" strike="noStrike" cap="none" normalizeH="0" baseline="0" dirty="0">
              <a:ln>
                <a:noFill/>
              </a:ln>
              <a:solidFill>
                <a:schemeClr val="tx1"/>
              </a:solidFill>
              <a:effectLst/>
            </a:endParaRPr>
          </a:p>
          <a:p>
            <a:pPr algn="just" eaLnBrk="0" fontAlgn="base" hangingPunct="0">
              <a:lnSpc>
                <a:spcPct val="100000"/>
              </a:lnSpc>
              <a:spcBef>
                <a:spcPct val="0"/>
              </a:spcBef>
              <a:spcAft>
                <a:spcPct val="0"/>
              </a:spcAft>
            </a:pPr>
            <a:r>
              <a:rPr lang="en-US" altLang="en-US" sz="2600" dirty="0">
                <a:solidFill>
                  <a:srgbClr val="000000"/>
                </a:solidFill>
                <a:latin typeface="Verdana" panose="020B0604030504040204" pitchFamily="34" charset="0"/>
              </a:rPr>
              <a:t>You can select all </a:t>
            </a:r>
            <a:r>
              <a:rPr kumimoji="0" lang="en-US" altLang="en-US" sz="2600" b="0" i="0" u="none" strike="noStrike" cap="none" normalizeH="0" baseline="0" dirty="0">
                <a:ln>
                  <a:noFill/>
                </a:ln>
                <a:solidFill>
                  <a:srgbClr val="DC143C"/>
                </a:solidFill>
                <a:effectLst/>
                <a:latin typeface="Consolas" panose="020B0609020204030204" pitchFamily="49" charset="0"/>
              </a:rPr>
              <a:t>&lt;p&gt;</a:t>
            </a:r>
            <a:r>
              <a:rPr lang="en-US" altLang="en-US" sz="2600" dirty="0">
                <a:solidFill>
                  <a:srgbClr val="000000"/>
                </a:solidFill>
                <a:latin typeface="Verdana" panose="020B0604030504040204" pitchFamily="34" charset="0"/>
              </a:rPr>
              <a:t> elements on a page like this:</a:t>
            </a:r>
            <a:endParaRPr kumimoji="0" lang="en-US" altLang="en-US" sz="2600" b="0" i="0" u="none" strike="noStrike" cap="none" normalizeH="0" baseline="0" dirty="0">
              <a:ln>
                <a:noFill/>
              </a:ln>
              <a:solidFill>
                <a:srgbClr val="000000"/>
              </a:solidFill>
              <a:effectLst/>
              <a:latin typeface="Verdana" panose="020B0604030504040204" pitchFamily="34" charset="0"/>
            </a:endParaRPr>
          </a:p>
          <a:p>
            <a:pPr marL="0" lvl="0" indent="0" eaLnBrk="0" fontAlgn="base" hangingPunct="0">
              <a:lnSpc>
                <a:spcPct val="100000"/>
              </a:lnSpc>
              <a:spcBef>
                <a:spcPct val="0"/>
              </a:spcBef>
              <a:spcAft>
                <a:spcPct val="0"/>
              </a:spcAft>
              <a:buNone/>
            </a:pPr>
            <a:r>
              <a:rPr lang="en-US" altLang="en-US" sz="2600" dirty="0">
                <a:solidFill>
                  <a:srgbClr val="000000"/>
                </a:solidFill>
                <a:latin typeface="Verdana" panose="020B0604030504040204" pitchFamily="34" charset="0"/>
              </a:rPr>
              <a:t>                   </a:t>
            </a:r>
          </a:p>
          <a:p>
            <a:pPr marL="0" lvl="0" indent="0" eaLnBrk="0" fontAlgn="base" hangingPunct="0">
              <a:lnSpc>
                <a:spcPct val="100000"/>
              </a:lnSpc>
              <a:spcBef>
                <a:spcPct val="0"/>
              </a:spcBef>
              <a:spcAft>
                <a:spcPct val="0"/>
              </a:spcAft>
              <a:buNone/>
            </a:pPr>
            <a:r>
              <a:rPr lang="en-US" altLang="en-US" sz="2600" dirty="0">
                <a:solidFill>
                  <a:srgbClr val="000000"/>
                </a:solidFill>
                <a:latin typeface="Verdana" panose="020B0604030504040204" pitchFamily="34" charset="0"/>
              </a:rPr>
              <a:t>			$(“p”)</a:t>
            </a:r>
          </a:p>
          <a:p>
            <a:pPr marL="0" lvl="0" indent="0" eaLnBrk="0" fontAlgn="base" hangingPunct="0">
              <a:lnSpc>
                <a:spcPct val="100000"/>
              </a:lnSpc>
              <a:spcBef>
                <a:spcPct val="0"/>
              </a:spcBef>
              <a:spcAft>
                <a:spcPct val="0"/>
              </a:spcAft>
              <a:buNone/>
            </a:pPr>
            <a:endParaRPr kumimoji="0" lang="en-US" altLang="en-US" sz="2600" b="0" i="0" u="none" strike="noStrike" cap="none" normalizeH="0" baseline="0" dirty="0">
              <a:ln>
                <a:noFill/>
              </a:ln>
              <a:solidFill>
                <a:schemeClr val="tx1"/>
              </a:solidFill>
              <a:effectLst/>
              <a:latin typeface="Arial" panose="020B0604020202020204" pitchFamily="34" charset="0"/>
            </a:endParaRPr>
          </a:p>
          <a:p>
            <a:pPr marL="0" indent="0">
              <a:buNone/>
            </a:pPr>
            <a:r>
              <a:rPr lang="en-IN" dirty="0"/>
              <a:t>&lt;script&gt;</a:t>
            </a:r>
          </a:p>
          <a:p>
            <a:pPr marL="0" indent="0">
              <a:buNone/>
            </a:pPr>
            <a:r>
              <a:rPr lang="en-IN" dirty="0"/>
              <a:t>$(document).ready(function(){</a:t>
            </a:r>
          </a:p>
          <a:p>
            <a:pPr marL="0" indent="0">
              <a:buNone/>
            </a:pPr>
            <a:r>
              <a:rPr lang="en-IN" dirty="0"/>
              <a:t>  $("button").click(function(){</a:t>
            </a:r>
          </a:p>
          <a:p>
            <a:pPr marL="0" indent="0">
              <a:buNone/>
            </a:pPr>
            <a:r>
              <a:rPr lang="en-IN" dirty="0"/>
              <a:t>    </a:t>
            </a:r>
            <a:r>
              <a:rPr lang="en-IN" dirty="0">
                <a:solidFill>
                  <a:srgbClr val="FF0000"/>
                </a:solidFill>
              </a:rPr>
              <a:t>$("p").</a:t>
            </a:r>
            <a:r>
              <a:rPr lang="en-IN" dirty="0"/>
              <a:t>hide();</a:t>
            </a:r>
          </a:p>
          <a:p>
            <a:pPr marL="0" indent="0">
              <a:buNone/>
            </a:pPr>
            <a:r>
              <a:rPr lang="en-IN" dirty="0"/>
              <a:t>  });</a:t>
            </a:r>
          </a:p>
          <a:p>
            <a:pPr marL="0" indent="0">
              <a:buNone/>
            </a:pPr>
            <a:r>
              <a:rPr lang="en-IN" dirty="0"/>
              <a:t>});</a:t>
            </a:r>
          </a:p>
          <a:p>
            <a:pPr marL="0" indent="0">
              <a:buNone/>
            </a:pPr>
            <a:r>
              <a:rPr lang="en-IN" dirty="0"/>
              <a:t>&lt;/script&gt;</a:t>
            </a:r>
          </a:p>
        </p:txBody>
      </p:sp>
    </p:spTree>
    <p:extLst>
      <p:ext uri="{BB962C8B-B14F-4D97-AF65-F5344CB8AC3E}">
        <p14:creationId xmlns:p14="http://schemas.microsoft.com/office/powerpoint/2010/main" val="2388225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906</Words>
  <Application>Microsoft Office PowerPoint</Application>
  <PresentationFormat>Widescreen</PresentationFormat>
  <Paragraphs>241</Paragraphs>
  <Slides>29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Calibri Light</vt:lpstr>
      <vt:lpstr>Consolas</vt:lpstr>
      <vt:lpstr>inherit</vt:lpstr>
      <vt:lpstr>Times New Roman</vt:lpstr>
      <vt:lpstr>Verdana</vt:lpstr>
      <vt:lpstr>Office Theme</vt:lpstr>
      <vt:lpstr>jQuery</vt:lpstr>
      <vt:lpstr>Introduction</vt:lpstr>
      <vt:lpstr>jQuery Features </vt:lpstr>
      <vt:lpstr>Why jQuery is required </vt:lpstr>
      <vt:lpstr>Example</vt:lpstr>
      <vt:lpstr>$(document).ready() and $() </vt:lpstr>
      <vt:lpstr>jQuery Selectors </vt:lpstr>
      <vt:lpstr>The $() factory function </vt:lpstr>
      <vt:lpstr>The element Selector </vt:lpstr>
      <vt:lpstr>The #id Selector </vt:lpstr>
      <vt:lpstr>The .class Selector </vt:lpstr>
      <vt:lpstr>More Examples  </vt:lpstr>
      <vt:lpstr>Continue.</vt:lpstr>
      <vt:lpstr>jQuery Effects </vt:lpstr>
      <vt:lpstr>jQuery hide() </vt:lpstr>
      <vt:lpstr>callback parameter</vt:lpstr>
      <vt:lpstr>easing parameter</vt:lpstr>
      <vt:lpstr>jQuery show() </vt:lpstr>
      <vt:lpstr>jQuery toggle() </vt:lpstr>
      <vt:lpstr>jQuery fadeIn() </vt:lpstr>
      <vt:lpstr>jQuery fadeOut() </vt:lpstr>
      <vt:lpstr>jQuery fadeToggle() </vt:lpstr>
      <vt:lpstr>jQuery fadeTo() </vt:lpstr>
      <vt:lpstr>jQuery slideDown() </vt:lpstr>
      <vt:lpstr>jQuery slideUp() </vt:lpstr>
      <vt:lpstr>jQuery slideToggle() </vt:lpstr>
      <vt:lpstr>jQuery animate() </vt:lpstr>
      <vt:lpstr>jQuery delay() </vt:lpstr>
      <vt:lpstr>Difference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jQuery</dc:title>
  <dc:creator>Hardi Desai</dc:creator>
  <cp:lastModifiedBy>Hardi Desai</cp:lastModifiedBy>
  <cp:revision>65</cp:revision>
  <dcterms:created xsi:type="dcterms:W3CDTF">2019-02-01T09:01:39Z</dcterms:created>
  <dcterms:modified xsi:type="dcterms:W3CDTF">2019-02-14T04:53:54Z</dcterms:modified>
</cp:coreProperties>
</file>