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91"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454297-41C0-46D9-AD37-7EE9D73966B3}" type="datetimeFigureOut">
              <a:rPr lang="en-IN" smtClean="0"/>
              <a:t>21-02-2019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268ADE-93F4-49D1-BF9E-59B6016AD371}" type="slidenum">
              <a:rPr lang="en-IN" smtClean="0"/>
              <a:t>‹#›</a:t>
            </a:fld>
            <a:endParaRPr lang="en-IN"/>
          </a:p>
        </p:txBody>
      </p:sp>
    </p:spTree>
    <p:extLst>
      <p:ext uri="{BB962C8B-B14F-4D97-AF65-F5344CB8AC3E}">
        <p14:creationId xmlns:p14="http://schemas.microsoft.com/office/powerpoint/2010/main" val="336754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u="sng" dirty="0"/>
              <a:t>Difference between offset </a:t>
            </a:r>
            <a:r>
              <a:rPr lang="en-IN" u="sng"/>
              <a:t>and position</a:t>
            </a:r>
            <a:endParaRPr lang="en-IN" dirty="0"/>
          </a:p>
          <a:p>
            <a:r>
              <a:rPr lang="en-IN" dirty="0"/>
              <a:t>https://www.youtube.com/watch?v=zOhh3CO247k</a:t>
            </a:r>
          </a:p>
        </p:txBody>
      </p:sp>
      <p:sp>
        <p:nvSpPr>
          <p:cNvPr id="4" name="Slide Number Placeholder 3"/>
          <p:cNvSpPr>
            <a:spLocks noGrp="1"/>
          </p:cNvSpPr>
          <p:nvPr>
            <p:ph type="sldNum" sz="quarter" idx="5"/>
          </p:nvPr>
        </p:nvSpPr>
        <p:spPr/>
        <p:txBody>
          <a:bodyPr/>
          <a:lstStyle/>
          <a:p>
            <a:fld id="{68268ADE-93F4-49D1-BF9E-59B6016AD371}" type="slidenum">
              <a:rPr lang="en-IN" smtClean="0"/>
              <a:t>34</a:t>
            </a:fld>
            <a:endParaRPr lang="en-IN"/>
          </a:p>
        </p:txBody>
      </p:sp>
    </p:spTree>
    <p:extLst>
      <p:ext uri="{BB962C8B-B14F-4D97-AF65-F5344CB8AC3E}">
        <p14:creationId xmlns:p14="http://schemas.microsoft.com/office/powerpoint/2010/main" val="1996838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method accepts single parameter </a:t>
            </a:r>
            <a:r>
              <a:rPr lang="en-US" sz="1200" b="1" i="0" kern="1200" dirty="0" err="1">
                <a:solidFill>
                  <a:schemeClr val="tx1"/>
                </a:solidFill>
                <a:effectLst/>
                <a:latin typeface="+mn-lt"/>
                <a:ea typeface="+mn-ea"/>
                <a:cs typeface="+mn-cs"/>
              </a:rPr>
              <a:t>includeMargin</a:t>
            </a:r>
            <a:r>
              <a:rPr lang="en-US" sz="1200" b="0" i="0" kern="1200" dirty="0">
                <a:solidFill>
                  <a:schemeClr val="tx1"/>
                </a:solidFill>
                <a:effectLst/>
                <a:latin typeface="+mn-lt"/>
                <a:ea typeface="+mn-ea"/>
                <a:cs typeface="+mn-cs"/>
              </a:rPr>
              <a:t> which is optional. It contains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value and used to specify whether the margin to be included or not. If </a:t>
            </a:r>
            <a:r>
              <a:rPr lang="en-US" sz="1200" b="0" i="0" kern="1200" dirty="0" err="1">
                <a:solidFill>
                  <a:schemeClr val="tx1"/>
                </a:solidFill>
                <a:effectLst/>
                <a:latin typeface="+mn-lt"/>
                <a:ea typeface="+mn-ea"/>
                <a:cs typeface="+mn-cs"/>
              </a:rPr>
              <a:t>includeMargin</a:t>
            </a:r>
            <a:r>
              <a:rPr lang="en-US" sz="1200" b="0" i="0" kern="1200" dirty="0">
                <a:solidFill>
                  <a:schemeClr val="tx1"/>
                </a:solidFill>
                <a:effectLst/>
                <a:latin typeface="+mn-lt"/>
                <a:ea typeface="+mn-ea"/>
                <a:cs typeface="+mn-cs"/>
              </a:rPr>
              <a:t> is set to true then margin included otherwise margin not included. By default the </a:t>
            </a:r>
            <a:r>
              <a:rPr lang="en-US" sz="1200" b="0" i="0" kern="1200" dirty="0" err="1">
                <a:solidFill>
                  <a:schemeClr val="tx1"/>
                </a:solidFill>
                <a:effectLst/>
                <a:latin typeface="+mn-lt"/>
                <a:ea typeface="+mn-ea"/>
                <a:cs typeface="+mn-cs"/>
              </a:rPr>
              <a:t>includeMargin</a:t>
            </a:r>
            <a:r>
              <a:rPr lang="en-US" sz="1200" b="0" i="0" kern="1200" dirty="0">
                <a:solidFill>
                  <a:schemeClr val="tx1"/>
                </a:solidFill>
                <a:effectLst/>
                <a:latin typeface="+mn-lt"/>
                <a:ea typeface="+mn-ea"/>
                <a:cs typeface="+mn-cs"/>
              </a:rPr>
              <a:t> set to false.</a:t>
            </a:r>
            <a:endParaRPr lang="en-IN" dirty="0"/>
          </a:p>
        </p:txBody>
      </p:sp>
      <p:sp>
        <p:nvSpPr>
          <p:cNvPr id="4" name="Slide Number Placeholder 3"/>
          <p:cNvSpPr>
            <a:spLocks noGrp="1"/>
          </p:cNvSpPr>
          <p:nvPr>
            <p:ph type="sldNum" sz="quarter" idx="5"/>
          </p:nvPr>
        </p:nvSpPr>
        <p:spPr/>
        <p:txBody>
          <a:bodyPr/>
          <a:lstStyle/>
          <a:p>
            <a:fld id="{68268ADE-93F4-49D1-BF9E-59B6016AD371}" type="slidenum">
              <a:rPr lang="en-IN" smtClean="0"/>
              <a:t>43</a:t>
            </a:fld>
            <a:endParaRPr lang="en-IN"/>
          </a:p>
        </p:txBody>
      </p:sp>
    </p:spTree>
    <p:extLst>
      <p:ext uri="{BB962C8B-B14F-4D97-AF65-F5344CB8AC3E}">
        <p14:creationId xmlns:p14="http://schemas.microsoft.com/office/powerpoint/2010/main" val="408510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Return Value:</a:t>
            </a:r>
            <a:r>
              <a:rPr lang="en-US" sz="1200" b="0" i="0" kern="1200" dirty="0">
                <a:solidFill>
                  <a:schemeClr val="tx1"/>
                </a:solidFill>
                <a:effectLst/>
                <a:latin typeface="+mn-lt"/>
                <a:ea typeface="+mn-ea"/>
                <a:cs typeface="+mn-cs"/>
              </a:rPr>
              <a:t> This method returns the selected element with the applied changes.</a:t>
            </a:r>
            <a:endParaRPr lang="en-IN" dirty="0"/>
          </a:p>
        </p:txBody>
      </p:sp>
      <p:sp>
        <p:nvSpPr>
          <p:cNvPr id="4" name="Slide Number Placeholder 3"/>
          <p:cNvSpPr>
            <a:spLocks noGrp="1"/>
          </p:cNvSpPr>
          <p:nvPr>
            <p:ph type="sldNum" sz="quarter" idx="5"/>
          </p:nvPr>
        </p:nvSpPr>
        <p:spPr/>
        <p:txBody>
          <a:bodyPr/>
          <a:lstStyle/>
          <a:p>
            <a:fld id="{68268ADE-93F4-49D1-BF9E-59B6016AD371}" type="slidenum">
              <a:rPr lang="en-IN" smtClean="0"/>
              <a:t>48</a:t>
            </a:fld>
            <a:endParaRPr lang="en-IN"/>
          </a:p>
        </p:txBody>
      </p:sp>
    </p:spTree>
    <p:extLst>
      <p:ext uri="{BB962C8B-B14F-4D97-AF65-F5344CB8AC3E}">
        <p14:creationId xmlns:p14="http://schemas.microsoft.com/office/powerpoint/2010/main" val="186016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2CA8A-1494-4A9D-BA36-CAF3F1D353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8BFC92-6855-4FFC-A366-4A683436E4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EF62D7-81BE-4EC1-BAAB-611A2AE55EFA}"/>
              </a:ext>
            </a:extLst>
          </p:cNvPr>
          <p:cNvSpPr>
            <a:spLocks noGrp="1"/>
          </p:cNvSpPr>
          <p:nvPr>
            <p:ph type="dt" sz="half" idx="10"/>
          </p:nvPr>
        </p:nvSpPr>
        <p:spPr/>
        <p:txBody>
          <a:bodyPr/>
          <a:lstStyle/>
          <a:p>
            <a:fld id="{2FAEC4B6-79C2-45B1-91E7-6029D6190855}" type="datetimeFigureOut">
              <a:rPr lang="en-IN" smtClean="0"/>
              <a:t>21-02-2019</a:t>
            </a:fld>
            <a:endParaRPr lang="en-IN"/>
          </a:p>
        </p:txBody>
      </p:sp>
      <p:sp>
        <p:nvSpPr>
          <p:cNvPr id="5" name="Footer Placeholder 4">
            <a:extLst>
              <a:ext uri="{FF2B5EF4-FFF2-40B4-BE49-F238E27FC236}">
                <a16:creationId xmlns:a16="http://schemas.microsoft.com/office/drawing/2014/main" id="{2C4E3618-EEAE-4D52-9F3D-FA2B2C2563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BD1E5E-3CDE-4A05-B647-86C351C00A2E}"/>
              </a:ext>
            </a:extLst>
          </p:cNvPr>
          <p:cNvSpPr>
            <a:spLocks noGrp="1"/>
          </p:cNvSpPr>
          <p:nvPr>
            <p:ph type="sldNum" sz="quarter" idx="12"/>
          </p:nvPr>
        </p:nvSpPr>
        <p:spPr/>
        <p:txBody>
          <a:bodyPr/>
          <a:lstStyle/>
          <a:p>
            <a:fld id="{7DCEFBDF-E975-4901-B783-FD572A87D814}" type="slidenum">
              <a:rPr lang="en-IN" smtClean="0"/>
              <a:t>‹#›</a:t>
            </a:fld>
            <a:endParaRPr lang="en-IN"/>
          </a:p>
        </p:txBody>
      </p:sp>
    </p:spTree>
    <p:extLst>
      <p:ext uri="{BB962C8B-B14F-4D97-AF65-F5344CB8AC3E}">
        <p14:creationId xmlns:p14="http://schemas.microsoft.com/office/powerpoint/2010/main" val="3955373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625F5-46E2-4E04-B90C-0633AA2D77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A4135B-DBEF-4663-8905-680D5D49C0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6E38C-75F8-4A03-9D3F-88FABB9AA7C0}"/>
              </a:ext>
            </a:extLst>
          </p:cNvPr>
          <p:cNvSpPr>
            <a:spLocks noGrp="1"/>
          </p:cNvSpPr>
          <p:nvPr>
            <p:ph type="dt" sz="half" idx="10"/>
          </p:nvPr>
        </p:nvSpPr>
        <p:spPr/>
        <p:txBody>
          <a:bodyPr/>
          <a:lstStyle/>
          <a:p>
            <a:fld id="{2FAEC4B6-79C2-45B1-91E7-6029D6190855}" type="datetimeFigureOut">
              <a:rPr lang="en-IN" smtClean="0"/>
              <a:t>21-02-2019</a:t>
            </a:fld>
            <a:endParaRPr lang="en-IN"/>
          </a:p>
        </p:txBody>
      </p:sp>
      <p:sp>
        <p:nvSpPr>
          <p:cNvPr id="5" name="Footer Placeholder 4">
            <a:extLst>
              <a:ext uri="{FF2B5EF4-FFF2-40B4-BE49-F238E27FC236}">
                <a16:creationId xmlns:a16="http://schemas.microsoft.com/office/drawing/2014/main" id="{3817B42B-A870-48FB-B919-86D5F37668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7CDFEC-6694-4389-B6B0-B0318E577595}"/>
              </a:ext>
            </a:extLst>
          </p:cNvPr>
          <p:cNvSpPr>
            <a:spLocks noGrp="1"/>
          </p:cNvSpPr>
          <p:nvPr>
            <p:ph type="sldNum" sz="quarter" idx="12"/>
          </p:nvPr>
        </p:nvSpPr>
        <p:spPr/>
        <p:txBody>
          <a:bodyPr/>
          <a:lstStyle/>
          <a:p>
            <a:fld id="{7DCEFBDF-E975-4901-B783-FD572A87D814}" type="slidenum">
              <a:rPr lang="en-IN" smtClean="0"/>
              <a:t>‹#›</a:t>
            </a:fld>
            <a:endParaRPr lang="en-IN"/>
          </a:p>
        </p:txBody>
      </p:sp>
    </p:spTree>
    <p:extLst>
      <p:ext uri="{BB962C8B-B14F-4D97-AF65-F5344CB8AC3E}">
        <p14:creationId xmlns:p14="http://schemas.microsoft.com/office/powerpoint/2010/main" val="67984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3BE966-D1E6-45BC-A649-3CD689DD97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81156F-E7B9-4A79-A126-318FD4CE04C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38A106-A72D-489F-BC1C-AED29C23211F}"/>
              </a:ext>
            </a:extLst>
          </p:cNvPr>
          <p:cNvSpPr>
            <a:spLocks noGrp="1"/>
          </p:cNvSpPr>
          <p:nvPr>
            <p:ph type="dt" sz="half" idx="10"/>
          </p:nvPr>
        </p:nvSpPr>
        <p:spPr/>
        <p:txBody>
          <a:bodyPr/>
          <a:lstStyle/>
          <a:p>
            <a:fld id="{2FAEC4B6-79C2-45B1-91E7-6029D6190855}" type="datetimeFigureOut">
              <a:rPr lang="en-IN" smtClean="0"/>
              <a:t>21-02-2019</a:t>
            </a:fld>
            <a:endParaRPr lang="en-IN"/>
          </a:p>
        </p:txBody>
      </p:sp>
      <p:sp>
        <p:nvSpPr>
          <p:cNvPr id="5" name="Footer Placeholder 4">
            <a:extLst>
              <a:ext uri="{FF2B5EF4-FFF2-40B4-BE49-F238E27FC236}">
                <a16:creationId xmlns:a16="http://schemas.microsoft.com/office/drawing/2014/main" id="{550606FC-0484-4C58-B729-59361462C5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340DD6-B92C-49EB-BDA4-6F0625CEB1A3}"/>
              </a:ext>
            </a:extLst>
          </p:cNvPr>
          <p:cNvSpPr>
            <a:spLocks noGrp="1"/>
          </p:cNvSpPr>
          <p:nvPr>
            <p:ph type="sldNum" sz="quarter" idx="12"/>
          </p:nvPr>
        </p:nvSpPr>
        <p:spPr/>
        <p:txBody>
          <a:bodyPr/>
          <a:lstStyle/>
          <a:p>
            <a:fld id="{7DCEFBDF-E975-4901-B783-FD572A87D814}" type="slidenum">
              <a:rPr lang="en-IN" smtClean="0"/>
              <a:t>‹#›</a:t>
            </a:fld>
            <a:endParaRPr lang="en-IN"/>
          </a:p>
        </p:txBody>
      </p:sp>
    </p:spTree>
    <p:extLst>
      <p:ext uri="{BB962C8B-B14F-4D97-AF65-F5344CB8AC3E}">
        <p14:creationId xmlns:p14="http://schemas.microsoft.com/office/powerpoint/2010/main" val="727674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37C2-83D5-4B96-8F08-27F1246A8A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FA483B-0DF7-451E-B5EC-8AAD1332427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CCA9BF-92A4-4A60-BAA4-598CB586EF4C}"/>
              </a:ext>
            </a:extLst>
          </p:cNvPr>
          <p:cNvSpPr>
            <a:spLocks noGrp="1"/>
          </p:cNvSpPr>
          <p:nvPr>
            <p:ph type="dt" sz="half" idx="10"/>
          </p:nvPr>
        </p:nvSpPr>
        <p:spPr/>
        <p:txBody>
          <a:bodyPr/>
          <a:lstStyle/>
          <a:p>
            <a:fld id="{2FAEC4B6-79C2-45B1-91E7-6029D6190855}" type="datetimeFigureOut">
              <a:rPr lang="en-IN" smtClean="0"/>
              <a:t>21-02-2019</a:t>
            </a:fld>
            <a:endParaRPr lang="en-IN"/>
          </a:p>
        </p:txBody>
      </p:sp>
      <p:sp>
        <p:nvSpPr>
          <p:cNvPr id="5" name="Footer Placeholder 4">
            <a:extLst>
              <a:ext uri="{FF2B5EF4-FFF2-40B4-BE49-F238E27FC236}">
                <a16:creationId xmlns:a16="http://schemas.microsoft.com/office/drawing/2014/main" id="{1496761A-2D01-4CFE-9020-B6BB2636EE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CDF528-19C3-4A15-940D-CDA1BB8A9258}"/>
              </a:ext>
            </a:extLst>
          </p:cNvPr>
          <p:cNvSpPr>
            <a:spLocks noGrp="1"/>
          </p:cNvSpPr>
          <p:nvPr>
            <p:ph type="sldNum" sz="quarter" idx="12"/>
          </p:nvPr>
        </p:nvSpPr>
        <p:spPr/>
        <p:txBody>
          <a:bodyPr/>
          <a:lstStyle/>
          <a:p>
            <a:fld id="{7DCEFBDF-E975-4901-B783-FD572A87D814}" type="slidenum">
              <a:rPr lang="en-IN" smtClean="0"/>
              <a:t>‹#›</a:t>
            </a:fld>
            <a:endParaRPr lang="en-IN"/>
          </a:p>
        </p:txBody>
      </p:sp>
    </p:spTree>
    <p:extLst>
      <p:ext uri="{BB962C8B-B14F-4D97-AF65-F5344CB8AC3E}">
        <p14:creationId xmlns:p14="http://schemas.microsoft.com/office/powerpoint/2010/main" val="3670427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C8B3-6CE0-4729-BE41-6C643FC251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1AB263-47B3-4B7B-9A01-CA6C6C40C8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C81952B-61A7-48B2-A4DD-45969D37D581}"/>
              </a:ext>
            </a:extLst>
          </p:cNvPr>
          <p:cNvSpPr>
            <a:spLocks noGrp="1"/>
          </p:cNvSpPr>
          <p:nvPr>
            <p:ph type="dt" sz="half" idx="10"/>
          </p:nvPr>
        </p:nvSpPr>
        <p:spPr/>
        <p:txBody>
          <a:bodyPr/>
          <a:lstStyle/>
          <a:p>
            <a:fld id="{2FAEC4B6-79C2-45B1-91E7-6029D6190855}" type="datetimeFigureOut">
              <a:rPr lang="en-IN" smtClean="0"/>
              <a:t>21-02-2019</a:t>
            </a:fld>
            <a:endParaRPr lang="en-IN"/>
          </a:p>
        </p:txBody>
      </p:sp>
      <p:sp>
        <p:nvSpPr>
          <p:cNvPr id="5" name="Footer Placeholder 4">
            <a:extLst>
              <a:ext uri="{FF2B5EF4-FFF2-40B4-BE49-F238E27FC236}">
                <a16:creationId xmlns:a16="http://schemas.microsoft.com/office/drawing/2014/main" id="{34531D9F-B140-4BC0-8D28-D917C5B933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11038D-7476-45BD-845D-EA07B62DA89A}"/>
              </a:ext>
            </a:extLst>
          </p:cNvPr>
          <p:cNvSpPr>
            <a:spLocks noGrp="1"/>
          </p:cNvSpPr>
          <p:nvPr>
            <p:ph type="sldNum" sz="quarter" idx="12"/>
          </p:nvPr>
        </p:nvSpPr>
        <p:spPr/>
        <p:txBody>
          <a:bodyPr/>
          <a:lstStyle/>
          <a:p>
            <a:fld id="{7DCEFBDF-E975-4901-B783-FD572A87D814}" type="slidenum">
              <a:rPr lang="en-IN" smtClean="0"/>
              <a:t>‹#›</a:t>
            </a:fld>
            <a:endParaRPr lang="en-IN"/>
          </a:p>
        </p:txBody>
      </p:sp>
    </p:spTree>
    <p:extLst>
      <p:ext uri="{BB962C8B-B14F-4D97-AF65-F5344CB8AC3E}">
        <p14:creationId xmlns:p14="http://schemas.microsoft.com/office/powerpoint/2010/main" val="2912437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2B17-CC8A-46F6-B1A1-0B6BB5A0D2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5FBD57-A4C8-46CA-B1F0-A69138A9645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61B8C0-362F-43EC-9442-CDC9693274E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8F4E3EF-ED09-42D8-862C-70648C2A3A45}"/>
              </a:ext>
            </a:extLst>
          </p:cNvPr>
          <p:cNvSpPr>
            <a:spLocks noGrp="1"/>
          </p:cNvSpPr>
          <p:nvPr>
            <p:ph type="dt" sz="half" idx="10"/>
          </p:nvPr>
        </p:nvSpPr>
        <p:spPr/>
        <p:txBody>
          <a:bodyPr/>
          <a:lstStyle/>
          <a:p>
            <a:fld id="{2FAEC4B6-79C2-45B1-91E7-6029D6190855}" type="datetimeFigureOut">
              <a:rPr lang="en-IN" smtClean="0"/>
              <a:t>21-02-2019</a:t>
            </a:fld>
            <a:endParaRPr lang="en-IN"/>
          </a:p>
        </p:txBody>
      </p:sp>
      <p:sp>
        <p:nvSpPr>
          <p:cNvPr id="6" name="Footer Placeholder 5">
            <a:extLst>
              <a:ext uri="{FF2B5EF4-FFF2-40B4-BE49-F238E27FC236}">
                <a16:creationId xmlns:a16="http://schemas.microsoft.com/office/drawing/2014/main" id="{F0793CDF-F539-4984-9540-137DD70351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CCCE02-9B0E-44DC-9357-7D2E27A10772}"/>
              </a:ext>
            </a:extLst>
          </p:cNvPr>
          <p:cNvSpPr>
            <a:spLocks noGrp="1"/>
          </p:cNvSpPr>
          <p:nvPr>
            <p:ph type="sldNum" sz="quarter" idx="12"/>
          </p:nvPr>
        </p:nvSpPr>
        <p:spPr/>
        <p:txBody>
          <a:bodyPr/>
          <a:lstStyle/>
          <a:p>
            <a:fld id="{7DCEFBDF-E975-4901-B783-FD572A87D814}" type="slidenum">
              <a:rPr lang="en-IN" smtClean="0"/>
              <a:t>‹#›</a:t>
            </a:fld>
            <a:endParaRPr lang="en-IN"/>
          </a:p>
        </p:txBody>
      </p:sp>
    </p:spTree>
    <p:extLst>
      <p:ext uri="{BB962C8B-B14F-4D97-AF65-F5344CB8AC3E}">
        <p14:creationId xmlns:p14="http://schemas.microsoft.com/office/powerpoint/2010/main" val="979505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CB40-351E-48D6-B444-ACEC54CDC2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198D29-CAAB-4BA0-9348-9FDBB2E4F9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3095958-EC60-4752-877A-2EF5C7B4974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61A80F-7EA8-489C-BA30-F537204565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824E84B-55A4-4C6C-BBC6-9B6007853BA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B3E97D-FE27-44DC-8AF2-673FF4BF7C0F}"/>
              </a:ext>
            </a:extLst>
          </p:cNvPr>
          <p:cNvSpPr>
            <a:spLocks noGrp="1"/>
          </p:cNvSpPr>
          <p:nvPr>
            <p:ph type="dt" sz="half" idx="10"/>
          </p:nvPr>
        </p:nvSpPr>
        <p:spPr/>
        <p:txBody>
          <a:bodyPr/>
          <a:lstStyle/>
          <a:p>
            <a:fld id="{2FAEC4B6-79C2-45B1-91E7-6029D6190855}" type="datetimeFigureOut">
              <a:rPr lang="en-IN" smtClean="0"/>
              <a:t>21-02-2019</a:t>
            </a:fld>
            <a:endParaRPr lang="en-IN"/>
          </a:p>
        </p:txBody>
      </p:sp>
      <p:sp>
        <p:nvSpPr>
          <p:cNvPr id="8" name="Footer Placeholder 7">
            <a:extLst>
              <a:ext uri="{FF2B5EF4-FFF2-40B4-BE49-F238E27FC236}">
                <a16:creationId xmlns:a16="http://schemas.microsoft.com/office/drawing/2014/main" id="{28773FF8-6A91-4B70-95C8-580AF1474B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6A2259-2D80-41E4-9F5B-D914D74B4E4F}"/>
              </a:ext>
            </a:extLst>
          </p:cNvPr>
          <p:cNvSpPr>
            <a:spLocks noGrp="1"/>
          </p:cNvSpPr>
          <p:nvPr>
            <p:ph type="sldNum" sz="quarter" idx="12"/>
          </p:nvPr>
        </p:nvSpPr>
        <p:spPr/>
        <p:txBody>
          <a:bodyPr/>
          <a:lstStyle/>
          <a:p>
            <a:fld id="{7DCEFBDF-E975-4901-B783-FD572A87D814}" type="slidenum">
              <a:rPr lang="en-IN" smtClean="0"/>
              <a:t>‹#›</a:t>
            </a:fld>
            <a:endParaRPr lang="en-IN"/>
          </a:p>
        </p:txBody>
      </p:sp>
    </p:spTree>
    <p:extLst>
      <p:ext uri="{BB962C8B-B14F-4D97-AF65-F5344CB8AC3E}">
        <p14:creationId xmlns:p14="http://schemas.microsoft.com/office/powerpoint/2010/main" val="349876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35D79-45FA-4B4A-97D7-ABB2BDACF2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7D5571-E5D0-4673-B57B-0BED1BC8E0A9}"/>
              </a:ext>
            </a:extLst>
          </p:cNvPr>
          <p:cNvSpPr>
            <a:spLocks noGrp="1"/>
          </p:cNvSpPr>
          <p:nvPr>
            <p:ph type="dt" sz="half" idx="10"/>
          </p:nvPr>
        </p:nvSpPr>
        <p:spPr/>
        <p:txBody>
          <a:bodyPr/>
          <a:lstStyle/>
          <a:p>
            <a:fld id="{2FAEC4B6-79C2-45B1-91E7-6029D6190855}" type="datetimeFigureOut">
              <a:rPr lang="en-IN" smtClean="0"/>
              <a:t>21-02-2019</a:t>
            </a:fld>
            <a:endParaRPr lang="en-IN"/>
          </a:p>
        </p:txBody>
      </p:sp>
      <p:sp>
        <p:nvSpPr>
          <p:cNvPr id="4" name="Footer Placeholder 3">
            <a:extLst>
              <a:ext uri="{FF2B5EF4-FFF2-40B4-BE49-F238E27FC236}">
                <a16:creationId xmlns:a16="http://schemas.microsoft.com/office/drawing/2014/main" id="{6219BA6C-E5FA-43B9-A6D7-6C14FAE523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5B3947-E714-4C17-9F87-E33E96A0A6E5}"/>
              </a:ext>
            </a:extLst>
          </p:cNvPr>
          <p:cNvSpPr>
            <a:spLocks noGrp="1"/>
          </p:cNvSpPr>
          <p:nvPr>
            <p:ph type="sldNum" sz="quarter" idx="12"/>
          </p:nvPr>
        </p:nvSpPr>
        <p:spPr/>
        <p:txBody>
          <a:bodyPr/>
          <a:lstStyle/>
          <a:p>
            <a:fld id="{7DCEFBDF-E975-4901-B783-FD572A87D814}" type="slidenum">
              <a:rPr lang="en-IN" smtClean="0"/>
              <a:t>‹#›</a:t>
            </a:fld>
            <a:endParaRPr lang="en-IN"/>
          </a:p>
        </p:txBody>
      </p:sp>
    </p:spTree>
    <p:extLst>
      <p:ext uri="{BB962C8B-B14F-4D97-AF65-F5344CB8AC3E}">
        <p14:creationId xmlns:p14="http://schemas.microsoft.com/office/powerpoint/2010/main" val="3541605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AA4D10-AA1C-41F5-8974-F8C52CEC45ED}"/>
              </a:ext>
            </a:extLst>
          </p:cNvPr>
          <p:cNvSpPr>
            <a:spLocks noGrp="1"/>
          </p:cNvSpPr>
          <p:nvPr>
            <p:ph type="dt" sz="half" idx="10"/>
          </p:nvPr>
        </p:nvSpPr>
        <p:spPr/>
        <p:txBody>
          <a:bodyPr/>
          <a:lstStyle/>
          <a:p>
            <a:fld id="{2FAEC4B6-79C2-45B1-91E7-6029D6190855}" type="datetimeFigureOut">
              <a:rPr lang="en-IN" smtClean="0"/>
              <a:t>21-02-2019</a:t>
            </a:fld>
            <a:endParaRPr lang="en-IN"/>
          </a:p>
        </p:txBody>
      </p:sp>
      <p:sp>
        <p:nvSpPr>
          <p:cNvPr id="3" name="Footer Placeholder 2">
            <a:extLst>
              <a:ext uri="{FF2B5EF4-FFF2-40B4-BE49-F238E27FC236}">
                <a16:creationId xmlns:a16="http://schemas.microsoft.com/office/drawing/2014/main" id="{FEFA769E-621C-48D3-9C56-D313FEBF885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308B5A-F680-4F4F-A3D7-CB331A6AAAA6}"/>
              </a:ext>
            </a:extLst>
          </p:cNvPr>
          <p:cNvSpPr>
            <a:spLocks noGrp="1"/>
          </p:cNvSpPr>
          <p:nvPr>
            <p:ph type="sldNum" sz="quarter" idx="12"/>
          </p:nvPr>
        </p:nvSpPr>
        <p:spPr/>
        <p:txBody>
          <a:bodyPr/>
          <a:lstStyle/>
          <a:p>
            <a:fld id="{7DCEFBDF-E975-4901-B783-FD572A87D814}" type="slidenum">
              <a:rPr lang="en-IN" smtClean="0"/>
              <a:t>‹#›</a:t>
            </a:fld>
            <a:endParaRPr lang="en-IN"/>
          </a:p>
        </p:txBody>
      </p:sp>
    </p:spTree>
    <p:extLst>
      <p:ext uri="{BB962C8B-B14F-4D97-AF65-F5344CB8AC3E}">
        <p14:creationId xmlns:p14="http://schemas.microsoft.com/office/powerpoint/2010/main" val="2154946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A1B37-A201-4B03-96C0-CF30931702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A938FD-B1B1-4A75-B7B6-ADE180840D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7CAF74-078C-4684-A16F-AC9441C5C9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F4E55E-4738-48B2-8E89-1114D290D7E5}"/>
              </a:ext>
            </a:extLst>
          </p:cNvPr>
          <p:cNvSpPr>
            <a:spLocks noGrp="1"/>
          </p:cNvSpPr>
          <p:nvPr>
            <p:ph type="dt" sz="half" idx="10"/>
          </p:nvPr>
        </p:nvSpPr>
        <p:spPr/>
        <p:txBody>
          <a:bodyPr/>
          <a:lstStyle/>
          <a:p>
            <a:fld id="{2FAEC4B6-79C2-45B1-91E7-6029D6190855}" type="datetimeFigureOut">
              <a:rPr lang="en-IN" smtClean="0"/>
              <a:t>21-02-2019</a:t>
            </a:fld>
            <a:endParaRPr lang="en-IN"/>
          </a:p>
        </p:txBody>
      </p:sp>
      <p:sp>
        <p:nvSpPr>
          <p:cNvPr id="6" name="Footer Placeholder 5">
            <a:extLst>
              <a:ext uri="{FF2B5EF4-FFF2-40B4-BE49-F238E27FC236}">
                <a16:creationId xmlns:a16="http://schemas.microsoft.com/office/drawing/2014/main" id="{A7762928-6476-4F42-A2C5-7A7398901E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CD6C9D-E6FA-40C9-B9C5-001055BDA0DB}"/>
              </a:ext>
            </a:extLst>
          </p:cNvPr>
          <p:cNvSpPr>
            <a:spLocks noGrp="1"/>
          </p:cNvSpPr>
          <p:nvPr>
            <p:ph type="sldNum" sz="quarter" idx="12"/>
          </p:nvPr>
        </p:nvSpPr>
        <p:spPr/>
        <p:txBody>
          <a:bodyPr/>
          <a:lstStyle/>
          <a:p>
            <a:fld id="{7DCEFBDF-E975-4901-B783-FD572A87D814}" type="slidenum">
              <a:rPr lang="en-IN" smtClean="0"/>
              <a:t>‹#›</a:t>
            </a:fld>
            <a:endParaRPr lang="en-IN"/>
          </a:p>
        </p:txBody>
      </p:sp>
    </p:spTree>
    <p:extLst>
      <p:ext uri="{BB962C8B-B14F-4D97-AF65-F5344CB8AC3E}">
        <p14:creationId xmlns:p14="http://schemas.microsoft.com/office/powerpoint/2010/main" val="480965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43FB1-B8BB-4447-937E-060552C907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4563D8-373E-4C53-A82B-46F024ABF1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B945CF-2024-41D0-9FA0-17610067A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58CF5F-B5DA-4EE9-AD94-5CDD6B4E2274}"/>
              </a:ext>
            </a:extLst>
          </p:cNvPr>
          <p:cNvSpPr>
            <a:spLocks noGrp="1"/>
          </p:cNvSpPr>
          <p:nvPr>
            <p:ph type="dt" sz="half" idx="10"/>
          </p:nvPr>
        </p:nvSpPr>
        <p:spPr/>
        <p:txBody>
          <a:bodyPr/>
          <a:lstStyle/>
          <a:p>
            <a:fld id="{2FAEC4B6-79C2-45B1-91E7-6029D6190855}" type="datetimeFigureOut">
              <a:rPr lang="en-IN" smtClean="0"/>
              <a:t>21-02-2019</a:t>
            </a:fld>
            <a:endParaRPr lang="en-IN"/>
          </a:p>
        </p:txBody>
      </p:sp>
      <p:sp>
        <p:nvSpPr>
          <p:cNvPr id="6" name="Footer Placeholder 5">
            <a:extLst>
              <a:ext uri="{FF2B5EF4-FFF2-40B4-BE49-F238E27FC236}">
                <a16:creationId xmlns:a16="http://schemas.microsoft.com/office/drawing/2014/main" id="{B9B4534B-ED69-442A-8B0C-480B32DB80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37B74E-AD7C-4E07-8740-7A22AAA8F71E}"/>
              </a:ext>
            </a:extLst>
          </p:cNvPr>
          <p:cNvSpPr>
            <a:spLocks noGrp="1"/>
          </p:cNvSpPr>
          <p:nvPr>
            <p:ph type="sldNum" sz="quarter" idx="12"/>
          </p:nvPr>
        </p:nvSpPr>
        <p:spPr/>
        <p:txBody>
          <a:bodyPr/>
          <a:lstStyle/>
          <a:p>
            <a:fld id="{7DCEFBDF-E975-4901-B783-FD572A87D814}" type="slidenum">
              <a:rPr lang="en-IN" smtClean="0"/>
              <a:t>‹#›</a:t>
            </a:fld>
            <a:endParaRPr lang="en-IN"/>
          </a:p>
        </p:txBody>
      </p:sp>
    </p:spTree>
    <p:extLst>
      <p:ext uri="{BB962C8B-B14F-4D97-AF65-F5344CB8AC3E}">
        <p14:creationId xmlns:p14="http://schemas.microsoft.com/office/powerpoint/2010/main" val="1243140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9D9A9A-6FD8-4D3F-8693-136DFCDD22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0A7728-D9C4-43C1-A698-44C8206FB8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9854BC-D685-40EE-AFA5-14B8C7770A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AEC4B6-79C2-45B1-91E7-6029D6190855}" type="datetimeFigureOut">
              <a:rPr lang="en-IN" smtClean="0"/>
              <a:t>21-02-2019</a:t>
            </a:fld>
            <a:endParaRPr lang="en-IN"/>
          </a:p>
        </p:txBody>
      </p:sp>
      <p:sp>
        <p:nvSpPr>
          <p:cNvPr id="5" name="Footer Placeholder 4">
            <a:extLst>
              <a:ext uri="{FF2B5EF4-FFF2-40B4-BE49-F238E27FC236}">
                <a16:creationId xmlns:a16="http://schemas.microsoft.com/office/drawing/2014/main" id="{59036B92-ACA8-4DE2-902A-AC218B1A02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1DA7CF-20C0-498E-8DE5-F9593A6B06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CEFBDF-E975-4901-B783-FD572A87D814}" type="slidenum">
              <a:rPr lang="en-IN" smtClean="0"/>
              <a:t>‹#›</a:t>
            </a:fld>
            <a:endParaRPr lang="en-IN"/>
          </a:p>
        </p:txBody>
      </p:sp>
    </p:spTree>
    <p:extLst>
      <p:ext uri="{BB962C8B-B14F-4D97-AF65-F5344CB8AC3E}">
        <p14:creationId xmlns:p14="http://schemas.microsoft.com/office/powerpoint/2010/main" val="2477466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7DA92-AE7F-459D-AB4D-2FB1296C00DA}"/>
              </a:ext>
            </a:extLst>
          </p:cNvPr>
          <p:cNvSpPr>
            <a:spLocks noGrp="1"/>
          </p:cNvSpPr>
          <p:nvPr>
            <p:ph type="ctrTitle"/>
          </p:nvPr>
        </p:nvSpPr>
        <p:spPr/>
        <p:txBody>
          <a:bodyPr/>
          <a:lstStyle/>
          <a:p>
            <a:r>
              <a:rPr lang="en-IN" b="1" dirty="0"/>
              <a:t>jQuery HTML-CSS</a:t>
            </a:r>
          </a:p>
        </p:txBody>
      </p:sp>
      <p:sp>
        <p:nvSpPr>
          <p:cNvPr id="3" name="Subtitle 2">
            <a:extLst>
              <a:ext uri="{FF2B5EF4-FFF2-40B4-BE49-F238E27FC236}">
                <a16:creationId xmlns:a16="http://schemas.microsoft.com/office/drawing/2014/main" id="{9AB7BE7C-22B7-4B63-953A-310315EE596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09370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B33EE4-7B0F-4331-AED3-6527ABB474C1}"/>
              </a:ext>
            </a:extLst>
          </p:cNvPr>
          <p:cNvSpPr>
            <a:spLocks noGrp="1"/>
          </p:cNvSpPr>
          <p:nvPr>
            <p:ph idx="1"/>
          </p:nvPr>
        </p:nvSpPr>
        <p:spPr>
          <a:xfrm>
            <a:off x="636182" y="999460"/>
            <a:ext cx="10515600" cy="5400786"/>
          </a:xfrm>
        </p:spPr>
        <p:txBody>
          <a:bodyPr/>
          <a:lstStyle/>
          <a:p>
            <a:pPr marL="0" indent="0">
              <a:buNone/>
            </a:pPr>
            <a:r>
              <a:rPr lang="en-US" b="1" dirty="0"/>
              <a:t>2) Set a CSS property</a:t>
            </a:r>
          </a:p>
          <a:p>
            <a:pPr lvl="1"/>
            <a:r>
              <a:rPr lang="en-US" sz="2800" dirty="0"/>
              <a:t>This property is used to set a specific value for all matched element.</a:t>
            </a:r>
            <a:endParaRPr lang="en-US" sz="2800" b="1" dirty="0"/>
          </a:p>
          <a:p>
            <a:pPr marL="0" indent="0">
              <a:buNone/>
            </a:pPr>
            <a:r>
              <a:rPr lang="en-US" b="1" dirty="0"/>
              <a:t>Syntax</a:t>
            </a:r>
            <a:r>
              <a:rPr lang="en-US" dirty="0"/>
              <a:t>:</a:t>
            </a:r>
          </a:p>
          <a:p>
            <a:pPr lvl="1"/>
            <a:r>
              <a:rPr lang="en-US" sz="2800" dirty="0" err="1"/>
              <a:t>css</a:t>
            </a:r>
            <a:r>
              <a:rPr lang="en-US" sz="2800" dirty="0"/>
              <a:t>("</a:t>
            </a:r>
            <a:r>
              <a:rPr lang="en-US" sz="2800" dirty="0" err="1"/>
              <a:t>propertyname</a:t>
            </a:r>
            <a:r>
              <a:rPr lang="en-US" sz="2800" dirty="0"/>
              <a:t>","value");  </a:t>
            </a:r>
            <a:r>
              <a:rPr lang="en-US" dirty="0"/>
              <a:t> </a:t>
            </a:r>
          </a:p>
          <a:p>
            <a:endParaRPr lang="en-IN" dirty="0"/>
          </a:p>
          <a:p>
            <a:pPr marL="0" indent="0">
              <a:buNone/>
            </a:pPr>
            <a:r>
              <a:rPr lang="en-US" b="1" dirty="0"/>
              <a:t>3) Set multiple CSS properties</a:t>
            </a:r>
          </a:p>
          <a:p>
            <a:pPr lvl="1"/>
            <a:r>
              <a:rPr lang="en-US" sz="2800" dirty="0"/>
              <a:t>It is just an extension of Set CSS property. It facilitates you to add multiple property values together.</a:t>
            </a:r>
          </a:p>
          <a:p>
            <a:pPr marL="0" indent="0">
              <a:buNone/>
            </a:pPr>
            <a:r>
              <a:rPr lang="en-US" b="1" dirty="0"/>
              <a:t>Syntax</a:t>
            </a:r>
            <a:r>
              <a:rPr lang="en-US" dirty="0"/>
              <a:t>:</a:t>
            </a:r>
          </a:p>
          <a:p>
            <a:pPr lvl="1"/>
            <a:r>
              <a:rPr lang="en-US" sz="2800" dirty="0" err="1"/>
              <a:t>css</a:t>
            </a:r>
            <a:r>
              <a:rPr lang="en-US" sz="2800" dirty="0"/>
              <a:t>({"</a:t>
            </a:r>
            <a:r>
              <a:rPr lang="en-US" sz="2800" dirty="0" err="1"/>
              <a:t>propertyname</a:t>
            </a:r>
            <a:r>
              <a:rPr lang="en-US" sz="2800" dirty="0"/>
              <a:t>":"value","</a:t>
            </a:r>
            <a:r>
              <a:rPr lang="en-US" sz="2800" dirty="0" err="1"/>
              <a:t>propertyname</a:t>
            </a:r>
            <a:r>
              <a:rPr lang="en-US" sz="2800" dirty="0"/>
              <a:t>":"value",...});    </a:t>
            </a:r>
          </a:p>
          <a:p>
            <a:endParaRPr lang="en-IN" dirty="0"/>
          </a:p>
        </p:txBody>
      </p:sp>
    </p:spTree>
    <p:extLst>
      <p:ext uri="{BB962C8B-B14F-4D97-AF65-F5344CB8AC3E}">
        <p14:creationId xmlns:p14="http://schemas.microsoft.com/office/powerpoint/2010/main" val="3576268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CE118-E40F-45A3-947D-F4B0CA4C24C2}"/>
              </a:ext>
            </a:extLst>
          </p:cNvPr>
          <p:cNvSpPr>
            <a:spLocks noGrp="1"/>
          </p:cNvSpPr>
          <p:nvPr>
            <p:ph type="title"/>
          </p:nvPr>
        </p:nvSpPr>
        <p:spPr>
          <a:xfrm>
            <a:off x="838200" y="365125"/>
            <a:ext cx="10515600" cy="1325452"/>
          </a:xfrm>
        </p:spPr>
        <p:txBody>
          <a:bodyPr>
            <a:normAutofit/>
          </a:bodyPr>
          <a:lstStyle/>
          <a:p>
            <a:r>
              <a:rPr lang="en-IN" b="1" u="sng" dirty="0"/>
              <a:t>jQuery before()</a:t>
            </a:r>
            <a:br>
              <a:rPr lang="en-IN" dirty="0"/>
            </a:br>
            <a:endParaRPr lang="en-IN" dirty="0"/>
          </a:p>
        </p:txBody>
      </p:sp>
      <p:sp>
        <p:nvSpPr>
          <p:cNvPr id="3" name="Content Placeholder 2">
            <a:extLst>
              <a:ext uri="{FF2B5EF4-FFF2-40B4-BE49-F238E27FC236}">
                <a16:creationId xmlns:a16="http://schemas.microsoft.com/office/drawing/2014/main" id="{44E23B1E-4686-4807-8809-4D3C3377C52A}"/>
              </a:ext>
            </a:extLst>
          </p:cNvPr>
          <p:cNvSpPr>
            <a:spLocks noGrp="1"/>
          </p:cNvSpPr>
          <p:nvPr>
            <p:ph idx="1"/>
          </p:nvPr>
        </p:nvSpPr>
        <p:spPr>
          <a:xfrm>
            <a:off x="838200" y="1860698"/>
            <a:ext cx="10515600" cy="4316265"/>
          </a:xfrm>
        </p:spPr>
        <p:txBody>
          <a:bodyPr/>
          <a:lstStyle/>
          <a:p>
            <a:pPr algn="just"/>
            <a:r>
              <a:rPr lang="en-US" dirty="0"/>
              <a:t>The jQuery before() method is used to insert the specified content before the selected elements. </a:t>
            </a:r>
          </a:p>
          <a:p>
            <a:pPr algn="just"/>
            <a:r>
              <a:rPr lang="en-US" dirty="0"/>
              <a:t>It adds the content specified by the parameter, before each element in the set of matched elements.</a:t>
            </a:r>
          </a:p>
          <a:p>
            <a:pPr algn="just"/>
            <a:endParaRPr lang="en-US" dirty="0"/>
          </a:p>
          <a:p>
            <a:pPr marL="0" indent="0">
              <a:buNone/>
            </a:pPr>
            <a:r>
              <a:rPr lang="en-US" b="1" dirty="0"/>
              <a:t>Syntax</a:t>
            </a:r>
            <a:r>
              <a:rPr lang="en-US" dirty="0"/>
              <a:t>:</a:t>
            </a:r>
          </a:p>
          <a:p>
            <a:r>
              <a:rPr lang="en-US" dirty="0"/>
              <a:t>$(selector).before(content, function(index))  </a:t>
            </a:r>
          </a:p>
          <a:p>
            <a:pPr algn="just"/>
            <a:endParaRPr lang="en-IN" dirty="0"/>
          </a:p>
        </p:txBody>
      </p:sp>
    </p:spTree>
    <p:extLst>
      <p:ext uri="{BB962C8B-B14F-4D97-AF65-F5344CB8AC3E}">
        <p14:creationId xmlns:p14="http://schemas.microsoft.com/office/powerpoint/2010/main" val="1355823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FBCAC-456B-48E3-A6D6-006B81CD0CF7}"/>
              </a:ext>
            </a:extLst>
          </p:cNvPr>
          <p:cNvSpPr>
            <a:spLocks noGrp="1"/>
          </p:cNvSpPr>
          <p:nvPr>
            <p:ph type="title"/>
          </p:nvPr>
        </p:nvSpPr>
        <p:spPr/>
        <p:txBody>
          <a:bodyPr/>
          <a:lstStyle/>
          <a:p>
            <a:r>
              <a:rPr lang="en-IN" dirty="0"/>
              <a:t>Parameters</a:t>
            </a:r>
            <a:br>
              <a:rPr lang="en-IN" dirty="0"/>
            </a:br>
            <a:endParaRPr lang="en-IN" dirty="0"/>
          </a:p>
        </p:txBody>
      </p:sp>
      <p:sp>
        <p:nvSpPr>
          <p:cNvPr id="3" name="Content Placeholder 2">
            <a:extLst>
              <a:ext uri="{FF2B5EF4-FFF2-40B4-BE49-F238E27FC236}">
                <a16:creationId xmlns:a16="http://schemas.microsoft.com/office/drawing/2014/main" id="{0535F528-C373-4A1E-B8AF-66B48C33F76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3B32B69-3858-4F8D-9B7E-24EA6A179C59}"/>
              </a:ext>
            </a:extLst>
          </p:cNvPr>
          <p:cNvPicPr>
            <a:picLocks noChangeAspect="1"/>
          </p:cNvPicPr>
          <p:nvPr/>
        </p:nvPicPr>
        <p:blipFill>
          <a:blip r:embed="rId2"/>
          <a:stretch>
            <a:fillRect/>
          </a:stretch>
        </p:blipFill>
        <p:spPr>
          <a:xfrm>
            <a:off x="795337" y="1443037"/>
            <a:ext cx="10601325" cy="4733926"/>
          </a:xfrm>
          <a:prstGeom prst="rect">
            <a:avLst/>
          </a:prstGeom>
        </p:spPr>
      </p:pic>
    </p:spTree>
    <p:extLst>
      <p:ext uri="{BB962C8B-B14F-4D97-AF65-F5344CB8AC3E}">
        <p14:creationId xmlns:p14="http://schemas.microsoft.com/office/powerpoint/2010/main" val="342172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2C6F8-4FB1-4DAE-8D95-6FC5C2E597C4}"/>
              </a:ext>
            </a:extLst>
          </p:cNvPr>
          <p:cNvSpPr>
            <a:spLocks noGrp="1"/>
          </p:cNvSpPr>
          <p:nvPr>
            <p:ph type="title"/>
          </p:nvPr>
        </p:nvSpPr>
        <p:spPr>
          <a:xfrm>
            <a:off x="838200" y="365126"/>
            <a:ext cx="10515600" cy="1229758"/>
          </a:xfrm>
        </p:spPr>
        <p:txBody>
          <a:bodyPr>
            <a:normAutofit fontScale="90000"/>
          </a:bodyPr>
          <a:lstStyle/>
          <a:p>
            <a:r>
              <a:rPr lang="en-IN" b="1" u="sng" dirty="0"/>
              <a:t>jQuery prepend()</a:t>
            </a:r>
            <a:br>
              <a:rPr lang="en-IN" dirty="0"/>
            </a:br>
            <a:endParaRPr lang="en-IN" dirty="0"/>
          </a:p>
        </p:txBody>
      </p:sp>
      <p:sp>
        <p:nvSpPr>
          <p:cNvPr id="3" name="Content Placeholder 2">
            <a:extLst>
              <a:ext uri="{FF2B5EF4-FFF2-40B4-BE49-F238E27FC236}">
                <a16:creationId xmlns:a16="http://schemas.microsoft.com/office/drawing/2014/main" id="{CFFEAD97-DB1D-4918-BE76-E04852EEE53D}"/>
              </a:ext>
            </a:extLst>
          </p:cNvPr>
          <p:cNvSpPr>
            <a:spLocks noGrp="1"/>
          </p:cNvSpPr>
          <p:nvPr>
            <p:ph idx="1"/>
          </p:nvPr>
        </p:nvSpPr>
        <p:spPr>
          <a:xfrm>
            <a:off x="838200" y="1850065"/>
            <a:ext cx="10515600" cy="4326898"/>
          </a:xfrm>
        </p:spPr>
        <p:txBody>
          <a:bodyPr/>
          <a:lstStyle/>
          <a:p>
            <a:pPr algn="just"/>
            <a:r>
              <a:rPr lang="en-US" dirty="0"/>
              <a:t>The jQuery prepend() method is used to insert the specified content at the beginning (as a first child) of the selected elements. </a:t>
            </a:r>
          </a:p>
          <a:p>
            <a:pPr algn="just"/>
            <a:r>
              <a:rPr lang="en-US" dirty="0"/>
              <a:t>It is just the opposite of the jQuery append() method.</a:t>
            </a:r>
          </a:p>
          <a:p>
            <a:pPr algn="just"/>
            <a:r>
              <a:rPr lang="en-US" dirty="0"/>
              <a:t>If you want to insert the content at the end of the selected elements, you should use the append method.</a:t>
            </a:r>
          </a:p>
          <a:p>
            <a:pPr marL="0" indent="0" algn="just">
              <a:buNone/>
            </a:pPr>
            <a:endParaRPr lang="en-US" dirty="0"/>
          </a:p>
          <a:p>
            <a:pPr marL="0" indent="0" algn="just">
              <a:buNone/>
            </a:pPr>
            <a:r>
              <a:rPr lang="en-US" b="1" dirty="0"/>
              <a:t>Syntax</a:t>
            </a:r>
            <a:r>
              <a:rPr lang="en-US" dirty="0"/>
              <a:t>:</a:t>
            </a:r>
          </a:p>
          <a:p>
            <a:pPr algn="just"/>
            <a:r>
              <a:rPr lang="en-US" dirty="0"/>
              <a:t>$(selector).prepend(</a:t>
            </a:r>
            <a:r>
              <a:rPr lang="en-US" dirty="0" err="1"/>
              <a:t>content,function</a:t>
            </a:r>
            <a:r>
              <a:rPr lang="en-US" dirty="0"/>
              <a:t>(</a:t>
            </a:r>
            <a:r>
              <a:rPr lang="en-US" dirty="0" err="1"/>
              <a:t>index,html</a:t>
            </a:r>
            <a:r>
              <a:rPr lang="en-US" dirty="0"/>
              <a:t>))  </a:t>
            </a:r>
          </a:p>
          <a:p>
            <a:endParaRPr lang="en-IN" dirty="0"/>
          </a:p>
        </p:txBody>
      </p:sp>
    </p:spTree>
    <p:extLst>
      <p:ext uri="{BB962C8B-B14F-4D97-AF65-F5344CB8AC3E}">
        <p14:creationId xmlns:p14="http://schemas.microsoft.com/office/powerpoint/2010/main" val="885826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7ACC-3924-4D8B-B1DB-F88FA35FBA9A}"/>
              </a:ext>
            </a:extLst>
          </p:cNvPr>
          <p:cNvSpPr>
            <a:spLocks noGrp="1"/>
          </p:cNvSpPr>
          <p:nvPr>
            <p:ph type="title"/>
          </p:nvPr>
        </p:nvSpPr>
        <p:spPr>
          <a:xfrm>
            <a:off x="838200" y="365125"/>
            <a:ext cx="10515600" cy="1325451"/>
          </a:xfrm>
        </p:spPr>
        <p:txBody>
          <a:bodyPr>
            <a:normAutofit/>
          </a:bodyPr>
          <a:lstStyle/>
          <a:p>
            <a:r>
              <a:rPr lang="en-IN" b="1" u="sng" dirty="0"/>
              <a:t>jQuery after()</a:t>
            </a:r>
            <a:br>
              <a:rPr lang="en-IN" dirty="0"/>
            </a:br>
            <a:endParaRPr lang="en-IN" dirty="0"/>
          </a:p>
        </p:txBody>
      </p:sp>
      <p:sp>
        <p:nvSpPr>
          <p:cNvPr id="3" name="Content Placeholder 2">
            <a:extLst>
              <a:ext uri="{FF2B5EF4-FFF2-40B4-BE49-F238E27FC236}">
                <a16:creationId xmlns:a16="http://schemas.microsoft.com/office/drawing/2014/main" id="{3E570562-8091-4A82-B5A9-06C5C9ADB43F}"/>
              </a:ext>
            </a:extLst>
          </p:cNvPr>
          <p:cNvSpPr>
            <a:spLocks noGrp="1"/>
          </p:cNvSpPr>
          <p:nvPr>
            <p:ph idx="1"/>
          </p:nvPr>
        </p:nvSpPr>
        <p:spPr/>
        <p:txBody>
          <a:bodyPr/>
          <a:lstStyle/>
          <a:p>
            <a:pPr algn="just"/>
            <a:r>
              <a:rPr lang="en-US" dirty="0"/>
              <a:t>The jQuery after() method is used to insert specified content after the selected element. It is just like jQuery append() method.</a:t>
            </a:r>
          </a:p>
          <a:p>
            <a:pPr algn="just"/>
            <a:endParaRPr lang="en-US" b="1" dirty="0"/>
          </a:p>
          <a:p>
            <a:pPr marL="0" indent="0" algn="just">
              <a:buNone/>
            </a:pPr>
            <a:r>
              <a:rPr lang="en-US" b="1" dirty="0"/>
              <a:t>Syntax</a:t>
            </a:r>
            <a:r>
              <a:rPr lang="en-US" dirty="0"/>
              <a:t>:</a:t>
            </a:r>
          </a:p>
          <a:p>
            <a:pPr algn="just"/>
            <a:r>
              <a:rPr lang="en-US" dirty="0"/>
              <a:t>$(selector).after(</a:t>
            </a:r>
            <a:r>
              <a:rPr lang="en-US" dirty="0" err="1"/>
              <a:t>content,function</a:t>
            </a:r>
            <a:r>
              <a:rPr lang="en-US" dirty="0"/>
              <a:t>(index))   </a:t>
            </a:r>
          </a:p>
          <a:p>
            <a:endParaRPr lang="en-IN" dirty="0"/>
          </a:p>
        </p:txBody>
      </p:sp>
    </p:spTree>
    <p:extLst>
      <p:ext uri="{BB962C8B-B14F-4D97-AF65-F5344CB8AC3E}">
        <p14:creationId xmlns:p14="http://schemas.microsoft.com/office/powerpoint/2010/main" val="2827250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199B8-D974-4D14-ADB2-D79BF6ED982F}"/>
              </a:ext>
            </a:extLst>
          </p:cNvPr>
          <p:cNvSpPr>
            <a:spLocks noGrp="1"/>
          </p:cNvSpPr>
          <p:nvPr>
            <p:ph type="title"/>
          </p:nvPr>
        </p:nvSpPr>
        <p:spPr>
          <a:xfrm>
            <a:off x="838200" y="167167"/>
            <a:ext cx="10515600" cy="1027740"/>
          </a:xfrm>
        </p:spPr>
        <p:txBody>
          <a:bodyPr>
            <a:normAutofit fontScale="90000"/>
          </a:bodyPr>
          <a:lstStyle/>
          <a:p>
            <a:r>
              <a:rPr lang="en-IN" b="1" u="sng" dirty="0"/>
              <a:t>jQuery </a:t>
            </a:r>
            <a:r>
              <a:rPr lang="en-IN" b="1" u="sng" dirty="0" err="1"/>
              <a:t>insertAfter</a:t>
            </a:r>
            <a:r>
              <a:rPr lang="en-IN" b="1" u="sng" dirty="0"/>
              <a:t>()</a:t>
            </a:r>
            <a:br>
              <a:rPr lang="en-IN" dirty="0"/>
            </a:br>
            <a:endParaRPr lang="en-IN" dirty="0"/>
          </a:p>
        </p:txBody>
      </p:sp>
      <p:sp>
        <p:nvSpPr>
          <p:cNvPr id="3" name="Content Placeholder 2">
            <a:extLst>
              <a:ext uri="{FF2B5EF4-FFF2-40B4-BE49-F238E27FC236}">
                <a16:creationId xmlns:a16="http://schemas.microsoft.com/office/drawing/2014/main" id="{5378C4C1-FB30-4008-B5C1-C0C3B39B70A5}"/>
              </a:ext>
            </a:extLst>
          </p:cNvPr>
          <p:cNvSpPr>
            <a:spLocks noGrp="1"/>
          </p:cNvSpPr>
          <p:nvPr>
            <p:ph idx="1"/>
          </p:nvPr>
        </p:nvSpPr>
        <p:spPr>
          <a:xfrm>
            <a:off x="838200" y="1031358"/>
            <a:ext cx="10515600" cy="5659475"/>
          </a:xfrm>
        </p:spPr>
        <p:txBody>
          <a:bodyPr>
            <a:normAutofit lnSpcReduction="10000"/>
          </a:bodyPr>
          <a:lstStyle/>
          <a:p>
            <a:pPr algn="just"/>
            <a:r>
              <a:rPr lang="en-US" dirty="0"/>
              <a:t>The jQuery after() and jQuery </a:t>
            </a:r>
            <a:r>
              <a:rPr lang="en-US" dirty="0" err="1"/>
              <a:t>insertAfter</a:t>
            </a:r>
            <a:r>
              <a:rPr lang="en-US" dirty="0"/>
              <a:t>() both methods are used to perform the same task of inserting additional contents after the selected elements.</a:t>
            </a:r>
          </a:p>
          <a:p>
            <a:pPr algn="just"/>
            <a:endParaRPr lang="en-US" dirty="0"/>
          </a:p>
          <a:p>
            <a:pPr marL="0" indent="0" algn="just">
              <a:buNone/>
            </a:pPr>
            <a:r>
              <a:rPr lang="en-US" b="1" dirty="0"/>
              <a:t>Difference between jQuery after() and </a:t>
            </a:r>
            <a:r>
              <a:rPr lang="en-US" b="1" dirty="0" err="1"/>
              <a:t>insertAfter</a:t>
            </a:r>
            <a:r>
              <a:rPr lang="en-US" b="1" dirty="0"/>
              <a:t>()</a:t>
            </a:r>
          </a:p>
          <a:p>
            <a:pPr algn="just"/>
            <a:r>
              <a:rPr lang="en-US" dirty="0"/>
              <a:t>The main difference between after() and </a:t>
            </a:r>
            <a:r>
              <a:rPr lang="en-US" dirty="0" err="1"/>
              <a:t>insertAfter</a:t>
            </a:r>
            <a:r>
              <a:rPr lang="en-US" dirty="0"/>
              <a:t> is in syntax and placement of the content and target.</a:t>
            </a:r>
          </a:p>
          <a:p>
            <a:pPr algn="just"/>
            <a:r>
              <a:rPr lang="en-US" dirty="0"/>
              <a:t>In after() method, target is the selected element and content is placed as an argument of the method.</a:t>
            </a:r>
          </a:p>
          <a:p>
            <a:pPr lvl="1" algn="just"/>
            <a:r>
              <a:rPr lang="en-US" dirty="0"/>
              <a:t>$(target).after(</a:t>
            </a:r>
            <a:r>
              <a:rPr lang="en-US" dirty="0" err="1"/>
              <a:t>contentToBeInserted</a:t>
            </a:r>
            <a:r>
              <a:rPr lang="en-US" dirty="0"/>
              <a:t>)  </a:t>
            </a:r>
          </a:p>
          <a:p>
            <a:pPr algn="just"/>
            <a:r>
              <a:rPr lang="en-US" dirty="0"/>
              <a:t>In </a:t>
            </a:r>
            <a:r>
              <a:rPr lang="en-US" dirty="0" err="1"/>
              <a:t>insertAfter</a:t>
            </a:r>
            <a:r>
              <a:rPr lang="en-US" dirty="0"/>
              <a:t>() method, content is the selected element and target is placed as an argument of the method.</a:t>
            </a:r>
          </a:p>
          <a:p>
            <a:pPr lvl="1" algn="just"/>
            <a:r>
              <a:rPr lang="en-US" dirty="0"/>
              <a:t>$(</a:t>
            </a:r>
            <a:r>
              <a:rPr lang="en-US" dirty="0" err="1"/>
              <a:t>contentToBeInserted</a:t>
            </a:r>
            <a:r>
              <a:rPr lang="en-US" dirty="0"/>
              <a:t>).</a:t>
            </a:r>
            <a:r>
              <a:rPr lang="en-US" dirty="0" err="1"/>
              <a:t>insertAfter</a:t>
            </a:r>
            <a:r>
              <a:rPr lang="en-US" dirty="0"/>
              <a:t>(target)  </a:t>
            </a:r>
          </a:p>
        </p:txBody>
      </p:sp>
    </p:spTree>
    <p:extLst>
      <p:ext uri="{BB962C8B-B14F-4D97-AF65-F5344CB8AC3E}">
        <p14:creationId xmlns:p14="http://schemas.microsoft.com/office/powerpoint/2010/main" val="3481883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E134-B044-48DF-A39E-DD38A6A3A83B}"/>
              </a:ext>
            </a:extLst>
          </p:cNvPr>
          <p:cNvSpPr>
            <a:spLocks noGrp="1"/>
          </p:cNvSpPr>
          <p:nvPr>
            <p:ph type="title"/>
          </p:nvPr>
        </p:nvSpPr>
        <p:spPr>
          <a:xfrm>
            <a:off x="838200" y="365125"/>
            <a:ext cx="10515600" cy="900149"/>
          </a:xfrm>
        </p:spPr>
        <p:txBody>
          <a:bodyPr/>
          <a:lstStyle/>
          <a:p>
            <a:r>
              <a:rPr lang="en-IN" b="1" dirty="0"/>
              <a:t>Syntax</a:t>
            </a:r>
            <a:endParaRPr lang="en-IN" dirty="0"/>
          </a:p>
        </p:txBody>
      </p:sp>
      <p:sp>
        <p:nvSpPr>
          <p:cNvPr id="3" name="Content Placeholder 2">
            <a:extLst>
              <a:ext uri="{FF2B5EF4-FFF2-40B4-BE49-F238E27FC236}">
                <a16:creationId xmlns:a16="http://schemas.microsoft.com/office/drawing/2014/main" id="{6ABB53D0-18C6-4FE4-8280-14A359ABEFC6}"/>
              </a:ext>
            </a:extLst>
          </p:cNvPr>
          <p:cNvSpPr>
            <a:spLocks noGrp="1"/>
          </p:cNvSpPr>
          <p:nvPr>
            <p:ph idx="1"/>
          </p:nvPr>
        </p:nvSpPr>
        <p:spPr>
          <a:xfrm>
            <a:off x="838200" y="1878788"/>
            <a:ext cx="10515600" cy="1550212"/>
          </a:xfrm>
        </p:spPr>
        <p:txBody>
          <a:bodyPr/>
          <a:lstStyle/>
          <a:p>
            <a:r>
              <a:rPr lang="en-IN" dirty="0"/>
              <a:t>$(content).</a:t>
            </a:r>
            <a:r>
              <a:rPr lang="en-IN" dirty="0" err="1"/>
              <a:t>insertAfter</a:t>
            </a:r>
            <a:r>
              <a:rPr lang="en-IN" dirty="0"/>
              <a:t>(selector)  </a:t>
            </a:r>
          </a:p>
          <a:p>
            <a:pPr marL="0" indent="0">
              <a:buNone/>
            </a:pPr>
            <a:endParaRPr lang="en-IN" dirty="0"/>
          </a:p>
          <a:p>
            <a:pPr marL="0" indent="0">
              <a:buNone/>
            </a:pPr>
            <a:r>
              <a:rPr lang="en-IN" b="1" dirty="0"/>
              <a:t>Parameters</a:t>
            </a:r>
          </a:p>
          <a:p>
            <a:endParaRPr lang="en-IN" dirty="0"/>
          </a:p>
        </p:txBody>
      </p:sp>
      <p:pic>
        <p:nvPicPr>
          <p:cNvPr id="4" name="Picture 3">
            <a:extLst>
              <a:ext uri="{FF2B5EF4-FFF2-40B4-BE49-F238E27FC236}">
                <a16:creationId xmlns:a16="http://schemas.microsoft.com/office/drawing/2014/main" id="{09E2C383-DF60-425F-B657-82680198AEA6}"/>
              </a:ext>
            </a:extLst>
          </p:cNvPr>
          <p:cNvPicPr>
            <a:picLocks noChangeAspect="1"/>
          </p:cNvPicPr>
          <p:nvPr/>
        </p:nvPicPr>
        <p:blipFill>
          <a:blip r:embed="rId2"/>
          <a:stretch>
            <a:fillRect/>
          </a:stretch>
        </p:blipFill>
        <p:spPr>
          <a:xfrm>
            <a:off x="838200" y="3429000"/>
            <a:ext cx="10325100" cy="2886740"/>
          </a:xfrm>
          <a:prstGeom prst="rect">
            <a:avLst/>
          </a:prstGeom>
        </p:spPr>
      </p:pic>
    </p:spTree>
    <p:extLst>
      <p:ext uri="{BB962C8B-B14F-4D97-AF65-F5344CB8AC3E}">
        <p14:creationId xmlns:p14="http://schemas.microsoft.com/office/powerpoint/2010/main" val="189692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FB2F0-DA48-4ADF-B935-4D80B2EF7B7A}"/>
              </a:ext>
            </a:extLst>
          </p:cNvPr>
          <p:cNvSpPr>
            <a:spLocks noGrp="1"/>
          </p:cNvSpPr>
          <p:nvPr>
            <p:ph type="title"/>
          </p:nvPr>
        </p:nvSpPr>
        <p:spPr>
          <a:xfrm>
            <a:off x="838200" y="365125"/>
            <a:ext cx="10515600" cy="1187227"/>
          </a:xfrm>
        </p:spPr>
        <p:txBody>
          <a:bodyPr>
            <a:normAutofit fontScale="90000"/>
          </a:bodyPr>
          <a:lstStyle/>
          <a:p>
            <a:r>
              <a:rPr lang="en-IN" b="1" u="sng" dirty="0"/>
              <a:t>jQuery append()</a:t>
            </a:r>
            <a:br>
              <a:rPr lang="en-IN" dirty="0"/>
            </a:br>
            <a:endParaRPr lang="en-IN" dirty="0"/>
          </a:p>
        </p:txBody>
      </p:sp>
      <p:sp>
        <p:nvSpPr>
          <p:cNvPr id="3" name="Content Placeholder 2">
            <a:extLst>
              <a:ext uri="{FF2B5EF4-FFF2-40B4-BE49-F238E27FC236}">
                <a16:creationId xmlns:a16="http://schemas.microsoft.com/office/drawing/2014/main" id="{9511ACBB-5038-404F-9971-1F43CF6F5179}"/>
              </a:ext>
            </a:extLst>
          </p:cNvPr>
          <p:cNvSpPr>
            <a:spLocks noGrp="1"/>
          </p:cNvSpPr>
          <p:nvPr>
            <p:ph idx="1"/>
          </p:nvPr>
        </p:nvSpPr>
        <p:spPr>
          <a:xfrm>
            <a:off x="838200" y="1722474"/>
            <a:ext cx="10515600" cy="4454489"/>
          </a:xfrm>
        </p:spPr>
        <p:txBody>
          <a:bodyPr/>
          <a:lstStyle/>
          <a:p>
            <a:pPr algn="just"/>
            <a:r>
              <a:rPr lang="en-US" dirty="0"/>
              <a:t>The jQuery append() method is used to insert specified content as the last child (at the end of) the selected elements in the jQuery collection.</a:t>
            </a:r>
          </a:p>
          <a:p>
            <a:pPr algn="just"/>
            <a:r>
              <a:rPr lang="en-US" dirty="0"/>
              <a:t>The append () and </a:t>
            </a:r>
            <a:r>
              <a:rPr lang="en-US" dirty="0" err="1"/>
              <a:t>appendTo</a:t>
            </a:r>
            <a:r>
              <a:rPr lang="en-US" dirty="0"/>
              <a:t> () methods are used to perform the same task. The only difference between them is in the syntax.</a:t>
            </a:r>
          </a:p>
          <a:p>
            <a:pPr algn="just"/>
            <a:endParaRPr lang="en-US" dirty="0"/>
          </a:p>
          <a:p>
            <a:pPr marL="0" indent="0" algn="just">
              <a:buNone/>
            </a:pPr>
            <a:r>
              <a:rPr lang="en-US" b="1" dirty="0"/>
              <a:t>Syntax</a:t>
            </a:r>
            <a:r>
              <a:rPr lang="en-US" dirty="0"/>
              <a:t>:</a:t>
            </a:r>
          </a:p>
          <a:p>
            <a:r>
              <a:rPr lang="en-US" dirty="0"/>
              <a:t>$(selector).append(content, function(index, html))  </a:t>
            </a:r>
          </a:p>
          <a:p>
            <a:endParaRPr lang="en-IN" dirty="0"/>
          </a:p>
        </p:txBody>
      </p:sp>
    </p:spTree>
    <p:extLst>
      <p:ext uri="{BB962C8B-B14F-4D97-AF65-F5344CB8AC3E}">
        <p14:creationId xmlns:p14="http://schemas.microsoft.com/office/powerpoint/2010/main" val="2322257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4626-4049-4DEC-8FB1-E750098D63B6}"/>
              </a:ext>
            </a:extLst>
          </p:cNvPr>
          <p:cNvSpPr>
            <a:spLocks noGrp="1"/>
          </p:cNvSpPr>
          <p:nvPr>
            <p:ph type="title"/>
          </p:nvPr>
        </p:nvSpPr>
        <p:spPr>
          <a:xfrm>
            <a:off x="838200" y="365125"/>
            <a:ext cx="10515600" cy="900149"/>
          </a:xfrm>
        </p:spPr>
        <p:txBody>
          <a:bodyPr>
            <a:normAutofit fontScale="90000"/>
          </a:bodyPr>
          <a:lstStyle/>
          <a:p>
            <a:r>
              <a:rPr lang="en-IN" b="1" u="sng" dirty="0"/>
              <a:t>jQuery </a:t>
            </a:r>
            <a:r>
              <a:rPr lang="en-IN" b="1" u="sng" dirty="0" err="1"/>
              <a:t>appendTo</a:t>
            </a:r>
            <a:r>
              <a:rPr lang="en-IN" b="1" u="sng" dirty="0"/>
              <a:t>()</a:t>
            </a:r>
            <a:br>
              <a:rPr lang="en-IN" dirty="0"/>
            </a:br>
            <a:endParaRPr lang="en-IN" dirty="0"/>
          </a:p>
        </p:txBody>
      </p:sp>
      <p:sp>
        <p:nvSpPr>
          <p:cNvPr id="3" name="Content Placeholder 2">
            <a:extLst>
              <a:ext uri="{FF2B5EF4-FFF2-40B4-BE49-F238E27FC236}">
                <a16:creationId xmlns:a16="http://schemas.microsoft.com/office/drawing/2014/main" id="{4D62E45A-FB9E-4893-B00F-84236AFEF3B0}"/>
              </a:ext>
            </a:extLst>
          </p:cNvPr>
          <p:cNvSpPr>
            <a:spLocks noGrp="1"/>
          </p:cNvSpPr>
          <p:nvPr>
            <p:ph idx="1"/>
          </p:nvPr>
        </p:nvSpPr>
        <p:spPr/>
        <p:txBody>
          <a:bodyPr/>
          <a:lstStyle/>
          <a:p>
            <a:pPr algn="just"/>
            <a:r>
              <a:rPr lang="en-US" dirty="0"/>
              <a:t>The </a:t>
            </a:r>
            <a:r>
              <a:rPr lang="en-US" dirty="0" err="1"/>
              <a:t>appendTo</a:t>
            </a:r>
            <a:r>
              <a:rPr lang="en-US" dirty="0"/>
              <a:t>() method is used to add additional content at the end of the selected elements. </a:t>
            </a:r>
          </a:p>
          <a:p>
            <a:pPr algn="just"/>
            <a:r>
              <a:rPr lang="en-US" dirty="0"/>
              <a:t>It is same as jQuery append() method. There is only syntactical difference between append() and </a:t>
            </a:r>
            <a:r>
              <a:rPr lang="en-US" dirty="0" err="1"/>
              <a:t>appendTo</a:t>
            </a:r>
            <a:r>
              <a:rPr lang="en-US" dirty="0"/>
              <a:t>() methods.</a:t>
            </a:r>
          </a:p>
          <a:p>
            <a:pPr algn="just"/>
            <a:endParaRPr lang="en-US" b="1" dirty="0"/>
          </a:p>
          <a:p>
            <a:pPr marL="0" indent="0" algn="just">
              <a:buNone/>
            </a:pPr>
            <a:r>
              <a:rPr lang="en-US" b="1" dirty="0"/>
              <a:t>Syntax</a:t>
            </a:r>
            <a:r>
              <a:rPr lang="en-US" dirty="0"/>
              <a:t>:</a:t>
            </a:r>
          </a:p>
          <a:p>
            <a:pPr algn="just"/>
            <a:r>
              <a:rPr lang="en-US" dirty="0"/>
              <a:t>$(content).</a:t>
            </a:r>
            <a:r>
              <a:rPr lang="en-US" dirty="0" err="1"/>
              <a:t>appendTo</a:t>
            </a:r>
            <a:r>
              <a:rPr lang="en-US" dirty="0"/>
              <a:t>(selector)   </a:t>
            </a:r>
          </a:p>
          <a:p>
            <a:endParaRPr lang="en-IN" dirty="0"/>
          </a:p>
        </p:txBody>
      </p:sp>
    </p:spTree>
    <p:extLst>
      <p:ext uri="{BB962C8B-B14F-4D97-AF65-F5344CB8AC3E}">
        <p14:creationId xmlns:p14="http://schemas.microsoft.com/office/powerpoint/2010/main" val="1103793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10071-4722-4F1C-9505-C7ECEAC0921E}"/>
              </a:ext>
            </a:extLst>
          </p:cNvPr>
          <p:cNvSpPr>
            <a:spLocks noGrp="1"/>
          </p:cNvSpPr>
          <p:nvPr>
            <p:ph type="title"/>
          </p:nvPr>
        </p:nvSpPr>
        <p:spPr>
          <a:xfrm>
            <a:off x="838200" y="365125"/>
            <a:ext cx="10515600" cy="1460500"/>
          </a:xfrm>
        </p:spPr>
        <p:txBody>
          <a:bodyPr>
            <a:normAutofit/>
          </a:bodyPr>
          <a:lstStyle/>
          <a:p>
            <a:r>
              <a:rPr lang="en-IN" b="1" u="sng" dirty="0"/>
              <a:t>jQuery clone()</a:t>
            </a:r>
            <a:br>
              <a:rPr lang="en-IN" dirty="0"/>
            </a:br>
            <a:endParaRPr lang="en-IN" dirty="0"/>
          </a:p>
        </p:txBody>
      </p:sp>
      <p:sp>
        <p:nvSpPr>
          <p:cNvPr id="3" name="Content Placeholder 2">
            <a:extLst>
              <a:ext uri="{FF2B5EF4-FFF2-40B4-BE49-F238E27FC236}">
                <a16:creationId xmlns:a16="http://schemas.microsoft.com/office/drawing/2014/main" id="{381DBE9F-F394-44A2-A289-9F41792BD4A4}"/>
              </a:ext>
            </a:extLst>
          </p:cNvPr>
          <p:cNvSpPr>
            <a:spLocks noGrp="1"/>
          </p:cNvSpPr>
          <p:nvPr>
            <p:ph idx="1"/>
          </p:nvPr>
        </p:nvSpPr>
        <p:spPr/>
        <p:txBody>
          <a:bodyPr/>
          <a:lstStyle/>
          <a:p>
            <a:pPr algn="just"/>
            <a:r>
              <a:rPr lang="en-US" dirty="0"/>
              <a:t>The jQuery clone() method is used to make copies of the set of matched elements. </a:t>
            </a:r>
          </a:p>
          <a:p>
            <a:pPr algn="just"/>
            <a:r>
              <a:rPr lang="en-US" dirty="0"/>
              <a:t>It also makes copies of their child nodes, texts and attributes. </a:t>
            </a:r>
          </a:p>
          <a:p>
            <a:pPr algn="just"/>
            <a:r>
              <a:rPr lang="en-US" dirty="0"/>
              <a:t>The clone() method is a convenient way to duplicate elements on a page.</a:t>
            </a:r>
          </a:p>
          <a:p>
            <a:pPr algn="just"/>
            <a:endParaRPr lang="en-US" b="1" dirty="0"/>
          </a:p>
          <a:p>
            <a:pPr marL="0" indent="0" algn="just">
              <a:buNone/>
            </a:pPr>
            <a:r>
              <a:rPr lang="en-US" b="1" dirty="0"/>
              <a:t>Syntax</a:t>
            </a:r>
            <a:r>
              <a:rPr lang="en-US" dirty="0"/>
              <a:t>:</a:t>
            </a:r>
          </a:p>
          <a:p>
            <a:pPr algn="just"/>
            <a:r>
              <a:rPr lang="en-US" dirty="0"/>
              <a:t>$(selector).clone(</a:t>
            </a:r>
            <a:r>
              <a:rPr lang="en-US" dirty="0" err="1"/>
              <a:t>true|false</a:t>
            </a:r>
            <a:r>
              <a:rPr lang="en-US" dirty="0"/>
              <a:t>)  </a:t>
            </a:r>
          </a:p>
          <a:p>
            <a:endParaRPr lang="en-IN" dirty="0"/>
          </a:p>
        </p:txBody>
      </p:sp>
    </p:spTree>
    <p:extLst>
      <p:ext uri="{BB962C8B-B14F-4D97-AF65-F5344CB8AC3E}">
        <p14:creationId xmlns:p14="http://schemas.microsoft.com/office/powerpoint/2010/main" val="202079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8DA65-59C5-4E83-9B43-2801D78224B7}"/>
              </a:ext>
            </a:extLst>
          </p:cNvPr>
          <p:cNvSpPr>
            <a:spLocks noGrp="1"/>
          </p:cNvSpPr>
          <p:nvPr>
            <p:ph type="title"/>
          </p:nvPr>
        </p:nvSpPr>
        <p:spPr>
          <a:xfrm>
            <a:off x="838200" y="365126"/>
            <a:ext cx="10515600" cy="793824"/>
          </a:xfrm>
        </p:spPr>
        <p:txBody>
          <a:bodyPr>
            <a:normAutofit fontScale="90000"/>
          </a:bodyPr>
          <a:lstStyle/>
          <a:p>
            <a:r>
              <a:rPr lang="en-IN" b="1" u="sng" dirty="0"/>
              <a:t>jQuery html()</a:t>
            </a:r>
            <a:br>
              <a:rPr lang="en-IN" dirty="0"/>
            </a:br>
            <a:endParaRPr lang="en-IN" dirty="0"/>
          </a:p>
        </p:txBody>
      </p:sp>
      <p:sp>
        <p:nvSpPr>
          <p:cNvPr id="3" name="Content Placeholder 2">
            <a:extLst>
              <a:ext uri="{FF2B5EF4-FFF2-40B4-BE49-F238E27FC236}">
                <a16:creationId xmlns:a16="http://schemas.microsoft.com/office/drawing/2014/main" id="{3F2FEF33-73DD-4406-A7BA-6DCECF746D9D}"/>
              </a:ext>
            </a:extLst>
          </p:cNvPr>
          <p:cNvSpPr>
            <a:spLocks noGrp="1"/>
          </p:cNvSpPr>
          <p:nvPr>
            <p:ph idx="1"/>
          </p:nvPr>
        </p:nvSpPr>
        <p:spPr>
          <a:xfrm>
            <a:off x="838200" y="1339702"/>
            <a:ext cx="10515600" cy="4837261"/>
          </a:xfrm>
        </p:spPr>
        <p:txBody>
          <a:bodyPr>
            <a:normAutofit lnSpcReduction="10000"/>
          </a:bodyPr>
          <a:lstStyle/>
          <a:p>
            <a:pPr algn="just"/>
            <a:r>
              <a:rPr lang="en-US" dirty="0"/>
              <a:t>jQuery html() method is used to change the entire content of the selected elements. </a:t>
            </a:r>
          </a:p>
          <a:p>
            <a:pPr algn="just"/>
            <a:r>
              <a:rPr lang="en-US" dirty="0"/>
              <a:t>It replaces the selected element content with new contents.</a:t>
            </a:r>
          </a:p>
          <a:p>
            <a:pPr marL="0" indent="0">
              <a:buNone/>
            </a:pPr>
            <a:endParaRPr lang="en-US" b="1" dirty="0"/>
          </a:p>
          <a:p>
            <a:pPr marL="0" indent="0">
              <a:buNone/>
            </a:pPr>
            <a:r>
              <a:rPr lang="en-US" b="1" dirty="0"/>
              <a:t>Syntax</a:t>
            </a:r>
            <a:r>
              <a:rPr lang="en-US" dirty="0"/>
              <a:t>:</a:t>
            </a:r>
          </a:p>
          <a:p>
            <a:r>
              <a:rPr lang="en-US" dirty="0"/>
              <a:t>$(selector).html()  </a:t>
            </a:r>
          </a:p>
          <a:p>
            <a:pPr lvl="1"/>
            <a:r>
              <a:rPr lang="en-US" dirty="0"/>
              <a:t>It is used to return content.</a:t>
            </a:r>
          </a:p>
          <a:p>
            <a:r>
              <a:rPr lang="en-US" dirty="0"/>
              <a:t>$(selector).html(content)  </a:t>
            </a:r>
          </a:p>
          <a:p>
            <a:pPr lvl="1"/>
            <a:r>
              <a:rPr lang="en-US" dirty="0"/>
              <a:t>It is used to set content.</a:t>
            </a:r>
          </a:p>
          <a:p>
            <a:r>
              <a:rPr lang="en-US" dirty="0"/>
              <a:t>$(selector).html(function (index, </a:t>
            </a:r>
            <a:r>
              <a:rPr lang="en-US" dirty="0" err="1"/>
              <a:t>currentcontent</a:t>
            </a:r>
            <a:r>
              <a:rPr lang="en-US" dirty="0"/>
              <a:t>))  </a:t>
            </a:r>
          </a:p>
          <a:p>
            <a:pPr lvl="1"/>
            <a:r>
              <a:rPr lang="en-US" dirty="0"/>
              <a:t>It is used to set content by calling function.</a:t>
            </a:r>
          </a:p>
          <a:p>
            <a:pPr algn="just"/>
            <a:endParaRPr lang="en-IN" dirty="0"/>
          </a:p>
        </p:txBody>
      </p:sp>
    </p:spTree>
    <p:extLst>
      <p:ext uri="{BB962C8B-B14F-4D97-AF65-F5344CB8AC3E}">
        <p14:creationId xmlns:p14="http://schemas.microsoft.com/office/powerpoint/2010/main" val="241457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DBE8B-4F43-4AB5-A97B-2E893FB5E94E}"/>
              </a:ext>
            </a:extLst>
          </p:cNvPr>
          <p:cNvSpPr>
            <a:spLocks noGrp="1"/>
          </p:cNvSpPr>
          <p:nvPr>
            <p:ph type="title"/>
          </p:nvPr>
        </p:nvSpPr>
        <p:spPr>
          <a:xfrm>
            <a:off x="838200" y="365125"/>
            <a:ext cx="10515600" cy="1633796"/>
          </a:xfrm>
        </p:spPr>
        <p:txBody>
          <a:bodyPr/>
          <a:lstStyle/>
          <a:p>
            <a:r>
              <a:rPr lang="en-IN" dirty="0"/>
              <a:t>Parameters</a:t>
            </a:r>
            <a:br>
              <a:rPr lang="en-IN" dirty="0"/>
            </a:br>
            <a:endParaRPr lang="en-IN" dirty="0"/>
          </a:p>
        </p:txBody>
      </p:sp>
      <p:pic>
        <p:nvPicPr>
          <p:cNvPr id="4" name="Picture 3">
            <a:extLst>
              <a:ext uri="{FF2B5EF4-FFF2-40B4-BE49-F238E27FC236}">
                <a16:creationId xmlns:a16="http://schemas.microsoft.com/office/drawing/2014/main" id="{A22D2674-5421-4AF7-8AA2-BF50FD6A87CE}"/>
              </a:ext>
            </a:extLst>
          </p:cNvPr>
          <p:cNvPicPr>
            <a:picLocks noChangeAspect="1"/>
          </p:cNvPicPr>
          <p:nvPr/>
        </p:nvPicPr>
        <p:blipFill>
          <a:blip r:embed="rId2"/>
          <a:stretch>
            <a:fillRect/>
          </a:stretch>
        </p:blipFill>
        <p:spPr>
          <a:xfrm>
            <a:off x="1257300" y="1998921"/>
            <a:ext cx="9677400" cy="2519916"/>
          </a:xfrm>
          <a:prstGeom prst="rect">
            <a:avLst/>
          </a:prstGeom>
        </p:spPr>
      </p:pic>
    </p:spTree>
    <p:extLst>
      <p:ext uri="{BB962C8B-B14F-4D97-AF65-F5344CB8AC3E}">
        <p14:creationId xmlns:p14="http://schemas.microsoft.com/office/powerpoint/2010/main" val="227033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CE547-B373-459A-B87A-5EB516AAF6C3}"/>
              </a:ext>
            </a:extLst>
          </p:cNvPr>
          <p:cNvSpPr>
            <a:spLocks noGrp="1"/>
          </p:cNvSpPr>
          <p:nvPr>
            <p:ph type="title"/>
          </p:nvPr>
        </p:nvSpPr>
        <p:spPr>
          <a:xfrm>
            <a:off x="838200" y="248167"/>
            <a:ext cx="10515600" cy="963945"/>
          </a:xfrm>
        </p:spPr>
        <p:txBody>
          <a:bodyPr>
            <a:normAutofit fontScale="90000"/>
          </a:bodyPr>
          <a:lstStyle/>
          <a:p>
            <a:r>
              <a:rPr lang="en-IN" b="1" u="sng" dirty="0"/>
              <a:t>jQuery remove()</a:t>
            </a:r>
            <a:br>
              <a:rPr lang="en-IN" dirty="0"/>
            </a:br>
            <a:endParaRPr lang="en-IN" dirty="0"/>
          </a:p>
        </p:txBody>
      </p:sp>
      <p:sp>
        <p:nvSpPr>
          <p:cNvPr id="3" name="Content Placeholder 2">
            <a:extLst>
              <a:ext uri="{FF2B5EF4-FFF2-40B4-BE49-F238E27FC236}">
                <a16:creationId xmlns:a16="http://schemas.microsoft.com/office/drawing/2014/main" id="{A6AB399D-FF06-4978-AFC5-B77369729CC4}"/>
              </a:ext>
            </a:extLst>
          </p:cNvPr>
          <p:cNvSpPr>
            <a:spLocks noGrp="1"/>
          </p:cNvSpPr>
          <p:nvPr>
            <p:ph idx="1"/>
          </p:nvPr>
        </p:nvSpPr>
        <p:spPr>
          <a:xfrm>
            <a:off x="838200" y="1010093"/>
            <a:ext cx="10515600" cy="4219132"/>
          </a:xfrm>
        </p:spPr>
        <p:txBody>
          <a:bodyPr>
            <a:normAutofit/>
          </a:bodyPr>
          <a:lstStyle/>
          <a:p>
            <a:pPr algn="just"/>
            <a:r>
              <a:rPr lang="en-US" dirty="0"/>
              <a:t>The jQuery remove() method is used to remove the selected elements out of the DOM. </a:t>
            </a:r>
          </a:p>
          <a:p>
            <a:pPr algn="just"/>
            <a:r>
              <a:rPr lang="en-US" dirty="0"/>
              <a:t>It removes the selected element itself, as well as everything inside it (including all texts and child nodes). </a:t>
            </a:r>
          </a:p>
          <a:p>
            <a:pPr algn="just"/>
            <a:r>
              <a:rPr lang="en-US" dirty="0"/>
              <a:t>This method also removes the data and the events of the selected elements.</a:t>
            </a:r>
          </a:p>
          <a:p>
            <a:endParaRPr lang="en-US" dirty="0"/>
          </a:p>
          <a:p>
            <a:pPr marL="0" indent="0">
              <a:buNone/>
            </a:pPr>
            <a:r>
              <a:rPr lang="en-IN" b="1" dirty="0"/>
              <a:t>Syntax</a:t>
            </a:r>
            <a:r>
              <a:rPr lang="en-IN" dirty="0"/>
              <a:t>:</a:t>
            </a:r>
          </a:p>
          <a:p>
            <a:pPr lvl="2"/>
            <a:r>
              <a:rPr lang="en-IN" sz="2800" dirty="0"/>
              <a:t>$(selector).remove(selector)  </a:t>
            </a:r>
          </a:p>
          <a:p>
            <a:endParaRPr lang="en-IN" dirty="0"/>
          </a:p>
        </p:txBody>
      </p:sp>
      <p:pic>
        <p:nvPicPr>
          <p:cNvPr id="4" name="Picture 3">
            <a:extLst>
              <a:ext uri="{FF2B5EF4-FFF2-40B4-BE49-F238E27FC236}">
                <a16:creationId xmlns:a16="http://schemas.microsoft.com/office/drawing/2014/main" id="{B4F21DBD-B89C-499E-AC6C-211DBF01D51D}"/>
              </a:ext>
            </a:extLst>
          </p:cNvPr>
          <p:cNvPicPr>
            <a:picLocks noChangeAspect="1"/>
          </p:cNvPicPr>
          <p:nvPr/>
        </p:nvPicPr>
        <p:blipFill>
          <a:blip r:embed="rId2"/>
          <a:stretch>
            <a:fillRect/>
          </a:stretch>
        </p:blipFill>
        <p:spPr>
          <a:xfrm>
            <a:off x="336365" y="5229225"/>
            <a:ext cx="11668125" cy="1628775"/>
          </a:xfrm>
          <a:prstGeom prst="rect">
            <a:avLst/>
          </a:prstGeom>
        </p:spPr>
      </p:pic>
    </p:spTree>
    <p:extLst>
      <p:ext uri="{BB962C8B-B14F-4D97-AF65-F5344CB8AC3E}">
        <p14:creationId xmlns:p14="http://schemas.microsoft.com/office/powerpoint/2010/main" val="105567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2FD8-7864-46EC-B0CA-095019E683D4}"/>
              </a:ext>
            </a:extLst>
          </p:cNvPr>
          <p:cNvSpPr>
            <a:spLocks noGrp="1"/>
          </p:cNvSpPr>
          <p:nvPr>
            <p:ph type="title"/>
          </p:nvPr>
        </p:nvSpPr>
        <p:spPr>
          <a:xfrm>
            <a:off x="838200" y="365125"/>
            <a:ext cx="10515600" cy="1460499"/>
          </a:xfrm>
        </p:spPr>
        <p:txBody>
          <a:bodyPr>
            <a:normAutofit/>
          </a:bodyPr>
          <a:lstStyle/>
          <a:p>
            <a:r>
              <a:rPr lang="en-IN" b="1" u="sng" dirty="0"/>
              <a:t>jQuery empty()</a:t>
            </a:r>
            <a:br>
              <a:rPr lang="en-IN" dirty="0"/>
            </a:br>
            <a:endParaRPr lang="en-IN" dirty="0"/>
          </a:p>
        </p:txBody>
      </p:sp>
      <p:sp>
        <p:nvSpPr>
          <p:cNvPr id="3" name="Content Placeholder 2">
            <a:extLst>
              <a:ext uri="{FF2B5EF4-FFF2-40B4-BE49-F238E27FC236}">
                <a16:creationId xmlns:a16="http://schemas.microsoft.com/office/drawing/2014/main" id="{4121F895-5B4B-468E-B7FE-25AD0E05805C}"/>
              </a:ext>
            </a:extLst>
          </p:cNvPr>
          <p:cNvSpPr>
            <a:spLocks noGrp="1"/>
          </p:cNvSpPr>
          <p:nvPr>
            <p:ph idx="1"/>
          </p:nvPr>
        </p:nvSpPr>
        <p:spPr/>
        <p:txBody>
          <a:bodyPr/>
          <a:lstStyle/>
          <a:p>
            <a:pPr algn="just"/>
            <a:r>
              <a:rPr lang="en-US" dirty="0"/>
              <a:t>The jQuery empty() method is used to remove all child nodes and content from the selected elements. </a:t>
            </a:r>
          </a:p>
          <a:p>
            <a:pPr algn="just"/>
            <a:r>
              <a:rPr lang="en-US" dirty="0"/>
              <a:t>This method doesn't remove the element itself.</a:t>
            </a:r>
          </a:p>
          <a:p>
            <a:pPr algn="just"/>
            <a:endParaRPr lang="en-IN" b="1" dirty="0"/>
          </a:p>
          <a:p>
            <a:pPr marL="0" indent="0" algn="just">
              <a:buNone/>
            </a:pPr>
            <a:r>
              <a:rPr lang="en-IN" b="1" dirty="0"/>
              <a:t>Syntax</a:t>
            </a:r>
            <a:r>
              <a:rPr lang="en-IN" dirty="0"/>
              <a:t>:</a:t>
            </a:r>
          </a:p>
          <a:p>
            <a:pPr lvl="2" algn="just"/>
            <a:r>
              <a:rPr lang="en-IN" sz="2800" dirty="0"/>
              <a:t>$(selector).empty()  </a:t>
            </a:r>
          </a:p>
          <a:p>
            <a:endParaRPr lang="en-IN" dirty="0"/>
          </a:p>
        </p:txBody>
      </p:sp>
    </p:spTree>
    <p:extLst>
      <p:ext uri="{BB962C8B-B14F-4D97-AF65-F5344CB8AC3E}">
        <p14:creationId xmlns:p14="http://schemas.microsoft.com/office/powerpoint/2010/main" val="1909011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31308-FC81-4CCA-9766-E5999B4DFD73}"/>
              </a:ext>
            </a:extLst>
          </p:cNvPr>
          <p:cNvSpPr>
            <a:spLocks noGrp="1"/>
          </p:cNvSpPr>
          <p:nvPr>
            <p:ph type="title"/>
          </p:nvPr>
        </p:nvSpPr>
        <p:spPr>
          <a:xfrm>
            <a:off x="838200" y="193748"/>
            <a:ext cx="10515600" cy="974577"/>
          </a:xfrm>
        </p:spPr>
        <p:txBody>
          <a:bodyPr>
            <a:normAutofit fontScale="90000"/>
          </a:bodyPr>
          <a:lstStyle/>
          <a:p>
            <a:r>
              <a:rPr lang="en-IN" b="1" u="sng" dirty="0"/>
              <a:t>jQuery detach()</a:t>
            </a:r>
            <a:br>
              <a:rPr lang="en-IN" dirty="0"/>
            </a:br>
            <a:endParaRPr lang="en-IN" dirty="0"/>
          </a:p>
        </p:txBody>
      </p:sp>
      <p:sp>
        <p:nvSpPr>
          <p:cNvPr id="3" name="Content Placeholder 2">
            <a:extLst>
              <a:ext uri="{FF2B5EF4-FFF2-40B4-BE49-F238E27FC236}">
                <a16:creationId xmlns:a16="http://schemas.microsoft.com/office/drawing/2014/main" id="{C7F33797-0DD1-4BFA-9289-A113AB6AA7B5}"/>
              </a:ext>
            </a:extLst>
          </p:cNvPr>
          <p:cNvSpPr>
            <a:spLocks noGrp="1"/>
          </p:cNvSpPr>
          <p:nvPr>
            <p:ph idx="1"/>
          </p:nvPr>
        </p:nvSpPr>
        <p:spPr>
          <a:xfrm>
            <a:off x="838200" y="999460"/>
            <a:ext cx="10515600" cy="5858540"/>
          </a:xfrm>
        </p:spPr>
        <p:txBody>
          <a:bodyPr>
            <a:normAutofit/>
          </a:bodyPr>
          <a:lstStyle/>
          <a:p>
            <a:pPr algn="just"/>
            <a:r>
              <a:rPr lang="en-US" dirty="0"/>
              <a:t>The jQuery detach() method is used to remove the selected elements, including all texts and child nodes and keeps only data and events.</a:t>
            </a:r>
          </a:p>
          <a:p>
            <a:pPr algn="just"/>
            <a:r>
              <a:rPr lang="en-US" dirty="0"/>
              <a:t>This method saves a copy of the removed elements to reinsert them whenever they needed later.</a:t>
            </a:r>
          </a:p>
          <a:p>
            <a:pPr algn="just"/>
            <a:r>
              <a:rPr lang="en-US" dirty="0"/>
              <a:t>There are some other methods also which are used to remove elements e.g. jQuery remove() method, jQuery empty() method etc. But there is a little difference among them.</a:t>
            </a:r>
          </a:p>
          <a:p>
            <a:pPr algn="just"/>
            <a:r>
              <a:rPr lang="en-US" b="1" dirty="0"/>
              <a:t>jQuery remove() method</a:t>
            </a:r>
            <a:r>
              <a:rPr lang="en-US" dirty="0"/>
              <a:t>: This method is used to remove the elements as well as its data and events.</a:t>
            </a:r>
          </a:p>
          <a:p>
            <a:pPr algn="just"/>
            <a:r>
              <a:rPr lang="en-US" b="1" dirty="0"/>
              <a:t>jQuery empty() method</a:t>
            </a:r>
            <a:r>
              <a:rPr lang="en-US" dirty="0"/>
              <a:t>: This method is used to remove only the content from the selected elements.</a:t>
            </a:r>
          </a:p>
          <a:p>
            <a:pPr marL="0" indent="0" algn="just">
              <a:buNone/>
            </a:pPr>
            <a:r>
              <a:rPr lang="en-US" b="1" dirty="0"/>
              <a:t>Syntax</a:t>
            </a:r>
            <a:r>
              <a:rPr lang="en-US" dirty="0"/>
              <a:t>:</a:t>
            </a:r>
          </a:p>
          <a:p>
            <a:pPr lvl="1" algn="just"/>
            <a:r>
              <a:rPr lang="en-US" sz="3000" dirty="0"/>
              <a:t>$(selector).detach()  </a:t>
            </a:r>
          </a:p>
          <a:p>
            <a:endParaRPr lang="en-IN" dirty="0"/>
          </a:p>
        </p:txBody>
      </p:sp>
    </p:spTree>
    <p:extLst>
      <p:ext uri="{BB962C8B-B14F-4D97-AF65-F5344CB8AC3E}">
        <p14:creationId xmlns:p14="http://schemas.microsoft.com/office/powerpoint/2010/main" val="1560714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2D76-F52C-4BB7-9BB5-248931C302E2}"/>
              </a:ext>
            </a:extLst>
          </p:cNvPr>
          <p:cNvSpPr>
            <a:spLocks noGrp="1"/>
          </p:cNvSpPr>
          <p:nvPr>
            <p:ph type="title"/>
          </p:nvPr>
        </p:nvSpPr>
        <p:spPr/>
        <p:txBody>
          <a:bodyPr/>
          <a:lstStyle/>
          <a:p>
            <a:r>
              <a:rPr lang="en-IN" b="1" u="sng" dirty="0"/>
              <a:t>Difference</a:t>
            </a:r>
          </a:p>
        </p:txBody>
      </p:sp>
      <p:sp>
        <p:nvSpPr>
          <p:cNvPr id="3" name="Content Placeholder 2">
            <a:extLst>
              <a:ext uri="{FF2B5EF4-FFF2-40B4-BE49-F238E27FC236}">
                <a16:creationId xmlns:a16="http://schemas.microsoft.com/office/drawing/2014/main" id="{B04E5C75-A97A-476F-BCB1-219D456E847E}"/>
              </a:ext>
            </a:extLst>
          </p:cNvPr>
          <p:cNvSpPr>
            <a:spLocks noGrp="1"/>
          </p:cNvSpPr>
          <p:nvPr>
            <p:ph idx="1"/>
          </p:nvPr>
        </p:nvSpPr>
        <p:spPr>
          <a:xfrm>
            <a:off x="838200" y="1105786"/>
            <a:ext cx="10515600" cy="5071177"/>
          </a:xfrm>
        </p:spPr>
        <p:txBody>
          <a:bodyPr/>
          <a:lstStyle/>
          <a:p>
            <a:pPr marL="0" lvl="0" indent="0" eaLnBrk="0" fontAlgn="base" hangingPunct="0">
              <a:lnSpc>
                <a:spcPct val="100000"/>
              </a:lnSpc>
              <a:spcBef>
                <a:spcPct val="0"/>
              </a:spcBef>
              <a:spcAft>
                <a:spcPct val="0"/>
              </a:spcAft>
              <a:buNone/>
            </a:pPr>
            <a:endParaRPr lang="en-US" altLang="en-US" sz="4400" dirty="0">
              <a:latin typeface="Arial" panose="020B0604020202020204" pitchFamily="34" charset="0"/>
            </a:endParaRPr>
          </a:p>
          <a:p>
            <a:pPr marL="0" lvl="0" indent="0" algn="just" eaLnBrk="0" fontAlgn="base" hangingPunct="0">
              <a:lnSpc>
                <a:spcPct val="100000"/>
              </a:lnSpc>
              <a:spcBef>
                <a:spcPct val="0"/>
              </a:spcBef>
              <a:spcAft>
                <a:spcPct val="0"/>
              </a:spcAft>
              <a:buFontTx/>
              <a:buChar char="•"/>
            </a:pPr>
            <a:r>
              <a:rPr lang="en-US" altLang="en-US" dirty="0">
                <a:solidFill>
                  <a:srgbClr val="242729"/>
                </a:solidFill>
                <a:cs typeface="Arial" panose="020B0604020202020204" pitchFamily="34" charset="0"/>
              </a:rPr>
              <a:t>hide -&gt; throw a clothe onto it</a:t>
            </a:r>
          </a:p>
          <a:p>
            <a:pPr marL="0" lvl="0" indent="0" algn="just" eaLnBrk="0" fontAlgn="base" hangingPunct="0">
              <a:lnSpc>
                <a:spcPct val="100000"/>
              </a:lnSpc>
              <a:spcBef>
                <a:spcPct val="0"/>
              </a:spcBef>
              <a:spcAft>
                <a:spcPct val="0"/>
              </a:spcAft>
              <a:buFontTx/>
              <a:buChar char="•"/>
            </a:pPr>
            <a:r>
              <a:rPr lang="en-US" altLang="en-US" dirty="0">
                <a:solidFill>
                  <a:srgbClr val="242729"/>
                </a:solidFill>
                <a:cs typeface="Arial" panose="020B0604020202020204" pitchFamily="34" charset="0"/>
              </a:rPr>
              <a:t>empty -&gt; remove the notes with an eraser</a:t>
            </a:r>
          </a:p>
          <a:p>
            <a:pPr marL="0" lvl="0" indent="0" algn="just" eaLnBrk="0" fontAlgn="base" hangingPunct="0">
              <a:lnSpc>
                <a:spcPct val="100000"/>
              </a:lnSpc>
              <a:spcBef>
                <a:spcPct val="0"/>
              </a:spcBef>
              <a:spcAft>
                <a:spcPct val="0"/>
              </a:spcAft>
              <a:buFontTx/>
              <a:buChar char="•"/>
            </a:pPr>
            <a:r>
              <a:rPr lang="en-US" altLang="en-US" dirty="0">
                <a:solidFill>
                  <a:srgbClr val="242729"/>
                </a:solidFill>
                <a:cs typeface="Arial" panose="020B0604020202020204" pitchFamily="34" charset="0"/>
              </a:rPr>
              <a:t>detach -&gt; grab the paper in your hand and keep it there for whatever        </a:t>
            </a:r>
          </a:p>
          <a:p>
            <a:pPr marL="0" lvl="0" indent="0" algn="just" eaLnBrk="0" fontAlgn="base" hangingPunct="0">
              <a:lnSpc>
                <a:spcPct val="100000"/>
              </a:lnSpc>
              <a:spcBef>
                <a:spcPct val="0"/>
              </a:spcBef>
              <a:spcAft>
                <a:spcPct val="0"/>
              </a:spcAft>
              <a:buNone/>
            </a:pPr>
            <a:r>
              <a:rPr lang="en-US" altLang="en-US" dirty="0">
                <a:solidFill>
                  <a:srgbClr val="242729"/>
                </a:solidFill>
                <a:cs typeface="Arial" panose="020B0604020202020204" pitchFamily="34" charset="0"/>
              </a:rPr>
              <a:t>                future plans</a:t>
            </a:r>
          </a:p>
          <a:p>
            <a:pPr marL="0" lvl="0" indent="0" algn="just" eaLnBrk="0" fontAlgn="base" hangingPunct="0">
              <a:lnSpc>
                <a:spcPct val="100000"/>
              </a:lnSpc>
              <a:spcBef>
                <a:spcPct val="0"/>
              </a:spcBef>
              <a:spcAft>
                <a:spcPct val="0"/>
              </a:spcAft>
              <a:buFontTx/>
              <a:buChar char="•"/>
            </a:pPr>
            <a:r>
              <a:rPr lang="en-US" altLang="en-US" dirty="0">
                <a:solidFill>
                  <a:srgbClr val="242729"/>
                </a:solidFill>
                <a:cs typeface="Arial" panose="020B0604020202020204" pitchFamily="34" charset="0"/>
              </a:rPr>
              <a:t>remove -&gt; grab the paper and throw it to the dustbin</a:t>
            </a:r>
          </a:p>
          <a:p>
            <a:pPr marL="0" lvl="0" indent="0" algn="just" eaLnBrk="0" fontAlgn="base" hangingPunct="0">
              <a:lnSpc>
                <a:spcPct val="100000"/>
              </a:lnSpc>
              <a:spcBef>
                <a:spcPct val="0"/>
              </a:spcBef>
              <a:spcAft>
                <a:spcPct val="0"/>
              </a:spcAft>
              <a:buNone/>
            </a:pPr>
            <a:endParaRPr lang="en-US" altLang="en-US" dirty="0">
              <a:solidFill>
                <a:srgbClr val="242729"/>
              </a:solidFill>
              <a:cs typeface="Arial" panose="020B0604020202020204" pitchFamily="34" charset="0"/>
            </a:endParaRPr>
          </a:p>
          <a:p>
            <a:pPr marL="0" lvl="0" indent="0" algn="just" eaLnBrk="0" fontAlgn="base" hangingPunct="0">
              <a:lnSpc>
                <a:spcPct val="100000"/>
              </a:lnSpc>
              <a:spcBef>
                <a:spcPct val="0"/>
              </a:spcBef>
              <a:spcAft>
                <a:spcPct val="0"/>
              </a:spcAft>
              <a:buNone/>
            </a:pPr>
            <a:r>
              <a:rPr lang="en-US" altLang="en-US" dirty="0">
                <a:solidFill>
                  <a:srgbClr val="242729"/>
                </a:solidFill>
                <a:cs typeface="Arial" panose="020B0604020202020204" pitchFamily="34" charset="0"/>
              </a:rPr>
              <a:t>The paper represents the element, and the notes represent the contents (child nodes) of the element.</a:t>
            </a:r>
            <a:endParaRPr lang="en-US" altLang="en-US" dirty="0"/>
          </a:p>
          <a:p>
            <a:endParaRPr lang="en-IN" dirty="0"/>
          </a:p>
        </p:txBody>
      </p:sp>
    </p:spTree>
    <p:extLst>
      <p:ext uri="{BB962C8B-B14F-4D97-AF65-F5344CB8AC3E}">
        <p14:creationId xmlns:p14="http://schemas.microsoft.com/office/powerpoint/2010/main" val="2516501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37A9-5DC2-4609-8F47-E693124EC34C}"/>
              </a:ext>
            </a:extLst>
          </p:cNvPr>
          <p:cNvSpPr>
            <a:spLocks noGrp="1"/>
          </p:cNvSpPr>
          <p:nvPr>
            <p:ph type="title"/>
          </p:nvPr>
        </p:nvSpPr>
        <p:spPr>
          <a:xfrm>
            <a:off x="838200" y="365126"/>
            <a:ext cx="10515600" cy="730028"/>
          </a:xfrm>
        </p:spPr>
        <p:txBody>
          <a:bodyPr>
            <a:normAutofit fontScale="90000"/>
          </a:bodyPr>
          <a:lstStyle/>
          <a:p>
            <a:r>
              <a:rPr lang="en-IN" b="1" u="sng" dirty="0"/>
              <a:t>jQuery </a:t>
            </a:r>
            <a:r>
              <a:rPr lang="en-IN" b="1" u="sng" dirty="0" err="1"/>
              <a:t>scrollTop</a:t>
            </a:r>
            <a:r>
              <a:rPr lang="en-IN" b="1" u="sng" dirty="0"/>
              <a:t>()</a:t>
            </a:r>
            <a:br>
              <a:rPr lang="en-IN" dirty="0"/>
            </a:br>
            <a:endParaRPr lang="en-IN" dirty="0"/>
          </a:p>
        </p:txBody>
      </p:sp>
      <p:sp>
        <p:nvSpPr>
          <p:cNvPr id="3" name="Content Placeholder 2">
            <a:extLst>
              <a:ext uri="{FF2B5EF4-FFF2-40B4-BE49-F238E27FC236}">
                <a16:creationId xmlns:a16="http://schemas.microsoft.com/office/drawing/2014/main" id="{0E1494AF-E7DA-4B9B-AF42-8C470F32F19D}"/>
              </a:ext>
            </a:extLst>
          </p:cNvPr>
          <p:cNvSpPr>
            <a:spLocks noGrp="1"/>
          </p:cNvSpPr>
          <p:nvPr>
            <p:ph idx="1"/>
          </p:nvPr>
        </p:nvSpPr>
        <p:spPr>
          <a:xfrm>
            <a:off x="838200" y="1180214"/>
            <a:ext cx="10515600" cy="4444409"/>
          </a:xfrm>
        </p:spPr>
        <p:txBody>
          <a:bodyPr>
            <a:normAutofit fontScale="92500" lnSpcReduction="10000"/>
          </a:bodyPr>
          <a:lstStyle/>
          <a:p>
            <a:pPr algn="just"/>
            <a:r>
              <a:rPr lang="en-US" dirty="0"/>
              <a:t>The jQuery </a:t>
            </a:r>
            <a:r>
              <a:rPr lang="en-US" dirty="0" err="1"/>
              <a:t>scrollTop</a:t>
            </a:r>
            <a:r>
              <a:rPr lang="en-US" dirty="0"/>
              <a:t> method is used to set or return the vertical scrollbar position for the selected element. </a:t>
            </a:r>
          </a:p>
          <a:p>
            <a:pPr algn="just"/>
            <a:r>
              <a:rPr lang="en-US" dirty="0"/>
              <a:t>When the scrollbar is on the top, it specifies the position 0.</a:t>
            </a:r>
          </a:p>
          <a:p>
            <a:pPr algn="just"/>
            <a:r>
              <a:rPr lang="en-US" b="1" dirty="0"/>
              <a:t>To return the position:</a:t>
            </a:r>
            <a:r>
              <a:rPr lang="en-US" dirty="0"/>
              <a:t> When this method is used to return the position, it provides the current vertical position of the first matched element in the set.</a:t>
            </a:r>
          </a:p>
          <a:p>
            <a:pPr algn="just"/>
            <a:r>
              <a:rPr lang="en-US" b="1" dirty="0"/>
              <a:t>To set the position:</a:t>
            </a:r>
            <a:r>
              <a:rPr lang="en-US" dirty="0"/>
              <a:t> When this method is used to set the position, it sets the vertical position of the scrollbar for all matched element.</a:t>
            </a:r>
            <a:endParaRPr lang="en-US" b="1" dirty="0"/>
          </a:p>
          <a:p>
            <a:pPr marL="0" indent="0" algn="just">
              <a:buNone/>
            </a:pPr>
            <a:r>
              <a:rPr lang="en-US" b="1" dirty="0"/>
              <a:t>Syntax</a:t>
            </a:r>
            <a:r>
              <a:rPr lang="en-US" dirty="0"/>
              <a:t>:</a:t>
            </a:r>
          </a:p>
          <a:p>
            <a:pPr algn="just"/>
            <a:r>
              <a:rPr lang="en-US" dirty="0"/>
              <a:t>To return vertical scrollbar position:</a:t>
            </a:r>
          </a:p>
          <a:p>
            <a:pPr algn="just"/>
            <a:r>
              <a:rPr lang="en-US" dirty="0"/>
              <a:t>$(selector).</a:t>
            </a:r>
            <a:r>
              <a:rPr lang="en-US" dirty="0" err="1"/>
              <a:t>scrollTop</a:t>
            </a:r>
            <a:r>
              <a:rPr lang="en-US" dirty="0"/>
              <a:t>()  </a:t>
            </a:r>
          </a:p>
          <a:p>
            <a:endParaRPr lang="en-IN" dirty="0"/>
          </a:p>
        </p:txBody>
      </p:sp>
      <p:pic>
        <p:nvPicPr>
          <p:cNvPr id="4" name="Picture 3">
            <a:extLst>
              <a:ext uri="{FF2B5EF4-FFF2-40B4-BE49-F238E27FC236}">
                <a16:creationId xmlns:a16="http://schemas.microsoft.com/office/drawing/2014/main" id="{EEEE5F3B-51C7-4C01-A88D-958D7BB3A8F4}"/>
              </a:ext>
            </a:extLst>
          </p:cNvPr>
          <p:cNvPicPr>
            <a:picLocks noChangeAspect="1"/>
          </p:cNvPicPr>
          <p:nvPr/>
        </p:nvPicPr>
        <p:blipFill>
          <a:blip r:embed="rId2"/>
          <a:stretch>
            <a:fillRect/>
          </a:stretch>
        </p:blipFill>
        <p:spPr>
          <a:xfrm>
            <a:off x="1084521" y="5624623"/>
            <a:ext cx="10143460" cy="1247775"/>
          </a:xfrm>
          <a:prstGeom prst="rect">
            <a:avLst/>
          </a:prstGeom>
        </p:spPr>
      </p:pic>
    </p:spTree>
    <p:extLst>
      <p:ext uri="{BB962C8B-B14F-4D97-AF65-F5344CB8AC3E}">
        <p14:creationId xmlns:p14="http://schemas.microsoft.com/office/powerpoint/2010/main" val="1248284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EE86-8EDA-4DD2-991F-06014B9EBB16}"/>
              </a:ext>
            </a:extLst>
          </p:cNvPr>
          <p:cNvSpPr>
            <a:spLocks noGrp="1"/>
          </p:cNvSpPr>
          <p:nvPr>
            <p:ph type="title"/>
          </p:nvPr>
        </p:nvSpPr>
        <p:spPr>
          <a:xfrm>
            <a:off x="838200" y="365125"/>
            <a:ext cx="10515600" cy="740661"/>
          </a:xfrm>
        </p:spPr>
        <p:txBody>
          <a:bodyPr>
            <a:normAutofit fontScale="90000"/>
          </a:bodyPr>
          <a:lstStyle/>
          <a:p>
            <a:r>
              <a:rPr lang="en-IN" b="1" u="sng" dirty="0"/>
              <a:t>jQuery </a:t>
            </a:r>
            <a:r>
              <a:rPr lang="en-IN" b="1" u="sng" dirty="0" err="1"/>
              <a:t>attr</a:t>
            </a:r>
            <a:r>
              <a:rPr lang="en-IN" b="1" u="sng" dirty="0"/>
              <a:t>()</a:t>
            </a:r>
            <a:br>
              <a:rPr lang="en-IN" dirty="0"/>
            </a:br>
            <a:endParaRPr lang="en-IN" dirty="0"/>
          </a:p>
        </p:txBody>
      </p:sp>
      <p:sp>
        <p:nvSpPr>
          <p:cNvPr id="3" name="Content Placeholder 2">
            <a:extLst>
              <a:ext uri="{FF2B5EF4-FFF2-40B4-BE49-F238E27FC236}">
                <a16:creationId xmlns:a16="http://schemas.microsoft.com/office/drawing/2014/main" id="{2FA8AF5A-C092-4EDA-A484-A2549B550A9F}"/>
              </a:ext>
            </a:extLst>
          </p:cNvPr>
          <p:cNvSpPr>
            <a:spLocks noGrp="1"/>
          </p:cNvSpPr>
          <p:nvPr>
            <p:ph idx="1"/>
          </p:nvPr>
        </p:nvSpPr>
        <p:spPr>
          <a:xfrm>
            <a:off x="838200" y="1105786"/>
            <a:ext cx="10515600" cy="5752214"/>
          </a:xfrm>
        </p:spPr>
        <p:txBody>
          <a:bodyPr>
            <a:normAutofit fontScale="85000" lnSpcReduction="20000"/>
          </a:bodyPr>
          <a:lstStyle/>
          <a:p>
            <a:pPr algn="just"/>
            <a:r>
              <a:rPr lang="en-US" dirty="0"/>
              <a:t>The jQuery </a:t>
            </a:r>
            <a:r>
              <a:rPr lang="en-US" dirty="0" err="1"/>
              <a:t>attr</a:t>
            </a:r>
            <a:r>
              <a:rPr lang="en-US" dirty="0"/>
              <a:t>() method is used to set or return attributes and values of the selected elements.</a:t>
            </a:r>
          </a:p>
          <a:p>
            <a:pPr algn="just"/>
            <a:r>
              <a:rPr lang="en-US" dirty="0"/>
              <a:t>There are two usage of jQuery </a:t>
            </a:r>
            <a:r>
              <a:rPr lang="en-US" dirty="0" err="1"/>
              <a:t>attr</a:t>
            </a:r>
            <a:r>
              <a:rPr lang="en-US" dirty="0"/>
              <a:t>() method.</a:t>
            </a:r>
          </a:p>
          <a:p>
            <a:pPr algn="just"/>
            <a:r>
              <a:rPr lang="en-US" b="1" dirty="0"/>
              <a:t>To return attribute value</a:t>
            </a:r>
            <a:r>
              <a:rPr lang="en-US" dirty="0"/>
              <a:t>: This method returns the value of the first matched element.</a:t>
            </a:r>
          </a:p>
          <a:p>
            <a:pPr algn="just"/>
            <a:r>
              <a:rPr lang="en-US" b="1" dirty="0"/>
              <a:t>To set attribute value</a:t>
            </a:r>
            <a:r>
              <a:rPr lang="en-US" dirty="0"/>
              <a:t>: This method is used to set one or more attribute/value pairs of the set of matched elements.</a:t>
            </a:r>
          </a:p>
          <a:p>
            <a:pPr marL="0" indent="0" algn="just">
              <a:buNone/>
            </a:pPr>
            <a:endParaRPr lang="en-US" b="1" dirty="0"/>
          </a:p>
          <a:p>
            <a:pPr marL="0" indent="0" algn="just">
              <a:buNone/>
            </a:pPr>
            <a:r>
              <a:rPr lang="en-US" b="1" dirty="0"/>
              <a:t>Syntax</a:t>
            </a:r>
            <a:r>
              <a:rPr lang="en-US" dirty="0"/>
              <a:t>:</a:t>
            </a:r>
          </a:p>
          <a:p>
            <a:pPr algn="just"/>
            <a:r>
              <a:rPr lang="en-US" dirty="0"/>
              <a:t>To return an attribute's value:</a:t>
            </a:r>
          </a:p>
          <a:p>
            <a:pPr marL="457200" lvl="1" indent="0" algn="just">
              <a:buNone/>
            </a:pPr>
            <a:r>
              <a:rPr lang="en-US" dirty="0"/>
              <a:t>	$(selector).</a:t>
            </a:r>
            <a:r>
              <a:rPr lang="en-US" dirty="0" err="1"/>
              <a:t>attr</a:t>
            </a:r>
            <a:r>
              <a:rPr lang="en-US" dirty="0"/>
              <a:t>(attribute)  </a:t>
            </a:r>
          </a:p>
          <a:p>
            <a:pPr algn="just"/>
            <a:r>
              <a:rPr lang="en-US" dirty="0"/>
              <a:t>To set an attribute and value:</a:t>
            </a:r>
          </a:p>
          <a:p>
            <a:pPr marL="457200" lvl="1" indent="0" algn="just">
              <a:buNone/>
            </a:pPr>
            <a:r>
              <a:rPr lang="en-US" dirty="0"/>
              <a:t>	$(selector).</a:t>
            </a:r>
            <a:r>
              <a:rPr lang="en-US" dirty="0" err="1"/>
              <a:t>attr</a:t>
            </a:r>
            <a:r>
              <a:rPr lang="en-US" dirty="0"/>
              <a:t>(</a:t>
            </a:r>
            <a:r>
              <a:rPr lang="en-US" dirty="0" err="1"/>
              <a:t>attribute,value</a:t>
            </a:r>
            <a:r>
              <a:rPr lang="en-US" dirty="0"/>
              <a:t>)  </a:t>
            </a:r>
          </a:p>
          <a:p>
            <a:pPr algn="just"/>
            <a:r>
              <a:rPr lang="en-US" dirty="0"/>
              <a:t>To set an attribute and value by using a function:</a:t>
            </a:r>
          </a:p>
          <a:p>
            <a:pPr marL="457200" lvl="1" indent="0" algn="just">
              <a:buNone/>
            </a:pPr>
            <a:r>
              <a:rPr lang="en-US" dirty="0"/>
              <a:t>	$(selector).</a:t>
            </a:r>
            <a:r>
              <a:rPr lang="en-US" dirty="0" err="1"/>
              <a:t>attr</a:t>
            </a:r>
            <a:r>
              <a:rPr lang="en-US" dirty="0"/>
              <a:t>(</a:t>
            </a:r>
            <a:r>
              <a:rPr lang="en-US" dirty="0" err="1"/>
              <a:t>attribute,function</a:t>
            </a:r>
            <a:r>
              <a:rPr lang="en-US" dirty="0"/>
              <a:t>(</a:t>
            </a:r>
            <a:r>
              <a:rPr lang="en-US" dirty="0" err="1"/>
              <a:t>index,currentvalue</a:t>
            </a:r>
            <a:r>
              <a:rPr lang="en-US" dirty="0"/>
              <a:t>))  </a:t>
            </a:r>
          </a:p>
          <a:p>
            <a:pPr algn="just"/>
            <a:r>
              <a:rPr lang="en-US" dirty="0"/>
              <a:t>To set multiple attributes and values:</a:t>
            </a:r>
          </a:p>
          <a:p>
            <a:pPr marL="457200" lvl="1" indent="0" algn="just">
              <a:buNone/>
            </a:pPr>
            <a:r>
              <a:rPr lang="en-US" dirty="0"/>
              <a:t>	$(selector).</a:t>
            </a:r>
            <a:r>
              <a:rPr lang="en-US" dirty="0" err="1"/>
              <a:t>attr</a:t>
            </a:r>
            <a:r>
              <a:rPr lang="en-US" dirty="0"/>
              <a:t>({</a:t>
            </a:r>
            <a:r>
              <a:rPr lang="en-US" dirty="0" err="1"/>
              <a:t>attribute:value</a:t>
            </a:r>
            <a:r>
              <a:rPr lang="en-US" dirty="0"/>
              <a:t>, </a:t>
            </a:r>
            <a:r>
              <a:rPr lang="en-US" dirty="0" err="1"/>
              <a:t>attribute:value</a:t>
            </a:r>
            <a:r>
              <a:rPr lang="en-US" dirty="0"/>
              <a:t>,...})   </a:t>
            </a:r>
          </a:p>
          <a:p>
            <a:endParaRPr lang="en-IN" dirty="0"/>
          </a:p>
        </p:txBody>
      </p:sp>
    </p:spTree>
    <p:extLst>
      <p:ext uri="{BB962C8B-B14F-4D97-AF65-F5344CB8AC3E}">
        <p14:creationId xmlns:p14="http://schemas.microsoft.com/office/powerpoint/2010/main" val="2292767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4B2E2-6459-41E9-B23B-9158AEEB62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7C2998A-35D4-45A2-9C5F-090329EB9B5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1EB9E39E-C0FE-487A-A2F2-AC4FC4F87BC0}"/>
              </a:ext>
            </a:extLst>
          </p:cNvPr>
          <p:cNvPicPr>
            <a:picLocks noChangeAspect="1"/>
          </p:cNvPicPr>
          <p:nvPr/>
        </p:nvPicPr>
        <p:blipFill>
          <a:blip r:embed="rId2"/>
          <a:stretch>
            <a:fillRect/>
          </a:stretch>
        </p:blipFill>
        <p:spPr>
          <a:xfrm>
            <a:off x="314325" y="542260"/>
            <a:ext cx="11563350" cy="5634703"/>
          </a:xfrm>
          <a:prstGeom prst="rect">
            <a:avLst/>
          </a:prstGeom>
        </p:spPr>
      </p:pic>
    </p:spTree>
    <p:extLst>
      <p:ext uri="{BB962C8B-B14F-4D97-AF65-F5344CB8AC3E}">
        <p14:creationId xmlns:p14="http://schemas.microsoft.com/office/powerpoint/2010/main" val="33773840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F2EE-DF05-4807-AD3A-804D95D3B99B}"/>
              </a:ext>
            </a:extLst>
          </p:cNvPr>
          <p:cNvSpPr>
            <a:spLocks noGrp="1"/>
          </p:cNvSpPr>
          <p:nvPr>
            <p:ph type="title"/>
          </p:nvPr>
        </p:nvSpPr>
        <p:spPr/>
        <p:txBody>
          <a:bodyPr/>
          <a:lstStyle/>
          <a:p>
            <a:r>
              <a:rPr lang="en-US" b="1" u="sng" dirty="0"/>
              <a:t>Benefits of using jQuery </a:t>
            </a:r>
            <a:r>
              <a:rPr lang="en-US" b="1" u="sng" dirty="0" err="1"/>
              <a:t>attr</a:t>
            </a:r>
            <a:r>
              <a:rPr lang="en-US" b="1" u="sng" dirty="0"/>
              <a:t>() method</a:t>
            </a:r>
            <a:br>
              <a:rPr lang="en-US" dirty="0"/>
            </a:br>
            <a:endParaRPr lang="en-IN" dirty="0"/>
          </a:p>
        </p:txBody>
      </p:sp>
      <p:sp>
        <p:nvSpPr>
          <p:cNvPr id="3" name="Content Placeholder 2">
            <a:extLst>
              <a:ext uri="{FF2B5EF4-FFF2-40B4-BE49-F238E27FC236}">
                <a16:creationId xmlns:a16="http://schemas.microsoft.com/office/drawing/2014/main" id="{1D79313E-D80D-4854-A5F4-9E55DE0A65AD}"/>
              </a:ext>
            </a:extLst>
          </p:cNvPr>
          <p:cNvSpPr>
            <a:spLocks noGrp="1"/>
          </p:cNvSpPr>
          <p:nvPr>
            <p:ph idx="1"/>
          </p:nvPr>
        </p:nvSpPr>
        <p:spPr/>
        <p:txBody>
          <a:bodyPr/>
          <a:lstStyle/>
          <a:p>
            <a:pPr algn="just"/>
            <a:r>
              <a:rPr lang="en-US" b="1" dirty="0"/>
              <a:t>Convenience:</a:t>
            </a:r>
            <a:r>
              <a:rPr lang="en-US" dirty="0"/>
              <a:t> When you use jQuery </a:t>
            </a:r>
            <a:r>
              <a:rPr lang="en-US" dirty="0" err="1"/>
              <a:t>attr</a:t>
            </a:r>
            <a:r>
              <a:rPr lang="en-US" dirty="0"/>
              <a:t>() method to get the value of the attribute of an element then it can be call directly on a jQuery object and chained to other jQuery methods.</a:t>
            </a:r>
          </a:p>
          <a:p>
            <a:pPr algn="just"/>
            <a:endParaRPr lang="en-US" dirty="0"/>
          </a:p>
          <a:p>
            <a:pPr algn="just"/>
            <a:r>
              <a:rPr lang="en-US" b="1" dirty="0"/>
              <a:t>Cross-browser consistency:</a:t>
            </a:r>
            <a:r>
              <a:rPr lang="en-US" dirty="0"/>
              <a:t> You can get rid from inconsistently changing of attribute's value on different browsers or even on different versions of a single browser.</a:t>
            </a:r>
          </a:p>
          <a:p>
            <a:endParaRPr lang="en-IN" dirty="0"/>
          </a:p>
        </p:txBody>
      </p:sp>
    </p:spTree>
    <p:extLst>
      <p:ext uri="{BB962C8B-B14F-4D97-AF65-F5344CB8AC3E}">
        <p14:creationId xmlns:p14="http://schemas.microsoft.com/office/powerpoint/2010/main" val="774797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9A2A3-672E-472E-928A-12C97538EC34}"/>
              </a:ext>
            </a:extLst>
          </p:cNvPr>
          <p:cNvSpPr>
            <a:spLocks noGrp="1"/>
          </p:cNvSpPr>
          <p:nvPr>
            <p:ph type="title"/>
          </p:nvPr>
        </p:nvSpPr>
        <p:spPr/>
        <p:txBody>
          <a:bodyPr/>
          <a:lstStyle/>
          <a:p>
            <a:r>
              <a:rPr lang="en-IN" b="1" u="sng" dirty="0"/>
              <a:t>jQuery prop()</a:t>
            </a:r>
            <a:br>
              <a:rPr lang="en-IN" dirty="0"/>
            </a:br>
            <a:endParaRPr lang="en-IN" dirty="0"/>
          </a:p>
        </p:txBody>
      </p:sp>
      <p:sp>
        <p:nvSpPr>
          <p:cNvPr id="3" name="Content Placeholder 2">
            <a:extLst>
              <a:ext uri="{FF2B5EF4-FFF2-40B4-BE49-F238E27FC236}">
                <a16:creationId xmlns:a16="http://schemas.microsoft.com/office/drawing/2014/main" id="{778673B0-4C9E-4E5E-82E2-9104D826351A}"/>
              </a:ext>
            </a:extLst>
          </p:cNvPr>
          <p:cNvSpPr>
            <a:spLocks noGrp="1"/>
          </p:cNvSpPr>
          <p:nvPr>
            <p:ph idx="1"/>
          </p:nvPr>
        </p:nvSpPr>
        <p:spPr>
          <a:xfrm>
            <a:off x="838200" y="1371600"/>
            <a:ext cx="10515600" cy="5316279"/>
          </a:xfrm>
        </p:spPr>
        <p:txBody>
          <a:bodyPr>
            <a:normAutofit/>
          </a:bodyPr>
          <a:lstStyle/>
          <a:p>
            <a:pPr algn="just"/>
            <a:r>
              <a:rPr lang="en-US" dirty="0"/>
              <a:t>jQuery prop() method is used for two purpose.</a:t>
            </a:r>
          </a:p>
          <a:p>
            <a:pPr algn="just"/>
            <a:endParaRPr lang="en-US" dirty="0"/>
          </a:p>
          <a:p>
            <a:pPr algn="just"/>
            <a:r>
              <a:rPr lang="en-US" dirty="0"/>
              <a:t>It is used to </a:t>
            </a:r>
            <a:r>
              <a:rPr lang="en-US" b="1" dirty="0"/>
              <a:t>return</a:t>
            </a:r>
            <a:r>
              <a:rPr lang="en-US" dirty="0"/>
              <a:t> the value of a property for the first element in a set of matched elements.</a:t>
            </a:r>
          </a:p>
          <a:p>
            <a:pPr algn="just"/>
            <a:endParaRPr lang="en-US" dirty="0"/>
          </a:p>
          <a:p>
            <a:pPr algn="just"/>
            <a:r>
              <a:rPr lang="en-US" dirty="0"/>
              <a:t>It is used to </a:t>
            </a:r>
            <a:r>
              <a:rPr lang="en-US" b="1" dirty="0"/>
              <a:t>set</a:t>
            </a:r>
            <a:r>
              <a:rPr lang="en-US" dirty="0"/>
              <a:t> one or more property value for a set of matched element.</a:t>
            </a:r>
          </a:p>
          <a:p>
            <a:pPr algn="just"/>
            <a:endParaRPr lang="en-US" dirty="0"/>
          </a:p>
          <a:p>
            <a:pPr algn="just"/>
            <a:r>
              <a:rPr lang="en-US" dirty="0"/>
              <a:t>The jQuery prop() method is generally used to retrieve property values i.e. DOM properties (like </a:t>
            </a:r>
            <a:r>
              <a:rPr lang="en-US" dirty="0" err="1"/>
              <a:t>tagName</a:t>
            </a:r>
            <a:r>
              <a:rPr lang="en-US" dirty="0"/>
              <a:t>, </a:t>
            </a:r>
            <a:r>
              <a:rPr lang="en-US" dirty="0" err="1"/>
              <a:t>nodeName</a:t>
            </a:r>
            <a:r>
              <a:rPr lang="en-US" dirty="0"/>
              <a:t>, </a:t>
            </a:r>
            <a:r>
              <a:rPr lang="en-US" dirty="0" err="1"/>
              <a:t>defaultChecked</a:t>
            </a:r>
            <a:r>
              <a:rPr lang="en-US" dirty="0"/>
              <a:t>) or own custom made properties. </a:t>
            </a:r>
          </a:p>
          <a:p>
            <a:endParaRPr lang="en-IN" dirty="0"/>
          </a:p>
        </p:txBody>
      </p:sp>
    </p:spTree>
    <p:extLst>
      <p:ext uri="{BB962C8B-B14F-4D97-AF65-F5344CB8AC3E}">
        <p14:creationId xmlns:p14="http://schemas.microsoft.com/office/powerpoint/2010/main" val="3436808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7A28AF-289E-45F9-87A0-AA7E631F8B6C}"/>
              </a:ext>
            </a:extLst>
          </p:cNvPr>
          <p:cNvSpPr>
            <a:spLocks noGrp="1"/>
          </p:cNvSpPr>
          <p:nvPr>
            <p:ph idx="1"/>
          </p:nvPr>
        </p:nvSpPr>
        <p:spPr>
          <a:xfrm>
            <a:off x="454099" y="489098"/>
            <a:ext cx="10899701" cy="3466213"/>
          </a:xfrm>
        </p:spPr>
        <p:txBody>
          <a:bodyPr>
            <a:normAutofit fontScale="92500" lnSpcReduction="10000"/>
          </a:bodyPr>
          <a:lstStyle/>
          <a:p>
            <a:pPr algn="just"/>
            <a:r>
              <a:rPr lang="en-US" b="1" dirty="0"/>
              <a:t>To set content</a:t>
            </a:r>
            <a:r>
              <a:rPr lang="en-US" dirty="0"/>
              <a:t>: When you use this method to set content, it overwrites the content of the all matched elements.</a:t>
            </a:r>
          </a:p>
          <a:p>
            <a:pPr algn="just"/>
            <a:endParaRPr lang="en-US" dirty="0"/>
          </a:p>
          <a:p>
            <a:pPr algn="just"/>
            <a:r>
              <a:rPr lang="en-US" b="1" dirty="0"/>
              <a:t>To return content</a:t>
            </a:r>
            <a:r>
              <a:rPr lang="en-US" dirty="0"/>
              <a:t>: When you use this method to return content, it returns the content of the first matched element.</a:t>
            </a:r>
          </a:p>
          <a:p>
            <a:pPr marL="0" indent="0" algn="just">
              <a:buNone/>
            </a:pPr>
            <a:endParaRPr lang="en-US" dirty="0"/>
          </a:p>
          <a:p>
            <a:pPr algn="just"/>
            <a:endParaRPr lang="en-US" dirty="0"/>
          </a:p>
          <a:p>
            <a:pPr marL="0" indent="0" algn="just">
              <a:buNone/>
            </a:pPr>
            <a:r>
              <a:rPr lang="en-IN" b="1" dirty="0"/>
              <a:t>Parameters</a:t>
            </a:r>
            <a:endParaRPr lang="en-US" dirty="0"/>
          </a:p>
          <a:p>
            <a:endParaRPr lang="en-IN" dirty="0"/>
          </a:p>
        </p:txBody>
      </p:sp>
      <p:pic>
        <p:nvPicPr>
          <p:cNvPr id="4" name="Picture 3">
            <a:extLst>
              <a:ext uri="{FF2B5EF4-FFF2-40B4-BE49-F238E27FC236}">
                <a16:creationId xmlns:a16="http://schemas.microsoft.com/office/drawing/2014/main" id="{C75F2138-D02D-4FC9-BA95-C0AB524F246D}"/>
              </a:ext>
            </a:extLst>
          </p:cNvPr>
          <p:cNvPicPr>
            <a:picLocks noChangeAspect="1"/>
          </p:cNvPicPr>
          <p:nvPr/>
        </p:nvPicPr>
        <p:blipFill>
          <a:blip r:embed="rId2"/>
          <a:stretch>
            <a:fillRect/>
          </a:stretch>
        </p:blipFill>
        <p:spPr>
          <a:xfrm>
            <a:off x="454099" y="3955311"/>
            <a:ext cx="11677650" cy="2629122"/>
          </a:xfrm>
          <a:prstGeom prst="rect">
            <a:avLst/>
          </a:prstGeom>
        </p:spPr>
      </p:pic>
    </p:spTree>
    <p:extLst>
      <p:ext uri="{BB962C8B-B14F-4D97-AF65-F5344CB8AC3E}">
        <p14:creationId xmlns:p14="http://schemas.microsoft.com/office/powerpoint/2010/main" val="3881219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20BA5-22D4-44EF-A776-3B547D6C460F}"/>
              </a:ext>
            </a:extLst>
          </p:cNvPr>
          <p:cNvSpPr>
            <a:spLocks noGrp="1"/>
          </p:cNvSpPr>
          <p:nvPr>
            <p:ph type="title"/>
          </p:nvPr>
        </p:nvSpPr>
        <p:spPr>
          <a:xfrm>
            <a:off x="838200" y="365126"/>
            <a:ext cx="10515600" cy="995842"/>
          </a:xfrm>
        </p:spPr>
        <p:txBody>
          <a:bodyPr/>
          <a:lstStyle/>
          <a:p>
            <a:r>
              <a:rPr lang="en-US" b="1" u="sng" dirty="0"/>
              <a:t>Syntax</a:t>
            </a:r>
            <a:endParaRPr lang="en-IN" u="sng" dirty="0"/>
          </a:p>
        </p:txBody>
      </p:sp>
      <p:sp>
        <p:nvSpPr>
          <p:cNvPr id="3" name="Content Placeholder 2">
            <a:extLst>
              <a:ext uri="{FF2B5EF4-FFF2-40B4-BE49-F238E27FC236}">
                <a16:creationId xmlns:a16="http://schemas.microsoft.com/office/drawing/2014/main" id="{4888DA71-F3B9-44EB-9B6C-127538FE3E2E}"/>
              </a:ext>
            </a:extLst>
          </p:cNvPr>
          <p:cNvSpPr>
            <a:spLocks noGrp="1"/>
          </p:cNvSpPr>
          <p:nvPr>
            <p:ph idx="1"/>
          </p:nvPr>
        </p:nvSpPr>
        <p:spPr>
          <a:xfrm>
            <a:off x="838200" y="1360968"/>
            <a:ext cx="10515600" cy="4815995"/>
          </a:xfrm>
        </p:spPr>
        <p:txBody>
          <a:bodyPr>
            <a:normAutofit/>
          </a:bodyPr>
          <a:lstStyle/>
          <a:p>
            <a:pPr marL="0" indent="0">
              <a:buNone/>
            </a:pPr>
            <a:endParaRPr lang="en-US" dirty="0"/>
          </a:p>
          <a:p>
            <a:r>
              <a:rPr lang="en-US" dirty="0"/>
              <a:t>To return the value of a property:</a:t>
            </a:r>
          </a:p>
          <a:p>
            <a:pPr marL="0" indent="0">
              <a:buNone/>
            </a:pPr>
            <a:r>
              <a:rPr lang="en-US" dirty="0"/>
              <a:t>	$(selector).prop(property)  </a:t>
            </a:r>
          </a:p>
          <a:p>
            <a:r>
              <a:rPr lang="en-US" dirty="0"/>
              <a:t>To set the property and value:</a:t>
            </a:r>
          </a:p>
          <a:p>
            <a:pPr marL="0" indent="0">
              <a:buNone/>
            </a:pPr>
            <a:r>
              <a:rPr lang="en-US" dirty="0"/>
              <a:t>	$(selector).prop(</a:t>
            </a:r>
            <a:r>
              <a:rPr lang="en-US" dirty="0" err="1"/>
              <a:t>property,value</a:t>
            </a:r>
            <a:r>
              <a:rPr lang="en-US" dirty="0"/>
              <a:t>)  </a:t>
            </a:r>
          </a:p>
          <a:p>
            <a:r>
              <a:rPr lang="en-US" dirty="0"/>
              <a:t>To set property and value by using a function:</a:t>
            </a:r>
          </a:p>
          <a:p>
            <a:pPr marL="0" indent="0">
              <a:buNone/>
            </a:pPr>
            <a:r>
              <a:rPr lang="en-US" dirty="0"/>
              <a:t>	$(selector).prop(</a:t>
            </a:r>
            <a:r>
              <a:rPr lang="en-US" dirty="0" err="1"/>
              <a:t>property,function</a:t>
            </a:r>
            <a:r>
              <a:rPr lang="en-US" dirty="0"/>
              <a:t>(</a:t>
            </a:r>
            <a:r>
              <a:rPr lang="en-US" dirty="0" err="1"/>
              <a:t>index,currentvalue</a:t>
            </a:r>
            <a:r>
              <a:rPr lang="en-US" dirty="0"/>
              <a:t>))  </a:t>
            </a:r>
          </a:p>
          <a:p>
            <a:r>
              <a:rPr lang="en-US" dirty="0"/>
              <a:t>To set multiple properties and values:</a:t>
            </a:r>
          </a:p>
          <a:p>
            <a:pPr marL="0" indent="0">
              <a:buNone/>
            </a:pPr>
            <a:r>
              <a:rPr lang="en-US" dirty="0"/>
              <a:t>	$(selector).prop({</a:t>
            </a:r>
            <a:r>
              <a:rPr lang="en-US" dirty="0" err="1"/>
              <a:t>property:value</a:t>
            </a:r>
            <a:r>
              <a:rPr lang="en-US" dirty="0"/>
              <a:t>, </a:t>
            </a:r>
            <a:r>
              <a:rPr lang="en-US" dirty="0" err="1"/>
              <a:t>property:value</a:t>
            </a:r>
            <a:r>
              <a:rPr lang="en-US" dirty="0"/>
              <a:t>,...})  </a:t>
            </a:r>
          </a:p>
          <a:p>
            <a:endParaRPr lang="en-IN" dirty="0"/>
          </a:p>
        </p:txBody>
      </p:sp>
    </p:spTree>
    <p:extLst>
      <p:ext uri="{BB962C8B-B14F-4D97-AF65-F5344CB8AC3E}">
        <p14:creationId xmlns:p14="http://schemas.microsoft.com/office/powerpoint/2010/main" val="2665364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F2D1-DF96-45A2-A355-70F57AF9D1DD}"/>
              </a:ext>
            </a:extLst>
          </p:cNvPr>
          <p:cNvSpPr>
            <a:spLocks noGrp="1"/>
          </p:cNvSpPr>
          <p:nvPr>
            <p:ph type="title"/>
          </p:nvPr>
        </p:nvSpPr>
        <p:spPr>
          <a:xfrm>
            <a:off x="838200" y="365125"/>
            <a:ext cx="10515600" cy="1091535"/>
          </a:xfrm>
        </p:spPr>
        <p:txBody>
          <a:bodyPr>
            <a:normAutofit fontScale="90000"/>
          </a:bodyPr>
          <a:lstStyle/>
          <a:p>
            <a:r>
              <a:rPr lang="en-US" b="1" u="sng" dirty="0"/>
              <a:t>Difference between jQuery </a:t>
            </a:r>
            <a:r>
              <a:rPr lang="en-US" b="1" u="sng" dirty="0" err="1"/>
              <a:t>attr</a:t>
            </a:r>
            <a:r>
              <a:rPr lang="en-US" b="1" u="sng" dirty="0"/>
              <a:t>() and jQuery prop() method</a:t>
            </a:r>
            <a:br>
              <a:rPr lang="en-US" dirty="0"/>
            </a:br>
            <a:endParaRPr lang="en-IN" dirty="0"/>
          </a:p>
        </p:txBody>
      </p:sp>
      <p:sp>
        <p:nvSpPr>
          <p:cNvPr id="3" name="Content Placeholder 2">
            <a:extLst>
              <a:ext uri="{FF2B5EF4-FFF2-40B4-BE49-F238E27FC236}">
                <a16:creationId xmlns:a16="http://schemas.microsoft.com/office/drawing/2014/main" id="{F21148D9-0147-4763-9FF7-40A0DC02E775}"/>
              </a:ext>
            </a:extLst>
          </p:cNvPr>
          <p:cNvSpPr>
            <a:spLocks noGrp="1"/>
          </p:cNvSpPr>
          <p:nvPr>
            <p:ph idx="1"/>
          </p:nvPr>
        </p:nvSpPr>
        <p:spPr>
          <a:xfrm>
            <a:off x="838200" y="1456660"/>
            <a:ext cx="10515600" cy="5401339"/>
          </a:xfrm>
        </p:spPr>
        <p:txBody>
          <a:bodyPr>
            <a:normAutofit/>
          </a:bodyPr>
          <a:lstStyle/>
          <a:p>
            <a:pPr algn="just"/>
            <a:r>
              <a:rPr lang="en-US" dirty="0"/>
              <a:t>The jQuery </a:t>
            </a:r>
            <a:r>
              <a:rPr lang="en-US" dirty="0" err="1"/>
              <a:t>attr</a:t>
            </a:r>
            <a:r>
              <a:rPr lang="en-US" dirty="0"/>
              <a:t>() method is used to retrieve the HTML attribute values while jQuery prop() method is used to retrieve the property values.</a:t>
            </a:r>
          </a:p>
          <a:p>
            <a:pPr algn="just"/>
            <a:r>
              <a:rPr lang="en-US" dirty="0"/>
              <a:t>The </a:t>
            </a:r>
            <a:r>
              <a:rPr lang="en-US" dirty="0" err="1"/>
              <a:t>attr</a:t>
            </a:r>
            <a:r>
              <a:rPr lang="en-US" dirty="0"/>
              <a:t>() method changes the attribute of the HTML tag while the prop() method changes a property for the HTML tag as per the DOM tree.</a:t>
            </a:r>
          </a:p>
          <a:p>
            <a:pPr algn="just"/>
            <a:r>
              <a:rPr lang="en-US" dirty="0"/>
              <a:t>Properties are generally simpler to deal with than attributes so the jQuery prop() method is mostly used rather than </a:t>
            </a:r>
            <a:r>
              <a:rPr lang="en-US" dirty="0" err="1"/>
              <a:t>attr</a:t>
            </a:r>
            <a:r>
              <a:rPr lang="en-US" dirty="0"/>
              <a:t>() method.</a:t>
            </a:r>
          </a:p>
          <a:p>
            <a:pPr algn="just"/>
            <a:endParaRPr lang="en-US" dirty="0"/>
          </a:p>
          <a:p>
            <a:pPr marL="0" lvl="0" indent="0" eaLnBrk="0" fontAlgn="base" hangingPunct="0">
              <a:lnSpc>
                <a:spcPct val="100000"/>
              </a:lnSpc>
              <a:spcBef>
                <a:spcPct val="0"/>
              </a:spcBef>
              <a:spcAft>
                <a:spcPct val="0"/>
              </a:spcAft>
              <a:buNone/>
            </a:pPr>
            <a:r>
              <a:rPr lang="en-US" altLang="en-US" sz="1800" dirty="0">
                <a:solidFill>
                  <a:srgbClr val="242729"/>
                </a:solidFill>
                <a:latin typeface="Consolas" panose="020B0609020204030204" pitchFamily="49" charset="0"/>
                <a:cs typeface="Arial" panose="020B0604020202020204" pitchFamily="34" charset="0"/>
              </a:rPr>
              <a:t>.</a:t>
            </a:r>
            <a:r>
              <a:rPr lang="en-US" altLang="en-US" sz="1800" dirty="0" err="1">
                <a:solidFill>
                  <a:srgbClr val="242729"/>
                </a:solidFill>
                <a:latin typeface="Consolas" panose="020B0609020204030204" pitchFamily="49" charset="0"/>
                <a:cs typeface="Arial" panose="020B0604020202020204" pitchFamily="34" charset="0"/>
              </a:rPr>
              <a:t>attr</a:t>
            </a:r>
            <a:r>
              <a:rPr lang="en-US" altLang="en-US" sz="1800" dirty="0">
                <a:solidFill>
                  <a:srgbClr val="242729"/>
                </a:solidFill>
                <a:latin typeface="Consolas" panose="020B0609020204030204" pitchFamily="49" charset="0"/>
                <a:cs typeface="Arial" panose="020B0604020202020204" pitchFamily="34" charset="0"/>
              </a:rPr>
              <a:t>()</a:t>
            </a:r>
            <a:r>
              <a:rPr lang="en-US" altLang="en-US" dirty="0">
                <a:solidFill>
                  <a:srgbClr val="242729"/>
                </a:solidFill>
                <a:latin typeface="Arial" panose="020B0604020202020204" pitchFamily="34" charset="0"/>
                <a:cs typeface="Arial" panose="020B0604020202020204" pitchFamily="34" charset="0"/>
              </a:rPr>
              <a:t> changes attributes for that HTML tag.</a:t>
            </a:r>
            <a:endParaRPr lang="en-US" altLang="en-US" sz="1600" dirty="0"/>
          </a:p>
          <a:p>
            <a:pPr marL="0" lvl="0" indent="0" eaLnBrk="0" fontAlgn="base" hangingPunct="0">
              <a:lnSpc>
                <a:spcPct val="100000"/>
              </a:lnSpc>
              <a:spcBef>
                <a:spcPct val="0"/>
              </a:spcBef>
              <a:spcAft>
                <a:spcPct val="0"/>
              </a:spcAft>
              <a:buNone/>
            </a:pPr>
            <a:r>
              <a:rPr lang="en-US" altLang="en-US" sz="1800" dirty="0">
                <a:solidFill>
                  <a:srgbClr val="242729"/>
                </a:solidFill>
                <a:latin typeface="Consolas" panose="020B0609020204030204" pitchFamily="49" charset="0"/>
                <a:cs typeface="Arial" panose="020B0604020202020204" pitchFamily="34" charset="0"/>
              </a:rPr>
              <a:t>.prop()</a:t>
            </a:r>
            <a:r>
              <a:rPr lang="en-US" altLang="en-US" dirty="0">
                <a:solidFill>
                  <a:srgbClr val="242729"/>
                </a:solidFill>
                <a:latin typeface="Arial" panose="020B0604020202020204" pitchFamily="34" charset="0"/>
                <a:cs typeface="Arial" panose="020B0604020202020204" pitchFamily="34" charset="0"/>
              </a:rPr>
              <a:t> changes properties for that HTML tag as per the DOM tree.</a:t>
            </a:r>
            <a:endParaRPr lang="en-US" altLang="en-US" sz="4400" dirty="0">
              <a:latin typeface="Arial" panose="020B0604020202020204" pitchFamily="34" charset="0"/>
            </a:endParaRPr>
          </a:p>
          <a:p>
            <a:pPr algn="just"/>
            <a:endParaRPr lang="en-US" dirty="0"/>
          </a:p>
          <a:p>
            <a:pPr marL="0" indent="0" algn="just">
              <a:buNone/>
            </a:pPr>
            <a:endParaRPr lang="en-US" dirty="0"/>
          </a:p>
          <a:p>
            <a:endParaRPr lang="en-IN" dirty="0"/>
          </a:p>
        </p:txBody>
      </p:sp>
    </p:spTree>
    <p:extLst>
      <p:ext uri="{BB962C8B-B14F-4D97-AF65-F5344CB8AC3E}">
        <p14:creationId xmlns:p14="http://schemas.microsoft.com/office/powerpoint/2010/main" val="4095200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6544C-5DA0-46DF-8340-2C8A77B277DA}"/>
              </a:ext>
            </a:extLst>
          </p:cNvPr>
          <p:cNvSpPr>
            <a:spLocks noGrp="1"/>
          </p:cNvSpPr>
          <p:nvPr>
            <p:ph type="title"/>
          </p:nvPr>
        </p:nvSpPr>
        <p:spPr>
          <a:xfrm>
            <a:off x="838200" y="365125"/>
            <a:ext cx="10515600" cy="1484939"/>
          </a:xfrm>
        </p:spPr>
        <p:txBody>
          <a:bodyPr>
            <a:normAutofit/>
          </a:bodyPr>
          <a:lstStyle/>
          <a:p>
            <a:r>
              <a:rPr lang="en-IN" b="1" u="sng" dirty="0"/>
              <a:t>jQuery offset()</a:t>
            </a:r>
            <a:br>
              <a:rPr lang="en-IN" dirty="0"/>
            </a:br>
            <a:endParaRPr lang="en-IN" dirty="0"/>
          </a:p>
        </p:txBody>
      </p:sp>
      <p:sp>
        <p:nvSpPr>
          <p:cNvPr id="3" name="Content Placeholder 2">
            <a:extLst>
              <a:ext uri="{FF2B5EF4-FFF2-40B4-BE49-F238E27FC236}">
                <a16:creationId xmlns:a16="http://schemas.microsoft.com/office/drawing/2014/main" id="{568F9174-A9AC-4B32-8C22-3B4D39ED853F}"/>
              </a:ext>
            </a:extLst>
          </p:cNvPr>
          <p:cNvSpPr>
            <a:spLocks noGrp="1"/>
          </p:cNvSpPr>
          <p:nvPr>
            <p:ph idx="1"/>
          </p:nvPr>
        </p:nvSpPr>
        <p:spPr>
          <a:xfrm>
            <a:off x="838200" y="1658678"/>
            <a:ext cx="10515600" cy="5358809"/>
          </a:xfrm>
        </p:spPr>
        <p:txBody>
          <a:bodyPr>
            <a:normAutofit/>
          </a:bodyPr>
          <a:lstStyle/>
          <a:p>
            <a:pPr algn="just"/>
            <a:r>
              <a:rPr lang="en-US" dirty="0"/>
              <a:t>The jQuery offset() method is used to get the current offset of the first matched element.</a:t>
            </a:r>
          </a:p>
          <a:p>
            <a:pPr algn="just"/>
            <a:r>
              <a:rPr lang="en-US" dirty="0"/>
              <a:t>It provides two methods: to set or return the offset co-ordinates for the selected elements, relative to the document.</a:t>
            </a:r>
          </a:p>
          <a:p>
            <a:pPr algn="just"/>
            <a:r>
              <a:rPr lang="en-US" b="1" dirty="0"/>
              <a:t>To return the offset:</a:t>
            </a:r>
            <a:r>
              <a:rPr lang="en-US" dirty="0"/>
              <a:t> When this method is used to return the offset, it returns the offset co-ordinates of the FIRST matched element. It specifies the object's two properties: the top and left positions in pixels.</a:t>
            </a:r>
          </a:p>
          <a:p>
            <a:pPr algn="just"/>
            <a:r>
              <a:rPr lang="en-US" b="1" dirty="0"/>
              <a:t>To set the offset:</a:t>
            </a:r>
            <a:r>
              <a:rPr lang="en-US" dirty="0"/>
              <a:t> When this method is used to set the offset, it sets the offset co-ordinates of ALL matched elements.</a:t>
            </a:r>
          </a:p>
          <a:p>
            <a:endParaRPr lang="en-IN" dirty="0"/>
          </a:p>
        </p:txBody>
      </p:sp>
    </p:spTree>
    <p:extLst>
      <p:ext uri="{BB962C8B-B14F-4D97-AF65-F5344CB8AC3E}">
        <p14:creationId xmlns:p14="http://schemas.microsoft.com/office/powerpoint/2010/main" val="2096668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A0E361-63CF-4E57-991B-81418B1BD410}"/>
              </a:ext>
            </a:extLst>
          </p:cNvPr>
          <p:cNvSpPr>
            <a:spLocks noGrp="1"/>
          </p:cNvSpPr>
          <p:nvPr>
            <p:ph idx="1"/>
          </p:nvPr>
        </p:nvSpPr>
        <p:spPr>
          <a:xfrm>
            <a:off x="785037" y="262639"/>
            <a:ext cx="10515600" cy="3565082"/>
          </a:xfrm>
        </p:spPr>
        <p:txBody>
          <a:bodyPr>
            <a:normAutofit/>
          </a:bodyPr>
          <a:lstStyle/>
          <a:p>
            <a:pPr marL="0" indent="0" algn="just">
              <a:buNone/>
            </a:pPr>
            <a:r>
              <a:rPr lang="en-US" b="1" dirty="0"/>
              <a:t>Syntax</a:t>
            </a:r>
            <a:r>
              <a:rPr lang="en-US" dirty="0"/>
              <a:t>:</a:t>
            </a:r>
          </a:p>
          <a:p>
            <a:pPr algn="just"/>
            <a:r>
              <a:rPr lang="en-US" dirty="0"/>
              <a:t>To </a:t>
            </a:r>
            <a:r>
              <a:rPr lang="en-US" b="1" dirty="0"/>
              <a:t>RETURN</a:t>
            </a:r>
            <a:r>
              <a:rPr lang="en-US" dirty="0"/>
              <a:t> the offset co-ordinates:</a:t>
            </a:r>
          </a:p>
          <a:p>
            <a:pPr marL="0" indent="0" algn="just">
              <a:buNone/>
            </a:pPr>
            <a:r>
              <a:rPr lang="en-US" dirty="0"/>
              <a:t>	$(selector).offset()   </a:t>
            </a:r>
          </a:p>
          <a:p>
            <a:pPr algn="just"/>
            <a:r>
              <a:rPr lang="en-US" dirty="0"/>
              <a:t>To </a:t>
            </a:r>
            <a:r>
              <a:rPr lang="en-US" b="1" dirty="0"/>
              <a:t>SET</a:t>
            </a:r>
            <a:r>
              <a:rPr lang="en-US" dirty="0"/>
              <a:t> the offset co-ordinates:</a:t>
            </a:r>
          </a:p>
          <a:p>
            <a:pPr marL="0" indent="0" algn="just">
              <a:buNone/>
            </a:pPr>
            <a:r>
              <a:rPr lang="en-US" dirty="0"/>
              <a:t>	$(selector).offset({</a:t>
            </a:r>
            <a:r>
              <a:rPr lang="en-US" dirty="0" err="1"/>
              <a:t>top:value,left:value</a:t>
            </a:r>
            <a:r>
              <a:rPr lang="en-US" dirty="0"/>
              <a:t>})   </a:t>
            </a:r>
          </a:p>
          <a:p>
            <a:pPr algn="just"/>
            <a:r>
              <a:rPr lang="en-US" dirty="0"/>
              <a:t>To </a:t>
            </a:r>
            <a:r>
              <a:rPr lang="en-US" b="1" dirty="0"/>
              <a:t>SET</a:t>
            </a:r>
            <a:r>
              <a:rPr lang="en-US" dirty="0"/>
              <a:t> offset co-ordinates using a function:</a:t>
            </a:r>
          </a:p>
          <a:p>
            <a:pPr marL="0" indent="0" algn="just">
              <a:buNone/>
            </a:pPr>
            <a:r>
              <a:rPr lang="en-US" dirty="0"/>
              <a:t>	$(selector).offset(function(</a:t>
            </a:r>
            <a:r>
              <a:rPr lang="en-US" dirty="0" err="1"/>
              <a:t>index,currentoffset</a:t>
            </a:r>
            <a:r>
              <a:rPr lang="en-US" dirty="0"/>
              <a:t>))  </a:t>
            </a:r>
          </a:p>
          <a:p>
            <a:endParaRPr lang="en-IN" dirty="0"/>
          </a:p>
        </p:txBody>
      </p:sp>
      <p:pic>
        <p:nvPicPr>
          <p:cNvPr id="4" name="Picture 3">
            <a:extLst>
              <a:ext uri="{FF2B5EF4-FFF2-40B4-BE49-F238E27FC236}">
                <a16:creationId xmlns:a16="http://schemas.microsoft.com/office/drawing/2014/main" id="{90DFE08B-E150-41BE-A1F1-E7056E83387B}"/>
              </a:ext>
            </a:extLst>
          </p:cNvPr>
          <p:cNvPicPr>
            <a:picLocks noChangeAspect="1"/>
          </p:cNvPicPr>
          <p:nvPr/>
        </p:nvPicPr>
        <p:blipFill>
          <a:blip r:embed="rId2"/>
          <a:stretch>
            <a:fillRect/>
          </a:stretch>
        </p:blipFill>
        <p:spPr>
          <a:xfrm>
            <a:off x="165137" y="4090357"/>
            <a:ext cx="11649075" cy="2873967"/>
          </a:xfrm>
          <a:prstGeom prst="rect">
            <a:avLst/>
          </a:prstGeom>
        </p:spPr>
      </p:pic>
    </p:spTree>
    <p:extLst>
      <p:ext uri="{BB962C8B-B14F-4D97-AF65-F5344CB8AC3E}">
        <p14:creationId xmlns:p14="http://schemas.microsoft.com/office/powerpoint/2010/main" val="19068874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AC6D5-0741-440D-A7E8-F531E29F25D7}"/>
              </a:ext>
            </a:extLst>
          </p:cNvPr>
          <p:cNvSpPr>
            <a:spLocks noGrp="1"/>
          </p:cNvSpPr>
          <p:nvPr>
            <p:ph type="title"/>
          </p:nvPr>
        </p:nvSpPr>
        <p:spPr/>
        <p:txBody>
          <a:bodyPr/>
          <a:lstStyle/>
          <a:p>
            <a:r>
              <a:rPr lang="en-IN" b="1" u="sng" dirty="0"/>
              <a:t>jQuery position()</a:t>
            </a:r>
            <a:br>
              <a:rPr lang="en-IN" dirty="0"/>
            </a:br>
            <a:endParaRPr lang="en-IN" dirty="0"/>
          </a:p>
        </p:txBody>
      </p:sp>
      <p:sp>
        <p:nvSpPr>
          <p:cNvPr id="3" name="Content Placeholder 2">
            <a:extLst>
              <a:ext uri="{FF2B5EF4-FFF2-40B4-BE49-F238E27FC236}">
                <a16:creationId xmlns:a16="http://schemas.microsoft.com/office/drawing/2014/main" id="{6CCC67C6-E745-416D-9F05-06DF75B2E2A8}"/>
              </a:ext>
            </a:extLst>
          </p:cNvPr>
          <p:cNvSpPr>
            <a:spLocks noGrp="1"/>
          </p:cNvSpPr>
          <p:nvPr>
            <p:ph idx="1"/>
          </p:nvPr>
        </p:nvSpPr>
        <p:spPr/>
        <p:txBody>
          <a:bodyPr/>
          <a:lstStyle/>
          <a:p>
            <a:pPr algn="just"/>
            <a:r>
              <a:rPr lang="en-US" dirty="0"/>
              <a:t>The jQuery position () method makes you able to retrieve the current position of an element relative to the parent element. </a:t>
            </a:r>
          </a:p>
          <a:p>
            <a:pPr algn="just"/>
            <a:r>
              <a:rPr lang="en-US" dirty="0"/>
              <a:t>It returns the position of the first matched element. </a:t>
            </a:r>
          </a:p>
          <a:p>
            <a:pPr algn="just"/>
            <a:r>
              <a:rPr lang="en-US" dirty="0"/>
              <a:t>This method returns the object with two properties: top and left position in pixels.</a:t>
            </a:r>
          </a:p>
          <a:p>
            <a:pPr algn="just"/>
            <a:endParaRPr lang="en-US" dirty="0"/>
          </a:p>
          <a:p>
            <a:pPr marL="0" indent="0">
              <a:buNone/>
            </a:pPr>
            <a:r>
              <a:rPr lang="en-IN" b="1" dirty="0"/>
              <a:t>Syntax</a:t>
            </a:r>
            <a:r>
              <a:rPr lang="en-IN" dirty="0"/>
              <a:t>:</a:t>
            </a:r>
          </a:p>
          <a:p>
            <a:pPr lvl="1"/>
            <a:r>
              <a:rPr lang="en-IN" sz="2800" dirty="0"/>
              <a:t>$(selector).position()   </a:t>
            </a:r>
          </a:p>
          <a:p>
            <a:pPr algn="just"/>
            <a:endParaRPr lang="en-IN" dirty="0"/>
          </a:p>
        </p:txBody>
      </p:sp>
    </p:spTree>
    <p:extLst>
      <p:ext uri="{BB962C8B-B14F-4D97-AF65-F5344CB8AC3E}">
        <p14:creationId xmlns:p14="http://schemas.microsoft.com/office/powerpoint/2010/main" val="11014030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91F83-5549-45D3-A96D-7107B74977FA}"/>
              </a:ext>
            </a:extLst>
          </p:cNvPr>
          <p:cNvSpPr>
            <a:spLocks noGrp="1"/>
          </p:cNvSpPr>
          <p:nvPr>
            <p:ph type="title"/>
          </p:nvPr>
        </p:nvSpPr>
        <p:spPr>
          <a:xfrm>
            <a:off x="838200" y="365126"/>
            <a:ext cx="10515600" cy="751294"/>
          </a:xfrm>
        </p:spPr>
        <p:txBody>
          <a:bodyPr>
            <a:normAutofit fontScale="90000"/>
          </a:bodyPr>
          <a:lstStyle/>
          <a:p>
            <a:r>
              <a:rPr lang="en-IN" b="1" u="sng" dirty="0"/>
              <a:t>jQuery </a:t>
            </a:r>
            <a:r>
              <a:rPr lang="en-IN" b="1" u="sng" dirty="0" err="1"/>
              <a:t>addClass</a:t>
            </a:r>
            <a:r>
              <a:rPr lang="en-IN" b="1" u="sng" dirty="0"/>
              <a:t>()</a:t>
            </a:r>
            <a:br>
              <a:rPr lang="en-IN" dirty="0"/>
            </a:br>
            <a:endParaRPr lang="en-IN" dirty="0"/>
          </a:p>
        </p:txBody>
      </p:sp>
      <p:sp>
        <p:nvSpPr>
          <p:cNvPr id="3" name="Content Placeholder 2">
            <a:extLst>
              <a:ext uri="{FF2B5EF4-FFF2-40B4-BE49-F238E27FC236}">
                <a16:creationId xmlns:a16="http://schemas.microsoft.com/office/drawing/2014/main" id="{0DF2A5A4-D9FE-440A-BD3C-327AB7129285}"/>
              </a:ext>
            </a:extLst>
          </p:cNvPr>
          <p:cNvSpPr>
            <a:spLocks noGrp="1"/>
          </p:cNvSpPr>
          <p:nvPr>
            <p:ph idx="1"/>
          </p:nvPr>
        </p:nvSpPr>
        <p:spPr/>
        <p:txBody>
          <a:bodyPr/>
          <a:lstStyle/>
          <a:p>
            <a:pPr algn="just"/>
            <a:r>
              <a:rPr lang="en-US" dirty="0"/>
              <a:t>The </a:t>
            </a:r>
            <a:r>
              <a:rPr lang="en-US" dirty="0" err="1"/>
              <a:t>addclass</a:t>
            </a:r>
            <a:r>
              <a:rPr lang="en-US" dirty="0"/>
              <a:t>() method is used to add one or more class name to the selected element. </a:t>
            </a:r>
          </a:p>
          <a:p>
            <a:pPr algn="just"/>
            <a:r>
              <a:rPr lang="en-US" dirty="0"/>
              <a:t>This method is used only to add one or more class names to the class attributes not to remove the existing class attributes.</a:t>
            </a:r>
          </a:p>
          <a:p>
            <a:pPr algn="just"/>
            <a:r>
              <a:rPr lang="en-US" dirty="0"/>
              <a:t>If you want to add more than one class separate the class names with spaces.</a:t>
            </a:r>
          </a:p>
          <a:p>
            <a:pPr marL="0" indent="0" algn="just">
              <a:buNone/>
            </a:pPr>
            <a:endParaRPr lang="en-US" b="1" dirty="0"/>
          </a:p>
          <a:p>
            <a:pPr marL="0" indent="0" algn="just">
              <a:buNone/>
            </a:pPr>
            <a:r>
              <a:rPr lang="en-US" b="1" dirty="0"/>
              <a:t>Syntax</a:t>
            </a:r>
            <a:r>
              <a:rPr lang="en-US" dirty="0"/>
              <a:t>:</a:t>
            </a:r>
          </a:p>
          <a:p>
            <a:pPr lvl="1" algn="just"/>
            <a:r>
              <a:rPr lang="en-US" sz="2800" dirty="0"/>
              <a:t>$(selector).</a:t>
            </a:r>
            <a:r>
              <a:rPr lang="en-US" sz="2800" dirty="0" err="1"/>
              <a:t>addClass</a:t>
            </a:r>
            <a:r>
              <a:rPr lang="en-US" sz="2800" dirty="0"/>
              <a:t>(</a:t>
            </a:r>
            <a:r>
              <a:rPr lang="en-US" sz="2800" dirty="0" err="1"/>
              <a:t>classname,function</a:t>
            </a:r>
            <a:r>
              <a:rPr lang="en-US" sz="2800" dirty="0"/>
              <a:t>(</a:t>
            </a:r>
            <a:r>
              <a:rPr lang="en-US" sz="2800" dirty="0" err="1"/>
              <a:t>index,oldclass</a:t>
            </a:r>
            <a:r>
              <a:rPr lang="en-US" sz="2800" dirty="0"/>
              <a:t>))   </a:t>
            </a:r>
          </a:p>
          <a:p>
            <a:endParaRPr lang="en-IN" dirty="0"/>
          </a:p>
        </p:txBody>
      </p:sp>
    </p:spTree>
    <p:extLst>
      <p:ext uri="{BB962C8B-B14F-4D97-AF65-F5344CB8AC3E}">
        <p14:creationId xmlns:p14="http://schemas.microsoft.com/office/powerpoint/2010/main" val="38617754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0408C-B814-48A2-894E-4CBD1386867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72303D-D457-498C-AB14-9F91CD081D7A}"/>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A3D3B65-94F2-4C4F-9492-AB28BCDBEA76}"/>
              </a:ext>
            </a:extLst>
          </p:cNvPr>
          <p:cNvPicPr>
            <a:picLocks noChangeAspect="1"/>
          </p:cNvPicPr>
          <p:nvPr/>
        </p:nvPicPr>
        <p:blipFill>
          <a:blip r:embed="rId2"/>
          <a:stretch>
            <a:fillRect/>
          </a:stretch>
        </p:blipFill>
        <p:spPr>
          <a:xfrm>
            <a:off x="242887" y="935665"/>
            <a:ext cx="11706225" cy="5241298"/>
          </a:xfrm>
          <a:prstGeom prst="rect">
            <a:avLst/>
          </a:prstGeom>
        </p:spPr>
      </p:pic>
    </p:spTree>
    <p:extLst>
      <p:ext uri="{BB962C8B-B14F-4D97-AF65-F5344CB8AC3E}">
        <p14:creationId xmlns:p14="http://schemas.microsoft.com/office/powerpoint/2010/main" val="2274275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DC25-8ED0-466A-9D17-681EA7CFF5B4}"/>
              </a:ext>
            </a:extLst>
          </p:cNvPr>
          <p:cNvSpPr>
            <a:spLocks noGrp="1"/>
          </p:cNvSpPr>
          <p:nvPr>
            <p:ph type="title"/>
          </p:nvPr>
        </p:nvSpPr>
        <p:spPr>
          <a:xfrm>
            <a:off x="838200" y="365125"/>
            <a:ext cx="10515600" cy="464215"/>
          </a:xfrm>
        </p:spPr>
        <p:txBody>
          <a:bodyPr>
            <a:normAutofit fontScale="90000"/>
          </a:bodyPr>
          <a:lstStyle/>
          <a:p>
            <a:r>
              <a:rPr lang="en-IN" b="1" u="sng" dirty="0"/>
              <a:t>jQuery width()</a:t>
            </a:r>
            <a:br>
              <a:rPr lang="en-IN" b="1" u="sng" dirty="0"/>
            </a:br>
            <a:endParaRPr lang="en-IN" b="1" u="sng" dirty="0"/>
          </a:p>
        </p:txBody>
      </p:sp>
      <p:sp>
        <p:nvSpPr>
          <p:cNvPr id="3" name="Content Placeholder 2">
            <a:extLst>
              <a:ext uri="{FF2B5EF4-FFF2-40B4-BE49-F238E27FC236}">
                <a16:creationId xmlns:a16="http://schemas.microsoft.com/office/drawing/2014/main" id="{752B1A1D-32A6-451F-8777-AAF3B6E26111}"/>
              </a:ext>
            </a:extLst>
          </p:cNvPr>
          <p:cNvSpPr>
            <a:spLocks noGrp="1"/>
          </p:cNvSpPr>
          <p:nvPr>
            <p:ph idx="1"/>
          </p:nvPr>
        </p:nvSpPr>
        <p:spPr>
          <a:xfrm>
            <a:off x="170122" y="829340"/>
            <a:ext cx="11472530" cy="6028660"/>
          </a:xfrm>
        </p:spPr>
        <p:txBody>
          <a:bodyPr>
            <a:normAutofit fontScale="92500" lnSpcReduction="10000"/>
          </a:bodyPr>
          <a:lstStyle/>
          <a:p>
            <a:pPr algn="just"/>
            <a:r>
              <a:rPr lang="en-US" dirty="0"/>
              <a:t>jQuery width() method is used to return or set the width of matched element.</a:t>
            </a:r>
          </a:p>
          <a:p>
            <a:pPr algn="just"/>
            <a:r>
              <a:rPr lang="en-US" b="1" dirty="0"/>
              <a:t>To return width:</a:t>
            </a:r>
            <a:r>
              <a:rPr lang="en-US" dirty="0"/>
              <a:t> When this method is used to return the width, it returns the                  </a:t>
            </a:r>
          </a:p>
          <a:p>
            <a:pPr marL="0" indent="0" algn="just">
              <a:buNone/>
            </a:pPr>
            <a:r>
              <a:rPr lang="en-US" dirty="0"/>
              <a:t>                                  width of first matched element.</a:t>
            </a:r>
          </a:p>
          <a:p>
            <a:pPr algn="just"/>
            <a:r>
              <a:rPr lang="en-US" b="1" dirty="0"/>
              <a:t>To set width: </a:t>
            </a:r>
            <a:r>
              <a:rPr lang="en-US" dirty="0"/>
              <a:t>When this method is used to set the width, it sets the width for </a:t>
            </a:r>
          </a:p>
          <a:p>
            <a:pPr marL="0" indent="0" algn="just">
              <a:buNone/>
            </a:pPr>
            <a:r>
              <a:rPr lang="en-US" dirty="0"/>
              <a:t>                            every matched element.</a:t>
            </a:r>
          </a:p>
          <a:p>
            <a:pPr algn="just"/>
            <a:r>
              <a:rPr lang="en-US" dirty="0"/>
              <a:t>This method is one of a jQuery dimension.</a:t>
            </a:r>
          </a:p>
          <a:p>
            <a:pPr marL="0" indent="0" algn="just">
              <a:buNone/>
            </a:pPr>
            <a:endParaRPr lang="en-US" b="1" dirty="0"/>
          </a:p>
          <a:p>
            <a:pPr marL="0" indent="0" algn="just">
              <a:buNone/>
            </a:pPr>
            <a:r>
              <a:rPr lang="en-US" b="1" dirty="0"/>
              <a:t>List of jQuery dimension:</a:t>
            </a:r>
            <a:endParaRPr lang="en-US" dirty="0"/>
          </a:p>
          <a:p>
            <a:pPr lvl="1" algn="just"/>
            <a:r>
              <a:rPr lang="en-US" sz="2800" dirty="0"/>
              <a:t>width()</a:t>
            </a:r>
          </a:p>
          <a:p>
            <a:pPr lvl="1" algn="just"/>
            <a:r>
              <a:rPr lang="en-US" sz="2800" dirty="0"/>
              <a:t>height()</a:t>
            </a:r>
          </a:p>
          <a:p>
            <a:pPr lvl="1" algn="just"/>
            <a:r>
              <a:rPr lang="en-US" sz="2800" dirty="0" err="1"/>
              <a:t>innerWidth</a:t>
            </a:r>
            <a:r>
              <a:rPr lang="en-US" sz="2800" dirty="0"/>
              <a:t>()</a:t>
            </a:r>
          </a:p>
          <a:p>
            <a:pPr lvl="1" algn="just"/>
            <a:r>
              <a:rPr lang="en-US" sz="2800" dirty="0" err="1"/>
              <a:t>innerHeight</a:t>
            </a:r>
            <a:r>
              <a:rPr lang="en-US" sz="2800" dirty="0"/>
              <a:t>()</a:t>
            </a:r>
          </a:p>
          <a:p>
            <a:pPr lvl="1" algn="just"/>
            <a:r>
              <a:rPr lang="en-US" sz="2800" dirty="0" err="1"/>
              <a:t>outerWidth</a:t>
            </a:r>
            <a:r>
              <a:rPr lang="en-US" sz="2800" dirty="0"/>
              <a:t>()</a:t>
            </a:r>
          </a:p>
          <a:p>
            <a:pPr lvl="1" algn="just"/>
            <a:r>
              <a:rPr lang="en-US" sz="2800" dirty="0" err="1"/>
              <a:t>outerHeight</a:t>
            </a:r>
            <a:r>
              <a:rPr lang="en-US" sz="2800" dirty="0"/>
              <a:t>()</a:t>
            </a:r>
          </a:p>
          <a:p>
            <a:endParaRPr lang="en-IN" dirty="0"/>
          </a:p>
        </p:txBody>
      </p:sp>
    </p:spTree>
    <p:extLst>
      <p:ext uri="{BB962C8B-B14F-4D97-AF65-F5344CB8AC3E}">
        <p14:creationId xmlns:p14="http://schemas.microsoft.com/office/powerpoint/2010/main" val="20701595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86A3-38E5-46BF-AC4C-D1E90A404CA1}"/>
              </a:ext>
            </a:extLst>
          </p:cNvPr>
          <p:cNvSpPr>
            <a:spLocks noGrp="1"/>
          </p:cNvSpPr>
          <p:nvPr>
            <p:ph type="title"/>
          </p:nvPr>
        </p:nvSpPr>
        <p:spPr>
          <a:xfrm>
            <a:off x="838200" y="163107"/>
            <a:ext cx="10515600" cy="602438"/>
          </a:xfrm>
        </p:spPr>
        <p:txBody>
          <a:bodyPr>
            <a:normAutofit fontScale="90000"/>
          </a:bodyPr>
          <a:lstStyle/>
          <a:p>
            <a:r>
              <a:rPr lang="en-US" b="1" dirty="0"/>
              <a:t>Syntax</a:t>
            </a:r>
            <a:endParaRPr lang="en-IN" dirty="0"/>
          </a:p>
        </p:txBody>
      </p:sp>
      <p:sp>
        <p:nvSpPr>
          <p:cNvPr id="3" name="Content Placeholder 2">
            <a:extLst>
              <a:ext uri="{FF2B5EF4-FFF2-40B4-BE49-F238E27FC236}">
                <a16:creationId xmlns:a16="http://schemas.microsoft.com/office/drawing/2014/main" id="{D158057B-EB34-4808-8139-0E7CA33119E9}"/>
              </a:ext>
            </a:extLst>
          </p:cNvPr>
          <p:cNvSpPr>
            <a:spLocks noGrp="1"/>
          </p:cNvSpPr>
          <p:nvPr>
            <p:ph idx="1"/>
          </p:nvPr>
        </p:nvSpPr>
        <p:spPr>
          <a:xfrm>
            <a:off x="838200" y="882502"/>
            <a:ext cx="10515600" cy="3104707"/>
          </a:xfrm>
        </p:spPr>
        <p:txBody>
          <a:bodyPr/>
          <a:lstStyle/>
          <a:p>
            <a:pPr algn="just"/>
            <a:r>
              <a:rPr lang="en-US" dirty="0"/>
              <a:t>To return the width:</a:t>
            </a:r>
          </a:p>
          <a:p>
            <a:pPr marL="0" indent="0" algn="just">
              <a:buNone/>
            </a:pPr>
            <a:r>
              <a:rPr lang="en-US" dirty="0"/>
              <a:t>	$(selector).width()  </a:t>
            </a:r>
          </a:p>
          <a:p>
            <a:pPr algn="just"/>
            <a:r>
              <a:rPr lang="en-US" dirty="0"/>
              <a:t>To set the width:</a:t>
            </a:r>
          </a:p>
          <a:p>
            <a:pPr marL="0" indent="0" algn="just">
              <a:buNone/>
            </a:pPr>
            <a:r>
              <a:rPr lang="en-US" dirty="0"/>
              <a:t>	$(selector).width(value)   </a:t>
            </a:r>
          </a:p>
          <a:p>
            <a:pPr algn="just"/>
            <a:r>
              <a:rPr lang="en-US" dirty="0"/>
              <a:t>To set the width using a function:</a:t>
            </a:r>
          </a:p>
          <a:p>
            <a:pPr marL="0" indent="0" algn="just">
              <a:buNone/>
            </a:pPr>
            <a:r>
              <a:rPr lang="en-US" dirty="0"/>
              <a:t>	$(selector).width(function(</a:t>
            </a:r>
            <a:r>
              <a:rPr lang="en-US" dirty="0" err="1"/>
              <a:t>index,currentwidth</a:t>
            </a:r>
            <a:r>
              <a:rPr lang="en-US" dirty="0"/>
              <a:t>))   </a:t>
            </a:r>
          </a:p>
          <a:p>
            <a:endParaRPr lang="en-IN" dirty="0"/>
          </a:p>
        </p:txBody>
      </p:sp>
      <p:pic>
        <p:nvPicPr>
          <p:cNvPr id="4" name="Picture 3">
            <a:extLst>
              <a:ext uri="{FF2B5EF4-FFF2-40B4-BE49-F238E27FC236}">
                <a16:creationId xmlns:a16="http://schemas.microsoft.com/office/drawing/2014/main" id="{3FFB99A5-2FF1-4807-9040-E3750DF0B227}"/>
              </a:ext>
            </a:extLst>
          </p:cNvPr>
          <p:cNvPicPr>
            <a:picLocks noChangeAspect="1"/>
          </p:cNvPicPr>
          <p:nvPr/>
        </p:nvPicPr>
        <p:blipFill>
          <a:blip r:embed="rId2"/>
          <a:stretch>
            <a:fillRect/>
          </a:stretch>
        </p:blipFill>
        <p:spPr>
          <a:xfrm>
            <a:off x="104997" y="3987209"/>
            <a:ext cx="11620500" cy="2870791"/>
          </a:xfrm>
          <a:prstGeom prst="rect">
            <a:avLst/>
          </a:prstGeom>
        </p:spPr>
      </p:pic>
    </p:spTree>
    <p:extLst>
      <p:ext uri="{BB962C8B-B14F-4D97-AF65-F5344CB8AC3E}">
        <p14:creationId xmlns:p14="http://schemas.microsoft.com/office/powerpoint/2010/main" val="16444653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DF1E3-8C99-4159-BD6C-B147F437333C}"/>
              </a:ext>
            </a:extLst>
          </p:cNvPr>
          <p:cNvSpPr>
            <a:spLocks noGrp="1"/>
          </p:cNvSpPr>
          <p:nvPr>
            <p:ph type="title"/>
          </p:nvPr>
        </p:nvSpPr>
        <p:spPr>
          <a:xfrm>
            <a:off x="838200" y="197856"/>
            <a:ext cx="10515600" cy="1731305"/>
          </a:xfrm>
        </p:spPr>
        <p:txBody>
          <a:bodyPr>
            <a:normAutofit/>
          </a:bodyPr>
          <a:lstStyle/>
          <a:p>
            <a:r>
              <a:rPr lang="en-IN" b="1" u="sng" dirty="0"/>
              <a:t>jQuery height()</a:t>
            </a:r>
            <a:br>
              <a:rPr lang="en-IN" dirty="0"/>
            </a:br>
            <a:endParaRPr lang="en-IN" dirty="0"/>
          </a:p>
        </p:txBody>
      </p:sp>
      <p:sp>
        <p:nvSpPr>
          <p:cNvPr id="3" name="Content Placeholder 2">
            <a:extLst>
              <a:ext uri="{FF2B5EF4-FFF2-40B4-BE49-F238E27FC236}">
                <a16:creationId xmlns:a16="http://schemas.microsoft.com/office/drawing/2014/main" id="{D58D817C-9109-4C4B-9262-AD0FE62258A3}"/>
              </a:ext>
            </a:extLst>
          </p:cNvPr>
          <p:cNvSpPr>
            <a:spLocks noGrp="1"/>
          </p:cNvSpPr>
          <p:nvPr>
            <p:ph idx="1"/>
          </p:nvPr>
        </p:nvSpPr>
        <p:spPr/>
        <p:txBody>
          <a:bodyPr>
            <a:normAutofit/>
          </a:bodyPr>
          <a:lstStyle/>
          <a:p>
            <a:pPr algn="just"/>
            <a:r>
              <a:rPr lang="en-US" dirty="0"/>
              <a:t>The jQuery height() method is used to return the current computed height for the first element or set the height of every matched element. </a:t>
            </a:r>
          </a:p>
          <a:p>
            <a:pPr algn="just"/>
            <a:r>
              <a:rPr lang="en-US" dirty="0"/>
              <a:t>you can say that the height() method is used for two purposes:</a:t>
            </a:r>
          </a:p>
          <a:p>
            <a:pPr algn="just"/>
            <a:endParaRPr lang="en-US" dirty="0"/>
          </a:p>
          <a:p>
            <a:pPr algn="just"/>
            <a:r>
              <a:rPr lang="en-US" b="1" dirty="0"/>
              <a:t>To return height:</a:t>
            </a:r>
            <a:r>
              <a:rPr lang="en-US" dirty="0"/>
              <a:t> When this method is used to return height, it returns the height of first matched element.</a:t>
            </a:r>
          </a:p>
          <a:p>
            <a:pPr algn="just"/>
            <a:r>
              <a:rPr lang="en-US" b="1" dirty="0"/>
              <a:t>To set height:</a:t>
            </a:r>
            <a:r>
              <a:rPr lang="en-US" dirty="0"/>
              <a:t> When this method is used to set height, it sets height of all matched elements.</a:t>
            </a:r>
          </a:p>
          <a:p>
            <a:endParaRPr lang="en-IN" dirty="0"/>
          </a:p>
        </p:txBody>
      </p:sp>
    </p:spTree>
    <p:extLst>
      <p:ext uri="{BB962C8B-B14F-4D97-AF65-F5344CB8AC3E}">
        <p14:creationId xmlns:p14="http://schemas.microsoft.com/office/powerpoint/2010/main" val="918401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AF3A-251F-4BDC-B8D1-755525579B82}"/>
              </a:ext>
            </a:extLst>
          </p:cNvPr>
          <p:cNvSpPr>
            <a:spLocks noGrp="1"/>
          </p:cNvSpPr>
          <p:nvPr>
            <p:ph type="title"/>
          </p:nvPr>
        </p:nvSpPr>
        <p:spPr>
          <a:xfrm>
            <a:off x="838200" y="365124"/>
            <a:ext cx="10515600" cy="1580633"/>
          </a:xfrm>
        </p:spPr>
        <p:txBody>
          <a:bodyPr>
            <a:normAutofit/>
          </a:bodyPr>
          <a:lstStyle/>
          <a:p>
            <a:r>
              <a:rPr lang="en-IN" b="1" u="sng" dirty="0"/>
              <a:t>jQuery text()</a:t>
            </a:r>
            <a:br>
              <a:rPr lang="en-IN" dirty="0"/>
            </a:br>
            <a:endParaRPr lang="en-IN" dirty="0"/>
          </a:p>
        </p:txBody>
      </p:sp>
      <p:sp>
        <p:nvSpPr>
          <p:cNvPr id="3" name="Content Placeholder 2">
            <a:extLst>
              <a:ext uri="{FF2B5EF4-FFF2-40B4-BE49-F238E27FC236}">
                <a16:creationId xmlns:a16="http://schemas.microsoft.com/office/drawing/2014/main" id="{39600E13-5DBA-4C91-80BA-DF14C18B1876}"/>
              </a:ext>
            </a:extLst>
          </p:cNvPr>
          <p:cNvSpPr>
            <a:spLocks noGrp="1"/>
          </p:cNvSpPr>
          <p:nvPr>
            <p:ph idx="1"/>
          </p:nvPr>
        </p:nvSpPr>
        <p:spPr>
          <a:xfrm>
            <a:off x="838200" y="1722474"/>
            <a:ext cx="10515600" cy="4613977"/>
          </a:xfrm>
        </p:spPr>
        <p:txBody>
          <a:bodyPr/>
          <a:lstStyle/>
          <a:p>
            <a:pPr algn="just"/>
            <a:r>
              <a:rPr lang="en-US" dirty="0"/>
              <a:t>The jQuery text() method is used to set or return the text content of the selected elements.</a:t>
            </a:r>
          </a:p>
          <a:p>
            <a:pPr algn="just"/>
            <a:endParaRPr lang="en-US" dirty="0"/>
          </a:p>
          <a:p>
            <a:pPr algn="just"/>
            <a:r>
              <a:rPr lang="en-US" b="1" dirty="0"/>
              <a:t>To return content:</a:t>
            </a:r>
            <a:r>
              <a:rPr lang="en-US" dirty="0"/>
              <a:t> When this method is used to return content, it returns the combined text content of all matched elements without the HTML markup.</a:t>
            </a:r>
          </a:p>
          <a:p>
            <a:pPr algn="just"/>
            <a:endParaRPr lang="en-US" dirty="0"/>
          </a:p>
          <a:p>
            <a:pPr algn="just"/>
            <a:r>
              <a:rPr lang="en-US" b="1" dirty="0"/>
              <a:t>To set content:</a:t>
            </a:r>
            <a:r>
              <a:rPr lang="en-US" dirty="0"/>
              <a:t> When this method is used to set content, it overwrites the content of all matched elements.</a:t>
            </a:r>
          </a:p>
          <a:p>
            <a:endParaRPr lang="en-IN" dirty="0"/>
          </a:p>
        </p:txBody>
      </p:sp>
    </p:spTree>
    <p:extLst>
      <p:ext uri="{BB962C8B-B14F-4D97-AF65-F5344CB8AC3E}">
        <p14:creationId xmlns:p14="http://schemas.microsoft.com/office/powerpoint/2010/main" val="4072561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34-320E-4C39-BB78-E2DA0CEE533D}"/>
              </a:ext>
            </a:extLst>
          </p:cNvPr>
          <p:cNvSpPr>
            <a:spLocks noGrp="1"/>
          </p:cNvSpPr>
          <p:nvPr>
            <p:ph type="title"/>
          </p:nvPr>
        </p:nvSpPr>
        <p:spPr/>
        <p:txBody>
          <a:bodyPr/>
          <a:lstStyle/>
          <a:p>
            <a:r>
              <a:rPr lang="en-US" b="1" u="sng" dirty="0"/>
              <a:t>Syntax</a:t>
            </a:r>
            <a:endParaRPr lang="en-IN" u="sng" dirty="0"/>
          </a:p>
        </p:txBody>
      </p:sp>
      <p:sp>
        <p:nvSpPr>
          <p:cNvPr id="3" name="Content Placeholder 2">
            <a:extLst>
              <a:ext uri="{FF2B5EF4-FFF2-40B4-BE49-F238E27FC236}">
                <a16:creationId xmlns:a16="http://schemas.microsoft.com/office/drawing/2014/main" id="{CA52F06C-0786-48D8-A0E0-1B9DF7BE5297}"/>
              </a:ext>
            </a:extLst>
          </p:cNvPr>
          <p:cNvSpPr>
            <a:spLocks noGrp="1"/>
          </p:cNvSpPr>
          <p:nvPr>
            <p:ph idx="1"/>
          </p:nvPr>
        </p:nvSpPr>
        <p:spPr/>
        <p:txBody>
          <a:bodyPr/>
          <a:lstStyle/>
          <a:p>
            <a:r>
              <a:rPr lang="en-US" dirty="0"/>
              <a:t>To return the height:</a:t>
            </a:r>
          </a:p>
          <a:p>
            <a:pPr marL="0" indent="0">
              <a:buNone/>
            </a:pPr>
            <a:r>
              <a:rPr lang="en-US" dirty="0"/>
              <a:t>	$(selector).height()   </a:t>
            </a:r>
          </a:p>
          <a:p>
            <a:pPr marL="0" indent="0">
              <a:buNone/>
            </a:pPr>
            <a:endParaRPr lang="en-US" dirty="0"/>
          </a:p>
          <a:p>
            <a:r>
              <a:rPr lang="en-US" dirty="0"/>
              <a:t>To set the height:</a:t>
            </a:r>
          </a:p>
          <a:p>
            <a:pPr marL="0" indent="0">
              <a:buNone/>
            </a:pPr>
            <a:r>
              <a:rPr lang="en-US" dirty="0"/>
              <a:t>	$(selector).height(value)  </a:t>
            </a:r>
          </a:p>
          <a:p>
            <a:pPr marL="0" indent="0">
              <a:buNone/>
            </a:pPr>
            <a:endParaRPr lang="en-US" dirty="0"/>
          </a:p>
          <a:p>
            <a:r>
              <a:rPr lang="en-US" dirty="0"/>
              <a:t>To set the height by using a function:</a:t>
            </a:r>
          </a:p>
          <a:p>
            <a:pPr marL="0" indent="0">
              <a:buNone/>
            </a:pPr>
            <a:r>
              <a:rPr lang="en-US" dirty="0"/>
              <a:t>	$(selector).height(function(</a:t>
            </a:r>
            <a:r>
              <a:rPr lang="en-US" dirty="0" err="1"/>
              <a:t>index,currentheight</a:t>
            </a:r>
            <a:r>
              <a:rPr lang="en-US" dirty="0"/>
              <a:t>))  </a:t>
            </a:r>
          </a:p>
          <a:p>
            <a:endParaRPr lang="en-IN" dirty="0"/>
          </a:p>
        </p:txBody>
      </p:sp>
    </p:spTree>
    <p:extLst>
      <p:ext uri="{BB962C8B-B14F-4D97-AF65-F5344CB8AC3E}">
        <p14:creationId xmlns:p14="http://schemas.microsoft.com/office/powerpoint/2010/main" val="22712204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4A87-95F3-4AAF-889F-2DCAA5D5EE12}"/>
              </a:ext>
            </a:extLst>
          </p:cNvPr>
          <p:cNvSpPr>
            <a:spLocks noGrp="1"/>
          </p:cNvSpPr>
          <p:nvPr>
            <p:ph type="title"/>
          </p:nvPr>
        </p:nvSpPr>
        <p:spPr>
          <a:xfrm>
            <a:off x="838200" y="365126"/>
            <a:ext cx="10515600" cy="1144698"/>
          </a:xfrm>
        </p:spPr>
        <p:txBody>
          <a:bodyPr>
            <a:normAutofit fontScale="90000"/>
          </a:bodyPr>
          <a:lstStyle/>
          <a:p>
            <a:r>
              <a:rPr lang="en-IN" b="1" u="sng" dirty="0"/>
              <a:t>jQuery </a:t>
            </a:r>
            <a:r>
              <a:rPr lang="en-IN" b="1" u="sng" dirty="0" err="1"/>
              <a:t>innerWidth</a:t>
            </a:r>
            <a:r>
              <a:rPr lang="en-IN" b="1" u="sng" dirty="0"/>
              <a:t>()</a:t>
            </a:r>
            <a:br>
              <a:rPr lang="en-IN" b="1" u="sng" dirty="0"/>
            </a:br>
            <a:endParaRPr lang="en-IN" b="1" u="sng" dirty="0"/>
          </a:p>
        </p:txBody>
      </p:sp>
      <p:sp>
        <p:nvSpPr>
          <p:cNvPr id="3" name="Content Placeholder 2">
            <a:extLst>
              <a:ext uri="{FF2B5EF4-FFF2-40B4-BE49-F238E27FC236}">
                <a16:creationId xmlns:a16="http://schemas.microsoft.com/office/drawing/2014/main" id="{67971CA0-1AA5-4A8A-8EC7-8143F099F727}"/>
              </a:ext>
            </a:extLst>
          </p:cNvPr>
          <p:cNvSpPr>
            <a:spLocks noGrp="1"/>
          </p:cNvSpPr>
          <p:nvPr>
            <p:ph idx="1"/>
          </p:nvPr>
        </p:nvSpPr>
        <p:spPr/>
        <p:txBody>
          <a:bodyPr/>
          <a:lstStyle/>
          <a:p>
            <a:pPr algn="just"/>
            <a:r>
              <a:rPr lang="en-US" dirty="0"/>
              <a:t>jQuery </a:t>
            </a:r>
            <a:r>
              <a:rPr lang="en-US" dirty="0" err="1"/>
              <a:t>innerWidth</a:t>
            </a:r>
            <a:r>
              <a:rPr lang="en-US" dirty="0"/>
              <a:t>() method is used to return the inner width of the first matched element without including border and margin.</a:t>
            </a:r>
          </a:p>
          <a:p>
            <a:pPr algn="just"/>
            <a:r>
              <a:rPr lang="en-US" dirty="0"/>
              <a:t>This method includes padding but excludes border and margin.</a:t>
            </a:r>
          </a:p>
          <a:p>
            <a:pPr marL="0" indent="0" algn="just">
              <a:buNone/>
            </a:pPr>
            <a:endParaRPr lang="en-US" b="1" dirty="0"/>
          </a:p>
          <a:p>
            <a:pPr marL="0" indent="0" algn="just">
              <a:buNone/>
            </a:pPr>
            <a:r>
              <a:rPr lang="en-US" b="1" dirty="0"/>
              <a:t>Syntax</a:t>
            </a:r>
            <a:r>
              <a:rPr lang="en-US" dirty="0"/>
              <a:t>:</a:t>
            </a:r>
          </a:p>
          <a:p>
            <a:pPr algn="just"/>
            <a:r>
              <a:rPr lang="en-US" dirty="0"/>
              <a:t>$(selector).</a:t>
            </a:r>
            <a:r>
              <a:rPr lang="en-US" dirty="0" err="1"/>
              <a:t>innerWidth</a:t>
            </a:r>
            <a:r>
              <a:rPr lang="en-US" dirty="0"/>
              <a:t>()  </a:t>
            </a:r>
          </a:p>
          <a:p>
            <a:endParaRPr lang="en-IN" dirty="0"/>
          </a:p>
        </p:txBody>
      </p:sp>
    </p:spTree>
    <p:extLst>
      <p:ext uri="{BB962C8B-B14F-4D97-AF65-F5344CB8AC3E}">
        <p14:creationId xmlns:p14="http://schemas.microsoft.com/office/powerpoint/2010/main" val="5777824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14375-CC89-4215-BFBF-60DC639F3FD7}"/>
              </a:ext>
            </a:extLst>
          </p:cNvPr>
          <p:cNvSpPr>
            <a:spLocks noGrp="1"/>
          </p:cNvSpPr>
          <p:nvPr>
            <p:ph type="title"/>
          </p:nvPr>
        </p:nvSpPr>
        <p:spPr>
          <a:xfrm>
            <a:off x="838200" y="167167"/>
            <a:ext cx="10515600" cy="1027740"/>
          </a:xfrm>
        </p:spPr>
        <p:txBody>
          <a:bodyPr>
            <a:normAutofit fontScale="90000"/>
          </a:bodyPr>
          <a:lstStyle/>
          <a:p>
            <a:r>
              <a:rPr lang="en-IN" b="1" u="sng" dirty="0"/>
              <a:t>jQuery </a:t>
            </a:r>
            <a:r>
              <a:rPr lang="en-IN" b="1" u="sng" dirty="0" err="1"/>
              <a:t>innerHeight</a:t>
            </a:r>
            <a:r>
              <a:rPr lang="en-IN" b="1" u="sng" dirty="0"/>
              <a:t>()</a:t>
            </a:r>
            <a:br>
              <a:rPr lang="en-IN" dirty="0"/>
            </a:br>
            <a:endParaRPr lang="en-IN" dirty="0"/>
          </a:p>
        </p:txBody>
      </p:sp>
      <p:sp>
        <p:nvSpPr>
          <p:cNvPr id="3" name="Content Placeholder 2">
            <a:extLst>
              <a:ext uri="{FF2B5EF4-FFF2-40B4-BE49-F238E27FC236}">
                <a16:creationId xmlns:a16="http://schemas.microsoft.com/office/drawing/2014/main" id="{B6E8D5F3-509F-473F-8BE3-444D970D280B}"/>
              </a:ext>
            </a:extLst>
          </p:cNvPr>
          <p:cNvSpPr>
            <a:spLocks noGrp="1"/>
          </p:cNvSpPr>
          <p:nvPr>
            <p:ph idx="1"/>
          </p:nvPr>
        </p:nvSpPr>
        <p:spPr>
          <a:xfrm>
            <a:off x="838200" y="1499191"/>
            <a:ext cx="10515600" cy="4677772"/>
          </a:xfrm>
        </p:spPr>
        <p:txBody>
          <a:bodyPr/>
          <a:lstStyle/>
          <a:p>
            <a:pPr algn="just"/>
            <a:r>
              <a:rPr lang="en-US" dirty="0"/>
              <a:t>The jQuery </a:t>
            </a:r>
            <a:r>
              <a:rPr lang="en-US" dirty="0" err="1"/>
              <a:t>innerHeight</a:t>
            </a:r>
            <a:r>
              <a:rPr lang="en-US" dirty="0"/>
              <a:t> () method is used to return the inner height of first matched element. </a:t>
            </a:r>
          </a:p>
          <a:p>
            <a:pPr algn="just"/>
            <a:r>
              <a:rPr lang="en-US" dirty="0"/>
              <a:t>It includes padding but not border and margin.</a:t>
            </a:r>
          </a:p>
          <a:p>
            <a:pPr marL="0" indent="0" algn="just">
              <a:buNone/>
            </a:pPr>
            <a:endParaRPr lang="en-US" b="1" dirty="0"/>
          </a:p>
          <a:p>
            <a:pPr marL="0" indent="0" algn="just">
              <a:buNone/>
            </a:pPr>
            <a:r>
              <a:rPr lang="en-US" b="1" dirty="0"/>
              <a:t>Syntax</a:t>
            </a:r>
            <a:r>
              <a:rPr lang="en-US" dirty="0"/>
              <a:t>:</a:t>
            </a:r>
          </a:p>
          <a:p>
            <a:pPr lvl="1" algn="just"/>
            <a:r>
              <a:rPr lang="en-US" sz="2800" dirty="0"/>
              <a:t>$(selector).</a:t>
            </a:r>
            <a:r>
              <a:rPr lang="en-US" sz="2800" dirty="0" err="1"/>
              <a:t>innerHeight</a:t>
            </a:r>
            <a:r>
              <a:rPr lang="en-US" sz="2800" dirty="0"/>
              <a:t>()  </a:t>
            </a:r>
          </a:p>
          <a:p>
            <a:endParaRPr lang="en-IN" dirty="0"/>
          </a:p>
        </p:txBody>
      </p:sp>
    </p:spTree>
    <p:extLst>
      <p:ext uri="{BB962C8B-B14F-4D97-AF65-F5344CB8AC3E}">
        <p14:creationId xmlns:p14="http://schemas.microsoft.com/office/powerpoint/2010/main" val="14187812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2E6EE-3889-4FE0-B28F-5C8F677F61CF}"/>
              </a:ext>
            </a:extLst>
          </p:cNvPr>
          <p:cNvSpPr>
            <a:spLocks noGrp="1"/>
          </p:cNvSpPr>
          <p:nvPr>
            <p:ph type="title"/>
          </p:nvPr>
        </p:nvSpPr>
        <p:spPr>
          <a:xfrm>
            <a:off x="838200" y="365125"/>
            <a:ext cx="10515600" cy="1038373"/>
          </a:xfrm>
        </p:spPr>
        <p:txBody>
          <a:bodyPr>
            <a:normAutofit fontScale="90000"/>
          </a:bodyPr>
          <a:lstStyle/>
          <a:p>
            <a:r>
              <a:rPr lang="en-IN" b="1" u="sng" dirty="0"/>
              <a:t>jQuery </a:t>
            </a:r>
            <a:r>
              <a:rPr lang="en-IN" b="1" u="sng" dirty="0" err="1"/>
              <a:t>outerWidth</a:t>
            </a:r>
            <a:r>
              <a:rPr lang="en-IN" b="1" u="sng" dirty="0"/>
              <a:t>()</a:t>
            </a:r>
            <a:br>
              <a:rPr lang="en-IN" dirty="0"/>
            </a:br>
            <a:endParaRPr lang="en-IN" dirty="0"/>
          </a:p>
        </p:txBody>
      </p:sp>
      <p:sp>
        <p:nvSpPr>
          <p:cNvPr id="3" name="Content Placeholder 2">
            <a:extLst>
              <a:ext uri="{FF2B5EF4-FFF2-40B4-BE49-F238E27FC236}">
                <a16:creationId xmlns:a16="http://schemas.microsoft.com/office/drawing/2014/main" id="{E7B41C20-6D73-4B6A-BC2B-FE99DA06908E}"/>
              </a:ext>
            </a:extLst>
          </p:cNvPr>
          <p:cNvSpPr>
            <a:spLocks noGrp="1"/>
          </p:cNvSpPr>
          <p:nvPr>
            <p:ph idx="1"/>
          </p:nvPr>
        </p:nvSpPr>
        <p:spPr>
          <a:xfrm>
            <a:off x="838200" y="1403498"/>
            <a:ext cx="10515600" cy="5089377"/>
          </a:xfrm>
        </p:spPr>
        <p:txBody>
          <a:bodyPr>
            <a:normAutofit/>
          </a:bodyPr>
          <a:lstStyle/>
          <a:p>
            <a:pPr algn="just"/>
            <a:r>
              <a:rPr lang="en-US" dirty="0"/>
              <a:t>jQuery </a:t>
            </a:r>
            <a:r>
              <a:rPr lang="en-US" dirty="0" err="1"/>
              <a:t>outerWidth</a:t>
            </a:r>
            <a:r>
              <a:rPr lang="en-US" dirty="0"/>
              <a:t>() method is used to return the outer width of the first matched</a:t>
            </a:r>
          </a:p>
          <a:p>
            <a:pPr algn="just"/>
            <a:r>
              <a:rPr lang="en-US" dirty="0"/>
              <a:t>element with padding and border.</a:t>
            </a:r>
          </a:p>
          <a:p>
            <a:pPr algn="just"/>
            <a:r>
              <a:rPr lang="en-US" dirty="0"/>
              <a:t>The jQuery </a:t>
            </a:r>
            <a:r>
              <a:rPr lang="en-US" dirty="0" err="1"/>
              <a:t>outerWidth</a:t>
            </a:r>
            <a:r>
              <a:rPr lang="en-US" dirty="0"/>
              <a:t> () method works for both visible and hidden elements.</a:t>
            </a:r>
          </a:p>
          <a:p>
            <a:pPr marL="0" indent="0" algn="just">
              <a:buNone/>
            </a:pPr>
            <a:endParaRPr lang="en-US" b="1" dirty="0"/>
          </a:p>
          <a:p>
            <a:pPr marL="0" indent="0" algn="just">
              <a:buNone/>
            </a:pPr>
            <a:r>
              <a:rPr lang="en-US" b="1" dirty="0"/>
              <a:t>Syntax</a:t>
            </a:r>
            <a:r>
              <a:rPr lang="en-US" dirty="0"/>
              <a:t>:</a:t>
            </a:r>
          </a:p>
          <a:p>
            <a:pPr algn="just"/>
            <a:r>
              <a:rPr lang="en-US" dirty="0"/>
              <a:t>$(selector).</a:t>
            </a:r>
            <a:r>
              <a:rPr lang="en-US" dirty="0" err="1"/>
              <a:t>outerWidth</a:t>
            </a:r>
            <a:r>
              <a:rPr lang="en-US" dirty="0"/>
              <a:t>(</a:t>
            </a:r>
            <a:r>
              <a:rPr lang="en-US" dirty="0" err="1"/>
              <a:t>includeMargin</a:t>
            </a:r>
            <a:r>
              <a:rPr lang="en-US" dirty="0"/>
              <a:t>)  </a:t>
            </a:r>
          </a:p>
          <a:p>
            <a:endParaRPr lang="en-IN" dirty="0"/>
          </a:p>
        </p:txBody>
      </p:sp>
    </p:spTree>
    <p:extLst>
      <p:ext uri="{BB962C8B-B14F-4D97-AF65-F5344CB8AC3E}">
        <p14:creationId xmlns:p14="http://schemas.microsoft.com/office/powerpoint/2010/main" val="13052635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03DEE-7317-4904-B7D0-B49D851C59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8797B90-C9FA-492F-B5D6-8557EA7D696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B454B56-C637-48C2-93F2-456AE259BD0F}"/>
              </a:ext>
            </a:extLst>
          </p:cNvPr>
          <p:cNvPicPr>
            <a:picLocks noChangeAspect="1"/>
          </p:cNvPicPr>
          <p:nvPr/>
        </p:nvPicPr>
        <p:blipFill>
          <a:blip r:embed="rId2"/>
          <a:stretch>
            <a:fillRect/>
          </a:stretch>
        </p:blipFill>
        <p:spPr>
          <a:xfrm>
            <a:off x="333375" y="871870"/>
            <a:ext cx="11525250" cy="5018567"/>
          </a:xfrm>
          <a:prstGeom prst="rect">
            <a:avLst/>
          </a:prstGeom>
        </p:spPr>
      </p:pic>
    </p:spTree>
    <p:extLst>
      <p:ext uri="{BB962C8B-B14F-4D97-AF65-F5344CB8AC3E}">
        <p14:creationId xmlns:p14="http://schemas.microsoft.com/office/powerpoint/2010/main" val="896449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1A05D-12DF-4A95-BF8E-883377D182D1}"/>
              </a:ext>
            </a:extLst>
          </p:cNvPr>
          <p:cNvSpPr>
            <a:spLocks noGrp="1"/>
          </p:cNvSpPr>
          <p:nvPr>
            <p:ph type="title"/>
          </p:nvPr>
        </p:nvSpPr>
        <p:spPr>
          <a:xfrm>
            <a:off x="838200" y="365126"/>
            <a:ext cx="10515600" cy="730028"/>
          </a:xfrm>
        </p:spPr>
        <p:txBody>
          <a:bodyPr>
            <a:normAutofit fontScale="90000"/>
          </a:bodyPr>
          <a:lstStyle/>
          <a:p>
            <a:r>
              <a:rPr lang="en-IN" b="1" u="sng" dirty="0"/>
              <a:t>jQuery </a:t>
            </a:r>
            <a:r>
              <a:rPr lang="en-IN" b="1" u="sng" dirty="0" err="1"/>
              <a:t>outerHeight</a:t>
            </a:r>
            <a:r>
              <a:rPr lang="en-IN" b="1" u="sng" dirty="0"/>
              <a:t>()</a:t>
            </a:r>
            <a:br>
              <a:rPr lang="en-IN" dirty="0"/>
            </a:br>
            <a:endParaRPr lang="en-IN" dirty="0"/>
          </a:p>
        </p:txBody>
      </p:sp>
      <p:sp>
        <p:nvSpPr>
          <p:cNvPr id="3" name="Content Placeholder 2">
            <a:extLst>
              <a:ext uri="{FF2B5EF4-FFF2-40B4-BE49-F238E27FC236}">
                <a16:creationId xmlns:a16="http://schemas.microsoft.com/office/drawing/2014/main" id="{5469101C-C49D-488B-946A-920863C9620F}"/>
              </a:ext>
            </a:extLst>
          </p:cNvPr>
          <p:cNvSpPr>
            <a:spLocks noGrp="1"/>
          </p:cNvSpPr>
          <p:nvPr>
            <p:ph idx="1"/>
          </p:nvPr>
        </p:nvSpPr>
        <p:spPr/>
        <p:txBody>
          <a:bodyPr/>
          <a:lstStyle/>
          <a:p>
            <a:pPr algn="just"/>
            <a:r>
              <a:rPr lang="en-US" dirty="0"/>
              <a:t>The jQuery </a:t>
            </a:r>
            <a:r>
              <a:rPr lang="en-US" dirty="0" err="1"/>
              <a:t>outerHeight</a:t>
            </a:r>
            <a:r>
              <a:rPr lang="en-US" dirty="0"/>
              <a:t> () method is used to return the outer height of first matched element. </a:t>
            </a:r>
          </a:p>
          <a:p>
            <a:pPr algn="just"/>
            <a:r>
              <a:rPr lang="en-US" dirty="0"/>
              <a:t>This method includes padding and border both.</a:t>
            </a:r>
          </a:p>
          <a:p>
            <a:pPr algn="just"/>
            <a:r>
              <a:rPr lang="en-US" dirty="0"/>
              <a:t>In the above example, you can see that border and padding both are included in the </a:t>
            </a:r>
            <a:r>
              <a:rPr lang="en-US" dirty="0" err="1"/>
              <a:t>outerHeight</a:t>
            </a:r>
            <a:r>
              <a:rPr lang="en-US" dirty="0"/>
              <a:t>() method.</a:t>
            </a:r>
          </a:p>
          <a:p>
            <a:pPr marL="0" indent="0" algn="just">
              <a:buNone/>
            </a:pPr>
            <a:endParaRPr lang="en-US" b="1" dirty="0"/>
          </a:p>
          <a:p>
            <a:pPr marL="0" indent="0" algn="just">
              <a:buNone/>
            </a:pPr>
            <a:r>
              <a:rPr lang="en-US" b="1" dirty="0"/>
              <a:t>Syntax</a:t>
            </a:r>
            <a:r>
              <a:rPr lang="en-US" dirty="0"/>
              <a:t>:</a:t>
            </a:r>
          </a:p>
          <a:p>
            <a:pPr algn="just"/>
            <a:r>
              <a:rPr lang="en-US" dirty="0"/>
              <a:t>$(selector).</a:t>
            </a:r>
            <a:r>
              <a:rPr lang="en-US" dirty="0" err="1"/>
              <a:t>outerHeight</a:t>
            </a:r>
            <a:r>
              <a:rPr lang="en-US" dirty="0"/>
              <a:t>(</a:t>
            </a:r>
            <a:r>
              <a:rPr lang="en-US" dirty="0" err="1"/>
              <a:t>includeMargin</a:t>
            </a:r>
            <a:r>
              <a:rPr lang="en-US" dirty="0"/>
              <a:t>)  </a:t>
            </a:r>
          </a:p>
          <a:p>
            <a:endParaRPr lang="en-IN" dirty="0"/>
          </a:p>
        </p:txBody>
      </p:sp>
    </p:spTree>
    <p:extLst>
      <p:ext uri="{BB962C8B-B14F-4D97-AF65-F5344CB8AC3E}">
        <p14:creationId xmlns:p14="http://schemas.microsoft.com/office/powerpoint/2010/main" val="32295158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C6B3-3D2C-4724-9227-55A920B36A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92C931-6A7D-4B97-A38E-4B7D5C93B21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21B59C4-A4BA-4CFC-8321-E408E89C36ED}"/>
              </a:ext>
            </a:extLst>
          </p:cNvPr>
          <p:cNvPicPr>
            <a:picLocks noChangeAspect="1"/>
          </p:cNvPicPr>
          <p:nvPr/>
        </p:nvPicPr>
        <p:blipFill>
          <a:blip r:embed="rId2"/>
          <a:stretch>
            <a:fillRect/>
          </a:stretch>
        </p:blipFill>
        <p:spPr>
          <a:xfrm>
            <a:off x="500062" y="1212112"/>
            <a:ext cx="11191875" cy="3955311"/>
          </a:xfrm>
          <a:prstGeom prst="rect">
            <a:avLst/>
          </a:prstGeom>
        </p:spPr>
      </p:pic>
    </p:spTree>
    <p:extLst>
      <p:ext uri="{BB962C8B-B14F-4D97-AF65-F5344CB8AC3E}">
        <p14:creationId xmlns:p14="http://schemas.microsoft.com/office/powerpoint/2010/main" val="1800527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F126-0D7B-41EA-8DEE-9BB64CBC75F8}"/>
              </a:ext>
            </a:extLst>
          </p:cNvPr>
          <p:cNvSpPr>
            <a:spLocks noGrp="1"/>
          </p:cNvSpPr>
          <p:nvPr>
            <p:ph type="title"/>
          </p:nvPr>
        </p:nvSpPr>
        <p:spPr>
          <a:xfrm>
            <a:off x="838200" y="365125"/>
            <a:ext cx="10515600" cy="889517"/>
          </a:xfrm>
        </p:spPr>
        <p:txBody>
          <a:bodyPr>
            <a:normAutofit fontScale="90000"/>
          </a:bodyPr>
          <a:lstStyle/>
          <a:p>
            <a:r>
              <a:rPr lang="en-IN" b="1" u="sng" dirty="0"/>
              <a:t>jQuery wrap()</a:t>
            </a:r>
            <a:br>
              <a:rPr lang="en-IN" dirty="0"/>
            </a:br>
            <a:endParaRPr lang="en-IN" dirty="0"/>
          </a:p>
        </p:txBody>
      </p:sp>
      <p:sp>
        <p:nvSpPr>
          <p:cNvPr id="3" name="Content Placeholder 2">
            <a:extLst>
              <a:ext uri="{FF2B5EF4-FFF2-40B4-BE49-F238E27FC236}">
                <a16:creationId xmlns:a16="http://schemas.microsoft.com/office/drawing/2014/main" id="{2251D407-4A2B-4DD0-BF07-EB05D0B3CE89}"/>
              </a:ext>
            </a:extLst>
          </p:cNvPr>
          <p:cNvSpPr>
            <a:spLocks noGrp="1"/>
          </p:cNvSpPr>
          <p:nvPr>
            <p:ph idx="1"/>
          </p:nvPr>
        </p:nvSpPr>
        <p:spPr>
          <a:xfrm>
            <a:off x="838200" y="1158949"/>
            <a:ext cx="10515600" cy="2270051"/>
          </a:xfrm>
        </p:spPr>
        <p:txBody>
          <a:bodyPr>
            <a:normAutofit fontScale="92500" lnSpcReduction="20000"/>
          </a:bodyPr>
          <a:lstStyle/>
          <a:p>
            <a:pPr algn="just"/>
            <a:r>
              <a:rPr lang="en-US" dirty="0"/>
              <a:t>jQuery wrap() method is used to wrap specified HTML elements around each selected element. The wrap () function can accept any string or object that could be passed through the $() factory function.</a:t>
            </a:r>
          </a:p>
          <a:p>
            <a:pPr marL="0" indent="0" algn="just">
              <a:buNone/>
            </a:pPr>
            <a:endParaRPr lang="en-US" b="1" dirty="0"/>
          </a:p>
          <a:p>
            <a:pPr marL="0" indent="0" algn="just">
              <a:buNone/>
            </a:pPr>
            <a:r>
              <a:rPr lang="en-US" b="1" dirty="0"/>
              <a:t>Syntax</a:t>
            </a:r>
            <a:r>
              <a:rPr lang="en-US" dirty="0"/>
              <a:t>:</a:t>
            </a:r>
          </a:p>
          <a:p>
            <a:pPr algn="just"/>
            <a:r>
              <a:rPr lang="en-US" dirty="0"/>
              <a:t>$(selector).wrap(</a:t>
            </a:r>
            <a:r>
              <a:rPr lang="en-US" dirty="0" err="1"/>
              <a:t>wrappingElement,function</a:t>
            </a:r>
            <a:r>
              <a:rPr lang="en-US" dirty="0"/>
              <a:t>(index))   </a:t>
            </a:r>
          </a:p>
          <a:p>
            <a:endParaRPr lang="en-IN" dirty="0"/>
          </a:p>
        </p:txBody>
      </p:sp>
      <p:pic>
        <p:nvPicPr>
          <p:cNvPr id="4" name="Picture 3">
            <a:extLst>
              <a:ext uri="{FF2B5EF4-FFF2-40B4-BE49-F238E27FC236}">
                <a16:creationId xmlns:a16="http://schemas.microsoft.com/office/drawing/2014/main" id="{45CC82BA-B629-4F3B-A811-4A5C427399B4}"/>
              </a:ext>
            </a:extLst>
          </p:cNvPr>
          <p:cNvPicPr>
            <a:picLocks noChangeAspect="1"/>
          </p:cNvPicPr>
          <p:nvPr/>
        </p:nvPicPr>
        <p:blipFill>
          <a:blip r:embed="rId2"/>
          <a:stretch>
            <a:fillRect/>
          </a:stretch>
        </p:blipFill>
        <p:spPr>
          <a:xfrm>
            <a:off x="309562" y="3429000"/>
            <a:ext cx="11572875" cy="3429000"/>
          </a:xfrm>
          <a:prstGeom prst="rect">
            <a:avLst/>
          </a:prstGeom>
        </p:spPr>
      </p:pic>
    </p:spTree>
    <p:extLst>
      <p:ext uri="{BB962C8B-B14F-4D97-AF65-F5344CB8AC3E}">
        <p14:creationId xmlns:p14="http://schemas.microsoft.com/office/powerpoint/2010/main" val="36963835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A9D47-37E7-4484-A516-DBD1BBEA451B}"/>
              </a:ext>
            </a:extLst>
          </p:cNvPr>
          <p:cNvSpPr>
            <a:spLocks noGrp="1"/>
          </p:cNvSpPr>
          <p:nvPr>
            <p:ph type="title"/>
          </p:nvPr>
        </p:nvSpPr>
        <p:spPr>
          <a:xfrm>
            <a:off x="838200" y="365126"/>
            <a:ext cx="10515600" cy="878884"/>
          </a:xfrm>
        </p:spPr>
        <p:txBody>
          <a:bodyPr>
            <a:normAutofit fontScale="90000"/>
          </a:bodyPr>
          <a:lstStyle/>
          <a:p>
            <a:r>
              <a:rPr lang="en-IN" b="1" u="sng" dirty="0"/>
              <a:t>jQuery </a:t>
            </a:r>
            <a:r>
              <a:rPr lang="en-IN" b="1" u="sng" dirty="0" err="1"/>
              <a:t>wrapInner</a:t>
            </a:r>
            <a:r>
              <a:rPr lang="en-IN" b="1" u="sng" dirty="0"/>
              <a:t>()</a:t>
            </a:r>
            <a:br>
              <a:rPr lang="en-IN" b="1" u="sng" dirty="0"/>
            </a:br>
            <a:endParaRPr lang="en-IN" b="1" u="sng" dirty="0"/>
          </a:p>
        </p:txBody>
      </p:sp>
      <p:sp>
        <p:nvSpPr>
          <p:cNvPr id="3" name="Content Placeholder 2">
            <a:extLst>
              <a:ext uri="{FF2B5EF4-FFF2-40B4-BE49-F238E27FC236}">
                <a16:creationId xmlns:a16="http://schemas.microsoft.com/office/drawing/2014/main" id="{03685FDD-C2B4-4AE3-8041-554B1818A43F}"/>
              </a:ext>
            </a:extLst>
          </p:cNvPr>
          <p:cNvSpPr>
            <a:spLocks noGrp="1"/>
          </p:cNvSpPr>
          <p:nvPr>
            <p:ph idx="1"/>
          </p:nvPr>
        </p:nvSpPr>
        <p:spPr>
          <a:xfrm>
            <a:off x="838200" y="935665"/>
            <a:ext cx="10515600" cy="2668772"/>
          </a:xfrm>
        </p:spPr>
        <p:txBody>
          <a:bodyPr/>
          <a:lstStyle/>
          <a:p>
            <a:pPr algn="just"/>
            <a:r>
              <a:rPr lang="en-US" dirty="0"/>
              <a:t>The jQuery </a:t>
            </a:r>
            <a:r>
              <a:rPr lang="en-US" dirty="0" err="1"/>
              <a:t>wrapInner</a:t>
            </a:r>
            <a:r>
              <a:rPr lang="en-US" dirty="0"/>
              <a:t>() method is used to wrap an HTML structure around the content of each element in the set of matched element. This method can accept any string or object that could be passed to the $() factory function.</a:t>
            </a:r>
          </a:p>
          <a:p>
            <a:pPr marL="0" indent="0" algn="just">
              <a:buNone/>
            </a:pPr>
            <a:r>
              <a:rPr lang="en-US" b="1" dirty="0"/>
              <a:t>Syntax</a:t>
            </a:r>
            <a:r>
              <a:rPr lang="en-US" dirty="0"/>
              <a:t>:</a:t>
            </a:r>
          </a:p>
          <a:p>
            <a:pPr algn="just"/>
            <a:r>
              <a:rPr lang="en-US" dirty="0"/>
              <a:t>$(selector).</a:t>
            </a:r>
            <a:r>
              <a:rPr lang="en-US" dirty="0" err="1"/>
              <a:t>wrapInner</a:t>
            </a:r>
            <a:r>
              <a:rPr lang="en-US" dirty="0"/>
              <a:t>(</a:t>
            </a:r>
            <a:r>
              <a:rPr lang="en-US" dirty="0" err="1"/>
              <a:t>wrappingElement,function</a:t>
            </a:r>
            <a:r>
              <a:rPr lang="en-US" dirty="0"/>
              <a:t>(index))   </a:t>
            </a:r>
          </a:p>
          <a:p>
            <a:endParaRPr lang="en-IN" dirty="0"/>
          </a:p>
        </p:txBody>
      </p:sp>
      <p:pic>
        <p:nvPicPr>
          <p:cNvPr id="4" name="Picture 3">
            <a:extLst>
              <a:ext uri="{FF2B5EF4-FFF2-40B4-BE49-F238E27FC236}">
                <a16:creationId xmlns:a16="http://schemas.microsoft.com/office/drawing/2014/main" id="{05E1FAA5-4F97-4F79-BAA1-ACE65FBF537C}"/>
              </a:ext>
            </a:extLst>
          </p:cNvPr>
          <p:cNvPicPr>
            <a:picLocks noChangeAspect="1"/>
          </p:cNvPicPr>
          <p:nvPr/>
        </p:nvPicPr>
        <p:blipFill>
          <a:blip r:embed="rId3"/>
          <a:stretch>
            <a:fillRect/>
          </a:stretch>
        </p:blipFill>
        <p:spPr>
          <a:xfrm>
            <a:off x="120723" y="3604437"/>
            <a:ext cx="11525250" cy="3253563"/>
          </a:xfrm>
          <a:prstGeom prst="rect">
            <a:avLst/>
          </a:prstGeom>
        </p:spPr>
      </p:pic>
    </p:spTree>
    <p:extLst>
      <p:ext uri="{BB962C8B-B14F-4D97-AF65-F5344CB8AC3E}">
        <p14:creationId xmlns:p14="http://schemas.microsoft.com/office/powerpoint/2010/main" val="14959909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7D615-7A80-40F6-A93A-8380FCABE763}"/>
              </a:ext>
            </a:extLst>
          </p:cNvPr>
          <p:cNvSpPr>
            <a:spLocks noGrp="1"/>
          </p:cNvSpPr>
          <p:nvPr>
            <p:ph type="title"/>
          </p:nvPr>
        </p:nvSpPr>
        <p:spPr>
          <a:xfrm>
            <a:off x="838200" y="365125"/>
            <a:ext cx="10515600" cy="963945"/>
          </a:xfrm>
        </p:spPr>
        <p:txBody>
          <a:bodyPr>
            <a:normAutofit fontScale="90000"/>
          </a:bodyPr>
          <a:lstStyle/>
          <a:p>
            <a:r>
              <a:rPr lang="en-IN" b="1" u="sng" dirty="0"/>
              <a:t>jQuery </a:t>
            </a:r>
            <a:r>
              <a:rPr lang="en-IN" b="1" u="sng" dirty="0" err="1"/>
              <a:t>wrapAll</a:t>
            </a:r>
            <a:r>
              <a:rPr lang="en-IN" b="1" u="sng" dirty="0"/>
              <a:t>()</a:t>
            </a:r>
            <a:br>
              <a:rPr lang="en-IN" dirty="0"/>
            </a:br>
            <a:endParaRPr lang="en-IN" dirty="0"/>
          </a:p>
        </p:txBody>
      </p:sp>
      <p:sp>
        <p:nvSpPr>
          <p:cNvPr id="3" name="Content Placeholder 2">
            <a:extLst>
              <a:ext uri="{FF2B5EF4-FFF2-40B4-BE49-F238E27FC236}">
                <a16:creationId xmlns:a16="http://schemas.microsoft.com/office/drawing/2014/main" id="{27A3DF0E-8C9E-4A82-B0E4-DFFE463D0F04}"/>
              </a:ext>
            </a:extLst>
          </p:cNvPr>
          <p:cNvSpPr>
            <a:spLocks noGrp="1"/>
          </p:cNvSpPr>
          <p:nvPr>
            <p:ph idx="1"/>
          </p:nvPr>
        </p:nvSpPr>
        <p:spPr>
          <a:xfrm>
            <a:off x="838200" y="975020"/>
            <a:ext cx="10515600" cy="2267910"/>
          </a:xfrm>
        </p:spPr>
        <p:txBody>
          <a:bodyPr>
            <a:normAutofit/>
          </a:bodyPr>
          <a:lstStyle/>
          <a:p>
            <a:pPr algn="just"/>
            <a:r>
              <a:rPr lang="en-US" dirty="0"/>
              <a:t>jQuery </a:t>
            </a:r>
            <a:r>
              <a:rPr lang="en-US" dirty="0" err="1"/>
              <a:t>wrapAll</a:t>
            </a:r>
            <a:r>
              <a:rPr lang="en-US" dirty="0"/>
              <a:t>() method is used to wrap specified HTML elements around all selected elements, in a set of matched elements.</a:t>
            </a:r>
          </a:p>
          <a:p>
            <a:pPr algn="just"/>
            <a:r>
              <a:rPr lang="en-US" b="1" dirty="0"/>
              <a:t>Syntax</a:t>
            </a:r>
            <a:r>
              <a:rPr lang="en-US" dirty="0"/>
              <a:t>:</a:t>
            </a:r>
          </a:p>
          <a:p>
            <a:pPr algn="just"/>
            <a:r>
              <a:rPr lang="en-US" dirty="0"/>
              <a:t>$(selector).</a:t>
            </a:r>
            <a:r>
              <a:rPr lang="en-US" dirty="0" err="1"/>
              <a:t>wrapAll</a:t>
            </a:r>
            <a:r>
              <a:rPr lang="en-US" dirty="0"/>
              <a:t>(</a:t>
            </a:r>
            <a:r>
              <a:rPr lang="en-US" dirty="0" err="1"/>
              <a:t>wrappingElement</a:t>
            </a:r>
            <a:r>
              <a:rPr lang="en-US" dirty="0"/>
              <a:t>)   </a:t>
            </a:r>
          </a:p>
          <a:p>
            <a:endParaRPr lang="en-IN" dirty="0"/>
          </a:p>
        </p:txBody>
      </p:sp>
      <p:pic>
        <p:nvPicPr>
          <p:cNvPr id="4" name="Picture 3">
            <a:extLst>
              <a:ext uri="{FF2B5EF4-FFF2-40B4-BE49-F238E27FC236}">
                <a16:creationId xmlns:a16="http://schemas.microsoft.com/office/drawing/2014/main" id="{9743AD82-03FB-4AEE-81D8-FE001D0DF2AE}"/>
              </a:ext>
            </a:extLst>
          </p:cNvPr>
          <p:cNvPicPr>
            <a:picLocks noChangeAspect="1"/>
          </p:cNvPicPr>
          <p:nvPr/>
        </p:nvPicPr>
        <p:blipFill>
          <a:blip r:embed="rId2"/>
          <a:stretch>
            <a:fillRect/>
          </a:stretch>
        </p:blipFill>
        <p:spPr>
          <a:xfrm>
            <a:off x="400050" y="3438155"/>
            <a:ext cx="11391900" cy="3238500"/>
          </a:xfrm>
          <a:prstGeom prst="rect">
            <a:avLst/>
          </a:prstGeom>
        </p:spPr>
      </p:pic>
    </p:spTree>
    <p:extLst>
      <p:ext uri="{BB962C8B-B14F-4D97-AF65-F5344CB8AC3E}">
        <p14:creationId xmlns:p14="http://schemas.microsoft.com/office/powerpoint/2010/main" val="1321461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E77B-3E9E-4C26-870E-097DCA6DB963}"/>
              </a:ext>
            </a:extLst>
          </p:cNvPr>
          <p:cNvSpPr>
            <a:spLocks noGrp="1"/>
          </p:cNvSpPr>
          <p:nvPr>
            <p:ph type="title"/>
          </p:nvPr>
        </p:nvSpPr>
        <p:spPr>
          <a:xfrm>
            <a:off x="838200" y="365126"/>
            <a:ext cx="10515600" cy="719396"/>
          </a:xfrm>
        </p:spPr>
        <p:txBody>
          <a:bodyPr/>
          <a:lstStyle/>
          <a:p>
            <a:r>
              <a:rPr lang="en-US" b="1" dirty="0"/>
              <a:t>Syntax</a:t>
            </a:r>
            <a:endParaRPr lang="en-IN" dirty="0"/>
          </a:p>
        </p:txBody>
      </p:sp>
      <p:sp>
        <p:nvSpPr>
          <p:cNvPr id="3" name="Content Placeholder 2">
            <a:extLst>
              <a:ext uri="{FF2B5EF4-FFF2-40B4-BE49-F238E27FC236}">
                <a16:creationId xmlns:a16="http://schemas.microsoft.com/office/drawing/2014/main" id="{D224E822-C5AA-4AB5-BF4C-665773AF04FA}"/>
              </a:ext>
            </a:extLst>
          </p:cNvPr>
          <p:cNvSpPr>
            <a:spLocks noGrp="1"/>
          </p:cNvSpPr>
          <p:nvPr>
            <p:ph idx="1"/>
          </p:nvPr>
        </p:nvSpPr>
        <p:spPr>
          <a:xfrm>
            <a:off x="838200" y="1719409"/>
            <a:ext cx="10515600" cy="4773465"/>
          </a:xfrm>
        </p:spPr>
        <p:txBody>
          <a:bodyPr/>
          <a:lstStyle/>
          <a:p>
            <a:r>
              <a:rPr lang="en-US" dirty="0"/>
              <a:t>To </a:t>
            </a:r>
            <a:r>
              <a:rPr lang="en-US" b="1" dirty="0"/>
              <a:t>return text content</a:t>
            </a:r>
            <a:r>
              <a:rPr lang="en-US" dirty="0"/>
              <a:t>:</a:t>
            </a:r>
          </a:p>
          <a:p>
            <a:pPr marL="0" indent="0">
              <a:buNone/>
            </a:pPr>
            <a:r>
              <a:rPr lang="en-US" dirty="0"/>
              <a:t>	$(selector).text()   </a:t>
            </a:r>
          </a:p>
          <a:p>
            <a:pPr marL="0" indent="0">
              <a:buNone/>
            </a:pPr>
            <a:endParaRPr lang="en-US" dirty="0"/>
          </a:p>
          <a:p>
            <a:r>
              <a:rPr lang="en-US" dirty="0"/>
              <a:t>To </a:t>
            </a:r>
            <a:r>
              <a:rPr lang="en-US" b="1" dirty="0"/>
              <a:t>set text content</a:t>
            </a:r>
            <a:r>
              <a:rPr lang="en-US" dirty="0"/>
              <a:t>:</a:t>
            </a:r>
          </a:p>
          <a:p>
            <a:pPr marL="0" indent="0">
              <a:buNone/>
            </a:pPr>
            <a:r>
              <a:rPr lang="en-US" dirty="0"/>
              <a:t>	$(selector).text(content)   </a:t>
            </a:r>
          </a:p>
          <a:p>
            <a:pPr marL="0" indent="0">
              <a:buNone/>
            </a:pPr>
            <a:endParaRPr lang="en-US" dirty="0"/>
          </a:p>
          <a:p>
            <a:r>
              <a:rPr lang="en-US" dirty="0"/>
              <a:t>To </a:t>
            </a:r>
            <a:r>
              <a:rPr lang="en-US" b="1" dirty="0"/>
              <a:t>set text content using a function</a:t>
            </a:r>
            <a:r>
              <a:rPr lang="en-US" dirty="0"/>
              <a:t>:</a:t>
            </a:r>
          </a:p>
          <a:p>
            <a:pPr marL="0" indent="0">
              <a:buNone/>
            </a:pPr>
            <a:r>
              <a:rPr lang="en-US" dirty="0"/>
              <a:t>	$(selector).text(function(index, </a:t>
            </a:r>
            <a:r>
              <a:rPr lang="en-US" dirty="0" err="1"/>
              <a:t>currentcontent</a:t>
            </a:r>
            <a:r>
              <a:rPr lang="en-US" dirty="0"/>
              <a:t>))  </a:t>
            </a:r>
          </a:p>
          <a:p>
            <a:endParaRPr lang="en-IN" dirty="0"/>
          </a:p>
        </p:txBody>
      </p:sp>
    </p:spTree>
    <p:extLst>
      <p:ext uri="{BB962C8B-B14F-4D97-AF65-F5344CB8AC3E}">
        <p14:creationId xmlns:p14="http://schemas.microsoft.com/office/powerpoint/2010/main" val="3241896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F9BA-1135-4ED2-956A-4D9BB338A83B}"/>
              </a:ext>
            </a:extLst>
          </p:cNvPr>
          <p:cNvSpPr>
            <a:spLocks noGrp="1"/>
          </p:cNvSpPr>
          <p:nvPr>
            <p:ph type="title"/>
          </p:nvPr>
        </p:nvSpPr>
        <p:spPr>
          <a:xfrm>
            <a:off x="838200" y="365126"/>
            <a:ext cx="10515600" cy="793824"/>
          </a:xfrm>
        </p:spPr>
        <p:txBody>
          <a:bodyPr>
            <a:normAutofit fontScale="90000"/>
          </a:bodyPr>
          <a:lstStyle/>
          <a:p>
            <a:r>
              <a:rPr lang="en-IN" b="1" u="sng" dirty="0"/>
              <a:t>jQuery unwrap()</a:t>
            </a:r>
            <a:br>
              <a:rPr lang="en-IN" dirty="0"/>
            </a:br>
            <a:endParaRPr lang="en-IN" dirty="0"/>
          </a:p>
        </p:txBody>
      </p:sp>
      <p:sp>
        <p:nvSpPr>
          <p:cNvPr id="3" name="Content Placeholder 2">
            <a:extLst>
              <a:ext uri="{FF2B5EF4-FFF2-40B4-BE49-F238E27FC236}">
                <a16:creationId xmlns:a16="http://schemas.microsoft.com/office/drawing/2014/main" id="{077FA7E7-148F-43EF-8D59-FD5536FBBC77}"/>
              </a:ext>
            </a:extLst>
          </p:cNvPr>
          <p:cNvSpPr>
            <a:spLocks noGrp="1"/>
          </p:cNvSpPr>
          <p:nvPr>
            <p:ph idx="1"/>
          </p:nvPr>
        </p:nvSpPr>
        <p:spPr>
          <a:xfrm>
            <a:off x="838200" y="1158950"/>
            <a:ext cx="10515600" cy="4015215"/>
          </a:xfrm>
        </p:spPr>
        <p:txBody>
          <a:bodyPr>
            <a:normAutofit/>
          </a:bodyPr>
          <a:lstStyle/>
          <a:p>
            <a:pPr algn="just"/>
            <a:r>
              <a:rPr lang="en-US" dirty="0"/>
              <a:t>The jQuery unwrap() method is used to remove the parent element of the selected elements.</a:t>
            </a:r>
          </a:p>
          <a:p>
            <a:pPr algn="just"/>
            <a:endParaRPr lang="en-US" dirty="0"/>
          </a:p>
          <a:p>
            <a:pPr marL="0" indent="0" algn="just">
              <a:buNone/>
            </a:pPr>
            <a:r>
              <a:rPr lang="en-US" b="1" dirty="0"/>
              <a:t>Syntax</a:t>
            </a:r>
            <a:r>
              <a:rPr lang="en-US" dirty="0"/>
              <a:t>:</a:t>
            </a:r>
          </a:p>
          <a:p>
            <a:pPr algn="just"/>
            <a:r>
              <a:rPr lang="en-US" dirty="0"/>
              <a:t>$(selector).unwrap()   </a:t>
            </a:r>
          </a:p>
        </p:txBody>
      </p:sp>
    </p:spTree>
    <p:extLst>
      <p:ext uri="{BB962C8B-B14F-4D97-AF65-F5344CB8AC3E}">
        <p14:creationId xmlns:p14="http://schemas.microsoft.com/office/powerpoint/2010/main" val="2550268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406B3-0FFA-4691-88D6-493D1774326A}"/>
              </a:ext>
            </a:extLst>
          </p:cNvPr>
          <p:cNvSpPr>
            <a:spLocks noGrp="1"/>
          </p:cNvSpPr>
          <p:nvPr>
            <p:ph type="title"/>
          </p:nvPr>
        </p:nvSpPr>
        <p:spPr/>
        <p:txBody>
          <a:bodyPr/>
          <a:lstStyle/>
          <a:p>
            <a:r>
              <a:rPr lang="en-IN" dirty="0"/>
              <a:t>Parameter</a:t>
            </a:r>
          </a:p>
        </p:txBody>
      </p:sp>
      <p:sp>
        <p:nvSpPr>
          <p:cNvPr id="3" name="Content Placeholder 2">
            <a:extLst>
              <a:ext uri="{FF2B5EF4-FFF2-40B4-BE49-F238E27FC236}">
                <a16:creationId xmlns:a16="http://schemas.microsoft.com/office/drawing/2014/main" id="{F9D5555E-9473-4320-A030-1CE45968853A}"/>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540DFED6-C326-4B7E-849A-CBA9036EB2A0}"/>
              </a:ext>
            </a:extLst>
          </p:cNvPr>
          <p:cNvPicPr>
            <a:picLocks noChangeAspect="1"/>
          </p:cNvPicPr>
          <p:nvPr/>
        </p:nvPicPr>
        <p:blipFill>
          <a:blip r:embed="rId2"/>
          <a:stretch>
            <a:fillRect/>
          </a:stretch>
        </p:blipFill>
        <p:spPr>
          <a:xfrm>
            <a:off x="459858" y="1825625"/>
            <a:ext cx="11506200" cy="4667250"/>
          </a:xfrm>
          <a:prstGeom prst="rect">
            <a:avLst/>
          </a:prstGeom>
        </p:spPr>
      </p:pic>
    </p:spTree>
    <p:extLst>
      <p:ext uri="{BB962C8B-B14F-4D97-AF65-F5344CB8AC3E}">
        <p14:creationId xmlns:p14="http://schemas.microsoft.com/office/powerpoint/2010/main" val="3938781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4491-9D87-4D69-82F8-B29CFFC262E0}"/>
              </a:ext>
            </a:extLst>
          </p:cNvPr>
          <p:cNvSpPr>
            <a:spLocks noGrp="1"/>
          </p:cNvSpPr>
          <p:nvPr>
            <p:ph type="title"/>
          </p:nvPr>
        </p:nvSpPr>
        <p:spPr>
          <a:xfrm>
            <a:off x="838200" y="365125"/>
            <a:ext cx="10515600" cy="698131"/>
          </a:xfrm>
        </p:spPr>
        <p:txBody>
          <a:bodyPr>
            <a:normAutofit fontScale="90000"/>
          </a:bodyPr>
          <a:lstStyle/>
          <a:p>
            <a:r>
              <a:rPr lang="en-IN" b="1" u="sng" dirty="0"/>
              <a:t>jQuery </a:t>
            </a:r>
            <a:r>
              <a:rPr lang="en-IN" b="1" u="sng" dirty="0" err="1"/>
              <a:t>val</a:t>
            </a:r>
            <a:r>
              <a:rPr lang="en-IN" b="1" u="sng" dirty="0"/>
              <a:t>()</a:t>
            </a:r>
            <a:br>
              <a:rPr lang="en-IN" dirty="0"/>
            </a:br>
            <a:endParaRPr lang="en-IN" dirty="0"/>
          </a:p>
        </p:txBody>
      </p:sp>
      <p:sp>
        <p:nvSpPr>
          <p:cNvPr id="3" name="Content Placeholder 2">
            <a:extLst>
              <a:ext uri="{FF2B5EF4-FFF2-40B4-BE49-F238E27FC236}">
                <a16:creationId xmlns:a16="http://schemas.microsoft.com/office/drawing/2014/main" id="{F34EC9B1-1EE8-429E-85BC-A11CB54BF63B}"/>
              </a:ext>
            </a:extLst>
          </p:cNvPr>
          <p:cNvSpPr>
            <a:spLocks noGrp="1"/>
          </p:cNvSpPr>
          <p:nvPr>
            <p:ph idx="1"/>
          </p:nvPr>
        </p:nvSpPr>
        <p:spPr>
          <a:xfrm>
            <a:off x="838200" y="1297172"/>
            <a:ext cx="10515600" cy="4879791"/>
          </a:xfrm>
        </p:spPr>
        <p:txBody>
          <a:bodyPr>
            <a:normAutofit fontScale="92500" lnSpcReduction="10000"/>
          </a:bodyPr>
          <a:lstStyle/>
          <a:p>
            <a:pPr algn="just"/>
            <a:r>
              <a:rPr lang="en-US" dirty="0"/>
              <a:t>There are two usage of jQuery </a:t>
            </a:r>
            <a:r>
              <a:rPr lang="en-US" dirty="0" err="1"/>
              <a:t>val</a:t>
            </a:r>
            <a:r>
              <a:rPr lang="en-US" dirty="0"/>
              <a:t>() method.</a:t>
            </a:r>
          </a:p>
          <a:p>
            <a:pPr algn="just"/>
            <a:r>
              <a:rPr lang="en-US" dirty="0"/>
              <a:t>It is used to </a:t>
            </a:r>
            <a:r>
              <a:rPr lang="en-US" b="1" dirty="0"/>
              <a:t>get current value</a:t>
            </a:r>
            <a:r>
              <a:rPr lang="en-US" dirty="0"/>
              <a:t> of the first element in the set of matched elements.</a:t>
            </a:r>
          </a:p>
          <a:p>
            <a:pPr algn="just"/>
            <a:r>
              <a:rPr lang="en-US" dirty="0"/>
              <a:t>It is used to </a:t>
            </a:r>
            <a:r>
              <a:rPr lang="en-US" b="1" dirty="0"/>
              <a:t>set the value</a:t>
            </a:r>
            <a:r>
              <a:rPr lang="en-US" dirty="0"/>
              <a:t> of every matched element.</a:t>
            </a:r>
          </a:p>
          <a:p>
            <a:pPr marL="0" indent="0" algn="just">
              <a:buNone/>
            </a:pPr>
            <a:endParaRPr lang="en-US" b="1" dirty="0"/>
          </a:p>
          <a:p>
            <a:pPr marL="0" indent="0" algn="just">
              <a:buNone/>
            </a:pPr>
            <a:r>
              <a:rPr lang="en-US" b="1" dirty="0"/>
              <a:t>Syntax</a:t>
            </a:r>
            <a:r>
              <a:rPr lang="en-US" dirty="0"/>
              <a:t>:</a:t>
            </a:r>
          </a:p>
          <a:p>
            <a:pPr algn="just"/>
            <a:r>
              <a:rPr lang="en-US" dirty="0"/>
              <a:t>$(selector).</a:t>
            </a:r>
            <a:r>
              <a:rPr lang="en-US" dirty="0" err="1"/>
              <a:t>val</a:t>
            </a:r>
            <a:r>
              <a:rPr lang="en-US" dirty="0"/>
              <a:t>()  </a:t>
            </a:r>
          </a:p>
          <a:p>
            <a:pPr lvl="1" algn="just"/>
            <a:r>
              <a:rPr lang="en-US" dirty="0"/>
              <a:t>It is used to get value.</a:t>
            </a:r>
          </a:p>
          <a:p>
            <a:pPr algn="just"/>
            <a:r>
              <a:rPr lang="en-US" dirty="0"/>
              <a:t>$(selector).</a:t>
            </a:r>
            <a:r>
              <a:rPr lang="en-US" dirty="0" err="1"/>
              <a:t>val</a:t>
            </a:r>
            <a:r>
              <a:rPr lang="en-US" dirty="0"/>
              <a:t>(value)  </a:t>
            </a:r>
          </a:p>
          <a:p>
            <a:pPr lvl="1" algn="just"/>
            <a:r>
              <a:rPr lang="en-US" dirty="0"/>
              <a:t>It is used to set value.</a:t>
            </a:r>
          </a:p>
          <a:p>
            <a:pPr algn="just"/>
            <a:r>
              <a:rPr lang="en-US" dirty="0"/>
              <a:t>$(selector).</a:t>
            </a:r>
            <a:r>
              <a:rPr lang="en-US" dirty="0" err="1"/>
              <a:t>val</a:t>
            </a:r>
            <a:r>
              <a:rPr lang="en-US" dirty="0"/>
              <a:t>(function(</a:t>
            </a:r>
            <a:r>
              <a:rPr lang="en-US" dirty="0" err="1"/>
              <a:t>index,currentvalue</a:t>
            </a:r>
            <a:r>
              <a:rPr lang="en-US" dirty="0"/>
              <a:t>))   </a:t>
            </a:r>
          </a:p>
          <a:p>
            <a:pPr lvl="1"/>
            <a:r>
              <a:rPr lang="en-US" dirty="0"/>
              <a:t>It is used to set value using function.</a:t>
            </a:r>
          </a:p>
          <a:p>
            <a:endParaRPr lang="en-IN" dirty="0"/>
          </a:p>
        </p:txBody>
      </p:sp>
    </p:spTree>
    <p:extLst>
      <p:ext uri="{BB962C8B-B14F-4D97-AF65-F5344CB8AC3E}">
        <p14:creationId xmlns:p14="http://schemas.microsoft.com/office/powerpoint/2010/main" val="4203001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CBAF5-9067-4980-9EAC-08B113092FF8}"/>
              </a:ext>
            </a:extLst>
          </p:cNvPr>
          <p:cNvSpPr>
            <a:spLocks noGrp="1"/>
          </p:cNvSpPr>
          <p:nvPr>
            <p:ph type="title"/>
          </p:nvPr>
        </p:nvSpPr>
        <p:spPr/>
        <p:txBody>
          <a:bodyPr/>
          <a:lstStyle/>
          <a:p>
            <a:r>
              <a:rPr lang="en-IN" dirty="0"/>
              <a:t>Parameter</a:t>
            </a:r>
          </a:p>
        </p:txBody>
      </p:sp>
      <p:sp>
        <p:nvSpPr>
          <p:cNvPr id="3" name="Content Placeholder 2">
            <a:extLst>
              <a:ext uri="{FF2B5EF4-FFF2-40B4-BE49-F238E27FC236}">
                <a16:creationId xmlns:a16="http://schemas.microsoft.com/office/drawing/2014/main" id="{7DF5C262-7980-4E70-A035-B5BA83517069}"/>
              </a:ext>
            </a:extLst>
          </p:cNvPr>
          <p:cNvSpPr>
            <a:spLocks noGrp="1"/>
          </p:cNvSpPr>
          <p:nvPr>
            <p:ph idx="1"/>
          </p:nvPr>
        </p:nvSpPr>
        <p:spPr>
          <a:xfrm>
            <a:off x="668079" y="4163476"/>
            <a:ext cx="10515600" cy="2285447"/>
          </a:xfrm>
        </p:spPr>
        <p:txBody>
          <a:bodyPr>
            <a:normAutofit/>
          </a:bodyPr>
          <a:lstStyle/>
          <a:p>
            <a:pPr algn="just"/>
            <a:r>
              <a:rPr lang="en-US" dirty="0"/>
              <a:t>The </a:t>
            </a:r>
            <a:r>
              <a:rPr lang="en-US" dirty="0" err="1"/>
              <a:t>val</a:t>
            </a:r>
            <a:r>
              <a:rPr lang="en-US" dirty="0"/>
              <a:t>() method is primarily used to get the values of form elements.</a:t>
            </a:r>
          </a:p>
          <a:p>
            <a:pPr algn="just"/>
            <a:r>
              <a:rPr lang="en-US" dirty="0"/>
              <a:t>This method doesn't accept any arguments. </a:t>
            </a:r>
          </a:p>
          <a:p>
            <a:pPr algn="just"/>
            <a:r>
              <a:rPr lang="en-US" dirty="0"/>
              <a:t>This method returns a NULL when no option is selected and it returns an array containing the value of each selected options in the case of one or more selection.</a:t>
            </a:r>
            <a:endParaRPr lang="en-IN" dirty="0"/>
          </a:p>
        </p:txBody>
      </p:sp>
      <p:pic>
        <p:nvPicPr>
          <p:cNvPr id="4" name="Picture 3">
            <a:extLst>
              <a:ext uri="{FF2B5EF4-FFF2-40B4-BE49-F238E27FC236}">
                <a16:creationId xmlns:a16="http://schemas.microsoft.com/office/drawing/2014/main" id="{06F6E713-9B1F-4D5F-B94A-35783DC17990}"/>
              </a:ext>
            </a:extLst>
          </p:cNvPr>
          <p:cNvPicPr>
            <a:picLocks noChangeAspect="1"/>
          </p:cNvPicPr>
          <p:nvPr/>
        </p:nvPicPr>
        <p:blipFill>
          <a:blip r:embed="rId2"/>
          <a:stretch>
            <a:fillRect/>
          </a:stretch>
        </p:blipFill>
        <p:spPr>
          <a:xfrm>
            <a:off x="504603" y="1551800"/>
            <a:ext cx="11544300" cy="1877200"/>
          </a:xfrm>
          <a:prstGeom prst="rect">
            <a:avLst/>
          </a:prstGeom>
        </p:spPr>
      </p:pic>
    </p:spTree>
    <p:extLst>
      <p:ext uri="{BB962C8B-B14F-4D97-AF65-F5344CB8AC3E}">
        <p14:creationId xmlns:p14="http://schemas.microsoft.com/office/powerpoint/2010/main" val="1485511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02F0-F0A9-485B-8AFC-79575A4E86F7}"/>
              </a:ext>
            </a:extLst>
          </p:cNvPr>
          <p:cNvSpPr>
            <a:spLocks noGrp="1"/>
          </p:cNvSpPr>
          <p:nvPr>
            <p:ph type="title"/>
          </p:nvPr>
        </p:nvSpPr>
        <p:spPr>
          <a:xfrm>
            <a:off x="838200" y="365126"/>
            <a:ext cx="10515600" cy="1070270"/>
          </a:xfrm>
        </p:spPr>
        <p:txBody>
          <a:bodyPr>
            <a:normAutofit fontScale="90000"/>
          </a:bodyPr>
          <a:lstStyle/>
          <a:p>
            <a:r>
              <a:rPr lang="en-IN" b="1" u="sng" dirty="0"/>
              <a:t>jQuery </a:t>
            </a:r>
            <a:r>
              <a:rPr lang="en-IN" b="1" u="sng" dirty="0" err="1"/>
              <a:t>css</a:t>
            </a:r>
            <a:r>
              <a:rPr lang="en-IN" b="1" u="sng" dirty="0"/>
              <a:t>()</a:t>
            </a:r>
            <a:br>
              <a:rPr lang="en-IN" dirty="0"/>
            </a:br>
            <a:endParaRPr lang="en-IN" dirty="0"/>
          </a:p>
        </p:txBody>
      </p:sp>
      <p:sp>
        <p:nvSpPr>
          <p:cNvPr id="3" name="Content Placeholder 2">
            <a:extLst>
              <a:ext uri="{FF2B5EF4-FFF2-40B4-BE49-F238E27FC236}">
                <a16:creationId xmlns:a16="http://schemas.microsoft.com/office/drawing/2014/main" id="{9CCF7090-E519-45DE-9B56-EDB89100301D}"/>
              </a:ext>
            </a:extLst>
          </p:cNvPr>
          <p:cNvSpPr>
            <a:spLocks noGrp="1"/>
          </p:cNvSpPr>
          <p:nvPr>
            <p:ph idx="1"/>
          </p:nvPr>
        </p:nvSpPr>
        <p:spPr>
          <a:xfrm>
            <a:off x="838200" y="1435396"/>
            <a:ext cx="10515600" cy="4741567"/>
          </a:xfrm>
        </p:spPr>
        <p:txBody>
          <a:bodyPr/>
          <a:lstStyle/>
          <a:p>
            <a:pPr algn="just"/>
            <a:r>
              <a:rPr lang="en-US" dirty="0"/>
              <a:t>The jQuery CSS() method is used to get (return)or set style properties or values for selected elements. </a:t>
            </a:r>
          </a:p>
          <a:p>
            <a:pPr algn="just"/>
            <a:r>
              <a:rPr lang="en-US" dirty="0"/>
              <a:t>It facilitates you to get one or more style properties.</a:t>
            </a:r>
          </a:p>
          <a:p>
            <a:pPr algn="just"/>
            <a:r>
              <a:rPr lang="en-US" dirty="0"/>
              <a:t>jQuery CSS() method provides two ways:</a:t>
            </a:r>
          </a:p>
          <a:p>
            <a:pPr marL="0" indent="0" algn="just">
              <a:buNone/>
            </a:pPr>
            <a:r>
              <a:rPr lang="en-US" dirty="0"/>
              <a:t>	</a:t>
            </a:r>
            <a:r>
              <a:rPr lang="en-US" b="1" dirty="0"/>
              <a:t>1) Return a CSS property</a:t>
            </a:r>
          </a:p>
          <a:p>
            <a:pPr lvl="3" algn="just"/>
            <a:r>
              <a:rPr lang="en-US" sz="2400" dirty="0"/>
              <a:t>It is used to get the value of a specified CSS property.</a:t>
            </a:r>
          </a:p>
          <a:p>
            <a:pPr marL="0" indent="0" algn="just">
              <a:buNone/>
            </a:pPr>
            <a:endParaRPr lang="en-US" b="1" dirty="0"/>
          </a:p>
          <a:p>
            <a:pPr marL="0" indent="0" algn="just">
              <a:buNone/>
            </a:pPr>
            <a:r>
              <a:rPr lang="en-US" b="1" dirty="0"/>
              <a:t>Syntax</a:t>
            </a:r>
            <a:r>
              <a:rPr lang="en-US" dirty="0"/>
              <a:t>:</a:t>
            </a:r>
          </a:p>
          <a:p>
            <a:pPr lvl="1" algn="just"/>
            <a:r>
              <a:rPr lang="en-US" sz="2800" dirty="0" err="1"/>
              <a:t>css</a:t>
            </a:r>
            <a:r>
              <a:rPr lang="en-US" sz="2800" dirty="0"/>
              <a:t>("</a:t>
            </a:r>
            <a:r>
              <a:rPr lang="en-US" sz="2800" dirty="0" err="1"/>
              <a:t>propertyname</a:t>
            </a:r>
            <a:r>
              <a:rPr lang="en-US" sz="2800" dirty="0"/>
              <a:t>");  </a:t>
            </a:r>
          </a:p>
          <a:p>
            <a:endParaRPr lang="en-IN" dirty="0"/>
          </a:p>
        </p:txBody>
      </p:sp>
    </p:spTree>
    <p:extLst>
      <p:ext uri="{BB962C8B-B14F-4D97-AF65-F5344CB8AC3E}">
        <p14:creationId xmlns:p14="http://schemas.microsoft.com/office/powerpoint/2010/main" val="3536990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1864</Words>
  <Application>Microsoft Office PowerPoint</Application>
  <PresentationFormat>Widescreen</PresentationFormat>
  <Paragraphs>317</Paragraphs>
  <Slides>50</Slides>
  <Notes>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Consolas</vt:lpstr>
      <vt:lpstr>Office Theme</vt:lpstr>
      <vt:lpstr>jQuery HTML-CSS</vt:lpstr>
      <vt:lpstr>jQuery html() </vt:lpstr>
      <vt:lpstr>PowerPoint Presentation</vt:lpstr>
      <vt:lpstr>jQuery text() </vt:lpstr>
      <vt:lpstr>Syntax</vt:lpstr>
      <vt:lpstr>Parameter</vt:lpstr>
      <vt:lpstr>jQuery val() </vt:lpstr>
      <vt:lpstr>Parameter</vt:lpstr>
      <vt:lpstr>jQuery css() </vt:lpstr>
      <vt:lpstr>PowerPoint Presentation</vt:lpstr>
      <vt:lpstr>jQuery before() </vt:lpstr>
      <vt:lpstr>Parameters </vt:lpstr>
      <vt:lpstr>jQuery prepend() </vt:lpstr>
      <vt:lpstr>jQuery after() </vt:lpstr>
      <vt:lpstr>jQuery insertAfter() </vt:lpstr>
      <vt:lpstr>Syntax</vt:lpstr>
      <vt:lpstr>jQuery append() </vt:lpstr>
      <vt:lpstr>jQuery appendTo() </vt:lpstr>
      <vt:lpstr>jQuery clone() </vt:lpstr>
      <vt:lpstr>Parameters </vt:lpstr>
      <vt:lpstr>jQuery remove() </vt:lpstr>
      <vt:lpstr>jQuery empty() </vt:lpstr>
      <vt:lpstr>jQuery detach() </vt:lpstr>
      <vt:lpstr>Difference</vt:lpstr>
      <vt:lpstr>jQuery scrollTop() </vt:lpstr>
      <vt:lpstr>jQuery attr() </vt:lpstr>
      <vt:lpstr>PowerPoint Presentation</vt:lpstr>
      <vt:lpstr>Benefits of using jQuery attr() method </vt:lpstr>
      <vt:lpstr>jQuery prop() </vt:lpstr>
      <vt:lpstr>Syntax</vt:lpstr>
      <vt:lpstr>Difference between jQuery attr() and jQuery prop() method </vt:lpstr>
      <vt:lpstr>jQuery offset() </vt:lpstr>
      <vt:lpstr>PowerPoint Presentation</vt:lpstr>
      <vt:lpstr>jQuery position() </vt:lpstr>
      <vt:lpstr>jQuery addClass() </vt:lpstr>
      <vt:lpstr>PowerPoint Presentation</vt:lpstr>
      <vt:lpstr>jQuery width() </vt:lpstr>
      <vt:lpstr>Syntax</vt:lpstr>
      <vt:lpstr>jQuery height() </vt:lpstr>
      <vt:lpstr>Syntax</vt:lpstr>
      <vt:lpstr>jQuery innerWidth() </vt:lpstr>
      <vt:lpstr>jQuery innerHeight() </vt:lpstr>
      <vt:lpstr>jQuery outerWidth() </vt:lpstr>
      <vt:lpstr>PowerPoint Presentation</vt:lpstr>
      <vt:lpstr>jQuery outerHeight() </vt:lpstr>
      <vt:lpstr>PowerPoint Presentation</vt:lpstr>
      <vt:lpstr>jQuery wrap() </vt:lpstr>
      <vt:lpstr>jQuery wrapInner() </vt:lpstr>
      <vt:lpstr>jQuery wrapAll() </vt:lpstr>
      <vt:lpstr>jQuery unwrap()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 HTML-CSS</dc:title>
  <dc:creator>Hardi Desai</dc:creator>
  <cp:lastModifiedBy>Hardi Desai</cp:lastModifiedBy>
  <cp:revision>98</cp:revision>
  <dcterms:created xsi:type="dcterms:W3CDTF">2019-02-10T09:30:21Z</dcterms:created>
  <dcterms:modified xsi:type="dcterms:W3CDTF">2019-02-21T04:44:57Z</dcterms:modified>
</cp:coreProperties>
</file>