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325" r:id="rId3"/>
    <p:sldId id="323" r:id="rId4"/>
    <p:sldId id="324" r:id="rId5"/>
    <p:sldId id="258" r:id="rId6"/>
    <p:sldId id="277" r:id="rId7"/>
    <p:sldId id="333" r:id="rId8"/>
    <p:sldId id="278" r:id="rId9"/>
    <p:sldId id="279" r:id="rId10"/>
    <p:sldId id="259" r:id="rId11"/>
    <p:sldId id="260" r:id="rId12"/>
    <p:sldId id="261" r:id="rId13"/>
    <p:sldId id="262" r:id="rId14"/>
    <p:sldId id="263" r:id="rId15"/>
    <p:sldId id="320" r:id="rId16"/>
    <p:sldId id="326" r:id="rId17"/>
    <p:sldId id="264" r:id="rId18"/>
    <p:sldId id="266" r:id="rId19"/>
    <p:sldId id="267" r:id="rId20"/>
    <p:sldId id="268" r:id="rId21"/>
    <p:sldId id="269" r:id="rId22"/>
    <p:sldId id="270" r:id="rId23"/>
    <p:sldId id="271" r:id="rId24"/>
    <p:sldId id="272" r:id="rId25"/>
    <p:sldId id="273" r:id="rId26"/>
    <p:sldId id="274" r:id="rId27"/>
    <p:sldId id="275" r:id="rId28"/>
    <p:sldId id="276" r:id="rId29"/>
    <p:sldId id="280" r:id="rId30"/>
    <p:sldId id="281" r:id="rId31"/>
    <p:sldId id="283" r:id="rId32"/>
    <p:sldId id="284" r:id="rId33"/>
    <p:sldId id="285" r:id="rId34"/>
    <p:sldId id="286" r:id="rId35"/>
    <p:sldId id="287" r:id="rId36"/>
    <p:sldId id="288" r:id="rId37"/>
    <p:sldId id="289" r:id="rId38"/>
    <p:sldId id="290" r:id="rId39"/>
    <p:sldId id="291" r:id="rId40"/>
    <p:sldId id="328" r:id="rId41"/>
    <p:sldId id="329" r:id="rId42"/>
    <p:sldId id="294" r:id="rId43"/>
    <p:sldId id="330" r:id="rId44"/>
    <p:sldId id="297" r:id="rId45"/>
    <p:sldId id="298" r:id="rId46"/>
    <p:sldId id="300" r:id="rId47"/>
    <p:sldId id="301" r:id="rId48"/>
    <p:sldId id="303" r:id="rId49"/>
    <p:sldId id="304" r:id="rId50"/>
    <p:sldId id="305" r:id="rId51"/>
    <p:sldId id="306" r:id="rId52"/>
    <p:sldId id="307" r:id="rId53"/>
    <p:sldId id="308" r:id="rId54"/>
    <p:sldId id="313" r:id="rId55"/>
    <p:sldId id="314" r:id="rId56"/>
    <p:sldId id="315" r:id="rId57"/>
    <p:sldId id="309" r:id="rId58"/>
    <p:sldId id="310" r:id="rId59"/>
    <p:sldId id="311" r:id="rId60"/>
    <p:sldId id="312" r:id="rId61"/>
    <p:sldId id="316"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2" autoAdjust="0"/>
    <p:restoredTop sz="94660"/>
  </p:normalViewPr>
  <p:slideViewPr>
    <p:cSldViewPr>
      <p:cViewPr varScale="1">
        <p:scale>
          <a:sx n="68" d="100"/>
          <a:sy n="68" d="100"/>
        </p:scale>
        <p:origin x="-1548" y="-96"/>
      </p:cViewPr>
      <p:guideLst>
        <p:guide orient="horz" pos="2160"/>
        <p:guide pos="2880"/>
      </p:guideLst>
    </p:cSldViewPr>
  </p:slideViewPr>
  <p:notesTextViewPr>
    <p:cViewPr>
      <p:scale>
        <a:sx n="75" d="100"/>
        <a:sy n="75"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87F767-8DD5-4DDB-9264-BB657D815A94}" type="datetimeFigureOut">
              <a:rPr lang="en-US" smtClean="0"/>
              <a:pPr/>
              <a:t>2/15/2017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BA18D4-5882-435D-83E9-ED97EEEEBCF1}" type="slidenum">
              <a:rPr lang="en-US" smtClean="0"/>
              <a:pPr/>
              <a:t>‹#›</a:t>
            </a:fld>
            <a:endParaRPr lang="en-US"/>
          </a:p>
        </p:txBody>
      </p:sp>
    </p:spTree>
    <p:extLst>
      <p:ext uri="{BB962C8B-B14F-4D97-AF65-F5344CB8AC3E}">
        <p14:creationId xmlns="" xmlns:p14="http://schemas.microsoft.com/office/powerpoint/2010/main" val="1841742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BA18D4-5882-435D-83E9-ED97EEEEBCF1}" type="slidenum">
              <a:rPr lang="en-US" smtClean="0"/>
              <a:pPr/>
              <a:t>1</a:t>
            </a:fld>
            <a:endParaRPr lang="en-US"/>
          </a:p>
        </p:txBody>
      </p:sp>
    </p:spTree>
    <p:extLst>
      <p:ext uri="{BB962C8B-B14F-4D97-AF65-F5344CB8AC3E}">
        <p14:creationId xmlns="" xmlns:p14="http://schemas.microsoft.com/office/powerpoint/2010/main" val="1175969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BA18D4-5882-435D-83E9-ED97EEEEBCF1}" type="slidenum">
              <a:rPr lang="en-US" smtClean="0"/>
              <a:pPr/>
              <a:t>20</a:t>
            </a:fld>
            <a:endParaRPr lang="en-US"/>
          </a:p>
        </p:txBody>
      </p:sp>
    </p:spTree>
    <p:extLst>
      <p:ext uri="{BB962C8B-B14F-4D97-AF65-F5344CB8AC3E}">
        <p14:creationId xmlns="" xmlns:p14="http://schemas.microsoft.com/office/powerpoint/2010/main" val="3728139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7A733B-C72D-4227-B401-65A959B4EE62}" type="datetimeFigureOut">
              <a:rPr lang="en-US" smtClean="0"/>
              <a:pPr/>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 xmlns:p14="http://schemas.microsoft.com/office/powerpoint/2010/main" val="3768760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7A733B-C72D-4227-B401-65A959B4EE62}" type="datetimeFigureOut">
              <a:rPr lang="en-US" smtClean="0"/>
              <a:pPr/>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 xmlns:p14="http://schemas.microsoft.com/office/powerpoint/2010/main" val="1119913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7A733B-C72D-4227-B401-65A959B4EE62}" type="datetimeFigureOut">
              <a:rPr lang="en-US" smtClean="0"/>
              <a:pPr/>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 xmlns:p14="http://schemas.microsoft.com/office/powerpoint/2010/main" val="217068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cs typeface="Times New Roman"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atin typeface="Times New Roman" pitchFamily="18" charset="0"/>
                <a:cs typeface="Times New Roman" pitchFamily="18" charset="0"/>
              </a:defRPr>
            </a:lvl1pPr>
            <a:lvl2pPr>
              <a:defRPr sz="2600">
                <a:latin typeface="Times New Roman" pitchFamily="18" charset="0"/>
                <a:cs typeface="Times New Roman" pitchFamily="18" charset="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C7A733B-C72D-4227-B401-65A959B4EE62}" type="datetimeFigureOut">
              <a:rPr lang="en-US" smtClean="0"/>
              <a:pPr/>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 xmlns:p14="http://schemas.microsoft.com/office/powerpoint/2010/main" val="903605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7A733B-C72D-4227-B401-65A959B4EE62}" type="datetimeFigureOut">
              <a:rPr lang="en-US" smtClean="0"/>
              <a:pPr/>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 xmlns:p14="http://schemas.microsoft.com/office/powerpoint/2010/main" val="3793865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7A733B-C72D-4227-B401-65A959B4EE62}" type="datetimeFigureOut">
              <a:rPr lang="en-US" smtClean="0"/>
              <a:pPr/>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 xmlns:p14="http://schemas.microsoft.com/office/powerpoint/2010/main" val="296857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7A733B-C72D-4227-B401-65A959B4EE62}" type="datetimeFigureOut">
              <a:rPr lang="en-US" smtClean="0"/>
              <a:pPr/>
              <a:t>2/15/2017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 xmlns:p14="http://schemas.microsoft.com/office/powerpoint/2010/main" val="460594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7A733B-C72D-4227-B401-65A959B4EE62}" type="datetimeFigureOut">
              <a:rPr lang="en-US" smtClean="0"/>
              <a:pPr/>
              <a:t>2/15/2017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 xmlns:p14="http://schemas.microsoft.com/office/powerpoint/2010/main" val="1389170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7A733B-C72D-4227-B401-65A959B4EE62}" type="datetimeFigureOut">
              <a:rPr lang="en-US" smtClean="0"/>
              <a:pPr/>
              <a:t>2/15/2017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 xmlns:p14="http://schemas.microsoft.com/office/powerpoint/2010/main" val="955815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7A733B-C72D-4227-B401-65A959B4EE62}" type="datetimeFigureOut">
              <a:rPr lang="en-US" smtClean="0"/>
              <a:pPr/>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 xmlns:p14="http://schemas.microsoft.com/office/powerpoint/2010/main" val="269226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7A733B-C72D-4227-B401-65A959B4EE62}" type="datetimeFigureOut">
              <a:rPr lang="en-US" smtClean="0"/>
              <a:pPr/>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A587D7-F561-4A87-A9CC-37A97249F307}" type="slidenum">
              <a:rPr lang="en-US" smtClean="0"/>
              <a:pPr/>
              <a:t>‹#›</a:t>
            </a:fld>
            <a:endParaRPr lang="en-US"/>
          </a:p>
        </p:txBody>
      </p:sp>
    </p:spTree>
    <p:extLst>
      <p:ext uri="{BB962C8B-B14F-4D97-AF65-F5344CB8AC3E}">
        <p14:creationId xmlns="" xmlns:p14="http://schemas.microsoft.com/office/powerpoint/2010/main" val="190185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7A733B-C72D-4227-B401-65A959B4EE62}" type="datetimeFigureOut">
              <a:rPr lang="en-US" smtClean="0"/>
              <a:pPr/>
              <a:t>2/15/2017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A587D7-F561-4A87-A9CC-37A97249F307}" type="slidenum">
              <a:rPr lang="en-US" smtClean="0"/>
              <a:pPr/>
              <a:t>‹#›</a:t>
            </a:fld>
            <a:endParaRPr lang="en-US"/>
          </a:p>
        </p:txBody>
      </p:sp>
    </p:spTree>
    <p:extLst>
      <p:ext uri="{BB962C8B-B14F-4D97-AF65-F5344CB8AC3E}">
        <p14:creationId xmlns="" xmlns:p14="http://schemas.microsoft.com/office/powerpoint/2010/main" val="2364959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000"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anose="020B0604020202020204" pitchFamily="34" charset="0"/>
        <a:buChar char="–"/>
        <a:defRPr sz="26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Systems Software</a:t>
            </a:r>
            <a:endParaRPr lang="en-US" dirty="0"/>
          </a:p>
        </p:txBody>
      </p:sp>
      <p:sp>
        <p:nvSpPr>
          <p:cNvPr id="3" name="Subtitle 2"/>
          <p:cNvSpPr>
            <a:spLocks noGrp="1"/>
          </p:cNvSpPr>
          <p:nvPr>
            <p:ph type="subTitle" idx="1"/>
          </p:nvPr>
        </p:nvSpPr>
        <p:spPr/>
        <p:txBody>
          <a:bodyPr/>
          <a:lstStyle/>
          <a:p>
            <a:r>
              <a:rPr lang="en-US" dirty="0" smtClean="0"/>
              <a:t>Assembler</a:t>
            </a:r>
            <a:endParaRPr lang="en-US" dirty="0"/>
          </a:p>
        </p:txBody>
      </p:sp>
    </p:spTree>
    <p:extLst>
      <p:ext uri="{BB962C8B-B14F-4D97-AF65-F5344CB8AC3E}">
        <p14:creationId xmlns="" xmlns:p14="http://schemas.microsoft.com/office/powerpoint/2010/main" val="267691117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sz="3000" b="1" dirty="0" smtClean="0"/>
              <a:t>Basic three features for simplify programming</a:t>
            </a:r>
          </a:p>
          <a:p>
            <a:endParaRPr lang="en-US" sz="3000" b="1" dirty="0" smtClean="0"/>
          </a:p>
          <a:p>
            <a:r>
              <a:rPr lang="en-US" b="1" dirty="0" smtClean="0"/>
              <a:t>Mnemonic operation codes(mnemonic </a:t>
            </a:r>
            <a:r>
              <a:rPr lang="en-US" b="1" dirty="0" err="1" smtClean="0"/>
              <a:t>opcodes</a:t>
            </a:r>
            <a:r>
              <a:rPr lang="en-US" b="1" dirty="0" smtClean="0"/>
              <a:t> ):</a:t>
            </a:r>
          </a:p>
          <a:p>
            <a:pPr lvl="1"/>
            <a:r>
              <a:rPr lang="en-US" dirty="0"/>
              <a:t>Assembly language uses a mnemonic to represent each low-level machine instruction or </a:t>
            </a:r>
            <a:r>
              <a:rPr lang="en-US" dirty="0" smtClean="0"/>
              <a:t>operation</a:t>
            </a:r>
          </a:p>
          <a:p>
            <a:pPr lvl="1"/>
            <a:r>
              <a:rPr lang="en-US" dirty="0" smtClean="0"/>
              <a:t>Eliminates to memorize numerical </a:t>
            </a:r>
            <a:r>
              <a:rPr lang="en-US" dirty="0" err="1" smtClean="0"/>
              <a:t>opcodes</a:t>
            </a:r>
            <a:r>
              <a:rPr lang="en-US" dirty="0" smtClean="0"/>
              <a:t>.</a:t>
            </a:r>
          </a:p>
          <a:p>
            <a:pPr lvl="1"/>
            <a:r>
              <a:rPr lang="en-US" dirty="0" smtClean="0"/>
              <a:t>Provides helpful diagnostics.</a:t>
            </a:r>
            <a:endParaRPr lang="en-US" dirty="0"/>
          </a:p>
        </p:txBody>
      </p:sp>
    </p:spTree>
    <p:extLst>
      <p:ext uri="{BB962C8B-B14F-4D97-AF65-F5344CB8AC3E}">
        <p14:creationId xmlns="" xmlns:p14="http://schemas.microsoft.com/office/powerpoint/2010/main" val="265648745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smtClean="0"/>
              <a:t>Symbolic operands</a:t>
            </a:r>
          </a:p>
          <a:p>
            <a:endParaRPr lang="en-US" b="1" dirty="0" smtClean="0"/>
          </a:p>
          <a:p>
            <a:pPr lvl="1"/>
            <a:r>
              <a:rPr lang="en-US" sz="3000" dirty="0" smtClean="0"/>
              <a:t>Symbolic names can be associated with data or instructions</a:t>
            </a:r>
          </a:p>
          <a:p>
            <a:pPr lvl="1"/>
            <a:r>
              <a:rPr lang="en-US" sz="3000" dirty="0" smtClean="0"/>
              <a:t>It can also be used as operands in assembly language.</a:t>
            </a:r>
          </a:p>
          <a:p>
            <a:pPr lvl="1"/>
            <a:r>
              <a:rPr lang="en-US" altLang="en-US" sz="3000" dirty="0" smtClean="0"/>
              <a:t>Specify the data required by the operation</a:t>
            </a:r>
          </a:p>
          <a:p>
            <a:pPr lvl="1"/>
            <a:r>
              <a:rPr lang="en-US" altLang="en-US" sz="3000" dirty="0" smtClean="0"/>
              <a:t>Executable instructions can have zero to three operands</a:t>
            </a:r>
          </a:p>
          <a:p>
            <a:pPr lvl="1"/>
            <a:r>
              <a:rPr lang="en-US" altLang="en-US" sz="3000" dirty="0" smtClean="0"/>
              <a:t>Operands can be registers, memory variables, or constants</a:t>
            </a:r>
            <a:endParaRPr lang="en-US" altLang="en-US" sz="3000" b="1" dirty="0" smtClean="0"/>
          </a:p>
          <a:p>
            <a:endParaRPr lang="en-US" dirty="0"/>
          </a:p>
        </p:txBody>
      </p:sp>
    </p:spTree>
    <p:extLst>
      <p:ext uri="{BB962C8B-B14F-4D97-AF65-F5344CB8AC3E}">
        <p14:creationId xmlns="" xmlns:p14="http://schemas.microsoft.com/office/powerpoint/2010/main" val="198855097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Data Declaration</a:t>
            </a:r>
          </a:p>
          <a:p>
            <a:endParaRPr lang="en-US" b="1" dirty="0"/>
          </a:p>
          <a:p>
            <a:pPr lvl="1"/>
            <a:r>
              <a:rPr lang="en-US" sz="3000" dirty="0" smtClean="0"/>
              <a:t>Data can be declared in verity of notations</a:t>
            </a:r>
          </a:p>
          <a:p>
            <a:pPr lvl="1"/>
            <a:r>
              <a:rPr lang="en-US" sz="3000" dirty="0" smtClean="0"/>
              <a:t>Avoids manual conversation of constants into their internal machine representation.</a:t>
            </a:r>
          </a:p>
          <a:p>
            <a:pPr lvl="1"/>
            <a:endParaRPr lang="en-US" sz="3000" dirty="0" smtClean="0"/>
          </a:p>
          <a:p>
            <a:endParaRPr lang="en-US" b="1" dirty="0"/>
          </a:p>
        </p:txBody>
      </p:sp>
    </p:spTree>
    <p:extLst>
      <p:ext uri="{BB962C8B-B14F-4D97-AF65-F5344CB8AC3E}">
        <p14:creationId xmlns="" xmlns:p14="http://schemas.microsoft.com/office/powerpoint/2010/main" val="387327867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Format</a:t>
            </a:r>
            <a:endParaRPr lang="en-US" dirty="0"/>
          </a:p>
        </p:txBody>
      </p:sp>
      <p:sp>
        <p:nvSpPr>
          <p:cNvPr id="3" name="Content Placeholder 2"/>
          <p:cNvSpPr>
            <a:spLocks noGrp="1"/>
          </p:cNvSpPr>
          <p:nvPr>
            <p:ph idx="1"/>
          </p:nvPr>
        </p:nvSpPr>
        <p:spPr/>
        <p:txBody>
          <a:bodyPr>
            <a:normAutofit/>
          </a:bodyPr>
          <a:lstStyle/>
          <a:p>
            <a:r>
              <a:rPr lang="en-US" dirty="0" smtClean="0"/>
              <a:t>Assembly language statement format</a:t>
            </a:r>
          </a:p>
          <a:p>
            <a:endParaRPr lang="en-US" dirty="0"/>
          </a:p>
          <a:p>
            <a:r>
              <a:rPr lang="en-US" sz="4800" dirty="0" smtClean="0">
                <a:effectLst>
                  <a:outerShdw blurRad="38100" dist="38100" dir="2700000" algn="tl">
                    <a:srgbClr val="000000">
                      <a:alpha val="43137"/>
                    </a:srgbClr>
                  </a:outerShdw>
                </a:effectLst>
              </a:rPr>
              <a:t>[labe</a:t>
            </a:r>
            <a:r>
              <a:rPr lang="en-US" sz="4800" dirty="0">
                <a:effectLst>
                  <a:outerShdw blurRad="38100" dist="38100" dir="2700000" algn="tl">
                    <a:srgbClr val="000000">
                      <a:alpha val="43137"/>
                    </a:srgbClr>
                  </a:outerShdw>
                </a:effectLst>
              </a:rPr>
              <a:t>l</a:t>
            </a:r>
            <a:r>
              <a:rPr lang="en-US" sz="4800" dirty="0" smtClean="0">
                <a:effectLst>
                  <a:outerShdw blurRad="38100" dist="38100" dir="2700000" algn="tl">
                    <a:srgbClr val="000000">
                      <a:alpha val="43137"/>
                    </a:srgbClr>
                  </a:outerShdw>
                </a:effectLst>
              </a:rPr>
              <a:t>] &lt;</a:t>
            </a:r>
            <a:r>
              <a:rPr lang="en-US" sz="4800" dirty="0" err="1">
                <a:effectLst>
                  <a:outerShdw blurRad="38100" dist="38100" dir="2700000" algn="tl">
                    <a:srgbClr val="000000">
                      <a:alpha val="43137"/>
                    </a:srgbClr>
                  </a:outerShdw>
                </a:effectLst>
              </a:rPr>
              <a:t>O</a:t>
            </a:r>
            <a:r>
              <a:rPr lang="en-US" sz="4800" dirty="0" err="1" smtClean="0">
                <a:effectLst>
                  <a:outerShdw blurRad="38100" dist="38100" dir="2700000" algn="tl">
                    <a:srgbClr val="000000">
                      <a:alpha val="43137"/>
                    </a:srgbClr>
                  </a:outerShdw>
                </a:effectLst>
              </a:rPr>
              <a:t>pcode</a:t>
            </a:r>
            <a:r>
              <a:rPr lang="en-US" sz="4800" dirty="0" smtClean="0">
                <a:effectLst>
                  <a:outerShdw blurRad="38100" dist="38100" dir="2700000" algn="tl">
                    <a:srgbClr val="000000">
                      <a:alpha val="43137"/>
                    </a:srgbClr>
                  </a:outerShdw>
                </a:effectLst>
              </a:rPr>
              <a:t>&gt;  &lt;Operand spec&gt;[, &lt;Operand spec&gt;..]</a:t>
            </a:r>
            <a:endParaRPr lang="en-US" sz="2800" dirty="0" smtClean="0">
              <a:effectLst>
                <a:outerShdw blurRad="38100" dist="38100" dir="2700000" algn="tl">
                  <a:srgbClr val="000000">
                    <a:alpha val="43137"/>
                  </a:srgbClr>
                </a:outerShdw>
              </a:effectLst>
            </a:endParaRPr>
          </a:p>
          <a:p>
            <a:r>
              <a:rPr lang="en-US" sz="2800" dirty="0" smtClean="0"/>
              <a:t>Anything Between this [..] is optional field.</a:t>
            </a:r>
          </a:p>
          <a:p>
            <a:r>
              <a:rPr lang="en-US" sz="2800" dirty="0" smtClean="0"/>
              <a:t>When label is their then it contains symbolic  name</a:t>
            </a:r>
            <a:endParaRPr lang="en-US" sz="2800" dirty="0"/>
          </a:p>
        </p:txBody>
      </p:sp>
    </p:spTree>
    <p:extLst>
      <p:ext uri="{BB962C8B-B14F-4D97-AF65-F5344CB8AC3E}">
        <p14:creationId xmlns="" xmlns:p14="http://schemas.microsoft.com/office/powerpoint/2010/main" val="423374512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&lt;Operand spec&gt; has following syntax:</a:t>
            </a:r>
          </a:p>
          <a:p>
            <a:pPr marL="0" indent="0">
              <a:buNone/>
            </a:pPr>
            <a:endParaRPr lang="en-US" dirty="0"/>
          </a:p>
          <a:p>
            <a:r>
              <a:rPr lang="en-US" sz="3800" b="1" dirty="0" smtClean="0">
                <a:effectLst>
                  <a:outerShdw blurRad="38100" dist="38100" dir="2700000" algn="tl">
                    <a:srgbClr val="000000">
                      <a:alpha val="43137"/>
                    </a:srgbClr>
                  </a:outerShdw>
                </a:effectLst>
              </a:rPr>
              <a:t>&lt;symbolic name&gt; [+&lt;displacement&gt;][(index register)]</a:t>
            </a:r>
          </a:p>
          <a:p>
            <a:pPr marL="0" indent="0">
              <a:buNone/>
            </a:pPr>
            <a:endParaRPr lang="en-US" dirty="0"/>
          </a:p>
          <a:p>
            <a:r>
              <a:rPr lang="en-US" dirty="0" smtClean="0"/>
              <a:t>examples </a:t>
            </a:r>
            <a:endParaRPr lang="en-US" dirty="0"/>
          </a:p>
        </p:txBody>
      </p:sp>
    </p:spTree>
    <p:extLst>
      <p:ext uri="{BB962C8B-B14F-4D97-AF65-F5344CB8AC3E}">
        <p14:creationId xmlns="" xmlns:p14="http://schemas.microsoft.com/office/powerpoint/2010/main" val="417538771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endParaRPr lang="en-US" altLang="en-US" smtClean="0"/>
          </a:p>
        </p:txBody>
      </p:sp>
      <p:sp>
        <p:nvSpPr>
          <p:cNvPr id="5123" name="Content Placeholder 2"/>
          <p:cNvSpPr>
            <a:spLocks noGrp="1"/>
          </p:cNvSpPr>
          <p:nvPr>
            <p:ph idx="1"/>
          </p:nvPr>
        </p:nvSpPr>
        <p:spPr/>
        <p:txBody>
          <a:bodyPr/>
          <a:lstStyle/>
          <a:p>
            <a:pPr eaLnBrk="1" hangingPunct="1"/>
            <a:r>
              <a:rPr lang="en-US" altLang="en-US" dirty="0" smtClean="0"/>
              <a:t>Statement Format:</a:t>
            </a:r>
          </a:p>
          <a:p>
            <a:pPr lvl="1" eaLnBrk="1" hangingPunct="1"/>
            <a:r>
              <a:rPr lang="en-US" altLang="en-US" sz="2400" dirty="0" smtClean="0"/>
              <a:t>[Label]   &lt;Opcode&gt;   &lt;operand spec&gt; [,&lt;operand spec&gt;…]</a:t>
            </a:r>
          </a:p>
          <a:p>
            <a:pPr lvl="1" eaLnBrk="1" hangingPunct="1"/>
            <a:r>
              <a:rPr lang="en-US" altLang="en-US" sz="2400" dirty="0" smtClean="0"/>
              <a:t>&lt;operand spec&gt; format:</a:t>
            </a:r>
          </a:p>
          <a:p>
            <a:pPr lvl="2" eaLnBrk="1" hangingPunct="1"/>
            <a:r>
              <a:rPr lang="en-US" altLang="en-US" sz="2000" dirty="0" smtClean="0"/>
              <a:t>&lt;Symbolic name&gt; [+&lt;displacement&gt;][(&lt;index register&gt;)]</a:t>
            </a:r>
          </a:p>
          <a:p>
            <a:pPr lvl="2" eaLnBrk="1" hangingPunct="1">
              <a:buFont typeface="Arial" panose="020B0604020202020204" pitchFamily="34" charset="0"/>
              <a:buNone/>
            </a:pPr>
            <a:r>
              <a:rPr lang="en-US" altLang="en-US" sz="2000" dirty="0" smtClean="0"/>
              <a:t>Ex. AREA+5(4)</a:t>
            </a:r>
          </a:p>
          <a:p>
            <a:pPr lvl="1" eaLnBrk="1" hangingPunct="1"/>
            <a:endParaRPr lang="en-US" altLang="en-US" sz="2400" dirty="0" smtClean="0"/>
          </a:p>
          <a:p>
            <a:pPr lvl="1" eaLnBrk="1" hangingPunct="1"/>
            <a:endParaRPr lang="en-US" altLang="en-US" sz="2400" dirty="0" smtClean="0"/>
          </a:p>
          <a:p>
            <a:pPr lvl="1" eaLnBrk="1" hangingPunct="1"/>
            <a:endParaRPr lang="en-US" altLang="en-US" sz="2400" dirty="0" smtClean="0"/>
          </a:p>
          <a:p>
            <a:pPr lvl="1" eaLnBrk="1" hangingPunct="1"/>
            <a:endParaRPr lang="en-US" altLang="en-US" sz="2400" dirty="0" smtClean="0"/>
          </a:p>
          <a:p>
            <a:pPr lvl="1" eaLnBrk="1" hangingPunct="1"/>
            <a:r>
              <a:rPr lang="en-US" altLang="en-US" sz="2400" dirty="0" smtClean="0"/>
              <a:t>Example’s specification is a combination of previous two.</a:t>
            </a:r>
          </a:p>
        </p:txBody>
      </p:sp>
      <p:cxnSp>
        <p:nvCxnSpPr>
          <p:cNvPr id="5" name="Straight Arrow Connector 4"/>
          <p:cNvCxnSpPr/>
          <p:nvPr/>
        </p:nvCxnSpPr>
        <p:spPr>
          <a:xfrm flipH="1">
            <a:off x="1524000" y="3733800"/>
            <a:ext cx="53340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25" name="TextBox 5"/>
          <p:cNvSpPr txBox="1">
            <a:spLocks noChangeArrowheads="1"/>
          </p:cNvSpPr>
          <p:nvPr/>
        </p:nvSpPr>
        <p:spPr bwMode="auto">
          <a:xfrm>
            <a:off x="228600" y="4495800"/>
            <a:ext cx="266065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Memory word with which </a:t>
            </a:r>
          </a:p>
          <a:p>
            <a:pPr eaLnBrk="1" hangingPunct="1">
              <a:spcBef>
                <a:spcPct val="0"/>
              </a:spcBef>
              <a:buFontTx/>
              <a:buNone/>
            </a:pPr>
            <a:r>
              <a:rPr lang="en-US" altLang="en-US" sz="1800"/>
              <a:t>name AREA is associated</a:t>
            </a:r>
          </a:p>
        </p:txBody>
      </p:sp>
      <p:cxnSp>
        <p:nvCxnSpPr>
          <p:cNvPr id="8" name="Straight Arrow Connector 7"/>
          <p:cNvCxnSpPr/>
          <p:nvPr/>
        </p:nvCxnSpPr>
        <p:spPr>
          <a:xfrm>
            <a:off x="2590800" y="3657600"/>
            <a:ext cx="9144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27" name="TextBox 8"/>
          <p:cNvSpPr txBox="1">
            <a:spLocks noChangeArrowheads="1"/>
          </p:cNvSpPr>
          <p:nvPr/>
        </p:nvSpPr>
        <p:spPr bwMode="auto">
          <a:xfrm>
            <a:off x="2971800" y="4495800"/>
            <a:ext cx="236220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Displacement /offset from AREA</a:t>
            </a:r>
          </a:p>
        </p:txBody>
      </p:sp>
      <p:cxnSp>
        <p:nvCxnSpPr>
          <p:cNvPr id="11" name="Straight Arrow Connector 10"/>
          <p:cNvCxnSpPr/>
          <p:nvPr/>
        </p:nvCxnSpPr>
        <p:spPr>
          <a:xfrm>
            <a:off x="2819400" y="3657600"/>
            <a:ext cx="3733800"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29" name="TextBox 11"/>
          <p:cNvSpPr txBox="1">
            <a:spLocks noChangeArrowheads="1"/>
          </p:cNvSpPr>
          <p:nvPr/>
        </p:nvSpPr>
        <p:spPr bwMode="auto">
          <a:xfrm>
            <a:off x="5486400" y="4419600"/>
            <a:ext cx="32766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Operand address is obtained by adding the contents of index register 4 to the address of AREA</a:t>
            </a:r>
          </a:p>
        </p:txBody>
      </p:sp>
    </p:spTree>
    <p:extLst>
      <p:ext uri="{BB962C8B-B14F-4D97-AF65-F5344CB8AC3E}">
        <p14:creationId xmlns="" xmlns:p14="http://schemas.microsoft.com/office/powerpoint/2010/main" val="28772558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endParaRPr lang="en-US" altLang="en-US" smtClean="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3497522695"/>
              </p:ext>
            </p:extLst>
          </p:nvPr>
        </p:nvGraphicFramePr>
        <p:xfrm>
          <a:off x="457200" y="1600200"/>
          <a:ext cx="8229600" cy="4449768"/>
        </p:xfrm>
        <a:graphic>
          <a:graphicData uri="http://schemas.openxmlformats.org/drawingml/2006/table">
            <a:tbl>
              <a:tblPr firstRow="1" bandRow="1">
                <a:tableStyleId>{2D5ABB26-0587-4C30-8999-92F81FD0307C}</a:tableStyleId>
              </a:tblPr>
              <a:tblGrid>
                <a:gridCol w="2743200"/>
                <a:gridCol w="2743200"/>
                <a:gridCol w="2743200"/>
              </a:tblGrid>
              <a:tr h="370814">
                <a:tc>
                  <a:txBody>
                    <a:bodyPr/>
                    <a:lstStyle/>
                    <a:p>
                      <a:r>
                        <a:rPr lang="en-US" sz="1800" dirty="0" smtClean="0"/>
                        <a:t>Instruction </a:t>
                      </a:r>
                      <a:r>
                        <a:rPr lang="en-US" sz="1800" dirty="0" err="1" smtClean="0"/>
                        <a:t>opcode</a:t>
                      </a:r>
                      <a:endParaRPr lang="en-US" sz="1800" dirty="0"/>
                    </a:p>
                  </a:txBody>
                  <a:tcPr marT="45717" marB="45717"/>
                </a:tc>
                <a:tc>
                  <a:txBody>
                    <a:bodyPr/>
                    <a:lstStyle/>
                    <a:p>
                      <a:r>
                        <a:rPr lang="en-US" sz="1800" dirty="0" smtClean="0"/>
                        <a:t>Assembly mnemonic</a:t>
                      </a:r>
                      <a:endParaRPr lang="en-US" sz="1800" dirty="0"/>
                    </a:p>
                  </a:txBody>
                  <a:tcPr marT="45717" marB="45717"/>
                </a:tc>
                <a:tc>
                  <a:txBody>
                    <a:bodyPr/>
                    <a:lstStyle/>
                    <a:p>
                      <a:endParaRPr lang="en-US" sz="1800" dirty="0"/>
                    </a:p>
                  </a:txBody>
                  <a:tcPr marT="45717" marB="45717"/>
                </a:tc>
              </a:tr>
              <a:tr h="370814">
                <a:tc>
                  <a:txBody>
                    <a:bodyPr/>
                    <a:lstStyle/>
                    <a:p>
                      <a:r>
                        <a:rPr lang="en-US" sz="1800" dirty="0" smtClean="0"/>
                        <a:t>00</a:t>
                      </a:r>
                      <a:endParaRPr lang="en-US" sz="1800" dirty="0"/>
                    </a:p>
                  </a:txBody>
                  <a:tcPr marT="45717" marB="45717"/>
                </a:tc>
                <a:tc>
                  <a:txBody>
                    <a:bodyPr/>
                    <a:lstStyle/>
                    <a:p>
                      <a:r>
                        <a:rPr lang="en-US" sz="1800" dirty="0" smtClean="0"/>
                        <a:t>STOP</a:t>
                      </a:r>
                      <a:endParaRPr lang="en-US" sz="1800" dirty="0"/>
                    </a:p>
                  </a:txBody>
                  <a:tcPr marT="45717" marB="45717"/>
                </a:tc>
                <a:tc>
                  <a:txBody>
                    <a:bodyPr/>
                    <a:lstStyle/>
                    <a:p>
                      <a:r>
                        <a:rPr lang="en-US" sz="1800" dirty="0" smtClean="0"/>
                        <a:t>Stop execution</a:t>
                      </a:r>
                      <a:endParaRPr lang="en-US" sz="1800" dirty="0"/>
                    </a:p>
                  </a:txBody>
                  <a:tcPr marT="45717" marB="45717"/>
                </a:tc>
              </a:tr>
              <a:tr h="370814">
                <a:tc>
                  <a:txBody>
                    <a:bodyPr/>
                    <a:lstStyle/>
                    <a:p>
                      <a:r>
                        <a:rPr lang="en-US" sz="1800" dirty="0" smtClean="0"/>
                        <a:t>01</a:t>
                      </a:r>
                      <a:endParaRPr lang="en-US" sz="1800" dirty="0"/>
                    </a:p>
                  </a:txBody>
                  <a:tcPr marT="45717" marB="45717"/>
                </a:tc>
                <a:tc>
                  <a:txBody>
                    <a:bodyPr/>
                    <a:lstStyle/>
                    <a:p>
                      <a:r>
                        <a:rPr lang="en-US" sz="1800" dirty="0" smtClean="0"/>
                        <a:t>ADD</a:t>
                      </a:r>
                      <a:endParaRPr lang="en-US" sz="1800" dirty="0"/>
                    </a:p>
                  </a:txBody>
                  <a:tcPr marT="45717" marB="45717"/>
                </a:tc>
                <a:tc>
                  <a:txBody>
                    <a:bodyPr/>
                    <a:lstStyle/>
                    <a:p>
                      <a:endParaRPr lang="en-US" sz="1800" dirty="0"/>
                    </a:p>
                  </a:txBody>
                  <a:tcPr marT="45717" marB="45717"/>
                </a:tc>
              </a:tr>
              <a:tr h="370814">
                <a:tc>
                  <a:txBody>
                    <a:bodyPr/>
                    <a:lstStyle/>
                    <a:p>
                      <a:r>
                        <a:rPr lang="en-US" sz="1800" dirty="0" smtClean="0"/>
                        <a:t>02</a:t>
                      </a:r>
                      <a:endParaRPr lang="en-US" sz="1800" dirty="0"/>
                    </a:p>
                  </a:txBody>
                  <a:tcPr marT="45717" marB="45717"/>
                </a:tc>
                <a:tc>
                  <a:txBody>
                    <a:bodyPr/>
                    <a:lstStyle/>
                    <a:p>
                      <a:r>
                        <a:rPr lang="en-US" sz="1800" dirty="0" smtClean="0"/>
                        <a:t>SUB</a:t>
                      </a:r>
                      <a:endParaRPr lang="en-US" sz="1800" dirty="0"/>
                    </a:p>
                  </a:txBody>
                  <a:tcPr marT="45717" marB="45717"/>
                </a:tc>
                <a:tc>
                  <a:txBody>
                    <a:bodyPr/>
                    <a:lstStyle/>
                    <a:p>
                      <a:r>
                        <a:rPr lang="en-US" sz="1800" dirty="0" smtClean="0"/>
                        <a:t>First operand is modified</a:t>
                      </a:r>
                      <a:endParaRPr lang="en-US" sz="1800" dirty="0"/>
                    </a:p>
                  </a:txBody>
                  <a:tcPr marT="45717" marB="45717"/>
                </a:tc>
              </a:tr>
              <a:tr h="370814">
                <a:tc>
                  <a:txBody>
                    <a:bodyPr/>
                    <a:lstStyle/>
                    <a:p>
                      <a:r>
                        <a:rPr lang="en-US" sz="1800" dirty="0" smtClean="0"/>
                        <a:t>03</a:t>
                      </a:r>
                      <a:endParaRPr lang="en-US" sz="1800" dirty="0"/>
                    </a:p>
                  </a:txBody>
                  <a:tcPr marT="45717" marB="45717"/>
                </a:tc>
                <a:tc>
                  <a:txBody>
                    <a:bodyPr/>
                    <a:lstStyle/>
                    <a:p>
                      <a:r>
                        <a:rPr lang="en-US" sz="1800" dirty="0" smtClean="0"/>
                        <a:t>MULT</a:t>
                      </a:r>
                      <a:endParaRPr lang="en-US" sz="1800" dirty="0"/>
                    </a:p>
                  </a:txBody>
                  <a:tcPr marT="45717" marB="45717"/>
                </a:tc>
                <a:tc>
                  <a:txBody>
                    <a:bodyPr/>
                    <a:lstStyle/>
                    <a:p>
                      <a:endParaRPr lang="en-US" sz="1800" dirty="0"/>
                    </a:p>
                  </a:txBody>
                  <a:tcPr marT="45717" marB="45717"/>
                </a:tc>
              </a:tr>
              <a:tr h="370814">
                <a:tc>
                  <a:txBody>
                    <a:bodyPr/>
                    <a:lstStyle/>
                    <a:p>
                      <a:r>
                        <a:rPr lang="en-US" sz="1800" dirty="0" smtClean="0"/>
                        <a:t>04</a:t>
                      </a:r>
                      <a:endParaRPr lang="en-US" sz="1800" dirty="0"/>
                    </a:p>
                  </a:txBody>
                  <a:tcPr marT="45717" marB="45717"/>
                </a:tc>
                <a:tc>
                  <a:txBody>
                    <a:bodyPr/>
                    <a:lstStyle/>
                    <a:p>
                      <a:r>
                        <a:rPr lang="en-US" sz="1800" dirty="0" smtClean="0"/>
                        <a:t>MOVER</a:t>
                      </a:r>
                      <a:endParaRPr lang="en-US" sz="1800" dirty="0"/>
                    </a:p>
                  </a:txBody>
                  <a:tcPr marT="45717" marB="45717"/>
                </a:tc>
                <a:tc>
                  <a:txBody>
                    <a:bodyPr/>
                    <a:lstStyle/>
                    <a:p>
                      <a:r>
                        <a:rPr lang="en-US" sz="1800" dirty="0" smtClean="0"/>
                        <a:t>Register       memory move</a:t>
                      </a:r>
                      <a:endParaRPr lang="en-US" sz="1800" dirty="0"/>
                    </a:p>
                  </a:txBody>
                  <a:tcPr marT="45717" marB="45717"/>
                </a:tc>
              </a:tr>
              <a:tr h="370814">
                <a:tc>
                  <a:txBody>
                    <a:bodyPr/>
                    <a:lstStyle/>
                    <a:p>
                      <a:r>
                        <a:rPr lang="en-US" sz="1800" dirty="0" smtClean="0"/>
                        <a:t>05</a:t>
                      </a:r>
                      <a:endParaRPr lang="en-US" sz="1800" dirty="0"/>
                    </a:p>
                  </a:txBody>
                  <a:tcPr marT="45717" marB="45717"/>
                </a:tc>
                <a:tc>
                  <a:txBody>
                    <a:bodyPr/>
                    <a:lstStyle/>
                    <a:p>
                      <a:r>
                        <a:rPr lang="en-US" sz="1800" dirty="0" smtClean="0"/>
                        <a:t>MOVEM</a:t>
                      </a:r>
                      <a:endParaRPr lang="en-US" sz="1800" dirty="0"/>
                    </a:p>
                  </a:txBody>
                  <a:tcPr marT="45717" marB="45717"/>
                </a:tc>
                <a:tc>
                  <a:txBody>
                    <a:bodyPr/>
                    <a:lstStyle/>
                    <a:p>
                      <a:r>
                        <a:rPr lang="en-US" sz="1800" dirty="0" smtClean="0"/>
                        <a:t>memory      Register move</a:t>
                      </a:r>
                      <a:endParaRPr lang="en-US" sz="1800" dirty="0"/>
                    </a:p>
                  </a:txBody>
                  <a:tcPr marT="45717" marB="45717"/>
                </a:tc>
              </a:tr>
              <a:tr h="370814">
                <a:tc>
                  <a:txBody>
                    <a:bodyPr/>
                    <a:lstStyle/>
                    <a:p>
                      <a:r>
                        <a:rPr lang="en-US" sz="1800" dirty="0" smtClean="0"/>
                        <a:t>06</a:t>
                      </a:r>
                      <a:endParaRPr lang="en-US" sz="1800" dirty="0"/>
                    </a:p>
                  </a:txBody>
                  <a:tcPr marT="45717" marB="45717"/>
                </a:tc>
                <a:tc>
                  <a:txBody>
                    <a:bodyPr/>
                    <a:lstStyle/>
                    <a:p>
                      <a:r>
                        <a:rPr lang="en-US" sz="1800" dirty="0" smtClean="0"/>
                        <a:t>COMP</a:t>
                      </a:r>
                      <a:endParaRPr lang="en-US" sz="1800" dirty="0"/>
                    </a:p>
                  </a:txBody>
                  <a:tcPr marT="45717" marB="45717"/>
                </a:tc>
                <a:tc>
                  <a:txBody>
                    <a:bodyPr/>
                    <a:lstStyle/>
                    <a:p>
                      <a:endParaRPr lang="en-US" sz="1800" dirty="0"/>
                    </a:p>
                  </a:txBody>
                  <a:tcPr marT="45717" marB="45717"/>
                </a:tc>
              </a:tr>
              <a:tr h="370814">
                <a:tc>
                  <a:txBody>
                    <a:bodyPr/>
                    <a:lstStyle/>
                    <a:p>
                      <a:r>
                        <a:rPr lang="en-US" sz="1800" dirty="0" smtClean="0"/>
                        <a:t>07</a:t>
                      </a:r>
                      <a:endParaRPr lang="en-US" sz="1800" dirty="0"/>
                    </a:p>
                  </a:txBody>
                  <a:tcPr marT="45717" marB="45717"/>
                </a:tc>
                <a:tc>
                  <a:txBody>
                    <a:bodyPr/>
                    <a:lstStyle/>
                    <a:p>
                      <a:r>
                        <a:rPr lang="en-US" sz="1800" dirty="0" smtClean="0"/>
                        <a:t>BC</a:t>
                      </a:r>
                      <a:endParaRPr lang="en-US" sz="1800" dirty="0"/>
                    </a:p>
                  </a:txBody>
                  <a:tcPr marT="45717" marB="45717"/>
                </a:tc>
                <a:tc>
                  <a:txBody>
                    <a:bodyPr/>
                    <a:lstStyle/>
                    <a:p>
                      <a:r>
                        <a:rPr lang="en-US" sz="1800" dirty="0" smtClean="0"/>
                        <a:t>Branch on condition</a:t>
                      </a:r>
                      <a:endParaRPr lang="en-US" sz="1800" dirty="0"/>
                    </a:p>
                  </a:txBody>
                  <a:tcPr marT="45717" marB="45717"/>
                </a:tc>
              </a:tr>
              <a:tr h="370814">
                <a:tc>
                  <a:txBody>
                    <a:bodyPr/>
                    <a:lstStyle/>
                    <a:p>
                      <a:r>
                        <a:rPr lang="en-US" sz="1800" dirty="0" smtClean="0"/>
                        <a:t>08</a:t>
                      </a:r>
                      <a:endParaRPr lang="en-US" sz="1800" dirty="0"/>
                    </a:p>
                  </a:txBody>
                  <a:tcPr marT="45717" marB="45717"/>
                </a:tc>
                <a:tc>
                  <a:txBody>
                    <a:bodyPr/>
                    <a:lstStyle/>
                    <a:p>
                      <a:r>
                        <a:rPr lang="en-US" sz="1800" dirty="0" smtClean="0"/>
                        <a:t>DIV</a:t>
                      </a:r>
                      <a:endParaRPr lang="en-US" sz="1800" dirty="0"/>
                    </a:p>
                  </a:txBody>
                  <a:tcPr marT="45717" marB="45717"/>
                </a:tc>
                <a:tc>
                  <a:txBody>
                    <a:bodyPr/>
                    <a:lstStyle/>
                    <a:p>
                      <a:r>
                        <a:rPr lang="en-US" sz="1800" dirty="0" smtClean="0"/>
                        <a:t>Analog to SUB</a:t>
                      </a:r>
                      <a:endParaRPr lang="en-US" sz="1800" dirty="0"/>
                    </a:p>
                  </a:txBody>
                  <a:tcPr marT="45717" marB="45717"/>
                </a:tc>
              </a:tr>
              <a:tr h="370814">
                <a:tc>
                  <a:txBody>
                    <a:bodyPr/>
                    <a:lstStyle/>
                    <a:p>
                      <a:r>
                        <a:rPr lang="en-US" sz="1800" dirty="0" smtClean="0"/>
                        <a:t>09</a:t>
                      </a:r>
                      <a:endParaRPr lang="en-US" sz="1800" dirty="0"/>
                    </a:p>
                  </a:txBody>
                  <a:tcPr marT="45717" marB="45717"/>
                </a:tc>
                <a:tc>
                  <a:txBody>
                    <a:bodyPr/>
                    <a:lstStyle/>
                    <a:p>
                      <a:r>
                        <a:rPr lang="en-US" sz="1800" dirty="0" smtClean="0"/>
                        <a:t>READ  </a:t>
                      </a:r>
                      <a:endParaRPr lang="en-US" sz="1800" dirty="0"/>
                    </a:p>
                  </a:txBody>
                  <a:tcPr marT="45717" marB="45717"/>
                </a:tc>
                <a:tc>
                  <a:txBody>
                    <a:bodyPr/>
                    <a:lstStyle/>
                    <a:p>
                      <a:r>
                        <a:rPr lang="en-US" sz="1800" dirty="0" smtClean="0"/>
                        <a:t>First operand is</a:t>
                      </a:r>
                      <a:endParaRPr lang="en-US" sz="1800" dirty="0"/>
                    </a:p>
                  </a:txBody>
                  <a:tcPr marT="45717" marB="45717"/>
                </a:tc>
              </a:tr>
              <a:tr h="370814">
                <a:tc>
                  <a:txBody>
                    <a:bodyPr/>
                    <a:lstStyle/>
                    <a:p>
                      <a:r>
                        <a:rPr lang="en-US" sz="1800" dirty="0" smtClean="0"/>
                        <a:t>10</a:t>
                      </a:r>
                      <a:endParaRPr lang="en-US" sz="1800" dirty="0"/>
                    </a:p>
                  </a:txBody>
                  <a:tcPr marT="45717" marB="45717"/>
                </a:tc>
                <a:tc>
                  <a:txBody>
                    <a:bodyPr/>
                    <a:lstStyle/>
                    <a:p>
                      <a:r>
                        <a:rPr lang="en-US" sz="1800" dirty="0" smtClean="0"/>
                        <a:t>PRINT</a:t>
                      </a:r>
                      <a:endParaRPr lang="en-US" sz="1800" dirty="0"/>
                    </a:p>
                  </a:txBody>
                  <a:tcPr marT="45717" marB="45717"/>
                </a:tc>
                <a:tc>
                  <a:txBody>
                    <a:bodyPr/>
                    <a:lstStyle/>
                    <a:p>
                      <a:r>
                        <a:rPr lang="en-US" sz="1800" dirty="0" smtClean="0"/>
                        <a:t>not used</a:t>
                      </a:r>
                      <a:endParaRPr lang="en-US" sz="1800" dirty="0"/>
                    </a:p>
                  </a:txBody>
                  <a:tcPr marT="45717" marB="45717"/>
                </a:tc>
              </a:tr>
            </a:tbl>
          </a:graphicData>
        </a:graphic>
      </p:graphicFrame>
      <p:sp>
        <p:nvSpPr>
          <p:cNvPr id="5" name="Right Brace 4"/>
          <p:cNvSpPr/>
          <p:nvPr/>
        </p:nvSpPr>
        <p:spPr>
          <a:xfrm>
            <a:off x="4572000" y="2438400"/>
            <a:ext cx="914400" cy="9144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6" name="Right Brace 5"/>
          <p:cNvSpPr/>
          <p:nvPr/>
        </p:nvSpPr>
        <p:spPr>
          <a:xfrm>
            <a:off x="4648200" y="5410200"/>
            <a:ext cx="609600" cy="457200"/>
          </a:xfrm>
          <a:prstGeom prst="rightBrace">
            <a:avLst>
              <a:gd name="adj1" fmla="val 8333"/>
              <a:gd name="adj2" fmla="val 4682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cxnSp>
        <p:nvCxnSpPr>
          <p:cNvPr id="8" name="Straight Arrow Connector 7"/>
          <p:cNvCxnSpPr/>
          <p:nvPr/>
        </p:nvCxnSpPr>
        <p:spPr>
          <a:xfrm>
            <a:off x="6858000" y="3657600"/>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6858000" y="4038600"/>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037347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assembly languages</a:t>
            </a:r>
            <a:endParaRPr lang="en-US" dirty="0"/>
          </a:p>
        </p:txBody>
      </p:sp>
      <p:sp>
        <p:nvSpPr>
          <p:cNvPr id="3" name="Content Placeholder 2"/>
          <p:cNvSpPr>
            <a:spLocks noGrp="1"/>
          </p:cNvSpPr>
          <p:nvPr>
            <p:ph idx="1"/>
          </p:nvPr>
        </p:nvSpPr>
        <p:spPr>
          <a:xfrm>
            <a:off x="485775" y="1676400"/>
            <a:ext cx="8229600" cy="4525963"/>
          </a:xfrm>
        </p:spPr>
        <p:txBody>
          <a:bodyPr/>
          <a:lstStyle/>
          <a:p>
            <a:r>
              <a:rPr lang="en-US" altLang="en-US" sz="2400" dirty="0"/>
              <a:t>In Assembly language each statement has 2 operands</a:t>
            </a:r>
          </a:p>
          <a:p>
            <a:pPr lvl="1"/>
            <a:r>
              <a:rPr lang="en-US" altLang="en-US" sz="2200" dirty="0"/>
              <a:t>First operand is always a register</a:t>
            </a:r>
          </a:p>
          <a:p>
            <a:pPr lvl="1"/>
            <a:r>
              <a:rPr lang="en-US" altLang="en-US" sz="2200" dirty="0"/>
              <a:t>Second is memory word using a symbolic name &amp; optional displacement</a:t>
            </a:r>
          </a:p>
          <a:p>
            <a:pPr lvl="1"/>
            <a:r>
              <a:rPr lang="en-US" altLang="en-US" sz="2200" i="1" dirty="0"/>
              <a:t>MOVER</a:t>
            </a:r>
            <a:r>
              <a:rPr lang="en-US" altLang="en-US" sz="2200" dirty="0"/>
              <a:t>: Second operand is source&amp; first is target</a:t>
            </a:r>
          </a:p>
          <a:p>
            <a:pPr lvl="1"/>
            <a:r>
              <a:rPr lang="en-US" altLang="en-US" sz="2200" i="1" dirty="0"/>
              <a:t>MOVEM</a:t>
            </a:r>
            <a:r>
              <a:rPr lang="en-US" altLang="en-US" sz="2200" dirty="0"/>
              <a:t>: opposite to MOVER</a:t>
            </a:r>
          </a:p>
          <a:p>
            <a:pPr lvl="1"/>
            <a:r>
              <a:rPr lang="en-US" altLang="en-US" sz="2200" dirty="0"/>
              <a:t>All arithmetic is performed in a </a:t>
            </a:r>
            <a:r>
              <a:rPr lang="en-US" altLang="en-US" sz="2200" dirty="0" err="1" smtClean="0"/>
              <a:t>registe</a:t>
            </a:r>
            <a:r>
              <a:rPr lang="en-US" altLang="en-US" sz="2200" dirty="0" smtClean="0"/>
              <a:t>.</a:t>
            </a:r>
            <a:endParaRPr lang="en-US" altLang="en-US" sz="2200" dirty="0"/>
          </a:p>
          <a:p>
            <a:pPr lvl="1"/>
            <a:r>
              <a:rPr lang="en-US" altLang="en-US" sz="2200" dirty="0"/>
              <a:t>Condition code can be tasted by a Branch on Condition (BC) instruction.</a:t>
            </a:r>
          </a:p>
          <a:p>
            <a:pPr lvl="2"/>
            <a:r>
              <a:rPr lang="en-US" altLang="en-US" sz="1800" i="1" dirty="0"/>
              <a:t>BC    &lt;condition code spec&gt;, &lt;memory address&gt;</a:t>
            </a:r>
          </a:p>
          <a:p>
            <a:pPr lvl="2"/>
            <a:r>
              <a:rPr lang="en-US" altLang="en-US" sz="1800" dirty="0"/>
              <a:t>Transfers control to the memory word with </a:t>
            </a:r>
            <a:r>
              <a:rPr lang="en-US" altLang="en-US" sz="1800" dirty="0" smtClean="0"/>
              <a:t>memory </a:t>
            </a:r>
            <a:r>
              <a:rPr lang="en-US" altLang="en-US" sz="1800" dirty="0"/>
              <a:t>address&gt; if current value of condition code matches &lt;condition code spec&gt;.</a:t>
            </a:r>
          </a:p>
        </p:txBody>
      </p:sp>
    </p:spTree>
    <p:extLst>
      <p:ext uri="{BB962C8B-B14F-4D97-AF65-F5344CB8AC3E}">
        <p14:creationId xmlns="" xmlns:p14="http://schemas.microsoft.com/office/powerpoint/2010/main" val="274016170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Conditional Code</a:t>
            </a:r>
          </a:p>
          <a:p>
            <a:r>
              <a:rPr lang="en-US" dirty="0" smtClean="0"/>
              <a:t>It can be tested by Branch on condition (BC) instruction.</a:t>
            </a:r>
          </a:p>
          <a:p>
            <a:r>
              <a:rPr lang="en-US" b="1" dirty="0" smtClean="0"/>
              <a:t>Format:</a:t>
            </a:r>
            <a:endParaRPr lang="en-US" b="1" dirty="0"/>
          </a:p>
          <a:p>
            <a:r>
              <a:rPr lang="en-US" b="1" dirty="0" smtClean="0">
                <a:effectLst>
                  <a:outerShdw blurRad="38100" dist="38100" dir="2700000" algn="tl">
                    <a:srgbClr val="000000">
                      <a:alpha val="43137"/>
                    </a:srgbClr>
                  </a:outerShdw>
                </a:effectLst>
              </a:rPr>
              <a:t>BC  &lt;conditional code spec&gt; ,&lt;memory address&gt;</a:t>
            </a:r>
          </a:p>
          <a:p>
            <a:r>
              <a:rPr lang="en-US" dirty="0" smtClean="0"/>
              <a:t>Conditional codes are LE,EQ,GE,LT,GT,ANY</a:t>
            </a:r>
            <a:endParaRPr lang="en-US" dirty="0"/>
          </a:p>
        </p:txBody>
      </p:sp>
    </p:spTree>
    <p:extLst>
      <p:ext uri="{BB962C8B-B14F-4D97-AF65-F5344CB8AC3E}">
        <p14:creationId xmlns="" xmlns:p14="http://schemas.microsoft.com/office/powerpoint/2010/main" val="158568242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Machine instruction format</a:t>
            </a:r>
            <a:endParaRPr lang="en-US" dirty="0"/>
          </a:p>
        </p:txBody>
      </p:sp>
      <p:sp>
        <p:nvSpPr>
          <p:cNvPr id="3" name="Content Placeholder 2"/>
          <p:cNvSpPr>
            <a:spLocks noGrp="1"/>
          </p:cNvSpPr>
          <p:nvPr>
            <p:ph idx="1"/>
          </p:nvPr>
        </p:nvSpPr>
        <p:spPr/>
        <p:txBody>
          <a:bodyPr/>
          <a:lstStyle/>
          <a:p>
            <a:r>
              <a:rPr lang="en-US" dirty="0" smtClean="0"/>
              <a:t>Machine instruction format</a:t>
            </a:r>
          </a:p>
          <a:p>
            <a:r>
              <a:rPr lang="en-US" dirty="0" smtClean="0"/>
              <a:t>In this format all the addresses and constants are shown in decimal rather than octal or hexadecimal.</a:t>
            </a:r>
          </a:p>
          <a:p>
            <a:endParaRPr lang="en-US" dirty="0" smtClean="0"/>
          </a:p>
          <a:p>
            <a:endParaRPr lang="en-US" dirty="0" smtClean="0"/>
          </a:p>
          <a:p>
            <a:pPr marL="0" indent="0">
              <a:buNone/>
            </a:pPr>
            <a:r>
              <a:rPr lang="en-US" dirty="0" smtClean="0"/>
              <a:t>    </a:t>
            </a:r>
          </a:p>
          <a:p>
            <a:pPr marL="0" indent="0">
              <a:buNone/>
            </a:pPr>
            <a:r>
              <a:rPr lang="en-US" dirty="0" smtClean="0"/>
              <a:t>    Sign       	</a:t>
            </a:r>
            <a:r>
              <a:rPr lang="en-US" dirty="0" err="1" smtClean="0"/>
              <a:t>opcode</a:t>
            </a:r>
            <a:r>
              <a:rPr lang="en-US" dirty="0" smtClean="0"/>
              <a:t>             </a:t>
            </a:r>
            <a:r>
              <a:rPr lang="en-US" dirty="0" err="1" smtClean="0"/>
              <a:t>Reg</a:t>
            </a:r>
            <a:r>
              <a:rPr lang="en-US" dirty="0" smtClean="0"/>
              <a:t>             Memory</a:t>
            </a:r>
          </a:p>
          <a:p>
            <a:pPr marL="0" indent="0">
              <a:buNone/>
            </a:pPr>
            <a:r>
              <a:rPr lang="en-US" dirty="0"/>
              <a:t> </a:t>
            </a:r>
            <a:r>
              <a:rPr lang="en-US" dirty="0" smtClean="0"/>
              <a:t>                                         operand         </a:t>
            </a:r>
            <a:r>
              <a:rPr lang="en-US" dirty="0" err="1" smtClean="0"/>
              <a:t>operand</a:t>
            </a:r>
            <a:r>
              <a:rPr lang="en-US" dirty="0" smtClean="0"/>
              <a:t> </a:t>
            </a:r>
            <a:endParaRPr lang="en-US" dirty="0"/>
          </a:p>
        </p:txBody>
      </p:sp>
      <p:sp>
        <p:nvSpPr>
          <p:cNvPr id="4" name="Rectangle 3"/>
          <p:cNvSpPr/>
          <p:nvPr/>
        </p:nvSpPr>
        <p:spPr>
          <a:xfrm>
            <a:off x="838200" y="37338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133600" y="37338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124200" y="37338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343400" y="37338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543800" y="36576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29400" y="36576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715000" y="36576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96145124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cstate="print"/>
          <a:stretch>
            <a:fillRect/>
          </a:stretch>
        </p:blipFill>
        <p:spPr>
          <a:xfrm>
            <a:off x="457200" y="1905000"/>
            <a:ext cx="8229600" cy="1197591"/>
          </a:xfrm>
          <a:prstGeom prst="rect">
            <a:avLst/>
          </a:prstGeom>
        </p:spPr>
      </p:pic>
    </p:spTree>
    <p:extLst>
      <p:ext uri="{BB962C8B-B14F-4D97-AF65-F5344CB8AC3E}">
        <p14:creationId xmlns="" xmlns:p14="http://schemas.microsoft.com/office/powerpoint/2010/main" val="16374123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Assembly and equivalent machine language</a:t>
            </a:r>
            <a:endParaRPr lang="en-US" dirty="0"/>
          </a:p>
        </p:txBody>
      </p:sp>
      <p:graphicFrame>
        <p:nvGraphicFramePr>
          <p:cNvPr id="5" name="Content Placeholder 3"/>
          <p:cNvGraphicFramePr>
            <a:graphicFrameLocks/>
          </p:cNvGraphicFramePr>
          <p:nvPr>
            <p:extLst>
              <p:ext uri="{D42A27DB-BD31-4B8C-83A1-F6EECF244321}">
                <p14:modId xmlns="" xmlns:p14="http://schemas.microsoft.com/office/powerpoint/2010/main" val="3386135940"/>
              </p:ext>
            </p:extLst>
          </p:nvPr>
        </p:nvGraphicFramePr>
        <p:xfrm>
          <a:off x="838200" y="152400"/>
          <a:ext cx="7696200" cy="6065592"/>
        </p:xfrm>
        <a:graphic>
          <a:graphicData uri="http://schemas.openxmlformats.org/drawingml/2006/table">
            <a:tbl>
              <a:tblPr firstRow="1" bandRow="1">
                <a:tableStyleId>{2D5ABB26-0587-4C30-8999-92F81FD0307C}</a:tableStyleId>
              </a:tblPr>
              <a:tblGrid>
                <a:gridCol w="990600"/>
                <a:gridCol w="977900"/>
                <a:gridCol w="1536700"/>
                <a:gridCol w="908050"/>
                <a:gridCol w="3282950"/>
              </a:tblGrid>
              <a:tr h="324291">
                <a:tc>
                  <a:txBody>
                    <a:bodyPr/>
                    <a:lstStyle/>
                    <a:p>
                      <a:endParaRPr lang="en-US" sz="1600" dirty="0"/>
                    </a:p>
                  </a:txBody>
                  <a:tcPr marT="45722" marB="45722"/>
                </a:tc>
                <a:tc>
                  <a:txBody>
                    <a:bodyPr/>
                    <a:lstStyle/>
                    <a:p>
                      <a:r>
                        <a:rPr lang="en-US" sz="1600" dirty="0" smtClean="0"/>
                        <a:t>START</a:t>
                      </a:r>
                      <a:endParaRPr lang="en-US" sz="1600" dirty="0"/>
                    </a:p>
                  </a:txBody>
                  <a:tcPr marT="45722" marB="45722"/>
                </a:tc>
                <a:tc>
                  <a:txBody>
                    <a:bodyPr/>
                    <a:lstStyle/>
                    <a:p>
                      <a:r>
                        <a:rPr lang="en-US" sz="1600" dirty="0" smtClean="0"/>
                        <a:t>101</a:t>
                      </a:r>
                      <a:endParaRPr lang="en-US" sz="1600" dirty="0"/>
                    </a:p>
                  </a:txBody>
                  <a:tcPr marT="45722" marB="45722"/>
                </a:tc>
                <a:tc>
                  <a:txBody>
                    <a:bodyPr/>
                    <a:lstStyle/>
                    <a:p>
                      <a:pPr algn="ctr"/>
                      <a:endParaRPr lang="en-US" sz="1600"/>
                    </a:p>
                  </a:txBody>
                  <a:tcPr marT="45722" marB="45722"/>
                </a:tc>
                <a:tc>
                  <a:txBody>
                    <a:bodyPr/>
                    <a:lstStyle/>
                    <a:p>
                      <a:endParaRPr lang="en-US" sz="1600" dirty="0"/>
                    </a:p>
                  </a:txBody>
                  <a:tcPr marT="45722" marB="45722"/>
                </a:tc>
              </a:tr>
              <a:tr h="324291">
                <a:tc>
                  <a:txBody>
                    <a:bodyPr/>
                    <a:lstStyle/>
                    <a:p>
                      <a:endParaRPr lang="en-US" sz="1600" dirty="0"/>
                    </a:p>
                  </a:txBody>
                  <a:tcPr marT="45722" marB="45722"/>
                </a:tc>
                <a:tc>
                  <a:txBody>
                    <a:bodyPr/>
                    <a:lstStyle/>
                    <a:p>
                      <a:r>
                        <a:rPr lang="en-US" sz="1600" dirty="0" smtClean="0"/>
                        <a:t>READ</a:t>
                      </a:r>
                      <a:endParaRPr lang="en-US" sz="1600" dirty="0"/>
                    </a:p>
                  </a:txBody>
                  <a:tcPr marT="45722" marB="45722"/>
                </a:tc>
                <a:tc>
                  <a:txBody>
                    <a:bodyPr/>
                    <a:lstStyle/>
                    <a:p>
                      <a:r>
                        <a:rPr lang="en-US" sz="1600" dirty="0" smtClean="0"/>
                        <a:t>N</a:t>
                      </a:r>
                      <a:endParaRPr lang="en-US" sz="1600" dirty="0"/>
                    </a:p>
                  </a:txBody>
                  <a:tcPr marT="45722" marB="45722"/>
                </a:tc>
                <a:tc>
                  <a:txBody>
                    <a:bodyPr/>
                    <a:lstStyle/>
                    <a:p>
                      <a:pPr algn="ctr"/>
                      <a:r>
                        <a:rPr lang="en-US" sz="1600" dirty="0" smtClean="0"/>
                        <a:t>101)</a:t>
                      </a:r>
                      <a:endParaRPr lang="en-US" sz="1600" dirty="0"/>
                    </a:p>
                  </a:txBody>
                  <a:tcPr marT="45722" marB="45722"/>
                </a:tc>
                <a:tc>
                  <a:txBody>
                    <a:bodyPr/>
                    <a:lstStyle/>
                    <a:p>
                      <a:r>
                        <a:rPr lang="en-US" sz="1600" dirty="0" smtClean="0"/>
                        <a:t>+  09    0   113</a:t>
                      </a:r>
                      <a:endParaRPr lang="en-US" sz="1600" dirty="0"/>
                    </a:p>
                  </a:txBody>
                  <a:tcPr marT="45722" marB="45722"/>
                </a:tc>
              </a:tr>
              <a:tr h="324291">
                <a:tc>
                  <a:txBody>
                    <a:bodyPr/>
                    <a:lstStyle/>
                    <a:p>
                      <a:endParaRPr lang="en-US" sz="1600" dirty="0"/>
                    </a:p>
                  </a:txBody>
                  <a:tcPr marT="45722" marB="45722"/>
                </a:tc>
                <a:tc>
                  <a:txBody>
                    <a:bodyPr/>
                    <a:lstStyle/>
                    <a:p>
                      <a:r>
                        <a:rPr lang="en-US" sz="1600" dirty="0" smtClean="0"/>
                        <a:t>MOVER</a:t>
                      </a:r>
                      <a:endParaRPr lang="en-US" sz="1600" dirty="0"/>
                    </a:p>
                  </a:txBody>
                  <a:tcPr marT="45722" marB="45722"/>
                </a:tc>
                <a:tc>
                  <a:txBody>
                    <a:bodyPr/>
                    <a:lstStyle/>
                    <a:p>
                      <a:r>
                        <a:rPr lang="en-US" sz="1600" dirty="0" smtClean="0"/>
                        <a:t>BREG,ONE</a:t>
                      </a:r>
                      <a:endParaRPr lang="en-US" sz="1600" dirty="0"/>
                    </a:p>
                  </a:txBody>
                  <a:tcPr marT="45722" marB="45722"/>
                </a:tc>
                <a:tc>
                  <a:txBody>
                    <a:bodyPr/>
                    <a:lstStyle/>
                    <a:p>
                      <a:pPr algn="ctr"/>
                      <a:r>
                        <a:rPr lang="en-US" sz="1600" dirty="0" smtClean="0"/>
                        <a:t>102)</a:t>
                      </a:r>
                      <a:endParaRPr lang="en-US" sz="1600" dirty="0"/>
                    </a:p>
                  </a:txBody>
                  <a:tcPr marT="45722" marB="45722"/>
                </a:tc>
                <a:tc>
                  <a:txBody>
                    <a:bodyPr/>
                    <a:lstStyle/>
                    <a:p>
                      <a:r>
                        <a:rPr lang="en-US" sz="1600" dirty="0" smtClean="0"/>
                        <a:t>+  04     2  115</a:t>
                      </a:r>
                      <a:endParaRPr lang="en-US" sz="1600" dirty="0"/>
                    </a:p>
                  </a:txBody>
                  <a:tcPr marT="45722" marB="45722"/>
                </a:tc>
              </a:tr>
              <a:tr h="324291">
                <a:tc>
                  <a:txBody>
                    <a:bodyPr/>
                    <a:lstStyle/>
                    <a:p>
                      <a:endParaRPr lang="en-US" sz="1600" dirty="0"/>
                    </a:p>
                  </a:txBody>
                  <a:tcPr marT="45722" marB="45722"/>
                </a:tc>
                <a:tc>
                  <a:txBody>
                    <a:bodyPr/>
                    <a:lstStyle/>
                    <a:p>
                      <a:r>
                        <a:rPr lang="en-US" sz="1600" dirty="0" smtClean="0"/>
                        <a:t>MOVEM</a:t>
                      </a:r>
                      <a:endParaRPr lang="en-US" sz="1600" dirty="0"/>
                    </a:p>
                  </a:txBody>
                  <a:tcPr marT="45722" marB="45722"/>
                </a:tc>
                <a:tc>
                  <a:txBody>
                    <a:bodyPr/>
                    <a:lstStyle/>
                    <a:p>
                      <a:r>
                        <a:rPr lang="en-US" sz="1600" dirty="0" smtClean="0"/>
                        <a:t>BREG, TERM</a:t>
                      </a:r>
                      <a:endParaRPr lang="en-US" sz="1600" dirty="0"/>
                    </a:p>
                  </a:txBody>
                  <a:tcPr marT="45722" marB="45722"/>
                </a:tc>
                <a:tc>
                  <a:txBody>
                    <a:bodyPr/>
                    <a:lstStyle/>
                    <a:p>
                      <a:pPr algn="ctr"/>
                      <a:r>
                        <a:rPr lang="en-US" sz="1600" dirty="0" smtClean="0"/>
                        <a:t>103)</a:t>
                      </a:r>
                      <a:endParaRPr lang="en-US" sz="1600" dirty="0"/>
                    </a:p>
                  </a:txBody>
                  <a:tcPr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05     2  116</a:t>
                      </a:r>
                    </a:p>
                  </a:txBody>
                  <a:tcPr marT="45722" marB="45722"/>
                </a:tc>
              </a:tr>
              <a:tr h="324291">
                <a:tc>
                  <a:txBody>
                    <a:bodyPr/>
                    <a:lstStyle/>
                    <a:p>
                      <a:r>
                        <a:rPr lang="en-US" sz="1600" dirty="0" smtClean="0"/>
                        <a:t>AGAIN</a:t>
                      </a:r>
                      <a:endParaRPr lang="en-US" sz="1600" dirty="0"/>
                    </a:p>
                  </a:txBody>
                  <a:tcPr marT="45722" marB="45722"/>
                </a:tc>
                <a:tc>
                  <a:txBody>
                    <a:bodyPr/>
                    <a:lstStyle/>
                    <a:p>
                      <a:r>
                        <a:rPr lang="en-US" sz="1600" dirty="0" smtClean="0"/>
                        <a:t>MULT</a:t>
                      </a:r>
                      <a:endParaRPr lang="en-US" sz="1600" dirty="0"/>
                    </a:p>
                  </a:txBody>
                  <a:tcPr marT="45722" marB="45722"/>
                </a:tc>
                <a:tc>
                  <a:txBody>
                    <a:bodyPr/>
                    <a:lstStyle/>
                    <a:p>
                      <a:r>
                        <a:rPr lang="en-US" sz="1600" dirty="0" smtClean="0"/>
                        <a:t>BREG, TERM</a:t>
                      </a:r>
                      <a:endParaRPr lang="en-US" sz="1600" dirty="0"/>
                    </a:p>
                  </a:txBody>
                  <a:tcPr marT="45722" marB="45722"/>
                </a:tc>
                <a:tc>
                  <a:txBody>
                    <a:bodyPr/>
                    <a:lstStyle/>
                    <a:p>
                      <a:pPr algn="ctr"/>
                      <a:r>
                        <a:rPr lang="en-US" sz="1600" dirty="0" smtClean="0"/>
                        <a:t>104)</a:t>
                      </a:r>
                      <a:endParaRPr lang="en-US" sz="1600" dirty="0"/>
                    </a:p>
                  </a:txBody>
                  <a:tcPr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03</a:t>
                      </a:r>
                      <a:r>
                        <a:rPr lang="en-US" sz="1600" baseline="0" dirty="0" smtClean="0"/>
                        <a:t>     2  116</a:t>
                      </a:r>
                      <a:endParaRPr lang="en-US" sz="1600" dirty="0" smtClean="0"/>
                    </a:p>
                  </a:txBody>
                  <a:tcPr marT="45722" marB="45722"/>
                </a:tc>
              </a:tr>
              <a:tr h="324291">
                <a:tc>
                  <a:txBody>
                    <a:bodyPr/>
                    <a:lstStyle/>
                    <a:p>
                      <a:endParaRPr lang="en-US" sz="1600"/>
                    </a:p>
                  </a:txBody>
                  <a:tcPr marT="45722" marB="45722"/>
                </a:tc>
                <a:tc>
                  <a:txBody>
                    <a:bodyPr/>
                    <a:lstStyle/>
                    <a:p>
                      <a:r>
                        <a:rPr lang="en-US" sz="1600" dirty="0" smtClean="0"/>
                        <a:t>MOVER</a:t>
                      </a:r>
                      <a:endParaRPr lang="en-US" sz="1600" dirty="0"/>
                    </a:p>
                  </a:txBody>
                  <a:tcPr marT="45722" marB="45722"/>
                </a:tc>
                <a:tc>
                  <a:txBody>
                    <a:bodyPr/>
                    <a:lstStyle/>
                    <a:p>
                      <a:r>
                        <a:rPr lang="en-US" sz="1600" dirty="0" smtClean="0"/>
                        <a:t>CREG, TERM</a:t>
                      </a:r>
                      <a:endParaRPr lang="en-US" sz="1600" dirty="0"/>
                    </a:p>
                  </a:txBody>
                  <a:tcPr marT="45722" marB="45722"/>
                </a:tc>
                <a:tc>
                  <a:txBody>
                    <a:bodyPr/>
                    <a:lstStyle/>
                    <a:p>
                      <a:pPr algn="ctr"/>
                      <a:r>
                        <a:rPr lang="en-US" sz="1600" dirty="0" smtClean="0"/>
                        <a:t>105)</a:t>
                      </a:r>
                      <a:endParaRPr lang="en-US" sz="1600" dirty="0"/>
                    </a:p>
                  </a:txBody>
                  <a:tcPr marT="45722" marB="45722"/>
                </a:tc>
                <a:tc>
                  <a:txBody>
                    <a:bodyPr/>
                    <a:lstStyle/>
                    <a:p>
                      <a:r>
                        <a:rPr lang="en-US" sz="1600" dirty="0" smtClean="0"/>
                        <a:t>+  04     3  116</a:t>
                      </a:r>
                      <a:endParaRPr lang="en-US" sz="1600" dirty="0"/>
                    </a:p>
                  </a:txBody>
                  <a:tcPr marT="45722" marB="45722"/>
                </a:tc>
              </a:tr>
              <a:tr h="324291">
                <a:tc>
                  <a:txBody>
                    <a:bodyPr/>
                    <a:lstStyle/>
                    <a:p>
                      <a:endParaRPr lang="en-US" sz="1600" dirty="0"/>
                    </a:p>
                  </a:txBody>
                  <a:tcPr marT="45722" marB="45722"/>
                </a:tc>
                <a:tc>
                  <a:txBody>
                    <a:bodyPr/>
                    <a:lstStyle/>
                    <a:p>
                      <a:r>
                        <a:rPr lang="en-US" sz="1600" dirty="0" smtClean="0"/>
                        <a:t>ADD</a:t>
                      </a:r>
                      <a:endParaRPr lang="en-US" sz="1600" dirty="0"/>
                    </a:p>
                  </a:txBody>
                  <a:tcPr marT="45722" marB="45722"/>
                </a:tc>
                <a:tc>
                  <a:txBody>
                    <a:bodyPr/>
                    <a:lstStyle/>
                    <a:p>
                      <a:r>
                        <a:rPr lang="en-US" sz="1600" dirty="0" smtClean="0"/>
                        <a:t>CREG, ONE</a:t>
                      </a:r>
                      <a:endParaRPr lang="en-US" sz="1600" dirty="0"/>
                    </a:p>
                  </a:txBody>
                  <a:tcPr marT="45722" marB="45722"/>
                </a:tc>
                <a:tc>
                  <a:txBody>
                    <a:bodyPr/>
                    <a:lstStyle/>
                    <a:p>
                      <a:pPr algn="ctr"/>
                      <a:r>
                        <a:rPr lang="en-US" sz="1600" dirty="0" smtClean="0"/>
                        <a:t>106)</a:t>
                      </a:r>
                      <a:endParaRPr lang="en-US" sz="1600" dirty="0"/>
                    </a:p>
                  </a:txBody>
                  <a:tcPr marT="45722" marB="45722"/>
                </a:tc>
                <a:tc>
                  <a:txBody>
                    <a:bodyPr/>
                    <a:lstStyle/>
                    <a:p>
                      <a:r>
                        <a:rPr lang="en-US" sz="1600" dirty="0" smtClean="0"/>
                        <a:t>+  01</a:t>
                      </a:r>
                      <a:r>
                        <a:rPr lang="en-US" sz="1600" baseline="0" dirty="0" smtClean="0"/>
                        <a:t>     3  115</a:t>
                      </a:r>
                      <a:endParaRPr lang="en-US" sz="1600" dirty="0"/>
                    </a:p>
                  </a:txBody>
                  <a:tcPr marT="45722" marB="45722"/>
                </a:tc>
              </a:tr>
              <a:tr h="324291">
                <a:tc>
                  <a:txBody>
                    <a:bodyPr/>
                    <a:lstStyle/>
                    <a:p>
                      <a:endParaRPr lang="en-US" sz="1600"/>
                    </a:p>
                  </a:txBody>
                  <a:tcPr marT="45722" marB="45722"/>
                </a:tc>
                <a:tc>
                  <a:txBody>
                    <a:bodyPr/>
                    <a:lstStyle/>
                    <a:p>
                      <a:r>
                        <a:rPr lang="en-US" sz="1600" dirty="0" smtClean="0"/>
                        <a:t>MOVEM</a:t>
                      </a:r>
                      <a:endParaRPr lang="en-US" sz="1600" dirty="0"/>
                    </a:p>
                  </a:txBody>
                  <a:tcPr marT="45722" marB="45722"/>
                </a:tc>
                <a:tc>
                  <a:txBody>
                    <a:bodyPr/>
                    <a:lstStyle/>
                    <a:p>
                      <a:r>
                        <a:rPr lang="en-US" sz="1600" dirty="0" smtClean="0"/>
                        <a:t>CREG, TERM</a:t>
                      </a:r>
                      <a:endParaRPr lang="en-US" sz="1600" dirty="0"/>
                    </a:p>
                  </a:txBody>
                  <a:tcPr marT="45722" marB="45722"/>
                </a:tc>
                <a:tc>
                  <a:txBody>
                    <a:bodyPr/>
                    <a:lstStyle/>
                    <a:p>
                      <a:pPr algn="ctr"/>
                      <a:r>
                        <a:rPr lang="en-US" sz="1600" dirty="0" smtClean="0"/>
                        <a:t>107)</a:t>
                      </a:r>
                      <a:endParaRPr lang="en-US" sz="1600" dirty="0"/>
                    </a:p>
                  </a:txBody>
                  <a:tcPr marT="45722" marB="45722"/>
                </a:tc>
                <a:tc>
                  <a:txBody>
                    <a:bodyPr/>
                    <a:lstStyle/>
                    <a:p>
                      <a:r>
                        <a:rPr lang="en-US" sz="1600" dirty="0" smtClean="0"/>
                        <a:t>+  05</a:t>
                      </a:r>
                      <a:r>
                        <a:rPr lang="en-US" sz="1600" baseline="0" dirty="0" smtClean="0"/>
                        <a:t>     3  116</a:t>
                      </a:r>
                      <a:endParaRPr lang="en-US" sz="1600" dirty="0"/>
                    </a:p>
                  </a:txBody>
                  <a:tcPr marT="45722" marB="45722"/>
                </a:tc>
              </a:tr>
              <a:tr h="324291">
                <a:tc>
                  <a:txBody>
                    <a:bodyPr/>
                    <a:lstStyle/>
                    <a:p>
                      <a:endParaRPr lang="en-US" sz="1600"/>
                    </a:p>
                  </a:txBody>
                  <a:tcPr marT="45722" marB="45722"/>
                </a:tc>
                <a:tc>
                  <a:txBody>
                    <a:bodyPr/>
                    <a:lstStyle/>
                    <a:p>
                      <a:r>
                        <a:rPr lang="en-US" sz="1600" dirty="0" smtClean="0"/>
                        <a:t>COMP</a:t>
                      </a:r>
                      <a:endParaRPr lang="en-US" sz="1600" dirty="0"/>
                    </a:p>
                  </a:txBody>
                  <a:tcPr marT="45722" marB="45722"/>
                </a:tc>
                <a:tc>
                  <a:txBody>
                    <a:bodyPr/>
                    <a:lstStyle/>
                    <a:p>
                      <a:r>
                        <a:rPr lang="en-US" sz="1600" dirty="0" smtClean="0"/>
                        <a:t>CREG, N</a:t>
                      </a:r>
                      <a:endParaRPr lang="en-US" sz="1600" dirty="0"/>
                    </a:p>
                  </a:txBody>
                  <a:tcPr marT="45722" marB="45722"/>
                </a:tc>
                <a:tc>
                  <a:txBody>
                    <a:bodyPr/>
                    <a:lstStyle/>
                    <a:p>
                      <a:pPr algn="ctr"/>
                      <a:r>
                        <a:rPr lang="en-US" sz="1600" dirty="0" smtClean="0"/>
                        <a:t>108)</a:t>
                      </a:r>
                      <a:endParaRPr lang="en-US" sz="1600" dirty="0"/>
                    </a:p>
                  </a:txBody>
                  <a:tcPr marT="45722" marB="45722"/>
                </a:tc>
                <a:tc>
                  <a:txBody>
                    <a:bodyPr/>
                    <a:lstStyle/>
                    <a:p>
                      <a:r>
                        <a:rPr lang="en-US" sz="1600" dirty="0" smtClean="0"/>
                        <a:t>+  06</a:t>
                      </a:r>
                      <a:r>
                        <a:rPr lang="en-US" sz="1600" baseline="0" dirty="0" smtClean="0"/>
                        <a:t>     3  113</a:t>
                      </a:r>
                      <a:endParaRPr lang="en-US" sz="1600" dirty="0"/>
                    </a:p>
                  </a:txBody>
                  <a:tcPr marT="45722" marB="45722"/>
                </a:tc>
              </a:tr>
              <a:tr h="324291">
                <a:tc>
                  <a:txBody>
                    <a:bodyPr/>
                    <a:lstStyle/>
                    <a:p>
                      <a:endParaRPr lang="en-US" sz="1600"/>
                    </a:p>
                  </a:txBody>
                  <a:tcPr marT="45722" marB="45722"/>
                </a:tc>
                <a:tc>
                  <a:txBody>
                    <a:bodyPr/>
                    <a:lstStyle/>
                    <a:p>
                      <a:r>
                        <a:rPr lang="en-US" sz="1600" dirty="0" smtClean="0"/>
                        <a:t>BC</a:t>
                      </a:r>
                      <a:endParaRPr lang="en-US" sz="1600" dirty="0"/>
                    </a:p>
                  </a:txBody>
                  <a:tcPr marT="45722" marB="45722"/>
                </a:tc>
                <a:tc>
                  <a:txBody>
                    <a:bodyPr/>
                    <a:lstStyle/>
                    <a:p>
                      <a:r>
                        <a:rPr lang="en-US" sz="1600" dirty="0" smtClean="0"/>
                        <a:t>LE, AGAIN</a:t>
                      </a:r>
                      <a:endParaRPr lang="en-US" sz="1600" dirty="0"/>
                    </a:p>
                  </a:txBody>
                  <a:tcPr marT="45722" marB="45722"/>
                </a:tc>
                <a:tc>
                  <a:txBody>
                    <a:bodyPr/>
                    <a:lstStyle/>
                    <a:p>
                      <a:pPr algn="ctr"/>
                      <a:r>
                        <a:rPr lang="en-US" sz="1600" dirty="0" smtClean="0"/>
                        <a:t>109)</a:t>
                      </a:r>
                      <a:endParaRPr lang="en-US" sz="1600" dirty="0"/>
                    </a:p>
                  </a:txBody>
                  <a:tcPr marT="45722" marB="45722"/>
                </a:tc>
                <a:tc>
                  <a:txBody>
                    <a:bodyPr/>
                    <a:lstStyle/>
                    <a:p>
                      <a:r>
                        <a:rPr lang="en-US" sz="1600" dirty="0" smtClean="0"/>
                        <a:t>+  07</a:t>
                      </a:r>
                      <a:r>
                        <a:rPr lang="en-US" sz="1600" baseline="0" dirty="0" smtClean="0"/>
                        <a:t>     2   104</a:t>
                      </a:r>
                      <a:endParaRPr lang="en-US" sz="1600" dirty="0"/>
                    </a:p>
                  </a:txBody>
                  <a:tcPr marT="45722" marB="45722"/>
                </a:tc>
              </a:tr>
              <a:tr h="324291">
                <a:tc>
                  <a:txBody>
                    <a:bodyPr/>
                    <a:lstStyle/>
                    <a:p>
                      <a:endParaRPr lang="en-US" sz="1600"/>
                    </a:p>
                  </a:txBody>
                  <a:tcPr marT="45722" marB="45722"/>
                </a:tc>
                <a:tc>
                  <a:txBody>
                    <a:bodyPr/>
                    <a:lstStyle/>
                    <a:p>
                      <a:r>
                        <a:rPr lang="en-US" sz="1600" dirty="0" smtClean="0"/>
                        <a:t>MOVEM</a:t>
                      </a:r>
                      <a:endParaRPr lang="en-US" sz="1600" dirty="0"/>
                    </a:p>
                  </a:txBody>
                  <a:tcPr marT="45722" marB="45722"/>
                </a:tc>
                <a:tc>
                  <a:txBody>
                    <a:bodyPr/>
                    <a:lstStyle/>
                    <a:p>
                      <a:r>
                        <a:rPr lang="en-US" sz="1600" dirty="0" smtClean="0"/>
                        <a:t>BREG,</a:t>
                      </a:r>
                      <a:r>
                        <a:rPr lang="en-US" sz="1600" baseline="0" dirty="0" smtClean="0"/>
                        <a:t> RESULT</a:t>
                      </a:r>
                      <a:endParaRPr lang="en-US" sz="1600" dirty="0"/>
                    </a:p>
                  </a:txBody>
                  <a:tcPr marT="45722" marB="45722"/>
                </a:tc>
                <a:tc>
                  <a:txBody>
                    <a:bodyPr/>
                    <a:lstStyle/>
                    <a:p>
                      <a:pPr algn="ctr"/>
                      <a:r>
                        <a:rPr lang="en-US" sz="1600" dirty="0" smtClean="0"/>
                        <a:t>110)</a:t>
                      </a:r>
                      <a:endParaRPr lang="en-US" sz="1600" dirty="0"/>
                    </a:p>
                  </a:txBody>
                  <a:tcPr marT="45722" marB="45722"/>
                </a:tc>
                <a:tc>
                  <a:txBody>
                    <a:bodyPr/>
                    <a:lstStyle/>
                    <a:p>
                      <a:r>
                        <a:rPr lang="en-US" sz="1600" dirty="0" smtClean="0"/>
                        <a:t>+  05</a:t>
                      </a:r>
                      <a:r>
                        <a:rPr lang="en-US" sz="1600" baseline="0" dirty="0" smtClean="0"/>
                        <a:t>     2   114</a:t>
                      </a:r>
                      <a:endParaRPr lang="en-US" sz="1600" dirty="0"/>
                    </a:p>
                  </a:txBody>
                  <a:tcPr marT="45722" marB="45722"/>
                </a:tc>
              </a:tr>
              <a:tr h="324291">
                <a:tc>
                  <a:txBody>
                    <a:bodyPr/>
                    <a:lstStyle/>
                    <a:p>
                      <a:endParaRPr lang="en-US" sz="1600"/>
                    </a:p>
                  </a:txBody>
                  <a:tcPr marT="45722" marB="45722"/>
                </a:tc>
                <a:tc>
                  <a:txBody>
                    <a:bodyPr/>
                    <a:lstStyle/>
                    <a:p>
                      <a:r>
                        <a:rPr lang="en-US" sz="1600" dirty="0" smtClean="0"/>
                        <a:t>PRINT</a:t>
                      </a:r>
                      <a:endParaRPr lang="en-US" sz="1600" dirty="0"/>
                    </a:p>
                  </a:txBody>
                  <a:tcPr marT="45722" marB="45722"/>
                </a:tc>
                <a:tc>
                  <a:txBody>
                    <a:bodyPr/>
                    <a:lstStyle/>
                    <a:p>
                      <a:r>
                        <a:rPr lang="en-US" sz="1600" dirty="0" smtClean="0"/>
                        <a:t>RESULT</a:t>
                      </a:r>
                      <a:endParaRPr lang="en-US" sz="1600" dirty="0"/>
                    </a:p>
                  </a:txBody>
                  <a:tcPr marT="45722" marB="45722"/>
                </a:tc>
                <a:tc>
                  <a:txBody>
                    <a:bodyPr/>
                    <a:lstStyle/>
                    <a:p>
                      <a:pPr algn="ctr"/>
                      <a:r>
                        <a:rPr lang="en-US" sz="1600" dirty="0" smtClean="0"/>
                        <a:t>111)</a:t>
                      </a:r>
                      <a:endParaRPr lang="en-US" sz="1600" dirty="0"/>
                    </a:p>
                  </a:txBody>
                  <a:tcPr marT="45722" marB="45722"/>
                </a:tc>
                <a:tc>
                  <a:txBody>
                    <a:bodyPr/>
                    <a:lstStyle/>
                    <a:p>
                      <a:r>
                        <a:rPr lang="en-US" sz="1600" dirty="0" smtClean="0"/>
                        <a:t>+  10</a:t>
                      </a:r>
                      <a:r>
                        <a:rPr lang="en-US" sz="1600" baseline="0" dirty="0" smtClean="0"/>
                        <a:t>     0  114</a:t>
                      </a:r>
                      <a:endParaRPr lang="en-US" sz="1600" dirty="0"/>
                    </a:p>
                  </a:txBody>
                  <a:tcPr marT="45722" marB="45722"/>
                </a:tc>
              </a:tr>
              <a:tr h="324291">
                <a:tc>
                  <a:txBody>
                    <a:bodyPr/>
                    <a:lstStyle/>
                    <a:p>
                      <a:endParaRPr lang="en-US" sz="1600"/>
                    </a:p>
                  </a:txBody>
                  <a:tcPr marT="45722" marB="45722"/>
                </a:tc>
                <a:tc>
                  <a:txBody>
                    <a:bodyPr/>
                    <a:lstStyle/>
                    <a:p>
                      <a:r>
                        <a:rPr lang="en-US" sz="1600" dirty="0" smtClean="0"/>
                        <a:t>STOP</a:t>
                      </a:r>
                      <a:endParaRPr lang="en-US" sz="1600" dirty="0"/>
                    </a:p>
                  </a:txBody>
                  <a:tcPr marT="45722" marB="45722"/>
                </a:tc>
                <a:tc>
                  <a:txBody>
                    <a:bodyPr/>
                    <a:lstStyle/>
                    <a:p>
                      <a:endParaRPr lang="en-US" sz="1600" dirty="0"/>
                    </a:p>
                  </a:txBody>
                  <a:tcPr marT="45722" marB="45722"/>
                </a:tc>
                <a:tc>
                  <a:txBody>
                    <a:bodyPr/>
                    <a:lstStyle/>
                    <a:p>
                      <a:pPr algn="ctr"/>
                      <a:r>
                        <a:rPr lang="en-US" sz="1600" dirty="0" smtClean="0"/>
                        <a:t>112)</a:t>
                      </a:r>
                      <a:endParaRPr lang="en-US" sz="1600" dirty="0"/>
                    </a:p>
                  </a:txBody>
                  <a:tcPr marT="45722" marB="45722"/>
                </a:tc>
                <a:tc>
                  <a:txBody>
                    <a:bodyPr/>
                    <a:lstStyle/>
                    <a:p>
                      <a:r>
                        <a:rPr lang="en-US" sz="1600" dirty="0" smtClean="0"/>
                        <a:t>+  00</a:t>
                      </a:r>
                      <a:r>
                        <a:rPr lang="en-US" sz="1600" baseline="0" dirty="0" smtClean="0"/>
                        <a:t>    0   000</a:t>
                      </a:r>
                      <a:endParaRPr lang="en-US" sz="1600" dirty="0"/>
                    </a:p>
                  </a:txBody>
                  <a:tcPr marT="45722" marB="45722"/>
                </a:tc>
              </a:tr>
              <a:tr h="324291">
                <a:tc>
                  <a:txBody>
                    <a:bodyPr/>
                    <a:lstStyle/>
                    <a:p>
                      <a:r>
                        <a:rPr lang="en-US" sz="1600" dirty="0" smtClean="0"/>
                        <a:t>N</a:t>
                      </a:r>
                      <a:endParaRPr lang="en-US" sz="1600" dirty="0"/>
                    </a:p>
                  </a:txBody>
                  <a:tcPr marT="45722" marB="45722"/>
                </a:tc>
                <a:tc>
                  <a:txBody>
                    <a:bodyPr/>
                    <a:lstStyle/>
                    <a:p>
                      <a:r>
                        <a:rPr lang="en-US" sz="1600" dirty="0" smtClean="0"/>
                        <a:t>DS</a:t>
                      </a:r>
                      <a:endParaRPr lang="en-US" sz="1600" dirty="0"/>
                    </a:p>
                  </a:txBody>
                  <a:tcPr marT="45722" marB="45722"/>
                </a:tc>
                <a:tc>
                  <a:txBody>
                    <a:bodyPr/>
                    <a:lstStyle/>
                    <a:p>
                      <a:r>
                        <a:rPr lang="en-US" sz="1600" dirty="0" smtClean="0"/>
                        <a:t>1</a:t>
                      </a:r>
                      <a:endParaRPr lang="en-US" sz="1600" dirty="0"/>
                    </a:p>
                  </a:txBody>
                  <a:tcPr marT="45722" marB="45722"/>
                </a:tc>
                <a:tc>
                  <a:txBody>
                    <a:bodyPr/>
                    <a:lstStyle/>
                    <a:p>
                      <a:pPr algn="ctr"/>
                      <a:r>
                        <a:rPr lang="en-US" sz="1600" dirty="0" smtClean="0"/>
                        <a:t>113)</a:t>
                      </a:r>
                      <a:endParaRPr lang="en-US" sz="1600" dirty="0"/>
                    </a:p>
                  </a:txBody>
                  <a:tcPr marT="45722" marB="45722"/>
                </a:tc>
                <a:tc>
                  <a:txBody>
                    <a:bodyPr/>
                    <a:lstStyle/>
                    <a:p>
                      <a:endParaRPr lang="en-US" sz="1600" dirty="0"/>
                    </a:p>
                  </a:txBody>
                  <a:tcPr marT="45722" marB="45722"/>
                </a:tc>
              </a:tr>
              <a:tr h="324291">
                <a:tc>
                  <a:txBody>
                    <a:bodyPr/>
                    <a:lstStyle/>
                    <a:p>
                      <a:r>
                        <a:rPr lang="en-US" sz="1600" dirty="0" smtClean="0"/>
                        <a:t>RESULT</a:t>
                      </a:r>
                      <a:endParaRPr lang="en-US" sz="1600" dirty="0"/>
                    </a:p>
                  </a:txBody>
                  <a:tcPr marT="45722" marB="45722"/>
                </a:tc>
                <a:tc>
                  <a:txBody>
                    <a:bodyPr/>
                    <a:lstStyle/>
                    <a:p>
                      <a:r>
                        <a:rPr lang="en-US" sz="1600" dirty="0" smtClean="0"/>
                        <a:t>DS</a:t>
                      </a:r>
                      <a:endParaRPr lang="en-US" sz="1600" dirty="0"/>
                    </a:p>
                  </a:txBody>
                  <a:tcPr marT="45722" marB="45722"/>
                </a:tc>
                <a:tc>
                  <a:txBody>
                    <a:bodyPr/>
                    <a:lstStyle/>
                    <a:p>
                      <a:r>
                        <a:rPr lang="en-US" sz="1600" dirty="0" smtClean="0"/>
                        <a:t>1</a:t>
                      </a:r>
                      <a:endParaRPr lang="en-US" sz="1600" dirty="0"/>
                    </a:p>
                  </a:txBody>
                  <a:tcPr marT="45722" marB="45722"/>
                </a:tc>
                <a:tc>
                  <a:txBody>
                    <a:bodyPr/>
                    <a:lstStyle/>
                    <a:p>
                      <a:pPr algn="ctr"/>
                      <a:r>
                        <a:rPr lang="en-US" sz="1600" dirty="0" smtClean="0"/>
                        <a:t>114)</a:t>
                      </a:r>
                      <a:endParaRPr lang="en-US" sz="1600" dirty="0"/>
                    </a:p>
                  </a:txBody>
                  <a:tcPr marT="45722" marB="45722"/>
                </a:tc>
                <a:tc>
                  <a:txBody>
                    <a:bodyPr/>
                    <a:lstStyle/>
                    <a:p>
                      <a:endParaRPr lang="en-US" sz="1600" dirty="0"/>
                    </a:p>
                  </a:txBody>
                  <a:tcPr marT="45722" marB="45722"/>
                </a:tc>
              </a:tr>
              <a:tr h="324291">
                <a:tc>
                  <a:txBody>
                    <a:bodyPr/>
                    <a:lstStyle/>
                    <a:p>
                      <a:r>
                        <a:rPr lang="en-US" sz="1600" dirty="0" smtClean="0"/>
                        <a:t>ONE</a:t>
                      </a:r>
                      <a:endParaRPr lang="en-US" sz="1600" dirty="0"/>
                    </a:p>
                  </a:txBody>
                  <a:tcPr marT="45722" marB="45722"/>
                </a:tc>
                <a:tc>
                  <a:txBody>
                    <a:bodyPr/>
                    <a:lstStyle/>
                    <a:p>
                      <a:r>
                        <a:rPr lang="en-US" sz="1600" dirty="0" smtClean="0"/>
                        <a:t>DC</a:t>
                      </a:r>
                      <a:endParaRPr lang="en-US" sz="1600" dirty="0"/>
                    </a:p>
                  </a:txBody>
                  <a:tcPr marT="45722" marB="45722"/>
                </a:tc>
                <a:tc>
                  <a:txBody>
                    <a:bodyPr/>
                    <a:lstStyle/>
                    <a:p>
                      <a:r>
                        <a:rPr lang="en-US" sz="1600" dirty="0" smtClean="0"/>
                        <a:t>‘1’</a:t>
                      </a:r>
                      <a:endParaRPr lang="en-US" sz="1600" dirty="0"/>
                    </a:p>
                  </a:txBody>
                  <a:tcPr marT="45722" marB="45722"/>
                </a:tc>
                <a:tc>
                  <a:txBody>
                    <a:bodyPr/>
                    <a:lstStyle/>
                    <a:p>
                      <a:pPr algn="ctr"/>
                      <a:r>
                        <a:rPr lang="en-US" sz="1600" dirty="0" smtClean="0"/>
                        <a:t>115)</a:t>
                      </a:r>
                      <a:endParaRPr lang="en-US" sz="1600" dirty="0"/>
                    </a:p>
                  </a:txBody>
                  <a:tcPr marT="45722" marB="45722"/>
                </a:tc>
                <a:tc>
                  <a:txBody>
                    <a:bodyPr/>
                    <a:lstStyle/>
                    <a:p>
                      <a:endParaRPr lang="en-US" sz="1600" dirty="0"/>
                    </a:p>
                  </a:txBody>
                  <a:tcPr marT="45722" marB="45722"/>
                </a:tc>
              </a:tr>
              <a:tr h="324291">
                <a:tc>
                  <a:txBody>
                    <a:bodyPr/>
                    <a:lstStyle/>
                    <a:p>
                      <a:r>
                        <a:rPr lang="en-US" sz="1600" dirty="0" smtClean="0"/>
                        <a:t>TERM</a:t>
                      </a:r>
                      <a:endParaRPr lang="en-US" sz="1600" dirty="0"/>
                    </a:p>
                  </a:txBody>
                  <a:tcPr marT="45722" marB="45722"/>
                </a:tc>
                <a:tc>
                  <a:txBody>
                    <a:bodyPr/>
                    <a:lstStyle/>
                    <a:p>
                      <a:r>
                        <a:rPr lang="en-US" sz="1600" dirty="0" smtClean="0"/>
                        <a:t>DS</a:t>
                      </a:r>
                      <a:endParaRPr lang="en-US" sz="1600" dirty="0"/>
                    </a:p>
                  </a:txBody>
                  <a:tcPr marT="45722" marB="45722"/>
                </a:tc>
                <a:tc>
                  <a:txBody>
                    <a:bodyPr/>
                    <a:lstStyle/>
                    <a:p>
                      <a:r>
                        <a:rPr lang="en-US" sz="1600" dirty="0" smtClean="0"/>
                        <a:t>1</a:t>
                      </a:r>
                      <a:endParaRPr lang="en-US" sz="1600" dirty="0"/>
                    </a:p>
                  </a:txBody>
                  <a:tcPr marT="45722" marB="45722"/>
                </a:tc>
                <a:tc>
                  <a:txBody>
                    <a:bodyPr/>
                    <a:lstStyle/>
                    <a:p>
                      <a:pPr algn="ctr"/>
                      <a:r>
                        <a:rPr lang="en-US" sz="1600" dirty="0" smtClean="0"/>
                        <a:t>116)</a:t>
                      </a:r>
                      <a:endParaRPr lang="en-US" sz="1600" dirty="0"/>
                    </a:p>
                  </a:txBody>
                  <a:tcPr marT="45722" marB="45722"/>
                </a:tc>
                <a:tc>
                  <a:txBody>
                    <a:bodyPr/>
                    <a:lstStyle/>
                    <a:p>
                      <a:r>
                        <a:rPr lang="en-US" sz="1600" dirty="0" smtClean="0"/>
                        <a:t>+  00</a:t>
                      </a:r>
                      <a:r>
                        <a:rPr lang="en-US" sz="1600" baseline="0" dirty="0" smtClean="0"/>
                        <a:t>    0   001</a:t>
                      </a:r>
                      <a:endParaRPr lang="en-US" sz="1600" dirty="0"/>
                    </a:p>
                  </a:txBody>
                  <a:tcPr marT="45722" marB="45722"/>
                </a:tc>
              </a:tr>
              <a:tr h="324291">
                <a:tc>
                  <a:txBody>
                    <a:bodyPr/>
                    <a:lstStyle/>
                    <a:p>
                      <a:endParaRPr lang="en-US" sz="1800"/>
                    </a:p>
                  </a:txBody>
                  <a:tcPr marT="45722" marB="45722"/>
                </a:tc>
                <a:tc>
                  <a:txBody>
                    <a:bodyPr/>
                    <a:lstStyle/>
                    <a:p>
                      <a:r>
                        <a:rPr lang="en-US" sz="1800" dirty="0" smtClean="0"/>
                        <a:t>END</a:t>
                      </a:r>
                      <a:endParaRPr lang="en-US" sz="1800" dirty="0"/>
                    </a:p>
                  </a:txBody>
                  <a:tcPr marT="45722" marB="45722"/>
                </a:tc>
                <a:tc>
                  <a:txBody>
                    <a:bodyPr/>
                    <a:lstStyle/>
                    <a:p>
                      <a:endParaRPr lang="en-US" sz="1800" dirty="0"/>
                    </a:p>
                  </a:txBody>
                  <a:tcPr marT="45722" marB="45722"/>
                </a:tc>
                <a:tc>
                  <a:txBody>
                    <a:bodyPr/>
                    <a:lstStyle/>
                    <a:p>
                      <a:pPr algn="ctr"/>
                      <a:endParaRPr lang="en-US" sz="1800" dirty="0"/>
                    </a:p>
                  </a:txBody>
                  <a:tcPr marT="45722" marB="45722"/>
                </a:tc>
                <a:tc>
                  <a:txBody>
                    <a:bodyPr/>
                    <a:lstStyle/>
                    <a:p>
                      <a:endParaRPr lang="en-US" sz="1800" dirty="0"/>
                    </a:p>
                  </a:txBody>
                  <a:tcPr marT="45722" marB="45722"/>
                </a:tc>
              </a:tr>
            </a:tbl>
          </a:graphicData>
        </a:graphic>
      </p:graphicFrame>
    </p:spTree>
    <p:extLst>
      <p:ext uri="{BB962C8B-B14F-4D97-AF65-F5344CB8AC3E}">
        <p14:creationId xmlns="" xmlns:p14="http://schemas.microsoft.com/office/powerpoint/2010/main" val="13847695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Assembly language statements</a:t>
            </a:r>
            <a:endParaRPr lang="en-US" dirty="0"/>
          </a:p>
        </p:txBody>
      </p:sp>
      <p:sp>
        <p:nvSpPr>
          <p:cNvPr id="3" name="Content Placeholder 2"/>
          <p:cNvSpPr>
            <a:spLocks noGrp="1"/>
          </p:cNvSpPr>
          <p:nvPr>
            <p:ph idx="1"/>
          </p:nvPr>
        </p:nvSpPr>
        <p:spPr/>
        <p:txBody>
          <a:bodyPr/>
          <a:lstStyle/>
          <a:p>
            <a:r>
              <a:rPr lang="en-US" dirty="0" smtClean="0"/>
              <a:t>Assembly program contains three </a:t>
            </a:r>
            <a:r>
              <a:rPr lang="en-US" dirty="0" err="1" smtClean="0"/>
              <a:t>kindes</a:t>
            </a:r>
            <a:r>
              <a:rPr lang="en-US" dirty="0" smtClean="0"/>
              <a:t> of statements</a:t>
            </a:r>
          </a:p>
          <a:p>
            <a:endParaRPr lang="en-US" dirty="0" smtClean="0"/>
          </a:p>
          <a:p>
            <a:r>
              <a:rPr lang="en-US" dirty="0" smtClean="0"/>
              <a:t>Imperative statements</a:t>
            </a:r>
          </a:p>
          <a:p>
            <a:r>
              <a:rPr lang="en-US" dirty="0" smtClean="0"/>
              <a:t>Declaration Statements</a:t>
            </a:r>
          </a:p>
          <a:p>
            <a:r>
              <a:rPr lang="en-US" dirty="0" smtClean="0"/>
              <a:t>Assembler Directives</a:t>
            </a:r>
            <a:endParaRPr lang="en-US" dirty="0"/>
          </a:p>
        </p:txBody>
      </p:sp>
    </p:spTree>
    <p:extLst>
      <p:ext uri="{BB962C8B-B14F-4D97-AF65-F5344CB8AC3E}">
        <p14:creationId xmlns="" xmlns:p14="http://schemas.microsoft.com/office/powerpoint/2010/main" val="285686069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Imperative statements:</a:t>
            </a:r>
          </a:p>
          <a:p>
            <a:endParaRPr lang="en-US" sz="1400" dirty="0" smtClean="0"/>
          </a:p>
          <a:p>
            <a:r>
              <a:rPr lang="en-US" sz="3000" dirty="0" smtClean="0"/>
              <a:t>Actions to be performed during the execution of assembled program.</a:t>
            </a:r>
          </a:p>
          <a:p>
            <a:r>
              <a:rPr lang="en-US" sz="3000" dirty="0"/>
              <a:t>Imperative</a:t>
            </a:r>
            <a:r>
              <a:rPr lang="en-US" sz="3000" i="1" dirty="0"/>
              <a:t> </a:t>
            </a:r>
            <a:r>
              <a:rPr lang="en-US" sz="3000" dirty="0"/>
              <a:t>statements represent machine instructions in symbolic form</a:t>
            </a:r>
            <a:r>
              <a:rPr lang="en-US" sz="3000" dirty="0" smtClean="0"/>
              <a:t>.</a:t>
            </a:r>
          </a:p>
          <a:p>
            <a:r>
              <a:rPr lang="en-US" sz="3000" dirty="0"/>
              <a:t>For example, </a:t>
            </a:r>
            <a:r>
              <a:rPr lang="en-US" sz="3000" dirty="0" smtClean="0"/>
              <a:t>add</a:t>
            </a:r>
            <a:r>
              <a:rPr lang="en-US" sz="3000" dirty="0"/>
              <a:t> means an addition instruction and </a:t>
            </a:r>
            <a:r>
              <a:rPr lang="en-US" sz="3000" dirty="0" err="1" smtClean="0"/>
              <a:t>mov</a:t>
            </a:r>
            <a:r>
              <a:rPr lang="en-US" sz="3000" dirty="0"/>
              <a:t> denotes a data transfer </a:t>
            </a:r>
            <a:r>
              <a:rPr lang="en-US" sz="3000" dirty="0" smtClean="0"/>
              <a:t>instruction.</a:t>
            </a:r>
            <a:endParaRPr lang="en-US" sz="3000" dirty="0"/>
          </a:p>
        </p:txBody>
      </p:sp>
    </p:spTree>
    <p:extLst>
      <p:ext uri="{BB962C8B-B14F-4D97-AF65-F5344CB8AC3E}">
        <p14:creationId xmlns="" xmlns:p14="http://schemas.microsoft.com/office/powerpoint/2010/main" val="340377378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Declaration Statements:</a:t>
            </a:r>
          </a:p>
          <a:p>
            <a:r>
              <a:rPr lang="en-US" dirty="0" smtClean="0"/>
              <a:t>Syntax of declaration statement</a:t>
            </a:r>
          </a:p>
          <a:p>
            <a:pPr marL="0" indent="0">
              <a:buNone/>
            </a:pPr>
            <a:r>
              <a:rPr lang="en-US" dirty="0" smtClean="0"/>
              <a:t>		</a:t>
            </a:r>
            <a:r>
              <a:rPr lang="en-US" sz="3600" b="1" dirty="0" smtClean="0">
                <a:effectLst>
                  <a:outerShdw blurRad="38100" dist="38100" dir="2700000" algn="tl">
                    <a:srgbClr val="000000">
                      <a:alpha val="43137"/>
                    </a:srgbClr>
                  </a:outerShdw>
                </a:effectLst>
              </a:rPr>
              <a:t>[Label]  DS  &lt;constant&gt;</a:t>
            </a:r>
          </a:p>
          <a:p>
            <a:pPr marL="0" indent="0">
              <a:buNone/>
            </a:pPr>
            <a:r>
              <a:rPr lang="en-US" sz="3600" b="1" dirty="0">
                <a:effectLst>
                  <a:outerShdw blurRad="38100" dist="38100" dir="2700000" algn="tl">
                    <a:srgbClr val="000000">
                      <a:alpha val="43137"/>
                    </a:srgbClr>
                  </a:outerShdw>
                </a:effectLst>
              </a:rPr>
              <a:t>	</a:t>
            </a:r>
            <a:r>
              <a:rPr lang="en-US" sz="3600" b="1" dirty="0" smtClean="0">
                <a:effectLst>
                  <a:outerShdw blurRad="38100" dist="38100" dir="2700000" algn="tl">
                    <a:srgbClr val="000000">
                      <a:alpha val="43137"/>
                    </a:srgbClr>
                  </a:outerShdw>
                </a:effectLst>
              </a:rPr>
              <a:t>	[Label]  DC  ‘&lt;Value&gt;’</a:t>
            </a:r>
          </a:p>
          <a:p>
            <a:r>
              <a:rPr lang="en-US" dirty="0" smtClean="0"/>
              <a:t>DS (declare storage) :</a:t>
            </a:r>
          </a:p>
          <a:p>
            <a:pPr lvl="1"/>
            <a:r>
              <a:rPr lang="en-US" dirty="0" smtClean="0"/>
              <a:t>Reserves area of memory and associated name with them</a:t>
            </a:r>
          </a:p>
          <a:p>
            <a:pPr lvl="1"/>
            <a:endParaRPr lang="en-US" dirty="0"/>
          </a:p>
        </p:txBody>
      </p:sp>
    </p:spTree>
    <p:extLst>
      <p:ext uri="{BB962C8B-B14F-4D97-AF65-F5344CB8AC3E}">
        <p14:creationId xmlns="" xmlns:p14="http://schemas.microsoft.com/office/powerpoint/2010/main" val="221655498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57200" lvl="1" indent="-457200">
              <a:buFont typeface="Arial" panose="020B0604020202020204" pitchFamily="34" charset="0"/>
              <a:buChar char="•"/>
            </a:pPr>
            <a:r>
              <a:rPr lang="en-US" dirty="0"/>
              <a:t>S</a:t>
            </a:r>
            <a:r>
              <a:rPr lang="en-US" dirty="0" smtClean="0"/>
              <a:t>tatements are</a:t>
            </a:r>
          </a:p>
          <a:p>
            <a:pPr marL="457200" lvl="1" indent="0">
              <a:buNone/>
            </a:pPr>
            <a:endParaRPr lang="en-US" dirty="0" smtClean="0"/>
          </a:p>
          <a:p>
            <a:pPr marL="457200" lvl="1" indent="0">
              <a:buNone/>
            </a:pPr>
            <a:r>
              <a:rPr lang="en-US" dirty="0" smtClean="0"/>
              <a:t>X 			DS 			1</a:t>
            </a:r>
          </a:p>
          <a:p>
            <a:pPr marL="457200" lvl="1" indent="0">
              <a:buNone/>
            </a:pPr>
            <a:r>
              <a:rPr lang="en-US" dirty="0" smtClean="0"/>
              <a:t>Z			DS			100</a:t>
            </a:r>
          </a:p>
          <a:p>
            <a:pPr marL="457200" lvl="1" indent="0">
              <a:buNone/>
            </a:pPr>
            <a:endParaRPr lang="en-US" dirty="0"/>
          </a:p>
          <a:p>
            <a:pPr marL="457200" lvl="1" indent="-457200">
              <a:buFont typeface="Arial" panose="020B0604020202020204" pitchFamily="34" charset="0"/>
              <a:buChar char="•"/>
            </a:pPr>
            <a:r>
              <a:rPr lang="en-US" dirty="0" smtClean="0"/>
              <a:t>First statement reserves 1 word with the name X.</a:t>
            </a:r>
          </a:p>
          <a:p>
            <a:pPr marL="457200" lvl="1" indent="-457200">
              <a:buFont typeface="Arial" panose="020B0604020202020204" pitchFamily="34" charset="0"/>
              <a:buChar char="•"/>
            </a:pPr>
            <a:r>
              <a:rPr lang="en-US" dirty="0" smtClean="0"/>
              <a:t>Second statement ?</a:t>
            </a:r>
          </a:p>
          <a:p>
            <a:pPr marL="457200" lvl="1" indent="0">
              <a:buNone/>
            </a:pPr>
            <a:r>
              <a:rPr lang="en-US" dirty="0" smtClean="0"/>
              <a:t> </a:t>
            </a:r>
          </a:p>
        </p:txBody>
      </p:sp>
    </p:spTree>
    <p:extLst>
      <p:ext uri="{BB962C8B-B14F-4D97-AF65-F5344CB8AC3E}">
        <p14:creationId xmlns="" xmlns:p14="http://schemas.microsoft.com/office/powerpoint/2010/main" val="171990176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DC (Declare Constant)</a:t>
            </a:r>
          </a:p>
          <a:p>
            <a:pPr lvl="1"/>
            <a:r>
              <a:rPr lang="en-US" dirty="0" smtClean="0"/>
              <a:t>It constructs memory words containing </a:t>
            </a:r>
            <a:r>
              <a:rPr lang="en-US" dirty="0" err="1" smtClean="0"/>
              <a:t>constans</a:t>
            </a:r>
            <a:endParaRPr lang="en-US" dirty="0" smtClean="0"/>
          </a:p>
          <a:p>
            <a:pPr marL="0" lvl="1" indent="0">
              <a:buNone/>
              <a:tabLst>
                <a:tab pos="398463" algn="l"/>
              </a:tabLst>
            </a:pPr>
            <a:endParaRPr lang="en-US" dirty="0"/>
          </a:p>
          <a:p>
            <a:pPr marL="0" lvl="1" indent="0">
              <a:buNone/>
              <a:tabLst>
                <a:tab pos="398463" algn="l"/>
              </a:tabLst>
            </a:pPr>
            <a:r>
              <a:rPr lang="en-US" dirty="0" smtClean="0"/>
              <a:t>		XYZ		DC		‘1’</a:t>
            </a:r>
          </a:p>
          <a:p>
            <a:pPr marL="457200" lvl="1" indent="-457200">
              <a:buFont typeface="Arial" panose="020B0604020202020204" pitchFamily="34" charset="0"/>
              <a:buChar char="•"/>
              <a:tabLst>
                <a:tab pos="398463" algn="l"/>
              </a:tabLst>
            </a:pPr>
            <a:r>
              <a:rPr lang="en-US" dirty="0" smtClean="0"/>
              <a:t>It assigns memory word containing the value ‘1’ to XYZ</a:t>
            </a:r>
          </a:p>
        </p:txBody>
      </p:sp>
    </p:spTree>
    <p:extLst>
      <p:ext uri="{BB962C8B-B14F-4D97-AF65-F5344CB8AC3E}">
        <p14:creationId xmlns="" xmlns:p14="http://schemas.microsoft.com/office/powerpoint/2010/main" val="182582471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Constants</a:t>
            </a:r>
          </a:p>
          <a:p>
            <a:pPr lvl="1"/>
            <a:r>
              <a:rPr lang="en-US" dirty="0" smtClean="0"/>
              <a:t>DC doesn’t implement constants its only initialize block with the value.</a:t>
            </a:r>
          </a:p>
          <a:p>
            <a:pPr lvl="1"/>
            <a:r>
              <a:rPr lang="en-US" dirty="0" smtClean="0"/>
              <a:t>This value can be changed</a:t>
            </a:r>
          </a:p>
          <a:p>
            <a:pPr lvl="1"/>
            <a:r>
              <a:rPr lang="en-US" dirty="0" smtClean="0"/>
              <a:t>MOVEM 	CREG , XYZ</a:t>
            </a:r>
          </a:p>
          <a:p>
            <a:pPr marL="339725" lvl="1" indent="-339725"/>
            <a:r>
              <a:rPr lang="en-US" dirty="0" smtClean="0"/>
              <a:t>Constants can be implemented in two ways</a:t>
            </a:r>
          </a:p>
          <a:p>
            <a:pPr marL="739775" lvl="2" indent="-339725"/>
            <a:r>
              <a:rPr lang="en-US" dirty="0" smtClean="0"/>
              <a:t>Immediate operands</a:t>
            </a:r>
          </a:p>
          <a:p>
            <a:pPr marL="739775" lvl="2" indent="-339725"/>
            <a:r>
              <a:rPr lang="en-US" dirty="0" smtClean="0"/>
              <a:t>Literals</a:t>
            </a:r>
            <a:endParaRPr lang="en-US" dirty="0"/>
          </a:p>
        </p:txBody>
      </p:sp>
    </p:spTree>
    <p:extLst>
      <p:ext uri="{BB962C8B-B14F-4D97-AF65-F5344CB8AC3E}">
        <p14:creationId xmlns="" xmlns:p14="http://schemas.microsoft.com/office/powerpoint/2010/main" val="28427210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For ex</a:t>
            </a:r>
          </a:p>
          <a:p>
            <a:pPr marL="0" indent="0">
              <a:buNone/>
            </a:pPr>
            <a:r>
              <a:rPr lang="en-US" dirty="0"/>
              <a:t>	</a:t>
            </a:r>
            <a:r>
              <a:rPr lang="en-US" dirty="0" smtClean="0"/>
              <a:t>ADD    AREG , 5 </a:t>
            </a:r>
          </a:p>
          <a:p>
            <a:pPr marL="0" indent="0">
              <a:buNone/>
            </a:pPr>
            <a:r>
              <a:rPr lang="en-US" dirty="0" smtClean="0"/>
              <a:t>Note: simple assembly language doesn’t support this ,but intel 8086 supports it.</a:t>
            </a:r>
          </a:p>
          <a:p>
            <a:r>
              <a:rPr lang="en-US" dirty="0" smtClean="0"/>
              <a:t>Literal</a:t>
            </a:r>
          </a:p>
          <a:p>
            <a:pPr lvl="1"/>
            <a:r>
              <a:rPr lang="en-US" dirty="0" smtClean="0"/>
              <a:t>It is operand with </a:t>
            </a:r>
            <a:r>
              <a:rPr lang="en-US" b="1" dirty="0" smtClean="0"/>
              <a:t>=‘&lt;value&gt;’ </a:t>
            </a:r>
            <a:r>
              <a:rPr lang="en-US" dirty="0" smtClean="0"/>
              <a:t>syntax </a:t>
            </a:r>
          </a:p>
          <a:p>
            <a:pPr lvl="1"/>
            <a:r>
              <a:rPr lang="en-US" dirty="0" smtClean="0"/>
              <a:t>Its differ from constant because its location cannot be specified in assembly program.</a:t>
            </a:r>
          </a:p>
          <a:p>
            <a:pPr lvl="1"/>
            <a:r>
              <a:rPr lang="en-US" dirty="0" smtClean="0"/>
              <a:t>Its value cannot be changed during the execution of program</a:t>
            </a:r>
          </a:p>
        </p:txBody>
      </p:sp>
    </p:spTree>
    <p:extLst>
      <p:ext uri="{BB962C8B-B14F-4D97-AF65-F5344CB8AC3E}">
        <p14:creationId xmlns="" xmlns:p14="http://schemas.microsoft.com/office/powerpoint/2010/main" val="313995262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		ADD 	BREG	 , =’50’</a:t>
            </a:r>
          </a:p>
          <a:p>
            <a:r>
              <a:rPr lang="en-US" dirty="0" smtClean="0"/>
              <a:t>Assembler Directives</a:t>
            </a:r>
          </a:p>
          <a:p>
            <a:pPr lvl="1"/>
            <a:r>
              <a:rPr lang="en-US" dirty="0" smtClean="0"/>
              <a:t>It instruct the assembler to perform certain action during program</a:t>
            </a:r>
          </a:p>
          <a:p>
            <a:pPr marL="457200" lvl="1" indent="0">
              <a:buNone/>
            </a:pPr>
            <a:r>
              <a:rPr lang="en-US" dirty="0" smtClean="0"/>
              <a:t>		START 	&lt;constants&gt;	</a:t>
            </a:r>
          </a:p>
          <a:p>
            <a:pPr lvl="1"/>
            <a:r>
              <a:rPr lang="en-US" dirty="0" smtClean="0"/>
              <a:t>Starts the target program with particular address</a:t>
            </a:r>
          </a:p>
          <a:p>
            <a:pPr marL="457200" lvl="1" indent="0">
              <a:buNone/>
            </a:pPr>
            <a:r>
              <a:rPr lang="en-US" dirty="0" smtClean="0"/>
              <a:t>		END	</a:t>
            </a:r>
          </a:p>
          <a:p>
            <a:pPr marL="457200" lvl="1" indent="0">
              <a:buNone/>
            </a:pPr>
            <a:r>
              <a:rPr lang="en-US" dirty="0" smtClean="0"/>
              <a:t>	end of source program</a:t>
            </a:r>
          </a:p>
        </p:txBody>
      </p:sp>
    </p:spTree>
    <p:extLst>
      <p:ext uri="{BB962C8B-B14F-4D97-AF65-F5344CB8AC3E}">
        <p14:creationId xmlns="" xmlns:p14="http://schemas.microsoft.com/office/powerpoint/2010/main" val="221468569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Advantages of assembly language</a:t>
            </a:r>
            <a:r>
              <a:rPr lang="en-US" altLang="en-US" dirty="0" smtClean="0"/>
              <a:t>:</a:t>
            </a:r>
            <a:endParaRPr lang="en-US" dirty="0"/>
          </a:p>
        </p:txBody>
      </p:sp>
      <p:sp>
        <p:nvSpPr>
          <p:cNvPr id="3" name="Content Placeholder 2"/>
          <p:cNvSpPr>
            <a:spLocks noGrp="1"/>
          </p:cNvSpPr>
          <p:nvPr>
            <p:ph idx="1"/>
          </p:nvPr>
        </p:nvSpPr>
        <p:spPr/>
        <p:txBody>
          <a:bodyPr/>
          <a:lstStyle/>
          <a:p>
            <a:pPr lvl="1"/>
            <a:r>
              <a:rPr lang="en-US" altLang="en-US" dirty="0" smtClean="0"/>
              <a:t>Use </a:t>
            </a:r>
            <a:r>
              <a:rPr lang="en-US" altLang="en-US" dirty="0"/>
              <a:t>of symbolic operand specifications: </a:t>
            </a:r>
          </a:p>
          <a:p>
            <a:pPr lvl="2"/>
            <a:r>
              <a:rPr lang="en-US" altLang="en-US" sz="2600" dirty="0"/>
              <a:t>insertion of one statement in assembly program leads to changes in address of constants and reserved memory areas.</a:t>
            </a:r>
          </a:p>
          <a:p>
            <a:pPr lvl="2"/>
            <a:r>
              <a:rPr lang="en-US" altLang="en-US" sz="2600" dirty="0"/>
              <a:t>So addresses used in most instructions of the program had to change.</a:t>
            </a:r>
          </a:p>
          <a:p>
            <a:pPr lvl="2"/>
            <a:r>
              <a:rPr lang="en-US" altLang="en-US" sz="2600" dirty="0"/>
              <a:t>Such changes are not needed in assembly </a:t>
            </a:r>
            <a:r>
              <a:rPr lang="en-US" altLang="en-US" sz="2600" dirty="0" smtClean="0"/>
              <a:t>program.</a:t>
            </a:r>
            <a:endParaRPr lang="en-US" sz="2600" dirty="0"/>
          </a:p>
        </p:txBody>
      </p:sp>
    </p:spTree>
    <p:extLst>
      <p:ext uri="{BB962C8B-B14F-4D97-AF65-F5344CB8AC3E}">
        <p14:creationId xmlns="" xmlns:p14="http://schemas.microsoft.com/office/powerpoint/2010/main" val="132856685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ASSEMBLER </a:t>
            </a:r>
            <a:endParaRPr lang="en-US" b="1" dirty="0" smtClean="0"/>
          </a:p>
          <a:p>
            <a:pPr indent="0">
              <a:buNone/>
            </a:pPr>
            <a:r>
              <a:rPr lang="en-US" dirty="0" smtClean="0"/>
              <a:t>Introduction</a:t>
            </a:r>
            <a:r>
              <a:rPr lang="en-US" dirty="0"/>
              <a:t>, Cross Assembler, Micro Assembler, Meta Assembler, Single pass Assembler, Two </a:t>
            </a:r>
            <a:r>
              <a:rPr lang="en-US" dirty="0" smtClean="0"/>
              <a:t>Pass Assembler</a:t>
            </a:r>
            <a:r>
              <a:rPr lang="en-US" dirty="0"/>
              <a:t>, Design of Operation code table, Symbol table, Literal table</a:t>
            </a:r>
            <a:r>
              <a:rPr lang="en-US" dirty="0" smtClean="0"/>
              <a:t>.</a:t>
            </a:r>
          </a:p>
          <a:p>
            <a:pPr indent="0">
              <a:buNone/>
            </a:pPr>
            <a:endParaRPr lang="en-US" dirty="0"/>
          </a:p>
          <a:p>
            <a:r>
              <a:rPr lang="en-US" b="1" dirty="0"/>
              <a:t>MACRO PROCESSOR </a:t>
            </a:r>
            <a:endParaRPr lang="en-US" b="1" dirty="0" smtClean="0"/>
          </a:p>
          <a:p>
            <a:pPr indent="0">
              <a:buNone/>
            </a:pPr>
            <a:r>
              <a:rPr lang="en-US" dirty="0" smtClean="0"/>
              <a:t>Introduction </a:t>
            </a:r>
            <a:r>
              <a:rPr lang="en-US" dirty="0"/>
              <a:t>of Macros, Macro processor design, Forward reference, Backward reference, </a:t>
            </a:r>
            <a:r>
              <a:rPr lang="en-US" dirty="0" smtClean="0"/>
              <a:t>positional parameters</a:t>
            </a:r>
            <a:r>
              <a:rPr lang="en-US" dirty="0"/>
              <a:t>, keyword parameters, conditional assembly, Macro calls within Macros, </a:t>
            </a:r>
            <a:r>
              <a:rPr lang="en-US" dirty="0" smtClean="0"/>
              <a:t>Implementation of </a:t>
            </a:r>
            <a:r>
              <a:rPr lang="en-US" dirty="0"/>
              <a:t>macros within Assembler. </a:t>
            </a:r>
            <a:endParaRPr lang="en-US" dirty="0" smtClean="0"/>
          </a:p>
          <a:p>
            <a:pPr indent="0">
              <a:buNone/>
            </a:pPr>
            <a:r>
              <a:rPr lang="en-US" dirty="0" smtClean="0"/>
              <a:t>Designing </a:t>
            </a:r>
            <a:r>
              <a:rPr lang="en-US" dirty="0"/>
              <a:t>Macro name table, Macro Definition table, Kew word</a:t>
            </a:r>
          </a:p>
          <a:p>
            <a:pPr indent="0">
              <a:buNone/>
            </a:pPr>
            <a:r>
              <a:rPr lang="en-US" dirty="0"/>
              <a:t>parameter table, Actual parameter table, Expansion time variable storage.</a:t>
            </a:r>
          </a:p>
        </p:txBody>
      </p:sp>
    </p:spTree>
    <p:extLst>
      <p:ext uri="{BB962C8B-B14F-4D97-AF65-F5344CB8AC3E}">
        <p14:creationId xmlns="" xmlns:p14="http://schemas.microsoft.com/office/powerpoint/2010/main" val="33702959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3491632337"/>
              </p:ext>
            </p:extLst>
          </p:nvPr>
        </p:nvGraphicFramePr>
        <p:xfrm>
          <a:off x="990600" y="152400"/>
          <a:ext cx="7543800" cy="6736160"/>
        </p:xfrm>
        <a:graphic>
          <a:graphicData uri="http://schemas.openxmlformats.org/drawingml/2006/table">
            <a:tbl>
              <a:tblPr firstRow="1" bandRow="1">
                <a:tableStyleId>{2D5ABB26-0587-4C30-8999-92F81FD0307C}</a:tableStyleId>
              </a:tblPr>
              <a:tblGrid>
                <a:gridCol w="838200"/>
                <a:gridCol w="977900"/>
                <a:gridCol w="1536700"/>
                <a:gridCol w="908050"/>
                <a:gridCol w="3282950"/>
              </a:tblGrid>
              <a:tr h="324291">
                <a:tc>
                  <a:txBody>
                    <a:bodyPr/>
                    <a:lstStyle/>
                    <a:p>
                      <a:endParaRPr lang="en-US" sz="1600" dirty="0"/>
                    </a:p>
                  </a:txBody>
                  <a:tcPr marT="45722" marB="45722"/>
                </a:tc>
                <a:tc>
                  <a:txBody>
                    <a:bodyPr/>
                    <a:lstStyle/>
                    <a:p>
                      <a:r>
                        <a:rPr lang="en-US" sz="1600" dirty="0" smtClean="0"/>
                        <a:t>START</a:t>
                      </a:r>
                      <a:endParaRPr lang="en-US" sz="1600" dirty="0"/>
                    </a:p>
                  </a:txBody>
                  <a:tcPr marT="45722" marB="45722"/>
                </a:tc>
                <a:tc>
                  <a:txBody>
                    <a:bodyPr/>
                    <a:lstStyle/>
                    <a:p>
                      <a:r>
                        <a:rPr lang="en-US" sz="1600" dirty="0" smtClean="0"/>
                        <a:t>101</a:t>
                      </a:r>
                      <a:endParaRPr lang="en-US" sz="1600" dirty="0"/>
                    </a:p>
                  </a:txBody>
                  <a:tcPr marT="45722" marB="45722"/>
                </a:tc>
                <a:tc>
                  <a:txBody>
                    <a:bodyPr/>
                    <a:lstStyle/>
                    <a:p>
                      <a:pPr algn="ctr"/>
                      <a:endParaRPr lang="en-US" sz="1600"/>
                    </a:p>
                  </a:txBody>
                  <a:tcPr marT="45722" marB="45722"/>
                </a:tc>
                <a:tc>
                  <a:txBody>
                    <a:bodyPr/>
                    <a:lstStyle/>
                    <a:p>
                      <a:endParaRPr lang="en-US" sz="1600"/>
                    </a:p>
                  </a:txBody>
                  <a:tcPr marT="45722" marB="45722"/>
                </a:tc>
              </a:tr>
              <a:tr h="324291">
                <a:tc>
                  <a:txBody>
                    <a:bodyPr/>
                    <a:lstStyle/>
                    <a:p>
                      <a:endParaRPr lang="en-US" sz="1600" dirty="0"/>
                    </a:p>
                  </a:txBody>
                  <a:tcPr marT="45722" marB="45722"/>
                </a:tc>
                <a:tc>
                  <a:txBody>
                    <a:bodyPr/>
                    <a:lstStyle/>
                    <a:p>
                      <a:r>
                        <a:rPr lang="en-US" sz="1600" dirty="0" smtClean="0"/>
                        <a:t>READ</a:t>
                      </a:r>
                      <a:endParaRPr lang="en-US" sz="1600" dirty="0"/>
                    </a:p>
                  </a:txBody>
                  <a:tcPr marT="45722" marB="45722"/>
                </a:tc>
                <a:tc>
                  <a:txBody>
                    <a:bodyPr/>
                    <a:lstStyle/>
                    <a:p>
                      <a:r>
                        <a:rPr lang="en-US" sz="1600" dirty="0" smtClean="0"/>
                        <a:t>N</a:t>
                      </a:r>
                      <a:endParaRPr lang="en-US" sz="1600" dirty="0"/>
                    </a:p>
                  </a:txBody>
                  <a:tcPr marT="45722" marB="45722"/>
                </a:tc>
                <a:tc>
                  <a:txBody>
                    <a:bodyPr/>
                    <a:lstStyle/>
                    <a:p>
                      <a:pPr algn="ctr"/>
                      <a:r>
                        <a:rPr lang="en-US" sz="1600" dirty="0" smtClean="0"/>
                        <a:t>101)</a:t>
                      </a:r>
                      <a:endParaRPr lang="en-US" sz="1600" dirty="0"/>
                    </a:p>
                  </a:txBody>
                  <a:tcPr marT="45722" marB="45722"/>
                </a:tc>
                <a:tc>
                  <a:txBody>
                    <a:bodyPr/>
                    <a:lstStyle/>
                    <a:p>
                      <a:r>
                        <a:rPr lang="en-US" sz="1600" dirty="0" smtClean="0"/>
                        <a:t>+  09    0   114</a:t>
                      </a:r>
                      <a:endParaRPr lang="en-US" sz="1600" dirty="0"/>
                    </a:p>
                  </a:txBody>
                  <a:tcPr marT="45722" marB="45722"/>
                </a:tc>
              </a:tr>
              <a:tr h="324291">
                <a:tc>
                  <a:txBody>
                    <a:bodyPr/>
                    <a:lstStyle/>
                    <a:p>
                      <a:endParaRPr lang="en-US" sz="1600" dirty="0"/>
                    </a:p>
                  </a:txBody>
                  <a:tcPr marT="45722" marB="45722"/>
                </a:tc>
                <a:tc>
                  <a:txBody>
                    <a:bodyPr/>
                    <a:lstStyle/>
                    <a:p>
                      <a:r>
                        <a:rPr lang="en-US" sz="1600" dirty="0" smtClean="0"/>
                        <a:t>MOVER</a:t>
                      </a:r>
                      <a:endParaRPr lang="en-US" sz="1600" dirty="0"/>
                    </a:p>
                  </a:txBody>
                  <a:tcPr marT="45722" marB="45722"/>
                </a:tc>
                <a:tc>
                  <a:txBody>
                    <a:bodyPr/>
                    <a:lstStyle/>
                    <a:p>
                      <a:r>
                        <a:rPr lang="en-US" sz="1600" dirty="0" smtClean="0"/>
                        <a:t>BREG,ONE</a:t>
                      </a:r>
                      <a:endParaRPr lang="en-US" sz="1600" dirty="0"/>
                    </a:p>
                  </a:txBody>
                  <a:tcPr marT="45722" marB="45722"/>
                </a:tc>
                <a:tc>
                  <a:txBody>
                    <a:bodyPr/>
                    <a:lstStyle/>
                    <a:p>
                      <a:pPr algn="ctr"/>
                      <a:r>
                        <a:rPr lang="en-US" sz="1600" dirty="0" smtClean="0"/>
                        <a:t>102)</a:t>
                      </a:r>
                      <a:endParaRPr lang="en-US" sz="1600" dirty="0"/>
                    </a:p>
                  </a:txBody>
                  <a:tcPr marT="45722" marB="45722"/>
                </a:tc>
                <a:tc>
                  <a:txBody>
                    <a:bodyPr/>
                    <a:lstStyle/>
                    <a:p>
                      <a:r>
                        <a:rPr lang="en-US" sz="1600" dirty="0" smtClean="0"/>
                        <a:t>+  04     2  116</a:t>
                      </a:r>
                      <a:endParaRPr lang="en-US" sz="1600" dirty="0"/>
                    </a:p>
                  </a:txBody>
                  <a:tcPr marT="45722" marB="45722"/>
                </a:tc>
              </a:tr>
              <a:tr h="324291">
                <a:tc>
                  <a:txBody>
                    <a:bodyPr/>
                    <a:lstStyle/>
                    <a:p>
                      <a:endParaRPr lang="en-US" sz="1600" dirty="0"/>
                    </a:p>
                  </a:txBody>
                  <a:tcPr marT="45722" marB="45722"/>
                </a:tc>
                <a:tc>
                  <a:txBody>
                    <a:bodyPr/>
                    <a:lstStyle/>
                    <a:p>
                      <a:r>
                        <a:rPr lang="en-US" sz="1600" dirty="0" smtClean="0"/>
                        <a:t>MOVEM</a:t>
                      </a:r>
                      <a:endParaRPr lang="en-US" sz="1600" dirty="0"/>
                    </a:p>
                  </a:txBody>
                  <a:tcPr marT="45722" marB="45722"/>
                </a:tc>
                <a:tc>
                  <a:txBody>
                    <a:bodyPr/>
                    <a:lstStyle/>
                    <a:p>
                      <a:r>
                        <a:rPr lang="en-US" sz="1600" dirty="0" smtClean="0"/>
                        <a:t>BREG, TERM</a:t>
                      </a:r>
                      <a:endParaRPr lang="en-US" sz="1600" dirty="0"/>
                    </a:p>
                  </a:txBody>
                  <a:tcPr marT="45722" marB="45722"/>
                </a:tc>
                <a:tc>
                  <a:txBody>
                    <a:bodyPr/>
                    <a:lstStyle/>
                    <a:p>
                      <a:pPr algn="ctr"/>
                      <a:r>
                        <a:rPr lang="en-US" sz="1600" dirty="0" smtClean="0"/>
                        <a:t>103)</a:t>
                      </a:r>
                      <a:endParaRPr lang="en-US" sz="1600" dirty="0"/>
                    </a:p>
                  </a:txBody>
                  <a:tcPr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05     2  117</a:t>
                      </a:r>
                    </a:p>
                  </a:txBody>
                  <a:tcPr marT="45722" marB="45722"/>
                </a:tc>
              </a:tr>
              <a:tr h="324291">
                <a:tc>
                  <a:txBody>
                    <a:bodyPr/>
                    <a:lstStyle/>
                    <a:p>
                      <a:r>
                        <a:rPr lang="en-US" sz="1600" dirty="0" smtClean="0"/>
                        <a:t>AGAIN</a:t>
                      </a:r>
                      <a:endParaRPr lang="en-US" sz="1600" dirty="0"/>
                    </a:p>
                  </a:txBody>
                  <a:tcPr marT="45722" marB="45722"/>
                </a:tc>
                <a:tc>
                  <a:txBody>
                    <a:bodyPr/>
                    <a:lstStyle/>
                    <a:p>
                      <a:r>
                        <a:rPr lang="en-US" sz="1600" dirty="0" smtClean="0"/>
                        <a:t>MULT</a:t>
                      </a:r>
                      <a:endParaRPr lang="en-US" sz="1600" dirty="0"/>
                    </a:p>
                  </a:txBody>
                  <a:tcPr marT="45722" marB="45722"/>
                </a:tc>
                <a:tc>
                  <a:txBody>
                    <a:bodyPr/>
                    <a:lstStyle/>
                    <a:p>
                      <a:r>
                        <a:rPr lang="en-US" sz="1600" dirty="0" smtClean="0"/>
                        <a:t>BREG, TERM</a:t>
                      </a:r>
                      <a:endParaRPr lang="en-US" sz="1600" dirty="0"/>
                    </a:p>
                  </a:txBody>
                  <a:tcPr marT="45722" marB="45722"/>
                </a:tc>
                <a:tc>
                  <a:txBody>
                    <a:bodyPr/>
                    <a:lstStyle/>
                    <a:p>
                      <a:pPr algn="ctr"/>
                      <a:r>
                        <a:rPr lang="en-US" sz="1600" dirty="0" smtClean="0"/>
                        <a:t>104)</a:t>
                      </a:r>
                      <a:endParaRPr lang="en-US" sz="1600" dirty="0"/>
                    </a:p>
                  </a:txBody>
                  <a:tcPr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03</a:t>
                      </a:r>
                      <a:r>
                        <a:rPr lang="en-US" sz="1600" baseline="0" dirty="0" smtClean="0"/>
                        <a:t>     2  117</a:t>
                      </a:r>
                      <a:endParaRPr lang="en-US" sz="1600" dirty="0" smtClean="0"/>
                    </a:p>
                  </a:txBody>
                  <a:tcPr marT="45722" marB="45722"/>
                </a:tc>
              </a:tr>
              <a:tr h="324291">
                <a:tc>
                  <a:txBody>
                    <a:bodyPr/>
                    <a:lstStyle/>
                    <a:p>
                      <a:endParaRPr lang="en-US" sz="1600"/>
                    </a:p>
                  </a:txBody>
                  <a:tcPr marT="45722" marB="45722"/>
                </a:tc>
                <a:tc>
                  <a:txBody>
                    <a:bodyPr/>
                    <a:lstStyle/>
                    <a:p>
                      <a:r>
                        <a:rPr lang="en-US" sz="1600" dirty="0" smtClean="0"/>
                        <a:t>MOVER</a:t>
                      </a:r>
                      <a:endParaRPr lang="en-US" sz="1600" dirty="0"/>
                    </a:p>
                  </a:txBody>
                  <a:tcPr marT="45722" marB="45722"/>
                </a:tc>
                <a:tc>
                  <a:txBody>
                    <a:bodyPr/>
                    <a:lstStyle/>
                    <a:p>
                      <a:r>
                        <a:rPr lang="en-US" sz="1600" dirty="0" smtClean="0"/>
                        <a:t>CREG, TERM</a:t>
                      </a:r>
                      <a:endParaRPr lang="en-US" sz="1600" dirty="0"/>
                    </a:p>
                  </a:txBody>
                  <a:tcPr marT="45722" marB="45722"/>
                </a:tc>
                <a:tc>
                  <a:txBody>
                    <a:bodyPr/>
                    <a:lstStyle/>
                    <a:p>
                      <a:pPr algn="ctr"/>
                      <a:r>
                        <a:rPr lang="en-US" sz="1600" dirty="0" smtClean="0"/>
                        <a:t>105)</a:t>
                      </a:r>
                      <a:endParaRPr lang="en-US" sz="1600" dirty="0"/>
                    </a:p>
                  </a:txBody>
                  <a:tcPr marT="45722" marB="45722"/>
                </a:tc>
                <a:tc>
                  <a:txBody>
                    <a:bodyPr/>
                    <a:lstStyle/>
                    <a:p>
                      <a:r>
                        <a:rPr lang="en-US" sz="1600" dirty="0" smtClean="0"/>
                        <a:t>+  04     3  117</a:t>
                      </a:r>
                      <a:endParaRPr lang="en-US" sz="1600" dirty="0"/>
                    </a:p>
                  </a:txBody>
                  <a:tcPr marT="45722" marB="45722"/>
                </a:tc>
              </a:tr>
              <a:tr h="324291">
                <a:tc>
                  <a:txBody>
                    <a:bodyPr/>
                    <a:lstStyle/>
                    <a:p>
                      <a:endParaRPr lang="en-US" sz="1600" dirty="0"/>
                    </a:p>
                  </a:txBody>
                  <a:tcPr marT="45722" marB="45722"/>
                </a:tc>
                <a:tc>
                  <a:txBody>
                    <a:bodyPr/>
                    <a:lstStyle/>
                    <a:p>
                      <a:r>
                        <a:rPr lang="en-US" sz="1600" dirty="0" smtClean="0"/>
                        <a:t>ADD</a:t>
                      </a:r>
                      <a:endParaRPr lang="en-US" sz="1600" dirty="0"/>
                    </a:p>
                  </a:txBody>
                  <a:tcPr marT="45722" marB="45722"/>
                </a:tc>
                <a:tc>
                  <a:txBody>
                    <a:bodyPr/>
                    <a:lstStyle/>
                    <a:p>
                      <a:r>
                        <a:rPr lang="en-US" sz="1600" dirty="0" smtClean="0"/>
                        <a:t>CREG, ONE</a:t>
                      </a:r>
                      <a:endParaRPr lang="en-US" sz="1600" dirty="0"/>
                    </a:p>
                  </a:txBody>
                  <a:tcPr marT="45722" marB="45722"/>
                </a:tc>
                <a:tc>
                  <a:txBody>
                    <a:bodyPr/>
                    <a:lstStyle/>
                    <a:p>
                      <a:pPr algn="ctr"/>
                      <a:r>
                        <a:rPr lang="en-US" sz="1600" dirty="0" smtClean="0"/>
                        <a:t>106)</a:t>
                      </a:r>
                      <a:endParaRPr lang="en-US" sz="1600" dirty="0"/>
                    </a:p>
                  </a:txBody>
                  <a:tcPr marT="45722" marB="45722"/>
                </a:tc>
                <a:tc>
                  <a:txBody>
                    <a:bodyPr/>
                    <a:lstStyle/>
                    <a:p>
                      <a:r>
                        <a:rPr lang="en-US" sz="1600" dirty="0" smtClean="0"/>
                        <a:t>+  01</a:t>
                      </a:r>
                      <a:r>
                        <a:rPr lang="en-US" sz="1600" baseline="0" dirty="0" smtClean="0"/>
                        <a:t>     3  116</a:t>
                      </a:r>
                      <a:endParaRPr lang="en-US" sz="1600" dirty="0"/>
                    </a:p>
                  </a:txBody>
                  <a:tcPr marT="45722" marB="45722"/>
                </a:tc>
              </a:tr>
              <a:tr h="324291">
                <a:tc>
                  <a:txBody>
                    <a:bodyPr/>
                    <a:lstStyle/>
                    <a:p>
                      <a:endParaRPr lang="en-US" sz="1600"/>
                    </a:p>
                  </a:txBody>
                  <a:tcPr marT="45722" marB="45722"/>
                </a:tc>
                <a:tc>
                  <a:txBody>
                    <a:bodyPr/>
                    <a:lstStyle/>
                    <a:p>
                      <a:r>
                        <a:rPr lang="en-US" sz="1600" dirty="0" smtClean="0"/>
                        <a:t>MOVEM</a:t>
                      </a:r>
                      <a:endParaRPr lang="en-US" sz="1600" dirty="0"/>
                    </a:p>
                  </a:txBody>
                  <a:tcPr marT="45722" marB="45722"/>
                </a:tc>
                <a:tc>
                  <a:txBody>
                    <a:bodyPr/>
                    <a:lstStyle/>
                    <a:p>
                      <a:r>
                        <a:rPr lang="en-US" sz="1600" dirty="0" smtClean="0"/>
                        <a:t>CREG, TERM</a:t>
                      </a:r>
                      <a:endParaRPr lang="en-US" sz="1600" dirty="0"/>
                    </a:p>
                  </a:txBody>
                  <a:tcPr marT="45722" marB="45722"/>
                </a:tc>
                <a:tc>
                  <a:txBody>
                    <a:bodyPr/>
                    <a:lstStyle/>
                    <a:p>
                      <a:pPr algn="ctr"/>
                      <a:r>
                        <a:rPr lang="en-US" sz="1600" dirty="0" smtClean="0"/>
                        <a:t>107)</a:t>
                      </a:r>
                      <a:endParaRPr lang="en-US" sz="1600" dirty="0"/>
                    </a:p>
                  </a:txBody>
                  <a:tcPr marT="45722" marB="45722"/>
                </a:tc>
                <a:tc>
                  <a:txBody>
                    <a:bodyPr/>
                    <a:lstStyle/>
                    <a:p>
                      <a:r>
                        <a:rPr lang="en-US" sz="1600" dirty="0" smtClean="0"/>
                        <a:t>+  05</a:t>
                      </a:r>
                      <a:r>
                        <a:rPr lang="en-US" sz="1600" baseline="0" dirty="0" smtClean="0"/>
                        <a:t>     3  117</a:t>
                      </a:r>
                      <a:endParaRPr lang="en-US" sz="1600" dirty="0"/>
                    </a:p>
                  </a:txBody>
                  <a:tcPr marT="45722" marB="45722"/>
                </a:tc>
              </a:tr>
              <a:tr h="324291">
                <a:tc>
                  <a:txBody>
                    <a:bodyPr/>
                    <a:lstStyle/>
                    <a:p>
                      <a:endParaRPr lang="en-US" sz="1600"/>
                    </a:p>
                  </a:txBody>
                  <a:tcPr marT="45722" marB="45722"/>
                </a:tc>
                <a:tc>
                  <a:txBody>
                    <a:bodyPr/>
                    <a:lstStyle/>
                    <a:p>
                      <a:r>
                        <a:rPr lang="en-US" sz="1600" dirty="0" smtClean="0"/>
                        <a:t>COMP</a:t>
                      </a:r>
                      <a:endParaRPr lang="en-US" sz="1600" dirty="0"/>
                    </a:p>
                  </a:txBody>
                  <a:tcPr marT="45722" marB="45722"/>
                </a:tc>
                <a:tc>
                  <a:txBody>
                    <a:bodyPr/>
                    <a:lstStyle/>
                    <a:p>
                      <a:r>
                        <a:rPr lang="en-US" sz="1600" dirty="0" smtClean="0"/>
                        <a:t>CREG, N</a:t>
                      </a:r>
                      <a:endParaRPr lang="en-US" sz="1600" dirty="0"/>
                    </a:p>
                  </a:txBody>
                  <a:tcPr marT="45722" marB="45722"/>
                </a:tc>
                <a:tc>
                  <a:txBody>
                    <a:bodyPr/>
                    <a:lstStyle/>
                    <a:p>
                      <a:pPr algn="ctr"/>
                      <a:r>
                        <a:rPr lang="en-US" sz="1600" dirty="0" smtClean="0"/>
                        <a:t>108)</a:t>
                      </a:r>
                      <a:endParaRPr lang="en-US" sz="1600" dirty="0"/>
                    </a:p>
                  </a:txBody>
                  <a:tcPr marT="45722" marB="45722"/>
                </a:tc>
                <a:tc>
                  <a:txBody>
                    <a:bodyPr/>
                    <a:lstStyle/>
                    <a:p>
                      <a:r>
                        <a:rPr lang="en-US" sz="1600" dirty="0" smtClean="0"/>
                        <a:t>+  06</a:t>
                      </a:r>
                      <a:r>
                        <a:rPr lang="en-US" sz="1600" baseline="0" dirty="0" smtClean="0"/>
                        <a:t>     3  114</a:t>
                      </a:r>
                      <a:endParaRPr lang="en-US" sz="1600" dirty="0"/>
                    </a:p>
                  </a:txBody>
                  <a:tcPr marT="45722" marB="45722"/>
                </a:tc>
              </a:tr>
              <a:tr h="324291">
                <a:tc>
                  <a:txBody>
                    <a:bodyPr/>
                    <a:lstStyle/>
                    <a:p>
                      <a:endParaRPr lang="en-US" sz="1600"/>
                    </a:p>
                  </a:txBody>
                  <a:tcPr marT="45722" marB="45722"/>
                </a:tc>
                <a:tc>
                  <a:txBody>
                    <a:bodyPr/>
                    <a:lstStyle/>
                    <a:p>
                      <a:r>
                        <a:rPr lang="en-US" sz="1600" dirty="0" smtClean="0"/>
                        <a:t>BC</a:t>
                      </a:r>
                      <a:endParaRPr lang="en-US" sz="1600" dirty="0"/>
                    </a:p>
                  </a:txBody>
                  <a:tcPr marT="45722" marB="45722"/>
                </a:tc>
                <a:tc>
                  <a:txBody>
                    <a:bodyPr/>
                    <a:lstStyle/>
                    <a:p>
                      <a:r>
                        <a:rPr lang="en-US" sz="1600" dirty="0" smtClean="0"/>
                        <a:t>LE, AGAIN</a:t>
                      </a:r>
                      <a:endParaRPr lang="en-US" sz="1600" dirty="0"/>
                    </a:p>
                  </a:txBody>
                  <a:tcPr marT="45722" marB="45722"/>
                </a:tc>
                <a:tc>
                  <a:txBody>
                    <a:bodyPr/>
                    <a:lstStyle/>
                    <a:p>
                      <a:pPr algn="ctr"/>
                      <a:r>
                        <a:rPr lang="en-US" sz="1600" dirty="0" smtClean="0"/>
                        <a:t>109)</a:t>
                      </a:r>
                      <a:endParaRPr lang="en-US" sz="1600" dirty="0"/>
                    </a:p>
                  </a:txBody>
                  <a:tcPr marT="45722" marB="45722"/>
                </a:tc>
                <a:tc>
                  <a:txBody>
                    <a:bodyPr/>
                    <a:lstStyle/>
                    <a:p>
                      <a:r>
                        <a:rPr lang="en-US" sz="1600" dirty="0" smtClean="0"/>
                        <a:t>+  07</a:t>
                      </a:r>
                      <a:r>
                        <a:rPr lang="en-US" sz="1600" baseline="0" dirty="0" smtClean="0"/>
                        <a:t>     2   104</a:t>
                      </a:r>
                      <a:endParaRPr lang="en-US" sz="1600" dirty="0"/>
                    </a:p>
                  </a:txBody>
                  <a:tcPr marT="45722" marB="45722"/>
                </a:tc>
              </a:tr>
              <a:tr h="324291">
                <a:tc>
                  <a:txBody>
                    <a:bodyPr/>
                    <a:lstStyle/>
                    <a:p>
                      <a:endParaRPr lang="en-US" sz="1600"/>
                    </a:p>
                  </a:txBody>
                  <a:tcPr marT="45722" marB="45722"/>
                </a:tc>
                <a:tc>
                  <a:txBody>
                    <a:bodyPr/>
                    <a:lstStyle/>
                    <a:p>
                      <a:r>
                        <a:rPr lang="en-US" sz="1600" dirty="0" smtClean="0"/>
                        <a:t>DIV</a:t>
                      </a:r>
                      <a:endParaRPr lang="en-US" sz="1600" dirty="0"/>
                    </a:p>
                  </a:txBody>
                  <a:tcPr marT="45722" marB="45722">
                    <a:solidFill>
                      <a:schemeClr val="accent2"/>
                    </a:solidFill>
                  </a:tcPr>
                </a:tc>
                <a:tc>
                  <a:txBody>
                    <a:bodyPr/>
                    <a:lstStyle/>
                    <a:p>
                      <a:r>
                        <a:rPr lang="en-US" sz="1600" dirty="0" smtClean="0"/>
                        <a:t>BREG, TWO</a:t>
                      </a:r>
                      <a:endParaRPr lang="en-US" sz="1600" dirty="0"/>
                    </a:p>
                  </a:txBody>
                  <a:tcPr marT="45722" marB="45722">
                    <a:solidFill>
                      <a:schemeClr val="accent2"/>
                    </a:solidFill>
                  </a:tcPr>
                </a:tc>
                <a:tc>
                  <a:txBody>
                    <a:bodyPr/>
                    <a:lstStyle/>
                    <a:p>
                      <a:pPr algn="ctr"/>
                      <a:r>
                        <a:rPr lang="en-US" sz="1600" dirty="0" smtClean="0"/>
                        <a:t>110)</a:t>
                      </a:r>
                      <a:endParaRPr lang="en-US" sz="1600" dirty="0"/>
                    </a:p>
                  </a:txBody>
                  <a:tcPr marT="45722" marB="45722">
                    <a:solidFill>
                      <a:schemeClr val="accent2"/>
                    </a:solidFill>
                  </a:tcPr>
                </a:tc>
                <a:tc>
                  <a:txBody>
                    <a:bodyPr/>
                    <a:lstStyle/>
                    <a:p>
                      <a:r>
                        <a:rPr lang="en-US" sz="1600" dirty="0" smtClean="0"/>
                        <a:t>+  08     2   118</a:t>
                      </a:r>
                      <a:endParaRPr lang="en-US" sz="1600" dirty="0"/>
                    </a:p>
                  </a:txBody>
                  <a:tcPr marT="45722" marB="45722">
                    <a:solidFill>
                      <a:schemeClr val="accent2"/>
                    </a:solidFill>
                  </a:tcPr>
                </a:tc>
              </a:tr>
              <a:tr h="324291">
                <a:tc>
                  <a:txBody>
                    <a:bodyPr/>
                    <a:lstStyle/>
                    <a:p>
                      <a:endParaRPr lang="en-US" sz="1600" dirty="0"/>
                    </a:p>
                  </a:txBody>
                  <a:tcPr marT="45722" marB="45722"/>
                </a:tc>
                <a:tc>
                  <a:txBody>
                    <a:bodyPr/>
                    <a:lstStyle/>
                    <a:p>
                      <a:r>
                        <a:rPr lang="en-US" sz="1600" dirty="0" smtClean="0"/>
                        <a:t>MOVEM</a:t>
                      </a:r>
                      <a:endParaRPr lang="en-US" sz="1600" dirty="0"/>
                    </a:p>
                  </a:txBody>
                  <a:tcPr marT="45722" marB="45722"/>
                </a:tc>
                <a:tc>
                  <a:txBody>
                    <a:bodyPr/>
                    <a:lstStyle/>
                    <a:p>
                      <a:r>
                        <a:rPr lang="en-US" sz="1600" dirty="0" smtClean="0"/>
                        <a:t>BREG,</a:t>
                      </a:r>
                      <a:r>
                        <a:rPr lang="en-US" sz="1600" baseline="0" dirty="0" smtClean="0"/>
                        <a:t> RESULT</a:t>
                      </a:r>
                      <a:endParaRPr lang="en-US" sz="1600" dirty="0"/>
                    </a:p>
                  </a:txBody>
                  <a:tcPr marT="45722" marB="45722"/>
                </a:tc>
                <a:tc>
                  <a:txBody>
                    <a:bodyPr/>
                    <a:lstStyle/>
                    <a:p>
                      <a:pPr algn="ctr"/>
                      <a:r>
                        <a:rPr lang="en-US" sz="1600" dirty="0" smtClean="0"/>
                        <a:t>111)</a:t>
                      </a:r>
                      <a:endParaRPr lang="en-US" sz="1600" dirty="0"/>
                    </a:p>
                  </a:txBody>
                  <a:tcPr marT="45722" marB="45722"/>
                </a:tc>
                <a:tc>
                  <a:txBody>
                    <a:bodyPr/>
                    <a:lstStyle/>
                    <a:p>
                      <a:r>
                        <a:rPr lang="en-US" sz="1600" dirty="0" smtClean="0"/>
                        <a:t>+  05</a:t>
                      </a:r>
                      <a:r>
                        <a:rPr lang="en-US" sz="1600" baseline="0" dirty="0" smtClean="0"/>
                        <a:t>     2   115</a:t>
                      </a:r>
                      <a:endParaRPr lang="en-US" sz="1600" dirty="0"/>
                    </a:p>
                  </a:txBody>
                  <a:tcPr marT="45722" marB="45722"/>
                </a:tc>
              </a:tr>
              <a:tr h="324291">
                <a:tc>
                  <a:txBody>
                    <a:bodyPr/>
                    <a:lstStyle/>
                    <a:p>
                      <a:endParaRPr lang="en-US" sz="1600"/>
                    </a:p>
                  </a:txBody>
                  <a:tcPr marT="45722" marB="45722"/>
                </a:tc>
                <a:tc>
                  <a:txBody>
                    <a:bodyPr/>
                    <a:lstStyle/>
                    <a:p>
                      <a:r>
                        <a:rPr lang="en-US" sz="1600" dirty="0" smtClean="0"/>
                        <a:t>PRINT</a:t>
                      </a:r>
                      <a:endParaRPr lang="en-US" sz="1600" dirty="0"/>
                    </a:p>
                  </a:txBody>
                  <a:tcPr marT="45722" marB="45722"/>
                </a:tc>
                <a:tc>
                  <a:txBody>
                    <a:bodyPr/>
                    <a:lstStyle/>
                    <a:p>
                      <a:r>
                        <a:rPr lang="en-US" sz="1600" dirty="0" smtClean="0"/>
                        <a:t>RESULT</a:t>
                      </a:r>
                      <a:endParaRPr lang="en-US" sz="1600" dirty="0"/>
                    </a:p>
                  </a:txBody>
                  <a:tcPr marT="45722" marB="45722"/>
                </a:tc>
                <a:tc>
                  <a:txBody>
                    <a:bodyPr/>
                    <a:lstStyle/>
                    <a:p>
                      <a:pPr algn="ctr"/>
                      <a:r>
                        <a:rPr lang="en-US" sz="1600" dirty="0" smtClean="0"/>
                        <a:t>112)</a:t>
                      </a:r>
                      <a:endParaRPr lang="en-US" sz="1600" dirty="0"/>
                    </a:p>
                  </a:txBody>
                  <a:tcPr marT="45722" marB="45722"/>
                </a:tc>
                <a:tc>
                  <a:txBody>
                    <a:bodyPr/>
                    <a:lstStyle/>
                    <a:p>
                      <a:r>
                        <a:rPr lang="en-US" sz="1600" dirty="0" smtClean="0"/>
                        <a:t>+  10</a:t>
                      </a:r>
                      <a:r>
                        <a:rPr lang="en-US" sz="1600" baseline="0" dirty="0" smtClean="0"/>
                        <a:t>     0  115</a:t>
                      </a:r>
                      <a:endParaRPr lang="en-US" sz="1600" dirty="0"/>
                    </a:p>
                  </a:txBody>
                  <a:tcPr marT="45722" marB="45722"/>
                </a:tc>
              </a:tr>
              <a:tr h="324291">
                <a:tc>
                  <a:txBody>
                    <a:bodyPr/>
                    <a:lstStyle/>
                    <a:p>
                      <a:endParaRPr lang="en-US" sz="1600"/>
                    </a:p>
                  </a:txBody>
                  <a:tcPr marT="45722" marB="45722"/>
                </a:tc>
                <a:tc>
                  <a:txBody>
                    <a:bodyPr/>
                    <a:lstStyle/>
                    <a:p>
                      <a:r>
                        <a:rPr lang="en-US" sz="1600" dirty="0" smtClean="0"/>
                        <a:t>STOP</a:t>
                      </a:r>
                      <a:endParaRPr lang="en-US" sz="1600" dirty="0"/>
                    </a:p>
                  </a:txBody>
                  <a:tcPr marT="45722" marB="45722"/>
                </a:tc>
                <a:tc>
                  <a:txBody>
                    <a:bodyPr/>
                    <a:lstStyle/>
                    <a:p>
                      <a:endParaRPr lang="en-US" sz="1600" dirty="0"/>
                    </a:p>
                  </a:txBody>
                  <a:tcPr marT="45722" marB="45722"/>
                </a:tc>
                <a:tc>
                  <a:txBody>
                    <a:bodyPr/>
                    <a:lstStyle/>
                    <a:p>
                      <a:pPr algn="ctr"/>
                      <a:r>
                        <a:rPr lang="en-US" sz="1600" dirty="0" smtClean="0"/>
                        <a:t>113)</a:t>
                      </a:r>
                      <a:endParaRPr lang="en-US" sz="1600" dirty="0"/>
                    </a:p>
                  </a:txBody>
                  <a:tcPr marT="45722" marB="45722"/>
                </a:tc>
                <a:tc>
                  <a:txBody>
                    <a:bodyPr/>
                    <a:lstStyle/>
                    <a:p>
                      <a:r>
                        <a:rPr lang="en-US" sz="1600" dirty="0" smtClean="0"/>
                        <a:t>+  00</a:t>
                      </a:r>
                      <a:r>
                        <a:rPr lang="en-US" sz="1600" baseline="0" dirty="0" smtClean="0"/>
                        <a:t>    0   000</a:t>
                      </a:r>
                      <a:endParaRPr lang="en-US" sz="1600" dirty="0"/>
                    </a:p>
                  </a:txBody>
                  <a:tcPr marT="45722" marB="45722"/>
                </a:tc>
              </a:tr>
              <a:tr h="324291">
                <a:tc>
                  <a:txBody>
                    <a:bodyPr/>
                    <a:lstStyle/>
                    <a:p>
                      <a:r>
                        <a:rPr lang="en-US" sz="1600" dirty="0" smtClean="0"/>
                        <a:t>N</a:t>
                      </a:r>
                      <a:endParaRPr lang="en-US" sz="1600" dirty="0"/>
                    </a:p>
                  </a:txBody>
                  <a:tcPr marT="45722" marB="45722"/>
                </a:tc>
                <a:tc>
                  <a:txBody>
                    <a:bodyPr/>
                    <a:lstStyle/>
                    <a:p>
                      <a:r>
                        <a:rPr lang="en-US" sz="1600" dirty="0" smtClean="0"/>
                        <a:t>DS</a:t>
                      </a:r>
                      <a:endParaRPr lang="en-US" sz="1600" dirty="0"/>
                    </a:p>
                  </a:txBody>
                  <a:tcPr marT="45722" marB="45722"/>
                </a:tc>
                <a:tc>
                  <a:txBody>
                    <a:bodyPr/>
                    <a:lstStyle/>
                    <a:p>
                      <a:r>
                        <a:rPr lang="en-US" sz="1600" dirty="0" smtClean="0"/>
                        <a:t>1</a:t>
                      </a:r>
                      <a:endParaRPr lang="en-US" sz="1600" dirty="0"/>
                    </a:p>
                  </a:txBody>
                  <a:tcPr marT="45722" marB="45722"/>
                </a:tc>
                <a:tc>
                  <a:txBody>
                    <a:bodyPr/>
                    <a:lstStyle/>
                    <a:p>
                      <a:pPr algn="ctr"/>
                      <a:r>
                        <a:rPr lang="en-US" sz="1600" dirty="0" smtClean="0"/>
                        <a:t>114)</a:t>
                      </a:r>
                      <a:endParaRPr lang="en-US" sz="1600" dirty="0"/>
                    </a:p>
                  </a:txBody>
                  <a:tcPr marT="45722" marB="45722"/>
                </a:tc>
                <a:tc>
                  <a:txBody>
                    <a:bodyPr/>
                    <a:lstStyle/>
                    <a:p>
                      <a:endParaRPr lang="en-US" sz="1600" dirty="0"/>
                    </a:p>
                  </a:txBody>
                  <a:tcPr marT="45722" marB="45722"/>
                </a:tc>
              </a:tr>
              <a:tr h="324291">
                <a:tc>
                  <a:txBody>
                    <a:bodyPr/>
                    <a:lstStyle/>
                    <a:p>
                      <a:r>
                        <a:rPr lang="en-US" sz="1600" dirty="0" smtClean="0"/>
                        <a:t>RESULT</a:t>
                      </a:r>
                      <a:endParaRPr lang="en-US" sz="1600" dirty="0"/>
                    </a:p>
                  </a:txBody>
                  <a:tcPr marT="45722" marB="45722"/>
                </a:tc>
                <a:tc>
                  <a:txBody>
                    <a:bodyPr/>
                    <a:lstStyle/>
                    <a:p>
                      <a:r>
                        <a:rPr lang="en-US" sz="1600" dirty="0" smtClean="0"/>
                        <a:t>DS</a:t>
                      </a:r>
                      <a:endParaRPr lang="en-US" sz="1600" dirty="0"/>
                    </a:p>
                  </a:txBody>
                  <a:tcPr marT="45722" marB="45722"/>
                </a:tc>
                <a:tc>
                  <a:txBody>
                    <a:bodyPr/>
                    <a:lstStyle/>
                    <a:p>
                      <a:r>
                        <a:rPr lang="en-US" sz="1600" dirty="0" smtClean="0"/>
                        <a:t>1</a:t>
                      </a:r>
                      <a:endParaRPr lang="en-US" sz="1600" dirty="0"/>
                    </a:p>
                  </a:txBody>
                  <a:tcPr marT="45722" marB="45722"/>
                </a:tc>
                <a:tc>
                  <a:txBody>
                    <a:bodyPr/>
                    <a:lstStyle/>
                    <a:p>
                      <a:pPr algn="ctr"/>
                      <a:r>
                        <a:rPr lang="en-US" sz="1600" dirty="0" smtClean="0"/>
                        <a:t>115)</a:t>
                      </a:r>
                      <a:endParaRPr lang="en-US" sz="1600" dirty="0"/>
                    </a:p>
                  </a:txBody>
                  <a:tcPr marT="45722" marB="45722"/>
                </a:tc>
                <a:tc>
                  <a:txBody>
                    <a:bodyPr/>
                    <a:lstStyle/>
                    <a:p>
                      <a:endParaRPr lang="en-US" sz="1600" dirty="0"/>
                    </a:p>
                  </a:txBody>
                  <a:tcPr marT="45722" marB="45722"/>
                </a:tc>
              </a:tr>
              <a:tr h="324291">
                <a:tc>
                  <a:txBody>
                    <a:bodyPr/>
                    <a:lstStyle/>
                    <a:p>
                      <a:r>
                        <a:rPr lang="en-US" sz="1600" dirty="0" smtClean="0"/>
                        <a:t>ONE</a:t>
                      </a:r>
                      <a:endParaRPr lang="en-US" sz="1600" dirty="0"/>
                    </a:p>
                  </a:txBody>
                  <a:tcPr marT="45722" marB="45722"/>
                </a:tc>
                <a:tc>
                  <a:txBody>
                    <a:bodyPr/>
                    <a:lstStyle/>
                    <a:p>
                      <a:r>
                        <a:rPr lang="en-US" sz="1600" dirty="0" smtClean="0"/>
                        <a:t>DC</a:t>
                      </a:r>
                      <a:endParaRPr lang="en-US" sz="1600" dirty="0"/>
                    </a:p>
                  </a:txBody>
                  <a:tcPr marT="45722" marB="45722"/>
                </a:tc>
                <a:tc>
                  <a:txBody>
                    <a:bodyPr/>
                    <a:lstStyle/>
                    <a:p>
                      <a:r>
                        <a:rPr lang="en-US" sz="1600" dirty="0" smtClean="0"/>
                        <a:t>‘1’</a:t>
                      </a:r>
                      <a:endParaRPr lang="en-US" sz="1600" dirty="0"/>
                    </a:p>
                  </a:txBody>
                  <a:tcPr marT="45722" marB="45722"/>
                </a:tc>
                <a:tc>
                  <a:txBody>
                    <a:bodyPr/>
                    <a:lstStyle/>
                    <a:p>
                      <a:pPr algn="ctr"/>
                      <a:r>
                        <a:rPr lang="en-US" sz="1600" dirty="0" smtClean="0"/>
                        <a:t>116)</a:t>
                      </a:r>
                      <a:endParaRPr lang="en-US" sz="1600" dirty="0"/>
                    </a:p>
                  </a:txBody>
                  <a:tcPr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00</a:t>
                      </a:r>
                      <a:r>
                        <a:rPr lang="en-US" sz="1600" baseline="0" dirty="0" smtClean="0"/>
                        <a:t>    0   001</a:t>
                      </a:r>
                      <a:endParaRPr lang="en-US" sz="1600" dirty="0" smtClean="0"/>
                    </a:p>
                  </a:txBody>
                  <a:tcPr marT="45722" marB="45722"/>
                </a:tc>
              </a:tr>
              <a:tr h="324291">
                <a:tc>
                  <a:txBody>
                    <a:bodyPr/>
                    <a:lstStyle/>
                    <a:p>
                      <a:r>
                        <a:rPr lang="en-US" sz="1600" dirty="0" smtClean="0"/>
                        <a:t>TERM</a:t>
                      </a:r>
                      <a:endParaRPr lang="en-US" sz="1600" dirty="0"/>
                    </a:p>
                  </a:txBody>
                  <a:tcPr marT="45722" marB="45722"/>
                </a:tc>
                <a:tc>
                  <a:txBody>
                    <a:bodyPr/>
                    <a:lstStyle/>
                    <a:p>
                      <a:r>
                        <a:rPr lang="en-US" sz="1600" dirty="0" smtClean="0"/>
                        <a:t>DS</a:t>
                      </a:r>
                      <a:endParaRPr lang="en-US" sz="1600" dirty="0"/>
                    </a:p>
                  </a:txBody>
                  <a:tcPr marT="45722" marB="45722"/>
                </a:tc>
                <a:tc>
                  <a:txBody>
                    <a:bodyPr/>
                    <a:lstStyle/>
                    <a:p>
                      <a:r>
                        <a:rPr lang="en-US" sz="1600" dirty="0" smtClean="0"/>
                        <a:t>1</a:t>
                      </a:r>
                      <a:endParaRPr lang="en-US" sz="1600" dirty="0"/>
                    </a:p>
                  </a:txBody>
                  <a:tcPr marT="45722" marB="45722"/>
                </a:tc>
                <a:tc>
                  <a:txBody>
                    <a:bodyPr/>
                    <a:lstStyle/>
                    <a:p>
                      <a:pPr algn="ctr"/>
                      <a:r>
                        <a:rPr lang="en-US" sz="1600" dirty="0" smtClean="0"/>
                        <a:t>117)</a:t>
                      </a:r>
                      <a:endParaRPr lang="en-US" sz="1600" dirty="0"/>
                    </a:p>
                  </a:txBody>
                  <a:tcPr marT="45722" marB="45722"/>
                </a:tc>
                <a:tc>
                  <a:txBody>
                    <a:bodyPr/>
                    <a:lstStyle/>
                    <a:p>
                      <a:endParaRPr lang="en-US" sz="1600" dirty="0"/>
                    </a:p>
                  </a:txBody>
                  <a:tcPr marT="45722" marB="45722"/>
                </a:tc>
              </a:tr>
              <a:tr h="324291">
                <a:tc>
                  <a:txBody>
                    <a:bodyPr/>
                    <a:lstStyle/>
                    <a:p>
                      <a:r>
                        <a:rPr lang="en-US" sz="1600" dirty="0" smtClean="0"/>
                        <a:t>TWO</a:t>
                      </a:r>
                      <a:endParaRPr lang="en-US" sz="1600" dirty="0"/>
                    </a:p>
                  </a:txBody>
                  <a:tcPr marT="45722" marB="45722">
                    <a:solidFill>
                      <a:schemeClr val="accent2"/>
                    </a:solidFill>
                  </a:tcPr>
                </a:tc>
                <a:tc>
                  <a:txBody>
                    <a:bodyPr/>
                    <a:lstStyle/>
                    <a:p>
                      <a:r>
                        <a:rPr lang="en-US" sz="1600" dirty="0" smtClean="0"/>
                        <a:t>DC</a:t>
                      </a:r>
                      <a:endParaRPr lang="en-US" sz="1600" dirty="0"/>
                    </a:p>
                  </a:txBody>
                  <a:tcPr marT="45722" marB="45722">
                    <a:solidFill>
                      <a:schemeClr val="accent2"/>
                    </a:solidFill>
                  </a:tcPr>
                </a:tc>
                <a:tc>
                  <a:txBody>
                    <a:bodyPr/>
                    <a:lstStyle/>
                    <a:p>
                      <a:r>
                        <a:rPr lang="en-US" sz="1600" dirty="0" smtClean="0"/>
                        <a:t>‘2’</a:t>
                      </a:r>
                      <a:endParaRPr lang="en-US" sz="1600" dirty="0"/>
                    </a:p>
                  </a:txBody>
                  <a:tcPr marT="45722" marB="45722">
                    <a:solidFill>
                      <a:schemeClr val="accent2"/>
                    </a:solidFill>
                  </a:tcPr>
                </a:tc>
                <a:tc>
                  <a:txBody>
                    <a:bodyPr/>
                    <a:lstStyle/>
                    <a:p>
                      <a:pPr algn="ctr"/>
                      <a:r>
                        <a:rPr lang="en-US" sz="1600" dirty="0" smtClean="0"/>
                        <a:t>118)</a:t>
                      </a:r>
                      <a:endParaRPr lang="en-US" sz="1600" dirty="0"/>
                    </a:p>
                  </a:txBody>
                  <a:tcPr marT="45722" marB="45722">
                    <a:solidFill>
                      <a:schemeClr val="accent2"/>
                    </a:solidFill>
                  </a:tcPr>
                </a:tc>
                <a:tc>
                  <a:txBody>
                    <a:bodyPr/>
                    <a:lstStyle/>
                    <a:p>
                      <a:r>
                        <a:rPr lang="en-US" sz="1600" dirty="0" smtClean="0"/>
                        <a:t>+  00    0   001</a:t>
                      </a:r>
                      <a:endParaRPr lang="en-US" sz="1600" dirty="0"/>
                    </a:p>
                  </a:txBody>
                  <a:tcPr marT="45722" marB="45722">
                    <a:solidFill>
                      <a:schemeClr val="accent2"/>
                    </a:solidFill>
                  </a:tcPr>
                </a:tc>
              </a:tr>
              <a:tr h="324291">
                <a:tc>
                  <a:txBody>
                    <a:bodyPr/>
                    <a:lstStyle/>
                    <a:p>
                      <a:endParaRPr lang="en-US" sz="1800"/>
                    </a:p>
                  </a:txBody>
                  <a:tcPr marT="45722" marB="45722"/>
                </a:tc>
                <a:tc>
                  <a:txBody>
                    <a:bodyPr/>
                    <a:lstStyle/>
                    <a:p>
                      <a:r>
                        <a:rPr lang="en-US" sz="1800" dirty="0" smtClean="0"/>
                        <a:t>END</a:t>
                      </a:r>
                      <a:endParaRPr lang="en-US" sz="1800" dirty="0"/>
                    </a:p>
                  </a:txBody>
                  <a:tcPr marT="45722" marB="45722"/>
                </a:tc>
                <a:tc>
                  <a:txBody>
                    <a:bodyPr/>
                    <a:lstStyle/>
                    <a:p>
                      <a:endParaRPr lang="en-US" sz="1800" dirty="0"/>
                    </a:p>
                  </a:txBody>
                  <a:tcPr marT="45722" marB="45722"/>
                </a:tc>
                <a:tc>
                  <a:txBody>
                    <a:bodyPr/>
                    <a:lstStyle/>
                    <a:p>
                      <a:pPr algn="ctr"/>
                      <a:endParaRPr lang="en-US" sz="1800" dirty="0"/>
                    </a:p>
                  </a:txBody>
                  <a:tcPr marT="45722" marB="45722"/>
                </a:tc>
                <a:tc>
                  <a:txBody>
                    <a:bodyPr/>
                    <a:lstStyle/>
                    <a:p>
                      <a:endParaRPr lang="en-US" sz="1800" dirty="0"/>
                    </a:p>
                  </a:txBody>
                  <a:tcPr marT="45722" marB="45722"/>
                </a:tc>
              </a:tr>
            </a:tbl>
          </a:graphicData>
        </a:graphic>
      </p:graphicFrame>
    </p:spTree>
    <p:extLst>
      <p:ext uri="{BB962C8B-B14F-4D97-AF65-F5344CB8AC3E}">
        <p14:creationId xmlns="" xmlns:p14="http://schemas.microsoft.com/office/powerpoint/2010/main" val="188277427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altLang="en-US" sz="2800" dirty="0"/>
              <a:t>Design Specifications of an assembler:</a:t>
            </a:r>
          </a:p>
          <a:p>
            <a:pPr lvl="1"/>
            <a:r>
              <a:rPr lang="en-US" altLang="en-US" sz="2600" dirty="0"/>
              <a:t>Identify the information necessary to perform a task</a:t>
            </a:r>
          </a:p>
          <a:p>
            <a:pPr lvl="1"/>
            <a:r>
              <a:rPr lang="en-US" altLang="en-US" sz="2600" dirty="0"/>
              <a:t>Design a suitable data structure to record the information</a:t>
            </a:r>
          </a:p>
          <a:p>
            <a:pPr lvl="1"/>
            <a:r>
              <a:rPr lang="en-US" altLang="en-US" sz="2600" dirty="0"/>
              <a:t>Determine the processing necessary to obtain and maintain the information</a:t>
            </a:r>
          </a:p>
          <a:p>
            <a:pPr lvl="1"/>
            <a:r>
              <a:rPr lang="en-US" altLang="en-US" sz="2600" dirty="0"/>
              <a:t>Determine  the processing necessary to perform a </a:t>
            </a:r>
            <a:r>
              <a:rPr lang="en-US" altLang="en-US" sz="2600" dirty="0" smtClean="0"/>
              <a:t>task</a:t>
            </a:r>
          </a:p>
          <a:p>
            <a:pPr marL="457200" lvl="1" indent="0">
              <a:buNone/>
            </a:pPr>
            <a:endParaRPr lang="en-US" altLang="en-US" sz="2600" dirty="0" smtClean="0"/>
          </a:p>
          <a:p>
            <a:pPr marL="342900" lvl="2" indent="-342900"/>
            <a:r>
              <a:rPr lang="en-US" altLang="en-US" sz="2600" i="1" dirty="0" smtClean="0"/>
              <a:t>The </a:t>
            </a:r>
            <a:r>
              <a:rPr lang="en-US" altLang="en-US" sz="2600" i="1" dirty="0"/>
              <a:t>fundamental info requirements arise in the synthesis phase. </a:t>
            </a:r>
          </a:p>
          <a:p>
            <a:pPr marL="457200" lvl="1" indent="0">
              <a:buNone/>
            </a:pPr>
            <a:endParaRPr lang="en-US" altLang="en-US" sz="2600" dirty="0"/>
          </a:p>
        </p:txBody>
      </p:sp>
    </p:spTree>
    <p:extLst>
      <p:ext uri="{BB962C8B-B14F-4D97-AF65-F5344CB8AC3E}">
        <p14:creationId xmlns="" xmlns:p14="http://schemas.microsoft.com/office/powerpoint/2010/main" val="301338772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Synthesis Phase</a:t>
            </a:r>
            <a:endParaRPr lang="en-US" dirty="0"/>
          </a:p>
        </p:txBody>
      </p:sp>
      <p:sp>
        <p:nvSpPr>
          <p:cNvPr id="3" name="Content Placeholder 2"/>
          <p:cNvSpPr>
            <a:spLocks noGrp="1"/>
          </p:cNvSpPr>
          <p:nvPr>
            <p:ph idx="1"/>
          </p:nvPr>
        </p:nvSpPr>
        <p:spPr/>
        <p:txBody>
          <a:bodyPr>
            <a:normAutofit fontScale="92500"/>
          </a:bodyPr>
          <a:lstStyle/>
          <a:p>
            <a:pPr>
              <a:buFont typeface="Arial" charset="0"/>
              <a:buNone/>
              <a:defRPr/>
            </a:pPr>
            <a:r>
              <a:rPr lang="en-US" dirty="0"/>
              <a:t>Consider the assembly statement</a:t>
            </a:r>
          </a:p>
          <a:p>
            <a:pPr lvl="1">
              <a:lnSpc>
                <a:spcPct val="90000"/>
              </a:lnSpc>
              <a:buNone/>
              <a:defRPr/>
            </a:pPr>
            <a:r>
              <a:rPr lang="en-US" dirty="0">
                <a:solidFill>
                  <a:srgbClr val="161412"/>
                </a:solidFill>
              </a:rPr>
              <a:t>   MOVER 	BREG, ONE</a:t>
            </a:r>
          </a:p>
          <a:p>
            <a:pPr lvl="1">
              <a:lnSpc>
                <a:spcPct val="90000"/>
              </a:lnSpc>
              <a:defRPr/>
            </a:pPr>
            <a:r>
              <a:rPr lang="en-US" dirty="0">
                <a:solidFill>
                  <a:srgbClr val="161412"/>
                </a:solidFill>
              </a:rPr>
              <a:t>We must have the following information to synthesize the machine instruction</a:t>
            </a:r>
          </a:p>
          <a:p>
            <a:pPr lvl="2">
              <a:lnSpc>
                <a:spcPct val="90000"/>
              </a:lnSpc>
              <a:defRPr/>
            </a:pPr>
            <a:r>
              <a:rPr lang="en-US" dirty="0">
                <a:solidFill>
                  <a:srgbClr val="161412"/>
                </a:solidFill>
              </a:rPr>
              <a:t>Address of the memory word with which ONE is associated </a:t>
            </a:r>
          </a:p>
          <a:p>
            <a:pPr lvl="4">
              <a:lnSpc>
                <a:spcPct val="90000"/>
              </a:lnSpc>
              <a:defRPr/>
            </a:pPr>
            <a:r>
              <a:rPr lang="en-US" dirty="0">
                <a:solidFill>
                  <a:srgbClr val="161412"/>
                </a:solidFill>
              </a:rPr>
              <a:t>It depends on source program</a:t>
            </a:r>
          </a:p>
          <a:p>
            <a:pPr lvl="4">
              <a:lnSpc>
                <a:spcPct val="90000"/>
              </a:lnSpc>
              <a:defRPr/>
            </a:pPr>
            <a:r>
              <a:rPr lang="en-US" dirty="0"/>
              <a:t>So, it must be made available by analysis phase</a:t>
            </a:r>
            <a:r>
              <a:rPr lang="en-US" i="1" dirty="0"/>
              <a:t>.</a:t>
            </a:r>
            <a:endParaRPr lang="en-US" dirty="0">
              <a:solidFill>
                <a:srgbClr val="161412"/>
              </a:solidFill>
            </a:endParaRPr>
          </a:p>
          <a:p>
            <a:pPr lvl="2">
              <a:lnSpc>
                <a:spcPct val="90000"/>
              </a:lnSpc>
              <a:defRPr/>
            </a:pPr>
            <a:r>
              <a:rPr lang="en-US" dirty="0">
                <a:solidFill>
                  <a:srgbClr val="161412"/>
                </a:solidFill>
              </a:rPr>
              <a:t>Machine operation code corresponding to the mnemonic MOVER</a:t>
            </a:r>
          </a:p>
          <a:p>
            <a:pPr lvl="3">
              <a:lnSpc>
                <a:spcPct val="90000"/>
              </a:lnSpc>
              <a:defRPr/>
            </a:pPr>
            <a:r>
              <a:rPr lang="en-US" dirty="0">
                <a:solidFill>
                  <a:srgbClr val="161412"/>
                </a:solidFill>
              </a:rPr>
              <a:t>Does not depend on source program, but depend upon assembly language</a:t>
            </a:r>
          </a:p>
          <a:p>
            <a:pPr lvl="3">
              <a:lnSpc>
                <a:spcPct val="90000"/>
              </a:lnSpc>
              <a:defRPr/>
            </a:pPr>
            <a:r>
              <a:rPr lang="en-US" dirty="0"/>
              <a:t>Hence the synthesis phase can determine this information Itself.</a:t>
            </a:r>
            <a:endParaRPr lang="en-US" dirty="0">
              <a:solidFill>
                <a:srgbClr val="161412"/>
              </a:solidFill>
            </a:endParaRPr>
          </a:p>
          <a:p>
            <a:pPr>
              <a:defRPr/>
            </a:pPr>
            <a:endParaRPr lang="en-US" dirty="0"/>
          </a:p>
          <a:p>
            <a:endParaRPr lang="en-US" altLang="en-US" sz="2400" dirty="0"/>
          </a:p>
        </p:txBody>
      </p:sp>
    </p:spTree>
    <p:extLst>
      <p:ext uri="{BB962C8B-B14F-4D97-AF65-F5344CB8AC3E}">
        <p14:creationId xmlns="" xmlns:p14="http://schemas.microsoft.com/office/powerpoint/2010/main" val="10302574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altLang="en-US" sz="2800" dirty="0"/>
              <a:t>During synthesis phase, two data structures are used:-</a:t>
            </a:r>
          </a:p>
          <a:p>
            <a:pPr lvl="1"/>
            <a:r>
              <a:rPr lang="en-US" altLang="en-US" sz="2400" dirty="0"/>
              <a:t>Symbol Table </a:t>
            </a:r>
          </a:p>
          <a:p>
            <a:pPr lvl="2"/>
            <a:r>
              <a:rPr lang="en-US" altLang="en-US" sz="2200" dirty="0"/>
              <a:t>symbol table’s each entry has two fields:- </a:t>
            </a:r>
          </a:p>
          <a:p>
            <a:pPr lvl="3"/>
            <a:r>
              <a:rPr lang="en-US" altLang="en-US" sz="2200" b="1" dirty="0" smtClean="0"/>
              <a:t>name and address. </a:t>
            </a:r>
          </a:p>
          <a:p>
            <a:pPr lvl="2"/>
            <a:r>
              <a:rPr lang="en-US" altLang="en-US" sz="2200" dirty="0" smtClean="0"/>
              <a:t>This </a:t>
            </a:r>
            <a:r>
              <a:rPr lang="en-US" altLang="en-US" sz="2200" dirty="0"/>
              <a:t>table is built by analysis phase and used during synthesis.</a:t>
            </a:r>
            <a:r>
              <a:rPr lang="en-US" altLang="en-US" sz="2200" i="1" dirty="0"/>
              <a:t> </a:t>
            </a:r>
            <a:endParaRPr lang="en-US" altLang="en-US" sz="2200" dirty="0"/>
          </a:p>
          <a:p>
            <a:pPr lvl="1"/>
            <a:r>
              <a:rPr lang="en-US" altLang="en-US" sz="2400" dirty="0"/>
              <a:t>Mnemonics Table</a:t>
            </a:r>
          </a:p>
          <a:p>
            <a:pPr lvl="2"/>
            <a:r>
              <a:rPr lang="en-US" altLang="en-US" sz="2200" dirty="0"/>
              <a:t>An entry in the mnemonics table has two fields:- </a:t>
            </a:r>
          </a:p>
          <a:p>
            <a:pPr lvl="3"/>
            <a:r>
              <a:rPr lang="en-US" altLang="en-US" sz="2200" b="1" dirty="0"/>
              <a:t>mnemonic and </a:t>
            </a:r>
            <a:r>
              <a:rPr lang="en-US" altLang="en-US" sz="2200" b="1" dirty="0" err="1"/>
              <a:t>opcode</a:t>
            </a:r>
            <a:r>
              <a:rPr lang="en-US" altLang="en-US" sz="2200" b="1" dirty="0"/>
              <a:t>.</a:t>
            </a:r>
          </a:p>
          <a:p>
            <a:pPr lvl="2"/>
            <a:r>
              <a:rPr lang="en-US" altLang="en-US" sz="2200" dirty="0"/>
              <a:t>fixed table and merely accessed by analysis and synthesis phases.</a:t>
            </a:r>
          </a:p>
          <a:p>
            <a:r>
              <a:rPr lang="en-US" altLang="en-US" sz="2800" dirty="0"/>
              <a:t>By using symbol table, synthesis phase obtains the machine address with which name is associated.</a:t>
            </a:r>
          </a:p>
          <a:p>
            <a:endParaRPr lang="en-US" altLang="en-US" sz="2800" dirty="0" smtClean="0"/>
          </a:p>
          <a:p>
            <a:r>
              <a:rPr lang="en-US" altLang="en-US" sz="2800" dirty="0" smtClean="0"/>
              <a:t>By </a:t>
            </a:r>
            <a:r>
              <a:rPr lang="en-US" altLang="en-US" sz="2800" dirty="0"/>
              <a:t>using Mnemonics table, synthesis phase obtains machine </a:t>
            </a:r>
            <a:r>
              <a:rPr lang="en-US" altLang="en-US" sz="2800" dirty="0" err="1"/>
              <a:t>opcode</a:t>
            </a:r>
            <a:r>
              <a:rPr lang="en-US" altLang="en-US" sz="2800" dirty="0"/>
              <a:t> corresponding to a mnemonic.</a:t>
            </a:r>
          </a:p>
          <a:p>
            <a:endParaRPr lang="en-US" dirty="0"/>
          </a:p>
        </p:txBody>
      </p:sp>
    </p:spTree>
    <p:extLst>
      <p:ext uri="{BB962C8B-B14F-4D97-AF65-F5344CB8AC3E}">
        <p14:creationId xmlns="" xmlns:p14="http://schemas.microsoft.com/office/powerpoint/2010/main" val="142158991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Analysis phase</a:t>
            </a:r>
            <a:endParaRPr lang="en-US" dirty="0"/>
          </a:p>
        </p:txBody>
      </p:sp>
      <p:sp>
        <p:nvSpPr>
          <p:cNvPr id="3" name="Content Placeholder 2"/>
          <p:cNvSpPr>
            <a:spLocks noGrp="1"/>
          </p:cNvSpPr>
          <p:nvPr>
            <p:ph idx="1"/>
          </p:nvPr>
        </p:nvSpPr>
        <p:spPr/>
        <p:txBody>
          <a:bodyPr/>
          <a:lstStyle/>
          <a:p>
            <a:r>
              <a:rPr lang="en-US" altLang="en-US" sz="2800" dirty="0"/>
              <a:t>The primary function performed by the analysis phase is the building of the symbol table. </a:t>
            </a:r>
          </a:p>
          <a:p>
            <a:pPr lvl="1"/>
            <a:r>
              <a:rPr lang="en-US" altLang="en-US" sz="2400" dirty="0"/>
              <a:t>For this, it must determine the addresses with which symbolic names </a:t>
            </a:r>
            <a:r>
              <a:rPr lang="en-US" altLang="en-US" sz="2400" dirty="0" smtClean="0"/>
              <a:t>used </a:t>
            </a:r>
            <a:r>
              <a:rPr lang="en-US" altLang="en-US" sz="2400" dirty="0"/>
              <a:t>in a program are associated. </a:t>
            </a:r>
          </a:p>
          <a:p>
            <a:pPr lvl="1"/>
            <a:r>
              <a:rPr lang="en-US" altLang="en-US" sz="2400" dirty="0"/>
              <a:t>Some addresses can be determined directly (</a:t>
            </a:r>
            <a:r>
              <a:rPr lang="en-US" altLang="en-US" sz="2400" dirty="0" err="1"/>
              <a:t>Eg</a:t>
            </a:r>
            <a:r>
              <a:rPr lang="en-US" altLang="en-US" sz="2400" dirty="0"/>
              <a:t>. Address of first instruction in program) while some other must be inferred. (</a:t>
            </a:r>
            <a:r>
              <a:rPr lang="en-US" altLang="en-US" sz="2400" dirty="0" err="1"/>
              <a:t>Eg</a:t>
            </a:r>
            <a:r>
              <a:rPr lang="en-US" altLang="en-US" sz="2400" dirty="0"/>
              <a:t>. In </a:t>
            </a:r>
            <a:r>
              <a:rPr lang="en-US" altLang="en-US" sz="2400" dirty="0" err="1"/>
              <a:t>prog</a:t>
            </a:r>
            <a:r>
              <a:rPr lang="en-US" altLang="en-US" sz="2400" dirty="0"/>
              <a:t>. for determining address of N, we must fix address of all program elements preceding it.) This is called </a:t>
            </a:r>
            <a:r>
              <a:rPr lang="en-US" altLang="en-US" sz="2400" b="1" dirty="0"/>
              <a:t>memory allocation</a:t>
            </a:r>
            <a:r>
              <a:rPr lang="en-US" altLang="en-US" sz="2400" dirty="0"/>
              <a:t>. </a:t>
            </a:r>
          </a:p>
          <a:p>
            <a:pPr lvl="2"/>
            <a:endParaRPr lang="en-US" altLang="en-US" sz="2000" dirty="0"/>
          </a:p>
          <a:p>
            <a:endParaRPr lang="en-US" dirty="0"/>
          </a:p>
        </p:txBody>
      </p:sp>
    </p:spTree>
    <p:extLst>
      <p:ext uri="{BB962C8B-B14F-4D97-AF65-F5344CB8AC3E}">
        <p14:creationId xmlns="" xmlns:p14="http://schemas.microsoft.com/office/powerpoint/2010/main" val="308861718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0"/>
            <a:ext cx="8229600" cy="4953000"/>
          </a:xfrm>
        </p:spPr>
        <p:txBody>
          <a:bodyPr>
            <a:normAutofit fontScale="92500" lnSpcReduction="10000"/>
          </a:bodyPr>
          <a:lstStyle/>
          <a:p>
            <a:r>
              <a:rPr lang="en-US" dirty="0" smtClean="0"/>
              <a:t>Location Counter</a:t>
            </a:r>
          </a:p>
          <a:p>
            <a:pPr lvl="1"/>
            <a:r>
              <a:rPr lang="en-US" altLang="en-US" sz="2400" dirty="0" smtClean="0"/>
              <a:t>Location </a:t>
            </a:r>
            <a:r>
              <a:rPr lang="en-US" altLang="en-US" sz="2400" dirty="0"/>
              <a:t>Counter (LC) is </a:t>
            </a:r>
            <a:r>
              <a:rPr lang="en-US" altLang="en-US" sz="2400" dirty="0" smtClean="0"/>
              <a:t>a data structure which use to </a:t>
            </a:r>
            <a:r>
              <a:rPr lang="en-US" altLang="en-US" sz="2400" dirty="0"/>
              <a:t>implement memory </a:t>
            </a:r>
            <a:r>
              <a:rPr lang="en-US" altLang="en-US" sz="2400" dirty="0" smtClean="0"/>
              <a:t>allocation</a:t>
            </a:r>
          </a:p>
          <a:p>
            <a:pPr lvl="1"/>
            <a:r>
              <a:rPr lang="en-US" altLang="en-US" sz="2400" dirty="0"/>
              <a:t>The location counter contains the address of the next memory word in the target program.</a:t>
            </a:r>
          </a:p>
          <a:p>
            <a:pPr lvl="1"/>
            <a:r>
              <a:rPr lang="en-US" altLang="en-US" sz="2400" dirty="0"/>
              <a:t>LC is initialized to the constant specified in the START statement</a:t>
            </a:r>
            <a:r>
              <a:rPr lang="en-US" altLang="en-US" sz="2400" dirty="0" smtClean="0"/>
              <a:t>.</a:t>
            </a:r>
          </a:p>
          <a:p>
            <a:pPr lvl="1"/>
            <a:endParaRPr lang="en-US" altLang="en-US" sz="600" dirty="0" smtClean="0"/>
          </a:p>
          <a:p>
            <a:r>
              <a:rPr lang="en-US" altLang="en-US" sz="2300" dirty="0"/>
              <a:t>To update the contents of LC, analysis phase needs to know the lengths of different instructions. </a:t>
            </a:r>
          </a:p>
          <a:p>
            <a:pPr lvl="1"/>
            <a:r>
              <a:rPr lang="en-US" altLang="en-US" sz="2300" dirty="0"/>
              <a:t>This info. Depends on the assembly language. </a:t>
            </a:r>
          </a:p>
          <a:p>
            <a:pPr lvl="1"/>
            <a:r>
              <a:rPr lang="en-US" altLang="en-US" sz="2300" dirty="0"/>
              <a:t>To include this Mnemonic table can be extended and a new field called as length is used</a:t>
            </a:r>
          </a:p>
          <a:p>
            <a:r>
              <a:rPr lang="en-US" altLang="en-US" sz="2300" dirty="0"/>
              <a:t>The processing involved to maintain the LC is called </a:t>
            </a:r>
            <a:r>
              <a:rPr lang="en-US" altLang="en-US" sz="2300" b="1" dirty="0"/>
              <a:t>LC processing</a:t>
            </a:r>
            <a:r>
              <a:rPr lang="en-US" altLang="en-US" sz="2300" dirty="0"/>
              <a:t>.</a:t>
            </a:r>
          </a:p>
          <a:p>
            <a:pPr lvl="1"/>
            <a:endParaRPr lang="en-US" altLang="en-US" sz="2300" dirty="0"/>
          </a:p>
          <a:p>
            <a:pPr lvl="1"/>
            <a:endParaRPr lang="en-US" altLang="en-US" sz="2300" dirty="0"/>
          </a:p>
          <a:p>
            <a:endParaRPr lang="en-US" sz="2200" dirty="0"/>
          </a:p>
        </p:txBody>
      </p:sp>
    </p:spTree>
    <p:extLst>
      <p:ext uri="{BB962C8B-B14F-4D97-AF65-F5344CB8AC3E}">
        <p14:creationId xmlns="" xmlns:p14="http://schemas.microsoft.com/office/powerpoint/2010/main" val="403367015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457200" y="1690848"/>
            <a:ext cx="8229600" cy="4405152"/>
          </a:xfrm>
          <a:noFill/>
        </p:spPr>
      </p:pic>
    </p:spTree>
    <p:extLst>
      <p:ext uri="{BB962C8B-B14F-4D97-AF65-F5344CB8AC3E}">
        <p14:creationId xmlns="" xmlns:p14="http://schemas.microsoft.com/office/powerpoint/2010/main" val="202338372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dirty="0"/>
              <a:t>Tasks performed by Analysis Phases:-</a:t>
            </a:r>
          </a:p>
          <a:p>
            <a:pPr marL="914400" lvl="1" indent="-514350">
              <a:buFont typeface="Calibri" pitchFamily="34" charset="0"/>
              <a:buAutoNum type="arabicPeriod"/>
            </a:pPr>
            <a:r>
              <a:rPr lang="en-US" altLang="en-US" dirty="0"/>
              <a:t>Isolate the label, mnemonic </a:t>
            </a:r>
            <a:r>
              <a:rPr lang="en-US" altLang="en-US" dirty="0" err="1"/>
              <a:t>opcode</a:t>
            </a:r>
            <a:r>
              <a:rPr lang="en-US" altLang="en-US" dirty="0"/>
              <a:t> and operand fields of a statement.</a:t>
            </a:r>
          </a:p>
          <a:p>
            <a:pPr marL="914400" lvl="1" indent="-514350">
              <a:buFont typeface="Calibri" pitchFamily="34" charset="0"/>
              <a:buAutoNum type="arabicPeriod"/>
            </a:pPr>
            <a:r>
              <a:rPr lang="en-US" altLang="en-US" dirty="0"/>
              <a:t>If a label is present, enter the pair (symbol,&lt;LC contents&gt;) in a new entry of symbol table.</a:t>
            </a:r>
          </a:p>
          <a:p>
            <a:pPr marL="914400" lvl="1" indent="-514350">
              <a:buFont typeface="Calibri" pitchFamily="34" charset="0"/>
              <a:buAutoNum type="arabicPeriod"/>
            </a:pPr>
            <a:r>
              <a:rPr lang="en-US" altLang="en-US" dirty="0"/>
              <a:t>Check validity of mnemonic </a:t>
            </a:r>
            <a:r>
              <a:rPr lang="en-US" altLang="en-US" dirty="0" err="1"/>
              <a:t>opcode</a:t>
            </a:r>
            <a:r>
              <a:rPr lang="en-US" altLang="en-US" dirty="0"/>
              <a:t> by look-up in Mnemonics table.</a:t>
            </a:r>
          </a:p>
          <a:p>
            <a:pPr marL="914400" lvl="1" indent="-514350">
              <a:buFont typeface="Calibri" pitchFamily="34" charset="0"/>
              <a:buAutoNum type="arabicPeriod"/>
            </a:pPr>
            <a:r>
              <a:rPr lang="en-US" altLang="en-US" dirty="0"/>
              <a:t>Perform LC processing i.e. update value contained in LC.</a:t>
            </a:r>
          </a:p>
          <a:p>
            <a:endParaRPr lang="en-US" dirty="0"/>
          </a:p>
        </p:txBody>
      </p:sp>
    </p:spTree>
    <p:extLst>
      <p:ext uri="{BB962C8B-B14F-4D97-AF65-F5344CB8AC3E}">
        <p14:creationId xmlns="" xmlns:p14="http://schemas.microsoft.com/office/powerpoint/2010/main" val="19594928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dirty="0"/>
              <a:t>Tasks performed by Synthesis Phase:- </a:t>
            </a:r>
          </a:p>
          <a:p>
            <a:pPr marL="914400" lvl="1" indent="-514350">
              <a:buFont typeface="Calibri" pitchFamily="34" charset="0"/>
              <a:buAutoNum type="arabicPeriod"/>
            </a:pPr>
            <a:r>
              <a:rPr lang="en-US" altLang="en-US" dirty="0"/>
              <a:t>Obtain the machine </a:t>
            </a:r>
            <a:r>
              <a:rPr lang="en-US" altLang="en-US" dirty="0" err="1"/>
              <a:t>opcode</a:t>
            </a:r>
            <a:r>
              <a:rPr lang="en-US" altLang="en-US" dirty="0"/>
              <a:t> corresponding to mnemonics from mnemonics table.</a:t>
            </a:r>
          </a:p>
          <a:p>
            <a:pPr marL="914400" lvl="1" indent="-514350">
              <a:buFont typeface="Calibri" pitchFamily="34" charset="0"/>
              <a:buAutoNum type="arabicPeriod"/>
            </a:pPr>
            <a:r>
              <a:rPr lang="en-US" altLang="en-US" dirty="0"/>
              <a:t>Obtain address of memory operand from symbol table.</a:t>
            </a:r>
          </a:p>
          <a:p>
            <a:pPr marL="914400" lvl="1" indent="-514350">
              <a:buFont typeface="Calibri" pitchFamily="34" charset="0"/>
              <a:buAutoNum type="arabicPeriod"/>
            </a:pPr>
            <a:r>
              <a:rPr lang="en-US" altLang="en-US" dirty="0"/>
              <a:t>Synthesize the machine form of a constant, if any.</a:t>
            </a:r>
          </a:p>
          <a:p>
            <a:endParaRPr lang="en-US" dirty="0"/>
          </a:p>
        </p:txBody>
      </p:sp>
    </p:spTree>
    <p:extLst>
      <p:ext uri="{BB962C8B-B14F-4D97-AF65-F5344CB8AC3E}">
        <p14:creationId xmlns="" xmlns:p14="http://schemas.microsoft.com/office/powerpoint/2010/main" val="350638062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Pass Structure of Assemblers</a:t>
            </a:r>
            <a:endParaRPr lang="en-US" dirty="0"/>
          </a:p>
        </p:txBody>
      </p:sp>
      <p:sp>
        <p:nvSpPr>
          <p:cNvPr id="3" name="Content Placeholder 2"/>
          <p:cNvSpPr>
            <a:spLocks noGrp="1"/>
          </p:cNvSpPr>
          <p:nvPr>
            <p:ph idx="1"/>
          </p:nvPr>
        </p:nvSpPr>
        <p:spPr/>
        <p:txBody>
          <a:bodyPr/>
          <a:lstStyle/>
          <a:p>
            <a:r>
              <a:rPr lang="en-US" altLang="en-US" dirty="0"/>
              <a:t>The pass of a language processor is one complete scan of the source program. </a:t>
            </a:r>
            <a:endParaRPr lang="en-US" altLang="en-US" dirty="0" smtClean="0"/>
          </a:p>
          <a:p>
            <a:r>
              <a:rPr lang="en-US" altLang="en-US" dirty="0" smtClean="0"/>
              <a:t>There </a:t>
            </a:r>
            <a:r>
              <a:rPr lang="en-US" altLang="en-US" dirty="0"/>
              <a:t>are mainly tow assembly schemes:-</a:t>
            </a:r>
          </a:p>
          <a:p>
            <a:pPr marL="914400" lvl="1" indent="-514350">
              <a:buFont typeface="Calibri" pitchFamily="34" charset="0"/>
              <a:buAutoNum type="arabicPeriod"/>
            </a:pPr>
            <a:r>
              <a:rPr lang="en-US" altLang="en-US" dirty="0"/>
              <a:t>Two pass assembly scheme</a:t>
            </a:r>
          </a:p>
          <a:p>
            <a:pPr marL="914400" lvl="1" indent="-514350">
              <a:buFont typeface="Calibri" pitchFamily="34" charset="0"/>
              <a:buAutoNum type="arabicPeriod"/>
            </a:pPr>
            <a:r>
              <a:rPr lang="en-US" altLang="en-US" dirty="0"/>
              <a:t>One pass assembly scheme.</a:t>
            </a:r>
          </a:p>
          <a:p>
            <a:endParaRPr lang="en-US" dirty="0"/>
          </a:p>
        </p:txBody>
      </p:sp>
    </p:spTree>
    <p:extLst>
      <p:ext uri="{BB962C8B-B14F-4D97-AF65-F5344CB8AC3E}">
        <p14:creationId xmlns="" xmlns:p14="http://schemas.microsoft.com/office/powerpoint/2010/main" val="212172223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95400"/>
            <a:ext cx="8229600" cy="4830763"/>
          </a:xfrm>
        </p:spPr>
        <p:txBody>
          <a:bodyPr>
            <a:normAutofit fontScale="92500"/>
          </a:bodyPr>
          <a:lstStyle/>
          <a:p>
            <a:r>
              <a:rPr lang="en-US" sz="2200" b="1" dirty="0"/>
              <a:t>RUN TIME ENVIRONMENT </a:t>
            </a:r>
            <a:endParaRPr lang="en-US" sz="2200" b="1" dirty="0" smtClean="0"/>
          </a:p>
          <a:p>
            <a:r>
              <a:rPr lang="en-US" sz="2200" dirty="0" smtClean="0"/>
              <a:t>Absolute </a:t>
            </a:r>
            <a:r>
              <a:rPr lang="en-US" sz="2200" dirty="0"/>
              <a:t>loader, Relocation - Relocating loader, Dynamic loader, Bootstrap loader, </a:t>
            </a:r>
            <a:r>
              <a:rPr lang="en-US" sz="2200" dirty="0" smtClean="0"/>
              <a:t>Linking-loader, Program </a:t>
            </a:r>
            <a:r>
              <a:rPr lang="en-US" sz="2200" dirty="0" err="1"/>
              <a:t>relocatibility</a:t>
            </a:r>
            <a:r>
              <a:rPr lang="en-US" sz="2200" dirty="0"/>
              <a:t>, Design of Absolute Loader, Design of direct-linking editor, other Loader </a:t>
            </a:r>
            <a:r>
              <a:rPr lang="en-US" sz="2200" dirty="0" smtClean="0"/>
              <a:t>scheme e.g</a:t>
            </a:r>
            <a:r>
              <a:rPr lang="en-US" sz="2200" dirty="0"/>
              <a:t>. (Binders, Linking Loaders, Overlays, Dynamic </a:t>
            </a:r>
            <a:r>
              <a:rPr lang="en-US" sz="2200" dirty="0" smtClean="0"/>
              <a:t>Binders).</a:t>
            </a:r>
          </a:p>
          <a:p>
            <a:r>
              <a:rPr lang="en-US" sz="2200" b="1" dirty="0" smtClean="0"/>
              <a:t>Books</a:t>
            </a:r>
            <a:endParaRPr lang="en-US" sz="2200" b="1" dirty="0"/>
          </a:p>
          <a:p>
            <a:r>
              <a:rPr lang="en-US" sz="2000" dirty="0"/>
              <a:t>1). </a:t>
            </a:r>
            <a:r>
              <a:rPr lang="en-US" sz="2000" dirty="0" err="1"/>
              <a:t>A.V.Aho</a:t>
            </a:r>
            <a:r>
              <a:rPr lang="en-US" sz="2000" dirty="0"/>
              <a:t>, </a:t>
            </a:r>
            <a:r>
              <a:rPr lang="en-US" sz="2000" dirty="0" err="1"/>
              <a:t>R.Sethi</a:t>
            </a:r>
            <a:r>
              <a:rPr lang="en-US" sz="2000" dirty="0"/>
              <a:t> &amp; J </a:t>
            </a:r>
            <a:r>
              <a:rPr lang="en-US" sz="2000" dirty="0" err="1"/>
              <a:t>D.Ullman</a:t>
            </a:r>
            <a:r>
              <a:rPr lang="en-US" sz="2000" dirty="0"/>
              <a:t>, “Compilers-Principles, Techniques and Tools”. Pearson, 2006 </a:t>
            </a:r>
            <a:br>
              <a:rPr lang="en-US" sz="2000" dirty="0"/>
            </a:br>
            <a:r>
              <a:rPr lang="en-US" sz="2000" dirty="0"/>
              <a:t>2). Leland L. Beck ,” System Software -An Introduction to System Programming”, 3/E, </a:t>
            </a:r>
            <a:r>
              <a:rPr lang="en-US" sz="2000" dirty="0" err="1"/>
              <a:t>Addision</a:t>
            </a:r>
            <a:r>
              <a:rPr lang="en-US" sz="2000" dirty="0"/>
              <a:t> </a:t>
            </a:r>
            <a:r>
              <a:rPr lang="en-US" sz="2000" dirty="0" err="1"/>
              <a:t>Wesley,reprint</a:t>
            </a:r>
            <a:r>
              <a:rPr lang="en-US" sz="2000" dirty="0"/>
              <a:t> 2003</a:t>
            </a:r>
            <a:br>
              <a:rPr lang="en-US" sz="2000" dirty="0"/>
            </a:br>
            <a:r>
              <a:rPr lang="en-US" sz="2000" dirty="0"/>
              <a:t>3). Louden , Kenneth C :” Compiler Construction-Principles and Practice”,1/E, Thomson, 1997</a:t>
            </a:r>
            <a:br>
              <a:rPr lang="en-US" sz="2000" dirty="0"/>
            </a:br>
            <a:r>
              <a:rPr lang="en-US" sz="2000" dirty="0"/>
              <a:t>4). </a:t>
            </a:r>
            <a:r>
              <a:rPr lang="en-US" sz="2000" dirty="0">
                <a:solidFill>
                  <a:srgbClr val="0070C0"/>
                </a:solidFill>
              </a:rPr>
              <a:t>D. M. </a:t>
            </a:r>
            <a:r>
              <a:rPr lang="en-US" sz="2000" dirty="0" err="1">
                <a:solidFill>
                  <a:srgbClr val="0070C0"/>
                </a:solidFill>
              </a:rPr>
              <a:t>Dhamdhere</a:t>
            </a:r>
            <a:r>
              <a:rPr lang="en-US" sz="2000" dirty="0">
                <a:solidFill>
                  <a:srgbClr val="0070C0"/>
                </a:solidFill>
              </a:rPr>
              <a:t> :  “ System Programming and Operating System”.,2/E,TMH,1999</a:t>
            </a:r>
            <a:br>
              <a:rPr lang="en-US" sz="2000" dirty="0">
                <a:solidFill>
                  <a:srgbClr val="0070C0"/>
                </a:solidFill>
              </a:rPr>
            </a:br>
            <a:r>
              <a:rPr lang="en-US" sz="2000" dirty="0"/>
              <a:t>5). </a:t>
            </a:r>
            <a:r>
              <a:rPr lang="en-US" sz="2000" dirty="0" err="1"/>
              <a:t>Houlb</a:t>
            </a:r>
            <a:r>
              <a:rPr lang="en-US" sz="2000" dirty="0"/>
              <a:t> : Compiler Design in C, PHI, EEE, 1995</a:t>
            </a:r>
          </a:p>
          <a:p>
            <a:endParaRPr lang="en-US" sz="2200" dirty="0"/>
          </a:p>
        </p:txBody>
      </p:sp>
    </p:spTree>
    <p:extLst>
      <p:ext uri="{BB962C8B-B14F-4D97-AF65-F5344CB8AC3E}">
        <p14:creationId xmlns="" xmlns:p14="http://schemas.microsoft.com/office/powerpoint/2010/main" val="591897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74638"/>
            <a:ext cx="8229600" cy="639762"/>
          </a:xfrm>
        </p:spPr>
        <p:txBody>
          <a:bodyPr>
            <a:normAutofit fontScale="90000"/>
          </a:bodyPr>
          <a:lstStyle/>
          <a:p>
            <a:r>
              <a:rPr lang="en-US" altLang="en-US" sz="3600" smtClean="0"/>
              <a:t>Two Pass Translator / Two Pass Assembler</a:t>
            </a:r>
            <a:endParaRPr lang="en-US" altLang="en-US" smtClean="0"/>
          </a:p>
        </p:txBody>
      </p:sp>
      <p:sp>
        <p:nvSpPr>
          <p:cNvPr id="23555" name="Content Placeholder 2"/>
          <p:cNvSpPr>
            <a:spLocks noGrp="1"/>
          </p:cNvSpPr>
          <p:nvPr>
            <p:ph idx="1"/>
          </p:nvPr>
        </p:nvSpPr>
        <p:spPr>
          <a:xfrm>
            <a:off x="152400" y="838200"/>
            <a:ext cx="8763000" cy="6019800"/>
          </a:xfrm>
        </p:spPr>
        <p:txBody>
          <a:bodyPr/>
          <a:lstStyle/>
          <a:p>
            <a:r>
              <a:rPr lang="en-US" altLang="en-US" sz="2800" smtClean="0"/>
              <a:t>can handle forward references easily. </a:t>
            </a:r>
          </a:p>
          <a:p>
            <a:r>
              <a:rPr lang="en-US" altLang="en-US" sz="2800" smtClean="0"/>
              <a:t>The LC processing is performed in the first pass and symbols defined in the program are entered into the symbol table in this pass. </a:t>
            </a:r>
          </a:p>
          <a:p>
            <a:r>
              <a:rPr lang="en-US" altLang="en-US" sz="2800" smtClean="0"/>
              <a:t>The first pass performs analysis of the source program while the second pass performs the synthesis of the target program.</a:t>
            </a:r>
          </a:p>
          <a:p>
            <a:r>
              <a:rPr lang="en-US" altLang="en-US" sz="2800" smtClean="0"/>
              <a:t>The first pass constructs an intermediate representation (IR) of the source program for use by the second pass. </a:t>
            </a:r>
          </a:p>
          <a:p>
            <a:pPr lvl="1"/>
            <a:r>
              <a:rPr lang="en-US" altLang="en-US" sz="2400" smtClean="0"/>
              <a:t>This representation consists of two main components </a:t>
            </a:r>
          </a:p>
          <a:p>
            <a:pPr lvl="2"/>
            <a:r>
              <a:rPr lang="en-US" altLang="en-US" sz="2000" smtClean="0"/>
              <a:t>data structures e.g. Symbol table</a:t>
            </a:r>
          </a:p>
          <a:p>
            <a:pPr lvl="2"/>
            <a:r>
              <a:rPr lang="en-US" altLang="en-US" sz="2000" smtClean="0"/>
              <a:t>a processed form of source program. Also called as Intermediate Code (IC).</a:t>
            </a:r>
          </a:p>
        </p:txBody>
      </p:sp>
    </p:spTree>
    <p:extLst>
      <p:ext uri="{BB962C8B-B14F-4D97-AF65-F5344CB8AC3E}">
        <p14:creationId xmlns="" xmlns:p14="http://schemas.microsoft.com/office/powerpoint/2010/main" val="22953223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74638"/>
            <a:ext cx="8229600" cy="715962"/>
          </a:xfrm>
        </p:spPr>
        <p:txBody>
          <a:bodyPr/>
          <a:lstStyle/>
          <a:p>
            <a:r>
              <a:rPr lang="en-US" altLang="en-US" sz="3200" smtClean="0"/>
              <a:t>Single Pass Translation / Single Pass Assembler</a:t>
            </a:r>
          </a:p>
        </p:txBody>
      </p:sp>
      <p:sp>
        <p:nvSpPr>
          <p:cNvPr id="24579" name="Content Placeholder 2"/>
          <p:cNvSpPr>
            <a:spLocks noGrp="1"/>
          </p:cNvSpPr>
          <p:nvPr>
            <p:ph idx="1"/>
          </p:nvPr>
        </p:nvSpPr>
        <p:spPr>
          <a:xfrm>
            <a:off x="457200" y="914400"/>
            <a:ext cx="8229600" cy="5211763"/>
          </a:xfrm>
        </p:spPr>
        <p:txBody>
          <a:bodyPr/>
          <a:lstStyle/>
          <a:p>
            <a:r>
              <a:rPr lang="en-US" altLang="en-US" sz="3000" smtClean="0"/>
              <a:t>In a single pass assembler, the LC processing and construction of symbol table proceeds as in two pass assembler. </a:t>
            </a:r>
          </a:p>
          <a:p>
            <a:r>
              <a:rPr lang="en-US" altLang="en-US" sz="3000" smtClean="0"/>
              <a:t>The problem of forward references is tackled using a process called back patching. </a:t>
            </a:r>
          </a:p>
          <a:p>
            <a:r>
              <a:rPr lang="en-US" altLang="en-US" sz="3000" smtClean="0"/>
              <a:t>Initially, operand field of an instruction containing a forward reference is left blank.</a:t>
            </a:r>
          </a:p>
          <a:p>
            <a:r>
              <a:rPr lang="en-US" altLang="en-US" sz="3000" smtClean="0"/>
              <a:t>When the definition of forward referenced symbol in encountered, its address is put into this field which is left blank initially.</a:t>
            </a:r>
          </a:p>
        </p:txBody>
      </p:sp>
    </p:spTree>
    <p:extLst>
      <p:ext uri="{BB962C8B-B14F-4D97-AF65-F5344CB8AC3E}">
        <p14:creationId xmlns="" xmlns:p14="http://schemas.microsoft.com/office/powerpoint/2010/main" val="7830402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342900" lvl="1" indent="-342900">
              <a:buFont typeface="Arial" panose="020B0604020202020204" pitchFamily="34" charset="0"/>
              <a:buChar char="•"/>
            </a:pPr>
            <a:r>
              <a:rPr lang="en-US" altLang="en-US" sz="2500" dirty="0"/>
              <a:t>ONE is a forward reference. </a:t>
            </a:r>
          </a:p>
          <a:p>
            <a:r>
              <a:rPr lang="en-US" altLang="en-US" sz="2500" dirty="0"/>
              <a:t>T</a:t>
            </a:r>
            <a:r>
              <a:rPr lang="en-US" altLang="en-US" sz="2500" dirty="0" smtClean="0"/>
              <a:t>he </a:t>
            </a:r>
            <a:r>
              <a:rPr lang="en-US" altLang="en-US" sz="2500" dirty="0"/>
              <a:t>instruction </a:t>
            </a:r>
            <a:r>
              <a:rPr lang="en-US" altLang="en-US" sz="2500" dirty="0" err="1"/>
              <a:t>opcode</a:t>
            </a:r>
            <a:r>
              <a:rPr lang="en-US" altLang="en-US" sz="2500" dirty="0"/>
              <a:t> and address of BREG will be assembled to reside in location 101 and the insertion of second operand’s address at a later stage can be indicated by adding an entry of the Table of Incomplete </a:t>
            </a:r>
            <a:r>
              <a:rPr lang="en-US" altLang="en-US" sz="2500" dirty="0" smtClean="0"/>
              <a:t>Instructions.(TII)</a:t>
            </a:r>
          </a:p>
          <a:p>
            <a:pPr lvl="1"/>
            <a:r>
              <a:rPr lang="en-US" altLang="en-US" sz="2400" dirty="0"/>
              <a:t>This entry is a pair ([instruction address], [symbol]). </a:t>
            </a:r>
          </a:p>
          <a:p>
            <a:pPr lvl="2"/>
            <a:r>
              <a:rPr lang="en-US" altLang="en-US" sz="2000" dirty="0"/>
              <a:t>e.g. (101, ONE) in this case.</a:t>
            </a:r>
          </a:p>
          <a:p>
            <a:pPr marL="342900" lvl="1" indent="-342900">
              <a:buFont typeface="Arial" panose="020B0604020202020204" pitchFamily="34" charset="0"/>
              <a:buChar char="•"/>
            </a:pPr>
            <a:r>
              <a:rPr lang="en-US" altLang="en-US" sz="2400" dirty="0"/>
              <a:t>By the time, the END statement is processed, the symbol table would contain the addresses of all symbols defined in the source program and TII would contain info. describing forward references. </a:t>
            </a:r>
          </a:p>
          <a:p>
            <a:endParaRPr lang="en-US" altLang="en-US" sz="2500" dirty="0" smtClean="0"/>
          </a:p>
          <a:p>
            <a:endParaRPr lang="en-US" sz="2500" dirty="0"/>
          </a:p>
        </p:txBody>
      </p:sp>
    </p:spTree>
    <p:extLst>
      <p:ext uri="{BB962C8B-B14F-4D97-AF65-F5344CB8AC3E}">
        <p14:creationId xmlns="" xmlns:p14="http://schemas.microsoft.com/office/powerpoint/2010/main" val="253828337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endParaRPr lang="en-US" altLang="en-US" smtClean="0"/>
          </a:p>
        </p:txBody>
      </p:sp>
      <p:sp>
        <p:nvSpPr>
          <p:cNvPr id="26627" name="Content Placeholder 2"/>
          <p:cNvSpPr>
            <a:spLocks noGrp="1"/>
          </p:cNvSpPr>
          <p:nvPr>
            <p:ph idx="1"/>
          </p:nvPr>
        </p:nvSpPr>
        <p:spPr>
          <a:xfrm>
            <a:off x="533400" y="3352800"/>
            <a:ext cx="8229600" cy="838200"/>
          </a:xfrm>
        </p:spPr>
        <p:txBody>
          <a:bodyPr/>
          <a:lstStyle/>
          <a:p>
            <a:pPr algn="ctr">
              <a:buFont typeface="Arial" panose="020B0604020202020204" pitchFamily="34" charset="0"/>
              <a:buNone/>
            </a:pPr>
            <a:r>
              <a:rPr lang="en-US" altLang="en-US" sz="4400" b="1" smtClean="0"/>
              <a:t>Design of a Two Pass Assembler</a:t>
            </a:r>
          </a:p>
        </p:txBody>
      </p:sp>
    </p:spTree>
    <p:extLst>
      <p:ext uri="{BB962C8B-B14F-4D97-AF65-F5344CB8AC3E}">
        <p14:creationId xmlns="" xmlns:p14="http://schemas.microsoft.com/office/powerpoint/2010/main" val="35825405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382000" cy="5135563"/>
          </a:xfrm>
        </p:spPr>
        <p:txBody>
          <a:bodyPr/>
          <a:lstStyle/>
          <a:p>
            <a:pPr>
              <a:defRPr/>
            </a:pPr>
            <a:r>
              <a:rPr lang="en-US" sz="2800" b="1" u="sng" dirty="0" smtClean="0"/>
              <a:t>PASS 1</a:t>
            </a:r>
            <a:r>
              <a:rPr lang="en-US" sz="2800" b="1" dirty="0" smtClean="0"/>
              <a:t>:-</a:t>
            </a:r>
            <a:r>
              <a:rPr lang="en-US" sz="2800" b="1" u="sng" dirty="0" smtClean="0"/>
              <a:t> </a:t>
            </a:r>
            <a:endParaRPr lang="en-US" sz="2800" b="1" dirty="0" smtClean="0"/>
          </a:p>
          <a:p>
            <a:pPr marL="914400" lvl="1" indent="-514350">
              <a:buFont typeface="+mj-lt"/>
              <a:buAutoNum type="arabicPeriod"/>
              <a:defRPr/>
            </a:pPr>
            <a:r>
              <a:rPr lang="en-US" sz="2400" dirty="0" smtClean="0"/>
              <a:t>Separate the symbol, mnemonic </a:t>
            </a:r>
            <a:r>
              <a:rPr lang="en-US" sz="2400" dirty="0" err="1" smtClean="0"/>
              <a:t>opcode</a:t>
            </a:r>
            <a:r>
              <a:rPr lang="en-US" sz="2400" dirty="0" smtClean="0"/>
              <a:t> and operand fields. </a:t>
            </a:r>
          </a:p>
          <a:p>
            <a:pPr marL="914400" lvl="1" indent="-514350">
              <a:buFont typeface="+mj-lt"/>
              <a:buAutoNum type="arabicPeriod"/>
              <a:defRPr/>
            </a:pPr>
            <a:r>
              <a:rPr lang="en-US" sz="2400" dirty="0" smtClean="0"/>
              <a:t>Build the symbol table. </a:t>
            </a:r>
          </a:p>
          <a:p>
            <a:pPr marL="914400" lvl="1" indent="-514350">
              <a:buFont typeface="+mj-lt"/>
              <a:buAutoNum type="arabicPeriod"/>
              <a:defRPr/>
            </a:pPr>
            <a:r>
              <a:rPr lang="en-US" sz="2400" dirty="0" smtClean="0"/>
              <a:t>Perform LC processing.</a:t>
            </a:r>
          </a:p>
          <a:p>
            <a:pPr marL="914400" lvl="1" indent="-514350">
              <a:buFont typeface="+mj-lt"/>
              <a:buAutoNum type="arabicPeriod"/>
              <a:defRPr/>
            </a:pPr>
            <a:r>
              <a:rPr lang="en-US" sz="2400" dirty="0" smtClean="0"/>
              <a:t>Construct intermediate representation</a:t>
            </a:r>
          </a:p>
          <a:p>
            <a:pPr marL="514350" indent="-514350">
              <a:defRPr/>
            </a:pPr>
            <a:r>
              <a:rPr lang="en-US" sz="2800" b="1" u="sng" dirty="0" smtClean="0"/>
              <a:t>PASS 2</a:t>
            </a:r>
            <a:r>
              <a:rPr lang="en-US" sz="2800" b="1" dirty="0" smtClean="0"/>
              <a:t>:-</a:t>
            </a:r>
            <a:r>
              <a:rPr lang="en-US" sz="2800" b="1" u="sng" dirty="0" smtClean="0"/>
              <a:t> </a:t>
            </a:r>
          </a:p>
          <a:p>
            <a:pPr marL="514350" indent="-514350">
              <a:defRPr/>
            </a:pPr>
            <a:r>
              <a:rPr lang="en-US" b="1" dirty="0" smtClean="0"/>
              <a:t>1. synthesize the target program</a:t>
            </a:r>
            <a:endParaRPr lang="en-US" sz="2800" b="1" dirty="0" smtClean="0"/>
          </a:p>
          <a:p>
            <a:pPr lvl="1">
              <a:defRPr/>
            </a:pPr>
            <a:r>
              <a:rPr lang="en-US" sz="2400" dirty="0" smtClean="0"/>
              <a:t>The Pass 1 performs analysis of the source program and synthesis of the intermediate representation </a:t>
            </a:r>
          </a:p>
          <a:p>
            <a:pPr lvl="1">
              <a:defRPr/>
            </a:pPr>
            <a:r>
              <a:rPr lang="en-US" sz="2400" dirty="0" smtClean="0"/>
              <a:t>while Pass 2 processes the intermediate representation (IR) to synthesize the target program. </a:t>
            </a:r>
            <a:endParaRPr lang="en-US" sz="2400" dirty="0"/>
          </a:p>
        </p:txBody>
      </p:sp>
    </p:spTree>
    <p:extLst>
      <p:ext uri="{BB962C8B-B14F-4D97-AF65-F5344CB8AC3E}">
        <p14:creationId xmlns="" xmlns:p14="http://schemas.microsoft.com/office/powerpoint/2010/main" val="22837915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274638"/>
            <a:ext cx="8229600" cy="715962"/>
          </a:xfrm>
        </p:spPr>
        <p:txBody>
          <a:bodyPr/>
          <a:lstStyle/>
          <a:p>
            <a:r>
              <a:rPr lang="en-US" altLang="en-US" sz="3600" dirty="0" smtClean="0"/>
              <a:t>Advanced Assembler Directives</a:t>
            </a:r>
          </a:p>
        </p:txBody>
      </p:sp>
      <p:sp>
        <p:nvSpPr>
          <p:cNvPr id="28675" name="Content Placeholder 2"/>
          <p:cNvSpPr>
            <a:spLocks noGrp="1"/>
          </p:cNvSpPr>
          <p:nvPr>
            <p:ph idx="1"/>
          </p:nvPr>
        </p:nvSpPr>
        <p:spPr>
          <a:xfrm>
            <a:off x="457200" y="1219200"/>
            <a:ext cx="8229600" cy="4906963"/>
          </a:xfrm>
        </p:spPr>
        <p:txBody>
          <a:bodyPr/>
          <a:lstStyle/>
          <a:p>
            <a:r>
              <a:rPr lang="en-US" altLang="en-US" sz="2800" b="1" u="sng" dirty="0" smtClean="0"/>
              <a:t>(</a:t>
            </a:r>
            <a:r>
              <a:rPr lang="en-US" altLang="en-US" sz="2800" b="1" u="sng" dirty="0" err="1" smtClean="0"/>
              <a:t>i</a:t>
            </a:r>
            <a:r>
              <a:rPr lang="en-US" altLang="en-US" sz="2800" b="1" u="sng" dirty="0" smtClean="0"/>
              <a:t>) ORIGIN</a:t>
            </a:r>
            <a:r>
              <a:rPr lang="en-US" altLang="en-US" sz="2800" b="1" dirty="0" smtClean="0"/>
              <a:t>:-</a:t>
            </a:r>
          </a:p>
          <a:p>
            <a:pPr lvl="1"/>
            <a:r>
              <a:rPr lang="en-US" altLang="en-US" sz="2400" dirty="0" smtClean="0"/>
              <a:t>The syntax of this directive is</a:t>
            </a:r>
            <a:br>
              <a:rPr lang="en-US" altLang="en-US" sz="2400" dirty="0" smtClean="0"/>
            </a:br>
            <a:r>
              <a:rPr lang="en-US" altLang="en-US" sz="2400" dirty="0" smtClean="0"/>
              <a:t>     </a:t>
            </a:r>
            <a:r>
              <a:rPr lang="en-US" altLang="en-US" sz="2400" b="1" dirty="0" smtClean="0"/>
              <a:t>ORIGIN      [address spec]</a:t>
            </a:r>
          </a:p>
          <a:p>
            <a:pPr lvl="1">
              <a:buFont typeface="Arial" charset="0"/>
              <a:buNone/>
            </a:pPr>
            <a:r>
              <a:rPr lang="en-US" altLang="en-US" sz="2400" dirty="0" smtClean="0"/>
              <a:t>    where [address spec] is an [operand spec] or [constant]. </a:t>
            </a:r>
          </a:p>
          <a:p>
            <a:pPr lvl="1"/>
            <a:r>
              <a:rPr lang="en-US" altLang="en-US" sz="2400" dirty="0" smtClean="0"/>
              <a:t>This directive indicates that LC should be set to the address given by [address spec]. </a:t>
            </a:r>
          </a:p>
          <a:p>
            <a:pPr lvl="1"/>
            <a:r>
              <a:rPr lang="en-US" altLang="en-US" sz="2400" dirty="0" smtClean="0"/>
              <a:t>The ‘ORIGIN’ statement is useful when the target program does not consist of consecutive memory words. The ability to use an [address spec] in the ORIGIN statement provides the ability to perform LC processing in a relative manner rather than absolute manner.</a:t>
            </a:r>
          </a:p>
        </p:txBody>
      </p:sp>
    </p:spTree>
    <p:extLst>
      <p:ext uri="{BB962C8B-B14F-4D97-AF65-F5344CB8AC3E}">
        <p14:creationId xmlns="" xmlns:p14="http://schemas.microsoft.com/office/powerpoint/2010/main" val="31259605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93"/>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1447800" y="52388"/>
            <a:ext cx="6400800" cy="6272212"/>
          </a:xfrm>
          <a:noFill/>
        </p:spPr>
      </p:pic>
    </p:spTree>
    <p:extLst>
      <p:ext uri="{BB962C8B-B14F-4D97-AF65-F5344CB8AC3E}">
        <p14:creationId xmlns="" xmlns:p14="http://schemas.microsoft.com/office/powerpoint/2010/main" val="1979910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endParaRPr lang="en-US" altLang="en-US" smtClean="0"/>
          </a:p>
        </p:txBody>
      </p:sp>
      <p:sp>
        <p:nvSpPr>
          <p:cNvPr id="29699" name="Content Placeholder 2"/>
          <p:cNvSpPr>
            <a:spLocks noGrp="1"/>
          </p:cNvSpPr>
          <p:nvPr>
            <p:ph idx="1"/>
          </p:nvPr>
        </p:nvSpPr>
        <p:spPr/>
        <p:txBody>
          <a:bodyPr>
            <a:normAutofit/>
          </a:bodyPr>
          <a:lstStyle/>
          <a:p>
            <a:r>
              <a:rPr lang="en-US" altLang="en-US" b="1" u="sng" dirty="0" smtClean="0"/>
              <a:t>(ii) EQU:-</a:t>
            </a:r>
          </a:p>
          <a:p>
            <a:pPr lvl="1"/>
            <a:r>
              <a:rPr lang="en-US" altLang="en-US" dirty="0" smtClean="0"/>
              <a:t>The syntax of this directive is</a:t>
            </a:r>
            <a:endParaRPr lang="en-US" altLang="en-US" b="1" u="sng" dirty="0" smtClean="0"/>
          </a:p>
          <a:p>
            <a:pPr>
              <a:buFont typeface="Arial" charset="0"/>
              <a:buNone/>
            </a:pPr>
            <a:r>
              <a:rPr lang="en-US" altLang="en-US" b="1" dirty="0" smtClean="0"/>
              <a:t>		[symbol]   EQU   [address spec] </a:t>
            </a:r>
            <a:r>
              <a:rPr lang="en-US" altLang="en-US" dirty="0" smtClean="0"/>
              <a:t/>
            </a:r>
            <a:br>
              <a:rPr lang="en-US" altLang="en-US" dirty="0" smtClean="0"/>
            </a:br>
            <a:r>
              <a:rPr lang="en-US" altLang="en-US" dirty="0" smtClean="0"/>
              <a:t>where [address spec] is an [operand spec] or [constant]. </a:t>
            </a:r>
          </a:p>
          <a:p>
            <a:pPr lvl="1"/>
            <a:r>
              <a:rPr lang="en-US" altLang="en-US" dirty="0" smtClean="0"/>
              <a:t>The EQU statement defines the symbol to represent [address spec]. </a:t>
            </a:r>
          </a:p>
          <a:p>
            <a:pPr lvl="1"/>
            <a:r>
              <a:rPr lang="en-US" altLang="en-US" dirty="0" smtClean="0"/>
              <a:t>BACK EQU LOOP</a:t>
            </a:r>
          </a:p>
          <a:p>
            <a:pPr lvl="1"/>
            <a:endParaRPr lang="en-US" altLang="en-US" dirty="0" smtClean="0"/>
          </a:p>
        </p:txBody>
      </p:sp>
    </p:spTree>
    <p:extLst>
      <p:ext uri="{BB962C8B-B14F-4D97-AF65-F5344CB8AC3E}">
        <p14:creationId xmlns="" xmlns:p14="http://schemas.microsoft.com/office/powerpoint/2010/main" val="13405912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endParaRPr lang="en-US" altLang="en-US" smtClean="0"/>
          </a:p>
        </p:txBody>
      </p:sp>
      <p:sp>
        <p:nvSpPr>
          <p:cNvPr id="30723" name="Content Placeholder 2"/>
          <p:cNvSpPr>
            <a:spLocks noGrp="1"/>
          </p:cNvSpPr>
          <p:nvPr>
            <p:ph idx="1"/>
          </p:nvPr>
        </p:nvSpPr>
        <p:spPr/>
        <p:txBody>
          <a:bodyPr/>
          <a:lstStyle/>
          <a:p>
            <a:r>
              <a:rPr lang="en-US" altLang="en-US" b="1" i="1" u="sng" smtClean="0"/>
              <a:t>LTORG:-</a:t>
            </a:r>
          </a:p>
          <a:p>
            <a:pPr lvl="1"/>
            <a:r>
              <a:rPr lang="en-US" altLang="en-US" i="1" smtClean="0"/>
              <a:t>The LTORG statement permits a programmer to specify where literals should be placed. </a:t>
            </a:r>
          </a:p>
          <a:p>
            <a:pPr lvl="1"/>
            <a:r>
              <a:rPr lang="en-US" altLang="en-US" i="1" smtClean="0"/>
              <a:t>By default, assembler places the literals after the END statement. </a:t>
            </a:r>
          </a:p>
          <a:p>
            <a:pPr lvl="1"/>
            <a:r>
              <a:rPr lang="en-US" altLang="en-US" i="1" smtClean="0"/>
              <a:t>At every LTORG statement, the assembler allocates memory to the literals of a literal pool. </a:t>
            </a:r>
          </a:p>
          <a:p>
            <a:pPr lvl="2"/>
            <a:r>
              <a:rPr lang="en-US" altLang="en-US" i="1" smtClean="0"/>
              <a:t>This pool contains all the literals used in the program.</a:t>
            </a:r>
            <a:endParaRPr lang="en-US" altLang="en-US" b="1" i="1" u="sng" smtClean="0"/>
          </a:p>
          <a:p>
            <a:endParaRPr lang="en-US" altLang="en-US" b="1" i="1" u="sng" smtClean="0"/>
          </a:p>
          <a:p>
            <a:pPr lvl="1"/>
            <a:endParaRPr lang="en-US" altLang="en-US" i="1" smtClean="0"/>
          </a:p>
        </p:txBody>
      </p:sp>
    </p:spTree>
    <p:extLst>
      <p:ext uri="{BB962C8B-B14F-4D97-AF65-F5344CB8AC3E}">
        <p14:creationId xmlns="" xmlns:p14="http://schemas.microsoft.com/office/powerpoint/2010/main" val="4040665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b="1" smtClean="0"/>
              <a:t>Pass 1 of the Assembler</a:t>
            </a:r>
            <a:endParaRPr lang="en-US" altLang="en-US" smtClean="0"/>
          </a:p>
        </p:txBody>
      </p:sp>
      <p:sp>
        <p:nvSpPr>
          <p:cNvPr id="32771" name="Content Placeholder 2"/>
          <p:cNvSpPr>
            <a:spLocks noGrp="1"/>
          </p:cNvSpPr>
          <p:nvPr>
            <p:ph idx="1"/>
          </p:nvPr>
        </p:nvSpPr>
        <p:spPr/>
        <p:txBody>
          <a:bodyPr/>
          <a:lstStyle/>
          <a:p>
            <a:r>
              <a:rPr lang="en-US" altLang="en-US" smtClean="0"/>
              <a:t>Pass 1 uses the following data structures:</a:t>
            </a:r>
          </a:p>
          <a:p>
            <a:pPr lvl="1"/>
            <a:r>
              <a:rPr lang="en-US" altLang="en-US" b="1" smtClean="0"/>
              <a:t>OPTAB: - </a:t>
            </a:r>
            <a:r>
              <a:rPr lang="en-US" altLang="en-US" smtClean="0"/>
              <a:t>A table of mnemonic opcodes and related info.</a:t>
            </a:r>
          </a:p>
          <a:p>
            <a:pPr lvl="1"/>
            <a:r>
              <a:rPr lang="en-US" altLang="en-US" b="1" smtClean="0"/>
              <a:t>SYMTAB: - </a:t>
            </a:r>
            <a:r>
              <a:rPr lang="en-US" altLang="en-US" smtClean="0"/>
              <a:t>Symbol Table. (contains the fields address and length)</a:t>
            </a:r>
          </a:p>
          <a:p>
            <a:pPr lvl="1"/>
            <a:r>
              <a:rPr lang="en-US" altLang="en-US" b="1" smtClean="0"/>
              <a:t>LITTAB: - </a:t>
            </a:r>
            <a:r>
              <a:rPr lang="en-US" altLang="en-US" smtClean="0"/>
              <a:t>A table of literals used in the program.(contains the fields literal and address.)</a:t>
            </a:r>
          </a:p>
        </p:txBody>
      </p:sp>
    </p:spTree>
    <p:extLst>
      <p:ext uri="{BB962C8B-B14F-4D97-AF65-F5344CB8AC3E}">
        <p14:creationId xmlns="" xmlns:p14="http://schemas.microsoft.com/office/powerpoint/2010/main" val="3014485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Assembler Definition</a:t>
            </a:r>
            <a:endParaRPr lang="en-US" dirty="0"/>
          </a:p>
        </p:txBody>
      </p:sp>
      <p:sp>
        <p:nvSpPr>
          <p:cNvPr id="3" name="Content Placeholder 2"/>
          <p:cNvSpPr>
            <a:spLocks noGrp="1"/>
          </p:cNvSpPr>
          <p:nvPr>
            <p:ph idx="1"/>
          </p:nvPr>
        </p:nvSpPr>
        <p:spPr/>
        <p:txBody>
          <a:bodyPr>
            <a:normAutofit/>
          </a:bodyPr>
          <a:lstStyle/>
          <a:p>
            <a:pPr algn="just"/>
            <a:r>
              <a:rPr lang="en-US" sz="2500" dirty="0" smtClean="0"/>
              <a:t>An assembly language is a low-level programming language for microprocessors and other programmable devices.</a:t>
            </a:r>
          </a:p>
          <a:p>
            <a:pPr algn="just"/>
            <a:r>
              <a:rPr lang="en-US" sz="2500" dirty="0"/>
              <a:t>Each assembly language is specific to a particular </a:t>
            </a:r>
            <a:r>
              <a:rPr lang="en-US" sz="2500" dirty="0" smtClean="0"/>
              <a:t>computer architecture.</a:t>
            </a:r>
          </a:p>
          <a:p>
            <a:pPr algn="just"/>
            <a:r>
              <a:rPr lang="en-US" sz="2500" dirty="0" smtClean="0"/>
              <a:t>Assembly language is machine dependent, low-level programming language which is specified to a certain computer system(or a family of computer system).</a:t>
            </a:r>
          </a:p>
          <a:p>
            <a:pPr algn="just"/>
            <a:r>
              <a:rPr lang="en-US" sz="2500" dirty="0"/>
              <a:t>Assembly language is converted into executable machine code by a </a:t>
            </a:r>
            <a:r>
              <a:rPr lang="en-US" sz="2500" b="1" dirty="0"/>
              <a:t>utility </a:t>
            </a:r>
            <a:r>
              <a:rPr lang="en-US" sz="2500" b="1" dirty="0" smtClean="0"/>
              <a:t>program(according to computer infrastructure)</a:t>
            </a:r>
            <a:r>
              <a:rPr lang="en-US" sz="2500" dirty="0"/>
              <a:t> referred to as an </a:t>
            </a:r>
            <a:r>
              <a:rPr lang="en-US" sz="2500" i="1" dirty="0" smtClean="0"/>
              <a:t>assembler.</a:t>
            </a:r>
            <a:endParaRPr lang="en-US" sz="2500" dirty="0"/>
          </a:p>
        </p:txBody>
      </p:sp>
    </p:spTree>
    <p:extLst>
      <p:ext uri="{BB962C8B-B14F-4D97-AF65-F5344CB8AC3E}">
        <p14:creationId xmlns="" xmlns:p14="http://schemas.microsoft.com/office/powerpoint/2010/main" val="117724406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0" y="304800"/>
            <a:ext cx="8915400" cy="6172200"/>
          </a:xfrm>
        </p:spPr>
        <p:txBody>
          <a:bodyPr/>
          <a:lstStyle/>
          <a:p>
            <a:r>
              <a:rPr lang="en-US" altLang="en-US" b="1" smtClean="0"/>
              <a:t>OPTAB: Static table:</a:t>
            </a:r>
            <a:r>
              <a:rPr lang="en-US" altLang="en-US" smtClean="0"/>
              <a:t> The content will never change</a:t>
            </a:r>
            <a:endParaRPr lang="en-US" altLang="en-US" b="1" smtClean="0"/>
          </a:p>
          <a:p>
            <a:pPr lvl="1"/>
            <a:r>
              <a:rPr lang="en-US" altLang="en-US" smtClean="0"/>
              <a:t>contains the fields mnemonic opcode, class and mnemonic information. </a:t>
            </a:r>
          </a:p>
          <a:p>
            <a:pPr lvl="1"/>
            <a:r>
              <a:rPr lang="en-US" altLang="en-US" smtClean="0"/>
              <a:t>The ‘class’ field indicates whether the opcode corresponds to </a:t>
            </a:r>
          </a:p>
          <a:p>
            <a:pPr lvl="2"/>
            <a:r>
              <a:rPr lang="en-US" altLang="en-US" smtClean="0"/>
              <a:t>an imperative statement (IS), </a:t>
            </a:r>
          </a:p>
          <a:p>
            <a:pPr lvl="2"/>
            <a:r>
              <a:rPr lang="en-US" altLang="en-US" smtClean="0"/>
              <a:t>a declaration statement (DL) or </a:t>
            </a:r>
          </a:p>
          <a:p>
            <a:pPr lvl="2"/>
            <a:r>
              <a:rPr lang="en-US" altLang="en-US" smtClean="0"/>
              <a:t>an assembler directive (AD)</a:t>
            </a:r>
          </a:p>
          <a:p>
            <a:pPr lvl="1"/>
            <a:r>
              <a:rPr lang="en-US" altLang="en-US" smtClean="0"/>
              <a:t>If an imperative statement is present, </a:t>
            </a:r>
          </a:p>
          <a:p>
            <a:pPr lvl="2"/>
            <a:r>
              <a:rPr lang="en-US" altLang="en-US" smtClean="0"/>
              <a:t>then the mnemonic info. field contains the pair (machine opcode, instruction length) </a:t>
            </a:r>
          </a:p>
          <a:p>
            <a:pPr lvl="1"/>
            <a:r>
              <a:rPr lang="en-US" altLang="en-US" smtClean="0"/>
              <a:t>else it contains the pair id of a routine to handle the declaration or directive statement.</a:t>
            </a:r>
          </a:p>
        </p:txBody>
      </p:sp>
    </p:spTree>
    <p:extLst>
      <p:ext uri="{BB962C8B-B14F-4D97-AF65-F5344CB8AC3E}">
        <p14:creationId xmlns="" xmlns:p14="http://schemas.microsoft.com/office/powerpoint/2010/main" val="7201518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endParaRPr lang="en-US" altLang="en-US" smtClean="0"/>
          </a:p>
        </p:txBody>
      </p:sp>
      <p:sp>
        <p:nvSpPr>
          <p:cNvPr id="34819" name="Content Placeholder 2"/>
          <p:cNvSpPr>
            <a:spLocks noGrp="1"/>
          </p:cNvSpPr>
          <p:nvPr>
            <p:ph idx="1"/>
          </p:nvPr>
        </p:nvSpPr>
        <p:spPr/>
        <p:txBody>
          <a:bodyPr/>
          <a:lstStyle/>
          <a:p>
            <a:pPr lvl="1"/>
            <a:r>
              <a:rPr lang="en-US" altLang="en-US" smtClean="0"/>
              <a:t>In pass 1, OPTAB is used to look up and validate mnemonics in the source program. </a:t>
            </a:r>
          </a:p>
          <a:p>
            <a:pPr lvl="1"/>
            <a:r>
              <a:rPr lang="en-US" altLang="en-US" smtClean="0"/>
              <a:t>In pass 2, OPTAB is used to translate mnemonics to machine instructions. </a:t>
            </a:r>
          </a:p>
          <a:p>
            <a:r>
              <a:rPr lang="en-US" altLang="en-US" b="1" smtClean="0"/>
              <a:t>SYMTAB</a:t>
            </a:r>
          </a:p>
          <a:p>
            <a:pPr lvl="1"/>
            <a:r>
              <a:rPr lang="en-US" altLang="en-US" smtClean="0"/>
              <a:t>Include the label name and value (address) for each label in the source program </a:t>
            </a:r>
          </a:p>
          <a:p>
            <a:pPr lvl="1"/>
            <a:r>
              <a:rPr lang="en-US" altLang="en-US" smtClean="0"/>
              <a:t>Dynamic table (I.e., symbols may be inserted, deleted, or searched in the table) </a:t>
            </a:r>
          </a:p>
          <a:p>
            <a:pPr lvl="1"/>
            <a:endParaRPr lang="en-US" altLang="en-US" b="1" smtClean="0"/>
          </a:p>
          <a:p>
            <a:pPr lvl="1"/>
            <a:endParaRPr lang="en-US" altLang="en-US" smtClean="0"/>
          </a:p>
          <a:p>
            <a:endParaRPr lang="en-US" altLang="en-US" smtClean="0"/>
          </a:p>
        </p:txBody>
      </p:sp>
    </p:spTree>
    <p:extLst>
      <p:ext uri="{BB962C8B-B14F-4D97-AF65-F5344CB8AC3E}">
        <p14:creationId xmlns="" xmlns:p14="http://schemas.microsoft.com/office/powerpoint/2010/main" val="32232398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endParaRPr lang="en-US" altLang="en-US" dirty="0" smtClean="0"/>
          </a:p>
        </p:txBody>
      </p:sp>
      <p:sp>
        <p:nvSpPr>
          <p:cNvPr id="36867" name="Content Placeholder 2"/>
          <p:cNvSpPr>
            <a:spLocks noGrp="1"/>
          </p:cNvSpPr>
          <p:nvPr>
            <p:ph idx="1"/>
          </p:nvPr>
        </p:nvSpPr>
        <p:spPr>
          <a:xfrm>
            <a:off x="304800" y="1600200"/>
            <a:ext cx="8839200" cy="4525963"/>
          </a:xfrm>
        </p:spPr>
        <p:txBody>
          <a:bodyPr/>
          <a:lstStyle/>
          <a:p>
            <a:r>
              <a:rPr lang="en-US" altLang="en-US" sz="2800" dirty="0" smtClean="0"/>
              <a:t>The LITTAB is used to collect all literals used in the program. The awareness of different literals pools in maintained by an auxiliary table POOLTAB. This table contains the literal no. of starting literal of each literal </a:t>
            </a:r>
            <a:r>
              <a:rPr lang="en-US" altLang="en-US" sz="2800" smtClean="0"/>
              <a:t>pool.</a:t>
            </a:r>
            <a:endParaRPr lang="en-US" altLang="en-US" sz="2800" dirty="0" smtClean="0"/>
          </a:p>
        </p:txBody>
      </p:sp>
    </p:spTree>
    <p:extLst>
      <p:ext uri="{BB962C8B-B14F-4D97-AF65-F5344CB8AC3E}">
        <p14:creationId xmlns="" xmlns:p14="http://schemas.microsoft.com/office/powerpoint/2010/main" val="25065779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533400" y="5334000"/>
            <a:ext cx="8229600" cy="563563"/>
          </a:xfrm>
        </p:spPr>
        <p:txBody>
          <a:bodyPr>
            <a:normAutofit fontScale="90000"/>
          </a:bodyPr>
          <a:lstStyle/>
          <a:p>
            <a:r>
              <a:rPr lang="en-US" altLang="en-US" smtClean="0"/>
              <a:t>Data Structure of Assembler pass 1</a:t>
            </a:r>
          </a:p>
        </p:txBody>
      </p:sp>
      <p:pic>
        <p:nvPicPr>
          <p:cNvPr id="37891"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914400" y="457200"/>
            <a:ext cx="7010400" cy="4586288"/>
          </a:xfrm>
          <a:noFill/>
        </p:spPr>
      </p:pic>
    </p:spTree>
    <p:extLst>
      <p:ext uri="{BB962C8B-B14F-4D97-AF65-F5344CB8AC3E}">
        <p14:creationId xmlns="" xmlns:p14="http://schemas.microsoft.com/office/powerpoint/2010/main" val="16390216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b="1" u="sng" smtClean="0"/>
              <a:t>Intermediate Code forms</a:t>
            </a:r>
            <a:endParaRPr lang="en-US" altLang="en-US" smtClean="0"/>
          </a:p>
        </p:txBody>
      </p:sp>
      <p:sp>
        <p:nvSpPr>
          <p:cNvPr id="39939" name="Content Placeholder 2"/>
          <p:cNvSpPr>
            <a:spLocks noGrp="1"/>
          </p:cNvSpPr>
          <p:nvPr>
            <p:ph idx="1"/>
          </p:nvPr>
        </p:nvSpPr>
        <p:spPr/>
        <p:txBody>
          <a:bodyPr/>
          <a:lstStyle/>
          <a:p>
            <a:r>
              <a:rPr lang="en-US" altLang="en-US" smtClean="0"/>
              <a:t>The intermediate code consists of a set of IC units, each IC unit consisting of following three fields: -</a:t>
            </a:r>
          </a:p>
          <a:p>
            <a:pPr marL="971550" lvl="1" indent="-514350">
              <a:buFont typeface="Calibri" pitchFamily="34" charset="0"/>
              <a:buAutoNum type="arabicPeriod"/>
            </a:pPr>
            <a:r>
              <a:rPr lang="en-US" altLang="en-US" smtClean="0"/>
              <a:t>Address</a:t>
            </a:r>
          </a:p>
          <a:p>
            <a:pPr marL="971550" lvl="1" indent="-514350">
              <a:buFont typeface="Calibri" pitchFamily="34" charset="0"/>
              <a:buAutoNum type="arabicPeriod"/>
            </a:pPr>
            <a:r>
              <a:rPr lang="en-US" altLang="en-US" smtClean="0"/>
              <a:t>Representation of mnemonic op code</a:t>
            </a:r>
          </a:p>
          <a:p>
            <a:pPr marL="971550" lvl="1" indent="-514350">
              <a:buFont typeface="Calibri" pitchFamily="34" charset="0"/>
              <a:buAutoNum type="arabicPeriod"/>
            </a:pPr>
            <a:r>
              <a:rPr lang="en-US" altLang="en-US" smtClean="0"/>
              <a:t>Representation of operands</a:t>
            </a:r>
          </a:p>
          <a:p>
            <a:pPr marL="971550" lvl="1" indent="-514350">
              <a:buFont typeface="Calibri" pitchFamily="34" charset="0"/>
              <a:buAutoNum type="arabicPeriod"/>
            </a:pPr>
            <a:endParaRPr lang="en-US" altLang="en-US" smtClean="0"/>
          </a:p>
        </p:txBody>
      </p:sp>
      <p:pic>
        <p:nvPicPr>
          <p:cNvPr id="39940"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743200" y="4800600"/>
            <a:ext cx="3048000" cy="981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7112269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endParaRPr lang="en-US" altLang="en-US" smtClean="0"/>
          </a:p>
        </p:txBody>
      </p:sp>
      <p:sp>
        <p:nvSpPr>
          <p:cNvPr id="40963" name="Content Placeholder 2"/>
          <p:cNvSpPr>
            <a:spLocks noGrp="1"/>
          </p:cNvSpPr>
          <p:nvPr>
            <p:ph idx="1"/>
          </p:nvPr>
        </p:nvSpPr>
        <p:spPr/>
        <p:txBody>
          <a:bodyPr/>
          <a:lstStyle/>
          <a:p>
            <a:r>
              <a:rPr lang="en-US" altLang="en-US" smtClean="0"/>
              <a:t>There are generally two criteria for choice of intermediate code (IC) </a:t>
            </a:r>
          </a:p>
          <a:p>
            <a:pPr lvl="1"/>
            <a:r>
              <a:rPr lang="en-US" altLang="en-US" smtClean="0"/>
              <a:t>processing efficiency </a:t>
            </a:r>
          </a:p>
          <a:p>
            <a:pPr lvl="1"/>
            <a:r>
              <a:rPr lang="en-US" altLang="en-US" smtClean="0"/>
              <a:t>memory economy. </a:t>
            </a:r>
          </a:p>
          <a:p>
            <a:r>
              <a:rPr lang="en-US" altLang="en-US" smtClean="0"/>
              <a:t>Arise of some variants forms of intermediate code  mainly operand and address fields is due to trade off between processing efficiency and memory economy.</a:t>
            </a:r>
          </a:p>
        </p:txBody>
      </p:sp>
    </p:spTree>
    <p:extLst>
      <p:ext uri="{BB962C8B-B14F-4D97-AF65-F5344CB8AC3E}">
        <p14:creationId xmlns="" xmlns:p14="http://schemas.microsoft.com/office/powerpoint/2010/main" val="3836416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p:cNvSpPr>
            <a:spLocks noGrp="1"/>
          </p:cNvSpPr>
          <p:nvPr>
            <p:ph idx="1"/>
          </p:nvPr>
        </p:nvSpPr>
        <p:spPr>
          <a:xfrm>
            <a:off x="457200" y="533400"/>
            <a:ext cx="8229600" cy="5592763"/>
          </a:xfrm>
        </p:spPr>
        <p:txBody>
          <a:bodyPr/>
          <a:lstStyle/>
          <a:p>
            <a:r>
              <a:rPr lang="en-US" altLang="en-US" sz="2800" dirty="0" smtClean="0"/>
              <a:t>The mnemonic field contains a pair of the form </a:t>
            </a:r>
          </a:p>
          <a:p>
            <a:pPr>
              <a:buFont typeface="Arial" charset="0"/>
              <a:buNone/>
            </a:pPr>
            <a:r>
              <a:rPr lang="en-US" altLang="en-US" sz="2800" dirty="0" smtClean="0"/>
              <a:t>    (statement class, code)</a:t>
            </a:r>
          </a:p>
          <a:p>
            <a:r>
              <a:rPr lang="en-US" altLang="en-US" sz="2800" dirty="0" smtClean="0"/>
              <a:t>Here, statement class can be one of the imperative (IS) (DL) (AD).</a:t>
            </a:r>
          </a:p>
          <a:p>
            <a:pPr lvl="1"/>
            <a:r>
              <a:rPr lang="en-US" altLang="en-US" sz="2400" dirty="0" smtClean="0"/>
              <a:t>For (IS), code is the instruction opcode in machine language.</a:t>
            </a:r>
          </a:p>
          <a:p>
            <a:pPr lvl="1"/>
            <a:r>
              <a:rPr lang="en-US" altLang="en-US" sz="2400" dirty="0" smtClean="0"/>
              <a:t>For DL and AD, code in an ordinal number within class.</a:t>
            </a:r>
          </a:p>
          <a:p>
            <a:pPr>
              <a:buFont typeface="Arial" charset="0"/>
              <a:buNone/>
            </a:pPr>
            <a:endParaRPr lang="en-US" altLang="en-US" sz="2800" dirty="0" smtClean="0"/>
          </a:p>
          <a:p>
            <a:pPr>
              <a:buFont typeface="Arial" charset="0"/>
              <a:buNone/>
            </a:pPr>
            <a:endParaRPr lang="en-US" altLang="en-US" sz="2800" dirty="0" smtClean="0"/>
          </a:p>
        </p:txBody>
      </p:sp>
      <p:pic>
        <p:nvPicPr>
          <p:cNvPr id="41987"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00200" y="4070350"/>
            <a:ext cx="4800600" cy="2025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3046716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p:cNvSpPr>
            <a:spLocks noGrp="1"/>
          </p:cNvSpPr>
          <p:nvPr>
            <p:ph idx="1"/>
          </p:nvPr>
        </p:nvSpPr>
        <p:spPr>
          <a:xfrm>
            <a:off x="609600" y="2971800"/>
            <a:ext cx="8229600" cy="1447800"/>
          </a:xfrm>
        </p:spPr>
        <p:txBody>
          <a:bodyPr/>
          <a:lstStyle/>
          <a:p>
            <a:pPr algn="ctr">
              <a:buFont typeface="Arial" charset="0"/>
              <a:buNone/>
            </a:pPr>
            <a:r>
              <a:rPr lang="en-US" altLang="en-US" sz="4000" b="1" smtClean="0"/>
              <a:t>Intermediate Code for Imperative Statement</a:t>
            </a:r>
          </a:p>
          <a:p>
            <a:pPr algn="ctr">
              <a:buFont typeface="Arial" charset="0"/>
              <a:buNone/>
            </a:pPr>
            <a:endParaRPr lang="en-US" altLang="en-US" smtClean="0"/>
          </a:p>
        </p:txBody>
      </p:sp>
    </p:spTree>
    <p:extLst>
      <p:ext uri="{BB962C8B-B14F-4D97-AF65-F5344CB8AC3E}">
        <p14:creationId xmlns="" xmlns:p14="http://schemas.microsoft.com/office/powerpoint/2010/main" val="36944950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p:cNvSpPr>
            <a:spLocks noGrp="1"/>
          </p:cNvSpPr>
          <p:nvPr>
            <p:ph idx="1"/>
          </p:nvPr>
        </p:nvSpPr>
        <p:spPr>
          <a:xfrm>
            <a:off x="457200" y="304800"/>
            <a:ext cx="8382000" cy="5668963"/>
          </a:xfrm>
        </p:spPr>
        <p:txBody>
          <a:bodyPr/>
          <a:lstStyle/>
          <a:p>
            <a:pPr>
              <a:buFont typeface="Arial" charset="0"/>
              <a:buNone/>
            </a:pPr>
            <a:r>
              <a:rPr lang="en-US" altLang="en-US" sz="2800" b="1" dirty="0" smtClean="0"/>
              <a:t>Variant I:</a:t>
            </a:r>
          </a:p>
          <a:p>
            <a:r>
              <a:rPr lang="en-US" altLang="en-US" sz="2800" dirty="0" smtClean="0"/>
              <a:t>The first operand is represented by a single digit number which is a code for register (i.e. 1-4 for AREG – DREG) or condition code itself (1-6 for LT-ANY)</a:t>
            </a:r>
          </a:p>
          <a:p>
            <a:r>
              <a:rPr lang="en-US" altLang="en-US" sz="2800" dirty="0" smtClean="0"/>
              <a:t>The second operand, which is memory operand, is represented by a pair of form  (operand class, code)</a:t>
            </a:r>
          </a:p>
          <a:p>
            <a:pPr>
              <a:buFont typeface="Arial" charset="0"/>
              <a:buNone/>
            </a:pPr>
            <a:r>
              <a:rPr lang="en-US" altLang="en-US" sz="2800" dirty="0" smtClean="0"/>
              <a:t>where operand class is one of C, S and L standing for constant, symbol and literal resp. </a:t>
            </a:r>
          </a:p>
          <a:p>
            <a:r>
              <a:rPr lang="en-US" altLang="en-US" sz="2800" dirty="0" smtClean="0"/>
              <a:t>For a constant, code field contains internal representation of constant itself.</a:t>
            </a:r>
          </a:p>
          <a:p>
            <a:r>
              <a:rPr lang="en-US" altLang="en-US" sz="2800" dirty="0" smtClean="0"/>
              <a:t>For symbol or literal, code field contains the ordinal no. of operand’s entry in SYMTAB or LITTAB.</a:t>
            </a:r>
          </a:p>
          <a:p>
            <a:endParaRPr lang="en-US" altLang="en-US" sz="2800" dirty="0" smtClean="0"/>
          </a:p>
          <a:p>
            <a:pPr lvl="1"/>
            <a:endParaRPr lang="en-US" altLang="en-US" b="1" u="sng" dirty="0" smtClean="0"/>
          </a:p>
        </p:txBody>
      </p:sp>
    </p:spTree>
    <p:extLst>
      <p:ext uri="{BB962C8B-B14F-4D97-AF65-F5344CB8AC3E}">
        <p14:creationId xmlns="" xmlns:p14="http://schemas.microsoft.com/office/powerpoint/2010/main" val="35218351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381000" y="4495800"/>
            <a:ext cx="8229600" cy="1143000"/>
          </a:xfrm>
        </p:spPr>
        <p:txBody>
          <a:bodyPr/>
          <a:lstStyle/>
          <a:p>
            <a:r>
              <a:rPr lang="en-US" altLang="en-US" smtClean="0"/>
              <a:t>Intermediate Code- Variant I</a:t>
            </a:r>
          </a:p>
        </p:txBody>
      </p:sp>
      <p:pic>
        <p:nvPicPr>
          <p:cNvPr id="45059" name="Content Placeholder 3"/>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381000" y="609600"/>
            <a:ext cx="7100888" cy="3581400"/>
          </a:xfrm>
          <a:noFill/>
        </p:spPr>
      </p:pic>
    </p:spTree>
    <p:extLst>
      <p:ext uri="{BB962C8B-B14F-4D97-AF65-F5344CB8AC3E}">
        <p14:creationId xmlns="" xmlns:p14="http://schemas.microsoft.com/office/powerpoint/2010/main" val="1520439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Cross Assembler</a:t>
            </a:r>
            <a:br>
              <a:rPr lang="en-US" dirty="0"/>
            </a:br>
            <a:endParaRPr lang="en-US" dirty="0"/>
          </a:p>
        </p:txBody>
      </p:sp>
      <p:sp>
        <p:nvSpPr>
          <p:cNvPr id="3" name="Content Placeholder 2"/>
          <p:cNvSpPr>
            <a:spLocks noGrp="1"/>
          </p:cNvSpPr>
          <p:nvPr>
            <p:ph idx="1"/>
          </p:nvPr>
        </p:nvSpPr>
        <p:spPr>
          <a:xfrm>
            <a:off x="457200" y="1143000"/>
            <a:ext cx="8229600" cy="5029200"/>
          </a:xfrm>
        </p:spPr>
        <p:txBody>
          <a:bodyPr>
            <a:noAutofit/>
          </a:bodyPr>
          <a:lstStyle/>
          <a:p>
            <a:pPr algn="just"/>
            <a:r>
              <a:rPr lang="en-US" sz="2800" dirty="0" smtClean="0"/>
              <a:t>A</a:t>
            </a:r>
            <a:r>
              <a:rPr lang="en-US" sz="2800" dirty="0"/>
              <a:t> cross assembler is a program which generates machine code for a processor other than the one it is currently run on</a:t>
            </a:r>
            <a:r>
              <a:rPr lang="en-US" sz="2800" dirty="0" smtClean="0"/>
              <a:t>.</a:t>
            </a:r>
          </a:p>
          <a:p>
            <a:pPr algn="just"/>
            <a:r>
              <a:rPr lang="en-US" sz="2800" dirty="0"/>
              <a:t>An assembler is a program that converts assembly language </a:t>
            </a:r>
            <a:r>
              <a:rPr lang="en-US" sz="2800" dirty="0" smtClean="0"/>
              <a:t>into </a:t>
            </a:r>
            <a:r>
              <a:rPr lang="en-US" sz="2800" dirty="0"/>
              <a:t>the actual binary processor specific machine </a:t>
            </a:r>
            <a:r>
              <a:rPr lang="en-US" sz="2800" dirty="0" smtClean="0"/>
              <a:t>code.</a:t>
            </a:r>
          </a:p>
          <a:p>
            <a:pPr algn="just"/>
            <a:r>
              <a:rPr lang="en-US" sz="2800" dirty="0" smtClean="0"/>
              <a:t> </a:t>
            </a:r>
            <a:r>
              <a:rPr lang="en-US" sz="2800" dirty="0"/>
              <a:t>Normally the machine code generated is for the processor used in the machine it is run on. A cross assembler takes this conversion process a step further by allowing you to generate machine code for a </a:t>
            </a:r>
            <a:r>
              <a:rPr lang="en-US" sz="2800" i="1" dirty="0"/>
              <a:t>different</a:t>
            </a:r>
            <a:r>
              <a:rPr lang="en-US" sz="2800" dirty="0"/>
              <a:t> processor than the one the compiler is run on.</a:t>
            </a:r>
          </a:p>
        </p:txBody>
      </p:sp>
    </p:spTree>
    <p:extLst>
      <p:ext uri="{BB962C8B-B14F-4D97-AF65-F5344CB8AC3E}">
        <p14:creationId xmlns="" xmlns:p14="http://schemas.microsoft.com/office/powerpoint/2010/main" val="161811481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457200" y="533400"/>
            <a:ext cx="8229600" cy="5592763"/>
          </a:xfrm>
        </p:spPr>
        <p:txBody>
          <a:bodyPr/>
          <a:lstStyle/>
          <a:p>
            <a:pPr>
              <a:buFont typeface="Arial" charset="0"/>
              <a:buNone/>
            </a:pPr>
            <a:r>
              <a:rPr lang="en-US" altLang="en-US" b="1" smtClean="0"/>
              <a:t>Variant II:</a:t>
            </a:r>
          </a:p>
          <a:p>
            <a:r>
              <a:rPr lang="en-US" altLang="en-US" smtClean="0"/>
              <a:t>This variant differs from variant 1 in that the operand fields of source statements are replaced by their processed forms.</a:t>
            </a:r>
          </a:p>
          <a:p>
            <a:r>
              <a:rPr lang="en-US" altLang="en-US" smtClean="0"/>
              <a:t>For declarative statements and assembler directives, processing of operand fields contain processed forms. </a:t>
            </a:r>
          </a:p>
          <a:p>
            <a:r>
              <a:rPr lang="en-US" altLang="en-US" smtClean="0"/>
              <a:t>For imperative statements, the operand field is processed only to identify literal references. </a:t>
            </a:r>
            <a:endParaRPr lang="en-US" altLang="en-US" b="1" smtClean="0"/>
          </a:p>
        </p:txBody>
      </p:sp>
    </p:spTree>
    <p:extLst>
      <p:ext uri="{BB962C8B-B14F-4D97-AF65-F5344CB8AC3E}">
        <p14:creationId xmlns="" xmlns:p14="http://schemas.microsoft.com/office/powerpoint/2010/main" val="41960316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p:cNvSpPr>
          <p:nvPr>
            <p:ph idx="1"/>
          </p:nvPr>
        </p:nvSpPr>
        <p:spPr>
          <a:xfrm>
            <a:off x="457200" y="457200"/>
            <a:ext cx="8229600" cy="5668963"/>
          </a:xfrm>
        </p:spPr>
        <p:txBody>
          <a:bodyPr/>
          <a:lstStyle/>
          <a:p>
            <a:r>
              <a:rPr lang="en-US" altLang="en-US" smtClean="0"/>
              <a:t>Variant 2 reduces the work of Pass 1 by transferring burden of operand processing from Pass 1 to pass 2.</a:t>
            </a:r>
            <a:endParaRPr lang="en-US" altLang="en-US" b="1" smtClean="0"/>
          </a:p>
          <a:p>
            <a:endParaRPr lang="en-US" altLang="en-US" smtClean="0"/>
          </a:p>
        </p:txBody>
      </p:sp>
      <p:pic>
        <p:nvPicPr>
          <p:cNvPr id="4710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95400" y="2362200"/>
            <a:ext cx="5943600" cy="3670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36481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Cross-assembling facilitates the development of programs for systems that do not have the resources to support software development, such as an embedded system. In such a case, the resulting object code must be transferred to the target system, either via read-only memory (ROM, EPROM, etc.)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Microassembler</a:t>
            </a:r>
            <a:endParaRPr lang="en-US" dirty="0"/>
          </a:p>
        </p:txBody>
      </p:sp>
      <p:sp>
        <p:nvSpPr>
          <p:cNvPr id="3" name="Content Placeholder 2"/>
          <p:cNvSpPr>
            <a:spLocks noGrp="1"/>
          </p:cNvSpPr>
          <p:nvPr>
            <p:ph idx="1"/>
          </p:nvPr>
        </p:nvSpPr>
        <p:spPr/>
        <p:txBody>
          <a:bodyPr>
            <a:normAutofit/>
          </a:bodyPr>
          <a:lstStyle/>
          <a:p>
            <a:pPr algn="just"/>
            <a:r>
              <a:rPr lang="en-US" sz="2500" dirty="0"/>
              <a:t>A </a:t>
            </a:r>
            <a:r>
              <a:rPr lang="en-US" sz="2500" dirty="0" err="1"/>
              <a:t>microassembler</a:t>
            </a:r>
            <a:r>
              <a:rPr lang="en-US" sz="2500" dirty="0"/>
              <a:t> is a computer program that helps prepare a </a:t>
            </a:r>
            <a:r>
              <a:rPr lang="en-US" sz="2500" dirty="0" err="1" smtClean="0"/>
              <a:t>microprogram</a:t>
            </a:r>
            <a:r>
              <a:rPr lang="en-US" sz="2500" dirty="0" smtClean="0"/>
              <a:t>, </a:t>
            </a:r>
            <a:r>
              <a:rPr lang="en-US" sz="2500" dirty="0"/>
              <a:t>called </a:t>
            </a:r>
            <a:r>
              <a:rPr lang="en-US" sz="2500" i="1" dirty="0" smtClean="0"/>
              <a:t>firmware(</a:t>
            </a:r>
            <a:r>
              <a:rPr lang="en-US" sz="2500" dirty="0"/>
              <a:t>permanent software programmed into a read-only memory</a:t>
            </a:r>
            <a:r>
              <a:rPr lang="en-US" sz="2500" dirty="0" smtClean="0"/>
              <a:t>.</a:t>
            </a:r>
            <a:r>
              <a:rPr lang="en-US" sz="2500" i="1" dirty="0" smtClean="0"/>
              <a:t>)</a:t>
            </a:r>
            <a:r>
              <a:rPr lang="en-US" sz="2500" dirty="0" smtClean="0"/>
              <a:t>, </a:t>
            </a:r>
            <a:r>
              <a:rPr lang="en-US" sz="2500" dirty="0"/>
              <a:t>to control the low level operation of a computer in much the same way </a:t>
            </a:r>
            <a:r>
              <a:rPr lang="en-US" sz="2500" dirty="0" smtClean="0"/>
              <a:t>an assembler</a:t>
            </a:r>
            <a:r>
              <a:rPr lang="en-US" sz="2500" dirty="0"/>
              <a:t> helps prepare higher level code for a processor. </a:t>
            </a:r>
            <a:endParaRPr lang="en-US" sz="2500" dirty="0" smtClean="0"/>
          </a:p>
          <a:p>
            <a:pPr algn="just"/>
            <a:r>
              <a:rPr lang="en-US" sz="2500" dirty="0" smtClean="0"/>
              <a:t>The </a:t>
            </a:r>
            <a:r>
              <a:rPr lang="en-US" sz="2500" dirty="0"/>
              <a:t>difference is that the </a:t>
            </a:r>
            <a:r>
              <a:rPr lang="en-US" sz="2500" dirty="0" err="1"/>
              <a:t>microprogram</a:t>
            </a:r>
            <a:r>
              <a:rPr lang="en-US" sz="2500" dirty="0"/>
              <a:t> is usually only developed by the processor manufacturer and works intimately with the computer hardware. </a:t>
            </a:r>
            <a:endParaRPr lang="en-US" sz="2500" dirty="0" smtClean="0"/>
          </a:p>
          <a:p>
            <a:pPr algn="just"/>
            <a:r>
              <a:rPr lang="en-US" sz="2500" dirty="0"/>
              <a:t>The use of a </a:t>
            </a:r>
            <a:r>
              <a:rPr lang="en-US" sz="2500" dirty="0" err="1"/>
              <a:t>microprogram</a:t>
            </a:r>
            <a:r>
              <a:rPr lang="en-US" sz="2500" dirty="0"/>
              <a:t> allows the manufacturer to fix certain mistakes, including working around hardware design errors, without modifying the hardware.</a:t>
            </a:r>
          </a:p>
        </p:txBody>
      </p:sp>
    </p:spTree>
    <p:extLst>
      <p:ext uri="{BB962C8B-B14F-4D97-AF65-F5344CB8AC3E}">
        <p14:creationId xmlns="" xmlns:p14="http://schemas.microsoft.com/office/powerpoint/2010/main" val="136630338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 Assembler</a:t>
            </a:r>
            <a:endParaRPr lang="en-US" dirty="0"/>
          </a:p>
        </p:txBody>
      </p:sp>
      <p:sp>
        <p:nvSpPr>
          <p:cNvPr id="3" name="Content Placeholder 2"/>
          <p:cNvSpPr>
            <a:spLocks noGrp="1"/>
          </p:cNvSpPr>
          <p:nvPr>
            <p:ph idx="1"/>
          </p:nvPr>
        </p:nvSpPr>
        <p:spPr/>
        <p:txBody>
          <a:bodyPr/>
          <a:lstStyle/>
          <a:p>
            <a:r>
              <a:rPr lang="en-US" b="1" dirty="0"/>
              <a:t>meta-assembler</a:t>
            </a:r>
            <a:r>
              <a:rPr lang="en-US" dirty="0"/>
              <a:t> A program that accepts the syntactic and semantic description of an assembly language, and generates an assembler for that language.</a:t>
            </a:r>
          </a:p>
        </p:txBody>
      </p:sp>
    </p:spTree>
    <p:extLst>
      <p:ext uri="{BB962C8B-B14F-4D97-AF65-F5344CB8AC3E}">
        <p14:creationId xmlns="" xmlns:p14="http://schemas.microsoft.com/office/powerpoint/2010/main" val="283267554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6303</TotalTime>
  <Words>2538</Words>
  <Application>Microsoft Office PowerPoint</Application>
  <PresentationFormat>On-screen Show (4:3)</PresentationFormat>
  <Paragraphs>489</Paragraphs>
  <Slides>61</Slides>
  <Notes>2</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Systems Software</vt:lpstr>
      <vt:lpstr>Slide 2</vt:lpstr>
      <vt:lpstr>Slide 3</vt:lpstr>
      <vt:lpstr>Slide 4</vt:lpstr>
      <vt:lpstr>Assembler Definition</vt:lpstr>
      <vt:lpstr>Cross Assembler </vt:lpstr>
      <vt:lpstr>Slide 7</vt:lpstr>
      <vt:lpstr>Microassembler</vt:lpstr>
      <vt:lpstr>Meta Assembler</vt:lpstr>
      <vt:lpstr>Slide 10</vt:lpstr>
      <vt:lpstr>Slide 11</vt:lpstr>
      <vt:lpstr>Slide 12</vt:lpstr>
      <vt:lpstr>Statement Format</vt:lpstr>
      <vt:lpstr>Slide 14</vt:lpstr>
      <vt:lpstr>Slide 15</vt:lpstr>
      <vt:lpstr>Slide 16</vt:lpstr>
      <vt:lpstr>Simple assembly languages</vt:lpstr>
      <vt:lpstr>Slide 18</vt:lpstr>
      <vt:lpstr>Machine instruction format</vt:lpstr>
      <vt:lpstr>Slide 20</vt:lpstr>
      <vt:lpstr>Assembly language statements</vt:lpstr>
      <vt:lpstr>Slide 22</vt:lpstr>
      <vt:lpstr>Slide 23</vt:lpstr>
      <vt:lpstr>Slide 24</vt:lpstr>
      <vt:lpstr>Slide 25</vt:lpstr>
      <vt:lpstr>Slide 26</vt:lpstr>
      <vt:lpstr>Slide 27</vt:lpstr>
      <vt:lpstr>Slide 28</vt:lpstr>
      <vt:lpstr>Advantages of assembly language:</vt:lpstr>
      <vt:lpstr>Slide 30</vt:lpstr>
      <vt:lpstr>Slide 31</vt:lpstr>
      <vt:lpstr>Synthesis Phase</vt:lpstr>
      <vt:lpstr>Slide 33</vt:lpstr>
      <vt:lpstr>Analysis phase</vt:lpstr>
      <vt:lpstr>Slide 35</vt:lpstr>
      <vt:lpstr>Slide 36</vt:lpstr>
      <vt:lpstr>Slide 37</vt:lpstr>
      <vt:lpstr>Slide 38</vt:lpstr>
      <vt:lpstr>Pass Structure of Assemblers</vt:lpstr>
      <vt:lpstr>Two Pass Translator / Two Pass Assembler</vt:lpstr>
      <vt:lpstr>Single Pass Translation / Single Pass Assembler</vt:lpstr>
      <vt:lpstr>Slide 42</vt:lpstr>
      <vt:lpstr>Slide 43</vt:lpstr>
      <vt:lpstr>Slide 44</vt:lpstr>
      <vt:lpstr>Advanced Assembler Directives</vt:lpstr>
      <vt:lpstr>Slide 46</vt:lpstr>
      <vt:lpstr>Slide 47</vt:lpstr>
      <vt:lpstr>Slide 48</vt:lpstr>
      <vt:lpstr>Pass 1 of the Assembler</vt:lpstr>
      <vt:lpstr>Slide 50</vt:lpstr>
      <vt:lpstr>Slide 51</vt:lpstr>
      <vt:lpstr>Slide 52</vt:lpstr>
      <vt:lpstr>Data Structure of Assembler pass 1</vt:lpstr>
      <vt:lpstr>Intermediate Code forms</vt:lpstr>
      <vt:lpstr>Slide 55</vt:lpstr>
      <vt:lpstr>Slide 56</vt:lpstr>
      <vt:lpstr>Slide 57</vt:lpstr>
      <vt:lpstr>Slide 58</vt:lpstr>
      <vt:lpstr>Intermediate Code- Variant I</vt:lpstr>
      <vt:lpstr>Slide 60</vt:lpstr>
      <vt:lpstr>Slide 61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Assembler</dc:title>
  <dc:creator>Vivek</dc:creator>
  <cp:lastModifiedBy>Vic</cp:lastModifiedBy>
  <cp:revision>99</cp:revision>
  <dcterms:created xsi:type="dcterms:W3CDTF">2015-01-04T13:02:07Z</dcterms:created>
  <dcterms:modified xsi:type="dcterms:W3CDTF">2017-02-15T07:03:54Z</dcterms:modified>
</cp:coreProperties>
</file>