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2" r:id="rId3"/>
    <p:sldId id="293" r:id="rId4"/>
    <p:sldId id="291" r:id="rId5"/>
    <p:sldId id="260" r:id="rId6"/>
    <p:sldId id="262" r:id="rId7"/>
    <p:sldId id="261" r:id="rId8"/>
    <p:sldId id="285" r:id="rId9"/>
    <p:sldId id="264" r:id="rId10"/>
    <p:sldId id="265" r:id="rId11"/>
    <p:sldId id="268" r:id="rId12"/>
    <p:sldId id="266" r:id="rId13"/>
    <p:sldId id="294" r:id="rId14"/>
    <p:sldId id="267" r:id="rId15"/>
    <p:sldId id="272" r:id="rId16"/>
    <p:sldId id="273" r:id="rId17"/>
    <p:sldId id="274" r:id="rId18"/>
    <p:sldId id="275" r:id="rId19"/>
    <p:sldId id="270" r:id="rId20"/>
    <p:sldId id="271" r:id="rId21"/>
    <p:sldId id="279" r:id="rId22"/>
    <p:sldId id="276" r:id="rId23"/>
    <p:sldId id="278" r:id="rId24"/>
    <p:sldId id="281" r:id="rId25"/>
    <p:sldId id="280" r:id="rId26"/>
    <p:sldId id="283" r:id="rId27"/>
    <p:sldId id="284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6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4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8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63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8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0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857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2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10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9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F366-31F4-47D2-92E9-A8C63A6D5A98}" type="datetimeFigureOut">
              <a:rPr lang="en-US" smtClean="0"/>
              <a:pPr/>
              <a:t>26/4/2016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E396-238B-432E-87A6-7F6EC29432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68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e/eprom.htm" TargetMode="External"/><Relationship Id="rId7" Type="http://schemas.openxmlformats.org/officeDocument/2006/relationships/hyperlink" Target="http://www.computerhope.com/jargon/o/os.htm" TargetMode="External"/><Relationship Id="rId2" Type="http://schemas.openxmlformats.org/officeDocument/2006/relationships/hyperlink" Target="http://www.computerhope.com/jargon/p/progra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uterhope.com/jargon/h/harddriv.htm" TargetMode="External"/><Relationship Id="rId5" Type="http://schemas.openxmlformats.org/officeDocument/2006/relationships/hyperlink" Target="http://www.computerhope.com/jargon/m/memory.htm" TargetMode="External"/><Relationship Id="rId4" Type="http://schemas.openxmlformats.org/officeDocument/2006/relationships/hyperlink" Target="http://www.computerhope.com/jargon/r/rom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6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Relocation factor=</a:t>
            </a:r>
            <a:r>
              <a:rPr lang="en-US" dirty="0" err="1" smtClean="0"/>
              <a:t>l_origin</a:t>
            </a:r>
            <a:r>
              <a:rPr lang="en-US" sz="2000" dirty="0" err="1" smtClean="0"/>
              <a:t>p</a:t>
            </a:r>
            <a:r>
              <a:rPr lang="en-US" dirty="0" smtClean="0"/>
              <a:t> - </a:t>
            </a:r>
            <a:r>
              <a:rPr lang="en-US" dirty="0" err="1" smtClean="0"/>
              <a:t>t_origin</a:t>
            </a:r>
            <a:r>
              <a:rPr lang="en-US" sz="2000" dirty="0" smtClean="0"/>
              <a:t>		(1)</a:t>
            </a:r>
          </a:p>
          <a:p>
            <a:endParaRPr lang="en-US" dirty="0" smtClean="0"/>
          </a:p>
          <a:p>
            <a:r>
              <a:rPr lang="en-US" dirty="0" smtClean="0"/>
              <a:t>If statement uses symbol as an </a:t>
            </a:r>
            <a:r>
              <a:rPr lang="en-US" dirty="0" err="1" smtClean="0"/>
              <a:t>operand,then</a:t>
            </a:r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sz="2400" dirty="0" err="1" smtClean="0"/>
              <a:t>symb</a:t>
            </a:r>
            <a:r>
              <a:rPr lang="en-US" sz="2400" dirty="0" smtClean="0"/>
              <a:t>=</a:t>
            </a:r>
            <a:r>
              <a:rPr lang="en-US" sz="2400" dirty="0" err="1" smtClean="0"/>
              <a:t>t_origin+d</a:t>
            </a:r>
            <a:r>
              <a:rPr lang="en-US" sz="2000" dirty="0" err="1" smtClean="0"/>
              <a:t>symb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err="1" smtClean="0"/>
              <a:t>d</a:t>
            </a:r>
            <a:r>
              <a:rPr lang="en-US" sz="2000" dirty="0" err="1" smtClean="0"/>
              <a:t>symb</a:t>
            </a:r>
            <a:r>
              <a:rPr lang="en-US" sz="2000" dirty="0" smtClean="0"/>
              <a:t> </a:t>
            </a:r>
            <a:r>
              <a:rPr lang="en-US" sz="2400" dirty="0" smtClean="0"/>
              <a:t>is the offset of a program</a:t>
            </a:r>
          </a:p>
          <a:p>
            <a:endParaRPr lang="en-US" sz="2400" dirty="0" smtClean="0"/>
          </a:p>
          <a:p>
            <a:r>
              <a:rPr lang="en-US" dirty="0" smtClean="0"/>
              <a:t>For link symbol</a:t>
            </a:r>
          </a:p>
          <a:p>
            <a:r>
              <a:rPr lang="en-US" dirty="0" err="1" smtClean="0"/>
              <a:t>Lsymb</a:t>
            </a:r>
            <a:r>
              <a:rPr lang="en-US" dirty="0" smtClean="0"/>
              <a:t> = </a:t>
            </a:r>
            <a:r>
              <a:rPr lang="en-US" dirty="0" err="1" smtClean="0"/>
              <a:t>l_origin+dsymb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Lsymb</a:t>
            </a:r>
            <a:r>
              <a:rPr lang="en-US" dirty="0" smtClean="0"/>
              <a:t>=</a:t>
            </a:r>
            <a:r>
              <a:rPr lang="en-US" dirty="0" err="1" smtClean="0"/>
              <a:t>t_origin</a:t>
            </a:r>
            <a:r>
              <a:rPr lang="en-US" dirty="0" smtClean="0"/>
              <a:t> +relocation </a:t>
            </a:r>
            <a:r>
              <a:rPr lang="en-US" dirty="0" err="1" smtClean="0"/>
              <a:t>factor+dsymb</a:t>
            </a:r>
            <a:endParaRPr lang="en-US" dirty="0"/>
          </a:p>
          <a:p>
            <a:r>
              <a:rPr lang="en-US" dirty="0" smtClean="0"/>
              <a:t>   	   =</a:t>
            </a:r>
            <a:r>
              <a:rPr lang="en-US" dirty="0" err="1" smtClean="0"/>
              <a:t>t_orgin</a:t>
            </a:r>
            <a:r>
              <a:rPr lang="en-US" dirty="0" smtClean="0"/>
              <a:t> +</a:t>
            </a:r>
            <a:r>
              <a:rPr lang="en-US" dirty="0" err="1" smtClean="0"/>
              <a:t>dsymb+relocation</a:t>
            </a:r>
            <a:r>
              <a:rPr lang="en-US" dirty="0" smtClean="0"/>
              <a:t> factor</a:t>
            </a:r>
          </a:p>
          <a:p>
            <a:r>
              <a:rPr lang="en-US" dirty="0"/>
              <a:t> </a:t>
            </a:r>
            <a:r>
              <a:rPr lang="en-US" dirty="0" smtClean="0"/>
              <a:t>	    =</a:t>
            </a:r>
            <a:r>
              <a:rPr lang="en-US" dirty="0" err="1" smtClean="0"/>
              <a:t>tsymb+relocation</a:t>
            </a:r>
            <a:r>
              <a:rPr lang="en-US" dirty="0" smtClean="0"/>
              <a:t> factor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IRR=Instructions requiring relocation.</a:t>
            </a:r>
          </a:p>
          <a:p>
            <a:endParaRPr lang="en-US" dirty="0" smtClean="0"/>
          </a:p>
          <a:p>
            <a:r>
              <a:rPr lang="en-US" u="sng" dirty="0" smtClean="0"/>
              <a:t>Ex: </a:t>
            </a:r>
            <a:r>
              <a:rPr lang="en-US" dirty="0" smtClean="0"/>
              <a:t>Let IRR for </a:t>
            </a:r>
            <a:r>
              <a:rPr lang="en-US" dirty="0" err="1" smtClean="0"/>
              <a:t>prog</a:t>
            </a:r>
            <a:r>
              <a:rPr lang="en-US" dirty="0" smtClean="0"/>
              <a:t> P has  </a:t>
            </a:r>
            <a:r>
              <a:rPr lang="en-US" dirty="0" err="1" smtClean="0"/>
              <a:t>dispalcement</a:t>
            </a:r>
            <a:r>
              <a:rPr lang="en-US" dirty="0" smtClean="0"/>
              <a:t>(</a:t>
            </a:r>
            <a:r>
              <a:rPr lang="en-US" dirty="0" err="1" smtClean="0"/>
              <a:t>dsymb</a:t>
            </a:r>
            <a:r>
              <a:rPr lang="en-US" dirty="0" smtClean="0"/>
              <a:t>)=40,t_origin=500,l_origin=900 then</a:t>
            </a:r>
          </a:p>
          <a:p>
            <a:r>
              <a:rPr lang="en-US" dirty="0" smtClean="0"/>
              <a:t>Relocation factor=900-500=400</a:t>
            </a:r>
          </a:p>
          <a:p>
            <a:r>
              <a:rPr lang="en-US" dirty="0" err="1" smtClean="0"/>
              <a:t>tsymb</a:t>
            </a:r>
            <a:r>
              <a:rPr lang="en-US" dirty="0" smtClean="0"/>
              <a:t>=500+40=540;lsymb=900+40=940</a:t>
            </a:r>
          </a:p>
          <a:p>
            <a:r>
              <a:rPr lang="en-US" dirty="0" err="1" smtClean="0"/>
              <a:t>lsymb</a:t>
            </a:r>
            <a:r>
              <a:rPr lang="en-US" dirty="0" smtClean="0"/>
              <a:t>=540+400=940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9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Linking</a:t>
            </a:r>
            <a:r>
              <a:rPr lang="en-US" dirty="0" smtClean="0"/>
              <a:t>: Linking is a process of binding an external reference to the correct link time address</a:t>
            </a:r>
          </a:p>
          <a:p>
            <a:r>
              <a:rPr lang="en-US" dirty="0" smtClean="0"/>
              <a:t>An Application Program AP consists of a set of program unit SP={x}</a:t>
            </a:r>
          </a:p>
          <a:p>
            <a:r>
              <a:rPr lang="en-US" dirty="0" smtClean="0"/>
              <a:t>Suppose that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b="1" dirty="0"/>
              <a:t>x</a:t>
            </a:r>
            <a:r>
              <a:rPr lang="en-US" dirty="0" smtClean="0"/>
              <a:t> interact with other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b="1" dirty="0" smtClean="0"/>
              <a:t>y</a:t>
            </a:r>
            <a:r>
              <a:rPr lang="en-US" dirty="0" smtClean="0"/>
              <a:t> by using address of y’s instruction and data of its own.</a:t>
            </a:r>
          </a:p>
          <a:p>
            <a:r>
              <a:rPr lang="en-US" dirty="0" smtClean="0"/>
              <a:t>This interaction contains public def. and </a:t>
            </a:r>
            <a:r>
              <a:rPr lang="en-US" dirty="0" err="1" smtClean="0"/>
              <a:t>ext</a:t>
            </a:r>
            <a:r>
              <a:rPr lang="en-US" dirty="0" smtClean="0"/>
              <a:t> ref.</a:t>
            </a:r>
          </a:p>
          <a:p>
            <a:r>
              <a:rPr lang="en-US" dirty="0" smtClean="0"/>
              <a:t>Public definition: a symbol defined in a program unit which may be referenced in other program units.</a:t>
            </a:r>
          </a:p>
          <a:p>
            <a:r>
              <a:rPr lang="en-US" dirty="0" smtClean="0"/>
              <a:t>Ext. ref  : a ref to a symbol which is not defined in the program unit containing the 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and its generated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97" y="2607704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878" y="2533650"/>
            <a:ext cx="7307742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7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Absolute loader doesn’t need to perform functions like linking and program relocation.</a:t>
            </a:r>
          </a:p>
          <a:p>
            <a:r>
              <a:rPr lang="en-US" dirty="0" smtClean="0"/>
              <a:t>For example take assembly language example of </a:t>
            </a:r>
            <a:r>
              <a:rPr lang="en-US" b="1" dirty="0"/>
              <a:t>Simplified Instructional </a:t>
            </a:r>
            <a:r>
              <a:rPr lang="en-US" b="1" dirty="0" smtClean="0"/>
              <a:t>Compute (SIC)</a:t>
            </a:r>
            <a:r>
              <a:rPr lang="en-US" dirty="0" smtClean="0"/>
              <a:t> instruction as shown in figure.</a:t>
            </a:r>
          </a:p>
          <a:p>
            <a:r>
              <a:rPr lang="en-US" dirty="0" smtClean="0"/>
              <a:t>All functions are accomplished in a single pass assembler</a:t>
            </a:r>
          </a:p>
          <a:p>
            <a:r>
              <a:rPr lang="en-US" dirty="0" smtClean="0"/>
              <a:t>First the header record is checked to verify that correct program has been represented for loading.</a:t>
            </a:r>
          </a:p>
          <a:p>
            <a:r>
              <a:rPr lang="en-US" dirty="0" smtClean="0"/>
              <a:t>Input is read ,when the end record is encountered the loader jumps to the specified address to begin the execution of the loaded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2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69" y="1975950"/>
            <a:ext cx="8139449" cy="43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4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548" y="2369713"/>
            <a:ext cx="9146744" cy="23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63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5" y="1825625"/>
            <a:ext cx="5713122" cy="41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8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loader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 </a:t>
            </a:r>
            <a:r>
              <a:rPr lang="en-US" dirty="0"/>
              <a:t>referred to as</a:t>
            </a:r>
            <a:r>
              <a:rPr lang="en-US" b="1" dirty="0"/>
              <a:t> bootstrapping</a:t>
            </a:r>
            <a:r>
              <a:rPr lang="en-US" dirty="0"/>
              <a:t>, </a:t>
            </a:r>
            <a:r>
              <a:rPr lang="en-US" b="1" dirty="0" err="1"/>
              <a:t>bootloader</a:t>
            </a:r>
            <a:r>
              <a:rPr lang="en-US" dirty="0"/>
              <a:t>, or </a:t>
            </a:r>
            <a:r>
              <a:rPr lang="en-US" b="1" dirty="0"/>
              <a:t>boot program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b="1" dirty="0" smtClean="0"/>
              <a:t>bootstrap</a:t>
            </a:r>
            <a:r>
              <a:rPr lang="en-US" dirty="0"/>
              <a:t> loader is a </a:t>
            </a:r>
            <a:r>
              <a:rPr lang="en-US" dirty="0">
                <a:hlinkClick r:id="rId2"/>
              </a:rPr>
              <a:t>program</a:t>
            </a:r>
            <a:r>
              <a:rPr lang="en-US" dirty="0"/>
              <a:t> that resides in the computers </a:t>
            </a:r>
            <a:r>
              <a:rPr lang="en-US" dirty="0">
                <a:hlinkClick r:id="rId3"/>
              </a:rPr>
              <a:t>EPROM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ROM</a:t>
            </a:r>
            <a:r>
              <a:rPr lang="en-US" dirty="0"/>
              <a:t>, or </a:t>
            </a:r>
            <a:r>
              <a:rPr lang="en-US" dirty="0" smtClean="0"/>
              <a:t>other </a:t>
            </a:r>
            <a:r>
              <a:rPr lang="en-US" dirty="0" smtClean="0">
                <a:hlinkClick r:id="rId5"/>
              </a:rPr>
              <a:t>non-volatile </a:t>
            </a:r>
            <a:r>
              <a:rPr lang="en-US" dirty="0">
                <a:hlinkClick r:id="rId5"/>
              </a:rPr>
              <a:t>memory</a:t>
            </a:r>
            <a:r>
              <a:rPr lang="en-US" dirty="0"/>
              <a:t> that automatically executed by the processor when turning on the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bootstrap loader reads the </a:t>
            </a:r>
            <a:r>
              <a:rPr lang="en-US" dirty="0">
                <a:hlinkClick r:id="rId6"/>
              </a:rPr>
              <a:t>hard drives</a:t>
            </a:r>
            <a:r>
              <a:rPr lang="en-US" dirty="0"/>
              <a:t> boot sector to continue the process of loading the computers </a:t>
            </a:r>
            <a:r>
              <a:rPr lang="en-US" dirty="0">
                <a:hlinkClick r:id="rId7"/>
              </a:rPr>
              <a:t>operating system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1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program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 of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of one </a:t>
            </a:r>
            <a:r>
              <a:rPr lang="en-US" dirty="0" err="1" smtClean="0"/>
              <a:t>prog</a:t>
            </a:r>
            <a:r>
              <a:rPr lang="en-US" dirty="0" smtClean="0"/>
              <a:t> with another </a:t>
            </a:r>
            <a:r>
              <a:rPr lang="en-US" dirty="0" err="1" smtClean="0"/>
              <a:t>progs</a:t>
            </a:r>
            <a:r>
              <a:rPr lang="en-US" dirty="0" smtClean="0"/>
              <a:t>. Needed for its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Relocation of the program to execute form the specific memory area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Loading of the program in memory to perform execution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 is perform by translator Steps 2 &amp; 3 are performed by linker and step 4 is performed by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3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smtClean="0"/>
              <a:t>When a computer is first turned on or restarted, a special type of absolute loader, called </a:t>
            </a:r>
            <a:r>
              <a:rPr lang="en-US" altLang="zh-TW" sz="2800" i="1" dirty="0" smtClean="0"/>
              <a:t>bootstrap loader</a:t>
            </a:r>
            <a:r>
              <a:rPr lang="en-US" altLang="zh-TW" sz="2800" dirty="0" smtClean="0"/>
              <a:t> is executed</a:t>
            </a:r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r>
              <a:rPr lang="en-US" altLang="zh-TW" sz="2800" dirty="0" smtClean="0"/>
              <a:t>This bootstrap loads the first program to be run by the computer -- usually an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machine language program contains a set of program units (SP) such that for all </a:t>
            </a:r>
            <a:r>
              <a:rPr lang="en-US" b="1" dirty="0" smtClean="0"/>
              <a:t>Pi</a:t>
            </a:r>
            <a:r>
              <a:rPr lang="en-US" dirty="0" smtClean="0"/>
              <a:t> belongs to </a:t>
            </a:r>
            <a:r>
              <a:rPr lang="en-US" b="1" dirty="0" smtClean="0"/>
              <a:t>SP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Pi has been relocated to the memory area starting at link origin</a:t>
            </a:r>
          </a:p>
          <a:p>
            <a:r>
              <a:rPr lang="en-US" dirty="0" smtClean="0"/>
              <a:t>ii) Linking has been performed for each external reference</a:t>
            </a:r>
          </a:p>
          <a:p>
            <a:r>
              <a:rPr lang="en-US" dirty="0" smtClean="0"/>
              <a:t>To create binary program from object modules linker invocation is required</a:t>
            </a:r>
          </a:p>
          <a:p>
            <a:r>
              <a:rPr lang="en-US" dirty="0" smtClean="0"/>
              <a:t>Linker&lt;link origin&gt;,&lt;object module name&gt;[,&lt;execution start address&gt;]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2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Design of linker: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Object module: It contains all information necessary to relocate and link the program. It consists of following elements:</a:t>
            </a:r>
          </a:p>
          <a:p>
            <a:endParaRPr lang="en-US" altLang="en-US" dirty="0"/>
          </a:p>
          <a:p>
            <a:r>
              <a:rPr lang="en-US" altLang="en-US" dirty="0"/>
              <a:t>1)</a:t>
            </a:r>
            <a:r>
              <a:rPr lang="en-US" altLang="en-US" b="1" dirty="0" err="1"/>
              <a:t>Header:</a:t>
            </a:r>
            <a:r>
              <a:rPr lang="en-US" altLang="en-US" dirty="0" err="1"/>
              <a:t>Contains</a:t>
            </a:r>
            <a:r>
              <a:rPr lang="en-US" altLang="en-US" dirty="0"/>
              <a:t> translated origin ,size and execution start </a:t>
            </a:r>
            <a:r>
              <a:rPr lang="en-US" altLang="en-US" dirty="0" err="1"/>
              <a:t>addtress</a:t>
            </a:r>
            <a:r>
              <a:rPr lang="en-US" altLang="en-US" dirty="0"/>
              <a:t> of program.</a:t>
            </a:r>
          </a:p>
          <a:p>
            <a:r>
              <a:rPr lang="en-US" altLang="en-US" dirty="0"/>
              <a:t>2)</a:t>
            </a:r>
            <a:r>
              <a:rPr lang="en-US" altLang="en-US" b="1" dirty="0" err="1"/>
              <a:t>Program</a:t>
            </a:r>
            <a:r>
              <a:rPr lang="en-US" altLang="en-US" dirty="0" err="1"/>
              <a:t>:Contains</a:t>
            </a:r>
            <a:r>
              <a:rPr lang="en-US" altLang="en-US" dirty="0"/>
              <a:t> the machine code corresponding to program.</a:t>
            </a:r>
          </a:p>
          <a:p>
            <a:r>
              <a:rPr lang="en-US" altLang="en-US" dirty="0"/>
              <a:t>3)</a:t>
            </a:r>
            <a:r>
              <a:rPr lang="en-US" altLang="en-US" b="1" dirty="0"/>
              <a:t>RELOCTAB</a:t>
            </a:r>
            <a:r>
              <a:rPr lang="en-US" altLang="en-US" dirty="0"/>
              <a:t>: </a:t>
            </a:r>
            <a:r>
              <a:rPr lang="en-US" altLang="en-US" dirty="0" err="1"/>
              <a:t>Descibes</a:t>
            </a:r>
            <a:r>
              <a:rPr lang="en-US" altLang="en-US" dirty="0"/>
              <a:t> </a:t>
            </a:r>
            <a:r>
              <a:rPr lang="en-US" altLang="en-US" dirty="0" err="1"/>
              <a:t>IRR.It</a:t>
            </a:r>
            <a:r>
              <a:rPr lang="en-US" altLang="en-US" dirty="0"/>
              <a:t> </a:t>
            </a:r>
            <a:r>
              <a:rPr lang="en-US" altLang="en-US" dirty="0" err="1"/>
              <a:t>cntains</a:t>
            </a:r>
            <a:r>
              <a:rPr lang="en-US" altLang="en-US" dirty="0"/>
              <a:t> single </a:t>
            </a:r>
            <a:r>
              <a:rPr lang="en-US" altLang="en-US" dirty="0" err="1"/>
              <a:t>field:translated</a:t>
            </a:r>
            <a:r>
              <a:rPr lang="en-US" altLang="en-US" dirty="0"/>
              <a:t> address.</a:t>
            </a:r>
          </a:p>
          <a:p>
            <a:r>
              <a:rPr lang="en-US" altLang="en-US" dirty="0"/>
              <a:t>4)</a:t>
            </a:r>
            <a:r>
              <a:rPr lang="en-US" altLang="en-US" b="1" dirty="0"/>
              <a:t>LINKTAB</a:t>
            </a:r>
            <a:r>
              <a:rPr lang="en-US" altLang="en-US" dirty="0"/>
              <a:t>(</a:t>
            </a:r>
            <a:r>
              <a:rPr lang="en-US" altLang="en-US" dirty="0" err="1"/>
              <a:t>Symbol,Type,translated</a:t>
            </a:r>
            <a:r>
              <a:rPr lang="en-US" altLang="en-US" dirty="0"/>
              <a:t> address):Contains information </a:t>
            </a:r>
            <a:r>
              <a:rPr lang="en-US" altLang="en-US" dirty="0" err="1"/>
              <a:t>concerningpublic</a:t>
            </a:r>
            <a:r>
              <a:rPr lang="en-US" altLang="en-US" dirty="0"/>
              <a:t> definitions.</a:t>
            </a:r>
          </a:p>
          <a:p>
            <a:r>
              <a:rPr lang="en-US" altLang="en-US" dirty="0" err="1"/>
              <a:t>Type:PD</a:t>
            </a:r>
            <a:r>
              <a:rPr lang="en-US" altLang="en-US" dirty="0"/>
              <a:t>/EXT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1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/>
              <a:t>Design of linker: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183291"/>
              </p:ext>
            </p:extLst>
          </p:nvPr>
        </p:nvGraphicFramePr>
        <p:xfrm>
          <a:off x="1842753" y="4854265"/>
          <a:ext cx="1676400" cy="125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5180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Translated</a:t>
                      </a:r>
                      <a:r>
                        <a:rPr lang="en-US" sz="1400" baseline="0" dirty="0" smtClean="0"/>
                        <a:t> Address</a:t>
                      </a:r>
                      <a:endParaRPr lang="en-US" sz="1400" dirty="0"/>
                    </a:p>
                  </a:txBody>
                  <a:tcPr marT="45711" marB="45711"/>
                </a:tc>
              </a:tr>
              <a:tr h="3707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</a:p>
                  </a:txBody>
                  <a:tcPr marT="45711" marB="45711"/>
                </a:tc>
              </a:tr>
              <a:tr h="3707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538</a:t>
                      </a:r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15376" name="TextBox 5"/>
          <p:cNvSpPr txBox="1">
            <a:spLocks noChangeArrowheads="1"/>
          </p:cNvSpPr>
          <p:nvPr/>
        </p:nvSpPr>
        <p:spPr bwMode="auto">
          <a:xfrm>
            <a:off x="1676400" y="4488284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 RELOCTAB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8003796"/>
              </p:ext>
            </p:extLst>
          </p:nvPr>
        </p:nvGraphicFramePr>
        <p:xfrm>
          <a:off x="4114800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Translated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9" name="TextBox 7"/>
          <p:cNvSpPr txBox="1">
            <a:spLocks noChangeArrowheads="1"/>
          </p:cNvSpPr>
          <p:nvPr/>
        </p:nvSpPr>
        <p:spPr bwMode="auto">
          <a:xfrm>
            <a:off x="5638800" y="41148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LINKTAB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3870283"/>
              </p:ext>
            </p:extLst>
          </p:nvPr>
        </p:nvGraphicFramePr>
        <p:xfrm>
          <a:off x="7571702" y="2286000"/>
          <a:ext cx="3040489" cy="98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0"/>
                <a:gridCol w="765753"/>
                <a:gridCol w="1013496"/>
              </a:tblGrid>
              <a:tr h="52159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T_origin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Exe_start_address</a:t>
                      </a:r>
                      <a:endParaRPr lang="en-US" sz="1400" dirty="0"/>
                    </a:p>
                  </a:txBody>
                  <a:tcPr/>
                </a:tc>
              </a:tr>
              <a:tr h="458702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17" name="TextBox 5"/>
          <p:cNvSpPr txBox="1">
            <a:spLocks noChangeArrowheads="1"/>
          </p:cNvSpPr>
          <p:nvPr/>
        </p:nvSpPr>
        <p:spPr bwMode="auto">
          <a:xfrm>
            <a:off x="7988120" y="19050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 Object module header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78" y="381000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45459" y="403412"/>
            <a:ext cx="8229600" cy="8919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 dirty="0"/>
              <a:t>Design of linker:</a:t>
            </a:r>
            <a:br>
              <a:rPr lang="en-US" altLang="en-US" sz="3600" u="sng" dirty="0"/>
            </a:br>
            <a:r>
              <a:rPr lang="en-US" altLang="en-US" sz="2400" dirty="0"/>
              <a:t>Relocation algorithm: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524000" y="1295400"/>
            <a:ext cx="9144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1.program_linked_origin:=&lt;link origin&gt;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2.For each object module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:=translated origin of the object module.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OM_size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:=size of the object module;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t_orgin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c)Read the m/c lang.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d)Read RELOCTAB of the object module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e)For each entry in RELOCTAB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Translated_addr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:=Address 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theRELOCTAB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ii)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Addr_in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work_area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Addr_of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work_area+Translated_addr-t_orgin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iii)Add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operand address in the word with the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area.</a:t>
            </a:r>
          </a:p>
          <a:p>
            <a:pPr eaLnBrk="1" hangingPunct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f)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 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program_linked_origin+OM_size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55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43" y="2386059"/>
            <a:ext cx="5282101" cy="32304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7012" y="2246968"/>
            <a:ext cx="4316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Ex</a:t>
            </a:r>
            <a:r>
              <a:rPr lang="en-US" altLang="en-US" dirty="0"/>
              <a:t>:   Let </a:t>
            </a:r>
            <a:r>
              <a:rPr lang="en-US" altLang="en-US" dirty="0" err="1"/>
              <a:t>addr</a:t>
            </a:r>
            <a:r>
              <a:rPr lang="en-US" altLang="en-US" dirty="0"/>
              <a:t> in work area=300</a:t>
            </a:r>
            <a:r>
              <a:rPr lang="en-US" altLang="en-US" dirty="0" smtClean="0"/>
              <a:t>,</a:t>
            </a:r>
          </a:p>
          <a:p>
            <a:r>
              <a:rPr lang="en-US" altLang="en-US" dirty="0" smtClean="0"/>
              <a:t>Link </a:t>
            </a:r>
            <a:r>
              <a:rPr lang="en-US" altLang="en-US" dirty="0"/>
              <a:t>origin=900,t_origin=500 ,size=42 then</a:t>
            </a:r>
          </a:p>
          <a:p>
            <a:r>
              <a:rPr lang="en-US" altLang="en-US" dirty="0" smtClean="0"/>
              <a:t>Relocation </a:t>
            </a:r>
            <a:r>
              <a:rPr lang="en-US" altLang="en-US" dirty="0"/>
              <a:t>factor=900-500=400</a:t>
            </a:r>
          </a:p>
          <a:p>
            <a:r>
              <a:rPr lang="en-US" altLang="en-US" dirty="0" err="1" smtClean="0"/>
              <a:t>Addr_in</a:t>
            </a:r>
            <a:r>
              <a:rPr lang="en-US" altLang="en-US" dirty="0" smtClean="0"/>
              <a:t> </a:t>
            </a:r>
            <a:r>
              <a:rPr lang="en-US" altLang="en-US" dirty="0"/>
              <a:t>_</a:t>
            </a:r>
            <a:r>
              <a:rPr lang="en-US" altLang="en-US" dirty="0" err="1" smtClean="0"/>
              <a:t>work_area</a:t>
            </a:r>
            <a:r>
              <a:rPr lang="en-US" altLang="en-US" dirty="0" smtClean="0"/>
              <a:t>=300+500-500=300</a:t>
            </a:r>
          </a:p>
          <a:p>
            <a:r>
              <a:rPr lang="en-US" altLang="en-US" dirty="0" smtClean="0"/>
              <a:t>This word contains the instruction for </a:t>
            </a:r>
          </a:p>
          <a:p>
            <a:r>
              <a:rPr lang="en-US" altLang="en-US" b="1" dirty="0" smtClean="0"/>
              <a:t>READ A</a:t>
            </a:r>
          </a:p>
          <a:p>
            <a:r>
              <a:rPr lang="en-US" altLang="en-US" dirty="0" smtClean="0"/>
              <a:t>It is relocated by adding 400 to the operand address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5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23064"/>
            <a:ext cx="89154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 dirty="0"/>
              <a:t>Design of linker:</a:t>
            </a:r>
            <a:br>
              <a:rPr lang="en-US" altLang="en-US" sz="3600" u="sng" dirty="0"/>
            </a:br>
            <a:r>
              <a:rPr lang="en-US" altLang="en-US" sz="2400" dirty="0"/>
              <a:t>Linking algorithm: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2327564" y="368221"/>
            <a:ext cx="9144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1.program_linked_origin:=&lt;link origin&gt;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2.For each object module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:=translated origin of the object module.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OM_size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:=size of the object module;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relocation_factor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c)Read the m/c lang.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work area;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d)Read LINKTAB of the object module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e)For each entry in LINKTAB with type=PD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)name:=symbol;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linked_address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translated_address+relocation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Enter(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name,linked_address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)in NTAB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f)Enter(object module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name,Prog_linked_origin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)in NTAB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Program_linked_origin+OM_size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3.For each object module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:=translated origin of the object module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program_linked_origin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:=load address from NTAB;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b)For each LINKTAB entry with type=EXT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Addr_in_work_area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work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area+Program_linked_origin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Link_origin+translated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ii)Search symbol in NTAB and copy its linked address. Add this linked address to operand address in the word with the address with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address_in_work_area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9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2742921"/>
              </p:ext>
            </p:extLst>
          </p:nvPr>
        </p:nvGraphicFramePr>
        <p:xfrm>
          <a:off x="983129" y="4515790"/>
          <a:ext cx="31451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559"/>
                <a:gridCol w="1572559"/>
              </a:tblGrid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address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941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</a:t>
                      </a:r>
                      <a:endParaRPr lang="en-US" dirty="0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1518044"/>
              </p:ext>
            </p:extLst>
          </p:nvPr>
        </p:nvGraphicFramePr>
        <p:xfrm>
          <a:off x="5257800" y="258809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Translated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9329" y="221876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LINKTAB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2212" y="4001294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3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06904" y="830323"/>
            <a:ext cx="3534037" cy="143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10"/>
              </a:lnSpc>
              <a:spcBef>
                <a:spcPts val="160"/>
              </a:spcBef>
            </a:pPr>
            <a:r>
              <a:rPr sz="3000" spc="-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ELF</a:t>
            </a:r>
            <a:endParaRPr sz="2400" dirty="0">
              <a:latin typeface="Times New Roman"/>
              <a:cs typeface="Times New Roman"/>
            </a:endParaRPr>
          </a:p>
          <a:p>
            <a:pPr marL="12700" marR="14286">
              <a:lnSpc>
                <a:spcPct val="95825"/>
              </a:lnSpc>
              <a:spcBef>
                <a:spcPts val="2118"/>
              </a:spcBef>
            </a:pPr>
            <a:r>
              <a:rPr sz="2400" dirty="0" smtClean="0">
                <a:latin typeface="Times New Roman"/>
                <a:cs typeface="Times New Roman"/>
              </a:rPr>
              <a:t>Non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relocating programs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14286">
              <a:lnSpc>
                <a:spcPct val="95825"/>
              </a:lnSpc>
              <a:spcBef>
                <a:spcPts val="2118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78764" marR="8543">
              <a:lnSpc>
                <a:spcPct val="95825"/>
              </a:lnSpc>
              <a:spcBef>
                <a:spcPts val="607"/>
              </a:spcBef>
            </a:pP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786" y="892812"/>
            <a:ext cx="41553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6904" y="1906581"/>
            <a:ext cx="8478967" cy="112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50">
              <a:lnSpc>
                <a:spcPts val="2585"/>
              </a:lnSpc>
              <a:spcBef>
                <a:spcPts val="129"/>
              </a:spcBef>
            </a:pPr>
            <a:r>
              <a:rPr lang="en-US" sz="2100" dirty="0" smtClean="0">
                <a:latin typeface="Times New Roman"/>
                <a:cs typeface="Times New Roman"/>
              </a:rPr>
              <a:t>is </a:t>
            </a:r>
            <a:r>
              <a:rPr sz="2100" dirty="0" smtClean="0">
                <a:latin typeface="Times New Roman"/>
                <a:cs typeface="Times New Roman"/>
              </a:rPr>
              <a:t>a</a:t>
            </a:r>
            <a:r>
              <a:rPr sz="2100" spc="28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program</a:t>
            </a:r>
            <a:r>
              <a:rPr sz="2100" spc="-4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wh</a:t>
            </a:r>
            <a:r>
              <a:rPr sz="2100" spc="-4" dirty="0" smtClean="0">
                <a:latin typeface="Times New Roman"/>
                <a:cs typeface="Times New Roman"/>
              </a:rPr>
              <a:t>i</a:t>
            </a:r>
            <a:r>
              <a:rPr sz="2100" dirty="0" smtClean="0">
                <a:latin typeface="Times New Roman"/>
                <a:cs typeface="Times New Roman"/>
              </a:rPr>
              <a:t>ch </a:t>
            </a:r>
            <a:r>
              <a:rPr sz="2100" spc="18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cannot</a:t>
            </a:r>
            <a:r>
              <a:rPr sz="2100" spc="-2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be</a:t>
            </a:r>
            <a:r>
              <a:rPr sz="2100" spc="297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execut</a:t>
            </a:r>
            <a:r>
              <a:rPr sz="2100" spc="5" dirty="0" smtClean="0">
                <a:latin typeface="Times New Roman"/>
                <a:cs typeface="Times New Roman"/>
              </a:rPr>
              <a:t>e</a:t>
            </a:r>
            <a:r>
              <a:rPr sz="2100" dirty="0" smtClean="0">
                <a:latin typeface="Times New Roman"/>
                <a:cs typeface="Times New Roman"/>
              </a:rPr>
              <a:t>d</a:t>
            </a:r>
            <a:r>
              <a:rPr sz="2100" spc="-44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in</a:t>
            </a:r>
            <a:r>
              <a:rPr sz="2100" spc="379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any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m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m</a:t>
            </a:r>
            <a:r>
              <a:rPr lang="en-US" sz="2100" spc="11" dirty="0">
                <a:latin typeface="Times New Roman"/>
                <a:cs typeface="Times New Roman"/>
              </a:rPr>
              <a:t>o</a:t>
            </a:r>
            <a:r>
              <a:rPr lang="en-US" sz="2100" dirty="0">
                <a:latin typeface="Times New Roman"/>
                <a:cs typeface="Times New Roman"/>
              </a:rPr>
              <a:t>ry</a:t>
            </a:r>
            <a:r>
              <a:rPr lang="en-US" sz="2100" spc="-25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area</a:t>
            </a:r>
            <a:r>
              <a:rPr lang="en-US" sz="2100" spc="2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oth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r</a:t>
            </a:r>
            <a:r>
              <a:rPr lang="en-US" sz="2100" spc="141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</a:t>
            </a:r>
            <a:r>
              <a:rPr lang="en-US" sz="2100" spc="-11" dirty="0">
                <a:latin typeface="Times New Roman"/>
                <a:cs typeface="Times New Roman"/>
              </a:rPr>
              <a:t>a</a:t>
            </a:r>
            <a:r>
              <a:rPr lang="en-US" sz="2100" dirty="0">
                <a:latin typeface="Times New Roman"/>
                <a:cs typeface="Times New Roman"/>
              </a:rPr>
              <a:t>n</a:t>
            </a:r>
            <a:r>
              <a:rPr lang="en-US" sz="2100" spc="363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ar</a:t>
            </a:r>
            <a:r>
              <a:rPr lang="en-US" sz="2100" spc="11" dirty="0">
                <a:latin typeface="Times New Roman"/>
                <a:cs typeface="Times New Roman"/>
              </a:rPr>
              <a:t>e</a:t>
            </a: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spc="267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starting </a:t>
            </a:r>
            <a:r>
              <a:rPr lang="en-US" sz="2100" spc="460" dirty="0">
                <a:latin typeface="Times New Roman"/>
                <a:cs typeface="Times New Roman"/>
              </a:rPr>
              <a:t> </a:t>
            </a:r>
            <a:r>
              <a:rPr lang="en-US" sz="2100" spc="9" dirty="0">
                <a:latin typeface="Times New Roman"/>
                <a:cs typeface="Times New Roman"/>
              </a:rPr>
              <a:t>o</a:t>
            </a:r>
            <a:r>
              <a:rPr lang="en-US" sz="2100" dirty="0">
                <a:latin typeface="Times New Roman"/>
                <a:cs typeface="Times New Roman"/>
              </a:rPr>
              <a:t>n</a:t>
            </a:r>
            <a:r>
              <a:rPr lang="en-US" sz="2100" spc="290" dirty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its translated</a:t>
            </a:r>
            <a:r>
              <a:rPr lang="en-US" sz="2100" spc="-75" dirty="0" smtClean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o</a:t>
            </a:r>
            <a:r>
              <a:rPr lang="en-US" sz="2100" spc="9" dirty="0">
                <a:latin typeface="Times New Roman"/>
                <a:cs typeface="Times New Roman"/>
              </a:rPr>
              <a:t>r</a:t>
            </a:r>
            <a:r>
              <a:rPr lang="en-US" sz="2100" dirty="0">
                <a:latin typeface="Times New Roman"/>
                <a:cs typeface="Times New Roman"/>
              </a:rPr>
              <a:t>igin</a:t>
            </a:r>
          </a:p>
          <a:p>
            <a:pPr marL="14726">
              <a:lnSpc>
                <a:spcPct val="95825"/>
              </a:lnSpc>
              <a:spcBef>
                <a:spcPts val="478"/>
              </a:spcBef>
            </a:pPr>
            <a:r>
              <a:rPr lang="en-US" sz="2100" dirty="0" smtClean="0">
                <a:latin typeface="Times New Roman"/>
                <a:cs typeface="Times New Roman"/>
              </a:rPr>
              <a:t> 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904" y="2830490"/>
            <a:ext cx="10132060" cy="351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0">
              <a:lnSpc>
                <a:spcPct val="95825"/>
              </a:lnSpc>
              <a:spcBef>
                <a:spcPts val="725"/>
              </a:spcBef>
            </a:pPr>
            <a:r>
              <a:rPr sz="2400" dirty="0" err="1" smtClean="0">
                <a:latin typeface="Times New Roman"/>
                <a:cs typeface="Times New Roman"/>
              </a:rPr>
              <a:t>Relocatable</a:t>
            </a:r>
            <a:r>
              <a:rPr sz="2400" spc="-12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program</a:t>
            </a: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r>
              <a:rPr sz="165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 </a:t>
            </a:r>
            <a:r>
              <a:rPr sz="2100" spc="1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297" dirty="0">
                <a:latin typeface="Times New Roman"/>
                <a:cs typeface="Times New Roman"/>
              </a:rPr>
              <a:t> </a:t>
            </a:r>
            <a:r>
              <a:rPr sz="2100" spc="-16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ssed</a:t>
            </a:r>
            <a:r>
              <a:rPr sz="2100" spc="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8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locate</a:t>
            </a:r>
            <a:r>
              <a:rPr sz="2100" spc="-25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8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8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desired</a:t>
            </a:r>
            <a:r>
              <a:rPr sz="2100" spc="-24" dirty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area</a:t>
            </a:r>
            <a:r>
              <a:rPr lang="en-US" sz="2100" dirty="0" smtClean="0">
                <a:latin typeface="Times New Roman"/>
                <a:cs typeface="Times New Roman"/>
              </a:rPr>
              <a:t> of memory</a:t>
            </a:r>
            <a:endParaRPr sz="2100" dirty="0">
              <a:latin typeface="Times New Roman"/>
              <a:cs typeface="Times New Roman"/>
            </a:endParaRPr>
          </a:p>
          <a:p>
            <a:pPr marL="12700" marR="23000">
              <a:lnSpc>
                <a:spcPct val="95825"/>
              </a:lnSpc>
              <a:spcBef>
                <a:spcPts val="72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23000">
              <a:lnSpc>
                <a:spcPct val="95825"/>
              </a:lnSpc>
              <a:spcBef>
                <a:spcPts val="725"/>
              </a:spcBef>
            </a:pPr>
            <a:r>
              <a:rPr sz="2400" dirty="0" smtClean="0">
                <a:latin typeface="Times New Roman"/>
                <a:cs typeface="Times New Roman"/>
              </a:rPr>
              <a:t>Sel</a:t>
            </a:r>
            <a:r>
              <a:rPr sz="2400" spc="4" dirty="0" smtClean="0">
                <a:latin typeface="Times New Roman"/>
                <a:cs typeface="Times New Roman"/>
              </a:rPr>
              <a:t>f</a:t>
            </a:r>
            <a:r>
              <a:rPr sz="2400" dirty="0" smtClean="0">
                <a:latin typeface="Times New Roman"/>
                <a:cs typeface="Times New Roman"/>
              </a:rPr>
              <a:t>-</a:t>
            </a:r>
            <a:r>
              <a:rPr sz="2400" spc="441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relocating</a:t>
            </a:r>
            <a:r>
              <a:rPr sz="2400" spc="-146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programs</a:t>
            </a:r>
          </a:p>
          <a:p>
            <a:pPr marL="343063" algn="ctr">
              <a:lnSpc>
                <a:spcPct val="95825"/>
              </a:lnSpc>
              <a:spcBef>
                <a:spcPts val="604"/>
              </a:spcBef>
            </a:pPr>
            <a:r>
              <a:rPr sz="165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r>
              <a:rPr sz="165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P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o</a:t>
            </a:r>
            <a:r>
              <a:rPr sz="2100" spc="5" dirty="0" smtClean="0">
                <a:latin typeface="Times New Roman"/>
                <a:cs typeface="Times New Roman"/>
              </a:rPr>
              <a:t>g</a:t>
            </a:r>
            <a:r>
              <a:rPr sz="2100" dirty="0" smtClean="0">
                <a:latin typeface="Times New Roman"/>
                <a:cs typeface="Times New Roman"/>
              </a:rPr>
              <a:t>ram</a:t>
            </a:r>
            <a:r>
              <a:rPr sz="2100" spc="-1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which </a:t>
            </a:r>
            <a:r>
              <a:rPr sz="2100" spc="180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can  pe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fo</a:t>
            </a:r>
            <a:r>
              <a:rPr sz="2100" spc="5" dirty="0" smtClean="0">
                <a:latin typeface="Times New Roman"/>
                <a:cs typeface="Times New Roman"/>
              </a:rPr>
              <a:t>r</a:t>
            </a:r>
            <a:r>
              <a:rPr sz="2100" dirty="0" smtClean="0">
                <a:latin typeface="Times New Roman"/>
                <a:cs typeface="Times New Roman"/>
              </a:rPr>
              <a:t>m</a:t>
            </a:r>
            <a:r>
              <a:rPr sz="2100" spc="42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the </a:t>
            </a:r>
            <a:r>
              <a:rPr sz="2100" spc="98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rel</a:t>
            </a:r>
            <a:r>
              <a:rPr sz="2100" spc="11" dirty="0" smtClean="0">
                <a:latin typeface="Times New Roman"/>
                <a:cs typeface="Times New Roman"/>
              </a:rPr>
              <a:t>o</a:t>
            </a:r>
            <a:r>
              <a:rPr sz="2100" dirty="0" smtClean="0">
                <a:latin typeface="Times New Roman"/>
                <a:cs typeface="Times New Roman"/>
              </a:rPr>
              <a:t>cation</a:t>
            </a:r>
            <a:r>
              <a:rPr sz="2100" spc="3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of</a:t>
            </a:r>
            <a:r>
              <a:rPr sz="2100" spc="59" dirty="0" smtClean="0">
                <a:latin typeface="Times New Roman"/>
                <a:cs typeface="Times New Roman"/>
              </a:rPr>
              <a:t> </a:t>
            </a:r>
            <a:r>
              <a:rPr sz="2100" dirty="0" smtClean="0">
                <a:latin typeface="Times New Roman"/>
                <a:cs typeface="Times New Roman"/>
              </a:rPr>
              <a:t>its</a:t>
            </a:r>
            <a:r>
              <a:rPr lang="en-US" sz="2100" dirty="0" smtClean="0">
                <a:latin typeface="Times New Roman"/>
                <a:cs typeface="Times New Roman"/>
              </a:rPr>
              <a:t> own</a:t>
            </a:r>
            <a:endParaRPr sz="2100" dirty="0" smtClean="0">
              <a:latin typeface="Times New Roman"/>
              <a:cs typeface="Times New Roman"/>
            </a:endParaRPr>
          </a:p>
          <a:p>
            <a:pPr marL="653084" marR="23000">
              <a:lnSpc>
                <a:spcPct val="95825"/>
              </a:lnSpc>
              <a:spcBef>
                <a:spcPts val="105"/>
              </a:spcBef>
            </a:pPr>
            <a:r>
              <a:rPr sz="2100" dirty="0" smtClean="0">
                <a:latin typeface="Times New Roman"/>
                <a:cs typeface="Times New Roman"/>
              </a:rPr>
              <a:t>a</a:t>
            </a:r>
            <a:r>
              <a:rPr sz="2100" spc="-17" dirty="0" smtClean="0">
                <a:latin typeface="Times New Roman"/>
                <a:cs typeface="Times New Roman"/>
              </a:rPr>
              <a:t>d</a:t>
            </a:r>
            <a:r>
              <a:rPr sz="2100" spc="-5" dirty="0" smtClean="0">
                <a:latin typeface="Times New Roman"/>
                <a:cs typeface="Times New Roman"/>
              </a:rPr>
              <a:t>d</a:t>
            </a:r>
            <a:r>
              <a:rPr sz="2100" dirty="0" smtClean="0">
                <a:latin typeface="Times New Roman"/>
                <a:cs typeface="Times New Roman"/>
              </a:rPr>
              <a:t>r</a:t>
            </a:r>
            <a:r>
              <a:rPr sz="2100" spc="5" dirty="0" smtClean="0">
                <a:latin typeface="Times New Roman"/>
                <a:cs typeface="Times New Roman"/>
              </a:rPr>
              <a:t>e</a:t>
            </a:r>
            <a:r>
              <a:rPr sz="2100" dirty="0" smtClean="0">
                <a:latin typeface="Times New Roman"/>
                <a:cs typeface="Times New Roman"/>
              </a:rPr>
              <a:t>ss</a:t>
            </a:r>
            <a:r>
              <a:rPr sz="2100" spc="98" dirty="0" smtClean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sensitive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instructions. 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marL="653084" marR="23000">
              <a:lnSpc>
                <a:spcPct val="95825"/>
              </a:lnSpc>
              <a:spcBef>
                <a:spcPts val="105"/>
              </a:spcBef>
            </a:pPr>
            <a:r>
              <a:rPr lang="en-US" sz="2100" spc="64" dirty="0" smtClean="0">
                <a:latin typeface="Times New Roman"/>
                <a:cs typeface="Times New Roman"/>
              </a:rPr>
              <a:t>It </a:t>
            </a:r>
            <a:r>
              <a:rPr sz="2100" spc="64" dirty="0" smtClean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</a:t>
            </a:r>
            <a:r>
              <a:rPr sz="2100" spc="-11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ins</a:t>
            </a:r>
          </a:p>
          <a:p>
            <a:pPr marL="744474" marR="212868">
              <a:lnSpc>
                <a:spcPct val="100041"/>
              </a:lnSpc>
              <a:spcBef>
                <a:spcPts val="528"/>
              </a:spcBef>
            </a:pPr>
            <a:r>
              <a:rPr dirty="0" smtClean="0">
                <a:latin typeface="Times New Roman"/>
                <a:cs typeface="Times New Roman"/>
              </a:rPr>
              <a:t>A</a:t>
            </a:r>
            <a:r>
              <a:rPr spc="5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11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info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-11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1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</a:t>
            </a:r>
            <a:r>
              <a:rPr spc="1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ce</a:t>
            </a:r>
            <a:r>
              <a:rPr spc="11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ni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dress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ensi</a:t>
            </a:r>
            <a:r>
              <a:rPr spc="-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ive ins</a:t>
            </a:r>
            <a:r>
              <a:rPr spc="-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9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ctions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98338" y="5676697"/>
            <a:ext cx="6292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>
                <a:latin typeface="Times New Roman"/>
                <a:cs typeface="Times New Roman"/>
              </a:rPr>
              <a:t>Code</a:t>
            </a:r>
            <a:r>
              <a:rPr spc="353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relo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</a:t>
            </a:r>
            <a:r>
              <a:rPr spc="66" dirty="0">
                <a:latin typeface="Times New Roman"/>
                <a:cs typeface="Times New Roman"/>
              </a:rPr>
              <a:t> </a:t>
            </a:r>
            <a:r>
              <a:rPr lang="en-US" spc="66" dirty="0" smtClean="0">
                <a:latin typeface="Times New Roman"/>
                <a:cs typeface="Times New Roman"/>
              </a:rPr>
              <a:t>of ASI</a:t>
            </a:r>
            <a:r>
              <a:rPr dirty="0" smtClean="0">
                <a:latin typeface="Times New Roman"/>
                <a:cs typeface="Times New Roman"/>
              </a:rPr>
              <a:t>.</a:t>
            </a:r>
            <a:r>
              <a:rPr spc="104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7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231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led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relo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0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ing</a:t>
            </a:r>
            <a:r>
              <a:rPr spc="354" dirty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logic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for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95825"/>
              </a:lnSpc>
              <a:spcBef>
                <a:spcPts val="2118"/>
              </a:spcBef>
            </a:pP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32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overl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4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</a:t>
            </a:r>
            <a:r>
              <a:rPr lang="en-US" spc="-9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rogram</a:t>
            </a:r>
            <a:r>
              <a:rPr lang="en-US" spc="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15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has </a:t>
            </a:r>
            <a:r>
              <a:rPr lang="en-US" spc="163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same load</a:t>
            </a:r>
            <a:r>
              <a:rPr lang="en-US" spc="59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orig</a:t>
            </a:r>
            <a:r>
              <a:rPr lang="en-US" spc="-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49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some </a:t>
            </a:r>
            <a:r>
              <a:rPr lang="en-US" spc="26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ther</a:t>
            </a:r>
            <a:r>
              <a:rPr lang="en-US" spc="-11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</a:t>
            </a:r>
            <a:r>
              <a:rPr lang="en-US" spc="16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progr</a:t>
            </a:r>
            <a:r>
              <a:rPr lang="en-US" spc="-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m</a:t>
            </a:r>
          </a:p>
          <a:p>
            <a:pPr marL="12700">
              <a:lnSpc>
                <a:spcPct val="95825"/>
              </a:lnSpc>
              <a:spcBef>
                <a:spcPts val="2118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lang="en-US" dirty="0">
                <a:latin typeface="Times New Roman"/>
                <a:cs typeface="Times New Roman"/>
              </a:rPr>
              <a:t>Used 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reduce</a:t>
            </a:r>
            <a:r>
              <a:rPr lang="en-US" spc="9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memo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requirements of the program</a:t>
            </a:r>
            <a:endParaRPr lang="en-US" dirty="0">
              <a:latin typeface="Times New Roman"/>
              <a:cs typeface="Times New Roman"/>
            </a:endParaRP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endParaRPr lang="en-US" sz="2000" dirty="0" smtClean="0">
              <a:solidFill>
                <a:srgbClr val="FD8537"/>
              </a:solidFill>
              <a:latin typeface="Wingdings"/>
              <a:cs typeface="Wingdings"/>
            </a:endParaRP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r>
              <a:rPr lang="en-US" dirty="0" smtClean="0">
                <a:latin typeface="Times New Roman"/>
                <a:cs typeface="Times New Roman"/>
              </a:rPr>
              <a:t>Pro</a:t>
            </a:r>
            <a:r>
              <a:rPr lang="en-US" spc="-5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ram</a:t>
            </a:r>
            <a:r>
              <a:rPr lang="en-US" spc="197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contai</a:t>
            </a:r>
            <a:r>
              <a:rPr lang="en-US" spc="-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ing</a:t>
            </a:r>
            <a:r>
              <a:rPr lang="en-US" spc="117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verla</a:t>
            </a:r>
            <a:r>
              <a:rPr lang="en-US" spc="-1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0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called overlay</a:t>
            </a:r>
          </a:p>
          <a:p>
            <a:pPr marL="12700" marR="5514">
              <a:lnSpc>
                <a:spcPct val="95825"/>
              </a:lnSpc>
              <a:spcBef>
                <a:spcPts val="72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287019" marR="45720">
              <a:lnSpc>
                <a:spcPct val="95825"/>
              </a:lnSpc>
              <a:spcBef>
                <a:spcPts val="120"/>
              </a:spcBef>
            </a:pPr>
            <a:r>
              <a:rPr lang="en-US" dirty="0">
                <a:latin typeface="Times New Roman"/>
                <a:cs typeface="Times New Roman"/>
              </a:rPr>
              <a:t>structured</a:t>
            </a:r>
            <a:r>
              <a:rPr lang="en-US" spc="-8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progr</a:t>
            </a:r>
            <a:r>
              <a:rPr lang="en-US" spc="-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m.</a:t>
            </a:r>
          </a:p>
          <a:p>
            <a:pPr marL="0" marR="45720" indent="0">
              <a:lnSpc>
                <a:spcPct val="95825"/>
              </a:lnSpc>
              <a:spcBef>
                <a:spcPts val="72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It</a:t>
            </a:r>
            <a:r>
              <a:rPr lang="en-US" spc="132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consi</a:t>
            </a:r>
            <a:r>
              <a:rPr lang="en-US" spc="11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-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</a:p>
          <a:p>
            <a:pPr marL="150164" marR="45720" indent="0">
              <a:lnSpc>
                <a:spcPct val="95825"/>
              </a:lnSpc>
              <a:spcBef>
                <a:spcPts val="604"/>
              </a:spcBef>
              <a:buNone/>
            </a:pPr>
            <a:r>
              <a:rPr lang="en-US" sz="2000" dirty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</a:t>
            </a:r>
            <a:r>
              <a:rPr lang="en-US" sz="200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5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anently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1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si</a:t>
            </a:r>
            <a:r>
              <a:rPr lang="en-US" spc="-5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7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po</a:t>
            </a:r>
            <a:r>
              <a:rPr lang="en-US" spc="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tion, called root</a:t>
            </a:r>
            <a:endParaRPr lang="en-US" dirty="0">
              <a:latin typeface="Times New Roman"/>
              <a:cs typeface="Times New Roman"/>
            </a:endParaRPr>
          </a:p>
          <a:p>
            <a:pPr marL="150164" marR="45720" indent="0">
              <a:lnSpc>
                <a:spcPct val="95825"/>
              </a:lnSpc>
              <a:spcBef>
                <a:spcPts val="609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2</a:t>
            </a:r>
            <a:r>
              <a:rPr lang="en-US" sz="2000" spc="72" dirty="0" smtClean="0">
                <a:solidFill>
                  <a:srgbClr val="FD8537"/>
                </a:solidFill>
                <a:latin typeface="Times New Roman"/>
                <a:cs typeface="Times New Roman"/>
              </a:rPr>
              <a:t>    </a:t>
            </a:r>
            <a:r>
              <a:rPr lang="en-US" dirty="0" smtClean="0">
                <a:latin typeface="Times New Roman"/>
                <a:cs typeface="Times New Roman"/>
              </a:rPr>
              <a:t>Set </a:t>
            </a:r>
            <a:r>
              <a:rPr lang="en-US" spc="44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61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Arial Unicode MS" panose="020B0604020202020204" pitchFamily="34" charset="-128"/>
              </a:rPr>
              <a:t>Static and Dynamic </a:t>
            </a:r>
            <a:r>
              <a:rPr lang="en-IN" b="1" i="1" dirty="0" smtClean="0">
                <a:latin typeface="Times New Roman" panose="02020603050405020304" pitchFamily="18" charset="0"/>
                <a:cs typeface="Arial Unicode MS" panose="020B0604020202020204" pitchFamily="34" charset="-128"/>
              </a:rPr>
              <a:t>Bindings</a:t>
            </a:r>
            <a:r>
              <a:rPr lang="en-IN" b="1" i="1" dirty="0">
                <a:latin typeface="Times New Roman" panose="02020603050405020304" pitchFamily="18" charset="0"/>
                <a:cs typeface="Arial Unicode MS" panose="020B0604020202020204" pitchFamily="34" charset="-128"/>
              </a:rPr>
              <a:t/>
            </a:r>
            <a:br>
              <a:rPr lang="en-IN" b="1" i="1" dirty="0">
                <a:latin typeface="Times New Roman" panose="02020603050405020304" pitchFamily="18" charset="0"/>
                <a:cs typeface="Arial Unicode MS" panose="020B0604020202020204" pitchFamily="34" charset="-12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Arial Unicode MS" panose="020B0604020202020204" pitchFamily="34" charset="-128"/>
              </a:rPr>
              <a:t>Memory allocation is an aspect of a more general action in software operation known as </a:t>
            </a:r>
            <a:r>
              <a:rPr lang="en-IN" i="1" dirty="0" smtClean="0">
                <a:latin typeface="Times New Roman" panose="02020603050405020304" pitchFamily="18" charset="0"/>
                <a:cs typeface="Arial Unicode MS" panose="020B0604020202020204" pitchFamily="34" charset="-128"/>
              </a:rPr>
              <a:t>binding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199" y="3590365"/>
            <a:ext cx="10027363" cy="204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89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root is loaded and given control for execution</a:t>
            </a:r>
          </a:p>
          <a:p>
            <a:r>
              <a:rPr lang="en-US" dirty="0" smtClean="0"/>
              <a:t>Other overlays are loaded when its needed.</a:t>
            </a:r>
          </a:p>
          <a:p>
            <a:r>
              <a:rPr lang="en-US" dirty="0" smtClean="0"/>
              <a:t>Loading new overlay overwrites old overlays coz we have same load origin for all overlays</a:t>
            </a:r>
          </a:p>
          <a:p>
            <a:r>
              <a:rPr lang="en-US" dirty="0" smtClean="0"/>
              <a:t>The structure of program is designed by identifying mutually exclusive modules </a:t>
            </a:r>
            <a:r>
              <a:rPr lang="en-US" dirty="0" err="1" smtClean="0"/>
              <a:t>i.e</a:t>
            </a:r>
            <a:r>
              <a:rPr lang="en-US" dirty="0" smtClean="0"/>
              <a:t> modules do not call each other.</a:t>
            </a:r>
          </a:p>
          <a:p>
            <a:r>
              <a:rPr lang="en-US" dirty="0" err="1" smtClean="0"/>
              <a:t>Sould</a:t>
            </a:r>
            <a:r>
              <a:rPr lang="en-US" dirty="0" smtClean="0"/>
              <a:t> be avoided to reside simultaneously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9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</a:t>
            </a:r>
          </a:p>
          <a:p>
            <a:r>
              <a:rPr lang="en-US" dirty="0" smtClean="0"/>
              <a:t>Program with six section name as </a:t>
            </a:r>
            <a:r>
              <a:rPr lang="en-US" dirty="0" err="1" smtClean="0"/>
              <a:t>init</a:t>
            </a:r>
            <a:r>
              <a:rPr lang="en-US" dirty="0" smtClean="0"/>
              <a:t>, read ,</a:t>
            </a:r>
            <a:r>
              <a:rPr lang="en-US" dirty="0" err="1" smtClean="0"/>
              <a:t>prog_a,prog_b</a:t>
            </a:r>
            <a:r>
              <a:rPr lang="en-US" dirty="0" smtClean="0"/>
              <a:t> , </a:t>
            </a:r>
            <a:r>
              <a:rPr lang="en-US" dirty="0" err="1" smtClean="0"/>
              <a:t>prog_c</a:t>
            </a:r>
            <a:r>
              <a:rPr lang="en-US" dirty="0" smtClean="0"/>
              <a:t> and print.</a:t>
            </a:r>
          </a:p>
          <a:p>
            <a:r>
              <a:rPr lang="en-US" dirty="0" smtClean="0"/>
              <a:t>How overlay is done for this program..?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552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u="sng"/>
              <a:t>Introduction: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667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Linker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3962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Loader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1447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Translator</a:t>
            </a:r>
          </a:p>
        </p:txBody>
      </p: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>
          <a:xfrm rot="5400000">
            <a:off x="5410201" y="2324101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rot="5400000">
            <a:off x="5372101" y="3581401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7315200" y="19812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</a:t>
            </a:r>
            <a:r>
              <a:rPr lang="en-US" dirty="0" err="1"/>
              <a:t>Obj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7315200" y="32766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.exe</a:t>
            </a:r>
          </a:p>
        </p:txBody>
      </p:sp>
      <p:cxnSp>
        <p:nvCxnSpPr>
          <p:cNvPr id="19" name="Straight Arrow Connector 18"/>
          <p:cNvCxnSpPr>
            <a:stCxn id="11" idx="3"/>
            <a:endCxn id="16" idx="2"/>
          </p:cNvCxnSpPr>
          <p:nvPr/>
        </p:nvCxnSpPr>
        <p:spPr>
          <a:xfrm>
            <a:off x="6477000" y="1714500"/>
            <a:ext cx="838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8" idx="3"/>
          </p:cNvCxnSpPr>
          <p:nvPr/>
        </p:nvCxnSpPr>
        <p:spPr>
          <a:xfrm rot="10800000" flipV="1">
            <a:off x="6477000" y="22860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7" idx="2"/>
          </p:cNvCxnSpPr>
          <p:nvPr/>
        </p:nvCxnSpPr>
        <p:spPr>
          <a:xfrm>
            <a:off x="6477000" y="29337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0" idx="3"/>
          </p:cNvCxnSpPr>
          <p:nvPr/>
        </p:nvCxnSpPr>
        <p:spPr>
          <a:xfrm rot="10800000" flipV="1">
            <a:off x="6477000" y="35814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81600" y="5181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Program execution</a:t>
            </a:r>
          </a:p>
        </p:txBody>
      </p:sp>
      <p:cxnSp>
        <p:nvCxnSpPr>
          <p:cNvPr id="30" name="Straight Arrow Connector 29"/>
          <p:cNvCxnSpPr>
            <a:stCxn id="10" idx="2"/>
            <a:endCxn id="28" idx="0"/>
          </p:cNvCxnSpPr>
          <p:nvPr/>
        </p:nvCxnSpPr>
        <p:spPr>
          <a:xfrm rot="16200000" flipH="1">
            <a:off x="5429250" y="4819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1" idx="0"/>
          </p:cNvCxnSpPr>
          <p:nvPr/>
        </p:nvCxnSpPr>
        <p:spPr>
          <a:xfrm rot="10800000" flipV="1">
            <a:off x="5753100" y="1143000"/>
            <a:ext cx="3429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Box 34"/>
          <p:cNvSpPr txBox="1">
            <a:spLocks noChangeArrowheads="1"/>
          </p:cNvSpPr>
          <p:nvPr/>
        </p:nvSpPr>
        <p:spPr bwMode="auto">
          <a:xfrm>
            <a:off x="6324600" y="9144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 program</a:t>
            </a:r>
          </a:p>
        </p:txBody>
      </p:sp>
      <p:sp>
        <p:nvSpPr>
          <p:cNvPr id="6162" name="TextBox 37"/>
          <p:cNvSpPr txBox="1">
            <a:spLocks noChangeArrowheads="1"/>
          </p:cNvSpPr>
          <p:nvPr/>
        </p:nvSpPr>
        <p:spPr bwMode="auto">
          <a:xfrm>
            <a:off x="1210235" y="1600201"/>
            <a:ext cx="336176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Translator translates source program to machine code and creates object file.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Linker receives set of object files and links them solving external reference problems and creates ready to execute file.(which is a binary file).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Loader loads this binary file to execution area for its execution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122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Some terminology used to refer to programing address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Translation time address :address assign by translator</a:t>
            </a:r>
          </a:p>
          <a:p>
            <a:r>
              <a:rPr lang="en-US" dirty="0" smtClean="0"/>
              <a:t>Linked address : address assign by linker</a:t>
            </a:r>
          </a:p>
          <a:p>
            <a:r>
              <a:rPr lang="en-US" dirty="0" smtClean="0"/>
              <a:t>Load time address: address assign by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7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terminology as assigning  the origin of program</a:t>
            </a:r>
          </a:p>
          <a:p>
            <a:r>
              <a:rPr lang="en-US" dirty="0"/>
              <a:t>T</a:t>
            </a:r>
            <a:r>
              <a:rPr lang="en-US" dirty="0" smtClean="0"/>
              <a:t>ranslated origin : Address of origin assumed by the translator.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This address is specified by ORIGIN.</a:t>
            </a:r>
          </a:p>
          <a:p>
            <a:r>
              <a:rPr lang="en-US" dirty="0" smtClean="0"/>
              <a:t>Linked address: Address of origin assign by the linker while generating binary program</a:t>
            </a:r>
          </a:p>
          <a:p>
            <a:r>
              <a:rPr lang="en-US" dirty="0" smtClean="0"/>
              <a:t>Load origin : Address of origin assign by the loader while loading  program for execution.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and its generated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97" y="2607704"/>
            <a:ext cx="5836052" cy="35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5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39176" y="1784115"/>
            <a:ext cx="8934375" cy="324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103614" indent="-342900" algn="just">
              <a:lnSpc>
                <a:spcPts val="2375"/>
              </a:lnSpc>
              <a:spcBef>
                <a:spcPts val="118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52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AA</a:t>
            </a:r>
            <a:r>
              <a:rPr sz="2200" spc="3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9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2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lute</a:t>
            </a:r>
            <a:r>
              <a:rPr sz="2200" spc="-9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4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</a:t>
            </a:r>
            <a:r>
              <a:rPr sz="2200" spc="9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1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362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prog</a:t>
            </a:r>
            <a:r>
              <a:rPr sz="2200" spc="-11" dirty="0" smtClean="0">
                <a:latin typeface="Times New Roman"/>
                <a:cs typeface="Times New Roman"/>
              </a:rPr>
              <a:t>r</a:t>
            </a:r>
            <a:r>
              <a:rPr sz="2200" dirty="0" smtClean="0">
                <a:latin typeface="Times New Roman"/>
                <a:cs typeface="Times New Roman"/>
              </a:rPr>
              <a:t>am</a:t>
            </a:r>
            <a:r>
              <a:rPr sz="2200" spc="-85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P.</a:t>
            </a:r>
          </a:p>
          <a:p>
            <a:pPr marL="355600" indent="-342900" algn="just">
              <a:lnSpc>
                <a:spcPct val="100041"/>
              </a:lnSpc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21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AA!=</a:t>
            </a:r>
            <a:r>
              <a:rPr sz="2200" spc="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Φ</a:t>
            </a:r>
            <a:r>
              <a:rPr sz="2200" spc="32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pl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es</a:t>
            </a:r>
            <a:r>
              <a:rPr sz="2200" spc="-31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32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1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29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su</a:t>
            </a:r>
            <a:r>
              <a:rPr sz="2200" spc="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es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in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truc</a:t>
            </a:r>
            <a:r>
              <a:rPr sz="2200" spc="-1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1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ns</a:t>
            </a:r>
            <a:r>
              <a:rPr sz="2200" spc="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1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71" dirty="0">
                <a:latin typeface="Times New Roman"/>
                <a:cs typeface="Times New Roman"/>
              </a:rPr>
              <a:t> </a:t>
            </a:r>
            <a:r>
              <a:rPr sz="2200" spc="9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ccupy</a:t>
            </a:r>
            <a:r>
              <a:rPr sz="2200" spc="54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cific 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4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4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s. a</a:t>
            </a:r>
            <a:r>
              <a:rPr sz="2200" spc="303" dirty="0">
                <a:latin typeface="Times New Roman"/>
                <a:cs typeface="Times New Roman"/>
              </a:rPr>
              <a:t> </a:t>
            </a:r>
            <a:r>
              <a:rPr lang="en-US" sz="2200" spc="303" dirty="0" smtClean="0">
                <a:latin typeface="Times New Roman"/>
                <a:cs typeface="Times New Roman"/>
              </a:rPr>
              <a:t>such </a:t>
            </a:r>
            <a:r>
              <a:rPr sz="2200" dirty="0" smtClean="0">
                <a:latin typeface="Times New Roman"/>
                <a:cs typeface="Times New Roman"/>
              </a:rPr>
              <a:t>pr</a:t>
            </a:r>
            <a:r>
              <a:rPr sz="2200" spc="5" dirty="0" smtClean="0">
                <a:latin typeface="Times New Roman"/>
                <a:cs typeface="Times New Roman"/>
              </a:rPr>
              <a:t>o</a:t>
            </a:r>
            <a:r>
              <a:rPr sz="2200" dirty="0" smtClean="0">
                <a:latin typeface="Times New Roman"/>
                <a:cs typeface="Times New Roman"/>
              </a:rPr>
              <a:t>gram</a:t>
            </a:r>
            <a:r>
              <a:rPr sz="2200" spc="18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</a:t>
            </a:r>
            <a:r>
              <a:rPr sz="2200" spc="4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ed </a:t>
            </a:r>
            <a:r>
              <a:rPr sz="2200" spc="15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address</a:t>
            </a:r>
            <a:r>
              <a:rPr sz="2200" spc="16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tive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dirty="0" smtClean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8130" y="3862774"/>
            <a:ext cx="9735670" cy="975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  <a:spcBef>
                <a:spcPts val="119"/>
              </a:spcBef>
            </a:pPr>
            <a:r>
              <a:rPr sz="2200" dirty="0">
                <a:latin typeface="Times New Roman"/>
                <a:cs typeface="Times New Roman"/>
              </a:rPr>
              <a:t>Ad</a:t>
            </a:r>
            <a:r>
              <a:rPr sz="2200" spc="-11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ress</a:t>
            </a:r>
            <a:r>
              <a:rPr sz="2200" spc="-1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tive</a:t>
            </a:r>
            <a:r>
              <a:rPr sz="2200" spc="7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</a:t>
            </a:r>
            <a:r>
              <a:rPr sz="2200" spc="-11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ams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correctly</a:t>
            </a:r>
            <a:r>
              <a:rPr lang="en-US" sz="2200" dirty="0" smtClean="0">
                <a:latin typeface="Times New Roman"/>
                <a:cs typeface="Times New Roman"/>
              </a:rPr>
              <a:t> only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if</a:t>
            </a:r>
            <a:r>
              <a:rPr sz="2200" spc="140" dirty="0" smtClean="0">
                <a:latin typeface="Times New Roman"/>
                <a:cs typeface="Times New Roman"/>
              </a:rPr>
              <a:t> </a:t>
            </a:r>
            <a:r>
              <a:rPr sz="2200" spc="6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tart</a:t>
            </a:r>
            <a:r>
              <a:rPr sz="2200" spc="1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</a:t>
            </a:r>
            <a:r>
              <a:rPr sz="2200" spc="6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3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8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</a:t>
            </a:r>
            <a:r>
              <a:rPr sz="2200" spc="1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45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62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gin.</a:t>
            </a:r>
            <a:r>
              <a:rPr sz="2200" spc="-12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ex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cute</a:t>
            </a:r>
            <a:r>
              <a:rPr sz="2200" spc="9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correctly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ss</a:t>
            </a:r>
            <a:r>
              <a:rPr sz="2200" spc="11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5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8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corrected.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Relocation and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59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of modifying the addresses used in </a:t>
            </a:r>
            <a:r>
              <a:rPr lang="en-US" dirty="0" err="1" smtClean="0"/>
              <a:t>asi</a:t>
            </a:r>
            <a:r>
              <a:rPr lang="en-US" dirty="0" smtClean="0"/>
              <a:t> of a program such that the program can execute correctly from the designated area of memory</a:t>
            </a:r>
          </a:p>
          <a:p>
            <a:r>
              <a:rPr lang="en-US" dirty="0" smtClean="0"/>
              <a:t>Relocation can be done by the linker or loader</a:t>
            </a:r>
          </a:p>
          <a:p>
            <a:r>
              <a:rPr lang="en-US" dirty="0" smtClean="0"/>
              <a:t>If linked origin != translated origin then relocation is done by linker</a:t>
            </a:r>
          </a:p>
          <a:p>
            <a:r>
              <a:rPr lang="en-US" dirty="0" smtClean="0"/>
              <a:t>If load origin!= linked origin then relocation is done by loader</a:t>
            </a:r>
          </a:p>
          <a:p>
            <a:r>
              <a:rPr lang="en-US" dirty="0" smtClean="0"/>
              <a:t>In general linker performs relocation.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6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1107</Words>
  <Application>Microsoft Office PowerPoint</Application>
  <PresentationFormat>Custom</PresentationFormat>
  <Paragraphs>229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Linkers </vt:lpstr>
      <vt:lpstr>Execution of program </vt:lpstr>
      <vt:lpstr>Static and Dynamic Bindings </vt:lpstr>
      <vt:lpstr>Introduction:</vt:lpstr>
      <vt:lpstr>Slide 5</vt:lpstr>
      <vt:lpstr>Slide 6</vt:lpstr>
      <vt:lpstr>Slide 7</vt:lpstr>
      <vt:lpstr>Slide 8</vt:lpstr>
      <vt:lpstr>Program relocation </vt:lpstr>
      <vt:lpstr>Slide 10</vt:lpstr>
      <vt:lpstr>Slide 11</vt:lpstr>
      <vt:lpstr>Linking</vt:lpstr>
      <vt:lpstr>Slide 13</vt:lpstr>
      <vt:lpstr>Slide 14</vt:lpstr>
      <vt:lpstr>Absolute loader</vt:lpstr>
      <vt:lpstr>Slide 16</vt:lpstr>
      <vt:lpstr>Slide 17</vt:lpstr>
      <vt:lpstr>Slide 18</vt:lpstr>
      <vt:lpstr>Bootstrap loader </vt:lpstr>
      <vt:lpstr>Slide 20</vt:lpstr>
      <vt:lpstr>Binary programs</vt:lpstr>
      <vt:lpstr>Design of linker:</vt:lpstr>
      <vt:lpstr>Design of linker:</vt:lpstr>
      <vt:lpstr>Design of linker: Relocation algorithm:</vt:lpstr>
      <vt:lpstr>Slide 25</vt:lpstr>
      <vt:lpstr>Design of linker: Linking algorithm:</vt:lpstr>
      <vt:lpstr>Slide 27</vt:lpstr>
      <vt:lpstr>Slide 28</vt:lpstr>
      <vt:lpstr>Linking for overlays</vt:lpstr>
      <vt:lpstr>Slide 30</vt:lpstr>
      <vt:lpstr>Slide 31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Linkers</dc:title>
  <dc:creator>Vivek</dc:creator>
  <cp:lastModifiedBy>akshar</cp:lastModifiedBy>
  <cp:revision>53</cp:revision>
  <dcterms:created xsi:type="dcterms:W3CDTF">2015-03-29T18:31:14Z</dcterms:created>
  <dcterms:modified xsi:type="dcterms:W3CDTF">2016-04-26T04:45:51Z</dcterms:modified>
</cp:coreProperties>
</file>