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7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52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222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05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4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56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14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7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9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6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36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6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1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23-Mar-17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99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2.png"/><Relationship Id="rId21" Type="http://schemas.openxmlformats.org/officeDocument/2006/relationships/image" Target="../media/image66.png"/><Relationship Id="rId42" Type="http://schemas.openxmlformats.org/officeDocument/2006/relationships/image" Target="../media/image87.png"/><Relationship Id="rId63" Type="http://schemas.openxmlformats.org/officeDocument/2006/relationships/image" Target="../media/image108.png"/><Relationship Id="rId84" Type="http://schemas.openxmlformats.org/officeDocument/2006/relationships/image" Target="../media/image129.png"/><Relationship Id="rId138" Type="http://schemas.openxmlformats.org/officeDocument/2006/relationships/image" Target="../media/image183.png"/><Relationship Id="rId16" Type="http://schemas.openxmlformats.org/officeDocument/2006/relationships/image" Target="../media/image61.png"/><Relationship Id="rId107" Type="http://schemas.openxmlformats.org/officeDocument/2006/relationships/image" Target="../media/image152.png"/><Relationship Id="rId11" Type="http://schemas.openxmlformats.org/officeDocument/2006/relationships/image" Target="../media/image56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53" Type="http://schemas.openxmlformats.org/officeDocument/2006/relationships/image" Target="../media/image98.png"/><Relationship Id="rId58" Type="http://schemas.openxmlformats.org/officeDocument/2006/relationships/image" Target="../media/image103.png"/><Relationship Id="rId74" Type="http://schemas.openxmlformats.org/officeDocument/2006/relationships/image" Target="../media/image119.png"/><Relationship Id="rId79" Type="http://schemas.openxmlformats.org/officeDocument/2006/relationships/image" Target="../media/image124.png"/><Relationship Id="rId102" Type="http://schemas.openxmlformats.org/officeDocument/2006/relationships/image" Target="../media/image147.png"/><Relationship Id="rId123" Type="http://schemas.openxmlformats.org/officeDocument/2006/relationships/image" Target="../media/image168.png"/><Relationship Id="rId128" Type="http://schemas.openxmlformats.org/officeDocument/2006/relationships/image" Target="../media/image173.png"/><Relationship Id="rId5" Type="http://schemas.openxmlformats.org/officeDocument/2006/relationships/image" Target="../media/image50.png"/><Relationship Id="rId90" Type="http://schemas.openxmlformats.org/officeDocument/2006/relationships/image" Target="../media/image135.png"/><Relationship Id="rId95" Type="http://schemas.openxmlformats.org/officeDocument/2006/relationships/image" Target="../media/image140.png"/><Relationship Id="rId22" Type="http://schemas.openxmlformats.org/officeDocument/2006/relationships/image" Target="../media/image67.png"/><Relationship Id="rId27" Type="http://schemas.openxmlformats.org/officeDocument/2006/relationships/image" Target="../media/image72.png"/><Relationship Id="rId43" Type="http://schemas.openxmlformats.org/officeDocument/2006/relationships/image" Target="../media/image88.png"/><Relationship Id="rId48" Type="http://schemas.openxmlformats.org/officeDocument/2006/relationships/image" Target="../media/image93.png"/><Relationship Id="rId64" Type="http://schemas.openxmlformats.org/officeDocument/2006/relationships/image" Target="../media/image109.png"/><Relationship Id="rId69" Type="http://schemas.openxmlformats.org/officeDocument/2006/relationships/image" Target="../media/image114.png"/><Relationship Id="rId113" Type="http://schemas.openxmlformats.org/officeDocument/2006/relationships/image" Target="../media/image158.png"/><Relationship Id="rId118" Type="http://schemas.openxmlformats.org/officeDocument/2006/relationships/image" Target="../media/image163.png"/><Relationship Id="rId134" Type="http://schemas.openxmlformats.org/officeDocument/2006/relationships/image" Target="../media/image179.png"/><Relationship Id="rId139" Type="http://schemas.openxmlformats.org/officeDocument/2006/relationships/image" Target="../media/image184.png"/><Relationship Id="rId80" Type="http://schemas.openxmlformats.org/officeDocument/2006/relationships/image" Target="../media/image125.png"/><Relationship Id="rId85" Type="http://schemas.openxmlformats.org/officeDocument/2006/relationships/image" Target="../media/image130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59" Type="http://schemas.openxmlformats.org/officeDocument/2006/relationships/image" Target="../media/image104.png"/><Relationship Id="rId103" Type="http://schemas.openxmlformats.org/officeDocument/2006/relationships/image" Target="../media/image148.png"/><Relationship Id="rId108" Type="http://schemas.openxmlformats.org/officeDocument/2006/relationships/image" Target="../media/image153.png"/><Relationship Id="rId124" Type="http://schemas.openxmlformats.org/officeDocument/2006/relationships/image" Target="../media/image169.png"/><Relationship Id="rId129" Type="http://schemas.openxmlformats.org/officeDocument/2006/relationships/image" Target="../media/image174.png"/><Relationship Id="rId54" Type="http://schemas.openxmlformats.org/officeDocument/2006/relationships/image" Target="../media/image99.png"/><Relationship Id="rId70" Type="http://schemas.openxmlformats.org/officeDocument/2006/relationships/image" Target="../media/image115.png"/><Relationship Id="rId75" Type="http://schemas.openxmlformats.org/officeDocument/2006/relationships/image" Target="../media/image120.png"/><Relationship Id="rId91" Type="http://schemas.openxmlformats.org/officeDocument/2006/relationships/image" Target="../media/image136.png"/><Relationship Id="rId96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23" Type="http://schemas.openxmlformats.org/officeDocument/2006/relationships/image" Target="../media/image68.png"/><Relationship Id="rId28" Type="http://schemas.openxmlformats.org/officeDocument/2006/relationships/image" Target="../media/image73.png"/><Relationship Id="rId49" Type="http://schemas.openxmlformats.org/officeDocument/2006/relationships/image" Target="../media/image94.png"/><Relationship Id="rId114" Type="http://schemas.openxmlformats.org/officeDocument/2006/relationships/image" Target="../media/image159.png"/><Relationship Id="rId119" Type="http://schemas.openxmlformats.org/officeDocument/2006/relationships/image" Target="../media/image164.png"/><Relationship Id="rId44" Type="http://schemas.openxmlformats.org/officeDocument/2006/relationships/image" Target="../media/image89.png"/><Relationship Id="rId60" Type="http://schemas.openxmlformats.org/officeDocument/2006/relationships/image" Target="../media/image105.png"/><Relationship Id="rId65" Type="http://schemas.openxmlformats.org/officeDocument/2006/relationships/image" Target="../media/image110.png"/><Relationship Id="rId81" Type="http://schemas.openxmlformats.org/officeDocument/2006/relationships/image" Target="../media/image126.png"/><Relationship Id="rId86" Type="http://schemas.openxmlformats.org/officeDocument/2006/relationships/image" Target="../media/image131.png"/><Relationship Id="rId130" Type="http://schemas.openxmlformats.org/officeDocument/2006/relationships/image" Target="../media/image175.png"/><Relationship Id="rId135" Type="http://schemas.openxmlformats.org/officeDocument/2006/relationships/image" Target="../media/image180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9" Type="http://schemas.openxmlformats.org/officeDocument/2006/relationships/image" Target="../media/image84.png"/><Relationship Id="rId109" Type="http://schemas.openxmlformats.org/officeDocument/2006/relationships/image" Target="../media/image154.png"/><Relationship Id="rId34" Type="http://schemas.openxmlformats.org/officeDocument/2006/relationships/image" Target="../media/image79.png"/><Relationship Id="rId50" Type="http://schemas.openxmlformats.org/officeDocument/2006/relationships/image" Target="../media/image95.png"/><Relationship Id="rId55" Type="http://schemas.openxmlformats.org/officeDocument/2006/relationships/image" Target="../media/image100.png"/><Relationship Id="rId76" Type="http://schemas.openxmlformats.org/officeDocument/2006/relationships/image" Target="../media/image121.png"/><Relationship Id="rId97" Type="http://schemas.openxmlformats.org/officeDocument/2006/relationships/image" Target="../media/image142.png"/><Relationship Id="rId104" Type="http://schemas.openxmlformats.org/officeDocument/2006/relationships/image" Target="../media/image149.png"/><Relationship Id="rId120" Type="http://schemas.openxmlformats.org/officeDocument/2006/relationships/image" Target="../media/image165.png"/><Relationship Id="rId125" Type="http://schemas.openxmlformats.org/officeDocument/2006/relationships/image" Target="../media/image170.png"/><Relationship Id="rId7" Type="http://schemas.openxmlformats.org/officeDocument/2006/relationships/image" Target="../media/image52.png"/><Relationship Id="rId71" Type="http://schemas.openxmlformats.org/officeDocument/2006/relationships/image" Target="../media/image116.png"/><Relationship Id="rId92" Type="http://schemas.openxmlformats.org/officeDocument/2006/relationships/image" Target="../media/image137.png"/><Relationship Id="rId2" Type="http://schemas.openxmlformats.org/officeDocument/2006/relationships/image" Target="../media/image47.png"/><Relationship Id="rId29" Type="http://schemas.openxmlformats.org/officeDocument/2006/relationships/image" Target="../media/image74.png"/><Relationship Id="rId24" Type="http://schemas.openxmlformats.org/officeDocument/2006/relationships/image" Target="../media/image69.png"/><Relationship Id="rId40" Type="http://schemas.openxmlformats.org/officeDocument/2006/relationships/image" Target="../media/image85.png"/><Relationship Id="rId45" Type="http://schemas.openxmlformats.org/officeDocument/2006/relationships/image" Target="../media/image90.png"/><Relationship Id="rId66" Type="http://schemas.openxmlformats.org/officeDocument/2006/relationships/image" Target="../media/image111.png"/><Relationship Id="rId87" Type="http://schemas.openxmlformats.org/officeDocument/2006/relationships/image" Target="../media/image132.png"/><Relationship Id="rId110" Type="http://schemas.openxmlformats.org/officeDocument/2006/relationships/image" Target="../media/image155.png"/><Relationship Id="rId115" Type="http://schemas.openxmlformats.org/officeDocument/2006/relationships/image" Target="../media/image160.png"/><Relationship Id="rId131" Type="http://schemas.openxmlformats.org/officeDocument/2006/relationships/image" Target="../media/image176.png"/><Relationship Id="rId136" Type="http://schemas.openxmlformats.org/officeDocument/2006/relationships/image" Target="../media/image181.png"/><Relationship Id="rId61" Type="http://schemas.openxmlformats.org/officeDocument/2006/relationships/image" Target="../media/image106.png"/><Relationship Id="rId82" Type="http://schemas.openxmlformats.org/officeDocument/2006/relationships/image" Target="../media/image127.png"/><Relationship Id="rId19" Type="http://schemas.openxmlformats.org/officeDocument/2006/relationships/image" Target="../media/image64.png"/><Relationship Id="rId14" Type="http://schemas.openxmlformats.org/officeDocument/2006/relationships/image" Target="../media/image59.png"/><Relationship Id="rId30" Type="http://schemas.openxmlformats.org/officeDocument/2006/relationships/image" Target="../media/image75.png"/><Relationship Id="rId35" Type="http://schemas.openxmlformats.org/officeDocument/2006/relationships/image" Target="../media/image80.png"/><Relationship Id="rId56" Type="http://schemas.openxmlformats.org/officeDocument/2006/relationships/image" Target="../media/image101.png"/><Relationship Id="rId77" Type="http://schemas.openxmlformats.org/officeDocument/2006/relationships/image" Target="../media/image122.png"/><Relationship Id="rId100" Type="http://schemas.openxmlformats.org/officeDocument/2006/relationships/image" Target="../media/image145.png"/><Relationship Id="rId105" Type="http://schemas.openxmlformats.org/officeDocument/2006/relationships/image" Target="../media/image150.png"/><Relationship Id="rId126" Type="http://schemas.openxmlformats.org/officeDocument/2006/relationships/image" Target="../media/image171.png"/><Relationship Id="rId8" Type="http://schemas.openxmlformats.org/officeDocument/2006/relationships/image" Target="../media/image53.png"/><Relationship Id="rId51" Type="http://schemas.openxmlformats.org/officeDocument/2006/relationships/image" Target="../media/image96.png"/><Relationship Id="rId72" Type="http://schemas.openxmlformats.org/officeDocument/2006/relationships/image" Target="../media/image117.png"/><Relationship Id="rId93" Type="http://schemas.openxmlformats.org/officeDocument/2006/relationships/image" Target="../media/image138.png"/><Relationship Id="rId98" Type="http://schemas.openxmlformats.org/officeDocument/2006/relationships/image" Target="../media/image143.png"/><Relationship Id="rId121" Type="http://schemas.openxmlformats.org/officeDocument/2006/relationships/image" Target="../media/image166.png"/><Relationship Id="rId3" Type="http://schemas.openxmlformats.org/officeDocument/2006/relationships/image" Target="../media/image48.png"/><Relationship Id="rId25" Type="http://schemas.openxmlformats.org/officeDocument/2006/relationships/image" Target="../media/image70.png"/><Relationship Id="rId46" Type="http://schemas.openxmlformats.org/officeDocument/2006/relationships/image" Target="../media/image91.png"/><Relationship Id="rId67" Type="http://schemas.openxmlformats.org/officeDocument/2006/relationships/image" Target="../media/image112.png"/><Relationship Id="rId116" Type="http://schemas.openxmlformats.org/officeDocument/2006/relationships/image" Target="../media/image161.png"/><Relationship Id="rId137" Type="http://schemas.openxmlformats.org/officeDocument/2006/relationships/image" Target="../media/image182.png"/><Relationship Id="rId20" Type="http://schemas.openxmlformats.org/officeDocument/2006/relationships/image" Target="../media/image65.png"/><Relationship Id="rId41" Type="http://schemas.openxmlformats.org/officeDocument/2006/relationships/image" Target="../media/image86.png"/><Relationship Id="rId62" Type="http://schemas.openxmlformats.org/officeDocument/2006/relationships/image" Target="../media/image107.png"/><Relationship Id="rId83" Type="http://schemas.openxmlformats.org/officeDocument/2006/relationships/image" Target="../media/image128.png"/><Relationship Id="rId88" Type="http://schemas.openxmlformats.org/officeDocument/2006/relationships/image" Target="../media/image133.png"/><Relationship Id="rId111" Type="http://schemas.openxmlformats.org/officeDocument/2006/relationships/image" Target="../media/image156.png"/><Relationship Id="rId132" Type="http://schemas.openxmlformats.org/officeDocument/2006/relationships/image" Target="../media/image177.png"/><Relationship Id="rId15" Type="http://schemas.openxmlformats.org/officeDocument/2006/relationships/image" Target="../media/image60.png"/><Relationship Id="rId36" Type="http://schemas.openxmlformats.org/officeDocument/2006/relationships/image" Target="../media/image81.png"/><Relationship Id="rId57" Type="http://schemas.openxmlformats.org/officeDocument/2006/relationships/image" Target="../media/image102.png"/><Relationship Id="rId106" Type="http://schemas.openxmlformats.org/officeDocument/2006/relationships/image" Target="../media/image151.png"/><Relationship Id="rId127" Type="http://schemas.openxmlformats.org/officeDocument/2006/relationships/image" Target="../media/image172.png"/><Relationship Id="rId10" Type="http://schemas.openxmlformats.org/officeDocument/2006/relationships/image" Target="../media/image55.png"/><Relationship Id="rId31" Type="http://schemas.openxmlformats.org/officeDocument/2006/relationships/image" Target="../media/image76.png"/><Relationship Id="rId52" Type="http://schemas.openxmlformats.org/officeDocument/2006/relationships/image" Target="../media/image97.png"/><Relationship Id="rId73" Type="http://schemas.openxmlformats.org/officeDocument/2006/relationships/image" Target="../media/image118.png"/><Relationship Id="rId78" Type="http://schemas.openxmlformats.org/officeDocument/2006/relationships/image" Target="../media/image123.png"/><Relationship Id="rId94" Type="http://schemas.openxmlformats.org/officeDocument/2006/relationships/image" Target="../media/image139.png"/><Relationship Id="rId99" Type="http://schemas.openxmlformats.org/officeDocument/2006/relationships/image" Target="../media/image144.png"/><Relationship Id="rId101" Type="http://schemas.openxmlformats.org/officeDocument/2006/relationships/image" Target="../media/image146.png"/><Relationship Id="rId122" Type="http://schemas.openxmlformats.org/officeDocument/2006/relationships/image" Target="../media/image167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26" Type="http://schemas.openxmlformats.org/officeDocument/2006/relationships/image" Target="../media/image71.png"/><Relationship Id="rId47" Type="http://schemas.openxmlformats.org/officeDocument/2006/relationships/image" Target="../media/image92.png"/><Relationship Id="rId68" Type="http://schemas.openxmlformats.org/officeDocument/2006/relationships/image" Target="../media/image113.png"/><Relationship Id="rId89" Type="http://schemas.openxmlformats.org/officeDocument/2006/relationships/image" Target="../media/image134.png"/><Relationship Id="rId112" Type="http://schemas.openxmlformats.org/officeDocument/2006/relationships/image" Target="../media/image157.png"/><Relationship Id="rId133" Type="http://schemas.openxmlformats.org/officeDocument/2006/relationships/image" Target="../media/image17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9.png"/><Relationship Id="rId5" Type="http://schemas.openxmlformats.org/officeDocument/2006/relationships/image" Target="../media/image188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3.png"/><Relationship Id="rId18" Type="http://schemas.openxmlformats.org/officeDocument/2006/relationships/image" Target="../media/image37.png"/><Relationship Id="rId26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17.png"/><Relationship Id="rId25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16.png"/><Relationship Id="rId20" Type="http://schemas.openxmlformats.org/officeDocument/2006/relationships/image" Target="../media/image23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11.png"/><Relationship Id="rId24" Type="http://schemas.openxmlformats.org/officeDocument/2006/relationships/image" Target="../media/image40.png"/><Relationship Id="rId5" Type="http://schemas.openxmlformats.org/officeDocument/2006/relationships/image" Target="../media/image29.png"/><Relationship Id="rId15" Type="http://schemas.openxmlformats.org/officeDocument/2006/relationships/image" Target="../media/image36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34.png"/><Relationship Id="rId19" Type="http://schemas.openxmlformats.org/officeDocument/2006/relationships/image" Target="../media/image21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14.png"/><Relationship Id="rId22" Type="http://schemas.openxmlformats.org/officeDocument/2006/relationships/image" Target="../media/image25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286" y="1420367"/>
            <a:ext cx="5586730" cy="3286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7200" spc="-5" dirty="0"/>
              <a:t>Operator-  </a:t>
            </a:r>
            <a:r>
              <a:rPr sz="7200" dirty="0"/>
              <a:t>Preced</a:t>
            </a:r>
            <a:r>
              <a:rPr sz="7200" spc="-30" dirty="0"/>
              <a:t>e</a:t>
            </a:r>
            <a:r>
              <a:rPr sz="7200" dirty="0"/>
              <a:t>nce  Parser</a:t>
            </a:r>
            <a:endParaRPr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Operator-Precedence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Relations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978025" y="2119376"/>
            <a:ext cx="0" cy="4440555"/>
          </a:xfrm>
          <a:custGeom>
            <a:avLst/>
            <a:gdLst/>
            <a:ahLst/>
            <a:cxnLst/>
            <a:rect l="l" t="t" r="r" b="b"/>
            <a:pathLst>
              <a:path h="4440555">
                <a:moveTo>
                  <a:pt x="0" y="0"/>
                </a:moveTo>
                <a:lnTo>
                  <a:pt x="0" y="44401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6101" y="2119376"/>
            <a:ext cx="0" cy="4440555"/>
          </a:xfrm>
          <a:custGeom>
            <a:avLst/>
            <a:gdLst/>
            <a:ahLst/>
            <a:cxnLst/>
            <a:rect l="l" t="t" r="r" b="b"/>
            <a:pathLst>
              <a:path h="4440555">
                <a:moveTo>
                  <a:pt x="0" y="0"/>
                </a:moveTo>
                <a:lnTo>
                  <a:pt x="0" y="44401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92526" y="2119376"/>
            <a:ext cx="0" cy="4440555"/>
          </a:xfrm>
          <a:custGeom>
            <a:avLst/>
            <a:gdLst/>
            <a:ahLst/>
            <a:cxnLst/>
            <a:rect l="l" t="t" r="r" b="b"/>
            <a:pathLst>
              <a:path h="4440555">
                <a:moveTo>
                  <a:pt x="0" y="0"/>
                </a:moveTo>
                <a:lnTo>
                  <a:pt x="0" y="44401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2119376"/>
            <a:ext cx="0" cy="4440555"/>
          </a:xfrm>
          <a:custGeom>
            <a:avLst/>
            <a:gdLst/>
            <a:ahLst/>
            <a:cxnLst/>
            <a:rect l="l" t="t" r="r" b="b"/>
            <a:pathLst>
              <a:path h="4440555">
                <a:moveTo>
                  <a:pt x="0" y="0"/>
                </a:moveTo>
                <a:lnTo>
                  <a:pt x="0" y="44401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08551" y="2119376"/>
            <a:ext cx="0" cy="4440555"/>
          </a:xfrm>
          <a:custGeom>
            <a:avLst/>
            <a:gdLst/>
            <a:ahLst/>
            <a:cxnLst/>
            <a:rect l="l" t="t" r="r" b="b"/>
            <a:pathLst>
              <a:path h="4440555">
                <a:moveTo>
                  <a:pt x="0" y="0"/>
                </a:moveTo>
                <a:lnTo>
                  <a:pt x="0" y="44401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14976" y="2119376"/>
            <a:ext cx="0" cy="4440555"/>
          </a:xfrm>
          <a:custGeom>
            <a:avLst/>
            <a:gdLst/>
            <a:ahLst/>
            <a:cxnLst/>
            <a:rect l="l" t="t" r="r" b="b"/>
            <a:pathLst>
              <a:path h="4440555">
                <a:moveTo>
                  <a:pt x="0" y="0"/>
                </a:moveTo>
                <a:lnTo>
                  <a:pt x="0" y="44401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22925" y="2119376"/>
            <a:ext cx="0" cy="4440555"/>
          </a:xfrm>
          <a:custGeom>
            <a:avLst/>
            <a:gdLst/>
            <a:ahLst/>
            <a:cxnLst/>
            <a:rect l="l" t="t" r="r" b="b"/>
            <a:pathLst>
              <a:path h="4440555">
                <a:moveTo>
                  <a:pt x="0" y="0"/>
                </a:moveTo>
                <a:lnTo>
                  <a:pt x="0" y="44401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29350" y="2119376"/>
            <a:ext cx="0" cy="4440555"/>
          </a:xfrm>
          <a:custGeom>
            <a:avLst/>
            <a:gdLst/>
            <a:ahLst/>
            <a:cxnLst/>
            <a:rect l="l" t="t" r="r" b="b"/>
            <a:pathLst>
              <a:path h="4440555">
                <a:moveTo>
                  <a:pt x="0" y="0"/>
                </a:moveTo>
                <a:lnTo>
                  <a:pt x="0" y="44401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37426" y="2119376"/>
            <a:ext cx="0" cy="4440555"/>
          </a:xfrm>
          <a:custGeom>
            <a:avLst/>
            <a:gdLst/>
            <a:ahLst/>
            <a:cxnLst/>
            <a:rect l="l" t="t" r="r" b="b"/>
            <a:pathLst>
              <a:path h="4440555">
                <a:moveTo>
                  <a:pt x="0" y="0"/>
                </a:moveTo>
                <a:lnTo>
                  <a:pt x="0" y="4440174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57375" y="2574925"/>
            <a:ext cx="6101080" cy="0"/>
          </a:xfrm>
          <a:custGeom>
            <a:avLst/>
            <a:gdLst/>
            <a:ahLst/>
            <a:cxnLst/>
            <a:rect l="l" t="t" r="r" b="b"/>
            <a:pathLst>
              <a:path w="6101080">
                <a:moveTo>
                  <a:pt x="0" y="0"/>
                </a:moveTo>
                <a:lnTo>
                  <a:pt x="61006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57375" y="3016250"/>
            <a:ext cx="6101080" cy="0"/>
          </a:xfrm>
          <a:custGeom>
            <a:avLst/>
            <a:gdLst/>
            <a:ahLst/>
            <a:cxnLst/>
            <a:rect l="l" t="t" r="r" b="b"/>
            <a:pathLst>
              <a:path w="6101080">
                <a:moveTo>
                  <a:pt x="0" y="0"/>
                </a:moveTo>
                <a:lnTo>
                  <a:pt x="61006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357375" y="3457575"/>
            <a:ext cx="6101080" cy="0"/>
          </a:xfrm>
          <a:custGeom>
            <a:avLst/>
            <a:gdLst/>
            <a:ahLst/>
            <a:cxnLst/>
            <a:rect l="l" t="t" r="r" b="b"/>
            <a:pathLst>
              <a:path w="6101080">
                <a:moveTo>
                  <a:pt x="0" y="0"/>
                </a:moveTo>
                <a:lnTo>
                  <a:pt x="61006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57375" y="3897248"/>
            <a:ext cx="6101080" cy="0"/>
          </a:xfrm>
          <a:custGeom>
            <a:avLst/>
            <a:gdLst/>
            <a:ahLst/>
            <a:cxnLst/>
            <a:rect l="l" t="t" r="r" b="b"/>
            <a:pathLst>
              <a:path w="6101080">
                <a:moveTo>
                  <a:pt x="0" y="0"/>
                </a:moveTo>
                <a:lnTo>
                  <a:pt x="61006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57375" y="4340225"/>
            <a:ext cx="6101080" cy="0"/>
          </a:xfrm>
          <a:custGeom>
            <a:avLst/>
            <a:gdLst/>
            <a:ahLst/>
            <a:cxnLst/>
            <a:rect l="l" t="t" r="r" b="b"/>
            <a:pathLst>
              <a:path w="6101080">
                <a:moveTo>
                  <a:pt x="0" y="0"/>
                </a:moveTo>
                <a:lnTo>
                  <a:pt x="61006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57375" y="4781550"/>
            <a:ext cx="6101080" cy="0"/>
          </a:xfrm>
          <a:custGeom>
            <a:avLst/>
            <a:gdLst/>
            <a:ahLst/>
            <a:cxnLst/>
            <a:rect l="l" t="t" r="r" b="b"/>
            <a:pathLst>
              <a:path w="6101080">
                <a:moveTo>
                  <a:pt x="0" y="0"/>
                </a:moveTo>
                <a:lnTo>
                  <a:pt x="61006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57375" y="5221351"/>
            <a:ext cx="6101080" cy="0"/>
          </a:xfrm>
          <a:custGeom>
            <a:avLst/>
            <a:gdLst/>
            <a:ahLst/>
            <a:cxnLst/>
            <a:rect l="l" t="t" r="r" b="b"/>
            <a:pathLst>
              <a:path w="6101080">
                <a:moveTo>
                  <a:pt x="0" y="0"/>
                </a:moveTo>
                <a:lnTo>
                  <a:pt x="61006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57375" y="5662612"/>
            <a:ext cx="6101080" cy="0"/>
          </a:xfrm>
          <a:custGeom>
            <a:avLst/>
            <a:gdLst/>
            <a:ahLst/>
            <a:cxnLst/>
            <a:rect l="l" t="t" r="r" b="b"/>
            <a:pathLst>
              <a:path w="6101080">
                <a:moveTo>
                  <a:pt x="0" y="0"/>
                </a:moveTo>
                <a:lnTo>
                  <a:pt x="61006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357375" y="6103937"/>
            <a:ext cx="6101080" cy="0"/>
          </a:xfrm>
          <a:custGeom>
            <a:avLst/>
            <a:gdLst/>
            <a:ahLst/>
            <a:cxnLst/>
            <a:rect l="l" t="t" r="r" b="b"/>
            <a:pathLst>
              <a:path w="6101080">
                <a:moveTo>
                  <a:pt x="0" y="0"/>
                </a:moveTo>
                <a:lnTo>
                  <a:pt x="610069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71600" y="2119376"/>
            <a:ext cx="0" cy="4440555"/>
          </a:xfrm>
          <a:custGeom>
            <a:avLst/>
            <a:gdLst/>
            <a:ahLst/>
            <a:cxnLst/>
            <a:rect l="l" t="t" r="r" b="b"/>
            <a:pathLst>
              <a:path h="4440555">
                <a:moveTo>
                  <a:pt x="0" y="0"/>
                </a:moveTo>
                <a:lnTo>
                  <a:pt x="0" y="4440174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43851" y="2119376"/>
            <a:ext cx="0" cy="4440555"/>
          </a:xfrm>
          <a:custGeom>
            <a:avLst/>
            <a:gdLst/>
            <a:ahLst/>
            <a:cxnLst/>
            <a:rect l="l" t="t" r="r" b="b"/>
            <a:pathLst>
              <a:path h="4440555">
                <a:moveTo>
                  <a:pt x="0" y="0"/>
                </a:moveTo>
                <a:lnTo>
                  <a:pt x="0" y="4440174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57375" y="2133600"/>
            <a:ext cx="6101080" cy="0"/>
          </a:xfrm>
          <a:custGeom>
            <a:avLst/>
            <a:gdLst/>
            <a:ahLst/>
            <a:cxnLst/>
            <a:rect l="l" t="t" r="r" b="b"/>
            <a:pathLst>
              <a:path w="6101080">
                <a:moveTo>
                  <a:pt x="0" y="0"/>
                </a:moveTo>
                <a:lnTo>
                  <a:pt x="610069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57375" y="6545262"/>
            <a:ext cx="6101080" cy="0"/>
          </a:xfrm>
          <a:custGeom>
            <a:avLst/>
            <a:gdLst/>
            <a:ahLst/>
            <a:cxnLst/>
            <a:rect l="l" t="t" r="r" b="b"/>
            <a:pathLst>
              <a:path w="6101080">
                <a:moveTo>
                  <a:pt x="0" y="0"/>
                </a:moveTo>
                <a:lnTo>
                  <a:pt x="6100699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05583" y="2040635"/>
            <a:ext cx="577595" cy="679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47188" y="2040635"/>
            <a:ext cx="507492" cy="6797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29355" y="2040635"/>
            <a:ext cx="557783" cy="679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70959" y="2040635"/>
            <a:ext cx="490727" cy="679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48555" y="2040635"/>
            <a:ext cx="1203960" cy="6797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84520" y="2040635"/>
            <a:ext cx="507491" cy="679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291071" y="2040635"/>
            <a:ext cx="507492" cy="6797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873240" y="2040635"/>
            <a:ext cx="557783" cy="6797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182748" y="2129663"/>
            <a:ext cx="5046980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55320" algn="l"/>
                <a:tab pos="1237615" algn="l"/>
                <a:tab pos="1878964" algn="l"/>
                <a:tab pos="2456815" algn="l"/>
                <a:tab pos="3017520" algn="l"/>
                <a:tab pos="3692525" algn="l"/>
                <a:tab pos="4299585" algn="l"/>
                <a:tab pos="488124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+	-	*	/	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^	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d	(	)	$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399032" y="2482595"/>
            <a:ext cx="577595" cy="67970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576197" y="2570988"/>
            <a:ext cx="197485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042160" y="2519172"/>
            <a:ext cx="333756" cy="46634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31492" y="2482595"/>
            <a:ext cx="577595" cy="67970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47188" y="2519172"/>
            <a:ext cx="333756" cy="46634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36520" y="2482595"/>
            <a:ext cx="1135380" cy="67970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427476" y="2519172"/>
            <a:ext cx="333755" cy="46634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802379" y="2482595"/>
            <a:ext cx="577596" cy="6797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35552" y="2519172"/>
            <a:ext cx="333755" cy="46634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408932" y="2482595"/>
            <a:ext cx="577596" cy="67970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42103" y="2519172"/>
            <a:ext cx="333755" cy="466343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017008" y="2482595"/>
            <a:ext cx="577596" cy="6797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50179" y="2519172"/>
            <a:ext cx="333755" cy="466343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623559" y="2482595"/>
            <a:ext cx="577596" cy="679703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56732" y="2519172"/>
            <a:ext cx="333756" cy="46634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292596" y="2519172"/>
            <a:ext cx="333755" cy="46634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281928" y="2482595"/>
            <a:ext cx="577596" cy="679703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899147" y="2519172"/>
            <a:ext cx="333755" cy="46634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88480" y="2482595"/>
            <a:ext cx="577596" cy="67970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6410325" y="2479547"/>
            <a:ext cx="85471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9125" algn="l"/>
              </a:tabLst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3600" baseline="-16203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434083" y="2923032"/>
            <a:ext cx="507491" cy="67970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611249" y="3012313"/>
            <a:ext cx="1270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042160" y="2959607"/>
            <a:ext cx="333756" cy="466344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031492" y="2923032"/>
            <a:ext cx="577595" cy="67970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647188" y="2959607"/>
            <a:ext cx="333756" cy="46634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636520" y="2923032"/>
            <a:ext cx="1135380" cy="67970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427476" y="2959607"/>
            <a:ext cx="333755" cy="46634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802379" y="2923032"/>
            <a:ext cx="577596" cy="67970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035552" y="2959607"/>
            <a:ext cx="333755" cy="46634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08932" y="2923032"/>
            <a:ext cx="577596" cy="67970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42103" y="2959607"/>
            <a:ext cx="333755" cy="466344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017008" y="2923032"/>
            <a:ext cx="577596" cy="67970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250179" y="2959607"/>
            <a:ext cx="333755" cy="466344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623559" y="2923032"/>
            <a:ext cx="577596" cy="679703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856732" y="2959607"/>
            <a:ext cx="333756" cy="46634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92596" y="2959607"/>
            <a:ext cx="333755" cy="46634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281928" y="2923032"/>
            <a:ext cx="577596" cy="67970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899147" y="2959607"/>
            <a:ext cx="333755" cy="466344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888480" y="2923032"/>
            <a:ext cx="577596" cy="67970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6410325" y="2920872"/>
            <a:ext cx="85471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9125" algn="l"/>
              </a:tabLst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3600" baseline="-16203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1408175" y="3364991"/>
            <a:ext cx="557784" cy="679704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1585341" y="3453638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2042160" y="3401567"/>
            <a:ext cx="333756" cy="466343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31492" y="3364991"/>
            <a:ext cx="577595" cy="679704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47188" y="3401567"/>
            <a:ext cx="333756" cy="466343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636520" y="3364991"/>
            <a:ext cx="577595" cy="67970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55264" y="3401567"/>
            <a:ext cx="333756" cy="46634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44595" y="3364991"/>
            <a:ext cx="577595" cy="679704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863340" y="3401567"/>
            <a:ext cx="333756" cy="466343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852671" y="3364991"/>
            <a:ext cx="1133856" cy="679704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4642103" y="3401567"/>
            <a:ext cx="333755" cy="46634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017008" y="3364991"/>
            <a:ext cx="577596" cy="67970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250179" y="3401567"/>
            <a:ext cx="333755" cy="466343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23559" y="3364991"/>
            <a:ext cx="577596" cy="67970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856732" y="3401567"/>
            <a:ext cx="333756" cy="466343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292596" y="3401567"/>
            <a:ext cx="333755" cy="466343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281928" y="3364991"/>
            <a:ext cx="577596" cy="67970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899147" y="3401567"/>
            <a:ext cx="333755" cy="46634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888480" y="3364991"/>
            <a:ext cx="577596" cy="679704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6410325" y="3362197"/>
            <a:ext cx="85471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9125" algn="l"/>
              </a:tabLst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3600" baseline="-16203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1441703" y="3803903"/>
            <a:ext cx="490728" cy="679704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1618869" y="3893566"/>
            <a:ext cx="110489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2042160" y="3840479"/>
            <a:ext cx="333756" cy="466344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031492" y="3803903"/>
            <a:ext cx="577595" cy="679704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647188" y="3840479"/>
            <a:ext cx="333756" cy="46634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636520" y="3803903"/>
            <a:ext cx="577595" cy="679704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255264" y="3840479"/>
            <a:ext cx="333756" cy="466344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244595" y="3803903"/>
            <a:ext cx="577595" cy="679704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3863340" y="3840479"/>
            <a:ext cx="333756" cy="466344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852671" y="3803903"/>
            <a:ext cx="1133856" cy="679704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4642103" y="3840479"/>
            <a:ext cx="333755" cy="466344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017008" y="3803903"/>
            <a:ext cx="577596" cy="679704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5250179" y="3840479"/>
            <a:ext cx="333755" cy="466344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5623559" y="3803903"/>
            <a:ext cx="577596" cy="679704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5856732" y="3840479"/>
            <a:ext cx="333756" cy="466344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6292596" y="3840479"/>
            <a:ext cx="333755" cy="466344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281928" y="3803903"/>
            <a:ext cx="577596" cy="679704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6899147" y="3840479"/>
            <a:ext cx="333755" cy="466344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6888480" y="3803903"/>
            <a:ext cx="577596" cy="679704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6410325" y="3802126"/>
            <a:ext cx="85471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9125" algn="l"/>
              </a:tabLst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3600" baseline="-16203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/>
          <p:nvPr/>
        </p:nvSpPr>
        <p:spPr>
          <a:xfrm>
            <a:off x="1412747" y="4247388"/>
            <a:ext cx="548640" cy="679704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 txBox="1"/>
          <p:nvPr/>
        </p:nvSpPr>
        <p:spPr>
          <a:xfrm>
            <a:off x="1589913" y="4336669"/>
            <a:ext cx="16891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^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/>
          <p:nvPr/>
        </p:nvSpPr>
        <p:spPr>
          <a:xfrm>
            <a:off x="2042160" y="4283964"/>
            <a:ext cx="333756" cy="466344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031492" y="4247388"/>
            <a:ext cx="577595" cy="679704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647188" y="4283964"/>
            <a:ext cx="333756" cy="466344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636520" y="4247388"/>
            <a:ext cx="577595" cy="679704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255264" y="4283964"/>
            <a:ext cx="333756" cy="466344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244595" y="4247388"/>
            <a:ext cx="577595" cy="679704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3863340" y="4283964"/>
            <a:ext cx="333756" cy="466344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852671" y="4247388"/>
            <a:ext cx="1133856" cy="679704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4642103" y="4283964"/>
            <a:ext cx="333755" cy="466344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017008" y="4247388"/>
            <a:ext cx="577596" cy="679704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5250179" y="4283964"/>
            <a:ext cx="333755" cy="466344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5623559" y="4247388"/>
            <a:ext cx="577596" cy="679704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856732" y="4283964"/>
            <a:ext cx="333756" cy="466344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292596" y="4283964"/>
            <a:ext cx="333755" cy="466344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6281928" y="4247388"/>
            <a:ext cx="577596" cy="679704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6899147" y="4283964"/>
            <a:ext cx="333755" cy="466344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888480" y="4247388"/>
            <a:ext cx="577596" cy="679704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6410325" y="4245229"/>
            <a:ext cx="85471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9125" algn="l"/>
              </a:tabLst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3600" baseline="-16203">
              <a:latin typeface="Times New Roman"/>
              <a:cs typeface="Times New Roman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365503" y="4689347"/>
            <a:ext cx="643128" cy="679704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1542669" y="4777994"/>
            <a:ext cx="26416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2042160" y="4725923"/>
            <a:ext cx="333756" cy="466344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031492" y="4689347"/>
            <a:ext cx="577595" cy="679704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647188" y="4725923"/>
            <a:ext cx="333756" cy="466344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636520" y="4689347"/>
            <a:ext cx="577595" cy="679704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255264" y="4725923"/>
            <a:ext cx="333756" cy="466344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244595" y="4689347"/>
            <a:ext cx="577595" cy="679704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863340" y="4725923"/>
            <a:ext cx="333756" cy="466344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852671" y="4689347"/>
            <a:ext cx="577596" cy="679704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4469891" y="4725923"/>
            <a:ext cx="333756" cy="466344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4459223" y="4689347"/>
            <a:ext cx="577596" cy="679704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6292596" y="4725923"/>
            <a:ext cx="333755" cy="466344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6281928" y="4689347"/>
            <a:ext cx="577596" cy="679704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6899147" y="4725923"/>
            <a:ext cx="333755" cy="466344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888480" y="4689347"/>
            <a:ext cx="577596" cy="679704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 txBox="1"/>
          <p:nvPr/>
        </p:nvSpPr>
        <p:spPr>
          <a:xfrm>
            <a:off x="6410325" y="4686554"/>
            <a:ext cx="85471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9125" algn="l"/>
              </a:tabLst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3600" baseline="-16203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434083" y="5128259"/>
            <a:ext cx="507491" cy="679704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 txBox="1"/>
          <p:nvPr/>
        </p:nvSpPr>
        <p:spPr>
          <a:xfrm>
            <a:off x="1611249" y="5217921"/>
            <a:ext cx="1270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3" name="object 153"/>
          <p:cNvSpPr/>
          <p:nvPr/>
        </p:nvSpPr>
        <p:spPr>
          <a:xfrm>
            <a:off x="1981200" y="5128259"/>
            <a:ext cx="577595" cy="679704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214372" y="5164835"/>
            <a:ext cx="333756" cy="466344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586227" y="5128259"/>
            <a:ext cx="577595" cy="67970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819400" y="5164835"/>
            <a:ext cx="333756" cy="466344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194304" y="5128259"/>
            <a:ext cx="577595" cy="67970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427476" y="5164835"/>
            <a:ext cx="333755" cy="466344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802379" y="5128259"/>
            <a:ext cx="577596" cy="67970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035552" y="5164835"/>
            <a:ext cx="333755" cy="466344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408932" y="5128259"/>
            <a:ext cx="577596" cy="679704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642103" y="5164835"/>
            <a:ext cx="333755" cy="466344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5017008" y="5128259"/>
            <a:ext cx="577596" cy="679704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5250179" y="5164835"/>
            <a:ext cx="333755" cy="466344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5623559" y="5128259"/>
            <a:ext cx="577596" cy="679704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5856732" y="5164835"/>
            <a:ext cx="333756" cy="466344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6259067" y="5149596"/>
            <a:ext cx="484632" cy="569976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402323" y="5149596"/>
            <a:ext cx="426720" cy="569976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 txBox="1"/>
          <p:nvPr/>
        </p:nvSpPr>
        <p:spPr>
          <a:xfrm>
            <a:off x="6407277" y="5226050"/>
            <a:ext cx="25400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·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1434083" y="5570220"/>
            <a:ext cx="507491" cy="679704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 txBox="1"/>
          <p:nvPr/>
        </p:nvSpPr>
        <p:spPr>
          <a:xfrm>
            <a:off x="1611249" y="5659221"/>
            <a:ext cx="1270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2" name="object 172"/>
          <p:cNvSpPr/>
          <p:nvPr/>
        </p:nvSpPr>
        <p:spPr>
          <a:xfrm>
            <a:off x="2042160" y="5606796"/>
            <a:ext cx="333756" cy="466344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031492" y="5570220"/>
            <a:ext cx="577595" cy="679704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2647188" y="5606796"/>
            <a:ext cx="333756" cy="466344"/>
          </a:xfrm>
          <a:prstGeom prst="rect">
            <a:avLst/>
          </a:prstGeom>
          <a:blipFill>
            <a:blip r:embed="rId1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2636520" y="5570220"/>
            <a:ext cx="577595" cy="679704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3255264" y="5606796"/>
            <a:ext cx="333756" cy="466344"/>
          </a:xfrm>
          <a:prstGeom prst="rect">
            <a:avLst/>
          </a:prstGeom>
          <a:blipFill>
            <a:blip r:embed="rId1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3244595" y="5570220"/>
            <a:ext cx="577595" cy="679704"/>
          </a:xfrm>
          <a:prstGeom prst="rect">
            <a:avLst/>
          </a:prstGeom>
          <a:blipFill>
            <a:blip r:embed="rId1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3863340" y="5606796"/>
            <a:ext cx="333756" cy="466344"/>
          </a:xfrm>
          <a:prstGeom prst="rect">
            <a:avLst/>
          </a:prstGeom>
          <a:blipFill>
            <a:blip r:embed="rId1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3852671" y="5570220"/>
            <a:ext cx="577596" cy="679704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4469891" y="5606796"/>
            <a:ext cx="333756" cy="466344"/>
          </a:xfrm>
          <a:prstGeom prst="rect">
            <a:avLst/>
          </a:prstGeom>
          <a:blipFill>
            <a:blip r:embed="rId1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4459223" y="5570220"/>
            <a:ext cx="577596" cy="679704"/>
          </a:xfrm>
          <a:prstGeom prst="rect">
            <a:avLst/>
          </a:prstGeom>
          <a:blipFill>
            <a:blip r:embed="rId1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292596" y="5606796"/>
            <a:ext cx="333755" cy="466344"/>
          </a:xfrm>
          <a:prstGeom prst="rect">
            <a:avLst/>
          </a:prstGeom>
          <a:blipFill>
            <a:blip r:embed="rId1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6281928" y="5570220"/>
            <a:ext cx="577596" cy="679704"/>
          </a:xfrm>
          <a:prstGeom prst="rect">
            <a:avLst/>
          </a:prstGeom>
          <a:blipFill>
            <a:blip r:embed="rId1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6899147" y="5606796"/>
            <a:ext cx="333755" cy="466344"/>
          </a:xfrm>
          <a:prstGeom prst="rect">
            <a:avLst/>
          </a:prstGeom>
          <a:blipFill>
            <a:blip r:embed="rId1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888480" y="5570220"/>
            <a:ext cx="577596" cy="679704"/>
          </a:xfrm>
          <a:prstGeom prst="rect">
            <a:avLst/>
          </a:prstGeom>
          <a:blipFill>
            <a:blip r:embed="rId1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6410325" y="5567781"/>
            <a:ext cx="854710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9125" algn="l"/>
              </a:tabLst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3600" baseline="-16203">
              <a:latin typeface="Times New Roman"/>
              <a:cs typeface="Times New Roman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1408175" y="6010655"/>
            <a:ext cx="557784" cy="679704"/>
          </a:xfrm>
          <a:prstGeom prst="rect">
            <a:avLst/>
          </a:prstGeom>
          <a:blipFill>
            <a:blip r:embed="rId1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 txBox="1"/>
          <p:nvPr/>
        </p:nvSpPr>
        <p:spPr>
          <a:xfrm>
            <a:off x="1585341" y="6100571"/>
            <a:ext cx="17780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$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9" name="object 189"/>
          <p:cNvSpPr/>
          <p:nvPr/>
        </p:nvSpPr>
        <p:spPr>
          <a:xfrm>
            <a:off x="1981200" y="6010655"/>
            <a:ext cx="577595" cy="679704"/>
          </a:xfrm>
          <a:prstGeom prst="rect">
            <a:avLst/>
          </a:prstGeom>
          <a:blipFill>
            <a:blip r:embed="rId1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2214372" y="6047232"/>
            <a:ext cx="333756" cy="466344"/>
          </a:xfrm>
          <a:prstGeom prst="rect">
            <a:avLst/>
          </a:prstGeom>
          <a:blipFill>
            <a:blip r:embed="rId1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2586227" y="6010655"/>
            <a:ext cx="577595" cy="679704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2819400" y="6047232"/>
            <a:ext cx="333756" cy="466344"/>
          </a:xfrm>
          <a:prstGeom prst="rect">
            <a:avLst/>
          </a:prstGeom>
          <a:blipFill>
            <a:blip r:embed="rId1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194304" y="6010655"/>
            <a:ext cx="577595" cy="679704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427476" y="6047232"/>
            <a:ext cx="333755" cy="466344"/>
          </a:xfrm>
          <a:prstGeom prst="rect">
            <a:avLst/>
          </a:prstGeom>
          <a:blipFill>
            <a:blip r:embed="rId1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802379" y="6010655"/>
            <a:ext cx="577596" cy="679704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4035552" y="6047232"/>
            <a:ext cx="333755" cy="466344"/>
          </a:xfrm>
          <a:prstGeom prst="rect">
            <a:avLst/>
          </a:prstGeom>
          <a:blipFill>
            <a:blip r:embed="rId1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4408932" y="6010655"/>
            <a:ext cx="577596" cy="679704"/>
          </a:xfrm>
          <a:prstGeom prst="rect">
            <a:avLst/>
          </a:prstGeom>
          <a:blipFill>
            <a:blip r:embed="rId1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642103" y="6047232"/>
            <a:ext cx="333755" cy="466344"/>
          </a:xfrm>
          <a:prstGeom prst="rect">
            <a:avLst/>
          </a:prstGeom>
          <a:blipFill>
            <a:blip r:embed="rId1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5017008" y="6010655"/>
            <a:ext cx="577596" cy="679704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5250179" y="6047232"/>
            <a:ext cx="333755" cy="466344"/>
          </a:xfrm>
          <a:prstGeom prst="rect">
            <a:avLst/>
          </a:prstGeom>
          <a:blipFill>
            <a:blip r:embed="rId1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5623559" y="6010655"/>
            <a:ext cx="577596" cy="679704"/>
          </a:xfrm>
          <a:prstGeom prst="rect">
            <a:avLst/>
          </a:prstGeom>
          <a:blipFill>
            <a:blip r:embed="rId1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5856732" y="6047232"/>
            <a:ext cx="333756" cy="466344"/>
          </a:xfrm>
          <a:prstGeom prst="rect">
            <a:avLst/>
          </a:prstGeom>
          <a:blipFill>
            <a:blip r:embed="rId1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 txBox="1"/>
          <p:nvPr/>
        </p:nvSpPr>
        <p:spPr>
          <a:xfrm>
            <a:off x="2158364" y="2479547"/>
            <a:ext cx="3892550" cy="399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19125" algn="l"/>
                <a:tab pos="1226820" algn="l"/>
                <a:tab pos="1835150" algn="l"/>
                <a:tab pos="2441575" algn="l"/>
                <a:tab pos="3049905" algn="l"/>
                <a:tab pos="3656329" algn="l"/>
              </a:tabLst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619125" algn="l"/>
                <a:tab pos="1226820" algn="l"/>
                <a:tab pos="1835150" algn="l"/>
                <a:tab pos="2441575" algn="l"/>
                <a:tab pos="3049905" algn="l"/>
                <a:tab pos="3656329" algn="l"/>
              </a:tabLst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619125" algn="l"/>
                <a:tab pos="1226820" algn="l"/>
                <a:tab pos="1835150" algn="l"/>
                <a:tab pos="2441575" algn="l"/>
                <a:tab pos="3049905" algn="l"/>
                <a:tab pos="3656329" algn="l"/>
              </a:tabLst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619125" algn="l"/>
                <a:tab pos="1226820" algn="l"/>
                <a:tab pos="1835150" algn="l"/>
                <a:tab pos="2441575" algn="l"/>
                <a:tab pos="3049905" algn="l"/>
                <a:tab pos="3656329" algn="l"/>
              </a:tabLst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619125" algn="l"/>
                <a:tab pos="1226820" algn="l"/>
                <a:tab pos="1835150" algn="l"/>
                <a:tab pos="2441575" algn="l"/>
                <a:tab pos="3049905" algn="l"/>
                <a:tab pos="3656329" algn="l"/>
              </a:tabLst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619125" algn="l"/>
                <a:tab pos="1226820" algn="l"/>
                <a:tab pos="1835150" algn="l"/>
                <a:tab pos="244157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3600" baseline="-16203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619125" algn="l"/>
                <a:tab pos="1226820" algn="l"/>
                <a:tab pos="1835150" algn="l"/>
                <a:tab pos="2441575" algn="l"/>
                <a:tab pos="3049905" algn="l"/>
                <a:tab pos="3656329" algn="l"/>
              </a:tabLst>
            </a:pP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	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	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	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	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	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	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619125" algn="l"/>
                <a:tab pos="1226820" algn="l"/>
                <a:tab pos="1835150" algn="l"/>
                <a:tab pos="2441575" algn="l"/>
              </a:tabLst>
            </a:pP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3600" baseline="-16203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  <a:tabLst>
                <a:tab pos="619125" algn="l"/>
                <a:tab pos="1226820" algn="l"/>
                <a:tab pos="1835150" algn="l"/>
                <a:tab pos="2441575" algn="l"/>
                <a:tab pos="3049905" algn="l"/>
                <a:tab pos="3656329" algn="l"/>
              </a:tabLst>
            </a:pPr>
            <a:r>
              <a:rPr sz="3600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	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	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	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	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	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	</a:t>
            </a:r>
            <a:r>
              <a:rPr sz="3600" spc="-7" baseline="-16203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Handling Unary</a:t>
            </a:r>
            <a:r>
              <a:rPr spc="-65" dirty="0"/>
              <a:t> </a:t>
            </a:r>
            <a:r>
              <a:rPr dirty="0"/>
              <a:t>Minus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408940" indent="-343535">
              <a:lnSpc>
                <a:spcPct val="100000"/>
              </a:lnSpc>
              <a:tabLst>
                <a:tab pos="355600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Operator-Precedence parsing </a:t>
            </a:r>
            <a:r>
              <a:rPr dirty="0"/>
              <a:t>cannot handle </a:t>
            </a:r>
            <a:r>
              <a:rPr spc="5" dirty="0"/>
              <a:t>the</a:t>
            </a:r>
            <a:r>
              <a:rPr spc="-65" dirty="0"/>
              <a:t> </a:t>
            </a:r>
            <a:r>
              <a:rPr dirty="0"/>
              <a:t>unary</a:t>
            </a:r>
            <a:r>
              <a:rPr spc="-20" dirty="0"/>
              <a:t> </a:t>
            </a:r>
            <a:r>
              <a:rPr dirty="0"/>
              <a:t>minus  when we </a:t>
            </a:r>
            <a:r>
              <a:rPr spc="-5" dirty="0"/>
              <a:t>also </a:t>
            </a:r>
            <a:r>
              <a:rPr spc="5" dirty="0"/>
              <a:t>have the </a:t>
            </a:r>
            <a:r>
              <a:rPr spc="-5" dirty="0"/>
              <a:t>binary </a:t>
            </a:r>
            <a:r>
              <a:rPr dirty="0"/>
              <a:t>minus </a:t>
            </a:r>
            <a:r>
              <a:rPr spc="-5" dirty="0"/>
              <a:t>in </a:t>
            </a:r>
            <a:r>
              <a:rPr dirty="0"/>
              <a:t>our</a:t>
            </a:r>
            <a:r>
              <a:rPr spc="-165" dirty="0"/>
              <a:t> </a:t>
            </a:r>
            <a:r>
              <a:rPr spc="-5" dirty="0"/>
              <a:t>grammar.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/>
              <a:t>The </a:t>
            </a:r>
            <a:r>
              <a:rPr spc="-5" dirty="0"/>
              <a:t>best approach </a:t>
            </a:r>
            <a:r>
              <a:rPr spc="5" dirty="0"/>
              <a:t>to </a:t>
            </a:r>
            <a:r>
              <a:rPr dirty="0"/>
              <a:t>solve </a:t>
            </a:r>
            <a:r>
              <a:rPr spc="5" dirty="0"/>
              <a:t>this </a:t>
            </a:r>
            <a:r>
              <a:rPr dirty="0"/>
              <a:t>problem, let </a:t>
            </a:r>
            <a:r>
              <a:rPr spc="5" dirty="0"/>
              <a:t>the </a:t>
            </a:r>
            <a:r>
              <a:rPr dirty="0"/>
              <a:t>lexical</a:t>
            </a:r>
            <a:r>
              <a:rPr spc="-245" dirty="0"/>
              <a:t> </a:t>
            </a:r>
            <a:r>
              <a:rPr spc="-5" dirty="0"/>
              <a:t>analyzer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/>
              <a:t>handle this</a:t>
            </a:r>
            <a:r>
              <a:rPr spc="-105" dirty="0"/>
              <a:t> </a:t>
            </a:r>
            <a:r>
              <a:rPr dirty="0"/>
              <a:t>problem.</a:t>
            </a:r>
          </a:p>
          <a:p>
            <a:pPr marL="756285" marR="5080" indent="-287020">
              <a:lnSpc>
                <a:spcPct val="100000"/>
              </a:lnSpc>
              <a:spcBef>
                <a:spcPts val="1000"/>
              </a:spcBef>
            </a:pPr>
            <a:r>
              <a:rPr sz="1400" spc="3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400" spc="409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1800" spc="-10" dirty="0"/>
              <a:t>The </a:t>
            </a:r>
            <a:r>
              <a:rPr sz="1800" dirty="0"/>
              <a:t>lexical </a:t>
            </a:r>
            <a:r>
              <a:rPr sz="1800" spc="-5" dirty="0"/>
              <a:t>analyzer </a:t>
            </a:r>
            <a:r>
              <a:rPr sz="1800" dirty="0"/>
              <a:t>will </a:t>
            </a:r>
            <a:r>
              <a:rPr sz="1800" spc="-5" dirty="0"/>
              <a:t>return </a:t>
            </a:r>
            <a:r>
              <a:rPr sz="1800" spc="-20" dirty="0"/>
              <a:t>two </a:t>
            </a:r>
            <a:r>
              <a:rPr sz="1800" spc="-5" dirty="0"/>
              <a:t>different </a:t>
            </a:r>
            <a:r>
              <a:rPr sz="1800" spc="-10" dirty="0"/>
              <a:t>tokens </a:t>
            </a:r>
            <a:r>
              <a:rPr sz="1800" dirty="0"/>
              <a:t>for </a:t>
            </a:r>
            <a:r>
              <a:rPr sz="1800" spc="-10" dirty="0"/>
              <a:t>the </a:t>
            </a:r>
            <a:r>
              <a:rPr sz="1800" spc="-5" dirty="0"/>
              <a:t>unary </a:t>
            </a:r>
            <a:r>
              <a:rPr sz="1800" dirty="0"/>
              <a:t>minus  </a:t>
            </a:r>
            <a:r>
              <a:rPr sz="1800" spc="-10" dirty="0"/>
              <a:t>and the </a:t>
            </a:r>
            <a:r>
              <a:rPr sz="1800" spc="-5" dirty="0"/>
              <a:t>binary</a:t>
            </a:r>
            <a:r>
              <a:rPr sz="1800" spc="-15" dirty="0"/>
              <a:t> </a:t>
            </a:r>
            <a:r>
              <a:rPr sz="1800" dirty="0"/>
              <a:t>minus.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005"/>
              </a:spcBef>
            </a:pPr>
            <a:r>
              <a:rPr sz="1400" spc="3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400" spc="30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1400" spc="409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1800" spc="-10" dirty="0"/>
              <a:t>The </a:t>
            </a:r>
            <a:r>
              <a:rPr sz="1800" dirty="0"/>
              <a:t>lexical </a:t>
            </a:r>
            <a:r>
              <a:rPr sz="1800" spc="-5" dirty="0"/>
              <a:t>analyzer </a:t>
            </a:r>
            <a:r>
              <a:rPr sz="1800" dirty="0"/>
              <a:t>will </a:t>
            </a:r>
            <a:r>
              <a:rPr sz="1800" spc="-10" dirty="0"/>
              <a:t>need </a:t>
            </a:r>
            <a:r>
              <a:rPr sz="1800" dirty="0"/>
              <a:t>a </a:t>
            </a:r>
            <a:r>
              <a:rPr sz="1800" spc="-5" dirty="0"/>
              <a:t>lookhead </a:t>
            </a:r>
            <a:r>
              <a:rPr sz="1800" spc="-10" dirty="0"/>
              <a:t>to </a:t>
            </a:r>
            <a:r>
              <a:rPr sz="1800" dirty="0"/>
              <a:t>distinguish </a:t>
            </a:r>
            <a:r>
              <a:rPr sz="1800" spc="-10" dirty="0"/>
              <a:t>the</a:t>
            </a:r>
            <a:r>
              <a:rPr sz="1800" spc="-60" dirty="0"/>
              <a:t> </a:t>
            </a:r>
            <a:r>
              <a:rPr sz="1800" spc="-5" dirty="0"/>
              <a:t>binary</a:t>
            </a:r>
            <a:endParaRPr sz="1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1800" dirty="0"/>
              <a:t>minus </a:t>
            </a:r>
            <a:r>
              <a:rPr sz="1800" spc="-5" dirty="0"/>
              <a:t>from </a:t>
            </a:r>
            <a:r>
              <a:rPr sz="1800" spc="-10" dirty="0"/>
              <a:t>the </a:t>
            </a:r>
            <a:r>
              <a:rPr sz="1800" spc="-5" dirty="0"/>
              <a:t>unary</a:t>
            </a:r>
            <a:r>
              <a:rPr sz="1800" spc="-30" dirty="0"/>
              <a:t> </a:t>
            </a:r>
            <a:r>
              <a:rPr sz="1800" dirty="0"/>
              <a:t>minus.</a:t>
            </a:r>
            <a:endParaRPr sz="1800"/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355600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dirty="0"/>
              <a:t>Then, we</a:t>
            </a:r>
            <a:r>
              <a:rPr spc="-114" dirty="0"/>
              <a:t> </a:t>
            </a:r>
            <a:r>
              <a:rPr dirty="0"/>
              <a:t>make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5344" y="4313402"/>
            <a:ext cx="2047239" cy="1304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9850" algn="just">
              <a:lnSpc>
                <a:spcPct val="141800"/>
              </a:lnSpc>
            </a:pP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&lt;</a:t>
            </a:r>
            <a:r>
              <a:rPr sz="1950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.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unary-minus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unary-minus </a:t>
            </a:r>
            <a:r>
              <a:rPr sz="1950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&gt;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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unary-minus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&lt;</a:t>
            </a:r>
            <a:r>
              <a:rPr sz="1950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1950" spc="202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23644" y="4440808"/>
            <a:ext cx="5527040" cy="1177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for any</a:t>
            </a:r>
            <a:r>
              <a:rPr sz="20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operator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if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unary-minus has higher precedence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than</a:t>
            </a:r>
            <a:r>
              <a:rPr sz="2000" spc="-1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2000">
              <a:latin typeface="Symbol"/>
              <a:cs typeface="Symbol"/>
            </a:endParaRPr>
          </a:p>
          <a:p>
            <a:pPr marL="4445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if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unary-minus has lower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(or</a:t>
            </a:r>
            <a:r>
              <a:rPr sz="2000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equal)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344" y="5610047"/>
            <a:ext cx="2438400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precedence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than</a:t>
            </a:r>
            <a:r>
              <a:rPr sz="20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20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Precedence</a:t>
            </a:r>
            <a:r>
              <a:rPr spc="-60" dirty="0"/>
              <a:t> </a:t>
            </a:r>
            <a:r>
              <a:rPr spc="-5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5505" y="1926844"/>
            <a:ext cx="7210425" cy="3082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97815" indent="-342900">
              <a:lnSpc>
                <a:spcPct val="100000"/>
              </a:lnSpc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Compilers using operator precedence parsers</a:t>
            </a:r>
            <a:r>
              <a:rPr sz="2000" spc="-1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do not 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need to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store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table of precedence</a:t>
            </a:r>
            <a:r>
              <a:rPr sz="2000" spc="-1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relations.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table can be encoded by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two</a:t>
            </a:r>
            <a:r>
              <a:rPr sz="20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precedence</a:t>
            </a:r>
            <a:endParaRPr sz="20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functions f and g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that map terminal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symbols 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r>
              <a:rPr sz="2000" spc="-2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integers.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For symbols 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2000" spc="-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b.</a:t>
            </a:r>
            <a:endParaRPr sz="2000">
              <a:latin typeface="Century Gothic"/>
              <a:cs typeface="Century Gothic"/>
            </a:endParaRPr>
          </a:p>
          <a:p>
            <a:pPr marL="469900" marR="3228340">
              <a:lnSpc>
                <a:spcPct val="141500"/>
              </a:lnSpc>
              <a:tabLst>
                <a:tab pos="3215640" algn="l"/>
              </a:tabLst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f(a)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&lt;</a:t>
            </a:r>
            <a:r>
              <a:rPr sz="2000" spc="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g(b)</a:t>
            </a:r>
            <a:r>
              <a:rPr sz="2000" spc="3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whenever	a</a:t>
            </a:r>
            <a:r>
              <a:rPr sz="20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&lt;</a:t>
            </a:r>
            <a:r>
              <a:rPr sz="1950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1950" spc="240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 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f(a)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=</a:t>
            </a:r>
            <a:r>
              <a:rPr sz="2000" spc="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g(b)</a:t>
            </a:r>
            <a:r>
              <a:rPr sz="2000" spc="3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whenever	a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=·</a:t>
            </a:r>
            <a:r>
              <a:rPr sz="2000" spc="-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</a:t>
            </a:r>
            <a:endParaRPr sz="20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3215640" algn="l"/>
                <a:tab pos="3528695" algn="l"/>
              </a:tabLst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f(a)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&gt;</a:t>
            </a:r>
            <a:r>
              <a:rPr sz="2000" spc="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g(b)</a:t>
            </a:r>
            <a:r>
              <a:rPr sz="2000" spc="3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whenever	a	</a:t>
            </a:r>
            <a:r>
              <a:rPr sz="1950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&gt;</a:t>
            </a:r>
            <a:r>
              <a:rPr sz="20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67208"/>
            <a:ext cx="6983095" cy="471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04"/>
              </a:lnSpc>
            </a:pPr>
            <a:r>
              <a:rPr sz="3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Constructing precedence</a:t>
            </a:r>
            <a:r>
              <a:rPr sz="3200" b="1" spc="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functions</a:t>
            </a:r>
            <a:endParaRPr sz="32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737997"/>
            <a:ext cx="8823325" cy="5170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45"/>
              </a:lnSpc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Method:</a:t>
            </a:r>
            <a:endParaRPr sz="24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927100" algn="l"/>
                <a:tab pos="92773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Create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symbols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400" b="1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400" b="1" spc="-7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b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for each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that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terminal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or</a:t>
            </a:r>
            <a:r>
              <a:rPr sz="24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$.</a:t>
            </a:r>
            <a:endParaRPr sz="2400">
              <a:latin typeface="Times New Roman"/>
              <a:cs typeface="Times New Roman"/>
            </a:endParaRPr>
          </a:p>
          <a:p>
            <a:pPr marL="927100" indent="-4572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927100" algn="l"/>
                <a:tab pos="927735" algn="l"/>
                <a:tab pos="715899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Partition the created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symbols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into as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many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groups	as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possible,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 such a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way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that if a =. b, then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400" b="1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a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400" b="1" spc="-7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b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are in the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same</a:t>
            </a:r>
            <a:r>
              <a:rPr sz="2400" spc="-3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group.</a:t>
            </a:r>
            <a:endParaRPr sz="2400">
              <a:latin typeface="Times New Roman"/>
              <a:cs typeface="Times New Roman"/>
            </a:endParaRPr>
          </a:p>
          <a:p>
            <a:pPr marL="927100" marR="5080" indent="-457200">
              <a:lnSpc>
                <a:spcPct val="100000"/>
              </a:lnSpc>
              <a:spcBef>
                <a:spcPts val="1440"/>
              </a:spcBef>
              <a:buAutoNum type="arabicPeriod" startAt="3"/>
              <a:tabLst>
                <a:tab pos="927100" algn="l"/>
                <a:tab pos="927735" algn="l"/>
                <a:tab pos="811974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Create a directed graph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whose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nodes are the groups found in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(2).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any a and b, if a &lt;.b , place an edge from the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group of	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400" b="1" spc="-7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2400" b="1" spc="157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 the group of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400" b="1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. Of a .&gt; b, place an edge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from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group of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400" b="1" spc="-7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to  that of</a:t>
            </a:r>
            <a:r>
              <a:rPr sz="24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400" b="1" spc="-7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b.</a:t>
            </a:r>
            <a:endParaRPr sz="2400" baseline="-20833">
              <a:latin typeface="Times New Roman"/>
              <a:cs typeface="Times New Roman"/>
            </a:endParaRPr>
          </a:p>
          <a:p>
            <a:pPr marL="927100" marR="121285" indent="-457200">
              <a:lnSpc>
                <a:spcPct val="100000"/>
              </a:lnSpc>
              <a:spcBef>
                <a:spcPts val="1440"/>
              </a:spcBef>
              <a:buAutoNum type="arabicPeriod" startAt="3"/>
              <a:tabLst>
                <a:tab pos="927100" algn="l"/>
                <a:tab pos="927735" algn="l"/>
                <a:tab pos="397891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If the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graph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constructed	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has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a cycle, then</a:t>
            </a:r>
            <a:r>
              <a:rPr sz="24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precedence  functions exist. If there are no cycle, let f(a) be the length of</a:t>
            </a:r>
            <a:r>
              <a:rPr sz="2400" spc="-2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the  longest path beginning at the group of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400" b="1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; let g(a) be the length  of the longest path beginning at the group of</a:t>
            </a:r>
            <a:r>
              <a:rPr sz="2400" spc="-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400" b="1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a.</a:t>
            </a:r>
            <a:endParaRPr sz="2400" baseline="-20833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33528"/>
            <a:ext cx="2250440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372361" y="30487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3130" y="389424"/>
                </a:lnTo>
                <a:lnTo>
                  <a:pt x="12250" y="434048"/>
                </a:lnTo>
                <a:lnTo>
                  <a:pt x="26949" y="476363"/>
                </a:lnTo>
                <a:lnTo>
                  <a:pt x="46820" y="515958"/>
                </a:lnTo>
                <a:lnTo>
                  <a:pt x="71454" y="552426"/>
                </a:lnTo>
                <a:lnTo>
                  <a:pt x="100441" y="585358"/>
                </a:lnTo>
                <a:lnTo>
                  <a:pt x="133373" y="614345"/>
                </a:lnTo>
                <a:lnTo>
                  <a:pt x="169841" y="638979"/>
                </a:lnTo>
                <a:lnTo>
                  <a:pt x="209436" y="658850"/>
                </a:lnTo>
                <a:lnTo>
                  <a:pt x="251751" y="673549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49"/>
                </a:lnTo>
                <a:lnTo>
                  <a:pt x="476363" y="658850"/>
                </a:lnTo>
                <a:lnTo>
                  <a:pt x="515958" y="638979"/>
                </a:lnTo>
                <a:lnTo>
                  <a:pt x="552426" y="614345"/>
                </a:lnTo>
                <a:lnTo>
                  <a:pt x="585358" y="585358"/>
                </a:lnTo>
                <a:lnTo>
                  <a:pt x="614345" y="552426"/>
                </a:lnTo>
                <a:lnTo>
                  <a:pt x="638979" y="515958"/>
                </a:lnTo>
                <a:lnTo>
                  <a:pt x="658850" y="476363"/>
                </a:lnTo>
                <a:lnTo>
                  <a:pt x="673549" y="434048"/>
                </a:lnTo>
                <a:lnTo>
                  <a:pt x="682669" y="389424"/>
                </a:lnTo>
                <a:lnTo>
                  <a:pt x="685800" y="342900"/>
                </a:lnTo>
                <a:lnTo>
                  <a:pt x="682669" y="296375"/>
                </a:lnTo>
                <a:lnTo>
                  <a:pt x="673549" y="251751"/>
                </a:lnTo>
                <a:lnTo>
                  <a:pt x="658850" y="209436"/>
                </a:lnTo>
                <a:lnTo>
                  <a:pt x="638979" y="169841"/>
                </a:lnTo>
                <a:lnTo>
                  <a:pt x="614345" y="133373"/>
                </a:lnTo>
                <a:lnTo>
                  <a:pt x="585358" y="100441"/>
                </a:lnTo>
                <a:lnTo>
                  <a:pt x="552426" y="71454"/>
                </a:lnTo>
                <a:lnTo>
                  <a:pt x="515958" y="46820"/>
                </a:lnTo>
                <a:lnTo>
                  <a:pt x="476363" y="26949"/>
                </a:lnTo>
                <a:lnTo>
                  <a:pt x="434048" y="12250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2361" y="30487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FF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9946" y="3197986"/>
            <a:ext cx="22732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400" spc="-7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2361" y="57919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48"/>
                </a:lnTo>
                <a:lnTo>
                  <a:pt x="209436" y="26946"/>
                </a:lnTo>
                <a:lnTo>
                  <a:pt x="169841" y="46815"/>
                </a:lnTo>
                <a:lnTo>
                  <a:pt x="133373" y="71446"/>
                </a:lnTo>
                <a:lnTo>
                  <a:pt x="100441" y="100431"/>
                </a:lnTo>
                <a:lnTo>
                  <a:pt x="71454" y="133362"/>
                </a:lnTo>
                <a:lnTo>
                  <a:pt x="46820" y="169830"/>
                </a:lnTo>
                <a:lnTo>
                  <a:pt x="26949" y="209426"/>
                </a:lnTo>
                <a:lnTo>
                  <a:pt x="12250" y="251742"/>
                </a:lnTo>
                <a:lnTo>
                  <a:pt x="3130" y="296369"/>
                </a:lnTo>
                <a:lnTo>
                  <a:pt x="0" y="342900"/>
                </a:lnTo>
                <a:lnTo>
                  <a:pt x="3130" y="389430"/>
                </a:lnTo>
                <a:lnTo>
                  <a:pt x="12250" y="434057"/>
                </a:lnTo>
                <a:lnTo>
                  <a:pt x="26949" y="476373"/>
                </a:lnTo>
                <a:lnTo>
                  <a:pt x="46820" y="515969"/>
                </a:lnTo>
                <a:lnTo>
                  <a:pt x="71454" y="552437"/>
                </a:lnTo>
                <a:lnTo>
                  <a:pt x="100441" y="585368"/>
                </a:lnTo>
                <a:lnTo>
                  <a:pt x="133373" y="614353"/>
                </a:lnTo>
                <a:lnTo>
                  <a:pt x="169841" y="638984"/>
                </a:lnTo>
                <a:lnTo>
                  <a:pt x="209436" y="658853"/>
                </a:lnTo>
                <a:lnTo>
                  <a:pt x="251751" y="673551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51"/>
                </a:lnTo>
                <a:lnTo>
                  <a:pt x="476363" y="658853"/>
                </a:lnTo>
                <a:lnTo>
                  <a:pt x="515958" y="638984"/>
                </a:lnTo>
                <a:lnTo>
                  <a:pt x="552426" y="614353"/>
                </a:lnTo>
                <a:lnTo>
                  <a:pt x="585358" y="585368"/>
                </a:lnTo>
                <a:lnTo>
                  <a:pt x="614345" y="552437"/>
                </a:lnTo>
                <a:lnTo>
                  <a:pt x="638979" y="515969"/>
                </a:lnTo>
                <a:lnTo>
                  <a:pt x="658850" y="476373"/>
                </a:lnTo>
                <a:lnTo>
                  <a:pt x="673549" y="434057"/>
                </a:lnTo>
                <a:lnTo>
                  <a:pt x="682669" y="389430"/>
                </a:lnTo>
                <a:lnTo>
                  <a:pt x="685800" y="342900"/>
                </a:lnTo>
                <a:lnTo>
                  <a:pt x="682669" y="296369"/>
                </a:lnTo>
                <a:lnTo>
                  <a:pt x="673549" y="251742"/>
                </a:lnTo>
                <a:lnTo>
                  <a:pt x="658850" y="209426"/>
                </a:lnTo>
                <a:lnTo>
                  <a:pt x="638979" y="169830"/>
                </a:lnTo>
                <a:lnTo>
                  <a:pt x="614345" y="133362"/>
                </a:lnTo>
                <a:lnTo>
                  <a:pt x="585358" y="100431"/>
                </a:lnTo>
                <a:lnTo>
                  <a:pt x="552426" y="71446"/>
                </a:lnTo>
                <a:lnTo>
                  <a:pt x="515958" y="46815"/>
                </a:lnTo>
                <a:lnTo>
                  <a:pt x="476363" y="26946"/>
                </a:lnTo>
                <a:lnTo>
                  <a:pt x="434048" y="12248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2361" y="57919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69"/>
                </a:lnTo>
                <a:lnTo>
                  <a:pt x="12250" y="251742"/>
                </a:lnTo>
                <a:lnTo>
                  <a:pt x="26949" y="209426"/>
                </a:lnTo>
                <a:lnTo>
                  <a:pt x="46820" y="169830"/>
                </a:lnTo>
                <a:lnTo>
                  <a:pt x="71454" y="133362"/>
                </a:lnTo>
                <a:lnTo>
                  <a:pt x="100441" y="100431"/>
                </a:lnTo>
                <a:lnTo>
                  <a:pt x="133373" y="71446"/>
                </a:lnTo>
                <a:lnTo>
                  <a:pt x="169841" y="46815"/>
                </a:lnTo>
                <a:lnTo>
                  <a:pt x="209436" y="26946"/>
                </a:lnTo>
                <a:lnTo>
                  <a:pt x="251751" y="12248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48"/>
                </a:lnTo>
                <a:lnTo>
                  <a:pt x="476363" y="26946"/>
                </a:lnTo>
                <a:lnTo>
                  <a:pt x="515958" y="46815"/>
                </a:lnTo>
                <a:lnTo>
                  <a:pt x="552426" y="71446"/>
                </a:lnTo>
                <a:lnTo>
                  <a:pt x="585358" y="100431"/>
                </a:lnTo>
                <a:lnTo>
                  <a:pt x="614345" y="133362"/>
                </a:lnTo>
                <a:lnTo>
                  <a:pt x="638979" y="169830"/>
                </a:lnTo>
                <a:lnTo>
                  <a:pt x="658850" y="209426"/>
                </a:lnTo>
                <a:lnTo>
                  <a:pt x="673549" y="251742"/>
                </a:lnTo>
                <a:lnTo>
                  <a:pt x="682669" y="296369"/>
                </a:lnTo>
                <a:lnTo>
                  <a:pt x="685800" y="342900"/>
                </a:lnTo>
                <a:lnTo>
                  <a:pt x="682669" y="389430"/>
                </a:lnTo>
                <a:lnTo>
                  <a:pt x="673549" y="434057"/>
                </a:lnTo>
                <a:lnTo>
                  <a:pt x="658850" y="476373"/>
                </a:lnTo>
                <a:lnTo>
                  <a:pt x="638979" y="515969"/>
                </a:lnTo>
                <a:lnTo>
                  <a:pt x="614345" y="552437"/>
                </a:lnTo>
                <a:lnTo>
                  <a:pt x="585358" y="585368"/>
                </a:lnTo>
                <a:lnTo>
                  <a:pt x="552426" y="614353"/>
                </a:lnTo>
                <a:lnTo>
                  <a:pt x="515958" y="638984"/>
                </a:lnTo>
                <a:lnTo>
                  <a:pt x="476363" y="658853"/>
                </a:lnTo>
                <a:lnTo>
                  <a:pt x="434048" y="673551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51"/>
                </a:lnTo>
                <a:lnTo>
                  <a:pt x="209436" y="658853"/>
                </a:lnTo>
                <a:lnTo>
                  <a:pt x="169841" y="638984"/>
                </a:lnTo>
                <a:lnTo>
                  <a:pt x="133373" y="614353"/>
                </a:lnTo>
                <a:lnTo>
                  <a:pt x="100441" y="585368"/>
                </a:lnTo>
                <a:lnTo>
                  <a:pt x="71454" y="552437"/>
                </a:lnTo>
                <a:lnTo>
                  <a:pt x="46820" y="515969"/>
                </a:lnTo>
                <a:lnTo>
                  <a:pt x="26949" y="476373"/>
                </a:lnTo>
                <a:lnTo>
                  <a:pt x="12250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FF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99946" y="5941771"/>
            <a:ext cx="227329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400" spc="-7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$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3161" y="16009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3130" y="389424"/>
                </a:lnTo>
                <a:lnTo>
                  <a:pt x="12250" y="434048"/>
                </a:lnTo>
                <a:lnTo>
                  <a:pt x="26949" y="476363"/>
                </a:lnTo>
                <a:lnTo>
                  <a:pt x="46820" y="515958"/>
                </a:lnTo>
                <a:lnTo>
                  <a:pt x="71454" y="552426"/>
                </a:lnTo>
                <a:lnTo>
                  <a:pt x="100441" y="585358"/>
                </a:lnTo>
                <a:lnTo>
                  <a:pt x="133373" y="614345"/>
                </a:lnTo>
                <a:lnTo>
                  <a:pt x="169841" y="638979"/>
                </a:lnTo>
                <a:lnTo>
                  <a:pt x="209436" y="658850"/>
                </a:lnTo>
                <a:lnTo>
                  <a:pt x="251751" y="673549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49"/>
                </a:lnTo>
                <a:lnTo>
                  <a:pt x="476363" y="658850"/>
                </a:lnTo>
                <a:lnTo>
                  <a:pt x="515958" y="638979"/>
                </a:lnTo>
                <a:lnTo>
                  <a:pt x="552426" y="614345"/>
                </a:lnTo>
                <a:lnTo>
                  <a:pt x="585358" y="585358"/>
                </a:lnTo>
                <a:lnTo>
                  <a:pt x="614345" y="552426"/>
                </a:lnTo>
                <a:lnTo>
                  <a:pt x="638979" y="515958"/>
                </a:lnTo>
                <a:lnTo>
                  <a:pt x="658850" y="476363"/>
                </a:lnTo>
                <a:lnTo>
                  <a:pt x="673549" y="434048"/>
                </a:lnTo>
                <a:lnTo>
                  <a:pt x="682669" y="389424"/>
                </a:lnTo>
                <a:lnTo>
                  <a:pt x="685800" y="342900"/>
                </a:lnTo>
                <a:lnTo>
                  <a:pt x="682669" y="296375"/>
                </a:lnTo>
                <a:lnTo>
                  <a:pt x="673549" y="251751"/>
                </a:lnTo>
                <a:lnTo>
                  <a:pt x="658850" y="209436"/>
                </a:lnTo>
                <a:lnTo>
                  <a:pt x="638979" y="169841"/>
                </a:lnTo>
                <a:lnTo>
                  <a:pt x="614345" y="133373"/>
                </a:lnTo>
                <a:lnTo>
                  <a:pt x="585358" y="100441"/>
                </a:lnTo>
                <a:lnTo>
                  <a:pt x="552426" y="71454"/>
                </a:lnTo>
                <a:lnTo>
                  <a:pt x="515958" y="46820"/>
                </a:lnTo>
                <a:lnTo>
                  <a:pt x="476363" y="26949"/>
                </a:lnTo>
                <a:lnTo>
                  <a:pt x="434048" y="12250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63161" y="16009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FF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163695" y="1824482"/>
            <a:ext cx="28384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3600" spc="-15" baseline="13888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63161" y="44203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3130" y="389424"/>
                </a:lnTo>
                <a:lnTo>
                  <a:pt x="12250" y="434048"/>
                </a:lnTo>
                <a:lnTo>
                  <a:pt x="26949" y="476363"/>
                </a:lnTo>
                <a:lnTo>
                  <a:pt x="46820" y="515958"/>
                </a:lnTo>
                <a:lnTo>
                  <a:pt x="71454" y="552426"/>
                </a:lnTo>
                <a:lnTo>
                  <a:pt x="100441" y="585358"/>
                </a:lnTo>
                <a:lnTo>
                  <a:pt x="133373" y="614345"/>
                </a:lnTo>
                <a:lnTo>
                  <a:pt x="169841" y="638979"/>
                </a:lnTo>
                <a:lnTo>
                  <a:pt x="209436" y="658850"/>
                </a:lnTo>
                <a:lnTo>
                  <a:pt x="251751" y="673549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49"/>
                </a:lnTo>
                <a:lnTo>
                  <a:pt x="476363" y="658850"/>
                </a:lnTo>
                <a:lnTo>
                  <a:pt x="515958" y="638979"/>
                </a:lnTo>
                <a:lnTo>
                  <a:pt x="552426" y="614345"/>
                </a:lnTo>
                <a:lnTo>
                  <a:pt x="585358" y="585358"/>
                </a:lnTo>
                <a:lnTo>
                  <a:pt x="614345" y="552426"/>
                </a:lnTo>
                <a:lnTo>
                  <a:pt x="638979" y="515958"/>
                </a:lnTo>
                <a:lnTo>
                  <a:pt x="658850" y="476363"/>
                </a:lnTo>
                <a:lnTo>
                  <a:pt x="673549" y="434048"/>
                </a:lnTo>
                <a:lnTo>
                  <a:pt x="682669" y="389424"/>
                </a:lnTo>
                <a:lnTo>
                  <a:pt x="685800" y="342900"/>
                </a:lnTo>
                <a:lnTo>
                  <a:pt x="682669" y="296375"/>
                </a:lnTo>
                <a:lnTo>
                  <a:pt x="673549" y="251751"/>
                </a:lnTo>
                <a:lnTo>
                  <a:pt x="658850" y="209436"/>
                </a:lnTo>
                <a:lnTo>
                  <a:pt x="638979" y="169841"/>
                </a:lnTo>
                <a:lnTo>
                  <a:pt x="614345" y="133373"/>
                </a:lnTo>
                <a:lnTo>
                  <a:pt x="585358" y="100441"/>
                </a:lnTo>
                <a:lnTo>
                  <a:pt x="552426" y="71454"/>
                </a:lnTo>
                <a:lnTo>
                  <a:pt x="515958" y="46820"/>
                </a:lnTo>
                <a:lnTo>
                  <a:pt x="476363" y="26949"/>
                </a:lnTo>
                <a:lnTo>
                  <a:pt x="434048" y="12250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FF6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161" y="44203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FF6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185030" y="4569841"/>
            <a:ext cx="2406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2400" spc="-7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72361" y="16009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3130" y="389424"/>
                </a:lnTo>
                <a:lnTo>
                  <a:pt x="12250" y="434048"/>
                </a:lnTo>
                <a:lnTo>
                  <a:pt x="26949" y="476363"/>
                </a:lnTo>
                <a:lnTo>
                  <a:pt x="46820" y="515958"/>
                </a:lnTo>
                <a:lnTo>
                  <a:pt x="71454" y="552426"/>
                </a:lnTo>
                <a:lnTo>
                  <a:pt x="100441" y="585358"/>
                </a:lnTo>
                <a:lnTo>
                  <a:pt x="133373" y="614345"/>
                </a:lnTo>
                <a:lnTo>
                  <a:pt x="169841" y="638979"/>
                </a:lnTo>
                <a:lnTo>
                  <a:pt x="209436" y="658850"/>
                </a:lnTo>
                <a:lnTo>
                  <a:pt x="251751" y="673549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49"/>
                </a:lnTo>
                <a:lnTo>
                  <a:pt x="476363" y="658850"/>
                </a:lnTo>
                <a:lnTo>
                  <a:pt x="515958" y="638979"/>
                </a:lnTo>
                <a:lnTo>
                  <a:pt x="552426" y="614345"/>
                </a:lnTo>
                <a:lnTo>
                  <a:pt x="585358" y="585358"/>
                </a:lnTo>
                <a:lnTo>
                  <a:pt x="614345" y="552426"/>
                </a:lnTo>
                <a:lnTo>
                  <a:pt x="638979" y="515958"/>
                </a:lnTo>
                <a:lnTo>
                  <a:pt x="658850" y="476363"/>
                </a:lnTo>
                <a:lnTo>
                  <a:pt x="673549" y="434048"/>
                </a:lnTo>
                <a:lnTo>
                  <a:pt x="682669" y="389424"/>
                </a:lnTo>
                <a:lnTo>
                  <a:pt x="685800" y="342900"/>
                </a:lnTo>
                <a:lnTo>
                  <a:pt x="682669" y="296375"/>
                </a:lnTo>
                <a:lnTo>
                  <a:pt x="673549" y="251751"/>
                </a:lnTo>
                <a:lnTo>
                  <a:pt x="658850" y="209436"/>
                </a:lnTo>
                <a:lnTo>
                  <a:pt x="638979" y="169841"/>
                </a:lnTo>
                <a:lnTo>
                  <a:pt x="614345" y="133373"/>
                </a:lnTo>
                <a:lnTo>
                  <a:pt x="585358" y="100441"/>
                </a:lnTo>
                <a:lnTo>
                  <a:pt x="552426" y="71454"/>
                </a:lnTo>
                <a:lnTo>
                  <a:pt x="515958" y="46820"/>
                </a:lnTo>
                <a:lnTo>
                  <a:pt x="476363" y="26949"/>
                </a:lnTo>
                <a:lnTo>
                  <a:pt x="434048" y="12250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72361" y="16009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99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46605" y="1824482"/>
            <a:ext cx="335915" cy="357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10"/>
              </a:lnSpc>
            </a:pPr>
            <a:r>
              <a:rPr sz="3600" spc="-7" baseline="13888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372361" y="44203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3130" y="389424"/>
                </a:lnTo>
                <a:lnTo>
                  <a:pt x="12250" y="434048"/>
                </a:lnTo>
                <a:lnTo>
                  <a:pt x="26949" y="476363"/>
                </a:lnTo>
                <a:lnTo>
                  <a:pt x="46820" y="515958"/>
                </a:lnTo>
                <a:lnTo>
                  <a:pt x="71454" y="552426"/>
                </a:lnTo>
                <a:lnTo>
                  <a:pt x="100441" y="585358"/>
                </a:lnTo>
                <a:lnTo>
                  <a:pt x="133373" y="614345"/>
                </a:lnTo>
                <a:lnTo>
                  <a:pt x="169841" y="638979"/>
                </a:lnTo>
                <a:lnTo>
                  <a:pt x="209436" y="658850"/>
                </a:lnTo>
                <a:lnTo>
                  <a:pt x="251751" y="673549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49"/>
                </a:lnTo>
                <a:lnTo>
                  <a:pt x="476363" y="658850"/>
                </a:lnTo>
                <a:lnTo>
                  <a:pt x="515958" y="638979"/>
                </a:lnTo>
                <a:lnTo>
                  <a:pt x="552426" y="614345"/>
                </a:lnTo>
                <a:lnTo>
                  <a:pt x="585358" y="585358"/>
                </a:lnTo>
                <a:lnTo>
                  <a:pt x="614345" y="552426"/>
                </a:lnTo>
                <a:lnTo>
                  <a:pt x="638979" y="515958"/>
                </a:lnTo>
                <a:lnTo>
                  <a:pt x="658850" y="476363"/>
                </a:lnTo>
                <a:lnTo>
                  <a:pt x="673549" y="434048"/>
                </a:lnTo>
                <a:lnTo>
                  <a:pt x="682669" y="389424"/>
                </a:lnTo>
                <a:lnTo>
                  <a:pt x="685800" y="342900"/>
                </a:lnTo>
                <a:lnTo>
                  <a:pt x="682669" y="296375"/>
                </a:lnTo>
                <a:lnTo>
                  <a:pt x="673549" y="251751"/>
                </a:lnTo>
                <a:lnTo>
                  <a:pt x="658850" y="209436"/>
                </a:lnTo>
                <a:lnTo>
                  <a:pt x="638979" y="169841"/>
                </a:lnTo>
                <a:lnTo>
                  <a:pt x="614345" y="133373"/>
                </a:lnTo>
                <a:lnTo>
                  <a:pt x="585358" y="100441"/>
                </a:lnTo>
                <a:lnTo>
                  <a:pt x="552426" y="71454"/>
                </a:lnTo>
                <a:lnTo>
                  <a:pt x="515958" y="46820"/>
                </a:lnTo>
                <a:lnTo>
                  <a:pt x="476363" y="26949"/>
                </a:lnTo>
                <a:lnTo>
                  <a:pt x="434048" y="12250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2361" y="44203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99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567941" y="4569841"/>
            <a:ext cx="2921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400" spc="-7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963161" y="30487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50"/>
                </a:lnTo>
                <a:lnTo>
                  <a:pt x="209436" y="26949"/>
                </a:lnTo>
                <a:lnTo>
                  <a:pt x="169841" y="46820"/>
                </a:lnTo>
                <a:lnTo>
                  <a:pt x="133373" y="71454"/>
                </a:lnTo>
                <a:lnTo>
                  <a:pt x="100441" y="100441"/>
                </a:lnTo>
                <a:lnTo>
                  <a:pt x="71454" y="133373"/>
                </a:lnTo>
                <a:lnTo>
                  <a:pt x="46820" y="169841"/>
                </a:lnTo>
                <a:lnTo>
                  <a:pt x="26949" y="209436"/>
                </a:lnTo>
                <a:lnTo>
                  <a:pt x="12250" y="251751"/>
                </a:lnTo>
                <a:lnTo>
                  <a:pt x="3130" y="296375"/>
                </a:lnTo>
                <a:lnTo>
                  <a:pt x="0" y="342900"/>
                </a:lnTo>
                <a:lnTo>
                  <a:pt x="3130" y="389424"/>
                </a:lnTo>
                <a:lnTo>
                  <a:pt x="12250" y="434048"/>
                </a:lnTo>
                <a:lnTo>
                  <a:pt x="26949" y="476363"/>
                </a:lnTo>
                <a:lnTo>
                  <a:pt x="46820" y="515958"/>
                </a:lnTo>
                <a:lnTo>
                  <a:pt x="71454" y="552426"/>
                </a:lnTo>
                <a:lnTo>
                  <a:pt x="100441" y="585358"/>
                </a:lnTo>
                <a:lnTo>
                  <a:pt x="133373" y="614345"/>
                </a:lnTo>
                <a:lnTo>
                  <a:pt x="169841" y="638979"/>
                </a:lnTo>
                <a:lnTo>
                  <a:pt x="209436" y="658850"/>
                </a:lnTo>
                <a:lnTo>
                  <a:pt x="251751" y="673549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49"/>
                </a:lnTo>
                <a:lnTo>
                  <a:pt x="476363" y="658850"/>
                </a:lnTo>
                <a:lnTo>
                  <a:pt x="515958" y="638979"/>
                </a:lnTo>
                <a:lnTo>
                  <a:pt x="552426" y="614345"/>
                </a:lnTo>
                <a:lnTo>
                  <a:pt x="585358" y="585358"/>
                </a:lnTo>
                <a:lnTo>
                  <a:pt x="614345" y="552426"/>
                </a:lnTo>
                <a:lnTo>
                  <a:pt x="638979" y="515958"/>
                </a:lnTo>
                <a:lnTo>
                  <a:pt x="658850" y="476363"/>
                </a:lnTo>
                <a:lnTo>
                  <a:pt x="673549" y="434048"/>
                </a:lnTo>
                <a:lnTo>
                  <a:pt x="682669" y="389424"/>
                </a:lnTo>
                <a:lnTo>
                  <a:pt x="685800" y="342900"/>
                </a:lnTo>
                <a:lnTo>
                  <a:pt x="682669" y="296375"/>
                </a:lnTo>
                <a:lnTo>
                  <a:pt x="673549" y="251751"/>
                </a:lnTo>
                <a:lnTo>
                  <a:pt x="658850" y="209436"/>
                </a:lnTo>
                <a:lnTo>
                  <a:pt x="638979" y="169841"/>
                </a:lnTo>
                <a:lnTo>
                  <a:pt x="614345" y="133373"/>
                </a:lnTo>
                <a:lnTo>
                  <a:pt x="585358" y="100441"/>
                </a:lnTo>
                <a:lnTo>
                  <a:pt x="552426" y="71454"/>
                </a:lnTo>
                <a:lnTo>
                  <a:pt x="515958" y="46820"/>
                </a:lnTo>
                <a:lnTo>
                  <a:pt x="476363" y="26949"/>
                </a:lnTo>
                <a:lnTo>
                  <a:pt x="434048" y="12250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63161" y="30487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75"/>
                </a:lnTo>
                <a:lnTo>
                  <a:pt x="12250" y="251751"/>
                </a:lnTo>
                <a:lnTo>
                  <a:pt x="26949" y="209436"/>
                </a:lnTo>
                <a:lnTo>
                  <a:pt x="46820" y="169841"/>
                </a:lnTo>
                <a:lnTo>
                  <a:pt x="71454" y="133373"/>
                </a:lnTo>
                <a:lnTo>
                  <a:pt x="100441" y="100441"/>
                </a:lnTo>
                <a:lnTo>
                  <a:pt x="133373" y="71454"/>
                </a:lnTo>
                <a:lnTo>
                  <a:pt x="169841" y="46820"/>
                </a:lnTo>
                <a:lnTo>
                  <a:pt x="209436" y="26949"/>
                </a:lnTo>
                <a:lnTo>
                  <a:pt x="251751" y="12250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50"/>
                </a:lnTo>
                <a:lnTo>
                  <a:pt x="476363" y="26949"/>
                </a:lnTo>
                <a:lnTo>
                  <a:pt x="515958" y="46820"/>
                </a:lnTo>
                <a:lnTo>
                  <a:pt x="552426" y="71454"/>
                </a:lnTo>
                <a:lnTo>
                  <a:pt x="585358" y="100441"/>
                </a:lnTo>
                <a:lnTo>
                  <a:pt x="614345" y="133373"/>
                </a:lnTo>
                <a:lnTo>
                  <a:pt x="638979" y="169841"/>
                </a:lnTo>
                <a:lnTo>
                  <a:pt x="658850" y="209436"/>
                </a:lnTo>
                <a:lnTo>
                  <a:pt x="673549" y="251751"/>
                </a:lnTo>
                <a:lnTo>
                  <a:pt x="682669" y="296375"/>
                </a:lnTo>
                <a:lnTo>
                  <a:pt x="685800" y="342900"/>
                </a:lnTo>
                <a:lnTo>
                  <a:pt x="682669" y="389424"/>
                </a:lnTo>
                <a:lnTo>
                  <a:pt x="673549" y="434048"/>
                </a:lnTo>
                <a:lnTo>
                  <a:pt x="658850" y="476363"/>
                </a:lnTo>
                <a:lnTo>
                  <a:pt x="638979" y="515958"/>
                </a:lnTo>
                <a:lnTo>
                  <a:pt x="614345" y="552426"/>
                </a:lnTo>
                <a:lnTo>
                  <a:pt x="585358" y="585358"/>
                </a:lnTo>
                <a:lnTo>
                  <a:pt x="552426" y="614345"/>
                </a:lnTo>
                <a:lnTo>
                  <a:pt x="515958" y="638979"/>
                </a:lnTo>
                <a:lnTo>
                  <a:pt x="476363" y="658850"/>
                </a:lnTo>
                <a:lnTo>
                  <a:pt x="434048" y="673549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49"/>
                </a:lnTo>
                <a:lnTo>
                  <a:pt x="209436" y="658850"/>
                </a:lnTo>
                <a:lnTo>
                  <a:pt x="169841" y="638979"/>
                </a:lnTo>
                <a:lnTo>
                  <a:pt x="133373" y="614345"/>
                </a:lnTo>
                <a:lnTo>
                  <a:pt x="100441" y="585358"/>
                </a:lnTo>
                <a:lnTo>
                  <a:pt x="71454" y="552426"/>
                </a:lnTo>
                <a:lnTo>
                  <a:pt x="46820" y="515958"/>
                </a:lnTo>
                <a:lnTo>
                  <a:pt x="26949" y="476363"/>
                </a:lnTo>
                <a:lnTo>
                  <a:pt x="12250" y="434048"/>
                </a:lnTo>
                <a:lnTo>
                  <a:pt x="3130" y="389424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99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165219" y="3197986"/>
            <a:ext cx="2794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400" spc="-7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63161" y="57919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342900" y="0"/>
                </a:moveTo>
                <a:lnTo>
                  <a:pt x="296375" y="3130"/>
                </a:lnTo>
                <a:lnTo>
                  <a:pt x="251751" y="12248"/>
                </a:lnTo>
                <a:lnTo>
                  <a:pt x="209436" y="26946"/>
                </a:lnTo>
                <a:lnTo>
                  <a:pt x="169841" y="46815"/>
                </a:lnTo>
                <a:lnTo>
                  <a:pt x="133373" y="71446"/>
                </a:lnTo>
                <a:lnTo>
                  <a:pt x="100441" y="100431"/>
                </a:lnTo>
                <a:lnTo>
                  <a:pt x="71454" y="133362"/>
                </a:lnTo>
                <a:lnTo>
                  <a:pt x="46820" y="169830"/>
                </a:lnTo>
                <a:lnTo>
                  <a:pt x="26949" y="209426"/>
                </a:lnTo>
                <a:lnTo>
                  <a:pt x="12250" y="251742"/>
                </a:lnTo>
                <a:lnTo>
                  <a:pt x="3130" y="296369"/>
                </a:lnTo>
                <a:lnTo>
                  <a:pt x="0" y="342900"/>
                </a:lnTo>
                <a:lnTo>
                  <a:pt x="3130" y="389430"/>
                </a:lnTo>
                <a:lnTo>
                  <a:pt x="12250" y="434057"/>
                </a:lnTo>
                <a:lnTo>
                  <a:pt x="26949" y="476373"/>
                </a:lnTo>
                <a:lnTo>
                  <a:pt x="46820" y="515969"/>
                </a:lnTo>
                <a:lnTo>
                  <a:pt x="71454" y="552437"/>
                </a:lnTo>
                <a:lnTo>
                  <a:pt x="100441" y="585368"/>
                </a:lnTo>
                <a:lnTo>
                  <a:pt x="133373" y="614353"/>
                </a:lnTo>
                <a:lnTo>
                  <a:pt x="169841" y="638984"/>
                </a:lnTo>
                <a:lnTo>
                  <a:pt x="209436" y="658853"/>
                </a:lnTo>
                <a:lnTo>
                  <a:pt x="251751" y="673551"/>
                </a:lnTo>
                <a:lnTo>
                  <a:pt x="296375" y="682669"/>
                </a:lnTo>
                <a:lnTo>
                  <a:pt x="342900" y="685800"/>
                </a:lnTo>
                <a:lnTo>
                  <a:pt x="389424" y="682669"/>
                </a:lnTo>
                <a:lnTo>
                  <a:pt x="434048" y="673551"/>
                </a:lnTo>
                <a:lnTo>
                  <a:pt x="476363" y="658853"/>
                </a:lnTo>
                <a:lnTo>
                  <a:pt x="515958" y="638984"/>
                </a:lnTo>
                <a:lnTo>
                  <a:pt x="552426" y="614353"/>
                </a:lnTo>
                <a:lnTo>
                  <a:pt x="585358" y="585368"/>
                </a:lnTo>
                <a:lnTo>
                  <a:pt x="614345" y="552437"/>
                </a:lnTo>
                <a:lnTo>
                  <a:pt x="638979" y="515969"/>
                </a:lnTo>
                <a:lnTo>
                  <a:pt x="658850" y="476373"/>
                </a:lnTo>
                <a:lnTo>
                  <a:pt x="673549" y="434057"/>
                </a:lnTo>
                <a:lnTo>
                  <a:pt x="682669" y="389430"/>
                </a:lnTo>
                <a:lnTo>
                  <a:pt x="685800" y="342900"/>
                </a:lnTo>
                <a:lnTo>
                  <a:pt x="682669" y="296369"/>
                </a:lnTo>
                <a:lnTo>
                  <a:pt x="673549" y="251742"/>
                </a:lnTo>
                <a:lnTo>
                  <a:pt x="658850" y="209426"/>
                </a:lnTo>
                <a:lnTo>
                  <a:pt x="638979" y="169830"/>
                </a:lnTo>
                <a:lnTo>
                  <a:pt x="614345" y="133362"/>
                </a:lnTo>
                <a:lnTo>
                  <a:pt x="585358" y="100431"/>
                </a:lnTo>
                <a:lnTo>
                  <a:pt x="552426" y="71446"/>
                </a:lnTo>
                <a:lnTo>
                  <a:pt x="515958" y="46815"/>
                </a:lnTo>
                <a:lnTo>
                  <a:pt x="476363" y="26946"/>
                </a:lnTo>
                <a:lnTo>
                  <a:pt x="434048" y="12248"/>
                </a:lnTo>
                <a:lnTo>
                  <a:pt x="389424" y="3130"/>
                </a:lnTo>
                <a:lnTo>
                  <a:pt x="34290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963161" y="57919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342900"/>
                </a:moveTo>
                <a:lnTo>
                  <a:pt x="3130" y="296369"/>
                </a:lnTo>
                <a:lnTo>
                  <a:pt x="12250" y="251742"/>
                </a:lnTo>
                <a:lnTo>
                  <a:pt x="26949" y="209426"/>
                </a:lnTo>
                <a:lnTo>
                  <a:pt x="46820" y="169830"/>
                </a:lnTo>
                <a:lnTo>
                  <a:pt x="71454" y="133362"/>
                </a:lnTo>
                <a:lnTo>
                  <a:pt x="100441" y="100431"/>
                </a:lnTo>
                <a:lnTo>
                  <a:pt x="133373" y="71446"/>
                </a:lnTo>
                <a:lnTo>
                  <a:pt x="169841" y="46815"/>
                </a:lnTo>
                <a:lnTo>
                  <a:pt x="209436" y="26946"/>
                </a:lnTo>
                <a:lnTo>
                  <a:pt x="251751" y="12248"/>
                </a:lnTo>
                <a:lnTo>
                  <a:pt x="296375" y="3130"/>
                </a:lnTo>
                <a:lnTo>
                  <a:pt x="342900" y="0"/>
                </a:lnTo>
                <a:lnTo>
                  <a:pt x="389424" y="3130"/>
                </a:lnTo>
                <a:lnTo>
                  <a:pt x="434048" y="12248"/>
                </a:lnTo>
                <a:lnTo>
                  <a:pt x="476363" y="26946"/>
                </a:lnTo>
                <a:lnTo>
                  <a:pt x="515958" y="46815"/>
                </a:lnTo>
                <a:lnTo>
                  <a:pt x="552426" y="71446"/>
                </a:lnTo>
                <a:lnTo>
                  <a:pt x="585358" y="100431"/>
                </a:lnTo>
                <a:lnTo>
                  <a:pt x="614345" y="133362"/>
                </a:lnTo>
                <a:lnTo>
                  <a:pt x="638979" y="169830"/>
                </a:lnTo>
                <a:lnTo>
                  <a:pt x="658850" y="209426"/>
                </a:lnTo>
                <a:lnTo>
                  <a:pt x="673549" y="251742"/>
                </a:lnTo>
                <a:lnTo>
                  <a:pt x="682669" y="296369"/>
                </a:lnTo>
                <a:lnTo>
                  <a:pt x="685800" y="342900"/>
                </a:lnTo>
                <a:lnTo>
                  <a:pt x="682669" y="389430"/>
                </a:lnTo>
                <a:lnTo>
                  <a:pt x="673549" y="434057"/>
                </a:lnTo>
                <a:lnTo>
                  <a:pt x="658850" y="476373"/>
                </a:lnTo>
                <a:lnTo>
                  <a:pt x="638979" y="515969"/>
                </a:lnTo>
                <a:lnTo>
                  <a:pt x="614345" y="552437"/>
                </a:lnTo>
                <a:lnTo>
                  <a:pt x="585358" y="585368"/>
                </a:lnTo>
                <a:lnTo>
                  <a:pt x="552426" y="614353"/>
                </a:lnTo>
                <a:lnTo>
                  <a:pt x="515958" y="638984"/>
                </a:lnTo>
                <a:lnTo>
                  <a:pt x="476363" y="658853"/>
                </a:lnTo>
                <a:lnTo>
                  <a:pt x="434048" y="673551"/>
                </a:lnTo>
                <a:lnTo>
                  <a:pt x="389424" y="682669"/>
                </a:lnTo>
                <a:lnTo>
                  <a:pt x="342900" y="685800"/>
                </a:lnTo>
                <a:lnTo>
                  <a:pt x="296375" y="682669"/>
                </a:lnTo>
                <a:lnTo>
                  <a:pt x="251751" y="673551"/>
                </a:lnTo>
                <a:lnTo>
                  <a:pt x="209436" y="658853"/>
                </a:lnTo>
                <a:lnTo>
                  <a:pt x="169841" y="638984"/>
                </a:lnTo>
                <a:lnTo>
                  <a:pt x="133373" y="614353"/>
                </a:lnTo>
                <a:lnTo>
                  <a:pt x="100441" y="585368"/>
                </a:lnTo>
                <a:lnTo>
                  <a:pt x="71454" y="552437"/>
                </a:lnTo>
                <a:lnTo>
                  <a:pt x="46820" y="515969"/>
                </a:lnTo>
                <a:lnTo>
                  <a:pt x="26949" y="476373"/>
                </a:lnTo>
                <a:lnTo>
                  <a:pt x="12250" y="434057"/>
                </a:lnTo>
                <a:lnTo>
                  <a:pt x="3130" y="389430"/>
                </a:lnTo>
                <a:lnTo>
                  <a:pt x="0" y="342900"/>
                </a:lnTo>
                <a:close/>
              </a:path>
            </a:pathLst>
          </a:custGeom>
          <a:ln w="25908">
            <a:solidFill>
              <a:srgbClr val="99CC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165219" y="5941771"/>
            <a:ext cx="27940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r>
              <a:rPr sz="2400" spc="-7" baseline="-20833" dirty="0">
                <a:solidFill>
                  <a:srgbClr val="FFFFFF"/>
                </a:solidFill>
                <a:latin typeface="Times New Roman"/>
                <a:cs typeface="Times New Roman"/>
              </a:rPr>
              <a:t>$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89532" y="2286000"/>
            <a:ext cx="173990" cy="762000"/>
          </a:xfrm>
          <a:custGeom>
            <a:avLst/>
            <a:gdLst/>
            <a:ahLst/>
            <a:cxnLst/>
            <a:rect l="l" t="t" r="r" b="b"/>
            <a:pathLst>
              <a:path w="173989" h="762000">
                <a:moveTo>
                  <a:pt x="57912" y="588263"/>
                </a:moveTo>
                <a:lnTo>
                  <a:pt x="0" y="588263"/>
                </a:lnTo>
                <a:lnTo>
                  <a:pt x="86868" y="762000"/>
                </a:lnTo>
                <a:lnTo>
                  <a:pt x="159257" y="617220"/>
                </a:lnTo>
                <a:lnTo>
                  <a:pt x="57912" y="617220"/>
                </a:lnTo>
                <a:lnTo>
                  <a:pt x="57912" y="588263"/>
                </a:lnTo>
                <a:close/>
              </a:path>
              <a:path w="173989" h="762000">
                <a:moveTo>
                  <a:pt x="115824" y="0"/>
                </a:moveTo>
                <a:lnTo>
                  <a:pt x="57912" y="0"/>
                </a:lnTo>
                <a:lnTo>
                  <a:pt x="57912" y="617220"/>
                </a:lnTo>
                <a:lnTo>
                  <a:pt x="115824" y="617220"/>
                </a:lnTo>
                <a:lnTo>
                  <a:pt x="115824" y="0"/>
                </a:lnTo>
                <a:close/>
              </a:path>
              <a:path w="173989" h="762000">
                <a:moveTo>
                  <a:pt x="173736" y="588263"/>
                </a:moveTo>
                <a:lnTo>
                  <a:pt x="115824" y="588263"/>
                </a:lnTo>
                <a:lnTo>
                  <a:pt x="115824" y="617220"/>
                </a:lnTo>
                <a:lnTo>
                  <a:pt x="159257" y="617220"/>
                </a:lnTo>
                <a:lnTo>
                  <a:pt x="173736" y="588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34667" y="2039492"/>
            <a:ext cx="2004060" cy="2533015"/>
          </a:xfrm>
          <a:custGeom>
            <a:avLst/>
            <a:gdLst/>
            <a:ahLst/>
            <a:cxnLst/>
            <a:rect l="l" t="t" r="r" b="b"/>
            <a:pathLst>
              <a:path w="2004060" h="2533015">
                <a:moveTo>
                  <a:pt x="1873624" y="2414011"/>
                </a:moveTo>
                <a:lnTo>
                  <a:pt x="1828165" y="2449830"/>
                </a:lnTo>
                <a:lnTo>
                  <a:pt x="2003933" y="2532507"/>
                </a:lnTo>
                <a:lnTo>
                  <a:pt x="1984180" y="2436749"/>
                </a:lnTo>
                <a:lnTo>
                  <a:pt x="1891537" y="2436749"/>
                </a:lnTo>
                <a:lnTo>
                  <a:pt x="1873624" y="2414011"/>
                </a:lnTo>
                <a:close/>
              </a:path>
              <a:path w="2004060" h="2533015">
                <a:moveTo>
                  <a:pt x="1919225" y="2378082"/>
                </a:moveTo>
                <a:lnTo>
                  <a:pt x="1873624" y="2414011"/>
                </a:lnTo>
                <a:lnTo>
                  <a:pt x="1891537" y="2436749"/>
                </a:lnTo>
                <a:lnTo>
                  <a:pt x="1937131" y="2400808"/>
                </a:lnTo>
                <a:lnTo>
                  <a:pt x="1919225" y="2378082"/>
                </a:lnTo>
                <a:close/>
              </a:path>
              <a:path w="2004060" h="2533015">
                <a:moveTo>
                  <a:pt x="1964690" y="2342261"/>
                </a:moveTo>
                <a:lnTo>
                  <a:pt x="1919225" y="2378082"/>
                </a:lnTo>
                <a:lnTo>
                  <a:pt x="1937131" y="2400808"/>
                </a:lnTo>
                <a:lnTo>
                  <a:pt x="1891537" y="2436749"/>
                </a:lnTo>
                <a:lnTo>
                  <a:pt x="1984180" y="2436749"/>
                </a:lnTo>
                <a:lnTo>
                  <a:pt x="1964690" y="2342261"/>
                </a:lnTo>
                <a:close/>
              </a:path>
              <a:path w="2004060" h="2533015">
                <a:moveTo>
                  <a:pt x="45465" y="0"/>
                </a:moveTo>
                <a:lnTo>
                  <a:pt x="0" y="35814"/>
                </a:lnTo>
                <a:lnTo>
                  <a:pt x="1873624" y="2414011"/>
                </a:lnTo>
                <a:lnTo>
                  <a:pt x="1919225" y="2378082"/>
                </a:lnTo>
                <a:lnTo>
                  <a:pt x="454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36410" y="1914144"/>
            <a:ext cx="1125220" cy="4272280"/>
          </a:xfrm>
          <a:custGeom>
            <a:avLst/>
            <a:gdLst/>
            <a:ahLst/>
            <a:cxnLst/>
            <a:rect l="l" t="t" r="r" b="b"/>
            <a:pathLst>
              <a:path w="1125220" h="4272280">
                <a:moveTo>
                  <a:pt x="970889" y="4101223"/>
                </a:moveTo>
                <a:lnTo>
                  <a:pt x="960334" y="4154930"/>
                </a:lnTo>
                <a:lnTo>
                  <a:pt x="991057" y="4164368"/>
                </a:lnTo>
                <a:lnTo>
                  <a:pt x="974051" y="4219727"/>
                </a:lnTo>
                <a:lnTo>
                  <a:pt x="947600" y="4219727"/>
                </a:lnTo>
                <a:lnTo>
                  <a:pt x="937387" y="4271695"/>
                </a:lnTo>
                <a:lnTo>
                  <a:pt x="1124648" y="4219956"/>
                </a:lnTo>
                <a:lnTo>
                  <a:pt x="1124352" y="4219727"/>
                </a:lnTo>
                <a:lnTo>
                  <a:pt x="974051" y="4219727"/>
                </a:lnTo>
                <a:lnTo>
                  <a:pt x="949106" y="4212064"/>
                </a:lnTo>
                <a:lnTo>
                  <a:pt x="1114428" y="4212064"/>
                </a:lnTo>
                <a:lnTo>
                  <a:pt x="970889" y="4101223"/>
                </a:lnTo>
                <a:close/>
              </a:path>
              <a:path w="1125220" h="4272280">
                <a:moveTo>
                  <a:pt x="960334" y="4154930"/>
                </a:moveTo>
                <a:lnTo>
                  <a:pt x="949106" y="4212064"/>
                </a:lnTo>
                <a:lnTo>
                  <a:pt x="974051" y="4219727"/>
                </a:lnTo>
                <a:lnTo>
                  <a:pt x="991057" y="4164368"/>
                </a:lnTo>
                <a:lnTo>
                  <a:pt x="960334" y="4154930"/>
                </a:lnTo>
                <a:close/>
              </a:path>
              <a:path w="1125220" h="4272280">
                <a:moveTo>
                  <a:pt x="1122108" y="0"/>
                </a:moveTo>
                <a:lnTo>
                  <a:pt x="1069149" y="3175"/>
                </a:lnTo>
                <a:lnTo>
                  <a:pt x="1015606" y="12445"/>
                </a:lnTo>
                <a:lnTo>
                  <a:pt x="961593" y="27939"/>
                </a:lnTo>
                <a:lnTo>
                  <a:pt x="908215" y="49148"/>
                </a:lnTo>
                <a:lnTo>
                  <a:pt x="855497" y="75945"/>
                </a:lnTo>
                <a:lnTo>
                  <a:pt x="803617" y="107950"/>
                </a:lnTo>
                <a:lnTo>
                  <a:pt x="752665" y="145033"/>
                </a:lnTo>
                <a:lnTo>
                  <a:pt x="702627" y="186943"/>
                </a:lnTo>
                <a:lnTo>
                  <a:pt x="653669" y="233298"/>
                </a:lnTo>
                <a:lnTo>
                  <a:pt x="605764" y="284098"/>
                </a:lnTo>
                <a:lnTo>
                  <a:pt x="559041" y="339089"/>
                </a:lnTo>
                <a:lnTo>
                  <a:pt x="513524" y="398017"/>
                </a:lnTo>
                <a:lnTo>
                  <a:pt x="469328" y="460882"/>
                </a:lnTo>
                <a:lnTo>
                  <a:pt x="426491" y="527176"/>
                </a:lnTo>
                <a:lnTo>
                  <a:pt x="385127" y="596900"/>
                </a:lnTo>
                <a:lnTo>
                  <a:pt x="345376" y="669925"/>
                </a:lnTo>
                <a:lnTo>
                  <a:pt x="307289" y="745997"/>
                </a:lnTo>
                <a:lnTo>
                  <a:pt x="270967" y="824991"/>
                </a:lnTo>
                <a:lnTo>
                  <a:pt x="236423" y="906398"/>
                </a:lnTo>
                <a:lnTo>
                  <a:pt x="203873" y="990600"/>
                </a:lnTo>
                <a:lnTo>
                  <a:pt x="173393" y="1076832"/>
                </a:lnTo>
                <a:lnTo>
                  <a:pt x="144932" y="1165225"/>
                </a:lnTo>
                <a:lnTo>
                  <a:pt x="118770" y="1255648"/>
                </a:lnTo>
                <a:lnTo>
                  <a:pt x="94932" y="1347723"/>
                </a:lnTo>
                <a:lnTo>
                  <a:pt x="73494" y="1441322"/>
                </a:lnTo>
                <a:lnTo>
                  <a:pt x="54648" y="1536318"/>
                </a:lnTo>
                <a:lnTo>
                  <a:pt x="38404" y="1632584"/>
                </a:lnTo>
                <a:lnTo>
                  <a:pt x="24853" y="1729485"/>
                </a:lnTo>
                <a:lnTo>
                  <a:pt x="14173" y="1827529"/>
                </a:lnTo>
                <a:lnTo>
                  <a:pt x="6375" y="1925954"/>
                </a:lnTo>
                <a:lnTo>
                  <a:pt x="1651" y="2024887"/>
                </a:lnTo>
                <a:lnTo>
                  <a:pt x="0" y="2123947"/>
                </a:lnTo>
                <a:lnTo>
                  <a:pt x="1625" y="2223135"/>
                </a:lnTo>
                <a:lnTo>
                  <a:pt x="6324" y="2322067"/>
                </a:lnTo>
                <a:lnTo>
                  <a:pt x="14097" y="2420619"/>
                </a:lnTo>
                <a:lnTo>
                  <a:pt x="24739" y="2518536"/>
                </a:lnTo>
                <a:lnTo>
                  <a:pt x="38277" y="2615564"/>
                </a:lnTo>
                <a:lnTo>
                  <a:pt x="54610" y="2711704"/>
                </a:lnTo>
                <a:lnTo>
                  <a:pt x="73418" y="2806699"/>
                </a:lnTo>
                <a:lnTo>
                  <a:pt x="94843" y="2900298"/>
                </a:lnTo>
                <a:lnTo>
                  <a:pt x="118757" y="2992500"/>
                </a:lnTo>
                <a:lnTo>
                  <a:pt x="144868" y="3082797"/>
                </a:lnTo>
                <a:lnTo>
                  <a:pt x="173316" y="3171316"/>
                </a:lnTo>
                <a:lnTo>
                  <a:pt x="203873" y="3257550"/>
                </a:lnTo>
                <a:lnTo>
                  <a:pt x="236461" y="3341624"/>
                </a:lnTo>
                <a:lnTo>
                  <a:pt x="270992" y="3423157"/>
                </a:lnTo>
                <a:lnTo>
                  <a:pt x="307365" y="3502025"/>
                </a:lnTo>
                <a:lnTo>
                  <a:pt x="345503" y="3578097"/>
                </a:lnTo>
                <a:lnTo>
                  <a:pt x="385191" y="3650995"/>
                </a:lnTo>
                <a:lnTo>
                  <a:pt x="426580" y="3720858"/>
                </a:lnTo>
                <a:lnTo>
                  <a:pt x="469353" y="3787127"/>
                </a:lnTo>
                <a:lnTo>
                  <a:pt x="513549" y="3849827"/>
                </a:lnTo>
                <a:lnTo>
                  <a:pt x="558952" y="3908742"/>
                </a:lnTo>
                <a:lnTo>
                  <a:pt x="605637" y="3963720"/>
                </a:lnTo>
                <a:lnTo>
                  <a:pt x="653503" y="4014469"/>
                </a:lnTo>
                <a:lnTo>
                  <a:pt x="702360" y="4060850"/>
                </a:lnTo>
                <a:lnTo>
                  <a:pt x="752271" y="4102709"/>
                </a:lnTo>
                <a:lnTo>
                  <a:pt x="803071" y="4139742"/>
                </a:lnTo>
                <a:lnTo>
                  <a:pt x="854671" y="4171797"/>
                </a:lnTo>
                <a:lnTo>
                  <a:pt x="908532" y="4199445"/>
                </a:lnTo>
                <a:lnTo>
                  <a:pt x="949106" y="4212064"/>
                </a:lnTo>
                <a:lnTo>
                  <a:pt x="960334" y="4154930"/>
                </a:lnTo>
                <a:lnTo>
                  <a:pt x="934914" y="4147121"/>
                </a:lnTo>
                <a:lnTo>
                  <a:pt x="933399" y="4147121"/>
                </a:lnTo>
                <a:lnTo>
                  <a:pt x="928712" y="4145216"/>
                </a:lnTo>
                <a:lnTo>
                  <a:pt x="929656" y="4145216"/>
                </a:lnTo>
                <a:lnTo>
                  <a:pt x="885164" y="4122572"/>
                </a:lnTo>
                <a:lnTo>
                  <a:pt x="837133" y="4092905"/>
                </a:lnTo>
                <a:lnTo>
                  <a:pt x="789444" y="4058310"/>
                </a:lnTo>
                <a:lnTo>
                  <a:pt x="742200" y="4018826"/>
                </a:lnTo>
                <a:lnTo>
                  <a:pt x="695617" y="3974718"/>
                </a:lnTo>
                <a:lnTo>
                  <a:pt x="649757" y="3926217"/>
                </a:lnTo>
                <a:lnTo>
                  <a:pt x="604812" y="3873372"/>
                </a:lnTo>
                <a:lnTo>
                  <a:pt x="560870" y="3816451"/>
                </a:lnTo>
                <a:lnTo>
                  <a:pt x="518007" y="3755720"/>
                </a:lnTo>
                <a:lnTo>
                  <a:pt x="476389" y="3691305"/>
                </a:lnTo>
                <a:lnTo>
                  <a:pt x="436054" y="3623309"/>
                </a:lnTo>
                <a:lnTo>
                  <a:pt x="397256" y="3552062"/>
                </a:lnTo>
                <a:lnTo>
                  <a:pt x="359956" y="3477894"/>
                </a:lnTo>
                <a:lnTo>
                  <a:pt x="324319" y="3400552"/>
                </a:lnTo>
                <a:lnTo>
                  <a:pt x="290461" y="3320668"/>
                </a:lnTo>
                <a:lnTo>
                  <a:pt x="258470" y="3238245"/>
                </a:lnTo>
                <a:lnTo>
                  <a:pt x="228447" y="3153536"/>
                </a:lnTo>
                <a:lnTo>
                  <a:pt x="200507" y="3066668"/>
                </a:lnTo>
                <a:lnTo>
                  <a:pt x="174802" y="2977895"/>
                </a:lnTo>
                <a:lnTo>
                  <a:pt x="151282" y="2887472"/>
                </a:lnTo>
                <a:lnTo>
                  <a:pt x="130225" y="2795523"/>
                </a:lnTo>
                <a:lnTo>
                  <a:pt x="111696" y="2702051"/>
                </a:lnTo>
                <a:lnTo>
                  <a:pt x="95643" y="2607563"/>
                </a:lnTo>
                <a:lnTo>
                  <a:pt x="82321" y="2512186"/>
                </a:lnTo>
                <a:lnTo>
                  <a:pt x="71818" y="2416047"/>
                </a:lnTo>
                <a:lnTo>
                  <a:pt x="64160" y="2319273"/>
                </a:lnTo>
                <a:lnTo>
                  <a:pt x="59524" y="2222118"/>
                </a:lnTo>
                <a:lnTo>
                  <a:pt x="57912" y="2124963"/>
                </a:lnTo>
                <a:lnTo>
                  <a:pt x="59499" y="2027681"/>
                </a:lnTo>
                <a:lnTo>
                  <a:pt x="64109" y="1930526"/>
                </a:lnTo>
                <a:lnTo>
                  <a:pt x="71742" y="1833752"/>
                </a:lnTo>
                <a:lnTo>
                  <a:pt x="82207" y="1737613"/>
                </a:lnTo>
                <a:lnTo>
                  <a:pt x="95516" y="1642109"/>
                </a:lnTo>
                <a:lnTo>
                  <a:pt x="111455" y="1547621"/>
                </a:lnTo>
                <a:lnTo>
                  <a:pt x="129946" y="1454277"/>
                </a:lnTo>
                <a:lnTo>
                  <a:pt x="151003" y="1362328"/>
                </a:lnTo>
                <a:lnTo>
                  <a:pt x="174409" y="1271777"/>
                </a:lnTo>
                <a:lnTo>
                  <a:pt x="200063" y="1183004"/>
                </a:lnTo>
                <a:lnTo>
                  <a:pt x="227990" y="1096136"/>
                </a:lnTo>
                <a:lnTo>
                  <a:pt x="257898" y="1011427"/>
                </a:lnTo>
                <a:lnTo>
                  <a:pt x="289737" y="929004"/>
                </a:lnTo>
                <a:lnTo>
                  <a:pt x="323583" y="849121"/>
                </a:lnTo>
                <a:lnTo>
                  <a:pt x="359079" y="771905"/>
                </a:lnTo>
                <a:lnTo>
                  <a:pt x="396240" y="697610"/>
                </a:lnTo>
                <a:lnTo>
                  <a:pt x="434962" y="626490"/>
                </a:lnTo>
                <a:lnTo>
                  <a:pt x="475145" y="558545"/>
                </a:lnTo>
                <a:lnTo>
                  <a:pt x="516699" y="494156"/>
                </a:lnTo>
                <a:lnTo>
                  <a:pt x="559371" y="433450"/>
                </a:lnTo>
                <a:lnTo>
                  <a:pt x="603199" y="376554"/>
                </a:lnTo>
                <a:lnTo>
                  <a:pt x="647915" y="323850"/>
                </a:lnTo>
                <a:lnTo>
                  <a:pt x="693547" y="275335"/>
                </a:lnTo>
                <a:lnTo>
                  <a:pt x="739838" y="231266"/>
                </a:lnTo>
                <a:lnTo>
                  <a:pt x="786765" y="191769"/>
                </a:lnTo>
                <a:lnTo>
                  <a:pt x="834110" y="157225"/>
                </a:lnTo>
                <a:lnTo>
                  <a:pt x="881862" y="127507"/>
                </a:lnTo>
                <a:lnTo>
                  <a:pt x="929728" y="102869"/>
                </a:lnTo>
                <a:lnTo>
                  <a:pt x="977696" y="83565"/>
                </a:lnTo>
                <a:lnTo>
                  <a:pt x="1025601" y="69468"/>
                </a:lnTo>
                <a:lnTo>
                  <a:pt x="1074356" y="60832"/>
                </a:lnTo>
                <a:lnTo>
                  <a:pt x="1123886" y="57911"/>
                </a:lnTo>
                <a:lnTo>
                  <a:pt x="1122108" y="0"/>
                </a:lnTo>
                <a:close/>
              </a:path>
              <a:path w="1125220" h="4272280">
                <a:moveTo>
                  <a:pt x="928712" y="4145216"/>
                </a:moveTo>
                <a:lnTo>
                  <a:pt x="933399" y="4147121"/>
                </a:lnTo>
                <a:lnTo>
                  <a:pt x="931092" y="4145947"/>
                </a:lnTo>
                <a:lnTo>
                  <a:pt x="928712" y="4145216"/>
                </a:lnTo>
                <a:close/>
              </a:path>
              <a:path w="1125220" h="4272280">
                <a:moveTo>
                  <a:pt x="931092" y="4145947"/>
                </a:moveTo>
                <a:lnTo>
                  <a:pt x="933399" y="4147121"/>
                </a:lnTo>
                <a:lnTo>
                  <a:pt x="934914" y="4147121"/>
                </a:lnTo>
                <a:lnTo>
                  <a:pt x="931092" y="4145947"/>
                </a:lnTo>
                <a:close/>
              </a:path>
              <a:path w="1125220" h="4272280">
                <a:moveTo>
                  <a:pt x="929656" y="4145216"/>
                </a:moveTo>
                <a:lnTo>
                  <a:pt x="928712" y="4145216"/>
                </a:lnTo>
                <a:lnTo>
                  <a:pt x="931092" y="4145947"/>
                </a:lnTo>
                <a:lnTo>
                  <a:pt x="929656" y="41452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56532" y="2286000"/>
            <a:ext cx="173990" cy="762000"/>
          </a:xfrm>
          <a:custGeom>
            <a:avLst/>
            <a:gdLst/>
            <a:ahLst/>
            <a:cxnLst/>
            <a:rect l="l" t="t" r="r" b="b"/>
            <a:pathLst>
              <a:path w="173989" h="762000">
                <a:moveTo>
                  <a:pt x="57912" y="588263"/>
                </a:moveTo>
                <a:lnTo>
                  <a:pt x="0" y="588263"/>
                </a:lnTo>
                <a:lnTo>
                  <a:pt x="86867" y="762000"/>
                </a:lnTo>
                <a:lnTo>
                  <a:pt x="159257" y="617220"/>
                </a:lnTo>
                <a:lnTo>
                  <a:pt x="57912" y="617220"/>
                </a:lnTo>
                <a:lnTo>
                  <a:pt x="57912" y="588263"/>
                </a:lnTo>
                <a:close/>
              </a:path>
              <a:path w="173989" h="762000">
                <a:moveTo>
                  <a:pt x="115823" y="0"/>
                </a:moveTo>
                <a:lnTo>
                  <a:pt x="57912" y="0"/>
                </a:lnTo>
                <a:lnTo>
                  <a:pt x="57912" y="617220"/>
                </a:lnTo>
                <a:lnTo>
                  <a:pt x="115823" y="617220"/>
                </a:lnTo>
                <a:lnTo>
                  <a:pt x="115823" y="0"/>
                </a:lnTo>
                <a:close/>
              </a:path>
              <a:path w="173989" h="762000">
                <a:moveTo>
                  <a:pt x="173735" y="588263"/>
                </a:moveTo>
                <a:lnTo>
                  <a:pt x="115823" y="588263"/>
                </a:lnTo>
                <a:lnTo>
                  <a:pt x="115823" y="617220"/>
                </a:lnTo>
                <a:lnTo>
                  <a:pt x="159257" y="617220"/>
                </a:lnTo>
                <a:lnTo>
                  <a:pt x="173735" y="588263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57400" y="1964054"/>
            <a:ext cx="1928495" cy="2607945"/>
          </a:xfrm>
          <a:custGeom>
            <a:avLst/>
            <a:gdLst/>
            <a:ahLst/>
            <a:cxnLst/>
            <a:rect l="l" t="t" r="r" b="b"/>
            <a:pathLst>
              <a:path w="1928495" h="2607945">
                <a:moveTo>
                  <a:pt x="32893" y="2416556"/>
                </a:moveTo>
                <a:lnTo>
                  <a:pt x="0" y="2607945"/>
                </a:lnTo>
                <a:lnTo>
                  <a:pt x="172847" y="2519426"/>
                </a:lnTo>
                <a:lnTo>
                  <a:pt x="157987" y="2508504"/>
                </a:lnTo>
                <a:lnTo>
                  <a:pt x="109093" y="2508504"/>
                </a:lnTo>
                <a:lnTo>
                  <a:pt x="62483" y="2474214"/>
                </a:lnTo>
                <a:lnTo>
                  <a:pt x="79622" y="2450903"/>
                </a:lnTo>
                <a:lnTo>
                  <a:pt x="32893" y="2416556"/>
                </a:lnTo>
                <a:close/>
              </a:path>
              <a:path w="1928495" h="2607945">
                <a:moveTo>
                  <a:pt x="79622" y="2450903"/>
                </a:moveTo>
                <a:lnTo>
                  <a:pt x="62483" y="2474214"/>
                </a:lnTo>
                <a:lnTo>
                  <a:pt x="109093" y="2508504"/>
                </a:lnTo>
                <a:lnTo>
                  <a:pt x="126247" y="2485174"/>
                </a:lnTo>
                <a:lnTo>
                  <a:pt x="79622" y="2450903"/>
                </a:lnTo>
                <a:close/>
              </a:path>
              <a:path w="1928495" h="2607945">
                <a:moveTo>
                  <a:pt x="126247" y="2485174"/>
                </a:moveTo>
                <a:lnTo>
                  <a:pt x="109093" y="2508504"/>
                </a:lnTo>
                <a:lnTo>
                  <a:pt x="157987" y="2508504"/>
                </a:lnTo>
                <a:lnTo>
                  <a:pt x="126247" y="2485174"/>
                </a:lnTo>
                <a:close/>
              </a:path>
              <a:path w="1928495" h="2607945">
                <a:moveTo>
                  <a:pt x="1881632" y="0"/>
                </a:moveTo>
                <a:lnTo>
                  <a:pt x="79622" y="2450903"/>
                </a:lnTo>
                <a:lnTo>
                  <a:pt x="126247" y="2485174"/>
                </a:lnTo>
                <a:lnTo>
                  <a:pt x="1928367" y="34290"/>
                </a:lnTo>
                <a:lnTo>
                  <a:pt x="1881632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59629" y="1914144"/>
            <a:ext cx="1270000" cy="4279900"/>
          </a:xfrm>
          <a:custGeom>
            <a:avLst/>
            <a:gdLst/>
            <a:ahLst/>
            <a:cxnLst/>
            <a:rect l="l" t="t" r="r" b="b"/>
            <a:pathLst>
              <a:path w="1270000" h="4279900">
                <a:moveTo>
                  <a:pt x="161036" y="4107802"/>
                </a:moveTo>
                <a:lnTo>
                  <a:pt x="2412" y="4219956"/>
                </a:lnTo>
                <a:lnTo>
                  <a:pt x="187198" y="4279544"/>
                </a:lnTo>
                <a:lnTo>
                  <a:pt x="179140" y="4226648"/>
                </a:lnTo>
                <a:lnTo>
                  <a:pt x="150114" y="4226648"/>
                </a:lnTo>
                <a:lnTo>
                  <a:pt x="140970" y="4169460"/>
                </a:lnTo>
                <a:lnTo>
                  <a:pt x="168894" y="4165004"/>
                </a:lnTo>
                <a:lnTo>
                  <a:pt x="169706" y="4164719"/>
                </a:lnTo>
                <a:lnTo>
                  <a:pt x="161036" y="4107802"/>
                </a:lnTo>
                <a:close/>
              </a:path>
              <a:path w="1270000" h="4279900">
                <a:moveTo>
                  <a:pt x="168894" y="4165004"/>
                </a:moveTo>
                <a:lnTo>
                  <a:pt x="140970" y="4169460"/>
                </a:lnTo>
                <a:lnTo>
                  <a:pt x="150114" y="4226648"/>
                </a:lnTo>
                <a:lnTo>
                  <a:pt x="178451" y="4222130"/>
                </a:lnTo>
                <a:lnTo>
                  <a:pt x="169884" y="4165892"/>
                </a:lnTo>
                <a:lnTo>
                  <a:pt x="166370" y="4165892"/>
                </a:lnTo>
                <a:lnTo>
                  <a:pt x="168894" y="4165004"/>
                </a:lnTo>
                <a:close/>
              </a:path>
              <a:path w="1270000" h="4279900">
                <a:moveTo>
                  <a:pt x="178451" y="4222130"/>
                </a:moveTo>
                <a:lnTo>
                  <a:pt x="150114" y="4226648"/>
                </a:lnTo>
                <a:lnTo>
                  <a:pt x="179140" y="4226648"/>
                </a:lnTo>
                <a:lnTo>
                  <a:pt x="178451" y="4222130"/>
                </a:lnTo>
                <a:close/>
              </a:path>
              <a:path w="1270000" h="4279900">
                <a:moveTo>
                  <a:pt x="318723" y="4164596"/>
                </a:moveTo>
                <a:lnTo>
                  <a:pt x="171450" y="4164596"/>
                </a:lnTo>
                <a:lnTo>
                  <a:pt x="169753" y="4165029"/>
                </a:lnTo>
                <a:lnTo>
                  <a:pt x="178451" y="4222130"/>
                </a:lnTo>
                <a:lnTo>
                  <a:pt x="182372" y="4221505"/>
                </a:lnTo>
                <a:lnTo>
                  <a:pt x="184023" y="4221073"/>
                </a:lnTo>
                <a:lnTo>
                  <a:pt x="245364" y="4199280"/>
                </a:lnTo>
                <a:lnTo>
                  <a:pt x="304165" y="4172584"/>
                </a:lnTo>
                <a:lnTo>
                  <a:pt x="318723" y="4164596"/>
                </a:lnTo>
                <a:close/>
              </a:path>
              <a:path w="1270000" h="4279900">
                <a:moveTo>
                  <a:pt x="169729" y="4164871"/>
                </a:moveTo>
                <a:lnTo>
                  <a:pt x="168823" y="4165029"/>
                </a:lnTo>
                <a:lnTo>
                  <a:pt x="166370" y="4165892"/>
                </a:lnTo>
                <a:lnTo>
                  <a:pt x="169753" y="4165029"/>
                </a:lnTo>
                <a:lnTo>
                  <a:pt x="169729" y="4164871"/>
                </a:lnTo>
                <a:close/>
              </a:path>
              <a:path w="1270000" h="4279900">
                <a:moveTo>
                  <a:pt x="169753" y="4165029"/>
                </a:moveTo>
                <a:lnTo>
                  <a:pt x="166370" y="4165892"/>
                </a:lnTo>
                <a:lnTo>
                  <a:pt x="169884" y="4165892"/>
                </a:lnTo>
                <a:lnTo>
                  <a:pt x="169753" y="4165029"/>
                </a:lnTo>
                <a:close/>
              </a:path>
              <a:path w="1270000" h="4279900">
                <a:moveTo>
                  <a:pt x="171450" y="4164596"/>
                </a:moveTo>
                <a:lnTo>
                  <a:pt x="169729" y="4164871"/>
                </a:lnTo>
                <a:lnTo>
                  <a:pt x="169753" y="4165029"/>
                </a:lnTo>
                <a:lnTo>
                  <a:pt x="171450" y="4164596"/>
                </a:lnTo>
                <a:close/>
              </a:path>
              <a:path w="1270000" h="4279900">
                <a:moveTo>
                  <a:pt x="169706" y="4164719"/>
                </a:moveTo>
                <a:lnTo>
                  <a:pt x="168894" y="4165004"/>
                </a:lnTo>
                <a:lnTo>
                  <a:pt x="169729" y="4164871"/>
                </a:lnTo>
                <a:lnTo>
                  <a:pt x="169706" y="4164719"/>
                </a:lnTo>
                <a:close/>
              </a:path>
              <a:path w="1270000" h="4279900">
                <a:moveTo>
                  <a:pt x="1524" y="0"/>
                </a:moveTo>
                <a:lnTo>
                  <a:pt x="0" y="57911"/>
                </a:lnTo>
                <a:lnTo>
                  <a:pt x="29083" y="58673"/>
                </a:lnTo>
                <a:lnTo>
                  <a:pt x="56642" y="60832"/>
                </a:lnTo>
                <a:lnTo>
                  <a:pt x="112395" y="69595"/>
                </a:lnTo>
                <a:lnTo>
                  <a:pt x="167512" y="83819"/>
                </a:lnTo>
                <a:lnTo>
                  <a:pt x="222504" y="103250"/>
                </a:lnTo>
                <a:lnTo>
                  <a:pt x="277114" y="128142"/>
                </a:lnTo>
                <a:lnTo>
                  <a:pt x="331597" y="157987"/>
                </a:lnTo>
                <a:lnTo>
                  <a:pt x="385699" y="192785"/>
                </a:lnTo>
                <a:lnTo>
                  <a:pt x="438912" y="232282"/>
                </a:lnTo>
                <a:lnTo>
                  <a:pt x="491617" y="276478"/>
                </a:lnTo>
                <a:lnTo>
                  <a:pt x="543433" y="325119"/>
                </a:lnTo>
                <a:lnTo>
                  <a:pt x="594233" y="377951"/>
                </a:lnTo>
                <a:lnTo>
                  <a:pt x="643890" y="434847"/>
                </a:lnTo>
                <a:lnTo>
                  <a:pt x="692277" y="495553"/>
                </a:lnTo>
                <a:lnTo>
                  <a:pt x="739394" y="559942"/>
                </a:lnTo>
                <a:lnTo>
                  <a:pt x="784860" y="627888"/>
                </a:lnTo>
                <a:lnTo>
                  <a:pt x="828802" y="699007"/>
                </a:lnTo>
                <a:lnTo>
                  <a:pt x="870966" y="773302"/>
                </a:lnTo>
                <a:lnTo>
                  <a:pt x="911225" y="850391"/>
                </a:lnTo>
                <a:lnTo>
                  <a:pt x="949452" y="930275"/>
                </a:lnTo>
                <a:lnTo>
                  <a:pt x="985647" y="1012570"/>
                </a:lnTo>
                <a:lnTo>
                  <a:pt x="1019556" y="1097279"/>
                </a:lnTo>
                <a:lnTo>
                  <a:pt x="1051052" y="1184020"/>
                </a:lnTo>
                <a:lnTo>
                  <a:pt x="1080135" y="1272666"/>
                </a:lnTo>
                <a:lnTo>
                  <a:pt x="1106678" y="1363217"/>
                </a:lnTo>
                <a:lnTo>
                  <a:pt x="1130554" y="1455039"/>
                </a:lnTo>
                <a:lnTo>
                  <a:pt x="1151382" y="1548383"/>
                </a:lnTo>
                <a:lnTo>
                  <a:pt x="1169543" y="1642744"/>
                </a:lnTo>
                <a:lnTo>
                  <a:pt x="1184656" y="1738121"/>
                </a:lnTo>
                <a:lnTo>
                  <a:pt x="1196467" y="1834133"/>
                </a:lnTo>
                <a:lnTo>
                  <a:pt x="1204976" y="1930780"/>
                </a:lnTo>
                <a:lnTo>
                  <a:pt x="1210310" y="2027808"/>
                </a:lnTo>
                <a:lnTo>
                  <a:pt x="1212088" y="2124963"/>
                </a:lnTo>
                <a:lnTo>
                  <a:pt x="1210310" y="2222118"/>
                </a:lnTo>
                <a:lnTo>
                  <a:pt x="1204976" y="2319147"/>
                </a:lnTo>
                <a:lnTo>
                  <a:pt x="1196340" y="2415793"/>
                </a:lnTo>
                <a:lnTo>
                  <a:pt x="1184402" y="2511805"/>
                </a:lnTo>
                <a:lnTo>
                  <a:pt x="1169416" y="2607055"/>
                </a:lnTo>
                <a:lnTo>
                  <a:pt x="1151382" y="2701416"/>
                </a:lnTo>
                <a:lnTo>
                  <a:pt x="1130427" y="2794761"/>
                </a:lnTo>
                <a:lnTo>
                  <a:pt x="1106551" y="2886582"/>
                </a:lnTo>
                <a:lnTo>
                  <a:pt x="1080008" y="2977133"/>
                </a:lnTo>
                <a:lnTo>
                  <a:pt x="1051052" y="3065779"/>
                </a:lnTo>
                <a:lnTo>
                  <a:pt x="1019429" y="3152520"/>
                </a:lnTo>
                <a:lnTo>
                  <a:pt x="985520" y="3237229"/>
                </a:lnTo>
                <a:lnTo>
                  <a:pt x="949452" y="3319526"/>
                </a:lnTo>
                <a:lnTo>
                  <a:pt x="911098" y="3399281"/>
                </a:lnTo>
                <a:lnTo>
                  <a:pt x="870966" y="3476625"/>
                </a:lnTo>
                <a:lnTo>
                  <a:pt x="828675" y="3550792"/>
                </a:lnTo>
                <a:lnTo>
                  <a:pt x="784860" y="3622040"/>
                </a:lnTo>
                <a:lnTo>
                  <a:pt x="739267" y="3689946"/>
                </a:lnTo>
                <a:lnTo>
                  <a:pt x="692277" y="3754348"/>
                </a:lnTo>
                <a:lnTo>
                  <a:pt x="643763" y="3815105"/>
                </a:lnTo>
                <a:lnTo>
                  <a:pt x="594106" y="3872014"/>
                </a:lnTo>
                <a:lnTo>
                  <a:pt x="543179" y="3924909"/>
                </a:lnTo>
                <a:lnTo>
                  <a:pt x="491363" y="3973461"/>
                </a:lnTo>
                <a:lnTo>
                  <a:pt x="438531" y="4017657"/>
                </a:lnTo>
                <a:lnTo>
                  <a:pt x="385064" y="4057243"/>
                </a:lnTo>
                <a:lnTo>
                  <a:pt x="331089" y="4091978"/>
                </a:lnTo>
                <a:lnTo>
                  <a:pt x="276479" y="4121784"/>
                </a:lnTo>
                <a:lnTo>
                  <a:pt x="221487" y="4146511"/>
                </a:lnTo>
                <a:lnTo>
                  <a:pt x="169706" y="4164719"/>
                </a:lnTo>
                <a:lnTo>
                  <a:pt x="169729" y="4164871"/>
                </a:lnTo>
                <a:lnTo>
                  <a:pt x="171450" y="4164596"/>
                </a:lnTo>
                <a:lnTo>
                  <a:pt x="318723" y="4164596"/>
                </a:lnTo>
                <a:lnTo>
                  <a:pt x="362331" y="4140669"/>
                </a:lnTo>
                <a:lnTo>
                  <a:pt x="419608" y="4103763"/>
                </a:lnTo>
                <a:lnTo>
                  <a:pt x="475869" y="4062018"/>
                </a:lnTo>
                <a:lnTo>
                  <a:pt x="530860" y="4015727"/>
                </a:lnTo>
                <a:lnTo>
                  <a:pt x="584962" y="3965028"/>
                </a:lnTo>
                <a:lnTo>
                  <a:pt x="637667" y="3910101"/>
                </a:lnTo>
                <a:lnTo>
                  <a:pt x="689102" y="3851186"/>
                </a:lnTo>
                <a:lnTo>
                  <a:pt x="739013" y="3788498"/>
                </a:lnTo>
                <a:lnTo>
                  <a:pt x="787400" y="3722217"/>
                </a:lnTo>
                <a:lnTo>
                  <a:pt x="834136" y="3652392"/>
                </a:lnTo>
                <a:lnTo>
                  <a:pt x="879094" y="3579367"/>
                </a:lnTo>
                <a:lnTo>
                  <a:pt x="922274" y="3503294"/>
                </a:lnTo>
                <a:lnTo>
                  <a:pt x="963422" y="3424428"/>
                </a:lnTo>
                <a:lnTo>
                  <a:pt x="1002411" y="3342766"/>
                </a:lnTo>
                <a:lnTo>
                  <a:pt x="1039241" y="3258692"/>
                </a:lnTo>
                <a:lnTo>
                  <a:pt x="1073785" y="3172332"/>
                </a:lnTo>
                <a:lnTo>
                  <a:pt x="1106043" y="3083813"/>
                </a:lnTo>
                <a:lnTo>
                  <a:pt x="1135634" y="2993389"/>
                </a:lnTo>
                <a:lnTo>
                  <a:pt x="1162558" y="2901187"/>
                </a:lnTo>
                <a:lnTo>
                  <a:pt x="1186815" y="2807461"/>
                </a:lnTo>
                <a:lnTo>
                  <a:pt x="1208151" y="2712338"/>
                </a:lnTo>
                <a:lnTo>
                  <a:pt x="1226693" y="2616072"/>
                </a:lnTo>
                <a:lnTo>
                  <a:pt x="1241933" y="2518917"/>
                </a:lnTo>
                <a:lnTo>
                  <a:pt x="1253998" y="2420873"/>
                </a:lnTo>
                <a:lnTo>
                  <a:pt x="1262761" y="2322194"/>
                </a:lnTo>
                <a:lnTo>
                  <a:pt x="1268095" y="2223135"/>
                </a:lnTo>
                <a:lnTo>
                  <a:pt x="1270000" y="2123947"/>
                </a:lnTo>
                <a:lnTo>
                  <a:pt x="1268095" y="2024633"/>
                </a:lnTo>
                <a:lnTo>
                  <a:pt x="1262761" y="1925700"/>
                </a:lnTo>
                <a:lnTo>
                  <a:pt x="1253998" y="1827021"/>
                </a:lnTo>
                <a:lnTo>
                  <a:pt x="1241806" y="1728977"/>
                </a:lnTo>
                <a:lnTo>
                  <a:pt x="1226439" y="1631950"/>
                </a:lnTo>
                <a:lnTo>
                  <a:pt x="1207897" y="1535683"/>
                </a:lnTo>
                <a:lnTo>
                  <a:pt x="1186561" y="1440560"/>
                </a:lnTo>
                <a:lnTo>
                  <a:pt x="1162177" y="1346834"/>
                </a:lnTo>
                <a:lnTo>
                  <a:pt x="1135126" y="1254632"/>
                </a:lnTo>
                <a:lnTo>
                  <a:pt x="1105408" y="1164208"/>
                </a:lnTo>
                <a:lnTo>
                  <a:pt x="1073277" y="1075689"/>
                </a:lnTo>
                <a:lnTo>
                  <a:pt x="1038606" y="989329"/>
                </a:lnTo>
                <a:lnTo>
                  <a:pt x="1001649" y="905255"/>
                </a:lnTo>
                <a:lnTo>
                  <a:pt x="962533" y="823594"/>
                </a:lnTo>
                <a:lnTo>
                  <a:pt x="921258" y="744601"/>
                </a:lnTo>
                <a:lnTo>
                  <a:pt x="878078" y="668654"/>
                </a:lnTo>
                <a:lnTo>
                  <a:pt x="832993" y="595502"/>
                </a:lnTo>
                <a:lnTo>
                  <a:pt x="786130" y="525779"/>
                </a:lnTo>
                <a:lnTo>
                  <a:pt x="737616" y="459485"/>
                </a:lnTo>
                <a:lnTo>
                  <a:pt x="687451" y="396747"/>
                </a:lnTo>
                <a:lnTo>
                  <a:pt x="636016" y="337819"/>
                </a:lnTo>
                <a:lnTo>
                  <a:pt x="583057" y="282828"/>
                </a:lnTo>
                <a:lnTo>
                  <a:pt x="528828" y="232155"/>
                </a:lnTo>
                <a:lnTo>
                  <a:pt x="473456" y="185800"/>
                </a:lnTo>
                <a:lnTo>
                  <a:pt x="416941" y="144017"/>
                </a:lnTo>
                <a:lnTo>
                  <a:pt x="359410" y="107187"/>
                </a:lnTo>
                <a:lnTo>
                  <a:pt x="300990" y="75310"/>
                </a:lnTo>
                <a:lnTo>
                  <a:pt x="241808" y="48767"/>
                </a:lnTo>
                <a:lnTo>
                  <a:pt x="181864" y="27685"/>
                </a:lnTo>
                <a:lnTo>
                  <a:pt x="121285" y="12318"/>
                </a:lnTo>
                <a:lnTo>
                  <a:pt x="61087" y="3175"/>
                </a:lnTo>
                <a:lnTo>
                  <a:pt x="30607" y="761"/>
                </a:lnTo>
                <a:lnTo>
                  <a:pt x="1524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057400" y="3265932"/>
            <a:ext cx="1905000" cy="173990"/>
          </a:xfrm>
          <a:custGeom>
            <a:avLst/>
            <a:gdLst/>
            <a:ahLst/>
            <a:cxnLst/>
            <a:rect l="l" t="t" r="r" b="b"/>
            <a:pathLst>
              <a:path w="1905000" h="173989">
                <a:moveTo>
                  <a:pt x="1731264" y="0"/>
                </a:moveTo>
                <a:lnTo>
                  <a:pt x="1731264" y="173735"/>
                </a:lnTo>
                <a:lnTo>
                  <a:pt x="1847088" y="115823"/>
                </a:lnTo>
                <a:lnTo>
                  <a:pt x="1760220" y="115823"/>
                </a:lnTo>
                <a:lnTo>
                  <a:pt x="1760220" y="57912"/>
                </a:lnTo>
                <a:lnTo>
                  <a:pt x="1847088" y="57912"/>
                </a:lnTo>
                <a:lnTo>
                  <a:pt x="1731264" y="0"/>
                </a:lnTo>
                <a:close/>
              </a:path>
              <a:path w="1905000" h="173989">
                <a:moveTo>
                  <a:pt x="1731264" y="57912"/>
                </a:moveTo>
                <a:lnTo>
                  <a:pt x="0" y="57912"/>
                </a:lnTo>
                <a:lnTo>
                  <a:pt x="0" y="115823"/>
                </a:lnTo>
                <a:lnTo>
                  <a:pt x="1731264" y="115823"/>
                </a:lnTo>
                <a:lnTo>
                  <a:pt x="1731264" y="57912"/>
                </a:lnTo>
                <a:close/>
              </a:path>
              <a:path w="1905000" h="173989">
                <a:moveTo>
                  <a:pt x="1847088" y="57912"/>
                </a:moveTo>
                <a:lnTo>
                  <a:pt x="1760220" y="57912"/>
                </a:lnTo>
                <a:lnTo>
                  <a:pt x="1760220" y="115823"/>
                </a:lnTo>
                <a:lnTo>
                  <a:pt x="1847088" y="115823"/>
                </a:lnTo>
                <a:lnTo>
                  <a:pt x="1905000" y="86867"/>
                </a:lnTo>
                <a:lnTo>
                  <a:pt x="1847088" y="57912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589532" y="3733800"/>
            <a:ext cx="173990" cy="685800"/>
          </a:xfrm>
          <a:custGeom>
            <a:avLst/>
            <a:gdLst/>
            <a:ahLst/>
            <a:cxnLst/>
            <a:rect l="l" t="t" r="r" b="b"/>
            <a:pathLst>
              <a:path w="173989" h="685800">
                <a:moveTo>
                  <a:pt x="57912" y="512063"/>
                </a:moveTo>
                <a:lnTo>
                  <a:pt x="0" y="512063"/>
                </a:lnTo>
                <a:lnTo>
                  <a:pt x="86868" y="685800"/>
                </a:lnTo>
                <a:lnTo>
                  <a:pt x="159258" y="541019"/>
                </a:lnTo>
                <a:lnTo>
                  <a:pt x="57912" y="541019"/>
                </a:lnTo>
                <a:lnTo>
                  <a:pt x="57912" y="512063"/>
                </a:lnTo>
                <a:close/>
              </a:path>
              <a:path w="173989" h="685800">
                <a:moveTo>
                  <a:pt x="115824" y="0"/>
                </a:moveTo>
                <a:lnTo>
                  <a:pt x="57912" y="0"/>
                </a:lnTo>
                <a:lnTo>
                  <a:pt x="57912" y="541019"/>
                </a:lnTo>
                <a:lnTo>
                  <a:pt x="115824" y="541019"/>
                </a:lnTo>
                <a:lnTo>
                  <a:pt x="115824" y="0"/>
                </a:lnTo>
                <a:close/>
              </a:path>
              <a:path w="173989" h="685800">
                <a:moveTo>
                  <a:pt x="173736" y="512063"/>
                </a:moveTo>
                <a:lnTo>
                  <a:pt x="115824" y="512063"/>
                </a:lnTo>
                <a:lnTo>
                  <a:pt x="115824" y="541019"/>
                </a:lnTo>
                <a:lnTo>
                  <a:pt x="159258" y="541019"/>
                </a:lnTo>
                <a:lnTo>
                  <a:pt x="173736" y="512063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58720" y="3639311"/>
            <a:ext cx="2004060" cy="2456815"/>
          </a:xfrm>
          <a:custGeom>
            <a:avLst/>
            <a:gdLst/>
            <a:ahLst/>
            <a:cxnLst/>
            <a:rect l="l" t="t" r="r" b="b"/>
            <a:pathLst>
              <a:path w="2004060" h="2456815">
                <a:moveTo>
                  <a:pt x="1871615" y="2340092"/>
                </a:moveTo>
                <a:lnTo>
                  <a:pt x="1826641" y="2376627"/>
                </a:lnTo>
                <a:lnTo>
                  <a:pt x="2003679" y="2456688"/>
                </a:lnTo>
                <a:lnTo>
                  <a:pt x="1982753" y="2362581"/>
                </a:lnTo>
                <a:lnTo>
                  <a:pt x="1889887" y="2362581"/>
                </a:lnTo>
                <a:lnTo>
                  <a:pt x="1871615" y="2340092"/>
                </a:lnTo>
                <a:close/>
              </a:path>
              <a:path w="2004060" h="2456815">
                <a:moveTo>
                  <a:pt x="1916575" y="2303570"/>
                </a:moveTo>
                <a:lnTo>
                  <a:pt x="1871615" y="2340092"/>
                </a:lnTo>
                <a:lnTo>
                  <a:pt x="1889887" y="2362581"/>
                </a:lnTo>
                <a:lnTo>
                  <a:pt x="1934845" y="2326055"/>
                </a:lnTo>
                <a:lnTo>
                  <a:pt x="1916575" y="2303570"/>
                </a:lnTo>
                <a:close/>
              </a:path>
              <a:path w="2004060" h="2456815">
                <a:moveTo>
                  <a:pt x="1961515" y="2267064"/>
                </a:moveTo>
                <a:lnTo>
                  <a:pt x="1916575" y="2303570"/>
                </a:lnTo>
                <a:lnTo>
                  <a:pt x="1934845" y="2326055"/>
                </a:lnTo>
                <a:lnTo>
                  <a:pt x="1889887" y="2362581"/>
                </a:lnTo>
                <a:lnTo>
                  <a:pt x="1982753" y="2362581"/>
                </a:lnTo>
                <a:lnTo>
                  <a:pt x="1961515" y="2267064"/>
                </a:lnTo>
                <a:close/>
              </a:path>
              <a:path w="2004060" h="2456815">
                <a:moveTo>
                  <a:pt x="44958" y="0"/>
                </a:moveTo>
                <a:lnTo>
                  <a:pt x="0" y="36575"/>
                </a:lnTo>
                <a:lnTo>
                  <a:pt x="1871615" y="2340092"/>
                </a:lnTo>
                <a:lnTo>
                  <a:pt x="1916575" y="2303570"/>
                </a:lnTo>
                <a:lnTo>
                  <a:pt x="44958" y="0"/>
                </a:lnTo>
                <a:close/>
              </a:path>
            </a:pathLst>
          </a:custGeom>
          <a:solidFill>
            <a:srgbClr val="A40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56532" y="3733800"/>
            <a:ext cx="173990" cy="685800"/>
          </a:xfrm>
          <a:custGeom>
            <a:avLst/>
            <a:gdLst/>
            <a:ahLst/>
            <a:cxnLst/>
            <a:rect l="l" t="t" r="r" b="b"/>
            <a:pathLst>
              <a:path w="173989" h="685800">
                <a:moveTo>
                  <a:pt x="57912" y="512063"/>
                </a:moveTo>
                <a:lnTo>
                  <a:pt x="0" y="512063"/>
                </a:lnTo>
                <a:lnTo>
                  <a:pt x="86867" y="685800"/>
                </a:lnTo>
                <a:lnTo>
                  <a:pt x="159257" y="541019"/>
                </a:lnTo>
                <a:lnTo>
                  <a:pt x="57912" y="541019"/>
                </a:lnTo>
                <a:lnTo>
                  <a:pt x="57912" y="512063"/>
                </a:lnTo>
                <a:close/>
              </a:path>
              <a:path w="173989" h="685800">
                <a:moveTo>
                  <a:pt x="115823" y="0"/>
                </a:moveTo>
                <a:lnTo>
                  <a:pt x="57912" y="0"/>
                </a:lnTo>
                <a:lnTo>
                  <a:pt x="57912" y="541019"/>
                </a:lnTo>
                <a:lnTo>
                  <a:pt x="115823" y="541019"/>
                </a:lnTo>
                <a:lnTo>
                  <a:pt x="115823" y="0"/>
                </a:lnTo>
                <a:close/>
              </a:path>
              <a:path w="173989" h="685800">
                <a:moveTo>
                  <a:pt x="173735" y="512063"/>
                </a:moveTo>
                <a:lnTo>
                  <a:pt x="115823" y="512063"/>
                </a:lnTo>
                <a:lnTo>
                  <a:pt x="115823" y="541019"/>
                </a:lnTo>
                <a:lnTo>
                  <a:pt x="159257" y="541019"/>
                </a:lnTo>
                <a:lnTo>
                  <a:pt x="173735" y="512063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057400" y="3638550"/>
            <a:ext cx="2079625" cy="2381250"/>
          </a:xfrm>
          <a:custGeom>
            <a:avLst/>
            <a:gdLst/>
            <a:ahLst/>
            <a:cxnLst/>
            <a:rect l="l" t="t" r="r" b="b"/>
            <a:pathLst>
              <a:path w="2079625" h="2381250">
                <a:moveTo>
                  <a:pt x="48641" y="2193188"/>
                </a:moveTo>
                <a:lnTo>
                  <a:pt x="0" y="2381250"/>
                </a:lnTo>
                <a:lnTo>
                  <a:pt x="179577" y="2307285"/>
                </a:lnTo>
                <a:lnTo>
                  <a:pt x="160995" y="2291092"/>
                </a:lnTo>
                <a:lnTo>
                  <a:pt x="116967" y="2291092"/>
                </a:lnTo>
                <a:lnTo>
                  <a:pt x="73279" y="2253056"/>
                </a:lnTo>
                <a:lnTo>
                  <a:pt x="92292" y="2231225"/>
                </a:lnTo>
                <a:lnTo>
                  <a:pt x="48641" y="2193188"/>
                </a:lnTo>
                <a:close/>
              </a:path>
              <a:path w="2079625" h="2381250">
                <a:moveTo>
                  <a:pt x="92292" y="2231225"/>
                </a:moveTo>
                <a:lnTo>
                  <a:pt x="73279" y="2253056"/>
                </a:lnTo>
                <a:lnTo>
                  <a:pt x="116967" y="2291092"/>
                </a:lnTo>
                <a:lnTo>
                  <a:pt x="135964" y="2269280"/>
                </a:lnTo>
                <a:lnTo>
                  <a:pt x="92292" y="2231225"/>
                </a:lnTo>
                <a:close/>
              </a:path>
              <a:path w="2079625" h="2381250">
                <a:moveTo>
                  <a:pt x="135964" y="2269280"/>
                </a:moveTo>
                <a:lnTo>
                  <a:pt x="116967" y="2291092"/>
                </a:lnTo>
                <a:lnTo>
                  <a:pt x="160995" y="2291092"/>
                </a:lnTo>
                <a:lnTo>
                  <a:pt x="135964" y="2269280"/>
                </a:lnTo>
                <a:close/>
              </a:path>
              <a:path w="2079625" h="2381250">
                <a:moveTo>
                  <a:pt x="2035555" y="0"/>
                </a:moveTo>
                <a:lnTo>
                  <a:pt x="92292" y="2231225"/>
                </a:lnTo>
                <a:lnTo>
                  <a:pt x="135964" y="2269280"/>
                </a:lnTo>
                <a:lnTo>
                  <a:pt x="2079244" y="38100"/>
                </a:lnTo>
                <a:lnTo>
                  <a:pt x="2035555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057400" y="4713732"/>
            <a:ext cx="1905000" cy="173990"/>
          </a:xfrm>
          <a:custGeom>
            <a:avLst/>
            <a:gdLst/>
            <a:ahLst/>
            <a:cxnLst/>
            <a:rect l="l" t="t" r="r" b="b"/>
            <a:pathLst>
              <a:path w="1905000" h="173989">
                <a:moveTo>
                  <a:pt x="173736" y="0"/>
                </a:moveTo>
                <a:lnTo>
                  <a:pt x="0" y="86868"/>
                </a:lnTo>
                <a:lnTo>
                  <a:pt x="173736" y="173736"/>
                </a:lnTo>
                <a:lnTo>
                  <a:pt x="173736" y="115824"/>
                </a:lnTo>
                <a:lnTo>
                  <a:pt x="144780" y="115824"/>
                </a:lnTo>
                <a:lnTo>
                  <a:pt x="144780" y="57912"/>
                </a:lnTo>
                <a:lnTo>
                  <a:pt x="173736" y="57912"/>
                </a:lnTo>
                <a:lnTo>
                  <a:pt x="173736" y="0"/>
                </a:lnTo>
                <a:close/>
              </a:path>
              <a:path w="1905000" h="173989">
                <a:moveTo>
                  <a:pt x="173736" y="57912"/>
                </a:moveTo>
                <a:lnTo>
                  <a:pt x="144780" y="57912"/>
                </a:lnTo>
                <a:lnTo>
                  <a:pt x="144780" y="115824"/>
                </a:lnTo>
                <a:lnTo>
                  <a:pt x="173736" y="115824"/>
                </a:lnTo>
                <a:lnTo>
                  <a:pt x="173736" y="57912"/>
                </a:lnTo>
                <a:close/>
              </a:path>
              <a:path w="1905000" h="173989">
                <a:moveTo>
                  <a:pt x="1905000" y="57912"/>
                </a:moveTo>
                <a:lnTo>
                  <a:pt x="173736" y="57912"/>
                </a:lnTo>
                <a:lnTo>
                  <a:pt x="173736" y="115824"/>
                </a:lnTo>
                <a:lnTo>
                  <a:pt x="1905000" y="115824"/>
                </a:lnTo>
                <a:lnTo>
                  <a:pt x="1905000" y="57912"/>
                </a:lnTo>
                <a:close/>
              </a:path>
            </a:pathLst>
          </a:custGeom>
          <a:solidFill>
            <a:srgbClr val="BCD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56532" y="5105400"/>
            <a:ext cx="173990" cy="685800"/>
          </a:xfrm>
          <a:custGeom>
            <a:avLst/>
            <a:gdLst/>
            <a:ahLst/>
            <a:cxnLst/>
            <a:rect l="l" t="t" r="r" b="b"/>
            <a:pathLst>
              <a:path w="173989" h="685800">
                <a:moveTo>
                  <a:pt x="57912" y="512063"/>
                </a:moveTo>
                <a:lnTo>
                  <a:pt x="0" y="512063"/>
                </a:lnTo>
                <a:lnTo>
                  <a:pt x="86867" y="685800"/>
                </a:lnTo>
                <a:lnTo>
                  <a:pt x="159257" y="541019"/>
                </a:lnTo>
                <a:lnTo>
                  <a:pt x="57912" y="541019"/>
                </a:lnTo>
                <a:lnTo>
                  <a:pt x="57912" y="512063"/>
                </a:lnTo>
                <a:close/>
              </a:path>
              <a:path w="173989" h="685800">
                <a:moveTo>
                  <a:pt x="115823" y="0"/>
                </a:moveTo>
                <a:lnTo>
                  <a:pt x="57912" y="0"/>
                </a:lnTo>
                <a:lnTo>
                  <a:pt x="57912" y="541019"/>
                </a:lnTo>
                <a:lnTo>
                  <a:pt x="115823" y="541019"/>
                </a:lnTo>
                <a:lnTo>
                  <a:pt x="115823" y="0"/>
                </a:lnTo>
                <a:close/>
              </a:path>
              <a:path w="173989" h="685800">
                <a:moveTo>
                  <a:pt x="173735" y="512063"/>
                </a:moveTo>
                <a:lnTo>
                  <a:pt x="115823" y="512063"/>
                </a:lnTo>
                <a:lnTo>
                  <a:pt x="115823" y="541019"/>
                </a:lnTo>
                <a:lnTo>
                  <a:pt x="159257" y="541019"/>
                </a:lnTo>
                <a:lnTo>
                  <a:pt x="173735" y="512063"/>
                </a:lnTo>
                <a:close/>
              </a:path>
            </a:pathLst>
          </a:custGeom>
          <a:solidFill>
            <a:srgbClr val="BCDF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589532" y="5105400"/>
            <a:ext cx="173990" cy="685800"/>
          </a:xfrm>
          <a:custGeom>
            <a:avLst/>
            <a:gdLst/>
            <a:ahLst/>
            <a:cxnLst/>
            <a:rect l="l" t="t" r="r" b="b"/>
            <a:pathLst>
              <a:path w="173989" h="685800">
                <a:moveTo>
                  <a:pt x="57912" y="512063"/>
                </a:moveTo>
                <a:lnTo>
                  <a:pt x="0" y="512063"/>
                </a:lnTo>
                <a:lnTo>
                  <a:pt x="86868" y="685800"/>
                </a:lnTo>
                <a:lnTo>
                  <a:pt x="159258" y="541019"/>
                </a:lnTo>
                <a:lnTo>
                  <a:pt x="57912" y="541019"/>
                </a:lnTo>
                <a:lnTo>
                  <a:pt x="57912" y="512063"/>
                </a:lnTo>
                <a:close/>
              </a:path>
              <a:path w="173989" h="685800">
                <a:moveTo>
                  <a:pt x="115824" y="0"/>
                </a:moveTo>
                <a:lnTo>
                  <a:pt x="57912" y="0"/>
                </a:lnTo>
                <a:lnTo>
                  <a:pt x="57912" y="541019"/>
                </a:lnTo>
                <a:lnTo>
                  <a:pt x="115824" y="541019"/>
                </a:lnTo>
                <a:lnTo>
                  <a:pt x="115824" y="0"/>
                </a:lnTo>
                <a:close/>
              </a:path>
              <a:path w="173989" h="685800">
                <a:moveTo>
                  <a:pt x="173736" y="512063"/>
                </a:moveTo>
                <a:lnTo>
                  <a:pt x="115824" y="512063"/>
                </a:lnTo>
                <a:lnTo>
                  <a:pt x="115824" y="541019"/>
                </a:lnTo>
                <a:lnTo>
                  <a:pt x="159258" y="541019"/>
                </a:lnTo>
                <a:lnTo>
                  <a:pt x="173736" y="512063"/>
                </a:lnTo>
                <a:close/>
              </a:path>
            </a:pathLst>
          </a:custGeom>
          <a:solidFill>
            <a:srgbClr val="C4E3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754626" y="262000"/>
            <a:ext cx="0" cy="1298575"/>
          </a:xfrm>
          <a:custGeom>
            <a:avLst/>
            <a:gdLst/>
            <a:ahLst/>
            <a:cxnLst/>
            <a:rect l="l" t="t" r="r" b="b"/>
            <a:pathLst>
              <a:path h="1298575">
                <a:moveTo>
                  <a:pt x="0" y="0"/>
                </a:moveTo>
                <a:lnTo>
                  <a:pt x="0" y="129844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70525" y="262000"/>
            <a:ext cx="0" cy="1298575"/>
          </a:xfrm>
          <a:custGeom>
            <a:avLst/>
            <a:gdLst/>
            <a:ahLst/>
            <a:cxnLst/>
            <a:rect l="l" t="t" r="r" b="b"/>
            <a:pathLst>
              <a:path h="1298575">
                <a:moveTo>
                  <a:pt x="0" y="0"/>
                </a:moveTo>
                <a:lnTo>
                  <a:pt x="0" y="129844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88075" y="262000"/>
            <a:ext cx="0" cy="1298575"/>
          </a:xfrm>
          <a:custGeom>
            <a:avLst/>
            <a:gdLst/>
            <a:ahLst/>
            <a:cxnLst/>
            <a:rect l="l" t="t" r="r" b="b"/>
            <a:pathLst>
              <a:path h="1298575">
                <a:moveTo>
                  <a:pt x="0" y="0"/>
                </a:moveTo>
                <a:lnTo>
                  <a:pt x="0" y="129844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904101" y="262000"/>
            <a:ext cx="0" cy="1298575"/>
          </a:xfrm>
          <a:custGeom>
            <a:avLst/>
            <a:gdLst/>
            <a:ahLst/>
            <a:cxnLst/>
            <a:rect l="l" t="t" r="r" b="b"/>
            <a:pathLst>
              <a:path h="1298575">
                <a:moveTo>
                  <a:pt x="0" y="0"/>
                </a:moveTo>
                <a:lnTo>
                  <a:pt x="0" y="129844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24376" y="733425"/>
            <a:ext cx="3609975" cy="0"/>
          </a:xfrm>
          <a:custGeom>
            <a:avLst/>
            <a:gdLst/>
            <a:ahLst/>
            <a:cxnLst/>
            <a:rect l="l" t="t" r="r" b="b"/>
            <a:pathLst>
              <a:path w="3609975">
                <a:moveTo>
                  <a:pt x="0" y="0"/>
                </a:moveTo>
                <a:lnTo>
                  <a:pt x="360984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024376" y="1139825"/>
            <a:ext cx="3609975" cy="0"/>
          </a:xfrm>
          <a:custGeom>
            <a:avLst/>
            <a:gdLst/>
            <a:ahLst/>
            <a:cxnLst/>
            <a:rect l="l" t="t" r="r" b="b"/>
            <a:pathLst>
              <a:path w="3609975">
                <a:moveTo>
                  <a:pt x="0" y="0"/>
                </a:moveTo>
                <a:lnTo>
                  <a:pt x="360984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038600" y="262000"/>
            <a:ext cx="0" cy="1298575"/>
          </a:xfrm>
          <a:custGeom>
            <a:avLst/>
            <a:gdLst/>
            <a:ahLst/>
            <a:cxnLst/>
            <a:rect l="l" t="t" r="r" b="b"/>
            <a:pathLst>
              <a:path h="1298575">
                <a:moveTo>
                  <a:pt x="0" y="0"/>
                </a:moveTo>
                <a:lnTo>
                  <a:pt x="0" y="1298448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620000" y="262000"/>
            <a:ext cx="0" cy="1298575"/>
          </a:xfrm>
          <a:custGeom>
            <a:avLst/>
            <a:gdLst/>
            <a:ahLst/>
            <a:cxnLst/>
            <a:rect l="l" t="t" r="r" b="b"/>
            <a:pathLst>
              <a:path h="1298575">
                <a:moveTo>
                  <a:pt x="0" y="0"/>
                </a:moveTo>
                <a:lnTo>
                  <a:pt x="0" y="1298448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024376" y="276225"/>
            <a:ext cx="3609975" cy="0"/>
          </a:xfrm>
          <a:custGeom>
            <a:avLst/>
            <a:gdLst/>
            <a:ahLst/>
            <a:cxnLst/>
            <a:rect l="l" t="t" r="r" b="b"/>
            <a:pathLst>
              <a:path w="3609975">
                <a:moveTo>
                  <a:pt x="0" y="0"/>
                </a:moveTo>
                <a:lnTo>
                  <a:pt x="3609848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024376" y="1546225"/>
            <a:ext cx="3609975" cy="0"/>
          </a:xfrm>
          <a:custGeom>
            <a:avLst/>
            <a:gdLst/>
            <a:ahLst/>
            <a:cxnLst/>
            <a:rect l="l" t="t" r="r" b="b"/>
            <a:pathLst>
              <a:path w="3609975">
                <a:moveTo>
                  <a:pt x="0" y="0"/>
                </a:moveTo>
                <a:lnTo>
                  <a:pt x="3609848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028438" y="280034"/>
            <a:ext cx="17081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753480" y="280034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413119" y="280034"/>
            <a:ext cx="26606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85786" y="280034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341114" y="737234"/>
            <a:ext cx="110489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887467" y="661416"/>
            <a:ext cx="469391" cy="56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036058" y="737234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5605271" y="661416"/>
            <a:ext cx="469391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5753480" y="737234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321552" y="661416"/>
            <a:ext cx="469392" cy="56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469507" y="737234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037831" y="661416"/>
            <a:ext cx="469392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185786" y="737234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319778" y="1143761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887467" y="1068324"/>
            <a:ext cx="469391" cy="5699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5036058" y="1143761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605271" y="1068324"/>
            <a:ext cx="469391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5753480" y="1143761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321552" y="1068324"/>
            <a:ext cx="469392" cy="56997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6469507" y="1143761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7037831" y="1068324"/>
            <a:ext cx="469392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7185786" y="1143761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62382"/>
            <a:ext cx="7107555" cy="1280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pc="-5" dirty="0"/>
              <a:t>Disadvantages </a:t>
            </a:r>
            <a:r>
              <a:rPr dirty="0"/>
              <a:t>of</a:t>
            </a:r>
            <a:r>
              <a:rPr spc="-100" dirty="0"/>
              <a:t> </a:t>
            </a:r>
            <a:r>
              <a:rPr spc="-5" dirty="0"/>
              <a:t>Operator  Precedence</a:t>
            </a:r>
            <a:r>
              <a:rPr spc="-100" dirty="0"/>
              <a:t> </a:t>
            </a:r>
            <a:r>
              <a:rPr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1659763"/>
            <a:ext cx="7625080" cy="4448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500" spc="2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500" spc="20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19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Disadvantages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1900">
              <a:latin typeface="Century Gothic"/>
              <a:cs typeface="Century Gothic"/>
            </a:endParaRPr>
          </a:p>
          <a:p>
            <a:pPr marL="469900">
              <a:lnSpc>
                <a:spcPts val="2850"/>
              </a:lnSpc>
              <a:spcBef>
                <a:spcPts val="680"/>
              </a:spcBef>
            </a:pPr>
            <a:r>
              <a:rPr sz="200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2000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entury Gothic"/>
                <a:cs typeface="Century Gothic"/>
              </a:rPr>
              <a:t>It cannot handle the unary minus </a:t>
            </a:r>
            <a:r>
              <a:rPr sz="2500" spc="-10" dirty="0">
                <a:solidFill>
                  <a:srgbClr val="FFFFFF"/>
                </a:solidFill>
                <a:latin typeface="Century Gothic"/>
                <a:cs typeface="Century Gothic"/>
              </a:rPr>
              <a:t>(the</a:t>
            </a:r>
            <a:r>
              <a:rPr sz="2500" spc="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entury Gothic"/>
                <a:cs typeface="Century Gothic"/>
              </a:rPr>
              <a:t>lexical</a:t>
            </a:r>
            <a:endParaRPr sz="2500">
              <a:latin typeface="Century Gothic"/>
              <a:cs typeface="Century Gothic"/>
            </a:endParaRPr>
          </a:p>
          <a:p>
            <a:pPr marL="756285">
              <a:lnSpc>
                <a:spcPts val="2850"/>
              </a:lnSpc>
              <a:tabLst>
                <a:tab pos="4582795" algn="l"/>
              </a:tabLst>
            </a:pPr>
            <a:r>
              <a:rPr sz="2500" spc="-5" dirty="0">
                <a:solidFill>
                  <a:srgbClr val="FFFFFF"/>
                </a:solidFill>
                <a:latin typeface="Century Gothic"/>
                <a:cs typeface="Century Gothic"/>
              </a:rPr>
              <a:t>analyzer</a:t>
            </a:r>
            <a:r>
              <a:rPr sz="25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entury Gothic"/>
                <a:cs typeface="Century Gothic"/>
              </a:rPr>
              <a:t>should</a:t>
            </a:r>
            <a:r>
              <a:rPr sz="25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entury Gothic"/>
                <a:cs typeface="Century Gothic"/>
              </a:rPr>
              <a:t>handle	the unary</a:t>
            </a:r>
            <a:r>
              <a:rPr sz="25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entury Gothic"/>
                <a:cs typeface="Century Gothic"/>
              </a:rPr>
              <a:t>minus).</a:t>
            </a:r>
            <a:endParaRPr sz="25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sz="200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2000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entury Gothic"/>
                <a:cs typeface="Century Gothic"/>
              </a:rPr>
              <a:t>Small class of</a:t>
            </a:r>
            <a:r>
              <a:rPr sz="2500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entury Gothic"/>
                <a:cs typeface="Century Gothic"/>
              </a:rPr>
              <a:t>grammars.</a:t>
            </a:r>
            <a:endParaRPr sz="2500">
              <a:latin typeface="Century Gothic"/>
              <a:cs typeface="Century Gothic"/>
            </a:endParaRPr>
          </a:p>
          <a:p>
            <a:pPr marL="469900">
              <a:lnSpc>
                <a:spcPts val="2850"/>
              </a:lnSpc>
              <a:spcBef>
                <a:spcPts val="705"/>
              </a:spcBef>
            </a:pPr>
            <a:r>
              <a:rPr sz="200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2000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entury Gothic"/>
                <a:cs typeface="Century Gothic"/>
              </a:rPr>
              <a:t>Difficult </a:t>
            </a:r>
            <a:r>
              <a:rPr sz="2500" spc="-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500" spc="-5" dirty="0">
                <a:solidFill>
                  <a:srgbClr val="FFFFFF"/>
                </a:solidFill>
                <a:latin typeface="Century Gothic"/>
                <a:cs typeface="Century Gothic"/>
              </a:rPr>
              <a:t>decide which </a:t>
            </a:r>
            <a:r>
              <a:rPr sz="2500" spc="-10" dirty="0">
                <a:solidFill>
                  <a:srgbClr val="FFFFFF"/>
                </a:solidFill>
                <a:latin typeface="Century Gothic"/>
                <a:cs typeface="Century Gothic"/>
              </a:rPr>
              <a:t>language</a:t>
            </a:r>
            <a:r>
              <a:rPr sz="25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endParaRPr sz="2500">
              <a:latin typeface="Century Gothic"/>
              <a:cs typeface="Century Gothic"/>
            </a:endParaRPr>
          </a:p>
          <a:p>
            <a:pPr marL="756285">
              <a:lnSpc>
                <a:spcPts val="2850"/>
              </a:lnSpc>
            </a:pPr>
            <a:r>
              <a:rPr sz="2500" spc="-5" dirty="0">
                <a:solidFill>
                  <a:srgbClr val="FFFFFF"/>
                </a:solidFill>
                <a:latin typeface="Century Gothic"/>
                <a:cs typeface="Century Gothic"/>
              </a:rPr>
              <a:t>recognized by the</a:t>
            </a:r>
            <a:r>
              <a:rPr sz="2500" spc="-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entury Gothic"/>
                <a:cs typeface="Century Gothic"/>
              </a:rPr>
              <a:t>grammar.</a:t>
            </a:r>
            <a:endParaRPr sz="25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500" spc="2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500" spc="20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19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Advantages</a:t>
            </a:r>
            <a:r>
              <a:rPr sz="1900" spc="-10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endParaRPr sz="19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200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2000" spc="-80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entury Gothic"/>
                <a:cs typeface="Century Gothic"/>
              </a:rPr>
              <a:t>simple</a:t>
            </a:r>
            <a:endParaRPr sz="2500">
              <a:latin typeface="Century Gothic"/>
              <a:cs typeface="Century Gothic"/>
            </a:endParaRPr>
          </a:p>
          <a:p>
            <a:pPr marL="469900">
              <a:lnSpc>
                <a:spcPts val="2850"/>
              </a:lnSpc>
              <a:spcBef>
                <a:spcPts val="695"/>
              </a:spcBef>
            </a:pPr>
            <a:r>
              <a:rPr sz="200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2000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entury Gothic"/>
                <a:cs typeface="Century Gothic"/>
              </a:rPr>
              <a:t>powerful </a:t>
            </a:r>
            <a:r>
              <a:rPr sz="2500" spc="-5" dirty="0">
                <a:solidFill>
                  <a:srgbClr val="FFFFFF"/>
                </a:solidFill>
                <a:latin typeface="Century Gothic"/>
                <a:cs typeface="Century Gothic"/>
              </a:rPr>
              <a:t>enough for expressions</a:t>
            </a:r>
            <a:r>
              <a:rPr sz="2500" spc="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10" dirty="0">
                <a:solidFill>
                  <a:srgbClr val="FFFFFF"/>
                </a:solidFill>
                <a:latin typeface="Century Gothic"/>
                <a:cs typeface="Century Gothic"/>
              </a:rPr>
              <a:t>in</a:t>
            </a:r>
            <a:endParaRPr sz="2500">
              <a:latin typeface="Century Gothic"/>
              <a:cs typeface="Century Gothic"/>
            </a:endParaRPr>
          </a:p>
          <a:p>
            <a:pPr marL="756285">
              <a:lnSpc>
                <a:spcPts val="2850"/>
              </a:lnSpc>
            </a:pPr>
            <a:r>
              <a:rPr sz="2500" spc="-10" dirty="0">
                <a:solidFill>
                  <a:srgbClr val="FFFFFF"/>
                </a:solidFill>
                <a:latin typeface="Century Gothic"/>
                <a:cs typeface="Century Gothic"/>
              </a:rPr>
              <a:t>programming</a:t>
            </a:r>
            <a:r>
              <a:rPr sz="25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500" spc="-5" dirty="0">
                <a:solidFill>
                  <a:srgbClr val="FFFFFF"/>
                </a:solidFill>
                <a:latin typeface="Century Gothic"/>
                <a:cs typeface="Century Gothic"/>
              </a:rPr>
              <a:t>languages</a:t>
            </a:r>
            <a:endParaRPr sz="25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35"/>
              </a:lnSpc>
            </a:pPr>
            <a:r>
              <a:rPr spc="-5" dirty="0"/>
              <a:t>Error Recovery in</a:t>
            </a:r>
            <a:r>
              <a:rPr spc="-55" dirty="0"/>
              <a:t> </a:t>
            </a:r>
            <a:r>
              <a:rPr spc="-5" dirty="0"/>
              <a:t>Operator-</a:t>
            </a:r>
          </a:p>
          <a:p>
            <a:pPr marL="12700">
              <a:lnSpc>
                <a:spcPts val="5035"/>
              </a:lnSpc>
            </a:pPr>
            <a:r>
              <a:rPr spc="-5" dirty="0"/>
              <a:t>Precedence</a:t>
            </a:r>
            <a:r>
              <a:rPr spc="-105" dirty="0"/>
              <a:t> </a:t>
            </a:r>
            <a:r>
              <a:rPr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576" y="2037715"/>
            <a:ext cx="6372860" cy="410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Error</a:t>
            </a:r>
            <a:r>
              <a:rPr sz="1900" b="1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Cases:</a:t>
            </a:r>
            <a:endParaRPr sz="1900">
              <a:latin typeface="Century Gothic"/>
              <a:cs typeface="Century Gothic"/>
            </a:endParaRPr>
          </a:p>
          <a:p>
            <a:pPr marL="812165" marR="5080" indent="-342900">
              <a:lnSpc>
                <a:spcPts val="2020"/>
              </a:lnSpc>
              <a:spcBef>
                <a:spcPts val="965"/>
              </a:spcBef>
              <a:buClr>
                <a:srgbClr val="ACD333"/>
              </a:buClr>
              <a:buSzPct val="78571"/>
              <a:buAutoNum type="arabicPeriod"/>
              <a:tabLst>
                <a:tab pos="812165" algn="l"/>
                <a:tab pos="812800" algn="l"/>
              </a:tabLst>
            </a:pP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No relation holds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between 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the terminal on  the top of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stack 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and the next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input</a:t>
            </a:r>
            <a:r>
              <a:rPr sz="21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symbol.</a:t>
            </a:r>
            <a:endParaRPr sz="2100">
              <a:latin typeface="Century Gothic"/>
              <a:cs typeface="Century Gothic"/>
            </a:endParaRPr>
          </a:p>
          <a:p>
            <a:pPr marL="812165" marR="25400" indent="-342900">
              <a:lnSpc>
                <a:spcPts val="2020"/>
              </a:lnSpc>
              <a:spcBef>
                <a:spcPts val="990"/>
              </a:spcBef>
              <a:buClr>
                <a:srgbClr val="ACD333"/>
              </a:buClr>
              <a:buSzPct val="78571"/>
              <a:buAutoNum type="arabicPeriod"/>
              <a:tabLst>
                <a:tab pos="812165" algn="l"/>
                <a:tab pos="812800" algn="l"/>
              </a:tabLst>
            </a:pP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A handle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found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(reduction 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step),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but  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there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no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production with 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this handle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as 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a  right</a:t>
            </a:r>
            <a:r>
              <a:rPr sz="2100" spc="-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side</a:t>
            </a:r>
            <a:endParaRPr sz="21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9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Error</a:t>
            </a:r>
            <a:r>
              <a:rPr sz="1900" b="1" spc="-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900" b="1" spc="-10" dirty="0">
                <a:solidFill>
                  <a:srgbClr val="FFFFFF"/>
                </a:solidFill>
                <a:latin typeface="Century Gothic"/>
                <a:cs typeface="Century Gothic"/>
              </a:rPr>
              <a:t>Recovery:</a:t>
            </a:r>
            <a:endParaRPr sz="1900">
              <a:latin typeface="Century Gothic"/>
              <a:cs typeface="Century Gothic"/>
            </a:endParaRPr>
          </a:p>
          <a:p>
            <a:pPr marL="812165" marR="153670" indent="-342900">
              <a:lnSpc>
                <a:spcPts val="2020"/>
              </a:lnSpc>
              <a:spcBef>
                <a:spcPts val="980"/>
              </a:spcBef>
              <a:buClr>
                <a:srgbClr val="ACD333"/>
              </a:buClr>
              <a:buSzPct val="78571"/>
              <a:buAutoNum type="arabicPeriod"/>
              <a:tabLst>
                <a:tab pos="812165" algn="l"/>
                <a:tab pos="812800" algn="l"/>
              </a:tabLst>
            </a:pP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Each empty entry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is 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filled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with 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pointer 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to 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an 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error</a:t>
            </a:r>
            <a:r>
              <a:rPr sz="21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routine.</a:t>
            </a:r>
            <a:endParaRPr sz="2100">
              <a:latin typeface="Century Gothic"/>
              <a:cs typeface="Century Gothic"/>
            </a:endParaRPr>
          </a:p>
          <a:p>
            <a:pPr marL="812165" marR="102235" indent="-342900">
              <a:lnSpc>
                <a:spcPct val="80000"/>
              </a:lnSpc>
              <a:spcBef>
                <a:spcPts val="1010"/>
              </a:spcBef>
              <a:buClr>
                <a:srgbClr val="ACD333"/>
              </a:buClr>
              <a:buSzPct val="78571"/>
              <a:buAutoNum type="arabicPeriod"/>
              <a:tabLst>
                <a:tab pos="812165" algn="l"/>
                <a:tab pos="812800" algn="l"/>
              </a:tabLst>
            </a:pP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Decides the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popped 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handle “looks like” 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which 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right hand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side. And </a:t>
            </a:r>
            <a:r>
              <a:rPr sz="2100" dirty="0">
                <a:solidFill>
                  <a:srgbClr val="FFFFFF"/>
                </a:solidFill>
                <a:latin typeface="Century Gothic"/>
                <a:cs typeface="Century Gothic"/>
              </a:rPr>
              <a:t>tries to recover  from that</a:t>
            </a:r>
            <a:r>
              <a:rPr sz="21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100" spc="-5" dirty="0">
                <a:solidFill>
                  <a:srgbClr val="FFFFFF"/>
                </a:solidFill>
                <a:latin typeface="Century Gothic"/>
                <a:cs typeface="Century Gothic"/>
              </a:rPr>
              <a:t>situation.</a:t>
            </a:r>
            <a:endParaRPr sz="21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136650"/>
            <a:ext cx="22307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</a:tabLst>
            </a:pPr>
            <a:r>
              <a:rPr sz="1250" spc="2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250" spc="2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16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Operator</a:t>
            </a:r>
            <a:r>
              <a:rPr sz="1600" b="1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grammar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4880" rIns="0" bIns="0" rtlCol="0">
            <a:spAutoFit/>
          </a:bodyPr>
          <a:lstStyle/>
          <a:p>
            <a:pPr marL="213360">
              <a:lnSpc>
                <a:spcPct val="100000"/>
              </a:lnSpc>
            </a:pPr>
            <a:r>
              <a:rPr sz="1900" spc="1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small, </a:t>
            </a:r>
            <a:r>
              <a:rPr sz="2400" dirty="0">
                <a:solidFill>
                  <a:srgbClr val="FFFFFF"/>
                </a:solidFill>
              </a:rPr>
              <a:t>but </a:t>
            </a:r>
            <a:r>
              <a:rPr sz="2400" spc="-5" dirty="0">
                <a:solidFill>
                  <a:srgbClr val="FFFFFF"/>
                </a:solidFill>
              </a:rPr>
              <a:t>an </a:t>
            </a:r>
            <a:r>
              <a:rPr sz="2400" dirty="0">
                <a:solidFill>
                  <a:srgbClr val="FFFFFF"/>
                </a:solidFill>
              </a:rPr>
              <a:t>important class of</a:t>
            </a:r>
            <a:r>
              <a:rPr sz="2400" spc="-4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grammars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1923176"/>
            <a:ext cx="7912100" cy="2040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marR="5080" indent="-287020">
              <a:lnSpc>
                <a:spcPct val="80100"/>
              </a:lnSpc>
            </a:pPr>
            <a:r>
              <a:rPr sz="1900" spc="1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we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may have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an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efficient operator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precedence  parser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(a shift-reduce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parser)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for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an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operator  grammar.</a:t>
            </a:r>
            <a:endParaRPr sz="24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  <a:tabLst>
                <a:tab pos="354965" algn="l"/>
              </a:tabLst>
            </a:pPr>
            <a:r>
              <a:rPr sz="1250" spc="2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250" spc="2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1600" spc="5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an </a:t>
            </a:r>
            <a:r>
              <a:rPr sz="1600" i="1" spc="-5" dirty="0">
                <a:solidFill>
                  <a:srgbClr val="FFFFFF"/>
                </a:solidFill>
                <a:latin typeface="Century Gothic"/>
                <a:cs typeface="Century Gothic"/>
              </a:rPr>
              <a:t>operator grammar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, no 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production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rule 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can</a:t>
            </a:r>
            <a:r>
              <a:rPr sz="1600" spc="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have:</a:t>
            </a:r>
            <a:endParaRPr sz="16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409"/>
              </a:spcBef>
            </a:pPr>
            <a:r>
              <a:rPr sz="1900" spc="1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Symbol"/>
                <a:cs typeface="Symbol"/>
              </a:rPr>
              <a:t>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at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 right</a:t>
            </a:r>
            <a:r>
              <a:rPr sz="2400" spc="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side</a:t>
            </a:r>
            <a:endParaRPr sz="24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420"/>
              </a:spcBef>
            </a:pPr>
            <a:r>
              <a:rPr sz="1900" spc="1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900" spc="15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two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adjacent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non-terminals </a:t>
            </a:r>
            <a:r>
              <a:rPr sz="2400" spc="-5" dirty="0">
                <a:solidFill>
                  <a:srgbClr val="FFFFFF"/>
                </a:solidFill>
                <a:latin typeface="Century Gothic"/>
                <a:cs typeface="Century Gothic"/>
              </a:rPr>
              <a:t>at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the right</a:t>
            </a:r>
            <a:r>
              <a:rPr sz="2400" spc="-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400" dirty="0">
                <a:solidFill>
                  <a:srgbClr val="FFFFFF"/>
                </a:solidFill>
                <a:latin typeface="Century Gothic"/>
                <a:cs typeface="Century Gothic"/>
              </a:rPr>
              <a:t>side.</a:t>
            </a:r>
            <a:endParaRPr sz="24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4288856"/>
            <a:ext cx="948055" cy="1297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lnSpc>
                <a:spcPct val="131900"/>
              </a:lnSpc>
              <a:tabLst>
                <a:tab pos="354965" algn="l"/>
              </a:tabLst>
            </a:pPr>
            <a:r>
              <a:rPr sz="1250" spc="2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250" spc="2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Ex:  E</a:t>
            </a:r>
            <a:r>
              <a:rPr sz="1600" spc="-1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600" spc="5" dirty="0">
                <a:solidFill>
                  <a:srgbClr val="FFFFFF"/>
                </a:solidFill>
                <a:latin typeface="Century Gothic"/>
                <a:cs typeface="Century Gothic"/>
              </a:rPr>
              <a:t>AB</a:t>
            </a:r>
            <a:endParaRPr sz="16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  <a:spcBef>
                <a:spcPts val="625"/>
              </a:spcBef>
            </a:pP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16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6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endParaRPr sz="1600">
              <a:latin typeface="Century Gothic"/>
              <a:cs typeface="Century Gothic"/>
            </a:endParaRPr>
          </a:p>
          <a:p>
            <a:pPr marL="355600">
              <a:lnSpc>
                <a:spcPct val="100000"/>
              </a:lnSpc>
              <a:spcBef>
                <a:spcPts val="615"/>
              </a:spcBef>
            </a:pP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B</a:t>
            </a:r>
            <a:r>
              <a:rPr sz="1600" spc="-1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b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36394" y="4688204"/>
            <a:ext cx="968375" cy="89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EOE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id</a:t>
            </a:r>
            <a:endParaRPr sz="1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1600" spc="-1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+|</a:t>
            </a:r>
            <a:r>
              <a:rPr sz="1600" spc="-40" dirty="0">
                <a:solidFill>
                  <a:srgbClr val="FFFFFF"/>
                </a:solidFill>
                <a:latin typeface="Century Gothic"/>
                <a:cs typeface="Century Gothic"/>
              </a:rPr>
              <a:t>*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|/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7639" y="4688204"/>
            <a:ext cx="1718945" cy="897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E+E</a:t>
            </a:r>
            <a:r>
              <a:rPr sz="16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endParaRPr sz="1600">
              <a:latin typeface="Century Gothic"/>
              <a:cs typeface="Century Gothic"/>
            </a:endParaRPr>
          </a:p>
          <a:p>
            <a:pPr marL="402590">
              <a:lnSpc>
                <a:spcPct val="100000"/>
              </a:lnSpc>
              <a:spcBef>
                <a:spcPts val="625"/>
              </a:spcBef>
            </a:pPr>
            <a:r>
              <a:rPr sz="1600" spc="-20" dirty="0">
                <a:solidFill>
                  <a:srgbClr val="FFFFFF"/>
                </a:solidFill>
                <a:latin typeface="Century Gothic"/>
                <a:cs typeface="Century Gothic"/>
              </a:rPr>
              <a:t>E*E</a:t>
            </a:r>
            <a:r>
              <a:rPr sz="16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endParaRPr sz="1600">
              <a:latin typeface="Century Gothic"/>
              <a:cs typeface="Century Gothic"/>
            </a:endParaRPr>
          </a:p>
          <a:p>
            <a:pPr marL="859790">
              <a:lnSpc>
                <a:spcPct val="100000"/>
              </a:lnSpc>
              <a:spcBef>
                <a:spcPts val="615"/>
              </a:spcBef>
            </a:pPr>
            <a:r>
              <a:rPr sz="1600" spc="-10" dirty="0">
                <a:solidFill>
                  <a:srgbClr val="FFFFFF"/>
                </a:solidFill>
                <a:latin typeface="Century Gothic"/>
                <a:cs typeface="Century Gothic"/>
              </a:rPr>
              <a:t>E/E  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|</a:t>
            </a:r>
            <a:r>
              <a:rPr sz="1600" spc="3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id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5976315"/>
            <a:ext cx="4530090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not operator grammar not operator</a:t>
            </a:r>
            <a:r>
              <a:rPr sz="1600" spc="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grammar</a:t>
            </a:r>
            <a:endParaRPr sz="1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7428" y="5976315"/>
            <a:ext cx="1863089" cy="2527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operator</a:t>
            </a:r>
            <a:r>
              <a:rPr sz="16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entury Gothic"/>
                <a:cs typeface="Century Gothic"/>
              </a:rPr>
              <a:t>grammar</a:t>
            </a:r>
            <a:endParaRPr sz="1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Precedence</a:t>
            </a:r>
            <a:r>
              <a:rPr spc="-100" dirty="0"/>
              <a:t> </a:t>
            </a:r>
            <a:r>
              <a:rPr dirty="0"/>
              <a:t>Relations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2140" y="1142238"/>
            <a:ext cx="6086475" cy="396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43610" algn="l"/>
                <a:tab pos="4812030" algn="l"/>
              </a:tabLst>
            </a:pPr>
            <a:r>
              <a:rPr sz="2050" spc="2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2050" spc="360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FFFFFF"/>
                </a:solidFill>
                <a:latin typeface="Century Gothic"/>
                <a:cs typeface="Century Gothic"/>
              </a:rPr>
              <a:t>In	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operator-precedence	parsing,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4872" y="1142238"/>
            <a:ext cx="185420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12800" algn="l"/>
              </a:tabLst>
            </a:pP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we	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define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7384" y="1498853"/>
            <a:ext cx="308991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19250" algn="l"/>
              </a:tabLst>
            </a:pP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relations	between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344" y="1498853"/>
            <a:ext cx="4544060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65"/>
              </a:lnSpc>
              <a:tabLst>
                <a:tab pos="1130935" algn="l"/>
                <a:tab pos="2490470" algn="l"/>
              </a:tabLst>
            </a:pP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three	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disjo</a:t>
            </a:r>
            <a:r>
              <a:rPr sz="2600" spc="-1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nt	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pre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c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edence</a:t>
            </a:r>
            <a:endParaRPr sz="2600">
              <a:latin typeface="Century Gothic"/>
              <a:cs typeface="Century Gothic"/>
            </a:endParaRPr>
          </a:p>
          <a:p>
            <a:pPr marL="12700">
              <a:lnSpc>
                <a:spcPts val="2965"/>
              </a:lnSpc>
            </a:pP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certain pairs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of</a:t>
            </a:r>
            <a:r>
              <a:rPr sz="26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terminals.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344" y="2517358"/>
            <a:ext cx="6306820" cy="1456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1900"/>
              </a:lnSpc>
              <a:tabLst>
                <a:tab pos="1040765" algn="l"/>
              </a:tabLst>
            </a:pP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&lt;</a:t>
            </a:r>
            <a:r>
              <a:rPr sz="2550" baseline="26143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2550" spc="15" baseline="26143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b	b has higher precedence</a:t>
            </a:r>
            <a:r>
              <a:rPr sz="26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than</a:t>
            </a:r>
            <a:r>
              <a:rPr sz="26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a  a 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=·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b b has 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same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precedence 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as</a:t>
            </a:r>
            <a:r>
              <a:rPr sz="2600" spc="-114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endParaRPr sz="26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a </a:t>
            </a:r>
            <a:r>
              <a:rPr sz="2550" spc="-15" baseline="26143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&gt;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b b has 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lower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precedence than</a:t>
            </a:r>
            <a:r>
              <a:rPr sz="2600" spc="2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4538345"/>
            <a:ext cx="3567429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289685" algn="l"/>
              </a:tabLst>
            </a:pPr>
            <a:r>
              <a:rPr sz="2050" spc="20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2050" spc="365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The	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determination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29454" y="4538345"/>
            <a:ext cx="1892935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09295" algn="l"/>
              </a:tabLst>
            </a:pP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f	correct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73036" y="4538345"/>
            <a:ext cx="206375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precedence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55344" y="4894960"/>
            <a:ext cx="456184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505585" algn="l"/>
                <a:tab pos="3124835" algn="l"/>
              </a:tabLst>
            </a:pP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relations	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between	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terminals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17489" y="4894960"/>
            <a:ext cx="3021330" cy="402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15010" algn="l"/>
                <a:tab pos="1898014" algn="l"/>
                <a:tab pos="2478405" algn="l"/>
              </a:tabLst>
            </a:pP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ar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e	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ba</a:t>
            </a:r>
            <a:r>
              <a:rPr sz="2600" spc="-10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ed	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o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n	the</a:t>
            </a:r>
            <a:endParaRPr sz="260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5344" y="5296661"/>
            <a:ext cx="7882890" cy="1071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ts val="2810"/>
              </a:lnSpc>
            </a:pP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traditional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notions 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of associativity and  precedence of operators. (Unary </a:t>
            </a:r>
            <a:r>
              <a:rPr sz="2600" dirty="0">
                <a:solidFill>
                  <a:srgbClr val="FFFFFF"/>
                </a:solidFill>
                <a:latin typeface="Century Gothic"/>
                <a:cs typeface="Century Gothic"/>
              </a:rPr>
              <a:t>minus causes a  </a:t>
            </a:r>
            <a:r>
              <a:rPr sz="2600" spc="-5" dirty="0">
                <a:solidFill>
                  <a:srgbClr val="FFFFFF"/>
                </a:solidFill>
                <a:latin typeface="Century Gothic"/>
                <a:cs typeface="Century Gothic"/>
              </a:rPr>
              <a:t>problem).</a:t>
            </a:r>
            <a:endParaRPr sz="26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85928"/>
            <a:ext cx="7325359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Using</a:t>
            </a:r>
            <a:r>
              <a:rPr spc="-105" dirty="0"/>
              <a:t> </a:t>
            </a:r>
            <a:r>
              <a:rPr spc="-5" dirty="0"/>
              <a:t>Operator-Precedence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9740" y="826261"/>
            <a:ext cx="2334260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EBEBEB"/>
                </a:solidFill>
                <a:latin typeface="Century Gothic"/>
                <a:cs typeface="Century Gothic"/>
              </a:rPr>
              <a:t>Relatio</a:t>
            </a:r>
            <a:r>
              <a:rPr sz="4200" spc="-20" dirty="0">
                <a:solidFill>
                  <a:srgbClr val="EBEBEB"/>
                </a:solidFill>
                <a:latin typeface="Century Gothic"/>
                <a:cs typeface="Century Gothic"/>
              </a:rPr>
              <a:t>n</a:t>
            </a:r>
            <a:r>
              <a:rPr sz="4200" dirty="0">
                <a:solidFill>
                  <a:srgbClr val="EBEBEB"/>
                </a:solidFill>
                <a:latin typeface="Century Gothic"/>
                <a:cs typeface="Century Gothic"/>
              </a:rPr>
              <a:t>s</a:t>
            </a:r>
            <a:endParaRPr sz="4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1671573"/>
            <a:ext cx="7854315" cy="816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5"/>
              </a:lnSpc>
            </a:pPr>
            <a:r>
              <a:rPr sz="225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2250" spc="-5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intention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of the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precedence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relations</a:t>
            </a:r>
            <a:r>
              <a:rPr sz="2800" spc="3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endParaRPr sz="2800">
              <a:latin typeface="Century Gothic"/>
              <a:cs typeface="Century Gothic"/>
            </a:endParaRPr>
          </a:p>
          <a:p>
            <a:pPr marL="355600">
              <a:lnSpc>
                <a:spcPts val="3195"/>
              </a:lnSpc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find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the handle of a right-sentential</a:t>
            </a:r>
            <a:r>
              <a:rPr sz="2800" spc="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form,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461386"/>
            <a:ext cx="306705" cy="53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7" baseline="-16865" dirty="0">
                <a:solidFill>
                  <a:srgbClr val="FFFFFF"/>
                </a:solidFill>
                <a:latin typeface="Century Gothic"/>
                <a:cs typeface="Century Gothic"/>
              </a:rPr>
              <a:t>&lt;</a:t>
            </a:r>
            <a:r>
              <a:rPr sz="1850" spc="5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endParaRPr sz="185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8966" y="2568066"/>
            <a:ext cx="4405630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with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marking the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left</a:t>
            </a:r>
            <a:r>
              <a:rPr sz="2800" spc="-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end,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3078607"/>
            <a:ext cx="7677784" cy="311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4659">
              <a:lnSpc>
                <a:spcPts val="3190"/>
              </a:lnSpc>
            </a:pP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=· appearing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interior of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r>
              <a:rPr sz="2800" spc="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handle,</a:t>
            </a:r>
            <a:endParaRPr sz="2800">
              <a:latin typeface="Century Gothic"/>
              <a:cs typeface="Century Gothic"/>
            </a:endParaRPr>
          </a:p>
          <a:p>
            <a:pPr marL="355600">
              <a:lnSpc>
                <a:spcPts val="3190"/>
              </a:lnSpc>
            </a:pP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endParaRPr sz="2800">
              <a:latin typeface="Century Gothic"/>
              <a:cs typeface="Century Gothic"/>
            </a:endParaRPr>
          </a:p>
          <a:p>
            <a:pPr marL="454659">
              <a:lnSpc>
                <a:spcPct val="100000"/>
              </a:lnSpc>
              <a:spcBef>
                <a:spcPts val="660"/>
              </a:spcBef>
            </a:pPr>
            <a:r>
              <a:rPr sz="2775" spc="-15" baseline="25525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&gt;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marking the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right</a:t>
            </a:r>
            <a:r>
              <a:rPr sz="2800" spc="-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hand.</a:t>
            </a:r>
            <a:endParaRPr sz="2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spcBef>
                <a:spcPts val="1689"/>
              </a:spcBef>
            </a:pPr>
            <a:r>
              <a:rPr sz="225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2250" spc="-5" dirty="0">
                <a:solidFill>
                  <a:srgbClr val="ACD33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In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our input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string $a</a:t>
            </a:r>
            <a:r>
              <a:rPr sz="2775" spc="-7" baseline="-21021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a</a:t>
            </a:r>
            <a:r>
              <a:rPr sz="2775" spc="-7" baseline="-21021" dirty="0">
                <a:solidFill>
                  <a:srgbClr val="FFFFFF"/>
                </a:solidFill>
                <a:latin typeface="Century Gothic"/>
                <a:cs typeface="Century Gothic"/>
              </a:rPr>
              <a:t>2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...a</a:t>
            </a:r>
            <a:r>
              <a:rPr sz="2775" spc="-7" baseline="-21021" dirty="0">
                <a:solidFill>
                  <a:srgbClr val="FFFFFF"/>
                </a:solidFill>
                <a:latin typeface="Century Gothic"/>
                <a:cs typeface="Century Gothic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$, we insert the  precedence relation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between </a:t>
            </a:r>
            <a:r>
              <a:rPr sz="2800" spc="-5" dirty="0">
                <a:solidFill>
                  <a:srgbClr val="FFFFFF"/>
                </a:solidFill>
                <a:latin typeface="Century Gothic"/>
                <a:cs typeface="Century Gothic"/>
              </a:rPr>
              <a:t>the pairs of  terminals</a:t>
            </a:r>
            <a:endParaRPr sz="2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708" y="185928"/>
            <a:ext cx="5723255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Using </a:t>
            </a:r>
            <a:r>
              <a:rPr spc="-5" dirty="0"/>
              <a:t>Operator</a:t>
            </a:r>
            <a:r>
              <a:rPr spc="-105" dirty="0"/>
              <a:t> </a:t>
            </a:r>
            <a:r>
              <a:rPr dirty="0"/>
              <a:t>-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Precedence</a:t>
            </a:r>
            <a:r>
              <a:rPr spc="-100" dirty="0"/>
              <a:t> </a:t>
            </a:r>
            <a:r>
              <a:rPr dirty="0"/>
              <a:t>Relations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2418207"/>
            <a:ext cx="6471920" cy="312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06805" algn="l"/>
                <a:tab pos="1417955" algn="l"/>
                <a:tab pos="1914525" algn="l"/>
                <a:tab pos="2225675" algn="l"/>
                <a:tab pos="2747010" algn="l"/>
                <a:tab pos="3058160" algn="l"/>
                <a:tab pos="3582035" algn="l"/>
                <a:tab pos="3893185" algn="l"/>
                <a:tab pos="4476115" algn="l"/>
                <a:tab pos="4786630" algn="l"/>
                <a:tab pos="5251450" algn="l"/>
                <a:tab pos="5563870" algn="l"/>
                <a:tab pos="5923280" algn="l"/>
                <a:tab pos="6234430" algn="l"/>
              </a:tabLst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20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2000" spc="10" dirty="0">
                <a:solidFill>
                  <a:srgbClr val="FFFFFF"/>
                </a:solidFill>
                <a:latin typeface="Century Gothic"/>
                <a:cs typeface="Century Gothic"/>
              </a:rPr>
              <a:t>+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	|	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	|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*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	|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E/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	|	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2000" spc="-25" dirty="0">
                <a:solidFill>
                  <a:srgbClr val="FFFFFF"/>
                </a:solidFill>
                <a:latin typeface="Century Gothic"/>
                <a:cs typeface="Century Gothic"/>
              </a:rPr>
              <a:t>^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	|	</a:t>
            </a:r>
            <a:r>
              <a:rPr sz="2000" spc="-45" dirty="0">
                <a:solidFill>
                  <a:srgbClr val="FFFFFF"/>
                </a:solidFill>
                <a:latin typeface="Century Gothic"/>
                <a:cs typeface="Century Gothic"/>
              </a:rPr>
              <a:t>(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)	|	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-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	|	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3160395"/>
            <a:ext cx="4118610" cy="683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partial</a:t>
            </a:r>
            <a:r>
              <a:rPr sz="2000" spc="-1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operator-precedence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table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for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this</a:t>
            </a:r>
            <a:r>
              <a:rPr sz="2000" spc="-1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grammar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1140" y="5013833"/>
            <a:ext cx="5213350" cy="114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160"/>
              </a:lnSpc>
              <a:tabLst>
                <a:tab pos="342265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Then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input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string 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(id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+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id*id)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with</a:t>
            </a:r>
            <a:r>
              <a:rPr sz="2000" spc="-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endParaRPr sz="2000">
              <a:latin typeface="Century Gothic"/>
              <a:cs typeface="Century Gothic"/>
            </a:endParaRPr>
          </a:p>
          <a:p>
            <a:pPr marL="112395" algn="ctr">
              <a:lnSpc>
                <a:spcPts val="2160"/>
              </a:lnSpc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precedence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relations inserted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will</a:t>
            </a:r>
            <a:r>
              <a:rPr sz="2000" spc="-15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be:</a:t>
            </a:r>
            <a:endParaRPr sz="20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$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&lt;</a:t>
            </a:r>
            <a:r>
              <a:rPr sz="1950" spc="7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.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id </a:t>
            </a:r>
            <a:r>
              <a:rPr sz="1950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&gt; + &lt;</a:t>
            </a:r>
            <a:r>
              <a:rPr sz="1950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.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id </a:t>
            </a:r>
            <a:r>
              <a:rPr sz="1950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&gt; * 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&lt;</a:t>
            </a:r>
            <a:r>
              <a:rPr sz="1950" spc="7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.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id </a:t>
            </a:r>
            <a:r>
              <a:rPr sz="1950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&gt;</a:t>
            </a:r>
            <a:r>
              <a:rPr sz="2000" spc="5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989826" y="2957576"/>
            <a:ext cx="0" cy="1972945"/>
          </a:xfrm>
          <a:custGeom>
            <a:avLst/>
            <a:gdLst/>
            <a:ahLst/>
            <a:cxnLst/>
            <a:rect l="l" t="t" r="r" b="b"/>
            <a:pathLst>
              <a:path h="1972945">
                <a:moveTo>
                  <a:pt x="0" y="0"/>
                </a:moveTo>
                <a:lnTo>
                  <a:pt x="0" y="19724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24801" y="2957576"/>
            <a:ext cx="0" cy="1972945"/>
          </a:xfrm>
          <a:custGeom>
            <a:avLst/>
            <a:gdLst/>
            <a:ahLst/>
            <a:cxnLst/>
            <a:rect l="l" t="t" r="r" b="b"/>
            <a:pathLst>
              <a:path h="1972945">
                <a:moveTo>
                  <a:pt x="0" y="0"/>
                </a:moveTo>
                <a:lnTo>
                  <a:pt x="0" y="19724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62951" y="2957576"/>
            <a:ext cx="0" cy="1972945"/>
          </a:xfrm>
          <a:custGeom>
            <a:avLst/>
            <a:gdLst/>
            <a:ahLst/>
            <a:cxnLst/>
            <a:rect l="l" t="t" r="r" b="b"/>
            <a:pathLst>
              <a:path h="1972945">
                <a:moveTo>
                  <a:pt x="0" y="0"/>
                </a:moveTo>
                <a:lnTo>
                  <a:pt x="0" y="19724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97926" y="2957576"/>
            <a:ext cx="0" cy="1972945"/>
          </a:xfrm>
          <a:custGeom>
            <a:avLst/>
            <a:gdLst/>
            <a:ahLst/>
            <a:cxnLst/>
            <a:rect l="l" t="t" r="r" b="b"/>
            <a:pathLst>
              <a:path h="1972945">
                <a:moveTo>
                  <a:pt x="0" y="0"/>
                </a:moveTo>
                <a:lnTo>
                  <a:pt x="0" y="19724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38976" y="3367151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67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538976" y="3762375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67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38976" y="4125086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67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38976" y="4520438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67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53200" y="2957576"/>
            <a:ext cx="0" cy="1972945"/>
          </a:xfrm>
          <a:custGeom>
            <a:avLst/>
            <a:gdLst/>
            <a:ahLst/>
            <a:cxnLst/>
            <a:rect l="l" t="t" r="r" b="b"/>
            <a:pathLst>
              <a:path h="1972945">
                <a:moveTo>
                  <a:pt x="0" y="0"/>
                </a:moveTo>
                <a:lnTo>
                  <a:pt x="0" y="1972437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34425" y="2957576"/>
            <a:ext cx="0" cy="1972945"/>
          </a:xfrm>
          <a:custGeom>
            <a:avLst/>
            <a:gdLst/>
            <a:ahLst/>
            <a:cxnLst/>
            <a:rect l="l" t="t" r="r" b="b"/>
            <a:pathLst>
              <a:path h="1972945">
                <a:moveTo>
                  <a:pt x="0" y="0"/>
                </a:moveTo>
                <a:lnTo>
                  <a:pt x="0" y="1972437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38976" y="2971800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673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38976" y="4915661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673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22007" y="2900172"/>
            <a:ext cx="539496" cy="56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56347" y="2900172"/>
            <a:ext cx="484631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95259" y="2900172"/>
            <a:ext cx="903732" cy="56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69581" y="2975990"/>
            <a:ext cx="14611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7040" algn="l"/>
                <a:tab pos="885825" algn="l"/>
                <a:tab pos="132080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	+	*	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484620" y="3296411"/>
            <a:ext cx="539496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632829" y="3371342"/>
            <a:ext cx="22225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08164" y="3326891"/>
            <a:ext cx="281940" cy="3916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99019" y="3296411"/>
            <a:ext cx="484631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845552" y="3326891"/>
            <a:ext cx="281940" cy="3916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37931" y="3296411"/>
            <a:ext cx="484631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281416" y="3326891"/>
            <a:ext cx="281940" cy="3916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272271" y="3296411"/>
            <a:ext cx="484631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504556" y="3295141"/>
            <a:ext cx="108521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0850" algn="l"/>
                <a:tab pos="885825" algn="l"/>
              </a:tabLst>
            </a:pP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000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000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000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3000" baseline="-16666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484620" y="3691128"/>
            <a:ext cx="484631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32829" y="3766566"/>
            <a:ext cx="1695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922007" y="3691128"/>
            <a:ext cx="484631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15556" y="3723132"/>
            <a:ext cx="281940" cy="3901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08164" y="3723132"/>
            <a:ext cx="281940" cy="390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99019" y="3691128"/>
            <a:ext cx="484631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95259" y="3691128"/>
            <a:ext cx="484631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988807" y="3723132"/>
            <a:ext cx="281940" cy="390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281416" y="3723132"/>
            <a:ext cx="281940" cy="390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72271" y="3691128"/>
            <a:ext cx="484631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7069581" y="3690366"/>
            <a:ext cx="152019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7040" algn="l"/>
                <a:tab pos="885825" algn="l"/>
                <a:tab pos="1320800" algn="l"/>
              </a:tabLst>
            </a:pPr>
            <a:r>
              <a:rPr sz="3000" spc="-7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000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3000" spc="-7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000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3000" baseline="-16666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32829" y="4129658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84620" y="4053840"/>
            <a:ext cx="922019" cy="5699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115556" y="4085844"/>
            <a:ext cx="281940" cy="3901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408164" y="4085844"/>
            <a:ext cx="281940" cy="390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99019" y="4053840"/>
            <a:ext cx="484631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45552" y="4085844"/>
            <a:ext cx="281940" cy="390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37931" y="4053840"/>
            <a:ext cx="484631" cy="5699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281416" y="4085844"/>
            <a:ext cx="281940" cy="390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72271" y="4053840"/>
            <a:ext cx="484631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069581" y="4053458"/>
            <a:ext cx="152019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7040" algn="l"/>
                <a:tab pos="885825" algn="l"/>
                <a:tab pos="1320800" algn="l"/>
              </a:tabLst>
            </a:pPr>
            <a:r>
              <a:rPr sz="3000" spc="-7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000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000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000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3000" baseline="-16666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32829" y="4525009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484620" y="4448555"/>
            <a:ext cx="922019" cy="5699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115556" y="4480559"/>
            <a:ext cx="281940" cy="39166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56347" y="4448555"/>
            <a:ext cx="484631" cy="5699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551419" y="4480559"/>
            <a:ext cx="281940" cy="3916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795259" y="4448555"/>
            <a:ext cx="484631" cy="56997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988807" y="4480559"/>
            <a:ext cx="281940" cy="39166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069581" y="4448809"/>
            <a:ext cx="108458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7040" algn="l"/>
                <a:tab pos="885825" algn="l"/>
              </a:tabLst>
            </a:pPr>
            <a:r>
              <a:rPr sz="3000" spc="-7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spc="-7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spc="-7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To Find The</a:t>
            </a:r>
            <a:r>
              <a:rPr spc="-125" dirty="0"/>
              <a:t> </a:t>
            </a:r>
            <a:r>
              <a:rPr spc="-5" dirty="0"/>
              <a:t>Handles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576" y="2095119"/>
            <a:ext cx="6485255" cy="1505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marR="1370965" indent="-456565">
              <a:lnSpc>
                <a:spcPct val="80000"/>
              </a:lnSpc>
              <a:buClr>
                <a:srgbClr val="ACD333"/>
              </a:buClr>
              <a:buSzPct val="79411"/>
              <a:buAutoNum type="arabicPeriod"/>
              <a:tabLst>
                <a:tab pos="469265" algn="l"/>
                <a:tab pos="469900" algn="l"/>
              </a:tabLst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Scan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the string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from </a:t>
            </a:r>
            <a:r>
              <a:rPr sz="1700" spc="5" dirty="0">
                <a:solidFill>
                  <a:srgbClr val="FFFFFF"/>
                </a:solidFill>
                <a:latin typeface="Century Gothic"/>
                <a:cs typeface="Century Gothic"/>
              </a:rPr>
              <a:t>left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end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until the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first </a:t>
            </a:r>
            <a:r>
              <a:rPr sz="1650" spc="-7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&gt;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is  encountered.</a:t>
            </a:r>
            <a:endParaRPr sz="1700">
              <a:latin typeface="Century Gothic"/>
              <a:cs typeface="Century Gothic"/>
            </a:endParaRPr>
          </a:p>
          <a:p>
            <a:pPr marL="469265" marR="105410" indent="-456565">
              <a:lnSpc>
                <a:spcPts val="1630"/>
              </a:lnSpc>
              <a:spcBef>
                <a:spcPts val="980"/>
              </a:spcBef>
              <a:buClr>
                <a:srgbClr val="ACD333"/>
              </a:buClr>
              <a:buSzPct val="79411"/>
              <a:buAutoNum type="arabicPeriod"/>
              <a:tabLst>
                <a:tab pos="469265" algn="l"/>
                <a:tab pos="469900" algn="l"/>
              </a:tabLst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Then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scan backwards </a:t>
            </a:r>
            <a:r>
              <a:rPr sz="1700" spc="-15" dirty="0">
                <a:solidFill>
                  <a:srgbClr val="FFFFFF"/>
                </a:solidFill>
                <a:latin typeface="Century Gothic"/>
                <a:cs typeface="Century Gothic"/>
              </a:rPr>
              <a:t>(to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left) over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any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=·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until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a &lt;</a:t>
            </a:r>
            <a:r>
              <a:rPr sz="1650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is  encountered.</a:t>
            </a:r>
            <a:endParaRPr sz="1700">
              <a:latin typeface="Century Gothic"/>
              <a:cs typeface="Century Gothic"/>
            </a:endParaRPr>
          </a:p>
          <a:p>
            <a:pPr marL="469265" indent="-456565">
              <a:lnSpc>
                <a:spcPts val="1835"/>
              </a:lnSpc>
              <a:spcBef>
                <a:spcPts val="600"/>
              </a:spcBef>
              <a:buClr>
                <a:srgbClr val="ACD333"/>
              </a:buClr>
              <a:buSzPct val="79411"/>
              <a:buAutoNum type="arabicPeriod"/>
              <a:tabLst>
                <a:tab pos="469265" algn="l"/>
                <a:tab pos="469900" algn="l"/>
              </a:tabLst>
            </a:pPr>
            <a:r>
              <a:rPr sz="1700" spc="5" dirty="0">
                <a:solidFill>
                  <a:srgbClr val="FFFFFF"/>
                </a:solidFill>
                <a:latin typeface="Century Gothic"/>
                <a:cs typeface="Century Gothic"/>
              </a:rPr>
              <a:t>The handle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contains everything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700" spc="5" dirty="0">
                <a:solidFill>
                  <a:srgbClr val="FFFFFF"/>
                </a:solidFill>
                <a:latin typeface="Century Gothic"/>
                <a:cs typeface="Century Gothic"/>
              </a:rPr>
              <a:t>left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first </a:t>
            </a:r>
            <a:r>
              <a:rPr sz="1650" spc="-7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&gt;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and</a:t>
            </a:r>
            <a:r>
              <a:rPr sz="1700" spc="-1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to</a:t>
            </a:r>
            <a:endParaRPr sz="1700">
              <a:latin typeface="Century Gothic"/>
              <a:cs typeface="Century Gothic"/>
            </a:endParaRPr>
          </a:p>
          <a:p>
            <a:pPr marL="469265">
              <a:lnSpc>
                <a:spcPts val="1835"/>
              </a:lnSpc>
            </a:pP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right of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&lt;</a:t>
            </a:r>
            <a:r>
              <a:rPr sz="1650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  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is</a:t>
            </a:r>
            <a:r>
              <a:rPr sz="1700" spc="-19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encountered.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6576" y="4001896"/>
            <a:ext cx="2802255" cy="601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 &lt;</a:t>
            </a:r>
            <a:r>
              <a:rPr sz="1650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id </a:t>
            </a:r>
            <a:r>
              <a:rPr sz="1650" spc="-7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&gt;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+ &lt;</a:t>
            </a:r>
            <a:r>
              <a:rPr sz="1650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id </a:t>
            </a:r>
            <a:r>
              <a:rPr sz="1650" spc="-7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&gt;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* &lt;</a:t>
            </a:r>
            <a:r>
              <a:rPr sz="1650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id </a:t>
            </a:r>
            <a:r>
              <a:rPr sz="1650" spc="-7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&gt;</a:t>
            </a:r>
            <a:r>
              <a:rPr sz="1700" spc="4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 &lt;</a:t>
            </a:r>
            <a:r>
              <a:rPr sz="1650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+ &lt;</a:t>
            </a:r>
            <a:r>
              <a:rPr sz="1650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id </a:t>
            </a:r>
            <a:r>
              <a:rPr sz="1650" spc="-7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&gt;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* &lt;</a:t>
            </a:r>
            <a:r>
              <a:rPr sz="1650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id </a:t>
            </a:r>
            <a:r>
              <a:rPr sz="1650" spc="-7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&gt;</a:t>
            </a:r>
            <a:r>
              <a:rPr sz="1700" spc="41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7560" y="3927281"/>
            <a:ext cx="668655" cy="67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800"/>
              </a:lnSpc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E </a:t>
            </a:r>
            <a:r>
              <a:rPr sz="17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7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entury Gothic"/>
                <a:cs typeface="Century Gothic"/>
              </a:rPr>
              <a:t>id 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E </a:t>
            </a:r>
            <a:r>
              <a:rPr sz="17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7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entury Gothic"/>
                <a:cs typeface="Century Gothic"/>
              </a:rPr>
              <a:t>id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0107" y="4670932"/>
            <a:ext cx="669290" cy="267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E </a:t>
            </a:r>
            <a:r>
              <a:rPr sz="1700" spc="5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7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Century Gothic"/>
                <a:cs typeface="Century Gothic"/>
              </a:rPr>
              <a:t>id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82921" y="4001896"/>
            <a:ext cx="2042160" cy="93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 id + id  *  id</a:t>
            </a:r>
            <a:r>
              <a:rPr sz="1700" spc="-1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17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  E + id  * 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id</a:t>
            </a:r>
            <a:r>
              <a:rPr sz="1700" spc="3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 E + E *  id</a:t>
            </a:r>
            <a:r>
              <a:rPr sz="1700" spc="3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92907" y="4930454"/>
            <a:ext cx="839469" cy="676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8800"/>
              </a:lnSpc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E </a:t>
            </a:r>
            <a:r>
              <a:rPr sz="17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7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entury Gothic"/>
                <a:cs typeface="Century Gothic"/>
              </a:rPr>
              <a:t>E*E 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E </a:t>
            </a:r>
            <a:r>
              <a:rPr sz="17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17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E+E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6576" y="4670932"/>
            <a:ext cx="1839595" cy="1270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 &lt;</a:t>
            </a:r>
            <a:r>
              <a:rPr sz="1650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+ &lt;</a:t>
            </a:r>
            <a:r>
              <a:rPr sz="1650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* &lt;</a:t>
            </a:r>
            <a:r>
              <a:rPr sz="1650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id </a:t>
            </a:r>
            <a:r>
              <a:rPr sz="1650" spc="-7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&gt;</a:t>
            </a:r>
            <a:r>
              <a:rPr sz="1700" spc="4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 &lt;</a:t>
            </a:r>
            <a:r>
              <a:rPr sz="1650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+ &lt;</a:t>
            </a:r>
            <a:r>
              <a:rPr sz="1650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* </a:t>
            </a:r>
            <a:r>
              <a:rPr sz="1650" spc="-7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&gt;</a:t>
            </a:r>
            <a:r>
              <a:rPr sz="1700" spc="24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 &lt;</a:t>
            </a:r>
            <a:r>
              <a:rPr sz="1650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+ </a:t>
            </a:r>
            <a:r>
              <a:rPr sz="1650" spc="-7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&gt;</a:t>
            </a:r>
            <a:r>
              <a:rPr sz="1700" spc="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r>
              <a:rPr sz="1700" spc="-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17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8521" y="5005070"/>
            <a:ext cx="1296035" cy="93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 E +  E * </a:t>
            </a:r>
            <a:r>
              <a:rPr sz="1650" spc="-7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E</a:t>
            </a:r>
            <a:r>
              <a:rPr sz="17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 E + E</a:t>
            </a:r>
            <a:r>
              <a:rPr sz="1700" spc="-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 E</a:t>
            </a:r>
            <a:r>
              <a:rPr sz="1700" spc="-1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3528"/>
            <a:ext cx="782256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Operator-Precedence</a:t>
            </a:r>
            <a:r>
              <a:rPr spc="-60" dirty="0"/>
              <a:t> </a:t>
            </a:r>
            <a:r>
              <a:rPr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673861"/>
            <a:ext cx="2506980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EBEBEB"/>
                </a:solidFill>
                <a:latin typeface="Century Gothic"/>
                <a:cs typeface="Century Gothic"/>
              </a:rPr>
              <a:t>Algo</a:t>
            </a:r>
            <a:r>
              <a:rPr sz="4200" spc="-15" dirty="0">
                <a:solidFill>
                  <a:srgbClr val="EBEBEB"/>
                </a:solidFill>
                <a:latin typeface="Century Gothic"/>
                <a:cs typeface="Century Gothic"/>
              </a:rPr>
              <a:t>r</a:t>
            </a:r>
            <a:r>
              <a:rPr sz="4200" spc="-5" dirty="0">
                <a:solidFill>
                  <a:srgbClr val="EBEBEB"/>
                </a:solidFill>
                <a:latin typeface="Century Gothic"/>
                <a:cs typeface="Century Gothic"/>
              </a:rPr>
              <a:t>ithm</a:t>
            </a:r>
            <a:endParaRPr sz="4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1573560"/>
            <a:ext cx="7701280" cy="4911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51130">
              <a:lnSpc>
                <a:spcPct val="59400"/>
              </a:lnSpc>
            </a:pPr>
            <a:r>
              <a:rPr sz="1700" b="1" dirty="0">
                <a:solidFill>
                  <a:srgbClr val="FFFFFF"/>
                </a:solidFill>
                <a:latin typeface="Century Gothic"/>
                <a:cs typeface="Century Gothic"/>
              </a:rPr>
              <a:t>The input string is w$, the initial stack is $ </a:t>
            </a:r>
            <a:r>
              <a:rPr sz="17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1700" b="1" dirty="0">
                <a:solidFill>
                  <a:srgbClr val="FFFFFF"/>
                </a:solidFill>
                <a:latin typeface="Century Gothic"/>
                <a:cs typeface="Century Gothic"/>
              </a:rPr>
              <a:t>a table </a:t>
            </a:r>
            <a:r>
              <a:rPr sz="17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holds precedence  </a:t>
            </a:r>
            <a:r>
              <a:rPr sz="1700" b="1" dirty="0">
                <a:solidFill>
                  <a:srgbClr val="FFFFFF"/>
                </a:solidFill>
                <a:latin typeface="Century Gothic"/>
                <a:cs typeface="Century Gothic"/>
              </a:rPr>
              <a:t>relations  between </a:t>
            </a:r>
            <a:r>
              <a:rPr sz="17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certain</a:t>
            </a:r>
            <a:r>
              <a:rPr sz="1700" b="1" spc="-10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b="1" dirty="0">
                <a:solidFill>
                  <a:srgbClr val="FFFFFF"/>
                </a:solidFill>
                <a:latin typeface="Century Gothic"/>
                <a:cs typeface="Century Gothic"/>
              </a:rPr>
              <a:t>terminals</a:t>
            </a:r>
            <a:endParaRPr sz="17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set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p </a:t>
            </a:r>
            <a:r>
              <a:rPr sz="1700" spc="-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point </a:t>
            </a:r>
            <a:r>
              <a:rPr sz="1700" spc="-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first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symbol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of w$</a:t>
            </a:r>
            <a:r>
              <a:rPr sz="1700" spc="-3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;</a:t>
            </a: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7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repeat</a:t>
            </a:r>
            <a:r>
              <a:rPr sz="1700" b="1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b="1" dirty="0">
                <a:solidFill>
                  <a:srgbClr val="FFFFFF"/>
                </a:solidFill>
                <a:latin typeface="Century Gothic"/>
                <a:cs typeface="Century Gothic"/>
              </a:rPr>
              <a:t>forever</a:t>
            </a:r>
            <a:endParaRPr sz="1700">
              <a:latin typeface="Century Gothic"/>
              <a:cs typeface="Century Gothic"/>
            </a:endParaRPr>
          </a:p>
          <a:p>
            <a:pPr marL="253365" marR="1511935">
              <a:lnSpc>
                <a:spcPct val="108200"/>
              </a:lnSpc>
            </a:pPr>
            <a:r>
              <a:rPr sz="17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if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( $ is on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top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the stack </a:t>
            </a:r>
            <a:r>
              <a:rPr sz="17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and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p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points </a:t>
            </a:r>
            <a:r>
              <a:rPr sz="1700" spc="-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$ ) </a:t>
            </a:r>
            <a:r>
              <a:rPr sz="1700" b="1" dirty="0">
                <a:solidFill>
                  <a:srgbClr val="FFFFFF"/>
                </a:solidFill>
                <a:latin typeface="Century Gothic"/>
                <a:cs typeface="Century Gothic"/>
              </a:rPr>
              <a:t>then </a:t>
            </a:r>
            <a:r>
              <a:rPr sz="17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return  else</a:t>
            </a:r>
            <a:r>
              <a:rPr sz="1700" b="1" spc="-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{</a:t>
            </a:r>
            <a:endParaRPr sz="1700">
              <a:latin typeface="Century Gothic"/>
              <a:cs typeface="Century Gothic"/>
            </a:endParaRPr>
          </a:p>
          <a:p>
            <a:pPr marL="495934">
              <a:lnSpc>
                <a:spcPts val="1625"/>
              </a:lnSpc>
              <a:spcBef>
                <a:spcPts val="155"/>
              </a:spcBef>
            </a:pPr>
            <a:r>
              <a:rPr sz="1700" spc="5" dirty="0">
                <a:solidFill>
                  <a:srgbClr val="FFFFFF"/>
                </a:solidFill>
                <a:latin typeface="Century Gothic"/>
                <a:cs typeface="Century Gothic"/>
              </a:rPr>
              <a:t>let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a be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the topmost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terminal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symbol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on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the stack and </a:t>
            </a:r>
            <a:r>
              <a:rPr sz="1700" spc="5" dirty="0">
                <a:solidFill>
                  <a:srgbClr val="FFFFFF"/>
                </a:solidFill>
                <a:latin typeface="Century Gothic"/>
                <a:cs typeface="Century Gothic"/>
              </a:rPr>
              <a:t>let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b be</a:t>
            </a:r>
            <a:r>
              <a:rPr sz="1700" spc="-6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the</a:t>
            </a: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ts val="1470"/>
              </a:lnSpc>
              <a:tabLst>
                <a:tab pos="1041400" algn="l"/>
              </a:tabLst>
            </a:pP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symbol	pointed to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by</a:t>
            </a:r>
            <a:r>
              <a:rPr sz="17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p;</a:t>
            </a:r>
            <a:endParaRPr sz="1700">
              <a:latin typeface="Century Gothic"/>
              <a:cs typeface="Century Gothic"/>
            </a:endParaRPr>
          </a:p>
          <a:p>
            <a:pPr marL="495934">
              <a:lnSpc>
                <a:spcPts val="3085"/>
              </a:lnSpc>
            </a:pPr>
            <a:r>
              <a:rPr sz="17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if 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( a &lt;</a:t>
            </a:r>
            <a:r>
              <a:rPr sz="1650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b  or  a </a:t>
            </a:r>
            <a:r>
              <a:rPr sz="2700" spc="-5" dirty="0">
                <a:solidFill>
                  <a:srgbClr val="FFFFFF"/>
                </a:solidFill>
                <a:latin typeface="Century Gothic"/>
                <a:cs typeface="Century Gothic"/>
              </a:rPr>
              <a:t>=·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b  ) </a:t>
            </a:r>
            <a:r>
              <a:rPr sz="1700" b="1" dirty="0">
                <a:solidFill>
                  <a:srgbClr val="FFFFFF"/>
                </a:solidFill>
                <a:latin typeface="Century Gothic"/>
                <a:cs typeface="Century Gothic"/>
              </a:rPr>
              <a:t>then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{  /* </a:t>
            </a:r>
            <a:r>
              <a:rPr sz="1700" spc="5" dirty="0">
                <a:solidFill>
                  <a:srgbClr val="FFFFFF"/>
                </a:solidFill>
                <a:latin typeface="Century Gothic"/>
                <a:cs typeface="Century Gothic"/>
              </a:rPr>
              <a:t>SHIFT</a:t>
            </a:r>
            <a:r>
              <a:rPr sz="1700" spc="-12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entury Gothic"/>
                <a:cs typeface="Century Gothic"/>
              </a:rPr>
              <a:t>*/</a:t>
            </a:r>
            <a:endParaRPr sz="1700">
              <a:latin typeface="Century Gothic"/>
              <a:cs typeface="Century Gothic"/>
            </a:endParaRPr>
          </a:p>
          <a:p>
            <a:pPr marL="736600">
              <a:lnSpc>
                <a:spcPct val="100000"/>
              </a:lnSpc>
              <a:spcBef>
                <a:spcPts val="145"/>
              </a:spcBef>
            </a:pP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push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b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onto the</a:t>
            </a:r>
            <a:r>
              <a:rPr sz="1700" spc="-2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entury Gothic"/>
                <a:cs typeface="Century Gothic"/>
              </a:rPr>
              <a:t>stack;</a:t>
            </a:r>
            <a:endParaRPr sz="1700">
              <a:latin typeface="Century Gothic"/>
              <a:cs typeface="Century Gothic"/>
            </a:endParaRPr>
          </a:p>
          <a:p>
            <a:pPr marL="736600">
              <a:lnSpc>
                <a:spcPct val="100000"/>
              </a:lnSpc>
              <a:spcBef>
                <a:spcPts val="155"/>
              </a:spcBef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advance p </a:t>
            </a:r>
            <a:r>
              <a:rPr sz="1700" spc="-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next input</a:t>
            </a:r>
            <a:r>
              <a:rPr sz="1700" spc="-10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symbol;</a:t>
            </a:r>
            <a:endParaRPr sz="1700">
              <a:latin typeface="Century Gothic"/>
              <a:cs typeface="Century Gothic"/>
            </a:endParaRPr>
          </a:p>
          <a:p>
            <a:pPr marL="434975">
              <a:lnSpc>
                <a:spcPct val="100000"/>
              </a:lnSpc>
              <a:spcBef>
                <a:spcPts val="165"/>
              </a:spcBef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}</a:t>
            </a:r>
            <a:endParaRPr sz="1700">
              <a:latin typeface="Century Gothic"/>
              <a:cs typeface="Century Gothic"/>
            </a:endParaRPr>
          </a:p>
          <a:p>
            <a:pPr marL="434975">
              <a:lnSpc>
                <a:spcPct val="100000"/>
              </a:lnSpc>
              <a:spcBef>
                <a:spcPts val="165"/>
              </a:spcBef>
              <a:tabLst>
                <a:tab pos="3327400" algn="l"/>
              </a:tabLst>
            </a:pPr>
            <a:r>
              <a:rPr sz="17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else </a:t>
            </a:r>
            <a:r>
              <a:rPr sz="1700" b="1" dirty="0">
                <a:solidFill>
                  <a:srgbClr val="FFFFFF"/>
                </a:solidFill>
                <a:latin typeface="Century Gothic"/>
                <a:cs typeface="Century Gothic"/>
              </a:rPr>
              <a:t>if 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( a </a:t>
            </a:r>
            <a:r>
              <a:rPr sz="1650" spc="-7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&gt;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b</a:t>
            </a:r>
            <a:r>
              <a:rPr sz="1700" spc="3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) </a:t>
            </a:r>
            <a:r>
              <a:rPr sz="1700" spc="1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b="1" dirty="0">
                <a:solidFill>
                  <a:srgbClr val="FFFFFF"/>
                </a:solidFill>
                <a:latin typeface="Century Gothic"/>
                <a:cs typeface="Century Gothic"/>
              </a:rPr>
              <a:t>then	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/*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REDUCE</a:t>
            </a:r>
            <a:r>
              <a:rPr sz="17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entury Gothic"/>
                <a:cs typeface="Century Gothic"/>
              </a:rPr>
              <a:t>*/</a:t>
            </a:r>
            <a:endParaRPr sz="1700">
              <a:latin typeface="Century Gothic"/>
              <a:cs typeface="Century Gothic"/>
            </a:endParaRPr>
          </a:p>
          <a:p>
            <a:pPr marL="736600">
              <a:lnSpc>
                <a:spcPct val="100000"/>
              </a:lnSpc>
              <a:spcBef>
                <a:spcPts val="155"/>
              </a:spcBef>
            </a:pPr>
            <a:r>
              <a:rPr sz="17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repeat 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pop</a:t>
            </a:r>
            <a:r>
              <a:rPr sz="1700" spc="-5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entury Gothic"/>
                <a:cs typeface="Century Gothic"/>
              </a:rPr>
              <a:t>stack</a:t>
            </a:r>
            <a:endParaRPr sz="1700">
              <a:latin typeface="Century Gothic"/>
              <a:cs typeface="Century Gothic"/>
            </a:endParaRPr>
          </a:p>
          <a:p>
            <a:pPr marL="584200" marR="5080" indent="151765">
              <a:lnSpc>
                <a:spcPct val="58800"/>
              </a:lnSpc>
              <a:spcBef>
                <a:spcPts val="1005"/>
              </a:spcBef>
            </a:pPr>
            <a:r>
              <a:rPr sz="17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until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(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the top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of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stack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terminal is related by &lt;</a:t>
            </a:r>
            <a:r>
              <a:rPr sz="1650" baseline="25252" dirty="0">
                <a:solidFill>
                  <a:srgbClr val="FFFFFF"/>
                </a:solidFill>
                <a:latin typeface="Century Gothic"/>
                <a:cs typeface="Century Gothic"/>
              </a:rPr>
              <a:t>. </a:t>
            </a:r>
            <a:r>
              <a:rPr sz="1700" spc="-10" dirty="0">
                <a:solidFill>
                  <a:srgbClr val="FFFFFF"/>
                </a:solidFill>
                <a:latin typeface="Century Gothic"/>
                <a:cs typeface="Century Gothic"/>
              </a:rPr>
              <a:t>to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the </a:t>
            </a: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terminal most  recently popped</a:t>
            </a:r>
            <a:r>
              <a:rPr sz="1700" spc="-14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entury Gothic"/>
                <a:cs typeface="Century Gothic"/>
              </a:rPr>
              <a:t>);</a:t>
            </a:r>
            <a:endParaRPr sz="1700">
              <a:latin typeface="Century Gothic"/>
              <a:cs typeface="Century Gothic"/>
            </a:endParaRPr>
          </a:p>
          <a:p>
            <a:pPr marL="495934">
              <a:lnSpc>
                <a:spcPct val="100000"/>
              </a:lnSpc>
              <a:spcBef>
                <a:spcPts val="165"/>
              </a:spcBef>
            </a:pPr>
            <a:r>
              <a:rPr sz="1700" b="1" spc="-5" dirty="0">
                <a:solidFill>
                  <a:srgbClr val="FFFFFF"/>
                </a:solidFill>
                <a:latin typeface="Century Gothic"/>
                <a:cs typeface="Century Gothic"/>
              </a:rPr>
              <a:t>else</a:t>
            </a:r>
            <a:r>
              <a:rPr sz="1700" b="1" spc="38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entury Gothic"/>
                <a:cs typeface="Century Gothic"/>
              </a:rPr>
              <a:t>error();</a:t>
            </a:r>
            <a:endParaRPr sz="1700">
              <a:latin typeface="Century Gothic"/>
              <a:cs typeface="Century Gothic"/>
            </a:endParaRPr>
          </a:p>
          <a:p>
            <a:pPr marL="253365">
              <a:lnSpc>
                <a:spcPct val="100000"/>
              </a:lnSpc>
              <a:spcBef>
                <a:spcPts val="165"/>
              </a:spcBef>
            </a:pPr>
            <a:r>
              <a:rPr sz="1700" dirty="0">
                <a:solidFill>
                  <a:srgbClr val="FFFFFF"/>
                </a:solidFill>
                <a:latin typeface="Century Gothic"/>
                <a:cs typeface="Century Gothic"/>
              </a:rPr>
              <a:t>}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3528"/>
            <a:ext cx="7824470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Operator-Precedence</a:t>
            </a:r>
            <a:r>
              <a:rPr spc="-50" dirty="0"/>
              <a:t> </a:t>
            </a:r>
            <a:r>
              <a:rPr dirty="0"/>
              <a:t>Parsing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673861"/>
            <a:ext cx="5382895" cy="641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200" spc="-5" dirty="0">
                <a:solidFill>
                  <a:srgbClr val="EBEBEB"/>
                </a:solidFill>
                <a:latin typeface="Century Gothic"/>
                <a:cs typeface="Century Gothic"/>
              </a:rPr>
              <a:t>Algorithm --</a:t>
            </a:r>
            <a:r>
              <a:rPr sz="4200" spc="-50" dirty="0">
                <a:solidFill>
                  <a:srgbClr val="EBEBEB"/>
                </a:solidFill>
                <a:latin typeface="Century Gothic"/>
                <a:cs typeface="Century Gothic"/>
              </a:rPr>
              <a:t> </a:t>
            </a:r>
            <a:r>
              <a:rPr sz="4200" spc="-5" dirty="0">
                <a:solidFill>
                  <a:srgbClr val="EBEBEB"/>
                </a:solidFill>
                <a:latin typeface="Century Gothic"/>
                <a:cs typeface="Century Gothic"/>
              </a:rPr>
              <a:t>Example</a:t>
            </a:r>
            <a:endParaRPr sz="4200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09261" y="1767078"/>
            <a:ext cx="1691639" cy="746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shift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reduceE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id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09261" y="3495675"/>
            <a:ext cx="1691639" cy="313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reduceE </a:t>
            </a:r>
            <a:r>
              <a:rPr sz="2000" spc="5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id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6761" y="1335785"/>
            <a:ext cx="847725" cy="33356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800">
              <a:lnSpc>
                <a:spcPct val="100000"/>
              </a:lnSpc>
            </a:pPr>
            <a:r>
              <a:rPr sz="2000" b="1" i="1" u="heavy" spc="-5" dirty="0">
                <a:solidFill>
                  <a:srgbClr val="FFFFFF"/>
                </a:solidFill>
                <a:latin typeface="Century Gothic"/>
                <a:cs typeface="Century Gothic"/>
              </a:rPr>
              <a:t>action</a:t>
            </a:r>
            <a:endParaRPr sz="2000">
              <a:latin typeface="Century Gothic"/>
              <a:cs typeface="Century Gothic"/>
            </a:endParaRPr>
          </a:p>
          <a:p>
            <a:pPr marL="508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$ &lt;</a:t>
            </a:r>
            <a:r>
              <a:rPr sz="1950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1950" spc="-104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id</a:t>
            </a:r>
            <a:endParaRPr sz="2000">
              <a:latin typeface="Century Gothic"/>
              <a:cs typeface="Century Gothic"/>
            </a:endParaRPr>
          </a:p>
          <a:p>
            <a:pPr marL="12700" marR="67310" indent="38100">
              <a:lnSpc>
                <a:spcPct val="141600"/>
              </a:lnSpc>
              <a:spcBef>
                <a:spcPts val="10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id </a:t>
            </a:r>
            <a:r>
              <a:rPr sz="1950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&gt;</a:t>
            </a:r>
            <a:r>
              <a:rPr sz="20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+ 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shift  shift 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id </a:t>
            </a:r>
            <a:r>
              <a:rPr sz="1950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&gt; * 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shift  shift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903" y="1335785"/>
            <a:ext cx="691515" cy="5064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i="1" u="heavy" dirty="0">
                <a:solidFill>
                  <a:srgbClr val="FFFFFF"/>
                </a:solidFill>
                <a:latin typeface="Century Gothic"/>
                <a:cs typeface="Century Gothic"/>
              </a:rPr>
              <a:t>s</a:t>
            </a:r>
            <a:r>
              <a:rPr sz="2000" b="1" i="1" u="heavy" spc="-10" dirty="0">
                <a:solidFill>
                  <a:srgbClr val="FFFFFF"/>
                </a:solidFill>
                <a:latin typeface="Century Gothic"/>
                <a:cs typeface="Century Gothic"/>
              </a:rPr>
              <a:t>t</a:t>
            </a:r>
            <a:r>
              <a:rPr sz="2000" b="1" i="1" u="heavy" spc="-5" dirty="0">
                <a:solidFill>
                  <a:srgbClr val="FFFFFF"/>
                </a:solidFill>
                <a:latin typeface="Century Gothic"/>
                <a:cs typeface="Century Gothic"/>
              </a:rPr>
              <a:t>ack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$id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$+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$+id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$+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$+*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$+*id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$+*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$+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7604" y="1335785"/>
            <a:ext cx="1170940" cy="5064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0">
              <a:lnSpc>
                <a:spcPct val="100000"/>
              </a:lnSpc>
            </a:pPr>
            <a:r>
              <a:rPr sz="2000" b="1" i="1" u="heavy" dirty="0">
                <a:solidFill>
                  <a:srgbClr val="FFFFFF"/>
                </a:solidFill>
                <a:latin typeface="Century Gothic"/>
                <a:cs typeface="Century Gothic"/>
              </a:rPr>
              <a:t>input</a:t>
            </a:r>
            <a:endParaRPr sz="2000">
              <a:latin typeface="Century Gothic"/>
              <a:cs typeface="Century Gothic"/>
            </a:endParaRPr>
          </a:p>
          <a:p>
            <a:pPr marL="82550">
              <a:lnSpc>
                <a:spcPct val="100000"/>
              </a:lnSpc>
              <a:spcBef>
                <a:spcPts val="994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+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*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2000">
              <a:latin typeface="Century Gothic"/>
              <a:cs typeface="Century Gothic"/>
            </a:endParaRPr>
          </a:p>
          <a:p>
            <a:pPr marR="286385" algn="ctr">
              <a:lnSpc>
                <a:spcPct val="100000"/>
              </a:lnSpc>
              <a:spcBef>
                <a:spcPts val="1010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+id*id$</a:t>
            </a:r>
            <a:endParaRPr sz="2000">
              <a:latin typeface="Century Gothic"/>
              <a:cs typeface="Century Gothic"/>
            </a:endParaRPr>
          </a:p>
          <a:p>
            <a:pPr marL="12065" marR="299085" algn="ctr">
              <a:lnSpc>
                <a:spcPct val="141500"/>
              </a:lnSpc>
            </a:pPr>
            <a:r>
              <a:rPr sz="2000" spc="5" dirty="0">
                <a:solidFill>
                  <a:srgbClr val="FFFFFF"/>
                </a:solidFill>
                <a:latin typeface="Century Gothic"/>
                <a:cs typeface="Century Gothic"/>
              </a:rPr>
              <a:t>+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d*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i</a:t>
            </a: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d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$ 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id*id$</a:t>
            </a:r>
            <a:endParaRPr sz="2000">
              <a:latin typeface="Century Gothic"/>
              <a:cs typeface="Century Gothic"/>
            </a:endParaRPr>
          </a:p>
          <a:p>
            <a:pPr marL="120650">
              <a:lnSpc>
                <a:spcPct val="100000"/>
              </a:lnSpc>
              <a:spcBef>
                <a:spcPts val="1005"/>
              </a:spcBef>
            </a:pP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*id$</a:t>
            </a:r>
            <a:endParaRPr sz="2000">
              <a:latin typeface="Century Gothic"/>
              <a:cs typeface="Century Gothic"/>
            </a:endParaRPr>
          </a:p>
          <a:p>
            <a:pPr marL="120650" marR="539115" indent="31750">
              <a:lnSpc>
                <a:spcPct val="141500"/>
              </a:lnSpc>
            </a:pPr>
            <a:r>
              <a:rPr sz="2000" spc="-15" dirty="0">
                <a:solidFill>
                  <a:srgbClr val="FFFFFF"/>
                </a:solidFill>
                <a:latin typeface="Century Gothic"/>
                <a:cs typeface="Century Gothic"/>
              </a:rPr>
              <a:t>*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id$  id$</a:t>
            </a:r>
            <a:endParaRPr sz="2000">
              <a:latin typeface="Century Gothic"/>
              <a:cs typeface="Century Gothic"/>
            </a:endParaRPr>
          </a:p>
          <a:p>
            <a:pPr marL="120650">
              <a:lnSpc>
                <a:spcPct val="100000"/>
              </a:lnSpc>
              <a:spcBef>
                <a:spcPts val="1005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$id </a:t>
            </a:r>
            <a:r>
              <a:rPr sz="1950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&gt;</a:t>
            </a:r>
            <a:r>
              <a:rPr sz="2000" spc="-7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2000">
              <a:latin typeface="Century Gothic"/>
              <a:cs typeface="Century Gothic"/>
            </a:endParaRPr>
          </a:p>
          <a:p>
            <a:pPr marL="120650">
              <a:lnSpc>
                <a:spcPct val="100000"/>
              </a:lnSpc>
              <a:spcBef>
                <a:spcPts val="994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$* </a:t>
            </a:r>
            <a:r>
              <a:rPr sz="1950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&gt;</a:t>
            </a:r>
            <a:r>
              <a:rPr sz="2000" spc="-9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2000">
              <a:latin typeface="Century Gothic"/>
              <a:cs typeface="Century Gothic"/>
            </a:endParaRPr>
          </a:p>
          <a:p>
            <a:pPr marL="82550">
              <a:lnSpc>
                <a:spcPct val="100000"/>
              </a:lnSpc>
              <a:spcBef>
                <a:spcPts val="1005"/>
              </a:spcBef>
            </a:pP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$+ </a:t>
            </a:r>
            <a:r>
              <a:rPr sz="1950" baseline="25641" dirty="0">
                <a:solidFill>
                  <a:srgbClr val="FFFFFF"/>
                </a:solidFill>
                <a:latin typeface="Century Gothic"/>
                <a:cs typeface="Century Gothic"/>
              </a:rPr>
              <a:t>.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&gt;</a:t>
            </a:r>
            <a:r>
              <a:rPr sz="20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2000">
              <a:latin typeface="Century Gothic"/>
              <a:cs typeface="Century Gothic"/>
            </a:endParaRPr>
          </a:p>
          <a:p>
            <a:pPr marL="15240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$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88765" y="4664227"/>
            <a:ext cx="1902460" cy="1735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715">
              <a:lnSpc>
                <a:spcPct val="141600"/>
              </a:lnSpc>
            </a:pP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reduceE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entury Gothic"/>
                <a:cs typeface="Century Gothic"/>
              </a:rPr>
              <a:t>id  </a:t>
            </a:r>
            <a:r>
              <a:rPr sz="2000" spc="20" dirty="0">
                <a:solidFill>
                  <a:srgbClr val="FFFFFF"/>
                </a:solidFill>
                <a:latin typeface="Century Gothic"/>
                <a:cs typeface="Century Gothic"/>
              </a:rPr>
              <a:t>reduceE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E*E</a:t>
            </a:r>
            <a:endParaRPr sz="2000">
              <a:latin typeface="Century Gothic"/>
              <a:cs typeface="Century Gothic"/>
            </a:endParaRPr>
          </a:p>
          <a:p>
            <a:pPr marL="50800" marR="5080" indent="-32384">
              <a:lnSpc>
                <a:spcPct val="141500"/>
              </a:lnSpc>
              <a:spcBef>
                <a:spcPts val="10"/>
              </a:spcBef>
            </a:pPr>
            <a:r>
              <a:rPr sz="2000" spc="15" dirty="0">
                <a:solidFill>
                  <a:srgbClr val="FFFFFF"/>
                </a:solidFill>
                <a:latin typeface="Century Gothic"/>
                <a:cs typeface="Century Gothic"/>
              </a:rPr>
              <a:t>reduceE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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Century Gothic"/>
                <a:cs typeface="Century Gothic"/>
              </a:rPr>
              <a:t>E+E  </a:t>
            </a:r>
            <a:r>
              <a:rPr sz="2000" spc="-5" dirty="0">
                <a:solidFill>
                  <a:srgbClr val="FFFFFF"/>
                </a:solidFill>
                <a:latin typeface="Century Gothic"/>
                <a:cs typeface="Century Gothic"/>
              </a:rPr>
              <a:t>accept</a:t>
            </a:r>
            <a:endParaRPr sz="2000">
              <a:latin typeface="Century Gothic"/>
              <a:cs typeface="Century Gothic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66026" y="2016251"/>
            <a:ext cx="0" cy="1990725"/>
          </a:xfrm>
          <a:custGeom>
            <a:avLst/>
            <a:gdLst/>
            <a:ahLst/>
            <a:cxnLst/>
            <a:rect l="l" t="t" r="r" b="b"/>
            <a:pathLst>
              <a:path h="1990725">
                <a:moveTo>
                  <a:pt x="0" y="0"/>
                </a:moveTo>
                <a:lnTo>
                  <a:pt x="0" y="19907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01001" y="2016251"/>
            <a:ext cx="0" cy="1990725"/>
          </a:xfrm>
          <a:custGeom>
            <a:avLst/>
            <a:gdLst/>
            <a:ahLst/>
            <a:cxnLst/>
            <a:rect l="l" t="t" r="r" b="b"/>
            <a:pathLst>
              <a:path h="1990725">
                <a:moveTo>
                  <a:pt x="0" y="0"/>
                </a:moveTo>
                <a:lnTo>
                  <a:pt x="0" y="19907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39151" y="2016251"/>
            <a:ext cx="0" cy="1990725"/>
          </a:xfrm>
          <a:custGeom>
            <a:avLst/>
            <a:gdLst/>
            <a:ahLst/>
            <a:cxnLst/>
            <a:rect l="l" t="t" r="r" b="b"/>
            <a:pathLst>
              <a:path h="1990725">
                <a:moveTo>
                  <a:pt x="0" y="0"/>
                </a:moveTo>
                <a:lnTo>
                  <a:pt x="0" y="19907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74126" y="2016251"/>
            <a:ext cx="0" cy="1990725"/>
          </a:xfrm>
          <a:custGeom>
            <a:avLst/>
            <a:gdLst/>
            <a:ahLst/>
            <a:cxnLst/>
            <a:rect l="l" t="t" r="r" b="b"/>
            <a:pathLst>
              <a:path h="1990725">
                <a:moveTo>
                  <a:pt x="0" y="0"/>
                </a:moveTo>
                <a:lnTo>
                  <a:pt x="0" y="19907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15176" y="2411476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67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15176" y="2806826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67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15176" y="3202051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67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15176" y="3597402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67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29400" y="2016251"/>
            <a:ext cx="0" cy="1990725"/>
          </a:xfrm>
          <a:custGeom>
            <a:avLst/>
            <a:gdLst/>
            <a:ahLst/>
            <a:cxnLst/>
            <a:rect l="l" t="t" r="r" b="b"/>
            <a:pathLst>
              <a:path h="1990725">
                <a:moveTo>
                  <a:pt x="0" y="0"/>
                </a:moveTo>
                <a:lnTo>
                  <a:pt x="0" y="1990725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10625" y="2016251"/>
            <a:ext cx="0" cy="1990725"/>
          </a:xfrm>
          <a:custGeom>
            <a:avLst/>
            <a:gdLst/>
            <a:ahLst/>
            <a:cxnLst/>
            <a:rect l="l" t="t" r="r" b="b"/>
            <a:pathLst>
              <a:path h="1990725">
                <a:moveTo>
                  <a:pt x="0" y="0"/>
                </a:moveTo>
                <a:lnTo>
                  <a:pt x="0" y="1990725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15176" y="2030476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673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15176" y="3992626"/>
            <a:ext cx="2209800" cy="0"/>
          </a:xfrm>
          <a:custGeom>
            <a:avLst/>
            <a:gdLst/>
            <a:ahLst/>
            <a:cxnLst/>
            <a:rect l="l" t="t" r="r" b="b"/>
            <a:pathLst>
              <a:path w="2209800">
                <a:moveTo>
                  <a:pt x="0" y="0"/>
                </a:moveTo>
                <a:lnTo>
                  <a:pt x="2209673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98207" y="1959864"/>
            <a:ext cx="539496" cy="56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32547" y="1959864"/>
            <a:ext cx="484631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71459" y="1959864"/>
            <a:ext cx="903732" cy="569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145781" y="2034413"/>
            <a:ext cx="14611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7040" algn="l"/>
                <a:tab pos="885825" algn="l"/>
                <a:tab pos="1320800" algn="l"/>
              </a:tabLst>
            </a:pP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	+	*	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60819" y="2340864"/>
            <a:ext cx="539496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09029" y="2415413"/>
            <a:ext cx="222250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484364" y="2371344"/>
            <a:ext cx="281940" cy="3916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75219" y="2340864"/>
            <a:ext cx="484631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21752" y="2371344"/>
            <a:ext cx="281940" cy="3916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914131" y="2340864"/>
            <a:ext cx="484631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357616" y="2371344"/>
            <a:ext cx="281940" cy="39166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348471" y="2340864"/>
            <a:ext cx="484631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580756" y="2339213"/>
            <a:ext cx="1085215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50850" algn="l"/>
                <a:tab pos="885825" algn="l"/>
              </a:tabLst>
            </a:pP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000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000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000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3000" baseline="-16666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560819" y="2735579"/>
            <a:ext cx="484631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709029" y="2811017"/>
            <a:ext cx="16954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998207" y="2735579"/>
            <a:ext cx="484631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191756" y="2767583"/>
            <a:ext cx="281940" cy="39014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84364" y="2767583"/>
            <a:ext cx="281940" cy="39014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75219" y="2735579"/>
            <a:ext cx="484631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871459" y="2735579"/>
            <a:ext cx="484631" cy="5699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65007" y="2767583"/>
            <a:ext cx="281940" cy="39014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57616" y="2767583"/>
            <a:ext cx="281940" cy="39014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48471" y="2735579"/>
            <a:ext cx="484631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145781" y="2734817"/>
            <a:ext cx="152019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7040" algn="l"/>
                <a:tab pos="885825" algn="l"/>
                <a:tab pos="1320800" algn="l"/>
              </a:tabLst>
            </a:pPr>
            <a:r>
              <a:rPr sz="3000" spc="-7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000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3000" spc="-7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000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3000" baseline="-16666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09029" y="3206369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*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560819" y="3130295"/>
            <a:ext cx="922019" cy="56997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91756" y="3162300"/>
            <a:ext cx="281940" cy="391667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484364" y="3162300"/>
            <a:ext cx="281940" cy="39166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475219" y="3130295"/>
            <a:ext cx="484631" cy="5699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921752" y="3162300"/>
            <a:ext cx="281940" cy="391667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14131" y="3130295"/>
            <a:ext cx="484631" cy="5699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357616" y="3162300"/>
            <a:ext cx="281940" cy="39166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348471" y="3130295"/>
            <a:ext cx="484631" cy="5699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7145781" y="3130169"/>
            <a:ext cx="152019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7040" algn="l"/>
                <a:tab pos="885825" algn="l"/>
                <a:tab pos="1320800" algn="l"/>
              </a:tabLst>
            </a:pPr>
            <a:r>
              <a:rPr sz="3000" spc="-7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000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000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&gt;	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3000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endParaRPr sz="3000" baseline="-16666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09029" y="3601720"/>
            <a:ext cx="15303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6560819" y="3526535"/>
            <a:ext cx="922019" cy="5699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191756" y="3557015"/>
            <a:ext cx="281940" cy="39166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32547" y="3526535"/>
            <a:ext cx="484631" cy="56997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627619" y="3557015"/>
            <a:ext cx="281940" cy="39166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871459" y="3526535"/>
            <a:ext cx="484631" cy="56997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65007" y="3557015"/>
            <a:ext cx="281940" cy="39166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145781" y="3525520"/>
            <a:ext cx="1084580" cy="393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7040" algn="l"/>
                <a:tab pos="885825" algn="l"/>
              </a:tabLst>
            </a:pPr>
            <a:r>
              <a:rPr sz="3000" spc="-7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spc="-7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3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000" spc="-7" baseline="-16666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300" spc="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740" y="185928"/>
            <a:ext cx="6554470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How </a:t>
            </a:r>
            <a:r>
              <a:rPr dirty="0"/>
              <a:t>to </a:t>
            </a:r>
            <a:r>
              <a:rPr spc="-5" dirty="0"/>
              <a:t>Create</a:t>
            </a:r>
            <a:r>
              <a:rPr spc="-60" dirty="0"/>
              <a:t> </a:t>
            </a:r>
            <a:r>
              <a:rPr spc="-5" dirty="0"/>
              <a:t>Operator-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Precedence</a:t>
            </a:r>
            <a:r>
              <a:rPr spc="-100" dirty="0"/>
              <a:t> </a:t>
            </a:r>
            <a:r>
              <a:rPr dirty="0"/>
              <a:t>Relations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95094"/>
            <a:ext cx="6943090" cy="171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sz="1600" spc="-5" dirty="0">
                <a:solidFill>
                  <a:srgbClr val="ACD333"/>
                </a:solidFill>
                <a:latin typeface="Wingdings 3"/>
                <a:cs typeface="Wingdings 3"/>
              </a:rPr>
              <a:t></a:t>
            </a:r>
            <a:r>
              <a:rPr sz="1600" spc="-5" dirty="0">
                <a:solidFill>
                  <a:srgbClr val="ACD333"/>
                </a:solidFill>
                <a:latin typeface="Times New Roman"/>
                <a:cs typeface="Times New Roman"/>
              </a:rPr>
              <a:t>	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We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use associativity and precedence relations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among</a:t>
            </a:r>
            <a:r>
              <a:rPr sz="200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operators.</a:t>
            </a: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80"/>
              </a:spcBef>
              <a:buClr>
                <a:srgbClr val="ACD333"/>
              </a:buClr>
              <a:buSzPct val="80000"/>
              <a:buAutoNum type="arabicPeriod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If operator </a:t>
            </a:r>
            <a:r>
              <a:rPr sz="2000" spc="5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1950" spc="7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has higher precedence than operator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15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  <a:tabLst>
                <a:tab pos="1845945" algn="l"/>
              </a:tabLst>
            </a:pPr>
            <a:r>
              <a:rPr sz="2000" dirty="0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22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sz="1950" spc="7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22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2	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22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950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 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22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85"/>
              </a:spcBef>
              <a:buClr>
                <a:srgbClr val="ACD333"/>
              </a:buClr>
              <a:buSzPct val="80000"/>
              <a:buAutoNum type="arabicPeriod" startAt="2"/>
              <a:tabLst>
                <a:tab pos="469900" algn="l"/>
                <a:tab pos="470534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If operator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22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 operator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22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have equal</a:t>
            </a:r>
            <a:r>
              <a:rPr sz="20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precedence,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444" y="3613277"/>
            <a:ext cx="2435225" cy="31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they are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left-associative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3154" y="3613277"/>
            <a:ext cx="121221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22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sz="1950" spc="7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&gt;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22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444" y="3979036"/>
            <a:ext cx="388556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they are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right-associative  </a:t>
            </a:r>
            <a:r>
              <a:rPr sz="2000" dirty="0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22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1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950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 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spc="-2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22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29327" y="3613277"/>
            <a:ext cx="1341755" cy="728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22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sz="1950" spc="7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&gt;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22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  <a:p>
            <a:pPr marL="2603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22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2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950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spc="2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22" baseline="-21367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950" baseline="-21367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4471289"/>
            <a:ext cx="7897495" cy="682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  <a:tab pos="3426460" algn="l"/>
              </a:tabLst>
            </a:pPr>
            <a:r>
              <a:rPr sz="1600" dirty="0">
                <a:solidFill>
                  <a:srgbClr val="ACD333"/>
                </a:solidFill>
                <a:latin typeface="Times New Roman"/>
                <a:cs typeface="Times New Roman"/>
              </a:rPr>
              <a:t>3.	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all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operators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sz="1950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950" spc="262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id,	id </a:t>
            </a:r>
            <a:r>
              <a:rPr sz="1950" spc="7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&gt;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&lt;</a:t>
            </a:r>
            <a:r>
              <a:rPr sz="1950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 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(, (&lt;</a:t>
            </a:r>
            <a:r>
              <a:rPr sz="1950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 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7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&gt;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), ) </a:t>
            </a:r>
            <a:r>
              <a:rPr sz="1950" spc="7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&gt;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,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50" spc="7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&gt;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$, and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$ &lt;</a:t>
            </a:r>
            <a:r>
              <a:rPr sz="1950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950" spc="120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Symbol"/>
                <a:cs typeface="Symbol"/>
              </a:rPr>
              <a:t>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5140705"/>
            <a:ext cx="1343660" cy="1491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marR="5080" indent="-457834">
              <a:lnSpc>
                <a:spcPct val="162000"/>
              </a:lnSpc>
              <a:tabLst>
                <a:tab pos="469900" algn="l"/>
              </a:tabLst>
            </a:pPr>
            <a:r>
              <a:rPr sz="1600" dirty="0">
                <a:solidFill>
                  <a:srgbClr val="ACD333"/>
                </a:solidFill>
                <a:latin typeface="Times New Roman"/>
                <a:cs typeface="Times New Roman"/>
              </a:rPr>
              <a:t>4.	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Also,</a:t>
            </a:r>
            <a:r>
              <a:rPr sz="2000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let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 (=·)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( &lt;</a:t>
            </a:r>
            <a:r>
              <a:rPr sz="1950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950" spc="104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794" y="5823407"/>
            <a:ext cx="662940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$ &lt;</a:t>
            </a:r>
            <a:r>
              <a:rPr sz="1950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950" spc="120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$ &lt;</a:t>
            </a:r>
            <a:r>
              <a:rPr sz="1950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950" spc="127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id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79775" y="5635955"/>
            <a:ext cx="661670" cy="99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5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id </a:t>
            </a:r>
            <a:r>
              <a:rPr sz="1950" spc="7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&gt;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)  id </a:t>
            </a:r>
            <a:r>
              <a:rPr sz="1950" spc="7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1375" y="5823407"/>
            <a:ext cx="549275" cy="808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sz="1950" spc="7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$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) </a:t>
            </a:r>
            <a:r>
              <a:rPr sz="1950" spc="7" baseline="25641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&gt;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757</Words>
  <Application>Microsoft Office PowerPoint</Application>
  <PresentationFormat>On-screen Show (4:3)</PresentationFormat>
  <Paragraphs>260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Symbol</vt:lpstr>
      <vt:lpstr>Times New Roman</vt:lpstr>
      <vt:lpstr>Wingdings</vt:lpstr>
      <vt:lpstr>Wingdings 3</vt:lpstr>
      <vt:lpstr>Ion</vt:lpstr>
      <vt:lpstr>Operator-  Precedence  Parser</vt:lpstr>
      <vt:lpstr> small, but an important class of grammars</vt:lpstr>
      <vt:lpstr>Precedence Relations</vt:lpstr>
      <vt:lpstr>Using Operator-Precedence</vt:lpstr>
      <vt:lpstr>Using Operator - Precedence Relations</vt:lpstr>
      <vt:lpstr>To Find The Handles</vt:lpstr>
      <vt:lpstr>Operator-Precedence Parsing</vt:lpstr>
      <vt:lpstr>Operator-Precedence Parsing</vt:lpstr>
      <vt:lpstr>How to Create Operator- Precedence Relations</vt:lpstr>
      <vt:lpstr>Operator-Precedence Relations</vt:lpstr>
      <vt:lpstr>Handling Unary Minus</vt:lpstr>
      <vt:lpstr>Precedence Functions</vt:lpstr>
      <vt:lpstr>Constructing precedence functions</vt:lpstr>
      <vt:lpstr>Example</vt:lpstr>
      <vt:lpstr>Disadvantages of Operator  Precedence Parsing</vt:lpstr>
      <vt:lpstr>Error Recovery in Operator- Precedence Parsing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Bottom-up Parsing</dc:title>
  <dc:subject>Compiler Construction</dc:subject>
  <dc:creator>Dewan Tanvir Ahmed</dc:creator>
  <cp:lastModifiedBy>Sunny Bodiwala</cp:lastModifiedBy>
  <cp:revision>2</cp:revision>
  <dcterms:created xsi:type="dcterms:W3CDTF">2017-03-20T05:16:25Z</dcterms:created>
  <dcterms:modified xsi:type="dcterms:W3CDTF">2017-03-23T05:19:32Z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2016-06-04T00:00:00Z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2017-03-20T00:00:00Z</vt:filetime>
  </property>
</Properties>
</file>