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E946-6C0E-4EC7-883B-CB73C006A6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2C881C-83FF-4982-B7C5-459C6B02F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3D44E4-8394-44B1-9B2D-031EAD39E242}"/>
              </a:ext>
            </a:extLst>
          </p:cNvPr>
          <p:cNvSpPr>
            <a:spLocks noGrp="1"/>
          </p:cNvSpPr>
          <p:nvPr>
            <p:ph type="dt" sz="half" idx="10"/>
          </p:nvPr>
        </p:nvSpPr>
        <p:spPr/>
        <p:txBody>
          <a:bodyPr/>
          <a:lstStyle/>
          <a:p>
            <a:fld id="{E21C0A62-4F6D-4DBC-BF98-786AB537B4AC}" type="datetimeFigureOut">
              <a:rPr lang="en-IN" smtClean="0"/>
              <a:t>26-10-2020</a:t>
            </a:fld>
            <a:endParaRPr lang="en-IN"/>
          </a:p>
        </p:txBody>
      </p:sp>
      <p:sp>
        <p:nvSpPr>
          <p:cNvPr id="5" name="Footer Placeholder 4">
            <a:extLst>
              <a:ext uri="{FF2B5EF4-FFF2-40B4-BE49-F238E27FC236}">
                <a16:creationId xmlns:a16="http://schemas.microsoft.com/office/drawing/2014/main" id="{3133B8CB-2F68-4316-9501-F08DB9F29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65A28-D494-477B-84EC-7BC80DF0B70C}"/>
              </a:ext>
            </a:extLst>
          </p:cNvPr>
          <p:cNvSpPr>
            <a:spLocks noGrp="1"/>
          </p:cNvSpPr>
          <p:nvPr>
            <p:ph type="sldNum" sz="quarter" idx="12"/>
          </p:nvPr>
        </p:nvSpPr>
        <p:spPr/>
        <p:txBody>
          <a:bodyPr/>
          <a:lstStyle/>
          <a:p>
            <a:fld id="{3ACA3310-AE8E-47DF-8C62-AEE4CFD9C6F4}" type="slidenum">
              <a:rPr lang="en-IN" smtClean="0"/>
              <a:t>‹#›</a:t>
            </a:fld>
            <a:endParaRPr lang="en-IN"/>
          </a:p>
        </p:txBody>
      </p:sp>
    </p:spTree>
    <p:extLst>
      <p:ext uri="{BB962C8B-B14F-4D97-AF65-F5344CB8AC3E}">
        <p14:creationId xmlns:p14="http://schemas.microsoft.com/office/powerpoint/2010/main" val="364665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9EDB-182A-4643-B537-C50F7205E4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551A71-1B12-4A1A-A5AA-7EFBF3F4A3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C0DBFB-2EA0-4FFF-B47A-DDED05C77A6D}"/>
              </a:ext>
            </a:extLst>
          </p:cNvPr>
          <p:cNvSpPr>
            <a:spLocks noGrp="1"/>
          </p:cNvSpPr>
          <p:nvPr>
            <p:ph type="dt" sz="half" idx="10"/>
          </p:nvPr>
        </p:nvSpPr>
        <p:spPr/>
        <p:txBody>
          <a:bodyPr/>
          <a:lstStyle/>
          <a:p>
            <a:fld id="{E21C0A62-4F6D-4DBC-BF98-786AB537B4AC}" type="datetimeFigureOut">
              <a:rPr lang="en-IN" smtClean="0"/>
              <a:t>26-10-2020</a:t>
            </a:fld>
            <a:endParaRPr lang="en-IN"/>
          </a:p>
        </p:txBody>
      </p:sp>
      <p:sp>
        <p:nvSpPr>
          <p:cNvPr id="5" name="Footer Placeholder 4">
            <a:extLst>
              <a:ext uri="{FF2B5EF4-FFF2-40B4-BE49-F238E27FC236}">
                <a16:creationId xmlns:a16="http://schemas.microsoft.com/office/drawing/2014/main" id="{F7C82ABA-C397-47D8-9BA0-B21F94E855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384AC5-AA59-4686-BE78-870F40BDE2D1}"/>
              </a:ext>
            </a:extLst>
          </p:cNvPr>
          <p:cNvSpPr>
            <a:spLocks noGrp="1"/>
          </p:cNvSpPr>
          <p:nvPr>
            <p:ph type="sldNum" sz="quarter" idx="12"/>
          </p:nvPr>
        </p:nvSpPr>
        <p:spPr/>
        <p:txBody>
          <a:bodyPr/>
          <a:lstStyle/>
          <a:p>
            <a:fld id="{3ACA3310-AE8E-47DF-8C62-AEE4CFD9C6F4}" type="slidenum">
              <a:rPr lang="en-IN" smtClean="0"/>
              <a:t>‹#›</a:t>
            </a:fld>
            <a:endParaRPr lang="en-IN"/>
          </a:p>
        </p:txBody>
      </p:sp>
    </p:spTree>
    <p:extLst>
      <p:ext uri="{BB962C8B-B14F-4D97-AF65-F5344CB8AC3E}">
        <p14:creationId xmlns:p14="http://schemas.microsoft.com/office/powerpoint/2010/main" val="402128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24F21-5FA5-43EF-B717-69F9153F1A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94A39E-CC8D-445E-956A-7E373A926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B18017-862B-4AB6-A743-A6D1E3B4442D}"/>
              </a:ext>
            </a:extLst>
          </p:cNvPr>
          <p:cNvSpPr>
            <a:spLocks noGrp="1"/>
          </p:cNvSpPr>
          <p:nvPr>
            <p:ph type="dt" sz="half" idx="10"/>
          </p:nvPr>
        </p:nvSpPr>
        <p:spPr/>
        <p:txBody>
          <a:bodyPr/>
          <a:lstStyle/>
          <a:p>
            <a:fld id="{E21C0A62-4F6D-4DBC-BF98-786AB537B4AC}" type="datetimeFigureOut">
              <a:rPr lang="en-IN" smtClean="0"/>
              <a:t>26-10-2020</a:t>
            </a:fld>
            <a:endParaRPr lang="en-IN"/>
          </a:p>
        </p:txBody>
      </p:sp>
      <p:sp>
        <p:nvSpPr>
          <p:cNvPr id="5" name="Footer Placeholder 4">
            <a:extLst>
              <a:ext uri="{FF2B5EF4-FFF2-40B4-BE49-F238E27FC236}">
                <a16:creationId xmlns:a16="http://schemas.microsoft.com/office/drawing/2014/main" id="{877E833E-53C5-4AE9-9A1F-19A26918EF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EB391-2522-4C3F-8F71-C0A774EF3207}"/>
              </a:ext>
            </a:extLst>
          </p:cNvPr>
          <p:cNvSpPr>
            <a:spLocks noGrp="1"/>
          </p:cNvSpPr>
          <p:nvPr>
            <p:ph type="sldNum" sz="quarter" idx="12"/>
          </p:nvPr>
        </p:nvSpPr>
        <p:spPr/>
        <p:txBody>
          <a:bodyPr/>
          <a:lstStyle/>
          <a:p>
            <a:fld id="{3ACA3310-AE8E-47DF-8C62-AEE4CFD9C6F4}" type="slidenum">
              <a:rPr lang="en-IN" smtClean="0"/>
              <a:t>‹#›</a:t>
            </a:fld>
            <a:endParaRPr lang="en-IN"/>
          </a:p>
        </p:txBody>
      </p:sp>
    </p:spTree>
    <p:extLst>
      <p:ext uri="{BB962C8B-B14F-4D97-AF65-F5344CB8AC3E}">
        <p14:creationId xmlns:p14="http://schemas.microsoft.com/office/powerpoint/2010/main" val="57452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C3FE-0939-4165-B0AE-14949CA8B3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FEAED4-CB6E-473B-9191-B1B5D33FC7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B55A18-5820-4796-A55A-E9E716191BC7}"/>
              </a:ext>
            </a:extLst>
          </p:cNvPr>
          <p:cNvSpPr>
            <a:spLocks noGrp="1"/>
          </p:cNvSpPr>
          <p:nvPr>
            <p:ph type="dt" sz="half" idx="10"/>
          </p:nvPr>
        </p:nvSpPr>
        <p:spPr/>
        <p:txBody>
          <a:bodyPr/>
          <a:lstStyle/>
          <a:p>
            <a:fld id="{E21C0A62-4F6D-4DBC-BF98-786AB537B4AC}" type="datetimeFigureOut">
              <a:rPr lang="en-IN" smtClean="0"/>
              <a:t>26-10-2020</a:t>
            </a:fld>
            <a:endParaRPr lang="en-IN"/>
          </a:p>
        </p:txBody>
      </p:sp>
      <p:sp>
        <p:nvSpPr>
          <p:cNvPr id="5" name="Footer Placeholder 4">
            <a:extLst>
              <a:ext uri="{FF2B5EF4-FFF2-40B4-BE49-F238E27FC236}">
                <a16:creationId xmlns:a16="http://schemas.microsoft.com/office/drawing/2014/main" id="{E914EA50-F641-4111-A095-81BC27D56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34FAD-4DFE-4559-A1C4-D33B162DCD17}"/>
              </a:ext>
            </a:extLst>
          </p:cNvPr>
          <p:cNvSpPr>
            <a:spLocks noGrp="1"/>
          </p:cNvSpPr>
          <p:nvPr>
            <p:ph type="sldNum" sz="quarter" idx="12"/>
          </p:nvPr>
        </p:nvSpPr>
        <p:spPr/>
        <p:txBody>
          <a:bodyPr/>
          <a:lstStyle/>
          <a:p>
            <a:fld id="{3ACA3310-AE8E-47DF-8C62-AEE4CFD9C6F4}" type="slidenum">
              <a:rPr lang="en-IN" smtClean="0"/>
              <a:t>‹#›</a:t>
            </a:fld>
            <a:endParaRPr lang="en-IN"/>
          </a:p>
        </p:txBody>
      </p:sp>
    </p:spTree>
    <p:extLst>
      <p:ext uri="{BB962C8B-B14F-4D97-AF65-F5344CB8AC3E}">
        <p14:creationId xmlns:p14="http://schemas.microsoft.com/office/powerpoint/2010/main" val="288894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F84B-0071-47C3-A698-8DC73E734A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E797F1-3C5D-48C4-92BD-D037C0E5E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A4932-93BE-4194-A22E-093EB69F6398}"/>
              </a:ext>
            </a:extLst>
          </p:cNvPr>
          <p:cNvSpPr>
            <a:spLocks noGrp="1"/>
          </p:cNvSpPr>
          <p:nvPr>
            <p:ph type="dt" sz="half" idx="10"/>
          </p:nvPr>
        </p:nvSpPr>
        <p:spPr/>
        <p:txBody>
          <a:bodyPr/>
          <a:lstStyle/>
          <a:p>
            <a:fld id="{E21C0A62-4F6D-4DBC-BF98-786AB537B4AC}" type="datetimeFigureOut">
              <a:rPr lang="en-IN" smtClean="0"/>
              <a:t>26-10-2020</a:t>
            </a:fld>
            <a:endParaRPr lang="en-IN"/>
          </a:p>
        </p:txBody>
      </p:sp>
      <p:sp>
        <p:nvSpPr>
          <p:cNvPr id="5" name="Footer Placeholder 4">
            <a:extLst>
              <a:ext uri="{FF2B5EF4-FFF2-40B4-BE49-F238E27FC236}">
                <a16:creationId xmlns:a16="http://schemas.microsoft.com/office/drawing/2014/main" id="{2687DCDE-7E35-46DC-8D1B-8E6EB92FC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63093-9CCB-4A4C-B05D-8631763E9255}"/>
              </a:ext>
            </a:extLst>
          </p:cNvPr>
          <p:cNvSpPr>
            <a:spLocks noGrp="1"/>
          </p:cNvSpPr>
          <p:nvPr>
            <p:ph type="sldNum" sz="quarter" idx="12"/>
          </p:nvPr>
        </p:nvSpPr>
        <p:spPr/>
        <p:txBody>
          <a:bodyPr/>
          <a:lstStyle/>
          <a:p>
            <a:fld id="{3ACA3310-AE8E-47DF-8C62-AEE4CFD9C6F4}" type="slidenum">
              <a:rPr lang="en-IN" smtClean="0"/>
              <a:t>‹#›</a:t>
            </a:fld>
            <a:endParaRPr lang="en-IN"/>
          </a:p>
        </p:txBody>
      </p:sp>
    </p:spTree>
    <p:extLst>
      <p:ext uri="{BB962C8B-B14F-4D97-AF65-F5344CB8AC3E}">
        <p14:creationId xmlns:p14="http://schemas.microsoft.com/office/powerpoint/2010/main" val="414665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B03D-7862-43B2-A7A8-B86461CF9A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6C1BB6-3624-47CF-84BF-0631E1929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DE22E0-90EE-4E39-A7A8-81EA8E328F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845F25-2E9D-4988-B1A8-7B96FB8D60FA}"/>
              </a:ext>
            </a:extLst>
          </p:cNvPr>
          <p:cNvSpPr>
            <a:spLocks noGrp="1"/>
          </p:cNvSpPr>
          <p:nvPr>
            <p:ph type="dt" sz="half" idx="10"/>
          </p:nvPr>
        </p:nvSpPr>
        <p:spPr/>
        <p:txBody>
          <a:bodyPr/>
          <a:lstStyle/>
          <a:p>
            <a:fld id="{E21C0A62-4F6D-4DBC-BF98-786AB537B4AC}" type="datetimeFigureOut">
              <a:rPr lang="en-IN" smtClean="0"/>
              <a:t>26-10-2020</a:t>
            </a:fld>
            <a:endParaRPr lang="en-IN"/>
          </a:p>
        </p:txBody>
      </p:sp>
      <p:sp>
        <p:nvSpPr>
          <p:cNvPr id="6" name="Footer Placeholder 5">
            <a:extLst>
              <a:ext uri="{FF2B5EF4-FFF2-40B4-BE49-F238E27FC236}">
                <a16:creationId xmlns:a16="http://schemas.microsoft.com/office/drawing/2014/main" id="{6FFADB5D-F9F4-4D77-8843-7A235A8508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3A6A12-628F-41D7-BE5F-67D61F10425B}"/>
              </a:ext>
            </a:extLst>
          </p:cNvPr>
          <p:cNvSpPr>
            <a:spLocks noGrp="1"/>
          </p:cNvSpPr>
          <p:nvPr>
            <p:ph type="sldNum" sz="quarter" idx="12"/>
          </p:nvPr>
        </p:nvSpPr>
        <p:spPr/>
        <p:txBody>
          <a:bodyPr/>
          <a:lstStyle/>
          <a:p>
            <a:fld id="{3ACA3310-AE8E-47DF-8C62-AEE4CFD9C6F4}" type="slidenum">
              <a:rPr lang="en-IN" smtClean="0"/>
              <a:t>‹#›</a:t>
            </a:fld>
            <a:endParaRPr lang="en-IN"/>
          </a:p>
        </p:txBody>
      </p:sp>
    </p:spTree>
    <p:extLst>
      <p:ext uri="{BB962C8B-B14F-4D97-AF65-F5344CB8AC3E}">
        <p14:creationId xmlns:p14="http://schemas.microsoft.com/office/powerpoint/2010/main" val="233745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B157-F296-4144-B9DA-6CBEACE126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97E8EB-99F8-4D39-BE4A-EB3DEC5AA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1119F4-005B-4003-AC23-DC556C93C1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94769B-8BB2-44E3-8996-111DF35C27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AED698-D0D0-4C71-B7F9-D1443CA53F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70F091-F165-4C38-B182-879672EB07FD}"/>
              </a:ext>
            </a:extLst>
          </p:cNvPr>
          <p:cNvSpPr>
            <a:spLocks noGrp="1"/>
          </p:cNvSpPr>
          <p:nvPr>
            <p:ph type="dt" sz="half" idx="10"/>
          </p:nvPr>
        </p:nvSpPr>
        <p:spPr/>
        <p:txBody>
          <a:bodyPr/>
          <a:lstStyle/>
          <a:p>
            <a:fld id="{E21C0A62-4F6D-4DBC-BF98-786AB537B4AC}" type="datetimeFigureOut">
              <a:rPr lang="en-IN" smtClean="0"/>
              <a:t>26-10-2020</a:t>
            </a:fld>
            <a:endParaRPr lang="en-IN"/>
          </a:p>
        </p:txBody>
      </p:sp>
      <p:sp>
        <p:nvSpPr>
          <p:cNvPr id="8" name="Footer Placeholder 7">
            <a:extLst>
              <a:ext uri="{FF2B5EF4-FFF2-40B4-BE49-F238E27FC236}">
                <a16:creationId xmlns:a16="http://schemas.microsoft.com/office/drawing/2014/main" id="{43E6AF81-0E9E-437A-808A-0CB2D6033D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6C73E3-3E23-4D66-AB26-1B41ADB11F4A}"/>
              </a:ext>
            </a:extLst>
          </p:cNvPr>
          <p:cNvSpPr>
            <a:spLocks noGrp="1"/>
          </p:cNvSpPr>
          <p:nvPr>
            <p:ph type="sldNum" sz="quarter" idx="12"/>
          </p:nvPr>
        </p:nvSpPr>
        <p:spPr/>
        <p:txBody>
          <a:bodyPr/>
          <a:lstStyle/>
          <a:p>
            <a:fld id="{3ACA3310-AE8E-47DF-8C62-AEE4CFD9C6F4}" type="slidenum">
              <a:rPr lang="en-IN" smtClean="0"/>
              <a:t>‹#›</a:t>
            </a:fld>
            <a:endParaRPr lang="en-IN"/>
          </a:p>
        </p:txBody>
      </p:sp>
    </p:spTree>
    <p:extLst>
      <p:ext uri="{BB962C8B-B14F-4D97-AF65-F5344CB8AC3E}">
        <p14:creationId xmlns:p14="http://schemas.microsoft.com/office/powerpoint/2010/main" val="235514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0164-5113-424E-9A30-2611D2DAF7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B2949B-720F-4C31-99B2-0E28EB0E7739}"/>
              </a:ext>
            </a:extLst>
          </p:cNvPr>
          <p:cNvSpPr>
            <a:spLocks noGrp="1"/>
          </p:cNvSpPr>
          <p:nvPr>
            <p:ph type="dt" sz="half" idx="10"/>
          </p:nvPr>
        </p:nvSpPr>
        <p:spPr/>
        <p:txBody>
          <a:bodyPr/>
          <a:lstStyle/>
          <a:p>
            <a:fld id="{E21C0A62-4F6D-4DBC-BF98-786AB537B4AC}" type="datetimeFigureOut">
              <a:rPr lang="en-IN" smtClean="0"/>
              <a:t>26-10-2020</a:t>
            </a:fld>
            <a:endParaRPr lang="en-IN"/>
          </a:p>
        </p:txBody>
      </p:sp>
      <p:sp>
        <p:nvSpPr>
          <p:cNvPr id="4" name="Footer Placeholder 3">
            <a:extLst>
              <a:ext uri="{FF2B5EF4-FFF2-40B4-BE49-F238E27FC236}">
                <a16:creationId xmlns:a16="http://schemas.microsoft.com/office/drawing/2014/main" id="{893DB40F-595F-4471-9689-80FFB78C04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371FFC-66D1-4A66-8D08-6D7FE978B11C}"/>
              </a:ext>
            </a:extLst>
          </p:cNvPr>
          <p:cNvSpPr>
            <a:spLocks noGrp="1"/>
          </p:cNvSpPr>
          <p:nvPr>
            <p:ph type="sldNum" sz="quarter" idx="12"/>
          </p:nvPr>
        </p:nvSpPr>
        <p:spPr/>
        <p:txBody>
          <a:bodyPr/>
          <a:lstStyle/>
          <a:p>
            <a:fld id="{3ACA3310-AE8E-47DF-8C62-AEE4CFD9C6F4}" type="slidenum">
              <a:rPr lang="en-IN" smtClean="0"/>
              <a:t>‹#›</a:t>
            </a:fld>
            <a:endParaRPr lang="en-IN"/>
          </a:p>
        </p:txBody>
      </p:sp>
    </p:spTree>
    <p:extLst>
      <p:ext uri="{BB962C8B-B14F-4D97-AF65-F5344CB8AC3E}">
        <p14:creationId xmlns:p14="http://schemas.microsoft.com/office/powerpoint/2010/main" val="377320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3864E3-2FF6-49E5-9C17-07597F7F134D}"/>
              </a:ext>
            </a:extLst>
          </p:cNvPr>
          <p:cNvSpPr>
            <a:spLocks noGrp="1"/>
          </p:cNvSpPr>
          <p:nvPr>
            <p:ph type="dt" sz="half" idx="10"/>
          </p:nvPr>
        </p:nvSpPr>
        <p:spPr/>
        <p:txBody>
          <a:bodyPr/>
          <a:lstStyle/>
          <a:p>
            <a:fld id="{E21C0A62-4F6D-4DBC-BF98-786AB537B4AC}" type="datetimeFigureOut">
              <a:rPr lang="en-IN" smtClean="0"/>
              <a:t>26-10-2020</a:t>
            </a:fld>
            <a:endParaRPr lang="en-IN"/>
          </a:p>
        </p:txBody>
      </p:sp>
      <p:sp>
        <p:nvSpPr>
          <p:cNvPr id="3" name="Footer Placeholder 2">
            <a:extLst>
              <a:ext uri="{FF2B5EF4-FFF2-40B4-BE49-F238E27FC236}">
                <a16:creationId xmlns:a16="http://schemas.microsoft.com/office/drawing/2014/main" id="{910FC94F-1EB5-4662-B8E6-E6A4480159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4FF9DE-F021-4589-952F-F2A55E0826E7}"/>
              </a:ext>
            </a:extLst>
          </p:cNvPr>
          <p:cNvSpPr>
            <a:spLocks noGrp="1"/>
          </p:cNvSpPr>
          <p:nvPr>
            <p:ph type="sldNum" sz="quarter" idx="12"/>
          </p:nvPr>
        </p:nvSpPr>
        <p:spPr/>
        <p:txBody>
          <a:bodyPr/>
          <a:lstStyle/>
          <a:p>
            <a:fld id="{3ACA3310-AE8E-47DF-8C62-AEE4CFD9C6F4}" type="slidenum">
              <a:rPr lang="en-IN" smtClean="0"/>
              <a:t>‹#›</a:t>
            </a:fld>
            <a:endParaRPr lang="en-IN"/>
          </a:p>
        </p:txBody>
      </p:sp>
    </p:spTree>
    <p:extLst>
      <p:ext uri="{BB962C8B-B14F-4D97-AF65-F5344CB8AC3E}">
        <p14:creationId xmlns:p14="http://schemas.microsoft.com/office/powerpoint/2010/main" val="131050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67EC-C9D6-45B2-B1D1-0930FFD16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BC27CD-1E5D-4606-B354-F6E5464A06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F4974F-BF96-40E4-A383-DE1BFAA4C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603DE-5BF3-453A-86A3-0507B99B2DBB}"/>
              </a:ext>
            </a:extLst>
          </p:cNvPr>
          <p:cNvSpPr>
            <a:spLocks noGrp="1"/>
          </p:cNvSpPr>
          <p:nvPr>
            <p:ph type="dt" sz="half" idx="10"/>
          </p:nvPr>
        </p:nvSpPr>
        <p:spPr/>
        <p:txBody>
          <a:bodyPr/>
          <a:lstStyle/>
          <a:p>
            <a:fld id="{E21C0A62-4F6D-4DBC-BF98-786AB537B4AC}" type="datetimeFigureOut">
              <a:rPr lang="en-IN" smtClean="0"/>
              <a:t>26-10-2020</a:t>
            </a:fld>
            <a:endParaRPr lang="en-IN"/>
          </a:p>
        </p:txBody>
      </p:sp>
      <p:sp>
        <p:nvSpPr>
          <p:cNvPr id="6" name="Footer Placeholder 5">
            <a:extLst>
              <a:ext uri="{FF2B5EF4-FFF2-40B4-BE49-F238E27FC236}">
                <a16:creationId xmlns:a16="http://schemas.microsoft.com/office/drawing/2014/main" id="{F4AB34B4-0A22-4BD7-9AA3-D24CDE73B4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5B092-8096-4A3E-BFDE-E1FD30D8B7A6}"/>
              </a:ext>
            </a:extLst>
          </p:cNvPr>
          <p:cNvSpPr>
            <a:spLocks noGrp="1"/>
          </p:cNvSpPr>
          <p:nvPr>
            <p:ph type="sldNum" sz="quarter" idx="12"/>
          </p:nvPr>
        </p:nvSpPr>
        <p:spPr/>
        <p:txBody>
          <a:bodyPr/>
          <a:lstStyle/>
          <a:p>
            <a:fld id="{3ACA3310-AE8E-47DF-8C62-AEE4CFD9C6F4}" type="slidenum">
              <a:rPr lang="en-IN" smtClean="0"/>
              <a:t>‹#›</a:t>
            </a:fld>
            <a:endParaRPr lang="en-IN"/>
          </a:p>
        </p:txBody>
      </p:sp>
    </p:spTree>
    <p:extLst>
      <p:ext uri="{BB962C8B-B14F-4D97-AF65-F5344CB8AC3E}">
        <p14:creationId xmlns:p14="http://schemas.microsoft.com/office/powerpoint/2010/main" val="79789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9531-280F-4160-B2A4-D79DB4DF8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1D3617-02BE-4335-BA93-C02A14914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FB9A8A-248D-4403-91DE-927020BA3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B086EE-A391-4DC4-A9BC-3A6668122818}"/>
              </a:ext>
            </a:extLst>
          </p:cNvPr>
          <p:cNvSpPr>
            <a:spLocks noGrp="1"/>
          </p:cNvSpPr>
          <p:nvPr>
            <p:ph type="dt" sz="half" idx="10"/>
          </p:nvPr>
        </p:nvSpPr>
        <p:spPr/>
        <p:txBody>
          <a:bodyPr/>
          <a:lstStyle/>
          <a:p>
            <a:fld id="{E21C0A62-4F6D-4DBC-BF98-786AB537B4AC}" type="datetimeFigureOut">
              <a:rPr lang="en-IN" smtClean="0"/>
              <a:t>26-10-2020</a:t>
            </a:fld>
            <a:endParaRPr lang="en-IN"/>
          </a:p>
        </p:txBody>
      </p:sp>
      <p:sp>
        <p:nvSpPr>
          <p:cNvPr id="6" name="Footer Placeholder 5">
            <a:extLst>
              <a:ext uri="{FF2B5EF4-FFF2-40B4-BE49-F238E27FC236}">
                <a16:creationId xmlns:a16="http://schemas.microsoft.com/office/drawing/2014/main" id="{C5EF23DC-F86E-4A73-A753-898449DA65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359F85-DAB3-463F-AD5C-9581C04BECA2}"/>
              </a:ext>
            </a:extLst>
          </p:cNvPr>
          <p:cNvSpPr>
            <a:spLocks noGrp="1"/>
          </p:cNvSpPr>
          <p:nvPr>
            <p:ph type="sldNum" sz="quarter" idx="12"/>
          </p:nvPr>
        </p:nvSpPr>
        <p:spPr/>
        <p:txBody>
          <a:bodyPr/>
          <a:lstStyle/>
          <a:p>
            <a:fld id="{3ACA3310-AE8E-47DF-8C62-AEE4CFD9C6F4}" type="slidenum">
              <a:rPr lang="en-IN" smtClean="0"/>
              <a:t>‹#›</a:t>
            </a:fld>
            <a:endParaRPr lang="en-IN"/>
          </a:p>
        </p:txBody>
      </p:sp>
    </p:spTree>
    <p:extLst>
      <p:ext uri="{BB962C8B-B14F-4D97-AF65-F5344CB8AC3E}">
        <p14:creationId xmlns:p14="http://schemas.microsoft.com/office/powerpoint/2010/main" val="363263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F71770-6363-4BE2-B4D1-E6EDE9CE7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9E5BA2-E992-4200-96F2-90645D21D5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B998F-62BE-422F-A8F8-96BA21DBE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C0A62-4F6D-4DBC-BF98-786AB537B4AC}" type="datetimeFigureOut">
              <a:rPr lang="en-IN" smtClean="0"/>
              <a:t>26-10-2020</a:t>
            </a:fld>
            <a:endParaRPr lang="en-IN"/>
          </a:p>
        </p:txBody>
      </p:sp>
      <p:sp>
        <p:nvSpPr>
          <p:cNvPr id="5" name="Footer Placeholder 4">
            <a:extLst>
              <a:ext uri="{FF2B5EF4-FFF2-40B4-BE49-F238E27FC236}">
                <a16:creationId xmlns:a16="http://schemas.microsoft.com/office/drawing/2014/main" id="{58E4942D-DA05-45CA-8C1B-859E36A10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00E9E6-C251-4874-A922-815AC859C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A3310-AE8E-47DF-8C62-AEE4CFD9C6F4}" type="slidenum">
              <a:rPr lang="en-IN" smtClean="0"/>
              <a:t>‹#›</a:t>
            </a:fld>
            <a:endParaRPr lang="en-IN"/>
          </a:p>
        </p:txBody>
      </p:sp>
    </p:spTree>
    <p:extLst>
      <p:ext uri="{BB962C8B-B14F-4D97-AF65-F5344CB8AC3E}">
        <p14:creationId xmlns:p14="http://schemas.microsoft.com/office/powerpoint/2010/main" val="2795008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Naive_Bayes_classifier" TargetMode="External"/><Relationship Id="rId2" Type="http://schemas.openxmlformats.org/officeDocument/2006/relationships/hyperlink" Target="https://towardsdatascience.com/naive-bayes-classifier-81d512f50a7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BB10-4D4C-4798-B212-D9698BDF619B}"/>
              </a:ext>
            </a:extLst>
          </p:cNvPr>
          <p:cNvSpPr>
            <a:spLocks noGrp="1"/>
          </p:cNvSpPr>
          <p:nvPr>
            <p:ph type="ctrTitle"/>
          </p:nvPr>
        </p:nvSpPr>
        <p:spPr/>
        <p:txBody>
          <a:bodyPr/>
          <a:lstStyle/>
          <a:p>
            <a:r>
              <a:rPr lang="en-IN" dirty="0"/>
              <a:t>Naïve Bayes Classifiers</a:t>
            </a:r>
          </a:p>
        </p:txBody>
      </p:sp>
      <p:sp>
        <p:nvSpPr>
          <p:cNvPr id="3" name="Subtitle 2">
            <a:extLst>
              <a:ext uri="{FF2B5EF4-FFF2-40B4-BE49-F238E27FC236}">
                <a16:creationId xmlns:a16="http://schemas.microsoft.com/office/drawing/2014/main" id="{D9992A98-D903-466A-98D0-6F2842458C4E}"/>
              </a:ext>
            </a:extLst>
          </p:cNvPr>
          <p:cNvSpPr>
            <a:spLocks noGrp="1"/>
          </p:cNvSpPr>
          <p:nvPr>
            <p:ph type="subTitle" idx="1"/>
          </p:nvPr>
        </p:nvSpPr>
        <p:spPr/>
        <p:txBody>
          <a:bodyPr>
            <a:normAutofit/>
          </a:bodyPr>
          <a:lstStyle/>
          <a:p>
            <a:endParaRPr lang="en-IN" sz="2800" dirty="0"/>
          </a:p>
          <a:p>
            <a:r>
              <a:rPr lang="en-IN" sz="2800" dirty="0"/>
              <a:t>By U17CO110</a:t>
            </a:r>
          </a:p>
        </p:txBody>
      </p:sp>
    </p:spTree>
    <p:extLst>
      <p:ext uri="{BB962C8B-B14F-4D97-AF65-F5344CB8AC3E}">
        <p14:creationId xmlns:p14="http://schemas.microsoft.com/office/powerpoint/2010/main" val="3863384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able23">
            <a:extLst>
              <a:ext uri="{FF2B5EF4-FFF2-40B4-BE49-F238E27FC236}">
                <a16:creationId xmlns:a16="http://schemas.microsoft.com/office/drawing/2014/main" id="{058A1787-C2A7-414C-8557-7B3006800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0"/>
            <a:ext cx="58404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FEC3-14B5-4103-B52D-686D6C0D75A5}"/>
              </a:ext>
            </a:extLst>
          </p:cNvPr>
          <p:cNvSpPr>
            <a:spLocks noGrp="1"/>
          </p:cNvSpPr>
          <p:nvPr>
            <p:ph type="title"/>
          </p:nvPr>
        </p:nvSpPr>
        <p:spPr/>
        <p:txBody>
          <a:bodyPr/>
          <a:lstStyle/>
          <a:p>
            <a:r>
              <a:rPr lang="en-IN" dirty="0"/>
              <a:t>Testing on new data</a:t>
            </a:r>
          </a:p>
        </p:txBody>
      </p:sp>
      <p:sp>
        <p:nvSpPr>
          <p:cNvPr id="3" name="Content Placeholder 2">
            <a:extLst>
              <a:ext uri="{FF2B5EF4-FFF2-40B4-BE49-F238E27FC236}">
                <a16:creationId xmlns:a16="http://schemas.microsoft.com/office/drawing/2014/main" id="{17F674A7-20DD-4E2B-9871-82A84698E121}"/>
              </a:ext>
            </a:extLst>
          </p:cNvPr>
          <p:cNvSpPr>
            <a:spLocks noGrp="1"/>
          </p:cNvSpPr>
          <p:nvPr>
            <p:ph idx="1"/>
          </p:nvPr>
        </p:nvSpPr>
        <p:spPr>
          <a:xfrm>
            <a:off x="616258" y="1408375"/>
            <a:ext cx="11217676" cy="5084500"/>
          </a:xfrm>
        </p:spPr>
        <p:txBody>
          <a:bodyPr>
            <a:normAutofit/>
          </a:bodyPr>
          <a:lstStyle/>
          <a:p>
            <a:pPr marL="0" indent="0">
              <a:buNone/>
            </a:pPr>
            <a:r>
              <a:rPr lang="en-US" sz="2200" b="0" i="0" dirty="0">
                <a:effectLst/>
                <a:latin typeface="Times New Roman" panose="02020603050405020304" pitchFamily="18" charset="0"/>
                <a:cs typeface="Times New Roman" panose="02020603050405020304" pitchFamily="18" charset="0"/>
              </a:rPr>
              <a:t>today = (Sunny, Hot, Normal, False)</a:t>
            </a:r>
          </a:p>
          <a:p>
            <a:pPr marL="0" indent="0">
              <a:buNone/>
            </a:pPr>
            <a:r>
              <a:rPr lang="en-US" sz="2200" b="0" i="0" dirty="0">
                <a:effectLst/>
                <a:latin typeface="Times New Roman" panose="02020603050405020304" pitchFamily="18" charset="0"/>
                <a:cs typeface="Times New Roman" panose="02020603050405020304" pitchFamily="18" charset="0"/>
              </a:rPr>
              <a:t>So, probability of playing golf is given by:</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AB2D6153-3F4C-4E9C-8CC2-F44257533172}"/>
              </a:ext>
            </a:extLst>
          </p:cNvPr>
          <p:cNvPicPr>
            <a:picLocks noChangeAspect="1"/>
          </p:cNvPicPr>
          <p:nvPr/>
        </p:nvPicPr>
        <p:blipFill>
          <a:blip r:embed="rId2"/>
          <a:stretch>
            <a:fillRect/>
          </a:stretch>
        </p:blipFill>
        <p:spPr>
          <a:xfrm>
            <a:off x="616258" y="2192871"/>
            <a:ext cx="10613994" cy="905436"/>
          </a:xfrm>
          <a:prstGeom prst="rect">
            <a:avLst/>
          </a:prstGeom>
        </p:spPr>
      </p:pic>
      <p:sp>
        <p:nvSpPr>
          <p:cNvPr id="18" name="TextBox 17">
            <a:extLst>
              <a:ext uri="{FF2B5EF4-FFF2-40B4-BE49-F238E27FC236}">
                <a16:creationId xmlns:a16="http://schemas.microsoft.com/office/drawing/2014/main" id="{9041C6F1-529D-4380-B53C-13F3387424C3}"/>
              </a:ext>
            </a:extLst>
          </p:cNvPr>
          <p:cNvSpPr txBox="1"/>
          <p:nvPr/>
        </p:nvSpPr>
        <p:spPr>
          <a:xfrm>
            <a:off x="616258" y="3059668"/>
            <a:ext cx="6094520" cy="430887"/>
          </a:xfrm>
          <a:prstGeom prst="rect">
            <a:avLst/>
          </a:prstGeom>
          <a:noFill/>
        </p:spPr>
        <p:txBody>
          <a:bodyPr wrap="square">
            <a:spAutoFit/>
          </a:bodyPr>
          <a:lstStyle/>
          <a:p>
            <a:r>
              <a:rPr lang="en-US" sz="2200" b="0" i="0" dirty="0">
                <a:effectLst/>
                <a:latin typeface="Times New Roman" panose="02020603050405020304" pitchFamily="18" charset="0"/>
                <a:cs typeface="Times New Roman" panose="02020603050405020304" pitchFamily="18" charset="0"/>
              </a:rPr>
              <a:t>and probability to not play golf is given by:</a:t>
            </a:r>
            <a:endParaRPr lang="en-IN" sz="22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7C2B0A10-58CC-46F9-A745-1B890AFBB965}"/>
              </a:ext>
            </a:extLst>
          </p:cNvPr>
          <p:cNvPicPr>
            <a:picLocks noChangeAspect="1"/>
          </p:cNvPicPr>
          <p:nvPr/>
        </p:nvPicPr>
        <p:blipFill>
          <a:blip r:embed="rId3"/>
          <a:stretch>
            <a:fillRect/>
          </a:stretch>
        </p:blipFill>
        <p:spPr>
          <a:xfrm>
            <a:off x="616258" y="3691522"/>
            <a:ext cx="10613994" cy="729558"/>
          </a:xfrm>
          <a:prstGeom prst="rect">
            <a:avLst/>
          </a:prstGeom>
        </p:spPr>
      </p:pic>
      <p:pic>
        <p:nvPicPr>
          <p:cNvPr id="24" name="Picture 23">
            <a:extLst>
              <a:ext uri="{FF2B5EF4-FFF2-40B4-BE49-F238E27FC236}">
                <a16:creationId xmlns:a16="http://schemas.microsoft.com/office/drawing/2014/main" id="{37C31F58-AD57-4D8B-95FA-30BEF2D7DBF5}"/>
              </a:ext>
            </a:extLst>
          </p:cNvPr>
          <p:cNvPicPr>
            <a:picLocks noChangeAspect="1"/>
          </p:cNvPicPr>
          <p:nvPr/>
        </p:nvPicPr>
        <p:blipFill>
          <a:blip r:embed="rId4"/>
          <a:stretch>
            <a:fillRect/>
          </a:stretch>
        </p:blipFill>
        <p:spPr>
          <a:xfrm>
            <a:off x="914400" y="4476565"/>
            <a:ext cx="10439399" cy="1882303"/>
          </a:xfrm>
          <a:prstGeom prst="rect">
            <a:avLst/>
          </a:prstGeom>
        </p:spPr>
      </p:pic>
    </p:spTree>
    <p:extLst>
      <p:ext uri="{BB962C8B-B14F-4D97-AF65-F5344CB8AC3E}">
        <p14:creationId xmlns:p14="http://schemas.microsoft.com/office/powerpoint/2010/main" val="376764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0C662C-2F3D-4A32-A800-B43C4FBCC827}"/>
              </a:ext>
            </a:extLst>
          </p:cNvPr>
          <p:cNvPicPr>
            <a:picLocks noChangeAspect="1"/>
          </p:cNvPicPr>
          <p:nvPr/>
        </p:nvPicPr>
        <p:blipFill>
          <a:blip r:embed="rId2"/>
          <a:stretch>
            <a:fillRect/>
          </a:stretch>
        </p:blipFill>
        <p:spPr>
          <a:xfrm>
            <a:off x="3494843" y="592741"/>
            <a:ext cx="5202314" cy="769440"/>
          </a:xfrm>
          <a:prstGeom prst="rect">
            <a:avLst/>
          </a:prstGeom>
        </p:spPr>
      </p:pic>
      <p:sp>
        <p:nvSpPr>
          <p:cNvPr id="5" name="TextBox 4">
            <a:extLst>
              <a:ext uri="{FF2B5EF4-FFF2-40B4-BE49-F238E27FC236}">
                <a16:creationId xmlns:a16="http://schemas.microsoft.com/office/drawing/2014/main" id="{65B2839B-4431-4669-BF64-03637496D4C0}"/>
              </a:ext>
            </a:extLst>
          </p:cNvPr>
          <p:cNvSpPr txBox="1"/>
          <p:nvPr/>
        </p:nvSpPr>
        <p:spPr>
          <a:xfrm>
            <a:off x="810086" y="1625484"/>
            <a:ext cx="10801905" cy="769441"/>
          </a:xfrm>
          <a:prstGeom prst="rect">
            <a:avLst/>
          </a:prstGeom>
          <a:noFill/>
        </p:spPr>
        <p:txBody>
          <a:bodyPr wrap="square">
            <a:spAutoFit/>
          </a:bodyPr>
          <a:lstStyle/>
          <a:p>
            <a:pPr algn="ctr"/>
            <a:r>
              <a:rPr lang="en-US" sz="2200" b="0" i="0" dirty="0">
                <a:effectLst/>
                <a:latin typeface="Times New Roman" panose="02020603050405020304" pitchFamily="18" charset="0"/>
                <a:cs typeface="Times New Roman" panose="02020603050405020304" pitchFamily="18" charset="0"/>
              </a:rPr>
              <a:t>These numbers can be converted into a probability by making the sum equal to 1 (normalization):</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24FFA18-647A-4249-833C-E26310353325}"/>
              </a:ext>
            </a:extLst>
          </p:cNvPr>
          <p:cNvPicPr>
            <a:picLocks noChangeAspect="1"/>
          </p:cNvPicPr>
          <p:nvPr/>
        </p:nvPicPr>
        <p:blipFill>
          <a:blip r:embed="rId3"/>
          <a:stretch>
            <a:fillRect/>
          </a:stretch>
        </p:blipFill>
        <p:spPr>
          <a:xfrm>
            <a:off x="3272902" y="2658228"/>
            <a:ext cx="7182035" cy="3121135"/>
          </a:xfrm>
          <a:prstGeom prst="rect">
            <a:avLst/>
          </a:prstGeom>
        </p:spPr>
      </p:pic>
    </p:spTree>
    <p:extLst>
      <p:ext uri="{BB962C8B-B14F-4D97-AF65-F5344CB8AC3E}">
        <p14:creationId xmlns:p14="http://schemas.microsoft.com/office/powerpoint/2010/main" val="237043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AA4F-F9F9-481F-9A82-3ADB0134756E}"/>
              </a:ext>
            </a:extLst>
          </p:cNvPr>
          <p:cNvSpPr>
            <a:spLocks noGrp="1"/>
          </p:cNvSpPr>
          <p:nvPr>
            <p:ph type="title"/>
          </p:nvPr>
        </p:nvSpPr>
        <p:spPr/>
        <p:txBody>
          <a:bodyPr/>
          <a:lstStyle/>
          <a:p>
            <a:r>
              <a:rPr lang="en-IN" dirty="0"/>
              <a:t>What if I encounter probability values of 0?</a:t>
            </a:r>
          </a:p>
        </p:txBody>
      </p:sp>
      <p:sp>
        <p:nvSpPr>
          <p:cNvPr id="3" name="Content Placeholder 2">
            <a:extLst>
              <a:ext uri="{FF2B5EF4-FFF2-40B4-BE49-F238E27FC236}">
                <a16:creationId xmlns:a16="http://schemas.microsoft.com/office/drawing/2014/main" id="{BF3B14AD-5257-46E3-B99C-CF9E7911DF34}"/>
              </a:ext>
            </a:extLst>
          </p:cNvPr>
          <p:cNvSpPr>
            <a:spLocks noGrp="1"/>
          </p:cNvSpPr>
          <p:nvPr>
            <p:ph idx="1"/>
          </p:nvPr>
        </p:nvSpPr>
        <p:spPr>
          <a:xfrm>
            <a:off x="522673" y="1690688"/>
            <a:ext cx="11146654" cy="4923176"/>
          </a:xfrm>
        </p:spPr>
        <p:txBody>
          <a:bodyPr>
            <a:normAutofit fontScale="25000" lnSpcReduction="20000"/>
          </a:bodyPr>
          <a:lstStyle/>
          <a:p>
            <a:pPr marL="0" indent="0" algn="just">
              <a:lnSpc>
                <a:spcPct val="120000"/>
              </a:lnSpc>
              <a:buNone/>
            </a:pPr>
            <a:r>
              <a:rPr lang="en-US" sz="8800" b="0" i="0" dirty="0">
                <a:solidFill>
                  <a:srgbClr val="000000"/>
                </a:solidFill>
                <a:effectLst/>
                <a:latin typeface="Times New Roman" panose="02020603050405020304" pitchFamily="18" charset="0"/>
                <a:cs typeface="Times New Roman" panose="02020603050405020304" pitchFamily="18" charset="0"/>
              </a:rPr>
              <a:t>There is a simple trick to avoid this problem. We can assume that our training database, </a:t>
            </a:r>
            <a:r>
              <a:rPr lang="en-US" sz="8800" b="0" i="1" dirty="0">
                <a:solidFill>
                  <a:srgbClr val="000000"/>
                </a:solidFill>
                <a:effectLst/>
                <a:latin typeface="Times New Roman" panose="02020603050405020304" pitchFamily="18" charset="0"/>
                <a:cs typeface="Times New Roman" panose="02020603050405020304" pitchFamily="18" charset="0"/>
              </a:rPr>
              <a:t>D</a:t>
            </a:r>
            <a:r>
              <a:rPr lang="en-US" sz="8800" b="0" i="0" dirty="0">
                <a:solidFill>
                  <a:srgbClr val="000000"/>
                </a:solidFill>
                <a:effectLst/>
                <a:latin typeface="Times New Roman" panose="02020603050405020304" pitchFamily="18" charset="0"/>
                <a:cs typeface="Times New Roman" panose="02020603050405020304" pitchFamily="18" charset="0"/>
              </a:rPr>
              <a:t>, is so large that adding one to each count that we need would only make a negligible difference in the  estimated probability value, yet would conveniently avoid the case of probability values of zero. This technique for probability estimation is known as the </a:t>
            </a:r>
            <a:r>
              <a:rPr lang="en-US" sz="8800" b="1" i="0" dirty="0">
                <a:solidFill>
                  <a:srgbClr val="000000"/>
                </a:solidFill>
                <a:effectLst/>
                <a:latin typeface="Times New Roman" panose="02020603050405020304" pitchFamily="18" charset="0"/>
                <a:cs typeface="Times New Roman" panose="02020603050405020304" pitchFamily="18" charset="0"/>
              </a:rPr>
              <a:t>Laplacian correction </a:t>
            </a:r>
            <a:r>
              <a:rPr lang="en-US" sz="8800" b="0" i="0" dirty="0">
                <a:solidFill>
                  <a:srgbClr val="000000"/>
                </a:solidFill>
                <a:effectLst/>
                <a:latin typeface="Times New Roman" panose="02020603050405020304" pitchFamily="18" charset="0"/>
                <a:cs typeface="Times New Roman" panose="02020603050405020304" pitchFamily="18" charset="0"/>
              </a:rPr>
              <a:t>or </a:t>
            </a:r>
            <a:r>
              <a:rPr lang="en-US" sz="8800" b="1" i="0" dirty="0">
                <a:solidFill>
                  <a:srgbClr val="000000"/>
                </a:solidFill>
                <a:effectLst/>
                <a:latin typeface="Times New Roman" panose="02020603050405020304" pitchFamily="18" charset="0"/>
                <a:cs typeface="Times New Roman" panose="02020603050405020304" pitchFamily="18" charset="0"/>
              </a:rPr>
              <a:t>Laplace estimator.</a:t>
            </a:r>
          </a:p>
          <a:p>
            <a:pPr marL="0" indent="0" algn="just">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sz="7400" dirty="0">
                <a:latin typeface="Times New Roman" panose="02020603050405020304" pitchFamily="18" charset="0"/>
                <a:cs typeface="Times New Roman" panose="02020603050405020304" pitchFamily="18" charset="0"/>
              </a:rPr>
              <a:t>Ex. Suppose a dataset with 1000 tuples, income=low (0), income= medium (990), and income=high(10), </a:t>
            </a:r>
          </a:p>
          <a:p>
            <a:pPr marL="0" indent="0">
              <a:lnSpc>
                <a:spcPct val="120000"/>
              </a:lnSpc>
              <a:buNone/>
            </a:pPr>
            <a:r>
              <a:rPr lang="en-US" sz="7400" dirty="0">
                <a:latin typeface="Times New Roman" panose="02020603050405020304" pitchFamily="18" charset="0"/>
                <a:cs typeface="Times New Roman" panose="02020603050405020304" pitchFamily="18" charset="0"/>
              </a:rPr>
              <a:t>Use Laplacian correction (or Laplacian estimator)</a:t>
            </a:r>
          </a:p>
          <a:p>
            <a:pPr marL="0" indent="0">
              <a:lnSpc>
                <a:spcPct val="120000"/>
              </a:lnSpc>
              <a:buNone/>
            </a:pPr>
            <a:r>
              <a:rPr lang="en-US" sz="7400" dirty="0">
                <a:latin typeface="Times New Roman" panose="02020603050405020304" pitchFamily="18" charset="0"/>
                <a:cs typeface="Times New Roman" panose="02020603050405020304" pitchFamily="18" charset="0"/>
              </a:rPr>
              <a:t>Adding 1 to each case</a:t>
            </a:r>
          </a:p>
          <a:p>
            <a:pPr marL="0" indent="0">
              <a:lnSpc>
                <a:spcPct val="120000"/>
              </a:lnSpc>
              <a:buNone/>
            </a:pPr>
            <a:r>
              <a:rPr lang="en-US" sz="7400" dirty="0">
                <a:latin typeface="Times New Roman" panose="02020603050405020304" pitchFamily="18" charset="0"/>
                <a:cs typeface="Times New Roman" panose="02020603050405020304" pitchFamily="18" charset="0"/>
              </a:rPr>
              <a:t>Prob(income = low) = 1/1003</a:t>
            </a:r>
          </a:p>
          <a:p>
            <a:pPr marL="0" indent="0">
              <a:lnSpc>
                <a:spcPct val="120000"/>
              </a:lnSpc>
              <a:buNone/>
            </a:pPr>
            <a:r>
              <a:rPr lang="en-US" sz="7400" dirty="0">
                <a:latin typeface="Times New Roman" panose="02020603050405020304" pitchFamily="18" charset="0"/>
                <a:cs typeface="Times New Roman" panose="02020603050405020304" pitchFamily="18" charset="0"/>
              </a:rPr>
              <a:t>Prob(income = medium) = 991/1003</a:t>
            </a:r>
          </a:p>
          <a:p>
            <a:pPr marL="0" indent="0">
              <a:lnSpc>
                <a:spcPct val="120000"/>
              </a:lnSpc>
              <a:buNone/>
            </a:pPr>
            <a:r>
              <a:rPr lang="en-US" sz="7400" dirty="0">
                <a:latin typeface="Times New Roman" panose="02020603050405020304" pitchFamily="18" charset="0"/>
                <a:cs typeface="Times New Roman" panose="02020603050405020304" pitchFamily="18" charset="0"/>
              </a:rPr>
              <a:t>Prob(income = high) = 11/1003</a:t>
            </a:r>
          </a:p>
          <a:p>
            <a:pPr marL="0" indent="0">
              <a:lnSpc>
                <a:spcPct val="120000"/>
              </a:lnSpc>
              <a:buNone/>
            </a:pPr>
            <a:r>
              <a:rPr lang="en-US" sz="7400" dirty="0">
                <a:latin typeface="Times New Roman" panose="02020603050405020304" pitchFamily="18" charset="0"/>
                <a:cs typeface="Times New Roman" panose="02020603050405020304" pitchFamily="18" charset="0"/>
              </a:rPr>
              <a:t>The “corrected” prob. estimates are close to their “uncorrected” counterparts</a:t>
            </a:r>
            <a:br>
              <a:rPr lang="en-US" dirty="0"/>
            </a:br>
            <a:endParaRPr lang="en-IN" dirty="0"/>
          </a:p>
        </p:txBody>
      </p:sp>
    </p:spTree>
    <p:extLst>
      <p:ext uri="{BB962C8B-B14F-4D97-AF65-F5344CB8AC3E}">
        <p14:creationId xmlns:p14="http://schemas.microsoft.com/office/powerpoint/2010/main" val="375872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551B-84D9-4A11-A265-21CD5417BC42}"/>
              </a:ext>
            </a:extLst>
          </p:cNvPr>
          <p:cNvSpPr>
            <a:spLocks noGrp="1"/>
          </p:cNvSpPr>
          <p:nvPr>
            <p:ph type="title"/>
          </p:nvPr>
        </p:nvSpPr>
        <p:spPr/>
        <p:txBody>
          <a:bodyPr/>
          <a:lstStyle/>
          <a:p>
            <a:r>
              <a:rPr lang="en-IN" dirty="0"/>
              <a:t>Types of Naïve Bayes Classifiers</a:t>
            </a:r>
          </a:p>
        </p:txBody>
      </p:sp>
      <p:sp>
        <p:nvSpPr>
          <p:cNvPr id="3" name="Content Placeholder 2">
            <a:extLst>
              <a:ext uri="{FF2B5EF4-FFF2-40B4-BE49-F238E27FC236}">
                <a16:creationId xmlns:a16="http://schemas.microsoft.com/office/drawing/2014/main" id="{6E496FBB-B760-49C9-A4BF-7759F17B7F6D}"/>
              </a:ext>
            </a:extLst>
          </p:cNvPr>
          <p:cNvSpPr>
            <a:spLocks noGrp="1"/>
          </p:cNvSpPr>
          <p:nvPr>
            <p:ph idx="1"/>
          </p:nvPr>
        </p:nvSpPr>
        <p:spPr>
          <a:xfrm>
            <a:off x="615517" y="1690688"/>
            <a:ext cx="11289437" cy="4351338"/>
          </a:xfrm>
        </p:spPr>
        <p:txBody>
          <a:bodyPr>
            <a:normAutofit/>
          </a:bodyPr>
          <a:lstStyle/>
          <a:p>
            <a:pPr marL="0" indent="0">
              <a:buNone/>
            </a:pPr>
            <a:r>
              <a:rPr lang="en-US" sz="2200" b="0" i="0" dirty="0">
                <a:effectLst/>
                <a:latin typeface="Times New Roman" panose="02020603050405020304" pitchFamily="18" charset="0"/>
                <a:cs typeface="Times New Roman" panose="02020603050405020304" pitchFamily="18" charset="0"/>
              </a:rPr>
              <a:t>The method that we discussed above is applicable for discrete data. In case of continuous data, we need to make some assumptions regarding the distribution of values of each feature. The different naive Bayes classifiers differ mainly by the assumptions they make regarding the distribution of P(x</a:t>
            </a:r>
            <a:r>
              <a:rPr lang="en-US" sz="2200" b="0" i="0" baseline="-25000" dirty="0">
                <a:effectLst/>
                <a:latin typeface="Times New Roman" panose="02020603050405020304" pitchFamily="18" charset="0"/>
                <a:cs typeface="Times New Roman" panose="02020603050405020304" pitchFamily="18" charset="0"/>
              </a:rPr>
              <a:t>i</a:t>
            </a:r>
            <a:r>
              <a:rPr lang="en-US" sz="2200" b="0" i="0" dirty="0">
                <a:effectLst/>
                <a:latin typeface="Times New Roman" panose="02020603050405020304" pitchFamily="18" charset="0"/>
                <a:cs typeface="Times New Roman" panose="02020603050405020304" pitchFamily="18" charset="0"/>
              </a:rPr>
              <a:t> | y).</a:t>
            </a:r>
          </a:p>
          <a:p>
            <a:r>
              <a:rPr lang="en-US" sz="2200" dirty="0">
                <a:latin typeface="Times New Roman" panose="02020603050405020304" pitchFamily="18" charset="0"/>
                <a:cs typeface="Times New Roman" panose="02020603050405020304" pitchFamily="18" charset="0"/>
              </a:rPr>
              <a:t>Gaussian Naïve Bayes: </a:t>
            </a:r>
            <a:r>
              <a:rPr lang="en-US" sz="2200" b="0" i="0" dirty="0">
                <a:solidFill>
                  <a:srgbClr val="292929"/>
                </a:solidFill>
                <a:effectLst/>
                <a:latin typeface="Times New Roman" panose="02020603050405020304" pitchFamily="18" charset="0"/>
                <a:cs typeface="Times New Roman" panose="02020603050405020304" pitchFamily="18" charset="0"/>
              </a:rPr>
              <a:t>When the predictors take up a continuous value and are not discrete, we assume that these values are sampled from a gaussian distribution.</a:t>
            </a:r>
          </a:p>
          <a:p>
            <a:endParaRPr lang="en-IN" sz="2200" dirty="0">
              <a:latin typeface="Times New Roman" panose="02020603050405020304" pitchFamily="18" charset="0"/>
              <a:cs typeface="Times New Roman" panose="02020603050405020304" pitchFamily="18" charset="0"/>
            </a:endParaRPr>
          </a:p>
        </p:txBody>
      </p:sp>
      <p:pic>
        <p:nvPicPr>
          <p:cNvPr id="7170" name="Picture 2" descr="Image for post">
            <a:extLst>
              <a:ext uri="{FF2B5EF4-FFF2-40B4-BE49-F238E27FC236}">
                <a16:creationId xmlns:a16="http://schemas.microsoft.com/office/drawing/2014/main" id="{737547AA-817D-4023-8180-F4EC7BBA4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225" y="3866357"/>
            <a:ext cx="40195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39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6DCC9E-ACFC-421E-9B4B-7F24CAAD13AE}"/>
              </a:ext>
            </a:extLst>
          </p:cNvPr>
          <p:cNvSpPr>
            <a:spLocks noGrp="1"/>
          </p:cNvSpPr>
          <p:nvPr>
            <p:ph idx="1"/>
          </p:nvPr>
        </p:nvSpPr>
        <p:spPr>
          <a:xfrm>
            <a:off x="447583" y="369687"/>
            <a:ext cx="11262064" cy="4351338"/>
          </a:xfrm>
        </p:spPr>
        <p:txBody>
          <a:bodyPr>
            <a:normAutofit/>
          </a:bodyPr>
          <a:lstStyle/>
          <a:p>
            <a:r>
              <a:rPr lang="en-US" sz="2400" b="0" i="0" dirty="0">
                <a:solidFill>
                  <a:srgbClr val="292929"/>
                </a:solidFill>
                <a:effectLst/>
                <a:latin typeface="Times New Roman" panose="02020603050405020304" pitchFamily="18" charset="0"/>
                <a:cs typeface="Times New Roman" panose="02020603050405020304" pitchFamily="18" charset="0"/>
              </a:rPr>
              <a:t>Since the way the values are present in the dataset changes, the formula for conditional probability changes to</a:t>
            </a:r>
            <a:endParaRPr lang="en-IN" sz="2400" dirty="0">
              <a:latin typeface="Times New Roman" panose="02020603050405020304" pitchFamily="18" charset="0"/>
              <a:cs typeface="Times New Roman" panose="02020603050405020304" pitchFamily="18" charset="0"/>
            </a:endParaRPr>
          </a:p>
        </p:txBody>
      </p:sp>
      <p:pic>
        <p:nvPicPr>
          <p:cNvPr id="8194" name="Picture 2" descr="Image for post">
            <a:extLst>
              <a:ext uri="{FF2B5EF4-FFF2-40B4-BE49-F238E27FC236}">
                <a16:creationId xmlns:a16="http://schemas.microsoft.com/office/drawing/2014/main" id="{C3FF071E-7EF0-4879-9B61-63664C17E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554" y="1196729"/>
            <a:ext cx="7505700" cy="1162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BB77BC8-E4F0-45A5-AE8F-059CFFE84FDB}"/>
              </a:ext>
            </a:extLst>
          </p:cNvPr>
          <p:cNvSpPr txBox="1"/>
          <p:nvPr/>
        </p:nvSpPr>
        <p:spPr>
          <a:xfrm>
            <a:off x="621437" y="2831055"/>
            <a:ext cx="11262064" cy="2800767"/>
          </a:xfrm>
          <a:prstGeom prst="rect">
            <a:avLst/>
          </a:prstGeom>
          <a:noFill/>
        </p:spPr>
        <p:txBody>
          <a:bodyPr wrap="square">
            <a:spAutoFit/>
          </a:bodyPr>
          <a:lstStyle/>
          <a:p>
            <a:pPr algn="l" fontAlgn="base">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Multinomial Naive Bayes</a:t>
            </a:r>
            <a:r>
              <a:rPr lang="en-US" sz="2200" b="0" i="0" dirty="0">
                <a:effectLst/>
                <a:latin typeface="Times New Roman" panose="02020603050405020304" pitchFamily="18" charset="0"/>
                <a:cs typeface="Times New Roman" panose="02020603050405020304" pitchFamily="18" charset="0"/>
              </a:rPr>
              <a:t>: Feature vectors represent the frequencies with which certain events have been generated by a </a:t>
            </a:r>
            <a:r>
              <a:rPr lang="en-US" sz="2200" b="1" i="0" dirty="0">
                <a:effectLst/>
                <a:latin typeface="Times New Roman" panose="02020603050405020304" pitchFamily="18" charset="0"/>
                <a:cs typeface="Times New Roman" panose="02020603050405020304" pitchFamily="18" charset="0"/>
              </a:rPr>
              <a:t>multinomial distribution</a:t>
            </a:r>
            <a:r>
              <a:rPr lang="en-US" sz="2200" b="0" i="0" dirty="0">
                <a:effectLst/>
                <a:latin typeface="Times New Roman" panose="02020603050405020304" pitchFamily="18" charset="0"/>
                <a:cs typeface="Times New Roman" panose="02020603050405020304" pitchFamily="18" charset="0"/>
              </a:rPr>
              <a:t>. This is the event model typically used for document classification.</a:t>
            </a:r>
          </a:p>
          <a:p>
            <a:pPr fontAlgn="base">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Bernoulli Naive Bayes</a:t>
            </a:r>
            <a:r>
              <a:rPr lang="en-US" sz="2200" b="0" i="0" dirty="0">
                <a:effectLst/>
                <a:latin typeface="Times New Roman" panose="02020603050405020304" pitchFamily="18" charset="0"/>
                <a:cs typeface="Times New Roman" panose="02020603050405020304" pitchFamily="18" charset="0"/>
              </a:rPr>
              <a:t>: In the multivariate Bernoulli event model, features are independent Booleans (binary variables) describing inputs. Like the multinomial model, this model is popular for document classification tasks, where binary term occurrence(i.e. a word occurs in a document or not) features are used rather than term frequencies(i.e. frequency of a word in the document).</a:t>
            </a:r>
          </a:p>
          <a:p>
            <a:pPr algn="l" fontAlgn="base">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36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85B0-E289-4A98-9EA5-81A7B997384B}"/>
              </a:ext>
            </a:extLst>
          </p:cNvPr>
          <p:cNvSpPr>
            <a:spLocks noGrp="1"/>
          </p:cNvSpPr>
          <p:nvPr>
            <p:ph type="title"/>
          </p:nvPr>
        </p:nvSpPr>
        <p:spPr/>
        <p:txBody>
          <a:bodyPr/>
          <a:lstStyle/>
          <a:p>
            <a:r>
              <a:rPr lang="en-IN" dirty="0"/>
              <a:t>How effective are Bayesian classifiers?</a:t>
            </a:r>
          </a:p>
        </p:txBody>
      </p:sp>
      <p:sp>
        <p:nvSpPr>
          <p:cNvPr id="3" name="Content Placeholder 2">
            <a:extLst>
              <a:ext uri="{FF2B5EF4-FFF2-40B4-BE49-F238E27FC236}">
                <a16:creationId xmlns:a16="http://schemas.microsoft.com/office/drawing/2014/main" id="{F8176DB7-ED92-4F41-AF71-93DE079AEBEE}"/>
              </a:ext>
            </a:extLst>
          </p:cNvPr>
          <p:cNvSpPr>
            <a:spLocks noGrp="1"/>
          </p:cNvSpPr>
          <p:nvPr>
            <p:ph idx="1"/>
          </p:nvPr>
        </p:nvSpPr>
        <p:spPr/>
        <p:txBody>
          <a:bodyPr/>
          <a:lstStyle/>
          <a:p>
            <a:r>
              <a:rPr lang="en-US" sz="2200" b="0" i="0" dirty="0">
                <a:solidFill>
                  <a:srgbClr val="000000"/>
                </a:solidFill>
                <a:effectLst/>
                <a:latin typeface="Times New Roman" panose="02020603050405020304" pitchFamily="18" charset="0"/>
                <a:cs typeface="Times New Roman" panose="02020603050405020304" pitchFamily="18" charset="0"/>
              </a:rPr>
              <a:t>Various empirical studies of this classifier in comparison to decision tree and neural network classifiers have found it to be comparable in some domains</a:t>
            </a:r>
            <a:r>
              <a:rPr lang="en-US" dirty="0"/>
              <a:t> </a:t>
            </a:r>
          </a:p>
          <a:p>
            <a:r>
              <a:rPr lang="en-US" sz="2200" b="0" i="0" dirty="0">
                <a:solidFill>
                  <a:srgbClr val="000000"/>
                </a:solidFill>
                <a:effectLst/>
                <a:latin typeface="Times New Roman" panose="02020603050405020304" pitchFamily="18" charset="0"/>
                <a:cs typeface="Times New Roman" panose="02020603050405020304" pitchFamily="18" charset="0"/>
              </a:rPr>
              <a:t>Bayesian classifiers are also useful in that they provide a theoretical justification for other classifiers that do not explicitly use Bayes’ theorem</a:t>
            </a:r>
            <a:r>
              <a:rPr lang="en-US" sz="2200" dirty="0">
                <a:latin typeface="Times New Roman" panose="02020603050405020304" pitchFamily="18" charset="0"/>
                <a:cs typeface="Times New Roman" panose="02020603050405020304" pitchFamily="18" charset="0"/>
              </a:rPr>
              <a:t> </a:t>
            </a:r>
            <a:br>
              <a:rPr lang="en-US" dirty="0"/>
            </a:br>
            <a:br>
              <a:rPr lang="en-US" dirty="0"/>
            </a:br>
            <a:endParaRPr lang="en-IN" dirty="0"/>
          </a:p>
        </p:txBody>
      </p:sp>
    </p:spTree>
    <p:extLst>
      <p:ext uri="{BB962C8B-B14F-4D97-AF65-F5344CB8AC3E}">
        <p14:creationId xmlns:p14="http://schemas.microsoft.com/office/powerpoint/2010/main" val="170072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DD37-B284-4C3E-B495-58AB952B867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880BFE8-5DB4-43A6-935C-ED8E050A2BC6}"/>
              </a:ext>
            </a:extLst>
          </p:cNvPr>
          <p:cNvSpPr>
            <a:spLocks noGrp="1"/>
          </p:cNvSpPr>
          <p:nvPr>
            <p:ph idx="1"/>
          </p:nvPr>
        </p:nvSpPr>
        <p:spPr/>
        <p:txBody>
          <a:bodyPr/>
          <a:lstStyle/>
          <a:p>
            <a:r>
              <a:rPr lang="en-IN" dirty="0">
                <a:hlinkClick r:id="rId2"/>
              </a:rPr>
              <a:t>https://towardsdatascience.com/naive-bayes-classifier-81d512f50a7c</a:t>
            </a:r>
            <a:endParaRPr lang="en-IN" dirty="0"/>
          </a:p>
          <a:p>
            <a:r>
              <a:rPr lang="en-IN" dirty="0">
                <a:hlinkClick r:id="rId3"/>
              </a:rPr>
              <a:t>https://en.wikipedia.org/wiki/Naive_Bayes_classifier</a:t>
            </a:r>
            <a:endParaRPr lang="en-IN" dirty="0"/>
          </a:p>
          <a:p>
            <a:r>
              <a:rPr lang="en-IN" dirty="0"/>
              <a:t>Data Mining: Concepts and Techniques, (3</a:t>
            </a:r>
            <a:r>
              <a:rPr lang="en-IN" baseline="30000" dirty="0"/>
              <a:t>rd</a:t>
            </a:r>
            <a:r>
              <a:rPr lang="en-IN" dirty="0"/>
              <a:t> </a:t>
            </a:r>
            <a:r>
              <a:rPr lang="en-IN" dirty="0" err="1"/>
              <a:t>Edn</a:t>
            </a:r>
            <a:r>
              <a:rPr lang="en-IN" dirty="0"/>
              <a:t>.), Jiawei Han, Micheline </a:t>
            </a:r>
            <a:r>
              <a:rPr lang="en-IN" dirty="0" err="1"/>
              <a:t>Kamber</a:t>
            </a:r>
            <a:r>
              <a:rPr lang="en-IN" dirty="0"/>
              <a:t>, Morgan Kaufmann, 2015.</a:t>
            </a:r>
          </a:p>
        </p:txBody>
      </p:sp>
    </p:spTree>
    <p:extLst>
      <p:ext uri="{BB962C8B-B14F-4D97-AF65-F5344CB8AC3E}">
        <p14:creationId xmlns:p14="http://schemas.microsoft.com/office/powerpoint/2010/main" val="446985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C5EC8-19A0-4598-809F-F06353A31937}"/>
              </a:ext>
            </a:extLst>
          </p:cNvPr>
          <p:cNvSpPr>
            <a:spLocks noGrp="1"/>
          </p:cNvSpPr>
          <p:nvPr>
            <p:ph idx="1"/>
          </p:nvPr>
        </p:nvSpPr>
        <p:spPr>
          <a:xfrm>
            <a:off x="838200" y="3082771"/>
            <a:ext cx="10515600" cy="4351338"/>
          </a:xfrm>
        </p:spPr>
        <p:txBody>
          <a:bodyPr>
            <a:normAutofit/>
          </a:bodyPr>
          <a:lstStyle/>
          <a:p>
            <a:pPr marL="0" indent="0" algn="ctr">
              <a:buNone/>
            </a:pPr>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9612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2E52-4D95-4E63-B68D-2073071A0053}"/>
              </a:ext>
            </a:extLst>
          </p:cNvPr>
          <p:cNvSpPr>
            <a:spLocks noGrp="1"/>
          </p:cNvSpPr>
          <p:nvPr>
            <p:ph type="title"/>
          </p:nvPr>
        </p:nvSpPr>
        <p:spPr/>
        <p:txBody>
          <a:bodyPr/>
          <a:lstStyle/>
          <a:p>
            <a:r>
              <a:rPr lang="en-IN" dirty="0"/>
              <a:t>What is a classifier?</a:t>
            </a:r>
          </a:p>
        </p:txBody>
      </p:sp>
      <p:sp>
        <p:nvSpPr>
          <p:cNvPr id="3" name="Content Placeholder 2">
            <a:extLst>
              <a:ext uri="{FF2B5EF4-FFF2-40B4-BE49-F238E27FC236}">
                <a16:creationId xmlns:a16="http://schemas.microsoft.com/office/drawing/2014/main" id="{30AACA30-3E77-45B2-9213-7AD6C64FF76A}"/>
              </a:ext>
            </a:extLst>
          </p:cNvPr>
          <p:cNvSpPr>
            <a:spLocks noGrp="1"/>
          </p:cNvSpPr>
          <p:nvPr>
            <p:ph idx="1"/>
          </p:nvPr>
        </p:nvSpPr>
        <p:spPr>
          <a:xfrm>
            <a:off x="731668" y="1690688"/>
            <a:ext cx="10515600" cy="4351338"/>
          </a:xfrm>
        </p:spPr>
        <p:txBody>
          <a:bodyPr>
            <a:normAutofit lnSpcReduction="10000"/>
          </a:bodyPr>
          <a:lstStyle/>
          <a:p>
            <a:pPr algn="just"/>
            <a:r>
              <a:rPr lang="en-US" sz="2600" b="0" i="0" dirty="0">
                <a:effectLst/>
                <a:latin typeface="Times New Roman" panose="02020603050405020304" pitchFamily="18" charset="0"/>
                <a:cs typeface="Times New Roman" panose="02020603050405020304" pitchFamily="18" charset="0"/>
              </a:rPr>
              <a:t>A classifier is a machine learning model that is used to discriminate different objects based on certain features</a:t>
            </a:r>
          </a:p>
          <a:p>
            <a:pPr marL="0" indent="0" algn="just">
              <a:buNone/>
            </a:pPr>
            <a:r>
              <a:rPr lang="en-US" sz="2600" dirty="0">
                <a:latin typeface="Times New Roman" panose="02020603050405020304" pitchFamily="18" charset="0"/>
                <a:cs typeface="Times New Roman" panose="02020603050405020304" pitchFamily="18" charset="0"/>
              </a:rPr>
              <a:t>Applications - </a:t>
            </a:r>
            <a:endParaRPr lang="en-US" sz="2600" b="0" i="0" dirty="0">
              <a:effectLst/>
              <a:latin typeface="Times New Roman" panose="02020603050405020304" pitchFamily="18" charset="0"/>
              <a:cs typeface="Times New Roman" panose="02020603050405020304" pitchFamily="18" charset="0"/>
            </a:endParaRPr>
          </a:p>
          <a:p>
            <a:pPr>
              <a:lnSpc>
                <a:spcPct val="100000"/>
              </a:lnSpc>
            </a:pPr>
            <a:r>
              <a:rPr lang="en-US" sz="2600" dirty="0">
                <a:latin typeface="Times New Roman" panose="02020603050405020304" pitchFamily="18" charset="0"/>
                <a:cs typeface="Times New Roman" panose="02020603050405020304" pitchFamily="18" charset="0"/>
              </a:rPr>
              <a:t>Life Science: Predicting tumor cells as benign or malignant</a:t>
            </a:r>
          </a:p>
          <a:p>
            <a:pPr>
              <a:lnSpc>
                <a:spcPct val="100000"/>
              </a:lnSpc>
            </a:pPr>
            <a:r>
              <a:rPr lang="en-US" sz="2600" dirty="0">
                <a:latin typeface="Times New Roman" panose="02020603050405020304" pitchFamily="18" charset="0"/>
                <a:cs typeface="Times New Roman" panose="02020603050405020304" pitchFamily="18" charset="0"/>
              </a:rPr>
              <a:t>Security: Classifying credit card transactions as legitimate or fraudulent</a:t>
            </a:r>
          </a:p>
          <a:p>
            <a:pPr>
              <a:lnSpc>
                <a:spcPct val="100000"/>
              </a:lnSpc>
            </a:pPr>
            <a:r>
              <a:rPr lang="en-US" sz="2600" dirty="0">
                <a:latin typeface="Times New Roman" panose="02020603050405020304" pitchFamily="18" charset="0"/>
                <a:cs typeface="Times New Roman" panose="02020603050405020304" pitchFamily="18" charset="0"/>
              </a:rPr>
              <a:t>Prediction: Weather, voting, political dynamics, etc. and many more..</a:t>
            </a:r>
          </a:p>
          <a:p>
            <a:pPr marL="0" indent="0">
              <a:lnSpc>
                <a:spcPct val="100000"/>
              </a:lnSpc>
              <a:buNone/>
            </a:pPr>
            <a:r>
              <a:rPr lang="en-US" sz="2600" dirty="0">
                <a:latin typeface="Times New Roman" panose="02020603050405020304" pitchFamily="18" charset="0"/>
                <a:cs typeface="Times New Roman" panose="02020603050405020304" pitchFamily="18" charset="0"/>
              </a:rPr>
              <a:t>Types – </a:t>
            </a:r>
          </a:p>
          <a:p>
            <a:pPr>
              <a:lnSpc>
                <a:spcPct val="100000"/>
              </a:lnSpc>
            </a:pPr>
            <a:r>
              <a:rPr lang="en-US" sz="2600" dirty="0">
                <a:latin typeface="Times New Roman" panose="02020603050405020304" pitchFamily="18" charset="0"/>
                <a:cs typeface="Times New Roman" panose="02020603050405020304" pitchFamily="18" charset="0"/>
              </a:rPr>
              <a:t>Supervised Classification</a:t>
            </a:r>
          </a:p>
          <a:p>
            <a:pPr>
              <a:lnSpc>
                <a:spcPct val="100000"/>
              </a:lnSpc>
            </a:pPr>
            <a:r>
              <a:rPr lang="en-US" sz="2600" dirty="0">
                <a:latin typeface="Times New Roman" panose="02020603050405020304" pitchFamily="18" charset="0"/>
                <a:cs typeface="Times New Roman" panose="02020603050405020304" pitchFamily="18" charset="0"/>
              </a:rPr>
              <a:t>Unsupervised Classification</a:t>
            </a:r>
          </a:p>
          <a:p>
            <a:pPr>
              <a:lnSpc>
                <a:spcPct val="100000"/>
              </a:lnSpc>
            </a:pPr>
            <a:endParaRPr lang="en-US" sz="2600" b="0" i="0" dirty="0">
              <a:effectLst/>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63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7C70-3F0D-4A44-B793-A36E3F50BDD3}"/>
              </a:ext>
            </a:extLst>
          </p:cNvPr>
          <p:cNvSpPr>
            <a:spLocks noGrp="1"/>
          </p:cNvSpPr>
          <p:nvPr>
            <p:ph type="title"/>
          </p:nvPr>
        </p:nvSpPr>
        <p:spPr/>
        <p:txBody>
          <a:bodyPr/>
          <a:lstStyle/>
          <a:p>
            <a:r>
              <a:rPr lang="en-IN" dirty="0"/>
              <a:t>Naïve Bayes Classifiers</a:t>
            </a:r>
          </a:p>
        </p:txBody>
      </p:sp>
      <p:sp>
        <p:nvSpPr>
          <p:cNvPr id="3" name="Content Placeholder 2">
            <a:extLst>
              <a:ext uri="{FF2B5EF4-FFF2-40B4-BE49-F238E27FC236}">
                <a16:creationId xmlns:a16="http://schemas.microsoft.com/office/drawing/2014/main" id="{C52F0663-460B-498E-BFC7-62C2261E43C0}"/>
              </a:ext>
            </a:extLst>
          </p:cNvPr>
          <p:cNvSpPr>
            <a:spLocks noGrp="1"/>
          </p:cNvSpPr>
          <p:nvPr>
            <p:ph idx="1"/>
          </p:nvPr>
        </p:nvSpPr>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Naive Bayes classifiers are a collection of classification algorithms based on </a:t>
            </a:r>
            <a:r>
              <a:rPr lang="en-US" b="1" i="0" dirty="0">
                <a:effectLst/>
                <a:latin typeface="Times New Roman" panose="02020603050405020304" pitchFamily="18" charset="0"/>
                <a:cs typeface="Times New Roman" panose="02020603050405020304" pitchFamily="18" charset="0"/>
              </a:rPr>
              <a:t>Bayes’ Theorem</a:t>
            </a:r>
            <a:r>
              <a:rPr lang="en-US" b="0" i="0" dirty="0">
                <a:effectLst/>
                <a:latin typeface="Times New Roman" panose="02020603050405020304" pitchFamily="18" charset="0"/>
                <a:cs typeface="Times New Roman" panose="02020603050405020304" pitchFamily="18" charset="0"/>
              </a:rPr>
              <a:t>. It is not a single algorithm but a family of algorithms where all of them share a common principle, i.e. every pair of features being classified is independent of each other.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31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E817-5962-40B9-AB1C-7600A22BF0A2}"/>
              </a:ext>
            </a:extLst>
          </p:cNvPr>
          <p:cNvSpPr>
            <a:spLocks noGrp="1"/>
          </p:cNvSpPr>
          <p:nvPr>
            <p:ph type="title"/>
          </p:nvPr>
        </p:nvSpPr>
        <p:spPr/>
        <p:txBody>
          <a:bodyPr/>
          <a:lstStyle/>
          <a:p>
            <a:r>
              <a:rPr lang="en-IN" dirty="0"/>
              <a:t>Bayes’ Theorem</a:t>
            </a:r>
          </a:p>
        </p:txBody>
      </p:sp>
      <p:sp>
        <p:nvSpPr>
          <p:cNvPr id="3" name="Content Placeholder 2">
            <a:extLst>
              <a:ext uri="{FF2B5EF4-FFF2-40B4-BE49-F238E27FC236}">
                <a16:creationId xmlns:a16="http://schemas.microsoft.com/office/drawing/2014/main" id="{C2B493B8-E446-45F8-AB6A-3A4817585D44}"/>
              </a:ext>
            </a:extLst>
          </p:cNvPr>
          <p:cNvSpPr>
            <a:spLocks noGrp="1"/>
          </p:cNvSpPr>
          <p:nvPr>
            <p:ph idx="1"/>
          </p:nvPr>
        </p:nvSpPr>
        <p:spPr>
          <a:xfrm>
            <a:off x="838200" y="1577049"/>
            <a:ext cx="10515600" cy="4539665"/>
          </a:xfrm>
        </p:spPr>
        <p:txBody>
          <a:bodyPr>
            <a:normAutofit fontScale="62500" lnSpcReduction="20000"/>
          </a:bodyPr>
          <a:lstStyle/>
          <a:p>
            <a:pPr algn="just"/>
            <a:r>
              <a:rPr lang="en-US" sz="3800" b="0" i="0" dirty="0">
                <a:effectLst/>
                <a:latin typeface="Times New Roman" panose="02020603050405020304" pitchFamily="18" charset="0"/>
                <a:cs typeface="Times New Roman" panose="02020603050405020304" pitchFamily="18" charset="0"/>
              </a:rPr>
              <a:t>Bayes’ Theorem finds the probability of an event occurring given the probability of another event that has already occurred. Bayes’ theorem is stated mathematically as the following equation:</a:t>
            </a:r>
          </a:p>
          <a:p>
            <a:pPr marL="0" indent="0">
              <a:buNone/>
            </a:pPr>
            <a:endParaRPr lang="en-IN" dirty="0"/>
          </a:p>
          <a:p>
            <a:pPr marL="0" indent="0">
              <a:buNone/>
            </a:pPr>
            <a:endParaRPr lang="en-IN" dirty="0"/>
          </a:p>
          <a:p>
            <a:pPr marL="0" indent="0">
              <a:buNone/>
            </a:pPr>
            <a:endParaRPr lang="en-IN" dirty="0"/>
          </a:p>
          <a:p>
            <a:pPr algn="just" fontAlgn="base"/>
            <a:r>
              <a:rPr lang="en-US" sz="3800" b="0" i="0" dirty="0">
                <a:effectLst/>
                <a:latin typeface="Times New Roman" panose="02020603050405020304" pitchFamily="18" charset="0"/>
                <a:cs typeface="Times New Roman" panose="02020603050405020304" pitchFamily="18" charset="0"/>
              </a:rPr>
              <a:t>where A and B are events and P(B) ? 0.</a:t>
            </a:r>
          </a:p>
          <a:p>
            <a:pPr algn="just" fontAlgn="base">
              <a:buFont typeface="Arial" panose="020B0604020202020204" pitchFamily="34" charset="0"/>
              <a:buChar char="•"/>
            </a:pPr>
            <a:r>
              <a:rPr lang="en-US" sz="3800" b="0" i="0" dirty="0">
                <a:effectLst/>
                <a:latin typeface="Times New Roman" panose="02020603050405020304" pitchFamily="18" charset="0"/>
                <a:cs typeface="Times New Roman" panose="02020603050405020304" pitchFamily="18" charset="0"/>
              </a:rPr>
              <a:t>Basically, we are trying to find probability of event A, given the event B is true. Event B is also termed as </a:t>
            </a:r>
            <a:r>
              <a:rPr lang="en-US" sz="3800" b="1" i="0" dirty="0">
                <a:effectLst/>
                <a:latin typeface="Times New Roman" panose="02020603050405020304" pitchFamily="18" charset="0"/>
                <a:cs typeface="Times New Roman" panose="02020603050405020304" pitchFamily="18" charset="0"/>
              </a:rPr>
              <a:t>evidence</a:t>
            </a:r>
            <a:r>
              <a:rPr lang="en-US" sz="3800" b="0" i="0" dirty="0">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3800" b="0" i="0" dirty="0">
                <a:effectLst/>
                <a:latin typeface="Times New Roman" panose="02020603050405020304" pitchFamily="18" charset="0"/>
                <a:cs typeface="Times New Roman" panose="02020603050405020304" pitchFamily="18" charset="0"/>
              </a:rPr>
              <a:t>P(A) is the </a:t>
            </a:r>
            <a:r>
              <a:rPr lang="en-US" sz="3800" b="1" i="0" dirty="0">
                <a:effectLst/>
                <a:latin typeface="Times New Roman" panose="02020603050405020304" pitchFamily="18" charset="0"/>
                <a:cs typeface="Times New Roman" panose="02020603050405020304" pitchFamily="18" charset="0"/>
              </a:rPr>
              <a:t>priori</a:t>
            </a:r>
            <a:r>
              <a:rPr lang="en-US" sz="3800" b="0" i="0" dirty="0">
                <a:effectLst/>
                <a:latin typeface="Times New Roman" panose="02020603050405020304" pitchFamily="18" charset="0"/>
                <a:cs typeface="Times New Roman" panose="02020603050405020304" pitchFamily="18" charset="0"/>
              </a:rPr>
              <a:t> of A (the prior probability, i.e. Probability of event before evidence is seen). The evidence is an attribute value of an unknown instance(here, it is event B).</a:t>
            </a:r>
          </a:p>
          <a:p>
            <a:pPr algn="just" fontAlgn="base">
              <a:buFont typeface="Arial" panose="020B0604020202020204" pitchFamily="34" charset="0"/>
              <a:buChar char="•"/>
            </a:pPr>
            <a:r>
              <a:rPr lang="en-US" sz="3800" b="0" i="0" dirty="0">
                <a:effectLst/>
                <a:latin typeface="Times New Roman" panose="02020603050405020304" pitchFamily="18" charset="0"/>
                <a:cs typeface="Times New Roman" panose="02020603050405020304" pitchFamily="18" charset="0"/>
              </a:rPr>
              <a:t>P(A|B) is a posteriori probability of B, i.e. probability of event after evidence is seen.</a:t>
            </a:r>
          </a:p>
          <a:p>
            <a:pPr marL="0" indent="0">
              <a:buNone/>
            </a:pPr>
            <a:endParaRPr lang="en-IN" dirty="0"/>
          </a:p>
        </p:txBody>
      </p:sp>
      <p:pic>
        <p:nvPicPr>
          <p:cNvPr id="1028" name="Picture 4" descr="Image for post">
            <a:extLst>
              <a:ext uri="{FF2B5EF4-FFF2-40B4-BE49-F238E27FC236}">
                <a16:creationId xmlns:a16="http://schemas.microsoft.com/office/drawing/2014/main" id="{55AF61E5-983A-45A6-870C-4D51B8E27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558" y="2488419"/>
            <a:ext cx="3568823" cy="82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73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for post">
            <a:extLst>
              <a:ext uri="{FF2B5EF4-FFF2-40B4-BE49-F238E27FC236}">
                <a16:creationId xmlns:a16="http://schemas.microsoft.com/office/drawing/2014/main" id="{0A73318B-6D4A-4CF5-8A6F-29E0A16F7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113" y="0"/>
            <a:ext cx="68357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8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BA68-3F81-433E-8905-3C6FCFB7C718}"/>
              </a:ext>
            </a:extLst>
          </p:cNvPr>
          <p:cNvSpPr>
            <a:spLocks noGrp="1"/>
          </p:cNvSpPr>
          <p:nvPr>
            <p:ph type="title"/>
          </p:nvPr>
        </p:nvSpPr>
        <p:spPr/>
        <p:txBody>
          <a:bodyPr/>
          <a:lstStyle/>
          <a:p>
            <a:r>
              <a:rPr lang="en-IN" dirty="0"/>
              <a:t>Example Dataset</a:t>
            </a:r>
          </a:p>
        </p:txBody>
      </p:sp>
      <p:sp>
        <p:nvSpPr>
          <p:cNvPr id="3" name="Content Placeholder 2">
            <a:extLst>
              <a:ext uri="{FF2B5EF4-FFF2-40B4-BE49-F238E27FC236}">
                <a16:creationId xmlns:a16="http://schemas.microsoft.com/office/drawing/2014/main" id="{76ABC8C0-97F3-47E0-8F1D-9970BCA994AB}"/>
              </a:ext>
            </a:extLst>
          </p:cNvPr>
          <p:cNvSpPr>
            <a:spLocks noGrp="1"/>
          </p:cNvSpPr>
          <p:nvPr>
            <p:ph idx="1"/>
          </p:nvPr>
        </p:nvSpPr>
        <p:spPr/>
        <p:txBody>
          <a:bodyPr/>
          <a:lstStyle/>
          <a:p>
            <a:pPr marL="0" indent="0" algn="l" fontAlgn="base">
              <a:buNone/>
            </a:pPr>
            <a:r>
              <a:rPr lang="en-US" sz="2600" b="0" i="0" dirty="0">
                <a:effectLst/>
                <a:latin typeface="Times New Roman" panose="02020603050405020304" pitchFamily="18" charset="0"/>
                <a:cs typeface="Times New Roman" panose="02020603050405020304" pitchFamily="18" charset="0"/>
              </a:rPr>
              <a:t>The dataset is divided into two parts, namely, </a:t>
            </a:r>
            <a:r>
              <a:rPr lang="en-US" sz="2600" b="1" i="0" dirty="0">
                <a:effectLst/>
                <a:latin typeface="Times New Roman" panose="02020603050405020304" pitchFamily="18" charset="0"/>
                <a:cs typeface="Times New Roman" panose="02020603050405020304" pitchFamily="18" charset="0"/>
              </a:rPr>
              <a:t>feature matrix</a:t>
            </a:r>
            <a:r>
              <a:rPr lang="en-US" sz="2600" b="0" i="0" dirty="0">
                <a:effectLst/>
                <a:latin typeface="Times New Roman" panose="02020603050405020304" pitchFamily="18" charset="0"/>
                <a:cs typeface="Times New Roman" panose="02020603050405020304" pitchFamily="18" charset="0"/>
              </a:rPr>
              <a:t> and the </a:t>
            </a:r>
            <a:r>
              <a:rPr lang="en-US" sz="2600" b="1" i="0" dirty="0">
                <a:effectLst/>
                <a:latin typeface="Times New Roman" panose="02020603050405020304" pitchFamily="18" charset="0"/>
                <a:cs typeface="Times New Roman" panose="02020603050405020304" pitchFamily="18" charset="0"/>
              </a:rPr>
              <a:t>response vector</a:t>
            </a:r>
            <a:r>
              <a:rPr lang="en-US" sz="2600" dirty="0">
                <a:latin typeface="Times New Roman" panose="02020603050405020304" pitchFamily="18" charset="0"/>
                <a:cs typeface="Times New Roman" panose="02020603050405020304" pitchFamily="18" charset="0"/>
              </a:rPr>
              <a:t>:</a:t>
            </a:r>
            <a:endParaRPr lang="en-US" sz="26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Feature matrix contains all the vectors(rows) of dataset in which each vector consists of the value of </a:t>
            </a:r>
            <a:r>
              <a:rPr lang="en-US" sz="2600" b="1" i="0" dirty="0">
                <a:effectLst/>
                <a:latin typeface="Times New Roman" panose="02020603050405020304" pitchFamily="18" charset="0"/>
                <a:cs typeface="Times New Roman" panose="02020603050405020304" pitchFamily="18" charset="0"/>
              </a:rPr>
              <a:t>dependent features</a:t>
            </a:r>
            <a:r>
              <a:rPr lang="en-US" sz="2600" b="0" i="0" dirty="0">
                <a:effectLst/>
                <a:latin typeface="Times New Roman" panose="02020603050405020304" pitchFamily="18" charset="0"/>
                <a:cs typeface="Times New Roman" panose="02020603050405020304" pitchFamily="18" charset="0"/>
              </a:rPr>
              <a:t>. In above dataset, features are ‘Outlook’, ‘Temperature’, ‘Humidity’ and ‘Windy’.</a:t>
            </a:r>
          </a:p>
          <a:p>
            <a:pPr algn="l" fontAlgn="base">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Response vector contains the value of </a:t>
            </a:r>
            <a:r>
              <a:rPr lang="en-US" sz="2600" b="1" i="0" dirty="0">
                <a:effectLst/>
                <a:latin typeface="Times New Roman" panose="02020603050405020304" pitchFamily="18" charset="0"/>
                <a:cs typeface="Times New Roman" panose="02020603050405020304" pitchFamily="18" charset="0"/>
              </a:rPr>
              <a:t>class variable</a:t>
            </a:r>
            <a:r>
              <a:rPr lang="en-US" sz="2600" b="0" i="0" dirty="0">
                <a:effectLst/>
                <a:latin typeface="Times New Roman" panose="02020603050405020304" pitchFamily="18" charset="0"/>
                <a:cs typeface="Times New Roman" panose="02020603050405020304" pitchFamily="18" charset="0"/>
              </a:rPr>
              <a:t>(prediction or output) for each row of feature matrix. In above dataset, the class variable name is ‘Play golf’.</a:t>
            </a:r>
          </a:p>
          <a:p>
            <a:endParaRPr lang="en-IN" dirty="0"/>
          </a:p>
        </p:txBody>
      </p:sp>
    </p:spTree>
    <p:extLst>
      <p:ext uri="{BB962C8B-B14F-4D97-AF65-F5344CB8AC3E}">
        <p14:creationId xmlns:p14="http://schemas.microsoft.com/office/powerpoint/2010/main" val="42925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A0B1-D665-40C3-9C88-AC78A1E830AD}"/>
              </a:ext>
            </a:extLst>
          </p:cNvPr>
          <p:cNvSpPr>
            <a:spLocks noGrp="1"/>
          </p:cNvSpPr>
          <p:nvPr>
            <p:ph type="title"/>
          </p:nvPr>
        </p:nvSpPr>
        <p:spPr/>
        <p:txBody>
          <a:bodyPr/>
          <a:lstStyle/>
          <a:p>
            <a:r>
              <a:rPr lang="en-IN" dirty="0"/>
              <a:t>Assumption</a:t>
            </a:r>
          </a:p>
        </p:txBody>
      </p:sp>
      <p:sp>
        <p:nvSpPr>
          <p:cNvPr id="3" name="Content Placeholder 2">
            <a:extLst>
              <a:ext uri="{FF2B5EF4-FFF2-40B4-BE49-F238E27FC236}">
                <a16:creationId xmlns:a16="http://schemas.microsoft.com/office/drawing/2014/main" id="{2BA757D5-C36E-4686-A3DA-0F1D2E57C1AD}"/>
              </a:ext>
            </a:extLst>
          </p:cNvPr>
          <p:cNvSpPr>
            <a:spLocks noGrp="1"/>
          </p:cNvSpPr>
          <p:nvPr>
            <p:ph idx="1"/>
          </p:nvPr>
        </p:nvSpPr>
        <p:spPr/>
        <p:txBody>
          <a:bodyPr>
            <a:normAutofit fontScale="70000" lnSpcReduction="20000"/>
          </a:bodyPr>
          <a:lstStyle/>
          <a:p>
            <a:pPr marL="0" indent="0" algn="l" fontAlgn="base">
              <a:buNone/>
            </a:pPr>
            <a:r>
              <a:rPr lang="en-US" sz="3400" b="0" i="0" dirty="0">
                <a:effectLst/>
                <a:latin typeface="Times New Roman" panose="02020603050405020304" pitchFamily="18" charset="0"/>
                <a:cs typeface="Times New Roman" panose="02020603050405020304" pitchFamily="18" charset="0"/>
              </a:rPr>
              <a:t>The fundamental Naive Bayes assumption is that each feature makes an:</a:t>
            </a:r>
          </a:p>
          <a:p>
            <a:pPr algn="l" fontAlgn="base">
              <a:buFont typeface="Arial" panose="020B0604020202020204" pitchFamily="34" charset="0"/>
              <a:buChar char="•"/>
            </a:pPr>
            <a:r>
              <a:rPr lang="en-US" sz="3400" b="0" i="0" dirty="0">
                <a:effectLst/>
                <a:latin typeface="Times New Roman" panose="02020603050405020304" pitchFamily="18" charset="0"/>
                <a:cs typeface="Times New Roman" panose="02020603050405020304" pitchFamily="18" charset="0"/>
              </a:rPr>
              <a:t>independent</a:t>
            </a:r>
          </a:p>
          <a:p>
            <a:pPr algn="l" fontAlgn="base">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e</a:t>
            </a:r>
            <a:r>
              <a:rPr lang="en-US" sz="3400" b="0" i="0" dirty="0">
                <a:effectLst/>
                <a:latin typeface="Times New Roman" panose="02020603050405020304" pitchFamily="18" charset="0"/>
                <a:cs typeface="Times New Roman" panose="02020603050405020304" pitchFamily="18" charset="0"/>
              </a:rPr>
              <a:t>qual </a:t>
            </a:r>
          </a:p>
          <a:p>
            <a:pPr marL="0" indent="0" algn="l" fontAlgn="base">
              <a:buNone/>
            </a:pPr>
            <a:r>
              <a:rPr lang="en-US" sz="3400" b="0" i="0" dirty="0">
                <a:effectLst/>
                <a:latin typeface="Times New Roman" panose="02020603050405020304" pitchFamily="18" charset="0"/>
                <a:cs typeface="Times New Roman" panose="02020603050405020304" pitchFamily="18" charset="0"/>
              </a:rPr>
              <a:t>contribution to the outcome.</a:t>
            </a:r>
          </a:p>
          <a:p>
            <a:pPr marL="0" indent="0" algn="l" fontAlgn="base">
              <a:buNone/>
            </a:pPr>
            <a:endParaRPr lang="en-US" sz="3400" b="0" i="0" dirty="0">
              <a:effectLst/>
              <a:latin typeface="Times New Roman" panose="02020603050405020304" pitchFamily="18" charset="0"/>
              <a:cs typeface="Times New Roman" panose="02020603050405020304" pitchFamily="18" charset="0"/>
            </a:endParaRPr>
          </a:p>
          <a:p>
            <a:pPr marL="0" indent="0" algn="l" fontAlgn="base">
              <a:buNone/>
            </a:pPr>
            <a:r>
              <a:rPr lang="en-US" sz="3400" b="0" i="0" dirty="0">
                <a:effectLst/>
                <a:latin typeface="Times New Roman" panose="02020603050405020304" pitchFamily="18" charset="0"/>
                <a:cs typeface="Times New Roman" panose="02020603050405020304" pitchFamily="18" charset="0"/>
              </a:rPr>
              <a:t>With relation to our dataset, this concept can be understood as:</a:t>
            </a:r>
          </a:p>
          <a:p>
            <a:pPr algn="l" fontAlgn="base">
              <a:buFont typeface="Arial" panose="020B0604020202020204" pitchFamily="34" charset="0"/>
              <a:buChar char="•"/>
            </a:pPr>
            <a:r>
              <a:rPr lang="en-US" sz="3400" b="0" i="0" dirty="0">
                <a:effectLst/>
                <a:latin typeface="Times New Roman" panose="02020603050405020304" pitchFamily="18" charset="0"/>
                <a:cs typeface="Times New Roman" panose="02020603050405020304" pitchFamily="18" charset="0"/>
              </a:rPr>
              <a:t>We assume that no pair of features are dependent. For example, the temperature being ‘Hot’ has nothing to do with the humidity or the outlook being ‘Rainy’ has no effect on the winds. Hence, the features are assumed to be </a:t>
            </a:r>
            <a:r>
              <a:rPr lang="en-US" sz="3400" b="1" i="0" dirty="0">
                <a:effectLst/>
                <a:latin typeface="Times New Roman" panose="02020603050405020304" pitchFamily="18" charset="0"/>
                <a:cs typeface="Times New Roman" panose="02020603050405020304" pitchFamily="18" charset="0"/>
              </a:rPr>
              <a:t>independent</a:t>
            </a:r>
            <a:r>
              <a:rPr lang="en-US" sz="3400" b="0" i="0" dirty="0">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sz="3400" b="0" i="0" dirty="0">
                <a:effectLst/>
                <a:latin typeface="Times New Roman" panose="02020603050405020304" pitchFamily="18" charset="0"/>
                <a:cs typeface="Times New Roman" panose="02020603050405020304" pitchFamily="18" charset="0"/>
              </a:rPr>
              <a:t>Secondly, each feature is given the same weight(or importance). For example, knowing only temperature and humidity alone can’t predict the outcome accurately. None of the attributes is irrelevant and assumed to be contributing </a:t>
            </a:r>
            <a:r>
              <a:rPr lang="en-US" sz="3400" b="1" i="0" dirty="0">
                <a:effectLst/>
                <a:latin typeface="Times New Roman" panose="02020603050405020304" pitchFamily="18" charset="0"/>
                <a:cs typeface="Times New Roman" panose="02020603050405020304" pitchFamily="18" charset="0"/>
              </a:rPr>
              <a:t>equally</a:t>
            </a:r>
            <a:r>
              <a:rPr lang="en-US" sz="3400" b="0" i="0" dirty="0">
                <a:effectLst/>
                <a:latin typeface="Times New Roman" panose="02020603050405020304" pitchFamily="18" charset="0"/>
                <a:cs typeface="Times New Roman" panose="02020603050405020304" pitchFamily="18" charset="0"/>
              </a:rPr>
              <a:t> to the outcome.</a:t>
            </a:r>
          </a:p>
          <a:p>
            <a:endParaRPr lang="en-IN" dirty="0"/>
          </a:p>
        </p:txBody>
      </p:sp>
    </p:spTree>
    <p:extLst>
      <p:ext uri="{BB962C8B-B14F-4D97-AF65-F5344CB8AC3E}">
        <p14:creationId xmlns:p14="http://schemas.microsoft.com/office/powerpoint/2010/main" val="88131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for post">
            <a:extLst>
              <a:ext uri="{FF2B5EF4-FFF2-40B4-BE49-F238E27FC236}">
                <a16:creationId xmlns:a16="http://schemas.microsoft.com/office/drawing/2014/main" id="{CC69EB53-34A1-4932-BDED-C40282172F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0950" y="759642"/>
            <a:ext cx="4610100"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8E6A2B-B79F-440F-BD01-24E8224E4762}"/>
              </a:ext>
            </a:extLst>
          </p:cNvPr>
          <p:cNvSpPr txBox="1"/>
          <p:nvPr/>
        </p:nvSpPr>
        <p:spPr>
          <a:xfrm>
            <a:off x="807868" y="2799660"/>
            <a:ext cx="11132598" cy="830997"/>
          </a:xfrm>
          <a:prstGeom prst="rect">
            <a:avLst/>
          </a:prstGeom>
          <a:noFill/>
        </p:spPr>
        <p:txBody>
          <a:bodyPr wrap="square" rtlCol="0">
            <a:spAutoFit/>
          </a:bodyPr>
          <a:lstStyle/>
          <a:p>
            <a:r>
              <a:rPr lang="en-US" sz="2400" b="0" i="0" dirty="0">
                <a:solidFill>
                  <a:srgbClr val="292929"/>
                </a:solidFill>
                <a:effectLst/>
                <a:latin typeface="Times New Roman" panose="02020603050405020304" pitchFamily="18" charset="0"/>
                <a:cs typeface="Times New Roman" panose="02020603050405020304" pitchFamily="18" charset="0"/>
              </a:rPr>
              <a:t>The variable </a:t>
            </a:r>
            <a:r>
              <a:rPr lang="en-US" sz="2400" b="1" i="0" dirty="0">
                <a:solidFill>
                  <a:srgbClr val="292929"/>
                </a:solidFill>
                <a:effectLst/>
                <a:latin typeface="Times New Roman" panose="02020603050405020304" pitchFamily="18" charset="0"/>
                <a:cs typeface="Times New Roman" panose="02020603050405020304" pitchFamily="18" charset="0"/>
              </a:rPr>
              <a:t>y</a:t>
            </a:r>
            <a:r>
              <a:rPr lang="en-US" sz="2400" b="0" i="0" dirty="0">
                <a:solidFill>
                  <a:srgbClr val="292929"/>
                </a:solidFill>
                <a:effectLst/>
                <a:latin typeface="Times New Roman" panose="02020603050405020304" pitchFamily="18" charset="0"/>
                <a:cs typeface="Times New Roman" panose="02020603050405020304" pitchFamily="18" charset="0"/>
              </a:rPr>
              <a:t> is the class variable(play golf), which represents if it is suitable to play golf or not given the conditions. Variable </a:t>
            </a:r>
            <a:r>
              <a:rPr lang="en-US" sz="2400" b="1" i="0" dirty="0">
                <a:solidFill>
                  <a:srgbClr val="292929"/>
                </a:solidFill>
                <a:effectLst/>
                <a:latin typeface="Times New Roman" panose="02020603050405020304" pitchFamily="18" charset="0"/>
                <a:cs typeface="Times New Roman" panose="02020603050405020304" pitchFamily="18" charset="0"/>
              </a:rPr>
              <a:t>X </a:t>
            </a:r>
            <a:r>
              <a:rPr lang="en-US" sz="2400" b="0" i="0" dirty="0">
                <a:solidFill>
                  <a:srgbClr val="292929"/>
                </a:solidFill>
                <a:effectLst/>
                <a:latin typeface="Times New Roman" panose="02020603050405020304" pitchFamily="18" charset="0"/>
                <a:cs typeface="Times New Roman" panose="02020603050405020304" pitchFamily="18" charset="0"/>
              </a:rPr>
              <a:t>represent the parameters/features.</a:t>
            </a:r>
            <a:endParaRPr lang="en-IN" sz="2400" dirty="0">
              <a:latin typeface="Times New Roman" panose="02020603050405020304" pitchFamily="18" charset="0"/>
              <a:cs typeface="Times New Roman" panose="02020603050405020304" pitchFamily="18" charset="0"/>
            </a:endParaRPr>
          </a:p>
        </p:txBody>
      </p:sp>
      <p:pic>
        <p:nvPicPr>
          <p:cNvPr id="3076" name="Picture 4" descr="Image for post">
            <a:extLst>
              <a:ext uri="{FF2B5EF4-FFF2-40B4-BE49-F238E27FC236}">
                <a16:creationId xmlns:a16="http://schemas.microsoft.com/office/drawing/2014/main" id="{6AA171B5-3CC4-4284-AD57-A7570F5C3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788342"/>
            <a:ext cx="5181600" cy="8191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4E9B6F7-B4BB-4070-9507-7CE7C51FF5E2}"/>
              </a:ext>
            </a:extLst>
          </p:cNvPr>
          <p:cNvSpPr txBox="1"/>
          <p:nvPr/>
        </p:nvSpPr>
        <p:spPr>
          <a:xfrm>
            <a:off x="807867" y="3822825"/>
            <a:ext cx="11052699" cy="769441"/>
          </a:xfrm>
          <a:prstGeom prst="rect">
            <a:avLst/>
          </a:prstGeom>
          <a:noFill/>
        </p:spPr>
        <p:txBody>
          <a:bodyPr wrap="square">
            <a:spAutoFit/>
          </a:bodyPr>
          <a:lstStyle/>
          <a:p>
            <a:r>
              <a:rPr lang="en-US" sz="2200" b="0" i="0" dirty="0">
                <a:effectLst/>
                <a:latin typeface="Times New Roman" panose="02020603050405020304" pitchFamily="18" charset="0"/>
                <a:cs typeface="Times New Roman" panose="02020603050405020304" pitchFamily="18" charset="0"/>
              </a:rPr>
              <a:t>Now, its time to put a naive assumption to the Bayes’ theorem, which is, </a:t>
            </a:r>
            <a:r>
              <a:rPr lang="en-US" sz="2200" b="1" i="0" dirty="0">
                <a:effectLst/>
                <a:latin typeface="Times New Roman" panose="02020603050405020304" pitchFamily="18" charset="0"/>
                <a:cs typeface="Times New Roman" panose="02020603050405020304" pitchFamily="18" charset="0"/>
              </a:rPr>
              <a:t>independence</a:t>
            </a:r>
            <a:r>
              <a:rPr lang="en-US" sz="2200" b="0" i="0" dirty="0">
                <a:effectLst/>
                <a:latin typeface="Times New Roman" panose="02020603050405020304" pitchFamily="18" charset="0"/>
                <a:cs typeface="Times New Roman" panose="02020603050405020304" pitchFamily="18" charset="0"/>
              </a:rPr>
              <a:t> among the features. So now, we split </a:t>
            </a:r>
            <a:r>
              <a:rPr lang="en-US" sz="2200" b="1" i="0" dirty="0">
                <a:effectLst/>
                <a:latin typeface="Times New Roman" panose="02020603050405020304" pitchFamily="18" charset="0"/>
                <a:cs typeface="Times New Roman" panose="02020603050405020304" pitchFamily="18" charset="0"/>
              </a:rPr>
              <a:t>evidence</a:t>
            </a:r>
            <a:r>
              <a:rPr lang="en-US" sz="2200" b="0" i="0" dirty="0">
                <a:effectLst/>
                <a:latin typeface="Times New Roman" panose="02020603050405020304" pitchFamily="18" charset="0"/>
                <a:cs typeface="Times New Roman" panose="02020603050405020304" pitchFamily="18" charset="0"/>
              </a:rPr>
              <a:t> into the independent parts.</a:t>
            </a:r>
            <a:endParaRPr lang="en-IN" sz="2200" dirty="0">
              <a:latin typeface="Times New Roman" panose="02020603050405020304" pitchFamily="18" charset="0"/>
              <a:cs typeface="Times New Roman" panose="02020603050405020304" pitchFamily="18" charset="0"/>
            </a:endParaRPr>
          </a:p>
        </p:txBody>
      </p:sp>
      <p:pic>
        <p:nvPicPr>
          <p:cNvPr id="3078" name="Picture 6" descr="Image for post">
            <a:extLst>
              <a:ext uri="{FF2B5EF4-FFF2-40B4-BE49-F238E27FC236}">
                <a16:creationId xmlns:a16="http://schemas.microsoft.com/office/drawing/2014/main" id="{6327F3B7-20C8-4F01-A1C1-041F4F95BE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066" y="5069658"/>
            <a:ext cx="92583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33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F98F4-2835-4D47-8435-4BEF53038753}"/>
              </a:ext>
            </a:extLst>
          </p:cNvPr>
          <p:cNvSpPr>
            <a:spLocks noGrp="1"/>
          </p:cNvSpPr>
          <p:nvPr>
            <p:ph idx="1"/>
          </p:nvPr>
        </p:nvSpPr>
        <p:spPr>
          <a:xfrm>
            <a:off x="491971" y="440708"/>
            <a:ext cx="11528394" cy="4351338"/>
          </a:xfrm>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Now, you can obtain the values for each by looking at the dataset and substitute them into the equation. For all entries in the dataset, the denominator does not change, it remain static. Therefore, the denominator can be removed and a proportionality can be introduced.</a:t>
            </a:r>
            <a:endParaRPr lang="en-IN" sz="2400" dirty="0">
              <a:latin typeface="Times New Roman" panose="02020603050405020304" pitchFamily="18" charset="0"/>
              <a:cs typeface="Times New Roman" panose="02020603050405020304" pitchFamily="18" charset="0"/>
            </a:endParaRPr>
          </a:p>
        </p:txBody>
      </p:sp>
      <p:pic>
        <p:nvPicPr>
          <p:cNvPr id="4100" name="Picture 4" descr="Image for post">
            <a:extLst>
              <a:ext uri="{FF2B5EF4-FFF2-40B4-BE49-F238E27FC236}">
                <a16:creationId xmlns:a16="http://schemas.microsoft.com/office/drawing/2014/main" id="{8BEF3626-392A-4F90-AEC9-98DE9B835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778177"/>
            <a:ext cx="7848600" cy="838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348BF23-8622-4B3C-B67A-1A73B798BA79}"/>
              </a:ext>
            </a:extLst>
          </p:cNvPr>
          <p:cNvSpPr txBox="1"/>
          <p:nvPr/>
        </p:nvSpPr>
        <p:spPr>
          <a:xfrm>
            <a:off x="621437" y="2831055"/>
            <a:ext cx="11327907" cy="1200329"/>
          </a:xfrm>
          <a:prstGeom prst="rect">
            <a:avLst/>
          </a:prstGeom>
          <a:noFill/>
        </p:spPr>
        <p:txBody>
          <a:bodyPr wrap="square">
            <a:spAutoFit/>
          </a:bodyPr>
          <a:lstStyle/>
          <a:p>
            <a:r>
              <a:rPr lang="en-US" sz="2400" b="0" i="0" dirty="0">
                <a:solidFill>
                  <a:srgbClr val="292929"/>
                </a:solidFill>
                <a:effectLst/>
                <a:latin typeface="Times New Roman" panose="02020603050405020304" pitchFamily="18" charset="0"/>
                <a:cs typeface="Times New Roman" panose="02020603050405020304" pitchFamily="18" charset="0"/>
              </a:rPr>
              <a:t>In our case, the class variable(</a:t>
            </a:r>
            <a:r>
              <a:rPr lang="en-US" sz="2400" b="1" i="0" dirty="0">
                <a:solidFill>
                  <a:srgbClr val="292929"/>
                </a:solidFill>
                <a:effectLst/>
                <a:latin typeface="Times New Roman" panose="02020603050405020304" pitchFamily="18" charset="0"/>
                <a:cs typeface="Times New Roman" panose="02020603050405020304" pitchFamily="18" charset="0"/>
              </a:rPr>
              <a:t>y</a:t>
            </a:r>
            <a:r>
              <a:rPr lang="en-US" sz="2400" b="0" i="0" dirty="0">
                <a:solidFill>
                  <a:srgbClr val="292929"/>
                </a:solidFill>
                <a:effectLst/>
                <a:latin typeface="Times New Roman" panose="02020603050405020304" pitchFamily="18" charset="0"/>
                <a:cs typeface="Times New Roman" panose="02020603050405020304" pitchFamily="18" charset="0"/>
              </a:rPr>
              <a:t>) has only two outcomes, yes or no. There could be cases where the classification could be multivariate. Therefore, we need to find the class </a:t>
            </a:r>
            <a:r>
              <a:rPr lang="en-US" sz="2400" b="1" i="0" dirty="0">
                <a:solidFill>
                  <a:srgbClr val="292929"/>
                </a:solidFill>
                <a:effectLst/>
                <a:latin typeface="Times New Roman" panose="02020603050405020304" pitchFamily="18" charset="0"/>
                <a:cs typeface="Times New Roman" panose="02020603050405020304" pitchFamily="18" charset="0"/>
              </a:rPr>
              <a:t>y</a:t>
            </a:r>
            <a:r>
              <a:rPr lang="en-US" sz="2400" b="0" i="0" dirty="0">
                <a:solidFill>
                  <a:srgbClr val="292929"/>
                </a:solidFill>
                <a:effectLst/>
                <a:latin typeface="Times New Roman" panose="02020603050405020304" pitchFamily="18" charset="0"/>
                <a:cs typeface="Times New Roman" panose="02020603050405020304" pitchFamily="18" charset="0"/>
              </a:rPr>
              <a:t> with maximum probability.</a:t>
            </a:r>
            <a:endParaRPr lang="en-IN" sz="2400" dirty="0">
              <a:latin typeface="Times New Roman" panose="02020603050405020304" pitchFamily="18" charset="0"/>
              <a:cs typeface="Times New Roman" panose="02020603050405020304" pitchFamily="18" charset="0"/>
            </a:endParaRPr>
          </a:p>
        </p:txBody>
      </p:sp>
      <p:pic>
        <p:nvPicPr>
          <p:cNvPr id="4102" name="Picture 6" descr="Image for post">
            <a:extLst>
              <a:ext uri="{FF2B5EF4-FFF2-40B4-BE49-F238E27FC236}">
                <a16:creationId xmlns:a16="http://schemas.microsoft.com/office/drawing/2014/main" id="{2E9A69FC-7F75-4BC1-9F22-0EE13A318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629" y="4206624"/>
            <a:ext cx="712470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762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214</TotalTime>
  <Words>1185</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Naïve Bayes Classifiers</vt:lpstr>
      <vt:lpstr>What is a classifier?</vt:lpstr>
      <vt:lpstr>Naïve Bayes Classifiers</vt:lpstr>
      <vt:lpstr>Bayes’ Theorem</vt:lpstr>
      <vt:lpstr>PowerPoint Presentation</vt:lpstr>
      <vt:lpstr>Example Dataset</vt:lpstr>
      <vt:lpstr>Assumption</vt:lpstr>
      <vt:lpstr>PowerPoint Presentation</vt:lpstr>
      <vt:lpstr>PowerPoint Presentation</vt:lpstr>
      <vt:lpstr>PowerPoint Presentation</vt:lpstr>
      <vt:lpstr>Testing on new data</vt:lpstr>
      <vt:lpstr>PowerPoint Presentation</vt:lpstr>
      <vt:lpstr>What if I encounter probability values of 0?</vt:lpstr>
      <vt:lpstr>Types of Naïve Bayes Classifiers</vt:lpstr>
      <vt:lpstr>PowerPoint Presentation</vt:lpstr>
      <vt:lpstr>How effective are Bayesian classifiers?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Classifiers</dc:title>
  <dc:creator>Subham Agrawal</dc:creator>
  <cp:lastModifiedBy>Subham Agrawal</cp:lastModifiedBy>
  <cp:revision>9</cp:revision>
  <dcterms:created xsi:type="dcterms:W3CDTF">2020-10-25T05:53:00Z</dcterms:created>
  <dcterms:modified xsi:type="dcterms:W3CDTF">2020-10-26T11:39:06Z</dcterms:modified>
</cp:coreProperties>
</file>