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5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6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6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6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6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6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6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6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6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6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7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7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7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7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7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109853" y="747267"/>
            <a:ext cx="6924293" cy="2677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1109853" y="747267"/>
            <a:ext cx="6924293" cy="2677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44474" y="1077213"/>
            <a:ext cx="8655050" cy="2125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261620" y="65023"/>
            <a:ext cx="8620759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109853" y="747267"/>
            <a:ext cx="6924293" cy="2677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572000" y="6476999"/>
            <a:ext cx="4572000" cy="381000"/>
          </a:xfrm>
          <a:custGeom>
            <a:rect b="b" l="l" r="r" t="t"/>
            <a:pathLst>
              <a:path extrusionOk="0" h="381000" w="4572000">
                <a:moveTo>
                  <a:pt x="4572000" y="0"/>
                </a:moveTo>
                <a:lnTo>
                  <a:pt x="0" y="0"/>
                </a:lnTo>
                <a:lnTo>
                  <a:pt x="0" y="380999"/>
                </a:lnTo>
                <a:lnTo>
                  <a:pt x="4572000" y="380999"/>
                </a:lnTo>
                <a:lnTo>
                  <a:pt x="4572000" y="0"/>
                </a:lnTo>
                <a:close/>
              </a:path>
            </a:pathLst>
          </a:custGeom>
          <a:solidFill>
            <a:srgbClr val="3333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0" y="6476999"/>
            <a:ext cx="4572000" cy="381000"/>
          </a:xfrm>
          <a:custGeom>
            <a:rect b="b" l="l" r="r" t="t"/>
            <a:pathLst>
              <a:path extrusionOk="0" h="381000" w="4572000">
                <a:moveTo>
                  <a:pt x="4572000" y="0"/>
                </a:moveTo>
                <a:lnTo>
                  <a:pt x="0" y="0"/>
                </a:lnTo>
                <a:lnTo>
                  <a:pt x="0" y="380999"/>
                </a:lnTo>
                <a:lnTo>
                  <a:pt x="4572000" y="380999"/>
                </a:lnTo>
                <a:lnTo>
                  <a:pt x="457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0" y="51078"/>
            <a:ext cx="9144000" cy="838151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1109853" y="747267"/>
            <a:ext cx="6924293" cy="2677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244474" y="1077213"/>
            <a:ext cx="8655050" cy="2125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://www.spinroot.com/" TargetMode="External"/><Relationship Id="rId7" Type="http://schemas.openxmlformats.org/officeDocument/2006/relationships/hyperlink" Target="http://cm.bell-labs.com/cm/cs/who/gerard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image" Target="../media/image1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Relationship Id="rId4" Type="http://schemas.openxmlformats.org/officeDocument/2006/relationships/image" Target="../media/image4.png"/><Relationship Id="rId5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Relationship Id="rId4" Type="http://schemas.openxmlformats.org/officeDocument/2006/relationships/image" Target="../media/image26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0.png"/><Relationship Id="rId4" Type="http://schemas.openxmlformats.org/officeDocument/2006/relationships/image" Target="../media/image4.png"/><Relationship Id="rId5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0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4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0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5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3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7"/>
          <p:cNvGrpSpPr/>
          <p:nvPr/>
        </p:nvGrpSpPr>
        <p:grpSpPr>
          <a:xfrm>
            <a:off x="67057" y="889253"/>
            <a:ext cx="9076942" cy="2699004"/>
            <a:chOff x="67057" y="889253"/>
            <a:chExt cx="9076942" cy="2699004"/>
          </a:xfrm>
        </p:grpSpPr>
        <p:sp>
          <p:nvSpPr>
            <p:cNvPr id="40" name="Google Shape;40;p7"/>
            <p:cNvSpPr/>
            <p:nvPr/>
          </p:nvSpPr>
          <p:spPr>
            <a:xfrm>
              <a:off x="67057" y="889253"/>
              <a:ext cx="9076942" cy="269900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87248" y="909446"/>
              <a:ext cx="8970645" cy="2444115"/>
            </a:xfrm>
            <a:custGeom>
              <a:rect b="b" l="l" r="r" t="t"/>
              <a:pathLst>
                <a:path extrusionOk="0" h="2444115" w="8970645">
                  <a:moveTo>
                    <a:pt x="8562975" y="0"/>
                  </a:moveTo>
                  <a:lnTo>
                    <a:pt x="407289" y="0"/>
                  </a:lnTo>
                  <a:lnTo>
                    <a:pt x="359789" y="2740"/>
                  </a:lnTo>
                  <a:lnTo>
                    <a:pt x="313900" y="10757"/>
                  </a:lnTo>
                  <a:lnTo>
                    <a:pt x="269926" y="23746"/>
                  </a:lnTo>
                  <a:lnTo>
                    <a:pt x="228172" y="41401"/>
                  </a:lnTo>
                  <a:lnTo>
                    <a:pt x="188944" y="63415"/>
                  </a:lnTo>
                  <a:lnTo>
                    <a:pt x="152549" y="89483"/>
                  </a:lnTo>
                  <a:lnTo>
                    <a:pt x="119291" y="119300"/>
                  </a:lnTo>
                  <a:lnTo>
                    <a:pt x="89475" y="152559"/>
                  </a:lnTo>
                  <a:lnTo>
                    <a:pt x="63409" y="188956"/>
                  </a:lnTo>
                  <a:lnTo>
                    <a:pt x="41396" y="228183"/>
                  </a:lnTo>
                  <a:lnTo>
                    <a:pt x="23744" y="269936"/>
                  </a:lnTo>
                  <a:lnTo>
                    <a:pt x="10756" y="313908"/>
                  </a:lnTo>
                  <a:lnTo>
                    <a:pt x="2740" y="359794"/>
                  </a:lnTo>
                  <a:lnTo>
                    <a:pt x="0" y="407288"/>
                  </a:lnTo>
                  <a:lnTo>
                    <a:pt x="0" y="2036444"/>
                  </a:lnTo>
                  <a:lnTo>
                    <a:pt x="2740" y="2083939"/>
                  </a:lnTo>
                  <a:lnTo>
                    <a:pt x="10756" y="2129825"/>
                  </a:lnTo>
                  <a:lnTo>
                    <a:pt x="23744" y="2173797"/>
                  </a:lnTo>
                  <a:lnTo>
                    <a:pt x="41396" y="2215550"/>
                  </a:lnTo>
                  <a:lnTo>
                    <a:pt x="63409" y="2254777"/>
                  </a:lnTo>
                  <a:lnTo>
                    <a:pt x="89475" y="2291174"/>
                  </a:lnTo>
                  <a:lnTo>
                    <a:pt x="119291" y="2324433"/>
                  </a:lnTo>
                  <a:lnTo>
                    <a:pt x="152549" y="2354250"/>
                  </a:lnTo>
                  <a:lnTo>
                    <a:pt x="188944" y="2380318"/>
                  </a:lnTo>
                  <a:lnTo>
                    <a:pt x="228172" y="2402332"/>
                  </a:lnTo>
                  <a:lnTo>
                    <a:pt x="269926" y="2419987"/>
                  </a:lnTo>
                  <a:lnTo>
                    <a:pt x="313900" y="2432976"/>
                  </a:lnTo>
                  <a:lnTo>
                    <a:pt x="359789" y="2440993"/>
                  </a:lnTo>
                  <a:lnTo>
                    <a:pt x="407289" y="2443733"/>
                  </a:lnTo>
                  <a:lnTo>
                    <a:pt x="8562975" y="2443733"/>
                  </a:lnTo>
                  <a:lnTo>
                    <a:pt x="8610469" y="2440993"/>
                  </a:lnTo>
                  <a:lnTo>
                    <a:pt x="8656355" y="2432976"/>
                  </a:lnTo>
                  <a:lnTo>
                    <a:pt x="8700327" y="2419987"/>
                  </a:lnTo>
                  <a:lnTo>
                    <a:pt x="8742080" y="2402332"/>
                  </a:lnTo>
                  <a:lnTo>
                    <a:pt x="8781307" y="2380318"/>
                  </a:lnTo>
                  <a:lnTo>
                    <a:pt x="8817704" y="2354250"/>
                  </a:lnTo>
                  <a:lnTo>
                    <a:pt x="8850963" y="2324433"/>
                  </a:lnTo>
                  <a:lnTo>
                    <a:pt x="8880780" y="2291174"/>
                  </a:lnTo>
                  <a:lnTo>
                    <a:pt x="8906848" y="2254777"/>
                  </a:lnTo>
                  <a:lnTo>
                    <a:pt x="8928862" y="2215550"/>
                  </a:lnTo>
                  <a:lnTo>
                    <a:pt x="8946517" y="2173797"/>
                  </a:lnTo>
                  <a:lnTo>
                    <a:pt x="8959506" y="2129825"/>
                  </a:lnTo>
                  <a:lnTo>
                    <a:pt x="8967523" y="2083939"/>
                  </a:lnTo>
                  <a:lnTo>
                    <a:pt x="8970264" y="2036444"/>
                  </a:lnTo>
                  <a:lnTo>
                    <a:pt x="8970264" y="407288"/>
                  </a:lnTo>
                  <a:lnTo>
                    <a:pt x="8967523" y="359794"/>
                  </a:lnTo>
                  <a:lnTo>
                    <a:pt x="8959506" y="313908"/>
                  </a:lnTo>
                  <a:lnTo>
                    <a:pt x="8946517" y="269936"/>
                  </a:lnTo>
                  <a:lnTo>
                    <a:pt x="8928862" y="228183"/>
                  </a:lnTo>
                  <a:lnTo>
                    <a:pt x="8906848" y="188956"/>
                  </a:lnTo>
                  <a:lnTo>
                    <a:pt x="8880780" y="152559"/>
                  </a:lnTo>
                  <a:lnTo>
                    <a:pt x="8850963" y="119300"/>
                  </a:lnTo>
                  <a:lnTo>
                    <a:pt x="8817704" y="89483"/>
                  </a:lnTo>
                  <a:lnTo>
                    <a:pt x="8781307" y="63415"/>
                  </a:lnTo>
                  <a:lnTo>
                    <a:pt x="8742080" y="41401"/>
                  </a:lnTo>
                  <a:lnTo>
                    <a:pt x="8700327" y="23746"/>
                  </a:lnTo>
                  <a:lnTo>
                    <a:pt x="8656355" y="10757"/>
                  </a:lnTo>
                  <a:lnTo>
                    <a:pt x="8610469" y="2740"/>
                  </a:lnTo>
                  <a:lnTo>
                    <a:pt x="8562975" y="0"/>
                  </a:lnTo>
                  <a:close/>
                </a:path>
              </a:pathLst>
            </a:custGeom>
            <a:solidFill>
              <a:srgbClr val="3333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87248" y="909446"/>
              <a:ext cx="8970645" cy="2444115"/>
            </a:xfrm>
            <a:custGeom>
              <a:rect b="b" l="l" r="r" t="t"/>
              <a:pathLst>
                <a:path extrusionOk="0" h="2444115" w="8970645">
                  <a:moveTo>
                    <a:pt x="0" y="407288"/>
                  </a:moveTo>
                  <a:lnTo>
                    <a:pt x="2740" y="359794"/>
                  </a:lnTo>
                  <a:lnTo>
                    <a:pt x="10756" y="313908"/>
                  </a:lnTo>
                  <a:lnTo>
                    <a:pt x="23744" y="269936"/>
                  </a:lnTo>
                  <a:lnTo>
                    <a:pt x="41396" y="228183"/>
                  </a:lnTo>
                  <a:lnTo>
                    <a:pt x="63409" y="188956"/>
                  </a:lnTo>
                  <a:lnTo>
                    <a:pt x="89475" y="152559"/>
                  </a:lnTo>
                  <a:lnTo>
                    <a:pt x="119291" y="119300"/>
                  </a:lnTo>
                  <a:lnTo>
                    <a:pt x="152549" y="89483"/>
                  </a:lnTo>
                  <a:lnTo>
                    <a:pt x="188944" y="63415"/>
                  </a:lnTo>
                  <a:lnTo>
                    <a:pt x="228172" y="41401"/>
                  </a:lnTo>
                  <a:lnTo>
                    <a:pt x="269926" y="23746"/>
                  </a:lnTo>
                  <a:lnTo>
                    <a:pt x="313900" y="10757"/>
                  </a:lnTo>
                  <a:lnTo>
                    <a:pt x="359789" y="2740"/>
                  </a:lnTo>
                  <a:lnTo>
                    <a:pt x="407289" y="0"/>
                  </a:lnTo>
                  <a:lnTo>
                    <a:pt x="8562975" y="0"/>
                  </a:lnTo>
                  <a:lnTo>
                    <a:pt x="8610469" y="2740"/>
                  </a:lnTo>
                  <a:lnTo>
                    <a:pt x="8656355" y="10757"/>
                  </a:lnTo>
                  <a:lnTo>
                    <a:pt x="8700327" y="23746"/>
                  </a:lnTo>
                  <a:lnTo>
                    <a:pt x="8742080" y="41401"/>
                  </a:lnTo>
                  <a:lnTo>
                    <a:pt x="8781307" y="63415"/>
                  </a:lnTo>
                  <a:lnTo>
                    <a:pt x="8817704" y="89483"/>
                  </a:lnTo>
                  <a:lnTo>
                    <a:pt x="8850963" y="119300"/>
                  </a:lnTo>
                  <a:lnTo>
                    <a:pt x="8880780" y="152559"/>
                  </a:lnTo>
                  <a:lnTo>
                    <a:pt x="8906848" y="188956"/>
                  </a:lnTo>
                  <a:lnTo>
                    <a:pt x="8928862" y="228183"/>
                  </a:lnTo>
                  <a:lnTo>
                    <a:pt x="8946517" y="269936"/>
                  </a:lnTo>
                  <a:lnTo>
                    <a:pt x="8959506" y="313908"/>
                  </a:lnTo>
                  <a:lnTo>
                    <a:pt x="8967523" y="359794"/>
                  </a:lnTo>
                  <a:lnTo>
                    <a:pt x="8970264" y="407288"/>
                  </a:lnTo>
                  <a:lnTo>
                    <a:pt x="8970264" y="2036444"/>
                  </a:lnTo>
                  <a:lnTo>
                    <a:pt x="8967523" y="2083939"/>
                  </a:lnTo>
                  <a:lnTo>
                    <a:pt x="8959506" y="2129825"/>
                  </a:lnTo>
                  <a:lnTo>
                    <a:pt x="8946517" y="2173797"/>
                  </a:lnTo>
                  <a:lnTo>
                    <a:pt x="8928862" y="2215550"/>
                  </a:lnTo>
                  <a:lnTo>
                    <a:pt x="8906848" y="2254777"/>
                  </a:lnTo>
                  <a:lnTo>
                    <a:pt x="8880780" y="2291174"/>
                  </a:lnTo>
                  <a:lnTo>
                    <a:pt x="8850963" y="2324433"/>
                  </a:lnTo>
                  <a:lnTo>
                    <a:pt x="8817704" y="2354250"/>
                  </a:lnTo>
                  <a:lnTo>
                    <a:pt x="8781307" y="2380318"/>
                  </a:lnTo>
                  <a:lnTo>
                    <a:pt x="8742080" y="2402332"/>
                  </a:lnTo>
                  <a:lnTo>
                    <a:pt x="8700327" y="2419987"/>
                  </a:lnTo>
                  <a:lnTo>
                    <a:pt x="8656355" y="2432976"/>
                  </a:lnTo>
                  <a:lnTo>
                    <a:pt x="8610469" y="2440993"/>
                  </a:lnTo>
                  <a:lnTo>
                    <a:pt x="8562975" y="2443733"/>
                  </a:lnTo>
                  <a:lnTo>
                    <a:pt x="407289" y="2443733"/>
                  </a:lnTo>
                  <a:lnTo>
                    <a:pt x="359789" y="2440993"/>
                  </a:lnTo>
                  <a:lnTo>
                    <a:pt x="313900" y="2432976"/>
                  </a:lnTo>
                  <a:lnTo>
                    <a:pt x="269926" y="2419987"/>
                  </a:lnTo>
                  <a:lnTo>
                    <a:pt x="228172" y="2402332"/>
                  </a:lnTo>
                  <a:lnTo>
                    <a:pt x="188944" y="2380318"/>
                  </a:lnTo>
                  <a:lnTo>
                    <a:pt x="152549" y="2354250"/>
                  </a:lnTo>
                  <a:lnTo>
                    <a:pt x="119291" y="2324433"/>
                  </a:lnTo>
                  <a:lnTo>
                    <a:pt x="89475" y="2291174"/>
                  </a:lnTo>
                  <a:lnTo>
                    <a:pt x="63409" y="2254777"/>
                  </a:lnTo>
                  <a:lnTo>
                    <a:pt x="41396" y="2215550"/>
                  </a:lnTo>
                  <a:lnTo>
                    <a:pt x="23744" y="2173797"/>
                  </a:lnTo>
                  <a:lnTo>
                    <a:pt x="10756" y="2129825"/>
                  </a:lnTo>
                  <a:lnTo>
                    <a:pt x="2740" y="2083939"/>
                  </a:lnTo>
                  <a:lnTo>
                    <a:pt x="0" y="2036444"/>
                  </a:lnTo>
                  <a:lnTo>
                    <a:pt x="0" y="407288"/>
                  </a:lnTo>
                  <a:close/>
                </a:path>
              </a:pathLst>
            </a:custGeom>
            <a:noFill/>
            <a:ln cap="flat" cmpd="sng" w="25125">
              <a:solidFill>
                <a:srgbClr val="3333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3" name="Google Shape;43;p7"/>
          <p:cNvSpPr txBox="1"/>
          <p:nvPr>
            <p:ph type="title"/>
          </p:nvPr>
        </p:nvSpPr>
        <p:spPr>
          <a:xfrm>
            <a:off x="1109853" y="747267"/>
            <a:ext cx="6924293" cy="2677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5715" lvl="0" marL="1397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Checking Using  SPIN/PROMELA</a:t>
            </a:r>
            <a:endParaRPr/>
          </a:p>
        </p:txBody>
      </p:sp>
      <p:grpSp>
        <p:nvGrpSpPr>
          <p:cNvPr id="44" name="Google Shape;44;p7"/>
          <p:cNvGrpSpPr/>
          <p:nvPr/>
        </p:nvGrpSpPr>
        <p:grpSpPr>
          <a:xfrm>
            <a:off x="0" y="6476999"/>
            <a:ext cx="9144000" cy="381000"/>
            <a:chOff x="0" y="6476999"/>
            <a:chExt cx="9144000" cy="381000"/>
          </a:xfrm>
        </p:grpSpPr>
        <p:sp>
          <p:nvSpPr>
            <p:cNvPr id="45" name="Google Shape;45;p7"/>
            <p:cNvSpPr/>
            <p:nvPr/>
          </p:nvSpPr>
          <p:spPr>
            <a:xfrm>
              <a:off x="4572000" y="6476999"/>
              <a:ext cx="4572000" cy="381000"/>
            </a:xfrm>
            <a:custGeom>
              <a:rect b="b" l="l" r="r" t="t"/>
              <a:pathLst>
                <a:path extrusionOk="0" h="381000" w="4572000">
                  <a:moveTo>
                    <a:pt x="0" y="380999"/>
                  </a:moveTo>
                  <a:lnTo>
                    <a:pt x="4572000" y="380999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80999"/>
                  </a:lnTo>
                  <a:close/>
                </a:path>
              </a:pathLst>
            </a:custGeom>
            <a:solidFill>
              <a:srgbClr val="3333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0" y="6476999"/>
              <a:ext cx="4572000" cy="381000"/>
            </a:xfrm>
            <a:custGeom>
              <a:rect b="b" l="l" r="r" t="t"/>
              <a:pathLst>
                <a:path extrusionOk="0" h="381000" w="4572000">
                  <a:moveTo>
                    <a:pt x="4572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4572000" y="38099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261620" y="0"/>
            <a:ext cx="59778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latin typeface="Calibri"/>
                <a:ea typeface="Calibri"/>
                <a:cs typeface="Calibri"/>
                <a:sym typeface="Calibri"/>
              </a:rPr>
              <a:t>Model Checking with SPIN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16"/>
          <p:cNvSpPr/>
          <p:nvPr/>
        </p:nvSpPr>
        <p:spPr>
          <a:xfrm>
            <a:off x="414832" y="1829663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16"/>
          <p:cNvSpPr/>
          <p:nvPr/>
        </p:nvSpPr>
        <p:spPr>
          <a:xfrm>
            <a:off x="895858" y="2314955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16"/>
          <p:cNvSpPr/>
          <p:nvPr/>
        </p:nvSpPr>
        <p:spPr>
          <a:xfrm>
            <a:off x="414832" y="31463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16"/>
          <p:cNvSpPr/>
          <p:nvPr/>
        </p:nvSpPr>
        <p:spPr>
          <a:xfrm>
            <a:off x="895858" y="3631691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16"/>
          <p:cNvSpPr/>
          <p:nvPr/>
        </p:nvSpPr>
        <p:spPr>
          <a:xfrm>
            <a:off x="895858" y="4070603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16"/>
          <p:cNvSpPr/>
          <p:nvPr/>
        </p:nvSpPr>
        <p:spPr>
          <a:xfrm>
            <a:off x="414832" y="4536287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" name="Google Shape;163;p16"/>
          <p:cNvSpPr/>
          <p:nvPr/>
        </p:nvSpPr>
        <p:spPr>
          <a:xfrm>
            <a:off x="895858" y="5021579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" name="Google Shape;164;p16"/>
          <p:cNvSpPr/>
          <p:nvPr/>
        </p:nvSpPr>
        <p:spPr>
          <a:xfrm>
            <a:off x="895858" y="5460491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p16"/>
          <p:cNvSpPr txBox="1"/>
          <p:nvPr/>
        </p:nvSpPr>
        <p:spPr>
          <a:xfrm>
            <a:off x="726440" y="992174"/>
            <a:ext cx="7584440" cy="5076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470344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Involves three steps  Modeling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508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Convert the design into a formalism to be accepted by the model checking tool SPIN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Specification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1227455" rtl="0" algn="l">
              <a:lnSpc>
                <a:spcPct val="12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State the properties that the design must satisfy  Must be complete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Verification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2595245" rtl="0" algn="l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Normally based on a tool i.e. on SPIN  Is automatic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Analysis of verification results is, however, manual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895858" y="5899403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Google Shape;167;p16"/>
          <p:cNvSpPr txBox="1"/>
          <p:nvPr/>
        </p:nvSpPr>
        <p:spPr>
          <a:xfrm>
            <a:off x="78739" y="6589712"/>
            <a:ext cx="75628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29-Sep-17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17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17"/>
          <p:cNvSpPr/>
          <p:nvPr/>
        </p:nvSpPr>
        <p:spPr>
          <a:xfrm>
            <a:off x="895858" y="1802892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17"/>
          <p:cNvSpPr/>
          <p:nvPr/>
        </p:nvSpPr>
        <p:spPr>
          <a:xfrm>
            <a:off x="895858" y="2607564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" name="Google Shape;176;p17"/>
          <p:cNvSpPr/>
          <p:nvPr/>
        </p:nvSpPr>
        <p:spPr>
          <a:xfrm>
            <a:off x="414832" y="3439007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17"/>
          <p:cNvSpPr/>
          <p:nvPr/>
        </p:nvSpPr>
        <p:spPr>
          <a:xfrm>
            <a:off x="895858" y="3924300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" name="Google Shape;178;p17"/>
          <p:cNvSpPr/>
          <p:nvPr/>
        </p:nvSpPr>
        <p:spPr>
          <a:xfrm>
            <a:off x="895858" y="4802123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" name="Google Shape;179;p17"/>
          <p:cNvSpPr txBox="1"/>
          <p:nvPr/>
        </p:nvSpPr>
        <p:spPr>
          <a:xfrm>
            <a:off x="980700" y="988600"/>
            <a:ext cx="7623300" cy="51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SPIN – Simple Promela INterpreter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508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tool for analyzing the logical consistency of concurrent  systems, specifically of data communication protocols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50165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System model of a concurrent system is described in  PROMELA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12750" marR="554355" rtl="0" algn="l">
              <a:lnSpc>
                <a:spcPct val="1189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PROMELA – PRocess MEta Language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554355" rtl="0" algn="l">
              <a:lnSpc>
                <a:spcPct val="1189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Specification language to model finite-state systems &amp; allows dynamic creation of concurrent processes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493394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Expressive enough to describe processes and their  interactions in Synchronous as well as Asynchronous  manner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Resembles the programming language 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895858" y="5972555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" name="Google Shape;181;p17"/>
          <p:cNvSpPr txBox="1"/>
          <p:nvPr>
            <p:ph type="title"/>
          </p:nvPr>
        </p:nvSpPr>
        <p:spPr>
          <a:xfrm>
            <a:off x="261620" y="0"/>
            <a:ext cx="462788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latin typeface="Calibri"/>
                <a:ea typeface="Calibri"/>
                <a:cs typeface="Calibri"/>
                <a:sym typeface="Calibri"/>
              </a:rPr>
              <a:t>Introduction to SPIN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" name="Google Shape;187;p18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" name="Google Shape;188;p18"/>
          <p:cNvSpPr/>
          <p:nvPr/>
        </p:nvSpPr>
        <p:spPr>
          <a:xfrm>
            <a:off x="895858" y="1802892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" name="Google Shape;189;p18"/>
          <p:cNvSpPr/>
          <p:nvPr/>
        </p:nvSpPr>
        <p:spPr>
          <a:xfrm>
            <a:off x="895858" y="2241804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" name="Google Shape;190;p18"/>
          <p:cNvSpPr/>
          <p:nvPr/>
        </p:nvSpPr>
        <p:spPr>
          <a:xfrm>
            <a:off x="895858" y="2680716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" name="Google Shape;191;p18"/>
          <p:cNvSpPr txBox="1"/>
          <p:nvPr/>
        </p:nvSpPr>
        <p:spPr>
          <a:xfrm>
            <a:off x="726440" y="988606"/>
            <a:ext cx="5819775" cy="1860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PROMELA and SPIN/XSPIN are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5080" rtl="0" algn="l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Developed by Gerard Holzmann at Bell Labs  Freeware for non-commercial use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Is a State-of-art model checker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8"/>
          <p:cNvSpPr txBox="1"/>
          <p:nvPr>
            <p:ph type="title"/>
          </p:nvPr>
        </p:nvSpPr>
        <p:spPr>
          <a:xfrm>
            <a:off x="261620" y="0"/>
            <a:ext cx="462788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latin typeface="Calibri"/>
                <a:ea typeface="Calibri"/>
                <a:cs typeface="Calibri"/>
                <a:sym typeface="Calibri"/>
              </a:rPr>
              <a:t>Introduction to SPIN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" name="Google Shape;198;p19"/>
          <p:cNvSpPr txBox="1"/>
          <p:nvPr>
            <p:ph type="title"/>
          </p:nvPr>
        </p:nvSpPr>
        <p:spPr>
          <a:xfrm>
            <a:off x="1109853" y="747267"/>
            <a:ext cx="69243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latin typeface="Calibri"/>
                <a:ea typeface="Calibri"/>
                <a:cs typeface="Calibri"/>
                <a:sym typeface="Calibri"/>
              </a:rPr>
              <a:t>The SPIN tol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42000" y="840650"/>
            <a:ext cx="9060000" cy="5670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0" name="Google Shape;200;p19"/>
          <p:cNvSpPr txBox="1"/>
          <p:nvPr>
            <p:ph type="title"/>
          </p:nvPr>
        </p:nvSpPr>
        <p:spPr>
          <a:xfrm>
            <a:off x="261620" y="0"/>
            <a:ext cx="46278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/>
              <a:t>Introduction to </a:t>
            </a:r>
            <a:r>
              <a:rPr b="0" lang="en-US" sz="4400">
                <a:latin typeface="Calibri"/>
                <a:ea typeface="Calibri"/>
                <a:cs typeface="Calibri"/>
                <a:sym typeface="Calibri"/>
              </a:rPr>
              <a:t>SPIN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Google Shape;206;p20"/>
          <p:cNvSpPr txBox="1"/>
          <p:nvPr/>
        </p:nvSpPr>
        <p:spPr>
          <a:xfrm>
            <a:off x="726440" y="1077213"/>
            <a:ext cx="2259965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Major versions: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20"/>
          <p:cNvSpPr/>
          <p:nvPr/>
        </p:nvSpPr>
        <p:spPr>
          <a:xfrm>
            <a:off x="414832" y="3365855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9" name="Google Shape;209;p20"/>
          <p:cNvSpPr/>
          <p:nvPr/>
        </p:nvSpPr>
        <p:spPr>
          <a:xfrm>
            <a:off x="895858" y="3851147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" name="Google Shape;210;p20"/>
          <p:cNvSpPr/>
          <p:nvPr/>
        </p:nvSpPr>
        <p:spPr>
          <a:xfrm>
            <a:off x="895858" y="4290059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" name="Google Shape;211;p20"/>
          <p:cNvSpPr/>
          <p:nvPr/>
        </p:nvSpPr>
        <p:spPr>
          <a:xfrm>
            <a:off x="895858" y="4728971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" name="Google Shape;212;p20"/>
          <p:cNvSpPr/>
          <p:nvPr/>
        </p:nvSpPr>
        <p:spPr>
          <a:xfrm>
            <a:off x="895858" y="5167884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3" name="Google Shape;213;p20"/>
          <p:cNvSpPr/>
          <p:nvPr/>
        </p:nvSpPr>
        <p:spPr>
          <a:xfrm>
            <a:off x="895858" y="5606796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" name="Google Shape;214;p20"/>
          <p:cNvSpPr txBox="1"/>
          <p:nvPr/>
        </p:nvSpPr>
        <p:spPr>
          <a:xfrm>
            <a:off x="726440" y="3037232"/>
            <a:ext cx="7266940" cy="3470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9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Some success factors of SPIN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644525" rtl="0" algn="l">
              <a:lnSpc>
                <a:spcPct val="1201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“Press on the button” verification (model checker)  Very efficient implementation (using C)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Nice Graphical user interface (Xspin)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Not just a research tool, but well supported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508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Contains more than two decades research on advanced  computer aided verification (Many optimization  alogorithms)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0"/>
          <p:cNvSpPr txBox="1"/>
          <p:nvPr>
            <p:ph type="title"/>
          </p:nvPr>
        </p:nvSpPr>
        <p:spPr>
          <a:xfrm>
            <a:off x="261620" y="0"/>
            <a:ext cx="501396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latin typeface="Calibri"/>
                <a:ea typeface="Calibri"/>
                <a:cs typeface="Calibri"/>
                <a:sym typeface="Calibri"/>
              </a:rPr>
              <a:t>Introduction to SPIN SPIN…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533400" y="1524000"/>
            <a:ext cx="5847588" cy="1295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" name="Google Shape;222;p21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" name="Google Shape;223;p21"/>
          <p:cNvSpPr/>
          <p:nvPr/>
        </p:nvSpPr>
        <p:spPr>
          <a:xfrm>
            <a:off x="895858" y="1802892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" name="Google Shape;224;p21"/>
          <p:cNvSpPr/>
          <p:nvPr/>
        </p:nvSpPr>
        <p:spPr>
          <a:xfrm>
            <a:off x="895858" y="2241804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" name="Google Shape;225;p21"/>
          <p:cNvSpPr/>
          <p:nvPr/>
        </p:nvSpPr>
        <p:spPr>
          <a:xfrm>
            <a:off x="895858" y="2680716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6" name="Google Shape;226;p21"/>
          <p:cNvSpPr/>
          <p:nvPr/>
        </p:nvSpPr>
        <p:spPr>
          <a:xfrm>
            <a:off x="895858" y="3119627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" name="Google Shape;227;p21"/>
          <p:cNvSpPr/>
          <p:nvPr/>
        </p:nvSpPr>
        <p:spPr>
          <a:xfrm>
            <a:off x="895858" y="3558540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" name="Google Shape;228;p21"/>
          <p:cNvSpPr/>
          <p:nvPr/>
        </p:nvSpPr>
        <p:spPr>
          <a:xfrm>
            <a:off x="895858" y="3997452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" name="Google Shape;229;p21"/>
          <p:cNvSpPr/>
          <p:nvPr/>
        </p:nvSpPr>
        <p:spPr>
          <a:xfrm>
            <a:off x="895858" y="4436364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" name="Google Shape;230;p21"/>
          <p:cNvSpPr/>
          <p:nvPr/>
        </p:nvSpPr>
        <p:spPr>
          <a:xfrm>
            <a:off x="414832" y="4902047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1" name="Google Shape;231;p21"/>
          <p:cNvSpPr/>
          <p:nvPr/>
        </p:nvSpPr>
        <p:spPr>
          <a:xfrm>
            <a:off x="895858" y="5387340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2" name="Google Shape;232;p21"/>
          <p:cNvSpPr txBox="1"/>
          <p:nvPr/>
        </p:nvSpPr>
        <p:spPr>
          <a:xfrm>
            <a:off x="726440" y="988606"/>
            <a:ext cx="6724015" cy="456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Autofit/>
          </a:bodyPr>
          <a:lstStyle/>
          <a:p>
            <a:pPr indent="-400050" lvl="0" marL="412750" marR="3089275" rtl="0" algn="l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SPIN’s starting page: 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http://www.spinroot.com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Basic SPIN manual  Getting started with Xspin  Getting started with SPIN  Examples and Exercises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2084704" rtl="0" algn="l">
              <a:lnSpc>
                <a:spcPct val="144166"/>
              </a:lnSpc>
              <a:spcBef>
                <a:spcPts val="209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Concise Promela Reference  Proceedings of all SPIN workshops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Gerard Holzmann’s website for papers on SPIN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http://cm.bell-labs.com/cm/cs/who/gerard/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1"/>
          <p:cNvSpPr txBox="1"/>
          <p:nvPr>
            <p:ph type="title"/>
          </p:nvPr>
        </p:nvSpPr>
        <p:spPr>
          <a:xfrm>
            <a:off x="261620" y="0"/>
            <a:ext cx="501396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latin typeface="Calibri"/>
                <a:ea typeface="Calibri"/>
                <a:cs typeface="Calibri"/>
                <a:sym typeface="Calibri"/>
              </a:rPr>
              <a:t>Introduction to SPIN…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9" name="Google Shape;239;p22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0" name="Google Shape;240;p22"/>
          <p:cNvSpPr/>
          <p:nvPr/>
        </p:nvSpPr>
        <p:spPr>
          <a:xfrm>
            <a:off x="895858" y="1802892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" name="Google Shape;241;p22"/>
          <p:cNvSpPr/>
          <p:nvPr/>
        </p:nvSpPr>
        <p:spPr>
          <a:xfrm>
            <a:off x="895858" y="2607564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2" name="Google Shape;242;p22"/>
          <p:cNvSpPr/>
          <p:nvPr/>
        </p:nvSpPr>
        <p:spPr>
          <a:xfrm>
            <a:off x="414832" y="3073247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" name="Google Shape;243;p22"/>
          <p:cNvSpPr/>
          <p:nvPr/>
        </p:nvSpPr>
        <p:spPr>
          <a:xfrm>
            <a:off x="895858" y="3558540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4" name="Google Shape;244;p22"/>
          <p:cNvSpPr/>
          <p:nvPr/>
        </p:nvSpPr>
        <p:spPr>
          <a:xfrm>
            <a:off x="895858" y="3997452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5" name="Google Shape;245;p22"/>
          <p:cNvSpPr/>
          <p:nvPr/>
        </p:nvSpPr>
        <p:spPr>
          <a:xfrm>
            <a:off x="895858" y="4436364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6" name="Google Shape;246;p22"/>
          <p:cNvSpPr txBox="1"/>
          <p:nvPr/>
        </p:nvSpPr>
        <p:spPr>
          <a:xfrm>
            <a:off x="726440" y="988606"/>
            <a:ext cx="7823834" cy="4979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Defining a validation model consisting of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17907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set of states incorporating info about values of variables,  program counters etc.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transition relation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representation of a FSM in terms of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5114290" rtl="0" algn="l">
              <a:lnSpc>
                <a:spcPct val="12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Processes  Message Channels  State Variables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Only the design of consistent set of rules to govern  interaction amongst processes in a Distributed System  NOT the implementation details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414832" y="4902047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8" name="Google Shape;248;p22"/>
          <p:cNvSpPr txBox="1"/>
          <p:nvPr>
            <p:ph type="title"/>
          </p:nvPr>
        </p:nvSpPr>
        <p:spPr>
          <a:xfrm>
            <a:off x="261620" y="0"/>
            <a:ext cx="22904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latin typeface="Calibri"/>
                <a:ea typeface="Calibri"/>
                <a:cs typeface="Calibri"/>
                <a:sym typeface="Calibri"/>
              </a:rPr>
              <a:t>PROMELA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4" name="Google Shape;254;p23"/>
          <p:cNvSpPr/>
          <p:nvPr/>
        </p:nvSpPr>
        <p:spPr>
          <a:xfrm>
            <a:off x="414832" y="11651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5" name="Google Shape;255;p23"/>
          <p:cNvSpPr/>
          <p:nvPr/>
        </p:nvSpPr>
        <p:spPr>
          <a:xfrm>
            <a:off x="895858" y="1650492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6" name="Google Shape;256;p23"/>
          <p:cNvSpPr/>
          <p:nvPr/>
        </p:nvSpPr>
        <p:spPr>
          <a:xfrm>
            <a:off x="895858" y="2089404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" name="Google Shape;257;p23"/>
          <p:cNvSpPr/>
          <p:nvPr/>
        </p:nvSpPr>
        <p:spPr>
          <a:xfrm>
            <a:off x="895858" y="2528316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" name="Google Shape;258;p23"/>
          <p:cNvSpPr/>
          <p:nvPr/>
        </p:nvSpPr>
        <p:spPr>
          <a:xfrm>
            <a:off x="895858" y="2967227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9" name="Google Shape;259;p23"/>
          <p:cNvSpPr/>
          <p:nvPr/>
        </p:nvSpPr>
        <p:spPr>
          <a:xfrm>
            <a:off x="895858" y="3406140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" name="Google Shape;260;p23"/>
          <p:cNvSpPr/>
          <p:nvPr/>
        </p:nvSpPr>
        <p:spPr>
          <a:xfrm>
            <a:off x="414832" y="3871823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" name="Google Shape;261;p23"/>
          <p:cNvSpPr/>
          <p:nvPr/>
        </p:nvSpPr>
        <p:spPr>
          <a:xfrm>
            <a:off x="895858" y="4783835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" name="Google Shape;262;p23"/>
          <p:cNvSpPr txBox="1"/>
          <p:nvPr/>
        </p:nvSpPr>
        <p:spPr>
          <a:xfrm>
            <a:off x="726440" y="835397"/>
            <a:ext cx="7802245" cy="5584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PROMELA model consists of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4791075" rtl="0" algn="l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declarations  Channel declarations  Variable declarations  Type declarations  INIT process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As mentioned, PROMELA model = FSM (Usually a very  large)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But it is finite and hence has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1280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unbounded data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12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unbounded channels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12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unbounded processes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12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unbounded process creations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3"/>
          <p:cNvSpPr txBox="1"/>
          <p:nvPr>
            <p:ph type="title"/>
          </p:nvPr>
        </p:nvSpPr>
        <p:spPr>
          <a:xfrm>
            <a:off x="261620" y="0"/>
            <a:ext cx="22904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latin typeface="Calibri"/>
                <a:ea typeface="Calibri"/>
                <a:cs typeface="Calibri"/>
                <a:sym typeface="Calibri"/>
              </a:rPr>
              <a:t>PROMELA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9" name="Google Shape;269;p24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0" name="Google Shape;270;p24"/>
          <p:cNvSpPr/>
          <p:nvPr/>
        </p:nvSpPr>
        <p:spPr>
          <a:xfrm>
            <a:off x="895858" y="1802892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1" name="Google Shape;271;p24"/>
          <p:cNvSpPr/>
          <p:nvPr/>
        </p:nvSpPr>
        <p:spPr>
          <a:xfrm>
            <a:off x="414832" y="2634335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2" name="Google Shape;272;p24"/>
          <p:cNvSpPr/>
          <p:nvPr/>
        </p:nvSpPr>
        <p:spPr>
          <a:xfrm>
            <a:off x="895858" y="3119627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3" name="Google Shape;273;p24"/>
          <p:cNvSpPr/>
          <p:nvPr/>
        </p:nvSpPr>
        <p:spPr>
          <a:xfrm>
            <a:off x="895858" y="3558540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4" name="Google Shape;274;p24"/>
          <p:cNvSpPr/>
          <p:nvPr/>
        </p:nvSpPr>
        <p:spPr>
          <a:xfrm>
            <a:off x="895858" y="4363211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5" name="Google Shape;275;p24"/>
          <p:cNvSpPr/>
          <p:nvPr/>
        </p:nvSpPr>
        <p:spPr>
          <a:xfrm>
            <a:off x="895858" y="4802123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6" name="Google Shape;276;p24"/>
          <p:cNvSpPr/>
          <p:nvPr/>
        </p:nvSpPr>
        <p:spPr>
          <a:xfrm>
            <a:off x="414832" y="5267807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7" name="Google Shape;277;p24"/>
          <p:cNvSpPr/>
          <p:nvPr/>
        </p:nvSpPr>
        <p:spPr>
          <a:xfrm>
            <a:off x="895858" y="5753100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8" name="Google Shape;278;p24"/>
          <p:cNvSpPr txBox="1"/>
          <p:nvPr/>
        </p:nvSpPr>
        <p:spPr>
          <a:xfrm>
            <a:off x="726440" y="988606"/>
            <a:ext cx="7178675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process type (proctype) consists of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508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name, list of formal parameters, declarations of local variables and body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process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112395" rtl="0" algn="l">
              <a:lnSpc>
                <a:spcPct val="11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Executes concurrently with all other processes  Communicates with other processes using channels &amp;  global variables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2667635" rtl="0" algn="l">
              <a:lnSpc>
                <a:spcPct val="12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May access shared variables  Defined by proctype declarations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Each process has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Its program counter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Local variables (Local state)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895858" y="6192011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0" name="Google Shape;280;p24"/>
          <p:cNvSpPr txBox="1"/>
          <p:nvPr>
            <p:ph type="title"/>
          </p:nvPr>
        </p:nvSpPr>
        <p:spPr>
          <a:xfrm>
            <a:off x="261620" y="0"/>
            <a:ext cx="463359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latin typeface="Calibri"/>
                <a:ea typeface="Calibri"/>
                <a:cs typeface="Calibri"/>
                <a:sym typeface="Calibri"/>
              </a:rPr>
              <a:t>PROMELA Processes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4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7" name="Google Shape;287;p25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8" name="Google Shape;288;p25"/>
          <p:cNvSpPr/>
          <p:nvPr/>
        </p:nvSpPr>
        <p:spPr>
          <a:xfrm>
            <a:off x="895858" y="1802892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9" name="Google Shape;289;p25"/>
          <p:cNvSpPr/>
          <p:nvPr/>
        </p:nvSpPr>
        <p:spPr>
          <a:xfrm>
            <a:off x="895858" y="2607564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0" name="Google Shape;290;p25"/>
          <p:cNvSpPr txBox="1"/>
          <p:nvPr/>
        </p:nvSpPr>
        <p:spPr>
          <a:xfrm>
            <a:off x="726440" y="988606"/>
            <a:ext cx="7715250" cy="259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PROMELA variables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508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Provide the means of storing information about the system  being modelled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12700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May hold global information on the system or information  that is local to a particular component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Supports five basic data types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5"/>
          <p:cNvSpPr/>
          <p:nvPr/>
        </p:nvSpPr>
        <p:spPr>
          <a:xfrm>
            <a:off x="895858" y="3412235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2" name="Google Shape;292;p25"/>
          <p:cNvSpPr txBox="1"/>
          <p:nvPr>
            <p:ph type="title"/>
          </p:nvPr>
        </p:nvSpPr>
        <p:spPr>
          <a:xfrm>
            <a:off x="261620" y="30734"/>
            <a:ext cx="8485505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latin typeface="Calibri"/>
                <a:ea typeface="Calibri"/>
                <a:cs typeface="Calibri"/>
                <a:sym typeface="Calibri"/>
              </a:rPr>
              <a:t>PROMELA Variables and Basic Data Types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5"/>
          <p:cNvSpPr/>
          <p:nvPr/>
        </p:nvSpPr>
        <p:spPr>
          <a:xfrm>
            <a:off x="841374" y="3660264"/>
            <a:ext cx="7286589" cy="241718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4" name="Google Shape;294;p25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" name="Google Shape;52;p8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" name="Google Shape;53;p8"/>
          <p:cNvSpPr/>
          <p:nvPr/>
        </p:nvSpPr>
        <p:spPr>
          <a:xfrm>
            <a:off x="895858" y="1802892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" name="Google Shape;54;p8"/>
          <p:cNvSpPr/>
          <p:nvPr/>
        </p:nvSpPr>
        <p:spPr>
          <a:xfrm>
            <a:off x="895858" y="2241804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8"/>
          <p:cNvSpPr/>
          <p:nvPr/>
        </p:nvSpPr>
        <p:spPr>
          <a:xfrm>
            <a:off x="895858" y="2680716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8"/>
          <p:cNvSpPr/>
          <p:nvPr/>
        </p:nvSpPr>
        <p:spPr>
          <a:xfrm>
            <a:off x="895858" y="3119627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8"/>
          <p:cNvSpPr/>
          <p:nvPr/>
        </p:nvSpPr>
        <p:spPr>
          <a:xfrm>
            <a:off x="895858" y="3558540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8"/>
          <p:cNvSpPr txBox="1"/>
          <p:nvPr/>
        </p:nvSpPr>
        <p:spPr>
          <a:xfrm>
            <a:off x="726440" y="988606"/>
            <a:ext cx="6969125" cy="3689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process of Formal Verification consists of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3765550" rtl="0" algn="l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Requirements Capture  Modeling  Specification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462407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Analysis  Documentation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 practice, some phases may overlap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overall process is iterative rather than sequential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414832" y="4024223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8"/>
          <p:cNvSpPr/>
          <p:nvPr/>
        </p:nvSpPr>
        <p:spPr>
          <a:xfrm>
            <a:off x="895858" y="4509515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8"/>
          <p:cNvSpPr txBox="1"/>
          <p:nvPr>
            <p:ph type="title"/>
          </p:nvPr>
        </p:nvSpPr>
        <p:spPr>
          <a:xfrm>
            <a:off x="261620" y="0"/>
            <a:ext cx="740981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latin typeface="Calibri"/>
                <a:ea typeface="Calibri"/>
                <a:cs typeface="Calibri"/>
                <a:sym typeface="Calibri"/>
              </a:rPr>
              <a:t>Formal Verification : Background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0" name="Google Shape;300;p26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" name="Google Shape;301;p26"/>
          <p:cNvSpPr/>
          <p:nvPr/>
        </p:nvSpPr>
        <p:spPr>
          <a:xfrm>
            <a:off x="895858" y="1802892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2" name="Google Shape;302;p26"/>
          <p:cNvSpPr/>
          <p:nvPr/>
        </p:nvSpPr>
        <p:spPr>
          <a:xfrm>
            <a:off x="895858" y="2241804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" name="Google Shape;303;p26"/>
          <p:cNvSpPr/>
          <p:nvPr/>
        </p:nvSpPr>
        <p:spPr>
          <a:xfrm>
            <a:off x="895858" y="4216908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4" name="Google Shape;304;p26"/>
          <p:cNvSpPr/>
          <p:nvPr/>
        </p:nvSpPr>
        <p:spPr>
          <a:xfrm>
            <a:off x="895858" y="4655820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" name="Google Shape;305;p26"/>
          <p:cNvSpPr txBox="1"/>
          <p:nvPr/>
        </p:nvSpPr>
        <p:spPr>
          <a:xfrm>
            <a:off x="726440" y="988606"/>
            <a:ext cx="7779384" cy="420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PROMELA variables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Variables must be declared before they can be used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38735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Variable declarations follow the style of the C programming  language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12800" marR="42545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basic data type followed by one or more identifiers  and optional initializer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0414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byte count, total = 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5080" rtl="0" algn="l">
              <a:lnSpc>
                <a:spcPct val="110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By default all variables of the basic types are initialized to 0.  As in C, 0 (zero) is interpreted as false while any non-zero  value is interpreted as true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6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  <p:sp>
        <p:nvSpPr>
          <p:cNvPr id="307" name="Google Shape;307;p26"/>
          <p:cNvSpPr txBox="1"/>
          <p:nvPr>
            <p:ph type="title"/>
          </p:nvPr>
        </p:nvSpPr>
        <p:spPr>
          <a:xfrm>
            <a:off x="261620" y="30734"/>
            <a:ext cx="8485505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latin typeface="Calibri"/>
                <a:ea typeface="Calibri"/>
                <a:cs typeface="Calibri"/>
                <a:sym typeface="Calibri"/>
              </a:rPr>
              <a:t>PROMELA Variables and Basic Data Types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3" name="Google Shape;313;p27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4" name="Google Shape;314;p27"/>
          <p:cNvSpPr/>
          <p:nvPr/>
        </p:nvSpPr>
        <p:spPr>
          <a:xfrm>
            <a:off x="895858" y="1802892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" name="Google Shape;315;p27"/>
          <p:cNvSpPr/>
          <p:nvPr/>
        </p:nvSpPr>
        <p:spPr>
          <a:xfrm>
            <a:off x="895858" y="2607564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6" name="Google Shape;316;p27"/>
          <p:cNvSpPr/>
          <p:nvPr/>
        </p:nvSpPr>
        <p:spPr>
          <a:xfrm>
            <a:off x="895858" y="4143755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7" name="Google Shape;317;p27"/>
          <p:cNvSpPr txBox="1"/>
          <p:nvPr/>
        </p:nvSpPr>
        <p:spPr>
          <a:xfrm>
            <a:off x="726440" y="988606"/>
            <a:ext cx="7627620" cy="4055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All PROMELA programs must contain an init process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Is similar to the main() function within a C program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1280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execution of a PROMELA program begins with the init process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 init process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1280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Takes the form: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9235" lvl="1" marL="1270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init {/* local declarations and statements */ }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29235" lvl="1" marL="1270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init {skip} 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558165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While a proctype definition declares the behavior of a  process, the instantiation and execution of a process  definition is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coordinated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via the init process.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7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  <p:sp>
        <p:nvSpPr>
          <p:cNvPr id="319" name="Google Shape;319;p27"/>
          <p:cNvSpPr txBox="1"/>
          <p:nvPr>
            <p:ph type="title"/>
          </p:nvPr>
        </p:nvSpPr>
        <p:spPr>
          <a:xfrm>
            <a:off x="261620" y="30734"/>
            <a:ext cx="325755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latin typeface="Calibri"/>
                <a:ea typeface="Calibri"/>
                <a:cs typeface="Calibri"/>
                <a:sym typeface="Calibri"/>
              </a:rPr>
              <a:t>The init process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5" name="Google Shape;325;p28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6" name="Google Shape;326;p28"/>
          <p:cNvSpPr/>
          <p:nvPr/>
        </p:nvSpPr>
        <p:spPr>
          <a:xfrm>
            <a:off x="414832" y="1829663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7" name="Google Shape;327;p28"/>
          <p:cNvSpPr/>
          <p:nvPr/>
        </p:nvSpPr>
        <p:spPr>
          <a:xfrm>
            <a:off x="895858" y="2314955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8" name="Google Shape;328;p28"/>
          <p:cNvSpPr/>
          <p:nvPr/>
        </p:nvSpPr>
        <p:spPr>
          <a:xfrm>
            <a:off x="895858" y="2753867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9" name="Google Shape;329;p28"/>
          <p:cNvSpPr txBox="1"/>
          <p:nvPr/>
        </p:nvSpPr>
        <p:spPr>
          <a:xfrm>
            <a:off x="726440" y="992174"/>
            <a:ext cx="7338059" cy="2881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process body consists of sequence of statements  A statement is either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1564005" rtl="0" algn="l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Executable: It can be executed immediately  Blocked: It cannot be executed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An assignment statement is always executable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E.g. x = 2;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8"/>
          <p:cNvSpPr/>
          <p:nvPr/>
        </p:nvSpPr>
        <p:spPr>
          <a:xfrm>
            <a:off x="414832" y="3219551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1" name="Google Shape;331;p28"/>
          <p:cNvSpPr/>
          <p:nvPr/>
        </p:nvSpPr>
        <p:spPr>
          <a:xfrm>
            <a:off x="895858" y="3704844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2" name="Google Shape;332;p28"/>
          <p:cNvSpPr txBox="1"/>
          <p:nvPr>
            <p:ph type="title"/>
          </p:nvPr>
        </p:nvSpPr>
        <p:spPr>
          <a:xfrm>
            <a:off x="261620" y="30734"/>
            <a:ext cx="2370455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latin typeface="Calibri"/>
                <a:ea typeface="Calibri"/>
                <a:cs typeface="Calibri"/>
                <a:sym typeface="Calibri"/>
              </a:rPr>
              <a:t>Statements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8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9" name="Google Shape;339;p29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0" name="Google Shape;340;p29"/>
          <p:cNvSpPr/>
          <p:nvPr/>
        </p:nvSpPr>
        <p:spPr>
          <a:xfrm>
            <a:off x="895858" y="1802892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1" name="Google Shape;341;p29"/>
          <p:cNvSpPr/>
          <p:nvPr/>
        </p:nvSpPr>
        <p:spPr>
          <a:xfrm>
            <a:off x="895858" y="2973323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2" name="Google Shape;342;p29"/>
          <p:cNvSpPr txBox="1"/>
          <p:nvPr/>
        </p:nvSpPr>
        <p:spPr>
          <a:xfrm>
            <a:off x="726440" y="988606"/>
            <a:ext cx="7475855" cy="3924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An expression is also a statement;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It is executable if it evaluates to non-zero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1280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skip, 2 &lt; 3 are always executable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12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X &lt; 27 is executable only if the value of x is less than 27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run statement is executable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1280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Only if the process can be created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12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Returns 0 if this cannot be done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12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Value otherwise returned is a run-time process ID number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12800" marR="5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run() is defined as an operator and so can be embedded in other  expressions.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9"/>
          <p:cNvSpPr txBox="1"/>
          <p:nvPr>
            <p:ph type="title"/>
          </p:nvPr>
        </p:nvSpPr>
        <p:spPr>
          <a:xfrm>
            <a:off x="261620" y="30734"/>
            <a:ext cx="2370455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latin typeface="Calibri"/>
                <a:ea typeface="Calibri"/>
                <a:cs typeface="Calibri"/>
                <a:sym typeface="Calibri"/>
              </a:rPr>
              <a:t>Statements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9"/>
          <p:cNvSpPr/>
          <p:nvPr/>
        </p:nvSpPr>
        <p:spPr>
          <a:xfrm>
            <a:off x="997424" y="5024278"/>
            <a:ext cx="4174928" cy="109339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5" name="Google Shape;345;p29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1" name="Google Shape;351;p30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2" name="Google Shape;352;p30"/>
          <p:cNvSpPr/>
          <p:nvPr/>
        </p:nvSpPr>
        <p:spPr>
          <a:xfrm>
            <a:off x="895858" y="1802892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" name="Google Shape;353;p30"/>
          <p:cNvSpPr/>
          <p:nvPr/>
        </p:nvSpPr>
        <p:spPr>
          <a:xfrm>
            <a:off x="895858" y="3278123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4" name="Google Shape;354;p30"/>
          <p:cNvSpPr/>
          <p:nvPr/>
        </p:nvSpPr>
        <p:spPr>
          <a:xfrm>
            <a:off x="895858" y="4082796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5" name="Google Shape;355;p30"/>
          <p:cNvSpPr/>
          <p:nvPr/>
        </p:nvSpPr>
        <p:spPr>
          <a:xfrm>
            <a:off x="895858" y="4887467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6" name="Google Shape;356;p30"/>
          <p:cNvSpPr txBox="1"/>
          <p:nvPr/>
        </p:nvSpPr>
        <p:spPr>
          <a:xfrm>
            <a:off x="726440" y="988606"/>
            <a:ext cx="7756525" cy="4803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Promela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548005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Does not make a distinction between a condition and a  statement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12800" marR="10922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E.g. the simple boolean condition a == b represents a statement in  Promela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Statements are either executable or blocked.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1280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execution of a statement is conditional or it being blocked.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5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Notion of statement executability provides the basic means  by which process synchronization can be achieved.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E.g.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1280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while (a != b) skip /*Conventional busy wait */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6385" lvl="0" marL="869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(a == b) /* Promela equivalent */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0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  <p:sp>
        <p:nvSpPr>
          <p:cNvPr id="358" name="Google Shape;358;p30"/>
          <p:cNvSpPr txBox="1"/>
          <p:nvPr>
            <p:ph type="title"/>
          </p:nvPr>
        </p:nvSpPr>
        <p:spPr>
          <a:xfrm>
            <a:off x="261620" y="30734"/>
            <a:ext cx="5631815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latin typeface="Calibri"/>
                <a:ea typeface="Calibri"/>
                <a:cs typeface="Calibri"/>
                <a:sym typeface="Calibri"/>
              </a:rPr>
              <a:t>Executability of Statements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" name="Google Shape;364;p31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5" name="Google Shape;365;p31"/>
          <p:cNvSpPr/>
          <p:nvPr/>
        </p:nvSpPr>
        <p:spPr>
          <a:xfrm>
            <a:off x="895858" y="1802892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6" name="Google Shape;366;p31"/>
          <p:cNvSpPr txBox="1"/>
          <p:nvPr/>
        </p:nvSpPr>
        <p:spPr>
          <a:xfrm>
            <a:off x="726450" y="988600"/>
            <a:ext cx="7971900" cy="50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noAutofit/>
          </a:bodyPr>
          <a:lstStyle/>
          <a:p>
            <a:pPr indent="-387350" lvl="0" marL="399415" marR="2705735" rtl="0" algn="l">
              <a:lnSpc>
                <a:spcPct val="11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simple two process system 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proctype hello() { printf(“Hello”)}  proctype world() {printf (“World \n”)}  init { run hello(); run world(); }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init is the starting point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901064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run operator is executable only if process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instantiation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is possible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If a run is executable than a pid is returned. The pid for a  process can be accessed via the predefined local variable _pid.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3589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execution of run does not wait for the associated process  to terminate. i.e. further applications of run will be executed  concurrently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1"/>
          <p:cNvSpPr/>
          <p:nvPr/>
        </p:nvSpPr>
        <p:spPr>
          <a:xfrm>
            <a:off x="413207" y="3104692"/>
            <a:ext cx="110286" cy="1109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8" name="Google Shape;368;p31"/>
          <p:cNvSpPr/>
          <p:nvPr/>
        </p:nvSpPr>
        <p:spPr>
          <a:xfrm>
            <a:off x="413207" y="3543604"/>
            <a:ext cx="110286" cy="1109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" name="Google Shape;369;p31"/>
          <p:cNvSpPr/>
          <p:nvPr/>
        </p:nvSpPr>
        <p:spPr>
          <a:xfrm>
            <a:off x="413207" y="4348276"/>
            <a:ext cx="110286" cy="1109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0" name="Google Shape;370;p31"/>
          <p:cNvSpPr/>
          <p:nvPr/>
        </p:nvSpPr>
        <p:spPr>
          <a:xfrm>
            <a:off x="413207" y="5152948"/>
            <a:ext cx="110286" cy="1109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1" name="Google Shape;371;p31"/>
          <p:cNvSpPr txBox="1"/>
          <p:nvPr>
            <p:ph type="title"/>
          </p:nvPr>
        </p:nvSpPr>
        <p:spPr>
          <a:xfrm>
            <a:off x="261620" y="30734"/>
            <a:ext cx="246634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latin typeface="Calibri"/>
                <a:ea typeface="Calibri"/>
                <a:cs typeface="Calibri"/>
                <a:sym typeface="Calibri"/>
              </a:rPr>
              <a:t>Hello World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1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8" name="Google Shape;378;p32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9" name="Google Shape;379;p32"/>
          <p:cNvSpPr/>
          <p:nvPr/>
        </p:nvSpPr>
        <p:spPr>
          <a:xfrm>
            <a:off x="887222" y="2186177"/>
            <a:ext cx="67564" cy="711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0" name="Google Shape;380;p32"/>
          <p:cNvSpPr txBox="1"/>
          <p:nvPr/>
        </p:nvSpPr>
        <p:spPr>
          <a:xfrm>
            <a:off x="726440" y="1077213"/>
            <a:ext cx="7742555" cy="365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process can be instantiated also by using “active” in  front of proctype definition.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584200" marR="2734945" rtl="0" algn="l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i.e. HelloWorld can also be instantiated as  active proctype hello() {printf(“Hello”)}  active proctype world() {printf(“World\n”)}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16534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Multiple instances of the same proctype declaration  can be generated using an optional array suffix , e.g.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584200" marR="2393315" rtl="0" algn="l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active [4] proctype hello() {printf(“Hello”)}  active [7] proctype world() {printf(“World\n”)}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2"/>
          <p:cNvSpPr/>
          <p:nvPr/>
        </p:nvSpPr>
        <p:spPr>
          <a:xfrm>
            <a:off x="414832" y="3353663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2" name="Google Shape;382;p32"/>
          <p:cNvSpPr txBox="1"/>
          <p:nvPr>
            <p:ph type="title"/>
          </p:nvPr>
        </p:nvSpPr>
        <p:spPr>
          <a:xfrm>
            <a:off x="261620" y="30734"/>
            <a:ext cx="4294505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latin typeface="Calibri"/>
                <a:ea typeface="Calibri"/>
                <a:cs typeface="Calibri"/>
                <a:sym typeface="Calibri"/>
              </a:rPr>
              <a:t>Process instantiation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2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9" name="Google Shape;389;p33"/>
          <p:cNvSpPr txBox="1"/>
          <p:nvPr>
            <p:ph type="title"/>
          </p:nvPr>
        </p:nvSpPr>
        <p:spPr>
          <a:xfrm>
            <a:off x="1109853" y="747267"/>
            <a:ext cx="69243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latin typeface="Calibri"/>
                <a:ea typeface="Calibri"/>
                <a:cs typeface="Calibri"/>
                <a:sym typeface="Calibri"/>
              </a:rPr>
              <a:t>PROMELA: An illustration…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3"/>
          <p:cNvSpPr/>
          <p:nvPr/>
        </p:nvSpPr>
        <p:spPr>
          <a:xfrm>
            <a:off x="381000" y="838200"/>
            <a:ext cx="8465058" cy="5486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6" name="Google Shape;396;p34"/>
          <p:cNvSpPr txBox="1"/>
          <p:nvPr/>
        </p:nvSpPr>
        <p:spPr>
          <a:xfrm>
            <a:off x="383540" y="1002460"/>
            <a:ext cx="7570470" cy="5170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15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Arrays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An array type is declared as int table[max]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This generates an array of integers i.e. table[0], table[1],…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SzPts val="145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Enumerated Types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A set of symbolic constants is declared as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mtype = {LINE_CLEAR, TRAIN_ON_LINE, LINE_BLOCKED}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5650" marR="2794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A program can only contain one mtype declaration which must be  global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45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Structures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A record data type is declared as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typedf msg {byte data[4], byte checksum}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Structure access is as in C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msg message;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… message.data[0]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4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  <p:sp>
        <p:nvSpPr>
          <p:cNvPr id="398" name="Google Shape;398;p34"/>
          <p:cNvSpPr txBox="1"/>
          <p:nvPr>
            <p:ph type="title"/>
          </p:nvPr>
        </p:nvSpPr>
        <p:spPr>
          <a:xfrm>
            <a:off x="261620" y="30734"/>
            <a:ext cx="358902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latin typeface="Calibri"/>
                <a:ea typeface="Calibri"/>
                <a:cs typeface="Calibri"/>
                <a:sym typeface="Calibri"/>
              </a:rPr>
              <a:t>Other Data Types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4" name="Google Shape;404;p35"/>
          <p:cNvSpPr txBox="1"/>
          <p:nvPr/>
        </p:nvSpPr>
        <p:spPr>
          <a:xfrm>
            <a:off x="383540" y="1080261"/>
            <a:ext cx="559943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/* a Hello World PROMELA model for SPIN */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383540" y="5030723"/>
            <a:ext cx="529336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How many processes are created, here?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5"/>
          <p:cNvSpPr txBox="1"/>
          <p:nvPr>
            <p:ph type="title"/>
          </p:nvPr>
        </p:nvSpPr>
        <p:spPr>
          <a:xfrm>
            <a:off x="261620" y="30734"/>
            <a:ext cx="5911215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latin typeface="Calibri"/>
                <a:ea typeface="Calibri"/>
                <a:cs typeface="Calibri"/>
                <a:sym typeface="Calibri"/>
              </a:rPr>
              <a:t>PROMELA – An illustration …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5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  <p:pic>
        <p:nvPicPr>
          <p:cNvPr id="408" name="Google Shape;4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450" y="1755550"/>
            <a:ext cx="7948250" cy="2991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9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9"/>
          <p:cNvSpPr/>
          <p:nvPr/>
        </p:nvSpPr>
        <p:spPr>
          <a:xfrm>
            <a:off x="895858" y="1802892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9"/>
          <p:cNvSpPr/>
          <p:nvPr/>
        </p:nvSpPr>
        <p:spPr>
          <a:xfrm>
            <a:off x="895858" y="2241804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p9"/>
          <p:cNvSpPr/>
          <p:nvPr/>
        </p:nvSpPr>
        <p:spPr>
          <a:xfrm>
            <a:off x="895858" y="3046476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9"/>
          <p:cNvSpPr/>
          <p:nvPr/>
        </p:nvSpPr>
        <p:spPr>
          <a:xfrm>
            <a:off x="895858" y="3851147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9"/>
          <p:cNvSpPr/>
          <p:nvPr/>
        </p:nvSpPr>
        <p:spPr>
          <a:xfrm>
            <a:off x="414832" y="4316831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9"/>
          <p:cNvSpPr/>
          <p:nvPr/>
        </p:nvSpPr>
        <p:spPr>
          <a:xfrm>
            <a:off x="895858" y="4802123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9"/>
          <p:cNvSpPr/>
          <p:nvPr/>
        </p:nvSpPr>
        <p:spPr>
          <a:xfrm>
            <a:off x="895858" y="5972555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9"/>
          <p:cNvSpPr txBox="1"/>
          <p:nvPr/>
        </p:nvSpPr>
        <p:spPr>
          <a:xfrm>
            <a:off x="726440" y="988606"/>
            <a:ext cx="7848600" cy="5518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Model checking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Is one of the powerful FORMAL VERIFICATION technique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511809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Allows one to verify temporal properties of a finite state  representation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508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finite state representation is that of a typical concurrent  system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representation is a model of the system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basic idea is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7188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That a finite state model of a system is systematically  explored in order to determine whether or not a given  temporal property holds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12065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Deliver a counter-example if the specified property does not  hold.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 txBox="1"/>
          <p:nvPr>
            <p:ph type="title"/>
          </p:nvPr>
        </p:nvSpPr>
        <p:spPr>
          <a:xfrm>
            <a:off x="261620" y="0"/>
            <a:ext cx="366839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latin typeface="Calibri"/>
                <a:ea typeface="Calibri"/>
                <a:cs typeface="Calibri"/>
                <a:sym typeface="Calibri"/>
              </a:rPr>
              <a:t>Model Checking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4" name="Google Shape;414;p36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5" name="Google Shape;415;p36"/>
          <p:cNvSpPr/>
          <p:nvPr/>
        </p:nvSpPr>
        <p:spPr>
          <a:xfrm>
            <a:off x="887222" y="1759457"/>
            <a:ext cx="67564" cy="711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6" name="Google Shape;416;p36"/>
          <p:cNvSpPr/>
          <p:nvPr/>
        </p:nvSpPr>
        <p:spPr>
          <a:xfrm>
            <a:off x="887222" y="2125217"/>
            <a:ext cx="67564" cy="711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7" name="Google Shape;417;p36"/>
          <p:cNvSpPr/>
          <p:nvPr/>
        </p:nvSpPr>
        <p:spPr>
          <a:xfrm>
            <a:off x="887222" y="2490977"/>
            <a:ext cx="67564" cy="711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8" name="Google Shape;418;p36"/>
          <p:cNvSpPr/>
          <p:nvPr/>
        </p:nvSpPr>
        <p:spPr>
          <a:xfrm>
            <a:off x="887222" y="2856738"/>
            <a:ext cx="67564" cy="711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9" name="Google Shape;419;p36"/>
          <p:cNvSpPr/>
          <p:nvPr/>
        </p:nvSpPr>
        <p:spPr>
          <a:xfrm>
            <a:off x="887222" y="3527297"/>
            <a:ext cx="67564" cy="711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0" name="Google Shape;420;p36"/>
          <p:cNvSpPr txBox="1"/>
          <p:nvPr/>
        </p:nvSpPr>
        <p:spPr>
          <a:xfrm>
            <a:off x="726440" y="982533"/>
            <a:ext cx="7752080" cy="268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3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Two types of statement delimiters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; and -&gt;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130238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Use the one that is most appropriate at the given situation  Usually ; is used between ordinary statements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5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-&gt; is often used after “guards” in a if OR do statement, pointing at what  comes next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These can be used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interchangeably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6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  <p:sp>
        <p:nvSpPr>
          <p:cNvPr id="422" name="Google Shape;422;p36"/>
          <p:cNvSpPr txBox="1"/>
          <p:nvPr>
            <p:ph type="title"/>
          </p:nvPr>
        </p:nvSpPr>
        <p:spPr>
          <a:xfrm>
            <a:off x="261620" y="30734"/>
            <a:ext cx="438785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latin typeface="Calibri"/>
                <a:ea typeface="Calibri"/>
                <a:cs typeface="Calibri"/>
                <a:sym typeface="Calibri"/>
              </a:rPr>
              <a:t>Statement Delimiters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8" name="Google Shape;428;p37"/>
          <p:cNvSpPr/>
          <p:nvPr/>
        </p:nvSpPr>
        <p:spPr>
          <a:xfrm>
            <a:off x="414832" y="11651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9" name="Google Shape;429;p37"/>
          <p:cNvSpPr/>
          <p:nvPr/>
        </p:nvSpPr>
        <p:spPr>
          <a:xfrm>
            <a:off x="414832" y="1677263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0" name="Google Shape;430;p37"/>
          <p:cNvSpPr/>
          <p:nvPr/>
        </p:nvSpPr>
        <p:spPr>
          <a:xfrm>
            <a:off x="414832" y="2189327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" name="Google Shape;431;p37"/>
          <p:cNvSpPr/>
          <p:nvPr/>
        </p:nvSpPr>
        <p:spPr>
          <a:xfrm>
            <a:off x="895858" y="2674620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2" name="Google Shape;432;p37"/>
          <p:cNvSpPr/>
          <p:nvPr/>
        </p:nvSpPr>
        <p:spPr>
          <a:xfrm>
            <a:off x="895858" y="3479291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3" name="Google Shape;433;p37"/>
          <p:cNvSpPr/>
          <p:nvPr/>
        </p:nvSpPr>
        <p:spPr>
          <a:xfrm>
            <a:off x="414832" y="3944975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4" name="Google Shape;434;p37"/>
          <p:cNvSpPr/>
          <p:nvPr/>
        </p:nvSpPr>
        <p:spPr>
          <a:xfrm>
            <a:off x="895858" y="4430267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5" name="Google Shape;435;p37"/>
          <p:cNvSpPr/>
          <p:nvPr/>
        </p:nvSpPr>
        <p:spPr>
          <a:xfrm>
            <a:off x="414832" y="5261711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6" name="Google Shape;436;p37"/>
          <p:cNvSpPr/>
          <p:nvPr/>
        </p:nvSpPr>
        <p:spPr>
          <a:xfrm>
            <a:off x="895858" y="6233921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7" name="Google Shape;437;p37"/>
          <p:cNvSpPr txBox="1"/>
          <p:nvPr/>
        </p:nvSpPr>
        <p:spPr>
          <a:xfrm>
            <a:off x="726440" y="839002"/>
            <a:ext cx="8128634" cy="556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14325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PROMELA processes execute concurrently  Non-deterministic scheduling of the processes  Processes are interleaved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40449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Statements of different processes do not occur at the same  time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Exception: rendezvous communication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All statements are atomic;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40195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each statement is executed without interleaving with other  processes.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Each process may have several different possible actions  enabled at each point of execution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Only one choice is made, non-deterministically i.e. randomly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7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  <p:sp>
        <p:nvSpPr>
          <p:cNvPr id="439" name="Google Shape;439;p37"/>
          <p:cNvSpPr txBox="1"/>
          <p:nvPr>
            <p:ph type="title"/>
          </p:nvPr>
        </p:nvSpPr>
        <p:spPr>
          <a:xfrm>
            <a:off x="261620" y="30734"/>
            <a:ext cx="467995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latin typeface="Calibri"/>
                <a:ea typeface="Calibri"/>
                <a:cs typeface="Calibri"/>
                <a:sym typeface="Calibri"/>
              </a:rPr>
              <a:t>Interleaving Semantics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5" name="Google Shape;445;p38"/>
          <p:cNvSpPr txBox="1"/>
          <p:nvPr>
            <p:ph type="title"/>
          </p:nvPr>
        </p:nvSpPr>
        <p:spPr>
          <a:xfrm>
            <a:off x="1109853" y="747267"/>
            <a:ext cx="69243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latin typeface="Calibri"/>
                <a:ea typeface="Calibri"/>
                <a:cs typeface="Calibri"/>
                <a:sym typeface="Calibri"/>
              </a:rPr>
              <a:t>Interleaved Execution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8"/>
          <p:cNvSpPr/>
          <p:nvPr/>
        </p:nvSpPr>
        <p:spPr>
          <a:xfrm>
            <a:off x="262127" y="838200"/>
            <a:ext cx="8619744" cy="5181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2" name="Google Shape;452;p39"/>
          <p:cNvSpPr/>
          <p:nvPr/>
        </p:nvSpPr>
        <p:spPr>
          <a:xfrm>
            <a:off x="414832" y="11651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3" name="Google Shape;453;p39"/>
          <p:cNvSpPr/>
          <p:nvPr/>
        </p:nvSpPr>
        <p:spPr>
          <a:xfrm>
            <a:off x="895858" y="1650492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4" name="Google Shape;454;p39"/>
          <p:cNvSpPr/>
          <p:nvPr/>
        </p:nvSpPr>
        <p:spPr>
          <a:xfrm>
            <a:off x="414832" y="2847695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5" name="Google Shape;455;p39"/>
          <p:cNvSpPr/>
          <p:nvPr/>
        </p:nvSpPr>
        <p:spPr>
          <a:xfrm>
            <a:off x="895858" y="3332988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6" name="Google Shape;456;p39"/>
          <p:cNvSpPr txBox="1"/>
          <p:nvPr/>
        </p:nvSpPr>
        <p:spPr>
          <a:xfrm>
            <a:off x="726440" y="835397"/>
            <a:ext cx="8312150" cy="3837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Deterministic behaviour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process is deterministic if for a given start state, it behaves in  exactly the same way ; if supplied with the same stimuli from its environment.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Non-deterministic behaviour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18288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process is non-deterministic if it need not always behave in  exactly the same way ; each time it executes from a given start  state with the same stimuli from its environment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Hence, race conditions can occur..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9"/>
          <p:cNvSpPr/>
          <p:nvPr/>
        </p:nvSpPr>
        <p:spPr>
          <a:xfrm>
            <a:off x="895858" y="4503420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8" name="Google Shape;458;p39"/>
          <p:cNvSpPr txBox="1"/>
          <p:nvPr>
            <p:ph type="title"/>
          </p:nvPr>
        </p:nvSpPr>
        <p:spPr>
          <a:xfrm>
            <a:off x="261620" y="65023"/>
            <a:ext cx="82486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Deterministic V/s Nondeterministic Behavior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9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5" name="Google Shape;465;p40"/>
          <p:cNvSpPr/>
          <p:nvPr/>
        </p:nvSpPr>
        <p:spPr>
          <a:xfrm>
            <a:off x="414832" y="11651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6" name="Google Shape;466;p40"/>
          <p:cNvSpPr/>
          <p:nvPr/>
        </p:nvSpPr>
        <p:spPr>
          <a:xfrm>
            <a:off x="895858" y="1650492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7" name="Google Shape;467;p40"/>
          <p:cNvSpPr txBox="1"/>
          <p:nvPr/>
        </p:nvSpPr>
        <p:spPr>
          <a:xfrm>
            <a:off x="726440" y="835397"/>
            <a:ext cx="4285615" cy="1423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Solutions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5080" rtl="0" algn="l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 standard mutex algorithms  Use atomic sequences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0"/>
          <p:cNvSpPr/>
          <p:nvPr/>
        </p:nvSpPr>
        <p:spPr>
          <a:xfrm>
            <a:off x="895858" y="2089404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9" name="Google Shape;469;p40"/>
          <p:cNvSpPr txBox="1"/>
          <p:nvPr>
            <p:ph type="title"/>
          </p:nvPr>
        </p:nvSpPr>
        <p:spPr>
          <a:xfrm>
            <a:off x="261620" y="65023"/>
            <a:ext cx="29489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Race conditions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592491" y="2935255"/>
            <a:ext cx="8110310" cy="270354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" name="Google Shape;471;p40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7" name="Google Shape;477;p41"/>
          <p:cNvSpPr/>
          <p:nvPr/>
        </p:nvSpPr>
        <p:spPr>
          <a:xfrm>
            <a:off x="414832" y="11651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8" name="Google Shape;478;p41"/>
          <p:cNvSpPr/>
          <p:nvPr/>
        </p:nvSpPr>
        <p:spPr>
          <a:xfrm>
            <a:off x="895858" y="1650492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9" name="Google Shape;479;p41"/>
          <p:cNvSpPr txBox="1"/>
          <p:nvPr/>
        </p:nvSpPr>
        <p:spPr>
          <a:xfrm>
            <a:off x="726440" y="835397"/>
            <a:ext cx="4285615" cy="1423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Solutions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5080" rtl="0" algn="l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 standard mutex algorithms  Use atomic sequences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1"/>
          <p:cNvSpPr/>
          <p:nvPr/>
        </p:nvSpPr>
        <p:spPr>
          <a:xfrm>
            <a:off x="895858" y="2089404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1" name="Google Shape;481;p41"/>
          <p:cNvSpPr txBox="1"/>
          <p:nvPr>
            <p:ph type="title"/>
          </p:nvPr>
        </p:nvSpPr>
        <p:spPr>
          <a:xfrm>
            <a:off x="261620" y="65023"/>
            <a:ext cx="29489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Race conditions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457200" y="2804160"/>
            <a:ext cx="8336280" cy="275844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3" name="Google Shape;483;p41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9" name="Google Shape;489;p42"/>
          <p:cNvSpPr txBox="1"/>
          <p:nvPr>
            <p:ph type="title"/>
          </p:nvPr>
        </p:nvSpPr>
        <p:spPr>
          <a:xfrm>
            <a:off x="261620" y="65023"/>
            <a:ext cx="243078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Using atomic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414832" y="11651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1" name="Google Shape;491;p42"/>
          <p:cNvSpPr/>
          <p:nvPr/>
        </p:nvSpPr>
        <p:spPr>
          <a:xfrm>
            <a:off x="895858" y="1650492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2" name="Google Shape;492;p42"/>
          <p:cNvSpPr/>
          <p:nvPr/>
        </p:nvSpPr>
        <p:spPr>
          <a:xfrm>
            <a:off x="895858" y="2455164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3" name="Google Shape;493;p42"/>
          <p:cNvSpPr txBox="1"/>
          <p:nvPr/>
        </p:nvSpPr>
        <p:spPr>
          <a:xfrm>
            <a:off x="726440" y="835397"/>
            <a:ext cx="7811134" cy="2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atomic keyword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3270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Helps avoid the undesirable interleaving of the PROMELA  execution sequences…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Restricts the level of interleaving and so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128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Reduces complexity when it comes to validating a PROMELA model.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However, atomic should be used carefully…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2"/>
          <p:cNvSpPr/>
          <p:nvPr/>
        </p:nvSpPr>
        <p:spPr>
          <a:xfrm>
            <a:off x="895858" y="3625596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5" name="Google Shape;495;p42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1" name="Google Shape;501;p43"/>
          <p:cNvSpPr txBox="1"/>
          <p:nvPr>
            <p:ph type="title"/>
          </p:nvPr>
        </p:nvSpPr>
        <p:spPr>
          <a:xfrm>
            <a:off x="261620" y="65023"/>
            <a:ext cx="536384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PROMELA Control Structures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43"/>
          <p:cNvSpPr/>
          <p:nvPr/>
        </p:nvSpPr>
        <p:spPr>
          <a:xfrm>
            <a:off x="414832" y="11651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" name="Google Shape;503;p43"/>
          <p:cNvSpPr/>
          <p:nvPr/>
        </p:nvSpPr>
        <p:spPr>
          <a:xfrm>
            <a:off x="895858" y="1650492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4" name="Google Shape;504;p43"/>
          <p:cNvSpPr/>
          <p:nvPr/>
        </p:nvSpPr>
        <p:spPr>
          <a:xfrm>
            <a:off x="895858" y="2089404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5" name="Google Shape;505;p43"/>
          <p:cNvSpPr/>
          <p:nvPr/>
        </p:nvSpPr>
        <p:spPr>
          <a:xfrm>
            <a:off x="895858" y="2528316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6" name="Google Shape;506;p43"/>
          <p:cNvSpPr/>
          <p:nvPr/>
        </p:nvSpPr>
        <p:spPr>
          <a:xfrm>
            <a:off x="414832" y="29939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" name="Google Shape;507;p43"/>
          <p:cNvSpPr/>
          <p:nvPr/>
        </p:nvSpPr>
        <p:spPr>
          <a:xfrm>
            <a:off x="895858" y="3906011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8" name="Google Shape;508;p43"/>
          <p:cNvSpPr/>
          <p:nvPr/>
        </p:nvSpPr>
        <p:spPr>
          <a:xfrm>
            <a:off x="895858" y="4344923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" name="Google Shape;509;p43"/>
          <p:cNvSpPr txBox="1"/>
          <p:nvPr/>
        </p:nvSpPr>
        <p:spPr>
          <a:xfrm>
            <a:off x="726440" y="835397"/>
            <a:ext cx="7912734" cy="4117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hree ways for achieving control flows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3818254" rtl="0" algn="l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Statement sequencing  Atomic sequencing  Concurrent process execution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890905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PROMELA supports three additional control flow  constructs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4905375" rtl="0" algn="l">
              <a:lnSpc>
                <a:spcPct val="12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Case selection  Repetition  Unconditional Jumps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43"/>
          <p:cNvSpPr/>
          <p:nvPr/>
        </p:nvSpPr>
        <p:spPr>
          <a:xfrm>
            <a:off x="895858" y="4783835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1" name="Google Shape;511;p43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7" name="Google Shape;517;p44"/>
          <p:cNvSpPr txBox="1"/>
          <p:nvPr>
            <p:ph type="title"/>
          </p:nvPr>
        </p:nvSpPr>
        <p:spPr>
          <a:xfrm>
            <a:off x="261620" y="65023"/>
            <a:ext cx="269811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Case Selection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4"/>
          <p:cNvSpPr/>
          <p:nvPr/>
        </p:nvSpPr>
        <p:spPr>
          <a:xfrm>
            <a:off x="414832" y="45179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9" name="Google Shape;519;p44"/>
          <p:cNvSpPr/>
          <p:nvPr/>
        </p:nvSpPr>
        <p:spPr>
          <a:xfrm>
            <a:off x="414832" y="5030063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0" name="Google Shape;520;p44"/>
          <p:cNvSpPr/>
          <p:nvPr/>
        </p:nvSpPr>
        <p:spPr>
          <a:xfrm>
            <a:off x="895858" y="5515355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1" name="Google Shape;521;p44"/>
          <p:cNvSpPr txBox="1"/>
          <p:nvPr/>
        </p:nvSpPr>
        <p:spPr>
          <a:xfrm>
            <a:off x="726440" y="4192828"/>
            <a:ext cx="7840345" cy="185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7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Chooses one of the executable choices.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If no choice is executable, the if-statement is blocked.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executability of the first statement (guard) in each  sequence determines whether sequence is executed OR not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44"/>
          <p:cNvSpPr/>
          <p:nvPr/>
        </p:nvSpPr>
        <p:spPr>
          <a:xfrm>
            <a:off x="1144772" y="1171365"/>
            <a:ext cx="3734390" cy="282662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3" name="Google Shape;523;p44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9" name="Google Shape;529;p45"/>
          <p:cNvSpPr txBox="1"/>
          <p:nvPr>
            <p:ph type="title"/>
          </p:nvPr>
        </p:nvSpPr>
        <p:spPr>
          <a:xfrm>
            <a:off x="261620" y="65023"/>
            <a:ext cx="269811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Case Selection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5"/>
          <p:cNvSpPr txBox="1"/>
          <p:nvPr/>
        </p:nvSpPr>
        <p:spPr>
          <a:xfrm>
            <a:off x="726440" y="1077213"/>
            <a:ext cx="5961380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An example of case selection with guards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5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2" name="Google Shape;532;p45"/>
          <p:cNvSpPr/>
          <p:nvPr/>
        </p:nvSpPr>
        <p:spPr>
          <a:xfrm>
            <a:off x="685800" y="1524000"/>
            <a:ext cx="4463034" cy="144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3" name="Google Shape;533;p45"/>
          <p:cNvSpPr/>
          <p:nvPr/>
        </p:nvSpPr>
        <p:spPr>
          <a:xfrm>
            <a:off x="414832" y="3222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4" name="Google Shape;534;p45"/>
          <p:cNvSpPr/>
          <p:nvPr/>
        </p:nvSpPr>
        <p:spPr>
          <a:xfrm>
            <a:off x="870407" y="3692956"/>
            <a:ext cx="110286" cy="1109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5" name="Google Shape;535;p45"/>
          <p:cNvSpPr/>
          <p:nvPr/>
        </p:nvSpPr>
        <p:spPr>
          <a:xfrm>
            <a:off x="414832" y="4539335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6" name="Google Shape;536;p45"/>
          <p:cNvSpPr/>
          <p:nvPr/>
        </p:nvSpPr>
        <p:spPr>
          <a:xfrm>
            <a:off x="870407" y="5009692"/>
            <a:ext cx="110286" cy="1109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7" name="Google Shape;537;p45"/>
          <p:cNvSpPr txBox="1"/>
          <p:nvPr/>
        </p:nvSpPr>
        <p:spPr>
          <a:xfrm>
            <a:off x="726440" y="2893606"/>
            <a:ext cx="8035925" cy="2665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If there is at least one choice (guard) executable,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508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if statement is executable and SPIN non-deterministically  choose one of the alternatives.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operator -&gt; is equivalent to 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73025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By convention, it is used within if-statements to separate the  guards from the statements that follow the guards.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45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10"/>
          <p:cNvSpPr/>
          <p:nvPr/>
        </p:nvSpPr>
        <p:spPr>
          <a:xfrm>
            <a:off x="414832" y="10889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10"/>
          <p:cNvSpPr/>
          <p:nvPr/>
        </p:nvSpPr>
        <p:spPr>
          <a:xfrm>
            <a:off x="895858" y="1574291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10"/>
          <p:cNvSpPr/>
          <p:nvPr/>
        </p:nvSpPr>
        <p:spPr>
          <a:xfrm>
            <a:off x="895858" y="2744723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10"/>
          <p:cNvSpPr/>
          <p:nvPr/>
        </p:nvSpPr>
        <p:spPr>
          <a:xfrm>
            <a:off x="414832" y="3210407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10"/>
          <p:cNvSpPr/>
          <p:nvPr/>
        </p:nvSpPr>
        <p:spPr>
          <a:xfrm>
            <a:off x="895858" y="3695700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" name="Google Shape;87;p10"/>
          <p:cNvSpPr/>
          <p:nvPr/>
        </p:nvSpPr>
        <p:spPr>
          <a:xfrm>
            <a:off x="414832" y="4161383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" name="Google Shape;88;p10"/>
          <p:cNvSpPr/>
          <p:nvPr/>
        </p:nvSpPr>
        <p:spPr>
          <a:xfrm>
            <a:off x="895858" y="4646676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" name="Google Shape;89;p10"/>
          <p:cNvSpPr/>
          <p:nvPr/>
        </p:nvSpPr>
        <p:spPr>
          <a:xfrm>
            <a:off x="895858" y="5756147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" name="Google Shape;90;p10"/>
          <p:cNvSpPr txBox="1"/>
          <p:nvPr/>
        </p:nvSpPr>
        <p:spPr>
          <a:xfrm>
            <a:off x="726440" y="759197"/>
            <a:ext cx="7458709" cy="5535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State space explosion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Because a complete state space is generated for a given  model, the analysis may fail due to lack of memory, if the  model is too large.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Can be tackled via abstraction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Verifying design model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Against specification for finite state concurrent systems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It is an automated technique wherein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Inputs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12800" marR="184785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Finite state model of the system and properties stated in some  standard formalism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Outputs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128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Property valid against the model or not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 txBox="1"/>
          <p:nvPr>
            <p:ph type="title"/>
          </p:nvPr>
        </p:nvSpPr>
        <p:spPr>
          <a:xfrm>
            <a:off x="261620" y="0"/>
            <a:ext cx="366839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latin typeface="Calibri"/>
                <a:ea typeface="Calibri"/>
                <a:cs typeface="Calibri"/>
                <a:sym typeface="Calibri"/>
              </a:rPr>
              <a:t>Model Checking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4" name="Google Shape;544;p46"/>
          <p:cNvSpPr txBox="1"/>
          <p:nvPr>
            <p:ph type="title"/>
          </p:nvPr>
        </p:nvSpPr>
        <p:spPr>
          <a:xfrm>
            <a:off x="261620" y="65023"/>
            <a:ext cx="269811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Case Selection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6"/>
          <p:cNvSpPr txBox="1"/>
          <p:nvPr/>
        </p:nvSpPr>
        <p:spPr>
          <a:xfrm>
            <a:off x="726440" y="1077213"/>
            <a:ext cx="5600065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Guards need not be mutually exclusive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46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7" name="Google Shape;547;p46"/>
          <p:cNvSpPr/>
          <p:nvPr/>
        </p:nvSpPr>
        <p:spPr>
          <a:xfrm>
            <a:off x="414832" y="40607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8" name="Google Shape;548;p46"/>
          <p:cNvSpPr/>
          <p:nvPr/>
        </p:nvSpPr>
        <p:spPr>
          <a:xfrm>
            <a:off x="870407" y="4531156"/>
            <a:ext cx="110286" cy="1109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9" name="Google Shape;549;p46"/>
          <p:cNvSpPr txBox="1"/>
          <p:nvPr/>
        </p:nvSpPr>
        <p:spPr>
          <a:xfrm>
            <a:off x="726440" y="3731251"/>
            <a:ext cx="7669530" cy="1349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If x and y are equal then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selection of which statement sequence is executed is  decided at random, giving rise to non-deterministic choice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46"/>
          <p:cNvSpPr/>
          <p:nvPr/>
        </p:nvSpPr>
        <p:spPr>
          <a:xfrm>
            <a:off x="951496" y="1805872"/>
            <a:ext cx="4370021" cy="160222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1" name="Google Shape;551;p46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7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7" name="Google Shape;557;p47"/>
          <p:cNvSpPr txBox="1"/>
          <p:nvPr>
            <p:ph type="title"/>
          </p:nvPr>
        </p:nvSpPr>
        <p:spPr>
          <a:xfrm>
            <a:off x="261620" y="65023"/>
            <a:ext cx="19558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Repetition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47"/>
          <p:cNvSpPr txBox="1"/>
          <p:nvPr/>
        </p:nvSpPr>
        <p:spPr>
          <a:xfrm>
            <a:off x="726440" y="1077213"/>
            <a:ext cx="7159625" cy="87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An example of repetition involving two statement  sequences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47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0" name="Google Shape;560;p47"/>
          <p:cNvSpPr/>
          <p:nvPr/>
        </p:nvSpPr>
        <p:spPr>
          <a:xfrm>
            <a:off x="414832" y="4365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" name="Google Shape;561;p47"/>
          <p:cNvSpPr/>
          <p:nvPr/>
        </p:nvSpPr>
        <p:spPr>
          <a:xfrm>
            <a:off x="870407" y="4835956"/>
            <a:ext cx="110286" cy="1109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2" name="Google Shape;562;p47"/>
          <p:cNvSpPr/>
          <p:nvPr/>
        </p:nvSpPr>
        <p:spPr>
          <a:xfrm>
            <a:off x="870407" y="5640628"/>
            <a:ext cx="110286" cy="1109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3" name="Google Shape;563;p47"/>
          <p:cNvSpPr txBox="1"/>
          <p:nvPr/>
        </p:nvSpPr>
        <p:spPr>
          <a:xfrm>
            <a:off x="726440" y="4036860"/>
            <a:ext cx="8295005" cy="2153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do statement is similar to the if statement…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508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However, instead of executing a choice once, it keeps repeating  the execution.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33655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(always executable)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break statement may be used to exit a  do-loop statement and transfers control to the end of the loop.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47"/>
          <p:cNvSpPr/>
          <p:nvPr/>
        </p:nvSpPr>
        <p:spPr>
          <a:xfrm>
            <a:off x="969940" y="2040610"/>
            <a:ext cx="6847199" cy="14555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5" name="Google Shape;565;p47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1" name="Google Shape;571;p48"/>
          <p:cNvSpPr txBox="1"/>
          <p:nvPr>
            <p:ph type="title"/>
          </p:nvPr>
        </p:nvSpPr>
        <p:spPr>
          <a:xfrm>
            <a:off x="261620" y="65023"/>
            <a:ext cx="19558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Repetition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8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3" name="Google Shape;573;p48"/>
          <p:cNvSpPr/>
          <p:nvPr/>
        </p:nvSpPr>
        <p:spPr>
          <a:xfrm>
            <a:off x="895858" y="2229611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4" name="Google Shape;574;p48"/>
          <p:cNvSpPr/>
          <p:nvPr/>
        </p:nvSpPr>
        <p:spPr>
          <a:xfrm>
            <a:off x="895858" y="2668523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5" name="Google Shape;575;p48"/>
          <p:cNvSpPr txBox="1"/>
          <p:nvPr>
            <p:ph idx="1" type="body"/>
          </p:nvPr>
        </p:nvSpPr>
        <p:spPr>
          <a:xfrm>
            <a:off x="244474" y="1077213"/>
            <a:ext cx="8655050" cy="2125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494665" marR="403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statement sequence denotes the body of the  loop</a:t>
            </a:r>
            <a:endParaRPr/>
          </a:p>
          <a:p>
            <a:pPr indent="0" lvl="0" marL="894714" marR="5080" rtl="0" algn="l">
              <a:lnSpc>
                <a:spcPct val="11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/>
              <a:t>While the second denotes the termination condition  Termination, however, is not always a desirable property of  these system, in particular, when dealing with reactive systems</a:t>
            </a:r>
            <a:endParaRPr sz="2400"/>
          </a:p>
        </p:txBody>
      </p:sp>
      <p:sp>
        <p:nvSpPr>
          <p:cNvPr id="576" name="Google Shape;576;p48"/>
          <p:cNvSpPr/>
          <p:nvPr/>
        </p:nvSpPr>
        <p:spPr>
          <a:xfrm>
            <a:off x="724813" y="3664721"/>
            <a:ext cx="6660490" cy="159307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7" name="Google Shape;577;p48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9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3" name="Google Shape;583;p49"/>
          <p:cNvSpPr txBox="1"/>
          <p:nvPr>
            <p:ph type="title"/>
          </p:nvPr>
        </p:nvSpPr>
        <p:spPr>
          <a:xfrm>
            <a:off x="1109853" y="747267"/>
            <a:ext cx="69243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Repetition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49"/>
          <p:cNvSpPr/>
          <p:nvPr/>
        </p:nvSpPr>
        <p:spPr>
          <a:xfrm>
            <a:off x="508411" y="1066800"/>
            <a:ext cx="8225432" cy="428875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5" name="Google Shape;585;p49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1" name="Google Shape;591;p50"/>
          <p:cNvSpPr txBox="1"/>
          <p:nvPr>
            <p:ph type="title"/>
          </p:nvPr>
        </p:nvSpPr>
        <p:spPr>
          <a:xfrm>
            <a:off x="1109853" y="747267"/>
            <a:ext cx="69243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Combining Guards, Case, Repetition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50"/>
          <p:cNvSpPr/>
          <p:nvPr/>
        </p:nvSpPr>
        <p:spPr>
          <a:xfrm>
            <a:off x="1510272" y="957451"/>
            <a:ext cx="6231289" cy="49956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" name="Google Shape;593;p50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9" name="Google Shape;599;p51"/>
          <p:cNvSpPr txBox="1"/>
          <p:nvPr>
            <p:ph type="title"/>
          </p:nvPr>
        </p:nvSpPr>
        <p:spPr>
          <a:xfrm>
            <a:off x="261620" y="65023"/>
            <a:ext cx="372935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Unconditional Jump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51"/>
          <p:cNvSpPr txBox="1"/>
          <p:nvPr/>
        </p:nvSpPr>
        <p:spPr>
          <a:xfrm>
            <a:off x="726440" y="1077213"/>
            <a:ext cx="8121650" cy="87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PROMELA supports the notion of an unconditional jump  via the “goto” statement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51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2" name="Google Shape;602;p51"/>
          <p:cNvSpPr/>
          <p:nvPr/>
        </p:nvSpPr>
        <p:spPr>
          <a:xfrm>
            <a:off x="414832" y="512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3" name="Google Shape;603;p51"/>
          <p:cNvSpPr/>
          <p:nvPr/>
        </p:nvSpPr>
        <p:spPr>
          <a:xfrm>
            <a:off x="870407" y="5597956"/>
            <a:ext cx="110286" cy="1109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4" name="Google Shape;604;p51"/>
          <p:cNvSpPr/>
          <p:nvPr/>
        </p:nvSpPr>
        <p:spPr>
          <a:xfrm>
            <a:off x="870407" y="6036868"/>
            <a:ext cx="110286" cy="1109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5" name="Google Shape;605;p51"/>
          <p:cNvSpPr txBox="1"/>
          <p:nvPr/>
        </p:nvSpPr>
        <p:spPr>
          <a:xfrm>
            <a:off x="726440" y="4798860"/>
            <a:ext cx="5576570" cy="1421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“done” denotes a label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5080" rtl="0" algn="l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label can only appear after a statement  A goto, like a skip, is always executable.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1"/>
          <p:cNvSpPr/>
          <p:nvPr/>
        </p:nvSpPr>
        <p:spPr>
          <a:xfrm>
            <a:off x="901704" y="2058811"/>
            <a:ext cx="7481976" cy="243698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7" name="Google Shape;607;p51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2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3" name="Google Shape;613;p52"/>
          <p:cNvSpPr txBox="1"/>
          <p:nvPr>
            <p:ph type="title"/>
          </p:nvPr>
        </p:nvSpPr>
        <p:spPr>
          <a:xfrm>
            <a:off x="261620" y="65023"/>
            <a:ext cx="19545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Assertions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52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5" name="Google Shape;615;p52"/>
          <p:cNvSpPr/>
          <p:nvPr/>
        </p:nvSpPr>
        <p:spPr>
          <a:xfrm>
            <a:off x="414832" y="2256383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6" name="Google Shape;616;p52"/>
          <p:cNvSpPr/>
          <p:nvPr/>
        </p:nvSpPr>
        <p:spPr>
          <a:xfrm>
            <a:off x="895858" y="3168395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7" name="Google Shape;617;p52"/>
          <p:cNvSpPr/>
          <p:nvPr/>
        </p:nvSpPr>
        <p:spPr>
          <a:xfrm>
            <a:off x="414832" y="399983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8" name="Google Shape;618;p52"/>
          <p:cNvSpPr/>
          <p:nvPr/>
        </p:nvSpPr>
        <p:spPr>
          <a:xfrm>
            <a:off x="895858" y="4485132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9" name="Google Shape;619;p52"/>
          <p:cNvSpPr/>
          <p:nvPr/>
        </p:nvSpPr>
        <p:spPr>
          <a:xfrm>
            <a:off x="895858" y="4924044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0" name="Google Shape;620;p52"/>
          <p:cNvSpPr txBox="1"/>
          <p:nvPr/>
        </p:nvSpPr>
        <p:spPr>
          <a:xfrm>
            <a:off x="726440" y="1077213"/>
            <a:ext cx="8139430" cy="4951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2190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An assertion is a statement which can be either true or  false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43053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Interleaving assertion evaluation with code execution  provides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18669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simple yet very useful mechanism for checking desirable as  well as erroneous behavior with respect to our models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Assertion: Syntax within PROMELA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assert( &lt;logical-statement&gt;)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E.g. assert(!(doors == open &amp;&amp; lift == moving))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Within PROMELA we can express local assertions as well  as global system assertions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2"/>
          <p:cNvSpPr/>
          <p:nvPr/>
        </p:nvSpPr>
        <p:spPr>
          <a:xfrm>
            <a:off x="414832" y="5389727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2" name="Google Shape;622;p52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8" name="Google Shape;628;p53"/>
          <p:cNvSpPr txBox="1"/>
          <p:nvPr>
            <p:ph type="title"/>
          </p:nvPr>
        </p:nvSpPr>
        <p:spPr>
          <a:xfrm>
            <a:off x="261620" y="65023"/>
            <a:ext cx="325945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Global Assertions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53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0" name="Google Shape;630;p53"/>
          <p:cNvSpPr/>
          <p:nvPr/>
        </p:nvSpPr>
        <p:spPr>
          <a:xfrm>
            <a:off x="895858" y="1802892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1" name="Google Shape;631;p53"/>
          <p:cNvSpPr/>
          <p:nvPr/>
        </p:nvSpPr>
        <p:spPr>
          <a:xfrm>
            <a:off x="414832" y="2634335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2" name="Google Shape;632;p53"/>
          <p:cNvSpPr/>
          <p:nvPr/>
        </p:nvSpPr>
        <p:spPr>
          <a:xfrm>
            <a:off x="895858" y="3119627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3" name="Google Shape;633;p53"/>
          <p:cNvSpPr/>
          <p:nvPr/>
        </p:nvSpPr>
        <p:spPr>
          <a:xfrm>
            <a:off x="414832" y="3951071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4" name="Google Shape;634;p53"/>
          <p:cNvSpPr/>
          <p:nvPr/>
        </p:nvSpPr>
        <p:spPr>
          <a:xfrm>
            <a:off x="895858" y="4863084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5" name="Google Shape;635;p53"/>
          <p:cNvSpPr txBox="1"/>
          <p:nvPr/>
        </p:nvSpPr>
        <p:spPr>
          <a:xfrm>
            <a:off x="726440" y="988606"/>
            <a:ext cx="8295640" cy="5345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global assertion is also known as a system invariant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156845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Is a property that is true in the initial system state and remains  true in all possible execution paths.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To express a system invariant within PROMELA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38227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One must define a monitor process that contains the desired  system invariant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6957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To ensure that the global assertion is checked anypoint  during the execution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1397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 instance of the monitor process has to be run along with the  rest of the system model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 the case of a simulation the checking is not exhaustive,  this is achieved within verification mode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53"/>
          <p:cNvSpPr/>
          <p:nvPr/>
        </p:nvSpPr>
        <p:spPr>
          <a:xfrm>
            <a:off x="414832" y="5694527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7" name="Google Shape;637;p53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3" name="Google Shape;643;p54"/>
          <p:cNvSpPr txBox="1"/>
          <p:nvPr>
            <p:ph type="title"/>
          </p:nvPr>
        </p:nvSpPr>
        <p:spPr>
          <a:xfrm>
            <a:off x="1109853" y="747267"/>
            <a:ext cx="69243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Mutual Exclusion #2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54"/>
          <p:cNvSpPr/>
          <p:nvPr/>
        </p:nvSpPr>
        <p:spPr>
          <a:xfrm>
            <a:off x="392508" y="1034066"/>
            <a:ext cx="8650066" cy="49986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0" name="Google Shape;650;p55"/>
          <p:cNvSpPr txBox="1"/>
          <p:nvPr>
            <p:ph type="title"/>
          </p:nvPr>
        </p:nvSpPr>
        <p:spPr>
          <a:xfrm>
            <a:off x="1109853" y="747267"/>
            <a:ext cx="69243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Mutual Exclusion #3 – Dekker’s Algorithm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55"/>
          <p:cNvSpPr/>
          <p:nvPr/>
        </p:nvSpPr>
        <p:spPr>
          <a:xfrm>
            <a:off x="246125" y="1019313"/>
            <a:ext cx="8743550" cy="49242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" name="Google Shape;97;p11"/>
          <p:cNvSpPr txBox="1"/>
          <p:nvPr>
            <p:ph type="title"/>
          </p:nvPr>
        </p:nvSpPr>
        <p:spPr>
          <a:xfrm>
            <a:off x="1109853" y="747267"/>
            <a:ext cx="69243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latin typeface="Calibri"/>
                <a:ea typeface="Calibri"/>
                <a:cs typeface="Calibri"/>
                <a:sym typeface="Calibri"/>
              </a:rPr>
              <a:t>Model Checking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249715" y="1066622"/>
            <a:ext cx="8691874" cy="49347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7" name="Google Shape;657;p56"/>
          <p:cNvSpPr txBox="1"/>
          <p:nvPr>
            <p:ph type="title"/>
          </p:nvPr>
        </p:nvSpPr>
        <p:spPr>
          <a:xfrm>
            <a:off x="261620" y="65023"/>
            <a:ext cx="175831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Timeouts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56"/>
          <p:cNvSpPr txBox="1"/>
          <p:nvPr>
            <p:ph idx="1" type="body"/>
          </p:nvPr>
        </p:nvSpPr>
        <p:spPr>
          <a:xfrm>
            <a:off x="244474" y="1077213"/>
            <a:ext cx="8655050" cy="2125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494665" marR="2895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Reactive systems typically require a means of aborting  OR rebooting when a system deadlocks.</a:t>
            </a:r>
            <a:endParaRPr/>
          </a:p>
          <a:p>
            <a:pPr indent="0" lvl="0" marL="494665" marR="508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/>
              <a:t>PROMELA provides a primitive statement called timeout  for the purpose.</a:t>
            </a:r>
            <a:endParaRPr/>
          </a:p>
        </p:txBody>
      </p:sp>
      <p:sp>
        <p:nvSpPr>
          <p:cNvPr id="659" name="Google Shape;659;p56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0" name="Google Shape;660;p56"/>
          <p:cNvSpPr/>
          <p:nvPr/>
        </p:nvSpPr>
        <p:spPr>
          <a:xfrm>
            <a:off x="414832" y="2256383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1" name="Google Shape;661;p56"/>
          <p:cNvSpPr txBox="1"/>
          <p:nvPr/>
        </p:nvSpPr>
        <p:spPr>
          <a:xfrm>
            <a:off x="726440" y="5003291"/>
            <a:ext cx="8112125" cy="130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timeout condition becomes true when no other  statements within the overall system being modeled are  executable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56"/>
          <p:cNvSpPr/>
          <p:nvPr/>
        </p:nvSpPr>
        <p:spPr>
          <a:xfrm>
            <a:off x="414832" y="5243423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3" name="Google Shape;663;p56"/>
          <p:cNvSpPr/>
          <p:nvPr/>
        </p:nvSpPr>
        <p:spPr>
          <a:xfrm>
            <a:off x="535685" y="2880377"/>
            <a:ext cx="4536119" cy="199642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4" name="Google Shape;664;p56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7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0" name="Google Shape;670;p57"/>
          <p:cNvSpPr txBox="1"/>
          <p:nvPr>
            <p:ph type="title"/>
          </p:nvPr>
        </p:nvSpPr>
        <p:spPr>
          <a:xfrm>
            <a:off x="261620" y="65023"/>
            <a:ext cx="201358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Exceptions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57"/>
          <p:cNvSpPr txBox="1"/>
          <p:nvPr/>
        </p:nvSpPr>
        <p:spPr>
          <a:xfrm>
            <a:off x="726451" y="992175"/>
            <a:ext cx="6257400" cy="2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7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unless statement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useful exception handling feature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{statements-1} unless {statements-2}  Consider an alternate watchdog process.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57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3" name="Google Shape;673;p57"/>
          <p:cNvSpPr/>
          <p:nvPr/>
        </p:nvSpPr>
        <p:spPr>
          <a:xfrm>
            <a:off x="414832" y="1829663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4" name="Google Shape;674;p57"/>
          <p:cNvSpPr/>
          <p:nvPr/>
        </p:nvSpPr>
        <p:spPr>
          <a:xfrm>
            <a:off x="414832" y="2341727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5" name="Google Shape;675;p57"/>
          <p:cNvSpPr/>
          <p:nvPr/>
        </p:nvSpPr>
        <p:spPr>
          <a:xfrm>
            <a:off x="414832" y="2853791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6" name="Google Shape;676;p57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2" name="Google Shape;682;p58"/>
          <p:cNvSpPr txBox="1"/>
          <p:nvPr>
            <p:ph type="title"/>
          </p:nvPr>
        </p:nvSpPr>
        <p:spPr>
          <a:xfrm>
            <a:off x="261620" y="65023"/>
            <a:ext cx="345757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Message Channels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58"/>
          <p:cNvSpPr/>
          <p:nvPr/>
        </p:nvSpPr>
        <p:spPr>
          <a:xfrm>
            <a:off x="414832" y="10889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4" name="Google Shape;684;p58"/>
          <p:cNvSpPr/>
          <p:nvPr/>
        </p:nvSpPr>
        <p:spPr>
          <a:xfrm>
            <a:off x="414832" y="2027783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5" name="Google Shape;685;p58"/>
          <p:cNvSpPr/>
          <p:nvPr/>
        </p:nvSpPr>
        <p:spPr>
          <a:xfrm>
            <a:off x="895858" y="2513076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6" name="Google Shape;686;p58"/>
          <p:cNvSpPr/>
          <p:nvPr/>
        </p:nvSpPr>
        <p:spPr>
          <a:xfrm>
            <a:off x="414832" y="334451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7" name="Google Shape;687;p58"/>
          <p:cNvSpPr/>
          <p:nvPr/>
        </p:nvSpPr>
        <p:spPr>
          <a:xfrm>
            <a:off x="895858" y="3829811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8" name="Google Shape;688;p58"/>
          <p:cNvSpPr/>
          <p:nvPr/>
        </p:nvSpPr>
        <p:spPr>
          <a:xfrm>
            <a:off x="414832" y="4295495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9" name="Google Shape;689;p58"/>
          <p:cNvSpPr txBox="1"/>
          <p:nvPr/>
        </p:nvSpPr>
        <p:spPr>
          <a:xfrm>
            <a:off x="755000" y="848100"/>
            <a:ext cx="82737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6261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Means to achieve communication between distinct  processes?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12750" marR="5080" rtl="0" algn="l">
              <a:lnSpc>
                <a:spcPct val="1089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PROMELA supports message channels: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869950" marR="5080" rtl="0" algn="l">
              <a:lnSpc>
                <a:spcPct val="1089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Provide a more natural and sophisticated means of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869950" marR="5080" rtl="0" algn="l">
              <a:lnSpc>
                <a:spcPct val="1089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modelling inter-process communication/data transfer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hannel declaration: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444500" lvl="0" marL="127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chan &lt;name&gt; = &lt;dim&gt; of {&lt;t1&gt;,&lt;t2&gt;,&lt;t3&gt; … &lt;tn&gt;}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40028" rtl="0" algn="l">
              <a:lnSpc>
                <a:spcPct val="143892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E.g. chan q = [1] of {byte} ; chan q = [3] of {mtype, int}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40028" rtl="0" algn="l">
              <a:lnSpc>
                <a:spcPct val="143892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If dim = 0 then synchronous. E.g. chan q = [0] of {bit}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40029" rtl="0" algn="l">
              <a:lnSpc>
                <a:spcPct val="143892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channel can be defined to be either local or global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58"/>
          <p:cNvSpPr/>
          <p:nvPr/>
        </p:nvSpPr>
        <p:spPr>
          <a:xfrm>
            <a:off x="414832" y="4941671"/>
            <a:ext cx="120900" cy="12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1" name="Google Shape;691;p58"/>
          <p:cNvSpPr/>
          <p:nvPr/>
        </p:nvSpPr>
        <p:spPr>
          <a:xfrm>
            <a:off x="414832" y="5606135"/>
            <a:ext cx="120900" cy="12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2" name="Google Shape;692;p58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9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8" name="Google Shape;698;p59"/>
          <p:cNvSpPr txBox="1"/>
          <p:nvPr>
            <p:ph type="title"/>
          </p:nvPr>
        </p:nvSpPr>
        <p:spPr>
          <a:xfrm>
            <a:off x="1109853" y="747267"/>
            <a:ext cx="69243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Message Channels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59"/>
          <p:cNvSpPr/>
          <p:nvPr/>
        </p:nvSpPr>
        <p:spPr>
          <a:xfrm>
            <a:off x="963726" y="1215492"/>
            <a:ext cx="7161900" cy="4915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5" name="Google Shape;705;p60"/>
          <p:cNvSpPr txBox="1"/>
          <p:nvPr>
            <p:ph type="title"/>
          </p:nvPr>
        </p:nvSpPr>
        <p:spPr>
          <a:xfrm>
            <a:off x="261627" y="65025"/>
            <a:ext cx="7618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Message Channels… Sending-in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60"/>
          <p:cNvSpPr/>
          <p:nvPr/>
        </p:nvSpPr>
        <p:spPr>
          <a:xfrm>
            <a:off x="414832" y="10889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7" name="Google Shape;707;p60"/>
          <p:cNvSpPr/>
          <p:nvPr/>
        </p:nvSpPr>
        <p:spPr>
          <a:xfrm>
            <a:off x="895858" y="2001011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8" name="Google Shape;708;p60"/>
          <p:cNvSpPr/>
          <p:nvPr/>
        </p:nvSpPr>
        <p:spPr>
          <a:xfrm>
            <a:off x="895858" y="2439923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9" name="Google Shape;709;p60"/>
          <p:cNvSpPr/>
          <p:nvPr/>
        </p:nvSpPr>
        <p:spPr>
          <a:xfrm>
            <a:off x="895858" y="2878835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0" name="Google Shape;710;p60"/>
          <p:cNvSpPr/>
          <p:nvPr/>
        </p:nvSpPr>
        <p:spPr>
          <a:xfrm>
            <a:off x="414832" y="334451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1" name="Google Shape;711;p60"/>
          <p:cNvSpPr/>
          <p:nvPr/>
        </p:nvSpPr>
        <p:spPr>
          <a:xfrm>
            <a:off x="895858" y="4256532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2" name="Google Shape;712;p60"/>
          <p:cNvSpPr txBox="1"/>
          <p:nvPr/>
        </p:nvSpPr>
        <p:spPr>
          <a:xfrm>
            <a:off x="726440" y="848106"/>
            <a:ext cx="8210550" cy="4513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9150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Sending messages through a channel – FIFO buffer  (dim&gt;0)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Achieved by ! Operator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E.g. in_data ! 4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Type of the channel and variable must match.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67945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If multiple data values are to be transferred via each  message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out_data ! x+1, true, in_data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executability of a send statement is dependent upon  the associated channel being non-full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60"/>
          <p:cNvSpPr/>
          <p:nvPr/>
        </p:nvSpPr>
        <p:spPr>
          <a:xfrm>
            <a:off x="414832" y="4722215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4" name="Google Shape;714;p60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0" name="Google Shape;720;p61"/>
          <p:cNvSpPr txBox="1"/>
          <p:nvPr>
            <p:ph type="title"/>
          </p:nvPr>
        </p:nvSpPr>
        <p:spPr>
          <a:xfrm>
            <a:off x="261626" y="65025"/>
            <a:ext cx="8043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Message Channels… Receiving from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61"/>
          <p:cNvSpPr/>
          <p:nvPr/>
        </p:nvSpPr>
        <p:spPr>
          <a:xfrm>
            <a:off x="414832" y="10889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2" name="Google Shape;722;p61"/>
          <p:cNvSpPr/>
          <p:nvPr/>
        </p:nvSpPr>
        <p:spPr>
          <a:xfrm>
            <a:off x="895858" y="1574291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3" name="Google Shape;723;p61"/>
          <p:cNvSpPr/>
          <p:nvPr/>
        </p:nvSpPr>
        <p:spPr>
          <a:xfrm>
            <a:off x="414832" y="2039975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4" name="Google Shape;724;p61"/>
          <p:cNvSpPr/>
          <p:nvPr/>
        </p:nvSpPr>
        <p:spPr>
          <a:xfrm>
            <a:off x="414832" y="297875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5" name="Google Shape;725;p61"/>
          <p:cNvSpPr/>
          <p:nvPr/>
        </p:nvSpPr>
        <p:spPr>
          <a:xfrm>
            <a:off x="895858" y="3464052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6" name="Google Shape;726;p61"/>
          <p:cNvSpPr/>
          <p:nvPr/>
        </p:nvSpPr>
        <p:spPr>
          <a:xfrm>
            <a:off x="414832" y="3929735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7" name="Google Shape;727;p61"/>
          <p:cNvSpPr txBox="1"/>
          <p:nvPr/>
        </p:nvSpPr>
        <p:spPr>
          <a:xfrm>
            <a:off x="840750" y="762000"/>
            <a:ext cx="8187900" cy="3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Receiving messages is achieved by ? Operator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E.g. in_data ? Msg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If the channel is not empty, the first message is fetched  from the channel and is stored in msg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Multiple values can also be fetched.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E.g. out_data ? value1, value2, value 3;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4257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executability of a receive statement is dependent  upon the associated channel being non-empty,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61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2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4" name="Google Shape;734;p62"/>
          <p:cNvSpPr txBox="1"/>
          <p:nvPr>
            <p:ph type="title"/>
          </p:nvPr>
        </p:nvSpPr>
        <p:spPr>
          <a:xfrm>
            <a:off x="261627" y="65025"/>
            <a:ext cx="5070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Message Channels…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62"/>
          <p:cNvSpPr/>
          <p:nvPr/>
        </p:nvSpPr>
        <p:spPr>
          <a:xfrm>
            <a:off x="414832" y="10889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6" name="Google Shape;736;p62"/>
          <p:cNvSpPr/>
          <p:nvPr/>
        </p:nvSpPr>
        <p:spPr>
          <a:xfrm>
            <a:off x="895858" y="2001011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7" name="Google Shape;737;p62"/>
          <p:cNvSpPr/>
          <p:nvPr/>
        </p:nvSpPr>
        <p:spPr>
          <a:xfrm>
            <a:off x="414832" y="2466695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8" name="Google Shape;738;p62"/>
          <p:cNvSpPr/>
          <p:nvPr/>
        </p:nvSpPr>
        <p:spPr>
          <a:xfrm>
            <a:off x="895858" y="3378708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9" name="Google Shape;739;p62"/>
          <p:cNvSpPr txBox="1"/>
          <p:nvPr/>
        </p:nvSpPr>
        <p:spPr>
          <a:xfrm>
            <a:off x="726440" y="848106"/>
            <a:ext cx="7833359" cy="337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If more data values are sent per message than can be  stored by a channel then the extra data values are lost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E.g. in_data ! msg1, msg2 ; msg2 will be lost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8575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If fewer data values are sent per message than are  expected, then the missing data values are undefined.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E.g. out_data ! 4, true and out_data? x, y , z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812800" marR="4953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x and y will be assigned the values 4 and true respectively while the  value of z will be undefined.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62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6" name="Google Shape;746;p63"/>
          <p:cNvSpPr txBox="1"/>
          <p:nvPr>
            <p:ph type="title"/>
          </p:nvPr>
        </p:nvSpPr>
        <p:spPr>
          <a:xfrm>
            <a:off x="261626" y="65025"/>
            <a:ext cx="4614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Message Channels…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63"/>
          <p:cNvSpPr/>
          <p:nvPr/>
        </p:nvSpPr>
        <p:spPr>
          <a:xfrm>
            <a:off x="414832" y="10889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8" name="Google Shape;748;p63"/>
          <p:cNvSpPr/>
          <p:nvPr/>
        </p:nvSpPr>
        <p:spPr>
          <a:xfrm>
            <a:off x="895858" y="1574291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9" name="Google Shape;749;p63"/>
          <p:cNvSpPr/>
          <p:nvPr/>
        </p:nvSpPr>
        <p:spPr>
          <a:xfrm>
            <a:off x="895858" y="2013204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0" name="Google Shape;750;p63"/>
          <p:cNvSpPr/>
          <p:nvPr/>
        </p:nvSpPr>
        <p:spPr>
          <a:xfrm>
            <a:off x="895858" y="2452116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1" name="Google Shape;751;p63"/>
          <p:cNvSpPr/>
          <p:nvPr/>
        </p:nvSpPr>
        <p:spPr>
          <a:xfrm>
            <a:off x="414832" y="29177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2" name="Google Shape;752;p63"/>
          <p:cNvSpPr/>
          <p:nvPr/>
        </p:nvSpPr>
        <p:spPr>
          <a:xfrm>
            <a:off x="895858" y="3403091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3" name="Google Shape;753;p63"/>
          <p:cNvSpPr/>
          <p:nvPr/>
        </p:nvSpPr>
        <p:spPr>
          <a:xfrm>
            <a:off x="414832" y="4600295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4" name="Google Shape;754;p63"/>
          <p:cNvSpPr/>
          <p:nvPr/>
        </p:nvSpPr>
        <p:spPr>
          <a:xfrm>
            <a:off x="895858" y="5085588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5" name="Google Shape;755;p63"/>
          <p:cNvSpPr/>
          <p:nvPr/>
        </p:nvSpPr>
        <p:spPr>
          <a:xfrm>
            <a:off x="895858" y="5524500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6" name="Google Shape;756;p63"/>
          <p:cNvSpPr txBox="1"/>
          <p:nvPr/>
        </p:nvSpPr>
        <p:spPr>
          <a:xfrm>
            <a:off x="726440" y="759197"/>
            <a:ext cx="8070215" cy="530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len operator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To determine the number of messages in a channel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E.g. len (in_data)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If the channel is empty then the statement will block.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empty, full operators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18986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Determine whether or not messages can be received or sent  respectively.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8128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E.g. empty(in_data) ; full (in_data)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Non-destructive retrieve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out_data ? [x, y, z]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Returns 1 if out_data ? x,y,z is executable otherwise 0.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8128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i="0" lang="en-US" sz="2000" u="none" cap="none" strike="noStrike">
                <a:latin typeface="Calibri"/>
                <a:ea typeface="Calibri"/>
                <a:cs typeface="Calibri"/>
                <a:sym typeface="Calibri"/>
              </a:rPr>
              <a:t>No side-effects. Only evaluation, not execution. No message retrieved.</a:t>
            </a:r>
            <a:endParaRPr b="0" i="0" sz="20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63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3" name="Google Shape;763;p64"/>
          <p:cNvSpPr txBox="1"/>
          <p:nvPr/>
        </p:nvSpPr>
        <p:spPr>
          <a:xfrm>
            <a:off x="261620" y="65023"/>
            <a:ext cx="444627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Channels as parameters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64"/>
          <p:cNvSpPr txBox="1"/>
          <p:nvPr/>
        </p:nvSpPr>
        <p:spPr>
          <a:xfrm>
            <a:off x="726440" y="848106"/>
            <a:ext cx="1224915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Output?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64"/>
          <p:cNvSpPr/>
          <p:nvPr/>
        </p:nvSpPr>
        <p:spPr>
          <a:xfrm>
            <a:off x="414832" y="10889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6" name="Google Shape;766;p64"/>
          <p:cNvSpPr/>
          <p:nvPr/>
        </p:nvSpPr>
        <p:spPr>
          <a:xfrm>
            <a:off x="591777" y="1438889"/>
            <a:ext cx="5396560" cy="49794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7" name="Google Shape;767;p64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3" name="Google Shape;773;p65"/>
          <p:cNvSpPr txBox="1"/>
          <p:nvPr>
            <p:ph type="title"/>
          </p:nvPr>
        </p:nvSpPr>
        <p:spPr>
          <a:xfrm>
            <a:off x="261620" y="65023"/>
            <a:ext cx="389953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Communication type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65"/>
          <p:cNvSpPr/>
          <p:nvPr/>
        </p:nvSpPr>
        <p:spPr>
          <a:xfrm>
            <a:off x="414832" y="10889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5" name="Google Shape;775;p65"/>
          <p:cNvSpPr/>
          <p:nvPr/>
        </p:nvSpPr>
        <p:spPr>
          <a:xfrm>
            <a:off x="895858" y="2001011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6" name="Google Shape;776;p65"/>
          <p:cNvSpPr/>
          <p:nvPr/>
        </p:nvSpPr>
        <p:spPr>
          <a:xfrm>
            <a:off x="895858" y="2439923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7" name="Google Shape;777;p65"/>
          <p:cNvSpPr txBox="1"/>
          <p:nvPr/>
        </p:nvSpPr>
        <p:spPr>
          <a:xfrm>
            <a:off x="726440" y="848106"/>
            <a:ext cx="8016875" cy="21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What was the type of communication pattern observed  in the examples till now?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5574665" rtl="0"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Synchronous OR  Asynchronous ?  Why?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65"/>
          <p:cNvSpPr/>
          <p:nvPr/>
        </p:nvSpPr>
        <p:spPr>
          <a:xfrm>
            <a:off x="895858" y="2878835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9" name="Google Shape;779;p65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" name="Google Shape;104;p12"/>
          <p:cNvSpPr txBox="1"/>
          <p:nvPr>
            <p:ph type="title"/>
          </p:nvPr>
        </p:nvSpPr>
        <p:spPr>
          <a:xfrm>
            <a:off x="1109853" y="747267"/>
            <a:ext cx="69243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latin typeface="Calibri"/>
                <a:ea typeface="Calibri"/>
                <a:cs typeface="Calibri"/>
                <a:sym typeface="Calibri"/>
              </a:rPr>
              <a:t>Model Checking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217169" y="1142969"/>
            <a:ext cx="8429222" cy="46742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5" name="Google Shape;785;p66"/>
          <p:cNvSpPr txBox="1"/>
          <p:nvPr>
            <p:ph type="title"/>
          </p:nvPr>
        </p:nvSpPr>
        <p:spPr>
          <a:xfrm>
            <a:off x="261620" y="65023"/>
            <a:ext cx="544766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Synchronous Communication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66"/>
          <p:cNvSpPr/>
          <p:nvPr/>
        </p:nvSpPr>
        <p:spPr>
          <a:xfrm>
            <a:off x="414832" y="10889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7" name="Google Shape;787;p66"/>
          <p:cNvSpPr/>
          <p:nvPr/>
        </p:nvSpPr>
        <p:spPr>
          <a:xfrm>
            <a:off x="895858" y="1574291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8" name="Google Shape;788;p66"/>
          <p:cNvSpPr/>
          <p:nvPr/>
        </p:nvSpPr>
        <p:spPr>
          <a:xfrm>
            <a:off x="414832" y="2039975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9" name="Google Shape;789;p66"/>
          <p:cNvSpPr/>
          <p:nvPr/>
        </p:nvSpPr>
        <p:spPr>
          <a:xfrm>
            <a:off x="895858" y="2525267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0" name="Google Shape;790;p66"/>
          <p:cNvSpPr/>
          <p:nvPr/>
        </p:nvSpPr>
        <p:spPr>
          <a:xfrm>
            <a:off x="895858" y="2964179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1" name="Google Shape;791;p66"/>
          <p:cNvSpPr/>
          <p:nvPr/>
        </p:nvSpPr>
        <p:spPr>
          <a:xfrm>
            <a:off x="895858" y="3768852"/>
            <a:ext cx="84835" cy="853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2" name="Google Shape;792;p66"/>
          <p:cNvSpPr txBox="1"/>
          <p:nvPr/>
        </p:nvSpPr>
        <p:spPr>
          <a:xfrm>
            <a:off x="726440" y="759197"/>
            <a:ext cx="8162925" cy="5224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When the channel declaration is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chan ch = [0] of {bit, byte}; i.e. when dim = 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If ch ! x is enabled and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If there is a corresponding receive ch ? 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4064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that can be executed simultaneously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and both the statements  are enabled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Both statements will handshake and together do the transition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chan ch = [0] of {bit, byte}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61759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 wants to perform ch ! 1, 3 + 7  Q wants to perform ch ? 1, x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Then after communication x will be 10.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66"/>
          <p:cNvSpPr/>
          <p:nvPr/>
        </p:nvSpPr>
        <p:spPr>
          <a:xfrm>
            <a:off x="414832" y="4234535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4" name="Google Shape;794;p66"/>
          <p:cNvSpPr/>
          <p:nvPr/>
        </p:nvSpPr>
        <p:spPr>
          <a:xfrm>
            <a:off x="414832" y="4746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5" name="Google Shape;795;p66"/>
          <p:cNvSpPr/>
          <p:nvPr/>
        </p:nvSpPr>
        <p:spPr>
          <a:xfrm>
            <a:off x="414832" y="5258663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6" name="Google Shape;796;p66"/>
          <p:cNvSpPr/>
          <p:nvPr/>
        </p:nvSpPr>
        <p:spPr>
          <a:xfrm>
            <a:off x="414832" y="5770727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7" name="Google Shape;797;p66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7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3" name="Google Shape;803;p67"/>
          <p:cNvSpPr txBox="1"/>
          <p:nvPr>
            <p:ph type="title"/>
          </p:nvPr>
        </p:nvSpPr>
        <p:spPr>
          <a:xfrm>
            <a:off x="261620" y="65023"/>
            <a:ext cx="436308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>
                <a:latin typeface="Calibri"/>
                <a:ea typeface="Calibri"/>
                <a:cs typeface="Calibri"/>
                <a:sym typeface="Calibri"/>
              </a:rPr>
              <a:t>Alternating Bit Protocol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67"/>
          <p:cNvSpPr txBox="1"/>
          <p:nvPr/>
        </p:nvSpPr>
        <p:spPr>
          <a:xfrm>
            <a:off x="726440" y="992174"/>
            <a:ext cx="7713345" cy="3780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7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To every message, the sender adds a bit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receiver acknowledges each message by sending  the received bit back.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5367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receiver only expects messages with a bit that is  expected to receive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452119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If the sender is sure that the receiver has correctly  received the previous message, it sends a new  message and it alternates the accompanying bit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67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6" name="Google Shape;806;p67"/>
          <p:cNvSpPr/>
          <p:nvPr/>
        </p:nvSpPr>
        <p:spPr>
          <a:xfrm>
            <a:off x="414832" y="1829663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7" name="Google Shape;807;p67"/>
          <p:cNvSpPr/>
          <p:nvPr/>
        </p:nvSpPr>
        <p:spPr>
          <a:xfrm>
            <a:off x="414832" y="2768447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8" name="Google Shape;808;p67"/>
          <p:cNvSpPr/>
          <p:nvPr/>
        </p:nvSpPr>
        <p:spPr>
          <a:xfrm>
            <a:off x="414832" y="3707231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9" name="Google Shape;809;p67"/>
          <p:cNvSpPr txBox="1"/>
          <p:nvPr>
            <p:ph idx="11" type="ftr"/>
          </p:nvPr>
        </p:nvSpPr>
        <p:spPr>
          <a:xfrm>
            <a:off x="78739" y="6589712"/>
            <a:ext cx="762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29-Sep-17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13"/>
          <p:cNvSpPr txBox="1"/>
          <p:nvPr>
            <p:ph type="title"/>
          </p:nvPr>
        </p:nvSpPr>
        <p:spPr>
          <a:xfrm>
            <a:off x="261620" y="0"/>
            <a:ext cx="758761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latin typeface="Calibri"/>
                <a:ea typeface="Calibri"/>
                <a:cs typeface="Calibri"/>
                <a:sym typeface="Calibri"/>
              </a:rPr>
              <a:t>Applicability: Distributed Systems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" name="Google Shape;113;p13"/>
          <p:cNvSpPr/>
          <p:nvPr/>
        </p:nvSpPr>
        <p:spPr>
          <a:xfrm>
            <a:off x="895858" y="1802892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13"/>
          <p:cNvSpPr/>
          <p:nvPr/>
        </p:nvSpPr>
        <p:spPr>
          <a:xfrm>
            <a:off x="895858" y="2241804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13"/>
          <p:cNvSpPr/>
          <p:nvPr/>
        </p:nvSpPr>
        <p:spPr>
          <a:xfrm>
            <a:off x="895858" y="2680716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13"/>
          <p:cNvSpPr/>
          <p:nvPr/>
        </p:nvSpPr>
        <p:spPr>
          <a:xfrm>
            <a:off x="895858" y="3119627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13"/>
          <p:cNvSpPr txBox="1"/>
          <p:nvPr/>
        </p:nvSpPr>
        <p:spPr>
          <a:xfrm>
            <a:off x="726440" y="988606"/>
            <a:ext cx="6267450" cy="280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Specific concern on the distributed systems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Network Applications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2021204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 Communication Protocols  Multithreaded code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Client-Server applications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Suffer from common design flaws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414832" y="3585311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0" y="47188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261620" y="0"/>
            <a:ext cx="54197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latin typeface="Calibri"/>
                <a:ea typeface="Calibri"/>
                <a:cs typeface="Calibri"/>
                <a:sym typeface="Calibri"/>
              </a:rPr>
              <a:t>Common Design Flaws..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414832" y="1600727"/>
            <a:ext cx="120900" cy="12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p14"/>
          <p:cNvSpPr/>
          <p:nvPr/>
        </p:nvSpPr>
        <p:spPr>
          <a:xfrm>
            <a:off x="414832" y="2112792"/>
            <a:ext cx="120900" cy="12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Google Shape;127;p14"/>
          <p:cNvSpPr/>
          <p:nvPr/>
        </p:nvSpPr>
        <p:spPr>
          <a:xfrm>
            <a:off x="414832" y="2624855"/>
            <a:ext cx="120900" cy="12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4"/>
          <p:cNvSpPr/>
          <p:nvPr/>
        </p:nvSpPr>
        <p:spPr>
          <a:xfrm>
            <a:off x="895858" y="3110148"/>
            <a:ext cx="84900" cy="85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" name="Google Shape;129;p14"/>
          <p:cNvSpPr/>
          <p:nvPr/>
        </p:nvSpPr>
        <p:spPr>
          <a:xfrm>
            <a:off x="414832" y="3575832"/>
            <a:ext cx="120900" cy="12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" name="Google Shape;130;p14"/>
          <p:cNvSpPr/>
          <p:nvPr/>
        </p:nvSpPr>
        <p:spPr>
          <a:xfrm>
            <a:off x="895858" y="4061125"/>
            <a:ext cx="84900" cy="85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" name="Google Shape;131;p14"/>
          <p:cNvSpPr/>
          <p:nvPr/>
        </p:nvSpPr>
        <p:spPr>
          <a:xfrm>
            <a:off x="414832" y="4526807"/>
            <a:ext cx="120900" cy="12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" name="Google Shape;132;p14"/>
          <p:cNvSpPr/>
          <p:nvPr/>
        </p:nvSpPr>
        <p:spPr>
          <a:xfrm>
            <a:off x="895858" y="5012100"/>
            <a:ext cx="84900" cy="85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" name="Google Shape;133;p14"/>
          <p:cNvSpPr/>
          <p:nvPr/>
        </p:nvSpPr>
        <p:spPr>
          <a:xfrm>
            <a:off x="895858" y="5451012"/>
            <a:ext cx="84900" cy="85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14"/>
          <p:cNvSpPr txBox="1"/>
          <p:nvPr/>
        </p:nvSpPr>
        <p:spPr>
          <a:xfrm>
            <a:off x="726440" y="1322491"/>
            <a:ext cx="6008400" cy="52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7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Deadlock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200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Livelock, Starvation  Underspecification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Unexpected reception of messages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Overspecification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Dead code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Violations of constraints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Buffer overruns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Array bound violations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" name="Google Shape;140;p15"/>
          <p:cNvSpPr txBox="1"/>
          <p:nvPr>
            <p:ph type="title"/>
          </p:nvPr>
        </p:nvSpPr>
        <p:spPr>
          <a:xfrm>
            <a:off x="261620" y="0"/>
            <a:ext cx="603567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latin typeface="Calibri"/>
                <a:ea typeface="Calibri"/>
                <a:cs typeface="Calibri"/>
                <a:sym typeface="Calibri"/>
              </a:rPr>
              <a:t>Model Checking Definition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414832" y="1317599"/>
            <a:ext cx="120853" cy="1294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15"/>
          <p:cNvSpPr/>
          <p:nvPr/>
        </p:nvSpPr>
        <p:spPr>
          <a:xfrm>
            <a:off x="895858" y="1802892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15"/>
          <p:cNvSpPr/>
          <p:nvPr/>
        </p:nvSpPr>
        <p:spPr>
          <a:xfrm>
            <a:off x="895858" y="2241804"/>
            <a:ext cx="84835" cy="853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15"/>
          <p:cNvSpPr txBox="1"/>
          <p:nvPr/>
        </p:nvSpPr>
        <p:spPr>
          <a:xfrm>
            <a:off x="726440" y="988606"/>
            <a:ext cx="7158990" cy="178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“Model checking is an automated technique that,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Given a finite-state model of a system and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8255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logical property, systematically checks whether this  property holds for (a given initial state in) that model”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1126500" y="4097525"/>
            <a:ext cx="68955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Does system model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with initial state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satisfy system property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given as a state machine, that is finite-state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is usually specified in temporal logic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895858" y="4393173"/>
            <a:ext cx="84900" cy="85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15"/>
          <p:cNvSpPr/>
          <p:nvPr/>
        </p:nvSpPr>
        <p:spPr>
          <a:xfrm>
            <a:off x="895858" y="5270997"/>
            <a:ext cx="84900" cy="85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6236" y="3055820"/>
            <a:ext cx="219940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906694" y="5737984"/>
            <a:ext cx="84900" cy="85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